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9.xml" ContentType="application/vnd.openxmlformats-officedocument.presentationml.slideLayout+xml"/>
  <Override PartName="/ppt/tags/tag11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ags/tag7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  <p:sldMasterId id="2147483658" r:id="rId6"/>
    <p:sldMasterId id="2147483663" r:id="rId7"/>
    <p:sldMasterId id="2147483666" r:id="rId8"/>
    <p:sldMasterId id="2147483669" r:id="rId9"/>
  </p:sldMasterIdLst>
  <p:notesMasterIdLst>
    <p:notesMasterId r:id="rId21"/>
  </p:notesMasterIdLst>
  <p:sldIdLst>
    <p:sldId id="295" r:id="rId10"/>
    <p:sldId id="15625" r:id="rId11"/>
    <p:sldId id="15626" r:id="rId12"/>
    <p:sldId id="350" r:id="rId13"/>
    <p:sldId id="15631" r:id="rId14"/>
    <p:sldId id="15632" r:id="rId15"/>
    <p:sldId id="15612" r:id="rId16"/>
    <p:sldId id="349" r:id="rId17"/>
    <p:sldId id="15615" r:id="rId18"/>
    <p:sldId id="15599" r:id="rId19"/>
    <p:sldId id="311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B4004C-EA86-176F-B3D2-BEBA069F5769}" name="Stefanie Mpiyakhe" initials="SM" userId="S::stef@bravegroup.co.za::5232a352-55aa-490d-a92f-c050863fe62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aya Nassiep" initials="SN" lastIdx="5" clrIdx="0">
    <p:extLst>
      <p:ext uri="{19B8F6BF-5375-455C-9EA6-DF929625EA0E}">
        <p15:presenceInfo xmlns:p15="http://schemas.microsoft.com/office/powerpoint/2012/main" xmlns="" userId="S-1-5-21-1769719693-3203792639-3064688523-86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DB6AA"/>
    <a:srgbClr val="ACC3C3"/>
    <a:srgbClr val="E4BC7F"/>
    <a:srgbClr val="C2C382"/>
    <a:srgbClr val="CA9987"/>
    <a:srgbClr val="B49180"/>
    <a:srgbClr val="82A5A5"/>
    <a:srgbClr val="D69B40"/>
    <a:srgbClr val="A3A543"/>
    <a:srgbClr val="B066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5524E-3057-4C8F-947F-4AF18A93B88D}" v="7" dt="2023-05-09T14:40:48.1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8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E79EC-29B1-4A54-B46B-ADFA5C0A41D5}" type="datetimeFigureOut">
              <a:rPr lang="en-ZA" smtClean="0"/>
              <a:pPr/>
              <a:t>2023/05/10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A291F-663B-47B1-87DD-51E5B01DA0A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8564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07F45E-2B15-7373-829E-FA06F90D6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" y="4118011"/>
            <a:ext cx="12191990" cy="246412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8BE0A2D5-4897-AEFE-6F06-B6A2F82DFA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5443" y="2396081"/>
            <a:ext cx="3937000" cy="3568700"/>
          </a:xfrm>
          <a:prstGeom prst="rect">
            <a:avLst/>
          </a:prstGeom>
        </p:spPr>
      </p:pic>
      <p:sp>
        <p:nvSpPr>
          <p:cNvPr id="65" name="Rectangle 6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0238" y="1404737"/>
            <a:ext cx="72955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40238" y="2924226"/>
            <a:ext cx="729550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Presented by:</a:t>
            </a:r>
            <a:endParaRPr lang="en-ZA" noProof="0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xmlns="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89" y="3527025"/>
            <a:ext cx="7296150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5751479E-E24F-097C-9992-2F6EDD8685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4413" y="4219860"/>
            <a:ext cx="2260600" cy="2044700"/>
          </a:xfrm>
          <a:prstGeom prst="rect">
            <a:avLst/>
          </a:prstGeom>
        </p:spPr>
      </p:pic>
      <p:sp>
        <p:nvSpPr>
          <p:cNvPr id="102" name="Picture Placeholder 101">
            <a:extLst>
              <a:ext uri="{FF2B5EF4-FFF2-40B4-BE49-F238E27FC236}">
                <a16:creationId xmlns:a16="http://schemas.microsoft.com/office/drawing/2014/main" xmlns="" id="{C4067DE9-8827-ACDD-EA61-EE0F0A44163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7349" y="4291297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sp>
        <p:nvSpPr>
          <p:cNvPr id="104" name="Picture Placeholder 103">
            <a:extLst>
              <a:ext uri="{FF2B5EF4-FFF2-40B4-BE49-F238E27FC236}">
                <a16:creationId xmlns:a16="http://schemas.microsoft.com/office/drawing/2014/main" xmlns="" id="{B5312EC4-EEAC-7185-C191-930CB9ED57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1350" y="2527772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70F73F9A-6527-43E5-9BDC-E6533EDAECC6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149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9157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0789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A5B62EC-B6C1-F2E0-BCEA-0FBCE2710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681" y="205769"/>
            <a:ext cx="9511777" cy="666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8C84CC2-2711-547D-23F8-A313AB59E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81" y="1223493"/>
            <a:ext cx="11383851" cy="48590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5697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0653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logo 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341324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topsol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1901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1"/>
            <a:ext cx="2844800" cy="476250"/>
          </a:xfrm>
        </p:spPr>
        <p:txBody>
          <a:bodyPr/>
          <a:lstStyle>
            <a:lvl1pPr>
              <a:defRPr sz="75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C4928A25-F72E-48B3-A241-2E89911B3B5D}" type="datetime5">
              <a:rPr lang="en-US" smtClean="0"/>
              <a:pPr>
                <a:defRPr/>
              </a:pPr>
              <a:t>10-May-23</a:t>
            </a:fld>
            <a:endParaRPr lang="en-ZA" dirty="0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1" y="6245231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1"/>
            <a:ext cx="2844800" cy="476250"/>
          </a:xfrm>
        </p:spPr>
        <p:txBody>
          <a:bodyPr/>
          <a:lstStyle>
            <a:lvl1pPr algn="r">
              <a:defRPr sz="750">
                <a:solidFill>
                  <a:srgbClr val="83725B"/>
                </a:solidFill>
              </a:defRPr>
            </a:lvl1pPr>
          </a:lstStyle>
          <a:p>
            <a:pPr>
              <a:defRPr/>
            </a:pPr>
            <a:fld id="{13225116-B74A-4E46-8685-45549088965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6504003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0"/>
          <p:cNvGrpSpPr>
            <a:grpSpLocks/>
          </p:cNvGrpSpPr>
          <p:nvPr/>
        </p:nvGrpSpPr>
        <p:grpSpPr bwMode="auto">
          <a:xfrm>
            <a:off x="-6348" y="6"/>
            <a:ext cx="12198351" cy="6858000"/>
            <a:chOff x="-3" y="0"/>
            <a:chExt cx="5763" cy="4320"/>
          </a:xfrm>
        </p:grpSpPr>
        <p:pic>
          <p:nvPicPr>
            <p:cNvPr id="5" name="Picture 148" descr="logo small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326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1"/>
            <p:cNvSpPr>
              <a:spLocks noChangeArrowheads="1"/>
            </p:cNvSpPr>
            <p:nvPr userDrawn="1"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pic>
          <p:nvPicPr>
            <p:cNvPr id="7" name="Picture 23" descr="dd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101"/>
            <p:cNvSpPr>
              <a:spLocks noChangeArrowheads="1"/>
            </p:cNvSpPr>
            <p:nvPr userDrawn="1"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9" name="Oval 102" descr="coolers"/>
            <p:cNvSpPr>
              <a:spLocks noChangeArrowheads="1"/>
            </p:cNvSpPr>
            <p:nvPr userDrawn="1"/>
          </p:nvSpPr>
          <p:spPr bwMode="auto">
            <a:xfrm>
              <a:off x="275" y="858"/>
              <a:ext cx="1362" cy="1369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10" name="Oval 103"/>
            <p:cNvSpPr>
              <a:spLocks noChangeArrowheads="1"/>
            </p:cNvSpPr>
            <p:nvPr userDrawn="1"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11" name="Oval 104"/>
            <p:cNvSpPr>
              <a:spLocks noChangeArrowheads="1"/>
            </p:cNvSpPr>
            <p:nvPr userDrawn="1"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12" name="Oval 105"/>
            <p:cNvSpPr>
              <a:spLocks noChangeArrowheads="1"/>
            </p:cNvSpPr>
            <p:nvPr userDrawn="1"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13" name="Oval 106"/>
            <p:cNvSpPr>
              <a:spLocks noChangeArrowheads="1"/>
            </p:cNvSpPr>
            <p:nvPr userDrawn="1"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14" name="Oval 107"/>
            <p:cNvSpPr>
              <a:spLocks noChangeArrowheads="1"/>
            </p:cNvSpPr>
            <p:nvPr userDrawn="1"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15" name="Oval 108"/>
            <p:cNvSpPr>
              <a:spLocks noChangeArrowheads="1"/>
            </p:cNvSpPr>
            <p:nvPr userDrawn="1"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16" name="Oval 109"/>
            <p:cNvSpPr>
              <a:spLocks noChangeArrowheads="1"/>
            </p:cNvSpPr>
            <p:nvPr userDrawn="1"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17" name="Oval 110"/>
            <p:cNvSpPr>
              <a:spLocks noChangeArrowheads="1"/>
            </p:cNvSpPr>
            <p:nvPr userDrawn="1"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18" name="Oval 111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19" name="Oval 112"/>
            <p:cNvSpPr>
              <a:spLocks noChangeArrowheads="1"/>
            </p:cNvSpPr>
            <p:nvPr userDrawn="1"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20" name="Oval 113"/>
            <p:cNvSpPr>
              <a:spLocks noChangeArrowheads="1"/>
            </p:cNvSpPr>
            <p:nvPr userDrawn="1"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21" name="Oval 114"/>
            <p:cNvSpPr>
              <a:spLocks noChangeArrowheads="1"/>
            </p:cNvSpPr>
            <p:nvPr userDrawn="1"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22" name="Oval 115"/>
            <p:cNvSpPr>
              <a:spLocks noChangeArrowheads="1"/>
            </p:cNvSpPr>
            <p:nvPr userDrawn="1"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23" name="Oval 116"/>
            <p:cNvSpPr>
              <a:spLocks noChangeArrowheads="1"/>
            </p:cNvSpPr>
            <p:nvPr userDrawn="1"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24" name="Oval 117"/>
            <p:cNvSpPr>
              <a:spLocks noChangeArrowheads="1"/>
            </p:cNvSpPr>
            <p:nvPr userDrawn="1"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25" name="Oval 118" descr="face"/>
            <p:cNvSpPr>
              <a:spLocks noChangeArrowheads="1"/>
            </p:cNvSpPr>
            <p:nvPr userDrawn="1"/>
          </p:nvSpPr>
          <p:spPr bwMode="auto">
            <a:xfrm>
              <a:off x="633" y="445"/>
              <a:ext cx="700" cy="701"/>
            </a:xfrm>
            <a:prstGeom prst="ellipse">
              <a:avLst/>
            </a:prstGeom>
            <a:blipFill dpi="0" rotWithShape="1">
              <a:blip r:embed="rId5" cstate="print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26" name="Oval 119"/>
            <p:cNvSpPr>
              <a:spLocks noChangeArrowheads="1"/>
            </p:cNvSpPr>
            <p:nvPr userDrawn="1"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27" name="Oval 120"/>
            <p:cNvSpPr>
              <a:spLocks noChangeArrowheads="1"/>
            </p:cNvSpPr>
            <p:nvPr userDrawn="1"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28" name="Oval 121"/>
            <p:cNvSpPr>
              <a:spLocks noChangeArrowheads="1"/>
            </p:cNvSpPr>
            <p:nvPr userDrawn="1"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29" name="Oval 122"/>
            <p:cNvSpPr>
              <a:spLocks noChangeArrowheads="1"/>
            </p:cNvSpPr>
            <p:nvPr userDrawn="1"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30" name="Oval 123"/>
            <p:cNvSpPr>
              <a:spLocks noChangeArrowheads="1"/>
            </p:cNvSpPr>
            <p:nvPr userDrawn="1"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31" name="Oval 124"/>
            <p:cNvSpPr>
              <a:spLocks noChangeArrowheads="1"/>
            </p:cNvSpPr>
            <p:nvPr userDrawn="1"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32" name="Oval 125"/>
            <p:cNvSpPr>
              <a:spLocks noChangeArrowheads="1"/>
            </p:cNvSpPr>
            <p:nvPr userDrawn="1"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33" name="Oval 126"/>
            <p:cNvSpPr>
              <a:spLocks noChangeArrowheads="1"/>
            </p:cNvSpPr>
            <p:nvPr userDrawn="1"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34" name="Oval 127"/>
            <p:cNvSpPr>
              <a:spLocks noChangeArrowheads="1"/>
            </p:cNvSpPr>
            <p:nvPr userDrawn="1"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35" name="Oval 128" descr="new smal workers"/>
            <p:cNvSpPr>
              <a:spLocks noChangeArrowheads="1"/>
            </p:cNvSpPr>
            <p:nvPr userDrawn="1"/>
          </p:nvSpPr>
          <p:spPr bwMode="auto">
            <a:xfrm>
              <a:off x="304" y="2033"/>
              <a:ext cx="1135" cy="1143"/>
            </a:xfrm>
            <a:prstGeom prst="ellipse">
              <a:avLst/>
            </a:prstGeom>
            <a:blipFill dpi="0" rotWithShape="1">
              <a:blip r:embed="rId6" cstate="print">
                <a:lum contrast="12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36" name="Oval 129"/>
            <p:cNvSpPr>
              <a:spLocks noChangeArrowheads="1"/>
            </p:cNvSpPr>
            <p:nvPr userDrawn="1"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37" name="Oval 130"/>
            <p:cNvSpPr>
              <a:spLocks noChangeArrowheads="1"/>
            </p:cNvSpPr>
            <p:nvPr userDrawn="1"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38" name="Oval 131"/>
            <p:cNvSpPr>
              <a:spLocks noChangeArrowheads="1"/>
            </p:cNvSpPr>
            <p:nvPr userDrawn="1"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39" name="Oval 132"/>
            <p:cNvSpPr>
              <a:spLocks noChangeArrowheads="1"/>
            </p:cNvSpPr>
            <p:nvPr userDrawn="1"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40" name="Oval 133"/>
            <p:cNvSpPr>
              <a:spLocks noChangeArrowheads="1"/>
            </p:cNvSpPr>
            <p:nvPr userDrawn="1"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41" name="Oval 134"/>
            <p:cNvSpPr>
              <a:spLocks noChangeArrowheads="1"/>
            </p:cNvSpPr>
            <p:nvPr userDrawn="1"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42" name="Oval 135"/>
            <p:cNvSpPr>
              <a:spLocks noChangeArrowheads="1"/>
            </p:cNvSpPr>
            <p:nvPr userDrawn="1"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43" name="Oval 136"/>
            <p:cNvSpPr>
              <a:spLocks noChangeArrowheads="1"/>
            </p:cNvSpPr>
            <p:nvPr userDrawn="1"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44" name="Oval 137"/>
            <p:cNvSpPr>
              <a:spLocks noChangeArrowheads="1"/>
            </p:cNvSpPr>
            <p:nvPr userDrawn="1"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45" name="Oval 138" descr="boom"/>
            <p:cNvSpPr>
              <a:spLocks noChangeArrowheads="1"/>
            </p:cNvSpPr>
            <p:nvPr userDrawn="1"/>
          </p:nvSpPr>
          <p:spPr bwMode="auto">
            <a:xfrm>
              <a:off x="638" y="3018"/>
              <a:ext cx="949" cy="957"/>
            </a:xfrm>
            <a:prstGeom prst="ellipse">
              <a:avLst/>
            </a:prstGeom>
            <a:blipFill dpi="0" rotWithShape="1">
              <a:blip r:embed="rId7" cstate="print">
                <a:lum contrast="6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46" name="Oval 139"/>
            <p:cNvSpPr>
              <a:spLocks noChangeArrowheads="1"/>
            </p:cNvSpPr>
            <p:nvPr userDrawn="1"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47" name="Oval 140"/>
            <p:cNvSpPr>
              <a:spLocks noChangeArrowheads="1"/>
            </p:cNvSpPr>
            <p:nvPr userDrawn="1"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  <p:sp>
          <p:nvSpPr>
            <p:cNvPr id="48" name="Oval 141"/>
            <p:cNvSpPr>
              <a:spLocks noChangeArrowheads="1"/>
            </p:cNvSpPr>
            <p:nvPr userDrawn="1"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b="0" dirty="0">
                <a:solidFill>
                  <a:srgbClr val="2F2B20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27" y="3271849"/>
            <a:ext cx="7393516" cy="676275"/>
          </a:xfrm>
        </p:spPr>
        <p:txBody>
          <a:bodyPr anchor="b"/>
          <a:lstStyle>
            <a:lvl1pPr>
              <a:defRPr>
                <a:solidFill>
                  <a:srgbClr val="003896"/>
                </a:solidFill>
              </a:defRPr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78827" y="4092580"/>
            <a:ext cx="7393516" cy="2220913"/>
          </a:xfrm>
        </p:spPr>
        <p:txBody>
          <a:bodyPr/>
          <a:lstStyle>
            <a:lvl1pPr marL="0" indent="0">
              <a:buFontTx/>
              <a:buNone/>
              <a:defRPr sz="1350">
                <a:solidFill>
                  <a:srgbClr val="83725B"/>
                </a:solidFill>
              </a:defRPr>
            </a:lvl1pPr>
          </a:lstStyle>
          <a:p>
            <a:r>
              <a:rPr lang="en-ZA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7443157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39D81-6B33-4B9F-B1D5-A5A2B3DCAF8D}" type="datetime5">
              <a:rPr lang="en-US" smtClean="0"/>
              <a:pPr>
                <a:defRPr/>
              </a:pPr>
              <a:t>10-May-23</a:t>
            </a:fld>
            <a:endParaRPr lang="en-ZA" dirty="0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7E85-AA3F-4094-B838-CC2F2873F96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6327286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676" indent="0">
              <a:buNone/>
              <a:defRPr sz="1350"/>
            </a:lvl2pPr>
            <a:lvl3pPr marL="685347" indent="0">
              <a:buNone/>
              <a:defRPr sz="1200"/>
            </a:lvl3pPr>
            <a:lvl4pPr marL="1028022" indent="0">
              <a:buNone/>
              <a:defRPr sz="1050"/>
            </a:lvl4pPr>
            <a:lvl5pPr marL="1370695" indent="0">
              <a:buNone/>
              <a:defRPr sz="1050"/>
            </a:lvl5pPr>
            <a:lvl6pPr marL="1713368" indent="0">
              <a:buNone/>
              <a:defRPr sz="1050"/>
            </a:lvl6pPr>
            <a:lvl7pPr marL="2056040" indent="0">
              <a:buNone/>
              <a:defRPr sz="1050"/>
            </a:lvl7pPr>
            <a:lvl8pPr marL="2398715" indent="0">
              <a:buNone/>
              <a:defRPr sz="1050"/>
            </a:lvl8pPr>
            <a:lvl9pPr marL="274138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66D1-5961-4443-AB3B-F1FA5032666E}" type="datetime5">
              <a:rPr lang="en-US" smtClean="0"/>
              <a:pPr>
                <a:defRPr/>
              </a:pPr>
              <a:t>10-May-23</a:t>
            </a:fld>
            <a:endParaRPr lang="en-ZA" dirty="0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35B0-4C9A-4814-9C4E-A3A24DADB1A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7473982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2093" y="1436700"/>
            <a:ext cx="5484283" cy="5045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9567" y="1436700"/>
            <a:ext cx="5484284" cy="5045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B3DBB-9AF4-426C-AE8B-848620037A31}" type="datetime5">
              <a:rPr lang="en-US" smtClean="0"/>
              <a:pPr>
                <a:defRPr/>
              </a:pPr>
              <a:t>10-May-23</a:t>
            </a:fld>
            <a:endParaRPr lang="en-ZA" dirty="0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1D131-EEC0-409B-9CB1-FD480F64C97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9033200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6" indent="0">
              <a:buNone/>
              <a:defRPr sz="1500" b="1"/>
            </a:lvl2pPr>
            <a:lvl3pPr marL="685347" indent="0">
              <a:buNone/>
              <a:defRPr sz="1350" b="1"/>
            </a:lvl3pPr>
            <a:lvl4pPr marL="1028022" indent="0">
              <a:buNone/>
              <a:defRPr sz="1200" b="1"/>
            </a:lvl4pPr>
            <a:lvl5pPr marL="1370695" indent="0">
              <a:buNone/>
              <a:defRPr sz="1200" b="1"/>
            </a:lvl5pPr>
            <a:lvl6pPr marL="1713368" indent="0">
              <a:buNone/>
              <a:defRPr sz="1200" b="1"/>
            </a:lvl6pPr>
            <a:lvl7pPr marL="2056040" indent="0">
              <a:buNone/>
              <a:defRPr sz="1200" b="1"/>
            </a:lvl7pPr>
            <a:lvl8pPr marL="2398715" indent="0">
              <a:buNone/>
              <a:defRPr sz="1200" b="1"/>
            </a:lvl8pPr>
            <a:lvl9pPr marL="274138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6" indent="0">
              <a:buNone/>
              <a:defRPr sz="1500" b="1"/>
            </a:lvl2pPr>
            <a:lvl3pPr marL="685347" indent="0">
              <a:buNone/>
              <a:defRPr sz="1350" b="1"/>
            </a:lvl3pPr>
            <a:lvl4pPr marL="1028022" indent="0">
              <a:buNone/>
              <a:defRPr sz="1200" b="1"/>
            </a:lvl4pPr>
            <a:lvl5pPr marL="1370695" indent="0">
              <a:buNone/>
              <a:defRPr sz="1200" b="1"/>
            </a:lvl5pPr>
            <a:lvl6pPr marL="1713368" indent="0">
              <a:buNone/>
              <a:defRPr sz="1200" b="1"/>
            </a:lvl6pPr>
            <a:lvl7pPr marL="2056040" indent="0">
              <a:buNone/>
              <a:defRPr sz="1200" b="1"/>
            </a:lvl7pPr>
            <a:lvl8pPr marL="2398715" indent="0">
              <a:buNone/>
              <a:defRPr sz="1200" b="1"/>
            </a:lvl8pPr>
            <a:lvl9pPr marL="274138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9CDF-F9F4-455E-ABFD-6AB5C7D966E3}" type="datetime5">
              <a:rPr lang="en-US" smtClean="0"/>
              <a:pPr>
                <a:defRPr/>
              </a:pPr>
              <a:t>10-May-23</a:t>
            </a:fld>
            <a:endParaRPr lang="en-ZA" dirty="0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94479-0EEA-444C-8A57-C8DE1111ECE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5030498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0BAC82-9DB7-9CA7-748B-B6106F432A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" y="4118011"/>
            <a:ext cx="12191990" cy="246412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8BE0A2D5-4897-AEFE-6F06-B6A2F82DFA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5443" y="2396081"/>
            <a:ext cx="3937000" cy="3568700"/>
          </a:xfrm>
          <a:prstGeom prst="rect">
            <a:avLst/>
          </a:prstGeom>
        </p:spPr>
      </p:pic>
      <p:sp>
        <p:nvSpPr>
          <p:cNvPr id="65" name="Rectangle 6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40238" y="1404737"/>
            <a:ext cx="72955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Title of presentation</a:t>
            </a:r>
            <a:endParaRPr lang="en-ZA" noProof="0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40238" y="2924226"/>
            <a:ext cx="7295501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2000" b="1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Presented by:</a:t>
            </a:r>
            <a:endParaRPr lang="en-ZA" noProof="0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xmlns="" id="{FC9B13AD-CB38-ECF0-A13D-FF807AEA76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589" y="3527025"/>
            <a:ext cx="7296150" cy="3270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Date:</a:t>
            </a:r>
            <a:endParaRPr lang="en-US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5751479E-E24F-097C-9992-2F6EDD8685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94413" y="4219860"/>
            <a:ext cx="2260600" cy="20447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669C941-D846-CAA6-9EF5-7B15E34B19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00524" y="2500271"/>
            <a:ext cx="3294850" cy="3360318"/>
          </a:xfrm>
          <a:custGeom>
            <a:avLst/>
            <a:gdLst>
              <a:gd name="connsiteX0" fmla="*/ 1647425 w 3294850"/>
              <a:gd name="connsiteY0" fmla="*/ 0 h 3360318"/>
              <a:gd name="connsiteX1" fmla="*/ 3294850 w 3294850"/>
              <a:gd name="connsiteY1" fmla="*/ 1680159 h 3360318"/>
              <a:gd name="connsiteX2" fmla="*/ 1647425 w 3294850"/>
              <a:gd name="connsiteY2" fmla="*/ 3360318 h 3360318"/>
              <a:gd name="connsiteX3" fmla="*/ 1157531 w 3294850"/>
              <a:gd name="connsiteY3" fmla="*/ 3284782 h 3360318"/>
              <a:gd name="connsiteX4" fmla="*/ 1121439 w 3294850"/>
              <a:gd name="connsiteY4" fmla="*/ 3271309 h 3360318"/>
              <a:gd name="connsiteX5" fmla="*/ 1123633 w 3294850"/>
              <a:gd name="connsiteY5" fmla="*/ 3268653 h 3360318"/>
              <a:gd name="connsiteX6" fmla="*/ 1285660 w 3294850"/>
              <a:gd name="connsiteY6" fmla="*/ 2738764 h 3360318"/>
              <a:gd name="connsiteX7" fmla="*/ 336937 w 3294850"/>
              <a:gd name="connsiteY7" fmla="*/ 1791026 h 3360318"/>
              <a:gd name="connsiteX8" fmla="*/ 54816 w 3294850"/>
              <a:gd name="connsiteY8" fmla="*/ 1833635 h 3360318"/>
              <a:gd name="connsiteX9" fmla="*/ 8438 w 3294850"/>
              <a:gd name="connsiteY9" fmla="*/ 1850592 h 3360318"/>
              <a:gd name="connsiteX10" fmla="*/ 0 w 3294850"/>
              <a:gd name="connsiteY10" fmla="*/ 1680159 h 3360318"/>
              <a:gd name="connsiteX11" fmla="*/ 1647425 w 3294850"/>
              <a:gd name="connsiteY11" fmla="*/ 0 h 336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360318">
                <a:moveTo>
                  <a:pt x="1647425" y="0"/>
                </a:moveTo>
                <a:cubicBezTo>
                  <a:pt x="2557273" y="0"/>
                  <a:pt x="3294850" y="752233"/>
                  <a:pt x="3294850" y="1680159"/>
                </a:cubicBezTo>
                <a:cubicBezTo>
                  <a:pt x="3294850" y="2608085"/>
                  <a:pt x="2557273" y="3360318"/>
                  <a:pt x="1647425" y="3360318"/>
                </a:cubicBezTo>
                <a:cubicBezTo>
                  <a:pt x="1476829" y="3360318"/>
                  <a:pt x="1312289" y="3333873"/>
                  <a:pt x="1157531" y="3284782"/>
                </a:cubicBezTo>
                <a:lnTo>
                  <a:pt x="1121439" y="3271309"/>
                </a:lnTo>
                <a:lnTo>
                  <a:pt x="1123633" y="3268653"/>
                </a:lnTo>
                <a:cubicBezTo>
                  <a:pt x="1225929" y="3117394"/>
                  <a:pt x="1285660" y="2935047"/>
                  <a:pt x="1285660" y="2738764"/>
                </a:cubicBezTo>
                <a:cubicBezTo>
                  <a:pt x="1285660" y="2215343"/>
                  <a:pt x="860902" y="1791026"/>
                  <a:pt x="336937" y="1791026"/>
                </a:cubicBezTo>
                <a:cubicBezTo>
                  <a:pt x="238694" y="1791026"/>
                  <a:pt x="143938" y="1805944"/>
                  <a:pt x="54816" y="1833635"/>
                </a:cubicBezTo>
                <a:lnTo>
                  <a:pt x="8438" y="1850592"/>
                </a:lnTo>
                <a:lnTo>
                  <a:pt x="0" y="1680159"/>
                </a:lnTo>
                <a:cubicBezTo>
                  <a:pt x="0" y="752233"/>
                  <a:pt x="737577" y="0"/>
                  <a:pt x="164742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</a:t>
            </a:r>
            <a:br>
              <a:rPr lang="en-GB" dirty="0"/>
            </a:br>
            <a:r>
              <a:rPr lang="en-GB" dirty="0"/>
              <a:t>text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69B1B5BA-3EE2-ED8A-DA67-E8E259990A5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9084" y="4283752"/>
            <a:ext cx="1916916" cy="1916915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Add </a:t>
            </a:r>
            <a:br>
              <a:rPr lang="en-GB" dirty="0"/>
            </a:br>
            <a:r>
              <a:rPr lang="en-GB" dirty="0"/>
              <a:t>text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0634911-A5D7-8BE2-2352-7421B9E94B8F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6402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E72D7-E214-4BB6-9385-BA8A41A96CAC}" type="datetime5">
              <a:rPr lang="en-US" smtClean="0"/>
              <a:pPr>
                <a:defRPr/>
              </a:pPr>
              <a:t>10-May-23</a:t>
            </a:fld>
            <a:endParaRPr lang="en-ZA" dirty="0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80EFE-63F3-4012-B8AB-61BCFB95D8D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2569130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06984-3F40-428D-936D-B5FCD8E74B9E}" type="datetime5">
              <a:rPr lang="en-US" smtClean="0"/>
              <a:pPr>
                <a:defRPr/>
              </a:pPr>
              <a:t>10-May-23</a:t>
            </a:fld>
            <a:endParaRPr lang="en-ZA" dirty="0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8951D-FAAA-4A57-B9D3-537E6EECD43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2552783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676" indent="0">
              <a:buNone/>
              <a:defRPr sz="900"/>
            </a:lvl2pPr>
            <a:lvl3pPr marL="685347" indent="0">
              <a:buNone/>
              <a:defRPr sz="750"/>
            </a:lvl3pPr>
            <a:lvl4pPr marL="1028022" indent="0">
              <a:buNone/>
              <a:defRPr sz="675"/>
            </a:lvl4pPr>
            <a:lvl5pPr marL="1370695" indent="0">
              <a:buNone/>
              <a:defRPr sz="675"/>
            </a:lvl5pPr>
            <a:lvl6pPr marL="1713368" indent="0">
              <a:buNone/>
              <a:defRPr sz="675"/>
            </a:lvl6pPr>
            <a:lvl7pPr marL="2056040" indent="0">
              <a:buNone/>
              <a:defRPr sz="675"/>
            </a:lvl7pPr>
            <a:lvl8pPr marL="2398715" indent="0">
              <a:buNone/>
              <a:defRPr sz="675"/>
            </a:lvl8pPr>
            <a:lvl9pPr marL="274138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CC0D0-39BD-4495-A6FA-7670F8C131AC}" type="datetime5">
              <a:rPr lang="en-US" smtClean="0"/>
              <a:pPr>
                <a:defRPr/>
              </a:pPr>
              <a:t>10-May-23</a:t>
            </a:fld>
            <a:endParaRPr lang="en-ZA" dirty="0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9FE4B-E06B-467F-A602-DC7B4D8D1A3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7463561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676" indent="0">
              <a:buNone/>
              <a:defRPr sz="2100"/>
            </a:lvl2pPr>
            <a:lvl3pPr marL="685347" indent="0">
              <a:buNone/>
              <a:defRPr sz="1800"/>
            </a:lvl3pPr>
            <a:lvl4pPr marL="1028022" indent="0">
              <a:buNone/>
              <a:defRPr sz="1500"/>
            </a:lvl4pPr>
            <a:lvl5pPr marL="1370695" indent="0">
              <a:buNone/>
              <a:defRPr sz="1500"/>
            </a:lvl5pPr>
            <a:lvl6pPr marL="1713368" indent="0">
              <a:buNone/>
              <a:defRPr sz="1500"/>
            </a:lvl6pPr>
            <a:lvl7pPr marL="2056040" indent="0">
              <a:buNone/>
              <a:defRPr sz="1500"/>
            </a:lvl7pPr>
            <a:lvl8pPr marL="2398715" indent="0">
              <a:buNone/>
              <a:defRPr sz="1500"/>
            </a:lvl8pPr>
            <a:lvl9pPr marL="2741387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676" indent="0">
              <a:buNone/>
              <a:defRPr sz="900"/>
            </a:lvl2pPr>
            <a:lvl3pPr marL="685347" indent="0">
              <a:buNone/>
              <a:defRPr sz="750"/>
            </a:lvl3pPr>
            <a:lvl4pPr marL="1028022" indent="0">
              <a:buNone/>
              <a:defRPr sz="675"/>
            </a:lvl4pPr>
            <a:lvl5pPr marL="1370695" indent="0">
              <a:buNone/>
              <a:defRPr sz="675"/>
            </a:lvl5pPr>
            <a:lvl6pPr marL="1713368" indent="0">
              <a:buNone/>
              <a:defRPr sz="675"/>
            </a:lvl6pPr>
            <a:lvl7pPr marL="2056040" indent="0">
              <a:buNone/>
              <a:defRPr sz="675"/>
            </a:lvl7pPr>
            <a:lvl8pPr marL="2398715" indent="0">
              <a:buNone/>
              <a:defRPr sz="675"/>
            </a:lvl8pPr>
            <a:lvl9pPr marL="274138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836B-7554-45BD-9EBB-0C4C77EE7D00}" type="datetime5">
              <a:rPr lang="en-US" smtClean="0"/>
              <a:pPr>
                <a:defRPr/>
              </a:pPr>
              <a:t>10-May-23</a:t>
            </a:fld>
            <a:endParaRPr lang="en-ZA" dirty="0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B225A-5351-419E-8072-F9ACED581E5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5817595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EF0BD-C02F-4EE6-84F7-D23CF01D2E19}" type="datetime5">
              <a:rPr lang="en-US" smtClean="0"/>
              <a:pPr>
                <a:defRPr/>
              </a:pPr>
              <a:t>10-May-23</a:t>
            </a:fld>
            <a:endParaRPr lang="en-ZA" dirty="0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AB79-8CE4-4DF8-80CD-DA14EC99543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5404449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71" y="166693"/>
            <a:ext cx="2791884" cy="6315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2093" y="166693"/>
            <a:ext cx="8176683" cy="6315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7E9AC-A307-4F53-BD0A-E74C27F02EB0}" type="datetime5">
              <a:rPr lang="en-US" smtClean="0"/>
              <a:pPr>
                <a:defRPr/>
              </a:pPr>
              <a:t>10-May-23</a:t>
            </a:fld>
            <a:endParaRPr lang="en-ZA" dirty="0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C041-C99B-41A1-86EF-4EB40326032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210980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2087" y="166693"/>
            <a:ext cx="11171767" cy="631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4A771-410D-4762-8CC4-D9E5530A11BE}" type="datetime5">
              <a:rPr lang="en-US" smtClean="0"/>
              <a:pPr>
                <a:defRPr/>
              </a:pPr>
              <a:t>10-May-23</a:t>
            </a:fld>
            <a:endParaRPr lang="en-ZA" dirty="0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02F8-FE06-4236-9556-3DF95DE93F8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1804585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38" y="2241800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53E77A3B-B320-4C09-0FDF-7F1B0E81B6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4"/>
            <a:ext cx="121920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EA9F132-5B21-E13F-3DD4-5A76269137FE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256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div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70AA778-541B-E885-5A78-44A4C7F4B690}"/>
              </a:ext>
            </a:extLst>
          </p:cNvPr>
          <p:cNvSpPr/>
          <p:nvPr userDrawn="1"/>
        </p:nvSpPr>
        <p:spPr>
          <a:xfrm>
            <a:off x="0" y="4142874"/>
            <a:ext cx="12192000" cy="2466974"/>
          </a:xfrm>
          <a:prstGeom prst="rect">
            <a:avLst/>
          </a:prstGeom>
          <a:solidFill>
            <a:schemeClr val="bg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447FC08-0CA1-C812-957B-303369CEC0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142874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7" name="Rectangle 6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CDD01BF2-A391-2350-F502-B39704CC06F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6438" y="2241800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xmlns="" id="{DBBB6FBC-E3C9-3B31-3EF0-38D626E1E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4800" y="4142874"/>
            <a:ext cx="41148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5AF0A9FC-BFA5-B482-1275-4088CD8828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29600" y="4142874"/>
            <a:ext cx="3962400" cy="2451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37B8CCE-72D0-1BBF-D066-4AF8ED0D6F84}"/>
              </a:ext>
            </a:extLst>
          </p:cNvPr>
          <p:cNvSpPr/>
          <p:nvPr userDrawn="1"/>
        </p:nvSpPr>
        <p:spPr>
          <a:xfrm>
            <a:off x="0" y="6574096"/>
            <a:ext cx="12192000" cy="9001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528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2738" y="2867097"/>
            <a:ext cx="6343001" cy="6762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Divider Slide</a:t>
            </a:r>
            <a:endParaRPr lang="en-ZA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736D61-2B9F-B39D-FA43-E377D86AA7B3}"/>
              </a:ext>
            </a:extLst>
          </p:cNvPr>
          <p:cNvSpPr/>
          <p:nvPr userDrawn="1"/>
        </p:nvSpPr>
        <p:spPr>
          <a:xfrm>
            <a:off x="0" y="6593974"/>
            <a:ext cx="12192000" cy="264026"/>
          </a:xfrm>
          <a:prstGeom prst="rect">
            <a:avLst/>
          </a:prstGeom>
          <a:solidFill>
            <a:schemeClr val="tx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35C61B-929A-C0EC-5C58-CD9ED99EF7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7291" y="1468981"/>
            <a:ext cx="3937000" cy="356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8E6140-30DC-D3CB-A911-288044C11D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6261" y="3292760"/>
            <a:ext cx="2260600" cy="2044700"/>
          </a:xfrm>
          <a:prstGeom prst="rect">
            <a:avLst/>
          </a:prstGeom>
        </p:spPr>
      </p:pic>
      <p:sp>
        <p:nvSpPr>
          <p:cNvPr id="4" name="Picture Placeholder 101">
            <a:extLst>
              <a:ext uri="{FF2B5EF4-FFF2-40B4-BE49-F238E27FC236}">
                <a16:creationId xmlns:a16="http://schemas.microsoft.com/office/drawing/2014/main" xmlns="" id="{F5F2CF35-ACC4-A108-DD87-92F9426534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197" y="3364197"/>
            <a:ext cx="1895476" cy="18954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visual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87BD48D-91A6-B706-71D6-9D1F301706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43198" y="1600672"/>
            <a:ext cx="3294850" cy="3294850"/>
          </a:xfrm>
          <a:custGeom>
            <a:avLst/>
            <a:gdLst>
              <a:gd name="connsiteX0" fmla="*/ 1647425 w 3294850"/>
              <a:gd name="connsiteY0" fmla="*/ 0 h 3294850"/>
              <a:gd name="connsiteX1" fmla="*/ 3294850 w 3294850"/>
              <a:gd name="connsiteY1" fmla="*/ 1647425 h 3294850"/>
              <a:gd name="connsiteX2" fmla="*/ 1647425 w 3294850"/>
              <a:gd name="connsiteY2" fmla="*/ 3294850 h 3294850"/>
              <a:gd name="connsiteX3" fmla="*/ 1275376 w 3294850"/>
              <a:gd name="connsiteY3" fmla="*/ 3252665 h 3294850"/>
              <a:gd name="connsiteX4" fmla="*/ 1215764 w 3294850"/>
              <a:gd name="connsiteY4" fmla="*/ 3236539 h 3294850"/>
              <a:gd name="connsiteX5" fmla="*/ 1240067 w 3294850"/>
              <a:gd name="connsiteY5" fmla="*/ 3196535 h 3294850"/>
              <a:gd name="connsiteX6" fmla="*/ 1362162 w 3294850"/>
              <a:gd name="connsiteY6" fmla="*/ 2714346 h 3294850"/>
              <a:gd name="connsiteX7" fmla="*/ 350562 w 3294850"/>
              <a:gd name="connsiteY7" fmla="*/ 1702746 h 3294850"/>
              <a:gd name="connsiteX8" fmla="*/ 49743 w 3294850"/>
              <a:gd name="connsiteY8" fmla="*/ 1748226 h 3294850"/>
              <a:gd name="connsiteX9" fmla="*/ 5901 w 3294850"/>
              <a:gd name="connsiteY9" fmla="*/ 1764272 h 3294850"/>
              <a:gd name="connsiteX10" fmla="*/ 0 w 3294850"/>
              <a:gd name="connsiteY10" fmla="*/ 1647425 h 3294850"/>
              <a:gd name="connsiteX11" fmla="*/ 1647425 w 3294850"/>
              <a:gd name="connsiteY11" fmla="*/ 0 h 329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4850" h="3294850">
                <a:moveTo>
                  <a:pt x="1647425" y="0"/>
                </a:moveTo>
                <a:cubicBezTo>
                  <a:pt x="2557273" y="0"/>
                  <a:pt x="3294850" y="737577"/>
                  <a:pt x="3294850" y="1647425"/>
                </a:cubicBezTo>
                <a:cubicBezTo>
                  <a:pt x="3294850" y="2557273"/>
                  <a:pt x="2557273" y="3294850"/>
                  <a:pt x="1647425" y="3294850"/>
                </a:cubicBezTo>
                <a:cubicBezTo>
                  <a:pt x="1519478" y="3294850"/>
                  <a:pt x="1394938" y="3280265"/>
                  <a:pt x="1275376" y="3252665"/>
                </a:cubicBezTo>
                <a:lnTo>
                  <a:pt x="1215764" y="3236539"/>
                </a:lnTo>
                <a:lnTo>
                  <a:pt x="1240067" y="3196535"/>
                </a:lnTo>
                <a:cubicBezTo>
                  <a:pt x="1317933" y="3053198"/>
                  <a:pt x="1362162" y="2888937"/>
                  <a:pt x="1362162" y="2714346"/>
                </a:cubicBezTo>
                <a:cubicBezTo>
                  <a:pt x="1362162" y="2155655"/>
                  <a:pt x="909253" y="1702746"/>
                  <a:pt x="350562" y="1702746"/>
                </a:cubicBezTo>
                <a:cubicBezTo>
                  <a:pt x="245808" y="1702746"/>
                  <a:pt x="144772" y="1718669"/>
                  <a:pt x="49743" y="1748226"/>
                </a:cubicBezTo>
                <a:lnTo>
                  <a:pt x="5901" y="1764272"/>
                </a:lnTo>
                <a:lnTo>
                  <a:pt x="0" y="1647425"/>
                </a:lnTo>
                <a:cubicBezTo>
                  <a:pt x="0" y="737577"/>
                  <a:pt x="737577" y="0"/>
                  <a:pt x="1647425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visual</a:t>
            </a:r>
          </a:p>
        </p:txBody>
      </p:sp>
    </p:spTree>
    <p:extLst>
      <p:ext uri="{BB962C8B-B14F-4D97-AF65-F5344CB8AC3E}">
        <p14:creationId xmlns:p14="http://schemas.microsoft.com/office/powerpoint/2010/main" xmlns="" val="408241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5694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4193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xmlns="" id="{206292CE-35FA-6E16-4E5E-A68EE9A5D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8DDBAB9D-F630-EF72-1E01-F6D8D4E5B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9579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3A6B3C0-BE11-BB1E-37B2-3F2CECBA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AA2B460-5729-C216-9BDA-BB746E74B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1599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ags" Target="../tags/tag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ags" Target="../tags/tag1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1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61B89DF-EAC8-9D04-A4FE-29DE4D44D11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DCE3E3-9DDD-720F-B114-D73CEB41A5F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0234592" y="544512"/>
            <a:ext cx="1422400" cy="368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BDB45C7-CE4D-C529-B1D9-402A7799F83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9829719" y="550086"/>
            <a:ext cx="241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76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0" r:id="rId3"/>
    <p:sldLayoutId id="2147483657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1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56DB893-999D-78A5-DBD6-5B38A7382F94}"/>
              </a:ext>
            </a:extLst>
          </p:cNvPr>
          <p:cNvSpPr/>
          <p:nvPr userDrawn="1"/>
        </p:nvSpPr>
        <p:spPr>
          <a:xfrm>
            <a:off x="0" y="6176963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48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1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56DB893-999D-78A5-DBD6-5B38A7382F94}"/>
              </a:ext>
            </a:extLst>
          </p:cNvPr>
          <p:cNvSpPr/>
          <p:nvPr userDrawn="1"/>
        </p:nvSpPr>
        <p:spPr>
          <a:xfrm>
            <a:off x="0" y="6176963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345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1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56DB893-999D-78A5-DBD6-5B38A7382F94}"/>
              </a:ext>
            </a:extLst>
          </p:cNvPr>
          <p:cNvSpPr/>
          <p:nvPr userDrawn="1"/>
        </p:nvSpPr>
        <p:spPr>
          <a:xfrm>
            <a:off x="0" y="6176963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485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7057F0-5F5E-786F-613E-0CBEA464107A}"/>
              </a:ext>
            </a:extLst>
          </p:cNvPr>
          <p:cNvSpPr/>
          <p:nvPr userDrawn="1"/>
        </p:nvSpPr>
        <p:spPr>
          <a:xfrm>
            <a:off x="0" y="0"/>
            <a:ext cx="12192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85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1" y="205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ZA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A1EFD3B-809C-B8A0-4D86-16532E5E74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441904" y="312737"/>
            <a:ext cx="14224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A3506A-6DD2-E9D5-DD05-B23171DA13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037031" y="318311"/>
            <a:ext cx="2413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00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3" descr="logo sma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341324"/>
            <a:ext cx="1564216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7" descr="topsoli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1901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094" y="166691"/>
            <a:ext cx="8693151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2" tIns="45691" rIns="91382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2087" y="1436700"/>
            <a:ext cx="11171767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2" tIns="45691" rIns="91382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11" y="6453193"/>
            <a:ext cx="2317751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382" tIns="45691" rIns="91382" bIns="45691" numCol="1" anchor="b" anchorCtr="0" compatLnSpc="1">
            <a:prstTxWarp prst="textNoShape">
              <a:avLst/>
            </a:prstTxWarp>
          </a:bodyPr>
          <a:lstStyle>
            <a:lvl1pPr>
              <a:defRPr sz="750" b="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43B883-6F01-45BB-8126-03640D245E4E}" type="datetime5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10-May-23</a:t>
            </a:fld>
            <a:endParaRPr lang="en-ZA" dirty="0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6196" y="6453193"/>
            <a:ext cx="3839633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382" tIns="45691" rIns="91382" bIns="45691" numCol="1" anchor="b" anchorCtr="0" compatLnSpc="1">
            <a:prstTxWarp prst="textNoShape">
              <a:avLst/>
            </a:prstTxWarp>
          </a:bodyPr>
          <a:lstStyle>
            <a:lvl1pPr algn="ctr">
              <a:defRPr sz="750" b="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52528" y="6453193"/>
            <a:ext cx="2201333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382" tIns="45691" rIns="91382" bIns="45691" numCol="1" anchor="b" anchorCtr="0" compatLnSpc="1">
            <a:prstTxWarp prst="textNoShape">
              <a:avLst/>
            </a:prstTxWarp>
          </a:bodyPr>
          <a:lstStyle>
            <a:lvl1pPr algn="r">
              <a:defRPr sz="750" b="0">
                <a:solidFill>
                  <a:srgbClr val="83725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86377-8CBD-4802-8613-0FE92BA9C454}" type="slidenum">
              <a:rPr lang="en-Z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1325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ransition spd="slow">
    <p:fade/>
  </p:transition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5pPr>
      <a:lvl6pPr marL="342676" algn="l" rtl="0" fontAlgn="base">
        <a:lnSpc>
          <a:spcPct val="85000"/>
        </a:lnSpc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6pPr>
      <a:lvl7pPr marL="685347" algn="l" rtl="0" fontAlgn="base">
        <a:lnSpc>
          <a:spcPct val="85000"/>
        </a:lnSpc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7pPr>
      <a:lvl8pPr marL="1028022" algn="l" rtl="0" fontAlgn="base">
        <a:lnSpc>
          <a:spcPct val="85000"/>
        </a:lnSpc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8pPr>
      <a:lvl9pPr marL="1370695" algn="l" rtl="0" fontAlgn="base">
        <a:lnSpc>
          <a:spcPct val="85000"/>
        </a:lnSpc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99893" indent="-19989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500">
          <a:solidFill>
            <a:srgbClr val="003896"/>
          </a:solidFill>
          <a:latin typeface="+mn-lt"/>
          <a:ea typeface="+mn-ea"/>
          <a:cs typeface="+mn-cs"/>
        </a:defRPr>
      </a:lvl1pPr>
      <a:lvl2pPr marL="537808" indent="-20346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2100">
          <a:solidFill>
            <a:srgbClr val="003896"/>
          </a:solidFill>
          <a:latin typeface="+mn-lt"/>
          <a:cs typeface="+mn-cs"/>
        </a:defRPr>
      </a:lvl2pPr>
      <a:lvl3pPr marL="806711" indent="-13445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200">
          <a:solidFill>
            <a:srgbClr val="003896"/>
          </a:solidFill>
          <a:latin typeface="+mn-lt"/>
          <a:cs typeface="+mn-cs"/>
        </a:defRPr>
      </a:lvl3pPr>
      <a:lvl4pPr marL="1075614" indent="-13445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050">
          <a:solidFill>
            <a:srgbClr val="003896"/>
          </a:solidFill>
          <a:latin typeface="+mn-lt"/>
          <a:cs typeface="+mn-cs"/>
        </a:defRPr>
      </a:lvl4pPr>
      <a:lvl5pPr marL="1344518" indent="-134453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050">
          <a:solidFill>
            <a:srgbClr val="003896"/>
          </a:solidFill>
          <a:latin typeface="+mn-lt"/>
          <a:cs typeface="+mn-cs"/>
        </a:defRPr>
      </a:lvl5pPr>
      <a:lvl6pPr marL="1687191" indent="-134453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050">
          <a:solidFill>
            <a:srgbClr val="003896"/>
          </a:solidFill>
          <a:latin typeface="+mn-lt"/>
          <a:cs typeface="+mn-cs"/>
        </a:defRPr>
      </a:lvl6pPr>
      <a:lvl7pPr marL="2029865" indent="-134453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050">
          <a:solidFill>
            <a:srgbClr val="003896"/>
          </a:solidFill>
          <a:latin typeface="+mn-lt"/>
          <a:cs typeface="+mn-cs"/>
        </a:defRPr>
      </a:lvl7pPr>
      <a:lvl8pPr marL="2372538" indent="-134453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050">
          <a:solidFill>
            <a:srgbClr val="003896"/>
          </a:solidFill>
          <a:latin typeface="+mn-lt"/>
          <a:cs typeface="+mn-cs"/>
        </a:defRPr>
      </a:lvl8pPr>
      <a:lvl9pPr marL="2715212" indent="-134453" algn="l" rtl="0" fontAlgn="base">
        <a:lnSpc>
          <a:spcPct val="90000"/>
        </a:lnSpc>
        <a:spcBef>
          <a:spcPct val="100000"/>
        </a:spcBef>
        <a:spcAft>
          <a:spcPct val="0"/>
        </a:spcAft>
        <a:buClr>
          <a:srgbClr val="8C7F6D"/>
        </a:buClr>
        <a:buChar char="•"/>
        <a:defRPr sz="1050">
          <a:solidFill>
            <a:srgbClr val="0038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34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76" algn="l" defTabSz="68534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347" algn="l" defTabSz="68534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22" algn="l" defTabSz="68534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95" algn="l" defTabSz="68534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68" algn="l" defTabSz="68534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40" algn="l" defTabSz="68534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15" algn="l" defTabSz="68534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387" algn="l" defTabSz="68534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783981-0676-B4BE-E2C1-016DCD399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8051" y="1828801"/>
            <a:ext cx="7295501" cy="988758"/>
          </a:xfrm>
        </p:spPr>
        <p:txBody>
          <a:bodyPr>
            <a:noAutofit/>
          </a:bodyPr>
          <a:lstStyle/>
          <a:p>
            <a:r>
              <a:rPr lang="en-US" sz="2000" dirty="0"/>
              <a:t>Eskom Presentation for SCOPA on Former GCEO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E3E007-85FD-6A38-301F-BC4870BED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0238" y="3265487"/>
            <a:ext cx="7296150" cy="327025"/>
          </a:xfrm>
        </p:spPr>
        <p:txBody>
          <a:bodyPr/>
          <a:lstStyle/>
          <a:p>
            <a:r>
              <a:rPr lang="en-US" dirty="0"/>
              <a:t>10 May 2023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E5F77460-8E9F-1567-7170-702027539A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22F19F1E-CB43-D25A-2C75-6E321D77C0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3552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3BEF8-7921-3DC4-A8EA-CAF005E9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Eskom Security Critical Successes (January ‘23 to date)</a:t>
            </a:r>
            <a:endParaRPr lang="en-ZA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1A2DD0A-4635-D08C-8869-49CAA530EAE1}"/>
              </a:ext>
            </a:extLst>
          </p:cNvPr>
          <p:cNvGrpSpPr/>
          <p:nvPr/>
        </p:nvGrpSpPr>
        <p:grpSpPr>
          <a:xfrm>
            <a:off x="552593" y="2967934"/>
            <a:ext cx="1151990" cy="922979"/>
            <a:chOff x="11513180" y="3831336"/>
            <a:chExt cx="1351289" cy="1950029"/>
          </a:xfrm>
        </p:grpSpPr>
        <p:sp>
          <p:nvSpPr>
            <p:cNvPr id="18" name="Freeform 495">
              <a:extLst>
                <a:ext uri="{FF2B5EF4-FFF2-40B4-BE49-F238E27FC236}">
                  <a16:creationId xmlns:a16="http://schemas.microsoft.com/office/drawing/2014/main" xmlns="" id="{234F9E04-D560-4D62-C5D6-AFB5CAEBB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3180" y="5188115"/>
              <a:ext cx="1351289" cy="510855"/>
            </a:xfrm>
            <a:custGeom>
              <a:avLst/>
              <a:gdLst>
                <a:gd name="T0" fmla="*/ 1082 w 1083"/>
                <a:gd name="T1" fmla="*/ 410 h 411"/>
                <a:gd name="T2" fmla="*/ 542 w 1083"/>
                <a:gd name="T3" fmla="*/ 410 h 411"/>
                <a:gd name="T4" fmla="*/ 0 w 1083"/>
                <a:gd name="T5" fmla="*/ 410 h 411"/>
                <a:gd name="T6" fmla="*/ 0 w 1083"/>
                <a:gd name="T7" fmla="*/ 265 h 411"/>
                <a:gd name="T8" fmla="*/ 0 w 1083"/>
                <a:gd name="T9" fmla="*/ 119 h 411"/>
                <a:gd name="T10" fmla="*/ 0 w 1083"/>
                <a:gd name="T11" fmla="*/ 119 h 411"/>
                <a:gd name="T12" fmla="*/ 35 w 1083"/>
                <a:gd name="T13" fmla="*/ 35 h 411"/>
                <a:gd name="T14" fmla="*/ 35 w 1083"/>
                <a:gd name="T15" fmla="*/ 35 h 411"/>
                <a:gd name="T16" fmla="*/ 119 w 1083"/>
                <a:gd name="T17" fmla="*/ 0 h 411"/>
                <a:gd name="T18" fmla="*/ 542 w 1083"/>
                <a:gd name="T19" fmla="*/ 0 h 411"/>
                <a:gd name="T20" fmla="*/ 963 w 1083"/>
                <a:gd name="T21" fmla="*/ 0 h 411"/>
                <a:gd name="T22" fmla="*/ 963 w 1083"/>
                <a:gd name="T23" fmla="*/ 0 h 411"/>
                <a:gd name="T24" fmla="*/ 1047 w 1083"/>
                <a:gd name="T25" fmla="*/ 35 h 411"/>
                <a:gd name="T26" fmla="*/ 1047 w 1083"/>
                <a:gd name="T27" fmla="*/ 35 h 411"/>
                <a:gd name="T28" fmla="*/ 1082 w 1083"/>
                <a:gd name="T29" fmla="*/ 119 h 411"/>
                <a:gd name="T30" fmla="*/ 1082 w 1083"/>
                <a:gd name="T31" fmla="*/ 265 h 411"/>
                <a:gd name="T32" fmla="*/ 1082 w 1083"/>
                <a:gd name="T33" fmla="*/ 41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3" h="411">
                  <a:moveTo>
                    <a:pt x="1082" y="410"/>
                  </a:moveTo>
                  <a:lnTo>
                    <a:pt x="542" y="410"/>
                  </a:lnTo>
                  <a:lnTo>
                    <a:pt x="0" y="410"/>
                  </a:lnTo>
                  <a:lnTo>
                    <a:pt x="0" y="265"/>
                  </a:lnTo>
                  <a:lnTo>
                    <a:pt x="0" y="119"/>
                  </a:lnTo>
                  <a:lnTo>
                    <a:pt x="0" y="119"/>
                  </a:lnTo>
                  <a:cubicBezTo>
                    <a:pt x="0" y="86"/>
                    <a:pt x="14" y="56"/>
                    <a:pt x="35" y="35"/>
                  </a:cubicBezTo>
                  <a:lnTo>
                    <a:pt x="35" y="35"/>
                  </a:lnTo>
                  <a:cubicBezTo>
                    <a:pt x="56" y="13"/>
                    <a:pt x="86" y="0"/>
                    <a:pt x="119" y="0"/>
                  </a:cubicBezTo>
                  <a:lnTo>
                    <a:pt x="542" y="0"/>
                  </a:lnTo>
                  <a:lnTo>
                    <a:pt x="963" y="0"/>
                  </a:lnTo>
                  <a:lnTo>
                    <a:pt x="963" y="0"/>
                  </a:lnTo>
                  <a:cubicBezTo>
                    <a:pt x="996" y="0"/>
                    <a:pt x="1026" y="13"/>
                    <a:pt x="1047" y="35"/>
                  </a:cubicBezTo>
                  <a:lnTo>
                    <a:pt x="1047" y="35"/>
                  </a:lnTo>
                  <a:cubicBezTo>
                    <a:pt x="1069" y="56"/>
                    <a:pt x="1082" y="86"/>
                    <a:pt x="1082" y="119"/>
                  </a:cubicBezTo>
                  <a:lnTo>
                    <a:pt x="1082" y="265"/>
                  </a:lnTo>
                  <a:lnTo>
                    <a:pt x="1082" y="410"/>
                  </a:lnTo>
                </a:path>
              </a:pathLst>
            </a:custGeom>
            <a:solidFill>
              <a:srgbClr val="8372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Arial"/>
              </a:endParaRPr>
            </a:p>
          </p:txBody>
        </p:sp>
        <p:sp>
          <p:nvSpPr>
            <p:cNvPr id="19" name="Freeform 496">
              <a:extLst>
                <a:ext uri="{FF2B5EF4-FFF2-40B4-BE49-F238E27FC236}">
                  <a16:creationId xmlns:a16="http://schemas.microsoft.com/office/drawing/2014/main" xmlns="" id="{6EEBB344-55F8-8F6B-C9A7-CA94BD5AA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3180" y="5698970"/>
              <a:ext cx="1351289" cy="82395"/>
            </a:xfrm>
            <a:custGeom>
              <a:avLst/>
              <a:gdLst>
                <a:gd name="T0" fmla="*/ 1082 w 1083"/>
                <a:gd name="T1" fmla="*/ 0 h 67"/>
                <a:gd name="T2" fmla="*/ 542 w 1083"/>
                <a:gd name="T3" fmla="*/ 0 h 67"/>
                <a:gd name="T4" fmla="*/ 0 w 1083"/>
                <a:gd name="T5" fmla="*/ 0 h 67"/>
                <a:gd name="T6" fmla="*/ 0 w 1083"/>
                <a:gd name="T7" fmla="*/ 33 h 67"/>
                <a:gd name="T8" fmla="*/ 0 w 1083"/>
                <a:gd name="T9" fmla="*/ 66 h 67"/>
                <a:gd name="T10" fmla="*/ 542 w 1083"/>
                <a:gd name="T11" fmla="*/ 66 h 67"/>
                <a:gd name="T12" fmla="*/ 1082 w 1083"/>
                <a:gd name="T13" fmla="*/ 66 h 67"/>
                <a:gd name="T14" fmla="*/ 1082 w 1083"/>
                <a:gd name="T15" fmla="*/ 33 h 67"/>
                <a:gd name="T16" fmla="*/ 1082 w 1083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3" h="67">
                  <a:moveTo>
                    <a:pt x="1082" y="0"/>
                  </a:moveTo>
                  <a:lnTo>
                    <a:pt x="542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66"/>
                  </a:lnTo>
                  <a:lnTo>
                    <a:pt x="542" y="66"/>
                  </a:lnTo>
                  <a:lnTo>
                    <a:pt x="1082" y="66"/>
                  </a:lnTo>
                  <a:lnTo>
                    <a:pt x="1082" y="33"/>
                  </a:lnTo>
                  <a:lnTo>
                    <a:pt x="1082" y="0"/>
                  </a:lnTo>
                </a:path>
              </a:pathLst>
            </a:custGeom>
            <a:solidFill>
              <a:srgbClr val="003896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Arial"/>
              </a:endParaRPr>
            </a:p>
          </p:txBody>
        </p:sp>
        <p:sp>
          <p:nvSpPr>
            <p:cNvPr id="20" name="Freeform 497">
              <a:extLst>
                <a:ext uri="{FF2B5EF4-FFF2-40B4-BE49-F238E27FC236}">
                  <a16:creationId xmlns:a16="http://schemas.microsoft.com/office/drawing/2014/main" xmlns="" id="{6502D28B-8D3C-D8B9-E0F4-F44974E01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4170" y="3831336"/>
              <a:ext cx="554799" cy="1197484"/>
            </a:xfrm>
            <a:custGeom>
              <a:avLst/>
              <a:gdLst>
                <a:gd name="T0" fmla="*/ 223 w 445"/>
                <a:gd name="T1" fmla="*/ 960 h 961"/>
                <a:gd name="T2" fmla="*/ 223 w 445"/>
                <a:gd name="T3" fmla="*/ 918 h 961"/>
                <a:gd name="T4" fmla="*/ 223 w 445"/>
                <a:gd name="T5" fmla="*/ 876 h 961"/>
                <a:gd name="T6" fmla="*/ 223 w 445"/>
                <a:gd name="T7" fmla="*/ 876 h 961"/>
                <a:gd name="T8" fmla="*/ 320 w 445"/>
                <a:gd name="T9" fmla="*/ 835 h 961"/>
                <a:gd name="T10" fmla="*/ 320 w 445"/>
                <a:gd name="T11" fmla="*/ 835 h 961"/>
                <a:gd name="T12" fmla="*/ 361 w 445"/>
                <a:gd name="T13" fmla="*/ 737 h 961"/>
                <a:gd name="T14" fmla="*/ 361 w 445"/>
                <a:gd name="T15" fmla="*/ 480 h 961"/>
                <a:gd name="T16" fmla="*/ 361 w 445"/>
                <a:gd name="T17" fmla="*/ 223 h 961"/>
                <a:gd name="T18" fmla="*/ 361 w 445"/>
                <a:gd name="T19" fmla="*/ 223 h 961"/>
                <a:gd name="T20" fmla="*/ 320 w 445"/>
                <a:gd name="T21" fmla="*/ 125 h 961"/>
                <a:gd name="T22" fmla="*/ 320 w 445"/>
                <a:gd name="T23" fmla="*/ 125 h 961"/>
                <a:gd name="T24" fmla="*/ 223 w 445"/>
                <a:gd name="T25" fmla="*/ 84 h 961"/>
                <a:gd name="T26" fmla="*/ 223 w 445"/>
                <a:gd name="T27" fmla="*/ 84 h 961"/>
                <a:gd name="T28" fmla="*/ 124 w 445"/>
                <a:gd name="T29" fmla="*/ 125 h 961"/>
                <a:gd name="T30" fmla="*/ 124 w 445"/>
                <a:gd name="T31" fmla="*/ 125 h 961"/>
                <a:gd name="T32" fmla="*/ 84 w 445"/>
                <a:gd name="T33" fmla="*/ 223 h 961"/>
                <a:gd name="T34" fmla="*/ 84 w 445"/>
                <a:gd name="T35" fmla="*/ 372 h 961"/>
                <a:gd name="T36" fmla="*/ 84 w 445"/>
                <a:gd name="T37" fmla="*/ 520 h 961"/>
                <a:gd name="T38" fmla="*/ 70 w 445"/>
                <a:gd name="T39" fmla="*/ 549 h 961"/>
                <a:gd name="T40" fmla="*/ 56 w 445"/>
                <a:gd name="T41" fmla="*/ 578 h 961"/>
                <a:gd name="T42" fmla="*/ 70 w 445"/>
                <a:gd name="T43" fmla="*/ 578 h 961"/>
                <a:gd name="T44" fmla="*/ 85 w 445"/>
                <a:gd name="T45" fmla="*/ 578 h 961"/>
                <a:gd name="T46" fmla="*/ 84 w 445"/>
                <a:gd name="T47" fmla="*/ 609 h 961"/>
                <a:gd name="T48" fmla="*/ 84 w 445"/>
                <a:gd name="T49" fmla="*/ 641 h 961"/>
                <a:gd name="T50" fmla="*/ 42 w 445"/>
                <a:gd name="T51" fmla="*/ 641 h 961"/>
                <a:gd name="T52" fmla="*/ 0 w 445"/>
                <a:gd name="T53" fmla="*/ 641 h 961"/>
                <a:gd name="T54" fmla="*/ 0 w 445"/>
                <a:gd name="T55" fmla="*/ 432 h 961"/>
                <a:gd name="T56" fmla="*/ 0 w 445"/>
                <a:gd name="T57" fmla="*/ 223 h 961"/>
                <a:gd name="T58" fmla="*/ 0 w 445"/>
                <a:gd name="T59" fmla="*/ 223 h 961"/>
                <a:gd name="T60" fmla="*/ 65 w 445"/>
                <a:gd name="T61" fmla="*/ 65 h 961"/>
                <a:gd name="T62" fmla="*/ 65 w 445"/>
                <a:gd name="T63" fmla="*/ 65 h 961"/>
                <a:gd name="T64" fmla="*/ 223 w 445"/>
                <a:gd name="T65" fmla="*/ 0 h 961"/>
                <a:gd name="T66" fmla="*/ 223 w 445"/>
                <a:gd name="T67" fmla="*/ 0 h 961"/>
                <a:gd name="T68" fmla="*/ 380 w 445"/>
                <a:gd name="T69" fmla="*/ 65 h 961"/>
                <a:gd name="T70" fmla="*/ 380 w 445"/>
                <a:gd name="T71" fmla="*/ 65 h 961"/>
                <a:gd name="T72" fmla="*/ 444 w 445"/>
                <a:gd name="T73" fmla="*/ 223 h 961"/>
                <a:gd name="T74" fmla="*/ 444 w 445"/>
                <a:gd name="T75" fmla="*/ 480 h 961"/>
                <a:gd name="T76" fmla="*/ 444 w 445"/>
                <a:gd name="T77" fmla="*/ 737 h 961"/>
                <a:gd name="T78" fmla="*/ 444 w 445"/>
                <a:gd name="T79" fmla="*/ 737 h 961"/>
                <a:gd name="T80" fmla="*/ 380 w 445"/>
                <a:gd name="T81" fmla="*/ 895 h 961"/>
                <a:gd name="T82" fmla="*/ 380 w 445"/>
                <a:gd name="T83" fmla="*/ 895 h 961"/>
                <a:gd name="T84" fmla="*/ 223 w 445"/>
                <a:gd name="T85" fmla="*/ 96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5" h="961">
                  <a:moveTo>
                    <a:pt x="223" y="960"/>
                  </a:moveTo>
                  <a:lnTo>
                    <a:pt x="223" y="918"/>
                  </a:lnTo>
                  <a:lnTo>
                    <a:pt x="223" y="876"/>
                  </a:lnTo>
                  <a:lnTo>
                    <a:pt x="223" y="876"/>
                  </a:lnTo>
                  <a:cubicBezTo>
                    <a:pt x="260" y="876"/>
                    <a:pt x="294" y="861"/>
                    <a:pt x="320" y="835"/>
                  </a:cubicBezTo>
                  <a:lnTo>
                    <a:pt x="320" y="835"/>
                  </a:lnTo>
                  <a:cubicBezTo>
                    <a:pt x="345" y="810"/>
                    <a:pt x="361" y="776"/>
                    <a:pt x="361" y="737"/>
                  </a:cubicBezTo>
                  <a:lnTo>
                    <a:pt x="361" y="480"/>
                  </a:lnTo>
                  <a:lnTo>
                    <a:pt x="361" y="223"/>
                  </a:lnTo>
                  <a:lnTo>
                    <a:pt x="361" y="223"/>
                  </a:lnTo>
                  <a:cubicBezTo>
                    <a:pt x="361" y="184"/>
                    <a:pt x="345" y="150"/>
                    <a:pt x="320" y="125"/>
                  </a:cubicBezTo>
                  <a:lnTo>
                    <a:pt x="320" y="125"/>
                  </a:lnTo>
                  <a:cubicBezTo>
                    <a:pt x="294" y="100"/>
                    <a:pt x="260" y="84"/>
                    <a:pt x="223" y="84"/>
                  </a:cubicBezTo>
                  <a:lnTo>
                    <a:pt x="223" y="84"/>
                  </a:lnTo>
                  <a:cubicBezTo>
                    <a:pt x="184" y="84"/>
                    <a:pt x="150" y="100"/>
                    <a:pt x="124" y="125"/>
                  </a:cubicBezTo>
                  <a:lnTo>
                    <a:pt x="124" y="125"/>
                  </a:lnTo>
                  <a:cubicBezTo>
                    <a:pt x="99" y="150"/>
                    <a:pt x="84" y="184"/>
                    <a:pt x="84" y="223"/>
                  </a:cubicBezTo>
                  <a:lnTo>
                    <a:pt x="84" y="372"/>
                  </a:lnTo>
                  <a:lnTo>
                    <a:pt x="84" y="520"/>
                  </a:lnTo>
                  <a:lnTo>
                    <a:pt x="70" y="549"/>
                  </a:lnTo>
                  <a:lnTo>
                    <a:pt x="56" y="578"/>
                  </a:lnTo>
                  <a:lnTo>
                    <a:pt x="70" y="578"/>
                  </a:lnTo>
                  <a:lnTo>
                    <a:pt x="85" y="578"/>
                  </a:lnTo>
                  <a:lnTo>
                    <a:pt x="84" y="609"/>
                  </a:lnTo>
                  <a:lnTo>
                    <a:pt x="84" y="641"/>
                  </a:lnTo>
                  <a:lnTo>
                    <a:pt x="42" y="641"/>
                  </a:lnTo>
                  <a:lnTo>
                    <a:pt x="0" y="641"/>
                  </a:lnTo>
                  <a:lnTo>
                    <a:pt x="0" y="432"/>
                  </a:lnTo>
                  <a:lnTo>
                    <a:pt x="0" y="223"/>
                  </a:lnTo>
                  <a:lnTo>
                    <a:pt x="0" y="223"/>
                  </a:lnTo>
                  <a:cubicBezTo>
                    <a:pt x="0" y="161"/>
                    <a:pt x="25" y="106"/>
                    <a:pt x="65" y="65"/>
                  </a:cubicBezTo>
                  <a:lnTo>
                    <a:pt x="65" y="65"/>
                  </a:lnTo>
                  <a:cubicBezTo>
                    <a:pt x="105" y="25"/>
                    <a:pt x="162" y="0"/>
                    <a:pt x="223" y="0"/>
                  </a:cubicBezTo>
                  <a:lnTo>
                    <a:pt x="223" y="0"/>
                  </a:lnTo>
                  <a:cubicBezTo>
                    <a:pt x="283" y="0"/>
                    <a:pt x="339" y="25"/>
                    <a:pt x="380" y="65"/>
                  </a:cubicBezTo>
                  <a:lnTo>
                    <a:pt x="380" y="65"/>
                  </a:lnTo>
                  <a:cubicBezTo>
                    <a:pt x="420" y="106"/>
                    <a:pt x="444" y="161"/>
                    <a:pt x="444" y="223"/>
                  </a:cubicBezTo>
                  <a:lnTo>
                    <a:pt x="444" y="480"/>
                  </a:lnTo>
                  <a:lnTo>
                    <a:pt x="444" y="737"/>
                  </a:lnTo>
                  <a:lnTo>
                    <a:pt x="444" y="737"/>
                  </a:lnTo>
                  <a:cubicBezTo>
                    <a:pt x="444" y="798"/>
                    <a:pt x="420" y="855"/>
                    <a:pt x="380" y="895"/>
                  </a:cubicBezTo>
                  <a:lnTo>
                    <a:pt x="380" y="895"/>
                  </a:lnTo>
                  <a:cubicBezTo>
                    <a:pt x="339" y="936"/>
                    <a:pt x="283" y="960"/>
                    <a:pt x="223" y="960"/>
                  </a:cubicBezTo>
                </a:path>
              </a:pathLst>
            </a:custGeom>
            <a:solidFill>
              <a:srgbClr val="76675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Arial"/>
              </a:endParaRPr>
            </a:p>
          </p:txBody>
        </p:sp>
        <p:sp>
          <p:nvSpPr>
            <p:cNvPr id="21" name="Freeform 498">
              <a:extLst>
                <a:ext uri="{FF2B5EF4-FFF2-40B4-BE49-F238E27FC236}">
                  <a16:creationId xmlns:a16="http://schemas.microsoft.com/office/drawing/2014/main" xmlns="" id="{07151B30-2E04-122A-1CF6-3CD6DAACF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7832" y="4726698"/>
              <a:ext cx="796490" cy="796494"/>
            </a:xfrm>
            <a:custGeom>
              <a:avLst/>
              <a:gdLst>
                <a:gd name="T0" fmla="*/ 640 w 641"/>
                <a:gd name="T1" fmla="*/ 320 h 641"/>
                <a:gd name="T2" fmla="*/ 640 w 641"/>
                <a:gd name="T3" fmla="*/ 320 h 641"/>
                <a:gd name="T4" fmla="*/ 546 w 641"/>
                <a:gd name="T5" fmla="*/ 546 h 641"/>
                <a:gd name="T6" fmla="*/ 546 w 641"/>
                <a:gd name="T7" fmla="*/ 546 h 641"/>
                <a:gd name="T8" fmla="*/ 321 w 641"/>
                <a:gd name="T9" fmla="*/ 640 h 641"/>
                <a:gd name="T10" fmla="*/ 321 w 641"/>
                <a:gd name="T11" fmla="*/ 640 h 641"/>
                <a:gd name="T12" fmla="*/ 94 w 641"/>
                <a:gd name="T13" fmla="*/ 546 h 641"/>
                <a:gd name="T14" fmla="*/ 94 w 641"/>
                <a:gd name="T15" fmla="*/ 546 h 641"/>
                <a:gd name="T16" fmla="*/ 0 w 641"/>
                <a:gd name="T17" fmla="*/ 320 h 641"/>
                <a:gd name="T18" fmla="*/ 0 w 641"/>
                <a:gd name="T19" fmla="*/ 320 h 641"/>
                <a:gd name="T20" fmla="*/ 94 w 641"/>
                <a:gd name="T21" fmla="*/ 94 h 641"/>
                <a:gd name="T22" fmla="*/ 94 w 641"/>
                <a:gd name="T23" fmla="*/ 94 h 641"/>
                <a:gd name="T24" fmla="*/ 321 w 641"/>
                <a:gd name="T25" fmla="*/ 0 h 641"/>
                <a:gd name="T26" fmla="*/ 321 w 641"/>
                <a:gd name="T27" fmla="*/ 0 h 641"/>
                <a:gd name="T28" fmla="*/ 546 w 641"/>
                <a:gd name="T29" fmla="*/ 94 h 641"/>
                <a:gd name="T30" fmla="*/ 546 w 641"/>
                <a:gd name="T31" fmla="*/ 94 h 641"/>
                <a:gd name="T32" fmla="*/ 640 w 641"/>
                <a:gd name="T33" fmla="*/ 32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1" h="641">
                  <a:moveTo>
                    <a:pt x="640" y="320"/>
                  </a:moveTo>
                  <a:lnTo>
                    <a:pt x="640" y="320"/>
                  </a:lnTo>
                  <a:cubicBezTo>
                    <a:pt x="640" y="409"/>
                    <a:pt x="604" y="489"/>
                    <a:pt x="546" y="546"/>
                  </a:cubicBezTo>
                  <a:lnTo>
                    <a:pt x="546" y="546"/>
                  </a:lnTo>
                  <a:cubicBezTo>
                    <a:pt x="488" y="604"/>
                    <a:pt x="408" y="640"/>
                    <a:pt x="321" y="640"/>
                  </a:cubicBezTo>
                  <a:lnTo>
                    <a:pt x="321" y="640"/>
                  </a:lnTo>
                  <a:cubicBezTo>
                    <a:pt x="232" y="640"/>
                    <a:pt x="152" y="604"/>
                    <a:pt x="94" y="546"/>
                  </a:cubicBezTo>
                  <a:lnTo>
                    <a:pt x="94" y="546"/>
                  </a:lnTo>
                  <a:cubicBezTo>
                    <a:pt x="36" y="489"/>
                    <a:pt x="0" y="409"/>
                    <a:pt x="0" y="320"/>
                  </a:cubicBezTo>
                  <a:lnTo>
                    <a:pt x="0" y="320"/>
                  </a:lnTo>
                  <a:cubicBezTo>
                    <a:pt x="0" y="232"/>
                    <a:pt x="36" y="152"/>
                    <a:pt x="94" y="94"/>
                  </a:cubicBezTo>
                  <a:lnTo>
                    <a:pt x="94" y="94"/>
                  </a:lnTo>
                  <a:cubicBezTo>
                    <a:pt x="152" y="36"/>
                    <a:pt x="232" y="0"/>
                    <a:pt x="321" y="0"/>
                  </a:cubicBezTo>
                  <a:lnTo>
                    <a:pt x="321" y="0"/>
                  </a:lnTo>
                  <a:cubicBezTo>
                    <a:pt x="408" y="0"/>
                    <a:pt x="488" y="36"/>
                    <a:pt x="546" y="94"/>
                  </a:cubicBezTo>
                  <a:lnTo>
                    <a:pt x="546" y="94"/>
                  </a:lnTo>
                  <a:cubicBezTo>
                    <a:pt x="604" y="152"/>
                    <a:pt x="640" y="232"/>
                    <a:pt x="640" y="320"/>
                  </a:cubicBezTo>
                </a:path>
              </a:pathLst>
            </a:custGeom>
            <a:solidFill>
              <a:srgbClr val="AAAEC9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Arial"/>
              </a:endParaRPr>
            </a:p>
          </p:txBody>
        </p:sp>
        <p:sp>
          <p:nvSpPr>
            <p:cNvPr id="22" name="Freeform 499">
              <a:extLst>
                <a:ext uri="{FF2B5EF4-FFF2-40B4-BE49-F238E27FC236}">
                  <a16:creationId xmlns:a16="http://schemas.microsoft.com/office/drawing/2014/main" xmlns="" id="{2E460559-8604-7CAF-E9B3-C1446064C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7832" y="4726698"/>
              <a:ext cx="400990" cy="796494"/>
            </a:xfrm>
            <a:custGeom>
              <a:avLst/>
              <a:gdLst>
                <a:gd name="T0" fmla="*/ 0 w 322"/>
                <a:gd name="T1" fmla="*/ 320 h 641"/>
                <a:gd name="T2" fmla="*/ 0 w 322"/>
                <a:gd name="T3" fmla="*/ 320 h 641"/>
                <a:gd name="T4" fmla="*/ 94 w 322"/>
                <a:gd name="T5" fmla="*/ 546 h 641"/>
                <a:gd name="T6" fmla="*/ 94 w 322"/>
                <a:gd name="T7" fmla="*/ 546 h 641"/>
                <a:gd name="T8" fmla="*/ 321 w 322"/>
                <a:gd name="T9" fmla="*/ 640 h 641"/>
                <a:gd name="T10" fmla="*/ 321 w 322"/>
                <a:gd name="T11" fmla="*/ 320 h 641"/>
                <a:gd name="T12" fmla="*/ 321 w 322"/>
                <a:gd name="T13" fmla="*/ 0 h 641"/>
                <a:gd name="T14" fmla="*/ 321 w 322"/>
                <a:gd name="T15" fmla="*/ 0 h 641"/>
                <a:gd name="T16" fmla="*/ 94 w 322"/>
                <a:gd name="T17" fmla="*/ 94 h 641"/>
                <a:gd name="T18" fmla="*/ 94 w 322"/>
                <a:gd name="T19" fmla="*/ 94 h 641"/>
                <a:gd name="T20" fmla="*/ 0 w 322"/>
                <a:gd name="T21" fmla="*/ 32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" h="641">
                  <a:moveTo>
                    <a:pt x="0" y="320"/>
                  </a:moveTo>
                  <a:lnTo>
                    <a:pt x="0" y="320"/>
                  </a:lnTo>
                  <a:cubicBezTo>
                    <a:pt x="0" y="409"/>
                    <a:pt x="36" y="489"/>
                    <a:pt x="94" y="546"/>
                  </a:cubicBezTo>
                  <a:lnTo>
                    <a:pt x="94" y="546"/>
                  </a:lnTo>
                  <a:cubicBezTo>
                    <a:pt x="152" y="604"/>
                    <a:pt x="232" y="640"/>
                    <a:pt x="321" y="640"/>
                  </a:cubicBezTo>
                  <a:lnTo>
                    <a:pt x="321" y="320"/>
                  </a:lnTo>
                  <a:lnTo>
                    <a:pt x="321" y="0"/>
                  </a:lnTo>
                  <a:lnTo>
                    <a:pt x="321" y="0"/>
                  </a:lnTo>
                  <a:cubicBezTo>
                    <a:pt x="232" y="0"/>
                    <a:pt x="152" y="36"/>
                    <a:pt x="94" y="94"/>
                  </a:cubicBezTo>
                  <a:lnTo>
                    <a:pt x="94" y="94"/>
                  </a:lnTo>
                  <a:cubicBezTo>
                    <a:pt x="36" y="152"/>
                    <a:pt x="0" y="232"/>
                    <a:pt x="0" y="320"/>
                  </a:cubicBezTo>
                </a:path>
              </a:pathLst>
            </a:custGeom>
            <a:solidFill>
              <a:srgbClr val="002E7F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Arial"/>
              </a:endParaRPr>
            </a:p>
          </p:txBody>
        </p:sp>
        <p:sp>
          <p:nvSpPr>
            <p:cNvPr id="23" name="Freeform 500">
              <a:extLst>
                <a:ext uri="{FF2B5EF4-FFF2-40B4-BE49-F238E27FC236}">
                  <a16:creationId xmlns:a16="http://schemas.microsoft.com/office/drawing/2014/main" xmlns="" id="{4C79450A-E8DA-F4B6-8F10-990E1E410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9388" y="4940931"/>
              <a:ext cx="98874" cy="379019"/>
            </a:xfrm>
            <a:custGeom>
              <a:avLst/>
              <a:gdLst>
                <a:gd name="T0" fmla="*/ 77 w 78"/>
                <a:gd name="T1" fmla="*/ 303 h 304"/>
                <a:gd name="T2" fmla="*/ 39 w 78"/>
                <a:gd name="T3" fmla="*/ 303 h 304"/>
                <a:gd name="T4" fmla="*/ 0 w 78"/>
                <a:gd name="T5" fmla="*/ 303 h 304"/>
                <a:gd name="T6" fmla="*/ 0 w 78"/>
                <a:gd name="T7" fmla="*/ 151 h 304"/>
                <a:gd name="T8" fmla="*/ 0 w 78"/>
                <a:gd name="T9" fmla="*/ 0 h 304"/>
                <a:gd name="T10" fmla="*/ 39 w 78"/>
                <a:gd name="T11" fmla="*/ 0 h 304"/>
                <a:gd name="T12" fmla="*/ 77 w 78"/>
                <a:gd name="T13" fmla="*/ 0 h 304"/>
                <a:gd name="T14" fmla="*/ 77 w 78"/>
                <a:gd name="T15" fmla="*/ 151 h 304"/>
                <a:gd name="T16" fmla="*/ 77 w 78"/>
                <a:gd name="T17" fmla="*/ 30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304">
                  <a:moveTo>
                    <a:pt x="77" y="303"/>
                  </a:moveTo>
                  <a:lnTo>
                    <a:pt x="39" y="303"/>
                  </a:lnTo>
                  <a:lnTo>
                    <a:pt x="0" y="303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39" y="0"/>
                  </a:lnTo>
                  <a:lnTo>
                    <a:pt x="77" y="0"/>
                  </a:lnTo>
                  <a:lnTo>
                    <a:pt x="77" y="151"/>
                  </a:lnTo>
                  <a:lnTo>
                    <a:pt x="77" y="303"/>
                  </a:lnTo>
                </a:path>
              </a:pathLst>
            </a:custGeom>
            <a:solidFill>
              <a:srgbClr val="AAAEC9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Arial"/>
              </a:endParaRPr>
            </a:p>
          </p:txBody>
        </p:sp>
        <p:sp>
          <p:nvSpPr>
            <p:cNvPr id="24" name="Freeform 501">
              <a:extLst>
                <a:ext uri="{FF2B5EF4-FFF2-40B4-BE49-F238E27FC236}">
                  <a16:creationId xmlns:a16="http://schemas.microsoft.com/office/drawing/2014/main" xmlns="" id="{E7E72BA7-2927-A48F-1279-91053CA3D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6851" y="4979379"/>
              <a:ext cx="38453" cy="291133"/>
            </a:xfrm>
            <a:custGeom>
              <a:avLst/>
              <a:gdLst>
                <a:gd name="T0" fmla="*/ 28 w 29"/>
                <a:gd name="T1" fmla="*/ 234 h 235"/>
                <a:gd name="T2" fmla="*/ 15 w 29"/>
                <a:gd name="T3" fmla="*/ 234 h 235"/>
                <a:gd name="T4" fmla="*/ 0 w 29"/>
                <a:gd name="T5" fmla="*/ 234 h 235"/>
                <a:gd name="T6" fmla="*/ 0 w 29"/>
                <a:gd name="T7" fmla="*/ 149 h 235"/>
                <a:gd name="T8" fmla="*/ 0 w 29"/>
                <a:gd name="T9" fmla="*/ 63 h 235"/>
                <a:gd name="T10" fmla="*/ 7 w 29"/>
                <a:gd name="T11" fmla="*/ 53 h 235"/>
                <a:gd name="T12" fmla="*/ 14 w 29"/>
                <a:gd name="T13" fmla="*/ 43 h 235"/>
                <a:gd name="T14" fmla="*/ 7 w 29"/>
                <a:gd name="T15" fmla="*/ 39 h 235"/>
                <a:gd name="T16" fmla="*/ 0 w 29"/>
                <a:gd name="T17" fmla="*/ 35 h 235"/>
                <a:gd name="T18" fmla="*/ 0 w 29"/>
                <a:gd name="T19" fmla="*/ 17 h 235"/>
                <a:gd name="T20" fmla="*/ 0 w 29"/>
                <a:gd name="T21" fmla="*/ 0 h 235"/>
                <a:gd name="T22" fmla="*/ 15 w 29"/>
                <a:gd name="T23" fmla="*/ 0 h 235"/>
                <a:gd name="T24" fmla="*/ 28 w 29"/>
                <a:gd name="T25" fmla="*/ 0 h 235"/>
                <a:gd name="T26" fmla="*/ 28 w 29"/>
                <a:gd name="T27" fmla="*/ 117 h 235"/>
                <a:gd name="T28" fmla="*/ 28 w 29"/>
                <a:gd name="T29" fmla="*/ 23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235">
                  <a:moveTo>
                    <a:pt x="28" y="234"/>
                  </a:moveTo>
                  <a:lnTo>
                    <a:pt x="15" y="234"/>
                  </a:lnTo>
                  <a:lnTo>
                    <a:pt x="0" y="234"/>
                  </a:lnTo>
                  <a:lnTo>
                    <a:pt x="0" y="149"/>
                  </a:lnTo>
                  <a:lnTo>
                    <a:pt x="0" y="63"/>
                  </a:lnTo>
                  <a:lnTo>
                    <a:pt x="7" y="53"/>
                  </a:lnTo>
                  <a:lnTo>
                    <a:pt x="14" y="43"/>
                  </a:lnTo>
                  <a:lnTo>
                    <a:pt x="7" y="39"/>
                  </a:lnTo>
                  <a:lnTo>
                    <a:pt x="0" y="35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lnTo>
                    <a:pt x="28" y="117"/>
                  </a:lnTo>
                  <a:lnTo>
                    <a:pt x="28" y="23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Arial"/>
              </a:endParaRPr>
            </a:p>
          </p:txBody>
        </p:sp>
        <p:sp>
          <p:nvSpPr>
            <p:cNvPr id="25" name="Freeform 502">
              <a:extLst>
                <a:ext uri="{FF2B5EF4-FFF2-40B4-BE49-F238E27FC236}">
                  <a16:creationId xmlns:a16="http://schemas.microsoft.com/office/drawing/2014/main" xmlns="" id="{A3C9178F-8DB2-6709-8620-217C5394D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6150" y="5226568"/>
              <a:ext cx="148310" cy="170282"/>
            </a:xfrm>
            <a:custGeom>
              <a:avLst/>
              <a:gdLst>
                <a:gd name="T0" fmla="*/ 97 w 119"/>
                <a:gd name="T1" fmla="*/ 98 h 136"/>
                <a:gd name="T2" fmla="*/ 97 w 119"/>
                <a:gd name="T3" fmla="*/ 98 h 136"/>
                <a:gd name="T4" fmla="*/ 53 w 119"/>
                <a:gd name="T5" fmla="*/ 130 h 136"/>
                <a:gd name="T6" fmla="*/ 53 w 119"/>
                <a:gd name="T7" fmla="*/ 130 h 136"/>
                <a:gd name="T8" fmla="*/ 12 w 119"/>
                <a:gd name="T9" fmla="*/ 126 h 136"/>
                <a:gd name="T10" fmla="*/ 12 w 119"/>
                <a:gd name="T11" fmla="*/ 126 h 136"/>
                <a:gd name="T12" fmla="*/ 5 w 119"/>
                <a:gd name="T13" fmla="*/ 91 h 136"/>
                <a:gd name="T14" fmla="*/ 5 w 119"/>
                <a:gd name="T15" fmla="*/ 91 h 136"/>
                <a:gd name="T16" fmla="*/ 34 w 119"/>
                <a:gd name="T17" fmla="*/ 44 h 136"/>
                <a:gd name="T18" fmla="*/ 34 w 119"/>
                <a:gd name="T19" fmla="*/ 44 h 136"/>
                <a:gd name="T20" fmla="*/ 69 w 119"/>
                <a:gd name="T21" fmla="*/ 8 h 136"/>
                <a:gd name="T22" fmla="*/ 69 w 119"/>
                <a:gd name="T23" fmla="*/ 8 h 136"/>
                <a:gd name="T24" fmla="*/ 102 w 119"/>
                <a:gd name="T25" fmla="*/ 8 h 136"/>
                <a:gd name="T26" fmla="*/ 102 w 119"/>
                <a:gd name="T27" fmla="*/ 8 h 136"/>
                <a:gd name="T28" fmla="*/ 117 w 119"/>
                <a:gd name="T29" fmla="*/ 47 h 136"/>
                <a:gd name="T30" fmla="*/ 117 w 119"/>
                <a:gd name="T31" fmla="*/ 47 h 136"/>
                <a:gd name="T32" fmla="*/ 97 w 119"/>
                <a:gd name="T33" fmla="*/ 9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136">
                  <a:moveTo>
                    <a:pt x="97" y="98"/>
                  </a:moveTo>
                  <a:lnTo>
                    <a:pt x="97" y="98"/>
                  </a:lnTo>
                  <a:cubicBezTo>
                    <a:pt x="84" y="114"/>
                    <a:pt x="69" y="125"/>
                    <a:pt x="53" y="130"/>
                  </a:cubicBezTo>
                  <a:lnTo>
                    <a:pt x="53" y="130"/>
                  </a:lnTo>
                  <a:cubicBezTo>
                    <a:pt x="38" y="135"/>
                    <a:pt x="23" y="134"/>
                    <a:pt x="12" y="126"/>
                  </a:cubicBezTo>
                  <a:lnTo>
                    <a:pt x="12" y="126"/>
                  </a:lnTo>
                  <a:cubicBezTo>
                    <a:pt x="1" y="117"/>
                    <a:pt x="0" y="105"/>
                    <a:pt x="5" y="91"/>
                  </a:cubicBezTo>
                  <a:lnTo>
                    <a:pt x="5" y="91"/>
                  </a:lnTo>
                  <a:cubicBezTo>
                    <a:pt x="11" y="76"/>
                    <a:pt x="22" y="60"/>
                    <a:pt x="34" y="44"/>
                  </a:cubicBezTo>
                  <a:lnTo>
                    <a:pt x="34" y="44"/>
                  </a:lnTo>
                  <a:cubicBezTo>
                    <a:pt x="47" y="28"/>
                    <a:pt x="58" y="14"/>
                    <a:pt x="69" y="8"/>
                  </a:cubicBezTo>
                  <a:lnTo>
                    <a:pt x="69" y="8"/>
                  </a:lnTo>
                  <a:cubicBezTo>
                    <a:pt x="80" y="0"/>
                    <a:pt x="91" y="0"/>
                    <a:pt x="102" y="8"/>
                  </a:cubicBezTo>
                  <a:lnTo>
                    <a:pt x="102" y="8"/>
                  </a:lnTo>
                  <a:cubicBezTo>
                    <a:pt x="113" y="17"/>
                    <a:pt x="118" y="31"/>
                    <a:pt x="117" y="47"/>
                  </a:cubicBezTo>
                  <a:lnTo>
                    <a:pt x="117" y="47"/>
                  </a:lnTo>
                  <a:cubicBezTo>
                    <a:pt x="116" y="63"/>
                    <a:pt x="109" y="81"/>
                    <a:pt x="97" y="9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Arial"/>
              </a:endParaRPr>
            </a:p>
          </p:txBody>
        </p:sp>
      </p:grp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xmlns="" id="{C475DAC6-323A-58A4-D06D-CA74B8AEA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04" y="1123281"/>
            <a:ext cx="11383851" cy="485902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628F9B5-1218-300C-2672-508EFCF2D026}"/>
              </a:ext>
            </a:extLst>
          </p:cNvPr>
          <p:cNvGrpSpPr/>
          <p:nvPr/>
        </p:nvGrpSpPr>
        <p:grpSpPr>
          <a:xfrm>
            <a:off x="476110" y="1394944"/>
            <a:ext cx="1230022" cy="1127862"/>
            <a:chOff x="1713796" y="4660783"/>
            <a:chExt cx="4361393" cy="3619920"/>
          </a:xfrm>
        </p:grpSpPr>
        <p:sp>
          <p:nvSpPr>
            <p:cNvPr id="29" name="Freeform 64">
              <a:extLst>
                <a:ext uri="{FF2B5EF4-FFF2-40B4-BE49-F238E27FC236}">
                  <a16:creationId xmlns:a16="http://schemas.microsoft.com/office/drawing/2014/main" xmlns="" id="{2876CD99-1A18-CDDC-23DB-7E97053E0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798" y="4660785"/>
              <a:ext cx="4355897" cy="3224419"/>
            </a:xfrm>
            <a:custGeom>
              <a:avLst/>
              <a:gdLst>
                <a:gd name="T0" fmla="*/ 2130632 w 3498"/>
                <a:gd name="T1" fmla="*/ 0 h 2590"/>
                <a:gd name="T2" fmla="*/ 152141 w 3498"/>
                <a:gd name="T3" fmla="*/ 0 h 2590"/>
                <a:gd name="T4" fmla="*/ 152141 w 3498"/>
                <a:gd name="T5" fmla="*/ 0 h 2590"/>
                <a:gd name="T6" fmla="*/ 0 w 3498"/>
                <a:gd name="T7" fmla="*/ 152101 h 2590"/>
                <a:gd name="T8" fmla="*/ 0 w 3498"/>
                <a:gd name="T9" fmla="*/ 1690085 h 2590"/>
                <a:gd name="T10" fmla="*/ 2283426 w 3498"/>
                <a:gd name="T11" fmla="*/ 1690085 h 2590"/>
                <a:gd name="T12" fmla="*/ 2283426 w 3498"/>
                <a:gd name="T13" fmla="*/ 152101 h 2590"/>
                <a:gd name="T14" fmla="*/ 2283426 w 3498"/>
                <a:gd name="T15" fmla="*/ 152101 h 2590"/>
                <a:gd name="T16" fmla="*/ 2130632 w 3498"/>
                <a:gd name="T17" fmla="*/ 0 h 25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98" h="2590">
                  <a:moveTo>
                    <a:pt x="3263" y="0"/>
                  </a:moveTo>
                  <a:lnTo>
                    <a:pt x="233" y="0"/>
                  </a:lnTo>
                  <a:cubicBezTo>
                    <a:pt x="104" y="0"/>
                    <a:pt x="0" y="104"/>
                    <a:pt x="0" y="233"/>
                  </a:cubicBezTo>
                  <a:lnTo>
                    <a:pt x="0" y="2589"/>
                  </a:lnTo>
                  <a:lnTo>
                    <a:pt x="3497" y="2589"/>
                  </a:lnTo>
                  <a:lnTo>
                    <a:pt x="3497" y="233"/>
                  </a:lnTo>
                  <a:cubicBezTo>
                    <a:pt x="3497" y="104"/>
                    <a:pt x="3392" y="0"/>
                    <a:pt x="3263" y="0"/>
                  </a:cubicBezTo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0" name="Freeform 65">
              <a:extLst>
                <a:ext uri="{FF2B5EF4-FFF2-40B4-BE49-F238E27FC236}">
                  <a16:creationId xmlns:a16="http://schemas.microsoft.com/office/drawing/2014/main" xmlns="" id="{0213387C-4ABB-EE2D-924B-999E8575F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798" y="7890696"/>
              <a:ext cx="4355897" cy="390007"/>
            </a:xfrm>
            <a:custGeom>
              <a:avLst/>
              <a:gdLst>
                <a:gd name="T0" fmla="*/ 2283426 w 3498"/>
                <a:gd name="T1" fmla="*/ 203853 h 315"/>
                <a:gd name="T2" fmla="*/ 0 w 3498"/>
                <a:gd name="T3" fmla="*/ 203853 h 315"/>
                <a:gd name="T4" fmla="*/ 0 w 3498"/>
                <a:gd name="T5" fmla="*/ 0 h 315"/>
                <a:gd name="T6" fmla="*/ 2283426 w 3498"/>
                <a:gd name="T7" fmla="*/ 0 h 315"/>
                <a:gd name="T8" fmla="*/ 2283426 w 3498"/>
                <a:gd name="T9" fmla="*/ 203853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8" h="315">
                  <a:moveTo>
                    <a:pt x="3497" y="314"/>
                  </a:moveTo>
                  <a:lnTo>
                    <a:pt x="0" y="314"/>
                  </a:lnTo>
                  <a:lnTo>
                    <a:pt x="0" y="0"/>
                  </a:lnTo>
                  <a:lnTo>
                    <a:pt x="3497" y="0"/>
                  </a:lnTo>
                  <a:lnTo>
                    <a:pt x="3497" y="31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1" name="Freeform 66">
              <a:extLst>
                <a:ext uri="{FF2B5EF4-FFF2-40B4-BE49-F238E27FC236}">
                  <a16:creationId xmlns:a16="http://schemas.microsoft.com/office/drawing/2014/main" xmlns="" id="{AFC246E1-529F-F1FC-4DD7-CCD53C441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460" y="4660783"/>
              <a:ext cx="1378729" cy="1010721"/>
            </a:xfrm>
            <a:custGeom>
              <a:avLst/>
              <a:gdLst>
                <a:gd name="T0" fmla="*/ 722303 w 1106"/>
                <a:gd name="T1" fmla="*/ 529323 h 811"/>
                <a:gd name="T2" fmla="*/ 245126 w 1106"/>
                <a:gd name="T3" fmla="*/ 529323 h 811"/>
                <a:gd name="T4" fmla="*/ 245126 w 1106"/>
                <a:gd name="T5" fmla="*/ 529323 h 811"/>
                <a:gd name="T6" fmla="*/ 0 w 1106"/>
                <a:gd name="T7" fmla="*/ 284266 h 811"/>
                <a:gd name="T8" fmla="*/ 0 w 1106"/>
                <a:gd name="T9" fmla="*/ 0 h 811"/>
                <a:gd name="T10" fmla="*/ 564116 w 1106"/>
                <a:gd name="T11" fmla="*/ 0 h 811"/>
                <a:gd name="T12" fmla="*/ 564116 w 1106"/>
                <a:gd name="T13" fmla="*/ 0 h 811"/>
                <a:gd name="T14" fmla="*/ 722303 w 1106"/>
                <a:gd name="T15" fmla="*/ 157490 h 811"/>
                <a:gd name="T16" fmla="*/ 722303 w 1106"/>
                <a:gd name="T17" fmla="*/ 529323 h 8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6" h="811">
                  <a:moveTo>
                    <a:pt x="1105" y="810"/>
                  </a:moveTo>
                  <a:lnTo>
                    <a:pt x="375" y="810"/>
                  </a:lnTo>
                  <a:cubicBezTo>
                    <a:pt x="168" y="810"/>
                    <a:pt x="0" y="641"/>
                    <a:pt x="0" y="435"/>
                  </a:cubicBezTo>
                  <a:lnTo>
                    <a:pt x="0" y="0"/>
                  </a:lnTo>
                  <a:lnTo>
                    <a:pt x="863" y="0"/>
                  </a:lnTo>
                  <a:cubicBezTo>
                    <a:pt x="996" y="0"/>
                    <a:pt x="1105" y="107"/>
                    <a:pt x="1105" y="241"/>
                  </a:cubicBezTo>
                  <a:lnTo>
                    <a:pt x="1105" y="81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xmlns="" id="{6F913E63-37AB-5BF1-4720-52FE488EB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318" y="4838782"/>
              <a:ext cx="377760" cy="650209"/>
            </a:xfrm>
            <a:custGeom>
              <a:avLst/>
              <a:gdLst>
                <a:gd name="connsiteX0" fmla="*/ 178825 w 377760"/>
                <a:gd name="connsiteY0" fmla="*/ 395167 h 650209"/>
                <a:gd name="connsiteX1" fmla="*/ 144647 w 377760"/>
                <a:gd name="connsiteY1" fmla="*/ 429601 h 650209"/>
                <a:gd name="connsiteX2" fmla="*/ 178825 w 377760"/>
                <a:gd name="connsiteY2" fmla="*/ 486171 h 650209"/>
                <a:gd name="connsiteX3" fmla="*/ 173943 w 377760"/>
                <a:gd name="connsiteY3" fmla="*/ 535362 h 650209"/>
                <a:gd name="connsiteX4" fmla="*/ 188590 w 377760"/>
                <a:gd name="connsiteY4" fmla="*/ 551349 h 650209"/>
                <a:gd name="connsiteX5" fmla="*/ 203238 w 377760"/>
                <a:gd name="connsiteY5" fmla="*/ 535362 h 650209"/>
                <a:gd name="connsiteX6" fmla="*/ 198355 w 377760"/>
                <a:gd name="connsiteY6" fmla="*/ 486171 h 650209"/>
                <a:gd name="connsiteX7" fmla="*/ 234975 w 377760"/>
                <a:gd name="connsiteY7" fmla="*/ 440669 h 650209"/>
                <a:gd name="connsiteX8" fmla="*/ 178825 w 377760"/>
                <a:gd name="connsiteY8" fmla="*/ 395167 h 650209"/>
                <a:gd name="connsiteX9" fmla="*/ 202640 w 377760"/>
                <a:gd name="connsiteY9" fmla="*/ 49498 h 650209"/>
                <a:gd name="connsiteX10" fmla="*/ 133842 w 377760"/>
                <a:gd name="connsiteY10" fmla="*/ 105465 h 650209"/>
                <a:gd name="connsiteX11" fmla="*/ 132592 w 377760"/>
                <a:gd name="connsiteY11" fmla="*/ 292021 h 650209"/>
                <a:gd name="connsiteX12" fmla="*/ 247671 w 377760"/>
                <a:gd name="connsiteY12" fmla="*/ 292021 h 650209"/>
                <a:gd name="connsiteX13" fmla="*/ 247671 w 377760"/>
                <a:gd name="connsiteY13" fmla="*/ 107952 h 650209"/>
                <a:gd name="connsiteX14" fmla="*/ 202640 w 377760"/>
                <a:gd name="connsiteY14" fmla="*/ 49498 h 650209"/>
                <a:gd name="connsiteX15" fmla="*/ 207643 w 377760"/>
                <a:gd name="connsiteY15" fmla="*/ 993 h 650209"/>
                <a:gd name="connsiteX16" fmla="*/ 296454 w 377760"/>
                <a:gd name="connsiteY16" fmla="*/ 109196 h 650209"/>
                <a:gd name="connsiteX17" fmla="*/ 295204 w 377760"/>
                <a:gd name="connsiteY17" fmla="*/ 292021 h 650209"/>
                <a:gd name="connsiteX18" fmla="*/ 342736 w 377760"/>
                <a:gd name="connsiteY18" fmla="*/ 293264 h 650209"/>
                <a:gd name="connsiteX19" fmla="*/ 377760 w 377760"/>
                <a:gd name="connsiteY19" fmla="*/ 329332 h 650209"/>
                <a:gd name="connsiteX20" fmla="*/ 375259 w 377760"/>
                <a:gd name="connsiteY20" fmla="*/ 614141 h 650209"/>
                <a:gd name="connsiteX21" fmla="*/ 340235 w 377760"/>
                <a:gd name="connsiteY21" fmla="*/ 650209 h 650209"/>
                <a:gd name="connsiteX22" fmla="*/ 36275 w 377760"/>
                <a:gd name="connsiteY22" fmla="*/ 648965 h 650209"/>
                <a:gd name="connsiteX23" fmla="*/ 0 w 377760"/>
                <a:gd name="connsiteY23" fmla="*/ 612897 h 650209"/>
                <a:gd name="connsiteX24" fmla="*/ 1251 w 377760"/>
                <a:gd name="connsiteY24" fmla="*/ 326845 h 650209"/>
                <a:gd name="connsiteX25" fmla="*/ 37526 w 377760"/>
                <a:gd name="connsiteY25" fmla="*/ 290777 h 650209"/>
                <a:gd name="connsiteX26" fmla="*/ 85059 w 377760"/>
                <a:gd name="connsiteY26" fmla="*/ 292021 h 650209"/>
                <a:gd name="connsiteX27" fmla="*/ 85059 w 377760"/>
                <a:gd name="connsiteY27" fmla="*/ 104221 h 650209"/>
                <a:gd name="connsiteX28" fmla="*/ 207643 w 377760"/>
                <a:gd name="connsiteY28" fmla="*/ 993 h 65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77760" h="650209">
                  <a:moveTo>
                    <a:pt x="178825" y="395167"/>
                  </a:moveTo>
                  <a:cubicBezTo>
                    <a:pt x="161736" y="398856"/>
                    <a:pt x="148309" y="412384"/>
                    <a:pt x="144647" y="429601"/>
                  </a:cubicBezTo>
                  <a:cubicBezTo>
                    <a:pt x="137323" y="456656"/>
                    <a:pt x="154412" y="480022"/>
                    <a:pt x="178825" y="486171"/>
                  </a:cubicBezTo>
                  <a:lnTo>
                    <a:pt x="173943" y="535362"/>
                  </a:lnTo>
                  <a:cubicBezTo>
                    <a:pt x="172722" y="543971"/>
                    <a:pt x="178825" y="551349"/>
                    <a:pt x="188590" y="551349"/>
                  </a:cubicBezTo>
                  <a:cubicBezTo>
                    <a:pt x="197135" y="551349"/>
                    <a:pt x="204459" y="543971"/>
                    <a:pt x="203238" y="535362"/>
                  </a:cubicBezTo>
                  <a:lnTo>
                    <a:pt x="198355" y="486171"/>
                  </a:lnTo>
                  <a:cubicBezTo>
                    <a:pt x="219106" y="481252"/>
                    <a:pt x="234975" y="464035"/>
                    <a:pt x="234975" y="440669"/>
                  </a:cubicBezTo>
                  <a:cubicBezTo>
                    <a:pt x="234975" y="412384"/>
                    <a:pt x="208120" y="387788"/>
                    <a:pt x="178825" y="395167"/>
                  </a:cubicBezTo>
                  <a:close/>
                  <a:moveTo>
                    <a:pt x="202640" y="49498"/>
                  </a:moveTo>
                  <a:cubicBezTo>
                    <a:pt x="166365" y="42036"/>
                    <a:pt x="133842" y="69397"/>
                    <a:pt x="133842" y="105465"/>
                  </a:cubicBezTo>
                  <a:lnTo>
                    <a:pt x="132592" y="292021"/>
                  </a:lnTo>
                  <a:lnTo>
                    <a:pt x="247671" y="292021"/>
                  </a:lnTo>
                  <a:lnTo>
                    <a:pt x="247671" y="107952"/>
                  </a:lnTo>
                  <a:cubicBezTo>
                    <a:pt x="247671" y="80590"/>
                    <a:pt x="230159" y="55716"/>
                    <a:pt x="202640" y="49498"/>
                  </a:cubicBezTo>
                  <a:close/>
                  <a:moveTo>
                    <a:pt x="207643" y="993"/>
                  </a:moveTo>
                  <a:cubicBezTo>
                    <a:pt x="260179" y="9699"/>
                    <a:pt x="296454" y="56960"/>
                    <a:pt x="296454" y="109196"/>
                  </a:cubicBezTo>
                  <a:lnTo>
                    <a:pt x="295204" y="292021"/>
                  </a:lnTo>
                  <a:lnTo>
                    <a:pt x="342736" y="293264"/>
                  </a:lnTo>
                  <a:cubicBezTo>
                    <a:pt x="361499" y="293264"/>
                    <a:pt x="377760" y="309433"/>
                    <a:pt x="377760" y="329332"/>
                  </a:cubicBezTo>
                  <a:lnTo>
                    <a:pt x="375259" y="614141"/>
                  </a:lnTo>
                  <a:cubicBezTo>
                    <a:pt x="375259" y="634040"/>
                    <a:pt x="360248" y="650209"/>
                    <a:pt x="340235" y="650209"/>
                  </a:cubicBezTo>
                  <a:lnTo>
                    <a:pt x="36275" y="648965"/>
                  </a:lnTo>
                  <a:cubicBezTo>
                    <a:pt x="15011" y="648965"/>
                    <a:pt x="0" y="632797"/>
                    <a:pt x="0" y="612897"/>
                  </a:cubicBezTo>
                  <a:lnTo>
                    <a:pt x="1251" y="326845"/>
                  </a:lnTo>
                  <a:cubicBezTo>
                    <a:pt x="1251" y="306945"/>
                    <a:pt x="17512" y="290777"/>
                    <a:pt x="37526" y="290777"/>
                  </a:cubicBezTo>
                  <a:lnTo>
                    <a:pt x="85059" y="292021"/>
                  </a:lnTo>
                  <a:lnTo>
                    <a:pt x="85059" y="104221"/>
                  </a:lnTo>
                  <a:cubicBezTo>
                    <a:pt x="85059" y="42036"/>
                    <a:pt x="142598" y="-7713"/>
                    <a:pt x="207643" y="9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3" name="Freeform 69">
              <a:extLst>
                <a:ext uri="{FF2B5EF4-FFF2-40B4-BE49-F238E27FC236}">
                  <a16:creationId xmlns:a16="http://schemas.microsoft.com/office/drawing/2014/main" xmlns="" id="{13777297-4028-56CB-9CF9-E897C0DCD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798" y="7890696"/>
              <a:ext cx="1219432" cy="390007"/>
            </a:xfrm>
            <a:custGeom>
              <a:avLst/>
              <a:gdLst>
                <a:gd name="T0" fmla="*/ 638773 w 978"/>
                <a:gd name="T1" fmla="*/ 203853 h 315"/>
                <a:gd name="T2" fmla="*/ 0 w 978"/>
                <a:gd name="T3" fmla="*/ 203853 h 315"/>
                <a:gd name="T4" fmla="*/ 0 w 978"/>
                <a:gd name="T5" fmla="*/ 0 h 315"/>
                <a:gd name="T6" fmla="*/ 638773 w 978"/>
                <a:gd name="T7" fmla="*/ 0 h 315"/>
                <a:gd name="T8" fmla="*/ 638773 w 978"/>
                <a:gd name="T9" fmla="*/ 203853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8" h="315">
                  <a:moveTo>
                    <a:pt x="977" y="314"/>
                  </a:moveTo>
                  <a:lnTo>
                    <a:pt x="0" y="314"/>
                  </a:lnTo>
                  <a:lnTo>
                    <a:pt x="0" y="0"/>
                  </a:lnTo>
                  <a:lnTo>
                    <a:pt x="977" y="0"/>
                  </a:lnTo>
                  <a:lnTo>
                    <a:pt x="977" y="314"/>
                  </a:ln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4" name="Freeform 70">
              <a:extLst>
                <a:ext uri="{FF2B5EF4-FFF2-40B4-BE49-F238E27FC236}">
                  <a16:creationId xmlns:a16="http://schemas.microsoft.com/office/drawing/2014/main" xmlns="" id="{1E555082-F027-B7DF-E3F4-9BB82931E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189" y="6330669"/>
              <a:ext cx="1906047" cy="1560025"/>
            </a:xfrm>
            <a:custGeom>
              <a:avLst/>
              <a:gdLst>
                <a:gd name="T0" fmla="*/ 998810 w 1528"/>
                <a:gd name="T1" fmla="*/ 0 h 1252"/>
                <a:gd name="T2" fmla="*/ 0 w 1528"/>
                <a:gd name="T3" fmla="*/ 0 h 1252"/>
                <a:gd name="T4" fmla="*/ 0 w 1528"/>
                <a:gd name="T5" fmla="*/ 817353 h 1252"/>
                <a:gd name="T6" fmla="*/ 998810 w 1528"/>
                <a:gd name="T7" fmla="*/ 817353 h 1252"/>
                <a:gd name="T8" fmla="*/ 998810 w 1528"/>
                <a:gd name="T9" fmla="*/ 0 h 1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8" h="1252">
                  <a:moveTo>
                    <a:pt x="1527" y="0"/>
                  </a:moveTo>
                  <a:lnTo>
                    <a:pt x="0" y="0"/>
                  </a:lnTo>
                  <a:lnTo>
                    <a:pt x="0" y="1251"/>
                  </a:lnTo>
                  <a:lnTo>
                    <a:pt x="1527" y="1251"/>
                  </a:lnTo>
                  <a:lnTo>
                    <a:pt x="1527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5" name="Freeform 71">
              <a:extLst>
                <a:ext uri="{FF2B5EF4-FFF2-40B4-BE49-F238E27FC236}">
                  <a16:creationId xmlns:a16="http://schemas.microsoft.com/office/drawing/2014/main" xmlns="" id="{E8A643CC-5C75-7128-AA86-F547EB276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191" y="6330669"/>
              <a:ext cx="670138" cy="1560025"/>
            </a:xfrm>
            <a:custGeom>
              <a:avLst/>
              <a:gdLst>
                <a:gd name="T0" fmla="*/ 350741 w 536"/>
                <a:gd name="T1" fmla="*/ 0 h 1252"/>
                <a:gd name="T2" fmla="*/ 0 w 536"/>
                <a:gd name="T3" fmla="*/ 0 h 1252"/>
                <a:gd name="T4" fmla="*/ 0 w 536"/>
                <a:gd name="T5" fmla="*/ 817353 h 1252"/>
                <a:gd name="T6" fmla="*/ 350741 w 536"/>
                <a:gd name="T7" fmla="*/ 817353 h 1252"/>
                <a:gd name="T8" fmla="*/ 350741 w 536"/>
                <a:gd name="T9" fmla="*/ 0 h 1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6" h="1252">
                  <a:moveTo>
                    <a:pt x="535" y="0"/>
                  </a:moveTo>
                  <a:lnTo>
                    <a:pt x="0" y="0"/>
                  </a:lnTo>
                  <a:lnTo>
                    <a:pt x="0" y="1251"/>
                  </a:lnTo>
                  <a:lnTo>
                    <a:pt x="535" y="1251"/>
                  </a:lnTo>
                  <a:lnTo>
                    <a:pt x="535" y="0"/>
                  </a:lnTo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6" name="Freeform 72">
              <a:extLst>
                <a:ext uri="{FF2B5EF4-FFF2-40B4-BE49-F238E27FC236}">
                  <a16:creationId xmlns:a16="http://schemas.microsoft.com/office/drawing/2014/main" xmlns="" id="{F8604B7C-E738-FEA9-F032-6A3021A4F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031" y="6561376"/>
              <a:ext cx="208731" cy="269162"/>
            </a:xfrm>
            <a:custGeom>
              <a:avLst/>
              <a:gdLst>
                <a:gd name="T0" fmla="*/ 108800 w 168"/>
                <a:gd name="T1" fmla="*/ 140489 h 218"/>
                <a:gd name="T2" fmla="*/ 54726 w 168"/>
                <a:gd name="T3" fmla="*/ 140489 h 218"/>
                <a:gd name="T4" fmla="*/ 0 w 168"/>
                <a:gd name="T5" fmla="*/ 140489 h 218"/>
                <a:gd name="T6" fmla="*/ 0 w 168"/>
                <a:gd name="T7" fmla="*/ 95817 h 218"/>
                <a:gd name="T8" fmla="*/ 0 w 168"/>
                <a:gd name="T9" fmla="*/ 51146 h 218"/>
                <a:gd name="T10" fmla="*/ 0 w 168"/>
                <a:gd name="T11" fmla="*/ 51146 h 218"/>
                <a:gd name="T12" fmla="*/ 14984 w 168"/>
                <a:gd name="T13" fmla="*/ 14890 h 218"/>
                <a:gd name="T14" fmla="*/ 14984 w 168"/>
                <a:gd name="T15" fmla="*/ 14890 h 218"/>
                <a:gd name="T16" fmla="*/ 51468 w 168"/>
                <a:gd name="T17" fmla="*/ 0 h 218"/>
                <a:gd name="T18" fmla="*/ 54726 w 168"/>
                <a:gd name="T19" fmla="*/ 0 h 218"/>
                <a:gd name="T20" fmla="*/ 57983 w 168"/>
                <a:gd name="T21" fmla="*/ 0 h 218"/>
                <a:gd name="T22" fmla="*/ 57983 w 168"/>
                <a:gd name="T23" fmla="*/ 0 h 218"/>
                <a:gd name="T24" fmla="*/ 94467 w 168"/>
                <a:gd name="T25" fmla="*/ 14890 h 218"/>
                <a:gd name="T26" fmla="*/ 94467 w 168"/>
                <a:gd name="T27" fmla="*/ 14890 h 218"/>
                <a:gd name="T28" fmla="*/ 108800 w 168"/>
                <a:gd name="T29" fmla="*/ 51146 h 218"/>
                <a:gd name="T30" fmla="*/ 108800 w 168"/>
                <a:gd name="T31" fmla="*/ 95817 h 218"/>
                <a:gd name="T32" fmla="*/ 108800 w 168"/>
                <a:gd name="T33" fmla="*/ 140489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8" h="218">
                  <a:moveTo>
                    <a:pt x="167" y="217"/>
                  </a:moveTo>
                  <a:lnTo>
                    <a:pt x="84" y="217"/>
                  </a:lnTo>
                  <a:lnTo>
                    <a:pt x="0" y="217"/>
                  </a:lnTo>
                  <a:lnTo>
                    <a:pt x="0" y="148"/>
                  </a:lnTo>
                  <a:lnTo>
                    <a:pt x="0" y="79"/>
                  </a:lnTo>
                  <a:cubicBezTo>
                    <a:pt x="0" y="57"/>
                    <a:pt x="9" y="38"/>
                    <a:pt x="23" y="23"/>
                  </a:cubicBezTo>
                  <a:cubicBezTo>
                    <a:pt x="38" y="10"/>
                    <a:pt x="57" y="0"/>
                    <a:pt x="79" y="0"/>
                  </a:cubicBezTo>
                  <a:lnTo>
                    <a:pt x="84" y="0"/>
                  </a:lnTo>
                  <a:lnTo>
                    <a:pt x="89" y="0"/>
                  </a:lnTo>
                  <a:cubicBezTo>
                    <a:pt x="110" y="0"/>
                    <a:pt x="130" y="10"/>
                    <a:pt x="145" y="23"/>
                  </a:cubicBezTo>
                  <a:cubicBezTo>
                    <a:pt x="159" y="38"/>
                    <a:pt x="167" y="57"/>
                    <a:pt x="167" y="79"/>
                  </a:cubicBezTo>
                  <a:lnTo>
                    <a:pt x="167" y="148"/>
                  </a:lnTo>
                  <a:lnTo>
                    <a:pt x="167" y="217"/>
                  </a:lnTo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7" name="Freeform 73">
              <a:extLst>
                <a:ext uri="{FF2B5EF4-FFF2-40B4-BE49-F238E27FC236}">
                  <a16:creationId xmlns:a16="http://schemas.microsoft.com/office/drawing/2014/main" xmlns="" id="{C9B5457B-9D72-1C28-9B66-62049D3E8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746" y="6561376"/>
              <a:ext cx="208731" cy="269162"/>
            </a:xfrm>
            <a:custGeom>
              <a:avLst/>
              <a:gdLst>
                <a:gd name="T0" fmla="*/ 108800 w 168"/>
                <a:gd name="T1" fmla="*/ 140489 h 218"/>
                <a:gd name="T2" fmla="*/ 54074 w 168"/>
                <a:gd name="T3" fmla="*/ 140489 h 218"/>
                <a:gd name="T4" fmla="*/ 0 w 168"/>
                <a:gd name="T5" fmla="*/ 140489 h 218"/>
                <a:gd name="T6" fmla="*/ 0 w 168"/>
                <a:gd name="T7" fmla="*/ 95817 h 218"/>
                <a:gd name="T8" fmla="*/ 0 w 168"/>
                <a:gd name="T9" fmla="*/ 51146 h 218"/>
                <a:gd name="T10" fmla="*/ 0 w 168"/>
                <a:gd name="T11" fmla="*/ 51146 h 218"/>
                <a:gd name="T12" fmla="*/ 14984 w 168"/>
                <a:gd name="T13" fmla="*/ 14890 h 218"/>
                <a:gd name="T14" fmla="*/ 14984 w 168"/>
                <a:gd name="T15" fmla="*/ 14890 h 218"/>
                <a:gd name="T16" fmla="*/ 50817 w 168"/>
                <a:gd name="T17" fmla="*/ 0 h 218"/>
                <a:gd name="T18" fmla="*/ 54074 w 168"/>
                <a:gd name="T19" fmla="*/ 0 h 218"/>
                <a:gd name="T20" fmla="*/ 57331 w 168"/>
                <a:gd name="T21" fmla="*/ 0 h 218"/>
                <a:gd name="T22" fmla="*/ 57331 w 168"/>
                <a:gd name="T23" fmla="*/ 0 h 218"/>
                <a:gd name="T24" fmla="*/ 93164 w 168"/>
                <a:gd name="T25" fmla="*/ 14890 h 218"/>
                <a:gd name="T26" fmla="*/ 93164 w 168"/>
                <a:gd name="T27" fmla="*/ 14890 h 218"/>
                <a:gd name="T28" fmla="*/ 108800 w 168"/>
                <a:gd name="T29" fmla="*/ 51146 h 218"/>
                <a:gd name="T30" fmla="*/ 108800 w 168"/>
                <a:gd name="T31" fmla="*/ 95817 h 218"/>
                <a:gd name="T32" fmla="*/ 108800 w 168"/>
                <a:gd name="T33" fmla="*/ 140489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8" h="218">
                  <a:moveTo>
                    <a:pt x="167" y="217"/>
                  </a:moveTo>
                  <a:lnTo>
                    <a:pt x="83" y="217"/>
                  </a:lnTo>
                  <a:lnTo>
                    <a:pt x="0" y="217"/>
                  </a:lnTo>
                  <a:lnTo>
                    <a:pt x="0" y="148"/>
                  </a:lnTo>
                  <a:lnTo>
                    <a:pt x="0" y="79"/>
                  </a:lnTo>
                  <a:cubicBezTo>
                    <a:pt x="0" y="57"/>
                    <a:pt x="9" y="38"/>
                    <a:pt x="23" y="23"/>
                  </a:cubicBezTo>
                  <a:cubicBezTo>
                    <a:pt x="37" y="10"/>
                    <a:pt x="56" y="0"/>
                    <a:pt x="78" y="0"/>
                  </a:cubicBezTo>
                  <a:lnTo>
                    <a:pt x="83" y="0"/>
                  </a:lnTo>
                  <a:lnTo>
                    <a:pt x="88" y="0"/>
                  </a:lnTo>
                  <a:cubicBezTo>
                    <a:pt x="110" y="0"/>
                    <a:pt x="129" y="10"/>
                    <a:pt x="143" y="23"/>
                  </a:cubicBezTo>
                  <a:cubicBezTo>
                    <a:pt x="158" y="38"/>
                    <a:pt x="167" y="57"/>
                    <a:pt x="167" y="79"/>
                  </a:cubicBezTo>
                  <a:lnTo>
                    <a:pt x="167" y="148"/>
                  </a:lnTo>
                  <a:lnTo>
                    <a:pt x="167" y="217"/>
                  </a:lnTo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8" name="Freeform 74">
              <a:extLst>
                <a:ext uri="{FF2B5EF4-FFF2-40B4-BE49-F238E27FC236}">
                  <a16:creationId xmlns:a16="http://schemas.microsoft.com/office/drawing/2014/main" xmlns="" id="{DC89115E-96DB-042C-5CAF-6A757BF89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115" y="7149135"/>
              <a:ext cx="340563" cy="741560"/>
            </a:xfrm>
            <a:custGeom>
              <a:avLst/>
              <a:gdLst>
                <a:gd name="T0" fmla="*/ 177925 w 273"/>
                <a:gd name="T1" fmla="*/ 388185 h 594"/>
                <a:gd name="T2" fmla="*/ 88962 w 273"/>
                <a:gd name="T3" fmla="*/ 388185 h 594"/>
                <a:gd name="T4" fmla="*/ 0 w 273"/>
                <a:gd name="T5" fmla="*/ 388185 h 594"/>
                <a:gd name="T6" fmla="*/ 0 w 273"/>
                <a:gd name="T7" fmla="*/ 236315 h 594"/>
                <a:gd name="T8" fmla="*/ 0 w 273"/>
                <a:gd name="T9" fmla="*/ 83790 h 594"/>
                <a:gd name="T10" fmla="*/ 0 w 273"/>
                <a:gd name="T11" fmla="*/ 83790 h 594"/>
                <a:gd name="T12" fmla="*/ 24857 w 273"/>
                <a:gd name="T13" fmla="*/ 24875 h 594"/>
                <a:gd name="T14" fmla="*/ 24857 w 273"/>
                <a:gd name="T15" fmla="*/ 24875 h 594"/>
                <a:gd name="T16" fmla="*/ 83729 w 273"/>
                <a:gd name="T17" fmla="*/ 0 h 594"/>
                <a:gd name="T18" fmla="*/ 88962 w 273"/>
                <a:gd name="T19" fmla="*/ 0 h 594"/>
                <a:gd name="T20" fmla="*/ 94196 w 273"/>
                <a:gd name="T21" fmla="*/ 0 h 594"/>
                <a:gd name="T22" fmla="*/ 94196 w 273"/>
                <a:gd name="T23" fmla="*/ 0 h 594"/>
                <a:gd name="T24" fmla="*/ 153068 w 273"/>
                <a:gd name="T25" fmla="*/ 24875 h 594"/>
                <a:gd name="T26" fmla="*/ 153068 w 273"/>
                <a:gd name="T27" fmla="*/ 24875 h 594"/>
                <a:gd name="T28" fmla="*/ 177925 w 273"/>
                <a:gd name="T29" fmla="*/ 83790 h 594"/>
                <a:gd name="T30" fmla="*/ 177925 w 273"/>
                <a:gd name="T31" fmla="*/ 236315 h 594"/>
                <a:gd name="T32" fmla="*/ 177925 w 273"/>
                <a:gd name="T33" fmla="*/ 388185 h 5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3" h="594">
                  <a:moveTo>
                    <a:pt x="272" y="593"/>
                  </a:moveTo>
                  <a:lnTo>
                    <a:pt x="136" y="593"/>
                  </a:lnTo>
                  <a:lnTo>
                    <a:pt x="0" y="593"/>
                  </a:lnTo>
                  <a:lnTo>
                    <a:pt x="0" y="361"/>
                  </a:lnTo>
                  <a:lnTo>
                    <a:pt x="0" y="128"/>
                  </a:lnTo>
                  <a:cubicBezTo>
                    <a:pt x="0" y="92"/>
                    <a:pt x="15" y="61"/>
                    <a:pt x="38" y="38"/>
                  </a:cubicBezTo>
                  <a:cubicBezTo>
                    <a:pt x="61" y="14"/>
                    <a:pt x="93" y="0"/>
                    <a:pt x="128" y="0"/>
                  </a:cubicBezTo>
                  <a:lnTo>
                    <a:pt x="136" y="0"/>
                  </a:lnTo>
                  <a:lnTo>
                    <a:pt x="144" y="0"/>
                  </a:lnTo>
                  <a:cubicBezTo>
                    <a:pt x="179" y="0"/>
                    <a:pt x="211" y="14"/>
                    <a:pt x="234" y="38"/>
                  </a:cubicBezTo>
                  <a:cubicBezTo>
                    <a:pt x="258" y="61"/>
                    <a:pt x="272" y="92"/>
                    <a:pt x="272" y="128"/>
                  </a:cubicBezTo>
                  <a:lnTo>
                    <a:pt x="272" y="361"/>
                  </a:lnTo>
                  <a:lnTo>
                    <a:pt x="272" y="593"/>
                  </a:lnTo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9" name="Freeform 75">
              <a:extLst>
                <a:ext uri="{FF2B5EF4-FFF2-40B4-BE49-F238E27FC236}">
                  <a16:creationId xmlns:a16="http://schemas.microsoft.com/office/drawing/2014/main" xmlns="" id="{B8201DE8-C800-4435-68CB-A5D30E544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189" y="5605587"/>
              <a:ext cx="1906047" cy="725082"/>
            </a:xfrm>
            <a:custGeom>
              <a:avLst/>
              <a:gdLst>
                <a:gd name="T0" fmla="*/ 963489 w 1528"/>
                <a:gd name="T1" fmla="*/ 249995 h 584"/>
                <a:gd name="T2" fmla="*/ 963489 w 1528"/>
                <a:gd name="T3" fmla="*/ 249995 h 584"/>
                <a:gd name="T4" fmla="*/ 763334 w 1528"/>
                <a:gd name="T5" fmla="*/ 83983 h 584"/>
                <a:gd name="T6" fmla="*/ 751560 w 1528"/>
                <a:gd name="T7" fmla="*/ 83983 h 584"/>
                <a:gd name="T8" fmla="*/ 751560 w 1528"/>
                <a:gd name="T9" fmla="*/ 0 h 584"/>
                <a:gd name="T10" fmla="*/ 592614 w 1528"/>
                <a:gd name="T11" fmla="*/ 0 h 584"/>
                <a:gd name="T12" fmla="*/ 592614 w 1528"/>
                <a:gd name="T13" fmla="*/ 83983 h 584"/>
                <a:gd name="T14" fmla="*/ 234822 w 1528"/>
                <a:gd name="T15" fmla="*/ 83983 h 584"/>
                <a:gd name="T16" fmla="*/ 234822 w 1528"/>
                <a:gd name="T17" fmla="*/ 83983 h 584"/>
                <a:gd name="T18" fmla="*/ 34667 w 1528"/>
                <a:gd name="T19" fmla="*/ 249995 h 584"/>
                <a:gd name="T20" fmla="*/ 0 w 1528"/>
                <a:gd name="T21" fmla="*/ 379549 h 584"/>
                <a:gd name="T22" fmla="*/ 998810 w 1528"/>
                <a:gd name="T23" fmla="*/ 379549 h 584"/>
                <a:gd name="T24" fmla="*/ 963489 w 1528"/>
                <a:gd name="T25" fmla="*/ 249995 h 5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28" h="584">
                  <a:moveTo>
                    <a:pt x="1473" y="384"/>
                  </a:moveTo>
                  <a:lnTo>
                    <a:pt x="1473" y="384"/>
                  </a:lnTo>
                  <a:cubicBezTo>
                    <a:pt x="1432" y="233"/>
                    <a:pt x="1308" y="129"/>
                    <a:pt x="1167" y="129"/>
                  </a:cubicBezTo>
                  <a:lnTo>
                    <a:pt x="1149" y="129"/>
                  </a:lnTo>
                  <a:lnTo>
                    <a:pt x="1149" y="0"/>
                  </a:lnTo>
                  <a:lnTo>
                    <a:pt x="906" y="0"/>
                  </a:lnTo>
                  <a:lnTo>
                    <a:pt x="906" y="129"/>
                  </a:lnTo>
                  <a:lnTo>
                    <a:pt x="359" y="129"/>
                  </a:lnTo>
                  <a:cubicBezTo>
                    <a:pt x="218" y="129"/>
                    <a:pt x="94" y="233"/>
                    <a:pt x="53" y="384"/>
                  </a:cubicBezTo>
                  <a:lnTo>
                    <a:pt x="0" y="583"/>
                  </a:lnTo>
                  <a:lnTo>
                    <a:pt x="1527" y="583"/>
                  </a:lnTo>
                  <a:lnTo>
                    <a:pt x="1473" y="38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40" name="Freeform 76">
              <a:extLst>
                <a:ext uri="{FF2B5EF4-FFF2-40B4-BE49-F238E27FC236}">
                  <a16:creationId xmlns:a16="http://schemas.microsoft.com/office/drawing/2014/main" xmlns="" id="{89630B60-234F-4C9E-7D2E-C89103F58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191" y="5764888"/>
              <a:ext cx="670138" cy="565782"/>
            </a:xfrm>
            <a:custGeom>
              <a:avLst/>
              <a:gdLst>
                <a:gd name="T0" fmla="*/ 350741 w 536"/>
                <a:gd name="T1" fmla="*/ 296018 h 455"/>
                <a:gd name="T2" fmla="*/ 0 w 536"/>
                <a:gd name="T3" fmla="*/ 296018 h 455"/>
                <a:gd name="T4" fmla="*/ 34746 w 536"/>
                <a:gd name="T5" fmla="*/ 166266 h 455"/>
                <a:gd name="T6" fmla="*/ 34746 w 536"/>
                <a:gd name="T7" fmla="*/ 166266 h 455"/>
                <a:gd name="T8" fmla="*/ 235357 w 536"/>
                <a:gd name="T9" fmla="*/ 0 h 455"/>
                <a:gd name="T10" fmla="*/ 350741 w 536"/>
                <a:gd name="T11" fmla="*/ 0 h 455"/>
                <a:gd name="T12" fmla="*/ 350741 w 536"/>
                <a:gd name="T13" fmla="*/ 296018 h 4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6" h="455">
                  <a:moveTo>
                    <a:pt x="535" y="454"/>
                  </a:moveTo>
                  <a:lnTo>
                    <a:pt x="0" y="454"/>
                  </a:lnTo>
                  <a:lnTo>
                    <a:pt x="53" y="255"/>
                  </a:lnTo>
                  <a:cubicBezTo>
                    <a:pt x="94" y="104"/>
                    <a:pt x="218" y="0"/>
                    <a:pt x="359" y="0"/>
                  </a:cubicBezTo>
                  <a:lnTo>
                    <a:pt x="535" y="0"/>
                  </a:lnTo>
                  <a:lnTo>
                    <a:pt x="535" y="454"/>
                  </a:lnTo>
                </a:path>
              </a:pathLst>
            </a:custGeom>
            <a:solidFill>
              <a:srgbClr val="000000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41" name="Freeform 77">
              <a:extLst>
                <a:ext uri="{FF2B5EF4-FFF2-40B4-BE49-F238E27FC236}">
                  <a16:creationId xmlns:a16="http://schemas.microsoft.com/office/drawing/2014/main" xmlns="" id="{9F0C996C-0C78-D669-B474-8997BB635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239" y="5605589"/>
              <a:ext cx="137324" cy="170286"/>
            </a:xfrm>
            <a:custGeom>
              <a:avLst/>
              <a:gdLst>
                <a:gd name="T0" fmla="*/ 71347 w 109"/>
                <a:gd name="T1" fmla="*/ 88638 h 137"/>
                <a:gd name="T2" fmla="*/ 0 w 109"/>
                <a:gd name="T3" fmla="*/ 88638 h 137"/>
                <a:gd name="T4" fmla="*/ 0 w 109"/>
                <a:gd name="T5" fmla="*/ 0 h 137"/>
                <a:gd name="T6" fmla="*/ 71347 w 109"/>
                <a:gd name="T7" fmla="*/ 0 h 137"/>
                <a:gd name="T8" fmla="*/ 71347 w 109"/>
                <a:gd name="T9" fmla="*/ 88638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137">
                  <a:moveTo>
                    <a:pt x="108" y="136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36"/>
                  </a:lnTo>
                </a:path>
              </a:pathLst>
            </a:custGeom>
            <a:solidFill>
              <a:srgbClr val="000000">
                <a:alpha val="3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42" name="Freeform 78">
              <a:extLst>
                <a:ext uri="{FF2B5EF4-FFF2-40B4-BE49-F238E27FC236}">
                  <a16:creationId xmlns:a16="http://schemas.microsoft.com/office/drawing/2014/main" xmlns="" id="{47CC315A-7538-2E6A-09EF-21B348EFC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796" y="7577593"/>
              <a:ext cx="4009844" cy="313101"/>
            </a:xfrm>
            <a:custGeom>
              <a:avLst/>
              <a:gdLst>
                <a:gd name="T0" fmla="*/ 2078468 w 3221"/>
                <a:gd name="T1" fmla="*/ 0 h 251"/>
                <a:gd name="T2" fmla="*/ 2054315 w 3221"/>
                <a:gd name="T3" fmla="*/ 42516 h 251"/>
                <a:gd name="T4" fmla="*/ 1759909 w 3221"/>
                <a:gd name="T5" fmla="*/ 20931 h 251"/>
                <a:gd name="T6" fmla="*/ 1735756 w 3221"/>
                <a:gd name="T7" fmla="*/ 0 h 251"/>
                <a:gd name="T8" fmla="*/ 1711603 w 3221"/>
                <a:gd name="T9" fmla="*/ 20931 h 251"/>
                <a:gd name="T10" fmla="*/ 1417197 w 3221"/>
                <a:gd name="T11" fmla="*/ 42516 h 251"/>
                <a:gd name="T12" fmla="*/ 1417197 w 3221"/>
                <a:gd name="T13" fmla="*/ 20931 h 251"/>
                <a:gd name="T14" fmla="*/ 1393696 w 3221"/>
                <a:gd name="T15" fmla="*/ 0 h 251"/>
                <a:gd name="T16" fmla="*/ 1369543 w 3221"/>
                <a:gd name="T17" fmla="*/ 42516 h 251"/>
                <a:gd name="T18" fmla="*/ 1075137 w 3221"/>
                <a:gd name="T19" fmla="*/ 20931 h 251"/>
                <a:gd name="T20" fmla="*/ 1050984 w 3221"/>
                <a:gd name="T21" fmla="*/ 0 h 251"/>
                <a:gd name="T22" fmla="*/ 1026831 w 3221"/>
                <a:gd name="T23" fmla="*/ 20931 h 251"/>
                <a:gd name="T24" fmla="*/ 732425 w 3221"/>
                <a:gd name="T25" fmla="*/ 42516 h 251"/>
                <a:gd name="T26" fmla="*/ 732425 w 3221"/>
                <a:gd name="T27" fmla="*/ 20931 h 251"/>
                <a:gd name="T28" fmla="*/ 708272 w 3221"/>
                <a:gd name="T29" fmla="*/ 0 h 251"/>
                <a:gd name="T30" fmla="*/ 684119 w 3221"/>
                <a:gd name="T31" fmla="*/ 42516 h 251"/>
                <a:gd name="T32" fmla="*/ 389713 w 3221"/>
                <a:gd name="T33" fmla="*/ 20931 h 251"/>
                <a:gd name="T34" fmla="*/ 365560 w 3221"/>
                <a:gd name="T35" fmla="*/ 0 h 251"/>
                <a:gd name="T36" fmla="*/ 342059 w 3221"/>
                <a:gd name="T37" fmla="*/ 20931 h 251"/>
                <a:gd name="T38" fmla="*/ 47653 w 3221"/>
                <a:gd name="T39" fmla="*/ 42516 h 251"/>
                <a:gd name="T40" fmla="*/ 47653 w 3221"/>
                <a:gd name="T41" fmla="*/ 20931 h 251"/>
                <a:gd name="T42" fmla="*/ 23500 w 3221"/>
                <a:gd name="T43" fmla="*/ 0 h 251"/>
                <a:gd name="T44" fmla="*/ 0 w 3221"/>
                <a:gd name="T45" fmla="*/ 42516 h 251"/>
                <a:gd name="T46" fmla="*/ 47653 w 3221"/>
                <a:gd name="T47" fmla="*/ 163522 h 251"/>
                <a:gd name="T48" fmla="*/ 389713 w 3221"/>
                <a:gd name="T49" fmla="*/ 163522 h 251"/>
                <a:gd name="T50" fmla="*/ 732425 w 3221"/>
                <a:gd name="T51" fmla="*/ 163522 h 251"/>
                <a:gd name="T52" fmla="*/ 1075137 w 3221"/>
                <a:gd name="T53" fmla="*/ 163522 h 251"/>
                <a:gd name="T54" fmla="*/ 1417197 w 3221"/>
                <a:gd name="T55" fmla="*/ 163522 h 251"/>
                <a:gd name="T56" fmla="*/ 1759909 w 3221"/>
                <a:gd name="T57" fmla="*/ 163522 h 251"/>
                <a:gd name="T58" fmla="*/ 2101968 w 3221"/>
                <a:gd name="T59" fmla="*/ 163522 h 251"/>
                <a:gd name="T60" fmla="*/ 2101968 w 3221"/>
                <a:gd name="T61" fmla="*/ 20931 h 251"/>
                <a:gd name="T62" fmla="*/ 2078468 w 3221"/>
                <a:gd name="T63" fmla="*/ 0 h 2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21" h="251">
                  <a:moveTo>
                    <a:pt x="3184" y="0"/>
                  </a:moveTo>
                  <a:lnTo>
                    <a:pt x="3184" y="0"/>
                  </a:lnTo>
                  <a:cubicBezTo>
                    <a:pt x="3163" y="0"/>
                    <a:pt x="3147" y="14"/>
                    <a:pt x="3147" y="32"/>
                  </a:cubicBezTo>
                  <a:lnTo>
                    <a:pt x="3147" y="65"/>
                  </a:lnTo>
                  <a:lnTo>
                    <a:pt x="2696" y="65"/>
                  </a:lnTo>
                  <a:lnTo>
                    <a:pt x="2696" y="32"/>
                  </a:lnTo>
                  <a:cubicBezTo>
                    <a:pt x="2696" y="14"/>
                    <a:pt x="2679" y="0"/>
                    <a:pt x="2659" y="0"/>
                  </a:cubicBezTo>
                  <a:cubicBezTo>
                    <a:pt x="2639" y="0"/>
                    <a:pt x="2622" y="14"/>
                    <a:pt x="2622" y="32"/>
                  </a:cubicBezTo>
                  <a:lnTo>
                    <a:pt x="2622" y="65"/>
                  </a:lnTo>
                  <a:lnTo>
                    <a:pt x="2171" y="65"/>
                  </a:lnTo>
                  <a:lnTo>
                    <a:pt x="2171" y="32"/>
                  </a:lnTo>
                  <a:cubicBezTo>
                    <a:pt x="2171" y="14"/>
                    <a:pt x="2155" y="0"/>
                    <a:pt x="2135" y="0"/>
                  </a:cubicBezTo>
                  <a:cubicBezTo>
                    <a:pt x="2115" y="0"/>
                    <a:pt x="2098" y="14"/>
                    <a:pt x="2098" y="32"/>
                  </a:cubicBezTo>
                  <a:lnTo>
                    <a:pt x="2098" y="65"/>
                  </a:lnTo>
                  <a:lnTo>
                    <a:pt x="1647" y="65"/>
                  </a:lnTo>
                  <a:lnTo>
                    <a:pt x="1647" y="32"/>
                  </a:lnTo>
                  <a:cubicBezTo>
                    <a:pt x="1647" y="14"/>
                    <a:pt x="1630" y="0"/>
                    <a:pt x="1610" y="0"/>
                  </a:cubicBezTo>
                  <a:cubicBezTo>
                    <a:pt x="1590" y="0"/>
                    <a:pt x="1573" y="14"/>
                    <a:pt x="1573" y="32"/>
                  </a:cubicBezTo>
                  <a:lnTo>
                    <a:pt x="1573" y="65"/>
                  </a:lnTo>
                  <a:lnTo>
                    <a:pt x="1122" y="65"/>
                  </a:lnTo>
                  <a:lnTo>
                    <a:pt x="1122" y="32"/>
                  </a:lnTo>
                  <a:cubicBezTo>
                    <a:pt x="1122" y="14"/>
                    <a:pt x="1105" y="0"/>
                    <a:pt x="1085" y="0"/>
                  </a:cubicBezTo>
                  <a:cubicBezTo>
                    <a:pt x="1065" y="0"/>
                    <a:pt x="1048" y="14"/>
                    <a:pt x="1048" y="32"/>
                  </a:cubicBezTo>
                  <a:lnTo>
                    <a:pt x="1048" y="65"/>
                  </a:lnTo>
                  <a:lnTo>
                    <a:pt x="597" y="65"/>
                  </a:lnTo>
                  <a:lnTo>
                    <a:pt x="597" y="32"/>
                  </a:lnTo>
                  <a:cubicBezTo>
                    <a:pt x="597" y="14"/>
                    <a:pt x="581" y="0"/>
                    <a:pt x="560" y="0"/>
                  </a:cubicBezTo>
                  <a:cubicBezTo>
                    <a:pt x="540" y="0"/>
                    <a:pt x="524" y="14"/>
                    <a:pt x="524" y="32"/>
                  </a:cubicBezTo>
                  <a:lnTo>
                    <a:pt x="524" y="65"/>
                  </a:lnTo>
                  <a:lnTo>
                    <a:pt x="73" y="65"/>
                  </a:lnTo>
                  <a:lnTo>
                    <a:pt x="73" y="32"/>
                  </a:lnTo>
                  <a:cubicBezTo>
                    <a:pt x="73" y="14"/>
                    <a:pt x="56" y="0"/>
                    <a:pt x="36" y="0"/>
                  </a:cubicBezTo>
                  <a:cubicBezTo>
                    <a:pt x="16" y="0"/>
                    <a:pt x="0" y="14"/>
                    <a:pt x="0" y="32"/>
                  </a:cubicBezTo>
                  <a:lnTo>
                    <a:pt x="0" y="65"/>
                  </a:lnTo>
                  <a:lnTo>
                    <a:pt x="0" y="250"/>
                  </a:lnTo>
                  <a:lnTo>
                    <a:pt x="73" y="250"/>
                  </a:lnTo>
                  <a:lnTo>
                    <a:pt x="524" y="250"/>
                  </a:lnTo>
                  <a:lnTo>
                    <a:pt x="597" y="250"/>
                  </a:lnTo>
                  <a:lnTo>
                    <a:pt x="1048" y="250"/>
                  </a:lnTo>
                  <a:lnTo>
                    <a:pt x="1122" y="250"/>
                  </a:lnTo>
                  <a:lnTo>
                    <a:pt x="1573" y="250"/>
                  </a:lnTo>
                  <a:lnTo>
                    <a:pt x="1647" y="250"/>
                  </a:lnTo>
                  <a:lnTo>
                    <a:pt x="2098" y="250"/>
                  </a:lnTo>
                  <a:lnTo>
                    <a:pt x="2171" y="250"/>
                  </a:lnTo>
                  <a:lnTo>
                    <a:pt x="2622" y="250"/>
                  </a:lnTo>
                  <a:lnTo>
                    <a:pt x="2696" y="250"/>
                  </a:lnTo>
                  <a:lnTo>
                    <a:pt x="3147" y="250"/>
                  </a:lnTo>
                  <a:lnTo>
                    <a:pt x="3220" y="250"/>
                  </a:lnTo>
                  <a:lnTo>
                    <a:pt x="3220" y="65"/>
                  </a:lnTo>
                  <a:lnTo>
                    <a:pt x="3220" y="32"/>
                  </a:lnTo>
                  <a:cubicBezTo>
                    <a:pt x="3220" y="14"/>
                    <a:pt x="3204" y="0"/>
                    <a:pt x="318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A49F8CEA-1FA2-DFBE-658C-4E4B727A12C4}"/>
              </a:ext>
            </a:extLst>
          </p:cNvPr>
          <p:cNvGrpSpPr/>
          <p:nvPr/>
        </p:nvGrpSpPr>
        <p:grpSpPr>
          <a:xfrm>
            <a:off x="471029" y="4288921"/>
            <a:ext cx="1272235" cy="911175"/>
            <a:chOff x="14160829" y="5594602"/>
            <a:chExt cx="1697351" cy="1757775"/>
          </a:xfrm>
        </p:grpSpPr>
        <p:sp>
          <p:nvSpPr>
            <p:cNvPr id="44" name="Freeform 503">
              <a:extLst>
                <a:ext uri="{FF2B5EF4-FFF2-40B4-BE49-F238E27FC236}">
                  <a16:creationId xmlns:a16="http://schemas.microsoft.com/office/drawing/2014/main" xmlns="" id="{3B1825B4-A606-B5E6-11F7-CC9D970A5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2381" y="6132919"/>
              <a:ext cx="988748" cy="988747"/>
            </a:xfrm>
            <a:custGeom>
              <a:avLst/>
              <a:gdLst>
                <a:gd name="T0" fmla="*/ 792 w 793"/>
                <a:gd name="T1" fmla="*/ 396 h 792"/>
                <a:gd name="T2" fmla="*/ 792 w 793"/>
                <a:gd name="T3" fmla="*/ 396 h 792"/>
                <a:gd name="T4" fmla="*/ 396 w 793"/>
                <a:gd name="T5" fmla="*/ 791 h 792"/>
                <a:gd name="T6" fmla="*/ 396 w 793"/>
                <a:gd name="T7" fmla="*/ 791 h 792"/>
                <a:gd name="T8" fmla="*/ 0 w 793"/>
                <a:gd name="T9" fmla="*/ 396 h 792"/>
                <a:gd name="T10" fmla="*/ 0 w 793"/>
                <a:gd name="T11" fmla="*/ 396 h 792"/>
                <a:gd name="T12" fmla="*/ 396 w 793"/>
                <a:gd name="T13" fmla="*/ 0 h 792"/>
                <a:gd name="T14" fmla="*/ 396 w 793"/>
                <a:gd name="T15" fmla="*/ 0 h 792"/>
                <a:gd name="T16" fmla="*/ 792 w 793"/>
                <a:gd name="T17" fmla="*/ 396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3" h="792">
                  <a:moveTo>
                    <a:pt x="792" y="396"/>
                  </a:moveTo>
                  <a:lnTo>
                    <a:pt x="792" y="396"/>
                  </a:lnTo>
                  <a:cubicBezTo>
                    <a:pt x="792" y="613"/>
                    <a:pt x="615" y="791"/>
                    <a:pt x="396" y="791"/>
                  </a:cubicBezTo>
                  <a:lnTo>
                    <a:pt x="396" y="791"/>
                  </a:lnTo>
                  <a:cubicBezTo>
                    <a:pt x="177" y="791"/>
                    <a:pt x="0" y="613"/>
                    <a:pt x="0" y="396"/>
                  </a:cubicBezTo>
                  <a:lnTo>
                    <a:pt x="0" y="396"/>
                  </a:lnTo>
                  <a:cubicBezTo>
                    <a:pt x="0" y="177"/>
                    <a:pt x="177" y="0"/>
                    <a:pt x="396" y="0"/>
                  </a:cubicBezTo>
                  <a:lnTo>
                    <a:pt x="396" y="0"/>
                  </a:lnTo>
                  <a:cubicBezTo>
                    <a:pt x="615" y="0"/>
                    <a:pt x="792" y="177"/>
                    <a:pt x="792" y="396"/>
                  </a:cubicBezTo>
                </a:path>
              </a:pathLst>
            </a:custGeom>
            <a:solidFill>
              <a:srgbClr val="AAAEC9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Arial"/>
              </a:endParaRPr>
            </a:p>
          </p:txBody>
        </p:sp>
        <p:sp>
          <p:nvSpPr>
            <p:cNvPr id="45" name="Freeform 504">
              <a:extLst>
                <a:ext uri="{FF2B5EF4-FFF2-40B4-BE49-F238E27FC236}">
                  <a16:creationId xmlns:a16="http://schemas.microsoft.com/office/drawing/2014/main" xmlns="" id="{5BAAB46A-22C5-E973-6A87-1ADE5A68E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8291" y="5633055"/>
              <a:ext cx="1636928" cy="928323"/>
            </a:xfrm>
            <a:custGeom>
              <a:avLst/>
              <a:gdLst>
                <a:gd name="T0" fmla="*/ 0 w 1314"/>
                <a:gd name="T1" fmla="*/ 0 h 747"/>
                <a:gd name="T2" fmla="*/ 0 w 1314"/>
                <a:gd name="T3" fmla="*/ 226 h 747"/>
                <a:gd name="T4" fmla="*/ 0 w 1314"/>
                <a:gd name="T5" fmla="*/ 453 h 747"/>
                <a:gd name="T6" fmla="*/ 0 w 1314"/>
                <a:gd name="T7" fmla="*/ 453 h 747"/>
                <a:gd name="T8" fmla="*/ 29 w 1314"/>
                <a:gd name="T9" fmla="*/ 522 h 747"/>
                <a:gd name="T10" fmla="*/ 29 w 1314"/>
                <a:gd name="T11" fmla="*/ 522 h 747"/>
                <a:gd name="T12" fmla="*/ 99 w 1314"/>
                <a:gd name="T13" fmla="*/ 551 h 747"/>
                <a:gd name="T14" fmla="*/ 161 w 1314"/>
                <a:gd name="T15" fmla="*/ 551 h 747"/>
                <a:gd name="T16" fmla="*/ 223 w 1314"/>
                <a:gd name="T17" fmla="*/ 551 h 747"/>
                <a:gd name="T18" fmla="*/ 223 w 1314"/>
                <a:gd name="T19" fmla="*/ 649 h 747"/>
                <a:gd name="T20" fmla="*/ 223 w 1314"/>
                <a:gd name="T21" fmla="*/ 746 h 747"/>
                <a:gd name="T22" fmla="*/ 657 w 1314"/>
                <a:gd name="T23" fmla="*/ 746 h 747"/>
                <a:gd name="T24" fmla="*/ 1091 w 1314"/>
                <a:gd name="T25" fmla="*/ 746 h 747"/>
                <a:gd name="T26" fmla="*/ 1091 w 1314"/>
                <a:gd name="T27" fmla="*/ 649 h 747"/>
                <a:gd name="T28" fmla="*/ 1091 w 1314"/>
                <a:gd name="T29" fmla="*/ 551 h 747"/>
                <a:gd name="T30" fmla="*/ 1153 w 1314"/>
                <a:gd name="T31" fmla="*/ 551 h 747"/>
                <a:gd name="T32" fmla="*/ 1216 w 1314"/>
                <a:gd name="T33" fmla="*/ 551 h 747"/>
                <a:gd name="T34" fmla="*/ 1216 w 1314"/>
                <a:gd name="T35" fmla="*/ 551 h 747"/>
                <a:gd name="T36" fmla="*/ 1285 w 1314"/>
                <a:gd name="T37" fmla="*/ 522 h 747"/>
                <a:gd name="T38" fmla="*/ 1285 w 1314"/>
                <a:gd name="T39" fmla="*/ 522 h 747"/>
                <a:gd name="T40" fmla="*/ 1313 w 1314"/>
                <a:gd name="T41" fmla="*/ 453 h 747"/>
                <a:gd name="T42" fmla="*/ 1313 w 1314"/>
                <a:gd name="T43" fmla="*/ 226 h 747"/>
                <a:gd name="T44" fmla="*/ 1313 w 1314"/>
                <a:gd name="T45" fmla="*/ 0 h 747"/>
                <a:gd name="T46" fmla="*/ 657 w 1314"/>
                <a:gd name="T47" fmla="*/ 0 h 747"/>
                <a:gd name="T48" fmla="*/ 0 w 1314"/>
                <a:gd name="T49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4" h="747">
                  <a:moveTo>
                    <a:pt x="0" y="0"/>
                  </a:moveTo>
                  <a:lnTo>
                    <a:pt x="0" y="226"/>
                  </a:lnTo>
                  <a:lnTo>
                    <a:pt x="0" y="453"/>
                  </a:lnTo>
                  <a:lnTo>
                    <a:pt x="0" y="453"/>
                  </a:lnTo>
                  <a:cubicBezTo>
                    <a:pt x="0" y="480"/>
                    <a:pt x="11" y="505"/>
                    <a:pt x="29" y="522"/>
                  </a:cubicBezTo>
                  <a:lnTo>
                    <a:pt x="29" y="522"/>
                  </a:lnTo>
                  <a:cubicBezTo>
                    <a:pt x="47" y="540"/>
                    <a:pt x="72" y="551"/>
                    <a:pt x="99" y="551"/>
                  </a:cubicBezTo>
                  <a:lnTo>
                    <a:pt x="161" y="551"/>
                  </a:lnTo>
                  <a:lnTo>
                    <a:pt x="223" y="551"/>
                  </a:lnTo>
                  <a:lnTo>
                    <a:pt x="223" y="649"/>
                  </a:lnTo>
                  <a:lnTo>
                    <a:pt x="223" y="746"/>
                  </a:lnTo>
                  <a:lnTo>
                    <a:pt x="657" y="746"/>
                  </a:lnTo>
                  <a:lnTo>
                    <a:pt x="1091" y="746"/>
                  </a:lnTo>
                  <a:lnTo>
                    <a:pt x="1091" y="649"/>
                  </a:lnTo>
                  <a:lnTo>
                    <a:pt x="1091" y="551"/>
                  </a:lnTo>
                  <a:lnTo>
                    <a:pt x="1153" y="551"/>
                  </a:lnTo>
                  <a:lnTo>
                    <a:pt x="1216" y="551"/>
                  </a:lnTo>
                  <a:lnTo>
                    <a:pt x="1216" y="551"/>
                  </a:lnTo>
                  <a:cubicBezTo>
                    <a:pt x="1242" y="551"/>
                    <a:pt x="1267" y="540"/>
                    <a:pt x="1285" y="522"/>
                  </a:cubicBezTo>
                  <a:lnTo>
                    <a:pt x="1285" y="522"/>
                  </a:lnTo>
                  <a:cubicBezTo>
                    <a:pt x="1302" y="505"/>
                    <a:pt x="1313" y="480"/>
                    <a:pt x="1313" y="453"/>
                  </a:cubicBezTo>
                  <a:lnTo>
                    <a:pt x="1313" y="226"/>
                  </a:lnTo>
                  <a:lnTo>
                    <a:pt x="1313" y="0"/>
                  </a:lnTo>
                  <a:lnTo>
                    <a:pt x="657" y="0"/>
                  </a:lnTo>
                  <a:lnTo>
                    <a:pt x="0" y="0"/>
                  </a:lnTo>
                </a:path>
              </a:pathLst>
            </a:custGeom>
            <a:solidFill>
              <a:srgbClr val="003896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Arial"/>
              </a:endParaRPr>
            </a:p>
          </p:txBody>
        </p:sp>
        <p:sp>
          <p:nvSpPr>
            <p:cNvPr id="46" name="Freeform 505">
              <a:extLst>
                <a:ext uri="{FF2B5EF4-FFF2-40B4-BE49-F238E27FC236}">
                  <a16:creationId xmlns:a16="http://schemas.microsoft.com/office/drawing/2014/main" xmlns="" id="{E86F71A5-4B30-3F6A-7131-3298144FC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8291" y="5633055"/>
              <a:ext cx="818466" cy="928323"/>
            </a:xfrm>
            <a:custGeom>
              <a:avLst/>
              <a:gdLst>
                <a:gd name="T0" fmla="*/ 0 w 658"/>
                <a:gd name="T1" fmla="*/ 0 h 747"/>
                <a:gd name="T2" fmla="*/ 0 w 658"/>
                <a:gd name="T3" fmla="*/ 226 h 747"/>
                <a:gd name="T4" fmla="*/ 0 w 658"/>
                <a:gd name="T5" fmla="*/ 453 h 747"/>
                <a:gd name="T6" fmla="*/ 0 w 658"/>
                <a:gd name="T7" fmla="*/ 453 h 747"/>
                <a:gd name="T8" fmla="*/ 29 w 658"/>
                <a:gd name="T9" fmla="*/ 522 h 747"/>
                <a:gd name="T10" fmla="*/ 29 w 658"/>
                <a:gd name="T11" fmla="*/ 522 h 747"/>
                <a:gd name="T12" fmla="*/ 99 w 658"/>
                <a:gd name="T13" fmla="*/ 551 h 747"/>
                <a:gd name="T14" fmla="*/ 161 w 658"/>
                <a:gd name="T15" fmla="*/ 551 h 747"/>
                <a:gd name="T16" fmla="*/ 223 w 658"/>
                <a:gd name="T17" fmla="*/ 551 h 747"/>
                <a:gd name="T18" fmla="*/ 223 w 658"/>
                <a:gd name="T19" fmla="*/ 649 h 747"/>
                <a:gd name="T20" fmla="*/ 223 w 658"/>
                <a:gd name="T21" fmla="*/ 746 h 747"/>
                <a:gd name="T22" fmla="*/ 440 w 658"/>
                <a:gd name="T23" fmla="*/ 746 h 747"/>
                <a:gd name="T24" fmla="*/ 657 w 658"/>
                <a:gd name="T25" fmla="*/ 746 h 747"/>
                <a:gd name="T26" fmla="*/ 657 w 658"/>
                <a:gd name="T27" fmla="*/ 373 h 747"/>
                <a:gd name="T28" fmla="*/ 657 w 658"/>
                <a:gd name="T29" fmla="*/ 0 h 747"/>
                <a:gd name="T30" fmla="*/ 329 w 658"/>
                <a:gd name="T31" fmla="*/ 0 h 747"/>
                <a:gd name="T32" fmla="*/ 0 w 658"/>
                <a:gd name="T33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8" h="747">
                  <a:moveTo>
                    <a:pt x="0" y="0"/>
                  </a:moveTo>
                  <a:lnTo>
                    <a:pt x="0" y="226"/>
                  </a:lnTo>
                  <a:lnTo>
                    <a:pt x="0" y="453"/>
                  </a:lnTo>
                  <a:lnTo>
                    <a:pt x="0" y="453"/>
                  </a:lnTo>
                  <a:cubicBezTo>
                    <a:pt x="0" y="480"/>
                    <a:pt x="11" y="505"/>
                    <a:pt x="29" y="522"/>
                  </a:cubicBezTo>
                  <a:lnTo>
                    <a:pt x="29" y="522"/>
                  </a:lnTo>
                  <a:cubicBezTo>
                    <a:pt x="47" y="540"/>
                    <a:pt x="72" y="551"/>
                    <a:pt x="99" y="551"/>
                  </a:cubicBezTo>
                  <a:lnTo>
                    <a:pt x="161" y="551"/>
                  </a:lnTo>
                  <a:lnTo>
                    <a:pt x="223" y="551"/>
                  </a:lnTo>
                  <a:lnTo>
                    <a:pt x="223" y="649"/>
                  </a:lnTo>
                  <a:lnTo>
                    <a:pt x="223" y="746"/>
                  </a:lnTo>
                  <a:lnTo>
                    <a:pt x="440" y="746"/>
                  </a:lnTo>
                  <a:lnTo>
                    <a:pt x="657" y="746"/>
                  </a:lnTo>
                  <a:lnTo>
                    <a:pt x="657" y="373"/>
                  </a:lnTo>
                  <a:lnTo>
                    <a:pt x="657" y="0"/>
                  </a:lnTo>
                  <a:lnTo>
                    <a:pt x="329" y="0"/>
                  </a:lnTo>
                  <a:lnTo>
                    <a:pt x="0" y="0"/>
                  </a:ln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Arial"/>
              </a:endParaRPr>
            </a:p>
          </p:txBody>
        </p:sp>
        <p:sp>
          <p:nvSpPr>
            <p:cNvPr id="47" name="Freeform 506">
              <a:extLst>
                <a:ext uri="{FF2B5EF4-FFF2-40B4-BE49-F238E27FC236}">
                  <a16:creationId xmlns:a16="http://schemas.microsoft.com/office/drawing/2014/main" xmlns="" id="{C58EB0E9-A69F-724A-2A52-BC8BD7338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1120" y="6336165"/>
              <a:ext cx="576768" cy="576768"/>
            </a:xfrm>
            <a:custGeom>
              <a:avLst/>
              <a:gdLst>
                <a:gd name="T0" fmla="*/ 462 w 463"/>
                <a:gd name="T1" fmla="*/ 231 h 462"/>
                <a:gd name="T2" fmla="*/ 462 w 463"/>
                <a:gd name="T3" fmla="*/ 231 h 462"/>
                <a:gd name="T4" fmla="*/ 231 w 463"/>
                <a:gd name="T5" fmla="*/ 461 h 462"/>
                <a:gd name="T6" fmla="*/ 231 w 463"/>
                <a:gd name="T7" fmla="*/ 461 h 462"/>
                <a:gd name="T8" fmla="*/ 0 w 463"/>
                <a:gd name="T9" fmla="*/ 231 h 462"/>
                <a:gd name="T10" fmla="*/ 0 w 463"/>
                <a:gd name="T11" fmla="*/ 231 h 462"/>
                <a:gd name="T12" fmla="*/ 231 w 463"/>
                <a:gd name="T13" fmla="*/ 0 h 462"/>
                <a:gd name="T14" fmla="*/ 231 w 463"/>
                <a:gd name="T15" fmla="*/ 0 h 462"/>
                <a:gd name="T16" fmla="*/ 462 w 463"/>
                <a:gd name="T17" fmla="*/ 23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3" h="462">
                  <a:moveTo>
                    <a:pt x="462" y="231"/>
                  </a:moveTo>
                  <a:lnTo>
                    <a:pt x="462" y="231"/>
                  </a:lnTo>
                  <a:cubicBezTo>
                    <a:pt x="462" y="358"/>
                    <a:pt x="358" y="461"/>
                    <a:pt x="231" y="461"/>
                  </a:cubicBezTo>
                  <a:lnTo>
                    <a:pt x="231" y="461"/>
                  </a:lnTo>
                  <a:cubicBezTo>
                    <a:pt x="104" y="461"/>
                    <a:pt x="0" y="358"/>
                    <a:pt x="0" y="231"/>
                  </a:cubicBezTo>
                  <a:lnTo>
                    <a:pt x="0" y="231"/>
                  </a:lnTo>
                  <a:cubicBezTo>
                    <a:pt x="0" y="103"/>
                    <a:pt x="104" y="0"/>
                    <a:pt x="231" y="0"/>
                  </a:cubicBezTo>
                  <a:lnTo>
                    <a:pt x="231" y="0"/>
                  </a:lnTo>
                  <a:cubicBezTo>
                    <a:pt x="358" y="0"/>
                    <a:pt x="462" y="103"/>
                    <a:pt x="462" y="231"/>
                  </a:cubicBezTo>
                </a:path>
              </a:pathLst>
            </a:custGeom>
            <a:solidFill>
              <a:srgbClr val="AAAEC9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Arial"/>
              </a:endParaRPr>
            </a:p>
          </p:txBody>
        </p:sp>
        <p:sp>
          <p:nvSpPr>
            <p:cNvPr id="48" name="Freeform 507">
              <a:extLst>
                <a:ext uri="{FF2B5EF4-FFF2-40B4-BE49-F238E27FC236}">
                  <a16:creationId xmlns:a16="http://schemas.microsoft.com/office/drawing/2014/main" xmlns="" id="{5CE16348-7957-44D5-6A41-71CB06047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1120" y="6336165"/>
              <a:ext cx="576768" cy="576768"/>
            </a:xfrm>
            <a:custGeom>
              <a:avLst/>
              <a:gdLst>
                <a:gd name="T0" fmla="*/ 462 w 463"/>
                <a:gd name="T1" fmla="*/ 231 h 462"/>
                <a:gd name="T2" fmla="*/ 462 w 463"/>
                <a:gd name="T3" fmla="*/ 231 h 462"/>
                <a:gd name="T4" fmla="*/ 231 w 463"/>
                <a:gd name="T5" fmla="*/ 461 h 462"/>
                <a:gd name="T6" fmla="*/ 231 w 463"/>
                <a:gd name="T7" fmla="*/ 461 h 462"/>
                <a:gd name="T8" fmla="*/ 0 w 463"/>
                <a:gd name="T9" fmla="*/ 231 h 462"/>
                <a:gd name="T10" fmla="*/ 0 w 463"/>
                <a:gd name="T11" fmla="*/ 231 h 462"/>
                <a:gd name="T12" fmla="*/ 231 w 463"/>
                <a:gd name="T13" fmla="*/ 0 h 462"/>
                <a:gd name="T14" fmla="*/ 231 w 463"/>
                <a:gd name="T15" fmla="*/ 0 h 462"/>
                <a:gd name="T16" fmla="*/ 462 w 463"/>
                <a:gd name="T17" fmla="*/ 23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3" h="462">
                  <a:moveTo>
                    <a:pt x="462" y="231"/>
                  </a:moveTo>
                  <a:lnTo>
                    <a:pt x="462" y="231"/>
                  </a:lnTo>
                  <a:cubicBezTo>
                    <a:pt x="462" y="358"/>
                    <a:pt x="358" y="461"/>
                    <a:pt x="231" y="461"/>
                  </a:cubicBezTo>
                  <a:lnTo>
                    <a:pt x="231" y="461"/>
                  </a:lnTo>
                  <a:cubicBezTo>
                    <a:pt x="104" y="461"/>
                    <a:pt x="0" y="358"/>
                    <a:pt x="0" y="231"/>
                  </a:cubicBezTo>
                  <a:lnTo>
                    <a:pt x="0" y="231"/>
                  </a:lnTo>
                  <a:cubicBezTo>
                    <a:pt x="0" y="103"/>
                    <a:pt x="104" y="0"/>
                    <a:pt x="231" y="0"/>
                  </a:cubicBezTo>
                  <a:lnTo>
                    <a:pt x="231" y="0"/>
                  </a:lnTo>
                  <a:cubicBezTo>
                    <a:pt x="358" y="0"/>
                    <a:pt x="462" y="103"/>
                    <a:pt x="462" y="231"/>
                  </a:cubicBezTo>
                </a:path>
              </a:pathLst>
            </a:custGeom>
            <a:solidFill>
              <a:srgbClr val="002E7F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Arial"/>
              </a:endParaRPr>
            </a:p>
          </p:txBody>
        </p:sp>
        <p:sp>
          <p:nvSpPr>
            <p:cNvPr id="49" name="Freeform 508">
              <a:extLst>
                <a:ext uri="{FF2B5EF4-FFF2-40B4-BE49-F238E27FC236}">
                  <a16:creationId xmlns:a16="http://schemas.microsoft.com/office/drawing/2014/main" xmlns="" id="{B8411F57-5D22-CB79-0F2C-1F5C902DD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69430" y="6484475"/>
              <a:ext cx="280146" cy="280146"/>
            </a:xfrm>
            <a:custGeom>
              <a:avLst/>
              <a:gdLst>
                <a:gd name="T0" fmla="*/ 224 w 225"/>
                <a:gd name="T1" fmla="*/ 112 h 225"/>
                <a:gd name="T2" fmla="*/ 224 w 225"/>
                <a:gd name="T3" fmla="*/ 112 h 225"/>
                <a:gd name="T4" fmla="*/ 112 w 225"/>
                <a:gd name="T5" fmla="*/ 224 h 225"/>
                <a:gd name="T6" fmla="*/ 112 w 225"/>
                <a:gd name="T7" fmla="*/ 224 h 225"/>
                <a:gd name="T8" fmla="*/ 0 w 225"/>
                <a:gd name="T9" fmla="*/ 112 h 225"/>
                <a:gd name="T10" fmla="*/ 0 w 225"/>
                <a:gd name="T11" fmla="*/ 112 h 225"/>
                <a:gd name="T12" fmla="*/ 112 w 225"/>
                <a:gd name="T13" fmla="*/ 0 h 225"/>
                <a:gd name="T14" fmla="*/ 112 w 225"/>
                <a:gd name="T15" fmla="*/ 0 h 225"/>
                <a:gd name="T16" fmla="*/ 224 w 225"/>
                <a:gd name="T17" fmla="*/ 11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224" y="112"/>
                  </a:moveTo>
                  <a:lnTo>
                    <a:pt x="224" y="112"/>
                  </a:lnTo>
                  <a:cubicBezTo>
                    <a:pt x="224" y="174"/>
                    <a:pt x="174" y="224"/>
                    <a:pt x="112" y="224"/>
                  </a:cubicBezTo>
                  <a:lnTo>
                    <a:pt x="112" y="224"/>
                  </a:lnTo>
                  <a:cubicBezTo>
                    <a:pt x="50" y="224"/>
                    <a:pt x="0" y="174"/>
                    <a:pt x="0" y="112"/>
                  </a:cubicBezTo>
                  <a:lnTo>
                    <a:pt x="0" y="112"/>
                  </a:lnTo>
                  <a:cubicBezTo>
                    <a:pt x="0" y="50"/>
                    <a:pt x="50" y="0"/>
                    <a:pt x="112" y="0"/>
                  </a:cubicBezTo>
                  <a:lnTo>
                    <a:pt x="112" y="0"/>
                  </a:lnTo>
                  <a:cubicBezTo>
                    <a:pt x="174" y="0"/>
                    <a:pt x="224" y="50"/>
                    <a:pt x="224" y="1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Arial"/>
              </a:endParaRPr>
            </a:p>
          </p:txBody>
        </p:sp>
        <p:sp>
          <p:nvSpPr>
            <p:cNvPr id="50" name="Freeform 509">
              <a:extLst>
                <a:ext uri="{FF2B5EF4-FFF2-40B4-BE49-F238E27FC236}">
                  <a16:creationId xmlns:a16="http://schemas.microsoft.com/office/drawing/2014/main" xmlns="" id="{F0909AB5-C4E5-17CA-EF37-51C627CDA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9994" y="6484475"/>
              <a:ext cx="120848" cy="120848"/>
            </a:xfrm>
            <a:custGeom>
              <a:avLst/>
              <a:gdLst>
                <a:gd name="T0" fmla="*/ 95 w 96"/>
                <a:gd name="T1" fmla="*/ 48 h 96"/>
                <a:gd name="T2" fmla="*/ 95 w 96"/>
                <a:gd name="T3" fmla="*/ 48 h 96"/>
                <a:gd name="T4" fmla="*/ 47 w 96"/>
                <a:gd name="T5" fmla="*/ 95 h 96"/>
                <a:gd name="T6" fmla="*/ 47 w 96"/>
                <a:gd name="T7" fmla="*/ 95 h 96"/>
                <a:gd name="T8" fmla="*/ 0 w 96"/>
                <a:gd name="T9" fmla="*/ 48 h 96"/>
                <a:gd name="T10" fmla="*/ 0 w 96"/>
                <a:gd name="T11" fmla="*/ 48 h 96"/>
                <a:gd name="T12" fmla="*/ 47 w 96"/>
                <a:gd name="T13" fmla="*/ 0 h 96"/>
                <a:gd name="T14" fmla="*/ 47 w 96"/>
                <a:gd name="T15" fmla="*/ 0 h 96"/>
                <a:gd name="T16" fmla="*/ 95 w 96"/>
                <a:gd name="T17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96">
                  <a:moveTo>
                    <a:pt x="95" y="48"/>
                  </a:moveTo>
                  <a:lnTo>
                    <a:pt x="95" y="48"/>
                  </a:lnTo>
                  <a:cubicBezTo>
                    <a:pt x="95" y="74"/>
                    <a:pt x="74" y="95"/>
                    <a:pt x="47" y="95"/>
                  </a:cubicBezTo>
                  <a:lnTo>
                    <a:pt x="47" y="95"/>
                  </a:lnTo>
                  <a:cubicBezTo>
                    <a:pt x="21" y="95"/>
                    <a:pt x="0" y="74"/>
                    <a:pt x="0" y="48"/>
                  </a:cubicBezTo>
                  <a:lnTo>
                    <a:pt x="0" y="48"/>
                  </a:lnTo>
                  <a:cubicBezTo>
                    <a:pt x="0" y="21"/>
                    <a:pt x="21" y="0"/>
                    <a:pt x="47" y="0"/>
                  </a:cubicBezTo>
                  <a:lnTo>
                    <a:pt x="47" y="0"/>
                  </a:lnTo>
                  <a:cubicBezTo>
                    <a:pt x="74" y="0"/>
                    <a:pt x="95" y="21"/>
                    <a:pt x="95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Arial"/>
              </a:endParaRPr>
            </a:p>
          </p:txBody>
        </p:sp>
        <p:sp>
          <p:nvSpPr>
            <p:cNvPr id="51" name="Freeform 510">
              <a:extLst>
                <a:ext uri="{FF2B5EF4-FFF2-40B4-BE49-F238E27FC236}">
                  <a16:creationId xmlns:a16="http://schemas.microsoft.com/office/drawing/2014/main" xmlns="" id="{45077616-EA1D-D783-D969-8358E69C4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0137" y="6654763"/>
              <a:ext cx="71412" cy="71408"/>
            </a:xfrm>
            <a:custGeom>
              <a:avLst/>
              <a:gdLst>
                <a:gd name="T0" fmla="*/ 55 w 56"/>
                <a:gd name="T1" fmla="*/ 27 h 56"/>
                <a:gd name="T2" fmla="*/ 55 w 56"/>
                <a:gd name="T3" fmla="*/ 27 h 56"/>
                <a:gd name="T4" fmla="*/ 27 w 56"/>
                <a:gd name="T5" fmla="*/ 55 h 56"/>
                <a:gd name="T6" fmla="*/ 27 w 56"/>
                <a:gd name="T7" fmla="*/ 55 h 56"/>
                <a:gd name="T8" fmla="*/ 0 w 56"/>
                <a:gd name="T9" fmla="*/ 27 h 56"/>
                <a:gd name="T10" fmla="*/ 0 w 56"/>
                <a:gd name="T11" fmla="*/ 27 h 56"/>
                <a:gd name="T12" fmla="*/ 27 w 56"/>
                <a:gd name="T13" fmla="*/ 0 h 56"/>
                <a:gd name="T14" fmla="*/ 27 w 56"/>
                <a:gd name="T15" fmla="*/ 0 h 56"/>
                <a:gd name="T16" fmla="*/ 55 w 56"/>
                <a:gd name="T17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lnTo>
                    <a:pt x="55" y="27"/>
                  </a:lnTo>
                  <a:cubicBezTo>
                    <a:pt x="55" y="42"/>
                    <a:pt x="43" y="55"/>
                    <a:pt x="27" y="55"/>
                  </a:cubicBezTo>
                  <a:lnTo>
                    <a:pt x="27" y="55"/>
                  </a:lnTo>
                  <a:cubicBezTo>
                    <a:pt x="12" y="55"/>
                    <a:pt x="0" y="42"/>
                    <a:pt x="0" y="27"/>
                  </a:cubicBezTo>
                  <a:lnTo>
                    <a:pt x="0" y="27"/>
                  </a:lnTo>
                  <a:cubicBezTo>
                    <a:pt x="0" y="12"/>
                    <a:pt x="12" y="0"/>
                    <a:pt x="27" y="0"/>
                  </a:cubicBezTo>
                  <a:lnTo>
                    <a:pt x="27" y="0"/>
                  </a:lnTo>
                  <a:cubicBezTo>
                    <a:pt x="43" y="0"/>
                    <a:pt x="55" y="12"/>
                    <a:pt x="55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Arial"/>
              </a:endParaRPr>
            </a:p>
          </p:txBody>
        </p:sp>
        <p:sp>
          <p:nvSpPr>
            <p:cNvPr id="52" name="Freeform 511">
              <a:extLst>
                <a:ext uri="{FF2B5EF4-FFF2-40B4-BE49-F238E27FC236}">
                  <a16:creationId xmlns:a16="http://schemas.microsoft.com/office/drawing/2014/main" xmlns="" id="{62A32604-433D-0618-F8CC-24EFA1F2E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6180" y="6160387"/>
              <a:ext cx="1461150" cy="1191990"/>
            </a:xfrm>
            <a:custGeom>
              <a:avLst/>
              <a:gdLst>
                <a:gd name="T0" fmla="*/ 145 w 1174"/>
                <a:gd name="T1" fmla="*/ 30 h 959"/>
                <a:gd name="T2" fmla="*/ 145 w 1174"/>
                <a:gd name="T3" fmla="*/ 30 h 959"/>
                <a:gd name="T4" fmla="*/ 46 w 1174"/>
                <a:gd name="T5" fmla="*/ 55 h 959"/>
                <a:gd name="T6" fmla="*/ 46 w 1174"/>
                <a:gd name="T7" fmla="*/ 55 h 959"/>
                <a:gd name="T8" fmla="*/ 15 w 1174"/>
                <a:gd name="T9" fmla="*/ 128 h 959"/>
                <a:gd name="T10" fmla="*/ 15 w 1174"/>
                <a:gd name="T11" fmla="*/ 128 h 959"/>
                <a:gd name="T12" fmla="*/ 14 w 1174"/>
                <a:gd name="T13" fmla="*/ 365 h 959"/>
                <a:gd name="T14" fmla="*/ 14 w 1174"/>
                <a:gd name="T15" fmla="*/ 365 h 959"/>
                <a:gd name="T16" fmla="*/ 582 w 1174"/>
                <a:gd name="T17" fmla="*/ 942 h 959"/>
                <a:gd name="T18" fmla="*/ 582 w 1174"/>
                <a:gd name="T19" fmla="*/ 942 h 959"/>
                <a:gd name="T20" fmla="*/ 586 w 1174"/>
                <a:gd name="T21" fmla="*/ 942 h 959"/>
                <a:gd name="T22" fmla="*/ 586 w 1174"/>
                <a:gd name="T23" fmla="*/ 942 h 959"/>
                <a:gd name="T24" fmla="*/ 965 w 1174"/>
                <a:gd name="T25" fmla="*/ 799 h 959"/>
                <a:gd name="T26" fmla="*/ 965 w 1174"/>
                <a:gd name="T27" fmla="*/ 799 h 959"/>
                <a:gd name="T28" fmla="*/ 1157 w 1174"/>
                <a:gd name="T29" fmla="*/ 363 h 959"/>
                <a:gd name="T30" fmla="*/ 1157 w 1174"/>
                <a:gd name="T31" fmla="*/ 363 h 959"/>
                <a:gd name="T32" fmla="*/ 1156 w 1174"/>
                <a:gd name="T33" fmla="*/ 127 h 959"/>
                <a:gd name="T34" fmla="*/ 1156 w 1174"/>
                <a:gd name="T35" fmla="*/ 127 h 959"/>
                <a:gd name="T36" fmla="*/ 1127 w 1174"/>
                <a:gd name="T37" fmla="*/ 63 h 959"/>
                <a:gd name="T38" fmla="*/ 1127 w 1174"/>
                <a:gd name="T39" fmla="*/ 63 h 959"/>
                <a:gd name="T40" fmla="*/ 877 w 1174"/>
                <a:gd name="T41" fmla="*/ 55 h 959"/>
                <a:gd name="T42" fmla="*/ 877 w 1174"/>
                <a:gd name="T43" fmla="*/ 55 h 959"/>
                <a:gd name="T44" fmla="*/ 659 w 1174"/>
                <a:gd name="T45" fmla="*/ 78 h 959"/>
                <a:gd name="T46" fmla="*/ 659 w 1174"/>
                <a:gd name="T47" fmla="*/ 78 h 959"/>
                <a:gd name="T48" fmla="*/ 527 w 1174"/>
                <a:gd name="T49" fmla="*/ 78 h 959"/>
                <a:gd name="T50" fmla="*/ 527 w 1174"/>
                <a:gd name="T51" fmla="*/ 78 h 959"/>
                <a:gd name="T52" fmla="*/ 280 w 1174"/>
                <a:gd name="T53" fmla="*/ 48 h 959"/>
                <a:gd name="T54" fmla="*/ 280 w 1174"/>
                <a:gd name="T55" fmla="*/ 48 h 959"/>
                <a:gd name="T56" fmla="*/ 145 w 1174"/>
                <a:gd name="T57" fmla="*/ 30 h 959"/>
                <a:gd name="T58" fmla="*/ 586 w 1174"/>
                <a:gd name="T59" fmla="*/ 958 h 959"/>
                <a:gd name="T60" fmla="*/ 586 w 1174"/>
                <a:gd name="T61" fmla="*/ 958 h 959"/>
                <a:gd name="T62" fmla="*/ 582 w 1174"/>
                <a:gd name="T63" fmla="*/ 958 h 959"/>
                <a:gd name="T64" fmla="*/ 582 w 1174"/>
                <a:gd name="T65" fmla="*/ 958 h 959"/>
                <a:gd name="T66" fmla="*/ 0 w 1174"/>
                <a:gd name="T67" fmla="*/ 365 h 959"/>
                <a:gd name="T68" fmla="*/ 0 w 1174"/>
                <a:gd name="T69" fmla="*/ 365 h 959"/>
                <a:gd name="T70" fmla="*/ 0 w 1174"/>
                <a:gd name="T71" fmla="*/ 128 h 959"/>
                <a:gd name="T72" fmla="*/ 0 w 1174"/>
                <a:gd name="T73" fmla="*/ 128 h 959"/>
                <a:gd name="T74" fmla="*/ 37 w 1174"/>
                <a:gd name="T75" fmla="*/ 44 h 959"/>
                <a:gd name="T76" fmla="*/ 37 w 1174"/>
                <a:gd name="T77" fmla="*/ 44 h 959"/>
                <a:gd name="T78" fmla="*/ 283 w 1174"/>
                <a:gd name="T79" fmla="*/ 35 h 959"/>
                <a:gd name="T80" fmla="*/ 283 w 1174"/>
                <a:gd name="T81" fmla="*/ 35 h 959"/>
                <a:gd name="T82" fmla="*/ 527 w 1174"/>
                <a:gd name="T83" fmla="*/ 63 h 959"/>
                <a:gd name="T84" fmla="*/ 659 w 1174"/>
                <a:gd name="T85" fmla="*/ 63 h 959"/>
                <a:gd name="T86" fmla="*/ 659 w 1174"/>
                <a:gd name="T87" fmla="*/ 63 h 959"/>
                <a:gd name="T88" fmla="*/ 659 w 1174"/>
                <a:gd name="T89" fmla="*/ 63 h 959"/>
                <a:gd name="T90" fmla="*/ 873 w 1174"/>
                <a:gd name="T91" fmla="*/ 40 h 959"/>
                <a:gd name="T92" fmla="*/ 873 w 1174"/>
                <a:gd name="T93" fmla="*/ 40 h 959"/>
                <a:gd name="T94" fmla="*/ 1136 w 1174"/>
                <a:gd name="T95" fmla="*/ 52 h 959"/>
                <a:gd name="T96" fmla="*/ 1136 w 1174"/>
                <a:gd name="T97" fmla="*/ 52 h 959"/>
                <a:gd name="T98" fmla="*/ 1171 w 1174"/>
                <a:gd name="T99" fmla="*/ 127 h 959"/>
                <a:gd name="T100" fmla="*/ 1171 w 1174"/>
                <a:gd name="T101" fmla="*/ 127 h 959"/>
                <a:gd name="T102" fmla="*/ 1173 w 1174"/>
                <a:gd name="T103" fmla="*/ 363 h 959"/>
                <a:gd name="T104" fmla="*/ 1173 w 1174"/>
                <a:gd name="T105" fmla="*/ 363 h 959"/>
                <a:gd name="T106" fmla="*/ 987 w 1174"/>
                <a:gd name="T107" fmla="*/ 799 h 959"/>
                <a:gd name="T108" fmla="*/ 987 w 1174"/>
                <a:gd name="T109" fmla="*/ 799 h 959"/>
                <a:gd name="T110" fmla="*/ 586 w 1174"/>
                <a:gd name="T111" fmla="*/ 95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4" h="959">
                  <a:moveTo>
                    <a:pt x="145" y="30"/>
                  </a:moveTo>
                  <a:lnTo>
                    <a:pt x="145" y="30"/>
                  </a:lnTo>
                  <a:cubicBezTo>
                    <a:pt x="106" y="30"/>
                    <a:pt x="70" y="36"/>
                    <a:pt x="46" y="55"/>
                  </a:cubicBezTo>
                  <a:lnTo>
                    <a:pt x="46" y="55"/>
                  </a:lnTo>
                  <a:cubicBezTo>
                    <a:pt x="25" y="71"/>
                    <a:pt x="15" y="96"/>
                    <a:pt x="15" y="128"/>
                  </a:cubicBezTo>
                  <a:lnTo>
                    <a:pt x="15" y="128"/>
                  </a:lnTo>
                  <a:cubicBezTo>
                    <a:pt x="14" y="200"/>
                    <a:pt x="14" y="280"/>
                    <a:pt x="14" y="365"/>
                  </a:cubicBezTo>
                  <a:lnTo>
                    <a:pt x="14" y="365"/>
                  </a:lnTo>
                  <a:cubicBezTo>
                    <a:pt x="14" y="680"/>
                    <a:pt x="269" y="940"/>
                    <a:pt x="582" y="942"/>
                  </a:cubicBezTo>
                  <a:lnTo>
                    <a:pt x="582" y="942"/>
                  </a:lnTo>
                  <a:cubicBezTo>
                    <a:pt x="583" y="942"/>
                    <a:pt x="585" y="942"/>
                    <a:pt x="586" y="942"/>
                  </a:cubicBezTo>
                  <a:lnTo>
                    <a:pt x="586" y="942"/>
                  </a:lnTo>
                  <a:cubicBezTo>
                    <a:pt x="727" y="942"/>
                    <a:pt x="861" y="891"/>
                    <a:pt x="965" y="799"/>
                  </a:cubicBezTo>
                  <a:lnTo>
                    <a:pt x="965" y="799"/>
                  </a:lnTo>
                  <a:cubicBezTo>
                    <a:pt x="1089" y="688"/>
                    <a:pt x="1157" y="529"/>
                    <a:pt x="1157" y="363"/>
                  </a:cubicBezTo>
                  <a:lnTo>
                    <a:pt x="1157" y="363"/>
                  </a:lnTo>
                  <a:cubicBezTo>
                    <a:pt x="1157" y="294"/>
                    <a:pt x="1157" y="214"/>
                    <a:pt x="1156" y="127"/>
                  </a:cubicBezTo>
                  <a:lnTo>
                    <a:pt x="1156" y="127"/>
                  </a:lnTo>
                  <a:cubicBezTo>
                    <a:pt x="1156" y="99"/>
                    <a:pt x="1146" y="78"/>
                    <a:pt x="1127" y="63"/>
                  </a:cubicBezTo>
                  <a:lnTo>
                    <a:pt x="1127" y="63"/>
                  </a:lnTo>
                  <a:cubicBezTo>
                    <a:pt x="1086" y="31"/>
                    <a:pt x="997" y="28"/>
                    <a:pt x="877" y="55"/>
                  </a:cubicBezTo>
                  <a:lnTo>
                    <a:pt x="877" y="55"/>
                  </a:lnTo>
                  <a:cubicBezTo>
                    <a:pt x="808" y="70"/>
                    <a:pt x="734" y="78"/>
                    <a:pt x="659" y="78"/>
                  </a:cubicBezTo>
                  <a:lnTo>
                    <a:pt x="659" y="78"/>
                  </a:lnTo>
                  <a:lnTo>
                    <a:pt x="527" y="78"/>
                  </a:lnTo>
                  <a:lnTo>
                    <a:pt x="527" y="78"/>
                  </a:lnTo>
                  <a:cubicBezTo>
                    <a:pt x="442" y="78"/>
                    <a:pt x="359" y="68"/>
                    <a:pt x="280" y="48"/>
                  </a:cubicBezTo>
                  <a:lnTo>
                    <a:pt x="280" y="48"/>
                  </a:lnTo>
                  <a:cubicBezTo>
                    <a:pt x="238" y="39"/>
                    <a:pt x="189" y="30"/>
                    <a:pt x="145" y="30"/>
                  </a:cubicBezTo>
                  <a:close/>
                  <a:moveTo>
                    <a:pt x="586" y="958"/>
                  </a:moveTo>
                  <a:lnTo>
                    <a:pt x="586" y="958"/>
                  </a:lnTo>
                  <a:cubicBezTo>
                    <a:pt x="585" y="958"/>
                    <a:pt x="583" y="958"/>
                    <a:pt x="582" y="958"/>
                  </a:cubicBezTo>
                  <a:lnTo>
                    <a:pt x="582" y="958"/>
                  </a:lnTo>
                  <a:cubicBezTo>
                    <a:pt x="261" y="955"/>
                    <a:pt x="0" y="689"/>
                    <a:pt x="0" y="365"/>
                  </a:cubicBezTo>
                  <a:lnTo>
                    <a:pt x="0" y="365"/>
                  </a:lnTo>
                  <a:cubicBezTo>
                    <a:pt x="0" y="280"/>
                    <a:pt x="0" y="200"/>
                    <a:pt x="0" y="128"/>
                  </a:cubicBezTo>
                  <a:lnTo>
                    <a:pt x="0" y="128"/>
                  </a:lnTo>
                  <a:cubicBezTo>
                    <a:pt x="0" y="91"/>
                    <a:pt x="12" y="63"/>
                    <a:pt x="37" y="44"/>
                  </a:cubicBezTo>
                  <a:lnTo>
                    <a:pt x="37" y="44"/>
                  </a:lnTo>
                  <a:cubicBezTo>
                    <a:pt x="93" y="0"/>
                    <a:pt x="202" y="14"/>
                    <a:pt x="283" y="35"/>
                  </a:cubicBezTo>
                  <a:lnTo>
                    <a:pt x="283" y="35"/>
                  </a:lnTo>
                  <a:cubicBezTo>
                    <a:pt x="361" y="53"/>
                    <a:pt x="443" y="63"/>
                    <a:pt x="527" y="63"/>
                  </a:cubicBezTo>
                  <a:lnTo>
                    <a:pt x="659" y="63"/>
                  </a:lnTo>
                  <a:lnTo>
                    <a:pt x="659" y="63"/>
                  </a:lnTo>
                  <a:lnTo>
                    <a:pt x="659" y="63"/>
                  </a:lnTo>
                  <a:cubicBezTo>
                    <a:pt x="733" y="63"/>
                    <a:pt x="805" y="55"/>
                    <a:pt x="873" y="40"/>
                  </a:cubicBezTo>
                  <a:lnTo>
                    <a:pt x="873" y="40"/>
                  </a:lnTo>
                  <a:cubicBezTo>
                    <a:pt x="962" y="20"/>
                    <a:pt x="1079" y="6"/>
                    <a:pt x="1136" y="52"/>
                  </a:cubicBezTo>
                  <a:lnTo>
                    <a:pt x="1136" y="52"/>
                  </a:lnTo>
                  <a:cubicBezTo>
                    <a:pt x="1159" y="69"/>
                    <a:pt x="1171" y="94"/>
                    <a:pt x="1171" y="127"/>
                  </a:cubicBezTo>
                  <a:lnTo>
                    <a:pt x="1171" y="127"/>
                  </a:lnTo>
                  <a:cubicBezTo>
                    <a:pt x="1172" y="214"/>
                    <a:pt x="1173" y="294"/>
                    <a:pt x="1173" y="363"/>
                  </a:cubicBezTo>
                  <a:lnTo>
                    <a:pt x="1173" y="363"/>
                  </a:lnTo>
                  <a:cubicBezTo>
                    <a:pt x="1173" y="527"/>
                    <a:pt x="1107" y="685"/>
                    <a:pt x="987" y="799"/>
                  </a:cubicBezTo>
                  <a:lnTo>
                    <a:pt x="987" y="799"/>
                  </a:lnTo>
                  <a:cubicBezTo>
                    <a:pt x="878" y="901"/>
                    <a:pt x="737" y="958"/>
                    <a:pt x="586" y="958"/>
                  </a:cubicBezTo>
                  <a:close/>
                </a:path>
              </a:pathLst>
            </a:custGeom>
            <a:solidFill>
              <a:srgbClr val="AAAEC9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Arial"/>
              </a:endParaRPr>
            </a:p>
          </p:txBody>
        </p:sp>
        <p:sp>
          <p:nvSpPr>
            <p:cNvPr id="53" name="Freeform 512">
              <a:extLst>
                <a:ext uri="{FF2B5EF4-FFF2-40B4-BE49-F238E27FC236}">
                  <a16:creationId xmlns:a16="http://schemas.microsoft.com/office/drawing/2014/main" xmlns="" id="{98B09575-BF1B-DC0A-362E-7BB954549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829" y="5594602"/>
              <a:ext cx="1697351" cy="142819"/>
            </a:xfrm>
            <a:custGeom>
              <a:avLst/>
              <a:gdLst>
                <a:gd name="T0" fmla="*/ 1361 w 1362"/>
                <a:gd name="T1" fmla="*/ 115 h 116"/>
                <a:gd name="T2" fmla="*/ 0 w 1362"/>
                <a:gd name="T3" fmla="*/ 115 h 116"/>
                <a:gd name="T4" fmla="*/ 0 w 1362"/>
                <a:gd name="T5" fmla="*/ 0 h 116"/>
                <a:gd name="T6" fmla="*/ 1361 w 1362"/>
                <a:gd name="T7" fmla="*/ 0 h 116"/>
                <a:gd name="T8" fmla="*/ 1361 w 1362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2" h="116">
                  <a:moveTo>
                    <a:pt x="1361" y="115"/>
                  </a:moveTo>
                  <a:lnTo>
                    <a:pt x="0" y="115"/>
                  </a:lnTo>
                  <a:lnTo>
                    <a:pt x="0" y="0"/>
                  </a:lnTo>
                  <a:lnTo>
                    <a:pt x="1361" y="0"/>
                  </a:lnTo>
                  <a:lnTo>
                    <a:pt x="1361" y="115"/>
                  </a:lnTo>
                </a:path>
              </a:pathLst>
            </a:custGeom>
            <a:solidFill>
              <a:srgbClr val="83725B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99" b="0" i="0" u="none" strike="noStrike" kern="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Poppins" pitchFamily="2" charset="77"/>
                <a:ea typeface="+mn-ea"/>
                <a:cs typeface="Arial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21A0490-02C2-3147-BBB5-0195D16FFE8C}"/>
              </a:ext>
            </a:extLst>
          </p:cNvPr>
          <p:cNvSpPr txBox="1"/>
          <p:nvPr/>
        </p:nvSpPr>
        <p:spPr>
          <a:xfrm>
            <a:off x="1903481" y="1190616"/>
            <a:ext cx="10098209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Coal yard monitoring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more than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illegal coal yards and dumpsites identified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Organised crime - 44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arrests were affected (mid Jan ‘23 to date)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83 cases reported to the DPCI – 76 arrests were affected (April ‘22 to date)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 Organised crime cases referred to SARS and Asset forfeiture Unit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criminal kingpins identified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1F6CEDB-85D2-2CB2-B4C4-D28701732E29}"/>
              </a:ext>
            </a:extLst>
          </p:cNvPr>
          <p:cNvSpPr txBox="1"/>
          <p:nvPr/>
        </p:nvSpPr>
        <p:spPr>
          <a:xfrm>
            <a:off x="1898942" y="5474951"/>
            <a:ext cx="1006445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than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 joint operations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conducted between Eskom and the authorities to address crime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FEF888B-DDD4-D460-41BC-E9FAC176B408}"/>
              </a:ext>
            </a:extLst>
          </p:cNvPr>
          <p:cNvSpPr txBox="1"/>
          <p:nvPr/>
        </p:nvSpPr>
        <p:spPr>
          <a:xfrm>
            <a:off x="1903481" y="2950722"/>
            <a:ext cx="10098209" cy="10525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average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enforcement notices issued by DMRE and DFFE weekly in joint operations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Intelligence provided on scrap metal dealers-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than 20 scrap metal dealers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visited nationally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than 100kg of stolen copper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has been recovered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57DC572-611B-9D8E-5140-74FB49DB5766}"/>
              </a:ext>
            </a:extLst>
          </p:cNvPr>
          <p:cNvSpPr txBox="1"/>
          <p:nvPr/>
        </p:nvSpPr>
        <p:spPr>
          <a:xfrm>
            <a:off x="1898942" y="4038011"/>
            <a:ext cx="10102748" cy="137268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Visits undertaken by PSIRA, SSA, NKP Regulators to assess security at Eskom sites –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6/15 high priority power stations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were visited by the NKP office and 153 sub-stations to be visited from May ‘23 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Increased force levels at Eskom sites, SANDF soldiers  - 530 soldiers deployed in MP and LP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More than 350 vetting applications submitted to SSA in 2023</a:t>
            </a:r>
          </a:p>
        </p:txBody>
      </p:sp>
      <p:sp>
        <p:nvSpPr>
          <p:cNvPr id="58" name="Freeform 38">
            <a:extLst>
              <a:ext uri="{FF2B5EF4-FFF2-40B4-BE49-F238E27FC236}">
                <a16:creationId xmlns:a16="http://schemas.microsoft.com/office/drawing/2014/main" xmlns="" id="{2C0BBC1C-5ABE-83BE-94D7-7B7E3F5A2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119" y="5335764"/>
            <a:ext cx="1333563" cy="745804"/>
          </a:xfrm>
          <a:custGeom>
            <a:avLst/>
            <a:gdLst>
              <a:gd name="connsiteX0" fmla="*/ 1224951 w 1333563"/>
              <a:gd name="connsiteY0" fmla="*/ 516347 h 745804"/>
              <a:gd name="connsiteX1" fmla="*/ 1240253 w 1333563"/>
              <a:gd name="connsiteY1" fmla="*/ 532346 h 745804"/>
              <a:gd name="connsiteX2" fmla="*/ 1240253 w 1333563"/>
              <a:gd name="connsiteY2" fmla="*/ 723103 h 745804"/>
              <a:gd name="connsiteX3" fmla="*/ 1224951 w 1333563"/>
              <a:gd name="connsiteY3" fmla="*/ 740333 h 745804"/>
              <a:gd name="connsiteX4" fmla="*/ 1208471 w 1333563"/>
              <a:gd name="connsiteY4" fmla="*/ 723103 h 745804"/>
              <a:gd name="connsiteX5" fmla="*/ 1208471 w 1333563"/>
              <a:gd name="connsiteY5" fmla="*/ 532346 h 745804"/>
              <a:gd name="connsiteX6" fmla="*/ 1224951 w 1333563"/>
              <a:gd name="connsiteY6" fmla="*/ 516347 h 745804"/>
              <a:gd name="connsiteX7" fmla="*/ 108683 w 1333563"/>
              <a:gd name="connsiteY7" fmla="*/ 516347 h 745804"/>
              <a:gd name="connsiteX8" fmla="*/ 125163 w 1333563"/>
              <a:gd name="connsiteY8" fmla="*/ 532346 h 745804"/>
              <a:gd name="connsiteX9" fmla="*/ 125163 w 1333563"/>
              <a:gd name="connsiteY9" fmla="*/ 723103 h 745804"/>
              <a:gd name="connsiteX10" fmla="*/ 108683 w 1333563"/>
              <a:gd name="connsiteY10" fmla="*/ 740333 h 745804"/>
              <a:gd name="connsiteX11" fmla="*/ 93381 w 1333563"/>
              <a:gd name="connsiteY11" fmla="*/ 723103 h 745804"/>
              <a:gd name="connsiteX12" fmla="*/ 93381 w 1333563"/>
              <a:gd name="connsiteY12" fmla="*/ 532346 h 745804"/>
              <a:gd name="connsiteX13" fmla="*/ 108683 w 1333563"/>
              <a:gd name="connsiteY13" fmla="*/ 516347 h 745804"/>
              <a:gd name="connsiteX14" fmla="*/ 844753 w 1333563"/>
              <a:gd name="connsiteY14" fmla="*/ 505362 h 745804"/>
              <a:gd name="connsiteX15" fmla="*/ 861233 w 1333563"/>
              <a:gd name="connsiteY15" fmla="*/ 522676 h 745804"/>
              <a:gd name="connsiteX16" fmla="*/ 861233 w 1333563"/>
              <a:gd name="connsiteY16" fmla="*/ 723015 h 745804"/>
              <a:gd name="connsiteX17" fmla="*/ 844753 w 1333563"/>
              <a:gd name="connsiteY17" fmla="*/ 740329 h 745804"/>
              <a:gd name="connsiteX18" fmla="*/ 829451 w 1333563"/>
              <a:gd name="connsiteY18" fmla="*/ 723015 h 745804"/>
              <a:gd name="connsiteX19" fmla="*/ 829451 w 1333563"/>
              <a:gd name="connsiteY19" fmla="*/ 522676 h 745804"/>
              <a:gd name="connsiteX20" fmla="*/ 844753 w 1333563"/>
              <a:gd name="connsiteY20" fmla="*/ 505362 h 745804"/>
              <a:gd name="connsiteX21" fmla="*/ 482778 w 1333563"/>
              <a:gd name="connsiteY21" fmla="*/ 505362 h 745804"/>
              <a:gd name="connsiteX22" fmla="*/ 498647 w 1333563"/>
              <a:gd name="connsiteY22" fmla="*/ 522676 h 745804"/>
              <a:gd name="connsiteX23" fmla="*/ 498647 w 1333563"/>
              <a:gd name="connsiteY23" fmla="*/ 723015 h 745804"/>
              <a:gd name="connsiteX24" fmla="*/ 482778 w 1333563"/>
              <a:gd name="connsiteY24" fmla="*/ 740329 h 745804"/>
              <a:gd name="connsiteX25" fmla="*/ 466909 w 1333563"/>
              <a:gd name="connsiteY25" fmla="*/ 723015 h 745804"/>
              <a:gd name="connsiteX26" fmla="*/ 466909 w 1333563"/>
              <a:gd name="connsiteY26" fmla="*/ 522676 h 745804"/>
              <a:gd name="connsiteX27" fmla="*/ 482778 w 1333563"/>
              <a:gd name="connsiteY27" fmla="*/ 505362 h 745804"/>
              <a:gd name="connsiteX28" fmla="*/ 1043170 w 1333563"/>
              <a:gd name="connsiteY28" fmla="*/ 458172 h 745804"/>
              <a:gd name="connsiteX29" fmla="*/ 1046909 w 1333563"/>
              <a:gd name="connsiteY29" fmla="*/ 486935 h 745804"/>
              <a:gd name="connsiteX30" fmla="*/ 1046909 w 1333563"/>
              <a:gd name="connsiteY30" fmla="*/ 488186 h 745804"/>
              <a:gd name="connsiteX31" fmla="*/ 1071835 w 1333563"/>
              <a:gd name="connsiteY31" fmla="*/ 488186 h 745804"/>
              <a:gd name="connsiteX32" fmla="*/ 1071835 w 1333563"/>
              <a:gd name="connsiteY32" fmla="*/ 486935 h 745804"/>
              <a:gd name="connsiteX33" fmla="*/ 1076821 w 1333563"/>
              <a:gd name="connsiteY33" fmla="*/ 458172 h 745804"/>
              <a:gd name="connsiteX34" fmla="*/ 255496 w 1333563"/>
              <a:gd name="connsiteY34" fmla="*/ 458172 h 745804"/>
              <a:gd name="connsiteX35" fmla="*/ 260481 w 1333563"/>
              <a:gd name="connsiteY35" fmla="*/ 486935 h 745804"/>
              <a:gd name="connsiteX36" fmla="*/ 260481 w 1333563"/>
              <a:gd name="connsiteY36" fmla="*/ 488186 h 745804"/>
              <a:gd name="connsiteX37" fmla="*/ 285407 w 1333563"/>
              <a:gd name="connsiteY37" fmla="*/ 488186 h 745804"/>
              <a:gd name="connsiteX38" fmla="*/ 285407 w 1333563"/>
              <a:gd name="connsiteY38" fmla="*/ 486935 h 745804"/>
              <a:gd name="connsiteX39" fmla="*/ 290392 w 1333563"/>
              <a:gd name="connsiteY39" fmla="*/ 458172 h 745804"/>
              <a:gd name="connsiteX40" fmla="*/ 643101 w 1333563"/>
              <a:gd name="connsiteY40" fmla="*/ 438163 h 745804"/>
              <a:gd name="connsiteX41" fmla="*/ 648086 w 1333563"/>
              <a:gd name="connsiteY41" fmla="*/ 473179 h 745804"/>
              <a:gd name="connsiteX42" fmla="*/ 648086 w 1333563"/>
              <a:gd name="connsiteY42" fmla="*/ 475680 h 745804"/>
              <a:gd name="connsiteX43" fmla="*/ 680491 w 1333563"/>
              <a:gd name="connsiteY43" fmla="*/ 475680 h 745804"/>
              <a:gd name="connsiteX44" fmla="*/ 680491 w 1333563"/>
              <a:gd name="connsiteY44" fmla="*/ 471928 h 745804"/>
              <a:gd name="connsiteX45" fmla="*/ 685476 w 1333563"/>
              <a:gd name="connsiteY45" fmla="*/ 438163 h 745804"/>
              <a:gd name="connsiteX46" fmla="*/ 1125427 w 1333563"/>
              <a:gd name="connsiteY46" fmla="*/ 378135 h 745804"/>
              <a:gd name="connsiteX47" fmla="*/ 1091776 w 1333563"/>
              <a:gd name="connsiteY47" fmla="*/ 424406 h 745804"/>
              <a:gd name="connsiteX48" fmla="*/ 1105486 w 1333563"/>
              <a:gd name="connsiteY48" fmla="*/ 424406 h 745804"/>
              <a:gd name="connsiteX49" fmla="*/ 1150354 w 1333563"/>
              <a:gd name="connsiteY49" fmla="*/ 389390 h 745804"/>
              <a:gd name="connsiteX50" fmla="*/ 206889 w 1333563"/>
              <a:gd name="connsiteY50" fmla="*/ 378135 h 745804"/>
              <a:gd name="connsiteX51" fmla="*/ 181963 w 1333563"/>
              <a:gd name="connsiteY51" fmla="*/ 389390 h 745804"/>
              <a:gd name="connsiteX52" fmla="*/ 226830 w 1333563"/>
              <a:gd name="connsiteY52" fmla="*/ 424406 h 745804"/>
              <a:gd name="connsiteX53" fmla="*/ 240540 w 1333563"/>
              <a:gd name="connsiteY53" fmla="*/ 424406 h 745804"/>
              <a:gd name="connsiteX54" fmla="*/ 993317 w 1333563"/>
              <a:gd name="connsiteY54" fmla="*/ 376884 h 745804"/>
              <a:gd name="connsiteX55" fmla="*/ 968391 w 1333563"/>
              <a:gd name="connsiteY55" fmla="*/ 388140 h 745804"/>
              <a:gd name="connsiteX56" fmla="*/ 1014505 w 1333563"/>
              <a:gd name="connsiteY56" fmla="*/ 424406 h 745804"/>
              <a:gd name="connsiteX57" fmla="*/ 1026968 w 1333563"/>
              <a:gd name="connsiteY57" fmla="*/ 424406 h 745804"/>
              <a:gd name="connsiteX58" fmla="*/ 340245 w 1333563"/>
              <a:gd name="connsiteY58" fmla="*/ 376884 h 745804"/>
              <a:gd name="connsiteX59" fmla="*/ 305348 w 1333563"/>
              <a:gd name="connsiteY59" fmla="*/ 424406 h 745804"/>
              <a:gd name="connsiteX60" fmla="*/ 319058 w 1333563"/>
              <a:gd name="connsiteY60" fmla="*/ 424406 h 745804"/>
              <a:gd name="connsiteX61" fmla="*/ 363925 w 1333563"/>
              <a:gd name="connsiteY61" fmla="*/ 388140 h 745804"/>
              <a:gd name="connsiteX62" fmla="*/ 736575 w 1333563"/>
              <a:gd name="connsiteY62" fmla="*/ 349372 h 745804"/>
              <a:gd name="connsiteX63" fmla="*/ 696693 w 1333563"/>
              <a:gd name="connsiteY63" fmla="*/ 405648 h 745804"/>
              <a:gd name="connsiteX64" fmla="*/ 714141 w 1333563"/>
              <a:gd name="connsiteY64" fmla="*/ 405648 h 745804"/>
              <a:gd name="connsiteX65" fmla="*/ 766487 w 1333563"/>
              <a:gd name="connsiteY65" fmla="*/ 361878 h 745804"/>
              <a:gd name="connsiteX66" fmla="*/ 592002 w 1333563"/>
              <a:gd name="connsiteY66" fmla="*/ 349372 h 745804"/>
              <a:gd name="connsiteX67" fmla="*/ 560844 w 1333563"/>
              <a:gd name="connsiteY67" fmla="*/ 364379 h 745804"/>
              <a:gd name="connsiteX68" fmla="*/ 613189 w 1333563"/>
              <a:gd name="connsiteY68" fmla="*/ 405648 h 745804"/>
              <a:gd name="connsiteX69" fmla="*/ 631884 w 1333563"/>
              <a:gd name="connsiteY69" fmla="*/ 405648 h 745804"/>
              <a:gd name="connsiteX70" fmla="*/ 588263 w 1333563"/>
              <a:gd name="connsiteY70" fmla="*/ 314356 h 745804"/>
              <a:gd name="connsiteX71" fmla="*/ 618175 w 1333563"/>
              <a:gd name="connsiteY71" fmla="*/ 326862 h 745804"/>
              <a:gd name="connsiteX72" fmla="*/ 664289 w 1333563"/>
              <a:gd name="connsiteY72" fmla="*/ 393142 h 745804"/>
              <a:gd name="connsiteX73" fmla="*/ 711649 w 1333563"/>
              <a:gd name="connsiteY73" fmla="*/ 326862 h 745804"/>
              <a:gd name="connsiteX74" fmla="*/ 716634 w 1333563"/>
              <a:gd name="connsiteY74" fmla="*/ 320609 h 745804"/>
              <a:gd name="connsiteX75" fmla="*/ 741560 w 1333563"/>
              <a:gd name="connsiteY75" fmla="*/ 314356 h 745804"/>
              <a:gd name="connsiteX76" fmla="*/ 745299 w 1333563"/>
              <a:gd name="connsiteY76" fmla="*/ 315606 h 745804"/>
              <a:gd name="connsiteX77" fmla="*/ 791413 w 1333563"/>
              <a:gd name="connsiteY77" fmla="*/ 336866 h 745804"/>
              <a:gd name="connsiteX78" fmla="*/ 800137 w 1333563"/>
              <a:gd name="connsiteY78" fmla="*/ 340618 h 745804"/>
              <a:gd name="connsiteX79" fmla="*/ 893611 w 1333563"/>
              <a:gd name="connsiteY79" fmla="*/ 384388 h 745804"/>
              <a:gd name="connsiteX80" fmla="*/ 934740 w 1333563"/>
              <a:gd name="connsiteY80" fmla="*/ 366880 h 745804"/>
              <a:gd name="connsiteX81" fmla="*/ 935986 w 1333563"/>
              <a:gd name="connsiteY81" fmla="*/ 365629 h 745804"/>
              <a:gd name="connsiteX82" fmla="*/ 989578 w 1333563"/>
              <a:gd name="connsiteY82" fmla="*/ 341868 h 745804"/>
              <a:gd name="connsiteX83" fmla="*/ 1013258 w 1333563"/>
              <a:gd name="connsiteY83" fmla="*/ 348121 h 745804"/>
              <a:gd name="connsiteX84" fmla="*/ 1018243 w 1333563"/>
              <a:gd name="connsiteY84" fmla="*/ 354374 h 745804"/>
              <a:gd name="connsiteX85" fmla="*/ 1059372 w 1333563"/>
              <a:gd name="connsiteY85" fmla="*/ 411901 h 745804"/>
              <a:gd name="connsiteX86" fmla="*/ 1100501 w 1333563"/>
              <a:gd name="connsiteY86" fmla="*/ 353124 h 745804"/>
              <a:gd name="connsiteX87" fmla="*/ 1127920 w 1333563"/>
              <a:gd name="connsiteY87" fmla="*/ 343119 h 745804"/>
              <a:gd name="connsiteX88" fmla="*/ 1131659 w 1333563"/>
              <a:gd name="connsiteY88" fmla="*/ 343119 h 745804"/>
              <a:gd name="connsiteX89" fmla="*/ 1134151 w 1333563"/>
              <a:gd name="connsiteY89" fmla="*/ 344370 h 745804"/>
              <a:gd name="connsiteX90" fmla="*/ 1176527 w 1333563"/>
              <a:gd name="connsiteY90" fmla="*/ 364379 h 745804"/>
              <a:gd name="connsiteX91" fmla="*/ 1272493 w 1333563"/>
              <a:gd name="connsiteY91" fmla="*/ 409399 h 745804"/>
              <a:gd name="connsiteX92" fmla="*/ 1333563 w 1333563"/>
              <a:gd name="connsiteY92" fmla="*/ 505694 h 745804"/>
              <a:gd name="connsiteX93" fmla="*/ 1333563 w 1333563"/>
              <a:gd name="connsiteY93" fmla="*/ 728296 h 745804"/>
              <a:gd name="connsiteX94" fmla="*/ 1316114 w 1333563"/>
              <a:gd name="connsiteY94" fmla="*/ 745804 h 745804"/>
              <a:gd name="connsiteX95" fmla="*/ 1299912 w 1333563"/>
              <a:gd name="connsiteY95" fmla="*/ 728296 h 745804"/>
              <a:gd name="connsiteX96" fmla="*/ 1299912 w 1333563"/>
              <a:gd name="connsiteY96" fmla="*/ 505694 h 745804"/>
              <a:gd name="connsiteX97" fmla="*/ 1258784 w 1333563"/>
              <a:gd name="connsiteY97" fmla="*/ 439413 h 745804"/>
              <a:gd name="connsiteX98" fmla="*/ 1185251 w 1333563"/>
              <a:gd name="connsiteY98" fmla="*/ 405648 h 745804"/>
              <a:gd name="connsiteX99" fmla="*/ 1181512 w 1333563"/>
              <a:gd name="connsiteY99" fmla="*/ 403147 h 745804"/>
              <a:gd name="connsiteX100" fmla="*/ 1115456 w 1333563"/>
              <a:gd name="connsiteY100" fmla="*/ 456921 h 745804"/>
              <a:gd name="connsiteX101" fmla="*/ 1107979 w 1333563"/>
              <a:gd name="connsiteY101" fmla="*/ 468176 h 745804"/>
              <a:gd name="connsiteX102" fmla="*/ 1105486 w 1333563"/>
              <a:gd name="connsiteY102" fmla="*/ 483183 h 745804"/>
              <a:gd name="connsiteX103" fmla="*/ 1122934 w 1333563"/>
              <a:gd name="connsiteY103" fmla="*/ 728296 h 745804"/>
              <a:gd name="connsiteX104" fmla="*/ 1107979 w 1333563"/>
              <a:gd name="connsiteY104" fmla="*/ 745804 h 745804"/>
              <a:gd name="connsiteX105" fmla="*/ 1090530 w 1333563"/>
              <a:gd name="connsiteY105" fmla="*/ 730797 h 745804"/>
              <a:gd name="connsiteX106" fmla="*/ 1075574 w 1333563"/>
              <a:gd name="connsiteY106" fmla="*/ 521951 h 745804"/>
              <a:gd name="connsiteX107" fmla="*/ 1044416 w 1333563"/>
              <a:gd name="connsiteY107" fmla="*/ 521951 h 745804"/>
              <a:gd name="connsiteX108" fmla="*/ 1029460 w 1333563"/>
              <a:gd name="connsiteY108" fmla="*/ 730797 h 745804"/>
              <a:gd name="connsiteX109" fmla="*/ 1013258 w 1333563"/>
              <a:gd name="connsiteY109" fmla="*/ 745804 h 745804"/>
              <a:gd name="connsiteX110" fmla="*/ 1012012 w 1333563"/>
              <a:gd name="connsiteY110" fmla="*/ 745804 h 745804"/>
              <a:gd name="connsiteX111" fmla="*/ 997056 w 1333563"/>
              <a:gd name="connsiteY111" fmla="*/ 728296 h 745804"/>
              <a:gd name="connsiteX112" fmla="*/ 1013258 w 1333563"/>
              <a:gd name="connsiteY112" fmla="*/ 484434 h 745804"/>
              <a:gd name="connsiteX113" fmla="*/ 1012012 w 1333563"/>
              <a:gd name="connsiteY113" fmla="*/ 468176 h 745804"/>
              <a:gd name="connsiteX114" fmla="*/ 1004534 w 1333563"/>
              <a:gd name="connsiteY114" fmla="*/ 456921 h 745804"/>
              <a:gd name="connsiteX115" fmla="*/ 937233 w 1333563"/>
              <a:gd name="connsiteY115" fmla="*/ 401896 h 745804"/>
              <a:gd name="connsiteX116" fmla="*/ 927262 w 1333563"/>
              <a:gd name="connsiteY116" fmla="*/ 405648 h 745804"/>
              <a:gd name="connsiteX117" fmla="*/ 963405 w 1333563"/>
              <a:gd name="connsiteY117" fmla="*/ 489436 h 745804"/>
              <a:gd name="connsiteX118" fmla="*/ 963405 w 1333563"/>
              <a:gd name="connsiteY118" fmla="*/ 728296 h 745804"/>
              <a:gd name="connsiteX119" fmla="*/ 947203 w 1333563"/>
              <a:gd name="connsiteY119" fmla="*/ 745804 h 745804"/>
              <a:gd name="connsiteX120" fmla="*/ 931001 w 1333563"/>
              <a:gd name="connsiteY120" fmla="*/ 728296 h 745804"/>
              <a:gd name="connsiteX121" fmla="*/ 931001 w 1333563"/>
              <a:gd name="connsiteY121" fmla="*/ 489436 h 745804"/>
              <a:gd name="connsiteX122" fmla="*/ 883641 w 1333563"/>
              <a:gd name="connsiteY122" fmla="*/ 415652 h 745804"/>
              <a:gd name="connsiteX123" fmla="*/ 797645 w 1333563"/>
              <a:gd name="connsiteY123" fmla="*/ 375634 h 745804"/>
              <a:gd name="connsiteX124" fmla="*/ 724112 w 1333563"/>
              <a:gd name="connsiteY124" fmla="*/ 438163 h 745804"/>
              <a:gd name="connsiteX125" fmla="*/ 715388 w 1333563"/>
              <a:gd name="connsiteY125" fmla="*/ 451919 h 745804"/>
              <a:gd name="connsiteX126" fmla="*/ 712895 w 1333563"/>
              <a:gd name="connsiteY126" fmla="*/ 468176 h 745804"/>
              <a:gd name="connsiteX127" fmla="*/ 731590 w 1333563"/>
              <a:gd name="connsiteY127" fmla="*/ 727045 h 745804"/>
              <a:gd name="connsiteX128" fmla="*/ 716634 w 1333563"/>
              <a:gd name="connsiteY128" fmla="*/ 745804 h 745804"/>
              <a:gd name="connsiteX129" fmla="*/ 715388 w 1333563"/>
              <a:gd name="connsiteY129" fmla="*/ 745804 h 745804"/>
              <a:gd name="connsiteX130" fmla="*/ 699186 w 1333563"/>
              <a:gd name="connsiteY130" fmla="*/ 730797 h 745804"/>
              <a:gd name="connsiteX131" fmla="*/ 682983 w 1333563"/>
              <a:gd name="connsiteY131" fmla="*/ 508195 h 745804"/>
              <a:gd name="connsiteX132" fmla="*/ 645594 w 1333563"/>
              <a:gd name="connsiteY132" fmla="*/ 508195 h 745804"/>
              <a:gd name="connsiteX133" fmla="*/ 629392 w 1333563"/>
              <a:gd name="connsiteY133" fmla="*/ 730797 h 745804"/>
              <a:gd name="connsiteX134" fmla="*/ 611943 w 1333563"/>
              <a:gd name="connsiteY134" fmla="*/ 745804 h 745804"/>
              <a:gd name="connsiteX135" fmla="*/ 595741 w 1333563"/>
              <a:gd name="connsiteY135" fmla="*/ 727045 h 745804"/>
              <a:gd name="connsiteX136" fmla="*/ 615682 w 1333563"/>
              <a:gd name="connsiteY136" fmla="*/ 468176 h 745804"/>
              <a:gd name="connsiteX137" fmla="*/ 611943 w 1333563"/>
              <a:gd name="connsiteY137" fmla="*/ 451919 h 745804"/>
              <a:gd name="connsiteX138" fmla="*/ 604465 w 1333563"/>
              <a:gd name="connsiteY138" fmla="*/ 438163 h 745804"/>
              <a:gd name="connsiteX139" fmla="*/ 530932 w 1333563"/>
              <a:gd name="connsiteY139" fmla="*/ 378135 h 745804"/>
              <a:gd name="connsiteX140" fmla="*/ 443690 w 1333563"/>
              <a:gd name="connsiteY140" fmla="*/ 419404 h 745804"/>
              <a:gd name="connsiteX141" fmla="*/ 397576 w 1333563"/>
              <a:gd name="connsiteY141" fmla="*/ 491937 h 745804"/>
              <a:gd name="connsiteX142" fmla="*/ 397576 w 1333563"/>
              <a:gd name="connsiteY142" fmla="*/ 728296 h 745804"/>
              <a:gd name="connsiteX143" fmla="*/ 380128 w 1333563"/>
              <a:gd name="connsiteY143" fmla="*/ 745804 h 745804"/>
              <a:gd name="connsiteX144" fmla="*/ 363925 w 1333563"/>
              <a:gd name="connsiteY144" fmla="*/ 728296 h 745804"/>
              <a:gd name="connsiteX145" fmla="*/ 363925 w 1333563"/>
              <a:gd name="connsiteY145" fmla="*/ 491937 h 745804"/>
              <a:gd name="connsiteX146" fmla="*/ 403808 w 1333563"/>
              <a:gd name="connsiteY146" fmla="*/ 405648 h 745804"/>
              <a:gd name="connsiteX147" fmla="*/ 395083 w 1333563"/>
              <a:gd name="connsiteY147" fmla="*/ 401896 h 745804"/>
              <a:gd name="connsiteX148" fmla="*/ 329028 w 1333563"/>
              <a:gd name="connsiteY148" fmla="*/ 456921 h 745804"/>
              <a:gd name="connsiteX149" fmla="*/ 321550 w 1333563"/>
              <a:gd name="connsiteY149" fmla="*/ 468176 h 745804"/>
              <a:gd name="connsiteX150" fmla="*/ 319058 w 1333563"/>
              <a:gd name="connsiteY150" fmla="*/ 483183 h 745804"/>
              <a:gd name="connsiteX151" fmla="*/ 336506 w 1333563"/>
              <a:gd name="connsiteY151" fmla="*/ 728296 h 745804"/>
              <a:gd name="connsiteX152" fmla="*/ 320304 w 1333563"/>
              <a:gd name="connsiteY152" fmla="*/ 745804 h 745804"/>
              <a:gd name="connsiteX153" fmla="*/ 319058 w 1333563"/>
              <a:gd name="connsiteY153" fmla="*/ 745804 h 745804"/>
              <a:gd name="connsiteX154" fmla="*/ 304102 w 1333563"/>
              <a:gd name="connsiteY154" fmla="*/ 730797 h 745804"/>
              <a:gd name="connsiteX155" fmla="*/ 287900 w 1333563"/>
              <a:gd name="connsiteY155" fmla="*/ 521951 h 745804"/>
              <a:gd name="connsiteX156" fmla="*/ 257988 w 1333563"/>
              <a:gd name="connsiteY156" fmla="*/ 521951 h 745804"/>
              <a:gd name="connsiteX157" fmla="*/ 243032 w 1333563"/>
              <a:gd name="connsiteY157" fmla="*/ 730797 h 745804"/>
              <a:gd name="connsiteX158" fmla="*/ 225584 w 1333563"/>
              <a:gd name="connsiteY158" fmla="*/ 745804 h 745804"/>
              <a:gd name="connsiteX159" fmla="*/ 209382 w 1333563"/>
              <a:gd name="connsiteY159" fmla="*/ 728296 h 745804"/>
              <a:gd name="connsiteX160" fmla="*/ 226830 w 1333563"/>
              <a:gd name="connsiteY160" fmla="*/ 484434 h 745804"/>
              <a:gd name="connsiteX161" fmla="*/ 224338 w 1333563"/>
              <a:gd name="connsiteY161" fmla="*/ 468176 h 745804"/>
              <a:gd name="connsiteX162" fmla="*/ 216860 w 1333563"/>
              <a:gd name="connsiteY162" fmla="*/ 456921 h 745804"/>
              <a:gd name="connsiteX163" fmla="*/ 152051 w 1333563"/>
              <a:gd name="connsiteY163" fmla="*/ 403147 h 745804"/>
              <a:gd name="connsiteX164" fmla="*/ 148312 w 1333563"/>
              <a:gd name="connsiteY164" fmla="*/ 405648 h 745804"/>
              <a:gd name="connsiteX165" fmla="*/ 73533 w 1333563"/>
              <a:gd name="connsiteY165" fmla="*/ 439413 h 745804"/>
              <a:gd name="connsiteX166" fmla="*/ 32404 w 1333563"/>
              <a:gd name="connsiteY166" fmla="*/ 505694 h 745804"/>
              <a:gd name="connsiteX167" fmla="*/ 32404 w 1333563"/>
              <a:gd name="connsiteY167" fmla="*/ 728296 h 745804"/>
              <a:gd name="connsiteX168" fmla="*/ 16202 w 1333563"/>
              <a:gd name="connsiteY168" fmla="*/ 745804 h 745804"/>
              <a:gd name="connsiteX169" fmla="*/ 0 w 1333563"/>
              <a:gd name="connsiteY169" fmla="*/ 728296 h 745804"/>
              <a:gd name="connsiteX170" fmla="*/ 0 w 1333563"/>
              <a:gd name="connsiteY170" fmla="*/ 505694 h 745804"/>
              <a:gd name="connsiteX171" fmla="*/ 59823 w 1333563"/>
              <a:gd name="connsiteY171" fmla="*/ 409399 h 745804"/>
              <a:gd name="connsiteX172" fmla="*/ 157036 w 1333563"/>
              <a:gd name="connsiteY172" fmla="*/ 364379 h 745804"/>
              <a:gd name="connsiteX173" fmla="*/ 201904 w 1333563"/>
              <a:gd name="connsiteY173" fmla="*/ 343119 h 745804"/>
              <a:gd name="connsiteX174" fmla="*/ 203150 w 1333563"/>
              <a:gd name="connsiteY174" fmla="*/ 343119 h 745804"/>
              <a:gd name="connsiteX175" fmla="*/ 204396 w 1333563"/>
              <a:gd name="connsiteY175" fmla="*/ 343119 h 745804"/>
              <a:gd name="connsiteX176" fmla="*/ 231815 w 1333563"/>
              <a:gd name="connsiteY176" fmla="*/ 353124 h 745804"/>
              <a:gd name="connsiteX177" fmla="*/ 272944 w 1333563"/>
              <a:gd name="connsiteY177" fmla="*/ 411901 h 745804"/>
              <a:gd name="connsiteX178" fmla="*/ 315319 w 1333563"/>
              <a:gd name="connsiteY178" fmla="*/ 354374 h 745804"/>
              <a:gd name="connsiteX179" fmla="*/ 320304 w 1333563"/>
              <a:gd name="connsiteY179" fmla="*/ 348121 h 745804"/>
              <a:gd name="connsiteX180" fmla="*/ 342738 w 1333563"/>
              <a:gd name="connsiteY180" fmla="*/ 341868 h 745804"/>
              <a:gd name="connsiteX181" fmla="*/ 346477 w 1333563"/>
              <a:gd name="connsiteY181" fmla="*/ 343119 h 745804"/>
              <a:gd name="connsiteX182" fmla="*/ 438705 w 1333563"/>
              <a:gd name="connsiteY182" fmla="*/ 384388 h 745804"/>
              <a:gd name="connsiteX183" fmla="*/ 527193 w 1333563"/>
              <a:gd name="connsiteY183" fmla="*/ 343119 h 745804"/>
              <a:gd name="connsiteX184" fmla="*/ 584524 w 1333563"/>
              <a:gd name="connsiteY184" fmla="*/ 315606 h 745804"/>
              <a:gd name="connsiteX185" fmla="*/ 587017 w 1333563"/>
              <a:gd name="connsiteY185" fmla="*/ 315606 h 745804"/>
              <a:gd name="connsiteX186" fmla="*/ 1061644 w 1333563"/>
              <a:gd name="connsiteY186" fmla="*/ 152963 h 745804"/>
              <a:gd name="connsiteX187" fmla="*/ 988555 w 1333563"/>
              <a:gd name="connsiteY187" fmla="*/ 224600 h 745804"/>
              <a:gd name="connsiteX188" fmla="*/ 1061644 w 1333563"/>
              <a:gd name="connsiteY188" fmla="*/ 296237 h 745804"/>
              <a:gd name="connsiteX189" fmla="*/ 1135994 w 1333563"/>
              <a:gd name="connsiteY189" fmla="*/ 224600 h 745804"/>
              <a:gd name="connsiteX190" fmla="*/ 1061644 w 1333563"/>
              <a:gd name="connsiteY190" fmla="*/ 152963 h 745804"/>
              <a:gd name="connsiteX191" fmla="*/ 276773 w 1333563"/>
              <a:gd name="connsiteY191" fmla="*/ 152963 h 745804"/>
              <a:gd name="connsiteX192" fmla="*/ 204110 w 1333563"/>
              <a:gd name="connsiteY192" fmla="*/ 224600 h 745804"/>
              <a:gd name="connsiteX193" fmla="*/ 276773 w 1333563"/>
              <a:gd name="connsiteY193" fmla="*/ 296237 h 745804"/>
              <a:gd name="connsiteX194" fmla="*/ 350689 w 1333563"/>
              <a:gd name="connsiteY194" fmla="*/ 224600 h 745804"/>
              <a:gd name="connsiteX195" fmla="*/ 276773 w 1333563"/>
              <a:gd name="connsiteY195" fmla="*/ 152963 h 745804"/>
              <a:gd name="connsiteX196" fmla="*/ 1061644 w 1333563"/>
              <a:gd name="connsiteY196" fmla="*/ 120850 h 745804"/>
              <a:gd name="connsiteX197" fmla="*/ 1168758 w 1333563"/>
              <a:gd name="connsiteY197" fmla="*/ 224600 h 745804"/>
              <a:gd name="connsiteX198" fmla="*/ 1061644 w 1333563"/>
              <a:gd name="connsiteY198" fmla="*/ 328350 h 745804"/>
              <a:gd name="connsiteX199" fmla="*/ 955791 w 1333563"/>
              <a:gd name="connsiteY199" fmla="*/ 224600 h 745804"/>
              <a:gd name="connsiteX200" fmla="*/ 1061644 w 1333563"/>
              <a:gd name="connsiteY200" fmla="*/ 120850 h 745804"/>
              <a:gd name="connsiteX201" fmla="*/ 276773 w 1333563"/>
              <a:gd name="connsiteY201" fmla="*/ 120850 h 745804"/>
              <a:gd name="connsiteX202" fmla="*/ 383262 w 1333563"/>
              <a:gd name="connsiteY202" fmla="*/ 224600 h 745804"/>
              <a:gd name="connsiteX203" fmla="*/ 276773 w 1333563"/>
              <a:gd name="connsiteY203" fmla="*/ 328350 h 745804"/>
              <a:gd name="connsiteX204" fmla="*/ 170284 w 1333563"/>
              <a:gd name="connsiteY204" fmla="*/ 224600 h 745804"/>
              <a:gd name="connsiteX205" fmla="*/ 276773 w 1333563"/>
              <a:gd name="connsiteY205" fmla="*/ 120850 h 745804"/>
              <a:gd name="connsiteX206" fmla="*/ 664660 w 1333563"/>
              <a:gd name="connsiteY206" fmla="*/ 99590 h 745804"/>
              <a:gd name="connsiteX207" fmla="*/ 582796 w 1333563"/>
              <a:gd name="connsiteY207" fmla="*/ 180650 h 745804"/>
              <a:gd name="connsiteX208" fmla="*/ 664660 w 1333563"/>
              <a:gd name="connsiteY208" fmla="*/ 261709 h 745804"/>
              <a:gd name="connsiteX209" fmla="*/ 745284 w 1333563"/>
              <a:gd name="connsiteY209" fmla="*/ 180650 h 745804"/>
              <a:gd name="connsiteX210" fmla="*/ 664660 w 1333563"/>
              <a:gd name="connsiteY210" fmla="*/ 99590 h 745804"/>
              <a:gd name="connsiteX211" fmla="*/ 664660 w 1333563"/>
              <a:gd name="connsiteY211" fmla="*/ 65919 h 745804"/>
              <a:gd name="connsiteX212" fmla="*/ 778774 w 1333563"/>
              <a:gd name="connsiteY212" fmla="*/ 180650 h 745804"/>
              <a:gd name="connsiteX213" fmla="*/ 664660 w 1333563"/>
              <a:gd name="connsiteY213" fmla="*/ 295380 h 745804"/>
              <a:gd name="connsiteX214" fmla="*/ 549306 w 1333563"/>
              <a:gd name="connsiteY214" fmla="*/ 180650 h 745804"/>
              <a:gd name="connsiteX215" fmla="*/ 664660 w 1333563"/>
              <a:gd name="connsiteY215" fmla="*/ 65919 h 745804"/>
              <a:gd name="connsiteX216" fmla="*/ 1212070 w 1333563"/>
              <a:gd name="connsiteY216" fmla="*/ 0 h 745804"/>
              <a:gd name="connsiteX217" fmla="*/ 1229764 w 1333563"/>
              <a:gd name="connsiteY217" fmla="*/ 15940 h 745804"/>
              <a:gd name="connsiteX218" fmla="*/ 1229764 w 1333563"/>
              <a:gd name="connsiteY218" fmla="*/ 51498 h 745804"/>
              <a:gd name="connsiteX219" fmla="*/ 1266417 w 1333563"/>
              <a:gd name="connsiteY219" fmla="*/ 51498 h 745804"/>
              <a:gd name="connsiteX220" fmla="*/ 1284111 w 1333563"/>
              <a:gd name="connsiteY220" fmla="*/ 68664 h 745804"/>
              <a:gd name="connsiteX221" fmla="*/ 1266417 w 1333563"/>
              <a:gd name="connsiteY221" fmla="*/ 84603 h 745804"/>
              <a:gd name="connsiteX222" fmla="*/ 1229764 w 1333563"/>
              <a:gd name="connsiteY222" fmla="*/ 84603 h 745804"/>
              <a:gd name="connsiteX223" fmla="*/ 1229764 w 1333563"/>
              <a:gd name="connsiteY223" fmla="*/ 120161 h 745804"/>
              <a:gd name="connsiteX224" fmla="*/ 1212070 w 1333563"/>
              <a:gd name="connsiteY224" fmla="*/ 136101 h 745804"/>
              <a:gd name="connsiteX225" fmla="*/ 1195639 w 1333563"/>
              <a:gd name="connsiteY225" fmla="*/ 120161 h 745804"/>
              <a:gd name="connsiteX226" fmla="*/ 1195639 w 1333563"/>
              <a:gd name="connsiteY226" fmla="*/ 84603 h 745804"/>
              <a:gd name="connsiteX227" fmla="*/ 1158987 w 1333563"/>
              <a:gd name="connsiteY227" fmla="*/ 84603 h 745804"/>
              <a:gd name="connsiteX228" fmla="*/ 1142556 w 1333563"/>
              <a:gd name="connsiteY228" fmla="*/ 68664 h 745804"/>
              <a:gd name="connsiteX229" fmla="*/ 1158987 w 1333563"/>
              <a:gd name="connsiteY229" fmla="*/ 51498 h 745804"/>
              <a:gd name="connsiteX230" fmla="*/ 1195639 w 1333563"/>
              <a:gd name="connsiteY230" fmla="*/ 51498 h 745804"/>
              <a:gd name="connsiteX231" fmla="*/ 1195639 w 1333563"/>
              <a:gd name="connsiteY231" fmla="*/ 15940 h 745804"/>
              <a:gd name="connsiteX232" fmla="*/ 1212070 w 1333563"/>
              <a:gd name="connsiteY232" fmla="*/ 0 h 74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333563" h="745804">
                <a:moveTo>
                  <a:pt x="1224951" y="516347"/>
                </a:moveTo>
                <a:cubicBezTo>
                  <a:pt x="1233190" y="516347"/>
                  <a:pt x="1240253" y="523731"/>
                  <a:pt x="1240253" y="532346"/>
                </a:cubicBezTo>
                <a:lnTo>
                  <a:pt x="1240253" y="723103"/>
                </a:lnTo>
                <a:cubicBezTo>
                  <a:pt x="1240253" y="732948"/>
                  <a:pt x="1233190" y="740333"/>
                  <a:pt x="1224951" y="740333"/>
                </a:cubicBezTo>
                <a:cubicBezTo>
                  <a:pt x="1215534" y="740333"/>
                  <a:pt x="1208471" y="732948"/>
                  <a:pt x="1208471" y="723103"/>
                </a:cubicBezTo>
                <a:lnTo>
                  <a:pt x="1208471" y="532346"/>
                </a:lnTo>
                <a:cubicBezTo>
                  <a:pt x="1208471" y="523731"/>
                  <a:pt x="1215534" y="516347"/>
                  <a:pt x="1224951" y="516347"/>
                </a:cubicBezTo>
                <a:close/>
                <a:moveTo>
                  <a:pt x="108683" y="516347"/>
                </a:moveTo>
                <a:cubicBezTo>
                  <a:pt x="116923" y="516347"/>
                  <a:pt x="125163" y="523731"/>
                  <a:pt x="125163" y="532346"/>
                </a:cubicBezTo>
                <a:lnTo>
                  <a:pt x="125163" y="723103"/>
                </a:lnTo>
                <a:cubicBezTo>
                  <a:pt x="125163" y="732948"/>
                  <a:pt x="116923" y="740333"/>
                  <a:pt x="108683" y="740333"/>
                </a:cubicBezTo>
                <a:cubicBezTo>
                  <a:pt x="100444" y="740333"/>
                  <a:pt x="93381" y="732948"/>
                  <a:pt x="93381" y="723103"/>
                </a:cubicBezTo>
                <a:lnTo>
                  <a:pt x="93381" y="532346"/>
                </a:lnTo>
                <a:cubicBezTo>
                  <a:pt x="93381" y="523731"/>
                  <a:pt x="100444" y="516347"/>
                  <a:pt x="108683" y="516347"/>
                </a:cubicBezTo>
                <a:close/>
                <a:moveTo>
                  <a:pt x="844753" y="505362"/>
                </a:moveTo>
                <a:cubicBezTo>
                  <a:pt x="854170" y="505362"/>
                  <a:pt x="861233" y="512782"/>
                  <a:pt x="861233" y="522676"/>
                </a:cubicBezTo>
                <a:lnTo>
                  <a:pt x="861233" y="723015"/>
                </a:lnTo>
                <a:cubicBezTo>
                  <a:pt x="861233" y="732909"/>
                  <a:pt x="854170" y="740329"/>
                  <a:pt x="844753" y="740329"/>
                </a:cubicBezTo>
                <a:cubicBezTo>
                  <a:pt x="836514" y="740329"/>
                  <a:pt x="829451" y="732909"/>
                  <a:pt x="829451" y="723015"/>
                </a:cubicBezTo>
                <a:lnTo>
                  <a:pt x="829451" y="522676"/>
                </a:lnTo>
                <a:cubicBezTo>
                  <a:pt x="829451" y="512782"/>
                  <a:pt x="836514" y="505362"/>
                  <a:pt x="844753" y="505362"/>
                </a:cubicBezTo>
                <a:close/>
                <a:moveTo>
                  <a:pt x="482778" y="505362"/>
                </a:moveTo>
                <a:cubicBezTo>
                  <a:pt x="491323" y="505362"/>
                  <a:pt x="498647" y="512782"/>
                  <a:pt x="498647" y="522676"/>
                </a:cubicBezTo>
                <a:lnTo>
                  <a:pt x="498647" y="723015"/>
                </a:lnTo>
                <a:cubicBezTo>
                  <a:pt x="498647" y="732909"/>
                  <a:pt x="491323" y="740329"/>
                  <a:pt x="482778" y="740329"/>
                </a:cubicBezTo>
                <a:cubicBezTo>
                  <a:pt x="474233" y="740329"/>
                  <a:pt x="466909" y="732909"/>
                  <a:pt x="466909" y="723015"/>
                </a:cubicBezTo>
                <a:lnTo>
                  <a:pt x="466909" y="522676"/>
                </a:lnTo>
                <a:cubicBezTo>
                  <a:pt x="466909" y="512782"/>
                  <a:pt x="474233" y="505362"/>
                  <a:pt x="482778" y="505362"/>
                </a:cubicBezTo>
                <a:close/>
                <a:moveTo>
                  <a:pt x="1043170" y="458172"/>
                </a:moveTo>
                <a:cubicBezTo>
                  <a:pt x="1046909" y="466926"/>
                  <a:pt x="1048155" y="476930"/>
                  <a:pt x="1046909" y="486935"/>
                </a:cubicBezTo>
                <a:lnTo>
                  <a:pt x="1046909" y="488186"/>
                </a:lnTo>
                <a:lnTo>
                  <a:pt x="1071835" y="488186"/>
                </a:lnTo>
                <a:lnTo>
                  <a:pt x="1071835" y="486935"/>
                </a:lnTo>
                <a:cubicBezTo>
                  <a:pt x="1071835" y="476930"/>
                  <a:pt x="1073082" y="466926"/>
                  <a:pt x="1076821" y="458172"/>
                </a:cubicBezTo>
                <a:close/>
                <a:moveTo>
                  <a:pt x="255496" y="458172"/>
                </a:moveTo>
                <a:cubicBezTo>
                  <a:pt x="260481" y="466926"/>
                  <a:pt x="261727" y="476930"/>
                  <a:pt x="260481" y="486935"/>
                </a:cubicBezTo>
                <a:lnTo>
                  <a:pt x="260481" y="488186"/>
                </a:lnTo>
                <a:lnTo>
                  <a:pt x="285407" y="488186"/>
                </a:lnTo>
                <a:lnTo>
                  <a:pt x="285407" y="486935"/>
                </a:lnTo>
                <a:cubicBezTo>
                  <a:pt x="285407" y="476930"/>
                  <a:pt x="286654" y="466926"/>
                  <a:pt x="290392" y="458172"/>
                </a:cubicBezTo>
                <a:close/>
                <a:moveTo>
                  <a:pt x="643101" y="438163"/>
                </a:moveTo>
                <a:cubicBezTo>
                  <a:pt x="646840" y="448167"/>
                  <a:pt x="649333" y="460673"/>
                  <a:pt x="648086" y="473179"/>
                </a:cubicBezTo>
                <a:lnTo>
                  <a:pt x="648086" y="475680"/>
                </a:lnTo>
                <a:lnTo>
                  <a:pt x="680491" y="475680"/>
                </a:lnTo>
                <a:lnTo>
                  <a:pt x="680491" y="471928"/>
                </a:lnTo>
                <a:cubicBezTo>
                  <a:pt x="677998" y="460673"/>
                  <a:pt x="680491" y="448167"/>
                  <a:pt x="685476" y="438163"/>
                </a:cubicBezTo>
                <a:close/>
                <a:moveTo>
                  <a:pt x="1125427" y="378135"/>
                </a:moveTo>
                <a:lnTo>
                  <a:pt x="1091776" y="424406"/>
                </a:lnTo>
                <a:lnTo>
                  <a:pt x="1105486" y="424406"/>
                </a:lnTo>
                <a:cubicBezTo>
                  <a:pt x="1127920" y="424406"/>
                  <a:pt x="1145369" y="409399"/>
                  <a:pt x="1150354" y="389390"/>
                </a:cubicBezTo>
                <a:close/>
                <a:moveTo>
                  <a:pt x="206889" y="378135"/>
                </a:moveTo>
                <a:lnTo>
                  <a:pt x="181963" y="389390"/>
                </a:lnTo>
                <a:cubicBezTo>
                  <a:pt x="188194" y="409399"/>
                  <a:pt x="205643" y="424406"/>
                  <a:pt x="226830" y="424406"/>
                </a:cubicBezTo>
                <a:lnTo>
                  <a:pt x="240540" y="424406"/>
                </a:lnTo>
                <a:close/>
                <a:moveTo>
                  <a:pt x="993317" y="376884"/>
                </a:moveTo>
                <a:lnTo>
                  <a:pt x="968391" y="388140"/>
                </a:lnTo>
                <a:cubicBezTo>
                  <a:pt x="973376" y="409399"/>
                  <a:pt x="992071" y="424406"/>
                  <a:pt x="1014505" y="424406"/>
                </a:cubicBezTo>
                <a:lnTo>
                  <a:pt x="1026968" y="424406"/>
                </a:lnTo>
                <a:close/>
                <a:moveTo>
                  <a:pt x="340245" y="376884"/>
                </a:moveTo>
                <a:lnTo>
                  <a:pt x="305348" y="424406"/>
                </a:lnTo>
                <a:lnTo>
                  <a:pt x="319058" y="424406"/>
                </a:lnTo>
                <a:cubicBezTo>
                  <a:pt x="340245" y="424406"/>
                  <a:pt x="360186" y="409399"/>
                  <a:pt x="363925" y="388140"/>
                </a:cubicBezTo>
                <a:close/>
                <a:moveTo>
                  <a:pt x="736575" y="349372"/>
                </a:moveTo>
                <a:lnTo>
                  <a:pt x="696693" y="405648"/>
                </a:lnTo>
                <a:lnTo>
                  <a:pt x="714141" y="405648"/>
                </a:lnTo>
                <a:cubicBezTo>
                  <a:pt x="740314" y="405648"/>
                  <a:pt x="761502" y="386889"/>
                  <a:pt x="766487" y="361878"/>
                </a:cubicBezTo>
                <a:close/>
                <a:moveTo>
                  <a:pt x="592002" y="349372"/>
                </a:moveTo>
                <a:lnTo>
                  <a:pt x="560844" y="364379"/>
                </a:lnTo>
                <a:cubicBezTo>
                  <a:pt x="565829" y="388140"/>
                  <a:pt x="587017" y="405648"/>
                  <a:pt x="613189" y="405648"/>
                </a:cubicBezTo>
                <a:lnTo>
                  <a:pt x="631884" y="405648"/>
                </a:lnTo>
                <a:close/>
                <a:moveTo>
                  <a:pt x="588263" y="314356"/>
                </a:moveTo>
                <a:cubicBezTo>
                  <a:pt x="599480" y="313105"/>
                  <a:pt x="610697" y="316857"/>
                  <a:pt x="618175" y="326862"/>
                </a:cubicBezTo>
                <a:lnTo>
                  <a:pt x="664289" y="393142"/>
                </a:lnTo>
                <a:lnTo>
                  <a:pt x="711649" y="326862"/>
                </a:lnTo>
                <a:cubicBezTo>
                  <a:pt x="712895" y="324360"/>
                  <a:pt x="715388" y="323110"/>
                  <a:pt x="716634" y="320609"/>
                </a:cubicBezTo>
                <a:cubicBezTo>
                  <a:pt x="724112" y="315606"/>
                  <a:pt x="732836" y="313105"/>
                  <a:pt x="741560" y="314356"/>
                </a:cubicBezTo>
                <a:lnTo>
                  <a:pt x="745299" y="315606"/>
                </a:lnTo>
                <a:lnTo>
                  <a:pt x="791413" y="336866"/>
                </a:lnTo>
                <a:lnTo>
                  <a:pt x="800137" y="340618"/>
                </a:lnTo>
                <a:lnTo>
                  <a:pt x="893611" y="384388"/>
                </a:lnTo>
                <a:lnTo>
                  <a:pt x="934740" y="366880"/>
                </a:lnTo>
                <a:lnTo>
                  <a:pt x="935986" y="365629"/>
                </a:lnTo>
                <a:lnTo>
                  <a:pt x="989578" y="341868"/>
                </a:lnTo>
                <a:cubicBezTo>
                  <a:pt x="998302" y="340618"/>
                  <a:pt x="1007027" y="343119"/>
                  <a:pt x="1013258" y="348121"/>
                </a:cubicBezTo>
                <a:cubicBezTo>
                  <a:pt x="1014505" y="350622"/>
                  <a:pt x="1015751" y="351873"/>
                  <a:pt x="1018243" y="354374"/>
                </a:cubicBezTo>
                <a:lnTo>
                  <a:pt x="1059372" y="411901"/>
                </a:lnTo>
                <a:lnTo>
                  <a:pt x="1100501" y="353124"/>
                </a:lnTo>
                <a:cubicBezTo>
                  <a:pt x="1106732" y="344370"/>
                  <a:pt x="1117949" y="340618"/>
                  <a:pt x="1127920" y="343119"/>
                </a:cubicBezTo>
                <a:lnTo>
                  <a:pt x="1131659" y="343119"/>
                </a:lnTo>
                <a:lnTo>
                  <a:pt x="1134151" y="344370"/>
                </a:lnTo>
                <a:lnTo>
                  <a:pt x="1176527" y="364379"/>
                </a:lnTo>
                <a:lnTo>
                  <a:pt x="1272493" y="409399"/>
                </a:lnTo>
                <a:cubicBezTo>
                  <a:pt x="1309883" y="426907"/>
                  <a:pt x="1333563" y="464425"/>
                  <a:pt x="1333563" y="505694"/>
                </a:cubicBezTo>
                <a:lnTo>
                  <a:pt x="1333563" y="728296"/>
                </a:lnTo>
                <a:cubicBezTo>
                  <a:pt x="1333563" y="738300"/>
                  <a:pt x="1326085" y="745804"/>
                  <a:pt x="1316114" y="745804"/>
                </a:cubicBezTo>
                <a:cubicBezTo>
                  <a:pt x="1307390" y="745804"/>
                  <a:pt x="1299912" y="738300"/>
                  <a:pt x="1299912" y="728296"/>
                </a:cubicBezTo>
                <a:lnTo>
                  <a:pt x="1299912" y="505694"/>
                </a:lnTo>
                <a:cubicBezTo>
                  <a:pt x="1299912" y="476930"/>
                  <a:pt x="1283710" y="451919"/>
                  <a:pt x="1258784" y="439413"/>
                </a:cubicBezTo>
                <a:lnTo>
                  <a:pt x="1185251" y="405648"/>
                </a:lnTo>
                <a:lnTo>
                  <a:pt x="1181512" y="403147"/>
                </a:lnTo>
                <a:cubicBezTo>
                  <a:pt x="1171541" y="431910"/>
                  <a:pt x="1146615" y="453169"/>
                  <a:pt x="1115456" y="456921"/>
                </a:cubicBezTo>
                <a:lnTo>
                  <a:pt x="1107979" y="468176"/>
                </a:lnTo>
                <a:cubicBezTo>
                  <a:pt x="1105486" y="473179"/>
                  <a:pt x="1105486" y="478181"/>
                  <a:pt x="1105486" y="483183"/>
                </a:cubicBezTo>
                <a:lnTo>
                  <a:pt x="1122934" y="728296"/>
                </a:lnTo>
                <a:cubicBezTo>
                  <a:pt x="1124181" y="735799"/>
                  <a:pt x="1116703" y="744553"/>
                  <a:pt x="1107979" y="745804"/>
                </a:cubicBezTo>
                <a:cubicBezTo>
                  <a:pt x="1098008" y="745804"/>
                  <a:pt x="1090530" y="739551"/>
                  <a:pt x="1090530" y="730797"/>
                </a:cubicBezTo>
                <a:lnTo>
                  <a:pt x="1075574" y="521951"/>
                </a:lnTo>
                <a:lnTo>
                  <a:pt x="1044416" y="521951"/>
                </a:lnTo>
                <a:lnTo>
                  <a:pt x="1029460" y="730797"/>
                </a:lnTo>
                <a:cubicBezTo>
                  <a:pt x="1029460" y="738300"/>
                  <a:pt x="1021982" y="745804"/>
                  <a:pt x="1013258" y="745804"/>
                </a:cubicBezTo>
                <a:lnTo>
                  <a:pt x="1012012" y="745804"/>
                </a:lnTo>
                <a:cubicBezTo>
                  <a:pt x="1003288" y="744553"/>
                  <a:pt x="997056" y="735799"/>
                  <a:pt x="997056" y="728296"/>
                </a:cubicBezTo>
                <a:lnTo>
                  <a:pt x="1013258" y="484434"/>
                </a:lnTo>
                <a:cubicBezTo>
                  <a:pt x="1014505" y="478181"/>
                  <a:pt x="1013258" y="473179"/>
                  <a:pt x="1012012" y="468176"/>
                </a:cubicBezTo>
                <a:lnTo>
                  <a:pt x="1004534" y="456921"/>
                </a:lnTo>
                <a:cubicBezTo>
                  <a:pt x="972130" y="453169"/>
                  <a:pt x="947203" y="430659"/>
                  <a:pt x="937233" y="401896"/>
                </a:cubicBezTo>
                <a:lnTo>
                  <a:pt x="927262" y="405648"/>
                </a:lnTo>
                <a:cubicBezTo>
                  <a:pt x="949696" y="426907"/>
                  <a:pt x="963405" y="458172"/>
                  <a:pt x="963405" y="489436"/>
                </a:cubicBezTo>
                <a:lnTo>
                  <a:pt x="963405" y="728296"/>
                </a:lnTo>
                <a:cubicBezTo>
                  <a:pt x="963405" y="738300"/>
                  <a:pt x="957174" y="745804"/>
                  <a:pt x="947203" y="745804"/>
                </a:cubicBezTo>
                <a:cubicBezTo>
                  <a:pt x="938479" y="745804"/>
                  <a:pt x="931001" y="738300"/>
                  <a:pt x="931001" y="728296"/>
                </a:cubicBezTo>
                <a:lnTo>
                  <a:pt x="931001" y="489436"/>
                </a:lnTo>
                <a:cubicBezTo>
                  <a:pt x="931001" y="459422"/>
                  <a:pt x="912306" y="429409"/>
                  <a:pt x="883641" y="415652"/>
                </a:cubicBezTo>
                <a:lnTo>
                  <a:pt x="797645" y="375634"/>
                </a:lnTo>
                <a:cubicBezTo>
                  <a:pt x="787674" y="409399"/>
                  <a:pt x="759009" y="433160"/>
                  <a:pt x="724112" y="438163"/>
                </a:cubicBezTo>
                <a:lnTo>
                  <a:pt x="715388" y="451919"/>
                </a:lnTo>
                <a:cubicBezTo>
                  <a:pt x="712895" y="456921"/>
                  <a:pt x="711649" y="461923"/>
                  <a:pt x="712895" y="468176"/>
                </a:cubicBezTo>
                <a:lnTo>
                  <a:pt x="731590" y="727045"/>
                </a:lnTo>
                <a:cubicBezTo>
                  <a:pt x="732836" y="735799"/>
                  <a:pt x="725358" y="744553"/>
                  <a:pt x="716634" y="745804"/>
                </a:cubicBezTo>
                <a:lnTo>
                  <a:pt x="715388" y="745804"/>
                </a:lnTo>
                <a:cubicBezTo>
                  <a:pt x="706663" y="745804"/>
                  <a:pt x="699186" y="738300"/>
                  <a:pt x="699186" y="730797"/>
                </a:cubicBezTo>
                <a:lnTo>
                  <a:pt x="682983" y="508195"/>
                </a:lnTo>
                <a:lnTo>
                  <a:pt x="645594" y="508195"/>
                </a:lnTo>
                <a:lnTo>
                  <a:pt x="629392" y="730797"/>
                </a:lnTo>
                <a:cubicBezTo>
                  <a:pt x="628145" y="739551"/>
                  <a:pt x="619421" y="745804"/>
                  <a:pt x="611943" y="745804"/>
                </a:cubicBezTo>
                <a:cubicBezTo>
                  <a:pt x="601973" y="744553"/>
                  <a:pt x="595741" y="735799"/>
                  <a:pt x="595741" y="727045"/>
                </a:cubicBezTo>
                <a:lnTo>
                  <a:pt x="615682" y="468176"/>
                </a:lnTo>
                <a:cubicBezTo>
                  <a:pt x="615682" y="461923"/>
                  <a:pt x="614436" y="456921"/>
                  <a:pt x="611943" y="451919"/>
                </a:cubicBezTo>
                <a:lnTo>
                  <a:pt x="604465" y="438163"/>
                </a:lnTo>
                <a:cubicBezTo>
                  <a:pt x="568322" y="434411"/>
                  <a:pt x="540903" y="410650"/>
                  <a:pt x="530932" y="378135"/>
                </a:cubicBezTo>
                <a:lnTo>
                  <a:pt x="443690" y="419404"/>
                </a:lnTo>
                <a:cubicBezTo>
                  <a:pt x="415025" y="431910"/>
                  <a:pt x="397576" y="460673"/>
                  <a:pt x="397576" y="491937"/>
                </a:cubicBezTo>
                <a:lnTo>
                  <a:pt x="397576" y="728296"/>
                </a:lnTo>
                <a:cubicBezTo>
                  <a:pt x="397576" y="738300"/>
                  <a:pt x="390098" y="745804"/>
                  <a:pt x="380128" y="745804"/>
                </a:cubicBezTo>
                <a:cubicBezTo>
                  <a:pt x="371403" y="745804"/>
                  <a:pt x="363925" y="738300"/>
                  <a:pt x="363925" y="728296"/>
                </a:cubicBezTo>
                <a:lnTo>
                  <a:pt x="363925" y="491937"/>
                </a:lnTo>
                <a:cubicBezTo>
                  <a:pt x="363925" y="459422"/>
                  <a:pt x="378881" y="426907"/>
                  <a:pt x="403808" y="405648"/>
                </a:cubicBezTo>
                <a:lnTo>
                  <a:pt x="395083" y="401896"/>
                </a:lnTo>
                <a:cubicBezTo>
                  <a:pt x="385113" y="430659"/>
                  <a:pt x="360186" y="453169"/>
                  <a:pt x="329028" y="456921"/>
                </a:cubicBezTo>
                <a:lnTo>
                  <a:pt x="321550" y="468176"/>
                </a:lnTo>
                <a:cubicBezTo>
                  <a:pt x="319058" y="473179"/>
                  <a:pt x="317812" y="478181"/>
                  <a:pt x="319058" y="483183"/>
                </a:cubicBezTo>
                <a:lnTo>
                  <a:pt x="336506" y="728296"/>
                </a:lnTo>
                <a:cubicBezTo>
                  <a:pt x="336506" y="735799"/>
                  <a:pt x="330275" y="744553"/>
                  <a:pt x="320304" y="745804"/>
                </a:cubicBezTo>
                <a:cubicBezTo>
                  <a:pt x="320304" y="745804"/>
                  <a:pt x="320304" y="745804"/>
                  <a:pt x="319058" y="745804"/>
                </a:cubicBezTo>
                <a:cubicBezTo>
                  <a:pt x="311580" y="745804"/>
                  <a:pt x="304102" y="738300"/>
                  <a:pt x="304102" y="730797"/>
                </a:cubicBezTo>
                <a:lnTo>
                  <a:pt x="287900" y="521951"/>
                </a:lnTo>
                <a:lnTo>
                  <a:pt x="257988" y="521951"/>
                </a:lnTo>
                <a:lnTo>
                  <a:pt x="243032" y="730797"/>
                </a:lnTo>
                <a:cubicBezTo>
                  <a:pt x="241786" y="739551"/>
                  <a:pt x="234308" y="745804"/>
                  <a:pt x="225584" y="745804"/>
                </a:cubicBezTo>
                <a:cubicBezTo>
                  <a:pt x="215613" y="744553"/>
                  <a:pt x="209382" y="735799"/>
                  <a:pt x="209382" y="728296"/>
                </a:cubicBezTo>
                <a:lnTo>
                  <a:pt x="226830" y="484434"/>
                </a:lnTo>
                <a:cubicBezTo>
                  <a:pt x="228076" y="478181"/>
                  <a:pt x="226830" y="473179"/>
                  <a:pt x="224338" y="468176"/>
                </a:cubicBezTo>
                <a:lnTo>
                  <a:pt x="216860" y="456921"/>
                </a:lnTo>
                <a:cubicBezTo>
                  <a:pt x="186948" y="453169"/>
                  <a:pt x="162022" y="431910"/>
                  <a:pt x="152051" y="403147"/>
                </a:cubicBezTo>
                <a:lnTo>
                  <a:pt x="148312" y="405648"/>
                </a:lnTo>
                <a:lnTo>
                  <a:pt x="73533" y="439413"/>
                </a:lnTo>
                <a:cubicBezTo>
                  <a:pt x="48606" y="451919"/>
                  <a:pt x="32404" y="476930"/>
                  <a:pt x="32404" y="505694"/>
                </a:cubicBezTo>
                <a:lnTo>
                  <a:pt x="32404" y="728296"/>
                </a:lnTo>
                <a:cubicBezTo>
                  <a:pt x="32404" y="738300"/>
                  <a:pt x="24926" y="745804"/>
                  <a:pt x="16202" y="745804"/>
                </a:cubicBezTo>
                <a:cubicBezTo>
                  <a:pt x="7478" y="745804"/>
                  <a:pt x="0" y="738300"/>
                  <a:pt x="0" y="728296"/>
                </a:cubicBezTo>
                <a:lnTo>
                  <a:pt x="0" y="505694"/>
                </a:lnTo>
                <a:cubicBezTo>
                  <a:pt x="0" y="464425"/>
                  <a:pt x="23680" y="426907"/>
                  <a:pt x="59823" y="409399"/>
                </a:cubicBezTo>
                <a:lnTo>
                  <a:pt x="157036" y="364379"/>
                </a:lnTo>
                <a:lnTo>
                  <a:pt x="201904" y="343119"/>
                </a:lnTo>
                <a:lnTo>
                  <a:pt x="203150" y="343119"/>
                </a:lnTo>
                <a:lnTo>
                  <a:pt x="204396" y="343119"/>
                </a:lnTo>
                <a:cubicBezTo>
                  <a:pt x="215613" y="340618"/>
                  <a:pt x="225584" y="344370"/>
                  <a:pt x="231815" y="353124"/>
                </a:cubicBezTo>
                <a:lnTo>
                  <a:pt x="272944" y="411901"/>
                </a:lnTo>
                <a:lnTo>
                  <a:pt x="315319" y="354374"/>
                </a:lnTo>
                <a:cubicBezTo>
                  <a:pt x="317812" y="351873"/>
                  <a:pt x="319058" y="350622"/>
                  <a:pt x="320304" y="348121"/>
                </a:cubicBezTo>
                <a:cubicBezTo>
                  <a:pt x="326536" y="343119"/>
                  <a:pt x="334014" y="340618"/>
                  <a:pt x="342738" y="341868"/>
                </a:cubicBezTo>
                <a:lnTo>
                  <a:pt x="346477" y="343119"/>
                </a:lnTo>
                <a:lnTo>
                  <a:pt x="438705" y="384388"/>
                </a:lnTo>
                <a:lnTo>
                  <a:pt x="527193" y="343119"/>
                </a:lnTo>
                <a:lnTo>
                  <a:pt x="584524" y="315606"/>
                </a:lnTo>
                <a:cubicBezTo>
                  <a:pt x="585770" y="315606"/>
                  <a:pt x="585770" y="315606"/>
                  <a:pt x="587017" y="315606"/>
                </a:cubicBezTo>
                <a:close/>
                <a:moveTo>
                  <a:pt x="1061644" y="152963"/>
                </a:moveTo>
                <a:cubicBezTo>
                  <a:pt x="1021319" y="152963"/>
                  <a:pt x="988555" y="186312"/>
                  <a:pt x="988555" y="224600"/>
                </a:cubicBezTo>
                <a:cubicBezTo>
                  <a:pt x="988555" y="264124"/>
                  <a:pt x="1021319" y="296237"/>
                  <a:pt x="1061644" y="296237"/>
                </a:cubicBezTo>
                <a:cubicBezTo>
                  <a:pt x="1101969" y="296237"/>
                  <a:pt x="1135994" y="264124"/>
                  <a:pt x="1135994" y="224600"/>
                </a:cubicBezTo>
                <a:cubicBezTo>
                  <a:pt x="1135994" y="186312"/>
                  <a:pt x="1101969" y="152963"/>
                  <a:pt x="1061644" y="152963"/>
                </a:cubicBezTo>
                <a:close/>
                <a:moveTo>
                  <a:pt x="276773" y="152963"/>
                </a:moveTo>
                <a:cubicBezTo>
                  <a:pt x="236683" y="152963"/>
                  <a:pt x="204110" y="186312"/>
                  <a:pt x="204110" y="224600"/>
                </a:cubicBezTo>
                <a:cubicBezTo>
                  <a:pt x="204110" y="264124"/>
                  <a:pt x="236683" y="296237"/>
                  <a:pt x="276773" y="296237"/>
                </a:cubicBezTo>
                <a:cubicBezTo>
                  <a:pt x="316863" y="296237"/>
                  <a:pt x="350689" y="264124"/>
                  <a:pt x="350689" y="224600"/>
                </a:cubicBezTo>
                <a:cubicBezTo>
                  <a:pt x="350689" y="186312"/>
                  <a:pt x="316863" y="152963"/>
                  <a:pt x="276773" y="152963"/>
                </a:cubicBezTo>
                <a:close/>
                <a:moveTo>
                  <a:pt x="1061644" y="120850"/>
                </a:moveTo>
                <a:cubicBezTo>
                  <a:pt x="1120872" y="120850"/>
                  <a:pt x="1168758" y="167785"/>
                  <a:pt x="1168758" y="224600"/>
                </a:cubicBezTo>
                <a:cubicBezTo>
                  <a:pt x="1168758" y="281416"/>
                  <a:pt x="1120872" y="328350"/>
                  <a:pt x="1061644" y="328350"/>
                </a:cubicBezTo>
                <a:cubicBezTo>
                  <a:pt x="1003677" y="328350"/>
                  <a:pt x="955791" y="281416"/>
                  <a:pt x="955791" y="224600"/>
                </a:cubicBezTo>
                <a:cubicBezTo>
                  <a:pt x="955791" y="167785"/>
                  <a:pt x="1003677" y="120850"/>
                  <a:pt x="1061644" y="120850"/>
                </a:cubicBezTo>
                <a:close/>
                <a:moveTo>
                  <a:pt x="276773" y="120850"/>
                </a:moveTo>
                <a:cubicBezTo>
                  <a:pt x="335655" y="120850"/>
                  <a:pt x="383262" y="167785"/>
                  <a:pt x="383262" y="224600"/>
                </a:cubicBezTo>
                <a:cubicBezTo>
                  <a:pt x="383262" y="281416"/>
                  <a:pt x="335655" y="328350"/>
                  <a:pt x="276773" y="328350"/>
                </a:cubicBezTo>
                <a:cubicBezTo>
                  <a:pt x="219144" y="328350"/>
                  <a:pt x="170284" y="281416"/>
                  <a:pt x="170284" y="224600"/>
                </a:cubicBezTo>
                <a:cubicBezTo>
                  <a:pt x="170284" y="167785"/>
                  <a:pt x="219144" y="120850"/>
                  <a:pt x="276773" y="120850"/>
                </a:cubicBezTo>
                <a:close/>
                <a:moveTo>
                  <a:pt x="664660" y="99590"/>
                </a:moveTo>
                <a:cubicBezTo>
                  <a:pt x="620007" y="99590"/>
                  <a:pt x="582796" y="135755"/>
                  <a:pt x="582796" y="180650"/>
                </a:cubicBezTo>
                <a:cubicBezTo>
                  <a:pt x="582796" y="225544"/>
                  <a:pt x="620007" y="261709"/>
                  <a:pt x="664660" y="261709"/>
                </a:cubicBezTo>
                <a:cubicBezTo>
                  <a:pt x="709314" y="261709"/>
                  <a:pt x="745284" y="225544"/>
                  <a:pt x="745284" y="180650"/>
                </a:cubicBezTo>
                <a:cubicBezTo>
                  <a:pt x="745284" y="135755"/>
                  <a:pt x="709314" y="99590"/>
                  <a:pt x="664660" y="99590"/>
                </a:cubicBezTo>
                <a:close/>
                <a:moveTo>
                  <a:pt x="664660" y="65919"/>
                </a:moveTo>
                <a:cubicBezTo>
                  <a:pt x="726679" y="65919"/>
                  <a:pt x="778774" y="118296"/>
                  <a:pt x="778774" y="180650"/>
                </a:cubicBezTo>
                <a:cubicBezTo>
                  <a:pt x="778774" y="243003"/>
                  <a:pt x="726679" y="295380"/>
                  <a:pt x="664660" y="295380"/>
                </a:cubicBezTo>
                <a:cubicBezTo>
                  <a:pt x="601401" y="295380"/>
                  <a:pt x="549306" y="243003"/>
                  <a:pt x="549306" y="180650"/>
                </a:cubicBezTo>
                <a:cubicBezTo>
                  <a:pt x="549306" y="118296"/>
                  <a:pt x="601401" y="65919"/>
                  <a:pt x="664660" y="65919"/>
                </a:cubicBezTo>
                <a:close/>
                <a:moveTo>
                  <a:pt x="1212070" y="0"/>
                </a:moveTo>
                <a:cubicBezTo>
                  <a:pt x="1222181" y="0"/>
                  <a:pt x="1229764" y="7357"/>
                  <a:pt x="1229764" y="15940"/>
                </a:cubicBezTo>
                <a:lnTo>
                  <a:pt x="1229764" y="51498"/>
                </a:lnTo>
                <a:lnTo>
                  <a:pt x="1266417" y="51498"/>
                </a:lnTo>
                <a:cubicBezTo>
                  <a:pt x="1275264" y="51498"/>
                  <a:pt x="1284111" y="58855"/>
                  <a:pt x="1284111" y="68664"/>
                </a:cubicBezTo>
                <a:cubicBezTo>
                  <a:pt x="1284111" y="77247"/>
                  <a:pt x="1275264" y="84603"/>
                  <a:pt x="1266417" y="84603"/>
                </a:cubicBezTo>
                <a:lnTo>
                  <a:pt x="1229764" y="84603"/>
                </a:lnTo>
                <a:lnTo>
                  <a:pt x="1229764" y="120161"/>
                </a:lnTo>
                <a:cubicBezTo>
                  <a:pt x="1229764" y="128744"/>
                  <a:pt x="1222181" y="136101"/>
                  <a:pt x="1212070" y="136101"/>
                </a:cubicBezTo>
                <a:cubicBezTo>
                  <a:pt x="1203223" y="136101"/>
                  <a:pt x="1195639" y="128744"/>
                  <a:pt x="1195639" y="120161"/>
                </a:cubicBezTo>
                <a:lnTo>
                  <a:pt x="1195639" y="84603"/>
                </a:lnTo>
                <a:lnTo>
                  <a:pt x="1158987" y="84603"/>
                </a:lnTo>
                <a:cubicBezTo>
                  <a:pt x="1150139" y="84603"/>
                  <a:pt x="1142556" y="77247"/>
                  <a:pt x="1142556" y="68664"/>
                </a:cubicBezTo>
                <a:cubicBezTo>
                  <a:pt x="1142556" y="58855"/>
                  <a:pt x="1150139" y="51498"/>
                  <a:pt x="1158987" y="51498"/>
                </a:cubicBezTo>
                <a:lnTo>
                  <a:pt x="1195639" y="51498"/>
                </a:lnTo>
                <a:lnTo>
                  <a:pt x="1195639" y="15940"/>
                </a:lnTo>
                <a:cubicBezTo>
                  <a:pt x="1195639" y="7357"/>
                  <a:pt x="1203223" y="0"/>
                  <a:pt x="121207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DDDDDD">
                <a:lumMod val="10000"/>
              </a:srgbClr>
            </a:solidFill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99" b="0" i="0" u="none" strike="noStrike" kern="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highlight>
                <a:srgbClr val="808080"/>
              </a:highlight>
              <a:uLnTx/>
              <a:uFillTx/>
              <a:latin typeface="Poppins" pitchFamily="2" charset="77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956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70FAF6-1BE2-9D79-C294-4B876675A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D521539-20B9-106B-B438-CF88DEAC96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93F244A-5C96-25EB-77C4-4A30C37FA3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Oval 102">
            <a:extLst>
              <a:ext uri="{FF2B5EF4-FFF2-40B4-BE49-F238E27FC236}">
                <a16:creationId xmlns:a16="http://schemas.microsoft.com/office/drawing/2014/main" xmlns="" id="{94C83152-89F1-CADF-1AA4-BF7F25C1E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455" y="1597891"/>
            <a:ext cx="3241963" cy="329485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119487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altLang="en-US" sz="1307" b="0" i="0" u="none" strike="noStrike" kern="1200" cap="none" spc="0" normalizeH="0" baseline="0" noProof="0" dirty="0">
              <a:ln>
                <a:noFill/>
              </a:ln>
              <a:solidFill>
                <a:srgbClr val="00389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1F24750-BD4F-834E-2D5B-E3F92FFAF11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381" y="3370359"/>
            <a:ext cx="1887292" cy="18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0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57A7DC-3C5D-166E-8F5D-1F240C6B552A}"/>
              </a:ext>
            </a:extLst>
          </p:cNvPr>
          <p:cNvSpPr/>
          <p:nvPr/>
        </p:nvSpPr>
        <p:spPr>
          <a:xfrm>
            <a:off x="1129004" y="2167688"/>
            <a:ext cx="587829" cy="345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23F5448-39FF-1280-221C-617AAD9FABF0}"/>
              </a:ext>
            </a:extLst>
          </p:cNvPr>
          <p:cNvSpPr/>
          <p:nvPr/>
        </p:nvSpPr>
        <p:spPr>
          <a:xfrm>
            <a:off x="1813250" y="2167688"/>
            <a:ext cx="6938864" cy="345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and Supply Chain Irregularities</a:t>
            </a: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C99B18-ACF8-7617-0FE1-53D0805FFF5D}"/>
              </a:ext>
            </a:extLst>
          </p:cNvPr>
          <p:cNvSpPr/>
          <p:nvPr/>
        </p:nvSpPr>
        <p:spPr>
          <a:xfrm>
            <a:off x="1129004" y="2646659"/>
            <a:ext cx="587829" cy="345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9EBBEF-F5D2-01AF-F79E-9B68898363E7}"/>
              </a:ext>
            </a:extLst>
          </p:cNvPr>
          <p:cNvSpPr/>
          <p:nvPr/>
        </p:nvSpPr>
        <p:spPr>
          <a:xfrm>
            <a:off x="1813250" y="2646659"/>
            <a:ext cx="6938864" cy="345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Non-Technical Losses</a:t>
            </a: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1D2402-1450-2610-07B7-D2ABF4B5C28C}"/>
              </a:ext>
            </a:extLst>
          </p:cNvPr>
          <p:cNvSpPr/>
          <p:nvPr/>
        </p:nvSpPr>
        <p:spPr>
          <a:xfrm>
            <a:off x="1129004" y="3125630"/>
            <a:ext cx="587829" cy="345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648FF3E-8C0A-4133-4F2F-142E41FB4FAE}"/>
              </a:ext>
            </a:extLst>
          </p:cNvPr>
          <p:cNvSpPr/>
          <p:nvPr/>
        </p:nvSpPr>
        <p:spPr>
          <a:xfrm>
            <a:off x="1129004" y="3604601"/>
            <a:ext cx="587829" cy="345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8F172B0-CB1E-2F53-E736-29133429F4BD}"/>
              </a:ext>
            </a:extLst>
          </p:cNvPr>
          <p:cNvSpPr/>
          <p:nvPr/>
        </p:nvSpPr>
        <p:spPr>
          <a:xfrm>
            <a:off x="1813250" y="3604601"/>
            <a:ext cx="6938864" cy="345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Eskom Security Critical Successes</a:t>
            </a: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157A7DC-3C5D-166E-8F5D-1F240C6B552A}"/>
              </a:ext>
            </a:extLst>
          </p:cNvPr>
          <p:cNvSpPr/>
          <p:nvPr/>
        </p:nvSpPr>
        <p:spPr>
          <a:xfrm>
            <a:off x="1129004" y="1662529"/>
            <a:ext cx="587829" cy="3452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23F5448-39FF-1280-221C-617AAD9FABF0}"/>
              </a:ext>
            </a:extLst>
          </p:cNvPr>
          <p:cNvSpPr/>
          <p:nvPr/>
        </p:nvSpPr>
        <p:spPr>
          <a:xfrm>
            <a:off x="1813250" y="1662529"/>
            <a:ext cx="6938864" cy="3452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Eskom’s Overarching Position on Matters Raised by former GCE </a:t>
            </a: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2C79B1D-F48B-016E-C98E-BB4FEB7A5032}"/>
              </a:ext>
            </a:extLst>
          </p:cNvPr>
          <p:cNvSpPr/>
          <p:nvPr/>
        </p:nvSpPr>
        <p:spPr>
          <a:xfrm>
            <a:off x="1813250" y="3142092"/>
            <a:ext cx="6938864" cy="345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Alleged Fuel Oil Irregularities </a:t>
            </a: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5"/>
          <p:cNvSpPr txBox="1">
            <a:spLocks/>
          </p:cNvSpPr>
          <p:nvPr/>
        </p:nvSpPr>
        <p:spPr>
          <a:xfrm>
            <a:off x="814987" y="264443"/>
            <a:ext cx="10153919" cy="66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b="1" dirty="0"/>
              <a:t>Table of Contents </a:t>
            </a:r>
          </a:p>
        </p:txBody>
      </p:sp>
    </p:spTree>
    <p:extLst>
      <p:ext uri="{BB962C8B-B14F-4D97-AF65-F5344CB8AC3E}">
        <p14:creationId xmlns:p14="http://schemas.microsoft.com/office/powerpoint/2010/main" xmlns="" val="89291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E2B880-F0E3-F679-AC29-7E452721E253}"/>
              </a:ext>
            </a:extLst>
          </p:cNvPr>
          <p:cNvSpPr txBox="1"/>
          <p:nvPr/>
        </p:nvSpPr>
        <p:spPr>
          <a:xfrm>
            <a:off x="0" y="1032366"/>
            <a:ext cx="9624413" cy="5520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ZA" b="1" dirty="0"/>
              <a:t>Eskom notes the matters raised by its former Group Chief Executive Officer (GCEO), Mr Andre de Ruyter, in his</a:t>
            </a:r>
            <a:r>
              <a:rPr lang="en-ZA" dirty="0"/>
              <a:t>;</a:t>
            </a:r>
          </a:p>
          <a:p>
            <a:pPr marL="800100" lvl="1" indent="-342900">
              <a:lnSpc>
                <a:spcPct val="114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1700" dirty="0"/>
              <a:t>Interview with Annike Larsen which aired on eNCA on 23 February 2023. </a:t>
            </a:r>
          </a:p>
          <a:p>
            <a:pPr marL="800100" lvl="1" indent="-342900">
              <a:lnSpc>
                <a:spcPct val="114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1700" dirty="0"/>
              <a:t>Documented statement to SCOPA.</a:t>
            </a:r>
          </a:p>
          <a:p>
            <a:pPr marL="800100" lvl="1" indent="-342900">
              <a:lnSpc>
                <a:spcPct val="114000"/>
              </a:lnSpc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ZA" sz="1700" dirty="0"/>
              <a:t>Inquiry at SCOPA on 26 April 2023.</a:t>
            </a:r>
            <a:endParaRPr lang="en-ZA" sz="1700" b="1" dirty="0"/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700" b="1" dirty="0"/>
              <a:t>It is Eskom’s position </a:t>
            </a:r>
            <a:r>
              <a:rPr lang="en-ZA" sz="2000" b="1" dirty="0"/>
              <a:t>to; 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ZA" sz="1700" dirty="0"/>
              <a:t>respond to facts and figures which from our preliminary analysis prior to this SCOPA sitting. </a:t>
            </a:r>
          </a:p>
          <a:p>
            <a:pPr marL="742950" lvl="1" indent="-28575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ZA" sz="1700" dirty="0"/>
              <a:t>Confirm that the current Exco was not aware nor involved in the privately funded Fivaz investigation referred to by Mr. de Ruyter  </a:t>
            </a:r>
            <a:endParaRPr lang="en-ZA" sz="1700" b="1" dirty="0"/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b="1" dirty="0"/>
              <a:t>Eskom requests that SCOPA refer the matter relating to the following back to former GCEO;</a:t>
            </a:r>
          </a:p>
          <a:p>
            <a:pPr marL="800100" lvl="1" indent="-34290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ZA" sz="1700" dirty="0"/>
              <a:t>Mr. de Ruyter’s opinions on matters relating to Eskom.</a:t>
            </a:r>
          </a:p>
          <a:p>
            <a:pPr marL="800100" lvl="1" indent="-342900">
              <a:lnSpc>
                <a:spcPct val="120000"/>
              </a:lnSpc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ZA" sz="1700" dirty="0"/>
              <a:t>Apparent actions taken by Mr. de Ruyter during his tenure.</a:t>
            </a:r>
          </a:p>
          <a:p>
            <a:pPr lvl="1">
              <a:lnSpc>
                <a:spcPct val="120000"/>
              </a:lnSpc>
              <a:buClr>
                <a:schemeClr val="tx1">
                  <a:lumMod val="50000"/>
                </a:schemeClr>
              </a:buClr>
            </a:pPr>
            <a:endParaRPr lang="en-Z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9552" y="156493"/>
            <a:ext cx="10732402" cy="666000"/>
          </a:xfrm>
        </p:spPr>
        <p:txBody>
          <a:bodyPr/>
          <a:lstStyle/>
          <a:p>
            <a:r>
              <a:rPr lang="en-ZA" sz="2200" b="1" dirty="0"/>
              <a:t>1.Eskom’s Overarching Response on Matters Raised by former GCEO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3150" y="1007665"/>
            <a:ext cx="2228849" cy="484262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endPos="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30891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EB16E-EB8A-E11E-92B4-24253E78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6" y="168486"/>
            <a:ext cx="9511777" cy="666000"/>
          </a:xfrm>
        </p:spPr>
        <p:txBody>
          <a:bodyPr/>
          <a:lstStyle/>
          <a:p>
            <a:r>
              <a:rPr lang="en-US" sz="2200" b="1" dirty="0"/>
              <a:t>2. Procurement and Supply Chain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ABDF22F-03F6-C737-725A-67D5FF399122}"/>
              </a:ext>
            </a:extLst>
          </p:cNvPr>
          <p:cNvSpPr/>
          <p:nvPr/>
        </p:nvSpPr>
        <p:spPr>
          <a:xfrm>
            <a:off x="0" y="1148455"/>
            <a:ext cx="12192000" cy="91808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BA3872-5D18-45B7-C8AD-35A30E6A951D}"/>
              </a:ext>
            </a:extLst>
          </p:cNvPr>
          <p:cNvSpPr txBox="1"/>
          <p:nvPr/>
        </p:nvSpPr>
        <p:spPr>
          <a:xfrm>
            <a:off x="78216" y="1186516"/>
            <a:ext cx="11900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ZA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Procurement irregularities relating to the excessive use of</a:t>
            </a:r>
            <a:r>
              <a:rPr lang="en-ZA" sz="2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“Free Text” </a:t>
            </a:r>
            <a:r>
              <a:rPr lang="en-ZA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 SAP </a:t>
            </a:r>
            <a:r>
              <a:rPr lang="en-ZA" sz="20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system.  Despite </a:t>
            </a:r>
            <a:r>
              <a:rPr lang="en-ZA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Eskom Exco’s enforcement of purchases on contract, circumvention still occurred at Power Station level</a:t>
            </a:r>
            <a:r>
              <a:rPr lang="en-ZA" sz="20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ZA" sz="20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65950E-694A-5882-A6F1-573ECAB05C61}"/>
              </a:ext>
            </a:extLst>
          </p:cNvPr>
          <p:cNvSpPr txBox="1"/>
          <p:nvPr/>
        </p:nvSpPr>
        <p:spPr>
          <a:xfrm>
            <a:off x="275801" y="2324260"/>
            <a:ext cx="11505254" cy="420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indent="-354013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Eskom established the excessive use of “free text” prior to 2020, which had created loopholes for irregularities. </a:t>
            </a:r>
          </a:p>
          <a:p>
            <a:pPr marL="354013" indent="-354013" algn="just">
              <a:spcAft>
                <a:spcPts val="3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Corrective measures implemented in 2020;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06488" lvl="1" indent="-285750" algn="just">
              <a:lnSpc>
                <a:spcPct val="150000"/>
              </a:lnSpc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Implemented a goods and services cataloguing system and </a:t>
            </a:r>
          </a:p>
          <a:p>
            <a:pPr marL="1106488" lvl="1" indent="-285750" algn="just">
              <a:lnSpc>
                <a:spcPct val="150000"/>
              </a:lnSpc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Restricted new contract spend to 80% of spend value to catalogued records </a:t>
            </a:r>
          </a:p>
          <a:p>
            <a:pPr marL="1106488" lvl="1" indent="-285750" algn="just">
              <a:lnSpc>
                <a:spcPct val="150000"/>
              </a:lnSpc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Restricted of new informal tendering spend to use only catalogued records </a:t>
            </a:r>
          </a:p>
          <a:p>
            <a:pPr marL="1106488" lvl="1" indent="-285750" algn="just">
              <a:lnSpc>
                <a:spcPct val="150000"/>
              </a:lnSpc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Free Text spend limited to urgent procurement purchases with locked-in permissions</a:t>
            </a:r>
          </a:p>
          <a:p>
            <a:pPr marL="363538" algn="just">
              <a:buClr>
                <a:schemeClr val="tx1">
                  <a:lumMod val="75000"/>
                </a:schemeClr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indent="-354013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Eskom continues to implement measures to improve procurement &amp; supply chain management, e.g. augmentation of resources, barcoding, radio frequency. </a:t>
            </a:r>
          </a:p>
          <a:p>
            <a:pPr marL="354013" indent="-354013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4809" y="6483043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400" dirty="0"/>
              <a:t>JS - CPO</a:t>
            </a:r>
          </a:p>
        </p:txBody>
      </p:sp>
    </p:spTree>
    <p:extLst>
      <p:ext uri="{BB962C8B-B14F-4D97-AF65-F5344CB8AC3E}">
        <p14:creationId xmlns:p14="http://schemas.microsoft.com/office/powerpoint/2010/main" xmlns="" val="72222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EB16E-EB8A-E11E-92B4-24253E78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09" y="203819"/>
            <a:ext cx="10817930" cy="666000"/>
          </a:xfrm>
        </p:spPr>
        <p:txBody>
          <a:bodyPr/>
          <a:lstStyle/>
          <a:p>
            <a:r>
              <a:rPr lang="en-US" sz="2200" b="1" dirty="0"/>
              <a:t>2. Gx Procurement &amp; Supply Chain Irregularities  </a:t>
            </a:r>
            <a:br>
              <a:rPr lang="en-US" sz="2200" b="1" dirty="0"/>
            </a:br>
            <a:r>
              <a:rPr lang="en-US" sz="2200" b="1" dirty="0"/>
              <a:t>    Alleged Inventory Corruption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771009-6994-54A5-3BE9-B7EDE7E14933}"/>
              </a:ext>
            </a:extLst>
          </p:cNvPr>
          <p:cNvSpPr/>
          <p:nvPr/>
        </p:nvSpPr>
        <p:spPr>
          <a:xfrm>
            <a:off x="0" y="1071363"/>
            <a:ext cx="12192000" cy="8944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Legacy and ongoing fraud in inventory management. In FY20, R1.3bn written off, R0.8bn in FY21, equating to about R70m - 100m per month.</a:t>
            </a:r>
            <a:endParaRPr lang="en-ZA" sz="2000" dirty="0"/>
          </a:p>
        </p:txBody>
      </p:sp>
      <p:sp>
        <p:nvSpPr>
          <p:cNvPr id="6" name="Rectangle 5"/>
          <p:cNvSpPr/>
          <p:nvPr/>
        </p:nvSpPr>
        <p:spPr>
          <a:xfrm>
            <a:off x="167570" y="2165358"/>
            <a:ext cx="11719630" cy="599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/>
              <a:t>Eskom confirms some irregularities relating to warehouse management, with culprits tracked and criminally charged. Closer inspection of the surpluses and deficits indicated that the issue </a:t>
            </a:r>
            <a:r>
              <a:rPr lang="en-US" b="1" dirty="0"/>
              <a:t>predominantly relates to a data management gap </a:t>
            </a:r>
            <a:r>
              <a:rPr lang="en-US" dirty="0"/>
              <a:t>i.e. where the movement of stock is not captured timeously or not captured at all. </a:t>
            </a:r>
          </a:p>
          <a:p>
            <a:pPr algn="just">
              <a:lnSpc>
                <a:spcPct val="114000"/>
              </a:lnSpc>
            </a:pPr>
            <a:endParaRPr lang="en-US" dirty="0"/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/>
              <a:t>Herewith is the net amount of what was written off over the past 3 financial years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/>
              <a:t>Eskom has observed year-on-year improvements in inventory write-offs in FY23.</a:t>
            </a:r>
          </a:p>
          <a:p>
            <a:pPr algn="just">
              <a:lnSpc>
                <a:spcPct val="114000"/>
              </a:lnSpc>
            </a:pPr>
            <a:endParaRPr lang="en-US" dirty="0"/>
          </a:p>
          <a:p>
            <a:pPr algn="just">
              <a:lnSpc>
                <a:spcPct val="114000"/>
              </a:lnSpc>
            </a:pPr>
            <a:r>
              <a:rPr lang="en-US" dirty="0"/>
              <a:t> </a:t>
            </a:r>
          </a:p>
          <a:p>
            <a:pPr algn="just">
              <a:lnSpc>
                <a:spcPct val="114000"/>
              </a:lnSpc>
            </a:pPr>
            <a:endParaRPr lang="en-US" dirty="0"/>
          </a:p>
          <a:p>
            <a:pPr algn="just">
              <a:lnSpc>
                <a:spcPct val="114000"/>
              </a:lnSpc>
            </a:pPr>
            <a:r>
              <a:rPr lang="en-US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7251545"/>
              </p:ext>
            </p:extLst>
          </p:nvPr>
        </p:nvGraphicFramePr>
        <p:xfrm>
          <a:off x="1699344" y="4090437"/>
          <a:ext cx="6846331" cy="1901560"/>
        </p:xfrm>
        <a:graphic>
          <a:graphicData uri="http://schemas.openxmlformats.org/drawingml/2006/table">
            <a:tbl>
              <a:tblPr firstRow="1" firstCol="1" bandRow="1"/>
              <a:tblGrid>
                <a:gridCol w="2900409">
                  <a:extLst>
                    <a:ext uri="{9D8B030D-6E8A-4147-A177-3AD203B41FA5}">
                      <a16:colId xmlns:a16="http://schemas.microsoft.com/office/drawing/2014/main" xmlns="" val="3973046671"/>
                    </a:ext>
                  </a:extLst>
                </a:gridCol>
                <a:gridCol w="1252594">
                  <a:extLst>
                    <a:ext uri="{9D8B030D-6E8A-4147-A177-3AD203B41FA5}">
                      <a16:colId xmlns:a16="http://schemas.microsoft.com/office/drawing/2014/main" xmlns="" val="2424822845"/>
                    </a:ext>
                  </a:extLst>
                </a:gridCol>
                <a:gridCol w="1253856">
                  <a:extLst>
                    <a:ext uri="{9D8B030D-6E8A-4147-A177-3AD203B41FA5}">
                      <a16:colId xmlns:a16="http://schemas.microsoft.com/office/drawing/2014/main" xmlns="" val="3641578467"/>
                    </a:ext>
                  </a:extLst>
                </a:gridCol>
                <a:gridCol w="1439472">
                  <a:extLst>
                    <a:ext uri="{9D8B030D-6E8A-4147-A177-3AD203B41FA5}">
                      <a16:colId xmlns:a16="http://schemas.microsoft.com/office/drawing/2014/main" xmlns="" val="289867373"/>
                    </a:ext>
                  </a:extLst>
                </a:gridCol>
              </a:tblGrid>
              <a:tr h="4753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ZA" sz="1800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FY21</a:t>
                      </a:r>
                      <a:endParaRPr lang="en-ZA" sz="1800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FY22</a:t>
                      </a:r>
                      <a:endParaRPr lang="en-ZA" sz="1800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FY23</a:t>
                      </a:r>
                      <a:endParaRPr lang="en-ZA" sz="1800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384064"/>
                  </a:ext>
                </a:extLst>
              </a:tr>
              <a:tr h="4753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surplus (R’m)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698*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8677341"/>
                  </a:ext>
                </a:extLst>
              </a:tr>
              <a:tr h="4753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deficit (R’m)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-607*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4388351"/>
                  </a:ext>
                </a:extLst>
              </a:tr>
              <a:tr h="4753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adjustment</a:t>
                      </a:r>
                      <a:endParaRPr lang="en-ZA" sz="1800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-806</a:t>
                      </a:r>
                      <a:endParaRPr lang="en-ZA" sz="1800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-482</a:t>
                      </a:r>
                      <a:endParaRPr lang="en-ZA" sz="1800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92*</a:t>
                      </a:r>
                      <a:endParaRPr lang="en-ZA" sz="1800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622515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64539" y="643837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ZA" sz="1400" dirty="0"/>
              <a:t>Gx - BN</a:t>
            </a:r>
          </a:p>
        </p:txBody>
      </p:sp>
    </p:spTree>
    <p:extLst>
      <p:ext uri="{BB962C8B-B14F-4D97-AF65-F5344CB8AC3E}">
        <p14:creationId xmlns:p14="http://schemas.microsoft.com/office/powerpoint/2010/main" xmlns="" val="152836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EB16E-EB8A-E11E-92B4-24253E78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70" y="205769"/>
            <a:ext cx="9909880" cy="666000"/>
          </a:xfrm>
        </p:spPr>
        <p:txBody>
          <a:bodyPr/>
          <a:lstStyle/>
          <a:p>
            <a:r>
              <a:rPr lang="en-US" sz="2000" b="1" dirty="0"/>
              <a:t>2. Gx Procurement &amp; Supply Chain Challenges </a:t>
            </a:r>
            <a:br>
              <a:rPr lang="en-US" sz="2000" b="1" dirty="0"/>
            </a:br>
            <a:r>
              <a:rPr lang="en-US" sz="2000" b="1" dirty="0"/>
              <a:t>    Alleged Inventory Corruption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771009-6994-54A5-3BE9-B7EDE7E14933}"/>
              </a:ext>
            </a:extLst>
          </p:cNvPr>
          <p:cNvSpPr/>
          <p:nvPr/>
        </p:nvSpPr>
        <p:spPr>
          <a:xfrm>
            <a:off x="0" y="1071363"/>
            <a:ext cx="12192000" cy="8944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Legacy and ongoing fraud in inventory management. In FY20, R1.3bn written off, R0.8bn in FY21, 					equating to about R70m - 100m per month</a:t>
            </a:r>
            <a:endParaRPr lang="en-ZA" sz="2000" dirty="0"/>
          </a:p>
        </p:txBody>
      </p:sp>
      <p:sp>
        <p:nvSpPr>
          <p:cNvPr id="6" name="Rectangle 5"/>
          <p:cNvSpPr/>
          <p:nvPr/>
        </p:nvSpPr>
        <p:spPr>
          <a:xfrm>
            <a:off x="434270" y="2400137"/>
            <a:ext cx="10810675" cy="283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/>
              <a:t>Eskom confirms that inventory controls and adherence to inventory processes has not been optimal over the past years. </a:t>
            </a:r>
          </a:p>
          <a:p>
            <a:pPr algn="just">
              <a:lnSpc>
                <a:spcPct val="114000"/>
              </a:lnSpc>
            </a:pPr>
            <a:endParaRPr lang="en-US" dirty="0"/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/>
              <a:t>Interventions are being implemented </a:t>
            </a:r>
            <a:r>
              <a:rPr lang="en-US" b="1" dirty="0"/>
              <a:t>to address stock accuracy and to strengthen controls.</a:t>
            </a:r>
          </a:p>
          <a:p>
            <a:pPr algn="just">
              <a:lnSpc>
                <a:spcPct val="114000"/>
              </a:lnSpc>
            </a:pPr>
            <a:r>
              <a:rPr lang="en-US" b="1" dirty="0"/>
              <a:t> </a:t>
            </a:r>
            <a:endParaRPr lang="en-US" dirty="0"/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Eskom continues to implement measures to improve procurement &amp; supply chain management, e.g. Augmentation of resources, barcoding, radio frequency. </a:t>
            </a:r>
          </a:p>
          <a:p>
            <a:pPr algn="just">
              <a:lnSpc>
                <a:spcPct val="114000"/>
              </a:lnSpc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8" name="Picture 18" descr="24 Sales Associate Icon On Flat Color Circle Buttons Illustrations &amp; Clip  Art - iStock">
            <a:extLst>
              <a:ext uri="{FF2B5EF4-FFF2-40B4-BE49-F238E27FC236}">
                <a16:creationId xmlns:a16="http://schemas.microsoft.com/office/drawing/2014/main" xmlns="" id="{93387A7B-6F8F-4033-8E36-54496E057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51" t="14301" r="17004" b="17432"/>
          <a:stretch/>
        </p:blipFill>
        <p:spPr bwMode="auto">
          <a:xfrm>
            <a:off x="5187045" y="5527238"/>
            <a:ext cx="908955" cy="862613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1985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EB16E-EB8A-E11E-92B4-24253E78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93" y="169997"/>
            <a:ext cx="9511777" cy="666000"/>
          </a:xfrm>
        </p:spPr>
        <p:txBody>
          <a:bodyPr/>
          <a:lstStyle/>
          <a:p>
            <a:r>
              <a:rPr lang="en-US" b="1" dirty="0"/>
              <a:t>3. Non-Technical Losses of Electricity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771009-6994-54A5-3BE9-B7EDE7E14933}"/>
              </a:ext>
            </a:extLst>
          </p:cNvPr>
          <p:cNvSpPr/>
          <p:nvPr/>
        </p:nvSpPr>
        <p:spPr>
          <a:xfrm>
            <a:off x="10032" y="1131412"/>
            <a:ext cx="12200552" cy="9062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Non-technical losses of electricity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amounting ~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R200m per month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or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R2.3bn per year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according to the 						Eskom FY22 annual report.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8B9DDB-B5C6-EF7A-C06C-1F555B98ECFE}"/>
              </a:ext>
            </a:extLst>
          </p:cNvPr>
          <p:cNvSpPr txBox="1"/>
          <p:nvPr/>
        </p:nvSpPr>
        <p:spPr>
          <a:xfrm>
            <a:off x="183293" y="2299985"/>
            <a:ext cx="118540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Non-technical losses are mainly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due to electricity theft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in addition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faulty meters and data errors result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inaccurate metering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further contribute to non-technical losses.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63A75C-0F52-5555-8D60-41BCBB28C933}"/>
              </a:ext>
            </a:extLst>
          </p:cNvPr>
          <p:cNvSpPr txBox="1"/>
          <p:nvPr/>
        </p:nvSpPr>
        <p:spPr>
          <a:xfrm>
            <a:off x="589921" y="3995678"/>
            <a:ext cx="105034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Eradicating illegal connections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discovered, Eskom immediately disconnect and remedial charges (tamper fines) are issued. </a:t>
            </a:r>
          </a:p>
          <a:p>
            <a:pPr marL="285750" indent="-285750" algn="just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Eradicating illegal vending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Reducing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sale of illegal tokens by ghost vendors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”.  Rollout  of new meters that are incompatible with ghost tokens, Working with Hawks to track down Syndicates.</a:t>
            </a:r>
          </a:p>
          <a:p>
            <a:pPr marL="285750" indent="-285750" algn="just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cooperation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community protection of infrastructure, rooting out ghost vending and illegal connections. Educating communities on Free Basic Electricity Tokens instead of opting for illegal connections.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643351-AC75-89E7-4CCD-0DC3C30524BB}"/>
              </a:ext>
            </a:extLst>
          </p:cNvPr>
          <p:cNvSpPr txBox="1"/>
          <p:nvPr/>
        </p:nvSpPr>
        <p:spPr>
          <a:xfrm>
            <a:off x="183293" y="3205399"/>
            <a:ext cx="11316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2880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Eskom Distribution Division implemented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14 point mitigation plan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ZA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resulted in the non-technical </a:t>
            </a:r>
            <a:r>
              <a:rPr lang="en-ZA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loss</a:t>
            </a:r>
            <a:r>
              <a:rPr lang="en-ZA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en-ZA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reduction </a:t>
            </a:r>
            <a:r>
              <a:rPr lang="en-ZA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1215 GWh for FY23 and includes; 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2945DD7-1EB2-4B01-BF72-EF5AC30020DA}"/>
              </a:ext>
            </a:extLst>
          </p:cNvPr>
          <p:cNvGrpSpPr/>
          <p:nvPr/>
        </p:nvGrpSpPr>
        <p:grpSpPr>
          <a:xfrm>
            <a:off x="11095221" y="5734050"/>
            <a:ext cx="942103" cy="933536"/>
            <a:chOff x="197016" y="5753034"/>
            <a:chExt cx="382104" cy="400878"/>
          </a:xfrm>
          <a:solidFill>
            <a:schemeClr val="tx1">
              <a:lumMod val="75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4E6AF97-9BFF-4FF6-BAA3-801E7063DC25}"/>
                </a:ext>
              </a:extLst>
            </p:cNvPr>
            <p:cNvSpPr/>
            <p:nvPr/>
          </p:nvSpPr>
          <p:spPr>
            <a:xfrm>
              <a:off x="197016" y="5753034"/>
              <a:ext cx="382104" cy="40087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 dirty="0"/>
            </a:p>
          </p:txBody>
        </p:sp>
        <p:pic>
          <p:nvPicPr>
            <p:cNvPr id="12" name="Picture 82" descr="20160211 Community-icon - í¬ë  ì¤í Png, Transparent Png - 720x720(#707721) -  PngFind">
              <a:extLst>
                <a:ext uri="{FF2B5EF4-FFF2-40B4-BE49-F238E27FC236}">
                  <a16:creationId xmlns:a16="http://schemas.microsoft.com/office/drawing/2014/main" xmlns="" id="{23D15666-23BA-4638-9D44-4DB45CBB8E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28524" b="72898" l="25360" r="728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422" t="22977" r="21200" b="21555"/>
            <a:stretch/>
          </p:blipFill>
          <p:spPr bwMode="auto">
            <a:xfrm>
              <a:off x="224790" y="5826516"/>
              <a:ext cx="304800" cy="284723"/>
            </a:xfrm>
            <a:prstGeom prst="ellipse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xmlns="" val="429218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EB16E-EB8A-E11E-92B4-24253E78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70" y="205769"/>
            <a:ext cx="9511777" cy="666000"/>
          </a:xfrm>
        </p:spPr>
        <p:txBody>
          <a:bodyPr/>
          <a:lstStyle/>
          <a:p>
            <a:r>
              <a:rPr lang="en-US" b="1" dirty="0"/>
              <a:t>4. Fuel Oil Consumption Irregularities -Tutuka Power Station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771009-6994-54A5-3BE9-B7EDE7E14933}"/>
              </a:ext>
            </a:extLst>
          </p:cNvPr>
          <p:cNvSpPr/>
          <p:nvPr/>
        </p:nvSpPr>
        <p:spPr>
          <a:xfrm>
            <a:off x="0" y="1071363"/>
            <a:ext cx="12192000" cy="69480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000" dirty="0"/>
              <a:t>  Tutuka fuel oil expenditure reduced by R100m per month after interventions to root out irregularities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98790"/>
            <a:ext cx="11663305" cy="6059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/>
              <a:t>The average monthly spend for the prior three financial years is ~R79m.  </a:t>
            </a:r>
          </a:p>
          <a:p>
            <a:pPr algn="just">
              <a:lnSpc>
                <a:spcPct val="114000"/>
              </a:lnSpc>
            </a:pPr>
            <a:endParaRPr lang="en-US" b="1" dirty="0"/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/>
              <a:t>Tutuka’s initial </a:t>
            </a:r>
            <a:r>
              <a:rPr lang="en-US" b="1" dirty="0"/>
              <a:t>high fuel oil consumption was due to the poor technical performance </a:t>
            </a:r>
            <a:r>
              <a:rPr lang="en-US" dirty="0"/>
              <a:t>of its mills, feed pumps and the high cooling water temperature which resulted in it having the highest number of trips in the Gx fleet for 3 successive years.</a:t>
            </a:r>
          </a:p>
          <a:p>
            <a:pPr algn="just">
              <a:lnSpc>
                <a:spcPct val="114000"/>
              </a:lnSpc>
            </a:pPr>
            <a:endParaRPr lang="en-US" b="1" dirty="0"/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/>
              <a:t>Tutuka’s</a:t>
            </a:r>
            <a:r>
              <a:rPr lang="en-US" b="1" dirty="0"/>
              <a:t> reduced fuel oil consumption is due to the station delivering fewer MW’s to the grid </a:t>
            </a:r>
            <a:r>
              <a:rPr lang="en-US" dirty="0"/>
              <a:t>due to either planned or forced outages. EAF reduced from 40% in FY21, 30% in FY22,  26% in FY23.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The cost reduction is largely attributed reduced fuel oil consumption </a:t>
            </a:r>
            <a:r>
              <a:rPr lang="en-US" dirty="0"/>
              <a:t>and factors in fuel price escalations over the period.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algn="just"/>
            <a:r>
              <a:rPr lang="en-US" dirty="0"/>
              <a:t>	</a:t>
            </a:r>
          </a:p>
          <a:p>
            <a:pPr algn="just"/>
            <a:r>
              <a:rPr lang="en-US" dirty="0"/>
              <a:t>	</a:t>
            </a:r>
          </a:p>
          <a:p>
            <a:pPr algn="just"/>
            <a:r>
              <a:rPr lang="en-US" dirty="0"/>
              <a:t>	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1524035"/>
              </p:ext>
            </p:extLst>
          </p:nvPr>
        </p:nvGraphicFramePr>
        <p:xfrm>
          <a:off x="2664560" y="5204766"/>
          <a:ext cx="7388786" cy="1395788"/>
        </p:xfrm>
        <a:graphic>
          <a:graphicData uri="http://schemas.openxmlformats.org/drawingml/2006/table">
            <a:tbl>
              <a:tblPr firstRow="1" firstCol="1" bandRow="1"/>
              <a:tblGrid>
                <a:gridCol w="3074400">
                  <a:extLst>
                    <a:ext uri="{9D8B030D-6E8A-4147-A177-3AD203B41FA5}">
                      <a16:colId xmlns:a16="http://schemas.microsoft.com/office/drawing/2014/main" xmlns="" val="1342240918"/>
                    </a:ext>
                  </a:extLst>
                </a:gridCol>
                <a:gridCol w="1536183">
                  <a:extLst>
                    <a:ext uri="{9D8B030D-6E8A-4147-A177-3AD203B41FA5}">
                      <a16:colId xmlns:a16="http://schemas.microsoft.com/office/drawing/2014/main" xmlns="" val="3419264184"/>
                    </a:ext>
                  </a:extLst>
                </a:gridCol>
                <a:gridCol w="1405443">
                  <a:extLst>
                    <a:ext uri="{9D8B030D-6E8A-4147-A177-3AD203B41FA5}">
                      <a16:colId xmlns:a16="http://schemas.microsoft.com/office/drawing/2014/main" xmlns="" val="3344444461"/>
                    </a:ext>
                  </a:extLst>
                </a:gridCol>
                <a:gridCol w="1372760">
                  <a:extLst>
                    <a:ext uri="{9D8B030D-6E8A-4147-A177-3AD203B41FA5}">
                      <a16:colId xmlns:a16="http://schemas.microsoft.com/office/drawing/2014/main" xmlns="" val="419634290"/>
                    </a:ext>
                  </a:extLst>
                </a:gridCol>
              </a:tblGrid>
              <a:tr h="2625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7298460"/>
                  </a:ext>
                </a:extLst>
              </a:tr>
              <a:tr h="3757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 oil Actual (R’m)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995,7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6328339"/>
                  </a:ext>
                </a:extLst>
              </a:tr>
              <a:tr h="3850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 oil Budget (R’m)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8905404"/>
                  </a:ext>
                </a:extLst>
              </a:tr>
              <a:tr h="3414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 oil Variance (R’m)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-419,3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-388,2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-362,1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2483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226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771009-6994-54A5-3BE9-B7EDE7E14933}"/>
              </a:ext>
            </a:extLst>
          </p:cNvPr>
          <p:cNvSpPr/>
          <p:nvPr/>
        </p:nvSpPr>
        <p:spPr>
          <a:xfrm>
            <a:off x="0" y="1071363"/>
            <a:ext cx="12192000" cy="69480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000" b="1" dirty="0"/>
              <a:t>Significant increase in fuel oil consumption </a:t>
            </a:r>
            <a:r>
              <a:rPr lang="en-ZA" sz="2000" dirty="0"/>
              <a:t>at Grootvlei, Majuba Power Stations and other stations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799" y="1965764"/>
            <a:ext cx="10985601" cy="4790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Eskom has identified and actioned irregularities pertaining to fuel oil theft and is currently addressing with matters relating to litigation with supplier.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Grootvlei Power Station’s milling plant has several challenges due to lack of funding for maintenance </a:t>
            </a:r>
            <a:r>
              <a:rPr lang="en-US" dirty="0"/>
              <a:t>over the years, thus requiring units to run on continuous fuel oil support. </a:t>
            </a:r>
          </a:p>
          <a:p>
            <a:pPr>
              <a:lnSpc>
                <a:spcPct val="114000"/>
              </a:lnSpc>
            </a:pPr>
            <a:endParaRPr lang="en-US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Majuba Power Station’s high fuel oil consumption is due to maintenance backlog and long lead time for spares</a:t>
            </a:r>
            <a:r>
              <a:rPr lang="en-US" dirty="0"/>
              <a:t>. The high fuel oil usage was also impacted by the number and combination of mills out of service, resulting in delays in maintenance of operational mills. </a:t>
            </a:r>
          </a:p>
          <a:p>
            <a:pPr>
              <a:lnSpc>
                <a:spcPct val="114000"/>
              </a:lnSpc>
            </a:pPr>
            <a:endParaRPr lang="en-US" dirty="0"/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ZA" kern="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Regulatory requirement FFFR - </a:t>
            </a:r>
            <a:r>
              <a:rPr lang="en-ZA" b="1" kern="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mandatory that coal fired boilers have fuel oil available whilst they are on load</a:t>
            </a:r>
            <a:r>
              <a:rPr lang="en-ZA" kern="1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ZA" kern="1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Fuel oil is also required for extended unit light ups to conduct fault-finding while the machine is still.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D6EB16E-EB8A-E11E-92B4-24253E78DC0F}"/>
              </a:ext>
            </a:extLst>
          </p:cNvPr>
          <p:cNvSpPr txBox="1">
            <a:spLocks/>
          </p:cNvSpPr>
          <p:nvPr/>
        </p:nvSpPr>
        <p:spPr>
          <a:xfrm>
            <a:off x="215799" y="109769"/>
            <a:ext cx="9511777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4. Fuel Oil Consumption Irregularities – Other Stations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20894720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heme/theme1.xml><?xml version="1.0" encoding="utf-8"?>
<a:theme xmlns:a="http://schemas.openxmlformats.org/drawingml/2006/main" name="Office Theme">
  <a:themeElements>
    <a:clrScheme name="Eskom Wide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858705"/>
      </a:accent6>
      <a:hlink>
        <a:srgbClr val="83725B"/>
      </a:hlink>
      <a:folHlink>
        <a:srgbClr val="C97A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kom Widescreen_Without Visuals" id="{A8DDC17B-1581-4D7F-8C14-7723306C0474}" vid="{AABB89EC-0ED7-46E8-A361-2FD02679C18D}"/>
    </a:ext>
  </a:extLst>
</a:theme>
</file>

<file path=ppt/theme/theme2.xml><?xml version="1.0" encoding="utf-8"?>
<a:theme xmlns:a="http://schemas.openxmlformats.org/drawingml/2006/main" name="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E5B683E-D731-44A3-995F-FBDD736D6143}" vid="{6AEA1211-FEE5-49DA-A65B-5350B454C766}"/>
    </a:ext>
  </a:extLst>
</a:theme>
</file>

<file path=ppt/theme/theme3.xml><?xml version="1.0" encoding="utf-8"?>
<a:theme xmlns:a="http://schemas.openxmlformats.org/drawingml/2006/main" name="1_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E5B683E-D731-44A3-995F-FBDD736D6143}" vid="{6AEA1211-FEE5-49DA-A65B-5350B454C766}"/>
    </a:ext>
  </a:extLst>
</a:theme>
</file>

<file path=ppt/theme/theme4.xml><?xml version="1.0" encoding="utf-8"?>
<a:theme xmlns:a="http://schemas.openxmlformats.org/drawingml/2006/main" name="2_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E5B683E-D731-44A3-995F-FBDD736D6143}" vid="{6AEA1211-FEE5-49DA-A65B-5350B454C766}"/>
    </a:ext>
  </a:extLst>
</a:theme>
</file>

<file path=ppt/theme/theme5.xml><?xml version="1.0" encoding="utf-8"?>
<a:theme xmlns:a="http://schemas.openxmlformats.org/drawingml/2006/main" name="3_Content Slide Master">
  <a:themeElements>
    <a:clrScheme name="Eskom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0DAF2B"/>
      </a:accent6>
      <a:hlink>
        <a:srgbClr val="83725B"/>
      </a:hlink>
      <a:folHlink>
        <a:srgbClr val="C97A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E5B683E-D731-44A3-995F-FBDD736D6143}" vid="{6AEA1211-FEE5-49DA-A65B-5350B454C766}"/>
    </a:ext>
  </a:extLst>
</a:theme>
</file>

<file path=ppt/theme/theme6.xml><?xml version="1.0" encoding="utf-8"?>
<a:theme xmlns:a="http://schemas.openxmlformats.org/drawingml/2006/main" name="47_Default Desig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896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2E7F"/>
        </a:accent4>
        <a:accent5>
          <a:srgbClr val="DAEDEF"/>
        </a:accent5>
        <a:accent6>
          <a:srgbClr val="2D2D8A"/>
        </a:accent6>
        <a:hlink>
          <a:srgbClr val="83725B"/>
        </a:hlink>
        <a:folHlink>
          <a:srgbClr val="8587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2866102197043941391604A5FB4A4" ma:contentTypeVersion="13" ma:contentTypeDescription="Create a new document." ma:contentTypeScope="" ma:versionID="9b0bd1f93b2eca140891afdaac0688c6">
  <xsd:schema xmlns:xsd="http://www.w3.org/2001/XMLSchema" xmlns:xs="http://www.w3.org/2001/XMLSchema" xmlns:p="http://schemas.microsoft.com/office/2006/metadata/properties" xmlns:ns3="1b2042c9-de4d-48dc-b91d-cd5333993f63" xmlns:ns4="99ecca86-1491-4d54-bdc1-874e6d86931e" targetNamespace="http://schemas.microsoft.com/office/2006/metadata/properties" ma:root="true" ma:fieldsID="e19bee017c23c904cbdebc45a3c26954" ns3:_="" ns4:_="">
    <xsd:import namespace="1b2042c9-de4d-48dc-b91d-cd5333993f63"/>
    <xsd:import namespace="99ecca86-1491-4d54-bdc1-874e6d8693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042c9-de4d-48dc-b91d-cd5333993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cca86-1491-4d54-bdc1-874e6d86931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b2042c9-de4d-48dc-b91d-cd5333993f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1704B8-6DE8-4FC7-AB88-EF0FFD58B6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2042c9-de4d-48dc-b91d-cd5333993f63"/>
    <ds:schemaRef ds:uri="99ecca86-1491-4d54-bdc1-874e6d8693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0325F2-1199-4A7E-B87D-734C0A3EB286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9ecca86-1491-4d54-bdc1-874e6d86931e"/>
    <ds:schemaRef ds:uri="1b2042c9-de4d-48dc-b91d-cd5333993f63"/>
  </ds:schemaRefs>
</ds:datastoreItem>
</file>

<file path=customXml/itemProps3.xml><?xml version="1.0" encoding="utf-8"?>
<ds:datastoreItem xmlns:ds="http://schemas.openxmlformats.org/officeDocument/2006/customXml" ds:itemID="{BEA031EA-53D5-474F-8205-0E1513F096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7199</TotalTime>
  <Words>1252</Words>
  <Application>Microsoft Office PowerPoint</Application>
  <PresentationFormat>Custom</PresentationFormat>
  <Paragraphs>150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Office Theme</vt:lpstr>
      <vt:lpstr>Content Slide Master</vt:lpstr>
      <vt:lpstr>1_Content Slide Master</vt:lpstr>
      <vt:lpstr>2_Content Slide Master</vt:lpstr>
      <vt:lpstr>3_Content Slide Master</vt:lpstr>
      <vt:lpstr>47_Default Design</vt:lpstr>
      <vt:lpstr>Eskom Presentation for SCOPA on Former GCEO</vt:lpstr>
      <vt:lpstr>Slide 2</vt:lpstr>
      <vt:lpstr>1.Eskom’s Overarching Response on Matters Raised by former GCEO</vt:lpstr>
      <vt:lpstr>2. Procurement and Supply Chain Management</vt:lpstr>
      <vt:lpstr>2. Gx Procurement &amp; Supply Chain Irregularities       Alleged Inventory Corruption </vt:lpstr>
      <vt:lpstr>2. Gx Procurement &amp; Supply Chain Challenges      Alleged Inventory Corruption </vt:lpstr>
      <vt:lpstr>3. Non-Technical Losses of Electricity</vt:lpstr>
      <vt:lpstr>4. Fuel Oil Consumption Irregularities -Tutuka Power Station</vt:lpstr>
      <vt:lpstr>Slide 9</vt:lpstr>
      <vt:lpstr>Eskom Security Critical Successes (January ‘23 to date)</vt:lpstr>
      <vt:lpstr>Thank You</vt:lpstr>
    </vt:vector>
  </TitlesOfParts>
  <Company>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Hanlie Smit</dc:creator>
  <cp:lastModifiedBy>USER</cp:lastModifiedBy>
  <cp:revision>129</cp:revision>
  <dcterms:created xsi:type="dcterms:W3CDTF">2020-01-06T09:48:40Z</dcterms:created>
  <dcterms:modified xsi:type="dcterms:W3CDTF">2023-05-10T07:03:58Z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0x01010078C2866102197043941391604A5FB4A4</vt:lpwstr>
  </property>
</Properties>
</file>