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6" r:id="rId3"/>
  </p:sldMasterIdLst>
  <p:sldIdLst>
    <p:sldId id="256" r:id="rId4"/>
    <p:sldId id="257" r:id="rId5"/>
    <p:sldId id="355" r:id="rId6"/>
    <p:sldId id="303" r:id="rId7"/>
    <p:sldId id="707" r:id="rId8"/>
    <p:sldId id="311" r:id="rId9"/>
    <p:sldId id="262" r:id="rId10"/>
    <p:sldId id="708" r:id="rId11"/>
    <p:sldId id="709" r:id="rId12"/>
    <p:sldId id="710" r:id="rId13"/>
    <p:sldId id="711" r:id="rId14"/>
    <p:sldId id="667" r:id="rId15"/>
    <p:sldId id="261" r:id="rId16"/>
    <p:sldId id="703" r:id="rId17"/>
    <p:sldId id="268" r:id="rId18"/>
    <p:sldId id="704" r:id="rId19"/>
    <p:sldId id="272" r:id="rId20"/>
    <p:sldId id="678" r:id="rId21"/>
    <p:sldId id="275" r:id="rId22"/>
    <p:sldId id="675" r:id="rId23"/>
    <p:sldId id="278" r:id="rId24"/>
    <p:sldId id="686" r:id="rId25"/>
    <p:sldId id="283" r:id="rId26"/>
    <p:sldId id="290" r:id="rId27"/>
    <p:sldId id="448" r:id="rId28"/>
    <p:sldId id="455" r:id="rId29"/>
    <p:sldId id="456" r:id="rId30"/>
    <p:sldId id="258"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ED7D31"/>
    <a:srgbClr val="EFAD42"/>
    <a:srgbClr val="FFE699"/>
    <a:srgbClr val="F8CBAD"/>
    <a:srgbClr val="00509E"/>
    <a:srgbClr val="D54C3B"/>
    <a:srgbClr val="007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93" autoAdjust="0"/>
    <p:restoredTop sz="96405"/>
  </p:normalViewPr>
  <p:slideViewPr>
    <p:cSldViewPr snapToGrid="0" snapToObjects="1">
      <p:cViewPr varScale="1">
        <p:scale>
          <a:sx n="68" d="100"/>
          <a:sy n="68" d="100"/>
        </p:scale>
        <p:origin x="2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Sheet1!$B$3</c:f>
              <c:strCache>
                <c:ptCount val="1"/>
                <c:pt idx="0">
                  <c:v>Budget  2023/24</c:v>
                </c:pt>
              </c:strCache>
            </c:strRef>
          </c:tx>
          <c:spPr>
            <a:solidFill>
              <a:schemeClr val="accent1"/>
            </a:solidFill>
            <a:ln>
              <a:noFill/>
            </a:ln>
            <a:effectLst/>
          </c:spPr>
          <c:invertIfNegative val="0"/>
          <c:cat>
            <c:strRef>
              <c:f>Sheet1!$A$4:$A$8</c:f>
              <c:strCache>
                <c:ptCount val="5"/>
                <c:pt idx="0">
                  <c:v>Administration</c:v>
                </c:pt>
                <c:pt idx="1">
                  <c:v>National Planning Coordination(Total)</c:v>
                </c:pt>
                <c:pt idx="2">
                  <c:v>Sector Monitoring Services</c:v>
                </c:pt>
                <c:pt idx="3">
                  <c:v>Public Sector Monitoring and Capacity Dev</c:v>
                </c:pt>
                <c:pt idx="4">
                  <c:v>Evidence and Knowledge Systems</c:v>
                </c:pt>
              </c:strCache>
            </c:strRef>
          </c:cat>
          <c:val>
            <c:numRef>
              <c:f>Sheet1!$B$4:$B$8</c:f>
            </c:numRef>
          </c:val>
          <c:extLst>
            <c:ext xmlns:c16="http://schemas.microsoft.com/office/drawing/2014/chart" uri="{C3380CC4-5D6E-409C-BE32-E72D297353CC}">
              <c16:uniqueId val="{00000000-94F5-45AB-AA17-84F19A21396F}"/>
            </c:ext>
          </c:extLst>
        </c:ser>
        <c:ser>
          <c:idx val="1"/>
          <c:order val="1"/>
          <c:tx>
            <c:strRef>
              <c:f>Sheet1!$C$3</c:f>
              <c:strCache>
                <c:ptCount val="1"/>
                <c:pt idx="0">
                  <c:v>%</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Sheet1!$A$4:$A$8</c:f>
              <c:strCache>
                <c:ptCount val="5"/>
                <c:pt idx="0">
                  <c:v>Administration</c:v>
                </c:pt>
                <c:pt idx="1">
                  <c:v>National Planning Coordination(Total)</c:v>
                </c:pt>
                <c:pt idx="2">
                  <c:v>Sector Monitoring Services</c:v>
                </c:pt>
                <c:pt idx="3">
                  <c:v>Public Sector Monitoring and Capacity Dev</c:v>
                </c:pt>
                <c:pt idx="4">
                  <c:v>Evidence and Knowledge Systems</c:v>
                </c:pt>
              </c:strCache>
            </c:strRef>
          </c:cat>
          <c:val>
            <c:numRef>
              <c:f>Sheet1!$C$4:$C$8</c:f>
              <c:numCache>
                <c:formatCode>0%</c:formatCode>
                <c:ptCount val="5"/>
                <c:pt idx="0">
                  <c:v>0.4</c:v>
                </c:pt>
                <c:pt idx="1">
                  <c:v>0.17781518468082244</c:v>
                </c:pt>
                <c:pt idx="2">
                  <c:v>0.14614330626586641</c:v>
                </c:pt>
                <c:pt idx="3">
                  <c:v>0.17981582354029019</c:v>
                </c:pt>
                <c:pt idx="4">
                  <c:v>9.0558329550612798E-2</c:v>
                </c:pt>
              </c:numCache>
            </c:numRef>
          </c:val>
          <c:extLst>
            <c:ext xmlns:c16="http://schemas.microsoft.com/office/drawing/2014/chart" uri="{C3380CC4-5D6E-409C-BE32-E72D297353CC}">
              <c16:uniqueId val="{00000001-94F5-45AB-AA17-84F19A21396F}"/>
            </c:ext>
          </c:extLst>
        </c:ser>
        <c:dLbls>
          <c:showLegendKey val="0"/>
          <c:showVal val="0"/>
          <c:showCatName val="0"/>
          <c:showSerName val="0"/>
          <c:showPercent val="0"/>
          <c:showBubbleSize val="0"/>
        </c:dLbls>
        <c:gapWidth val="219"/>
        <c:overlap val="-27"/>
        <c:axId val="428537231"/>
        <c:axId val="426792767"/>
      </c:barChart>
      <c:catAx>
        <c:axId val="42853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792767"/>
        <c:crosses val="autoZero"/>
        <c:auto val="1"/>
        <c:lblAlgn val="ctr"/>
        <c:lblOffset val="100"/>
        <c:noMultiLvlLbl val="0"/>
      </c:catAx>
      <c:valAx>
        <c:axId val="4267927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37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Sheet1!$B$2</c:f>
              <c:strCache>
                <c:ptCount val="1"/>
                <c:pt idx="0">
                  <c:v>Budget  2023/24</c:v>
                </c:pt>
              </c:strCache>
            </c:strRef>
          </c:tx>
          <c:dPt>
            <c:idx val="0"/>
            <c:bubble3D val="0"/>
            <c:spPr>
              <a:solidFill>
                <a:schemeClr val="accent1"/>
              </a:solidFill>
              <a:ln>
                <a:noFill/>
              </a:ln>
              <a:effectLst/>
              <a:sp3d/>
            </c:spPr>
            <c:extLst>
              <c:ext xmlns:c16="http://schemas.microsoft.com/office/drawing/2014/chart" uri="{C3380CC4-5D6E-409C-BE32-E72D297353CC}">
                <c16:uniqueId val="{00000001-741F-4332-AA5A-5D567B34CD35}"/>
              </c:ext>
            </c:extLst>
          </c:dPt>
          <c:dPt>
            <c:idx val="1"/>
            <c:bubble3D val="0"/>
            <c:spPr>
              <a:solidFill>
                <a:schemeClr val="accent2"/>
              </a:solidFill>
              <a:ln>
                <a:noFill/>
              </a:ln>
              <a:effectLst/>
              <a:sp3d/>
            </c:spPr>
            <c:extLst>
              <c:ext xmlns:c16="http://schemas.microsoft.com/office/drawing/2014/chart" uri="{C3380CC4-5D6E-409C-BE32-E72D297353CC}">
                <c16:uniqueId val="{00000003-741F-4332-AA5A-5D567B34CD35}"/>
              </c:ext>
            </c:extLst>
          </c:dPt>
          <c:dPt>
            <c:idx val="2"/>
            <c:bubble3D val="0"/>
            <c:spPr>
              <a:solidFill>
                <a:schemeClr val="accent3"/>
              </a:solidFill>
              <a:ln>
                <a:noFill/>
              </a:ln>
              <a:effectLst/>
              <a:sp3d/>
            </c:spPr>
            <c:extLst>
              <c:ext xmlns:c16="http://schemas.microsoft.com/office/drawing/2014/chart" uri="{C3380CC4-5D6E-409C-BE32-E72D297353CC}">
                <c16:uniqueId val="{00000005-741F-4332-AA5A-5D567B34CD35}"/>
              </c:ext>
            </c:extLst>
          </c:dPt>
          <c:dLbls>
            <c:dLbl>
              <c:idx val="0"/>
              <c:tx>
                <c:rich>
                  <a:bodyPr/>
                  <a:lstStyle/>
                  <a:p>
                    <a:fld id="{F2F91D6A-F791-4D18-9EE2-B60BD30AD140}" type="VALUE">
                      <a:rPr lang="en-US" smtClean="0"/>
                      <a:pPr/>
                      <a:t>[VALUE]</a:t>
                    </a:fld>
                    <a:r>
                      <a:rPr lang="en-US"/>
                      <a:t> (68%)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F-4332-AA5A-5D567B34CD35}"/>
                </c:ext>
              </c:extLst>
            </c:dLbl>
            <c:dLbl>
              <c:idx val="1"/>
              <c:tx>
                <c:rich>
                  <a:bodyPr/>
                  <a:lstStyle/>
                  <a:p>
                    <a:fld id="{B3C741F7-1581-4823-8D61-7DFF7A1C3ABD}" type="VALUE">
                      <a:rPr lang="en-US" smtClean="0"/>
                      <a:pPr/>
                      <a:t>[VALUE]</a:t>
                    </a:fld>
                    <a:r>
                      <a:rPr lang="en-US"/>
                      <a:t> (31%)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F-4332-AA5A-5D567B34CD35}"/>
                </c:ext>
              </c:extLst>
            </c:dLbl>
            <c:dLbl>
              <c:idx val="2"/>
              <c:tx>
                <c:rich>
                  <a:bodyPr/>
                  <a:lstStyle/>
                  <a:p>
                    <a:fld id="{E2FDDD4F-0EF9-484D-B929-CC898DD071BA}" type="VALUE">
                      <a:rPr lang="en-US" smtClean="0"/>
                      <a:pPr/>
                      <a:t>[VALUE]</a:t>
                    </a:fld>
                    <a:r>
                      <a:rPr lang="en-US"/>
                      <a: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41F-4332-AA5A-5D567B34CD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Sheet1!$A$3:$A$5</c:f>
              <c:strCache>
                <c:ptCount val="3"/>
                <c:pt idx="0">
                  <c:v>Compensation of Employees (CoE)</c:v>
                </c:pt>
                <c:pt idx="1">
                  <c:v>Goods and Services</c:v>
                </c:pt>
                <c:pt idx="2">
                  <c:v>Payments for capital assets</c:v>
                </c:pt>
              </c:strCache>
            </c:strRef>
          </c:cat>
          <c:val>
            <c:numRef>
              <c:f>Sheet1!$B$3:$B$5</c:f>
              <c:numCache>
                <c:formatCode>#,##0</c:formatCode>
                <c:ptCount val="3"/>
                <c:pt idx="0">
                  <c:v>322692</c:v>
                </c:pt>
                <c:pt idx="1">
                  <c:v>147986</c:v>
                </c:pt>
                <c:pt idx="2">
                  <c:v>5170</c:v>
                </c:pt>
              </c:numCache>
            </c:numRef>
          </c:val>
          <c:extLst>
            <c:ext xmlns:c16="http://schemas.microsoft.com/office/drawing/2014/chart" uri="{C3380CC4-5D6E-409C-BE32-E72D297353CC}">
              <c16:uniqueId val="{00000006-741F-4332-AA5A-5D567B34CD35}"/>
            </c:ext>
          </c:extLst>
        </c:ser>
        <c:ser>
          <c:idx val="1"/>
          <c:order val="1"/>
          <c:tx>
            <c:strRef>
              <c:f>Sheet1!$C$2</c:f>
              <c:strCache>
                <c:ptCount val="1"/>
                <c:pt idx="0">
                  <c:v>%</c:v>
                </c:pt>
              </c:strCache>
            </c:strRef>
          </c:tx>
          <c:dPt>
            <c:idx val="0"/>
            <c:bubble3D val="0"/>
            <c:spPr>
              <a:solidFill>
                <a:schemeClr val="accent1"/>
              </a:solidFill>
              <a:ln>
                <a:noFill/>
              </a:ln>
              <a:effectLst/>
              <a:sp3d/>
            </c:spPr>
            <c:extLst>
              <c:ext xmlns:c16="http://schemas.microsoft.com/office/drawing/2014/chart" uri="{C3380CC4-5D6E-409C-BE32-E72D297353CC}">
                <c16:uniqueId val="{00000008-741F-4332-AA5A-5D567B34CD35}"/>
              </c:ext>
            </c:extLst>
          </c:dPt>
          <c:dPt>
            <c:idx val="1"/>
            <c:bubble3D val="0"/>
            <c:spPr>
              <a:solidFill>
                <a:schemeClr val="accent2"/>
              </a:solidFill>
              <a:ln>
                <a:noFill/>
              </a:ln>
              <a:effectLst/>
              <a:sp3d/>
            </c:spPr>
            <c:extLst>
              <c:ext xmlns:c16="http://schemas.microsoft.com/office/drawing/2014/chart" uri="{C3380CC4-5D6E-409C-BE32-E72D297353CC}">
                <c16:uniqueId val="{0000000A-741F-4332-AA5A-5D567B34CD35}"/>
              </c:ext>
            </c:extLst>
          </c:dPt>
          <c:dPt>
            <c:idx val="2"/>
            <c:bubble3D val="0"/>
            <c:spPr>
              <a:solidFill>
                <a:schemeClr val="accent3"/>
              </a:solidFill>
              <a:ln>
                <a:noFill/>
              </a:ln>
              <a:effectLst/>
              <a:sp3d/>
            </c:spPr>
            <c:extLst>
              <c:ext xmlns:c16="http://schemas.microsoft.com/office/drawing/2014/chart" uri="{C3380CC4-5D6E-409C-BE32-E72D297353CC}">
                <c16:uniqueId val="{0000000C-741F-4332-AA5A-5D567B34CD35}"/>
              </c:ext>
            </c:extLst>
          </c:dPt>
          <c:cat>
            <c:strRef>
              <c:f>Sheet1!$A$3:$A$5</c:f>
              <c:strCache>
                <c:ptCount val="3"/>
                <c:pt idx="0">
                  <c:v>Compensation of Employees (CoE)</c:v>
                </c:pt>
                <c:pt idx="1">
                  <c:v>Goods and Services</c:v>
                </c:pt>
                <c:pt idx="2">
                  <c:v>Payments for capital assets</c:v>
                </c:pt>
              </c:strCache>
            </c:strRef>
          </c:cat>
          <c:val>
            <c:numRef>
              <c:f>Sheet1!$C$3:$C$5</c:f>
              <c:numCache>
                <c:formatCode>0%</c:formatCode>
                <c:ptCount val="3"/>
                <c:pt idx="0">
                  <c:v>0.67814091894890804</c:v>
                </c:pt>
                <c:pt idx="1">
                  <c:v>0.31099426707688171</c:v>
                </c:pt>
                <c:pt idx="2">
                  <c:v>1.0864813974210252E-2</c:v>
                </c:pt>
              </c:numCache>
            </c:numRef>
          </c:val>
          <c:extLst>
            <c:ext xmlns:c16="http://schemas.microsoft.com/office/drawing/2014/chart" uri="{C3380CC4-5D6E-409C-BE32-E72D297353CC}">
              <c16:uniqueId val="{0000000D-741F-4332-AA5A-5D567B34CD3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839C34-B0D4-4E40-9B59-917E84ECF3E4}"/>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E6CEF349-5B91-B24D-982A-D6B57A6E7D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C6AD46-138B-B440-84A2-7A887BEDB7E5}"/>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110415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8D9671-60B8-CC41-B756-43F7DC273233}"/>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F2CB4AB8-BDFB-2A4A-BE7A-8B8325D24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4149A4-3E84-5F45-AC06-53900F6907D3}"/>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199389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DA6023-A2AC-4449-BE49-D991889AF521}"/>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F59D7999-71AB-CE42-BAAC-8DFE3105FE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ECE2E8-BFFE-D84F-90BA-7FCE2CF501F1}"/>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826946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213277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3517467" y="227974"/>
            <a:ext cx="5163415" cy="4064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070245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839C34-B0D4-4E40-9B59-917E84ECF3E4}"/>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E6CEF349-5B91-B24D-982A-D6B57A6E7D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C6AD46-138B-B440-84A2-7A887BEDB7E5}"/>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3455764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FE02F5-6C87-B14D-8CF4-7D5E66FCAA75}"/>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2067824D-FBC6-DB48-BCAF-7C1E7467D6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3CD7C7-31B7-D44B-A8F2-DFF29AC9D59A}"/>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2704615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08F25E-5F41-084E-83AA-8FE74BA6FAF6}"/>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882ED9CA-D437-4449-B072-541B371C4B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89FA9F-EEC7-2D45-8002-65AA0028CD08}"/>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3946261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5BA4BA-4FCE-BF47-944E-B5095F837520}"/>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6" name="Footer Placeholder 5">
            <a:extLst>
              <a:ext uri="{FF2B5EF4-FFF2-40B4-BE49-F238E27FC236}">
                <a16:creationId xmlns:a16="http://schemas.microsoft.com/office/drawing/2014/main" id="{74BC36AF-1883-F048-B4DC-C88A900F6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17978B-018E-434B-B932-DD34677D906E}"/>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226093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85E121-21EF-FD41-BEE1-EC04623C50D8}"/>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8" name="Footer Placeholder 7">
            <a:extLst>
              <a:ext uri="{FF2B5EF4-FFF2-40B4-BE49-F238E27FC236}">
                <a16:creationId xmlns:a16="http://schemas.microsoft.com/office/drawing/2014/main" id="{CA532B73-8A2C-BD46-B51C-14E4B7A4ADF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85F781C-C4DA-1B4A-99FA-BF24BA20CBF1}"/>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394885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036094-BB03-624D-A0B0-6179D6500606}"/>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4" name="Footer Placeholder 3">
            <a:extLst>
              <a:ext uri="{FF2B5EF4-FFF2-40B4-BE49-F238E27FC236}">
                <a16:creationId xmlns:a16="http://schemas.microsoft.com/office/drawing/2014/main" id="{BC513C22-F827-CD4E-A70F-7BC461DA93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ABFF71-FFFC-604D-B372-8FBC90BB52BF}"/>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258427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FE02F5-6C87-B14D-8CF4-7D5E66FCAA75}"/>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2067824D-FBC6-DB48-BCAF-7C1E7467D6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3CD7C7-31B7-D44B-A8F2-DFF29AC9D59A}"/>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547719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6FE06-06A3-124E-A65C-B8EBED9A6F9D}"/>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3" name="Footer Placeholder 2">
            <a:extLst>
              <a:ext uri="{FF2B5EF4-FFF2-40B4-BE49-F238E27FC236}">
                <a16:creationId xmlns:a16="http://schemas.microsoft.com/office/drawing/2014/main" id="{4B478CAC-6E2F-A84F-B2A5-2C03BF964F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EEC9EF3-910D-EE47-A35C-7E9C4A943289}"/>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324974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62CD4D-2565-4848-8719-A30A7F573143}"/>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6" name="Footer Placeholder 5">
            <a:extLst>
              <a:ext uri="{FF2B5EF4-FFF2-40B4-BE49-F238E27FC236}">
                <a16:creationId xmlns:a16="http://schemas.microsoft.com/office/drawing/2014/main" id="{220FC643-5E90-3D47-BE0C-3C7912DA70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BF1EDB-10A9-994E-85D0-BDE962D93947}"/>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1780746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606136-6377-FC48-B97E-27A76615C75A}"/>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6" name="Footer Placeholder 5">
            <a:extLst>
              <a:ext uri="{FF2B5EF4-FFF2-40B4-BE49-F238E27FC236}">
                <a16:creationId xmlns:a16="http://schemas.microsoft.com/office/drawing/2014/main" id="{38B092C4-E318-FC4B-A22F-AFC541DBD7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1C914B-DB31-B442-BABE-CE265656FEAC}"/>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377056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8D9671-60B8-CC41-B756-43F7DC273233}"/>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F2CB4AB8-BDFB-2A4A-BE7A-8B8325D243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4149A4-3E84-5F45-AC06-53900F6907D3}"/>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1242206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DA6023-A2AC-4449-BE49-D991889AF521}"/>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F59D7999-71AB-CE42-BAAC-8DFE3105FE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ECE2E8-BFFE-D84F-90BA-7FCE2CF501F1}"/>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2651448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427821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3517467" y="227974"/>
            <a:ext cx="5163415" cy="4064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05416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1C86-B0AD-9042-8CC2-4B5F837FC0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441F95-6299-0C4A-8DEC-2F4E174B4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839C34-B0D4-4E40-9B59-917E84ECF3E4}"/>
              </a:ext>
            </a:extLst>
          </p:cNvPr>
          <p:cNvSpPr>
            <a:spLocks noGrp="1"/>
          </p:cNvSpPr>
          <p:nvPr>
            <p:ph type="dt" sz="half" idx="10"/>
          </p:nvPr>
        </p:nvSpPr>
        <p:spPr/>
        <p:txBody>
          <a:bodyPr/>
          <a:lstStyle/>
          <a:p>
            <a:fld id="{9CB58711-0EC3-DA45-9F05-F0A4EDEB1227}" type="datetime1">
              <a:rPr lang="en-ZA" smtClean="0"/>
              <a:t>2023/05/04</a:t>
            </a:fld>
            <a:endParaRPr lang="en-US"/>
          </a:p>
        </p:txBody>
      </p:sp>
      <p:sp>
        <p:nvSpPr>
          <p:cNvPr id="5" name="Footer Placeholder 4">
            <a:extLst>
              <a:ext uri="{FF2B5EF4-FFF2-40B4-BE49-F238E27FC236}">
                <a16:creationId xmlns:a16="http://schemas.microsoft.com/office/drawing/2014/main" id="{E6CEF349-5B91-B24D-982A-D6B57A6E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6AD46-138B-B440-84A2-7A887BEDB7E5}"/>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239127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99C67-4059-FC49-9968-FEBEF93ADF9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1CAB03A-3106-D441-BEE8-1802C17440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FE02F5-6C87-B14D-8CF4-7D5E66FCAA75}"/>
              </a:ext>
            </a:extLst>
          </p:cNvPr>
          <p:cNvSpPr>
            <a:spLocks noGrp="1"/>
          </p:cNvSpPr>
          <p:nvPr>
            <p:ph type="dt" sz="half" idx="10"/>
          </p:nvPr>
        </p:nvSpPr>
        <p:spPr/>
        <p:txBody>
          <a:bodyPr/>
          <a:lstStyle/>
          <a:p>
            <a:fld id="{77551CF7-FCA6-6444-816F-8F1A4653D48C}" type="datetime1">
              <a:rPr lang="en-ZA" smtClean="0"/>
              <a:t>2023/05/04</a:t>
            </a:fld>
            <a:endParaRPr lang="en-US"/>
          </a:p>
        </p:txBody>
      </p:sp>
      <p:sp>
        <p:nvSpPr>
          <p:cNvPr id="5" name="Footer Placeholder 4">
            <a:extLst>
              <a:ext uri="{FF2B5EF4-FFF2-40B4-BE49-F238E27FC236}">
                <a16:creationId xmlns:a16="http://schemas.microsoft.com/office/drawing/2014/main" id="{2067824D-FBC6-DB48-BCAF-7C1E7467D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CD7C7-31B7-D44B-A8F2-DFF29AC9D59A}"/>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2296318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08F25E-5F41-084E-83AA-8FE74BA6FAF6}"/>
              </a:ext>
            </a:extLst>
          </p:cNvPr>
          <p:cNvSpPr>
            <a:spLocks noGrp="1"/>
          </p:cNvSpPr>
          <p:nvPr>
            <p:ph type="dt" sz="half" idx="10"/>
          </p:nvPr>
        </p:nvSpPr>
        <p:spPr/>
        <p:txBody>
          <a:bodyPr/>
          <a:lstStyle/>
          <a:p>
            <a:fld id="{D45C7F67-FF09-8A4F-A66A-39A413F9DFD6}" type="datetime1">
              <a:rPr lang="en-ZA" smtClean="0"/>
              <a:t>2023/05/04</a:t>
            </a:fld>
            <a:endParaRPr lang="en-US"/>
          </a:p>
        </p:txBody>
      </p:sp>
      <p:sp>
        <p:nvSpPr>
          <p:cNvPr id="5" name="Footer Placeholder 4">
            <a:extLst>
              <a:ext uri="{FF2B5EF4-FFF2-40B4-BE49-F238E27FC236}">
                <a16:creationId xmlns:a16="http://schemas.microsoft.com/office/drawing/2014/main" id="{882ED9CA-D437-4449-B072-541B371C4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9FA9F-EEC7-2D45-8002-65AA0028CD08}"/>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7628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E381-4503-2947-87B6-CF22AEDABDB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0C530EC-CE00-2B4E-8CE2-24AEF96D8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808F25E-5F41-084E-83AA-8FE74BA6FAF6}"/>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882ED9CA-D437-4449-B072-541B371C4B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89FA9F-EEC7-2D45-8002-65AA0028CD08}"/>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222329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5BA4BA-4FCE-BF47-944E-B5095F837520}"/>
              </a:ext>
            </a:extLst>
          </p:cNvPr>
          <p:cNvSpPr>
            <a:spLocks noGrp="1"/>
          </p:cNvSpPr>
          <p:nvPr>
            <p:ph type="dt" sz="half" idx="10"/>
          </p:nvPr>
        </p:nvSpPr>
        <p:spPr/>
        <p:txBody>
          <a:bodyPr/>
          <a:lstStyle/>
          <a:p>
            <a:fld id="{A7BCFF3A-10DE-734C-813E-F191C4B7B5B0}" type="datetime1">
              <a:rPr lang="en-ZA" smtClean="0"/>
              <a:t>2023/05/04</a:t>
            </a:fld>
            <a:endParaRPr lang="en-US"/>
          </a:p>
        </p:txBody>
      </p:sp>
      <p:sp>
        <p:nvSpPr>
          <p:cNvPr id="6" name="Footer Placeholder 5">
            <a:extLst>
              <a:ext uri="{FF2B5EF4-FFF2-40B4-BE49-F238E27FC236}">
                <a16:creationId xmlns:a16="http://schemas.microsoft.com/office/drawing/2014/main" id="{74BC36AF-1883-F048-B4DC-C88A900F6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7978B-018E-434B-B932-DD34677D906E}"/>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3963329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85E121-21EF-FD41-BEE1-EC04623C50D8}"/>
              </a:ext>
            </a:extLst>
          </p:cNvPr>
          <p:cNvSpPr>
            <a:spLocks noGrp="1"/>
          </p:cNvSpPr>
          <p:nvPr>
            <p:ph type="dt" sz="half" idx="10"/>
          </p:nvPr>
        </p:nvSpPr>
        <p:spPr/>
        <p:txBody>
          <a:bodyPr/>
          <a:lstStyle/>
          <a:p>
            <a:fld id="{D6AD8DA5-A58E-C042-B77B-B8EBAE248ABB}" type="datetime1">
              <a:rPr lang="en-ZA" smtClean="0"/>
              <a:t>2023/05/04</a:t>
            </a:fld>
            <a:endParaRPr lang="en-US"/>
          </a:p>
        </p:txBody>
      </p:sp>
      <p:sp>
        <p:nvSpPr>
          <p:cNvPr id="8" name="Footer Placeholder 7">
            <a:extLst>
              <a:ext uri="{FF2B5EF4-FFF2-40B4-BE49-F238E27FC236}">
                <a16:creationId xmlns:a16="http://schemas.microsoft.com/office/drawing/2014/main" id="{CA532B73-8A2C-BD46-B51C-14E4B7A4AD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5F781C-C4DA-1B4A-99FA-BF24BA20CBF1}"/>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4075586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036094-BB03-624D-A0B0-6179D6500606}"/>
              </a:ext>
            </a:extLst>
          </p:cNvPr>
          <p:cNvSpPr>
            <a:spLocks noGrp="1"/>
          </p:cNvSpPr>
          <p:nvPr>
            <p:ph type="dt" sz="half" idx="10"/>
          </p:nvPr>
        </p:nvSpPr>
        <p:spPr/>
        <p:txBody>
          <a:bodyPr/>
          <a:lstStyle/>
          <a:p>
            <a:fld id="{29BE368A-1607-B946-B1C0-F5C19DD3DA65}" type="datetime1">
              <a:rPr lang="en-ZA" smtClean="0"/>
              <a:t>2023/05/04</a:t>
            </a:fld>
            <a:endParaRPr lang="en-US"/>
          </a:p>
        </p:txBody>
      </p:sp>
      <p:sp>
        <p:nvSpPr>
          <p:cNvPr id="4" name="Footer Placeholder 3">
            <a:extLst>
              <a:ext uri="{FF2B5EF4-FFF2-40B4-BE49-F238E27FC236}">
                <a16:creationId xmlns:a16="http://schemas.microsoft.com/office/drawing/2014/main" id="{BC513C22-F827-CD4E-A70F-7BC461DA93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ABFF71-FFFC-604D-B372-8FBC90BB52BF}"/>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1467467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6FE06-06A3-124E-A65C-B8EBED9A6F9D}"/>
              </a:ext>
            </a:extLst>
          </p:cNvPr>
          <p:cNvSpPr>
            <a:spLocks noGrp="1"/>
          </p:cNvSpPr>
          <p:nvPr>
            <p:ph type="dt" sz="half" idx="10"/>
          </p:nvPr>
        </p:nvSpPr>
        <p:spPr/>
        <p:txBody>
          <a:bodyPr/>
          <a:lstStyle/>
          <a:p>
            <a:fld id="{9BAA29C0-5B39-5546-B9F4-EF24B1E5145F}" type="datetime1">
              <a:rPr lang="en-ZA" smtClean="0"/>
              <a:t>2023/05/04</a:t>
            </a:fld>
            <a:endParaRPr lang="en-US"/>
          </a:p>
        </p:txBody>
      </p:sp>
      <p:sp>
        <p:nvSpPr>
          <p:cNvPr id="3" name="Footer Placeholder 2">
            <a:extLst>
              <a:ext uri="{FF2B5EF4-FFF2-40B4-BE49-F238E27FC236}">
                <a16:creationId xmlns:a16="http://schemas.microsoft.com/office/drawing/2014/main" id="{4B478CAC-6E2F-A84F-B2A5-2C03BF964F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EC9EF3-910D-EE47-A35C-7E9C4A943289}"/>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40934734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62CD4D-2565-4848-8719-A30A7F573143}"/>
              </a:ext>
            </a:extLst>
          </p:cNvPr>
          <p:cNvSpPr>
            <a:spLocks noGrp="1"/>
          </p:cNvSpPr>
          <p:nvPr>
            <p:ph type="dt" sz="half" idx="10"/>
          </p:nvPr>
        </p:nvSpPr>
        <p:spPr/>
        <p:txBody>
          <a:bodyPr/>
          <a:lstStyle/>
          <a:p>
            <a:fld id="{3178EAF8-3C8F-DD4A-9F21-E3F3886DB470}" type="datetime1">
              <a:rPr lang="en-ZA" smtClean="0"/>
              <a:t>2023/05/04</a:t>
            </a:fld>
            <a:endParaRPr lang="en-US"/>
          </a:p>
        </p:txBody>
      </p:sp>
      <p:sp>
        <p:nvSpPr>
          <p:cNvPr id="6" name="Footer Placeholder 5">
            <a:extLst>
              <a:ext uri="{FF2B5EF4-FFF2-40B4-BE49-F238E27FC236}">
                <a16:creationId xmlns:a16="http://schemas.microsoft.com/office/drawing/2014/main" id="{220FC643-5E90-3D47-BE0C-3C7912DA70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F1EDB-10A9-994E-85D0-BDE962D93947}"/>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18595633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606136-6377-FC48-B97E-27A76615C75A}"/>
              </a:ext>
            </a:extLst>
          </p:cNvPr>
          <p:cNvSpPr>
            <a:spLocks noGrp="1"/>
          </p:cNvSpPr>
          <p:nvPr>
            <p:ph type="dt" sz="half" idx="10"/>
          </p:nvPr>
        </p:nvSpPr>
        <p:spPr/>
        <p:txBody>
          <a:bodyPr/>
          <a:lstStyle/>
          <a:p>
            <a:fld id="{C3B6BE85-2788-2D43-83AB-090A39803D34}" type="datetime1">
              <a:rPr lang="en-ZA" smtClean="0"/>
              <a:t>2023/05/04</a:t>
            </a:fld>
            <a:endParaRPr lang="en-US"/>
          </a:p>
        </p:txBody>
      </p:sp>
      <p:sp>
        <p:nvSpPr>
          <p:cNvPr id="6" name="Footer Placeholder 5">
            <a:extLst>
              <a:ext uri="{FF2B5EF4-FFF2-40B4-BE49-F238E27FC236}">
                <a16:creationId xmlns:a16="http://schemas.microsoft.com/office/drawing/2014/main" id="{38B092C4-E318-FC4B-A22F-AFC541DBD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C914B-DB31-B442-BABE-CE265656FEAC}"/>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3699000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6D38-5FE4-2B4C-9F88-ED61FB5D02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4D271A5-BD6B-0842-8A27-F631A133712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8D9671-60B8-CC41-B756-43F7DC273233}"/>
              </a:ext>
            </a:extLst>
          </p:cNvPr>
          <p:cNvSpPr>
            <a:spLocks noGrp="1"/>
          </p:cNvSpPr>
          <p:nvPr>
            <p:ph type="dt" sz="half" idx="10"/>
          </p:nvPr>
        </p:nvSpPr>
        <p:spPr/>
        <p:txBody>
          <a:bodyPr/>
          <a:lstStyle/>
          <a:p>
            <a:fld id="{2C18FC69-D703-9148-A855-846EB088D7FF}" type="datetime1">
              <a:rPr lang="en-ZA" smtClean="0"/>
              <a:t>2023/05/04</a:t>
            </a:fld>
            <a:endParaRPr lang="en-US"/>
          </a:p>
        </p:txBody>
      </p:sp>
      <p:sp>
        <p:nvSpPr>
          <p:cNvPr id="5" name="Footer Placeholder 4">
            <a:extLst>
              <a:ext uri="{FF2B5EF4-FFF2-40B4-BE49-F238E27FC236}">
                <a16:creationId xmlns:a16="http://schemas.microsoft.com/office/drawing/2014/main" id="{F2CB4AB8-BDFB-2A4A-BE7A-8B8325D24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149A4-3E84-5F45-AC06-53900F6907D3}"/>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1538401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57D43-2332-B24F-B25B-5D53F518B80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2024C5F-366C-E949-A928-E60A0E5C102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DA6023-A2AC-4449-BE49-D991889AF521}"/>
              </a:ext>
            </a:extLst>
          </p:cNvPr>
          <p:cNvSpPr>
            <a:spLocks noGrp="1"/>
          </p:cNvSpPr>
          <p:nvPr>
            <p:ph type="dt" sz="half" idx="10"/>
          </p:nvPr>
        </p:nvSpPr>
        <p:spPr/>
        <p:txBody>
          <a:bodyPr/>
          <a:lstStyle/>
          <a:p>
            <a:fld id="{A3F5574A-E21B-B947-9181-7A797A8D03D1}" type="datetime1">
              <a:rPr lang="en-ZA" smtClean="0"/>
              <a:t>2023/05/04</a:t>
            </a:fld>
            <a:endParaRPr lang="en-US"/>
          </a:p>
        </p:txBody>
      </p:sp>
      <p:sp>
        <p:nvSpPr>
          <p:cNvPr id="5" name="Footer Placeholder 4">
            <a:extLst>
              <a:ext uri="{FF2B5EF4-FFF2-40B4-BE49-F238E27FC236}">
                <a16:creationId xmlns:a16="http://schemas.microsoft.com/office/drawing/2014/main" id="{F59D7999-71AB-CE42-BAAC-8DFE3105F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CE2E8-BFFE-D84F-90BA-7FCE2CF501F1}"/>
              </a:ext>
            </a:extLst>
          </p:cNvPr>
          <p:cNvSpPr>
            <a:spLocks noGrp="1"/>
          </p:cNvSpPr>
          <p:nvPr>
            <p:ph type="sldNum" sz="quarter" idx="12"/>
          </p:nvPr>
        </p:nvSpPr>
        <p:spPr/>
        <p:txBody>
          <a:bodyPr/>
          <a:lstStyle/>
          <a:p>
            <a:fld id="{62526E85-891A-0645-91C7-B21974A35916}" type="slidenum">
              <a:rPr lang="en-US" smtClean="0"/>
              <a:t>‹#›</a:t>
            </a:fld>
            <a:endParaRPr lang="en-US"/>
          </a:p>
        </p:txBody>
      </p:sp>
    </p:spTree>
    <p:extLst>
      <p:ext uri="{BB962C8B-B14F-4D97-AF65-F5344CB8AC3E}">
        <p14:creationId xmlns:p14="http://schemas.microsoft.com/office/powerpoint/2010/main" val="124278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F6DD-A4F4-C748-AF60-6C8D9F06F1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7AA790-AD42-3344-8B11-5A4F2E0636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626CE14-1BA2-ED44-B5BD-2A6576A2F3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45BA4BA-4FCE-BF47-944E-B5095F837520}"/>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6" name="Footer Placeholder 5">
            <a:extLst>
              <a:ext uri="{FF2B5EF4-FFF2-40B4-BE49-F238E27FC236}">
                <a16:creationId xmlns:a16="http://schemas.microsoft.com/office/drawing/2014/main" id="{74BC36AF-1883-F048-B4DC-C88A900F6A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17978B-018E-434B-B932-DD34677D906E}"/>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246774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53D3-AC78-1642-8E76-D2DC0C6386D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3318E2-8623-C341-ABB2-91FF72943B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DC9D7EB-DF3B-B54A-BE11-6B937412DBB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D42BAB6-AFAB-F74B-8460-F97FC929E3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BC472F-EB72-4C4E-8F41-F748B6EEDA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85E121-21EF-FD41-BEE1-EC04623C50D8}"/>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8" name="Footer Placeholder 7">
            <a:extLst>
              <a:ext uri="{FF2B5EF4-FFF2-40B4-BE49-F238E27FC236}">
                <a16:creationId xmlns:a16="http://schemas.microsoft.com/office/drawing/2014/main" id="{CA532B73-8A2C-BD46-B51C-14E4B7A4ADF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85F781C-C4DA-1B4A-99FA-BF24BA20CBF1}"/>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280552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28BA5-CA80-F840-81D9-E6F192FF18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D036094-BB03-624D-A0B0-6179D6500606}"/>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4" name="Footer Placeholder 3">
            <a:extLst>
              <a:ext uri="{FF2B5EF4-FFF2-40B4-BE49-F238E27FC236}">
                <a16:creationId xmlns:a16="http://schemas.microsoft.com/office/drawing/2014/main" id="{BC513C22-F827-CD4E-A70F-7BC461DA933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ABFF71-FFFC-604D-B372-8FBC90BB52BF}"/>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86538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6FE06-06A3-124E-A65C-B8EBED9A6F9D}"/>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3" name="Footer Placeholder 2">
            <a:extLst>
              <a:ext uri="{FF2B5EF4-FFF2-40B4-BE49-F238E27FC236}">
                <a16:creationId xmlns:a16="http://schemas.microsoft.com/office/drawing/2014/main" id="{4B478CAC-6E2F-A84F-B2A5-2C03BF964F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EEC9EF3-910D-EE47-A35C-7E9C4A943289}"/>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41048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1486-8905-7645-82B8-972D747C46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1BAFC70-7BFF-AA48-B3A6-919816A39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A4227AD-87E2-624F-B45B-90B1CDF4A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62CD4D-2565-4848-8719-A30A7F573143}"/>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6" name="Footer Placeholder 5">
            <a:extLst>
              <a:ext uri="{FF2B5EF4-FFF2-40B4-BE49-F238E27FC236}">
                <a16:creationId xmlns:a16="http://schemas.microsoft.com/office/drawing/2014/main" id="{220FC643-5E90-3D47-BE0C-3C7912DA70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BF1EDB-10A9-994E-85D0-BDE962D93947}"/>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216061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83F8-C8CF-A44F-9984-4C4876B687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7CEB4A-0CF0-854C-9CAA-2E160B1C6F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983CFA9A-17EF-0144-A6D9-D2A1A9B02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606136-6377-FC48-B97E-27A76615C75A}"/>
              </a:ext>
            </a:extLst>
          </p:cNvPr>
          <p:cNvSpPr>
            <a:spLocks noGrp="1"/>
          </p:cNvSpPr>
          <p:nvPr>
            <p:ph type="dt" sz="half" idx="10"/>
          </p:nvPr>
        </p:nvSpPr>
        <p:spPr/>
        <p:txBody>
          <a:bodyPr/>
          <a:lstStyle/>
          <a:p>
            <a:fld id="{0700D211-4E77-494E-90FD-EBC70F2F40A7}" type="datetimeFigureOut">
              <a:rPr lang="en-US" smtClean="0"/>
              <a:t>5/4/2023</a:t>
            </a:fld>
            <a:endParaRPr lang="en-US" dirty="0"/>
          </a:p>
        </p:txBody>
      </p:sp>
      <p:sp>
        <p:nvSpPr>
          <p:cNvPr id="6" name="Footer Placeholder 5">
            <a:extLst>
              <a:ext uri="{FF2B5EF4-FFF2-40B4-BE49-F238E27FC236}">
                <a16:creationId xmlns:a16="http://schemas.microsoft.com/office/drawing/2014/main" id="{38B092C4-E318-FC4B-A22F-AFC541DBD7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1C914B-DB31-B442-BABE-CE265656FEAC}"/>
              </a:ext>
            </a:extLst>
          </p:cNvPr>
          <p:cNvSpPr>
            <a:spLocks noGrp="1"/>
          </p:cNvSpPr>
          <p:nvPr>
            <p:ph type="sldNum" sz="quarter" idx="12"/>
          </p:nvPr>
        </p:nvSpPr>
        <p:spPr/>
        <p:txBody>
          <a:bodyPr/>
          <a:lstStyle/>
          <a:p>
            <a:fld id="{62526E85-891A-0645-91C7-B21974A35916}" type="slidenum">
              <a:rPr lang="en-US" smtClean="0"/>
              <a:t>‹#›</a:t>
            </a:fld>
            <a:endParaRPr lang="en-US" dirty="0"/>
          </a:p>
        </p:txBody>
      </p:sp>
    </p:spTree>
    <p:extLst>
      <p:ext uri="{BB962C8B-B14F-4D97-AF65-F5344CB8AC3E}">
        <p14:creationId xmlns:p14="http://schemas.microsoft.com/office/powerpoint/2010/main" val="84325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t>‹#›</a:t>
            </a:fld>
            <a:endParaRPr lang="en-US" dirty="0"/>
          </a:p>
        </p:txBody>
      </p:sp>
    </p:spTree>
    <p:extLst>
      <p:ext uri="{BB962C8B-B14F-4D97-AF65-F5344CB8AC3E}">
        <p14:creationId xmlns:p14="http://schemas.microsoft.com/office/powerpoint/2010/main" val="124792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0D211-4E77-494E-90FD-EBC70F2F40A7}" type="datetimeFigureOut">
              <a:rPr lang="en-US" smtClean="0"/>
              <a:t>5/4/2023</a:t>
            </a:fld>
            <a:endParaRPr lang="en-US" dirty="0"/>
          </a:p>
        </p:txBody>
      </p:sp>
      <p:sp>
        <p:nvSpPr>
          <p:cNvPr id="5" name="Footer Placeholder 4">
            <a:extLst>
              <a:ext uri="{FF2B5EF4-FFF2-40B4-BE49-F238E27FC236}">
                <a16:creationId xmlns:a16="http://schemas.microsoft.com/office/drawing/2014/main"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t>‹#›</a:t>
            </a:fld>
            <a:endParaRPr lang="en-US" dirty="0"/>
          </a:p>
        </p:txBody>
      </p:sp>
    </p:spTree>
    <p:extLst>
      <p:ext uri="{BB962C8B-B14F-4D97-AF65-F5344CB8AC3E}">
        <p14:creationId xmlns:p14="http://schemas.microsoft.com/office/powerpoint/2010/main" val="3317499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3D23A8-563C-9E49-B43C-63A9B5EF8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9BB6916-D468-674D-B93E-583D843C7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2C7BE56-432B-CD4E-94F4-FD2B3F041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6189C-BD0C-674D-A5C5-805C38EF0A1F}" type="datetime1">
              <a:rPr lang="en-ZA" smtClean="0"/>
              <a:t>2023/05/04</a:t>
            </a:fld>
            <a:endParaRPr lang="en-US"/>
          </a:p>
        </p:txBody>
      </p:sp>
      <p:sp>
        <p:nvSpPr>
          <p:cNvPr id="5" name="Footer Placeholder 4">
            <a:extLst>
              <a:ext uri="{FF2B5EF4-FFF2-40B4-BE49-F238E27FC236}">
                <a16:creationId xmlns:a16="http://schemas.microsoft.com/office/drawing/2014/main" id="{3BA6DB88-639F-354E-A9DF-4C90D26F5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DE70AF-F2A6-104B-A6DC-6E0737255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26E85-891A-0645-91C7-B21974A35916}" type="slidenum">
              <a:rPr lang="en-US" smtClean="0"/>
              <a:t>‹#›</a:t>
            </a:fld>
            <a:endParaRPr lang="en-US"/>
          </a:p>
        </p:txBody>
      </p:sp>
    </p:spTree>
    <p:extLst>
      <p:ext uri="{BB962C8B-B14F-4D97-AF65-F5344CB8AC3E}">
        <p14:creationId xmlns:p14="http://schemas.microsoft.com/office/powerpoint/2010/main" val="126563141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0E33B6-A9E1-8E4F-A0AE-91775F309BEE}"/>
              </a:ext>
            </a:extLst>
          </p:cNvPr>
          <p:cNvSpPr txBox="1"/>
          <p:nvPr/>
        </p:nvSpPr>
        <p:spPr>
          <a:xfrm>
            <a:off x="623456" y="1731626"/>
            <a:ext cx="10681854" cy="2800767"/>
          </a:xfrm>
          <a:prstGeom prst="rect">
            <a:avLst/>
          </a:prstGeom>
          <a:noFill/>
        </p:spPr>
        <p:txBody>
          <a:bodyPr wrap="square" rtlCol="0">
            <a:spAutoFit/>
          </a:bodyPr>
          <a:lstStyle/>
          <a:p>
            <a:pPr lvl="0" algn="ctr"/>
            <a:r>
              <a:rPr lang="en-ZA" sz="4400" b="1" dirty="0">
                <a:solidFill>
                  <a:schemeClr val="bg1"/>
                </a:solidFill>
                <a:latin typeface="Arial" panose="020B0604020202020204" pitchFamily="34" charset="0"/>
                <a:cs typeface="Arial" panose="020B0604020202020204" pitchFamily="34" charset="0"/>
              </a:rPr>
              <a:t>DPME Annual Performance Plan (APP)</a:t>
            </a:r>
          </a:p>
          <a:p>
            <a:pPr lvl="0" algn="ctr"/>
            <a:r>
              <a:rPr lang="en-ZA" sz="4400" b="1" dirty="0">
                <a:solidFill>
                  <a:schemeClr val="bg1"/>
                </a:solidFill>
                <a:latin typeface="Arial" panose="020B0604020202020204" pitchFamily="34" charset="0"/>
                <a:cs typeface="Arial" panose="020B0604020202020204" pitchFamily="34" charset="0"/>
              </a:rPr>
              <a:t>2023-24 </a:t>
            </a:r>
          </a:p>
          <a:p>
            <a:pPr lvl="0" algn="ctr"/>
            <a:r>
              <a:rPr lang="en-US" sz="4000" b="1" dirty="0">
                <a:solidFill>
                  <a:prstClr val="white"/>
                </a:solidFill>
                <a:latin typeface="Arial" panose="020B0604020202020204" pitchFamily="34" charset="0"/>
                <a:cs typeface="Arial" panose="020B0604020202020204" pitchFamily="34" charset="0"/>
              </a:rPr>
              <a:t>Presentation to the Select Committee</a:t>
            </a:r>
            <a:r>
              <a:rPr lang="en-ZA" sz="4400" b="1" dirty="0">
                <a:solidFill>
                  <a:schemeClr val="bg1"/>
                </a:solidFill>
                <a:latin typeface="Arial" panose="020B0604020202020204" pitchFamily="34" charset="0"/>
                <a:cs typeface="Arial" panose="020B0604020202020204" pitchFamily="34" charset="0"/>
              </a:rPr>
              <a:t> </a:t>
            </a:r>
            <a:endParaRPr lang="en-ZA" sz="44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10 May 2023 </a:t>
            </a:r>
            <a:endParaRPr lang="en-ZA"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11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80BE-EC00-42D9-853E-C944DFB4BB02}"/>
              </a:ext>
            </a:extLst>
          </p:cNvPr>
          <p:cNvSpPr>
            <a:spLocks noGrp="1"/>
          </p:cNvSpPr>
          <p:nvPr>
            <p:ph type="title"/>
          </p:nvPr>
        </p:nvSpPr>
        <p:spPr>
          <a:xfrm>
            <a:off x="405351" y="365126"/>
            <a:ext cx="10948449" cy="426726"/>
          </a:xfrm>
        </p:spPr>
        <p:txBody>
          <a:bodyPr>
            <a:noAutofit/>
          </a:bodyPr>
          <a:lstStyle/>
          <a:p>
            <a:r>
              <a:rPr lang="en-US" sz="3200" b="1" dirty="0">
                <a:latin typeface="Arial" panose="020B0604020202020204" pitchFamily="34" charset="0"/>
                <a:cs typeface="Arial" panose="020B0604020202020204" pitchFamily="34" charset="0"/>
              </a:rPr>
              <a:t>Organisation….3</a:t>
            </a:r>
            <a:endParaRPr lang="en-ZA"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60B2C6F-4EBB-439A-8B70-14C53D7BDD4D}"/>
              </a:ext>
            </a:extLst>
          </p:cNvPr>
          <p:cNvSpPr>
            <a:spLocks noGrp="1"/>
          </p:cNvSpPr>
          <p:nvPr>
            <p:ph idx="1"/>
          </p:nvPr>
        </p:nvSpPr>
        <p:spPr>
          <a:xfrm>
            <a:off x="490194" y="791852"/>
            <a:ext cx="11528981" cy="5701022"/>
          </a:xfrm>
        </p:spPr>
        <p:txBody>
          <a:bodyPr>
            <a:normAutofit/>
          </a:bodyPr>
          <a:lstStyle/>
          <a:p>
            <a:pPr marL="457200" lvl="1" indent="0">
              <a:lnSpc>
                <a:spcPct val="120000"/>
              </a:lnSpc>
              <a:buNone/>
            </a:pPr>
            <a:endParaRPr lang="en-US" sz="6400" dirty="0">
              <a:latin typeface="Arial" panose="020B0604020202020204" pitchFamily="34" charset="0"/>
              <a:cs typeface="Arial" panose="020B0604020202020204" pitchFamily="34" charset="0"/>
            </a:endParaRPr>
          </a:p>
          <a:p>
            <a:endParaRPr lang="en-ZA" dirty="0"/>
          </a:p>
        </p:txBody>
      </p:sp>
      <p:sp>
        <p:nvSpPr>
          <p:cNvPr id="4" name="Rectangle 3">
            <a:extLst>
              <a:ext uri="{FF2B5EF4-FFF2-40B4-BE49-F238E27FC236}">
                <a16:creationId xmlns:a16="http://schemas.microsoft.com/office/drawing/2014/main" id="{BCB6A7ED-6E2E-4BAD-9769-F361A2B4D3BA}"/>
              </a:ext>
            </a:extLst>
          </p:cNvPr>
          <p:cNvSpPr/>
          <p:nvPr/>
        </p:nvSpPr>
        <p:spPr>
          <a:xfrm>
            <a:off x="405351" y="986278"/>
            <a:ext cx="11613822" cy="1905650"/>
          </a:xfrm>
          <a:prstGeom prst="rect">
            <a:avLst/>
          </a:prstGeom>
        </p:spPr>
        <p:txBody>
          <a:bodyPr wrap="square">
            <a:spAutoFit/>
          </a:bodyPr>
          <a:lstStyle/>
          <a:p>
            <a:pPr marL="12700">
              <a:spcBef>
                <a:spcPts val="180"/>
              </a:spcBef>
            </a:pPr>
            <a:r>
              <a:rPr lang="en-US" sz="1600" b="1" dirty="0">
                <a:latin typeface="Arial" panose="020B0604020202020204" pitchFamily="34" charset="0"/>
                <a:cs typeface="Arial" panose="020B0604020202020204" pitchFamily="34" charset="0"/>
              </a:rPr>
              <a:t>PRGPRAMME 3: SECTOR MONITORING</a:t>
            </a:r>
          </a:p>
          <a:p>
            <a:pPr marL="12700">
              <a:spcBef>
                <a:spcPts val="180"/>
              </a:spcBef>
            </a:pPr>
            <a:r>
              <a:rPr lang="en-US" sz="1600" dirty="0">
                <a:latin typeface="Arial" panose="020B0604020202020204" pitchFamily="34" charset="0"/>
                <a:cs typeface="Arial" panose="020B0604020202020204" pitchFamily="34" charset="0"/>
              </a:rPr>
              <a:t>The</a:t>
            </a:r>
            <a:r>
              <a:rPr lang="en-US" sz="1600" spc="-10" dirty="0">
                <a:latin typeface="Arial" panose="020B0604020202020204" pitchFamily="34" charset="0"/>
                <a:cs typeface="Arial" panose="020B0604020202020204" pitchFamily="34" charset="0"/>
              </a:rPr>
              <a:t> </a:t>
            </a:r>
            <a:r>
              <a:rPr lang="en-US" sz="1600" spc="-5" dirty="0">
                <a:latin typeface="Arial" panose="020B0604020202020204" pitchFamily="34" charset="0"/>
                <a:cs typeface="Arial" panose="020B0604020202020204" pitchFamily="34" charset="0"/>
              </a:rPr>
              <a:t>programme</a:t>
            </a:r>
            <a:r>
              <a:rPr lang="en-US" sz="1600" spc="-1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consists</a:t>
            </a:r>
            <a:r>
              <a:rPr lang="en-US" sz="1600" spc="-10" dirty="0">
                <a:latin typeface="Arial" panose="020B0604020202020204" pitchFamily="34" charset="0"/>
                <a:cs typeface="Arial" panose="020B0604020202020204" pitchFamily="34" charset="0"/>
              </a:rPr>
              <a:t> </a:t>
            </a:r>
            <a:r>
              <a:rPr lang="en-US" sz="1600" spc="-5" dirty="0">
                <a:latin typeface="Arial" panose="020B0604020202020204" pitchFamily="34" charset="0"/>
                <a:cs typeface="Arial" panose="020B0604020202020204" pitchFamily="34" charset="0"/>
              </a:rPr>
              <a:t>of</a:t>
            </a:r>
            <a:r>
              <a:rPr lang="en-US" sz="1600" spc="-1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a:t>
            </a:r>
            <a:r>
              <a:rPr lang="en-US" sz="1600" spc="-1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following</a:t>
            </a:r>
            <a:r>
              <a:rPr lang="en-US" sz="1600" spc="-1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sub-programmes:</a:t>
            </a:r>
          </a:p>
          <a:p>
            <a:pPr marL="167640" indent="-155575">
              <a:spcBef>
                <a:spcPts val="80"/>
              </a:spcBef>
              <a:buAutoNum type="arabicPeriod"/>
              <a:tabLst>
                <a:tab pos="168275" algn="l"/>
              </a:tabLst>
            </a:pPr>
            <a:r>
              <a:rPr lang="en-US" sz="1600" b="1" dirty="0">
                <a:solidFill>
                  <a:srgbClr val="F58220"/>
                </a:solidFill>
                <a:latin typeface="Arial" panose="020B0604020202020204" pitchFamily="34" charset="0"/>
                <a:cs typeface="Arial" panose="020B0604020202020204" pitchFamily="34" charset="0"/>
              </a:rPr>
              <a:t> Management:</a:t>
            </a:r>
            <a:r>
              <a:rPr lang="en-US" sz="1600" b="1" spc="-2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Sector</a:t>
            </a:r>
            <a:r>
              <a:rPr lang="en-US" sz="1600" b="1" spc="-2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Monitoring</a:t>
            </a:r>
            <a:endParaRPr lang="en-US" sz="1600" dirty="0">
              <a:latin typeface="Arial" panose="020B0604020202020204" pitchFamily="34" charset="0"/>
              <a:cs typeface="Arial" panose="020B0604020202020204" pitchFamily="34" charset="0"/>
            </a:endParaRPr>
          </a:p>
          <a:p>
            <a:pPr marL="12700">
              <a:spcBef>
                <a:spcPts val="80"/>
              </a:spcBef>
            </a:pPr>
            <a:r>
              <a:rPr lang="en-US" sz="1600" dirty="0">
                <a:latin typeface="Arial" panose="020B0604020202020204" pitchFamily="34" charset="0"/>
                <a:cs typeface="Arial" panose="020B0604020202020204" pitchFamily="34" charset="0"/>
              </a:rPr>
              <a:t>Purpose:</a:t>
            </a:r>
            <a:r>
              <a:rPr lang="en-US" sz="1600" spc="-1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Provide management and support services to the programme.</a:t>
            </a:r>
            <a:endParaRPr lang="en-US" sz="1600" b="1" dirty="0">
              <a:solidFill>
                <a:srgbClr val="F58220"/>
              </a:solidFill>
              <a:latin typeface="Arial" panose="020B0604020202020204" pitchFamily="34" charset="0"/>
              <a:cs typeface="Arial" panose="020B0604020202020204" pitchFamily="34" charset="0"/>
            </a:endParaRPr>
          </a:p>
          <a:p>
            <a:pPr marL="12700">
              <a:spcBef>
                <a:spcPts val="80"/>
              </a:spcBef>
            </a:pPr>
            <a:r>
              <a:rPr lang="en-US" sz="1600" b="1" dirty="0">
                <a:solidFill>
                  <a:srgbClr val="F58220"/>
                </a:solidFill>
                <a:latin typeface="Arial" panose="020B0604020202020204" pitchFamily="34" charset="0"/>
                <a:cs typeface="Arial" panose="020B0604020202020204" pitchFamily="34" charset="0"/>
              </a:rPr>
              <a:t>2. Outcome</a:t>
            </a:r>
            <a:r>
              <a:rPr lang="en-US" sz="1600" b="1" spc="-15"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Monitoring</a:t>
            </a:r>
            <a:r>
              <a:rPr lang="en-US" sz="1600" b="1" spc="-15" dirty="0">
                <a:solidFill>
                  <a:srgbClr val="F58220"/>
                </a:solidFill>
                <a:latin typeface="Arial" panose="020B0604020202020204" pitchFamily="34" charset="0"/>
                <a:cs typeface="Arial" panose="020B0604020202020204" pitchFamily="34" charset="0"/>
              </a:rPr>
              <a:t> </a:t>
            </a:r>
            <a:r>
              <a:rPr lang="en-US" sz="1600" b="1" spc="-5" dirty="0">
                <a:solidFill>
                  <a:srgbClr val="F58220"/>
                </a:solidFill>
                <a:latin typeface="Arial" panose="020B0604020202020204" pitchFamily="34" charset="0"/>
                <a:cs typeface="Arial" panose="020B0604020202020204" pitchFamily="34" charset="0"/>
              </a:rPr>
              <a:t>and</a:t>
            </a:r>
            <a:r>
              <a:rPr lang="en-US" sz="1600" b="1" spc="-15"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Intervention</a:t>
            </a:r>
            <a:r>
              <a:rPr lang="en-US" sz="1600" b="1" spc="-1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Support</a:t>
            </a:r>
            <a:endParaRPr lang="en-US" sz="1600" dirty="0">
              <a:latin typeface="Arial" panose="020B0604020202020204" pitchFamily="34" charset="0"/>
              <a:cs typeface="Arial" panose="020B0604020202020204" pitchFamily="34" charset="0"/>
            </a:endParaRPr>
          </a:p>
          <a:p>
            <a:pPr marL="12700" marR="5080">
              <a:spcBef>
                <a:spcPts val="220"/>
              </a:spcBef>
            </a:pPr>
            <a:r>
              <a:rPr lang="en-US" sz="1600" dirty="0">
                <a:latin typeface="Arial" panose="020B0604020202020204" pitchFamily="34" charset="0"/>
                <a:cs typeface="Arial" panose="020B0604020202020204" pitchFamily="34" charset="0"/>
              </a:rPr>
              <a:t>Purpose:</a:t>
            </a:r>
            <a:r>
              <a:rPr lang="en-US" sz="1600" spc="15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Facilitate the coordination and management of MTSF priorities through continuous monitoring of performance toward achievement of intended results and the provision of appropriate support.</a:t>
            </a:r>
          </a:p>
        </p:txBody>
      </p:sp>
      <p:sp>
        <p:nvSpPr>
          <p:cNvPr id="5" name="object 10">
            <a:extLst>
              <a:ext uri="{FF2B5EF4-FFF2-40B4-BE49-F238E27FC236}">
                <a16:creationId xmlns:a16="http://schemas.microsoft.com/office/drawing/2014/main" id="{23E7F205-4ABB-4991-98DF-915BE2611547}"/>
              </a:ext>
            </a:extLst>
          </p:cNvPr>
          <p:cNvSpPr txBox="1"/>
          <p:nvPr/>
        </p:nvSpPr>
        <p:spPr>
          <a:xfrm>
            <a:off x="490194" y="2891928"/>
            <a:ext cx="11296454" cy="3359894"/>
          </a:xfrm>
          <a:prstGeom prst="rect">
            <a:avLst/>
          </a:prstGeom>
        </p:spPr>
        <p:txBody>
          <a:bodyPr vert="horz" wrap="square" lIns="0" tIns="12700" rIns="0" bIns="0" rtlCol="0">
            <a:spAutoFit/>
          </a:bodyPr>
          <a:lstStyle/>
          <a:p>
            <a:pPr marL="12700">
              <a:spcBef>
                <a:spcPts val="100"/>
              </a:spcBef>
            </a:pPr>
            <a:endParaRPr lang="en-US" sz="1400" b="1" dirty="0">
              <a:latin typeface="Arial"/>
              <a:cs typeface="Arial"/>
            </a:endParaRPr>
          </a:p>
          <a:p>
            <a:pPr marL="12700">
              <a:spcBef>
                <a:spcPts val="100"/>
              </a:spcBef>
            </a:pPr>
            <a:r>
              <a:rPr lang="en-US" sz="1400" b="1" dirty="0">
                <a:latin typeface="Arial"/>
                <a:cs typeface="Arial"/>
              </a:rPr>
              <a:t>PRGORAMME 4: PUBLIC SECTOR MONITORING</a:t>
            </a:r>
          </a:p>
          <a:p>
            <a:pPr marL="12700">
              <a:spcBef>
                <a:spcPts val="100"/>
              </a:spcBef>
            </a:pPr>
            <a:r>
              <a:rPr sz="1400" dirty="0">
                <a:latin typeface="Arial"/>
                <a:cs typeface="Arial"/>
              </a:rPr>
              <a:t>The</a:t>
            </a:r>
            <a:r>
              <a:rPr sz="1400" spc="-10" dirty="0">
                <a:latin typeface="Arial"/>
                <a:cs typeface="Arial"/>
              </a:rPr>
              <a:t> </a:t>
            </a:r>
            <a:r>
              <a:rPr sz="1400" spc="-5" dirty="0">
                <a:latin typeface="Arial"/>
                <a:cs typeface="Arial"/>
              </a:rPr>
              <a:t>programme</a:t>
            </a:r>
            <a:r>
              <a:rPr sz="1400" spc="-15" dirty="0">
                <a:latin typeface="Arial"/>
                <a:cs typeface="Arial"/>
              </a:rPr>
              <a:t> </a:t>
            </a:r>
            <a:r>
              <a:rPr sz="1400" dirty="0">
                <a:latin typeface="Arial"/>
                <a:cs typeface="Arial"/>
              </a:rPr>
              <a:t>consist</a:t>
            </a:r>
            <a:r>
              <a:rPr sz="1400" spc="-10" dirty="0">
                <a:latin typeface="Arial"/>
                <a:cs typeface="Arial"/>
              </a:rPr>
              <a:t> </a:t>
            </a:r>
            <a:r>
              <a:rPr sz="1400" spc="-5" dirty="0">
                <a:latin typeface="Arial"/>
                <a:cs typeface="Arial"/>
              </a:rPr>
              <a:t>of</a:t>
            </a:r>
            <a:r>
              <a:rPr sz="1400" spc="-15" dirty="0">
                <a:latin typeface="Arial"/>
                <a:cs typeface="Arial"/>
              </a:rPr>
              <a:t> </a:t>
            </a:r>
            <a:r>
              <a:rPr sz="1400" dirty="0">
                <a:latin typeface="Arial"/>
                <a:cs typeface="Arial"/>
              </a:rPr>
              <a:t>the</a:t>
            </a:r>
            <a:r>
              <a:rPr sz="1400" spc="-10" dirty="0">
                <a:latin typeface="Arial"/>
                <a:cs typeface="Arial"/>
              </a:rPr>
              <a:t> </a:t>
            </a:r>
            <a:r>
              <a:rPr sz="1400" dirty="0">
                <a:latin typeface="Arial"/>
                <a:cs typeface="Arial"/>
              </a:rPr>
              <a:t>following</a:t>
            </a:r>
            <a:r>
              <a:rPr sz="1400" spc="-10" dirty="0">
                <a:latin typeface="Arial"/>
                <a:cs typeface="Arial"/>
              </a:rPr>
              <a:t> </a:t>
            </a:r>
            <a:r>
              <a:rPr sz="1400" dirty="0">
                <a:latin typeface="Arial"/>
                <a:cs typeface="Arial"/>
              </a:rPr>
              <a:t>sub-programmes:</a:t>
            </a:r>
          </a:p>
          <a:p>
            <a:pPr marL="12700"/>
            <a:r>
              <a:rPr sz="1400" b="1" spc="-5" dirty="0">
                <a:solidFill>
                  <a:srgbClr val="F58220"/>
                </a:solidFill>
                <a:latin typeface="Arial"/>
                <a:cs typeface="Arial"/>
              </a:rPr>
              <a:t>1.</a:t>
            </a:r>
            <a:r>
              <a:rPr sz="1400" b="1" spc="-15" dirty="0">
                <a:solidFill>
                  <a:srgbClr val="F58220"/>
                </a:solidFill>
                <a:latin typeface="Arial"/>
                <a:cs typeface="Arial"/>
              </a:rPr>
              <a:t> </a:t>
            </a:r>
            <a:r>
              <a:rPr sz="1400" b="1" dirty="0">
                <a:solidFill>
                  <a:srgbClr val="F58220"/>
                </a:solidFill>
                <a:latin typeface="Arial"/>
                <a:cs typeface="Arial"/>
              </a:rPr>
              <a:t>Management:</a:t>
            </a:r>
            <a:r>
              <a:rPr sz="1400" b="1" spc="-10" dirty="0">
                <a:solidFill>
                  <a:srgbClr val="F58220"/>
                </a:solidFill>
                <a:latin typeface="Arial"/>
                <a:cs typeface="Arial"/>
              </a:rPr>
              <a:t> </a:t>
            </a:r>
            <a:r>
              <a:rPr sz="1400" b="1" dirty="0">
                <a:solidFill>
                  <a:srgbClr val="F58220"/>
                </a:solidFill>
                <a:latin typeface="Arial"/>
                <a:cs typeface="Arial"/>
              </a:rPr>
              <a:t>Public</a:t>
            </a:r>
            <a:r>
              <a:rPr sz="1400" b="1" spc="-10" dirty="0">
                <a:solidFill>
                  <a:srgbClr val="F58220"/>
                </a:solidFill>
                <a:latin typeface="Arial"/>
                <a:cs typeface="Arial"/>
              </a:rPr>
              <a:t> </a:t>
            </a:r>
            <a:r>
              <a:rPr sz="1400" b="1" dirty="0">
                <a:solidFill>
                  <a:srgbClr val="F58220"/>
                </a:solidFill>
                <a:latin typeface="Arial"/>
                <a:cs typeface="Arial"/>
              </a:rPr>
              <a:t>Sector</a:t>
            </a:r>
            <a:r>
              <a:rPr sz="1400" b="1" spc="-10" dirty="0">
                <a:solidFill>
                  <a:srgbClr val="F58220"/>
                </a:solidFill>
                <a:latin typeface="Arial"/>
                <a:cs typeface="Arial"/>
              </a:rPr>
              <a:t> </a:t>
            </a:r>
            <a:r>
              <a:rPr sz="1400" b="1" dirty="0">
                <a:solidFill>
                  <a:srgbClr val="F58220"/>
                </a:solidFill>
                <a:latin typeface="Arial"/>
                <a:cs typeface="Arial"/>
              </a:rPr>
              <a:t>Monitoring</a:t>
            </a:r>
            <a:r>
              <a:rPr sz="1400" b="1" spc="-10" dirty="0">
                <a:solidFill>
                  <a:srgbClr val="F58220"/>
                </a:solidFill>
                <a:latin typeface="Arial"/>
                <a:cs typeface="Arial"/>
              </a:rPr>
              <a:t> </a:t>
            </a:r>
            <a:r>
              <a:rPr sz="1400" b="1" spc="-5" dirty="0">
                <a:solidFill>
                  <a:srgbClr val="F58220"/>
                </a:solidFill>
                <a:latin typeface="Arial"/>
                <a:cs typeface="Arial"/>
              </a:rPr>
              <a:t>and</a:t>
            </a:r>
            <a:r>
              <a:rPr sz="1400" b="1" spc="-15" dirty="0">
                <a:solidFill>
                  <a:srgbClr val="F58220"/>
                </a:solidFill>
                <a:latin typeface="Arial"/>
                <a:cs typeface="Arial"/>
              </a:rPr>
              <a:t> </a:t>
            </a:r>
            <a:r>
              <a:rPr sz="1400" b="1" dirty="0">
                <a:solidFill>
                  <a:srgbClr val="F58220"/>
                </a:solidFill>
                <a:latin typeface="Arial"/>
                <a:cs typeface="Arial"/>
              </a:rPr>
              <a:t>Support</a:t>
            </a:r>
            <a:endParaRPr sz="1400" dirty="0">
              <a:latin typeface="Arial"/>
              <a:cs typeface="Arial"/>
            </a:endParaRPr>
          </a:p>
          <a:p>
            <a:pPr marL="12700"/>
            <a:r>
              <a:rPr sz="1400" dirty="0">
                <a:latin typeface="Arial"/>
                <a:cs typeface="Arial"/>
              </a:rPr>
              <a:t>Purpose:</a:t>
            </a:r>
            <a:r>
              <a:rPr sz="1400" spc="-15" dirty="0">
                <a:latin typeface="Arial"/>
                <a:cs typeface="Arial"/>
              </a:rPr>
              <a:t> </a:t>
            </a:r>
            <a:r>
              <a:rPr sz="1400" dirty="0">
                <a:latin typeface="Arial"/>
                <a:cs typeface="Arial"/>
              </a:rPr>
              <a:t>Provide</a:t>
            </a:r>
            <a:r>
              <a:rPr sz="1400" spc="-10" dirty="0">
                <a:latin typeface="Arial"/>
                <a:cs typeface="Arial"/>
              </a:rPr>
              <a:t> </a:t>
            </a:r>
            <a:r>
              <a:rPr sz="1400" dirty="0">
                <a:latin typeface="Arial"/>
                <a:cs typeface="Arial"/>
              </a:rPr>
              <a:t>management</a:t>
            </a:r>
            <a:r>
              <a:rPr sz="1400" spc="-10" dirty="0">
                <a:latin typeface="Arial"/>
                <a:cs typeface="Arial"/>
              </a:rPr>
              <a:t> </a:t>
            </a:r>
            <a:r>
              <a:rPr sz="1400" spc="-5" dirty="0">
                <a:latin typeface="Arial"/>
                <a:cs typeface="Arial"/>
              </a:rPr>
              <a:t>and</a:t>
            </a:r>
            <a:r>
              <a:rPr sz="1400" spc="-15" dirty="0">
                <a:latin typeface="Arial"/>
                <a:cs typeface="Arial"/>
              </a:rPr>
              <a:t> </a:t>
            </a:r>
            <a:r>
              <a:rPr sz="1400" dirty="0">
                <a:latin typeface="Arial"/>
                <a:cs typeface="Arial"/>
              </a:rPr>
              <a:t>support</a:t>
            </a:r>
            <a:r>
              <a:rPr sz="1400" spc="-15" dirty="0">
                <a:latin typeface="Arial"/>
                <a:cs typeface="Arial"/>
              </a:rPr>
              <a:t> </a:t>
            </a:r>
            <a:r>
              <a:rPr sz="1400" dirty="0">
                <a:latin typeface="Arial"/>
                <a:cs typeface="Arial"/>
              </a:rPr>
              <a:t>services</a:t>
            </a:r>
            <a:r>
              <a:rPr sz="1400" spc="-10" dirty="0">
                <a:latin typeface="Arial"/>
                <a:cs typeface="Arial"/>
              </a:rPr>
              <a:t> </a:t>
            </a:r>
            <a:r>
              <a:rPr sz="1400" dirty="0">
                <a:latin typeface="Arial"/>
                <a:cs typeface="Arial"/>
              </a:rPr>
              <a:t>to</a:t>
            </a:r>
            <a:r>
              <a:rPr sz="1400" spc="-10" dirty="0">
                <a:latin typeface="Arial"/>
                <a:cs typeface="Arial"/>
              </a:rPr>
              <a:t> </a:t>
            </a:r>
            <a:r>
              <a:rPr sz="1400" dirty="0">
                <a:latin typeface="Arial"/>
                <a:cs typeface="Arial"/>
              </a:rPr>
              <a:t>the</a:t>
            </a:r>
            <a:r>
              <a:rPr sz="1400" spc="-10" dirty="0">
                <a:latin typeface="Arial"/>
                <a:cs typeface="Arial"/>
              </a:rPr>
              <a:t> </a:t>
            </a:r>
            <a:r>
              <a:rPr sz="1400" spc="-5" dirty="0">
                <a:latin typeface="Arial"/>
                <a:cs typeface="Arial"/>
              </a:rPr>
              <a:t>branch</a:t>
            </a:r>
            <a:endParaRPr lang="en-US" sz="1400" spc="-5" dirty="0">
              <a:latin typeface="Arial"/>
              <a:cs typeface="Arial"/>
            </a:endParaRPr>
          </a:p>
          <a:p>
            <a:pPr marL="12700">
              <a:spcBef>
                <a:spcPts val="100"/>
              </a:spcBef>
            </a:pPr>
            <a:r>
              <a:rPr lang="en-ZA" sz="1400" b="1" spc="-5" dirty="0">
                <a:solidFill>
                  <a:srgbClr val="F58220"/>
                </a:solidFill>
                <a:latin typeface="Arial"/>
                <a:cs typeface="Arial"/>
              </a:rPr>
              <a:t>2.</a:t>
            </a:r>
            <a:r>
              <a:rPr lang="en-ZA" sz="1400" b="1" spc="-20" dirty="0">
                <a:solidFill>
                  <a:srgbClr val="F58220"/>
                </a:solidFill>
                <a:latin typeface="Arial"/>
                <a:cs typeface="Arial"/>
              </a:rPr>
              <a:t> </a:t>
            </a:r>
            <a:r>
              <a:rPr lang="en-ZA" sz="1400" b="1" dirty="0">
                <a:solidFill>
                  <a:srgbClr val="F58220"/>
                </a:solidFill>
                <a:latin typeface="Arial"/>
                <a:cs typeface="Arial"/>
              </a:rPr>
              <a:t>Public</a:t>
            </a:r>
            <a:r>
              <a:rPr lang="en-ZA" sz="1400" b="1" spc="-10" dirty="0">
                <a:solidFill>
                  <a:srgbClr val="F58220"/>
                </a:solidFill>
                <a:latin typeface="Arial"/>
                <a:cs typeface="Arial"/>
              </a:rPr>
              <a:t> </a:t>
            </a:r>
            <a:r>
              <a:rPr lang="en-ZA" sz="1400" b="1" dirty="0">
                <a:solidFill>
                  <a:srgbClr val="F58220"/>
                </a:solidFill>
                <a:latin typeface="Arial"/>
                <a:cs typeface="Arial"/>
              </a:rPr>
              <a:t>Sector</a:t>
            </a:r>
            <a:r>
              <a:rPr lang="en-ZA" sz="1400" b="1" spc="-15" dirty="0">
                <a:solidFill>
                  <a:srgbClr val="F58220"/>
                </a:solidFill>
                <a:latin typeface="Arial"/>
                <a:cs typeface="Arial"/>
              </a:rPr>
              <a:t> </a:t>
            </a:r>
            <a:r>
              <a:rPr lang="en-ZA" sz="1400" b="1" spc="-5" dirty="0">
                <a:solidFill>
                  <a:srgbClr val="F58220"/>
                </a:solidFill>
                <a:latin typeface="Arial"/>
                <a:cs typeface="Arial"/>
              </a:rPr>
              <a:t>Capacity</a:t>
            </a:r>
            <a:r>
              <a:rPr lang="en-ZA" sz="1400" b="1" spc="-15" dirty="0">
                <a:solidFill>
                  <a:srgbClr val="F58220"/>
                </a:solidFill>
                <a:latin typeface="Arial"/>
                <a:cs typeface="Arial"/>
              </a:rPr>
              <a:t> </a:t>
            </a:r>
            <a:r>
              <a:rPr lang="en-ZA" sz="1400" b="1" spc="-5" dirty="0">
                <a:solidFill>
                  <a:srgbClr val="F58220"/>
                </a:solidFill>
                <a:latin typeface="Arial"/>
                <a:cs typeface="Arial"/>
              </a:rPr>
              <a:t>Development</a:t>
            </a:r>
            <a:endParaRPr lang="en-ZA" sz="1400" dirty="0">
              <a:latin typeface="Arial"/>
              <a:cs typeface="Arial"/>
            </a:endParaRPr>
          </a:p>
          <a:p>
            <a:pPr marL="12700"/>
            <a:r>
              <a:rPr lang="en-ZA" sz="1400" dirty="0">
                <a:latin typeface="Arial"/>
                <a:cs typeface="Arial"/>
              </a:rPr>
              <a:t>Purpose:</a:t>
            </a:r>
            <a:r>
              <a:rPr lang="en-ZA" sz="1400" spc="-30" dirty="0">
                <a:latin typeface="Arial"/>
                <a:cs typeface="Arial"/>
              </a:rPr>
              <a:t> </a:t>
            </a:r>
            <a:r>
              <a:rPr lang="en-ZA" sz="1400" spc="-65" dirty="0">
                <a:latin typeface="Arial"/>
                <a:cs typeface="Arial"/>
              </a:rPr>
              <a:t>To</a:t>
            </a:r>
            <a:r>
              <a:rPr lang="en-ZA" sz="1400" spc="-10" dirty="0">
                <a:latin typeface="Arial"/>
                <a:cs typeface="Arial"/>
              </a:rPr>
              <a:t> </a:t>
            </a:r>
            <a:r>
              <a:rPr lang="en-ZA" sz="1400" dirty="0">
                <a:latin typeface="Arial"/>
                <a:cs typeface="Arial"/>
              </a:rPr>
              <a:t>monitor</a:t>
            </a:r>
            <a:r>
              <a:rPr lang="en-ZA" sz="1400" spc="-5" dirty="0">
                <a:latin typeface="Arial"/>
                <a:cs typeface="Arial"/>
              </a:rPr>
              <a:t> public</a:t>
            </a:r>
            <a:r>
              <a:rPr lang="en-ZA" sz="1400" spc="-10" dirty="0">
                <a:latin typeface="Arial"/>
                <a:cs typeface="Arial"/>
              </a:rPr>
              <a:t> </a:t>
            </a:r>
            <a:r>
              <a:rPr lang="en-ZA" sz="1400" dirty="0">
                <a:latin typeface="Arial"/>
                <a:cs typeface="Arial"/>
              </a:rPr>
              <a:t>service</a:t>
            </a:r>
            <a:r>
              <a:rPr lang="en-ZA" sz="1400" spc="-5" dirty="0">
                <a:latin typeface="Arial"/>
                <a:cs typeface="Arial"/>
              </a:rPr>
              <a:t> </a:t>
            </a:r>
            <a:r>
              <a:rPr lang="en-ZA" sz="1400" dirty="0">
                <a:latin typeface="Arial"/>
                <a:cs typeface="Arial"/>
              </a:rPr>
              <a:t>capabilities</a:t>
            </a:r>
            <a:r>
              <a:rPr lang="en-ZA" sz="1400" spc="-10" dirty="0">
                <a:latin typeface="Arial"/>
                <a:cs typeface="Arial"/>
              </a:rPr>
              <a:t> </a:t>
            </a:r>
            <a:r>
              <a:rPr lang="en-ZA" sz="1400" spc="-5" dirty="0">
                <a:latin typeface="Arial"/>
                <a:cs typeface="Arial"/>
              </a:rPr>
              <a:t>and</a:t>
            </a:r>
            <a:r>
              <a:rPr lang="en-ZA" sz="1400" spc="-10" dirty="0">
                <a:latin typeface="Arial"/>
                <a:cs typeface="Arial"/>
              </a:rPr>
              <a:t> </a:t>
            </a:r>
            <a:r>
              <a:rPr lang="en-ZA" sz="1400" dirty="0">
                <a:latin typeface="Arial"/>
                <a:cs typeface="Arial"/>
              </a:rPr>
              <a:t>support the</a:t>
            </a:r>
            <a:r>
              <a:rPr lang="en-ZA" sz="1400" spc="-5" dirty="0">
                <a:latin typeface="Arial"/>
                <a:cs typeface="Arial"/>
              </a:rPr>
              <a:t> governance</a:t>
            </a:r>
            <a:r>
              <a:rPr lang="en-ZA" sz="1400" spc="-10" dirty="0">
                <a:latin typeface="Arial"/>
                <a:cs typeface="Arial"/>
              </a:rPr>
              <a:t> </a:t>
            </a:r>
            <a:r>
              <a:rPr lang="en-ZA" sz="1400" spc="-5" dirty="0">
                <a:latin typeface="Arial"/>
                <a:cs typeface="Arial"/>
              </a:rPr>
              <a:t>of</a:t>
            </a:r>
            <a:r>
              <a:rPr lang="en-ZA" sz="1400" spc="-10" dirty="0">
                <a:latin typeface="Arial"/>
                <a:cs typeface="Arial"/>
              </a:rPr>
              <a:t> </a:t>
            </a:r>
            <a:r>
              <a:rPr lang="en-ZA" sz="1400" spc="-5" dirty="0">
                <a:latin typeface="Arial"/>
                <a:cs typeface="Arial"/>
              </a:rPr>
              <a:t>public</a:t>
            </a:r>
            <a:r>
              <a:rPr lang="en-ZA" sz="1400" spc="-10" dirty="0">
                <a:latin typeface="Arial"/>
                <a:cs typeface="Arial"/>
              </a:rPr>
              <a:t> </a:t>
            </a:r>
            <a:r>
              <a:rPr lang="en-ZA" sz="1400" spc="-5" dirty="0">
                <a:latin typeface="Arial"/>
                <a:cs typeface="Arial"/>
              </a:rPr>
              <a:t>entities</a:t>
            </a:r>
          </a:p>
          <a:p>
            <a:pPr marL="12700">
              <a:spcBef>
                <a:spcPts val="100"/>
              </a:spcBef>
            </a:pPr>
            <a:r>
              <a:rPr lang="en-ZA" sz="1400" b="1" spc="-5" dirty="0">
                <a:solidFill>
                  <a:srgbClr val="F58220"/>
                </a:solidFill>
                <a:latin typeface="Arial"/>
                <a:cs typeface="Arial"/>
              </a:rPr>
              <a:t>3.</a:t>
            </a:r>
            <a:r>
              <a:rPr lang="en-ZA" sz="1400" b="1" spc="-20" dirty="0">
                <a:solidFill>
                  <a:srgbClr val="F58220"/>
                </a:solidFill>
                <a:latin typeface="Arial"/>
                <a:cs typeface="Arial"/>
              </a:rPr>
              <a:t> </a:t>
            </a:r>
            <a:r>
              <a:rPr lang="en-ZA" sz="1400" b="1" dirty="0">
                <a:solidFill>
                  <a:srgbClr val="F58220"/>
                </a:solidFill>
                <a:latin typeface="Arial"/>
                <a:cs typeface="Arial"/>
              </a:rPr>
              <a:t>Frontline</a:t>
            </a:r>
            <a:r>
              <a:rPr lang="en-ZA" sz="1400" b="1" spc="-10" dirty="0">
                <a:solidFill>
                  <a:srgbClr val="F58220"/>
                </a:solidFill>
                <a:latin typeface="Arial"/>
                <a:cs typeface="Arial"/>
              </a:rPr>
              <a:t> </a:t>
            </a:r>
            <a:r>
              <a:rPr lang="en-ZA" sz="1400" b="1" spc="-5" dirty="0">
                <a:solidFill>
                  <a:srgbClr val="F58220"/>
                </a:solidFill>
                <a:latin typeface="Arial"/>
                <a:cs typeface="Arial"/>
              </a:rPr>
              <a:t>and</a:t>
            </a:r>
            <a:r>
              <a:rPr lang="en-ZA" sz="1400" b="1" spc="-20" dirty="0">
                <a:solidFill>
                  <a:srgbClr val="F58220"/>
                </a:solidFill>
                <a:latin typeface="Arial"/>
                <a:cs typeface="Arial"/>
              </a:rPr>
              <a:t> </a:t>
            </a:r>
            <a:r>
              <a:rPr lang="en-ZA" sz="1400" b="1" dirty="0">
                <a:solidFill>
                  <a:srgbClr val="F58220"/>
                </a:solidFill>
                <a:latin typeface="Arial"/>
                <a:cs typeface="Arial"/>
              </a:rPr>
              <a:t>Monitoring</a:t>
            </a:r>
            <a:r>
              <a:rPr lang="en-ZA" sz="1400" b="1" spc="-10" dirty="0">
                <a:solidFill>
                  <a:srgbClr val="F58220"/>
                </a:solidFill>
                <a:latin typeface="Arial"/>
                <a:cs typeface="Arial"/>
              </a:rPr>
              <a:t> </a:t>
            </a:r>
            <a:r>
              <a:rPr lang="en-ZA" sz="1400" b="1" dirty="0">
                <a:solidFill>
                  <a:srgbClr val="F58220"/>
                </a:solidFill>
                <a:latin typeface="Arial"/>
                <a:cs typeface="Arial"/>
              </a:rPr>
              <a:t>Support:</a:t>
            </a:r>
            <a:endParaRPr lang="en-ZA" sz="1400" dirty="0">
              <a:latin typeface="Arial"/>
              <a:cs typeface="Arial"/>
            </a:endParaRPr>
          </a:p>
          <a:p>
            <a:pPr marL="12700" marR="5080">
              <a:spcBef>
                <a:spcPts val="80"/>
              </a:spcBef>
            </a:pPr>
            <a:r>
              <a:rPr lang="en-ZA" sz="1400" dirty="0">
                <a:latin typeface="Arial"/>
                <a:cs typeface="Arial"/>
              </a:rPr>
              <a:t>Purpose:</a:t>
            </a:r>
            <a:r>
              <a:rPr lang="en-ZA" sz="1400" spc="-20" dirty="0">
                <a:latin typeface="Arial"/>
                <a:cs typeface="Arial"/>
              </a:rPr>
              <a:t> </a:t>
            </a:r>
            <a:r>
              <a:rPr lang="en-ZA" sz="1400" spc="-125" dirty="0">
                <a:latin typeface="Arial"/>
                <a:cs typeface="Arial"/>
              </a:rPr>
              <a:t>T</a:t>
            </a:r>
            <a:r>
              <a:rPr lang="en-ZA" sz="1400" dirty="0">
                <a:latin typeface="Arial"/>
                <a:cs typeface="Arial"/>
              </a:rPr>
              <a:t>o</a:t>
            </a:r>
            <a:r>
              <a:rPr lang="en-ZA" sz="1400" spc="-5" dirty="0">
                <a:latin typeface="Arial"/>
                <a:cs typeface="Arial"/>
              </a:rPr>
              <a:t> </a:t>
            </a:r>
            <a:r>
              <a:rPr lang="en-ZA" sz="1400" dirty="0">
                <a:latin typeface="Arial"/>
                <a:cs typeface="Arial"/>
              </a:rPr>
              <a:t>facilitate service </a:t>
            </a:r>
            <a:r>
              <a:rPr lang="en-ZA" sz="1400" spc="-5" dirty="0">
                <a:latin typeface="Arial"/>
                <a:cs typeface="Arial"/>
              </a:rPr>
              <a:t>deliver</a:t>
            </a:r>
            <a:r>
              <a:rPr lang="en-ZA" sz="1400" dirty="0">
                <a:latin typeface="Arial"/>
                <a:cs typeface="Arial"/>
              </a:rPr>
              <a:t>y</a:t>
            </a:r>
            <a:r>
              <a:rPr lang="en-ZA" sz="1400" spc="-5" dirty="0">
                <a:latin typeface="Arial"/>
                <a:cs typeface="Arial"/>
              </a:rPr>
              <a:t> improvement</a:t>
            </a:r>
            <a:r>
              <a:rPr lang="en-ZA" sz="1400" dirty="0">
                <a:latin typeface="Arial"/>
                <a:cs typeface="Arial"/>
              </a:rPr>
              <a:t>s</a:t>
            </a:r>
            <a:r>
              <a:rPr lang="en-ZA" sz="1400" spc="-5" dirty="0">
                <a:latin typeface="Arial"/>
                <a:cs typeface="Arial"/>
              </a:rPr>
              <a:t> </a:t>
            </a:r>
            <a:r>
              <a:rPr lang="en-ZA" sz="1400" dirty="0">
                <a:latin typeface="Arial"/>
                <a:cs typeface="Arial"/>
              </a:rPr>
              <a:t>through frontline </a:t>
            </a:r>
            <a:r>
              <a:rPr lang="en-ZA" sz="1400" spc="-5" dirty="0">
                <a:latin typeface="Arial"/>
                <a:cs typeface="Arial"/>
              </a:rPr>
              <a:t>an</a:t>
            </a:r>
            <a:r>
              <a:rPr lang="en-ZA" sz="1400" dirty="0">
                <a:latin typeface="Arial"/>
                <a:cs typeface="Arial"/>
              </a:rPr>
              <a:t>d</a:t>
            </a:r>
            <a:r>
              <a:rPr lang="en-ZA" sz="1400" spc="-5" dirty="0">
                <a:latin typeface="Arial"/>
                <a:cs typeface="Arial"/>
              </a:rPr>
              <a:t> </a:t>
            </a:r>
            <a:r>
              <a:rPr lang="en-ZA" sz="1400" dirty="0">
                <a:latin typeface="Arial"/>
                <a:cs typeface="Arial"/>
              </a:rPr>
              <a:t>citizen-based monitoring </a:t>
            </a:r>
            <a:r>
              <a:rPr lang="en-ZA" sz="1400" spc="-5" dirty="0">
                <a:latin typeface="Arial"/>
                <a:cs typeface="Arial"/>
              </a:rPr>
              <a:t>and  effective </a:t>
            </a:r>
            <a:r>
              <a:rPr lang="en-ZA" sz="1400" dirty="0">
                <a:latin typeface="Arial"/>
                <a:cs typeface="Arial"/>
              </a:rPr>
              <a:t>complaints resolution systems.</a:t>
            </a:r>
          </a:p>
          <a:p>
            <a:pPr marL="12700">
              <a:spcBef>
                <a:spcPts val="100"/>
              </a:spcBef>
            </a:pPr>
            <a:r>
              <a:rPr lang="en-ZA" sz="1400" b="1" spc="-5" dirty="0">
                <a:solidFill>
                  <a:srgbClr val="F58220"/>
                </a:solidFill>
                <a:latin typeface="Arial"/>
                <a:cs typeface="Arial"/>
              </a:rPr>
              <a:t>4.</a:t>
            </a:r>
            <a:r>
              <a:rPr lang="en-ZA" sz="1400" b="1" spc="-20" dirty="0">
                <a:solidFill>
                  <a:srgbClr val="F58220"/>
                </a:solidFill>
                <a:latin typeface="Arial"/>
                <a:cs typeface="Arial"/>
              </a:rPr>
              <a:t> </a:t>
            </a:r>
            <a:r>
              <a:rPr lang="en-ZA" sz="1400" b="1" spc="-5" dirty="0">
                <a:solidFill>
                  <a:srgbClr val="F58220"/>
                </a:solidFill>
                <a:latin typeface="Arial"/>
                <a:cs typeface="Arial"/>
              </a:rPr>
              <a:t>Capacity</a:t>
            </a:r>
            <a:r>
              <a:rPr lang="en-ZA" sz="1400" b="1" spc="-20" dirty="0">
                <a:solidFill>
                  <a:srgbClr val="F58220"/>
                </a:solidFill>
                <a:latin typeface="Arial"/>
                <a:cs typeface="Arial"/>
              </a:rPr>
              <a:t> </a:t>
            </a:r>
            <a:r>
              <a:rPr lang="en-ZA" sz="1400" b="1" spc="-5" dirty="0">
                <a:solidFill>
                  <a:srgbClr val="F58220"/>
                </a:solidFill>
                <a:latin typeface="Arial"/>
                <a:cs typeface="Arial"/>
              </a:rPr>
              <a:t>Development</a:t>
            </a:r>
            <a:r>
              <a:rPr lang="en-ZA" sz="1400" b="1" spc="-15" dirty="0">
                <a:solidFill>
                  <a:srgbClr val="F58220"/>
                </a:solidFill>
                <a:latin typeface="Arial"/>
                <a:cs typeface="Arial"/>
              </a:rPr>
              <a:t> </a:t>
            </a:r>
            <a:r>
              <a:rPr lang="en-ZA" sz="1400" b="1" spc="-5" dirty="0">
                <a:solidFill>
                  <a:srgbClr val="F58220"/>
                </a:solidFill>
                <a:latin typeface="Arial"/>
                <a:cs typeface="Arial"/>
              </a:rPr>
              <a:t>Coordination:</a:t>
            </a:r>
            <a:endParaRPr lang="en-ZA" sz="1400" dirty="0">
              <a:latin typeface="Arial"/>
              <a:cs typeface="Arial"/>
            </a:endParaRPr>
          </a:p>
          <a:p>
            <a:pPr marL="12700" marR="5080">
              <a:spcBef>
                <a:spcPts val="80"/>
              </a:spcBef>
            </a:pPr>
            <a:r>
              <a:rPr lang="en-ZA" sz="1400" dirty="0">
                <a:latin typeface="Arial"/>
                <a:cs typeface="Arial"/>
              </a:rPr>
              <a:t>Purpose: </a:t>
            </a:r>
            <a:r>
              <a:rPr lang="en-ZA" sz="1400" spc="-65" dirty="0">
                <a:latin typeface="Arial"/>
                <a:cs typeface="Arial"/>
              </a:rPr>
              <a:t>To </a:t>
            </a:r>
            <a:r>
              <a:rPr lang="en-ZA" sz="1400" dirty="0">
                <a:latin typeface="Arial"/>
                <a:cs typeface="Arial"/>
              </a:rPr>
              <a:t>coordinate capacity </a:t>
            </a:r>
            <a:r>
              <a:rPr lang="en-ZA" sz="1400" spc="-5" dirty="0">
                <a:latin typeface="Arial"/>
                <a:cs typeface="Arial"/>
              </a:rPr>
              <a:t>development programmes </a:t>
            </a:r>
            <a:r>
              <a:rPr lang="en-ZA" sz="1400" dirty="0">
                <a:latin typeface="Arial"/>
                <a:cs typeface="Arial"/>
              </a:rPr>
              <a:t>to </a:t>
            </a:r>
            <a:r>
              <a:rPr lang="en-ZA" sz="1400" spc="-5" dirty="0">
                <a:latin typeface="Arial"/>
                <a:cs typeface="Arial"/>
              </a:rPr>
              <a:t>ensure effective development and application </a:t>
            </a:r>
            <a:r>
              <a:rPr lang="en-ZA" sz="1400" spc="-295" dirty="0">
                <a:latin typeface="Arial"/>
                <a:cs typeface="Arial"/>
              </a:rPr>
              <a:t> </a:t>
            </a:r>
            <a:r>
              <a:rPr lang="en-ZA" sz="1400" spc="-5" dirty="0">
                <a:latin typeface="Arial"/>
                <a:cs typeface="Arial"/>
              </a:rPr>
              <a:t>of</a:t>
            </a:r>
            <a:r>
              <a:rPr lang="en-ZA" sz="1400" spc="-10" dirty="0">
                <a:latin typeface="Arial"/>
                <a:cs typeface="Arial"/>
              </a:rPr>
              <a:t> </a:t>
            </a:r>
            <a:r>
              <a:rPr lang="en-ZA" sz="1400" dirty="0">
                <a:latin typeface="Arial"/>
                <a:cs typeface="Arial"/>
              </a:rPr>
              <a:t>PM&amp;E </a:t>
            </a:r>
            <a:r>
              <a:rPr lang="en-ZA" sz="1400" spc="-5" dirty="0">
                <a:latin typeface="Arial"/>
                <a:cs typeface="Arial"/>
              </a:rPr>
              <a:t>policies, </a:t>
            </a:r>
            <a:r>
              <a:rPr lang="en-ZA" sz="1400" dirty="0">
                <a:latin typeface="Arial"/>
                <a:cs typeface="Arial"/>
              </a:rPr>
              <a:t>tools, systems </a:t>
            </a:r>
            <a:r>
              <a:rPr lang="en-ZA" sz="1400" spc="-5" dirty="0">
                <a:latin typeface="Arial"/>
                <a:cs typeface="Arial"/>
              </a:rPr>
              <a:t>and</a:t>
            </a:r>
            <a:r>
              <a:rPr lang="en-ZA" sz="1400" spc="-10" dirty="0">
                <a:latin typeface="Arial"/>
                <a:cs typeface="Arial"/>
              </a:rPr>
              <a:t> </a:t>
            </a:r>
            <a:r>
              <a:rPr lang="en-ZA" sz="1400" spc="-5" dirty="0">
                <a:latin typeface="Arial"/>
                <a:cs typeface="Arial"/>
              </a:rPr>
              <a:t>guidelines in government</a:t>
            </a:r>
          </a:p>
          <a:p>
            <a:pPr marL="12700">
              <a:spcBef>
                <a:spcPts val="100"/>
              </a:spcBef>
            </a:pPr>
            <a:r>
              <a:rPr lang="en-ZA" sz="1400" b="1" spc="-5" dirty="0">
                <a:solidFill>
                  <a:srgbClr val="F58220"/>
                </a:solidFill>
                <a:latin typeface="Arial"/>
                <a:cs typeface="Arial"/>
              </a:rPr>
              <a:t>5.</a:t>
            </a:r>
            <a:r>
              <a:rPr lang="en-ZA" sz="1400" b="1" spc="-20" dirty="0">
                <a:solidFill>
                  <a:srgbClr val="F58220"/>
                </a:solidFill>
                <a:latin typeface="Arial"/>
                <a:cs typeface="Arial"/>
              </a:rPr>
              <a:t> </a:t>
            </a:r>
            <a:r>
              <a:rPr lang="en-ZA" sz="1400" b="1" dirty="0">
                <a:solidFill>
                  <a:srgbClr val="F58220"/>
                </a:solidFill>
                <a:latin typeface="Arial"/>
                <a:cs typeface="Arial"/>
              </a:rPr>
              <a:t>Public</a:t>
            </a:r>
            <a:r>
              <a:rPr lang="en-ZA" sz="1400" b="1" spc="-10" dirty="0">
                <a:solidFill>
                  <a:srgbClr val="F58220"/>
                </a:solidFill>
                <a:latin typeface="Arial"/>
                <a:cs typeface="Arial"/>
              </a:rPr>
              <a:t> </a:t>
            </a:r>
            <a:r>
              <a:rPr lang="en-ZA" sz="1400" b="1" dirty="0">
                <a:solidFill>
                  <a:srgbClr val="F58220"/>
                </a:solidFill>
                <a:latin typeface="Arial"/>
                <a:cs typeface="Arial"/>
              </a:rPr>
              <a:t>Service</a:t>
            </a:r>
            <a:r>
              <a:rPr lang="en-ZA" sz="1400" b="1" spc="-15" dirty="0">
                <a:solidFill>
                  <a:srgbClr val="F58220"/>
                </a:solidFill>
                <a:latin typeface="Arial"/>
                <a:cs typeface="Arial"/>
              </a:rPr>
              <a:t> </a:t>
            </a:r>
            <a:r>
              <a:rPr lang="en-ZA" sz="1400" b="1" dirty="0">
                <a:solidFill>
                  <a:srgbClr val="F58220"/>
                </a:solidFill>
                <a:latin typeface="Arial"/>
                <a:cs typeface="Arial"/>
              </a:rPr>
              <a:t>(Priority</a:t>
            </a:r>
            <a:r>
              <a:rPr lang="en-ZA" sz="1400" b="1" spc="-10" dirty="0">
                <a:solidFill>
                  <a:srgbClr val="F58220"/>
                </a:solidFill>
                <a:latin typeface="Arial"/>
                <a:cs typeface="Arial"/>
              </a:rPr>
              <a:t> </a:t>
            </a:r>
            <a:r>
              <a:rPr lang="en-ZA" sz="1400" b="1" spc="-5" dirty="0">
                <a:solidFill>
                  <a:srgbClr val="F58220"/>
                </a:solidFill>
                <a:latin typeface="Arial"/>
                <a:cs typeface="Arial"/>
              </a:rPr>
              <a:t>1)</a:t>
            </a:r>
            <a:endParaRPr lang="en-ZA" sz="1400" dirty="0">
              <a:latin typeface="Arial"/>
              <a:cs typeface="Arial"/>
            </a:endParaRPr>
          </a:p>
          <a:p>
            <a:pPr marL="12700" marR="5080">
              <a:spcBef>
                <a:spcPts val="80"/>
              </a:spcBef>
            </a:pPr>
            <a:r>
              <a:rPr lang="en-ZA" sz="1400" dirty="0">
                <a:latin typeface="Arial"/>
                <a:cs typeface="Arial"/>
              </a:rPr>
              <a:t>Purpose:</a:t>
            </a:r>
            <a:r>
              <a:rPr lang="en-ZA" sz="1400" spc="-25" dirty="0">
                <a:latin typeface="Arial"/>
                <a:cs typeface="Arial"/>
              </a:rPr>
              <a:t> </a:t>
            </a:r>
            <a:r>
              <a:rPr lang="en-ZA" sz="1400" spc="-65" dirty="0">
                <a:latin typeface="Arial"/>
                <a:cs typeface="Arial"/>
              </a:rPr>
              <a:t>To</a:t>
            </a:r>
            <a:r>
              <a:rPr lang="en-ZA" sz="1400" spc="-5" dirty="0">
                <a:latin typeface="Arial"/>
                <a:cs typeface="Arial"/>
              </a:rPr>
              <a:t> </a:t>
            </a:r>
            <a:r>
              <a:rPr lang="en-ZA" sz="1400" dirty="0">
                <a:latin typeface="Arial"/>
                <a:cs typeface="Arial"/>
              </a:rPr>
              <a:t>monitor</a:t>
            </a:r>
            <a:r>
              <a:rPr lang="en-ZA" sz="1400" spc="-5" dirty="0">
                <a:latin typeface="Arial"/>
                <a:cs typeface="Arial"/>
              </a:rPr>
              <a:t> and evaluate</a:t>
            </a:r>
            <a:r>
              <a:rPr lang="en-ZA" sz="1400" spc="-10" dirty="0">
                <a:latin typeface="Arial"/>
                <a:cs typeface="Arial"/>
              </a:rPr>
              <a:t> </a:t>
            </a:r>
            <a:r>
              <a:rPr lang="en-ZA" sz="1400" spc="-5" dirty="0">
                <a:latin typeface="Arial"/>
                <a:cs typeface="Arial"/>
              </a:rPr>
              <a:t>implementation of</a:t>
            </a:r>
            <a:r>
              <a:rPr lang="en-ZA" sz="1400" spc="-10" dirty="0">
                <a:latin typeface="Arial"/>
                <a:cs typeface="Arial"/>
              </a:rPr>
              <a:t> </a:t>
            </a:r>
            <a:r>
              <a:rPr lang="en-ZA" sz="1400" dirty="0">
                <a:latin typeface="Arial"/>
                <a:cs typeface="Arial"/>
              </a:rPr>
              <a:t>the first </a:t>
            </a:r>
            <a:r>
              <a:rPr lang="en-ZA" sz="1400" spc="-5" dirty="0">
                <a:latin typeface="Arial"/>
                <a:cs typeface="Arial"/>
              </a:rPr>
              <a:t>priority</a:t>
            </a:r>
            <a:r>
              <a:rPr lang="en-ZA" sz="1400" spc="-10" dirty="0">
                <a:latin typeface="Arial"/>
                <a:cs typeface="Arial"/>
              </a:rPr>
              <a:t> </a:t>
            </a:r>
            <a:r>
              <a:rPr lang="en-ZA" sz="1400" spc="-5" dirty="0">
                <a:latin typeface="Arial"/>
                <a:cs typeface="Arial"/>
              </a:rPr>
              <a:t>of </a:t>
            </a:r>
            <a:r>
              <a:rPr lang="en-ZA" sz="1400" dirty="0">
                <a:latin typeface="Arial"/>
                <a:cs typeface="Arial"/>
              </a:rPr>
              <a:t>the</a:t>
            </a:r>
            <a:r>
              <a:rPr lang="en-ZA" sz="1400" spc="-5" dirty="0">
                <a:latin typeface="Arial"/>
                <a:cs typeface="Arial"/>
              </a:rPr>
              <a:t> </a:t>
            </a:r>
            <a:r>
              <a:rPr lang="en-ZA" sz="1400" spc="-15" dirty="0">
                <a:latin typeface="Arial"/>
                <a:cs typeface="Arial"/>
              </a:rPr>
              <a:t>Medium-Term</a:t>
            </a:r>
            <a:r>
              <a:rPr lang="en-ZA" sz="1400" spc="-5" dirty="0">
                <a:latin typeface="Arial"/>
                <a:cs typeface="Arial"/>
              </a:rPr>
              <a:t> </a:t>
            </a:r>
            <a:r>
              <a:rPr lang="en-ZA" sz="1400" dirty="0">
                <a:latin typeface="Arial"/>
                <a:cs typeface="Arial"/>
              </a:rPr>
              <a:t>Strategic </a:t>
            </a:r>
            <a:r>
              <a:rPr lang="en-ZA" sz="1400" spc="-290" dirty="0">
                <a:latin typeface="Arial"/>
                <a:cs typeface="Arial"/>
              </a:rPr>
              <a:t> </a:t>
            </a:r>
            <a:r>
              <a:rPr lang="en-ZA" sz="1400" dirty="0">
                <a:latin typeface="Arial"/>
                <a:cs typeface="Arial"/>
              </a:rPr>
              <a:t>Framework</a:t>
            </a:r>
            <a:r>
              <a:rPr lang="en-ZA" sz="1400" spc="-5" dirty="0">
                <a:latin typeface="Arial"/>
                <a:cs typeface="Arial"/>
              </a:rPr>
              <a:t> </a:t>
            </a:r>
            <a:r>
              <a:rPr lang="en-ZA" sz="1400" dirty="0">
                <a:latin typeface="Arial"/>
                <a:cs typeface="Arial"/>
              </a:rPr>
              <a:t>(2019-2020) </a:t>
            </a:r>
            <a:r>
              <a:rPr lang="en-ZA" sz="1400" spc="-5" dirty="0">
                <a:latin typeface="Arial"/>
                <a:cs typeface="Arial"/>
              </a:rPr>
              <a:t>about</a:t>
            </a:r>
            <a:r>
              <a:rPr lang="en-ZA" sz="1400" spc="-10" dirty="0">
                <a:latin typeface="Arial"/>
                <a:cs typeface="Arial"/>
              </a:rPr>
              <a:t> </a:t>
            </a:r>
            <a:r>
              <a:rPr lang="en-ZA" sz="1400" spc="-5" dirty="0">
                <a:latin typeface="Arial"/>
                <a:cs typeface="Arial"/>
              </a:rPr>
              <a:t>building </a:t>
            </a:r>
            <a:r>
              <a:rPr lang="en-ZA" sz="1400" dirty="0">
                <a:latin typeface="Arial"/>
                <a:cs typeface="Arial"/>
              </a:rPr>
              <a:t>a</a:t>
            </a:r>
            <a:r>
              <a:rPr lang="en-ZA" sz="1400" spc="-10" dirty="0">
                <a:latin typeface="Arial"/>
                <a:cs typeface="Arial"/>
              </a:rPr>
              <a:t> </a:t>
            </a:r>
            <a:r>
              <a:rPr lang="en-ZA" sz="1400" dirty="0">
                <a:latin typeface="Arial"/>
                <a:cs typeface="Arial"/>
              </a:rPr>
              <a:t>capable, </a:t>
            </a:r>
            <a:r>
              <a:rPr lang="en-ZA" sz="1400" spc="-5" dirty="0">
                <a:latin typeface="Arial"/>
                <a:cs typeface="Arial"/>
              </a:rPr>
              <a:t>ethical</a:t>
            </a:r>
            <a:r>
              <a:rPr lang="en-ZA" sz="1400" spc="-10" dirty="0">
                <a:latin typeface="Arial"/>
                <a:cs typeface="Arial"/>
              </a:rPr>
              <a:t> </a:t>
            </a:r>
            <a:r>
              <a:rPr lang="en-ZA" sz="1400" spc="-5" dirty="0">
                <a:latin typeface="Arial"/>
                <a:cs typeface="Arial"/>
              </a:rPr>
              <a:t>and developmental </a:t>
            </a:r>
            <a:r>
              <a:rPr lang="en-ZA" sz="1400" dirty="0">
                <a:latin typeface="Arial"/>
                <a:cs typeface="Arial"/>
              </a:rPr>
              <a:t>state.</a:t>
            </a:r>
          </a:p>
        </p:txBody>
      </p:sp>
    </p:spTree>
    <p:extLst>
      <p:ext uri="{BB962C8B-B14F-4D97-AF65-F5344CB8AC3E}">
        <p14:creationId xmlns:p14="http://schemas.microsoft.com/office/powerpoint/2010/main" val="145906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80BE-EC00-42D9-853E-C944DFB4BB02}"/>
              </a:ext>
            </a:extLst>
          </p:cNvPr>
          <p:cNvSpPr>
            <a:spLocks noGrp="1"/>
          </p:cNvSpPr>
          <p:nvPr>
            <p:ph type="title"/>
          </p:nvPr>
        </p:nvSpPr>
        <p:spPr>
          <a:xfrm>
            <a:off x="490194" y="365126"/>
            <a:ext cx="10863606" cy="426726"/>
          </a:xfrm>
        </p:spPr>
        <p:txBody>
          <a:bodyPr>
            <a:noAutofit/>
          </a:bodyPr>
          <a:lstStyle/>
          <a:p>
            <a:r>
              <a:rPr lang="en-US" sz="3200" b="1" dirty="0">
                <a:latin typeface="Arial" panose="020B0604020202020204" pitchFamily="34" charset="0"/>
                <a:cs typeface="Arial" panose="020B0604020202020204" pitchFamily="34" charset="0"/>
              </a:rPr>
              <a:t>Organisation…4</a:t>
            </a:r>
            <a:endParaRPr lang="en-ZA"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60B2C6F-4EBB-439A-8B70-14C53D7BDD4D}"/>
              </a:ext>
            </a:extLst>
          </p:cNvPr>
          <p:cNvSpPr>
            <a:spLocks noGrp="1"/>
          </p:cNvSpPr>
          <p:nvPr>
            <p:ph idx="1"/>
          </p:nvPr>
        </p:nvSpPr>
        <p:spPr>
          <a:xfrm>
            <a:off x="75414" y="791852"/>
            <a:ext cx="11943761" cy="5701022"/>
          </a:xfrm>
        </p:spPr>
        <p:txBody>
          <a:bodyPr>
            <a:normAutofit/>
          </a:bodyPr>
          <a:lstStyle/>
          <a:p>
            <a:pPr marL="457200" lvl="1" indent="0" algn="just">
              <a:lnSpc>
                <a:spcPct val="120000"/>
              </a:lnSpc>
              <a:buNone/>
            </a:pPr>
            <a:endParaRPr lang="en-US" sz="1800" dirty="0">
              <a:latin typeface="Arial" panose="020B0604020202020204" pitchFamily="34" charset="0"/>
              <a:cs typeface="Arial" panose="020B0604020202020204" pitchFamily="34" charset="0"/>
            </a:endParaRPr>
          </a:p>
          <a:p>
            <a:pPr lvl="1">
              <a:lnSpc>
                <a:spcPct val="120000"/>
              </a:lnSpc>
            </a:pPr>
            <a:endParaRPr lang="en-US" sz="6400" dirty="0">
              <a:latin typeface="Arial" panose="020B0604020202020204" pitchFamily="34" charset="0"/>
              <a:cs typeface="Arial" panose="020B0604020202020204" pitchFamily="34" charset="0"/>
            </a:endParaRPr>
          </a:p>
          <a:p>
            <a:endParaRPr lang="en-US" dirty="0"/>
          </a:p>
          <a:p>
            <a:endParaRPr lang="en-US" dirty="0"/>
          </a:p>
          <a:p>
            <a:endParaRPr lang="en-ZA" dirty="0"/>
          </a:p>
        </p:txBody>
      </p:sp>
      <p:sp>
        <p:nvSpPr>
          <p:cNvPr id="5" name="object 10">
            <a:extLst>
              <a:ext uri="{FF2B5EF4-FFF2-40B4-BE49-F238E27FC236}">
                <a16:creationId xmlns:a16="http://schemas.microsoft.com/office/drawing/2014/main" id="{26843BFD-85B2-4FF3-B429-750FA209DCE9}"/>
              </a:ext>
            </a:extLst>
          </p:cNvPr>
          <p:cNvSpPr txBox="1"/>
          <p:nvPr/>
        </p:nvSpPr>
        <p:spPr>
          <a:xfrm>
            <a:off x="677732" y="1463040"/>
            <a:ext cx="10801036" cy="3994747"/>
          </a:xfrm>
          <a:prstGeom prst="rect">
            <a:avLst/>
          </a:prstGeom>
        </p:spPr>
        <p:txBody>
          <a:bodyPr vert="horz" wrap="square" lIns="0" tIns="33019" rIns="0" bIns="0" rtlCol="0">
            <a:spAutoFit/>
          </a:bodyPr>
          <a:lstStyle/>
          <a:p>
            <a:pPr marL="12700">
              <a:lnSpc>
                <a:spcPct val="100000"/>
              </a:lnSpc>
              <a:spcBef>
                <a:spcPts val="259"/>
              </a:spcBef>
            </a:pPr>
            <a:r>
              <a:rPr lang="en-US" b="1" dirty="0">
                <a:latin typeface="Arial"/>
                <a:cs typeface="Arial"/>
              </a:rPr>
              <a:t>PROGRAMME 5: Evaluations, Evidence and Knowledge Systems</a:t>
            </a:r>
          </a:p>
          <a:p>
            <a:pPr marL="12700">
              <a:lnSpc>
                <a:spcPct val="100000"/>
              </a:lnSpc>
              <a:spcBef>
                <a:spcPts val="259"/>
              </a:spcBef>
            </a:pPr>
            <a:endParaRPr lang="en-ZA" dirty="0">
              <a:latin typeface="Arial"/>
              <a:cs typeface="Arial"/>
            </a:endParaRPr>
          </a:p>
          <a:p>
            <a:pPr marL="12700">
              <a:lnSpc>
                <a:spcPct val="100000"/>
              </a:lnSpc>
              <a:spcBef>
                <a:spcPts val="259"/>
              </a:spcBef>
            </a:pPr>
            <a:r>
              <a:rPr dirty="0">
                <a:latin typeface="Arial"/>
                <a:cs typeface="Arial"/>
              </a:rPr>
              <a:t>The</a:t>
            </a:r>
            <a:r>
              <a:rPr spc="-10" dirty="0">
                <a:latin typeface="Arial"/>
                <a:cs typeface="Arial"/>
              </a:rPr>
              <a:t> </a:t>
            </a:r>
            <a:r>
              <a:rPr spc="-5" dirty="0">
                <a:latin typeface="Arial"/>
                <a:cs typeface="Arial"/>
              </a:rPr>
              <a:t>programme</a:t>
            </a:r>
            <a:r>
              <a:rPr spc="-15" dirty="0">
                <a:latin typeface="Arial"/>
                <a:cs typeface="Arial"/>
              </a:rPr>
              <a:t> </a:t>
            </a:r>
            <a:r>
              <a:rPr dirty="0">
                <a:latin typeface="Arial"/>
                <a:cs typeface="Arial"/>
              </a:rPr>
              <a:t>consist</a:t>
            </a:r>
            <a:r>
              <a:rPr spc="-10" dirty="0">
                <a:latin typeface="Arial"/>
                <a:cs typeface="Arial"/>
              </a:rPr>
              <a:t> </a:t>
            </a:r>
            <a:r>
              <a:rPr spc="-5" dirty="0">
                <a:latin typeface="Arial"/>
                <a:cs typeface="Arial"/>
              </a:rPr>
              <a:t>of</a:t>
            </a:r>
            <a:r>
              <a:rPr spc="-15" dirty="0">
                <a:latin typeface="Arial"/>
                <a:cs typeface="Arial"/>
              </a:rPr>
              <a:t> </a:t>
            </a:r>
            <a:r>
              <a:rPr dirty="0">
                <a:latin typeface="Arial"/>
                <a:cs typeface="Arial"/>
              </a:rPr>
              <a:t>the</a:t>
            </a:r>
            <a:r>
              <a:rPr spc="-10" dirty="0">
                <a:latin typeface="Arial"/>
                <a:cs typeface="Arial"/>
              </a:rPr>
              <a:t> </a:t>
            </a:r>
            <a:r>
              <a:rPr dirty="0">
                <a:latin typeface="Arial"/>
                <a:cs typeface="Arial"/>
              </a:rPr>
              <a:t>following</a:t>
            </a:r>
            <a:r>
              <a:rPr spc="-10" dirty="0">
                <a:latin typeface="Arial"/>
                <a:cs typeface="Arial"/>
              </a:rPr>
              <a:t> </a:t>
            </a:r>
            <a:r>
              <a:rPr dirty="0">
                <a:latin typeface="Arial"/>
                <a:cs typeface="Arial"/>
              </a:rPr>
              <a:t>sub-programmes:</a:t>
            </a:r>
            <a:endParaRPr lang="en-US" dirty="0">
              <a:latin typeface="Arial"/>
              <a:cs typeface="Arial"/>
            </a:endParaRPr>
          </a:p>
          <a:p>
            <a:pPr marL="12700">
              <a:lnSpc>
                <a:spcPct val="100000"/>
              </a:lnSpc>
              <a:spcBef>
                <a:spcPts val="259"/>
              </a:spcBef>
            </a:pPr>
            <a:endParaRPr dirty="0">
              <a:latin typeface="Arial"/>
              <a:cs typeface="Arial"/>
            </a:endParaRPr>
          </a:p>
          <a:p>
            <a:pPr marL="12700">
              <a:lnSpc>
                <a:spcPct val="100000"/>
              </a:lnSpc>
              <a:spcBef>
                <a:spcPts val="160"/>
              </a:spcBef>
            </a:pPr>
            <a:r>
              <a:rPr b="1" spc="-5" dirty="0">
                <a:solidFill>
                  <a:srgbClr val="F58220"/>
                </a:solidFill>
                <a:latin typeface="Arial"/>
                <a:cs typeface="Arial"/>
              </a:rPr>
              <a:t>1</a:t>
            </a:r>
            <a:r>
              <a:rPr lang="en-US" b="1" spc="-5" dirty="0">
                <a:solidFill>
                  <a:srgbClr val="F58220"/>
                </a:solidFill>
                <a:latin typeface="Arial"/>
                <a:cs typeface="Arial"/>
              </a:rPr>
              <a:t>. </a:t>
            </a:r>
            <a:r>
              <a:rPr lang="en-US" b="1" dirty="0">
                <a:solidFill>
                  <a:schemeClr val="accent2"/>
                </a:solidFill>
                <a:latin typeface="Arial"/>
                <a:cs typeface="Arial"/>
              </a:rPr>
              <a:t>Evaluations</a:t>
            </a:r>
          </a:p>
          <a:p>
            <a:pPr marL="12700" marR="5080">
              <a:lnSpc>
                <a:spcPct val="111100"/>
              </a:lnSpc>
            </a:pPr>
            <a:r>
              <a:rPr lang="en-US" dirty="0">
                <a:latin typeface="Arial"/>
                <a:cs typeface="Arial"/>
              </a:rPr>
              <a:t>Purpose: Manage and support the evaluations of priority government policies, programmes and systems.</a:t>
            </a:r>
          </a:p>
          <a:p>
            <a:pPr marL="12700" marR="5080">
              <a:lnSpc>
                <a:spcPct val="111100"/>
              </a:lnSpc>
            </a:pPr>
            <a:endParaRPr lang="en-US" b="1" dirty="0">
              <a:solidFill>
                <a:schemeClr val="accent2"/>
              </a:solidFill>
              <a:latin typeface="Arial"/>
              <a:cs typeface="Arial"/>
            </a:endParaRPr>
          </a:p>
          <a:p>
            <a:pPr marL="12700" marR="5080">
              <a:lnSpc>
                <a:spcPct val="111100"/>
              </a:lnSpc>
            </a:pPr>
            <a:r>
              <a:rPr lang="en-US" b="1" dirty="0">
                <a:solidFill>
                  <a:schemeClr val="accent2"/>
                </a:solidFill>
                <a:latin typeface="Arial"/>
                <a:cs typeface="Arial"/>
              </a:rPr>
              <a:t>2. Research and Knowledge Management</a:t>
            </a:r>
          </a:p>
          <a:p>
            <a:pPr marL="12700" marR="5080">
              <a:lnSpc>
                <a:spcPct val="111100"/>
              </a:lnSpc>
            </a:pPr>
            <a:r>
              <a:rPr lang="en-US" dirty="0">
                <a:latin typeface="Arial"/>
                <a:cs typeface="Arial"/>
              </a:rPr>
              <a:t>Purpose: Provide research and knowledge management services.</a:t>
            </a:r>
          </a:p>
          <a:p>
            <a:pPr marL="12700" marR="5080">
              <a:lnSpc>
                <a:spcPct val="111100"/>
              </a:lnSpc>
            </a:pPr>
            <a:endParaRPr lang="en-US" b="1" dirty="0">
              <a:solidFill>
                <a:schemeClr val="accent2"/>
              </a:solidFill>
              <a:latin typeface="Arial"/>
              <a:cs typeface="Arial"/>
            </a:endParaRPr>
          </a:p>
          <a:p>
            <a:pPr marL="12700" marR="5080">
              <a:lnSpc>
                <a:spcPct val="111100"/>
              </a:lnSpc>
            </a:pPr>
            <a:r>
              <a:rPr lang="en-US" b="1" dirty="0">
                <a:solidFill>
                  <a:schemeClr val="accent2"/>
                </a:solidFill>
                <a:latin typeface="Arial"/>
                <a:cs typeface="Arial"/>
              </a:rPr>
              <a:t>3. Data Integration and Analysis (DIA)</a:t>
            </a:r>
          </a:p>
          <a:p>
            <a:pPr marL="12700" marR="5080">
              <a:lnSpc>
                <a:spcPct val="111100"/>
              </a:lnSpc>
            </a:pPr>
            <a:r>
              <a:rPr lang="en-US" dirty="0">
                <a:latin typeface="Arial"/>
                <a:cs typeface="Arial"/>
              </a:rPr>
              <a:t>Purpose: Provide support on quality, timely and verified data and analysis services to the Department.</a:t>
            </a:r>
            <a:endParaRPr lang="en-ZA" dirty="0">
              <a:latin typeface="Arial"/>
              <a:cs typeface="Arial"/>
            </a:endParaRPr>
          </a:p>
          <a:p>
            <a:pPr marL="12700" marR="5080">
              <a:lnSpc>
                <a:spcPct val="111100"/>
              </a:lnSpc>
            </a:pPr>
            <a:endParaRPr lang="en-ZA" dirty="0">
              <a:latin typeface="Arial"/>
              <a:cs typeface="Arial"/>
            </a:endParaRPr>
          </a:p>
        </p:txBody>
      </p:sp>
    </p:spTree>
    <p:extLst>
      <p:ext uri="{BB962C8B-B14F-4D97-AF65-F5344CB8AC3E}">
        <p14:creationId xmlns:p14="http://schemas.microsoft.com/office/powerpoint/2010/main" val="135465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object 5"/>
          <p:cNvSpPr txBox="1"/>
          <p:nvPr/>
        </p:nvSpPr>
        <p:spPr>
          <a:xfrm>
            <a:off x="0" y="3039177"/>
            <a:ext cx="12192000" cy="1605696"/>
          </a:xfrm>
          <a:prstGeom prst="rect">
            <a:avLst/>
          </a:prstGeom>
        </p:spPr>
        <p:txBody>
          <a:bodyPr vert="horz" wrap="square" lIns="0" tIns="12065" rIns="0" bIns="0" rtlCol="0">
            <a:spAutoFit/>
          </a:bodyPr>
          <a:lstStyle/>
          <a:p>
            <a:pPr lvl="0" algn="ctr">
              <a:lnSpc>
                <a:spcPct val="150000"/>
              </a:lnSpc>
            </a:pPr>
            <a:r>
              <a:rPr lang="en-GB" sz="2400" b="1" dirty="0">
                <a:solidFill>
                  <a:prstClr val="white"/>
                </a:solidFill>
                <a:latin typeface="Arial" panose="020B0604020202020204" pitchFamily="34" charset="0"/>
                <a:cs typeface="Arial" panose="020B0604020202020204" pitchFamily="34" charset="0"/>
              </a:rPr>
              <a:t>Overview and Deliverables</a:t>
            </a:r>
          </a:p>
          <a:p>
            <a:pPr lvl="0" algn="ctr">
              <a:lnSpc>
                <a:spcPct val="150000"/>
              </a:lnSpc>
            </a:pPr>
            <a:r>
              <a:rPr lang="en-GB" sz="2400" b="1" dirty="0">
                <a:solidFill>
                  <a:prstClr val="white"/>
                </a:solidFill>
                <a:latin typeface="Arial" panose="020B0604020202020204" pitchFamily="34" charset="0"/>
                <a:cs typeface="Arial" panose="020B0604020202020204" pitchFamily="34" charset="0"/>
              </a:rPr>
              <a:t>And </a:t>
            </a:r>
          </a:p>
          <a:p>
            <a:pPr lvl="0" algn="ctr">
              <a:lnSpc>
                <a:spcPct val="150000"/>
              </a:lnSpc>
            </a:pPr>
            <a:r>
              <a:rPr lang="en-US" sz="2400" b="1" dirty="0">
                <a:solidFill>
                  <a:prstClr val="white"/>
                </a:solidFill>
                <a:latin typeface="Arial" panose="020B0604020202020204" pitchFamily="34" charset="0"/>
                <a:ea typeface="Times New Roman" panose="02020603050405020304" pitchFamily="18" charset="0"/>
                <a:cs typeface="Arial" panose="020B0604020202020204" pitchFamily="34" charset="0"/>
              </a:rPr>
              <a:t>Detailed Outcome, Output, Output Indicator and Annual Targets</a:t>
            </a:r>
            <a:endParaRPr lang="en-GB" sz="2400" b="1" dirty="0">
              <a:solidFill>
                <a:prstClr val="white"/>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C4B4EF4-7AB0-3791-9B6A-A47E8E1E358B}"/>
              </a:ext>
            </a:extLst>
          </p:cNvPr>
          <p:cNvSpPr txBox="1"/>
          <p:nvPr/>
        </p:nvSpPr>
        <p:spPr>
          <a:xfrm>
            <a:off x="0" y="1709463"/>
            <a:ext cx="1219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1: ADMINISTRATION</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1">
            <a:extLst>
              <a:ext uri="{FF2B5EF4-FFF2-40B4-BE49-F238E27FC236}">
                <a16:creationId xmlns:a16="http://schemas.microsoft.com/office/drawing/2014/main" id="{ED16A583-2A21-22C5-46A4-1ACF6BCF250E}"/>
              </a:ext>
            </a:extLst>
          </p:cNvPr>
          <p:cNvSpPr txBox="1">
            <a:spLocks/>
          </p:cNvSpPr>
          <p:nvPr/>
        </p:nvSpPr>
        <p:spPr>
          <a:xfrm>
            <a:off x="9104087" y="624023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40C5DFA-C898-784F-857F-732E993FE979}"/>
              </a:ext>
            </a:extLst>
          </p:cNvPr>
          <p:cNvGrpSpPr/>
          <p:nvPr/>
        </p:nvGrpSpPr>
        <p:grpSpPr>
          <a:xfrm>
            <a:off x="2566888" y="3621164"/>
            <a:ext cx="1360534" cy="1440750"/>
            <a:chOff x="4509105" y="3866808"/>
            <a:chExt cx="1392466" cy="1392961"/>
          </a:xfrm>
        </p:grpSpPr>
        <p:sp>
          <p:nvSpPr>
            <p:cNvPr id="7" name="object 2">
              <a:extLst>
                <a:ext uri="{FF2B5EF4-FFF2-40B4-BE49-F238E27FC236}">
                  <a16:creationId xmlns:a16="http://schemas.microsoft.com/office/drawing/2014/main" id="{DF2A1866-968A-4245-99EE-F08FB265CA30}"/>
                </a:ext>
              </a:extLst>
            </p:cNvPr>
            <p:cNvSpPr/>
            <p:nvPr/>
          </p:nvSpPr>
          <p:spPr>
            <a:xfrm>
              <a:off x="4509105" y="4189895"/>
              <a:ext cx="746760" cy="746760"/>
            </a:xfrm>
            <a:custGeom>
              <a:avLst/>
              <a:gdLst/>
              <a:ahLst/>
              <a:cxnLst/>
              <a:rect l="l" t="t" r="r" b="b"/>
              <a:pathLst>
                <a:path w="746760" h="746760">
                  <a:moveTo>
                    <a:pt x="536527" y="630097"/>
                  </a:moveTo>
                  <a:lnTo>
                    <a:pt x="203353" y="630097"/>
                  </a:lnTo>
                  <a:lnTo>
                    <a:pt x="213280" y="631383"/>
                  </a:lnTo>
                  <a:lnTo>
                    <a:pt x="223596" y="636193"/>
                  </a:lnTo>
                  <a:lnTo>
                    <a:pt x="240946" y="646035"/>
                  </a:lnTo>
                  <a:lnTo>
                    <a:pt x="259081" y="654199"/>
                  </a:lnTo>
                  <a:lnTo>
                    <a:pt x="277847" y="660900"/>
                  </a:lnTo>
                  <a:lnTo>
                    <a:pt x="297091" y="666356"/>
                  </a:lnTo>
                  <a:lnTo>
                    <a:pt x="304110" y="668870"/>
                  </a:lnTo>
                  <a:lnTo>
                    <a:pt x="309856" y="672633"/>
                  </a:lnTo>
                  <a:lnTo>
                    <a:pt x="314395" y="677772"/>
                  </a:lnTo>
                  <a:lnTo>
                    <a:pt x="317792" y="684415"/>
                  </a:lnTo>
                  <a:lnTo>
                    <a:pt x="323328" y="698620"/>
                  </a:lnTo>
                  <a:lnTo>
                    <a:pt x="328991" y="712773"/>
                  </a:lnTo>
                  <a:lnTo>
                    <a:pt x="334710" y="726904"/>
                  </a:lnTo>
                  <a:lnTo>
                    <a:pt x="341515" y="743800"/>
                  </a:lnTo>
                  <a:lnTo>
                    <a:pt x="342620" y="746163"/>
                  </a:lnTo>
                  <a:lnTo>
                    <a:pt x="403517" y="745858"/>
                  </a:lnTo>
                  <a:lnTo>
                    <a:pt x="406031" y="743750"/>
                  </a:lnTo>
                  <a:lnTo>
                    <a:pt x="407695" y="739190"/>
                  </a:lnTo>
                  <a:lnTo>
                    <a:pt x="412840" y="725259"/>
                  </a:lnTo>
                  <a:lnTo>
                    <a:pt x="418082" y="711361"/>
                  </a:lnTo>
                  <a:lnTo>
                    <a:pt x="423359" y="697478"/>
                  </a:lnTo>
                  <a:lnTo>
                    <a:pt x="431863" y="674941"/>
                  </a:lnTo>
                  <a:lnTo>
                    <a:pt x="437781" y="669213"/>
                  </a:lnTo>
                  <a:lnTo>
                    <a:pt x="446760" y="666965"/>
                  </a:lnTo>
                  <a:lnTo>
                    <a:pt x="468024" y="660803"/>
                  </a:lnTo>
                  <a:lnTo>
                    <a:pt x="488657" y="653121"/>
                  </a:lnTo>
                  <a:lnTo>
                    <a:pt x="508671" y="643950"/>
                  </a:lnTo>
                  <a:lnTo>
                    <a:pt x="528078" y="633323"/>
                  </a:lnTo>
                  <a:lnTo>
                    <a:pt x="534229" y="630520"/>
                  </a:lnTo>
                  <a:lnTo>
                    <a:pt x="536527" y="630097"/>
                  </a:lnTo>
                  <a:close/>
                </a:path>
                <a:path w="746760" h="746760">
                  <a:moveTo>
                    <a:pt x="153098" y="92900"/>
                  </a:moveTo>
                  <a:lnTo>
                    <a:pt x="116789" y="96926"/>
                  </a:lnTo>
                  <a:lnTo>
                    <a:pt x="116827" y="100012"/>
                  </a:lnTo>
                  <a:lnTo>
                    <a:pt x="115795" y="102376"/>
                  </a:lnTo>
                  <a:lnTo>
                    <a:pt x="87985" y="131356"/>
                  </a:lnTo>
                  <a:lnTo>
                    <a:pt x="87426" y="133807"/>
                  </a:lnTo>
                  <a:lnTo>
                    <a:pt x="89141" y="137490"/>
                  </a:lnTo>
                  <a:lnTo>
                    <a:pt x="95131" y="150641"/>
                  </a:lnTo>
                  <a:lnTo>
                    <a:pt x="106963" y="177009"/>
                  </a:lnTo>
                  <a:lnTo>
                    <a:pt x="113017" y="190131"/>
                  </a:lnTo>
                  <a:lnTo>
                    <a:pt x="115731" y="197789"/>
                  </a:lnTo>
                  <a:lnTo>
                    <a:pt x="116481" y="205246"/>
                  </a:lnTo>
                  <a:lnTo>
                    <a:pt x="115178" y="212629"/>
                  </a:lnTo>
                  <a:lnTo>
                    <a:pt x="111734" y="220065"/>
                  </a:lnTo>
                  <a:lnTo>
                    <a:pt x="101424" y="238731"/>
                  </a:lnTo>
                  <a:lnTo>
                    <a:pt x="92641" y="258048"/>
                  </a:lnTo>
                  <a:lnTo>
                    <a:pt x="85318" y="277969"/>
                  </a:lnTo>
                  <a:lnTo>
                    <a:pt x="79387" y="298449"/>
                  </a:lnTo>
                  <a:lnTo>
                    <a:pt x="77076" y="307530"/>
                  </a:lnTo>
                  <a:lnTo>
                    <a:pt x="71742" y="313588"/>
                  </a:lnTo>
                  <a:lnTo>
                    <a:pt x="55930" y="320217"/>
                  </a:lnTo>
                  <a:lnTo>
                    <a:pt x="48412" y="323062"/>
                  </a:lnTo>
                  <a:lnTo>
                    <a:pt x="40995" y="326135"/>
                  </a:lnTo>
                  <a:lnTo>
                    <a:pt x="30691" y="330238"/>
                  </a:lnTo>
                  <a:lnTo>
                    <a:pt x="20350" y="334251"/>
                  </a:lnTo>
                  <a:lnTo>
                    <a:pt x="10082" y="338444"/>
                  </a:lnTo>
                  <a:lnTo>
                    <a:pt x="0" y="343090"/>
                  </a:lnTo>
                  <a:lnTo>
                    <a:pt x="111" y="402450"/>
                  </a:lnTo>
                  <a:lnTo>
                    <a:pt x="165" y="404215"/>
                  </a:lnTo>
                  <a:lnTo>
                    <a:pt x="3403" y="406438"/>
                  </a:lnTo>
                  <a:lnTo>
                    <a:pt x="21559" y="413156"/>
                  </a:lnTo>
                  <a:lnTo>
                    <a:pt x="48042" y="423319"/>
                  </a:lnTo>
                  <a:lnTo>
                    <a:pt x="79908" y="449160"/>
                  </a:lnTo>
                  <a:lnTo>
                    <a:pt x="85758" y="469529"/>
                  </a:lnTo>
                  <a:lnTo>
                    <a:pt x="93152" y="489272"/>
                  </a:lnTo>
                  <a:lnTo>
                    <a:pt x="102002" y="508412"/>
                  </a:lnTo>
                  <a:lnTo>
                    <a:pt x="112217" y="526973"/>
                  </a:lnTo>
                  <a:lnTo>
                    <a:pt x="115319" y="533763"/>
                  </a:lnTo>
                  <a:lnTo>
                    <a:pt x="116566" y="540564"/>
                  </a:lnTo>
                  <a:lnTo>
                    <a:pt x="116014" y="547453"/>
                  </a:lnTo>
                  <a:lnTo>
                    <a:pt x="113715" y="554507"/>
                  </a:lnTo>
                  <a:lnTo>
                    <a:pt x="107629" y="568485"/>
                  </a:lnTo>
                  <a:lnTo>
                    <a:pt x="95570" y="596509"/>
                  </a:lnTo>
                  <a:lnTo>
                    <a:pt x="87985" y="613943"/>
                  </a:lnTo>
                  <a:lnTo>
                    <a:pt x="88315" y="616267"/>
                  </a:lnTo>
                  <a:lnTo>
                    <a:pt x="91046" y="618985"/>
                  </a:lnTo>
                  <a:lnTo>
                    <a:pt x="99903" y="627949"/>
                  </a:lnTo>
                  <a:lnTo>
                    <a:pt x="130340" y="657720"/>
                  </a:lnTo>
                  <a:lnTo>
                    <a:pt x="134023" y="658825"/>
                  </a:lnTo>
                  <a:lnTo>
                    <a:pt x="149981" y="651457"/>
                  </a:lnTo>
                  <a:lnTo>
                    <a:pt x="172395" y="641288"/>
                  </a:lnTo>
                  <a:lnTo>
                    <a:pt x="183464" y="635927"/>
                  </a:lnTo>
                  <a:lnTo>
                    <a:pt x="193515" y="631793"/>
                  </a:lnTo>
                  <a:lnTo>
                    <a:pt x="203353" y="630097"/>
                  </a:lnTo>
                  <a:lnTo>
                    <a:pt x="536527" y="630097"/>
                  </a:lnTo>
                  <a:lnTo>
                    <a:pt x="540424" y="629380"/>
                  </a:lnTo>
                  <a:lnTo>
                    <a:pt x="644676" y="629380"/>
                  </a:lnTo>
                  <a:lnTo>
                    <a:pt x="646099" y="627916"/>
                  </a:lnTo>
                  <a:lnTo>
                    <a:pt x="652470" y="620915"/>
                  </a:lnTo>
                  <a:lnTo>
                    <a:pt x="373062" y="620915"/>
                  </a:lnTo>
                  <a:lnTo>
                    <a:pt x="321738" y="615638"/>
                  </a:lnTo>
                  <a:lnTo>
                    <a:pt x="274501" y="600694"/>
                  </a:lnTo>
                  <a:lnTo>
                    <a:pt x="232217" y="577238"/>
                  </a:lnTo>
                  <a:lnTo>
                    <a:pt x="195754" y="546430"/>
                  </a:lnTo>
                  <a:lnTo>
                    <a:pt x="165979" y="509425"/>
                  </a:lnTo>
                  <a:lnTo>
                    <a:pt x="143758" y="467382"/>
                  </a:lnTo>
                  <a:lnTo>
                    <a:pt x="129960" y="421457"/>
                  </a:lnTo>
                  <a:lnTo>
                    <a:pt x="125450" y="372808"/>
                  </a:lnTo>
                  <a:lnTo>
                    <a:pt x="129071" y="329407"/>
                  </a:lnTo>
                  <a:lnTo>
                    <a:pt x="140127" y="288072"/>
                  </a:lnTo>
                  <a:lnTo>
                    <a:pt x="158003" y="249621"/>
                  </a:lnTo>
                  <a:lnTo>
                    <a:pt x="182086" y="214872"/>
                  </a:lnTo>
                  <a:lnTo>
                    <a:pt x="211763" y="184641"/>
                  </a:lnTo>
                  <a:lnTo>
                    <a:pt x="246419" y="159745"/>
                  </a:lnTo>
                  <a:lnTo>
                    <a:pt x="285441" y="141003"/>
                  </a:lnTo>
                  <a:lnTo>
                    <a:pt x="328216" y="129231"/>
                  </a:lnTo>
                  <a:lnTo>
                    <a:pt x="374129" y="125247"/>
                  </a:lnTo>
                  <a:lnTo>
                    <a:pt x="652886" y="125247"/>
                  </a:lnTo>
                  <a:lnTo>
                    <a:pt x="646180" y="118224"/>
                  </a:lnTo>
                  <a:lnTo>
                    <a:pt x="202615" y="118224"/>
                  </a:lnTo>
                  <a:lnTo>
                    <a:pt x="165169" y="102361"/>
                  </a:lnTo>
                  <a:lnTo>
                    <a:pt x="154305" y="97815"/>
                  </a:lnTo>
                  <a:lnTo>
                    <a:pt x="153047" y="96011"/>
                  </a:lnTo>
                  <a:lnTo>
                    <a:pt x="153098" y="92900"/>
                  </a:lnTo>
                  <a:close/>
                </a:path>
                <a:path w="746760" h="746760">
                  <a:moveTo>
                    <a:pt x="644676" y="629380"/>
                  </a:moveTo>
                  <a:lnTo>
                    <a:pt x="540424" y="629380"/>
                  </a:lnTo>
                  <a:lnTo>
                    <a:pt x="546707" y="629858"/>
                  </a:lnTo>
                  <a:lnTo>
                    <a:pt x="553123" y="631913"/>
                  </a:lnTo>
                  <a:lnTo>
                    <a:pt x="613346" y="657796"/>
                  </a:lnTo>
                  <a:lnTo>
                    <a:pt x="615543" y="658279"/>
                  </a:lnTo>
                  <a:lnTo>
                    <a:pt x="627411" y="646736"/>
                  </a:lnTo>
                  <a:lnTo>
                    <a:pt x="636835" y="637438"/>
                  </a:lnTo>
                  <a:lnTo>
                    <a:pt x="644676" y="629380"/>
                  </a:lnTo>
                  <a:close/>
                </a:path>
                <a:path w="746760" h="746760">
                  <a:moveTo>
                    <a:pt x="652886" y="125247"/>
                  </a:moveTo>
                  <a:lnTo>
                    <a:pt x="374129" y="125247"/>
                  </a:lnTo>
                  <a:lnTo>
                    <a:pt x="419221" y="129479"/>
                  </a:lnTo>
                  <a:lnTo>
                    <a:pt x="461480" y="141342"/>
                  </a:lnTo>
                  <a:lnTo>
                    <a:pt x="500224" y="160103"/>
                  </a:lnTo>
                  <a:lnTo>
                    <a:pt x="534775" y="185031"/>
                  </a:lnTo>
                  <a:lnTo>
                    <a:pt x="564452" y="215396"/>
                  </a:lnTo>
                  <a:lnTo>
                    <a:pt x="588575" y="250466"/>
                  </a:lnTo>
                  <a:lnTo>
                    <a:pt x="606465" y="289510"/>
                  </a:lnTo>
                  <a:lnTo>
                    <a:pt x="617442" y="331796"/>
                  </a:lnTo>
                  <a:lnTo>
                    <a:pt x="620826" y="376593"/>
                  </a:lnTo>
                  <a:lnTo>
                    <a:pt x="615252" y="425714"/>
                  </a:lnTo>
                  <a:lnTo>
                    <a:pt x="600551" y="471532"/>
                  </a:lnTo>
                  <a:lnTo>
                    <a:pt x="577660" y="513044"/>
                  </a:lnTo>
                  <a:lnTo>
                    <a:pt x="547512" y="549246"/>
                  </a:lnTo>
                  <a:lnTo>
                    <a:pt x="511044" y="579137"/>
                  </a:lnTo>
                  <a:lnTo>
                    <a:pt x="469189" y="601714"/>
                  </a:lnTo>
                  <a:lnTo>
                    <a:pt x="422884" y="615974"/>
                  </a:lnTo>
                  <a:lnTo>
                    <a:pt x="373062" y="620915"/>
                  </a:lnTo>
                  <a:lnTo>
                    <a:pt x="652470" y="620915"/>
                  </a:lnTo>
                  <a:lnTo>
                    <a:pt x="654989" y="618147"/>
                  </a:lnTo>
                  <a:lnTo>
                    <a:pt x="658241" y="614400"/>
                  </a:lnTo>
                  <a:lnTo>
                    <a:pt x="658355" y="611454"/>
                  </a:lnTo>
                  <a:lnTo>
                    <a:pt x="656386" y="607212"/>
                  </a:lnTo>
                  <a:lnTo>
                    <a:pt x="650597" y="594555"/>
                  </a:lnTo>
                  <a:lnTo>
                    <a:pt x="644906" y="581855"/>
                  </a:lnTo>
                  <a:lnTo>
                    <a:pt x="639166" y="569180"/>
                  </a:lnTo>
                  <a:lnTo>
                    <a:pt x="633234" y="556602"/>
                  </a:lnTo>
                  <a:lnTo>
                    <a:pt x="630307" y="548524"/>
                  </a:lnTo>
                  <a:lnTo>
                    <a:pt x="629562" y="540715"/>
                  </a:lnTo>
                  <a:lnTo>
                    <a:pt x="631025" y="533010"/>
                  </a:lnTo>
                  <a:lnTo>
                    <a:pt x="634720" y="525246"/>
                  </a:lnTo>
                  <a:lnTo>
                    <a:pt x="639213" y="517599"/>
                  </a:lnTo>
                  <a:lnTo>
                    <a:pt x="643402" y="509770"/>
                  </a:lnTo>
                  <a:lnTo>
                    <a:pt x="659795" y="470352"/>
                  </a:lnTo>
                  <a:lnTo>
                    <a:pt x="669366" y="437807"/>
                  </a:lnTo>
                  <a:lnTo>
                    <a:pt x="674890" y="432079"/>
                  </a:lnTo>
                  <a:lnTo>
                    <a:pt x="744105" y="404558"/>
                  </a:lnTo>
                  <a:lnTo>
                    <a:pt x="746661" y="372283"/>
                  </a:lnTo>
                  <a:lnTo>
                    <a:pt x="746394" y="359188"/>
                  </a:lnTo>
                  <a:lnTo>
                    <a:pt x="745718" y="346087"/>
                  </a:lnTo>
                  <a:lnTo>
                    <a:pt x="745477" y="342404"/>
                  </a:lnTo>
                  <a:lnTo>
                    <a:pt x="744232" y="340334"/>
                  </a:lnTo>
                  <a:lnTo>
                    <a:pt x="685025" y="318071"/>
                  </a:lnTo>
                  <a:lnTo>
                    <a:pt x="678177" y="314742"/>
                  </a:lnTo>
                  <a:lnTo>
                    <a:pt x="672836" y="310214"/>
                  </a:lnTo>
                  <a:lnTo>
                    <a:pt x="668919" y="304418"/>
                  </a:lnTo>
                  <a:lnTo>
                    <a:pt x="666343" y="297281"/>
                  </a:lnTo>
                  <a:lnTo>
                    <a:pt x="660797" y="277788"/>
                  </a:lnTo>
                  <a:lnTo>
                    <a:pt x="653900" y="258827"/>
                  </a:lnTo>
                  <a:lnTo>
                    <a:pt x="645580" y="240469"/>
                  </a:lnTo>
                  <a:lnTo>
                    <a:pt x="635762" y="222783"/>
                  </a:lnTo>
                  <a:lnTo>
                    <a:pt x="631570" y="213967"/>
                  </a:lnTo>
                  <a:lnTo>
                    <a:pt x="629927" y="205338"/>
                  </a:lnTo>
                  <a:lnTo>
                    <a:pt x="630773" y="196621"/>
                  </a:lnTo>
                  <a:lnTo>
                    <a:pt x="634047" y="187540"/>
                  </a:lnTo>
                  <a:lnTo>
                    <a:pt x="639951" y="174652"/>
                  </a:lnTo>
                  <a:lnTo>
                    <a:pt x="645561" y="161624"/>
                  </a:lnTo>
                  <a:lnTo>
                    <a:pt x="651040" y="148537"/>
                  </a:lnTo>
                  <a:lnTo>
                    <a:pt x="656551" y="135470"/>
                  </a:lnTo>
                  <a:lnTo>
                    <a:pt x="657567" y="133108"/>
                  </a:lnTo>
                  <a:lnTo>
                    <a:pt x="658368" y="131000"/>
                  </a:lnTo>
                  <a:lnTo>
                    <a:pt x="652886" y="125247"/>
                  </a:lnTo>
                  <a:close/>
                </a:path>
                <a:path w="746760" h="746760">
                  <a:moveTo>
                    <a:pt x="403275" y="0"/>
                  </a:moveTo>
                  <a:lnTo>
                    <a:pt x="342544" y="279"/>
                  </a:lnTo>
                  <a:lnTo>
                    <a:pt x="340169" y="2184"/>
                  </a:lnTo>
                  <a:lnTo>
                    <a:pt x="333466" y="20106"/>
                  </a:lnTo>
                  <a:lnTo>
                    <a:pt x="322871" y="47913"/>
                  </a:lnTo>
                  <a:lnTo>
                    <a:pt x="298437" y="79413"/>
                  </a:lnTo>
                  <a:lnTo>
                    <a:pt x="277331" y="85597"/>
                  </a:lnTo>
                  <a:lnTo>
                    <a:pt x="256828" y="93246"/>
                  </a:lnTo>
                  <a:lnTo>
                    <a:pt x="236940" y="102376"/>
                  </a:lnTo>
                  <a:lnTo>
                    <a:pt x="217678" y="113004"/>
                  </a:lnTo>
                  <a:lnTo>
                    <a:pt x="210286" y="117449"/>
                  </a:lnTo>
                  <a:lnTo>
                    <a:pt x="202615" y="118224"/>
                  </a:lnTo>
                  <a:lnTo>
                    <a:pt x="646180" y="118224"/>
                  </a:lnTo>
                  <a:lnTo>
                    <a:pt x="644679" y="116695"/>
                  </a:lnTo>
                  <a:lnTo>
                    <a:pt x="540404" y="116695"/>
                  </a:lnTo>
                  <a:lnTo>
                    <a:pt x="533871" y="115459"/>
                  </a:lnTo>
                  <a:lnTo>
                    <a:pt x="527354" y="112445"/>
                  </a:lnTo>
                  <a:lnTo>
                    <a:pt x="508201" y="101934"/>
                  </a:lnTo>
                  <a:lnTo>
                    <a:pt x="488430" y="92894"/>
                  </a:lnTo>
                  <a:lnTo>
                    <a:pt x="468052" y="85320"/>
                  </a:lnTo>
                  <a:lnTo>
                    <a:pt x="447078" y="79209"/>
                  </a:lnTo>
                  <a:lnTo>
                    <a:pt x="437781" y="76860"/>
                  </a:lnTo>
                  <a:lnTo>
                    <a:pt x="432028" y="71119"/>
                  </a:lnTo>
                  <a:lnTo>
                    <a:pt x="422738" y="47613"/>
                  </a:lnTo>
                  <a:lnTo>
                    <a:pt x="417077" y="33510"/>
                  </a:lnTo>
                  <a:lnTo>
                    <a:pt x="411272" y="19119"/>
                  </a:lnTo>
                  <a:lnTo>
                    <a:pt x="404431" y="2082"/>
                  </a:lnTo>
                  <a:lnTo>
                    <a:pt x="403275" y="0"/>
                  </a:lnTo>
                  <a:close/>
                </a:path>
                <a:path w="746760" h="746760">
                  <a:moveTo>
                    <a:pt x="611835" y="87782"/>
                  </a:moveTo>
                  <a:lnTo>
                    <a:pt x="600487" y="92900"/>
                  </a:lnTo>
                  <a:lnTo>
                    <a:pt x="579327" y="102376"/>
                  </a:lnTo>
                  <a:lnTo>
                    <a:pt x="553834" y="113868"/>
                  </a:lnTo>
                  <a:lnTo>
                    <a:pt x="547032" y="116162"/>
                  </a:lnTo>
                  <a:lnTo>
                    <a:pt x="540404" y="116695"/>
                  </a:lnTo>
                  <a:lnTo>
                    <a:pt x="644679" y="116695"/>
                  </a:lnTo>
                  <a:lnTo>
                    <a:pt x="637154" y="109029"/>
                  </a:lnTo>
                  <a:lnTo>
                    <a:pt x="627352" y="99541"/>
                  </a:lnTo>
                  <a:lnTo>
                    <a:pt x="617194" y="90411"/>
                  </a:lnTo>
                  <a:lnTo>
                    <a:pt x="614299" y="87934"/>
                  </a:lnTo>
                  <a:lnTo>
                    <a:pt x="611835" y="87782"/>
                  </a:lnTo>
                  <a:close/>
                </a:path>
              </a:pathLst>
            </a:custGeom>
            <a:solidFill>
              <a:srgbClr val="B3B3B3"/>
            </a:solidFill>
          </p:spPr>
          <p:txBody>
            <a:bodyPr wrap="square" lIns="0" tIns="0" rIns="0" bIns="0" rtlCol="0"/>
            <a:lstStyle/>
            <a:p>
              <a:endParaRPr dirty="0"/>
            </a:p>
          </p:txBody>
        </p:sp>
        <p:sp>
          <p:nvSpPr>
            <p:cNvPr id="8" name="object 3">
              <a:extLst>
                <a:ext uri="{FF2B5EF4-FFF2-40B4-BE49-F238E27FC236}">
                  <a16:creationId xmlns:a16="http://schemas.microsoft.com/office/drawing/2014/main" id="{E9BF22E5-B937-BF4D-915B-7FFF908A41F2}"/>
                </a:ext>
              </a:extLst>
            </p:cNvPr>
            <p:cNvSpPr/>
            <p:nvPr/>
          </p:nvSpPr>
          <p:spPr>
            <a:xfrm>
              <a:off x="5552321" y="4388067"/>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199"/>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7"/>
                  </a:lnTo>
                  <a:lnTo>
                    <a:pt x="237185" y="77660"/>
                  </a:lnTo>
                  <a:lnTo>
                    <a:pt x="245592" y="76644"/>
                  </a:lnTo>
                  <a:lnTo>
                    <a:pt x="252822" y="76557"/>
                  </a:lnTo>
                  <a:lnTo>
                    <a:pt x="349110" y="76557"/>
                  </a:lnTo>
                  <a:lnTo>
                    <a:pt x="349110" y="19608"/>
                  </a:lnTo>
                  <a:lnTo>
                    <a:pt x="344357" y="10501"/>
                  </a:lnTo>
                  <a:lnTo>
                    <a:pt x="337685" y="4422"/>
                  </a:lnTo>
                  <a:lnTo>
                    <a:pt x="329181" y="1035"/>
                  </a:lnTo>
                  <a:lnTo>
                    <a:pt x="320192" y="126"/>
                  </a:lnTo>
                  <a:lnTo>
                    <a:pt x="174390" y="126"/>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6"/>
                  </a:lnTo>
                  <a:lnTo>
                    <a:pt x="320192" y="126"/>
                  </a:lnTo>
                  <a:lnTo>
                    <a:pt x="318935" y="0"/>
                  </a:lnTo>
                  <a:close/>
                </a:path>
              </a:pathLst>
            </a:custGeom>
            <a:solidFill>
              <a:srgbClr val="B3B3B3"/>
            </a:solidFill>
          </p:spPr>
          <p:txBody>
            <a:bodyPr wrap="square" lIns="0" tIns="0" rIns="0" bIns="0" rtlCol="0"/>
            <a:lstStyle/>
            <a:p>
              <a:endParaRPr dirty="0"/>
            </a:p>
          </p:txBody>
        </p:sp>
        <p:sp>
          <p:nvSpPr>
            <p:cNvPr id="9" name="object 4">
              <a:extLst>
                <a:ext uri="{FF2B5EF4-FFF2-40B4-BE49-F238E27FC236}">
                  <a16:creationId xmlns:a16="http://schemas.microsoft.com/office/drawing/2014/main" id="{DC363D21-D32D-1A49-9D3F-9A6E4EAED96E}"/>
                </a:ext>
              </a:extLst>
            </p:cNvPr>
            <p:cNvSpPr/>
            <p:nvPr/>
          </p:nvSpPr>
          <p:spPr>
            <a:xfrm>
              <a:off x="5552321" y="4909884"/>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200"/>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7"/>
                  </a:lnTo>
                  <a:lnTo>
                    <a:pt x="237185" y="77660"/>
                  </a:lnTo>
                  <a:lnTo>
                    <a:pt x="245592" y="76644"/>
                  </a:lnTo>
                  <a:lnTo>
                    <a:pt x="252822" y="76557"/>
                  </a:lnTo>
                  <a:lnTo>
                    <a:pt x="349110" y="76557"/>
                  </a:lnTo>
                  <a:lnTo>
                    <a:pt x="349110" y="19608"/>
                  </a:lnTo>
                  <a:lnTo>
                    <a:pt x="344357" y="10501"/>
                  </a:lnTo>
                  <a:lnTo>
                    <a:pt x="337685" y="4422"/>
                  </a:lnTo>
                  <a:lnTo>
                    <a:pt x="329181" y="1035"/>
                  </a:lnTo>
                  <a:lnTo>
                    <a:pt x="320192" y="126"/>
                  </a:lnTo>
                  <a:lnTo>
                    <a:pt x="174390" y="126"/>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6"/>
                  </a:lnTo>
                  <a:lnTo>
                    <a:pt x="320192" y="126"/>
                  </a:lnTo>
                  <a:lnTo>
                    <a:pt x="318935" y="0"/>
                  </a:lnTo>
                  <a:close/>
                </a:path>
              </a:pathLst>
            </a:custGeom>
            <a:solidFill>
              <a:srgbClr val="B3B3B3"/>
            </a:solidFill>
          </p:spPr>
          <p:txBody>
            <a:bodyPr wrap="square" lIns="0" tIns="0" rIns="0" bIns="0" rtlCol="0"/>
            <a:lstStyle/>
            <a:p>
              <a:endParaRPr dirty="0"/>
            </a:p>
          </p:txBody>
        </p:sp>
        <p:sp>
          <p:nvSpPr>
            <p:cNvPr id="10" name="object 5">
              <a:extLst>
                <a:ext uri="{FF2B5EF4-FFF2-40B4-BE49-F238E27FC236}">
                  <a16:creationId xmlns:a16="http://schemas.microsoft.com/office/drawing/2014/main" id="{DC8AF170-C693-C943-8BD2-C7619ED269AA}"/>
                </a:ext>
              </a:extLst>
            </p:cNvPr>
            <p:cNvSpPr/>
            <p:nvPr/>
          </p:nvSpPr>
          <p:spPr>
            <a:xfrm>
              <a:off x="5552296" y="3866808"/>
              <a:ext cx="349250" cy="349250"/>
            </a:xfrm>
            <a:custGeom>
              <a:avLst/>
              <a:gdLst/>
              <a:ahLst/>
              <a:cxnLst/>
              <a:rect l="l" t="t" r="r" b="b"/>
              <a:pathLst>
                <a:path w="349250" h="349250">
                  <a:moveTo>
                    <a:pt x="319647" y="349103"/>
                  </a:moveTo>
                  <a:lnTo>
                    <a:pt x="174047" y="349103"/>
                  </a:lnTo>
                  <a:lnTo>
                    <a:pt x="318579" y="349211"/>
                  </a:lnTo>
                  <a:lnTo>
                    <a:pt x="319647" y="349103"/>
                  </a:lnTo>
                  <a:close/>
                </a:path>
                <a:path w="349250" h="349250">
                  <a:moveTo>
                    <a:pt x="330923" y="0"/>
                  </a:moveTo>
                  <a:lnTo>
                    <a:pt x="19253" y="0"/>
                  </a:lnTo>
                  <a:lnTo>
                    <a:pt x="12890" y="2654"/>
                  </a:lnTo>
                  <a:lnTo>
                    <a:pt x="7200" y="6057"/>
                  </a:lnTo>
                  <a:lnTo>
                    <a:pt x="520" y="18097"/>
                  </a:lnTo>
                  <a:lnTo>
                    <a:pt x="0" y="24256"/>
                  </a:lnTo>
                  <a:lnTo>
                    <a:pt x="82" y="75729"/>
                  </a:lnTo>
                  <a:lnTo>
                    <a:pt x="159" y="228949"/>
                  </a:lnTo>
                  <a:lnTo>
                    <a:pt x="38" y="320027"/>
                  </a:lnTo>
                  <a:lnTo>
                    <a:pt x="29514" y="349110"/>
                  </a:lnTo>
                  <a:lnTo>
                    <a:pt x="319647" y="349103"/>
                  </a:lnTo>
                  <a:lnTo>
                    <a:pt x="328777" y="348181"/>
                  </a:lnTo>
                  <a:lnTo>
                    <a:pt x="337338" y="344831"/>
                  </a:lnTo>
                  <a:lnTo>
                    <a:pt x="344159" y="338837"/>
                  </a:lnTo>
                  <a:lnTo>
                    <a:pt x="349135" y="329869"/>
                  </a:lnTo>
                  <a:lnTo>
                    <a:pt x="349135" y="272897"/>
                  </a:lnTo>
                  <a:lnTo>
                    <a:pt x="143065" y="272897"/>
                  </a:lnTo>
                  <a:lnTo>
                    <a:pt x="137325" y="270167"/>
                  </a:lnTo>
                  <a:lnTo>
                    <a:pt x="108130" y="241174"/>
                  </a:lnTo>
                  <a:lnTo>
                    <a:pt x="78304" y="208656"/>
                  </a:lnTo>
                  <a:lnTo>
                    <a:pt x="76201" y="199901"/>
                  </a:lnTo>
                  <a:lnTo>
                    <a:pt x="77492" y="191169"/>
                  </a:lnTo>
                  <a:lnTo>
                    <a:pt x="82156" y="183235"/>
                  </a:lnTo>
                  <a:lnTo>
                    <a:pt x="89562" y="177345"/>
                  </a:lnTo>
                  <a:lnTo>
                    <a:pt x="98151" y="174828"/>
                  </a:lnTo>
                  <a:lnTo>
                    <a:pt x="170414" y="174828"/>
                  </a:lnTo>
                  <a:lnTo>
                    <a:pt x="228587" y="87439"/>
                  </a:lnTo>
                  <a:lnTo>
                    <a:pt x="235748" y="79964"/>
                  </a:lnTo>
                  <a:lnTo>
                    <a:pt x="244408" y="75995"/>
                  </a:lnTo>
                  <a:lnTo>
                    <a:pt x="253672" y="75729"/>
                  </a:lnTo>
                  <a:lnTo>
                    <a:pt x="349135" y="75729"/>
                  </a:lnTo>
                  <a:lnTo>
                    <a:pt x="349085" y="18097"/>
                  </a:lnTo>
                  <a:lnTo>
                    <a:pt x="346134" y="12096"/>
                  </a:lnTo>
                  <a:lnTo>
                    <a:pt x="342044" y="7085"/>
                  </a:lnTo>
                  <a:lnTo>
                    <a:pt x="336946" y="3081"/>
                  </a:lnTo>
                  <a:lnTo>
                    <a:pt x="330923" y="0"/>
                  </a:lnTo>
                  <a:close/>
                </a:path>
                <a:path w="349250" h="349250">
                  <a:moveTo>
                    <a:pt x="349135" y="75729"/>
                  </a:moveTo>
                  <a:lnTo>
                    <a:pt x="253672" y="75729"/>
                  </a:lnTo>
                  <a:lnTo>
                    <a:pt x="262648" y="79362"/>
                  </a:lnTo>
                  <a:lnTo>
                    <a:pt x="269646" y="86327"/>
                  </a:lnTo>
                  <a:lnTo>
                    <a:pt x="273127" y="95089"/>
                  </a:lnTo>
                  <a:lnTo>
                    <a:pt x="272916" y="104706"/>
                  </a:lnTo>
                  <a:lnTo>
                    <a:pt x="268833" y="114236"/>
                  </a:lnTo>
                  <a:lnTo>
                    <a:pt x="211726" y="199901"/>
                  </a:lnTo>
                  <a:lnTo>
                    <a:pt x="166103" y="268401"/>
                  </a:lnTo>
                  <a:lnTo>
                    <a:pt x="159118" y="272503"/>
                  </a:lnTo>
                  <a:lnTo>
                    <a:pt x="151002" y="272859"/>
                  </a:lnTo>
                  <a:lnTo>
                    <a:pt x="143065" y="272897"/>
                  </a:lnTo>
                  <a:lnTo>
                    <a:pt x="349135" y="272897"/>
                  </a:lnTo>
                  <a:lnTo>
                    <a:pt x="349135" y="75729"/>
                  </a:lnTo>
                  <a:close/>
                </a:path>
                <a:path w="349250" h="349250">
                  <a:moveTo>
                    <a:pt x="170414" y="174828"/>
                  </a:moveTo>
                  <a:lnTo>
                    <a:pt x="98151" y="174828"/>
                  </a:lnTo>
                  <a:lnTo>
                    <a:pt x="107141" y="175891"/>
                  </a:lnTo>
                  <a:lnTo>
                    <a:pt x="115747" y="180746"/>
                  </a:lnTo>
                  <a:lnTo>
                    <a:pt x="122637" y="186847"/>
                  </a:lnTo>
                  <a:lnTo>
                    <a:pt x="129270" y="193259"/>
                  </a:lnTo>
                  <a:lnTo>
                    <a:pt x="135779" y="199901"/>
                  </a:lnTo>
                  <a:lnTo>
                    <a:pt x="145795" y="210337"/>
                  </a:lnTo>
                  <a:lnTo>
                    <a:pt x="147523" y="209334"/>
                  </a:lnTo>
                  <a:lnTo>
                    <a:pt x="170414" y="174828"/>
                  </a:lnTo>
                  <a:close/>
                </a:path>
              </a:pathLst>
            </a:custGeom>
            <a:solidFill>
              <a:srgbClr val="B3B3B3"/>
            </a:solidFill>
          </p:spPr>
          <p:txBody>
            <a:bodyPr wrap="square" lIns="0" tIns="0" rIns="0" bIns="0" rtlCol="0"/>
            <a:lstStyle/>
            <a:p>
              <a:endParaRPr dirty="0"/>
            </a:p>
          </p:txBody>
        </p:sp>
        <p:sp>
          <p:nvSpPr>
            <p:cNvPr id="11" name="object 6">
              <a:extLst>
                <a:ext uri="{FF2B5EF4-FFF2-40B4-BE49-F238E27FC236}">
                  <a16:creationId xmlns:a16="http://schemas.microsoft.com/office/drawing/2014/main" id="{72F4F826-EA64-F547-9D17-69A297779F9B}"/>
                </a:ext>
              </a:extLst>
            </p:cNvPr>
            <p:cNvSpPr/>
            <p:nvPr/>
          </p:nvSpPr>
          <p:spPr>
            <a:xfrm>
              <a:off x="5303602" y="4015264"/>
              <a:ext cx="201295" cy="1096010"/>
            </a:xfrm>
            <a:custGeom>
              <a:avLst/>
              <a:gdLst/>
              <a:ahLst/>
              <a:cxnLst/>
              <a:rect l="l" t="t" r="r" b="b"/>
              <a:pathLst>
                <a:path w="201295" h="1096010">
                  <a:moveTo>
                    <a:pt x="199237" y="0"/>
                  </a:moveTo>
                  <a:lnTo>
                    <a:pt x="150126" y="139"/>
                  </a:lnTo>
                  <a:lnTo>
                    <a:pt x="103480" y="16479"/>
                  </a:lnTo>
                  <a:lnTo>
                    <a:pt x="78395" y="53176"/>
                  </a:lnTo>
                  <a:lnTo>
                    <a:pt x="74904" y="521906"/>
                  </a:lnTo>
                  <a:lnTo>
                    <a:pt x="647" y="521944"/>
                  </a:lnTo>
                  <a:lnTo>
                    <a:pt x="203" y="522351"/>
                  </a:lnTo>
                  <a:lnTo>
                    <a:pt x="0" y="571982"/>
                  </a:lnTo>
                  <a:lnTo>
                    <a:pt x="1981" y="573620"/>
                  </a:lnTo>
                  <a:lnTo>
                    <a:pt x="74917" y="573493"/>
                  </a:lnTo>
                  <a:lnTo>
                    <a:pt x="74917" y="802030"/>
                  </a:lnTo>
                  <a:lnTo>
                    <a:pt x="74942" y="1019949"/>
                  </a:lnTo>
                  <a:lnTo>
                    <a:pt x="93327" y="1069346"/>
                  </a:lnTo>
                  <a:lnTo>
                    <a:pt x="139649" y="1094282"/>
                  </a:lnTo>
                  <a:lnTo>
                    <a:pt x="167946" y="1095554"/>
                  </a:lnTo>
                  <a:lnTo>
                    <a:pt x="182142" y="1095266"/>
                  </a:lnTo>
                  <a:lnTo>
                    <a:pt x="200520" y="1095336"/>
                  </a:lnTo>
                  <a:lnTo>
                    <a:pt x="200685" y="1092517"/>
                  </a:lnTo>
                  <a:lnTo>
                    <a:pt x="200837" y="1045705"/>
                  </a:lnTo>
                  <a:lnTo>
                    <a:pt x="199148" y="1044130"/>
                  </a:lnTo>
                  <a:lnTo>
                    <a:pt x="154889" y="1044282"/>
                  </a:lnTo>
                  <a:lnTo>
                    <a:pt x="142151" y="1042481"/>
                  </a:lnTo>
                  <a:lnTo>
                    <a:pt x="133086" y="1037091"/>
                  </a:lnTo>
                  <a:lnTo>
                    <a:pt x="127664" y="1028077"/>
                  </a:lnTo>
                  <a:lnTo>
                    <a:pt x="125857" y="1015403"/>
                  </a:lnTo>
                  <a:lnTo>
                    <a:pt x="125857" y="573481"/>
                  </a:lnTo>
                  <a:lnTo>
                    <a:pt x="200380" y="573481"/>
                  </a:lnTo>
                  <a:lnTo>
                    <a:pt x="200660" y="573214"/>
                  </a:lnTo>
                  <a:lnTo>
                    <a:pt x="200888" y="523519"/>
                  </a:lnTo>
                  <a:lnTo>
                    <a:pt x="199161" y="521779"/>
                  </a:lnTo>
                  <a:lnTo>
                    <a:pt x="125857" y="521893"/>
                  </a:lnTo>
                  <a:lnTo>
                    <a:pt x="125869" y="80048"/>
                  </a:lnTo>
                  <a:lnTo>
                    <a:pt x="127666" y="67328"/>
                  </a:lnTo>
                  <a:lnTo>
                    <a:pt x="133078" y="58300"/>
                  </a:lnTo>
                  <a:lnTo>
                    <a:pt x="142141" y="52914"/>
                  </a:lnTo>
                  <a:lnTo>
                    <a:pt x="154889" y="51117"/>
                  </a:lnTo>
                  <a:lnTo>
                    <a:pt x="199656" y="51257"/>
                  </a:lnTo>
                  <a:lnTo>
                    <a:pt x="200799" y="49796"/>
                  </a:lnTo>
                  <a:lnTo>
                    <a:pt x="200825" y="1689"/>
                  </a:lnTo>
                  <a:lnTo>
                    <a:pt x="199237" y="0"/>
                  </a:lnTo>
                  <a:close/>
                </a:path>
              </a:pathLst>
            </a:custGeom>
            <a:solidFill>
              <a:srgbClr val="B3B3B3"/>
            </a:solidFill>
          </p:spPr>
          <p:txBody>
            <a:bodyPr wrap="square" lIns="0" tIns="0" rIns="0" bIns="0" rtlCol="0"/>
            <a:lstStyle/>
            <a:p>
              <a:endParaRPr dirty="0"/>
            </a:p>
          </p:txBody>
        </p:sp>
        <p:grpSp>
          <p:nvGrpSpPr>
            <p:cNvPr id="12" name="object 7">
              <a:extLst>
                <a:ext uri="{FF2B5EF4-FFF2-40B4-BE49-F238E27FC236}">
                  <a16:creationId xmlns:a16="http://schemas.microsoft.com/office/drawing/2014/main" id="{2F0820ED-6D7C-A246-B3D0-B37B2C77032B}"/>
                </a:ext>
              </a:extLst>
            </p:cNvPr>
            <p:cNvGrpSpPr/>
            <p:nvPr/>
          </p:nvGrpSpPr>
          <p:grpSpPr>
            <a:xfrm>
              <a:off x="4682607" y="4363459"/>
              <a:ext cx="399415" cy="399415"/>
              <a:chOff x="4682607" y="4363459"/>
              <a:chExt cx="399415" cy="399415"/>
            </a:xfrm>
          </p:grpSpPr>
          <p:sp>
            <p:nvSpPr>
              <p:cNvPr id="13" name="object 8">
                <a:extLst>
                  <a:ext uri="{FF2B5EF4-FFF2-40B4-BE49-F238E27FC236}">
                    <a16:creationId xmlns:a16="http://schemas.microsoft.com/office/drawing/2014/main" id="{7A545056-7D67-8A48-ADC4-B3B93AED28E9}"/>
                  </a:ext>
                </a:extLst>
              </p:cNvPr>
              <p:cNvSpPr/>
              <p:nvPr/>
            </p:nvSpPr>
            <p:spPr>
              <a:xfrm>
                <a:off x="4682607" y="4363459"/>
                <a:ext cx="399415" cy="399415"/>
              </a:xfrm>
              <a:custGeom>
                <a:avLst/>
                <a:gdLst/>
                <a:ahLst/>
                <a:cxnLst/>
                <a:rect l="l" t="t" r="r" b="b"/>
                <a:pathLst>
                  <a:path w="399414" h="399414">
                    <a:moveTo>
                      <a:pt x="203885" y="0"/>
                    </a:moveTo>
                    <a:lnTo>
                      <a:pt x="157953" y="4304"/>
                    </a:lnTo>
                    <a:lnTo>
                      <a:pt x="115541" y="18490"/>
                    </a:lnTo>
                    <a:lnTo>
                      <a:pt x="77899" y="41362"/>
                    </a:lnTo>
                    <a:lnTo>
                      <a:pt x="46275" y="71727"/>
                    </a:lnTo>
                    <a:lnTo>
                      <a:pt x="21918" y="108390"/>
                    </a:lnTo>
                    <a:lnTo>
                      <a:pt x="6076" y="150157"/>
                    </a:lnTo>
                    <a:lnTo>
                      <a:pt x="0" y="195833"/>
                    </a:lnTo>
                    <a:lnTo>
                      <a:pt x="4594" y="242385"/>
                    </a:lnTo>
                    <a:lnTo>
                      <a:pt x="19108" y="284918"/>
                    </a:lnTo>
                    <a:lnTo>
                      <a:pt x="42256" y="322339"/>
                    </a:lnTo>
                    <a:lnTo>
                      <a:pt x="72751" y="353555"/>
                    </a:lnTo>
                    <a:lnTo>
                      <a:pt x="109309" y="377471"/>
                    </a:lnTo>
                    <a:lnTo>
                      <a:pt x="150642" y="392995"/>
                    </a:lnTo>
                    <a:lnTo>
                      <a:pt x="195465" y="399033"/>
                    </a:lnTo>
                    <a:lnTo>
                      <a:pt x="241212" y="394667"/>
                    </a:lnTo>
                    <a:lnTo>
                      <a:pt x="283647" y="380407"/>
                    </a:lnTo>
                    <a:lnTo>
                      <a:pt x="321428" y="357367"/>
                    </a:lnTo>
                    <a:lnTo>
                      <a:pt x="331133" y="347992"/>
                    </a:lnTo>
                    <a:lnTo>
                      <a:pt x="198793" y="347992"/>
                    </a:lnTo>
                    <a:lnTo>
                      <a:pt x="152149" y="340190"/>
                    </a:lnTo>
                    <a:lnTo>
                      <a:pt x="111515" y="318956"/>
                    </a:lnTo>
                    <a:lnTo>
                      <a:pt x="79460" y="286746"/>
                    </a:lnTo>
                    <a:lnTo>
                      <a:pt x="58555" y="246016"/>
                    </a:lnTo>
                    <a:lnTo>
                      <a:pt x="51371" y="199224"/>
                    </a:lnTo>
                    <a:lnTo>
                      <a:pt x="59036" y="152276"/>
                    </a:lnTo>
                    <a:lnTo>
                      <a:pt x="80184" y="111527"/>
                    </a:lnTo>
                    <a:lnTo>
                      <a:pt x="112362" y="79427"/>
                    </a:lnTo>
                    <a:lnTo>
                      <a:pt x="153118" y="58423"/>
                    </a:lnTo>
                    <a:lnTo>
                      <a:pt x="199999" y="50965"/>
                    </a:lnTo>
                    <a:lnTo>
                      <a:pt x="331464" y="50965"/>
                    </a:lnTo>
                    <a:lnTo>
                      <a:pt x="325323" y="44760"/>
                    </a:lnTo>
                    <a:lnTo>
                      <a:pt x="289102" y="21268"/>
                    </a:lnTo>
                    <a:lnTo>
                      <a:pt x="248217" y="5994"/>
                    </a:lnTo>
                    <a:lnTo>
                      <a:pt x="203885" y="0"/>
                    </a:lnTo>
                    <a:close/>
                  </a:path>
                  <a:path w="399414" h="399414">
                    <a:moveTo>
                      <a:pt x="331464" y="50965"/>
                    </a:moveTo>
                    <a:lnTo>
                      <a:pt x="199999" y="50965"/>
                    </a:lnTo>
                    <a:lnTo>
                      <a:pt x="246861" y="58685"/>
                    </a:lnTo>
                    <a:lnTo>
                      <a:pt x="287501" y="79966"/>
                    </a:lnTo>
                    <a:lnTo>
                      <a:pt x="319497" y="112356"/>
                    </a:lnTo>
                    <a:lnTo>
                      <a:pt x="340427" y="153400"/>
                    </a:lnTo>
                    <a:lnTo>
                      <a:pt x="347865" y="200647"/>
                    </a:lnTo>
                    <a:lnTo>
                      <a:pt x="340149" y="247236"/>
                    </a:lnTo>
                    <a:lnTo>
                      <a:pt x="318890" y="287768"/>
                    </a:lnTo>
                    <a:lnTo>
                      <a:pt x="286582" y="319740"/>
                    </a:lnTo>
                    <a:lnTo>
                      <a:pt x="245719" y="340649"/>
                    </a:lnTo>
                    <a:lnTo>
                      <a:pt x="198793" y="347992"/>
                    </a:lnTo>
                    <a:lnTo>
                      <a:pt x="331133" y="347992"/>
                    </a:lnTo>
                    <a:lnTo>
                      <a:pt x="377664" y="289404"/>
                    </a:lnTo>
                    <a:lnTo>
                      <a:pt x="393435" y="246711"/>
                    </a:lnTo>
                    <a:lnTo>
                      <a:pt x="399069" y="200647"/>
                    </a:lnTo>
                    <a:lnTo>
                      <a:pt x="399131" y="199224"/>
                    </a:lnTo>
                    <a:lnTo>
                      <a:pt x="393809" y="153937"/>
                    </a:lnTo>
                    <a:lnTo>
                      <a:pt x="378894" y="112155"/>
                    </a:lnTo>
                    <a:lnTo>
                      <a:pt x="355659" y="75409"/>
                    </a:lnTo>
                    <a:lnTo>
                      <a:pt x="331464" y="50965"/>
                    </a:lnTo>
                    <a:close/>
                  </a:path>
                </a:pathLst>
              </a:custGeom>
              <a:solidFill>
                <a:srgbClr val="B3B3B3"/>
              </a:solidFill>
            </p:spPr>
            <p:txBody>
              <a:bodyPr wrap="square" lIns="0" tIns="0" rIns="0" bIns="0" rtlCol="0"/>
              <a:lstStyle/>
              <a:p>
                <a:endParaRPr dirty="0"/>
              </a:p>
            </p:txBody>
          </p:sp>
          <p:pic>
            <p:nvPicPr>
              <p:cNvPr id="14" name="object 9">
                <a:extLst>
                  <a:ext uri="{FF2B5EF4-FFF2-40B4-BE49-F238E27FC236}">
                    <a16:creationId xmlns:a16="http://schemas.microsoft.com/office/drawing/2014/main" id="{3FED0352-6A94-7B40-9050-6B16EA4B76EE}"/>
                  </a:ext>
                </a:extLst>
              </p:cNvPr>
              <p:cNvPicPr/>
              <p:nvPr/>
            </p:nvPicPr>
            <p:blipFill>
              <a:blip r:embed="rId2" cstate="screen">
                <a:extLst>
                  <a:ext uri="{28A0092B-C50C-407E-A947-70E740481C1C}">
                    <a14:useLocalDpi xmlns:a14="http://schemas.microsoft.com/office/drawing/2010/main"/>
                  </a:ext>
                </a:extLst>
              </a:blip>
              <a:stretch>
                <a:fillRect/>
              </a:stretch>
            </p:blipFill>
            <p:spPr>
              <a:xfrm>
                <a:off x="4781972" y="4463021"/>
                <a:ext cx="200482" cy="199910"/>
              </a:xfrm>
              <a:prstGeom prst="rect">
                <a:avLst/>
              </a:prstGeom>
            </p:spPr>
          </p:pic>
        </p:grpSp>
      </p:grpSp>
      <p:sp>
        <p:nvSpPr>
          <p:cNvPr id="17" name="object 13">
            <a:extLst>
              <a:ext uri="{FF2B5EF4-FFF2-40B4-BE49-F238E27FC236}">
                <a16:creationId xmlns:a16="http://schemas.microsoft.com/office/drawing/2014/main" id="{011895B7-6309-2D45-99F5-C1341500A3D4}"/>
              </a:ext>
            </a:extLst>
          </p:cNvPr>
          <p:cNvSpPr txBox="1"/>
          <p:nvPr/>
        </p:nvSpPr>
        <p:spPr>
          <a:xfrm>
            <a:off x="3980429" y="1335188"/>
            <a:ext cx="7659346" cy="4242187"/>
          </a:xfrm>
          <a:prstGeom prst="rect">
            <a:avLst/>
          </a:prstGeom>
        </p:spPr>
        <p:txBody>
          <a:bodyPr vert="horz" wrap="square" lIns="0" tIns="12700" rIns="0" bIns="0" rtlCol="0">
            <a:spAutoFit/>
          </a:bodyPr>
          <a:lstStyle/>
          <a:p>
            <a:r>
              <a:rPr lang="en-US" sz="1600" b="1" dirty="0">
                <a:solidFill>
                  <a:schemeClr val="accent2"/>
                </a:solidFill>
                <a:latin typeface="Arial" panose="020B0604020202020204" pitchFamily="34" charset="0"/>
                <a:cs typeface="Arial" panose="020B0604020202020204" pitchFamily="34" charset="0"/>
              </a:rPr>
              <a:t>MTSF Priority Supported</a:t>
            </a:r>
            <a:endParaRPr lang="en-ZA" sz="1600" dirty="0">
              <a:solidFill>
                <a:schemeClr val="accent2"/>
              </a:solidFill>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Priority 1</a:t>
            </a:r>
            <a:r>
              <a:rPr lang="en-US" sz="1600" dirty="0">
                <a:latin typeface="Arial" panose="020B0604020202020204" pitchFamily="34" charset="0"/>
                <a:cs typeface="Arial" panose="020B0604020202020204" pitchFamily="34" charset="0"/>
              </a:rPr>
              <a:t>: A Capable, Ethical and Developmental State.</a:t>
            </a:r>
            <a:endParaRPr lang="en-ZA" sz="1600" dirty="0">
              <a:latin typeface="Arial" panose="020B0604020202020204" pitchFamily="34" charset="0"/>
              <a:cs typeface="Arial" panose="020B0604020202020204" pitchFamily="34" charset="0"/>
            </a:endParaRPr>
          </a:p>
          <a:p>
            <a:pPr marL="12700">
              <a:spcBef>
                <a:spcPts val="100"/>
              </a:spcBef>
              <a:tabLst>
                <a:tab pos="240665" algn="l"/>
                <a:tab pos="241300" algn="l"/>
              </a:tabLst>
            </a:pPr>
            <a:r>
              <a:rPr lang="en-US" sz="1600" b="1" spc="-5" dirty="0">
                <a:solidFill>
                  <a:srgbClr val="F58220"/>
                </a:solidFill>
                <a:latin typeface="Arial" panose="020B0604020202020204" pitchFamily="34" charset="0"/>
                <a:cs typeface="Arial" panose="020B0604020202020204" pitchFamily="34" charset="0"/>
              </a:rPr>
              <a:t>O</a:t>
            </a:r>
            <a:r>
              <a:rPr lang="en-ZA" sz="1600" b="1" spc="-5" dirty="0" err="1">
                <a:solidFill>
                  <a:srgbClr val="F58220"/>
                </a:solidFill>
                <a:latin typeface="Arial" panose="020B0604020202020204" pitchFamily="34" charset="0"/>
                <a:cs typeface="Arial" panose="020B0604020202020204" pitchFamily="34" charset="0"/>
              </a:rPr>
              <a:t>utcomes</a:t>
            </a:r>
            <a:r>
              <a:rPr lang="en-ZA" sz="1600" b="1" spc="-5" dirty="0">
                <a:solidFill>
                  <a:srgbClr val="F58220"/>
                </a:solidFill>
                <a:latin typeface="Arial" panose="020B0604020202020204" pitchFamily="34" charset="0"/>
                <a:cs typeface="Arial" panose="020B0604020202020204" pitchFamily="34" charset="0"/>
              </a:rPr>
              <a:t> supported</a:t>
            </a:r>
          </a:p>
          <a:p>
            <a:pPr>
              <a:lnSpc>
                <a:spcPts val="2620"/>
              </a:lnSpc>
            </a:pPr>
            <a:r>
              <a:rPr lang="en-US" sz="1600" spc="-4" dirty="0">
                <a:latin typeface="Arial"/>
                <a:cs typeface="Arial"/>
              </a:rPr>
              <a:t>An efficient and effective department characterized by good corporate governance and ethical leadership</a:t>
            </a:r>
          </a:p>
          <a:p>
            <a:pPr marL="12700">
              <a:spcBef>
                <a:spcPts val="100"/>
              </a:spcBef>
              <a:tabLst>
                <a:tab pos="240665" algn="l"/>
                <a:tab pos="241300" algn="l"/>
              </a:tabLst>
            </a:pPr>
            <a:endParaRPr lang="en-US" sz="1600" b="1" spc="-5" dirty="0">
              <a:solidFill>
                <a:srgbClr val="F58220"/>
              </a:solidFill>
              <a:latin typeface="Arial" panose="020B0604020202020204" pitchFamily="34" charset="0"/>
              <a:cs typeface="Arial" panose="020B0604020202020204" pitchFamily="34" charset="0"/>
            </a:endParaRPr>
          </a:p>
          <a:p>
            <a:r>
              <a:rPr lang="en-US" sz="1600" b="1" dirty="0">
                <a:solidFill>
                  <a:srgbClr val="F58220"/>
                </a:solidFill>
                <a:latin typeface="Arial" panose="020B0604020202020204" pitchFamily="34" charset="0"/>
                <a:cs typeface="Arial" panose="020B0604020202020204" pitchFamily="34" charset="0"/>
              </a:rPr>
              <a:t>Strategic Plan and Annual </a:t>
            </a:r>
            <a:r>
              <a:rPr lang="en-US" sz="1600" b="1" spc="-15" dirty="0">
                <a:solidFill>
                  <a:srgbClr val="F58220"/>
                </a:solidFill>
                <a:latin typeface="Arial" panose="020B0604020202020204" pitchFamily="34" charset="0"/>
                <a:cs typeface="Arial" panose="020B0604020202020204" pitchFamily="34" charset="0"/>
              </a:rPr>
              <a:t>Targets (2023-24):</a:t>
            </a:r>
            <a:r>
              <a:rPr lang="en-US" sz="1600" dirty="0">
                <a:latin typeface="Arial" panose="020B0604020202020204" pitchFamily="34" charset="0"/>
                <a:cs typeface="Arial" panose="020B0604020202020204" pitchFamily="34" charset="0"/>
              </a:rPr>
              <a:t>.</a:t>
            </a:r>
          </a:p>
          <a:p>
            <a:pPr marL="12700">
              <a:spcBef>
                <a:spcPts val="100"/>
              </a:spcBef>
              <a:tabLst>
                <a:tab pos="240665" algn="l"/>
                <a:tab pos="241300" algn="l"/>
              </a:tabLst>
            </a:pPr>
            <a:r>
              <a:rPr sz="1600" dirty="0">
                <a:latin typeface="Arial" panose="020B0604020202020204" pitchFamily="34" charset="0"/>
                <a:cs typeface="Arial" panose="020B0604020202020204" pitchFamily="34" charset="0"/>
              </a:rPr>
              <a:t>The</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key</a:t>
            </a:r>
            <a:r>
              <a:rPr sz="1600" spc="-1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deliverables</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to</a:t>
            </a:r>
            <a:r>
              <a:rPr sz="1600" spc="-1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achieve</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the</a:t>
            </a:r>
            <a:r>
              <a:rPr sz="1600" spc="-1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objectives</a:t>
            </a:r>
            <a:r>
              <a:rPr sz="1600" spc="-15"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are:</a:t>
            </a:r>
            <a:endParaRPr lang="en-US" sz="1600" spc="-5" dirty="0">
              <a:latin typeface="Arial" panose="020B0604020202020204" pitchFamily="34" charset="0"/>
              <a:cs typeface="Arial" panose="020B0604020202020204" pitchFamily="34" charset="0"/>
            </a:endParaRPr>
          </a:p>
          <a:p>
            <a:pPr marL="241300" indent="-228600">
              <a:spcBef>
                <a:spcPts val="100"/>
              </a:spcBef>
              <a:buChar char="•"/>
              <a:tabLst>
                <a:tab pos="240665" algn="l"/>
                <a:tab pos="241300" algn="l"/>
              </a:tabLst>
            </a:pPr>
            <a:r>
              <a:rPr lang="en-US" sz="1600" dirty="0">
                <a:latin typeface="Arial" panose="020B0604020202020204" pitchFamily="34" charset="0"/>
                <a:cs typeface="Arial" panose="020B0604020202020204" pitchFamily="34" charset="0"/>
              </a:rPr>
              <a:t>Unqualified audit opinion</a:t>
            </a:r>
          </a:p>
          <a:p>
            <a:pPr marL="241300" indent="-228600">
              <a:spcBef>
                <a:spcPts val="100"/>
              </a:spcBef>
              <a:buChar char="•"/>
              <a:tabLst>
                <a:tab pos="240665" algn="l"/>
                <a:tab pos="241300" algn="l"/>
              </a:tabLst>
            </a:pPr>
            <a:r>
              <a:rPr lang="en-US" sz="1600" dirty="0">
                <a:latin typeface="Arial" panose="020B0604020202020204" pitchFamily="34" charset="0"/>
                <a:cs typeface="Arial" panose="020B0604020202020204" pitchFamily="34" charset="0"/>
              </a:rPr>
              <a:t>Disaster Management risk assessment conducted</a:t>
            </a:r>
          </a:p>
          <a:p>
            <a:pPr marL="241300" indent="-228600">
              <a:spcBef>
                <a:spcPts val="100"/>
              </a:spcBef>
              <a:buChar char="•"/>
              <a:tabLst>
                <a:tab pos="240665" algn="l"/>
                <a:tab pos="241300" algn="l"/>
              </a:tabLst>
            </a:pPr>
            <a:r>
              <a:rPr lang="en-US" sz="1600" dirty="0">
                <a:latin typeface="Arial" panose="020B0604020202020204" pitchFamily="34" charset="0"/>
                <a:cs typeface="Arial" panose="020B0604020202020204" pitchFamily="34" charset="0"/>
              </a:rPr>
              <a:t>Recruitment Planning targeted at Youth (35%), People with disabilities (2%) women (50%) at SMS level</a:t>
            </a:r>
          </a:p>
          <a:p>
            <a:pPr marL="241300" indent="-228600">
              <a:spcBef>
                <a:spcPts val="100"/>
              </a:spcBef>
              <a:buChar char="•"/>
              <a:tabLst>
                <a:tab pos="240665" algn="l"/>
                <a:tab pos="241300" algn="l"/>
              </a:tabLst>
            </a:pPr>
            <a:r>
              <a:rPr lang="en-US" sz="1600" dirty="0">
                <a:latin typeface="Arial" panose="020B0604020202020204" pitchFamily="34" charset="0"/>
                <a:cs typeface="Arial" panose="020B0604020202020204" pitchFamily="34" charset="0"/>
              </a:rPr>
              <a:t>Automation of business processes to enhance efficiency and effectiveness.</a:t>
            </a:r>
          </a:p>
          <a:p>
            <a:pPr marL="241300" indent="-228600">
              <a:spcBef>
                <a:spcPts val="100"/>
              </a:spcBef>
              <a:buFontTx/>
              <a:buChar char="•"/>
              <a:tabLst>
                <a:tab pos="240665" algn="l"/>
                <a:tab pos="241300" algn="l"/>
              </a:tabLst>
            </a:pPr>
            <a:r>
              <a:rPr lang="en-US" sz="1600" dirty="0">
                <a:solidFill>
                  <a:srgbClr val="000000"/>
                </a:solidFill>
                <a:latin typeface="Arial" panose="020B0604020202020204" pitchFamily="34" charset="0"/>
              </a:rPr>
              <a:t>Targeted procurement to Previously Disadvantaged Individuals (PDIs) (Women 40%, Youth 30% and People with Disabilities 7%)</a:t>
            </a:r>
            <a:endParaRPr lang="en-ZA" sz="1600" dirty="0">
              <a:solidFill>
                <a:srgbClr val="000000"/>
              </a:solidFill>
              <a:latin typeface="Arial" panose="020B0604020202020204" pitchFamily="34" charset="0"/>
            </a:endParaRPr>
          </a:p>
          <a:p>
            <a:pPr marL="241300" indent="-228600">
              <a:spcBef>
                <a:spcPts val="100"/>
              </a:spcBef>
              <a:buChar char="•"/>
              <a:tabLst>
                <a:tab pos="240665" algn="l"/>
                <a:tab pos="241300" algn="l"/>
              </a:tabLst>
            </a:pPr>
            <a:r>
              <a:rPr lang="en-US" sz="1600" dirty="0">
                <a:latin typeface="Arial" panose="020B0604020202020204" pitchFamily="34" charset="0"/>
                <a:cs typeface="Arial" panose="020B0604020202020204" pitchFamily="34" charset="0"/>
              </a:rPr>
              <a:t>Payment of Suppliers within 30 days of submission of valid invoice</a:t>
            </a:r>
          </a:p>
        </p:txBody>
      </p:sp>
      <p:sp>
        <p:nvSpPr>
          <p:cNvPr id="18" name="object 14">
            <a:extLst>
              <a:ext uri="{FF2B5EF4-FFF2-40B4-BE49-F238E27FC236}">
                <a16:creationId xmlns:a16="http://schemas.microsoft.com/office/drawing/2014/main" id="{2B870B4E-8F2B-164D-8313-223634C50BD5}"/>
              </a:ext>
            </a:extLst>
          </p:cNvPr>
          <p:cNvSpPr/>
          <p:nvPr/>
        </p:nvSpPr>
        <p:spPr>
          <a:xfrm>
            <a:off x="312035" y="420620"/>
            <a:ext cx="2254853" cy="6016759"/>
          </a:xfrm>
          <a:custGeom>
            <a:avLst/>
            <a:gdLst/>
            <a:ahLst/>
            <a:cxnLst/>
            <a:rect l="l" t="t" r="r" b="b"/>
            <a:pathLst>
              <a:path w="3327400" h="4581525">
                <a:moveTo>
                  <a:pt x="3327400" y="0"/>
                </a:moveTo>
                <a:lnTo>
                  <a:pt x="0" y="0"/>
                </a:lnTo>
                <a:lnTo>
                  <a:pt x="0" y="4581347"/>
                </a:lnTo>
                <a:lnTo>
                  <a:pt x="3327400" y="4581347"/>
                </a:lnTo>
                <a:lnTo>
                  <a:pt x="3327400" y="0"/>
                </a:lnTo>
                <a:close/>
              </a:path>
            </a:pathLst>
          </a:custGeom>
          <a:solidFill>
            <a:srgbClr val="F58220"/>
          </a:solidFill>
        </p:spPr>
        <p:txBody>
          <a:bodyPr wrap="square" lIns="0" tIns="0" rIns="0" bIns="0" rtlCol="0"/>
          <a:lstStyle/>
          <a:p>
            <a:endParaRPr dirty="0"/>
          </a:p>
        </p:txBody>
      </p:sp>
      <p:sp>
        <p:nvSpPr>
          <p:cNvPr id="19" name="object 15">
            <a:extLst>
              <a:ext uri="{FF2B5EF4-FFF2-40B4-BE49-F238E27FC236}">
                <a16:creationId xmlns:a16="http://schemas.microsoft.com/office/drawing/2014/main" id="{CC083F6D-4C8A-D641-A34E-769B40597ADA}"/>
              </a:ext>
            </a:extLst>
          </p:cNvPr>
          <p:cNvSpPr txBox="1"/>
          <p:nvPr/>
        </p:nvSpPr>
        <p:spPr>
          <a:xfrm>
            <a:off x="3155" y="1693248"/>
            <a:ext cx="2729241" cy="4065215"/>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gn="ctr">
              <a:lnSpc>
                <a:spcPct val="100000"/>
              </a:lnSpc>
              <a:spcBef>
                <a:spcPts val="1095"/>
              </a:spcBef>
            </a:pPr>
            <a:r>
              <a:rPr sz="1600" b="1" dirty="0">
                <a:solidFill>
                  <a:srgbClr val="FFFFFF"/>
                </a:solidFill>
                <a:latin typeface="Arial"/>
                <a:cs typeface="Arial"/>
              </a:rPr>
              <a:t>Purpose</a:t>
            </a:r>
            <a:endParaRPr sz="1600" dirty="0">
              <a:latin typeface="Arial"/>
              <a:cs typeface="Arial"/>
            </a:endParaRPr>
          </a:p>
          <a:p>
            <a:pPr marL="567690" marR="561340" indent="635" algn="ctr">
              <a:lnSpc>
                <a:spcPct val="100000"/>
              </a:lnSpc>
              <a:spcBef>
                <a:spcPts val="200"/>
              </a:spcBef>
            </a:pPr>
            <a:r>
              <a:rPr lang="en-US" sz="1600" dirty="0">
                <a:solidFill>
                  <a:srgbClr val="FFFFFF"/>
                </a:solidFill>
                <a:latin typeface="Arial"/>
                <a:cs typeface="Arial"/>
              </a:rPr>
              <a:t>The purpose of the programme is to provide</a:t>
            </a:r>
          </a:p>
          <a:p>
            <a:pPr marL="567690" marR="561340" indent="635" algn="ctr">
              <a:lnSpc>
                <a:spcPct val="100000"/>
              </a:lnSpc>
              <a:spcBef>
                <a:spcPts val="200"/>
              </a:spcBef>
            </a:pPr>
            <a:r>
              <a:rPr lang="en-US" sz="1600" dirty="0">
                <a:solidFill>
                  <a:srgbClr val="FFFFFF"/>
                </a:solidFill>
                <a:latin typeface="Arial"/>
                <a:cs typeface="Arial"/>
              </a:rPr>
              <a:t>strategic leadership, management and support</a:t>
            </a:r>
          </a:p>
          <a:p>
            <a:pPr marL="567690" marR="561340" indent="635" algn="ctr">
              <a:lnSpc>
                <a:spcPct val="100000"/>
              </a:lnSpc>
              <a:spcBef>
                <a:spcPts val="200"/>
              </a:spcBef>
            </a:pPr>
            <a:r>
              <a:rPr lang="en-US" sz="1600" dirty="0">
                <a:solidFill>
                  <a:srgbClr val="FFFFFF"/>
                </a:solidFill>
                <a:latin typeface="Arial"/>
                <a:cs typeface="Arial"/>
              </a:rPr>
              <a:t>services to the Department.</a:t>
            </a:r>
            <a:endParaRPr sz="1600" dirty="0">
              <a:latin typeface="Arial"/>
              <a:cs typeface="Arial"/>
            </a:endParaRPr>
          </a:p>
        </p:txBody>
      </p:sp>
      <p:sp>
        <p:nvSpPr>
          <p:cNvPr id="20" name="object 16">
            <a:extLst>
              <a:ext uri="{FF2B5EF4-FFF2-40B4-BE49-F238E27FC236}">
                <a16:creationId xmlns:a16="http://schemas.microsoft.com/office/drawing/2014/main" id="{CC674FD0-03D7-4F40-B857-1DB02A85260A}"/>
              </a:ext>
            </a:extLst>
          </p:cNvPr>
          <p:cNvSpPr/>
          <p:nvPr/>
        </p:nvSpPr>
        <p:spPr>
          <a:xfrm>
            <a:off x="3982019" y="2931614"/>
            <a:ext cx="7399572" cy="112800"/>
          </a:xfrm>
          <a:custGeom>
            <a:avLst/>
            <a:gdLst/>
            <a:ahLst/>
            <a:cxnLst/>
            <a:rect l="l" t="t" r="r" b="b"/>
            <a:pathLst>
              <a:path w="6896100">
                <a:moveTo>
                  <a:pt x="0" y="0"/>
                </a:moveTo>
                <a:lnTo>
                  <a:pt x="6896100" y="0"/>
                </a:lnTo>
              </a:path>
            </a:pathLst>
          </a:custGeom>
          <a:ln w="12700">
            <a:solidFill>
              <a:srgbClr val="F58220"/>
            </a:solidFill>
          </a:ln>
        </p:spPr>
        <p:txBody>
          <a:bodyPr wrap="square" lIns="0" tIns="0" rIns="0" bIns="0" rtlCol="0"/>
          <a:lstStyle/>
          <a:p>
            <a:endParaRPr dirty="0"/>
          </a:p>
        </p:txBody>
      </p:sp>
      <p:sp>
        <p:nvSpPr>
          <p:cNvPr id="21" name="object 17">
            <a:extLst>
              <a:ext uri="{FF2B5EF4-FFF2-40B4-BE49-F238E27FC236}">
                <a16:creationId xmlns:a16="http://schemas.microsoft.com/office/drawing/2014/main" id="{1B8152B3-57E8-7248-B9B8-9090AA4F4818}"/>
              </a:ext>
            </a:extLst>
          </p:cNvPr>
          <p:cNvSpPr/>
          <p:nvPr/>
        </p:nvSpPr>
        <p:spPr>
          <a:xfrm>
            <a:off x="819051" y="965807"/>
            <a:ext cx="1794510" cy="1790064"/>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endParaRPr dirty="0"/>
          </a:p>
        </p:txBody>
      </p:sp>
      <p:sp>
        <p:nvSpPr>
          <p:cNvPr id="24" name="Oval 23">
            <a:extLst>
              <a:ext uri="{FF2B5EF4-FFF2-40B4-BE49-F238E27FC236}">
                <a16:creationId xmlns:a16="http://schemas.microsoft.com/office/drawing/2014/main" id="{EFBD3B39-2109-F941-81F7-A9A69FD2EF3F}"/>
              </a:ext>
            </a:extLst>
          </p:cNvPr>
          <p:cNvSpPr/>
          <p:nvPr/>
        </p:nvSpPr>
        <p:spPr>
          <a:xfrm>
            <a:off x="11218985" y="5870081"/>
            <a:ext cx="745836" cy="745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2000"/>
              <a:pPr algn="ctr"/>
              <a:t>13</a:t>
            </a:fld>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BE8D7EE-0794-2A18-C627-0188FB871C28}"/>
              </a:ext>
            </a:extLst>
          </p:cNvPr>
          <p:cNvSpPr txBox="1"/>
          <p:nvPr/>
        </p:nvSpPr>
        <p:spPr>
          <a:xfrm>
            <a:off x="2613561" y="535687"/>
            <a:ext cx="9404267"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Administration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209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4001C7-96C0-86F7-7688-1E7EC10403E9}"/>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7C4B4EF4-7AB0-3791-9B6A-A47E8E1E358B}"/>
              </a:ext>
            </a:extLst>
          </p:cNvPr>
          <p:cNvSpPr txBox="1"/>
          <p:nvPr/>
        </p:nvSpPr>
        <p:spPr>
          <a:xfrm>
            <a:off x="139337" y="1765309"/>
            <a:ext cx="11634741" cy="461665"/>
          </a:xfrm>
          <a:prstGeom prst="rect">
            <a:avLst/>
          </a:prstGeom>
          <a:noFill/>
        </p:spPr>
        <p:txBody>
          <a:bodyPr wrap="square">
            <a:spAutoFit/>
          </a:bodyPr>
          <a:lstStyle/>
          <a:p>
            <a:pPr algn="ctr"/>
            <a:r>
              <a:rPr lang="en-US" sz="2400" b="1" dirty="0">
                <a:solidFill>
                  <a:schemeClr val="bg1"/>
                </a:solidFill>
                <a:latin typeface="Arial" panose="020B0604020202020204" pitchFamily="34" charset="0"/>
                <a:cs typeface="Arial" panose="020B0604020202020204" pitchFamily="34" charset="0"/>
              </a:rPr>
              <a:t>PROGRAMME 2A: NATIONAL PLANNING COMMISSION SECRETARIAT</a:t>
            </a:r>
            <a:endParaRPr lang="en-US" sz="2400" dirty="0">
              <a:solidFill>
                <a:schemeClr val="bg1"/>
              </a:solidFill>
              <a:latin typeface="Arial" panose="020B0604020202020204" pitchFamily="34" charset="0"/>
              <a:cs typeface="Arial" panose="020B0604020202020204" pitchFamily="34" charset="0"/>
            </a:endParaRPr>
          </a:p>
        </p:txBody>
      </p:sp>
      <p:sp>
        <p:nvSpPr>
          <p:cNvPr id="4" name="Slide Number Placeholder 1">
            <a:extLst>
              <a:ext uri="{FF2B5EF4-FFF2-40B4-BE49-F238E27FC236}">
                <a16:creationId xmlns:a16="http://schemas.microsoft.com/office/drawing/2014/main" id="{ED16A583-2A21-22C5-46A4-1ACF6BCF250E}"/>
              </a:ext>
            </a:extLst>
          </p:cNvPr>
          <p:cNvSpPr txBox="1">
            <a:spLocks/>
          </p:cNvSpPr>
          <p:nvPr/>
        </p:nvSpPr>
        <p:spPr>
          <a:xfrm>
            <a:off x="9104087" y="624023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F583F1B-3FE3-D141-BECE-62358217E2B5}" type="slidenum">
              <a:rPr lang="en-US" sz="1200" smtClean="0">
                <a:solidFill>
                  <a:prstClr val="black">
                    <a:tint val="75000"/>
                  </a:prstClr>
                </a:solidFill>
              </a:rPr>
              <a:pPr algn="r">
                <a:defRPr/>
              </a:pPr>
              <a:t>14</a:t>
            </a:fld>
            <a:endParaRPr lang="en-US" sz="1200" dirty="0">
              <a:solidFill>
                <a:prstClr val="black">
                  <a:tint val="75000"/>
                </a:prstClr>
              </a:solidFill>
            </a:endParaRPr>
          </a:p>
        </p:txBody>
      </p:sp>
      <p:sp>
        <p:nvSpPr>
          <p:cNvPr id="5" name="object 5">
            <a:extLst>
              <a:ext uri="{FF2B5EF4-FFF2-40B4-BE49-F238E27FC236}">
                <a16:creationId xmlns:a16="http://schemas.microsoft.com/office/drawing/2014/main" id="{A821009F-D904-460F-B4DB-FE58B8C37A4B}"/>
              </a:ext>
            </a:extLst>
          </p:cNvPr>
          <p:cNvSpPr txBox="1"/>
          <p:nvPr/>
        </p:nvSpPr>
        <p:spPr>
          <a:xfrm>
            <a:off x="0" y="3039177"/>
            <a:ext cx="12192000" cy="497700"/>
          </a:xfrm>
          <a:prstGeom prst="rect">
            <a:avLst/>
          </a:prstGeom>
        </p:spPr>
        <p:txBody>
          <a:bodyPr vert="horz" wrap="square" lIns="0" tIns="12065" rIns="0" bIns="0" rtlCol="0">
            <a:spAutoFit/>
          </a:bodyPr>
          <a:lstStyle/>
          <a:p>
            <a:pPr lvl="0" algn="ctr">
              <a:lnSpc>
                <a:spcPct val="150000"/>
              </a:lnSpc>
            </a:pPr>
            <a:r>
              <a:rPr lang="en-GB" sz="2400" b="1" dirty="0">
                <a:solidFill>
                  <a:prstClr val="white"/>
                </a:solidFill>
                <a:latin typeface="Arial" panose="020B0604020202020204" pitchFamily="34" charset="0"/>
                <a:cs typeface="Arial" panose="020B0604020202020204" pitchFamily="34" charset="0"/>
              </a:rPr>
              <a:t>Overview of Deliverables</a:t>
            </a:r>
          </a:p>
        </p:txBody>
      </p:sp>
    </p:spTree>
    <p:extLst>
      <p:ext uri="{BB962C8B-B14F-4D97-AF65-F5344CB8AC3E}">
        <p14:creationId xmlns:p14="http://schemas.microsoft.com/office/powerpoint/2010/main" val="1738142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11">
            <a:extLst>
              <a:ext uri="{FF2B5EF4-FFF2-40B4-BE49-F238E27FC236}">
                <a16:creationId xmlns:a16="http://schemas.microsoft.com/office/drawing/2014/main" id="{0D8AD618-D6BF-C442-B863-1242DED049CA}"/>
              </a:ext>
            </a:extLst>
          </p:cNvPr>
          <p:cNvSpPr txBox="1"/>
          <p:nvPr/>
        </p:nvSpPr>
        <p:spPr>
          <a:xfrm>
            <a:off x="3310416" y="1207004"/>
            <a:ext cx="8732098" cy="5504071"/>
          </a:xfrm>
          <a:prstGeom prst="rect">
            <a:avLst/>
          </a:prstGeom>
        </p:spPr>
        <p:txBody>
          <a:bodyPr vert="horz" wrap="square" lIns="0" tIns="12700" rIns="0" bIns="0" rtlCol="0">
            <a:spAutoFit/>
          </a:bodyPr>
          <a:lstStyle/>
          <a:p>
            <a:pPr marL="12700">
              <a:spcBef>
                <a:spcPts val="100"/>
              </a:spcBef>
            </a:pPr>
            <a:r>
              <a:rPr lang="en-US" sz="1600" b="1" dirty="0">
                <a:solidFill>
                  <a:srgbClr val="F58220"/>
                </a:solidFill>
                <a:latin typeface="Arial" panose="020B0604020202020204" pitchFamily="34" charset="0"/>
                <a:cs typeface="Arial" panose="020B0604020202020204" pitchFamily="34" charset="0"/>
              </a:rPr>
              <a:t>MTSF Priorities supported</a:t>
            </a:r>
          </a:p>
          <a:p>
            <a:pPr marL="184150" marR="184150" indent="-171450">
              <a:spcBef>
                <a:spcPts val="70"/>
              </a:spcBef>
              <a:buFont typeface="Arial" panose="020B0604020202020204" pitchFamily="34" charset="0"/>
              <a:buChar char="•"/>
            </a:pPr>
            <a:r>
              <a:rPr lang="en-US" sz="1600" dirty="0">
                <a:latin typeface="Arial" panose="020B0604020202020204" pitchFamily="34" charset="0"/>
                <a:cs typeface="Arial" panose="020B0604020202020204" pitchFamily="34" charset="0"/>
              </a:rPr>
              <a:t>All priorities</a:t>
            </a:r>
          </a:p>
          <a:p>
            <a:pPr marL="12700">
              <a:spcBef>
                <a:spcPts val="100"/>
              </a:spcBef>
            </a:pPr>
            <a:r>
              <a:rPr sz="1600" b="1" dirty="0">
                <a:solidFill>
                  <a:srgbClr val="F58220"/>
                </a:solidFill>
                <a:latin typeface="Arial" panose="020B0604020202020204" pitchFamily="34" charset="0"/>
                <a:cs typeface="Arial" panose="020B0604020202020204" pitchFamily="34" charset="0"/>
              </a:rPr>
              <a:t>Outcomes</a:t>
            </a:r>
            <a:r>
              <a:rPr sz="1600" b="1" spc="-25" dirty="0">
                <a:solidFill>
                  <a:srgbClr val="F58220"/>
                </a:solidFill>
                <a:latin typeface="Arial" panose="020B0604020202020204" pitchFamily="34" charset="0"/>
                <a:cs typeface="Arial" panose="020B0604020202020204" pitchFamily="34" charset="0"/>
              </a:rPr>
              <a:t> </a:t>
            </a:r>
            <a:r>
              <a:rPr sz="1600" b="1" spc="-5" dirty="0">
                <a:solidFill>
                  <a:srgbClr val="F58220"/>
                </a:solidFill>
                <a:latin typeface="Arial" panose="020B0604020202020204" pitchFamily="34" charset="0"/>
                <a:cs typeface="Arial" panose="020B0604020202020204" pitchFamily="34" charset="0"/>
              </a:rPr>
              <a:t>supported</a:t>
            </a:r>
            <a:endParaRPr sz="1600" dirty="0">
              <a:latin typeface="Arial" panose="020B0604020202020204" pitchFamily="34" charset="0"/>
              <a:cs typeface="Arial" panose="020B0604020202020204" pitchFamily="34" charset="0"/>
            </a:endParaRPr>
          </a:p>
          <a:p>
            <a:pPr marL="184150" marR="184150" indent="-171450">
              <a:spcBef>
                <a:spcPts val="70"/>
              </a:spcBef>
              <a:buFont typeface="Arial" panose="020B0604020202020204" pitchFamily="34" charset="0"/>
              <a:buChar char="•"/>
            </a:pPr>
            <a:r>
              <a:rPr lang="en-US" sz="1600" dirty="0">
                <a:latin typeface="Arial" panose="020B0604020202020204" pitchFamily="34" charset="0"/>
                <a:cs typeface="Arial" panose="020B0604020202020204" pitchFamily="34" charset="0"/>
              </a:rPr>
              <a:t>Long-term development agenda </a:t>
            </a:r>
            <a:r>
              <a:rPr lang="en-US" sz="1600" dirty="0" err="1">
                <a:latin typeface="Arial" panose="020B0604020202020204" pitchFamily="34" charset="0"/>
                <a:cs typeface="Arial" panose="020B0604020202020204" pitchFamily="34" charset="0"/>
              </a:rPr>
              <a:t>insitunalised</a:t>
            </a:r>
            <a:r>
              <a:rPr lang="en-US" sz="1600" dirty="0">
                <a:latin typeface="Arial" panose="020B0604020202020204" pitchFamily="34" charset="0"/>
                <a:cs typeface="Arial" panose="020B0604020202020204" pitchFamily="34" charset="0"/>
              </a:rPr>
              <a:t> in support of the implementation of the NDP</a:t>
            </a:r>
          </a:p>
          <a:p>
            <a:pPr marL="184150" marR="184150" indent="-171450">
              <a:spcBef>
                <a:spcPts val="70"/>
              </a:spcBef>
              <a:buFont typeface="Arial" panose="020B0604020202020204" pitchFamily="34" charset="0"/>
              <a:buChar char="•"/>
            </a:pPr>
            <a:r>
              <a:rPr sz="1600" dirty="0">
                <a:latin typeface="Arial" panose="020B0604020202020204" pitchFamily="34" charset="0"/>
                <a:cs typeface="Arial" panose="020B0604020202020204" pitchFamily="34" charset="0"/>
              </a:rPr>
              <a:t>Evidence to support the </a:t>
            </a:r>
            <a:r>
              <a:rPr sz="1600" spc="-5" dirty="0">
                <a:latin typeface="Arial" panose="020B0604020202020204" pitchFamily="34" charset="0"/>
                <a:cs typeface="Arial" panose="020B0604020202020204" pitchFamily="34" charset="0"/>
              </a:rPr>
              <a:t>country’s developmental agenda generated; </a:t>
            </a:r>
            <a:r>
              <a:rPr sz="1600" spc="-265" dirty="0">
                <a:latin typeface="Arial" panose="020B0604020202020204" pitchFamily="34" charset="0"/>
                <a:cs typeface="Arial" panose="020B0604020202020204" pitchFamily="34" charset="0"/>
              </a:rPr>
              <a:t> </a:t>
            </a:r>
            <a:endParaRPr lang="en-US" sz="1600" spc="-265" dirty="0">
              <a:latin typeface="Arial" panose="020B0604020202020204" pitchFamily="34" charset="0"/>
              <a:cs typeface="Arial" panose="020B0604020202020204" pitchFamily="34" charset="0"/>
            </a:endParaRPr>
          </a:p>
          <a:p>
            <a:pPr marL="184150" marR="1434465" indent="-171450">
              <a:buFont typeface="Arial" panose="020B0604020202020204" pitchFamily="34" charset="0"/>
              <a:buChar char="•"/>
            </a:pPr>
            <a:r>
              <a:rPr sz="1600" spc="-5" dirty="0">
                <a:latin typeface="Arial" panose="020B0604020202020204" pitchFamily="34" charset="0"/>
                <a:cs typeface="Arial" panose="020B0604020202020204" pitchFamily="34" charset="0"/>
              </a:rPr>
              <a:t>Citizens</a:t>
            </a:r>
            <a:r>
              <a:rPr sz="1600" spc="-10" dirty="0">
                <a:latin typeface="Arial" panose="020B0604020202020204" pitchFamily="34" charset="0"/>
                <a:cs typeface="Arial" panose="020B0604020202020204" pitchFamily="34" charset="0"/>
              </a:rPr>
              <a:t> </a:t>
            </a:r>
            <a:r>
              <a:rPr sz="1600" spc="-5" dirty="0">
                <a:latin typeface="Arial" panose="020B0604020202020204" pitchFamily="34" charset="0"/>
                <a:cs typeface="Arial" panose="020B0604020202020204" pitchFamily="34" charset="0"/>
              </a:rPr>
              <a:t>and </a:t>
            </a:r>
            <a:r>
              <a:rPr sz="1600" dirty="0">
                <a:latin typeface="Arial" panose="020B0604020202020204" pitchFamily="34" charset="0"/>
                <a:cs typeface="Arial" panose="020B0604020202020204" pitchFamily="34" charset="0"/>
              </a:rPr>
              <a:t>Stakeholder</a:t>
            </a:r>
            <a:r>
              <a:rPr sz="1600" spc="-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Engagement;</a:t>
            </a:r>
          </a:p>
          <a:p>
            <a:pPr marL="184150" indent="-171450">
              <a:buFont typeface="Arial" panose="020B0604020202020204" pitchFamily="34" charset="0"/>
              <a:buChar char="•"/>
            </a:pPr>
            <a:endParaRPr sz="1600" dirty="0">
              <a:latin typeface="Arial" panose="020B0604020202020204" pitchFamily="34" charset="0"/>
              <a:cs typeface="Arial" panose="020B0604020202020204" pitchFamily="34" charset="0"/>
            </a:endParaRPr>
          </a:p>
          <a:p>
            <a:r>
              <a:rPr lang="en-US" sz="1600" b="1" dirty="0">
                <a:solidFill>
                  <a:srgbClr val="F58220"/>
                </a:solidFill>
                <a:latin typeface="Arial" panose="020B0604020202020204" pitchFamily="34" charset="0"/>
                <a:cs typeface="Arial" panose="020B0604020202020204" pitchFamily="34" charset="0"/>
              </a:rPr>
              <a:t>Key </a:t>
            </a:r>
            <a:r>
              <a:rPr sz="1600" b="1" dirty="0">
                <a:solidFill>
                  <a:srgbClr val="F58220"/>
                </a:solidFill>
                <a:latin typeface="Arial" panose="020B0604020202020204" pitchFamily="34" charset="0"/>
                <a:cs typeface="Arial" panose="020B0604020202020204" pitchFamily="34" charset="0"/>
              </a:rPr>
              <a:t>Strategic Plan </a:t>
            </a:r>
            <a:r>
              <a:rPr lang="en-US" sz="1600" b="1" dirty="0">
                <a:solidFill>
                  <a:srgbClr val="F58220"/>
                </a:solidFill>
                <a:latin typeface="Arial" panose="020B0604020202020204" pitchFamily="34" charset="0"/>
                <a:cs typeface="Arial" panose="020B0604020202020204" pitchFamily="34" charset="0"/>
              </a:rPr>
              <a:t>and Annual </a:t>
            </a:r>
            <a:r>
              <a:rPr sz="1600" b="1" spc="-15" dirty="0">
                <a:solidFill>
                  <a:srgbClr val="F58220"/>
                </a:solidFill>
                <a:latin typeface="Arial" panose="020B0604020202020204" pitchFamily="34" charset="0"/>
                <a:cs typeface="Arial" panose="020B0604020202020204" pitchFamily="34" charset="0"/>
              </a:rPr>
              <a:t>Targets</a:t>
            </a:r>
            <a:r>
              <a:rPr lang="en-US" sz="1600" b="1" spc="-15" dirty="0">
                <a:solidFill>
                  <a:srgbClr val="F58220"/>
                </a:solidFill>
                <a:latin typeface="Arial" panose="020B0604020202020204" pitchFamily="34" charset="0"/>
                <a:cs typeface="Arial" panose="020B0604020202020204" pitchFamily="34" charset="0"/>
              </a:rPr>
              <a:t> 2023/24</a:t>
            </a:r>
            <a:r>
              <a:rPr sz="1600" b="1" spc="-15" dirty="0">
                <a:solidFill>
                  <a:srgbClr val="F58220"/>
                </a:solidFill>
                <a:latin typeface="Arial" panose="020B0604020202020204" pitchFamily="34" charset="0"/>
                <a:cs typeface="Arial" panose="020B0604020202020204" pitchFamily="34" charset="0"/>
              </a:rPr>
              <a:t>:</a:t>
            </a:r>
            <a:r>
              <a:rPr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153670" indent="-141605" algn="just">
              <a:spcBef>
                <a:spcPts val="380"/>
              </a:spcBef>
              <a:buAutoNum type="arabicPeriod"/>
              <a:tabLst>
                <a:tab pos="154305" algn="l"/>
              </a:tabLst>
            </a:pPr>
            <a:r>
              <a:rPr lang="en-US" sz="1600" b="1" dirty="0">
                <a:solidFill>
                  <a:srgbClr val="F58220"/>
                </a:solidFill>
                <a:latin typeface="Arial" panose="020B0604020202020204" pitchFamily="34" charset="0"/>
                <a:cs typeface="Arial" panose="020B0604020202020204" pitchFamily="34" charset="0"/>
              </a:rPr>
              <a:t>Institutionalisation</a:t>
            </a:r>
            <a:r>
              <a:rPr lang="en-US" sz="1600" b="1" spc="-2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of</a:t>
            </a:r>
            <a:r>
              <a:rPr lang="en-US" sz="1600" b="1" spc="-2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Planning</a:t>
            </a:r>
            <a:endParaRPr lang="en-US" sz="1600" dirty="0">
              <a:latin typeface="Arial" panose="020B0604020202020204" pitchFamily="34" charset="0"/>
              <a:cs typeface="Arial" panose="020B0604020202020204" pitchFamily="34" charset="0"/>
            </a:endParaRPr>
          </a:p>
          <a:p>
            <a:pPr marL="2984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Institutionalising</a:t>
            </a:r>
            <a:r>
              <a:rPr lang="en-US" sz="1600" spc="-1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the</a:t>
            </a:r>
            <a:r>
              <a:rPr lang="en-US" sz="1600" spc="-10" dirty="0">
                <a:latin typeface="Arial" panose="020B0604020202020204" pitchFamily="34" charset="0"/>
                <a:cs typeface="Arial" panose="020B0604020202020204" pitchFamily="34" charset="0"/>
              </a:rPr>
              <a:t> </a:t>
            </a:r>
            <a:r>
              <a:rPr lang="en-US" sz="1600" spc="-5" dirty="0">
                <a:latin typeface="Arial" panose="020B0604020202020204" pitchFamily="34" charset="0"/>
                <a:cs typeface="Arial" panose="020B0604020202020204" pitchFamily="34" charset="0"/>
              </a:rPr>
              <a:t>NPC</a:t>
            </a:r>
            <a:r>
              <a:rPr lang="en-US" sz="1600" spc="-10" dirty="0">
                <a:latin typeface="Arial" panose="020B0604020202020204" pitchFamily="34" charset="0"/>
                <a:cs typeface="Arial" panose="020B0604020202020204" pitchFamily="34" charset="0"/>
              </a:rPr>
              <a:t> </a:t>
            </a:r>
            <a:r>
              <a:rPr lang="en-US" sz="1600" spc="-5" dirty="0">
                <a:latin typeface="Arial" panose="020B0604020202020204" pitchFamily="34" charset="0"/>
                <a:cs typeface="Arial" panose="020B0604020202020204" pitchFamily="34" charset="0"/>
              </a:rPr>
              <a:t>and</a:t>
            </a:r>
            <a:r>
              <a:rPr lang="en-US" sz="1600" spc="-15" dirty="0">
                <a:latin typeface="Arial" panose="020B0604020202020204" pitchFamily="34" charset="0"/>
                <a:cs typeface="Arial" panose="020B0604020202020204" pitchFamily="34" charset="0"/>
              </a:rPr>
              <a:t> </a:t>
            </a:r>
            <a:r>
              <a:rPr lang="en-US" sz="1600" spc="-5" dirty="0">
                <a:latin typeface="Arial" panose="020B0604020202020204" pitchFamily="34" charset="0"/>
                <a:cs typeface="Arial" panose="020B0604020202020204" pitchFamily="34" charset="0"/>
              </a:rPr>
              <a:t>long-term</a:t>
            </a:r>
            <a:r>
              <a:rPr lang="en-US" sz="1600" spc="-15" dirty="0">
                <a:latin typeface="Arial" panose="020B0604020202020204" pitchFamily="34" charset="0"/>
                <a:cs typeface="Arial" panose="020B0604020202020204" pitchFamily="34" charset="0"/>
              </a:rPr>
              <a:t> </a:t>
            </a:r>
            <a:r>
              <a:rPr lang="en-US" sz="1600" spc="-5" dirty="0">
                <a:latin typeface="Arial" panose="020B0604020202020204" pitchFamily="34" charset="0"/>
                <a:cs typeface="Arial" panose="020B0604020202020204" pitchFamily="34" charset="0"/>
              </a:rPr>
              <a:t>developmental</a:t>
            </a:r>
            <a:r>
              <a:rPr lang="en-US" sz="1600" spc="-10" dirty="0">
                <a:latin typeface="Arial" panose="020B0604020202020204" pitchFamily="34" charset="0"/>
                <a:cs typeface="Arial" panose="020B0604020202020204" pitchFamily="34" charset="0"/>
              </a:rPr>
              <a:t> </a:t>
            </a:r>
            <a:r>
              <a:rPr lang="en-US" sz="1600" spc="-5" dirty="0">
                <a:latin typeface="Arial" panose="020B0604020202020204" pitchFamily="34" charset="0"/>
                <a:cs typeface="Arial" panose="020B0604020202020204" pitchFamily="34" charset="0"/>
              </a:rPr>
              <a:t>planning</a:t>
            </a:r>
            <a:endParaRPr lang="en-US" sz="1600" dirty="0">
              <a:latin typeface="Arial" panose="020B0604020202020204" pitchFamily="34" charset="0"/>
              <a:cs typeface="Arial" panose="020B0604020202020204" pitchFamily="34" charset="0"/>
            </a:endParaRPr>
          </a:p>
          <a:p>
            <a:pPr marL="153670" indent="-141605" algn="just">
              <a:spcBef>
                <a:spcPts val="380"/>
              </a:spcBef>
              <a:buAutoNum type="arabicPeriod" startAt="2"/>
              <a:tabLst>
                <a:tab pos="154305" algn="l"/>
              </a:tabLst>
            </a:pPr>
            <a:r>
              <a:rPr lang="en-US" sz="1600" b="1" spc="-5" dirty="0">
                <a:solidFill>
                  <a:srgbClr val="F58220"/>
                </a:solidFill>
                <a:latin typeface="Arial" panose="020B0604020202020204" pitchFamily="34" charset="0"/>
                <a:cs typeface="Arial" panose="020B0604020202020204" pitchFamily="34" charset="0"/>
              </a:rPr>
              <a:t>Capacity</a:t>
            </a:r>
            <a:r>
              <a:rPr lang="en-US" sz="1600" b="1" spc="-15"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for</a:t>
            </a:r>
            <a:r>
              <a:rPr lang="en-US" sz="1600" b="1" spc="-1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development</a:t>
            </a:r>
            <a:r>
              <a:rPr lang="en-US" sz="1600" b="1" spc="-1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planning</a:t>
            </a:r>
            <a:r>
              <a:rPr lang="en-US" sz="1600" b="1" spc="-1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in</a:t>
            </a:r>
            <a:r>
              <a:rPr lang="en-US" sz="1600" b="1" spc="-1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the</a:t>
            </a:r>
            <a:r>
              <a:rPr lang="en-US" sz="1600" b="1" spc="-10" dirty="0">
                <a:solidFill>
                  <a:srgbClr val="F58220"/>
                </a:solidFill>
                <a:latin typeface="Arial" panose="020B0604020202020204" pitchFamily="34" charset="0"/>
                <a:cs typeface="Arial" panose="020B0604020202020204" pitchFamily="34" charset="0"/>
              </a:rPr>
              <a:t> </a:t>
            </a:r>
            <a:r>
              <a:rPr lang="en-US" sz="1600" b="1" spc="-5" dirty="0">
                <a:solidFill>
                  <a:srgbClr val="F58220"/>
                </a:solidFill>
                <a:latin typeface="Arial" panose="020B0604020202020204" pitchFamily="34" charset="0"/>
                <a:cs typeface="Arial" panose="020B0604020202020204" pitchFamily="34" charset="0"/>
              </a:rPr>
              <a:t>country</a:t>
            </a:r>
            <a:endParaRPr lang="en-US" sz="1600" dirty="0">
              <a:latin typeface="Arial" panose="020B0604020202020204" pitchFamily="34" charset="0"/>
              <a:cs typeface="Arial" panose="020B0604020202020204" pitchFamily="34" charset="0"/>
            </a:endParaRPr>
          </a:p>
          <a:p>
            <a:pPr marL="2984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Conduct research with a focus on small subset of priorities in which to play leadership and coordination roles with emphasis on strong industrial and economic policy focus, including consequently influencing national skills development, training,  education, labour and social policy.</a:t>
            </a:r>
          </a:p>
          <a:p>
            <a:pPr marL="153670" indent="-141605" algn="just">
              <a:spcBef>
                <a:spcPts val="380"/>
              </a:spcBef>
              <a:buAutoNum type="arabicPeriod" startAt="3"/>
              <a:tabLst>
                <a:tab pos="154305" algn="l"/>
              </a:tabLst>
            </a:pPr>
            <a:r>
              <a:rPr lang="en-US" sz="1600" b="1" dirty="0">
                <a:solidFill>
                  <a:srgbClr val="F58220"/>
                </a:solidFill>
                <a:latin typeface="Arial" panose="020B0604020202020204" pitchFamily="34" charset="0"/>
                <a:cs typeface="Arial" panose="020B0604020202020204" pitchFamily="34" charset="0"/>
              </a:rPr>
              <a:t>Policy</a:t>
            </a:r>
            <a:r>
              <a:rPr lang="en-US" sz="1600" b="1" spc="-15" dirty="0">
                <a:solidFill>
                  <a:srgbClr val="F58220"/>
                </a:solidFill>
                <a:latin typeface="Arial" panose="020B0604020202020204" pitchFamily="34" charset="0"/>
                <a:cs typeface="Arial" panose="020B0604020202020204" pitchFamily="34" charset="0"/>
              </a:rPr>
              <a:t> </a:t>
            </a:r>
            <a:r>
              <a:rPr lang="en-US" sz="1600" b="1" spc="-5" dirty="0">
                <a:solidFill>
                  <a:srgbClr val="F58220"/>
                </a:solidFill>
                <a:latin typeface="Arial" panose="020B0604020202020204" pitchFamily="34" charset="0"/>
                <a:cs typeface="Arial" panose="020B0604020202020204" pitchFamily="34" charset="0"/>
              </a:rPr>
              <a:t>Coordination,</a:t>
            </a:r>
            <a:r>
              <a:rPr lang="en-US" sz="1600" b="1" spc="-15" dirty="0">
                <a:solidFill>
                  <a:srgbClr val="F58220"/>
                </a:solidFill>
                <a:latin typeface="Arial" panose="020B0604020202020204" pitchFamily="34" charset="0"/>
                <a:cs typeface="Arial" panose="020B0604020202020204" pitchFamily="34" charset="0"/>
              </a:rPr>
              <a:t> </a:t>
            </a:r>
            <a:r>
              <a:rPr lang="en-US" sz="1600" b="1" spc="-5" dirty="0">
                <a:solidFill>
                  <a:srgbClr val="F58220"/>
                </a:solidFill>
                <a:latin typeface="Arial" panose="020B0604020202020204" pitchFamily="34" charset="0"/>
                <a:cs typeface="Arial" panose="020B0604020202020204" pitchFamily="34" charset="0"/>
              </a:rPr>
              <a:t>Design</a:t>
            </a:r>
            <a:r>
              <a:rPr lang="en-US" sz="1600" b="1" spc="-15" dirty="0">
                <a:solidFill>
                  <a:srgbClr val="F58220"/>
                </a:solidFill>
                <a:latin typeface="Arial" panose="020B0604020202020204" pitchFamily="34" charset="0"/>
                <a:cs typeface="Arial" panose="020B0604020202020204" pitchFamily="34" charset="0"/>
              </a:rPr>
              <a:t> </a:t>
            </a:r>
            <a:r>
              <a:rPr lang="en-US" sz="1600" b="1" spc="-5" dirty="0">
                <a:solidFill>
                  <a:srgbClr val="F58220"/>
                </a:solidFill>
                <a:latin typeface="Arial" panose="020B0604020202020204" pitchFamily="34" charset="0"/>
                <a:cs typeface="Arial" panose="020B0604020202020204" pitchFamily="34" charset="0"/>
              </a:rPr>
              <a:t>and</a:t>
            </a:r>
            <a:r>
              <a:rPr lang="en-US" sz="1600" b="1" spc="-15"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Implementation</a:t>
            </a:r>
            <a:endParaRPr lang="en-US" sz="1600" dirty="0">
              <a:latin typeface="Arial" panose="020B0604020202020204" pitchFamily="34" charset="0"/>
              <a:cs typeface="Arial" panose="020B0604020202020204" pitchFamily="34" charset="0"/>
            </a:endParaRPr>
          </a:p>
          <a:p>
            <a:pPr marL="2984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Support the government in defining and focusing on key priorities through research</a:t>
            </a:r>
          </a:p>
          <a:p>
            <a:pPr marL="153670" indent="-141605" algn="just">
              <a:spcBef>
                <a:spcPts val="400"/>
              </a:spcBef>
              <a:buAutoNum type="arabicPeriod" startAt="4"/>
              <a:tabLst>
                <a:tab pos="154305" algn="l"/>
              </a:tabLst>
            </a:pPr>
            <a:r>
              <a:rPr lang="en-US" sz="1600" b="1" dirty="0">
                <a:solidFill>
                  <a:srgbClr val="F58220"/>
                </a:solidFill>
                <a:latin typeface="Arial" panose="020B0604020202020204" pitchFamily="34" charset="0"/>
                <a:cs typeface="Arial" panose="020B0604020202020204" pitchFamily="34" charset="0"/>
              </a:rPr>
              <a:t>Monitoring</a:t>
            </a:r>
            <a:r>
              <a:rPr lang="en-US" sz="1600" b="1" spc="-15"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implementation</a:t>
            </a:r>
            <a:r>
              <a:rPr lang="en-US" sz="1600" b="1" spc="-15" dirty="0">
                <a:solidFill>
                  <a:srgbClr val="F58220"/>
                </a:solidFill>
                <a:latin typeface="Arial" panose="020B0604020202020204" pitchFamily="34" charset="0"/>
                <a:cs typeface="Arial" panose="020B0604020202020204" pitchFamily="34" charset="0"/>
              </a:rPr>
              <a:t> </a:t>
            </a:r>
            <a:r>
              <a:rPr lang="en-US" sz="1600" b="1" spc="-5" dirty="0">
                <a:solidFill>
                  <a:srgbClr val="F58220"/>
                </a:solidFill>
                <a:latin typeface="Arial" panose="020B0604020202020204" pitchFamily="34" charset="0"/>
                <a:cs typeface="Arial" panose="020B0604020202020204" pitchFamily="34" charset="0"/>
              </a:rPr>
              <a:t>and</a:t>
            </a:r>
            <a:r>
              <a:rPr lang="en-US" sz="1600" b="1" spc="-20"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progress</a:t>
            </a:r>
            <a:endParaRPr lang="en-US" sz="1600" dirty="0">
              <a:latin typeface="Arial" panose="020B0604020202020204" pitchFamily="34" charset="0"/>
              <a:cs typeface="Arial" panose="020B0604020202020204" pitchFamily="34" charset="0"/>
            </a:endParaRPr>
          </a:p>
          <a:p>
            <a:pPr marL="298450" indent="-285750" algn="just">
              <a:buFont typeface="Arial" panose="020B0604020202020204" pitchFamily="34" charset="0"/>
              <a:buChar char="•"/>
            </a:pPr>
            <a:r>
              <a:rPr lang="en-US" sz="1600" dirty="0">
                <a:latin typeface="Arial" panose="020B0604020202020204" pitchFamily="34" charset="0"/>
                <a:cs typeface="Arial" panose="020B0604020202020204" pitchFamily="34" charset="0"/>
              </a:rPr>
              <a:t>Monitoring the implementation of the NDP.</a:t>
            </a:r>
          </a:p>
          <a:p>
            <a:pPr marL="153670" indent="-141605" algn="just">
              <a:spcBef>
                <a:spcPts val="400"/>
              </a:spcBef>
              <a:buAutoNum type="arabicPeriod" startAt="5"/>
              <a:tabLst>
                <a:tab pos="154305" algn="l"/>
              </a:tabLst>
            </a:pPr>
            <a:r>
              <a:rPr lang="en-US" sz="1600" b="1" dirty="0">
                <a:solidFill>
                  <a:srgbClr val="F58220"/>
                </a:solidFill>
                <a:latin typeface="Arial" panose="020B0604020202020204" pitchFamily="34" charset="0"/>
                <a:cs typeface="Arial" panose="020B0604020202020204" pitchFamily="34" charset="0"/>
              </a:rPr>
              <a:t>Stakeholder</a:t>
            </a:r>
            <a:r>
              <a:rPr lang="en-US" sz="1600" b="1" spc="-25" dirty="0">
                <a:solidFill>
                  <a:srgbClr val="F58220"/>
                </a:solidFill>
                <a:latin typeface="Arial" panose="020B0604020202020204" pitchFamily="34" charset="0"/>
                <a:cs typeface="Arial" panose="020B0604020202020204" pitchFamily="34" charset="0"/>
              </a:rPr>
              <a:t> </a:t>
            </a:r>
            <a:r>
              <a:rPr lang="en-US" sz="1600" b="1" dirty="0">
                <a:solidFill>
                  <a:srgbClr val="F58220"/>
                </a:solidFill>
                <a:latin typeface="Arial" panose="020B0604020202020204" pitchFamily="34" charset="0"/>
                <a:cs typeface="Arial" panose="020B0604020202020204" pitchFamily="34" charset="0"/>
              </a:rPr>
              <a:t>Engagements</a:t>
            </a:r>
            <a:endParaRPr lang="en-US" sz="1600" dirty="0">
              <a:latin typeface="Arial" panose="020B0604020202020204" pitchFamily="34" charset="0"/>
              <a:cs typeface="Arial" panose="020B0604020202020204" pitchFamily="34" charset="0"/>
            </a:endParaRPr>
          </a:p>
          <a:p>
            <a:pPr marL="298450" marR="465455" indent="-285750" algn="just">
              <a:spcBef>
                <a:spcPts val="70"/>
              </a:spcBef>
              <a:buFont typeface="Arial" panose="020B0604020202020204" pitchFamily="34" charset="0"/>
              <a:buChar char="•"/>
            </a:pPr>
            <a:r>
              <a:rPr lang="en-US" sz="1600" spc="-30" dirty="0">
                <a:latin typeface="Arial" panose="020B0604020202020204" pitchFamily="34" charset="0"/>
                <a:cs typeface="Arial" panose="020B0604020202020204" pitchFamily="34" charset="0"/>
              </a:rPr>
              <a:t>Engagement with society and stakeholders to create consensus on NDP implementation</a:t>
            </a:r>
            <a:endParaRPr lang="en-US" sz="1600" dirty="0">
              <a:latin typeface="Arial" panose="020B0604020202020204" pitchFamily="34" charset="0"/>
              <a:cs typeface="Arial" panose="020B0604020202020204" pitchFamily="34" charset="0"/>
            </a:endParaRPr>
          </a:p>
        </p:txBody>
      </p:sp>
      <p:sp>
        <p:nvSpPr>
          <p:cNvPr id="35" name="object 12">
            <a:extLst>
              <a:ext uri="{FF2B5EF4-FFF2-40B4-BE49-F238E27FC236}">
                <a16:creationId xmlns:a16="http://schemas.microsoft.com/office/drawing/2014/main" id="{BCE674F3-779E-B648-B0FD-01EF8130593E}"/>
              </a:ext>
            </a:extLst>
          </p:cNvPr>
          <p:cNvSpPr/>
          <p:nvPr/>
        </p:nvSpPr>
        <p:spPr>
          <a:xfrm>
            <a:off x="234740" y="1040014"/>
            <a:ext cx="2120834" cy="5424443"/>
          </a:xfrm>
          <a:custGeom>
            <a:avLst/>
            <a:gdLst/>
            <a:ahLst/>
            <a:cxnLst/>
            <a:rect l="l" t="t" r="r" b="b"/>
            <a:pathLst>
              <a:path w="3327400" h="5003800">
                <a:moveTo>
                  <a:pt x="3327400" y="0"/>
                </a:moveTo>
                <a:lnTo>
                  <a:pt x="0" y="0"/>
                </a:lnTo>
                <a:lnTo>
                  <a:pt x="0" y="5003800"/>
                </a:lnTo>
                <a:lnTo>
                  <a:pt x="3327400" y="5003800"/>
                </a:lnTo>
                <a:lnTo>
                  <a:pt x="3327400" y="0"/>
                </a:lnTo>
                <a:close/>
              </a:path>
            </a:pathLst>
          </a:custGeom>
          <a:solidFill>
            <a:srgbClr val="F58220"/>
          </a:solidFill>
        </p:spPr>
        <p:txBody>
          <a:bodyPr wrap="square" lIns="0" tIns="0" rIns="0" bIns="0" rtlCol="0"/>
          <a:lstStyle/>
          <a:p>
            <a:endParaRPr dirty="0"/>
          </a:p>
        </p:txBody>
      </p:sp>
      <p:sp>
        <p:nvSpPr>
          <p:cNvPr id="36" name="object 13">
            <a:extLst>
              <a:ext uri="{FF2B5EF4-FFF2-40B4-BE49-F238E27FC236}">
                <a16:creationId xmlns:a16="http://schemas.microsoft.com/office/drawing/2014/main" id="{76A70EDB-875C-654B-9CD0-6E8BA2D982B7}"/>
              </a:ext>
            </a:extLst>
          </p:cNvPr>
          <p:cNvSpPr txBox="1"/>
          <p:nvPr/>
        </p:nvSpPr>
        <p:spPr>
          <a:xfrm>
            <a:off x="338281" y="1625068"/>
            <a:ext cx="2331918" cy="4667945"/>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marL="1256665">
              <a:lnSpc>
                <a:spcPct val="100000"/>
              </a:lnSpc>
              <a:spcBef>
                <a:spcPts val="1095"/>
              </a:spcBef>
            </a:pPr>
            <a:endParaRPr lang="en-ZA" dirty="0">
              <a:latin typeface="Times New Roman"/>
              <a:cs typeface="Times New Roman"/>
            </a:endParaRPr>
          </a:p>
          <a:p>
            <a:pPr marL="223838">
              <a:lnSpc>
                <a:spcPct val="100000"/>
              </a:lnSpc>
              <a:spcBef>
                <a:spcPts val="1095"/>
              </a:spcBef>
            </a:pPr>
            <a:r>
              <a:rPr lang="en-ZA" sz="1600" b="1" dirty="0">
                <a:solidFill>
                  <a:srgbClr val="FFFFFF"/>
                </a:solidFill>
                <a:latin typeface="Arial"/>
                <a:cs typeface="Arial"/>
              </a:rPr>
              <a:t>Purpose</a:t>
            </a:r>
            <a:endParaRPr sz="1600" dirty="0">
              <a:latin typeface="Arial"/>
              <a:cs typeface="Arial"/>
            </a:endParaRPr>
          </a:p>
          <a:p>
            <a:pPr marL="223838" marR="561340">
              <a:lnSpc>
                <a:spcPct val="100000"/>
              </a:lnSpc>
              <a:spcBef>
                <a:spcPts val="200"/>
              </a:spcBef>
            </a:pPr>
            <a:r>
              <a:rPr lang="en-US" sz="1600" spc="-5" dirty="0">
                <a:solidFill>
                  <a:srgbClr val="FFFFFF"/>
                </a:solidFill>
                <a:latin typeface="Arial"/>
                <a:cs typeface="Arial"/>
              </a:rPr>
              <a:t>To guide and advise on national and long-term</a:t>
            </a:r>
          </a:p>
          <a:p>
            <a:pPr marL="223838" marR="561340">
              <a:lnSpc>
                <a:spcPct val="100000"/>
              </a:lnSpc>
              <a:spcBef>
                <a:spcPts val="200"/>
              </a:spcBef>
            </a:pPr>
            <a:r>
              <a:rPr lang="en-US" sz="1600" spc="-5" dirty="0">
                <a:solidFill>
                  <a:srgbClr val="FFFFFF"/>
                </a:solidFill>
                <a:latin typeface="Arial"/>
                <a:cs typeface="Arial"/>
              </a:rPr>
              <a:t>development planning, to monitor the</a:t>
            </a:r>
          </a:p>
          <a:p>
            <a:pPr marL="223838" marR="561340">
              <a:lnSpc>
                <a:spcPct val="100000"/>
              </a:lnSpc>
              <a:spcBef>
                <a:spcPts val="200"/>
              </a:spcBef>
            </a:pPr>
            <a:r>
              <a:rPr lang="en-US" sz="1600" spc="-5" dirty="0">
                <a:solidFill>
                  <a:srgbClr val="FFFFFF"/>
                </a:solidFill>
                <a:latin typeface="Arial"/>
                <a:cs typeface="Arial"/>
              </a:rPr>
              <a:t>implementation of the NDP and to mobilise the country to support the plan.</a:t>
            </a:r>
            <a:endParaRPr sz="1600" dirty="0">
              <a:latin typeface="Arial"/>
              <a:cs typeface="Arial"/>
            </a:endParaRPr>
          </a:p>
        </p:txBody>
      </p:sp>
      <p:sp>
        <p:nvSpPr>
          <p:cNvPr id="37" name="object 14">
            <a:extLst>
              <a:ext uri="{FF2B5EF4-FFF2-40B4-BE49-F238E27FC236}">
                <a16:creationId xmlns:a16="http://schemas.microsoft.com/office/drawing/2014/main" id="{AF42191F-BD64-1749-AE4A-32B44B74E3AF}"/>
              </a:ext>
            </a:extLst>
          </p:cNvPr>
          <p:cNvSpPr/>
          <p:nvPr/>
        </p:nvSpPr>
        <p:spPr>
          <a:xfrm>
            <a:off x="664267" y="7337386"/>
            <a:ext cx="6896100" cy="0"/>
          </a:xfrm>
          <a:custGeom>
            <a:avLst/>
            <a:gdLst/>
            <a:ahLst/>
            <a:cxnLst/>
            <a:rect l="l" t="t" r="r" b="b"/>
            <a:pathLst>
              <a:path w="6896100">
                <a:moveTo>
                  <a:pt x="0" y="0"/>
                </a:moveTo>
                <a:lnTo>
                  <a:pt x="6896100" y="0"/>
                </a:lnTo>
              </a:path>
            </a:pathLst>
          </a:custGeom>
          <a:ln w="12700">
            <a:solidFill>
              <a:srgbClr val="F58220"/>
            </a:solidFill>
          </a:ln>
        </p:spPr>
        <p:txBody>
          <a:bodyPr wrap="square" lIns="0" tIns="0" rIns="0" bIns="0" rtlCol="0"/>
          <a:lstStyle/>
          <a:p>
            <a:endParaRPr dirty="0"/>
          </a:p>
        </p:txBody>
      </p:sp>
      <p:sp>
        <p:nvSpPr>
          <p:cNvPr id="38" name="object 15">
            <a:extLst>
              <a:ext uri="{FF2B5EF4-FFF2-40B4-BE49-F238E27FC236}">
                <a16:creationId xmlns:a16="http://schemas.microsoft.com/office/drawing/2014/main" id="{2748CD5E-F9AA-494D-A5CA-1F87C56B7067}"/>
              </a:ext>
            </a:extLst>
          </p:cNvPr>
          <p:cNvSpPr/>
          <p:nvPr/>
        </p:nvSpPr>
        <p:spPr>
          <a:xfrm>
            <a:off x="482976" y="1096003"/>
            <a:ext cx="1794510" cy="1790064"/>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endParaRPr dirty="0"/>
          </a:p>
        </p:txBody>
      </p:sp>
      <p:sp>
        <p:nvSpPr>
          <p:cNvPr id="43" name="Oval 42">
            <a:extLst>
              <a:ext uri="{FF2B5EF4-FFF2-40B4-BE49-F238E27FC236}">
                <a16:creationId xmlns:a16="http://schemas.microsoft.com/office/drawing/2014/main" id="{465DE862-9654-9A49-9C20-C2AC7998C6CB}"/>
              </a:ext>
            </a:extLst>
          </p:cNvPr>
          <p:cNvSpPr/>
          <p:nvPr/>
        </p:nvSpPr>
        <p:spPr>
          <a:xfrm>
            <a:off x="11340265" y="294178"/>
            <a:ext cx="745836" cy="745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2000"/>
              <a:pPr algn="ctr"/>
              <a:t>15</a:t>
            </a:fld>
            <a:endParaRPr lang="en-US" sz="2000" dirty="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8B5B47A9-CA4E-4B46-8DBB-1B777663972B}"/>
              </a:ext>
            </a:extLst>
          </p:cNvPr>
          <p:cNvGrpSpPr/>
          <p:nvPr/>
        </p:nvGrpSpPr>
        <p:grpSpPr>
          <a:xfrm>
            <a:off x="2029959" y="3062515"/>
            <a:ext cx="1280480" cy="1392961"/>
            <a:chOff x="4509105" y="4495806"/>
            <a:chExt cx="1392466" cy="1392961"/>
          </a:xfrm>
        </p:grpSpPr>
        <p:grpSp>
          <p:nvGrpSpPr>
            <p:cNvPr id="25" name="object 3">
              <a:extLst>
                <a:ext uri="{FF2B5EF4-FFF2-40B4-BE49-F238E27FC236}">
                  <a16:creationId xmlns:a16="http://schemas.microsoft.com/office/drawing/2014/main" id="{A4759F89-1047-FC45-8303-DFE399C58303}"/>
                </a:ext>
              </a:extLst>
            </p:cNvPr>
            <p:cNvGrpSpPr/>
            <p:nvPr/>
          </p:nvGrpSpPr>
          <p:grpSpPr>
            <a:xfrm>
              <a:off x="4509105" y="4818891"/>
              <a:ext cx="746760" cy="746760"/>
              <a:chOff x="4509105" y="4818891"/>
              <a:chExt cx="746760" cy="746760"/>
            </a:xfrm>
          </p:grpSpPr>
          <p:sp>
            <p:nvSpPr>
              <p:cNvPr id="31" name="object 4">
                <a:extLst>
                  <a:ext uri="{FF2B5EF4-FFF2-40B4-BE49-F238E27FC236}">
                    <a16:creationId xmlns:a16="http://schemas.microsoft.com/office/drawing/2014/main" id="{7BF03E23-06B9-FB4F-AFE2-C783B9D48266}"/>
                  </a:ext>
                </a:extLst>
              </p:cNvPr>
              <p:cNvSpPr/>
              <p:nvPr/>
            </p:nvSpPr>
            <p:spPr>
              <a:xfrm>
                <a:off x="4509097" y="4818900"/>
                <a:ext cx="746760" cy="746760"/>
              </a:xfrm>
              <a:custGeom>
                <a:avLst/>
                <a:gdLst/>
                <a:ahLst/>
                <a:cxnLst/>
                <a:rect l="l" t="t" r="r" b="b"/>
                <a:pathLst>
                  <a:path w="746760" h="746760">
                    <a:moveTo>
                      <a:pt x="572630" y="372783"/>
                    </a:moveTo>
                    <a:lnTo>
                      <a:pt x="567309" y="327494"/>
                    </a:lnTo>
                    <a:lnTo>
                      <a:pt x="552399" y="285711"/>
                    </a:lnTo>
                    <a:lnTo>
                      <a:pt x="529170" y="248970"/>
                    </a:lnTo>
                    <a:lnTo>
                      <a:pt x="521373" y="241096"/>
                    </a:lnTo>
                    <a:lnTo>
                      <a:pt x="521373" y="374205"/>
                    </a:lnTo>
                    <a:lnTo>
                      <a:pt x="513651" y="420801"/>
                    </a:lnTo>
                    <a:lnTo>
                      <a:pt x="492391" y="461327"/>
                    </a:lnTo>
                    <a:lnTo>
                      <a:pt x="460082" y="493306"/>
                    </a:lnTo>
                    <a:lnTo>
                      <a:pt x="419227" y="514210"/>
                    </a:lnTo>
                    <a:lnTo>
                      <a:pt x="372300" y="521550"/>
                    </a:lnTo>
                    <a:lnTo>
                      <a:pt x="325653" y="513753"/>
                    </a:lnTo>
                    <a:lnTo>
                      <a:pt x="285026" y="492518"/>
                    </a:lnTo>
                    <a:lnTo>
                      <a:pt x="252971" y="460311"/>
                    </a:lnTo>
                    <a:lnTo>
                      <a:pt x="232054" y="419582"/>
                    </a:lnTo>
                    <a:lnTo>
                      <a:pt x="224878" y="372783"/>
                    </a:lnTo>
                    <a:lnTo>
                      <a:pt x="232537" y="325843"/>
                    </a:lnTo>
                    <a:lnTo>
                      <a:pt x="253695" y="285089"/>
                    </a:lnTo>
                    <a:lnTo>
                      <a:pt x="285864" y="252984"/>
                    </a:lnTo>
                    <a:lnTo>
                      <a:pt x="326618" y="231990"/>
                    </a:lnTo>
                    <a:lnTo>
                      <a:pt x="373507" y="224523"/>
                    </a:lnTo>
                    <a:lnTo>
                      <a:pt x="420370" y="232244"/>
                    </a:lnTo>
                    <a:lnTo>
                      <a:pt x="461010" y="253530"/>
                    </a:lnTo>
                    <a:lnTo>
                      <a:pt x="493001" y="285915"/>
                    </a:lnTo>
                    <a:lnTo>
                      <a:pt x="513930" y="326961"/>
                    </a:lnTo>
                    <a:lnTo>
                      <a:pt x="521373" y="374205"/>
                    </a:lnTo>
                    <a:lnTo>
                      <a:pt x="521373" y="241096"/>
                    </a:lnTo>
                    <a:lnTo>
                      <a:pt x="504964" y="224523"/>
                    </a:lnTo>
                    <a:lnTo>
                      <a:pt x="498830" y="218325"/>
                    </a:lnTo>
                    <a:lnTo>
                      <a:pt x="462610" y="194830"/>
                    </a:lnTo>
                    <a:lnTo>
                      <a:pt x="421728" y="179552"/>
                    </a:lnTo>
                    <a:lnTo>
                      <a:pt x="377393" y="173558"/>
                    </a:lnTo>
                    <a:lnTo>
                      <a:pt x="331457" y="177863"/>
                    </a:lnTo>
                    <a:lnTo>
                      <a:pt x="289052" y="192049"/>
                    </a:lnTo>
                    <a:lnTo>
                      <a:pt x="251409" y="214922"/>
                    </a:lnTo>
                    <a:lnTo>
                      <a:pt x="219786" y="245287"/>
                    </a:lnTo>
                    <a:lnTo>
                      <a:pt x="195427" y="281952"/>
                    </a:lnTo>
                    <a:lnTo>
                      <a:pt x="179578" y="323723"/>
                    </a:lnTo>
                    <a:lnTo>
                      <a:pt x="173507" y="369392"/>
                    </a:lnTo>
                    <a:lnTo>
                      <a:pt x="178104" y="415950"/>
                    </a:lnTo>
                    <a:lnTo>
                      <a:pt x="192608" y="458482"/>
                    </a:lnTo>
                    <a:lnTo>
                      <a:pt x="215760" y="495896"/>
                    </a:lnTo>
                    <a:lnTo>
                      <a:pt x="246253" y="527113"/>
                    </a:lnTo>
                    <a:lnTo>
                      <a:pt x="282816" y="551027"/>
                    </a:lnTo>
                    <a:lnTo>
                      <a:pt x="324142" y="566559"/>
                    </a:lnTo>
                    <a:lnTo>
                      <a:pt x="368973" y="572592"/>
                    </a:lnTo>
                    <a:lnTo>
                      <a:pt x="414718" y="568236"/>
                    </a:lnTo>
                    <a:lnTo>
                      <a:pt x="457149" y="553974"/>
                    </a:lnTo>
                    <a:lnTo>
                      <a:pt x="494931" y="530923"/>
                    </a:lnTo>
                    <a:lnTo>
                      <a:pt x="504634" y="521550"/>
                    </a:lnTo>
                    <a:lnTo>
                      <a:pt x="526719" y="500227"/>
                    </a:lnTo>
                    <a:lnTo>
                      <a:pt x="551167" y="462965"/>
                    </a:lnTo>
                    <a:lnTo>
                      <a:pt x="566940" y="420268"/>
                    </a:lnTo>
                    <a:lnTo>
                      <a:pt x="572579" y="374205"/>
                    </a:lnTo>
                    <a:lnTo>
                      <a:pt x="572630" y="372783"/>
                    </a:lnTo>
                    <a:close/>
                  </a:path>
                  <a:path w="746760" h="746760">
                    <a:moveTo>
                      <a:pt x="746658" y="372275"/>
                    </a:moveTo>
                    <a:lnTo>
                      <a:pt x="685025" y="318071"/>
                    </a:lnTo>
                    <a:lnTo>
                      <a:pt x="678180" y="314744"/>
                    </a:lnTo>
                    <a:lnTo>
                      <a:pt x="672833" y="310210"/>
                    </a:lnTo>
                    <a:lnTo>
                      <a:pt x="668921" y="304419"/>
                    </a:lnTo>
                    <a:lnTo>
                      <a:pt x="666343" y="297281"/>
                    </a:lnTo>
                    <a:lnTo>
                      <a:pt x="660793" y="277787"/>
                    </a:lnTo>
                    <a:lnTo>
                      <a:pt x="653897" y="258826"/>
                    </a:lnTo>
                    <a:lnTo>
                      <a:pt x="645579" y="240461"/>
                    </a:lnTo>
                    <a:lnTo>
                      <a:pt x="635762" y="222783"/>
                    </a:lnTo>
                    <a:lnTo>
                      <a:pt x="631571" y="213969"/>
                    </a:lnTo>
                    <a:lnTo>
                      <a:pt x="629932" y="205333"/>
                    </a:lnTo>
                    <a:lnTo>
                      <a:pt x="630770" y="196621"/>
                    </a:lnTo>
                    <a:lnTo>
                      <a:pt x="634047" y="187540"/>
                    </a:lnTo>
                    <a:lnTo>
                      <a:pt x="639953" y="174650"/>
                    </a:lnTo>
                    <a:lnTo>
                      <a:pt x="645566" y="161620"/>
                    </a:lnTo>
                    <a:lnTo>
                      <a:pt x="651040" y="148539"/>
                    </a:lnTo>
                    <a:lnTo>
                      <a:pt x="656551" y="135470"/>
                    </a:lnTo>
                    <a:lnTo>
                      <a:pt x="657567" y="133108"/>
                    </a:lnTo>
                    <a:lnTo>
                      <a:pt x="658368" y="131000"/>
                    </a:lnTo>
                    <a:lnTo>
                      <a:pt x="652894" y="125247"/>
                    </a:lnTo>
                    <a:lnTo>
                      <a:pt x="646188" y="118224"/>
                    </a:lnTo>
                    <a:lnTo>
                      <a:pt x="644677" y="116687"/>
                    </a:lnTo>
                    <a:lnTo>
                      <a:pt x="637159" y="109029"/>
                    </a:lnTo>
                    <a:lnTo>
                      <a:pt x="627354" y="99542"/>
                    </a:lnTo>
                    <a:lnTo>
                      <a:pt x="620826" y="93687"/>
                    </a:lnTo>
                    <a:lnTo>
                      <a:pt x="620826" y="376593"/>
                    </a:lnTo>
                    <a:lnTo>
                      <a:pt x="615251" y="425716"/>
                    </a:lnTo>
                    <a:lnTo>
                      <a:pt x="600557" y="471525"/>
                    </a:lnTo>
                    <a:lnTo>
                      <a:pt x="577659" y="513041"/>
                    </a:lnTo>
                    <a:lnTo>
                      <a:pt x="547509" y="549249"/>
                    </a:lnTo>
                    <a:lnTo>
                      <a:pt x="511048" y="579132"/>
                    </a:lnTo>
                    <a:lnTo>
                      <a:pt x="469188" y="601713"/>
                    </a:lnTo>
                    <a:lnTo>
                      <a:pt x="422884" y="615975"/>
                    </a:lnTo>
                    <a:lnTo>
                      <a:pt x="373062" y="620915"/>
                    </a:lnTo>
                    <a:lnTo>
                      <a:pt x="321741" y="615632"/>
                    </a:lnTo>
                    <a:lnTo>
                      <a:pt x="274497" y="600697"/>
                    </a:lnTo>
                    <a:lnTo>
                      <a:pt x="232219" y="577240"/>
                    </a:lnTo>
                    <a:lnTo>
                      <a:pt x="195757" y="546430"/>
                    </a:lnTo>
                    <a:lnTo>
                      <a:pt x="165976" y="509422"/>
                    </a:lnTo>
                    <a:lnTo>
                      <a:pt x="143764" y="467385"/>
                    </a:lnTo>
                    <a:lnTo>
                      <a:pt x="129959" y="421449"/>
                    </a:lnTo>
                    <a:lnTo>
                      <a:pt x="125450" y="372808"/>
                    </a:lnTo>
                    <a:lnTo>
                      <a:pt x="129070" y="329399"/>
                    </a:lnTo>
                    <a:lnTo>
                      <a:pt x="140131" y="288074"/>
                    </a:lnTo>
                    <a:lnTo>
                      <a:pt x="158000" y="249618"/>
                    </a:lnTo>
                    <a:lnTo>
                      <a:pt x="182092" y="214871"/>
                    </a:lnTo>
                    <a:lnTo>
                      <a:pt x="211759" y="184632"/>
                    </a:lnTo>
                    <a:lnTo>
                      <a:pt x="246418" y="159740"/>
                    </a:lnTo>
                    <a:lnTo>
                      <a:pt x="285445" y="140995"/>
                    </a:lnTo>
                    <a:lnTo>
                      <a:pt x="328218" y="129235"/>
                    </a:lnTo>
                    <a:lnTo>
                      <a:pt x="374129" y="125247"/>
                    </a:lnTo>
                    <a:lnTo>
                      <a:pt x="419227" y="129476"/>
                    </a:lnTo>
                    <a:lnTo>
                      <a:pt x="461479" y="141338"/>
                    </a:lnTo>
                    <a:lnTo>
                      <a:pt x="500227" y="160096"/>
                    </a:lnTo>
                    <a:lnTo>
                      <a:pt x="534784" y="185026"/>
                    </a:lnTo>
                    <a:lnTo>
                      <a:pt x="564451" y="215392"/>
                    </a:lnTo>
                    <a:lnTo>
                      <a:pt x="588581" y="250469"/>
                    </a:lnTo>
                    <a:lnTo>
                      <a:pt x="606463" y="289509"/>
                    </a:lnTo>
                    <a:lnTo>
                      <a:pt x="617448" y="331787"/>
                    </a:lnTo>
                    <a:lnTo>
                      <a:pt x="620826" y="376593"/>
                    </a:lnTo>
                    <a:lnTo>
                      <a:pt x="620826" y="93687"/>
                    </a:lnTo>
                    <a:lnTo>
                      <a:pt x="617194" y="90411"/>
                    </a:lnTo>
                    <a:lnTo>
                      <a:pt x="614299" y="87934"/>
                    </a:lnTo>
                    <a:lnTo>
                      <a:pt x="611835" y="87782"/>
                    </a:lnTo>
                    <a:lnTo>
                      <a:pt x="600494" y="92900"/>
                    </a:lnTo>
                    <a:lnTo>
                      <a:pt x="579335" y="102374"/>
                    </a:lnTo>
                    <a:lnTo>
                      <a:pt x="553834" y="113868"/>
                    </a:lnTo>
                    <a:lnTo>
                      <a:pt x="547039" y="116154"/>
                    </a:lnTo>
                    <a:lnTo>
                      <a:pt x="540410" y="116687"/>
                    </a:lnTo>
                    <a:lnTo>
                      <a:pt x="533869" y="115455"/>
                    </a:lnTo>
                    <a:lnTo>
                      <a:pt x="527354" y="112445"/>
                    </a:lnTo>
                    <a:lnTo>
                      <a:pt x="508203" y="101930"/>
                    </a:lnTo>
                    <a:lnTo>
                      <a:pt x="488429" y="92887"/>
                    </a:lnTo>
                    <a:lnTo>
                      <a:pt x="468058" y="85318"/>
                    </a:lnTo>
                    <a:lnTo>
                      <a:pt x="447078" y="79209"/>
                    </a:lnTo>
                    <a:lnTo>
                      <a:pt x="437781" y="76860"/>
                    </a:lnTo>
                    <a:lnTo>
                      <a:pt x="432028" y="71120"/>
                    </a:lnTo>
                    <a:lnTo>
                      <a:pt x="422744" y="47612"/>
                    </a:lnTo>
                    <a:lnTo>
                      <a:pt x="417080" y="33502"/>
                    </a:lnTo>
                    <a:lnTo>
                      <a:pt x="411276" y="19113"/>
                    </a:lnTo>
                    <a:lnTo>
                      <a:pt x="404431" y="2082"/>
                    </a:lnTo>
                    <a:lnTo>
                      <a:pt x="403275" y="0"/>
                    </a:lnTo>
                    <a:lnTo>
                      <a:pt x="342544" y="279"/>
                    </a:lnTo>
                    <a:lnTo>
                      <a:pt x="340169" y="2184"/>
                    </a:lnTo>
                    <a:lnTo>
                      <a:pt x="333463" y="20104"/>
                    </a:lnTo>
                    <a:lnTo>
                      <a:pt x="322872" y="47917"/>
                    </a:lnTo>
                    <a:lnTo>
                      <a:pt x="298437" y="79413"/>
                    </a:lnTo>
                    <a:lnTo>
                      <a:pt x="277329" y="85598"/>
                    </a:lnTo>
                    <a:lnTo>
                      <a:pt x="256832" y="93243"/>
                    </a:lnTo>
                    <a:lnTo>
                      <a:pt x="236943" y="102374"/>
                    </a:lnTo>
                    <a:lnTo>
                      <a:pt x="217678" y="113004"/>
                    </a:lnTo>
                    <a:lnTo>
                      <a:pt x="210286" y="117449"/>
                    </a:lnTo>
                    <a:lnTo>
                      <a:pt x="202615" y="118224"/>
                    </a:lnTo>
                    <a:lnTo>
                      <a:pt x="165176" y="102362"/>
                    </a:lnTo>
                    <a:lnTo>
                      <a:pt x="154305" y="97815"/>
                    </a:lnTo>
                    <a:lnTo>
                      <a:pt x="153047" y="96012"/>
                    </a:lnTo>
                    <a:lnTo>
                      <a:pt x="153098" y="92900"/>
                    </a:lnTo>
                    <a:lnTo>
                      <a:pt x="116789" y="96926"/>
                    </a:lnTo>
                    <a:lnTo>
                      <a:pt x="116827" y="100012"/>
                    </a:lnTo>
                    <a:lnTo>
                      <a:pt x="115798" y="102374"/>
                    </a:lnTo>
                    <a:lnTo>
                      <a:pt x="87985" y="131356"/>
                    </a:lnTo>
                    <a:lnTo>
                      <a:pt x="87426" y="133807"/>
                    </a:lnTo>
                    <a:lnTo>
                      <a:pt x="89141" y="137490"/>
                    </a:lnTo>
                    <a:lnTo>
                      <a:pt x="95135" y="150634"/>
                    </a:lnTo>
                    <a:lnTo>
                      <a:pt x="106959" y="177012"/>
                    </a:lnTo>
                    <a:lnTo>
                      <a:pt x="113017" y="190131"/>
                    </a:lnTo>
                    <a:lnTo>
                      <a:pt x="115735" y="197789"/>
                    </a:lnTo>
                    <a:lnTo>
                      <a:pt x="116484" y="205244"/>
                    </a:lnTo>
                    <a:lnTo>
                      <a:pt x="115176" y="212623"/>
                    </a:lnTo>
                    <a:lnTo>
                      <a:pt x="111734" y="220065"/>
                    </a:lnTo>
                    <a:lnTo>
                      <a:pt x="101422" y="238734"/>
                    </a:lnTo>
                    <a:lnTo>
                      <a:pt x="92646" y="258051"/>
                    </a:lnTo>
                    <a:lnTo>
                      <a:pt x="85318" y="277964"/>
                    </a:lnTo>
                    <a:lnTo>
                      <a:pt x="79387" y="298450"/>
                    </a:lnTo>
                    <a:lnTo>
                      <a:pt x="77076" y="307530"/>
                    </a:lnTo>
                    <a:lnTo>
                      <a:pt x="71742" y="313588"/>
                    </a:lnTo>
                    <a:lnTo>
                      <a:pt x="55930" y="320217"/>
                    </a:lnTo>
                    <a:lnTo>
                      <a:pt x="48412" y="323062"/>
                    </a:lnTo>
                    <a:lnTo>
                      <a:pt x="40995" y="326136"/>
                    </a:lnTo>
                    <a:lnTo>
                      <a:pt x="30695" y="330238"/>
                    </a:lnTo>
                    <a:lnTo>
                      <a:pt x="20358" y="334251"/>
                    </a:lnTo>
                    <a:lnTo>
                      <a:pt x="10083" y="338442"/>
                    </a:lnTo>
                    <a:lnTo>
                      <a:pt x="0" y="343090"/>
                    </a:lnTo>
                    <a:lnTo>
                      <a:pt x="114" y="402450"/>
                    </a:lnTo>
                    <a:lnTo>
                      <a:pt x="165" y="404215"/>
                    </a:lnTo>
                    <a:lnTo>
                      <a:pt x="3403" y="406438"/>
                    </a:lnTo>
                    <a:lnTo>
                      <a:pt x="21564" y="413156"/>
                    </a:lnTo>
                    <a:lnTo>
                      <a:pt x="48044" y="423316"/>
                    </a:lnTo>
                    <a:lnTo>
                      <a:pt x="79908" y="449160"/>
                    </a:lnTo>
                    <a:lnTo>
                      <a:pt x="85763" y="469531"/>
                    </a:lnTo>
                    <a:lnTo>
                      <a:pt x="93154" y="489267"/>
                    </a:lnTo>
                    <a:lnTo>
                      <a:pt x="102006" y="508406"/>
                    </a:lnTo>
                    <a:lnTo>
                      <a:pt x="112217" y="526973"/>
                    </a:lnTo>
                    <a:lnTo>
                      <a:pt x="115316" y="533755"/>
                    </a:lnTo>
                    <a:lnTo>
                      <a:pt x="116573" y="540562"/>
                    </a:lnTo>
                    <a:lnTo>
                      <a:pt x="116014" y="547446"/>
                    </a:lnTo>
                    <a:lnTo>
                      <a:pt x="113715" y="554507"/>
                    </a:lnTo>
                    <a:lnTo>
                      <a:pt x="107632" y="568477"/>
                    </a:lnTo>
                    <a:lnTo>
                      <a:pt x="95567" y="596506"/>
                    </a:lnTo>
                    <a:lnTo>
                      <a:pt x="87985" y="613943"/>
                    </a:lnTo>
                    <a:lnTo>
                      <a:pt x="88315" y="616267"/>
                    </a:lnTo>
                    <a:lnTo>
                      <a:pt x="91046" y="618985"/>
                    </a:lnTo>
                    <a:lnTo>
                      <a:pt x="99910" y="627951"/>
                    </a:lnTo>
                    <a:lnTo>
                      <a:pt x="130340" y="657720"/>
                    </a:lnTo>
                    <a:lnTo>
                      <a:pt x="134023" y="658825"/>
                    </a:lnTo>
                    <a:lnTo>
                      <a:pt x="149987" y="651459"/>
                    </a:lnTo>
                    <a:lnTo>
                      <a:pt x="172402" y="641286"/>
                    </a:lnTo>
                    <a:lnTo>
                      <a:pt x="183464" y="635927"/>
                    </a:lnTo>
                    <a:lnTo>
                      <a:pt x="193522" y="631786"/>
                    </a:lnTo>
                    <a:lnTo>
                      <a:pt x="203352" y="630097"/>
                    </a:lnTo>
                    <a:lnTo>
                      <a:pt x="213283" y="631380"/>
                    </a:lnTo>
                    <a:lnTo>
                      <a:pt x="223596" y="636193"/>
                    </a:lnTo>
                    <a:lnTo>
                      <a:pt x="240944" y="646036"/>
                    </a:lnTo>
                    <a:lnTo>
                      <a:pt x="259080" y="654202"/>
                    </a:lnTo>
                    <a:lnTo>
                      <a:pt x="277850" y="660895"/>
                    </a:lnTo>
                    <a:lnTo>
                      <a:pt x="297091" y="666356"/>
                    </a:lnTo>
                    <a:lnTo>
                      <a:pt x="304114" y="668870"/>
                    </a:lnTo>
                    <a:lnTo>
                      <a:pt x="309854" y="672630"/>
                    </a:lnTo>
                    <a:lnTo>
                      <a:pt x="314401" y="677773"/>
                    </a:lnTo>
                    <a:lnTo>
                      <a:pt x="317792" y="684415"/>
                    </a:lnTo>
                    <a:lnTo>
                      <a:pt x="323329" y="698614"/>
                    </a:lnTo>
                    <a:lnTo>
                      <a:pt x="328993" y="712774"/>
                    </a:lnTo>
                    <a:lnTo>
                      <a:pt x="334708" y="726897"/>
                    </a:lnTo>
                    <a:lnTo>
                      <a:pt x="341515" y="743800"/>
                    </a:lnTo>
                    <a:lnTo>
                      <a:pt x="342620" y="746163"/>
                    </a:lnTo>
                    <a:lnTo>
                      <a:pt x="403517" y="745858"/>
                    </a:lnTo>
                    <a:lnTo>
                      <a:pt x="406031" y="743750"/>
                    </a:lnTo>
                    <a:lnTo>
                      <a:pt x="407695" y="739190"/>
                    </a:lnTo>
                    <a:lnTo>
                      <a:pt x="412838" y="725258"/>
                    </a:lnTo>
                    <a:lnTo>
                      <a:pt x="418084" y="711365"/>
                    </a:lnTo>
                    <a:lnTo>
                      <a:pt x="423367" y="697471"/>
                    </a:lnTo>
                    <a:lnTo>
                      <a:pt x="431863" y="674941"/>
                    </a:lnTo>
                    <a:lnTo>
                      <a:pt x="437781" y="669213"/>
                    </a:lnTo>
                    <a:lnTo>
                      <a:pt x="446760" y="666965"/>
                    </a:lnTo>
                    <a:lnTo>
                      <a:pt x="468033" y="660806"/>
                    </a:lnTo>
                    <a:lnTo>
                      <a:pt x="488657" y="653122"/>
                    </a:lnTo>
                    <a:lnTo>
                      <a:pt x="508673" y="643953"/>
                    </a:lnTo>
                    <a:lnTo>
                      <a:pt x="528078" y="633323"/>
                    </a:lnTo>
                    <a:lnTo>
                      <a:pt x="534238" y="630516"/>
                    </a:lnTo>
                    <a:lnTo>
                      <a:pt x="536524" y="630097"/>
                    </a:lnTo>
                    <a:lnTo>
                      <a:pt x="540423" y="629373"/>
                    </a:lnTo>
                    <a:lnTo>
                      <a:pt x="546709" y="629856"/>
                    </a:lnTo>
                    <a:lnTo>
                      <a:pt x="553123" y="631913"/>
                    </a:lnTo>
                    <a:lnTo>
                      <a:pt x="613346" y="657796"/>
                    </a:lnTo>
                    <a:lnTo>
                      <a:pt x="615543" y="658279"/>
                    </a:lnTo>
                    <a:lnTo>
                      <a:pt x="627418" y="646734"/>
                    </a:lnTo>
                    <a:lnTo>
                      <a:pt x="636841" y="637438"/>
                    </a:lnTo>
                    <a:lnTo>
                      <a:pt x="644677" y="629373"/>
                    </a:lnTo>
                    <a:lnTo>
                      <a:pt x="646099" y="627913"/>
                    </a:lnTo>
                    <a:lnTo>
                      <a:pt x="652475" y="620915"/>
                    </a:lnTo>
                    <a:lnTo>
                      <a:pt x="654989" y="618147"/>
                    </a:lnTo>
                    <a:lnTo>
                      <a:pt x="658241" y="614400"/>
                    </a:lnTo>
                    <a:lnTo>
                      <a:pt x="658355" y="611454"/>
                    </a:lnTo>
                    <a:lnTo>
                      <a:pt x="656386" y="607212"/>
                    </a:lnTo>
                    <a:lnTo>
                      <a:pt x="650595" y="594550"/>
                    </a:lnTo>
                    <a:lnTo>
                      <a:pt x="644906" y="581850"/>
                    </a:lnTo>
                    <a:lnTo>
                      <a:pt x="639165" y="569175"/>
                    </a:lnTo>
                    <a:lnTo>
                      <a:pt x="633234" y="556602"/>
                    </a:lnTo>
                    <a:lnTo>
                      <a:pt x="630313" y="548525"/>
                    </a:lnTo>
                    <a:lnTo>
                      <a:pt x="629564" y="540715"/>
                    </a:lnTo>
                    <a:lnTo>
                      <a:pt x="631024" y="533006"/>
                    </a:lnTo>
                    <a:lnTo>
                      <a:pt x="634720" y="525246"/>
                    </a:lnTo>
                    <a:lnTo>
                      <a:pt x="639216" y="517601"/>
                    </a:lnTo>
                    <a:lnTo>
                      <a:pt x="643407" y="509765"/>
                    </a:lnTo>
                    <a:lnTo>
                      <a:pt x="659803" y="470344"/>
                    </a:lnTo>
                    <a:lnTo>
                      <a:pt x="669366" y="437807"/>
                    </a:lnTo>
                    <a:lnTo>
                      <a:pt x="674890" y="432079"/>
                    </a:lnTo>
                    <a:lnTo>
                      <a:pt x="744105" y="404558"/>
                    </a:lnTo>
                    <a:lnTo>
                      <a:pt x="745515" y="402450"/>
                    </a:lnTo>
                    <a:lnTo>
                      <a:pt x="745794" y="398487"/>
                    </a:lnTo>
                    <a:lnTo>
                      <a:pt x="746480" y="385381"/>
                    </a:lnTo>
                    <a:lnTo>
                      <a:pt x="746658" y="372275"/>
                    </a:lnTo>
                    <a:close/>
                  </a:path>
                </a:pathLst>
              </a:custGeom>
              <a:solidFill>
                <a:srgbClr val="B3B3B3"/>
              </a:solidFill>
            </p:spPr>
            <p:txBody>
              <a:bodyPr wrap="square" lIns="0" tIns="0" rIns="0" bIns="0" rtlCol="0"/>
              <a:lstStyle/>
              <a:p>
                <a:endParaRPr dirty="0"/>
              </a:p>
            </p:txBody>
          </p:sp>
          <p:pic>
            <p:nvPicPr>
              <p:cNvPr id="32" name="object 5">
                <a:extLst>
                  <a:ext uri="{FF2B5EF4-FFF2-40B4-BE49-F238E27FC236}">
                    <a16:creationId xmlns:a16="http://schemas.microsoft.com/office/drawing/2014/main" id="{212FAB65-DE91-DC40-9D82-1A4D678E9419}"/>
                  </a:ext>
                </a:extLst>
              </p:cNvPr>
              <p:cNvPicPr/>
              <p:nvPr/>
            </p:nvPicPr>
            <p:blipFill>
              <a:blip r:embed="rId2" cstate="screen">
                <a:extLst>
                  <a:ext uri="{28A0092B-C50C-407E-A947-70E740481C1C}">
                    <a14:useLocalDpi xmlns:a14="http://schemas.microsoft.com/office/drawing/2010/main"/>
                  </a:ext>
                </a:extLst>
              </a:blip>
              <a:stretch>
                <a:fillRect/>
              </a:stretch>
            </p:blipFill>
            <p:spPr>
              <a:xfrm>
                <a:off x="4781972" y="5092018"/>
                <a:ext cx="200482" cy="199910"/>
              </a:xfrm>
              <a:prstGeom prst="rect">
                <a:avLst/>
              </a:prstGeom>
            </p:spPr>
          </p:pic>
        </p:grpSp>
        <p:grpSp>
          <p:nvGrpSpPr>
            <p:cNvPr id="26" name="Group 25">
              <a:extLst>
                <a:ext uri="{FF2B5EF4-FFF2-40B4-BE49-F238E27FC236}">
                  <a16:creationId xmlns:a16="http://schemas.microsoft.com/office/drawing/2014/main" id="{AF5A8C85-8603-654D-89E5-96E37EBC663E}"/>
                </a:ext>
              </a:extLst>
            </p:cNvPr>
            <p:cNvGrpSpPr/>
            <p:nvPr/>
          </p:nvGrpSpPr>
          <p:grpSpPr>
            <a:xfrm>
              <a:off x="5303602" y="4495806"/>
              <a:ext cx="597969" cy="1392961"/>
              <a:chOff x="5303602" y="4495806"/>
              <a:chExt cx="597969" cy="1392961"/>
            </a:xfrm>
          </p:grpSpPr>
          <p:sp>
            <p:nvSpPr>
              <p:cNvPr id="27" name="object 6">
                <a:extLst>
                  <a:ext uri="{FF2B5EF4-FFF2-40B4-BE49-F238E27FC236}">
                    <a16:creationId xmlns:a16="http://schemas.microsoft.com/office/drawing/2014/main" id="{D41C20F9-E25A-BC45-98BA-FD2EFAA8217F}"/>
                  </a:ext>
                </a:extLst>
              </p:cNvPr>
              <p:cNvSpPr/>
              <p:nvPr/>
            </p:nvSpPr>
            <p:spPr>
              <a:xfrm>
                <a:off x="5552321" y="5017065"/>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200"/>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8"/>
                    </a:lnTo>
                    <a:lnTo>
                      <a:pt x="237185" y="77660"/>
                    </a:lnTo>
                    <a:lnTo>
                      <a:pt x="245592" y="76644"/>
                    </a:lnTo>
                    <a:lnTo>
                      <a:pt x="252822" y="76557"/>
                    </a:lnTo>
                    <a:lnTo>
                      <a:pt x="349110" y="76557"/>
                    </a:lnTo>
                    <a:lnTo>
                      <a:pt x="349110" y="19608"/>
                    </a:lnTo>
                    <a:lnTo>
                      <a:pt x="344357" y="10501"/>
                    </a:lnTo>
                    <a:lnTo>
                      <a:pt x="337685" y="4422"/>
                    </a:lnTo>
                    <a:lnTo>
                      <a:pt x="329181" y="1035"/>
                    </a:lnTo>
                    <a:lnTo>
                      <a:pt x="320192" y="127"/>
                    </a:lnTo>
                    <a:lnTo>
                      <a:pt x="174390" y="127"/>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7"/>
                    </a:lnTo>
                    <a:lnTo>
                      <a:pt x="320192" y="127"/>
                    </a:lnTo>
                    <a:lnTo>
                      <a:pt x="318935" y="0"/>
                    </a:lnTo>
                    <a:close/>
                  </a:path>
                </a:pathLst>
              </a:custGeom>
              <a:solidFill>
                <a:srgbClr val="B3B3B3"/>
              </a:solidFill>
            </p:spPr>
            <p:txBody>
              <a:bodyPr wrap="square" lIns="0" tIns="0" rIns="0" bIns="0" rtlCol="0"/>
              <a:lstStyle/>
              <a:p>
                <a:endParaRPr dirty="0"/>
              </a:p>
            </p:txBody>
          </p:sp>
          <p:sp>
            <p:nvSpPr>
              <p:cNvPr id="28" name="object 7">
                <a:extLst>
                  <a:ext uri="{FF2B5EF4-FFF2-40B4-BE49-F238E27FC236}">
                    <a16:creationId xmlns:a16="http://schemas.microsoft.com/office/drawing/2014/main" id="{C70D21B8-6D23-6E47-BA35-A079B2275258}"/>
                  </a:ext>
                </a:extLst>
              </p:cNvPr>
              <p:cNvSpPr/>
              <p:nvPr/>
            </p:nvSpPr>
            <p:spPr>
              <a:xfrm>
                <a:off x="5552321" y="5538882"/>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200"/>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7"/>
                    </a:lnTo>
                    <a:lnTo>
                      <a:pt x="237185" y="77660"/>
                    </a:lnTo>
                    <a:lnTo>
                      <a:pt x="245592" y="76644"/>
                    </a:lnTo>
                    <a:lnTo>
                      <a:pt x="252822" y="76557"/>
                    </a:lnTo>
                    <a:lnTo>
                      <a:pt x="349110" y="76557"/>
                    </a:lnTo>
                    <a:lnTo>
                      <a:pt x="349110" y="19608"/>
                    </a:lnTo>
                    <a:lnTo>
                      <a:pt x="344357" y="10501"/>
                    </a:lnTo>
                    <a:lnTo>
                      <a:pt x="337685" y="4422"/>
                    </a:lnTo>
                    <a:lnTo>
                      <a:pt x="329181" y="1035"/>
                    </a:lnTo>
                    <a:lnTo>
                      <a:pt x="320192" y="126"/>
                    </a:lnTo>
                    <a:lnTo>
                      <a:pt x="174390" y="126"/>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6"/>
                    </a:lnTo>
                    <a:lnTo>
                      <a:pt x="320192" y="126"/>
                    </a:lnTo>
                    <a:lnTo>
                      <a:pt x="318935" y="0"/>
                    </a:lnTo>
                    <a:close/>
                  </a:path>
                </a:pathLst>
              </a:custGeom>
              <a:solidFill>
                <a:srgbClr val="B3B3B3"/>
              </a:solidFill>
            </p:spPr>
            <p:txBody>
              <a:bodyPr wrap="square" lIns="0" tIns="0" rIns="0" bIns="0" rtlCol="0"/>
              <a:lstStyle/>
              <a:p>
                <a:endParaRPr dirty="0"/>
              </a:p>
            </p:txBody>
          </p:sp>
          <p:sp>
            <p:nvSpPr>
              <p:cNvPr id="29" name="object 8">
                <a:extLst>
                  <a:ext uri="{FF2B5EF4-FFF2-40B4-BE49-F238E27FC236}">
                    <a16:creationId xmlns:a16="http://schemas.microsoft.com/office/drawing/2014/main" id="{4BCA9FAA-1593-474A-B2CA-755FCA4A0439}"/>
                  </a:ext>
                </a:extLst>
              </p:cNvPr>
              <p:cNvSpPr/>
              <p:nvPr/>
            </p:nvSpPr>
            <p:spPr>
              <a:xfrm>
                <a:off x="5552296" y="4495806"/>
                <a:ext cx="349250" cy="349250"/>
              </a:xfrm>
              <a:custGeom>
                <a:avLst/>
                <a:gdLst/>
                <a:ahLst/>
                <a:cxnLst/>
                <a:rect l="l" t="t" r="r" b="b"/>
                <a:pathLst>
                  <a:path w="349250" h="349250">
                    <a:moveTo>
                      <a:pt x="319647" y="349103"/>
                    </a:moveTo>
                    <a:lnTo>
                      <a:pt x="174047" y="349103"/>
                    </a:lnTo>
                    <a:lnTo>
                      <a:pt x="318579" y="349211"/>
                    </a:lnTo>
                    <a:lnTo>
                      <a:pt x="319647" y="349103"/>
                    </a:lnTo>
                    <a:close/>
                  </a:path>
                  <a:path w="349250" h="349250">
                    <a:moveTo>
                      <a:pt x="330923" y="0"/>
                    </a:moveTo>
                    <a:lnTo>
                      <a:pt x="19253" y="0"/>
                    </a:lnTo>
                    <a:lnTo>
                      <a:pt x="12890" y="2654"/>
                    </a:lnTo>
                    <a:lnTo>
                      <a:pt x="7200" y="6057"/>
                    </a:lnTo>
                    <a:lnTo>
                      <a:pt x="520" y="18097"/>
                    </a:lnTo>
                    <a:lnTo>
                      <a:pt x="0" y="24257"/>
                    </a:lnTo>
                    <a:lnTo>
                      <a:pt x="82" y="75729"/>
                    </a:lnTo>
                    <a:lnTo>
                      <a:pt x="159" y="228949"/>
                    </a:lnTo>
                    <a:lnTo>
                      <a:pt x="38" y="320027"/>
                    </a:lnTo>
                    <a:lnTo>
                      <a:pt x="29514" y="349110"/>
                    </a:lnTo>
                    <a:lnTo>
                      <a:pt x="319647" y="349103"/>
                    </a:lnTo>
                    <a:lnTo>
                      <a:pt x="328777" y="348181"/>
                    </a:lnTo>
                    <a:lnTo>
                      <a:pt x="337338" y="344831"/>
                    </a:lnTo>
                    <a:lnTo>
                      <a:pt x="344159" y="338837"/>
                    </a:lnTo>
                    <a:lnTo>
                      <a:pt x="349135" y="329869"/>
                    </a:lnTo>
                    <a:lnTo>
                      <a:pt x="349135" y="272897"/>
                    </a:lnTo>
                    <a:lnTo>
                      <a:pt x="143065" y="272897"/>
                    </a:lnTo>
                    <a:lnTo>
                      <a:pt x="137325" y="270167"/>
                    </a:lnTo>
                    <a:lnTo>
                      <a:pt x="108130" y="241174"/>
                    </a:lnTo>
                    <a:lnTo>
                      <a:pt x="78304" y="208656"/>
                    </a:lnTo>
                    <a:lnTo>
                      <a:pt x="76201" y="199901"/>
                    </a:lnTo>
                    <a:lnTo>
                      <a:pt x="77492" y="191169"/>
                    </a:lnTo>
                    <a:lnTo>
                      <a:pt x="82156" y="183235"/>
                    </a:lnTo>
                    <a:lnTo>
                      <a:pt x="89562" y="177345"/>
                    </a:lnTo>
                    <a:lnTo>
                      <a:pt x="98151" y="174828"/>
                    </a:lnTo>
                    <a:lnTo>
                      <a:pt x="170414" y="174828"/>
                    </a:lnTo>
                    <a:lnTo>
                      <a:pt x="228587" y="87439"/>
                    </a:lnTo>
                    <a:lnTo>
                      <a:pt x="235748" y="79964"/>
                    </a:lnTo>
                    <a:lnTo>
                      <a:pt x="244408" y="75995"/>
                    </a:lnTo>
                    <a:lnTo>
                      <a:pt x="253672" y="75729"/>
                    </a:lnTo>
                    <a:lnTo>
                      <a:pt x="349135" y="75729"/>
                    </a:lnTo>
                    <a:lnTo>
                      <a:pt x="349085" y="18097"/>
                    </a:lnTo>
                    <a:lnTo>
                      <a:pt x="346134" y="12096"/>
                    </a:lnTo>
                    <a:lnTo>
                      <a:pt x="342044" y="7085"/>
                    </a:lnTo>
                    <a:lnTo>
                      <a:pt x="336946" y="3081"/>
                    </a:lnTo>
                    <a:lnTo>
                      <a:pt x="330923" y="0"/>
                    </a:lnTo>
                    <a:close/>
                  </a:path>
                  <a:path w="349250" h="349250">
                    <a:moveTo>
                      <a:pt x="349135" y="75729"/>
                    </a:moveTo>
                    <a:lnTo>
                      <a:pt x="253672" y="75729"/>
                    </a:lnTo>
                    <a:lnTo>
                      <a:pt x="262648" y="79362"/>
                    </a:lnTo>
                    <a:lnTo>
                      <a:pt x="269646" y="86327"/>
                    </a:lnTo>
                    <a:lnTo>
                      <a:pt x="273127" y="95089"/>
                    </a:lnTo>
                    <a:lnTo>
                      <a:pt x="272916" y="104706"/>
                    </a:lnTo>
                    <a:lnTo>
                      <a:pt x="268833" y="114236"/>
                    </a:lnTo>
                    <a:lnTo>
                      <a:pt x="211726" y="199901"/>
                    </a:lnTo>
                    <a:lnTo>
                      <a:pt x="166103" y="268401"/>
                    </a:lnTo>
                    <a:lnTo>
                      <a:pt x="159118" y="272503"/>
                    </a:lnTo>
                    <a:lnTo>
                      <a:pt x="151002" y="272859"/>
                    </a:lnTo>
                    <a:lnTo>
                      <a:pt x="143065" y="272897"/>
                    </a:lnTo>
                    <a:lnTo>
                      <a:pt x="349135" y="272897"/>
                    </a:lnTo>
                    <a:lnTo>
                      <a:pt x="349135" y="75729"/>
                    </a:lnTo>
                    <a:close/>
                  </a:path>
                  <a:path w="349250" h="349250">
                    <a:moveTo>
                      <a:pt x="170414" y="174828"/>
                    </a:moveTo>
                    <a:lnTo>
                      <a:pt x="98151" y="174828"/>
                    </a:lnTo>
                    <a:lnTo>
                      <a:pt x="107141" y="175891"/>
                    </a:lnTo>
                    <a:lnTo>
                      <a:pt x="115747" y="180746"/>
                    </a:lnTo>
                    <a:lnTo>
                      <a:pt x="122637" y="186847"/>
                    </a:lnTo>
                    <a:lnTo>
                      <a:pt x="129270" y="193259"/>
                    </a:lnTo>
                    <a:lnTo>
                      <a:pt x="135779" y="199901"/>
                    </a:lnTo>
                    <a:lnTo>
                      <a:pt x="145795" y="210337"/>
                    </a:lnTo>
                    <a:lnTo>
                      <a:pt x="147523" y="209334"/>
                    </a:lnTo>
                    <a:lnTo>
                      <a:pt x="170414" y="174828"/>
                    </a:lnTo>
                    <a:close/>
                  </a:path>
                </a:pathLst>
              </a:custGeom>
              <a:solidFill>
                <a:srgbClr val="B3B3B3"/>
              </a:solidFill>
            </p:spPr>
            <p:txBody>
              <a:bodyPr wrap="square" lIns="0" tIns="0" rIns="0" bIns="0" rtlCol="0"/>
              <a:lstStyle/>
              <a:p>
                <a:endParaRPr dirty="0"/>
              </a:p>
            </p:txBody>
          </p:sp>
          <p:sp>
            <p:nvSpPr>
              <p:cNvPr id="30" name="object 9">
                <a:extLst>
                  <a:ext uri="{FF2B5EF4-FFF2-40B4-BE49-F238E27FC236}">
                    <a16:creationId xmlns:a16="http://schemas.microsoft.com/office/drawing/2014/main" id="{C90B47F0-DA47-0A40-9CBC-9144333D9853}"/>
                  </a:ext>
                </a:extLst>
              </p:cNvPr>
              <p:cNvSpPr/>
              <p:nvPr/>
            </p:nvSpPr>
            <p:spPr>
              <a:xfrm>
                <a:off x="5303602" y="4644261"/>
                <a:ext cx="201295" cy="1096010"/>
              </a:xfrm>
              <a:custGeom>
                <a:avLst/>
                <a:gdLst/>
                <a:ahLst/>
                <a:cxnLst/>
                <a:rect l="l" t="t" r="r" b="b"/>
                <a:pathLst>
                  <a:path w="201295" h="1096010">
                    <a:moveTo>
                      <a:pt x="199237" y="0"/>
                    </a:moveTo>
                    <a:lnTo>
                      <a:pt x="150126" y="139"/>
                    </a:lnTo>
                    <a:lnTo>
                      <a:pt x="103480" y="16479"/>
                    </a:lnTo>
                    <a:lnTo>
                      <a:pt x="78395" y="53176"/>
                    </a:lnTo>
                    <a:lnTo>
                      <a:pt x="74904" y="521906"/>
                    </a:lnTo>
                    <a:lnTo>
                      <a:pt x="647" y="521944"/>
                    </a:lnTo>
                    <a:lnTo>
                      <a:pt x="203" y="522351"/>
                    </a:lnTo>
                    <a:lnTo>
                      <a:pt x="0" y="571982"/>
                    </a:lnTo>
                    <a:lnTo>
                      <a:pt x="1981" y="573620"/>
                    </a:lnTo>
                    <a:lnTo>
                      <a:pt x="74917" y="573493"/>
                    </a:lnTo>
                    <a:lnTo>
                      <a:pt x="74917" y="802030"/>
                    </a:lnTo>
                    <a:lnTo>
                      <a:pt x="74942" y="1019949"/>
                    </a:lnTo>
                    <a:lnTo>
                      <a:pt x="93327" y="1069346"/>
                    </a:lnTo>
                    <a:lnTo>
                      <a:pt x="139649" y="1094282"/>
                    </a:lnTo>
                    <a:lnTo>
                      <a:pt x="167946" y="1095554"/>
                    </a:lnTo>
                    <a:lnTo>
                      <a:pt x="182142" y="1095266"/>
                    </a:lnTo>
                    <a:lnTo>
                      <a:pt x="200520" y="1095336"/>
                    </a:lnTo>
                    <a:lnTo>
                      <a:pt x="200685" y="1092517"/>
                    </a:lnTo>
                    <a:lnTo>
                      <a:pt x="200837" y="1045705"/>
                    </a:lnTo>
                    <a:lnTo>
                      <a:pt x="199148" y="1044130"/>
                    </a:lnTo>
                    <a:lnTo>
                      <a:pt x="154889" y="1044282"/>
                    </a:lnTo>
                    <a:lnTo>
                      <a:pt x="142151" y="1042481"/>
                    </a:lnTo>
                    <a:lnTo>
                      <a:pt x="133086" y="1037091"/>
                    </a:lnTo>
                    <a:lnTo>
                      <a:pt x="127664" y="1028077"/>
                    </a:lnTo>
                    <a:lnTo>
                      <a:pt x="125857" y="1015403"/>
                    </a:lnTo>
                    <a:lnTo>
                      <a:pt x="125857" y="573481"/>
                    </a:lnTo>
                    <a:lnTo>
                      <a:pt x="200380" y="573481"/>
                    </a:lnTo>
                    <a:lnTo>
                      <a:pt x="200660" y="573214"/>
                    </a:lnTo>
                    <a:lnTo>
                      <a:pt x="200888" y="523519"/>
                    </a:lnTo>
                    <a:lnTo>
                      <a:pt x="199161" y="521779"/>
                    </a:lnTo>
                    <a:lnTo>
                      <a:pt x="125857" y="521893"/>
                    </a:lnTo>
                    <a:lnTo>
                      <a:pt x="125869" y="80048"/>
                    </a:lnTo>
                    <a:lnTo>
                      <a:pt x="127666" y="67328"/>
                    </a:lnTo>
                    <a:lnTo>
                      <a:pt x="133078" y="58300"/>
                    </a:lnTo>
                    <a:lnTo>
                      <a:pt x="142141" y="52914"/>
                    </a:lnTo>
                    <a:lnTo>
                      <a:pt x="154889" y="51117"/>
                    </a:lnTo>
                    <a:lnTo>
                      <a:pt x="199656" y="51257"/>
                    </a:lnTo>
                    <a:lnTo>
                      <a:pt x="200799" y="49796"/>
                    </a:lnTo>
                    <a:lnTo>
                      <a:pt x="200825" y="1689"/>
                    </a:lnTo>
                    <a:lnTo>
                      <a:pt x="199237" y="0"/>
                    </a:lnTo>
                    <a:close/>
                  </a:path>
                </a:pathLst>
              </a:custGeom>
              <a:solidFill>
                <a:srgbClr val="B3B3B3"/>
              </a:solidFill>
            </p:spPr>
            <p:txBody>
              <a:bodyPr wrap="square" lIns="0" tIns="0" rIns="0" bIns="0" rtlCol="0"/>
              <a:lstStyle/>
              <a:p>
                <a:endParaRPr dirty="0"/>
              </a:p>
            </p:txBody>
          </p:sp>
        </p:grpSp>
      </p:grpSp>
      <p:sp>
        <p:nvSpPr>
          <p:cNvPr id="2" name="TextBox 1">
            <a:extLst>
              <a:ext uri="{FF2B5EF4-FFF2-40B4-BE49-F238E27FC236}">
                <a16:creationId xmlns:a16="http://schemas.microsoft.com/office/drawing/2014/main" id="{47E8B4AA-1801-4382-D92B-F7A1A6505899}"/>
              </a:ext>
            </a:extLst>
          </p:cNvPr>
          <p:cNvSpPr txBox="1"/>
          <p:nvPr/>
        </p:nvSpPr>
        <p:spPr>
          <a:xfrm>
            <a:off x="2280881" y="307678"/>
            <a:ext cx="9595647"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National Planning Commission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1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4001C7-96C0-86F7-7688-1E7EC10403E9}"/>
              </a:ext>
            </a:extLst>
          </p:cNvPr>
          <p:cNvPicPr>
            <a:picLocks noChangeAspect="1"/>
          </p:cNvPicPr>
          <p:nvPr/>
        </p:nvPicPr>
        <p:blipFill>
          <a:blip r:embed="rId2"/>
          <a:stretch>
            <a:fillRect/>
          </a:stretch>
        </p:blipFill>
        <p:spPr>
          <a:xfrm>
            <a:off x="0" y="1673"/>
            <a:ext cx="12192000" cy="6854653"/>
          </a:xfrm>
          <a:prstGeom prst="rect">
            <a:avLst/>
          </a:prstGeom>
        </p:spPr>
      </p:pic>
      <p:sp>
        <p:nvSpPr>
          <p:cNvPr id="3" name="TextBox 2">
            <a:extLst>
              <a:ext uri="{FF2B5EF4-FFF2-40B4-BE49-F238E27FC236}">
                <a16:creationId xmlns:a16="http://schemas.microsoft.com/office/drawing/2014/main" id="{7C4B4EF4-7AB0-3791-9B6A-A47E8E1E358B}"/>
              </a:ext>
            </a:extLst>
          </p:cNvPr>
          <p:cNvSpPr txBox="1"/>
          <p:nvPr/>
        </p:nvSpPr>
        <p:spPr>
          <a:xfrm>
            <a:off x="139337" y="1765309"/>
            <a:ext cx="12192000" cy="523220"/>
          </a:xfrm>
          <a:prstGeom prst="rect">
            <a:avLst/>
          </a:prstGeom>
          <a:noFill/>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PROGRAMME 2B: NATIONAL PLANNING CO-ORDINATION</a:t>
            </a:r>
            <a:endParaRPr lang="en-US" sz="2800" dirty="0">
              <a:solidFill>
                <a:schemeClr val="bg1"/>
              </a:solidFill>
              <a:latin typeface="Arial" panose="020B0604020202020204" pitchFamily="34" charset="0"/>
              <a:cs typeface="Arial" panose="020B0604020202020204" pitchFamily="34" charset="0"/>
            </a:endParaRPr>
          </a:p>
        </p:txBody>
      </p:sp>
      <p:sp>
        <p:nvSpPr>
          <p:cNvPr id="4" name="Slide Number Placeholder 1">
            <a:extLst>
              <a:ext uri="{FF2B5EF4-FFF2-40B4-BE49-F238E27FC236}">
                <a16:creationId xmlns:a16="http://schemas.microsoft.com/office/drawing/2014/main" id="{ED16A583-2A21-22C5-46A4-1ACF6BCF250E}"/>
              </a:ext>
            </a:extLst>
          </p:cNvPr>
          <p:cNvSpPr txBox="1">
            <a:spLocks/>
          </p:cNvSpPr>
          <p:nvPr/>
        </p:nvSpPr>
        <p:spPr>
          <a:xfrm>
            <a:off x="9104087" y="624023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F583F1B-3FE3-D141-BECE-62358217E2B5}" type="slidenum">
              <a:rPr lang="en-US" sz="1200" smtClean="0">
                <a:solidFill>
                  <a:prstClr val="black">
                    <a:tint val="75000"/>
                  </a:prstClr>
                </a:solidFill>
              </a:rPr>
              <a:pPr algn="r">
                <a:defRPr/>
              </a:pPr>
              <a:t>16</a:t>
            </a:fld>
            <a:endParaRPr lang="en-US" sz="1200" dirty="0">
              <a:solidFill>
                <a:prstClr val="black">
                  <a:tint val="75000"/>
                </a:prstClr>
              </a:solidFill>
            </a:endParaRPr>
          </a:p>
        </p:txBody>
      </p:sp>
      <p:sp>
        <p:nvSpPr>
          <p:cNvPr id="5" name="object 5">
            <a:extLst>
              <a:ext uri="{FF2B5EF4-FFF2-40B4-BE49-F238E27FC236}">
                <a16:creationId xmlns:a16="http://schemas.microsoft.com/office/drawing/2014/main" id="{A821009F-D904-460F-B4DB-FE58B8C37A4B}"/>
              </a:ext>
            </a:extLst>
          </p:cNvPr>
          <p:cNvSpPr txBox="1"/>
          <p:nvPr/>
        </p:nvSpPr>
        <p:spPr>
          <a:xfrm>
            <a:off x="0" y="3039177"/>
            <a:ext cx="12192000" cy="497700"/>
          </a:xfrm>
          <a:prstGeom prst="rect">
            <a:avLst/>
          </a:prstGeom>
        </p:spPr>
        <p:txBody>
          <a:bodyPr vert="horz" wrap="square" lIns="0" tIns="12065" rIns="0" bIns="0" rtlCol="0">
            <a:spAutoFit/>
          </a:bodyPr>
          <a:lstStyle/>
          <a:p>
            <a:pPr lvl="0" algn="ctr">
              <a:lnSpc>
                <a:spcPct val="150000"/>
              </a:lnSpc>
            </a:pPr>
            <a:r>
              <a:rPr lang="en-GB" sz="2400" b="1" dirty="0">
                <a:solidFill>
                  <a:prstClr val="white"/>
                </a:solidFill>
                <a:latin typeface="Arial" panose="020B0604020202020204" pitchFamily="34" charset="0"/>
                <a:cs typeface="Arial" panose="020B0604020202020204" pitchFamily="34" charset="0"/>
              </a:rPr>
              <a:t>Overview of Deliverables</a:t>
            </a:r>
          </a:p>
        </p:txBody>
      </p:sp>
    </p:spTree>
    <p:extLst>
      <p:ext uri="{BB962C8B-B14F-4D97-AF65-F5344CB8AC3E}">
        <p14:creationId xmlns:p14="http://schemas.microsoft.com/office/powerpoint/2010/main" val="202259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15">
            <a:extLst>
              <a:ext uri="{FF2B5EF4-FFF2-40B4-BE49-F238E27FC236}">
                <a16:creationId xmlns:a16="http://schemas.microsoft.com/office/drawing/2014/main" id="{441CE7B3-DB47-FA4B-84BC-B3B03C6A5180}"/>
              </a:ext>
            </a:extLst>
          </p:cNvPr>
          <p:cNvSpPr txBox="1"/>
          <p:nvPr/>
        </p:nvSpPr>
        <p:spPr>
          <a:xfrm>
            <a:off x="275576" y="863600"/>
            <a:ext cx="2753742" cy="5622052"/>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gn="ctr">
              <a:lnSpc>
                <a:spcPct val="100000"/>
              </a:lnSpc>
              <a:spcBef>
                <a:spcPts val="1440"/>
              </a:spcBef>
            </a:pPr>
            <a:r>
              <a:rPr sz="1600" b="1" dirty="0">
                <a:solidFill>
                  <a:srgbClr val="FFFFFF"/>
                </a:solidFill>
                <a:latin typeface="Arial"/>
                <a:cs typeface="Arial"/>
              </a:rPr>
              <a:t>Purpose</a:t>
            </a:r>
            <a:endParaRPr sz="1600" dirty="0">
              <a:latin typeface="Arial"/>
              <a:cs typeface="Arial"/>
            </a:endParaRPr>
          </a:p>
          <a:p>
            <a:pPr marL="325120" marR="317500" indent="-635" algn="ctr">
              <a:lnSpc>
                <a:spcPct val="100000"/>
              </a:lnSpc>
              <a:spcBef>
                <a:spcPts val="200"/>
              </a:spcBef>
            </a:pPr>
            <a:r>
              <a:rPr sz="1600" dirty="0">
                <a:solidFill>
                  <a:srgbClr val="FFFFFF"/>
                </a:solidFill>
                <a:latin typeface="Arial"/>
                <a:cs typeface="Arial"/>
              </a:rPr>
              <a:t>The </a:t>
            </a:r>
            <a:r>
              <a:rPr sz="1600" spc="-5" dirty="0">
                <a:solidFill>
                  <a:srgbClr val="FFFFFF"/>
                </a:solidFill>
                <a:latin typeface="Arial"/>
                <a:cs typeface="Arial"/>
              </a:rPr>
              <a:t>purpose of </a:t>
            </a:r>
            <a:r>
              <a:rPr sz="1600" dirty="0">
                <a:solidFill>
                  <a:srgbClr val="FFFFFF"/>
                </a:solidFill>
                <a:latin typeface="Arial"/>
                <a:cs typeface="Arial"/>
              </a:rPr>
              <a:t>the </a:t>
            </a:r>
            <a:r>
              <a:rPr sz="1600" spc="-5" dirty="0">
                <a:solidFill>
                  <a:srgbClr val="FFFFFF"/>
                </a:solidFill>
                <a:latin typeface="Arial"/>
                <a:cs typeface="Arial"/>
              </a:rPr>
              <a:t>branch is </a:t>
            </a:r>
            <a:r>
              <a:rPr sz="1600" dirty="0">
                <a:solidFill>
                  <a:srgbClr val="FFFFFF"/>
                </a:solidFill>
                <a:latin typeface="Arial"/>
                <a:cs typeface="Arial"/>
              </a:rPr>
              <a:t> to</a:t>
            </a:r>
            <a:r>
              <a:rPr sz="1600" spc="-30" dirty="0">
                <a:solidFill>
                  <a:srgbClr val="FFFFFF"/>
                </a:solidFill>
                <a:latin typeface="Arial"/>
                <a:cs typeface="Arial"/>
              </a:rPr>
              <a:t> </a:t>
            </a:r>
            <a:r>
              <a:rPr sz="1600" dirty="0">
                <a:solidFill>
                  <a:srgbClr val="FFFFFF"/>
                </a:solidFill>
                <a:latin typeface="Arial"/>
                <a:cs typeface="Arial"/>
              </a:rPr>
              <a:t>facilitate</a:t>
            </a:r>
            <a:r>
              <a:rPr sz="1600" spc="-30" dirty="0">
                <a:solidFill>
                  <a:srgbClr val="FFFFFF"/>
                </a:solidFill>
                <a:latin typeface="Arial"/>
                <a:cs typeface="Arial"/>
              </a:rPr>
              <a:t> </a:t>
            </a:r>
            <a:r>
              <a:rPr sz="1600" spc="-5" dirty="0">
                <a:solidFill>
                  <a:srgbClr val="FFFFFF"/>
                </a:solidFill>
                <a:latin typeface="Arial"/>
                <a:cs typeface="Arial"/>
              </a:rPr>
              <a:t>government</a:t>
            </a:r>
            <a:r>
              <a:rPr sz="1600" spc="-35" dirty="0">
                <a:solidFill>
                  <a:srgbClr val="FFFFFF"/>
                </a:solidFill>
                <a:latin typeface="Arial"/>
                <a:cs typeface="Arial"/>
              </a:rPr>
              <a:t> </a:t>
            </a:r>
            <a:r>
              <a:rPr sz="1600" spc="-5" dirty="0">
                <a:solidFill>
                  <a:srgbClr val="FFFFFF"/>
                </a:solidFill>
                <a:latin typeface="Arial"/>
                <a:cs typeface="Arial"/>
              </a:rPr>
              <a:t>policy </a:t>
            </a:r>
            <a:r>
              <a:rPr sz="1600" spc="-430" dirty="0">
                <a:solidFill>
                  <a:srgbClr val="FFFFFF"/>
                </a:solidFill>
                <a:latin typeface="Arial"/>
                <a:cs typeface="Arial"/>
              </a:rPr>
              <a:t> </a:t>
            </a:r>
            <a:r>
              <a:rPr sz="1600" dirty="0">
                <a:solidFill>
                  <a:srgbClr val="FFFFFF"/>
                </a:solidFill>
                <a:latin typeface="Arial"/>
                <a:cs typeface="Arial"/>
              </a:rPr>
              <a:t>coherence; to co-develop, </a:t>
            </a:r>
            <a:r>
              <a:rPr sz="1600" spc="5" dirty="0">
                <a:solidFill>
                  <a:srgbClr val="FFFFFF"/>
                </a:solidFill>
                <a:latin typeface="Arial"/>
                <a:cs typeface="Arial"/>
              </a:rPr>
              <a:t> </a:t>
            </a:r>
            <a:r>
              <a:rPr sz="1600" dirty="0">
                <a:solidFill>
                  <a:srgbClr val="FFFFFF"/>
                </a:solidFill>
                <a:latin typeface="Arial"/>
                <a:cs typeface="Arial"/>
              </a:rPr>
              <a:t>facilitate, support the </a:t>
            </a:r>
            <a:r>
              <a:rPr sz="1600" spc="5" dirty="0">
                <a:solidFill>
                  <a:srgbClr val="FFFFFF"/>
                </a:solidFill>
                <a:latin typeface="Arial"/>
                <a:cs typeface="Arial"/>
              </a:rPr>
              <a:t> </a:t>
            </a:r>
            <a:r>
              <a:rPr sz="1600" spc="-5" dirty="0">
                <a:solidFill>
                  <a:srgbClr val="FFFFFF"/>
                </a:solidFill>
                <a:latin typeface="Arial"/>
                <a:cs typeface="Arial"/>
              </a:rPr>
              <a:t>implementation of and </a:t>
            </a:r>
            <a:r>
              <a:rPr sz="1600" dirty="0">
                <a:solidFill>
                  <a:srgbClr val="FFFFFF"/>
                </a:solidFill>
                <a:latin typeface="Arial"/>
                <a:cs typeface="Arial"/>
              </a:rPr>
              <a:t>to </a:t>
            </a:r>
            <a:r>
              <a:rPr sz="1600" spc="5" dirty="0">
                <a:solidFill>
                  <a:srgbClr val="FFFFFF"/>
                </a:solidFill>
                <a:latin typeface="Arial"/>
                <a:cs typeface="Arial"/>
              </a:rPr>
              <a:t> </a:t>
            </a:r>
            <a:r>
              <a:rPr sz="1600" dirty="0">
                <a:solidFill>
                  <a:srgbClr val="FFFFFF"/>
                </a:solidFill>
                <a:latin typeface="Arial"/>
                <a:cs typeface="Arial"/>
              </a:rPr>
              <a:t>monitor</a:t>
            </a:r>
            <a:r>
              <a:rPr sz="1600" spc="415" dirty="0">
                <a:solidFill>
                  <a:srgbClr val="FFFFFF"/>
                </a:solidFill>
                <a:latin typeface="Arial"/>
                <a:cs typeface="Arial"/>
              </a:rPr>
              <a:t> </a:t>
            </a:r>
            <a:r>
              <a:rPr sz="1600" dirty="0">
                <a:solidFill>
                  <a:srgbClr val="FFFFFF"/>
                </a:solidFill>
                <a:latin typeface="Arial"/>
                <a:cs typeface="Arial"/>
              </a:rPr>
              <a:t>the</a:t>
            </a:r>
            <a:r>
              <a:rPr sz="1600" spc="-10" dirty="0">
                <a:solidFill>
                  <a:srgbClr val="FFFFFF"/>
                </a:solidFill>
                <a:latin typeface="Arial"/>
                <a:cs typeface="Arial"/>
              </a:rPr>
              <a:t> </a:t>
            </a:r>
            <a:r>
              <a:rPr sz="1600" spc="-5" dirty="0">
                <a:solidFill>
                  <a:srgbClr val="FFFFFF"/>
                </a:solidFill>
                <a:latin typeface="Arial"/>
                <a:cs typeface="Arial"/>
              </a:rPr>
              <a:t>performance</a:t>
            </a:r>
            <a:r>
              <a:rPr sz="1600" spc="-20" dirty="0">
                <a:solidFill>
                  <a:srgbClr val="FFFFFF"/>
                </a:solidFill>
                <a:latin typeface="Arial"/>
                <a:cs typeface="Arial"/>
              </a:rPr>
              <a:t> </a:t>
            </a:r>
            <a:r>
              <a:rPr sz="1600" spc="-5" dirty="0">
                <a:solidFill>
                  <a:srgbClr val="FFFFFF"/>
                </a:solidFill>
                <a:latin typeface="Arial"/>
                <a:cs typeface="Arial"/>
              </a:rPr>
              <a:t>of</a:t>
            </a:r>
            <a:endParaRPr sz="1600" dirty="0">
              <a:latin typeface="Arial"/>
              <a:cs typeface="Arial"/>
            </a:endParaRPr>
          </a:p>
          <a:p>
            <a:pPr marL="212090" marR="206375" algn="ctr">
              <a:lnSpc>
                <a:spcPct val="100000"/>
              </a:lnSpc>
            </a:pPr>
            <a:r>
              <a:rPr sz="1600" spc="-5" dirty="0">
                <a:solidFill>
                  <a:srgbClr val="FFFFFF"/>
                </a:solidFill>
                <a:latin typeface="Arial"/>
                <a:cs typeface="Arial"/>
              </a:rPr>
              <a:t>government priority intervention, </a:t>
            </a:r>
            <a:r>
              <a:rPr sz="1600" spc="-430" dirty="0">
                <a:solidFill>
                  <a:srgbClr val="FFFFFF"/>
                </a:solidFill>
                <a:latin typeface="Arial"/>
                <a:cs typeface="Arial"/>
              </a:rPr>
              <a:t> </a:t>
            </a:r>
            <a:r>
              <a:rPr sz="1600" spc="-5" dirty="0">
                <a:solidFill>
                  <a:srgbClr val="FFFFFF"/>
                </a:solidFill>
                <a:latin typeface="Arial"/>
                <a:cs typeface="Arial"/>
              </a:rPr>
              <a:t>plans</a:t>
            </a:r>
            <a:r>
              <a:rPr sz="1600" spc="-10" dirty="0">
                <a:solidFill>
                  <a:srgbClr val="FFFFFF"/>
                </a:solidFill>
                <a:latin typeface="Arial"/>
                <a:cs typeface="Arial"/>
              </a:rPr>
              <a:t> </a:t>
            </a:r>
            <a:r>
              <a:rPr sz="1600" spc="-5" dirty="0">
                <a:solidFill>
                  <a:srgbClr val="FFFFFF"/>
                </a:solidFill>
                <a:latin typeface="Arial"/>
                <a:cs typeface="Arial"/>
              </a:rPr>
              <a:t>and</a:t>
            </a:r>
            <a:r>
              <a:rPr sz="1600" spc="-10" dirty="0">
                <a:solidFill>
                  <a:srgbClr val="FFFFFF"/>
                </a:solidFill>
                <a:latin typeface="Arial"/>
                <a:cs typeface="Arial"/>
              </a:rPr>
              <a:t> </a:t>
            </a:r>
            <a:r>
              <a:rPr sz="1600" dirty="0">
                <a:solidFill>
                  <a:srgbClr val="FFFFFF"/>
                </a:solidFill>
                <a:latin typeface="Arial"/>
                <a:cs typeface="Arial"/>
              </a:rPr>
              <a:t>strategies.</a:t>
            </a:r>
            <a:endParaRPr sz="1600" dirty="0">
              <a:latin typeface="Arial"/>
              <a:cs typeface="Arial"/>
            </a:endParaRPr>
          </a:p>
        </p:txBody>
      </p:sp>
      <p:grpSp>
        <p:nvGrpSpPr>
          <p:cNvPr id="47" name="Group 46">
            <a:extLst>
              <a:ext uri="{FF2B5EF4-FFF2-40B4-BE49-F238E27FC236}">
                <a16:creationId xmlns:a16="http://schemas.microsoft.com/office/drawing/2014/main" id="{0F73F541-A7DD-A14C-ADB1-1783A46D8876}"/>
              </a:ext>
            </a:extLst>
          </p:cNvPr>
          <p:cNvGrpSpPr/>
          <p:nvPr/>
        </p:nvGrpSpPr>
        <p:grpSpPr>
          <a:xfrm>
            <a:off x="3004518" y="3899185"/>
            <a:ext cx="1392466" cy="1392961"/>
            <a:chOff x="4509105" y="4422954"/>
            <a:chExt cx="1392466" cy="1392961"/>
          </a:xfrm>
        </p:grpSpPr>
        <p:grpSp>
          <p:nvGrpSpPr>
            <p:cNvPr id="48" name="object 3">
              <a:extLst>
                <a:ext uri="{FF2B5EF4-FFF2-40B4-BE49-F238E27FC236}">
                  <a16:creationId xmlns:a16="http://schemas.microsoft.com/office/drawing/2014/main" id="{DE6D8825-A57D-F241-B382-16246880438C}"/>
                </a:ext>
              </a:extLst>
            </p:cNvPr>
            <p:cNvGrpSpPr/>
            <p:nvPr/>
          </p:nvGrpSpPr>
          <p:grpSpPr>
            <a:xfrm>
              <a:off x="4509105" y="4746040"/>
              <a:ext cx="746760" cy="746760"/>
              <a:chOff x="4509105" y="4746040"/>
              <a:chExt cx="746760" cy="746760"/>
            </a:xfrm>
          </p:grpSpPr>
          <p:sp>
            <p:nvSpPr>
              <p:cNvPr id="53" name="object 4">
                <a:extLst>
                  <a:ext uri="{FF2B5EF4-FFF2-40B4-BE49-F238E27FC236}">
                    <a16:creationId xmlns:a16="http://schemas.microsoft.com/office/drawing/2014/main" id="{6B793830-FB06-2C4A-9A51-84D0CF3EB847}"/>
                  </a:ext>
                </a:extLst>
              </p:cNvPr>
              <p:cNvSpPr/>
              <p:nvPr/>
            </p:nvSpPr>
            <p:spPr>
              <a:xfrm>
                <a:off x="4509097" y="4746040"/>
                <a:ext cx="746760" cy="746760"/>
              </a:xfrm>
              <a:custGeom>
                <a:avLst/>
                <a:gdLst/>
                <a:ahLst/>
                <a:cxnLst/>
                <a:rect l="l" t="t" r="r" b="b"/>
                <a:pathLst>
                  <a:path w="746760" h="746760">
                    <a:moveTo>
                      <a:pt x="572630" y="372795"/>
                    </a:moveTo>
                    <a:lnTo>
                      <a:pt x="567309" y="327507"/>
                    </a:lnTo>
                    <a:lnTo>
                      <a:pt x="552399" y="285724"/>
                    </a:lnTo>
                    <a:lnTo>
                      <a:pt x="529170" y="248983"/>
                    </a:lnTo>
                    <a:lnTo>
                      <a:pt x="521373" y="241109"/>
                    </a:lnTo>
                    <a:lnTo>
                      <a:pt x="521373" y="374218"/>
                    </a:lnTo>
                    <a:lnTo>
                      <a:pt x="513651" y="420801"/>
                    </a:lnTo>
                    <a:lnTo>
                      <a:pt x="492391" y="461340"/>
                    </a:lnTo>
                    <a:lnTo>
                      <a:pt x="460082" y="493306"/>
                    </a:lnTo>
                    <a:lnTo>
                      <a:pt x="419227" y="514223"/>
                    </a:lnTo>
                    <a:lnTo>
                      <a:pt x="372300" y="521563"/>
                    </a:lnTo>
                    <a:lnTo>
                      <a:pt x="325653" y="513765"/>
                    </a:lnTo>
                    <a:lnTo>
                      <a:pt x="285026" y="492531"/>
                    </a:lnTo>
                    <a:lnTo>
                      <a:pt x="252971" y="460311"/>
                    </a:lnTo>
                    <a:lnTo>
                      <a:pt x="232054" y="419582"/>
                    </a:lnTo>
                    <a:lnTo>
                      <a:pt x="224878" y="372795"/>
                    </a:lnTo>
                    <a:lnTo>
                      <a:pt x="232537" y="325843"/>
                    </a:lnTo>
                    <a:lnTo>
                      <a:pt x="253695" y="285102"/>
                    </a:lnTo>
                    <a:lnTo>
                      <a:pt x="285864" y="252996"/>
                    </a:lnTo>
                    <a:lnTo>
                      <a:pt x="326618" y="231990"/>
                    </a:lnTo>
                    <a:lnTo>
                      <a:pt x="373507" y="224536"/>
                    </a:lnTo>
                    <a:lnTo>
                      <a:pt x="420370" y="232257"/>
                    </a:lnTo>
                    <a:lnTo>
                      <a:pt x="461010" y="253542"/>
                    </a:lnTo>
                    <a:lnTo>
                      <a:pt x="493001" y="285927"/>
                    </a:lnTo>
                    <a:lnTo>
                      <a:pt x="513930" y="326974"/>
                    </a:lnTo>
                    <a:lnTo>
                      <a:pt x="521373" y="374218"/>
                    </a:lnTo>
                    <a:lnTo>
                      <a:pt x="521373" y="241109"/>
                    </a:lnTo>
                    <a:lnTo>
                      <a:pt x="504964" y="224536"/>
                    </a:lnTo>
                    <a:lnTo>
                      <a:pt x="498830" y="218325"/>
                    </a:lnTo>
                    <a:lnTo>
                      <a:pt x="462610" y="194843"/>
                    </a:lnTo>
                    <a:lnTo>
                      <a:pt x="421728" y="179565"/>
                    </a:lnTo>
                    <a:lnTo>
                      <a:pt x="377393" y="173570"/>
                    </a:lnTo>
                    <a:lnTo>
                      <a:pt x="331457" y="177876"/>
                    </a:lnTo>
                    <a:lnTo>
                      <a:pt x="289052" y="192062"/>
                    </a:lnTo>
                    <a:lnTo>
                      <a:pt x="251409" y="214934"/>
                    </a:lnTo>
                    <a:lnTo>
                      <a:pt x="219786" y="245300"/>
                    </a:lnTo>
                    <a:lnTo>
                      <a:pt x="195427" y="281965"/>
                    </a:lnTo>
                    <a:lnTo>
                      <a:pt x="179578" y="323723"/>
                    </a:lnTo>
                    <a:lnTo>
                      <a:pt x="173507" y="369404"/>
                    </a:lnTo>
                    <a:lnTo>
                      <a:pt x="178104" y="415950"/>
                    </a:lnTo>
                    <a:lnTo>
                      <a:pt x="192608" y="458495"/>
                    </a:lnTo>
                    <a:lnTo>
                      <a:pt x="215760" y="495909"/>
                    </a:lnTo>
                    <a:lnTo>
                      <a:pt x="246253" y="527126"/>
                    </a:lnTo>
                    <a:lnTo>
                      <a:pt x="282816" y="551040"/>
                    </a:lnTo>
                    <a:lnTo>
                      <a:pt x="324142" y="566572"/>
                    </a:lnTo>
                    <a:lnTo>
                      <a:pt x="368973" y="572604"/>
                    </a:lnTo>
                    <a:lnTo>
                      <a:pt x="414718" y="568236"/>
                    </a:lnTo>
                    <a:lnTo>
                      <a:pt x="457149" y="553974"/>
                    </a:lnTo>
                    <a:lnTo>
                      <a:pt x="494931" y="530936"/>
                    </a:lnTo>
                    <a:lnTo>
                      <a:pt x="526719" y="500227"/>
                    </a:lnTo>
                    <a:lnTo>
                      <a:pt x="551167" y="462978"/>
                    </a:lnTo>
                    <a:lnTo>
                      <a:pt x="566940" y="420281"/>
                    </a:lnTo>
                    <a:lnTo>
                      <a:pt x="572579" y="374218"/>
                    </a:lnTo>
                    <a:lnTo>
                      <a:pt x="572630" y="372795"/>
                    </a:lnTo>
                    <a:close/>
                  </a:path>
                  <a:path w="746760" h="746760">
                    <a:moveTo>
                      <a:pt x="746658" y="372287"/>
                    </a:moveTo>
                    <a:lnTo>
                      <a:pt x="685025" y="318071"/>
                    </a:lnTo>
                    <a:lnTo>
                      <a:pt x="678180" y="314744"/>
                    </a:lnTo>
                    <a:lnTo>
                      <a:pt x="672833" y="310222"/>
                    </a:lnTo>
                    <a:lnTo>
                      <a:pt x="668921" y="304419"/>
                    </a:lnTo>
                    <a:lnTo>
                      <a:pt x="666343" y="297281"/>
                    </a:lnTo>
                    <a:lnTo>
                      <a:pt x="660793" y="277799"/>
                    </a:lnTo>
                    <a:lnTo>
                      <a:pt x="653897" y="258838"/>
                    </a:lnTo>
                    <a:lnTo>
                      <a:pt x="645579" y="240474"/>
                    </a:lnTo>
                    <a:lnTo>
                      <a:pt x="635762" y="222783"/>
                    </a:lnTo>
                    <a:lnTo>
                      <a:pt x="631571" y="213969"/>
                    </a:lnTo>
                    <a:lnTo>
                      <a:pt x="629932" y="205346"/>
                    </a:lnTo>
                    <a:lnTo>
                      <a:pt x="630770" y="196621"/>
                    </a:lnTo>
                    <a:lnTo>
                      <a:pt x="634047" y="187540"/>
                    </a:lnTo>
                    <a:lnTo>
                      <a:pt x="639953" y="174663"/>
                    </a:lnTo>
                    <a:lnTo>
                      <a:pt x="645566" y="161632"/>
                    </a:lnTo>
                    <a:lnTo>
                      <a:pt x="651040" y="148539"/>
                    </a:lnTo>
                    <a:lnTo>
                      <a:pt x="656551" y="135470"/>
                    </a:lnTo>
                    <a:lnTo>
                      <a:pt x="657567" y="133108"/>
                    </a:lnTo>
                    <a:lnTo>
                      <a:pt x="658368" y="131000"/>
                    </a:lnTo>
                    <a:lnTo>
                      <a:pt x="652894" y="125247"/>
                    </a:lnTo>
                    <a:lnTo>
                      <a:pt x="646188" y="118224"/>
                    </a:lnTo>
                    <a:lnTo>
                      <a:pt x="644677" y="116700"/>
                    </a:lnTo>
                    <a:lnTo>
                      <a:pt x="637159" y="109029"/>
                    </a:lnTo>
                    <a:lnTo>
                      <a:pt x="627354" y="99542"/>
                    </a:lnTo>
                    <a:lnTo>
                      <a:pt x="620826" y="93687"/>
                    </a:lnTo>
                    <a:lnTo>
                      <a:pt x="620826" y="376593"/>
                    </a:lnTo>
                    <a:lnTo>
                      <a:pt x="615251" y="425716"/>
                    </a:lnTo>
                    <a:lnTo>
                      <a:pt x="600557" y="471538"/>
                    </a:lnTo>
                    <a:lnTo>
                      <a:pt x="577659" y="513054"/>
                    </a:lnTo>
                    <a:lnTo>
                      <a:pt x="547509" y="549249"/>
                    </a:lnTo>
                    <a:lnTo>
                      <a:pt x="511048" y="579145"/>
                    </a:lnTo>
                    <a:lnTo>
                      <a:pt x="469188" y="601726"/>
                    </a:lnTo>
                    <a:lnTo>
                      <a:pt x="422884" y="615975"/>
                    </a:lnTo>
                    <a:lnTo>
                      <a:pt x="373062" y="620915"/>
                    </a:lnTo>
                    <a:lnTo>
                      <a:pt x="321741" y="615645"/>
                    </a:lnTo>
                    <a:lnTo>
                      <a:pt x="274497" y="600697"/>
                    </a:lnTo>
                    <a:lnTo>
                      <a:pt x="232219" y="577240"/>
                    </a:lnTo>
                    <a:lnTo>
                      <a:pt x="195757" y="546430"/>
                    </a:lnTo>
                    <a:lnTo>
                      <a:pt x="165976" y="509435"/>
                    </a:lnTo>
                    <a:lnTo>
                      <a:pt x="143764" y="467385"/>
                    </a:lnTo>
                    <a:lnTo>
                      <a:pt x="129959" y="421462"/>
                    </a:lnTo>
                    <a:lnTo>
                      <a:pt x="125450" y="372808"/>
                    </a:lnTo>
                    <a:lnTo>
                      <a:pt x="129070" y="329412"/>
                    </a:lnTo>
                    <a:lnTo>
                      <a:pt x="140131" y="288074"/>
                    </a:lnTo>
                    <a:lnTo>
                      <a:pt x="158000" y="249631"/>
                    </a:lnTo>
                    <a:lnTo>
                      <a:pt x="182092" y="214884"/>
                    </a:lnTo>
                    <a:lnTo>
                      <a:pt x="211759" y="184645"/>
                    </a:lnTo>
                    <a:lnTo>
                      <a:pt x="246418" y="159753"/>
                    </a:lnTo>
                    <a:lnTo>
                      <a:pt x="285445" y="141008"/>
                    </a:lnTo>
                    <a:lnTo>
                      <a:pt x="328218" y="129235"/>
                    </a:lnTo>
                    <a:lnTo>
                      <a:pt x="374129" y="125247"/>
                    </a:lnTo>
                    <a:lnTo>
                      <a:pt x="419227" y="129489"/>
                    </a:lnTo>
                    <a:lnTo>
                      <a:pt x="461479" y="141351"/>
                    </a:lnTo>
                    <a:lnTo>
                      <a:pt x="500227" y="160108"/>
                    </a:lnTo>
                    <a:lnTo>
                      <a:pt x="534784" y="185039"/>
                    </a:lnTo>
                    <a:lnTo>
                      <a:pt x="564451" y="215404"/>
                    </a:lnTo>
                    <a:lnTo>
                      <a:pt x="588581" y="250469"/>
                    </a:lnTo>
                    <a:lnTo>
                      <a:pt x="606463" y="289521"/>
                    </a:lnTo>
                    <a:lnTo>
                      <a:pt x="617448" y="331800"/>
                    </a:lnTo>
                    <a:lnTo>
                      <a:pt x="620826" y="376593"/>
                    </a:lnTo>
                    <a:lnTo>
                      <a:pt x="620826" y="93687"/>
                    </a:lnTo>
                    <a:lnTo>
                      <a:pt x="617194" y="90411"/>
                    </a:lnTo>
                    <a:lnTo>
                      <a:pt x="614299" y="87934"/>
                    </a:lnTo>
                    <a:lnTo>
                      <a:pt x="611835" y="87782"/>
                    </a:lnTo>
                    <a:lnTo>
                      <a:pt x="600494" y="92900"/>
                    </a:lnTo>
                    <a:lnTo>
                      <a:pt x="579335" y="102387"/>
                    </a:lnTo>
                    <a:lnTo>
                      <a:pt x="553834" y="113868"/>
                    </a:lnTo>
                    <a:lnTo>
                      <a:pt x="547039" y="116166"/>
                    </a:lnTo>
                    <a:lnTo>
                      <a:pt x="540410" y="116700"/>
                    </a:lnTo>
                    <a:lnTo>
                      <a:pt x="533869" y="115468"/>
                    </a:lnTo>
                    <a:lnTo>
                      <a:pt x="527354" y="112445"/>
                    </a:lnTo>
                    <a:lnTo>
                      <a:pt x="508203" y="101942"/>
                    </a:lnTo>
                    <a:lnTo>
                      <a:pt x="488429" y="92900"/>
                    </a:lnTo>
                    <a:lnTo>
                      <a:pt x="468058" y="85331"/>
                    </a:lnTo>
                    <a:lnTo>
                      <a:pt x="447078" y="79209"/>
                    </a:lnTo>
                    <a:lnTo>
                      <a:pt x="437781" y="76860"/>
                    </a:lnTo>
                    <a:lnTo>
                      <a:pt x="432028" y="71120"/>
                    </a:lnTo>
                    <a:lnTo>
                      <a:pt x="422744" y="47625"/>
                    </a:lnTo>
                    <a:lnTo>
                      <a:pt x="417080" y="33515"/>
                    </a:lnTo>
                    <a:lnTo>
                      <a:pt x="411276" y="19126"/>
                    </a:lnTo>
                    <a:lnTo>
                      <a:pt x="404431" y="2082"/>
                    </a:lnTo>
                    <a:lnTo>
                      <a:pt x="403275" y="0"/>
                    </a:lnTo>
                    <a:lnTo>
                      <a:pt x="342544" y="279"/>
                    </a:lnTo>
                    <a:lnTo>
                      <a:pt x="340169" y="2184"/>
                    </a:lnTo>
                    <a:lnTo>
                      <a:pt x="333463" y="20116"/>
                    </a:lnTo>
                    <a:lnTo>
                      <a:pt x="322872" y="47917"/>
                    </a:lnTo>
                    <a:lnTo>
                      <a:pt x="298437" y="79413"/>
                    </a:lnTo>
                    <a:lnTo>
                      <a:pt x="277329" y="85598"/>
                    </a:lnTo>
                    <a:lnTo>
                      <a:pt x="256832" y="93256"/>
                    </a:lnTo>
                    <a:lnTo>
                      <a:pt x="236943" y="102387"/>
                    </a:lnTo>
                    <a:lnTo>
                      <a:pt x="217678" y="113004"/>
                    </a:lnTo>
                    <a:lnTo>
                      <a:pt x="210286" y="117449"/>
                    </a:lnTo>
                    <a:lnTo>
                      <a:pt x="202615" y="118224"/>
                    </a:lnTo>
                    <a:lnTo>
                      <a:pt x="165176" y="102362"/>
                    </a:lnTo>
                    <a:lnTo>
                      <a:pt x="154305" y="97815"/>
                    </a:lnTo>
                    <a:lnTo>
                      <a:pt x="153047" y="96012"/>
                    </a:lnTo>
                    <a:lnTo>
                      <a:pt x="153098" y="92900"/>
                    </a:lnTo>
                    <a:lnTo>
                      <a:pt x="116789" y="96926"/>
                    </a:lnTo>
                    <a:lnTo>
                      <a:pt x="116827" y="100012"/>
                    </a:lnTo>
                    <a:lnTo>
                      <a:pt x="115798" y="102387"/>
                    </a:lnTo>
                    <a:lnTo>
                      <a:pt x="87985" y="131356"/>
                    </a:lnTo>
                    <a:lnTo>
                      <a:pt x="87426" y="133807"/>
                    </a:lnTo>
                    <a:lnTo>
                      <a:pt x="89141" y="137490"/>
                    </a:lnTo>
                    <a:lnTo>
                      <a:pt x="95135" y="150647"/>
                    </a:lnTo>
                    <a:lnTo>
                      <a:pt x="106959" y="177012"/>
                    </a:lnTo>
                    <a:lnTo>
                      <a:pt x="113017" y="190131"/>
                    </a:lnTo>
                    <a:lnTo>
                      <a:pt x="115735" y="197789"/>
                    </a:lnTo>
                    <a:lnTo>
                      <a:pt x="116484" y="205257"/>
                    </a:lnTo>
                    <a:lnTo>
                      <a:pt x="115176" y="212636"/>
                    </a:lnTo>
                    <a:lnTo>
                      <a:pt x="111734" y="220065"/>
                    </a:lnTo>
                    <a:lnTo>
                      <a:pt x="101422" y="238734"/>
                    </a:lnTo>
                    <a:lnTo>
                      <a:pt x="92646" y="258051"/>
                    </a:lnTo>
                    <a:lnTo>
                      <a:pt x="85318" y="277977"/>
                    </a:lnTo>
                    <a:lnTo>
                      <a:pt x="79387" y="298450"/>
                    </a:lnTo>
                    <a:lnTo>
                      <a:pt x="77076" y="307530"/>
                    </a:lnTo>
                    <a:lnTo>
                      <a:pt x="71742" y="313588"/>
                    </a:lnTo>
                    <a:lnTo>
                      <a:pt x="55930" y="320217"/>
                    </a:lnTo>
                    <a:lnTo>
                      <a:pt x="48412" y="323062"/>
                    </a:lnTo>
                    <a:lnTo>
                      <a:pt x="40995" y="326136"/>
                    </a:lnTo>
                    <a:lnTo>
                      <a:pt x="30695" y="330250"/>
                    </a:lnTo>
                    <a:lnTo>
                      <a:pt x="20358" y="334251"/>
                    </a:lnTo>
                    <a:lnTo>
                      <a:pt x="10083" y="338455"/>
                    </a:lnTo>
                    <a:lnTo>
                      <a:pt x="0" y="343090"/>
                    </a:lnTo>
                    <a:lnTo>
                      <a:pt x="114" y="402450"/>
                    </a:lnTo>
                    <a:lnTo>
                      <a:pt x="165" y="404215"/>
                    </a:lnTo>
                    <a:lnTo>
                      <a:pt x="3403" y="406438"/>
                    </a:lnTo>
                    <a:lnTo>
                      <a:pt x="21564" y="413156"/>
                    </a:lnTo>
                    <a:lnTo>
                      <a:pt x="48044" y="423329"/>
                    </a:lnTo>
                    <a:lnTo>
                      <a:pt x="79908" y="449160"/>
                    </a:lnTo>
                    <a:lnTo>
                      <a:pt x="85763" y="469531"/>
                    </a:lnTo>
                    <a:lnTo>
                      <a:pt x="93154" y="489280"/>
                    </a:lnTo>
                    <a:lnTo>
                      <a:pt x="102006" y="508419"/>
                    </a:lnTo>
                    <a:lnTo>
                      <a:pt x="112217" y="526973"/>
                    </a:lnTo>
                    <a:lnTo>
                      <a:pt x="115316" y="533768"/>
                    </a:lnTo>
                    <a:lnTo>
                      <a:pt x="116573" y="540575"/>
                    </a:lnTo>
                    <a:lnTo>
                      <a:pt x="116014" y="547458"/>
                    </a:lnTo>
                    <a:lnTo>
                      <a:pt x="113715" y="554507"/>
                    </a:lnTo>
                    <a:lnTo>
                      <a:pt x="107632" y="568490"/>
                    </a:lnTo>
                    <a:lnTo>
                      <a:pt x="95567" y="596519"/>
                    </a:lnTo>
                    <a:lnTo>
                      <a:pt x="87985" y="613943"/>
                    </a:lnTo>
                    <a:lnTo>
                      <a:pt x="88315" y="616267"/>
                    </a:lnTo>
                    <a:lnTo>
                      <a:pt x="91046" y="618985"/>
                    </a:lnTo>
                    <a:lnTo>
                      <a:pt x="99910" y="627951"/>
                    </a:lnTo>
                    <a:lnTo>
                      <a:pt x="130340" y="657720"/>
                    </a:lnTo>
                    <a:lnTo>
                      <a:pt x="134023" y="658825"/>
                    </a:lnTo>
                    <a:lnTo>
                      <a:pt x="149987" y="651459"/>
                    </a:lnTo>
                    <a:lnTo>
                      <a:pt x="172402" y="641299"/>
                    </a:lnTo>
                    <a:lnTo>
                      <a:pt x="183464" y="635927"/>
                    </a:lnTo>
                    <a:lnTo>
                      <a:pt x="193522" y="631799"/>
                    </a:lnTo>
                    <a:lnTo>
                      <a:pt x="203352" y="630097"/>
                    </a:lnTo>
                    <a:lnTo>
                      <a:pt x="213283" y="631393"/>
                    </a:lnTo>
                    <a:lnTo>
                      <a:pt x="223596" y="636193"/>
                    </a:lnTo>
                    <a:lnTo>
                      <a:pt x="240944" y="646036"/>
                    </a:lnTo>
                    <a:lnTo>
                      <a:pt x="259080" y="654202"/>
                    </a:lnTo>
                    <a:lnTo>
                      <a:pt x="277850" y="660908"/>
                    </a:lnTo>
                    <a:lnTo>
                      <a:pt x="297091" y="666356"/>
                    </a:lnTo>
                    <a:lnTo>
                      <a:pt x="304114" y="668870"/>
                    </a:lnTo>
                    <a:lnTo>
                      <a:pt x="309854" y="672642"/>
                    </a:lnTo>
                    <a:lnTo>
                      <a:pt x="314401" y="677773"/>
                    </a:lnTo>
                    <a:lnTo>
                      <a:pt x="317792" y="684415"/>
                    </a:lnTo>
                    <a:lnTo>
                      <a:pt x="323329" y="698627"/>
                    </a:lnTo>
                    <a:lnTo>
                      <a:pt x="328993" y="712774"/>
                    </a:lnTo>
                    <a:lnTo>
                      <a:pt x="334708" y="726909"/>
                    </a:lnTo>
                    <a:lnTo>
                      <a:pt x="341515" y="743800"/>
                    </a:lnTo>
                    <a:lnTo>
                      <a:pt x="342620" y="746163"/>
                    </a:lnTo>
                    <a:lnTo>
                      <a:pt x="403517" y="745858"/>
                    </a:lnTo>
                    <a:lnTo>
                      <a:pt x="406031" y="743750"/>
                    </a:lnTo>
                    <a:lnTo>
                      <a:pt x="407695" y="739190"/>
                    </a:lnTo>
                    <a:lnTo>
                      <a:pt x="412838" y="725271"/>
                    </a:lnTo>
                    <a:lnTo>
                      <a:pt x="418084" y="711365"/>
                    </a:lnTo>
                    <a:lnTo>
                      <a:pt x="423367" y="697484"/>
                    </a:lnTo>
                    <a:lnTo>
                      <a:pt x="431863" y="674941"/>
                    </a:lnTo>
                    <a:lnTo>
                      <a:pt x="437781" y="669213"/>
                    </a:lnTo>
                    <a:lnTo>
                      <a:pt x="446760" y="666965"/>
                    </a:lnTo>
                    <a:lnTo>
                      <a:pt x="468033" y="660806"/>
                    </a:lnTo>
                    <a:lnTo>
                      <a:pt x="488657" y="653122"/>
                    </a:lnTo>
                    <a:lnTo>
                      <a:pt x="508673" y="643953"/>
                    </a:lnTo>
                    <a:lnTo>
                      <a:pt x="528078" y="633323"/>
                    </a:lnTo>
                    <a:lnTo>
                      <a:pt x="534238" y="630529"/>
                    </a:lnTo>
                    <a:lnTo>
                      <a:pt x="536524" y="630097"/>
                    </a:lnTo>
                    <a:lnTo>
                      <a:pt x="540423" y="629386"/>
                    </a:lnTo>
                    <a:lnTo>
                      <a:pt x="546709" y="629869"/>
                    </a:lnTo>
                    <a:lnTo>
                      <a:pt x="553123" y="631913"/>
                    </a:lnTo>
                    <a:lnTo>
                      <a:pt x="613346" y="657796"/>
                    </a:lnTo>
                    <a:lnTo>
                      <a:pt x="615543" y="658279"/>
                    </a:lnTo>
                    <a:lnTo>
                      <a:pt x="627418" y="646747"/>
                    </a:lnTo>
                    <a:lnTo>
                      <a:pt x="636841" y="637438"/>
                    </a:lnTo>
                    <a:lnTo>
                      <a:pt x="644677" y="629386"/>
                    </a:lnTo>
                    <a:lnTo>
                      <a:pt x="646099" y="627926"/>
                    </a:lnTo>
                    <a:lnTo>
                      <a:pt x="652475" y="620915"/>
                    </a:lnTo>
                    <a:lnTo>
                      <a:pt x="654989" y="618147"/>
                    </a:lnTo>
                    <a:lnTo>
                      <a:pt x="658241" y="614400"/>
                    </a:lnTo>
                    <a:lnTo>
                      <a:pt x="658355" y="611454"/>
                    </a:lnTo>
                    <a:lnTo>
                      <a:pt x="656386" y="607212"/>
                    </a:lnTo>
                    <a:lnTo>
                      <a:pt x="650595" y="594563"/>
                    </a:lnTo>
                    <a:lnTo>
                      <a:pt x="644906" y="581863"/>
                    </a:lnTo>
                    <a:lnTo>
                      <a:pt x="639165" y="569188"/>
                    </a:lnTo>
                    <a:lnTo>
                      <a:pt x="633234" y="556602"/>
                    </a:lnTo>
                    <a:lnTo>
                      <a:pt x="630313" y="548525"/>
                    </a:lnTo>
                    <a:lnTo>
                      <a:pt x="629564" y="540715"/>
                    </a:lnTo>
                    <a:lnTo>
                      <a:pt x="631024" y="533019"/>
                    </a:lnTo>
                    <a:lnTo>
                      <a:pt x="634720" y="525246"/>
                    </a:lnTo>
                    <a:lnTo>
                      <a:pt x="639216" y="517601"/>
                    </a:lnTo>
                    <a:lnTo>
                      <a:pt x="643407" y="509778"/>
                    </a:lnTo>
                    <a:lnTo>
                      <a:pt x="659803" y="470357"/>
                    </a:lnTo>
                    <a:lnTo>
                      <a:pt x="669366" y="437807"/>
                    </a:lnTo>
                    <a:lnTo>
                      <a:pt x="674890" y="432079"/>
                    </a:lnTo>
                    <a:lnTo>
                      <a:pt x="744105" y="404558"/>
                    </a:lnTo>
                    <a:lnTo>
                      <a:pt x="745515" y="402450"/>
                    </a:lnTo>
                    <a:lnTo>
                      <a:pt x="745794" y="398487"/>
                    </a:lnTo>
                    <a:lnTo>
                      <a:pt x="746480" y="385381"/>
                    </a:lnTo>
                    <a:lnTo>
                      <a:pt x="746658" y="372287"/>
                    </a:lnTo>
                    <a:close/>
                  </a:path>
                </a:pathLst>
              </a:custGeom>
              <a:solidFill>
                <a:srgbClr val="B3B3B3"/>
              </a:solidFill>
            </p:spPr>
            <p:txBody>
              <a:bodyPr wrap="square" lIns="0" tIns="0" rIns="0" bIns="0" rtlCol="0"/>
              <a:lstStyle/>
              <a:p>
                <a:endParaRPr dirty="0"/>
              </a:p>
            </p:txBody>
          </p:sp>
          <p:pic>
            <p:nvPicPr>
              <p:cNvPr id="54" name="object 5">
                <a:extLst>
                  <a:ext uri="{FF2B5EF4-FFF2-40B4-BE49-F238E27FC236}">
                    <a16:creationId xmlns:a16="http://schemas.microsoft.com/office/drawing/2014/main" id="{E1F1CC8F-23FF-2C45-B3AC-1CE25272641C}"/>
                  </a:ext>
                </a:extLst>
              </p:cNvPr>
              <p:cNvPicPr/>
              <p:nvPr/>
            </p:nvPicPr>
            <p:blipFill>
              <a:blip r:embed="rId2" cstate="screen">
                <a:extLst>
                  <a:ext uri="{28A0092B-C50C-407E-A947-70E740481C1C}">
                    <a14:useLocalDpi xmlns:a14="http://schemas.microsoft.com/office/drawing/2010/main"/>
                  </a:ext>
                </a:extLst>
              </a:blip>
              <a:stretch>
                <a:fillRect/>
              </a:stretch>
            </p:blipFill>
            <p:spPr>
              <a:xfrm>
                <a:off x="4781972" y="5019167"/>
                <a:ext cx="200482" cy="199910"/>
              </a:xfrm>
              <a:prstGeom prst="rect">
                <a:avLst/>
              </a:prstGeom>
            </p:spPr>
          </p:pic>
        </p:grpSp>
        <p:sp>
          <p:nvSpPr>
            <p:cNvPr id="49" name="object 6">
              <a:extLst>
                <a:ext uri="{FF2B5EF4-FFF2-40B4-BE49-F238E27FC236}">
                  <a16:creationId xmlns:a16="http://schemas.microsoft.com/office/drawing/2014/main" id="{BB597E78-AE2A-0943-8B7C-26874C1A647C}"/>
                </a:ext>
              </a:extLst>
            </p:cNvPr>
            <p:cNvSpPr/>
            <p:nvPr/>
          </p:nvSpPr>
          <p:spPr>
            <a:xfrm>
              <a:off x="5552321" y="4944212"/>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200"/>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8"/>
                  </a:lnTo>
                  <a:lnTo>
                    <a:pt x="237185" y="77660"/>
                  </a:lnTo>
                  <a:lnTo>
                    <a:pt x="245592" y="76644"/>
                  </a:lnTo>
                  <a:lnTo>
                    <a:pt x="252822" y="76557"/>
                  </a:lnTo>
                  <a:lnTo>
                    <a:pt x="349110" y="76557"/>
                  </a:lnTo>
                  <a:lnTo>
                    <a:pt x="349110" y="19608"/>
                  </a:lnTo>
                  <a:lnTo>
                    <a:pt x="344357" y="10501"/>
                  </a:lnTo>
                  <a:lnTo>
                    <a:pt x="337685" y="4422"/>
                  </a:lnTo>
                  <a:lnTo>
                    <a:pt x="329181" y="1035"/>
                  </a:lnTo>
                  <a:lnTo>
                    <a:pt x="320192" y="127"/>
                  </a:lnTo>
                  <a:lnTo>
                    <a:pt x="174390" y="127"/>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7"/>
                  </a:lnTo>
                  <a:lnTo>
                    <a:pt x="320192" y="127"/>
                  </a:lnTo>
                  <a:lnTo>
                    <a:pt x="318935" y="0"/>
                  </a:lnTo>
                  <a:close/>
                </a:path>
              </a:pathLst>
            </a:custGeom>
            <a:solidFill>
              <a:srgbClr val="B3B3B3"/>
            </a:solidFill>
          </p:spPr>
          <p:txBody>
            <a:bodyPr wrap="square" lIns="0" tIns="0" rIns="0" bIns="0" rtlCol="0"/>
            <a:lstStyle/>
            <a:p>
              <a:endParaRPr dirty="0"/>
            </a:p>
          </p:txBody>
        </p:sp>
        <p:sp>
          <p:nvSpPr>
            <p:cNvPr id="50" name="object 7">
              <a:extLst>
                <a:ext uri="{FF2B5EF4-FFF2-40B4-BE49-F238E27FC236}">
                  <a16:creationId xmlns:a16="http://schemas.microsoft.com/office/drawing/2014/main" id="{EBE0022B-4961-8A4D-AFD5-EE3189F7B09B}"/>
                </a:ext>
              </a:extLst>
            </p:cNvPr>
            <p:cNvSpPr/>
            <p:nvPr/>
          </p:nvSpPr>
          <p:spPr>
            <a:xfrm>
              <a:off x="5552321" y="5466030"/>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200"/>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8"/>
                  </a:lnTo>
                  <a:lnTo>
                    <a:pt x="237185" y="77660"/>
                  </a:lnTo>
                  <a:lnTo>
                    <a:pt x="245592" y="76644"/>
                  </a:lnTo>
                  <a:lnTo>
                    <a:pt x="252822" y="76557"/>
                  </a:lnTo>
                  <a:lnTo>
                    <a:pt x="349110" y="76557"/>
                  </a:lnTo>
                  <a:lnTo>
                    <a:pt x="349110" y="19608"/>
                  </a:lnTo>
                  <a:lnTo>
                    <a:pt x="344357" y="10501"/>
                  </a:lnTo>
                  <a:lnTo>
                    <a:pt x="337685" y="4422"/>
                  </a:lnTo>
                  <a:lnTo>
                    <a:pt x="329181" y="1035"/>
                  </a:lnTo>
                  <a:lnTo>
                    <a:pt x="320192" y="127"/>
                  </a:lnTo>
                  <a:lnTo>
                    <a:pt x="174390" y="127"/>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7"/>
                  </a:lnTo>
                  <a:lnTo>
                    <a:pt x="320192" y="127"/>
                  </a:lnTo>
                  <a:lnTo>
                    <a:pt x="318935" y="0"/>
                  </a:lnTo>
                  <a:close/>
                </a:path>
              </a:pathLst>
            </a:custGeom>
            <a:solidFill>
              <a:srgbClr val="B3B3B3"/>
            </a:solidFill>
          </p:spPr>
          <p:txBody>
            <a:bodyPr wrap="square" lIns="0" tIns="0" rIns="0" bIns="0" rtlCol="0"/>
            <a:lstStyle/>
            <a:p>
              <a:endParaRPr dirty="0"/>
            </a:p>
          </p:txBody>
        </p:sp>
        <p:sp>
          <p:nvSpPr>
            <p:cNvPr id="51" name="object 8">
              <a:extLst>
                <a:ext uri="{FF2B5EF4-FFF2-40B4-BE49-F238E27FC236}">
                  <a16:creationId xmlns:a16="http://schemas.microsoft.com/office/drawing/2014/main" id="{2C6608B9-A494-D34B-8FA7-E0FC376699F5}"/>
                </a:ext>
              </a:extLst>
            </p:cNvPr>
            <p:cNvSpPr/>
            <p:nvPr/>
          </p:nvSpPr>
          <p:spPr>
            <a:xfrm>
              <a:off x="5552296" y="4422954"/>
              <a:ext cx="349250" cy="349250"/>
            </a:xfrm>
            <a:custGeom>
              <a:avLst/>
              <a:gdLst/>
              <a:ahLst/>
              <a:cxnLst/>
              <a:rect l="l" t="t" r="r" b="b"/>
              <a:pathLst>
                <a:path w="349250" h="349250">
                  <a:moveTo>
                    <a:pt x="319647" y="349103"/>
                  </a:moveTo>
                  <a:lnTo>
                    <a:pt x="174047" y="349103"/>
                  </a:lnTo>
                  <a:lnTo>
                    <a:pt x="318579" y="349211"/>
                  </a:lnTo>
                  <a:lnTo>
                    <a:pt x="319647" y="349103"/>
                  </a:lnTo>
                  <a:close/>
                </a:path>
                <a:path w="349250" h="349250">
                  <a:moveTo>
                    <a:pt x="330923" y="0"/>
                  </a:moveTo>
                  <a:lnTo>
                    <a:pt x="19253" y="0"/>
                  </a:lnTo>
                  <a:lnTo>
                    <a:pt x="12890" y="2654"/>
                  </a:lnTo>
                  <a:lnTo>
                    <a:pt x="7200" y="6057"/>
                  </a:lnTo>
                  <a:lnTo>
                    <a:pt x="520" y="18097"/>
                  </a:lnTo>
                  <a:lnTo>
                    <a:pt x="0" y="24257"/>
                  </a:lnTo>
                  <a:lnTo>
                    <a:pt x="82" y="75729"/>
                  </a:lnTo>
                  <a:lnTo>
                    <a:pt x="159" y="228949"/>
                  </a:lnTo>
                  <a:lnTo>
                    <a:pt x="38" y="320027"/>
                  </a:lnTo>
                  <a:lnTo>
                    <a:pt x="29514" y="349110"/>
                  </a:lnTo>
                  <a:lnTo>
                    <a:pt x="319647" y="349103"/>
                  </a:lnTo>
                  <a:lnTo>
                    <a:pt x="328777" y="348181"/>
                  </a:lnTo>
                  <a:lnTo>
                    <a:pt x="337338" y="344831"/>
                  </a:lnTo>
                  <a:lnTo>
                    <a:pt x="344159" y="338837"/>
                  </a:lnTo>
                  <a:lnTo>
                    <a:pt x="349135" y="329869"/>
                  </a:lnTo>
                  <a:lnTo>
                    <a:pt x="349135" y="272897"/>
                  </a:lnTo>
                  <a:lnTo>
                    <a:pt x="143065" y="272897"/>
                  </a:lnTo>
                  <a:lnTo>
                    <a:pt x="137325" y="270167"/>
                  </a:lnTo>
                  <a:lnTo>
                    <a:pt x="108130" y="241174"/>
                  </a:lnTo>
                  <a:lnTo>
                    <a:pt x="78304" y="208656"/>
                  </a:lnTo>
                  <a:lnTo>
                    <a:pt x="76201" y="199901"/>
                  </a:lnTo>
                  <a:lnTo>
                    <a:pt x="77492" y="191169"/>
                  </a:lnTo>
                  <a:lnTo>
                    <a:pt x="82156" y="183235"/>
                  </a:lnTo>
                  <a:lnTo>
                    <a:pt x="89562" y="177345"/>
                  </a:lnTo>
                  <a:lnTo>
                    <a:pt x="98151" y="174828"/>
                  </a:lnTo>
                  <a:lnTo>
                    <a:pt x="170414" y="174828"/>
                  </a:lnTo>
                  <a:lnTo>
                    <a:pt x="228587" y="87439"/>
                  </a:lnTo>
                  <a:lnTo>
                    <a:pt x="235748" y="79964"/>
                  </a:lnTo>
                  <a:lnTo>
                    <a:pt x="244408" y="75995"/>
                  </a:lnTo>
                  <a:lnTo>
                    <a:pt x="253672" y="75729"/>
                  </a:lnTo>
                  <a:lnTo>
                    <a:pt x="349135" y="75729"/>
                  </a:lnTo>
                  <a:lnTo>
                    <a:pt x="349085" y="18097"/>
                  </a:lnTo>
                  <a:lnTo>
                    <a:pt x="346134" y="12096"/>
                  </a:lnTo>
                  <a:lnTo>
                    <a:pt x="342044" y="7085"/>
                  </a:lnTo>
                  <a:lnTo>
                    <a:pt x="336946" y="3081"/>
                  </a:lnTo>
                  <a:lnTo>
                    <a:pt x="330923" y="0"/>
                  </a:lnTo>
                  <a:close/>
                </a:path>
                <a:path w="349250" h="349250">
                  <a:moveTo>
                    <a:pt x="349135" y="75729"/>
                  </a:moveTo>
                  <a:lnTo>
                    <a:pt x="253672" y="75729"/>
                  </a:lnTo>
                  <a:lnTo>
                    <a:pt x="262648" y="79362"/>
                  </a:lnTo>
                  <a:lnTo>
                    <a:pt x="269646" y="86327"/>
                  </a:lnTo>
                  <a:lnTo>
                    <a:pt x="273127" y="95089"/>
                  </a:lnTo>
                  <a:lnTo>
                    <a:pt x="272916" y="104706"/>
                  </a:lnTo>
                  <a:lnTo>
                    <a:pt x="268833" y="114236"/>
                  </a:lnTo>
                  <a:lnTo>
                    <a:pt x="211726" y="199901"/>
                  </a:lnTo>
                  <a:lnTo>
                    <a:pt x="166103" y="268401"/>
                  </a:lnTo>
                  <a:lnTo>
                    <a:pt x="159118" y="272503"/>
                  </a:lnTo>
                  <a:lnTo>
                    <a:pt x="151002" y="272859"/>
                  </a:lnTo>
                  <a:lnTo>
                    <a:pt x="143065" y="272897"/>
                  </a:lnTo>
                  <a:lnTo>
                    <a:pt x="349135" y="272897"/>
                  </a:lnTo>
                  <a:lnTo>
                    <a:pt x="349135" y="75729"/>
                  </a:lnTo>
                  <a:close/>
                </a:path>
                <a:path w="349250" h="349250">
                  <a:moveTo>
                    <a:pt x="170414" y="174828"/>
                  </a:moveTo>
                  <a:lnTo>
                    <a:pt x="98151" y="174828"/>
                  </a:lnTo>
                  <a:lnTo>
                    <a:pt x="107141" y="175891"/>
                  </a:lnTo>
                  <a:lnTo>
                    <a:pt x="115747" y="180746"/>
                  </a:lnTo>
                  <a:lnTo>
                    <a:pt x="122637" y="186847"/>
                  </a:lnTo>
                  <a:lnTo>
                    <a:pt x="129270" y="193259"/>
                  </a:lnTo>
                  <a:lnTo>
                    <a:pt x="135779" y="199901"/>
                  </a:lnTo>
                  <a:lnTo>
                    <a:pt x="145795" y="210337"/>
                  </a:lnTo>
                  <a:lnTo>
                    <a:pt x="147523" y="209334"/>
                  </a:lnTo>
                  <a:lnTo>
                    <a:pt x="170414" y="174828"/>
                  </a:lnTo>
                  <a:close/>
                </a:path>
              </a:pathLst>
            </a:custGeom>
            <a:solidFill>
              <a:srgbClr val="B3B3B3"/>
            </a:solidFill>
          </p:spPr>
          <p:txBody>
            <a:bodyPr wrap="square" lIns="0" tIns="0" rIns="0" bIns="0" rtlCol="0"/>
            <a:lstStyle/>
            <a:p>
              <a:endParaRPr dirty="0"/>
            </a:p>
          </p:txBody>
        </p:sp>
        <p:sp>
          <p:nvSpPr>
            <p:cNvPr id="52" name="object 9">
              <a:extLst>
                <a:ext uri="{FF2B5EF4-FFF2-40B4-BE49-F238E27FC236}">
                  <a16:creationId xmlns:a16="http://schemas.microsoft.com/office/drawing/2014/main" id="{BF87BD8D-A4F4-E348-8CF2-63B769D5C3A9}"/>
                </a:ext>
              </a:extLst>
            </p:cNvPr>
            <p:cNvSpPr/>
            <p:nvPr/>
          </p:nvSpPr>
          <p:spPr>
            <a:xfrm>
              <a:off x="5303602" y="4571410"/>
              <a:ext cx="201295" cy="1096010"/>
            </a:xfrm>
            <a:custGeom>
              <a:avLst/>
              <a:gdLst/>
              <a:ahLst/>
              <a:cxnLst/>
              <a:rect l="l" t="t" r="r" b="b"/>
              <a:pathLst>
                <a:path w="201295" h="1096010">
                  <a:moveTo>
                    <a:pt x="199237" y="0"/>
                  </a:moveTo>
                  <a:lnTo>
                    <a:pt x="150126" y="139"/>
                  </a:lnTo>
                  <a:lnTo>
                    <a:pt x="103480" y="16479"/>
                  </a:lnTo>
                  <a:lnTo>
                    <a:pt x="78395" y="53176"/>
                  </a:lnTo>
                  <a:lnTo>
                    <a:pt x="74904" y="521906"/>
                  </a:lnTo>
                  <a:lnTo>
                    <a:pt x="647" y="521944"/>
                  </a:lnTo>
                  <a:lnTo>
                    <a:pt x="203" y="522351"/>
                  </a:lnTo>
                  <a:lnTo>
                    <a:pt x="0" y="571982"/>
                  </a:lnTo>
                  <a:lnTo>
                    <a:pt x="1981" y="573620"/>
                  </a:lnTo>
                  <a:lnTo>
                    <a:pt x="74917" y="573493"/>
                  </a:lnTo>
                  <a:lnTo>
                    <a:pt x="74917" y="802030"/>
                  </a:lnTo>
                  <a:lnTo>
                    <a:pt x="74942" y="1019949"/>
                  </a:lnTo>
                  <a:lnTo>
                    <a:pt x="93327" y="1069346"/>
                  </a:lnTo>
                  <a:lnTo>
                    <a:pt x="139649" y="1094282"/>
                  </a:lnTo>
                  <a:lnTo>
                    <a:pt x="167946" y="1095554"/>
                  </a:lnTo>
                  <a:lnTo>
                    <a:pt x="182142" y="1095266"/>
                  </a:lnTo>
                  <a:lnTo>
                    <a:pt x="200520" y="1095336"/>
                  </a:lnTo>
                  <a:lnTo>
                    <a:pt x="200685" y="1092517"/>
                  </a:lnTo>
                  <a:lnTo>
                    <a:pt x="200837" y="1045705"/>
                  </a:lnTo>
                  <a:lnTo>
                    <a:pt x="199148" y="1044130"/>
                  </a:lnTo>
                  <a:lnTo>
                    <a:pt x="154889" y="1044282"/>
                  </a:lnTo>
                  <a:lnTo>
                    <a:pt x="142151" y="1042481"/>
                  </a:lnTo>
                  <a:lnTo>
                    <a:pt x="133086" y="1037091"/>
                  </a:lnTo>
                  <a:lnTo>
                    <a:pt x="127664" y="1028077"/>
                  </a:lnTo>
                  <a:lnTo>
                    <a:pt x="125857" y="1015403"/>
                  </a:lnTo>
                  <a:lnTo>
                    <a:pt x="125857" y="573481"/>
                  </a:lnTo>
                  <a:lnTo>
                    <a:pt x="200380" y="573481"/>
                  </a:lnTo>
                  <a:lnTo>
                    <a:pt x="200660" y="573214"/>
                  </a:lnTo>
                  <a:lnTo>
                    <a:pt x="200888" y="523519"/>
                  </a:lnTo>
                  <a:lnTo>
                    <a:pt x="199161" y="521779"/>
                  </a:lnTo>
                  <a:lnTo>
                    <a:pt x="125857" y="521893"/>
                  </a:lnTo>
                  <a:lnTo>
                    <a:pt x="125869" y="80048"/>
                  </a:lnTo>
                  <a:lnTo>
                    <a:pt x="127666" y="67328"/>
                  </a:lnTo>
                  <a:lnTo>
                    <a:pt x="133078" y="58300"/>
                  </a:lnTo>
                  <a:lnTo>
                    <a:pt x="142141" y="52914"/>
                  </a:lnTo>
                  <a:lnTo>
                    <a:pt x="154889" y="51117"/>
                  </a:lnTo>
                  <a:lnTo>
                    <a:pt x="199656" y="51257"/>
                  </a:lnTo>
                  <a:lnTo>
                    <a:pt x="200799" y="49796"/>
                  </a:lnTo>
                  <a:lnTo>
                    <a:pt x="200825" y="1689"/>
                  </a:lnTo>
                  <a:lnTo>
                    <a:pt x="199237" y="0"/>
                  </a:lnTo>
                  <a:close/>
                </a:path>
              </a:pathLst>
            </a:custGeom>
            <a:solidFill>
              <a:srgbClr val="B3B3B3"/>
            </a:solidFill>
          </p:spPr>
          <p:txBody>
            <a:bodyPr wrap="square" lIns="0" tIns="0" rIns="0" bIns="0" rtlCol="0"/>
            <a:lstStyle/>
            <a:p>
              <a:endParaRPr dirty="0"/>
            </a:p>
          </p:txBody>
        </p:sp>
      </p:grpSp>
      <p:sp>
        <p:nvSpPr>
          <p:cNvPr id="56" name="object 11">
            <a:extLst>
              <a:ext uri="{FF2B5EF4-FFF2-40B4-BE49-F238E27FC236}">
                <a16:creationId xmlns:a16="http://schemas.microsoft.com/office/drawing/2014/main" id="{AADD1BBA-1CD3-AC48-9FBF-A2142C4571AF}"/>
              </a:ext>
            </a:extLst>
          </p:cNvPr>
          <p:cNvSpPr txBox="1"/>
          <p:nvPr/>
        </p:nvSpPr>
        <p:spPr>
          <a:xfrm>
            <a:off x="4627457" y="2246444"/>
            <a:ext cx="7284633" cy="4190891"/>
          </a:xfrm>
          <a:prstGeom prst="rect">
            <a:avLst/>
          </a:prstGeom>
        </p:spPr>
        <p:txBody>
          <a:bodyPr vert="horz" wrap="square" lIns="0" tIns="12700" rIns="0" bIns="0" rtlCol="0">
            <a:spAutoFit/>
          </a:bodyPr>
          <a:lstStyle/>
          <a:p>
            <a:pPr marL="12700">
              <a:spcBef>
                <a:spcPts val="100"/>
              </a:spcBef>
            </a:pPr>
            <a:r>
              <a:rPr lang="en-US" sz="1600" b="1" dirty="0">
                <a:solidFill>
                  <a:srgbClr val="F58220"/>
                </a:solidFill>
                <a:latin typeface="Arial"/>
                <a:cs typeface="Arial"/>
              </a:rPr>
              <a:t>Outcomes</a:t>
            </a:r>
            <a:r>
              <a:rPr lang="en-US" sz="1600" b="1" spc="-25" dirty="0">
                <a:solidFill>
                  <a:srgbClr val="F58220"/>
                </a:solidFill>
                <a:latin typeface="Arial"/>
                <a:cs typeface="Arial"/>
              </a:rPr>
              <a:t> </a:t>
            </a:r>
            <a:r>
              <a:rPr lang="en-US" sz="1600" b="1" spc="-5" dirty="0">
                <a:solidFill>
                  <a:srgbClr val="F58220"/>
                </a:solidFill>
                <a:latin typeface="Arial"/>
                <a:cs typeface="Arial"/>
              </a:rPr>
              <a:t>supported</a:t>
            </a:r>
            <a:endParaRPr lang="en-US" sz="1600" dirty="0">
              <a:latin typeface="Arial"/>
              <a:cs typeface="Arial"/>
            </a:endParaRPr>
          </a:p>
          <a:p>
            <a:pPr marL="12700" marR="5080">
              <a:spcBef>
                <a:spcPts val="90"/>
              </a:spcBef>
            </a:pPr>
            <a:r>
              <a:rPr sz="1600" dirty="0">
                <a:latin typeface="Arial"/>
                <a:cs typeface="Arial"/>
              </a:rPr>
              <a:t>In </a:t>
            </a:r>
            <a:r>
              <a:rPr sz="1600" spc="-5" dirty="0">
                <a:latin typeface="Arial"/>
                <a:cs typeface="Arial"/>
              </a:rPr>
              <a:t>line with </a:t>
            </a:r>
            <a:r>
              <a:rPr sz="1600" dirty="0">
                <a:latin typeface="Arial"/>
                <a:cs typeface="Arial"/>
              </a:rPr>
              <a:t>the Strategic Plan </a:t>
            </a:r>
            <a:r>
              <a:rPr sz="1600" spc="-5" dirty="0">
                <a:latin typeface="Arial"/>
                <a:cs typeface="Arial"/>
              </a:rPr>
              <a:t>of </a:t>
            </a:r>
            <a:r>
              <a:rPr sz="1600" dirty="0">
                <a:latin typeface="Arial"/>
                <a:cs typeface="Arial"/>
              </a:rPr>
              <a:t>the </a:t>
            </a:r>
            <a:r>
              <a:rPr sz="1600" spc="-5" dirty="0">
                <a:latin typeface="Arial"/>
                <a:cs typeface="Arial"/>
              </a:rPr>
              <a:t>DPME, </a:t>
            </a:r>
            <a:r>
              <a:rPr sz="1600" dirty="0">
                <a:latin typeface="Arial"/>
                <a:cs typeface="Arial"/>
              </a:rPr>
              <a:t>the </a:t>
            </a:r>
            <a:r>
              <a:rPr sz="1600" spc="-5" dirty="0">
                <a:latin typeface="Arial"/>
                <a:cs typeface="Arial"/>
              </a:rPr>
              <a:t>branch </a:t>
            </a:r>
            <a:r>
              <a:rPr sz="1600" dirty="0">
                <a:latin typeface="Arial"/>
                <a:cs typeface="Arial"/>
              </a:rPr>
              <a:t>contributes to </a:t>
            </a:r>
            <a:r>
              <a:rPr sz="1600" spc="5" dirty="0">
                <a:latin typeface="Arial"/>
                <a:cs typeface="Arial"/>
              </a:rPr>
              <a:t> </a:t>
            </a:r>
            <a:r>
              <a:rPr sz="1600" spc="-5" dirty="0">
                <a:latin typeface="Arial"/>
                <a:cs typeface="Arial"/>
              </a:rPr>
              <a:t>improved </a:t>
            </a:r>
            <a:r>
              <a:rPr sz="1600" dirty="0">
                <a:latin typeface="Arial"/>
                <a:cs typeface="Arial"/>
              </a:rPr>
              <a:t>country </a:t>
            </a:r>
            <a:r>
              <a:rPr sz="1600" spc="-5" dirty="0">
                <a:latin typeface="Arial"/>
                <a:cs typeface="Arial"/>
              </a:rPr>
              <a:t>developmental outcomes as envisaged in </a:t>
            </a:r>
            <a:r>
              <a:rPr sz="1600" dirty="0">
                <a:latin typeface="Arial"/>
                <a:cs typeface="Arial"/>
              </a:rPr>
              <a:t>the </a:t>
            </a:r>
            <a:r>
              <a:rPr sz="1600" spc="-5" dirty="0">
                <a:latin typeface="Arial"/>
                <a:cs typeface="Arial"/>
              </a:rPr>
              <a:t>National </a:t>
            </a:r>
            <a:r>
              <a:rPr sz="1600" dirty="0">
                <a:latin typeface="Arial"/>
                <a:cs typeface="Arial"/>
              </a:rPr>
              <a:t> </a:t>
            </a:r>
            <a:r>
              <a:rPr sz="1600" spc="-5" dirty="0">
                <a:latin typeface="Arial"/>
                <a:cs typeface="Arial"/>
              </a:rPr>
              <a:t>Development </a:t>
            </a:r>
            <a:r>
              <a:rPr sz="1600" dirty="0">
                <a:latin typeface="Arial"/>
                <a:cs typeface="Arial"/>
              </a:rPr>
              <a:t>Plan (NDP </a:t>
            </a:r>
            <a:r>
              <a:rPr sz="1600" spc="-5" dirty="0">
                <a:latin typeface="Arial"/>
                <a:cs typeface="Arial"/>
              </a:rPr>
              <a:t>2030) </a:t>
            </a:r>
            <a:r>
              <a:rPr sz="1600" dirty="0">
                <a:latin typeface="Arial"/>
                <a:cs typeface="Arial"/>
              </a:rPr>
              <a:t>through the </a:t>
            </a:r>
            <a:r>
              <a:rPr sz="1600" spc="-5" dirty="0">
                <a:latin typeface="Arial"/>
                <a:cs typeface="Arial"/>
              </a:rPr>
              <a:t>effective implementation of </a:t>
            </a:r>
            <a:r>
              <a:rPr sz="1600" dirty="0">
                <a:latin typeface="Arial"/>
                <a:cs typeface="Arial"/>
              </a:rPr>
              <a:t>the </a:t>
            </a:r>
            <a:r>
              <a:rPr sz="1600" spc="-320" dirty="0">
                <a:latin typeface="Arial"/>
                <a:cs typeface="Arial"/>
              </a:rPr>
              <a:t> </a:t>
            </a:r>
            <a:r>
              <a:rPr sz="1600" dirty="0">
                <a:latin typeface="Arial"/>
                <a:cs typeface="Arial"/>
              </a:rPr>
              <a:t>MTSF</a:t>
            </a:r>
            <a:r>
              <a:rPr sz="1600" spc="-5" dirty="0">
                <a:latin typeface="Arial"/>
                <a:cs typeface="Arial"/>
              </a:rPr>
              <a:t> 2019-2024.</a:t>
            </a:r>
            <a:endParaRPr sz="1600" dirty="0">
              <a:latin typeface="Arial"/>
              <a:cs typeface="Arial"/>
            </a:endParaRPr>
          </a:p>
          <a:p>
            <a:pPr marL="12700">
              <a:spcBef>
                <a:spcPts val="835"/>
              </a:spcBef>
            </a:pPr>
            <a:r>
              <a:rPr lang="en-US" sz="1600" b="1" dirty="0">
                <a:solidFill>
                  <a:srgbClr val="F58220"/>
                </a:solidFill>
                <a:latin typeface="Arial"/>
                <a:cs typeface="Arial"/>
              </a:rPr>
              <a:t>Key Strategic Plan /APP Annual </a:t>
            </a:r>
            <a:r>
              <a:rPr lang="en-US" sz="1600" b="1" spc="-15" dirty="0">
                <a:solidFill>
                  <a:srgbClr val="F58220"/>
                </a:solidFill>
                <a:latin typeface="Arial"/>
                <a:cs typeface="Arial"/>
              </a:rPr>
              <a:t>Targets 2023/24</a:t>
            </a:r>
          </a:p>
          <a:p>
            <a:pPr marL="355600" indent="-342900">
              <a:spcBef>
                <a:spcPts val="835"/>
              </a:spcBef>
              <a:buFont typeface="+mj-lt"/>
              <a:buAutoNum type="arabicParenR"/>
            </a:pPr>
            <a:r>
              <a:rPr lang="en-US" sz="1600" dirty="0">
                <a:latin typeface="Arial"/>
                <a:cs typeface="Arial"/>
              </a:rPr>
              <a:t>National Planning Legislation Promulgated;</a:t>
            </a:r>
          </a:p>
          <a:p>
            <a:pPr marL="355600" indent="-342900">
              <a:spcBef>
                <a:spcPts val="835"/>
              </a:spcBef>
              <a:buFont typeface="+mj-lt"/>
              <a:buAutoNum type="arabicParenR"/>
            </a:pPr>
            <a:r>
              <a:rPr lang="en-US" sz="1600" dirty="0">
                <a:latin typeface="Arial"/>
                <a:cs typeface="Arial"/>
              </a:rPr>
              <a:t>Alignment of the Planning and Budgeting processes; </a:t>
            </a:r>
          </a:p>
          <a:p>
            <a:pPr marL="355600" indent="-342900">
              <a:spcBef>
                <a:spcPts val="835"/>
              </a:spcBef>
              <a:buFont typeface="+mj-lt"/>
              <a:buAutoNum type="arabicParenR"/>
            </a:pPr>
            <a:r>
              <a:rPr lang="en-US" sz="1600" dirty="0">
                <a:latin typeface="Arial"/>
                <a:cs typeface="Arial"/>
              </a:rPr>
              <a:t>District Development Model integrated as a primary planning tool in the system of planning (one plan);</a:t>
            </a:r>
          </a:p>
          <a:p>
            <a:pPr marL="355600" indent="-342900">
              <a:spcBef>
                <a:spcPts val="835"/>
              </a:spcBef>
              <a:buFont typeface="+mj-lt"/>
              <a:buAutoNum type="arabicParenR"/>
            </a:pPr>
            <a:r>
              <a:rPr lang="en-US" sz="1600" dirty="0">
                <a:latin typeface="Arial"/>
                <a:cs typeface="Arial"/>
              </a:rPr>
              <a:t>Strategic Plans and APP of departments are assessed for aligned with the Revised Framework for Strategic Plans and APPs and the Revised MTSF 2019-2024; </a:t>
            </a:r>
          </a:p>
          <a:p>
            <a:pPr marL="355600" indent="-342900">
              <a:spcBef>
                <a:spcPts val="835"/>
              </a:spcBef>
              <a:buFont typeface="+mj-lt"/>
              <a:buAutoNum type="arabicParenR"/>
            </a:pPr>
            <a:r>
              <a:rPr lang="en-US" sz="1600" dirty="0">
                <a:latin typeface="Arial"/>
                <a:cs typeface="Arial"/>
              </a:rPr>
              <a:t>APPs are assessed for geo-spatially referencing (where relevant); </a:t>
            </a:r>
          </a:p>
          <a:p>
            <a:pPr marL="355600" indent="-342900">
              <a:spcBef>
                <a:spcPts val="835"/>
              </a:spcBef>
              <a:buFont typeface="+mj-lt"/>
              <a:buAutoNum type="arabicParenR"/>
            </a:pPr>
            <a:r>
              <a:rPr lang="en-US" sz="1600" dirty="0">
                <a:latin typeface="Arial"/>
                <a:cs typeface="Arial"/>
              </a:rPr>
              <a:t>Automation of the Planning Systems</a:t>
            </a:r>
          </a:p>
        </p:txBody>
      </p:sp>
      <p:sp>
        <p:nvSpPr>
          <p:cNvPr id="57" name="object 12">
            <a:extLst>
              <a:ext uri="{FF2B5EF4-FFF2-40B4-BE49-F238E27FC236}">
                <a16:creationId xmlns:a16="http://schemas.microsoft.com/office/drawing/2014/main" id="{8621D8AC-A4B7-6B4E-8AD2-A424395442FA}"/>
              </a:ext>
            </a:extLst>
          </p:cNvPr>
          <p:cNvSpPr/>
          <p:nvPr/>
        </p:nvSpPr>
        <p:spPr>
          <a:xfrm>
            <a:off x="279910" y="941824"/>
            <a:ext cx="2724437" cy="5495512"/>
          </a:xfrm>
          <a:custGeom>
            <a:avLst/>
            <a:gdLst/>
            <a:ahLst/>
            <a:cxnLst/>
            <a:rect l="l" t="t" r="r" b="b"/>
            <a:pathLst>
              <a:path w="3327400" h="4749800">
                <a:moveTo>
                  <a:pt x="3327400" y="0"/>
                </a:moveTo>
                <a:lnTo>
                  <a:pt x="0" y="0"/>
                </a:lnTo>
                <a:lnTo>
                  <a:pt x="0" y="4749800"/>
                </a:lnTo>
                <a:lnTo>
                  <a:pt x="3327400" y="4749800"/>
                </a:lnTo>
                <a:lnTo>
                  <a:pt x="3327400" y="0"/>
                </a:lnTo>
                <a:close/>
              </a:path>
            </a:pathLst>
          </a:custGeom>
          <a:solidFill>
            <a:srgbClr val="F58220"/>
          </a:solidFill>
        </p:spPr>
        <p:txBody>
          <a:bodyPr wrap="square" lIns="0" tIns="0" rIns="0" bIns="0" rtlCol="0"/>
          <a:lstStyle/>
          <a:p>
            <a:endParaRPr dirty="0"/>
          </a:p>
        </p:txBody>
      </p:sp>
      <p:sp>
        <p:nvSpPr>
          <p:cNvPr id="58" name="object 13">
            <a:extLst>
              <a:ext uri="{FF2B5EF4-FFF2-40B4-BE49-F238E27FC236}">
                <a16:creationId xmlns:a16="http://schemas.microsoft.com/office/drawing/2014/main" id="{2CE8E253-0E74-DD4D-820D-F142E7D44F35}"/>
              </a:ext>
            </a:extLst>
          </p:cNvPr>
          <p:cNvSpPr txBox="1"/>
          <p:nvPr/>
        </p:nvSpPr>
        <p:spPr>
          <a:xfrm>
            <a:off x="275270" y="763843"/>
            <a:ext cx="2617742" cy="5698996"/>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marR="17145" algn="ctr">
              <a:lnSpc>
                <a:spcPct val="100000"/>
              </a:lnSpc>
              <a:spcBef>
                <a:spcPts val="1440"/>
              </a:spcBef>
            </a:pPr>
            <a:r>
              <a:rPr lang="en-US" sz="1600" dirty="0">
                <a:solidFill>
                  <a:srgbClr val="FFFFFF"/>
                </a:solidFill>
                <a:latin typeface="Arial"/>
                <a:cs typeface="Arial"/>
              </a:rPr>
              <a:t>The purpose of the programme is to contribute</a:t>
            </a:r>
          </a:p>
          <a:p>
            <a:pPr marL="441959" marR="460375" algn="ctr">
              <a:lnSpc>
                <a:spcPct val="100000"/>
              </a:lnSpc>
              <a:spcBef>
                <a:spcPts val="200"/>
              </a:spcBef>
            </a:pPr>
            <a:r>
              <a:rPr lang="en-US" sz="1600" dirty="0">
                <a:solidFill>
                  <a:srgbClr val="FFFFFF"/>
                </a:solidFill>
                <a:latin typeface="Arial"/>
                <a:cs typeface="Arial"/>
              </a:rPr>
              <a:t>to improved country development outcomes</a:t>
            </a:r>
          </a:p>
          <a:p>
            <a:pPr marL="441959" marR="460375" algn="ctr">
              <a:lnSpc>
                <a:spcPct val="100000"/>
              </a:lnSpc>
              <a:spcBef>
                <a:spcPts val="200"/>
              </a:spcBef>
            </a:pPr>
            <a:r>
              <a:rPr lang="en-US" sz="1600" dirty="0">
                <a:solidFill>
                  <a:srgbClr val="FFFFFF"/>
                </a:solidFill>
                <a:latin typeface="Arial"/>
                <a:cs typeface="Arial"/>
              </a:rPr>
              <a:t>through the coordination and institutionalisation</a:t>
            </a:r>
          </a:p>
          <a:p>
            <a:pPr marL="441959" marR="460375" algn="ctr">
              <a:lnSpc>
                <a:spcPct val="100000"/>
              </a:lnSpc>
              <a:spcBef>
                <a:spcPts val="200"/>
              </a:spcBef>
            </a:pPr>
            <a:r>
              <a:rPr lang="en-US" sz="1600" dirty="0">
                <a:solidFill>
                  <a:srgbClr val="FFFFFF"/>
                </a:solidFill>
                <a:latin typeface="Arial"/>
                <a:cs typeface="Arial"/>
              </a:rPr>
              <a:t>of an integrated government planning</a:t>
            </a:r>
          </a:p>
          <a:p>
            <a:pPr marL="441959" marR="460375" algn="ctr">
              <a:lnSpc>
                <a:spcPct val="100000"/>
              </a:lnSpc>
              <a:spcBef>
                <a:spcPts val="200"/>
              </a:spcBef>
            </a:pPr>
            <a:r>
              <a:rPr lang="en-US" sz="1600" dirty="0">
                <a:solidFill>
                  <a:srgbClr val="FFFFFF"/>
                </a:solidFill>
                <a:latin typeface="Arial"/>
                <a:cs typeface="Arial"/>
              </a:rPr>
              <a:t>system.</a:t>
            </a:r>
            <a:endParaRPr sz="1600" dirty="0">
              <a:latin typeface="Arial"/>
              <a:cs typeface="Arial"/>
            </a:endParaRPr>
          </a:p>
        </p:txBody>
      </p:sp>
      <p:sp>
        <p:nvSpPr>
          <p:cNvPr id="59" name="object 15">
            <a:extLst>
              <a:ext uri="{FF2B5EF4-FFF2-40B4-BE49-F238E27FC236}">
                <a16:creationId xmlns:a16="http://schemas.microsoft.com/office/drawing/2014/main" id="{1A5C9E00-305E-9F4A-86AD-4FDF2700F270}"/>
              </a:ext>
            </a:extLst>
          </p:cNvPr>
          <p:cNvSpPr/>
          <p:nvPr/>
        </p:nvSpPr>
        <p:spPr>
          <a:xfrm>
            <a:off x="1069736" y="1248510"/>
            <a:ext cx="1794510" cy="1790064"/>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endParaRPr dirty="0"/>
          </a:p>
        </p:txBody>
      </p:sp>
      <p:sp>
        <p:nvSpPr>
          <p:cNvPr id="61" name="Oval 60">
            <a:extLst>
              <a:ext uri="{FF2B5EF4-FFF2-40B4-BE49-F238E27FC236}">
                <a16:creationId xmlns:a16="http://schemas.microsoft.com/office/drawing/2014/main" id="{7CFC87FC-E520-0645-A511-84341EAE467B}"/>
              </a:ext>
            </a:extLst>
          </p:cNvPr>
          <p:cNvSpPr/>
          <p:nvPr/>
        </p:nvSpPr>
        <p:spPr>
          <a:xfrm>
            <a:off x="11347787" y="6064417"/>
            <a:ext cx="745836" cy="745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2000"/>
              <a:pPr algn="ctr"/>
              <a:t>17</a:t>
            </a:fld>
            <a:endParaRPr lang="en-US" sz="20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761C24E-69D6-4934-A466-FEF0E38F59CE}"/>
              </a:ext>
            </a:extLst>
          </p:cNvPr>
          <p:cNvSpPr/>
          <p:nvPr/>
        </p:nvSpPr>
        <p:spPr>
          <a:xfrm>
            <a:off x="3576006" y="1335632"/>
            <a:ext cx="7546258" cy="646331"/>
          </a:xfrm>
          <a:prstGeom prst="rect">
            <a:avLst/>
          </a:prstGeom>
        </p:spPr>
        <p:txBody>
          <a:bodyPr wrap="square">
            <a:spAutoFit/>
          </a:bodyPr>
          <a:lstStyle/>
          <a:p>
            <a:r>
              <a:rPr lang="en-ZA" b="1" dirty="0">
                <a:solidFill>
                  <a:srgbClr val="F58220"/>
                </a:solidFill>
                <a:latin typeface="Arial" panose="020B0604020202020204" pitchFamily="34" charset="0"/>
                <a:cs typeface="Arial" panose="020B0604020202020204" pitchFamily="34" charset="0"/>
              </a:rPr>
              <a:t>MTSF Priorities supported </a:t>
            </a:r>
          </a:p>
          <a:p>
            <a:r>
              <a:rPr lang="en-ZA" dirty="0">
                <a:latin typeface="Arial" panose="020B0604020202020204" pitchFamily="34" charset="0"/>
                <a:cs typeface="Arial" panose="020B0604020202020204" pitchFamily="34" charset="0"/>
              </a:rPr>
              <a:t>The programme support planning on all seven MTSF priorities</a:t>
            </a:r>
            <a:r>
              <a:rPr lang="en-ZA" dirty="0">
                <a:latin typeface="Arial"/>
                <a:cs typeface="Arial"/>
              </a:rPr>
              <a:t>.</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112E8D-87AF-119D-B8E0-B3BD05E323FE}"/>
              </a:ext>
            </a:extLst>
          </p:cNvPr>
          <p:cNvSpPr txBox="1"/>
          <p:nvPr/>
        </p:nvSpPr>
        <p:spPr>
          <a:xfrm>
            <a:off x="3457941" y="535687"/>
            <a:ext cx="8559887"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National Planning Co-ordination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47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F803B3-6458-7662-BCE9-E0DDD1F37398}"/>
              </a:ext>
            </a:extLst>
          </p:cNvPr>
          <p:cNvSpPr txBox="1"/>
          <p:nvPr/>
        </p:nvSpPr>
        <p:spPr>
          <a:xfrm>
            <a:off x="449942" y="2391274"/>
            <a:ext cx="11292115" cy="523220"/>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3: SECTOR MONITORING SERVICES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1">
            <a:extLst>
              <a:ext uri="{FF2B5EF4-FFF2-40B4-BE49-F238E27FC236}">
                <a16:creationId xmlns:a16="http://schemas.microsoft.com/office/drawing/2014/main" id="{4C89A77A-B3AB-1849-77FC-82D39701433C}"/>
              </a:ext>
            </a:extLst>
          </p:cNvPr>
          <p:cNvSpPr>
            <a:spLocks noGrp="1"/>
          </p:cNvSpPr>
          <p:nvPr>
            <p:ph type="sldNum" sz="quarter" idx="12"/>
          </p:nvPr>
        </p:nvSpPr>
        <p:spPr>
          <a:xfrm>
            <a:off x="9104087" y="62402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object 5">
            <a:extLst>
              <a:ext uri="{FF2B5EF4-FFF2-40B4-BE49-F238E27FC236}">
                <a16:creationId xmlns:a16="http://schemas.microsoft.com/office/drawing/2014/main" id="{1811A0CA-AEBF-4AED-B3F9-88F1A2E12FD6}"/>
              </a:ext>
            </a:extLst>
          </p:cNvPr>
          <p:cNvSpPr txBox="1"/>
          <p:nvPr/>
        </p:nvSpPr>
        <p:spPr>
          <a:xfrm>
            <a:off x="0" y="3039177"/>
            <a:ext cx="12192000" cy="497700"/>
          </a:xfrm>
          <a:prstGeom prst="rect">
            <a:avLst/>
          </a:prstGeom>
        </p:spPr>
        <p:txBody>
          <a:bodyPr vert="horz" wrap="square" lIns="0" tIns="12065" rIns="0" bIns="0" rtlCol="0">
            <a:spAutoFit/>
          </a:bodyPr>
          <a:lstStyle/>
          <a:p>
            <a:pPr lvl="0" algn="ctr">
              <a:lnSpc>
                <a:spcPct val="150000"/>
              </a:lnSpc>
            </a:pPr>
            <a:r>
              <a:rPr lang="en-GB" sz="2400" b="1" dirty="0">
                <a:solidFill>
                  <a:prstClr val="white"/>
                </a:solidFill>
                <a:latin typeface="Arial" panose="020B0604020202020204" pitchFamily="34" charset="0"/>
                <a:cs typeface="Arial" panose="020B0604020202020204" pitchFamily="34" charset="0"/>
              </a:rPr>
              <a:t>Overview of Deliverables</a:t>
            </a:r>
          </a:p>
        </p:txBody>
      </p:sp>
    </p:spTree>
    <p:extLst>
      <p:ext uri="{BB962C8B-B14F-4D97-AF65-F5344CB8AC3E}">
        <p14:creationId xmlns:p14="http://schemas.microsoft.com/office/powerpoint/2010/main" val="4183198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2">
            <a:extLst>
              <a:ext uri="{FF2B5EF4-FFF2-40B4-BE49-F238E27FC236}">
                <a16:creationId xmlns:a16="http://schemas.microsoft.com/office/drawing/2014/main" id="{B96BDE0D-CA13-8A41-9DA1-3D54A255C7F9}"/>
              </a:ext>
            </a:extLst>
          </p:cNvPr>
          <p:cNvSpPr txBox="1"/>
          <p:nvPr/>
        </p:nvSpPr>
        <p:spPr>
          <a:xfrm>
            <a:off x="2897887" y="1692602"/>
            <a:ext cx="9051884" cy="1059264"/>
          </a:xfrm>
          <a:prstGeom prst="rect">
            <a:avLst/>
          </a:prstGeom>
        </p:spPr>
        <p:txBody>
          <a:bodyPr vert="horz" wrap="square" lIns="0" tIns="22860" rIns="0" bIns="0" rtlCol="0">
            <a:spAutoFit/>
          </a:bodyPr>
          <a:lstStyle/>
          <a:p>
            <a:pPr marL="12700">
              <a:spcBef>
                <a:spcPts val="180"/>
              </a:spcBef>
            </a:pPr>
            <a:r>
              <a:rPr lang="en-US" sz="1600" b="1" dirty="0">
                <a:solidFill>
                  <a:srgbClr val="F58220"/>
                </a:solidFill>
                <a:latin typeface="Arial"/>
                <a:cs typeface="Arial"/>
              </a:rPr>
              <a:t>Strategic Plan </a:t>
            </a:r>
            <a:r>
              <a:rPr sz="1600" b="1" dirty="0">
                <a:solidFill>
                  <a:srgbClr val="F58220"/>
                </a:solidFill>
                <a:latin typeface="Arial"/>
                <a:cs typeface="Arial"/>
              </a:rPr>
              <a:t>Outcome</a:t>
            </a:r>
            <a:r>
              <a:rPr lang="en-US" sz="1600" b="1" dirty="0">
                <a:solidFill>
                  <a:srgbClr val="F58220"/>
                </a:solidFill>
                <a:latin typeface="Arial"/>
                <a:cs typeface="Arial"/>
              </a:rPr>
              <a:t>/s</a:t>
            </a:r>
            <a:r>
              <a:rPr lang="en-US" sz="1600" b="1" spc="-25" dirty="0">
                <a:solidFill>
                  <a:srgbClr val="F58220"/>
                </a:solidFill>
                <a:latin typeface="Arial"/>
                <a:cs typeface="Arial"/>
              </a:rPr>
              <a:t> supported</a:t>
            </a:r>
            <a:endParaRPr lang="en-US" sz="1600" dirty="0">
              <a:latin typeface="Arial"/>
              <a:cs typeface="Arial"/>
            </a:endParaRPr>
          </a:p>
          <a:p>
            <a:pPr marL="355600" marR="5080" indent="-342900">
              <a:spcBef>
                <a:spcPts val="220"/>
              </a:spcBef>
              <a:buFont typeface="+mj-lt"/>
              <a:buAutoNum type="arabicPeriod"/>
            </a:pPr>
            <a:r>
              <a:rPr lang="en-US" sz="1600" dirty="0">
                <a:latin typeface="Arial"/>
                <a:cs typeface="Arial"/>
              </a:rPr>
              <a:t>Improved accountability of the government in the implementation of service delivery programmes and projects.</a:t>
            </a:r>
          </a:p>
          <a:p>
            <a:pPr marL="355600" marR="5080" indent="-342900">
              <a:spcBef>
                <a:spcPts val="220"/>
              </a:spcBef>
              <a:buFont typeface="+mj-lt"/>
              <a:buAutoNum type="arabicPeriod"/>
            </a:pPr>
            <a:r>
              <a:rPr lang="en-US" sz="1600" dirty="0">
                <a:latin typeface="Arial"/>
                <a:cs typeface="Arial"/>
              </a:rPr>
              <a:t>Improved government planning, implementation, monitoring, evaluation and citizens oversight.</a:t>
            </a:r>
            <a:endParaRPr sz="1600" dirty="0">
              <a:latin typeface="Arial"/>
              <a:cs typeface="Arial"/>
            </a:endParaRPr>
          </a:p>
        </p:txBody>
      </p:sp>
      <p:sp>
        <p:nvSpPr>
          <p:cNvPr id="14" name="object 13">
            <a:extLst>
              <a:ext uri="{FF2B5EF4-FFF2-40B4-BE49-F238E27FC236}">
                <a16:creationId xmlns:a16="http://schemas.microsoft.com/office/drawing/2014/main" id="{21146EC9-9DA8-5144-8170-56299849F69C}"/>
              </a:ext>
            </a:extLst>
          </p:cNvPr>
          <p:cNvSpPr txBox="1"/>
          <p:nvPr/>
        </p:nvSpPr>
        <p:spPr>
          <a:xfrm>
            <a:off x="2897887" y="2980882"/>
            <a:ext cx="8960618" cy="3536866"/>
          </a:xfrm>
          <a:prstGeom prst="rect">
            <a:avLst/>
          </a:prstGeom>
        </p:spPr>
        <p:txBody>
          <a:bodyPr vert="horz" wrap="square" lIns="0" tIns="22860" rIns="0" bIns="0" numCol="2" rtlCol="0">
            <a:spAutoFit/>
          </a:bodyPr>
          <a:lstStyle/>
          <a:p>
            <a:pPr marL="12700">
              <a:spcBef>
                <a:spcPts val="180"/>
              </a:spcBef>
            </a:pPr>
            <a:r>
              <a:rPr lang="en-US" sz="1400" b="1" dirty="0">
                <a:solidFill>
                  <a:srgbClr val="F58220"/>
                </a:solidFill>
                <a:latin typeface="Arial"/>
                <a:cs typeface="Arial"/>
              </a:rPr>
              <a:t>Key </a:t>
            </a:r>
            <a:r>
              <a:rPr sz="1400" b="1" dirty="0">
                <a:solidFill>
                  <a:srgbClr val="F58220"/>
                </a:solidFill>
                <a:latin typeface="Arial"/>
                <a:cs typeface="Arial"/>
              </a:rPr>
              <a:t>Strategic</a:t>
            </a:r>
            <a:r>
              <a:rPr sz="1400" b="1" spc="-10" dirty="0">
                <a:solidFill>
                  <a:srgbClr val="F58220"/>
                </a:solidFill>
                <a:latin typeface="Arial"/>
                <a:cs typeface="Arial"/>
              </a:rPr>
              <a:t> </a:t>
            </a:r>
            <a:r>
              <a:rPr sz="1400" b="1" dirty="0">
                <a:solidFill>
                  <a:srgbClr val="F58220"/>
                </a:solidFill>
                <a:latin typeface="Arial"/>
                <a:cs typeface="Arial"/>
              </a:rPr>
              <a:t>Plan</a:t>
            </a:r>
            <a:r>
              <a:rPr sz="1400" b="1" spc="-10" dirty="0">
                <a:solidFill>
                  <a:srgbClr val="F58220"/>
                </a:solidFill>
                <a:latin typeface="Arial"/>
                <a:cs typeface="Arial"/>
              </a:rPr>
              <a:t> </a:t>
            </a:r>
            <a:r>
              <a:rPr sz="1400" b="1" dirty="0">
                <a:solidFill>
                  <a:srgbClr val="F58220"/>
                </a:solidFill>
                <a:latin typeface="Arial"/>
                <a:cs typeface="Arial"/>
              </a:rPr>
              <a:t>/</a:t>
            </a:r>
            <a:r>
              <a:rPr lang="en-US" sz="1400" b="1" dirty="0">
                <a:solidFill>
                  <a:srgbClr val="F58220"/>
                </a:solidFill>
                <a:latin typeface="Arial"/>
                <a:cs typeface="Arial"/>
              </a:rPr>
              <a:t>APP Annual </a:t>
            </a:r>
            <a:r>
              <a:rPr sz="1400" b="1" spc="-20" dirty="0">
                <a:solidFill>
                  <a:srgbClr val="F58220"/>
                </a:solidFill>
                <a:latin typeface="Arial"/>
                <a:cs typeface="Arial"/>
              </a:rPr>
              <a:t>Targets</a:t>
            </a:r>
            <a:r>
              <a:rPr lang="en-US" sz="1400" b="1" spc="-20" dirty="0">
                <a:solidFill>
                  <a:srgbClr val="F58220"/>
                </a:solidFill>
                <a:latin typeface="Arial"/>
                <a:cs typeface="Arial"/>
              </a:rPr>
              <a:t> 2023/24</a:t>
            </a:r>
            <a:endParaRPr lang="en-US" sz="1400" b="1" dirty="0">
              <a:solidFill>
                <a:srgbClr val="F58220"/>
              </a:solidFill>
              <a:latin typeface="Arial"/>
              <a:cs typeface="Arial"/>
            </a:endParaRPr>
          </a:p>
          <a:p>
            <a:pPr marL="355600" indent="-342900">
              <a:spcBef>
                <a:spcPts val="180"/>
              </a:spcBef>
              <a:buFont typeface="+mj-lt"/>
              <a:buAutoNum type="arabicPeriod"/>
            </a:pPr>
            <a:r>
              <a:rPr lang="en-US" sz="1600" spc="-25" dirty="0">
                <a:latin typeface="Arial"/>
                <a:cs typeface="Arial"/>
              </a:rPr>
              <a:t>Bi-Annual Integrated MTSF Monitoring Reviews</a:t>
            </a:r>
          </a:p>
          <a:p>
            <a:pPr marL="355600" marR="5080" indent="-342900">
              <a:buFont typeface="+mj-lt"/>
              <a:buAutoNum type="arabicPeriod"/>
            </a:pPr>
            <a:r>
              <a:rPr lang="en-US" sz="1600" spc="-25" dirty="0">
                <a:latin typeface="Arial"/>
                <a:cs typeface="Arial"/>
              </a:rPr>
              <a:t>MTSF Mid-term Review of Government Performance</a:t>
            </a:r>
          </a:p>
          <a:p>
            <a:pPr marL="355600" marR="5080" indent="-342900">
              <a:buFont typeface="+mj-lt"/>
              <a:buAutoNum type="arabicPeriod"/>
            </a:pPr>
            <a:r>
              <a:rPr lang="en-US" sz="1600" dirty="0">
                <a:latin typeface="Arial" panose="020B0604020202020204" pitchFamily="34" charset="0"/>
                <a:ea typeface="Arial" panose="020B0604020202020204" pitchFamily="34" charset="0"/>
                <a:cs typeface="Arial" panose="020B0604020202020204" pitchFamily="34" charset="0"/>
              </a:rPr>
              <a:t>Consolidated Local Government Management Improvement Model (LGMIM) Reports</a:t>
            </a:r>
          </a:p>
          <a:p>
            <a:pPr marL="355600" marR="5080" indent="-342900">
              <a:buFont typeface="+mj-lt"/>
              <a:buAutoNum type="arabicPeriod"/>
            </a:pPr>
            <a:r>
              <a:rPr lang="en-US" sz="1600" dirty="0">
                <a:latin typeface="Arial" panose="020B0604020202020204" pitchFamily="34" charset="0"/>
                <a:ea typeface="Arial" panose="020B0604020202020204" pitchFamily="34" charset="0"/>
                <a:cs typeface="Arial" panose="020B0604020202020204" pitchFamily="34" charset="0"/>
              </a:rPr>
              <a:t>Progress reports on the implementation of Operations Phakisa</a:t>
            </a:r>
          </a:p>
          <a:p>
            <a:pPr marL="342900" indent="-342900">
              <a:spcAft>
                <a:spcPts val="800"/>
              </a:spcAft>
              <a:buFont typeface="+mj-lt"/>
              <a:buAutoNum type="arabicPeriod"/>
            </a:pPr>
            <a:r>
              <a:rPr lang="en-US" sz="1600" spc="-25" dirty="0">
                <a:latin typeface="Arial"/>
                <a:cs typeface="Arial"/>
              </a:rPr>
              <a:t>In-depth specialised assessments on performance on targeted interventions in the following areas:</a:t>
            </a:r>
          </a:p>
          <a:p>
            <a:pPr marL="800100" marR="5080" indent="-341313">
              <a:buFont typeface="Wingdings" panose="05000000000000000000" pitchFamily="2" charset="2"/>
              <a:buChar char="§"/>
            </a:pPr>
            <a:r>
              <a:rPr lang="en-US" sz="1400" spc="-25" dirty="0">
                <a:latin typeface="Arial"/>
                <a:cs typeface="Arial"/>
              </a:rPr>
              <a:t>GBV</a:t>
            </a:r>
          </a:p>
          <a:p>
            <a:pPr marL="404813" marR="5080" indent="-341313">
              <a:buFont typeface="Wingdings" panose="05000000000000000000" pitchFamily="2" charset="2"/>
              <a:buChar char="§"/>
            </a:pPr>
            <a:r>
              <a:rPr lang="en-US" sz="1400" spc="-25" dirty="0">
                <a:latin typeface="Arial"/>
                <a:cs typeface="Arial"/>
              </a:rPr>
              <a:t>Interventions aimed at enhancing Artisan intake at TVETS</a:t>
            </a:r>
          </a:p>
          <a:p>
            <a:pPr marL="800100" marR="5080" indent="-341313">
              <a:buFont typeface="Wingdings" panose="05000000000000000000" pitchFamily="2" charset="2"/>
              <a:buChar char="§"/>
            </a:pPr>
            <a:r>
              <a:rPr lang="en-US" sz="1400" spc="-25" dirty="0">
                <a:latin typeface="Arial"/>
                <a:cs typeface="Arial"/>
              </a:rPr>
              <a:t>Food nutrition and security </a:t>
            </a:r>
          </a:p>
          <a:p>
            <a:pPr marL="361950" marR="5080" indent="-341313">
              <a:buFont typeface="Wingdings" panose="05000000000000000000" pitchFamily="2" charset="2"/>
              <a:buChar char="§"/>
            </a:pPr>
            <a:r>
              <a:rPr lang="en-US" sz="1400" dirty="0">
                <a:latin typeface="Arial" panose="020B0604020202020204" pitchFamily="34" charset="0"/>
                <a:ea typeface="Arial" panose="020B0604020202020204" pitchFamily="34" charset="0"/>
              </a:rPr>
              <a:t>Progress report on the Cannabis regulations and legislation framework</a:t>
            </a:r>
            <a:endParaRPr lang="en-ZA" sz="1400" dirty="0">
              <a:latin typeface="Arial" panose="020B0604020202020204" pitchFamily="34" charset="0"/>
              <a:ea typeface="Calibri" panose="020F0502020204030204" pitchFamily="34" charset="0"/>
              <a:cs typeface="Arial" panose="020B0604020202020204" pitchFamily="34" charset="0"/>
            </a:endParaRPr>
          </a:p>
          <a:p>
            <a:pPr marL="361950" marR="5080" indent="-341313">
              <a:buFont typeface="Wingdings" panose="05000000000000000000" pitchFamily="2" charset="2"/>
              <a:buChar char="§"/>
            </a:pPr>
            <a:r>
              <a:rPr lang="en-US" sz="1400" spc="-25" dirty="0">
                <a:latin typeface="Arial"/>
                <a:cs typeface="Arial"/>
              </a:rPr>
              <a:t> </a:t>
            </a:r>
            <a:r>
              <a:rPr lang="en-US" sz="1400" dirty="0">
                <a:latin typeface="Arial" panose="020B0604020202020204" pitchFamily="34" charset="0"/>
                <a:ea typeface="Arial" panose="020B0604020202020204" pitchFamily="34" charset="0"/>
              </a:rPr>
              <a:t>Progress report on Climate change and just transition</a:t>
            </a:r>
          </a:p>
          <a:p>
            <a:pPr marL="361950" marR="5080" indent="-341313">
              <a:buFont typeface="Wingdings" panose="05000000000000000000" pitchFamily="2" charset="2"/>
              <a:buChar char="§"/>
            </a:pPr>
            <a:r>
              <a:rPr lang="en-US" sz="1400" dirty="0">
                <a:latin typeface="Arial" panose="020B0604020202020204" pitchFamily="34" charset="0"/>
                <a:ea typeface="Arial" panose="020B0604020202020204" pitchFamily="34" charset="0"/>
                <a:cs typeface="Arial" panose="020B0604020202020204" pitchFamily="34" charset="0"/>
              </a:rPr>
              <a:t>Government business incentives system linked to the Masterplan dashboard</a:t>
            </a:r>
          </a:p>
          <a:p>
            <a:pPr marL="361950" marR="5080" indent="-341313">
              <a:buFont typeface="Wingdings" panose="05000000000000000000" pitchFamily="2" charset="2"/>
              <a:buChar char="§"/>
            </a:pPr>
            <a:r>
              <a:rPr lang="en-US" sz="1400" dirty="0">
                <a:latin typeface="Arial" panose="020B0604020202020204" pitchFamily="34" charset="0"/>
                <a:ea typeface="Arial" panose="020B0604020202020204" pitchFamily="34" charset="0"/>
                <a:cs typeface="Arial" panose="020B0604020202020204" pitchFamily="34" charset="0"/>
              </a:rPr>
              <a:t>Network Infrastructure</a:t>
            </a:r>
          </a:p>
          <a:p>
            <a:pPr marL="361950" marR="5080" indent="-341313">
              <a:buFont typeface="Wingdings" panose="05000000000000000000" pitchFamily="2" charset="2"/>
              <a:buChar char="§"/>
            </a:pPr>
            <a:r>
              <a:rPr lang="en-US" sz="1400" dirty="0">
                <a:latin typeface="Arial" panose="020B0604020202020204" pitchFamily="34" charset="0"/>
                <a:ea typeface="Arial" panose="020B0604020202020204" pitchFamily="34" charset="0"/>
                <a:cs typeface="Arial" panose="020B0604020202020204" pitchFamily="34" charset="0"/>
              </a:rPr>
              <a:t> Industrial Park assessments to determine their contribution to the economy in an environmentally friendly manner. </a:t>
            </a:r>
          </a:p>
          <a:p>
            <a:pPr marL="800100" marR="5080" indent="-341313">
              <a:buFont typeface="Wingdings" panose="05000000000000000000" pitchFamily="2" charset="2"/>
              <a:buChar char="§"/>
            </a:pPr>
            <a:endParaRPr lang="en-US" sz="1400" dirty="0">
              <a:latin typeface="Arial" panose="020B0604020202020204" pitchFamily="34" charset="0"/>
              <a:ea typeface="Arial" panose="020B0604020202020204" pitchFamily="34" charset="0"/>
              <a:cs typeface="Arial" panose="020B0604020202020204" pitchFamily="34" charset="0"/>
            </a:endParaRPr>
          </a:p>
        </p:txBody>
      </p:sp>
      <p:sp>
        <p:nvSpPr>
          <p:cNvPr id="15" name="object 14">
            <a:extLst>
              <a:ext uri="{FF2B5EF4-FFF2-40B4-BE49-F238E27FC236}">
                <a16:creationId xmlns:a16="http://schemas.microsoft.com/office/drawing/2014/main" id="{F4B02E66-F80D-134A-861C-3A460248344A}"/>
              </a:ext>
            </a:extLst>
          </p:cNvPr>
          <p:cNvSpPr/>
          <p:nvPr/>
        </p:nvSpPr>
        <p:spPr>
          <a:xfrm>
            <a:off x="242228" y="800103"/>
            <a:ext cx="2425668" cy="5697545"/>
          </a:xfrm>
          <a:custGeom>
            <a:avLst/>
            <a:gdLst/>
            <a:ahLst/>
            <a:cxnLst/>
            <a:rect l="l" t="t" r="r" b="b"/>
            <a:pathLst>
              <a:path w="3327400" h="4749800">
                <a:moveTo>
                  <a:pt x="3327400" y="0"/>
                </a:moveTo>
                <a:lnTo>
                  <a:pt x="0" y="0"/>
                </a:lnTo>
                <a:lnTo>
                  <a:pt x="0" y="4749800"/>
                </a:lnTo>
                <a:lnTo>
                  <a:pt x="3327400" y="4749800"/>
                </a:lnTo>
                <a:lnTo>
                  <a:pt x="3327400" y="0"/>
                </a:lnTo>
                <a:close/>
              </a:path>
            </a:pathLst>
          </a:custGeom>
          <a:solidFill>
            <a:srgbClr val="F58220"/>
          </a:solidFill>
        </p:spPr>
        <p:txBody>
          <a:bodyPr wrap="square" lIns="0" tIns="0" rIns="0" bIns="0" rtlCol="0"/>
          <a:lstStyle/>
          <a:p>
            <a:endParaRPr dirty="0"/>
          </a:p>
        </p:txBody>
      </p:sp>
      <p:sp>
        <p:nvSpPr>
          <p:cNvPr id="16" name="object 15">
            <a:extLst>
              <a:ext uri="{FF2B5EF4-FFF2-40B4-BE49-F238E27FC236}">
                <a16:creationId xmlns:a16="http://schemas.microsoft.com/office/drawing/2014/main" id="{E8DE50F2-EFB5-9243-9C30-EFDE5AC661D8}"/>
              </a:ext>
            </a:extLst>
          </p:cNvPr>
          <p:cNvSpPr txBox="1"/>
          <p:nvPr/>
        </p:nvSpPr>
        <p:spPr>
          <a:xfrm>
            <a:off x="242229" y="1317637"/>
            <a:ext cx="2576276" cy="5165517"/>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gn="ctr">
              <a:lnSpc>
                <a:spcPct val="100000"/>
              </a:lnSpc>
              <a:spcBef>
                <a:spcPts val="1440"/>
              </a:spcBef>
            </a:pPr>
            <a:r>
              <a:rPr sz="1600" b="1" dirty="0">
                <a:solidFill>
                  <a:srgbClr val="FFFFFF"/>
                </a:solidFill>
                <a:latin typeface="Arial"/>
                <a:cs typeface="Arial"/>
              </a:rPr>
              <a:t>Purpose</a:t>
            </a:r>
            <a:endParaRPr sz="1600" dirty="0">
              <a:latin typeface="Arial"/>
              <a:cs typeface="Arial"/>
            </a:endParaRPr>
          </a:p>
          <a:p>
            <a:pPr marL="9525" marR="317500" algn="ctr">
              <a:lnSpc>
                <a:spcPct val="100000"/>
              </a:lnSpc>
              <a:spcBef>
                <a:spcPts val="200"/>
              </a:spcBef>
            </a:pPr>
            <a:r>
              <a:rPr sz="1600" dirty="0">
                <a:solidFill>
                  <a:srgbClr val="FFFFFF"/>
                </a:solidFill>
                <a:latin typeface="Arial"/>
                <a:cs typeface="Arial"/>
              </a:rPr>
              <a:t>The </a:t>
            </a:r>
            <a:r>
              <a:rPr sz="1600" spc="-5" dirty="0">
                <a:solidFill>
                  <a:srgbClr val="FFFFFF"/>
                </a:solidFill>
                <a:latin typeface="Arial"/>
                <a:cs typeface="Arial"/>
              </a:rPr>
              <a:t>purpose of </a:t>
            </a:r>
            <a:r>
              <a:rPr sz="1600" dirty="0">
                <a:solidFill>
                  <a:srgbClr val="FFFFFF"/>
                </a:solidFill>
                <a:latin typeface="Arial"/>
                <a:cs typeface="Arial"/>
              </a:rPr>
              <a:t>the </a:t>
            </a:r>
            <a:r>
              <a:rPr sz="1600" spc="-5" dirty="0">
                <a:solidFill>
                  <a:srgbClr val="FFFFFF"/>
                </a:solidFill>
                <a:latin typeface="Arial"/>
                <a:cs typeface="Arial"/>
              </a:rPr>
              <a:t>branch is </a:t>
            </a:r>
            <a:r>
              <a:rPr sz="1600" dirty="0">
                <a:solidFill>
                  <a:srgbClr val="FFFFFF"/>
                </a:solidFill>
                <a:latin typeface="Arial"/>
                <a:cs typeface="Arial"/>
              </a:rPr>
              <a:t> to</a:t>
            </a:r>
            <a:r>
              <a:rPr sz="1600" spc="-30" dirty="0">
                <a:solidFill>
                  <a:srgbClr val="FFFFFF"/>
                </a:solidFill>
                <a:latin typeface="Arial"/>
                <a:cs typeface="Arial"/>
              </a:rPr>
              <a:t> </a:t>
            </a:r>
            <a:r>
              <a:rPr lang="en-US" sz="1600" dirty="0">
                <a:solidFill>
                  <a:srgbClr val="FFFFFF"/>
                </a:solidFill>
                <a:latin typeface="Arial"/>
                <a:cs typeface="Arial"/>
              </a:rPr>
              <a:t>monitor</a:t>
            </a:r>
          </a:p>
          <a:p>
            <a:pPr marL="9525" marR="317500" algn="ctr">
              <a:lnSpc>
                <a:spcPct val="100000"/>
              </a:lnSpc>
              <a:spcBef>
                <a:spcPts val="200"/>
              </a:spcBef>
            </a:pPr>
            <a:r>
              <a:rPr lang="en-US" sz="1600" dirty="0">
                <a:solidFill>
                  <a:srgbClr val="FFFFFF"/>
                </a:solidFill>
                <a:latin typeface="Arial"/>
                <a:cs typeface="Arial"/>
              </a:rPr>
              <a:t>government performance against the 7</a:t>
            </a:r>
          </a:p>
          <a:p>
            <a:pPr marL="9525" marR="317500" algn="ctr">
              <a:lnSpc>
                <a:spcPct val="100000"/>
              </a:lnSpc>
              <a:spcBef>
                <a:spcPts val="200"/>
              </a:spcBef>
            </a:pPr>
            <a:r>
              <a:rPr lang="en-US" sz="1600" dirty="0">
                <a:solidFill>
                  <a:srgbClr val="FFFFFF"/>
                </a:solidFill>
                <a:latin typeface="Arial"/>
                <a:cs typeface="Arial"/>
              </a:rPr>
              <a:t>Priorities of government as expressed through</a:t>
            </a:r>
          </a:p>
          <a:p>
            <a:pPr marL="9525" marR="317500" algn="ctr">
              <a:lnSpc>
                <a:spcPct val="100000"/>
              </a:lnSpc>
              <a:spcBef>
                <a:spcPts val="200"/>
              </a:spcBef>
            </a:pPr>
            <a:r>
              <a:rPr lang="en-US" sz="1600" dirty="0">
                <a:solidFill>
                  <a:srgbClr val="FFFFFF"/>
                </a:solidFill>
                <a:latin typeface="Arial"/>
                <a:cs typeface="Arial"/>
              </a:rPr>
              <a:t>the MTSF. It monitors also, the intervention</a:t>
            </a:r>
          </a:p>
          <a:p>
            <a:pPr marL="9525" marR="317500" algn="ctr">
              <a:lnSpc>
                <a:spcPct val="100000"/>
              </a:lnSpc>
              <a:spcBef>
                <a:spcPts val="200"/>
              </a:spcBef>
            </a:pPr>
            <a:r>
              <a:rPr lang="en-US" sz="1600" dirty="0">
                <a:solidFill>
                  <a:srgbClr val="FFFFFF"/>
                </a:solidFill>
                <a:latin typeface="Arial"/>
                <a:cs typeface="Arial"/>
              </a:rPr>
              <a:t>strategies toward achievement of intended</a:t>
            </a:r>
          </a:p>
          <a:p>
            <a:pPr marL="9525" marR="317500" algn="ctr">
              <a:lnSpc>
                <a:spcPct val="100000"/>
              </a:lnSpc>
              <a:spcBef>
                <a:spcPts val="200"/>
              </a:spcBef>
            </a:pPr>
            <a:r>
              <a:rPr lang="en-US" sz="1600" dirty="0">
                <a:solidFill>
                  <a:srgbClr val="FFFFFF"/>
                </a:solidFill>
                <a:latin typeface="Arial"/>
                <a:cs typeface="Arial"/>
              </a:rPr>
              <a:t>results as articulated in the MTSF.</a:t>
            </a:r>
            <a:endParaRPr sz="1600" dirty="0">
              <a:latin typeface="Arial"/>
              <a:cs typeface="Arial"/>
            </a:endParaRPr>
          </a:p>
        </p:txBody>
      </p:sp>
      <p:sp>
        <p:nvSpPr>
          <p:cNvPr id="18" name="object 17">
            <a:extLst>
              <a:ext uri="{FF2B5EF4-FFF2-40B4-BE49-F238E27FC236}">
                <a16:creationId xmlns:a16="http://schemas.microsoft.com/office/drawing/2014/main" id="{5063AF19-CCFF-5349-A57C-7EC68567F773}"/>
              </a:ext>
            </a:extLst>
          </p:cNvPr>
          <p:cNvSpPr/>
          <p:nvPr/>
        </p:nvSpPr>
        <p:spPr>
          <a:xfrm>
            <a:off x="1103377" y="963139"/>
            <a:ext cx="1794510" cy="1790064"/>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endParaRPr dirty="0"/>
          </a:p>
        </p:txBody>
      </p:sp>
      <p:sp>
        <p:nvSpPr>
          <p:cNvPr id="20" name="TextBox 19">
            <a:extLst>
              <a:ext uri="{FF2B5EF4-FFF2-40B4-BE49-F238E27FC236}">
                <a16:creationId xmlns:a16="http://schemas.microsoft.com/office/drawing/2014/main" id="{6FF339D3-766E-4E42-81E9-7645E2FD3F76}"/>
              </a:ext>
            </a:extLst>
          </p:cNvPr>
          <p:cNvSpPr txBox="1"/>
          <p:nvPr/>
        </p:nvSpPr>
        <p:spPr>
          <a:xfrm>
            <a:off x="2818505" y="800103"/>
            <a:ext cx="9131267" cy="830997"/>
          </a:xfrm>
          <a:prstGeom prst="rect">
            <a:avLst/>
          </a:prstGeom>
          <a:noFill/>
        </p:spPr>
        <p:txBody>
          <a:bodyPr wrap="square">
            <a:spAutoFit/>
          </a:bodyPr>
          <a:lstStyle/>
          <a:p>
            <a:r>
              <a:rPr lang="en-ZA" sz="1600" b="1" dirty="0">
                <a:solidFill>
                  <a:srgbClr val="F58220"/>
                </a:solidFill>
                <a:latin typeface="Arial" panose="020B0604020202020204" pitchFamily="34" charset="0"/>
                <a:cs typeface="Arial" panose="020B0604020202020204" pitchFamily="34" charset="0"/>
              </a:rPr>
              <a:t>MTSF Priorities supported </a:t>
            </a:r>
          </a:p>
          <a:p>
            <a:r>
              <a:rPr lang="en-US" sz="1600" dirty="0">
                <a:latin typeface="Arial" panose="020B0604020202020204" pitchFamily="34" charset="0"/>
                <a:cs typeface="Arial" panose="020B0604020202020204" pitchFamily="34" charset="0"/>
              </a:rPr>
              <a:t>The branch supports all MTSF Priorities through implementation monitoring, progress reporting and proposing interventions.</a:t>
            </a:r>
          </a:p>
        </p:txBody>
      </p:sp>
      <p:sp>
        <p:nvSpPr>
          <p:cNvPr id="24" name="Oval 23">
            <a:extLst>
              <a:ext uri="{FF2B5EF4-FFF2-40B4-BE49-F238E27FC236}">
                <a16:creationId xmlns:a16="http://schemas.microsoft.com/office/drawing/2014/main" id="{929C2B67-9512-A046-AC60-B1616C60FAC8}"/>
              </a:ext>
            </a:extLst>
          </p:cNvPr>
          <p:cNvSpPr/>
          <p:nvPr/>
        </p:nvSpPr>
        <p:spPr>
          <a:xfrm>
            <a:off x="11218985" y="5870081"/>
            <a:ext cx="745836" cy="745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2000"/>
              <a:pPr algn="ctr"/>
              <a:t>19</a:t>
            </a:fld>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04EEC6E-5759-4E3B-AFC5-CF73F78388E3}"/>
              </a:ext>
            </a:extLst>
          </p:cNvPr>
          <p:cNvSpPr txBox="1"/>
          <p:nvPr/>
        </p:nvSpPr>
        <p:spPr>
          <a:xfrm>
            <a:off x="3457941" y="247921"/>
            <a:ext cx="8559887"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Sector Monitoring Services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8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68C726-57FC-2540-A7FB-8CEB32C65F57}"/>
              </a:ext>
            </a:extLst>
          </p:cNvPr>
          <p:cNvSpPr txBox="1"/>
          <p:nvPr/>
        </p:nvSpPr>
        <p:spPr>
          <a:xfrm>
            <a:off x="814435" y="1508991"/>
            <a:ext cx="10543645" cy="4455835"/>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Mandate</a:t>
            </a:r>
          </a:p>
          <a:p>
            <a:pPr marL="285750" indent="-285750">
              <a:lnSpc>
                <a:spcPct val="15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DPME Core Functions</a:t>
            </a:r>
          </a:p>
          <a:p>
            <a:pPr marL="285750" indent="-285750">
              <a:lnSpc>
                <a:spcPct val="15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Vision, Mission and Values</a:t>
            </a:r>
          </a:p>
          <a:p>
            <a:pPr marL="285750" indent="-285750">
              <a:lnSpc>
                <a:spcPct val="15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Strategic Plan Impact and outcomes statement</a:t>
            </a:r>
          </a:p>
          <a:p>
            <a:pPr marL="285750" indent="-285750">
              <a:lnSpc>
                <a:spcPct val="15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MTSF Priorities</a:t>
            </a:r>
          </a:p>
          <a:p>
            <a:pPr marL="285750" indent="-285750">
              <a:lnSpc>
                <a:spcPct val="15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Programmes overview and deliverables</a:t>
            </a:r>
          </a:p>
          <a:p>
            <a:pPr marL="285750" indent="-285750">
              <a:lnSpc>
                <a:spcPct val="150000"/>
              </a:lnSpc>
              <a:buFont typeface="Courier New" panose="02070309020205020404" pitchFamily="49" charset="0"/>
              <a:buChar char="o"/>
            </a:pPr>
            <a:r>
              <a:rPr lang="en-US" sz="2400" dirty="0">
                <a:latin typeface="Arial" panose="020B0604020202020204" pitchFamily="34" charset="0"/>
                <a:cs typeface="Arial" panose="020B0604020202020204" pitchFamily="34" charset="0"/>
              </a:rPr>
              <a:t>Detailed Output, Outcome and Annual Targets</a:t>
            </a:r>
            <a:endParaRPr lang="en-GB" sz="2400" dirty="0">
              <a:latin typeface="Arial" panose="020B0604020202020204" pitchFamily="34" charset="0"/>
              <a:cs typeface="Arial" panose="020B0604020202020204" pitchFamily="34" charset="0"/>
            </a:endParaRPr>
          </a:p>
          <a:p>
            <a:pPr marL="285750" indent="-285750">
              <a:lnSpc>
                <a:spcPct val="150000"/>
              </a:lnSpc>
              <a:buFont typeface="Courier New" panose="02070309020205020404" pitchFamily="49" charset="0"/>
              <a:buChar char="o"/>
            </a:pPr>
            <a:r>
              <a:rPr lang="en-GB" sz="2400" dirty="0">
                <a:latin typeface="Arial" panose="020B0604020202020204" pitchFamily="34" charset="0"/>
                <a:cs typeface="Arial" panose="020B0604020202020204" pitchFamily="34" charset="0"/>
              </a:rPr>
              <a:t>Finance</a:t>
            </a:r>
          </a:p>
        </p:txBody>
      </p:sp>
      <p:sp>
        <p:nvSpPr>
          <p:cNvPr id="6" name="Oval 5">
            <a:extLst>
              <a:ext uri="{FF2B5EF4-FFF2-40B4-BE49-F238E27FC236}">
                <a16:creationId xmlns:a16="http://schemas.microsoft.com/office/drawing/2014/main" id="{0142C5DF-84CC-FE4D-BC8B-BED8BD99BC32}"/>
              </a:ext>
            </a:extLst>
          </p:cNvPr>
          <p:cNvSpPr/>
          <p:nvPr/>
        </p:nvSpPr>
        <p:spPr>
          <a:xfrm>
            <a:off x="11218985" y="5870081"/>
            <a:ext cx="745836" cy="745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2000"/>
              <a:pPr algn="ctr"/>
              <a:t>2</a:t>
            </a:fld>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835FB4-00BF-9A90-5CE9-4EF685C95B2B}"/>
              </a:ext>
            </a:extLst>
          </p:cNvPr>
          <p:cNvSpPr txBox="1"/>
          <p:nvPr/>
        </p:nvSpPr>
        <p:spPr>
          <a:xfrm>
            <a:off x="725713" y="535687"/>
            <a:ext cx="11292115"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Contents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471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90EE2A-698A-CF51-AC04-34FD29708D60}"/>
              </a:ext>
            </a:extLst>
          </p:cNvPr>
          <p:cNvSpPr>
            <a:spLocks noGrp="1"/>
          </p:cNvSpPr>
          <p:nvPr>
            <p:ph type="sldNum" sz="quarter" idx="12"/>
          </p:nvPr>
        </p:nvSpPr>
        <p:spPr>
          <a:xfrm>
            <a:off x="9104087" y="62402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6A5E3E2-ACD5-8743-2B4D-718C85421C37}"/>
              </a:ext>
            </a:extLst>
          </p:cNvPr>
          <p:cNvSpPr txBox="1"/>
          <p:nvPr/>
        </p:nvSpPr>
        <p:spPr>
          <a:xfrm>
            <a:off x="98696" y="2235166"/>
            <a:ext cx="11994607" cy="95410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4: PUBLIC SECTOR MONITORING </a:t>
            </a: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CAPACITY DEVELOPMENT</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object 5">
            <a:extLst>
              <a:ext uri="{FF2B5EF4-FFF2-40B4-BE49-F238E27FC236}">
                <a16:creationId xmlns:a16="http://schemas.microsoft.com/office/drawing/2014/main" id="{5CF9F4E2-624C-4F36-A3D6-490F68E5231D}"/>
              </a:ext>
            </a:extLst>
          </p:cNvPr>
          <p:cNvSpPr txBox="1"/>
          <p:nvPr/>
        </p:nvSpPr>
        <p:spPr>
          <a:xfrm>
            <a:off x="98696" y="3429000"/>
            <a:ext cx="12192000" cy="497700"/>
          </a:xfrm>
          <a:prstGeom prst="rect">
            <a:avLst/>
          </a:prstGeom>
        </p:spPr>
        <p:txBody>
          <a:bodyPr vert="horz" wrap="square" lIns="0" tIns="12065" rIns="0" bIns="0" rtlCol="0">
            <a:spAutoFit/>
          </a:bodyPr>
          <a:lstStyle/>
          <a:p>
            <a:pPr lvl="0" algn="ctr">
              <a:lnSpc>
                <a:spcPct val="150000"/>
              </a:lnSpc>
            </a:pPr>
            <a:r>
              <a:rPr lang="en-GB" sz="2400" b="1" dirty="0">
                <a:solidFill>
                  <a:prstClr val="white"/>
                </a:solidFill>
                <a:latin typeface="Arial" panose="020B0604020202020204" pitchFamily="34" charset="0"/>
                <a:cs typeface="Arial" panose="020B0604020202020204" pitchFamily="34" charset="0"/>
              </a:rPr>
              <a:t>Overview of Deliverables</a:t>
            </a:r>
          </a:p>
        </p:txBody>
      </p:sp>
    </p:spTree>
    <p:extLst>
      <p:ext uri="{BB962C8B-B14F-4D97-AF65-F5344CB8AC3E}">
        <p14:creationId xmlns:p14="http://schemas.microsoft.com/office/powerpoint/2010/main" val="174918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578BA21-419D-4642-9D74-F4C6A7791B1C}"/>
              </a:ext>
            </a:extLst>
          </p:cNvPr>
          <p:cNvGrpSpPr/>
          <p:nvPr/>
        </p:nvGrpSpPr>
        <p:grpSpPr>
          <a:xfrm>
            <a:off x="3373066" y="3107431"/>
            <a:ext cx="1295400" cy="1443395"/>
            <a:chOff x="4509105" y="4292606"/>
            <a:chExt cx="1392466" cy="1392961"/>
          </a:xfrm>
        </p:grpSpPr>
        <p:grpSp>
          <p:nvGrpSpPr>
            <p:cNvPr id="8" name="object 3">
              <a:extLst>
                <a:ext uri="{FF2B5EF4-FFF2-40B4-BE49-F238E27FC236}">
                  <a16:creationId xmlns:a16="http://schemas.microsoft.com/office/drawing/2014/main" id="{E92F50D3-1982-1E42-82E9-CF3A80C77735}"/>
                </a:ext>
              </a:extLst>
            </p:cNvPr>
            <p:cNvGrpSpPr/>
            <p:nvPr/>
          </p:nvGrpSpPr>
          <p:grpSpPr>
            <a:xfrm>
              <a:off x="4509105" y="4615691"/>
              <a:ext cx="746760" cy="746760"/>
              <a:chOff x="4509105" y="4615691"/>
              <a:chExt cx="746760" cy="746760"/>
            </a:xfrm>
          </p:grpSpPr>
          <p:sp>
            <p:nvSpPr>
              <p:cNvPr id="13" name="object 4">
                <a:extLst>
                  <a:ext uri="{FF2B5EF4-FFF2-40B4-BE49-F238E27FC236}">
                    <a16:creationId xmlns:a16="http://schemas.microsoft.com/office/drawing/2014/main" id="{7C0BA416-49F5-304F-A0CF-56F003A78A68}"/>
                  </a:ext>
                </a:extLst>
              </p:cNvPr>
              <p:cNvSpPr/>
              <p:nvPr/>
            </p:nvSpPr>
            <p:spPr>
              <a:xfrm>
                <a:off x="4509097" y="4615700"/>
                <a:ext cx="746760" cy="746760"/>
              </a:xfrm>
              <a:custGeom>
                <a:avLst/>
                <a:gdLst/>
                <a:ahLst/>
                <a:cxnLst/>
                <a:rect l="l" t="t" r="r" b="b"/>
                <a:pathLst>
                  <a:path w="746760" h="746760">
                    <a:moveTo>
                      <a:pt x="572630" y="372783"/>
                    </a:moveTo>
                    <a:lnTo>
                      <a:pt x="567309" y="327494"/>
                    </a:lnTo>
                    <a:lnTo>
                      <a:pt x="552399" y="285711"/>
                    </a:lnTo>
                    <a:lnTo>
                      <a:pt x="529170" y="248970"/>
                    </a:lnTo>
                    <a:lnTo>
                      <a:pt x="521373" y="241096"/>
                    </a:lnTo>
                    <a:lnTo>
                      <a:pt x="521373" y="374205"/>
                    </a:lnTo>
                    <a:lnTo>
                      <a:pt x="513651" y="420801"/>
                    </a:lnTo>
                    <a:lnTo>
                      <a:pt x="492391" y="461327"/>
                    </a:lnTo>
                    <a:lnTo>
                      <a:pt x="460082" y="493306"/>
                    </a:lnTo>
                    <a:lnTo>
                      <a:pt x="419227" y="514210"/>
                    </a:lnTo>
                    <a:lnTo>
                      <a:pt x="372300" y="521550"/>
                    </a:lnTo>
                    <a:lnTo>
                      <a:pt x="325653" y="513753"/>
                    </a:lnTo>
                    <a:lnTo>
                      <a:pt x="285026" y="492518"/>
                    </a:lnTo>
                    <a:lnTo>
                      <a:pt x="252971" y="460311"/>
                    </a:lnTo>
                    <a:lnTo>
                      <a:pt x="232054" y="419582"/>
                    </a:lnTo>
                    <a:lnTo>
                      <a:pt x="224878" y="372783"/>
                    </a:lnTo>
                    <a:lnTo>
                      <a:pt x="232537" y="325843"/>
                    </a:lnTo>
                    <a:lnTo>
                      <a:pt x="253695" y="285089"/>
                    </a:lnTo>
                    <a:lnTo>
                      <a:pt x="285864" y="252984"/>
                    </a:lnTo>
                    <a:lnTo>
                      <a:pt x="326618" y="231990"/>
                    </a:lnTo>
                    <a:lnTo>
                      <a:pt x="373507" y="224523"/>
                    </a:lnTo>
                    <a:lnTo>
                      <a:pt x="420370" y="232244"/>
                    </a:lnTo>
                    <a:lnTo>
                      <a:pt x="461010" y="253530"/>
                    </a:lnTo>
                    <a:lnTo>
                      <a:pt x="493001" y="285915"/>
                    </a:lnTo>
                    <a:lnTo>
                      <a:pt x="513930" y="326961"/>
                    </a:lnTo>
                    <a:lnTo>
                      <a:pt x="521373" y="374205"/>
                    </a:lnTo>
                    <a:lnTo>
                      <a:pt x="521373" y="241096"/>
                    </a:lnTo>
                    <a:lnTo>
                      <a:pt x="504964" y="224523"/>
                    </a:lnTo>
                    <a:lnTo>
                      <a:pt x="498830" y="218325"/>
                    </a:lnTo>
                    <a:lnTo>
                      <a:pt x="462610" y="194830"/>
                    </a:lnTo>
                    <a:lnTo>
                      <a:pt x="421728" y="179552"/>
                    </a:lnTo>
                    <a:lnTo>
                      <a:pt x="377393" y="173558"/>
                    </a:lnTo>
                    <a:lnTo>
                      <a:pt x="331457" y="177863"/>
                    </a:lnTo>
                    <a:lnTo>
                      <a:pt x="289052" y="192049"/>
                    </a:lnTo>
                    <a:lnTo>
                      <a:pt x="251409" y="214922"/>
                    </a:lnTo>
                    <a:lnTo>
                      <a:pt x="219786" y="245287"/>
                    </a:lnTo>
                    <a:lnTo>
                      <a:pt x="195427" y="281952"/>
                    </a:lnTo>
                    <a:lnTo>
                      <a:pt x="179578" y="323723"/>
                    </a:lnTo>
                    <a:lnTo>
                      <a:pt x="173507" y="369392"/>
                    </a:lnTo>
                    <a:lnTo>
                      <a:pt x="178104" y="415950"/>
                    </a:lnTo>
                    <a:lnTo>
                      <a:pt x="192608" y="458482"/>
                    </a:lnTo>
                    <a:lnTo>
                      <a:pt x="215760" y="495896"/>
                    </a:lnTo>
                    <a:lnTo>
                      <a:pt x="246253" y="527113"/>
                    </a:lnTo>
                    <a:lnTo>
                      <a:pt x="282816" y="551027"/>
                    </a:lnTo>
                    <a:lnTo>
                      <a:pt x="324142" y="566559"/>
                    </a:lnTo>
                    <a:lnTo>
                      <a:pt x="368973" y="572592"/>
                    </a:lnTo>
                    <a:lnTo>
                      <a:pt x="414718" y="568236"/>
                    </a:lnTo>
                    <a:lnTo>
                      <a:pt x="457149" y="553974"/>
                    </a:lnTo>
                    <a:lnTo>
                      <a:pt x="494931" y="530923"/>
                    </a:lnTo>
                    <a:lnTo>
                      <a:pt x="504634" y="521550"/>
                    </a:lnTo>
                    <a:lnTo>
                      <a:pt x="526719" y="500227"/>
                    </a:lnTo>
                    <a:lnTo>
                      <a:pt x="551167" y="462965"/>
                    </a:lnTo>
                    <a:lnTo>
                      <a:pt x="566940" y="420268"/>
                    </a:lnTo>
                    <a:lnTo>
                      <a:pt x="572579" y="374205"/>
                    </a:lnTo>
                    <a:lnTo>
                      <a:pt x="572630" y="372783"/>
                    </a:lnTo>
                    <a:close/>
                  </a:path>
                  <a:path w="746760" h="746760">
                    <a:moveTo>
                      <a:pt x="746658" y="372275"/>
                    </a:moveTo>
                    <a:lnTo>
                      <a:pt x="685025" y="318071"/>
                    </a:lnTo>
                    <a:lnTo>
                      <a:pt x="678180" y="314744"/>
                    </a:lnTo>
                    <a:lnTo>
                      <a:pt x="672833" y="310210"/>
                    </a:lnTo>
                    <a:lnTo>
                      <a:pt x="668921" y="304419"/>
                    </a:lnTo>
                    <a:lnTo>
                      <a:pt x="666343" y="297281"/>
                    </a:lnTo>
                    <a:lnTo>
                      <a:pt x="660793" y="277787"/>
                    </a:lnTo>
                    <a:lnTo>
                      <a:pt x="653897" y="258826"/>
                    </a:lnTo>
                    <a:lnTo>
                      <a:pt x="645579" y="240461"/>
                    </a:lnTo>
                    <a:lnTo>
                      <a:pt x="635762" y="222783"/>
                    </a:lnTo>
                    <a:lnTo>
                      <a:pt x="631571" y="213969"/>
                    </a:lnTo>
                    <a:lnTo>
                      <a:pt x="629932" y="205333"/>
                    </a:lnTo>
                    <a:lnTo>
                      <a:pt x="630770" y="196621"/>
                    </a:lnTo>
                    <a:lnTo>
                      <a:pt x="634047" y="187540"/>
                    </a:lnTo>
                    <a:lnTo>
                      <a:pt x="639953" y="174650"/>
                    </a:lnTo>
                    <a:lnTo>
                      <a:pt x="645566" y="161620"/>
                    </a:lnTo>
                    <a:lnTo>
                      <a:pt x="651040" y="148539"/>
                    </a:lnTo>
                    <a:lnTo>
                      <a:pt x="656551" y="135470"/>
                    </a:lnTo>
                    <a:lnTo>
                      <a:pt x="657567" y="133108"/>
                    </a:lnTo>
                    <a:lnTo>
                      <a:pt x="658368" y="131000"/>
                    </a:lnTo>
                    <a:lnTo>
                      <a:pt x="652894" y="125247"/>
                    </a:lnTo>
                    <a:lnTo>
                      <a:pt x="646188" y="118224"/>
                    </a:lnTo>
                    <a:lnTo>
                      <a:pt x="644677" y="116687"/>
                    </a:lnTo>
                    <a:lnTo>
                      <a:pt x="637159" y="109029"/>
                    </a:lnTo>
                    <a:lnTo>
                      <a:pt x="627354" y="99542"/>
                    </a:lnTo>
                    <a:lnTo>
                      <a:pt x="620826" y="93687"/>
                    </a:lnTo>
                    <a:lnTo>
                      <a:pt x="620826" y="376593"/>
                    </a:lnTo>
                    <a:lnTo>
                      <a:pt x="615251" y="425716"/>
                    </a:lnTo>
                    <a:lnTo>
                      <a:pt x="600557" y="471525"/>
                    </a:lnTo>
                    <a:lnTo>
                      <a:pt x="577659" y="513041"/>
                    </a:lnTo>
                    <a:lnTo>
                      <a:pt x="547509" y="549249"/>
                    </a:lnTo>
                    <a:lnTo>
                      <a:pt x="511048" y="579132"/>
                    </a:lnTo>
                    <a:lnTo>
                      <a:pt x="469188" y="601713"/>
                    </a:lnTo>
                    <a:lnTo>
                      <a:pt x="422884" y="615975"/>
                    </a:lnTo>
                    <a:lnTo>
                      <a:pt x="373062" y="620915"/>
                    </a:lnTo>
                    <a:lnTo>
                      <a:pt x="321741" y="615632"/>
                    </a:lnTo>
                    <a:lnTo>
                      <a:pt x="274497" y="600697"/>
                    </a:lnTo>
                    <a:lnTo>
                      <a:pt x="232219" y="577240"/>
                    </a:lnTo>
                    <a:lnTo>
                      <a:pt x="195757" y="546430"/>
                    </a:lnTo>
                    <a:lnTo>
                      <a:pt x="165976" y="509422"/>
                    </a:lnTo>
                    <a:lnTo>
                      <a:pt x="143764" y="467385"/>
                    </a:lnTo>
                    <a:lnTo>
                      <a:pt x="129959" y="421449"/>
                    </a:lnTo>
                    <a:lnTo>
                      <a:pt x="125450" y="372808"/>
                    </a:lnTo>
                    <a:lnTo>
                      <a:pt x="129070" y="329399"/>
                    </a:lnTo>
                    <a:lnTo>
                      <a:pt x="140131" y="288074"/>
                    </a:lnTo>
                    <a:lnTo>
                      <a:pt x="158000" y="249618"/>
                    </a:lnTo>
                    <a:lnTo>
                      <a:pt x="182092" y="214871"/>
                    </a:lnTo>
                    <a:lnTo>
                      <a:pt x="211759" y="184632"/>
                    </a:lnTo>
                    <a:lnTo>
                      <a:pt x="246418" y="159740"/>
                    </a:lnTo>
                    <a:lnTo>
                      <a:pt x="285445" y="140995"/>
                    </a:lnTo>
                    <a:lnTo>
                      <a:pt x="328218" y="129235"/>
                    </a:lnTo>
                    <a:lnTo>
                      <a:pt x="374129" y="125247"/>
                    </a:lnTo>
                    <a:lnTo>
                      <a:pt x="419227" y="129476"/>
                    </a:lnTo>
                    <a:lnTo>
                      <a:pt x="461479" y="141338"/>
                    </a:lnTo>
                    <a:lnTo>
                      <a:pt x="500227" y="160096"/>
                    </a:lnTo>
                    <a:lnTo>
                      <a:pt x="534784" y="185026"/>
                    </a:lnTo>
                    <a:lnTo>
                      <a:pt x="564451" y="215392"/>
                    </a:lnTo>
                    <a:lnTo>
                      <a:pt x="588581" y="250469"/>
                    </a:lnTo>
                    <a:lnTo>
                      <a:pt x="606463" y="289509"/>
                    </a:lnTo>
                    <a:lnTo>
                      <a:pt x="617448" y="331787"/>
                    </a:lnTo>
                    <a:lnTo>
                      <a:pt x="620826" y="376593"/>
                    </a:lnTo>
                    <a:lnTo>
                      <a:pt x="620826" y="93687"/>
                    </a:lnTo>
                    <a:lnTo>
                      <a:pt x="617194" y="90411"/>
                    </a:lnTo>
                    <a:lnTo>
                      <a:pt x="614299" y="87934"/>
                    </a:lnTo>
                    <a:lnTo>
                      <a:pt x="611835" y="87782"/>
                    </a:lnTo>
                    <a:lnTo>
                      <a:pt x="600494" y="92900"/>
                    </a:lnTo>
                    <a:lnTo>
                      <a:pt x="579335" y="102374"/>
                    </a:lnTo>
                    <a:lnTo>
                      <a:pt x="553834" y="113868"/>
                    </a:lnTo>
                    <a:lnTo>
                      <a:pt x="547039" y="116154"/>
                    </a:lnTo>
                    <a:lnTo>
                      <a:pt x="540410" y="116687"/>
                    </a:lnTo>
                    <a:lnTo>
                      <a:pt x="533869" y="115455"/>
                    </a:lnTo>
                    <a:lnTo>
                      <a:pt x="527354" y="112445"/>
                    </a:lnTo>
                    <a:lnTo>
                      <a:pt x="508203" y="101930"/>
                    </a:lnTo>
                    <a:lnTo>
                      <a:pt x="488429" y="92887"/>
                    </a:lnTo>
                    <a:lnTo>
                      <a:pt x="468058" y="85318"/>
                    </a:lnTo>
                    <a:lnTo>
                      <a:pt x="447078" y="79209"/>
                    </a:lnTo>
                    <a:lnTo>
                      <a:pt x="437781" y="76860"/>
                    </a:lnTo>
                    <a:lnTo>
                      <a:pt x="432028" y="71120"/>
                    </a:lnTo>
                    <a:lnTo>
                      <a:pt x="422744" y="47612"/>
                    </a:lnTo>
                    <a:lnTo>
                      <a:pt x="417080" y="33502"/>
                    </a:lnTo>
                    <a:lnTo>
                      <a:pt x="411276" y="19113"/>
                    </a:lnTo>
                    <a:lnTo>
                      <a:pt x="404431" y="2082"/>
                    </a:lnTo>
                    <a:lnTo>
                      <a:pt x="403275" y="0"/>
                    </a:lnTo>
                    <a:lnTo>
                      <a:pt x="342544" y="279"/>
                    </a:lnTo>
                    <a:lnTo>
                      <a:pt x="340169" y="2184"/>
                    </a:lnTo>
                    <a:lnTo>
                      <a:pt x="333463" y="20104"/>
                    </a:lnTo>
                    <a:lnTo>
                      <a:pt x="322872" y="47917"/>
                    </a:lnTo>
                    <a:lnTo>
                      <a:pt x="298437" y="79413"/>
                    </a:lnTo>
                    <a:lnTo>
                      <a:pt x="277329" y="85598"/>
                    </a:lnTo>
                    <a:lnTo>
                      <a:pt x="256832" y="93243"/>
                    </a:lnTo>
                    <a:lnTo>
                      <a:pt x="236943" y="102374"/>
                    </a:lnTo>
                    <a:lnTo>
                      <a:pt x="217678" y="113004"/>
                    </a:lnTo>
                    <a:lnTo>
                      <a:pt x="210286" y="117449"/>
                    </a:lnTo>
                    <a:lnTo>
                      <a:pt x="202615" y="118224"/>
                    </a:lnTo>
                    <a:lnTo>
                      <a:pt x="165176" y="102362"/>
                    </a:lnTo>
                    <a:lnTo>
                      <a:pt x="154305" y="97815"/>
                    </a:lnTo>
                    <a:lnTo>
                      <a:pt x="153047" y="96012"/>
                    </a:lnTo>
                    <a:lnTo>
                      <a:pt x="153098" y="92900"/>
                    </a:lnTo>
                    <a:lnTo>
                      <a:pt x="116789" y="96926"/>
                    </a:lnTo>
                    <a:lnTo>
                      <a:pt x="116827" y="100012"/>
                    </a:lnTo>
                    <a:lnTo>
                      <a:pt x="115798" y="102374"/>
                    </a:lnTo>
                    <a:lnTo>
                      <a:pt x="87985" y="131356"/>
                    </a:lnTo>
                    <a:lnTo>
                      <a:pt x="87426" y="133807"/>
                    </a:lnTo>
                    <a:lnTo>
                      <a:pt x="89141" y="137490"/>
                    </a:lnTo>
                    <a:lnTo>
                      <a:pt x="95135" y="150634"/>
                    </a:lnTo>
                    <a:lnTo>
                      <a:pt x="106959" y="177012"/>
                    </a:lnTo>
                    <a:lnTo>
                      <a:pt x="113017" y="190131"/>
                    </a:lnTo>
                    <a:lnTo>
                      <a:pt x="115735" y="197789"/>
                    </a:lnTo>
                    <a:lnTo>
                      <a:pt x="116484" y="205244"/>
                    </a:lnTo>
                    <a:lnTo>
                      <a:pt x="115176" y="212623"/>
                    </a:lnTo>
                    <a:lnTo>
                      <a:pt x="111734" y="220065"/>
                    </a:lnTo>
                    <a:lnTo>
                      <a:pt x="101422" y="238734"/>
                    </a:lnTo>
                    <a:lnTo>
                      <a:pt x="92646" y="258051"/>
                    </a:lnTo>
                    <a:lnTo>
                      <a:pt x="85318" y="277964"/>
                    </a:lnTo>
                    <a:lnTo>
                      <a:pt x="79387" y="298450"/>
                    </a:lnTo>
                    <a:lnTo>
                      <a:pt x="77076" y="307530"/>
                    </a:lnTo>
                    <a:lnTo>
                      <a:pt x="71742" y="313588"/>
                    </a:lnTo>
                    <a:lnTo>
                      <a:pt x="55930" y="320217"/>
                    </a:lnTo>
                    <a:lnTo>
                      <a:pt x="48412" y="323062"/>
                    </a:lnTo>
                    <a:lnTo>
                      <a:pt x="40995" y="326136"/>
                    </a:lnTo>
                    <a:lnTo>
                      <a:pt x="30695" y="330238"/>
                    </a:lnTo>
                    <a:lnTo>
                      <a:pt x="20358" y="334251"/>
                    </a:lnTo>
                    <a:lnTo>
                      <a:pt x="10083" y="338442"/>
                    </a:lnTo>
                    <a:lnTo>
                      <a:pt x="0" y="343090"/>
                    </a:lnTo>
                    <a:lnTo>
                      <a:pt x="114" y="402450"/>
                    </a:lnTo>
                    <a:lnTo>
                      <a:pt x="165" y="404215"/>
                    </a:lnTo>
                    <a:lnTo>
                      <a:pt x="3403" y="406438"/>
                    </a:lnTo>
                    <a:lnTo>
                      <a:pt x="21564" y="413156"/>
                    </a:lnTo>
                    <a:lnTo>
                      <a:pt x="48044" y="423316"/>
                    </a:lnTo>
                    <a:lnTo>
                      <a:pt x="79908" y="449160"/>
                    </a:lnTo>
                    <a:lnTo>
                      <a:pt x="85763" y="469531"/>
                    </a:lnTo>
                    <a:lnTo>
                      <a:pt x="93154" y="489267"/>
                    </a:lnTo>
                    <a:lnTo>
                      <a:pt x="102006" y="508406"/>
                    </a:lnTo>
                    <a:lnTo>
                      <a:pt x="112217" y="526973"/>
                    </a:lnTo>
                    <a:lnTo>
                      <a:pt x="115316" y="533755"/>
                    </a:lnTo>
                    <a:lnTo>
                      <a:pt x="116573" y="540562"/>
                    </a:lnTo>
                    <a:lnTo>
                      <a:pt x="116014" y="547446"/>
                    </a:lnTo>
                    <a:lnTo>
                      <a:pt x="113715" y="554507"/>
                    </a:lnTo>
                    <a:lnTo>
                      <a:pt x="107632" y="568477"/>
                    </a:lnTo>
                    <a:lnTo>
                      <a:pt x="95567" y="596506"/>
                    </a:lnTo>
                    <a:lnTo>
                      <a:pt x="87985" y="613943"/>
                    </a:lnTo>
                    <a:lnTo>
                      <a:pt x="88315" y="616267"/>
                    </a:lnTo>
                    <a:lnTo>
                      <a:pt x="91046" y="618985"/>
                    </a:lnTo>
                    <a:lnTo>
                      <a:pt x="99910" y="627951"/>
                    </a:lnTo>
                    <a:lnTo>
                      <a:pt x="130340" y="657720"/>
                    </a:lnTo>
                    <a:lnTo>
                      <a:pt x="134023" y="658825"/>
                    </a:lnTo>
                    <a:lnTo>
                      <a:pt x="149987" y="651459"/>
                    </a:lnTo>
                    <a:lnTo>
                      <a:pt x="172402" y="641286"/>
                    </a:lnTo>
                    <a:lnTo>
                      <a:pt x="183464" y="635927"/>
                    </a:lnTo>
                    <a:lnTo>
                      <a:pt x="193522" y="631786"/>
                    </a:lnTo>
                    <a:lnTo>
                      <a:pt x="203352" y="630097"/>
                    </a:lnTo>
                    <a:lnTo>
                      <a:pt x="213283" y="631380"/>
                    </a:lnTo>
                    <a:lnTo>
                      <a:pt x="223596" y="636193"/>
                    </a:lnTo>
                    <a:lnTo>
                      <a:pt x="240944" y="646036"/>
                    </a:lnTo>
                    <a:lnTo>
                      <a:pt x="259080" y="654202"/>
                    </a:lnTo>
                    <a:lnTo>
                      <a:pt x="277850" y="660895"/>
                    </a:lnTo>
                    <a:lnTo>
                      <a:pt x="297091" y="666356"/>
                    </a:lnTo>
                    <a:lnTo>
                      <a:pt x="304114" y="668870"/>
                    </a:lnTo>
                    <a:lnTo>
                      <a:pt x="309854" y="672630"/>
                    </a:lnTo>
                    <a:lnTo>
                      <a:pt x="314401" y="677773"/>
                    </a:lnTo>
                    <a:lnTo>
                      <a:pt x="317792" y="684415"/>
                    </a:lnTo>
                    <a:lnTo>
                      <a:pt x="323329" y="698614"/>
                    </a:lnTo>
                    <a:lnTo>
                      <a:pt x="328993" y="712774"/>
                    </a:lnTo>
                    <a:lnTo>
                      <a:pt x="334708" y="726897"/>
                    </a:lnTo>
                    <a:lnTo>
                      <a:pt x="341515" y="743800"/>
                    </a:lnTo>
                    <a:lnTo>
                      <a:pt x="342620" y="746163"/>
                    </a:lnTo>
                    <a:lnTo>
                      <a:pt x="403517" y="745858"/>
                    </a:lnTo>
                    <a:lnTo>
                      <a:pt x="406031" y="743750"/>
                    </a:lnTo>
                    <a:lnTo>
                      <a:pt x="407695" y="739190"/>
                    </a:lnTo>
                    <a:lnTo>
                      <a:pt x="412838" y="725258"/>
                    </a:lnTo>
                    <a:lnTo>
                      <a:pt x="418084" y="711365"/>
                    </a:lnTo>
                    <a:lnTo>
                      <a:pt x="423367" y="697471"/>
                    </a:lnTo>
                    <a:lnTo>
                      <a:pt x="431863" y="674941"/>
                    </a:lnTo>
                    <a:lnTo>
                      <a:pt x="437781" y="669213"/>
                    </a:lnTo>
                    <a:lnTo>
                      <a:pt x="446760" y="666965"/>
                    </a:lnTo>
                    <a:lnTo>
                      <a:pt x="468033" y="660806"/>
                    </a:lnTo>
                    <a:lnTo>
                      <a:pt x="488657" y="653122"/>
                    </a:lnTo>
                    <a:lnTo>
                      <a:pt x="508673" y="643953"/>
                    </a:lnTo>
                    <a:lnTo>
                      <a:pt x="528078" y="633323"/>
                    </a:lnTo>
                    <a:lnTo>
                      <a:pt x="534238" y="630516"/>
                    </a:lnTo>
                    <a:lnTo>
                      <a:pt x="536524" y="630097"/>
                    </a:lnTo>
                    <a:lnTo>
                      <a:pt x="540423" y="629373"/>
                    </a:lnTo>
                    <a:lnTo>
                      <a:pt x="546709" y="629856"/>
                    </a:lnTo>
                    <a:lnTo>
                      <a:pt x="553123" y="631913"/>
                    </a:lnTo>
                    <a:lnTo>
                      <a:pt x="613346" y="657796"/>
                    </a:lnTo>
                    <a:lnTo>
                      <a:pt x="615543" y="658279"/>
                    </a:lnTo>
                    <a:lnTo>
                      <a:pt x="627418" y="646734"/>
                    </a:lnTo>
                    <a:lnTo>
                      <a:pt x="636841" y="637438"/>
                    </a:lnTo>
                    <a:lnTo>
                      <a:pt x="644677" y="629373"/>
                    </a:lnTo>
                    <a:lnTo>
                      <a:pt x="646099" y="627913"/>
                    </a:lnTo>
                    <a:lnTo>
                      <a:pt x="652475" y="620915"/>
                    </a:lnTo>
                    <a:lnTo>
                      <a:pt x="654989" y="618147"/>
                    </a:lnTo>
                    <a:lnTo>
                      <a:pt x="658241" y="614400"/>
                    </a:lnTo>
                    <a:lnTo>
                      <a:pt x="658355" y="611454"/>
                    </a:lnTo>
                    <a:lnTo>
                      <a:pt x="656386" y="607212"/>
                    </a:lnTo>
                    <a:lnTo>
                      <a:pt x="650595" y="594550"/>
                    </a:lnTo>
                    <a:lnTo>
                      <a:pt x="644906" y="581850"/>
                    </a:lnTo>
                    <a:lnTo>
                      <a:pt x="639165" y="569175"/>
                    </a:lnTo>
                    <a:lnTo>
                      <a:pt x="633234" y="556602"/>
                    </a:lnTo>
                    <a:lnTo>
                      <a:pt x="630313" y="548525"/>
                    </a:lnTo>
                    <a:lnTo>
                      <a:pt x="629564" y="540715"/>
                    </a:lnTo>
                    <a:lnTo>
                      <a:pt x="631024" y="533006"/>
                    </a:lnTo>
                    <a:lnTo>
                      <a:pt x="634720" y="525246"/>
                    </a:lnTo>
                    <a:lnTo>
                      <a:pt x="639216" y="517601"/>
                    </a:lnTo>
                    <a:lnTo>
                      <a:pt x="643407" y="509765"/>
                    </a:lnTo>
                    <a:lnTo>
                      <a:pt x="659803" y="470344"/>
                    </a:lnTo>
                    <a:lnTo>
                      <a:pt x="669366" y="437807"/>
                    </a:lnTo>
                    <a:lnTo>
                      <a:pt x="674890" y="432079"/>
                    </a:lnTo>
                    <a:lnTo>
                      <a:pt x="744105" y="404558"/>
                    </a:lnTo>
                    <a:lnTo>
                      <a:pt x="745515" y="402450"/>
                    </a:lnTo>
                    <a:lnTo>
                      <a:pt x="745794" y="398487"/>
                    </a:lnTo>
                    <a:lnTo>
                      <a:pt x="746480" y="385381"/>
                    </a:lnTo>
                    <a:lnTo>
                      <a:pt x="746658" y="372275"/>
                    </a:lnTo>
                    <a:close/>
                  </a:path>
                </a:pathLst>
              </a:custGeom>
              <a:solidFill>
                <a:srgbClr val="B3B3B3"/>
              </a:solidFill>
            </p:spPr>
            <p:txBody>
              <a:bodyPr wrap="square" lIns="0" tIns="0" rIns="0" bIns="0" rtlCol="0"/>
              <a:lstStyle/>
              <a:p>
                <a:endParaRPr dirty="0"/>
              </a:p>
            </p:txBody>
          </p:sp>
          <p:pic>
            <p:nvPicPr>
              <p:cNvPr id="14" name="object 5">
                <a:extLst>
                  <a:ext uri="{FF2B5EF4-FFF2-40B4-BE49-F238E27FC236}">
                    <a16:creationId xmlns:a16="http://schemas.microsoft.com/office/drawing/2014/main" id="{C17AD2F7-88A9-0C4A-A993-6C5CC431C1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4781972" y="4888818"/>
                <a:ext cx="200482" cy="199910"/>
              </a:xfrm>
              <a:prstGeom prst="rect">
                <a:avLst/>
              </a:prstGeom>
            </p:spPr>
          </p:pic>
        </p:grpSp>
        <p:sp>
          <p:nvSpPr>
            <p:cNvPr id="9" name="object 6">
              <a:extLst>
                <a:ext uri="{FF2B5EF4-FFF2-40B4-BE49-F238E27FC236}">
                  <a16:creationId xmlns:a16="http://schemas.microsoft.com/office/drawing/2014/main" id="{2D7B73A3-34AB-4D4D-9367-894A9BA98CCF}"/>
                </a:ext>
              </a:extLst>
            </p:cNvPr>
            <p:cNvSpPr/>
            <p:nvPr/>
          </p:nvSpPr>
          <p:spPr>
            <a:xfrm>
              <a:off x="5552321" y="4813865"/>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200"/>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8"/>
                  </a:lnTo>
                  <a:lnTo>
                    <a:pt x="237185" y="77660"/>
                  </a:lnTo>
                  <a:lnTo>
                    <a:pt x="245592" y="76644"/>
                  </a:lnTo>
                  <a:lnTo>
                    <a:pt x="252822" y="76557"/>
                  </a:lnTo>
                  <a:lnTo>
                    <a:pt x="349110" y="76557"/>
                  </a:lnTo>
                  <a:lnTo>
                    <a:pt x="349110" y="19608"/>
                  </a:lnTo>
                  <a:lnTo>
                    <a:pt x="344357" y="10501"/>
                  </a:lnTo>
                  <a:lnTo>
                    <a:pt x="337685" y="4422"/>
                  </a:lnTo>
                  <a:lnTo>
                    <a:pt x="329181" y="1035"/>
                  </a:lnTo>
                  <a:lnTo>
                    <a:pt x="320192" y="127"/>
                  </a:lnTo>
                  <a:lnTo>
                    <a:pt x="174390" y="127"/>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7"/>
                  </a:lnTo>
                  <a:lnTo>
                    <a:pt x="320192" y="127"/>
                  </a:lnTo>
                  <a:lnTo>
                    <a:pt x="318935" y="0"/>
                  </a:lnTo>
                  <a:close/>
                </a:path>
              </a:pathLst>
            </a:custGeom>
            <a:solidFill>
              <a:srgbClr val="B3B3B3"/>
            </a:solidFill>
          </p:spPr>
          <p:txBody>
            <a:bodyPr wrap="square" lIns="0" tIns="0" rIns="0" bIns="0" rtlCol="0"/>
            <a:lstStyle/>
            <a:p>
              <a:endParaRPr dirty="0"/>
            </a:p>
          </p:txBody>
        </p:sp>
        <p:sp>
          <p:nvSpPr>
            <p:cNvPr id="10" name="object 7">
              <a:extLst>
                <a:ext uri="{FF2B5EF4-FFF2-40B4-BE49-F238E27FC236}">
                  <a16:creationId xmlns:a16="http://schemas.microsoft.com/office/drawing/2014/main" id="{04FC1CF1-5685-3548-9668-EC55F952E26F}"/>
                </a:ext>
              </a:extLst>
            </p:cNvPr>
            <p:cNvSpPr/>
            <p:nvPr/>
          </p:nvSpPr>
          <p:spPr>
            <a:xfrm>
              <a:off x="5552321" y="5335682"/>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200"/>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7"/>
                  </a:lnTo>
                  <a:lnTo>
                    <a:pt x="237185" y="77660"/>
                  </a:lnTo>
                  <a:lnTo>
                    <a:pt x="245592" y="76644"/>
                  </a:lnTo>
                  <a:lnTo>
                    <a:pt x="252822" y="76557"/>
                  </a:lnTo>
                  <a:lnTo>
                    <a:pt x="349110" y="76557"/>
                  </a:lnTo>
                  <a:lnTo>
                    <a:pt x="349110" y="19608"/>
                  </a:lnTo>
                  <a:lnTo>
                    <a:pt x="344357" y="10501"/>
                  </a:lnTo>
                  <a:lnTo>
                    <a:pt x="337685" y="4422"/>
                  </a:lnTo>
                  <a:lnTo>
                    <a:pt x="329181" y="1035"/>
                  </a:lnTo>
                  <a:lnTo>
                    <a:pt x="320192" y="126"/>
                  </a:lnTo>
                  <a:lnTo>
                    <a:pt x="174390" y="126"/>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6"/>
                  </a:lnTo>
                  <a:lnTo>
                    <a:pt x="320192" y="126"/>
                  </a:lnTo>
                  <a:lnTo>
                    <a:pt x="318935" y="0"/>
                  </a:lnTo>
                  <a:close/>
                </a:path>
              </a:pathLst>
            </a:custGeom>
            <a:solidFill>
              <a:srgbClr val="B3B3B3"/>
            </a:solidFill>
          </p:spPr>
          <p:txBody>
            <a:bodyPr wrap="square" lIns="0" tIns="0" rIns="0" bIns="0" rtlCol="0"/>
            <a:lstStyle/>
            <a:p>
              <a:endParaRPr dirty="0"/>
            </a:p>
          </p:txBody>
        </p:sp>
        <p:sp>
          <p:nvSpPr>
            <p:cNvPr id="11" name="object 8">
              <a:extLst>
                <a:ext uri="{FF2B5EF4-FFF2-40B4-BE49-F238E27FC236}">
                  <a16:creationId xmlns:a16="http://schemas.microsoft.com/office/drawing/2014/main" id="{16FB2CD0-A95D-644F-8288-FDF0741FDC00}"/>
                </a:ext>
              </a:extLst>
            </p:cNvPr>
            <p:cNvSpPr/>
            <p:nvPr/>
          </p:nvSpPr>
          <p:spPr>
            <a:xfrm>
              <a:off x="5552296" y="4292606"/>
              <a:ext cx="349250" cy="349250"/>
            </a:xfrm>
            <a:custGeom>
              <a:avLst/>
              <a:gdLst/>
              <a:ahLst/>
              <a:cxnLst/>
              <a:rect l="l" t="t" r="r" b="b"/>
              <a:pathLst>
                <a:path w="349250" h="349250">
                  <a:moveTo>
                    <a:pt x="319647" y="349103"/>
                  </a:moveTo>
                  <a:lnTo>
                    <a:pt x="174047" y="349103"/>
                  </a:lnTo>
                  <a:lnTo>
                    <a:pt x="318579" y="349211"/>
                  </a:lnTo>
                  <a:lnTo>
                    <a:pt x="319647" y="349103"/>
                  </a:lnTo>
                  <a:close/>
                </a:path>
                <a:path w="349250" h="349250">
                  <a:moveTo>
                    <a:pt x="330923" y="0"/>
                  </a:moveTo>
                  <a:lnTo>
                    <a:pt x="19253" y="0"/>
                  </a:lnTo>
                  <a:lnTo>
                    <a:pt x="12890" y="2654"/>
                  </a:lnTo>
                  <a:lnTo>
                    <a:pt x="7200" y="6057"/>
                  </a:lnTo>
                  <a:lnTo>
                    <a:pt x="520" y="18097"/>
                  </a:lnTo>
                  <a:lnTo>
                    <a:pt x="0" y="24257"/>
                  </a:lnTo>
                  <a:lnTo>
                    <a:pt x="82" y="75729"/>
                  </a:lnTo>
                  <a:lnTo>
                    <a:pt x="159" y="228949"/>
                  </a:lnTo>
                  <a:lnTo>
                    <a:pt x="38" y="320027"/>
                  </a:lnTo>
                  <a:lnTo>
                    <a:pt x="29514" y="349110"/>
                  </a:lnTo>
                  <a:lnTo>
                    <a:pt x="319647" y="349103"/>
                  </a:lnTo>
                  <a:lnTo>
                    <a:pt x="328777" y="348181"/>
                  </a:lnTo>
                  <a:lnTo>
                    <a:pt x="337338" y="344831"/>
                  </a:lnTo>
                  <a:lnTo>
                    <a:pt x="344159" y="338837"/>
                  </a:lnTo>
                  <a:lnTo>
                    <a:pt x="349135" y="329869"/>
                  </a:lnTo>
                  <a:lnTo>
                    <a:pt x="349135" y="272897"/>
                  </a:lnTo>
                  <a:lnTo>
                    <a:pt x="143065" y="272897"/>
                  </a:lnTo>
                  <a:lnTo>
                    <a:pt x="137325" y="270167"/>
                  </a:lnTo>
                  <a:lnTo>
                    <a:pt x="108130" y="241174"/>
                  </a:lnTo>
                  <a:lnTo>
                    <a:pt x="78304" y="208656"/>
                  </a:lnTo>
                  <a:lnTo>
                    <a:pt x="76201" y="199901"/>
                  </a:lnTo>
                  <a:lnTo>
                    <a:pt x="77492" y="191169"/>
                  </a:lnTo>
                  <a:lnTo>
                    <a:pt x="82156" y="183235"/>
                  </a:lnTo>
                  <a:lnTo>
                    <a:pt x="89562" y="177345"/>
                  </a:lnTo>
                  <a:lnTo>
                    <a:pt x="98151" y="174828"/>
                  </a:lnTo>
                  <a:lnTo>
                    <a:pt x="170414" y="174828"/>
                  </a:lnTo>
                  <a:lnTo>
                    <a:pt x="228587" y="87439"/>
                  </a:lnTo>
                  <a:lnTo>
                    <a:pt x="235748" y="79964"/>
                  </a:lnTo>
                  <a:lnTo>
                    <a:pt x="244408" y="75995"/>
                  </a:lnTo>
                  <a:lnTo>
                    <a:pt x="253672" y="75729"/>
                  </a:lnTo>
                  <a:lnTo>
                    <a:pt x="349135" y="75729"/>
                  </a:lnTo>
                  <a:lnTo>
                    <a:pt x="349085" y="18097"/>
                  </a:lnTo>
                  <a:lnTo>
                    <a:pt x="346134" y="12096"/>
                  </a:lnTo>
                  <a:lnTo>
                    <a:pt x="342044" y="7085"/>
                  </a:lnTo>
                  <a:lnTo>
                    <a:pt x="336946" y="3081"/>
                  </a:lnTo>
                  <a:lnTo>
                    <a:pt x="330923" y="0"/>
                  </a:lnTo>
                  <a:close/>
                </a:path>
                <a:path w="349250" h="349250">
                  <a:moveTo>
                    <a:pt x="349135" y="75729"/>
                  </a:moveTo>
                  <a:lnTo>
                    <a:pt x="253672" y="75729"/>
                  </a:lnTo>
                  <a:lnTo>
                    <a:pt x="262648" y="79362"/>
                  </a:lnTo>
                  <a:lnTo>
                    <a:pt x="269646" y="86327"/>
                  </a:lnTo>
                  <a:lnTo>
                    <a:pt x="273127" y="95089"/>
                  </a:lnTo>
                  <a:lnTo>
                    <a:pt x="272916" y="104706"/>
                  </a:lnTo>
                  <a:lnTo>
                    <a:pt x="268833" y="114236"/>
                  </a:lnTo>
                  <a:lnTo>
                    <a:pt x="211726" y="199901"/>
                  </a:lnTo>
                  <a:lnTo>
                    <a:pt x="166103" y="268401"/>
                  </a:lnTo>
                  <a:lnTo>
                    <a:pt x="159118" y="272503"/>
                  </a:lnTo>
                  <a:lnTo>
                    <a:pt x="151002" y="272859"/>
                  </a:lnTo>
                  <a:lnTo>
                    <a:pt x="143065" y="272897"/>
                  </a:lnTo>
                  <a:lnTo>
                    <a:pt x="349135" y="272897"/>
                  </a:lnTo>
                  <a:lnTo>
                    <a:pt x="349135" y="75729"/>
                  </a:lnTo>
                  <a:close/>
                </a:path>
                <a:path w="349250" h="349250">
                  <a:moveTo>
                    <a:pt x="170414" y="174828"/>
                  </a:moveTo>
                  <a:lnTo>
                    <a:pt x="98151" y="174828"/>
                  </a:lnTo>
                  <a:lnTo>
                    <a:pt x="107141" y="175891"/>
                  </a:lnTo>
                  <a:lnTo>
                    <a:pt x="115747" y="180746"/>
                  </a:lnTo>
                  <a:lnTo>
                    <a:pt x="122637" y="186847"/>
                  </a:lnTo>
                  <a:lnTo>
                    <a:pt x="129270" y="193259"/>
                  </a:lnTo>
                  <a:lnTo>
                    <a:pt x="135779" y="199901"/>
                  </a:lnTo>
                  <a:lnTo>
                    <a:pt x="145795" y="210337"/>
                  </a:lnTo>
                  <a:lnTo>
                    <a:pt x="147523" y="209334"/>
                  </a:lnTo>
                  <a:lnTo>
                    <a:pt x="170414" y="174828"/>
                  </a:lnTo>
                  <a:close/>
                </a:path>
              </a:pathLst>
            </a:custGeom>
            <a:solidFill>
              <a:srgbClr val="B3B3B3"/>
            </a:solidFill>
          </p:spPr>
          <p:txBody>
            <a:bodyPr wrap="square" lIns="0" tIns="0" rIns="0" bIns="0" rtlCol="0"/>
            <a:lstStyle/>
            <a:p>
              <a:endParaRPr dirty="0"/>
            </a:p>
          </p:txBody>
        </p:sp>
        <p:sp>
          <p:nvSpPr>
            <p:cNvPr id="12" name="object 9">
              <a:extLst>
                <a:ext uri="{FF2B5EF4-FFF2-40B4-BE49-F238E27FC236}">
                  <a16:creationId xmlns:a16="http://schemas.microsoft.com/office/drawing/2014/main" id="{6CB46AA2-8DD9-ED4A-9978-F7DC25706DCA}"/>
                </a:ext>
              </a:extLst>
            </p:cNvPr>
            <p:cNvSpPr/>
            <p:nvPr/>
          </p:nvSpPr>
          <p:spPr>
            <a:xfrm>
              <a:off x="5303602" y="4441061"/>
              <a:ext cx="201295" cy="1096010"/>
            </a:xfrm>
            <a:custGeom>
              <a:avLst/>
              <a:gdLst/>
              <a:ahLst/>
              <a:cxnLst/>
              <a:rect l="l" t="t" r="r" b="b"/>
              <a:pathLst>
                <a:path w="201295" h="1096010">
                  <a:moveTo>
                    <a:pt x="199237" y="0"/>
                  </a:moveTo>
                  <a:lnTo>
                    <a:pt x="150126" y="139"/>
                  </a:lnTo>
                  <a:lnTo>
                    <a:pt x="103480" y="16479"/>
                  </a:lnTo>
                  <a:lnTo>
                    <a:pt x="78395" y="53176"/>
                  </a:lnTo>
                  <a:lnTo>
                    <a:pt x="74904" y="521906"/>
                  </a:lnTo>
                  <a:lnTo>
                    <a:pt x="647" y="521944"/>
                  </a:lnTo>
                  <a:lnTo>
                    <a:pt x="203" y="522351"/>
                  </a:lnTo>
                  <a:lnTo>
                    <a:pt x="0" y="571982"/>
                  </a:lnTo>
                  <a:lnTo>
                    <a:pt x="1981" y="573620"/>
                  </a:lnTo>
                  <a:lnTo>
                    <a:pt x="74917" y="573493"/>
                  </a:lnTo>
                  <a:lnTo>
                    <a:pt x="74917" y="802030"/>
                  </a:lnTo>
                  <a:lnTo>
                    <a:pt x="74942" y="1019949"/>
                  </a:lnTo>
                  <a:lnTo>
                    <a:pt x="93327" y="1069346"/>
                  </a:lnTo>
                  <a:lnTo>
                    <a:pt x="139649" y="1094282"/>
                  </a:lnTo>
                  <a:lnTo>
                    <a:pt x="167946" y="1095554"/>
                  </a:lnTo>
                  <a:lnTo>
                    <a:pt x="182142" y="1095266"/>
                  </a:lnTo>
                  <a:lnTo>
                    <a:pt x="200520" y="1095336"/>
                  </a:lnTo>
                  <a:lnTo>
                    <a:pt x="200685" y="1092517"/>
                  </a:lnTo>
                  <a:lnTo>
                    <a:pt x="200837" y="1045705"/>
                  </a:lnTo>
                  <a:lnTo>
                    <a:pt x="199148" y="1044130"/>
                  </a:lnTo>
                  <a:lnTo>
                    <a:pt x="154889" y="1044282"/>
                  </a:lnTo>
                  <a:lnTo>
                    <a:pt x="142151" y="1042481"/>
                  </a:lnTo>
                  <a:lnTo>
                    <a:pt x="133086" y="1037091"/>
                  </a:lnTo>
                  <a:lnTo>
                    <a:pt x="127664" y="1028077"/>
                  </a:lnTo>
                  <a:lnTo>
                    <a:pt x="125857" y="1015403"/>
                  </a:lnTo>
                  <a:lnTo>
                    <a:pt x="125857" y="573481"/>
                  </a:lnTo>
                  <a:lnTo>
                    <a:pt x="200380" y="573481"/>
                  </a:lnTo>
                  <a:lnTo>
                    <a:pt x="200660" y="573214"/>
                  </a:lnTo>
                  <a:lnTo>
                    <a:pt x="200888" y="523519"/>
                  </a:lnTo>
                  <a:lnTo>
                    <a:pt x="199161" y="521779"/>
                  </a:lnTo>
                  <a:lnTo>
                    <a:pt x="125857" y="521893"/>
                  </a:lnTo>
                  <a:lnTo>
                    <a:pt x="125869" y="80048"/>
                  </a:lnTo>
                  <a:lnTo>
                    <a:pt x="127666" y="67328"/>
                  </a:lnTo>
                  <a:lnTo>
                    <a:pt x="133078" y="58300"/>
                  </a:lnTo>
                  <a:lnTo>
                    <a:pt x="142141" y="52914"/>
                  </a:lnTo>
                  <a:lnTo>
                    <a:pt x="154889" y="51117"/>
                  </a:lnTo>
                  <a:lnTo>
                    <a:pt x="199656" y="51257"/>
                  </a:lnTo>
                  <a:lnTo>
                    <a:pt x="200799" y="49796"/>
                  </a:lnTo>
                  <a:lnTo>
                    <a:pt x="200825" y="1689"/>
                  </a:lnTo>
                  <a:lnTo>
                    <a:pt x="199237" y="0"/>
                  </a:lnTo>
                  <a:close/>
                </a:path>
              </a:pathLst>
            </a:custGeom>
            <a:solidFill>
              <a:srgbClr val="B3B3B3"/>
            </a:solidFill>
          </p:spPr>
          <p:txBody>
            <a:bodyPr wrap="square" lIns="0" tIns="0" rIns="0" bIns="0" rtlCol="0"/>
            <a:lstStyle/>
            <a:p>
              <a:endParaRPr dirty="0"/>
            </a:p>
          </p:txBody>
        </p:sp>
      </p:grpSp>
      <p:sp>
        <p:nvSpPr>
          <p:cNvPr id="16" name="object 16">
            <a:extLst>
              <a:ext uri="{FF2B5EF4-FFF2-40B4-BE49-F238E27FC236}">
                <a16:creationId xmlns:a16="http://schemas.microsoft.com/office/drawing/2014/main" id="{80A39F61-8F2A-F546-AFCD-CFD2DAFFE4E7}"/>
              </a:ext>
            </a:extLst>
          </p:cNvPr>
          <p:cNvSpPr txBox="1"/>
          <p:nvPr/>
        </p:nvSpPr>
        <p:spPr>
          <a:xfrm>
            <a:off x="4699101" y="1122234"/>
            <a:ext cx="7154619" cy="5052665"/>
          </a:xfrm>
          <a:prstGeom prst="rect">
            <a:avLst/>
          </a:prstGeom>
        </p:spPr>
        <p:txBody>
          <a:bodyPr vert="horz" wrap="square" lIns="0" tIns="12700" rIns="0" bIns="0" rtlCol="0">
            <a:spAutoFit/>
          </a:bodyPr>
          <a:lstStyle/>
          <a:p>
            <a:pPr marL="12700">
              <a:spcBef>
                <a:spcPts val="100"/>
              </a:spcBef>
            </a:pPr>
            <a:r>
              <a:rPr lang="en-ZA" sz="1600" b="1" dirty="0">
                <a:solidFill>
                  <a:srgbClr val="F58220"/>
                </a:solidFill>
                <a:latin typeface="Arial"/>
                <a:cs typeface="Arial"/>
              </a:rPr>
              <a:t>MTSF</a:t>
            </a:r>
            <a:r>
              <a:rPr lang="en-ZA" sz="1600" b="1" spc="-20" dirty="0">
                <a:solidFill>
                  <a:srgbClr val="F58220"/>
                </a:solidFill>
                <a:latin typeface="Arial"/>
                <a:cs typeface="Arial"/>
              </a:rPr>
              <a:t> </a:t>
            </a:r>
            <a:r>
              <a:rPr lang="en-ZA" sz="1600" b="1" dirty="0">
                <a:solidFill>
                  <a:srgbClr val="F58220"/>
                </a:solidFill>
                <a:latin typeface="Arial"/>
                <a:cs typeface="Arial"/>
              </a:rPr>
              <a:t>Priority</a:t>
            </a:r>
            <a:r>
              <a:rPr lang="en-ZA" sz="1600" b="1" spc="-20" dirty="0">
                <a:solidFill>
                  <a:srgbClr val="F58220"/>
                </a:solidFill>
                <a:latin typeface="Arial"/>
                <a:cs typeface="Arial"/>
              </a:rPr>
              <a:t> </a:t>
            </a:r>
            <a:r>
              <a:rPr lang="en-ZA" sz="1600" b="1" spc="-5" dirty="0">
                <a:solidFill>
                  <a:srgbClr val="F58220"/>
                </a:solidFill>
                <a:latin typeface="Arial"/>
                <a:cs typeface="Arial"/>
              </a:rPr>
              <a:t>supported</a:t>
            </a:r>
            <a:endParaRPr lang="en-ZA" sz="1600" dirty="0">
              <a:latin typeface="Arial"/>
              <a:cs typeface="Arial"/>
            </a:endParaRPr>
          </a:p>
          <a:p>
            <a:pPr marL="298450" indent="-285750">
              <a:buFont typeface="Arial" panose="020B0604020202020204" pitchFamily="34" charset="0"/>
              <a:buChar char="•"/>
            </a:pPr>
            <a:r>
              <a:rPr lang="en-US" sz="1600" spc="-5" dirty="0">
                <a:latin typeface="Arial"/>
                <a:cs typeface="Arial"/>
              </a:rPr>
              <a:t>All priorities</a:t>
            </a:r>
          </a:p>
          <a:p>
            <a:pPr marL="12700"/>
            <a:endParaRPr lang="en-US" sz="1600" spc="-5" dirty="0">
              <a:latin typeface="Arial"/>
              <a:cs typeface="Arial"/>
            </a:endParaRPr>
          </a:p>
          <a:p>
            <a:pPr marL="12700"/>
            <a:r>
              <a:rPr sz="1600" b="1" dirty="0">
                <a:solidFill>
                  <a:srgbClr val="F58220"/>
                </a:solidFill>
                <a:latin typeface="Arial"/>
                <a:cs typeface="Arial"/>
              </a:rPr>
              <a:t>Outcomes</a:t>
            </a:r>
            <a:r>
              <a:rPr sz="1600" b="1" spc="-25" dirty="0">
                <a:solidFill>
                  <a:srgbClr val="F58220"/>
                </a:solidFill>
                <a:latin typeface="Arial"/>
                <a:cs typeface="Arial"/>
              </a:rPr>
              <a:t> </a:t>
            </a:r>
            <a:r>
              <a:rPr sz="1600" b="1" spc="-5" dirty="0">
                <a:solidFill>
                  <a:srgbClr val="F58220"/>
                </a:solidFill>
                <a:latin typeface="Arial"/>
                <a:cs typeface="Arial"/>
              </a:rPr>
              <a:t>supported</a:t>
            </a:r>
            <a:r>
              <a:rPr lang="en-US" sz="1600" b="1" spc="-5" dirty="0">
                <a:solidFill>
                  <a:srgbClr val="F58220"/>
                </a:solidFill>
                <a:latin typeface="Arial"/>
                <a:cs typeface="Arial"/>
              </a:rPr>
              <a:t> </a:t>
            </a:r>
          </a:p>
          <a:p>
            <a:pPr marL="321320" indent="-321320">
              <a:buFont typeface="Wingdings" panose="05000000000000000000" pitchFamily="2" charset="2"/>
              <a:buChar char="§"/>
            </a:pPr>
            <a:r>
              <a:rPr lang="en-US" sz="1600" spc="-4" dirty="0">
                <a:latin typeface="Arial"/>
                <a:cs typeface="Arial"/>
              </a:rPr>
              <a:t>Government programmes monitored for improved accountability and service delivery</a:t>
            </a:r>
          </a:p>
          <a:p>
            <a:pPr marL="12700" marR="5080">
              <a:spcBef>
                <a:spcPts val="80"/>
              </a:spcBef>
            </a:pPr>
            <a:r>
              <a:rPr lang="en-ZA" sz="1600" b="1" dirty="0">
                <a:solidFill>
                  <a:srgbClr val="F58220"/>
                </a:solidFill>
                <a:latin typeface="Arial"/>
                <a:cs typeface="Arial"/>
              </a:rPr>
              <a:t>Key Strategic</a:t>
            </a:r>
            <a:r>
              <a:rPr lang="en-ZA" sz="1600" b="1" spc="-10" dirty="0">
                <a:solidFill>
                  <a:srgbClr val="F58220"/>
                </a:solidFill>
                <a:latin typeface="Arial"/>
                <a:cs typeface="Arial"/>
              </a:rPr>
              <a:t> </a:t>
            </a:r>
            <a:r>
              <a:rPr lang="en-ZA" sz="1600" b="1" dirty="0">
                <a:solidFill>
                  <a:srgbClr val="F58220"/>
                </a:solidFill>
                <a:latin typeface="Arial"/>
                <a:cs typeface="Arial"/>
              </a:rPr>
              <a:t>Plan</a:t>
            </a:r>
            <a:r>
              <a:rPr lang="en-ZA" sz="1600" b="1" spc="-10" dirty="0">
                <a:solidFill>
                  <a:srgbClr val="F58220"/>
                </a:solidFill>
                <a:latin typeface="Arial"/>
                <a:cs typeface="Arial"/>
              </a:rPr>
              <a:t> </a:t>
            </a:r>
            <a:r>
              <a:rPr lang="en-ZA" sz="1600" b="1" dirty="0">
                <a:solidFill>
                  <a:srgbClr val="F58220"/>
                </a:solidFill>
                <a:latin typeface="Arial"/>
                <a:cs typeface="Arial"/>
              </a:rPr>
              <a:t>/APP Annual </a:t>
            </a:r>
            <a:r>
              <a:rPr lang="en-ZA" sz="1600" b="1" spc="-20" dirty="0">
                <a:solidFill>
                  <a:srgbClr val="F58220"/>
                </a:solidFill>
                <a:latin typeface="Arial"/>
                <a:cs typeface="Arial"/>
              </a:rPr>
              <a:t>Targets 2023/24</a:t>
            </a:r>
          </a:p>
          <a:p>
            <a:pPr marL="321320" marR="5080" indent="-321320">
              <a:spcBef>
                <a:spcPts val="80"/>
              </a:spcBef>
              <a:buFont typeface="Wingdings" panose="05000000000000000000" pitchFamily="2" charset="2"/>
              <a:buChar char="§"/>
            </a:pPr>
            <a:r>
              <a:rPr lang="en-US" sz="1600" spc="-4" dirty="0">
                <a:latin typeface="Arial"/>
                <a:cs typeface="Arial"/>
              </a:rPr>
              <a:t>Two Monitoring reports on M</a:t>
            </a:r>
            <a:r>
              <a:rPr lang="en-ZA" sz="1600" spc="-4" dirty="0">
                <a:latin typeface="Arial"/>
                <a:cs typeface="Arial"/>
              </a:rPr>
              <a:t>ministerial Performance Agreements and assessment implementation reports produced </a:t>
            </a:r>
          </a:p>
          <a:p>
            <a:pPr marL="321320" marR="5080" indent="-321320">
              <a:spcBef>
                <a:spcPts val="80"/>
              </a:spcBef>
              <a:buFont typeface="Wingdings" panose="05000000000000000000" pitchFamily="2" charset="2"/>
              <a:buChar char="§"/>
            </a:pPr>
            <a:r>
              <a:rPr lang="en-US" sz="1600" spc="-4" dirty="0">
                <a:latin typeface="Arial"/>
                <a:cs typeface="Arial"/>
              </a:rPr>
              <a:t>Two status reports on implementation of D</a:t>
            </a:r>
            <a:r>
              <a:rPr lang="en-ZA" sz="1600" spc="-4" dirty="0">
                <a:latin typeface="Arial"/>
                <a:cs typeface="Arial"/>
              </a:rPr>
              <a:t>G and HODs Performance Agreements and assessments conducted</a:t>
            </a:r>
          </a:p>
          <a:p>
            <a:pPr marL="321320" marR="5080" indent="-321320">
              <a:spcBef>
                <a:spcPts val="80"/>
              </a:spcBef>
              <a:buFont typeface="Wingdings" panose="05000000000000000000" pitchFamily="2" charset="2"/>
              <a:buChar char="§"/>
            </a:pPr>
            <a:r>
              <a:rPr lang="en-US" sz="1600" spc="-4" dirty="0">
                <a:latin typeface="Arial"/>
                <a:cs typeface="Arial"/>
              </a:rPr>
              <a:t>T</a:t>
            </a:r>
            <a:r>
              <a:rPr lang="en-ZA" sz="1600" spc="-4" dirty="0">
                <a:latin typeface="Arial"/>
                <a:cs typeface="Arial"/>
              </a:rPr>
              <a:t>wo reports on the state of frontline service delivery disaggregate  according to the DDM.</a:t>
            </a:r>
          </a:p>
          <a:p>
            <a:pPr marL="321320" marR="5080" indent="-321320">
              <a:spcBef>
                <a:spcPts val="80"/>
              </a:spcBef>
              <a:buFont typeface="Wingdings" panose="05000000000000000000" pitchFamily="2" charset="2"/>
              <a:buChar char="§"/>
            </a:pPr>
            <a:r>
              <a:rPr lang="en-ZA" sz="1600" spc="-4" dirty="0">
                <a:latin typeface="Arial"/>
                <a:cs typeface="Arial"/>
              </a:rPr>
              <a:t> Quarterly reports on the performance of the Presidential Hotline produced</a:t>
            </a:r>
          </a:p>
          <a:p>
            <a:pPr marL="321320" marR="5080" indent="-321320">
              <a:spcBef>
                <a:spcPts val="80"/>
              </a:spcBef>
              <a:buFont typeface="Wingdings" panose="05000000000000000000" pitchFamily="2" charset="2"/>
              <a:buChar char="§"/>
            </a:pPr>
            <a:r>
              <a:rPr lang="en-US" sz="1600" spc="-4" dirty="0">
                <a:latin typeface="Arial"/>
                <a:cs typeface="Arial"/>
              </a:rPr>
              <a:t>Bi-annual reports on performance and capacity of provinces and selected SOEs</a:t>
            </a:r>
          </a:p>
          <a:p>
            <a:pPr marL="321320" marR="5080" indent="-321320">
              <a:spcBef>
                <a:spcPts val="80"/>
              </a:spcBef>
              <a:buFont typeface="Wingdings" panose="05000000000000000000" pitchFamily="2" charset="2"/>
              <a:buChar char="§"/>
            </a:pPr>
            <a:r>
              <a:rPr lang="en-US" sz="1600" spc="-4" dirty="0">
                <a:latin typeface="Arial"/>
                <a:cs typeface="Arial"/>
              </a:rPr>
              <a:t>PM&amp;E capacity development programmes implemented</a:t>
            </a:r>
          </a:p>
          <a:p>
            <a:pPr marL="321320" marR="5080" indent="-321320">
              <a:spcBef>
                <a:spcPts val="80"/>
              </a:spcBef>
              <a:buFont typeface="Wingdings" panose="05000000000000000000" pitchFamily="2" charset="2"/>
              <a:buChar char="§"/>
            </a:pPr>
            <a:r>
              <a:rPr lang="en-US" sz="1600" spc="-4" dirty="0">
                <a:latin typeface="Arial"/>
                <a:cs typeface="Arial"/>
              </a:rPr>
              <a:t>Bi-annual Monitoring Reports on the implementation of the Anti-corruption strategy</a:t>
            </a:r>
            <a:r>
              <a:rPr lang="en-ZA" sz="1600" spc="-4" dirty="0">
                <a:latin typeface="Arial"/>
                <a:cs typeface="Arial"/>
              </a:rPr>
              <a:t>.</a:t>
            </a:r>
          </a:p>
          <a:p>
            <a:pPr marL="321320" marR="5080" indent="-321320">
              <a:spcBef>
                <a:spcPts val="80"/>
              </a:spcBef>
              <a:buFont typeface="Wingdings" panose="05000000000000000000" pitchFamily="2" charset="2"/>
              <a:buChar char="§"/>
            </a:pPr>
            <a:r>
              <a:rPr lang="en-US" sz="1600" spc="-4" dirty="0">
                <a:latin typeface="Arial"/>
                <a:cs typeface="Arial"/>
              </a:rPr>
              <a:t>Two reports on socio-economic </a:t>
            </a:r>
            <a:r>
              <a:rPr lang="en-ZA" sz="1600" spc="-4" dirty="0">
                <a:latin typeface="Arial"/>
                <a:cs typeface="Arial"/>
              </a:rPr>
              <a:t>impact analysis of the DDM programme </a:t>
            </a:r>
            <a:endParaRPr lang="en-US" sz="1600" spc="-4" dirty="0">
              <a:latin typeface="Arial"/>
              <a:cs typeface="Arial"/>
            </a:endParaRPr>
          </a:p>
        </p:txBody>
      </p:sp>
      <p:sp>
        <p:nvSpPr>
          <p:cNvPr id="17" name="object 18">
            <a:extLst>
              <a:ext uri="{FF2B5EF4-FFF2-40B4-BE49-F238E27FC236}">
                <a16:creationId xmlns:a16="http://schemas.microsoft.com/office/drawing/2014/main" id="{0DAD2AFE-A7D8-5E4D-A268-34EE78C6116E}"/>
              </a:ext>
            </a:extLst>
          </p:cNvPr>
          <p:cNvSpPr/>
          <p:nvPr/>
        </p:nvSpPr>
        <p:spPr>
          <a:xfrm>
            <a:off x="413430" y="1131068"/>
            <a:ext cx="3034920" cy="5384799"/>
          </a:xfrm>
          <a:custGeom>
            <a:avLst/>
            <a:gdLst/>
            <a:ahLst/>
            <a:cxnLst/>
            <a:rect l="l" t="t" r="r" b="b"/>
            <a:pathLst>
              <a:path w="3327400" h="4749800">
                <a:moveTo>
                  <a:pt x="3327400" y="0"/>
                </a:moveTo>
                <a:lnTo>
                  <a:pt x="0" y="0"/>
                </a:lnTo>
                <a:lnTo>
                  <a:pt x="0" y="4749800"/>
                </a:lnTo>
                <a:lnTo>
                  <a:pt x="3327400" y="4749800"/>
                </a:lnTo>
                <a:lnTo>
                  <a:pt x="3327400" y="0"/>
                </a:lnTo>
                <a:close/>
              </a:path>
            </a:pathLst>
          </a:custGeom>
          <a:solidFill>
            <a:srgbClr val="F58220"/>
          </a:solidFill>
        </p:spPr>
        <p:txBody>
          <a:bodyPr wrap="square" lIns="0" tIns="0" rIns="0" bIns="0" rtlCol="0"/>
          <a:lstStyle/>
          <a:p>
            <a:endParaRPr dirty="0"/>
          </a:p>
        </p:txBody>
      </p:sp>
      <p:sp>
        <p:nvSpPr>
          <p:cNvPr id="18" name="object 19">
            <a:extLst>
              <a:ext uri="{FF2B5EF4-FFF2-40B4-BE49-F238E27FC236}">
                <a16:creationId xmlns:a16="http://schemas.microsoft.com/office/drawing/2014/main" id="{00C6B36D-92F7-F245-BF74-16126F65DC08}"/>
              </a:ext>
            </a:extLst>
          </p:cNvPr>
          <p:cNvSpPr txBox="1"/>
          <p:nvPr/>
        </p:nvSpPr>
        <p:spPr>
          <a:xfrm>
            <a:off x="246330" y="597515"/>
            <a:ext cx="3327400" cy="5232202"/>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gn="ctr">
              <a:lnSpc>
                <a:spcPct val="100000"/>
              </a:lnSpc>
              <a:spcBef>
                <a:spcPts val="1440"/>
              </a:spcBef>
            </a:pPr>
            <a:r>
              <a:rPr sz="1600" b="1" dirty="0">
                <a:solidFill>
                  <a:srgbClr val="FFFFFF"/>
                </a:solidFill>
                <a:latin typeface="Arial"/>
                <a:cs typeface="Arial"/>
              </a:rPr>
              <a:t>Purpose</a:t>
            </a:r>
            <a:endParaRPr sz="1600" dirty="0">
              <a:latin typeface="Arial"/>
              <a:cs typeface="Arial"/>
            </a:endParaRPr>
          </a:p>
          <a:p>
            <a:pPr marL="290830" marR="283845" algn="ctr">
              <a:lnSpc>
                <a:spcPct val="100000"/>
              </a:lnSpc>
              <a:spcBef>
                <a:spcPts val="200"/>
              </a:spcBef>
            </a:pPr>
            <a:r>
              <a:rPr lang="en-US" sz="1600" dirty="0">
                <a:solidFill>
                  <a:srgbClr val="FFFFFF"/>
                </a:solidFill>
                <a:latin typeface="Arial"/>
                <a:cs typeface="Arial"/>
              </a:rPr>
              <a:t>The purpose of the branch is to support the</a:t>
            </a:r>
          </a:p>
          <a:p>
            <a:pPr marL="290830" marR="283845" algn="ctr">
              <a:lnSpc>
                <a:spcPct val="100000"/>
              </a:lnSpc>
              <a:spcBef>
                <a:spcPts val="200"/>
              </a:spcBef>
            </a:pPr>
            <a:r>
              <a:rPr lang="en-US" sz="1600" dirty="0">
                <a:solidFill>
                  <a:srgbClr val="FFFFFF"/>
                </a:solidFill>
                <a:latin typeface="Arial"/>
                <a:cs typeface="Arial"/>
              </a:rPr>
              <a:t>implementation of the medium-term strategic</a:t>
            </a:r>
          </a:p>
          <a:p>
            <a:pPr marL="290830" marR="283845" algn="ctr">
              <a:lnSpc>
                <a:spcPct val="100000"/>
              </a:lnSpc>
              <a:spcBef>
                <a:spcPts val="200"/>
              </a:spcBef>
            </a:pPr>
            <a:r>
              <a:rPr lang="en-US" sz="1600" dirty="0">
                <a:solidFill>
                  <a:srgbClr val="FFFFFF"/>
                </a:solidFill>
                <a:latin typeface="Arial"/>
                <a:cs typeface="Arial"/>
              </a:rPr>
              <a:t>framework by monitoring and improving the</a:t>
            </a:r>
          </a:p>
          <a:p>
            <a:pPr marL="290830" marR="283845" algn="ctr">
              <a:lnSpc>
                <a:spcPct val="100000"/>
              </a:lnSpc>
              <a:spcBef>
                <a:spcPts val="200"/>
              </a:spcBef>
            </a:pPr>
            <a:r>
              <a:rPr lang="en-US" sz="1600" dirty="0">
                <a:solidFill>
                  <a:srgbClr val="FFFFFF"/>
                </a:solidFill>
                <a:latin typeface="Arial"/>
                <a:cs typeface="Arial"/>
              </a:rPr>
              <a:t>capacity of state institutions to develop and</a:t>
            </a:r>
          </a:p>
          <a:p>
            <a:pPr marL="290830" marR="283845" algn="ctr">
              <a:lnSpc>
                <a:spcPct val="100000"/>
              </a:lnSpc>
              <a:spcBef>
                <a:spcPts val="200"/>
              </a:spcBef>
            </a:pPr>
            <a:r>
              <a:rPr lang="en-US" sz="1600" dirty="0">
                <a:solidFill>
                  <a:srgbClr val="FFFFFF"/>
                </a:solidFill>
                <a:latin typeface="Arial"/>
                <a:cs typeface="Arial"/>
              </a:rPr>
              <a:t>implement plans and provide services.</a:t>
            </a:r>
            <a:endParaRPr sz="1600" dirty="0">
              <a:latin typeface="Arial"/>
              <a:cs typeface="Arial"/>
            </a:endParaRPr>
          </a:p>
        </p:txBody>
      </p:sp>
      <p:sp>
        <p:nvSpPr>
          <p:cNvPr id="20" name="object 21">
            <a:extLst>
              <a:ext uri="{FF2B5EF4-FFF2-40B4-BE49-F238E27FC236}">
                <a16:creationId xmlns:a16="http://schemas.microsoft.com/office/drawing/2014/main" id="{DF9C57AD-0310-184D-BA49-43E92D68A5BE}"/>
              </a:ext>
            </a:extLst>
          </p:cNvPr>
          <p:cNvSpPr/>
          <p:nvPr/>
        </p:nvSpPr>
        <p:spPr>
          <a:xfrm>
            <a:off x="1142192" y="1423552"/>
            <a:ext cx="1794510" cy="1790064"/>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endParaRPr dirty="0"/>
          </a:p>
        </p:txBody>
      </p:sp>
      <p:sp>
        <p:nvSpPr>
          <p:cNvPr id="22" name="Oval 21">
            <a:extLst>
              <a:ext uri="{FF2B5EF4-FFF2-40B4-BE49-F238E27FC236}">
                <a16:creationId xmlns:a16="http://schemas.microsoft.com/office/drawing/2014/main" id="{1BED831A-9154-A447-BF17-F9F8783F51BF}"/>
              </a:ext>
            </a:extLst>
          </p:cNvPr>
          <p:cNvSpPr/>
          <p:nvPr/>
        </p:nvSpPr>
        <p:spPr>
          <a:xfrm>
            <a:off x="11446164" y="6035459"/>
            <a:ext cx="745836" cy="745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2000"/>
              <a:pPr algn="ctr"/>
              <a:t>21</a:t>
            </a:fld>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EA778DA-E105-FCF8-C001-207FAE02A5E8}"/>
              </a:ext>
            </a:extLst>
          </p:cNvPr>
          <p:cNvSpPr txBox="1"/>
          <p:nvPr/>
        </p:nvSpPr>
        <p:spPr>
          <a:xfrm>
            <a:off x="413431" y="449623"/>
            <a:ext cx="11604398"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Public Sector Monitoring and Capacity Development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69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DFDD25-FD7F-857B-7051-08BB479059EE}"/>
              </a:ext>
            </a:extLst>
          </p:cNvPr>
          <p:cNvSpPr txBox="1"/>
          <p:nvPr/>
        </p:nvSpPr>
        <p:spPr>
          <a:xfrm>
            <a:off x="0" y="1742792"/>
            <a:ext cx="12191999" cy="95410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PROGRAMME 5: EVALUATIONS EVIDENCE </a:t>
            </a:r>
            <a:b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AND KNOWLEDGE SYSTEMS</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1">
            <a:extLst>
              <a:ext uri="{FF2B5EF4-FFF2-40B4-BE49-F238E27FC236}">
                <a16:creationId xmlns:a16="http://schemas.microsoft.com/office/drawing/2014/main" id="{77FE70A0-EBED-07C0-57B8-1B6FC93A772C}"/>
              </a:ext>
            </a:extLst>
          </p:cNvPr>
          <p:cNvSpPr>
            <a:spLocks noGrp="1"/>
          </p:cNvSpPr>
          <p:nvPr>
            <p:ph type="sldNum" sz="quarter" idx="12"/>
          </p:nvPr>
        </p:nvSpPr>
        <p:spPr>
          <a:xfrm>
            <a:off x="9104087" y="62402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object 5">
            <a:extLst>
              <a:ext uri="{FF2B5EF4-FFF2-40B4-BE49-F238E27FC236}">
                <a16:creationId xmlns:a16="http://schemas.microsoft.com/office/drawing/2014/main" id="{E319BEEE-2F15-4E13-BC47-682DAB96BF7A}"/>
              </a:ext>
            </a:extLst>
          </p:cNvPr>
          <p:cNvSpPr txBox="1"/>
          <p:nvPr/>
        </p:nvSpPr>
        <p:spPr>
          <a:xfrm>
            <a:off x="98696" y="3126997"/>
            <a:ext cx="12192000" cy="497700"/>
          </a:xfrm>
          <a:prstGeom prst="rect">
            <a:avLst/>
          </a:prstGeom>
        </p:spPr>
        <p:txBody>
          <a:bodyPr vert="horz" wrap="square" lIns="0" tIns="12065" rIns="0" bIns="0" rtlCol="0">
            <a:spAutoFit/>
          </a:bodyPr>
          <a:lstStyle/>
          <a:p>
            <a:pPr lvl="0" algn="ctr">
              <a:lnSpc>
                <a:spcPct val="150000"/>
              </a:lnSpc>
            </a:pPr>
            <a:r>
              <a:rPr lang="en-GB" sz="2400" b="1" dirty="0">
                <a:solidFill>
                  <a:prstClr val="white"/>
                </a:solidFill>
                <a:latin typeface="Arial" panose="020B0604020202020204" pitchFamily="34" charset="0"/>
                <a:cs typeface="Arial" panose="020B0604020202020204" pitchFamily="34" charset="0"/>
              </a:rPr>
              <a:t>Overview of  Deliverables</a:t>
            </a:r>
          </a:p>
        </p:txBody>
      </p:sp>
    </p:spTree>
    <p:extLst>
      <p:ext uri="{BB962C8B-B14F-4D97-AF65-F5344CB8AC3E}">
        <p14:creationId xmlns:p14="http://schemas.microsoft.com/office/powerpoint/2010/main" val="67605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3">
            <a:extLst>
              <a:ext uri="{FF2B5EF4-FFF2-40B4-BE49-F238E27FC236}">
                <a16:creationId xmlns:a16="http://schemas.microsoft.com/office/drawing/2014/main" id="{2614BBD9-BF6A-6844-BC01-F7E783A65BCD}"/>
              </a:ext>
            </a:extLst>
          </p:cNvPr>
          <p:cNvGrpSpPr/>
          <p:nvPr/>
        </p:nvGrpSpPr>
        <p:grpSpPr>
          <a:xfrm>
            <a:off x="3626460" y="4450385"/>
            <a:ext cx="746760" cy="746760"/>
            <a:chOff x="4509105" y="3942115"/>
            <a:chExt cx="746760" cy="746760"/>
          </a:xfrm>
        </p:grpSpPr>
        <p:sp>
          <p:nvSpPr>
            <p:cNvPr id="6" name="object 4">
              <a:extLst>
                <a:ext uri="{FF2B5EF4-FFF2-40B4-BE49-F238E27FC236}">
                  <a16:creationId xmlns:a16="http://schemas.microsoft.com/office/drawing/2014/main" id="{53969966-57A0-6141-9D78-CA1686CB96C2}"/>
                </a:ext>
              </a:extLst>
            </p:cNvPr>
            <p:cNvSpPr/>
            <p:nvPr/>
          </p:nvSpPr>
          <p:spPr>
            <a:xfrm>
              <a:off x="4509097" y="3942117"/>
              <a:ext cx="746760" cy="746760"/>
            </a:xfrm>
            <a:custGeom>
              <a:avLst/>
              <a:gdLst/>
              <a:ahLst/>
              <a:cxnLst/>
              <a:rect l="l" t="t" r="r" b="b"/>
              <a:pathLst>
                <a:path w="746760" h="746760">
                  <a:moveTo>
                    <a:pt x="572630" y="372795"/>
                  </a:moveTo>
                  <a:lnTo>
                    <a:pt x="567309" y="327507"/>
                  </a:lnTo>
                  <a:lnTo>
                    <a:pt x="552399" y="285724"/>
                  </a:lnTo>
                  <a:lnTo>
                    <a:pt x="529170" y="248983"/>
                  </a:lnTo>
                  <a:lnTo>
                    <a:pt x="521373" y="241109"/>
                  </a:lnTo>
                  <a:lnTo>
                    <a:pt x="521373" y="374218"/>
                  </a:lnTo>
                  <a:lnTo>
                    <a:pt x="513651" y="420801"/>
                  </a:lnTo>
                  <a:lnTo>
                    <a:pt x="492391" y="461340"/>
                  </a:lnTo>
                  <a:lnTo>
                    <a:pt x="460082" y="493306"/>
                  </a:lnTo>
                  <a:lnTo>
                    <a:pt x="419227" y="514223"/>
                  </a:lnTo>
                  <a:lnTo>
                    <a:pt x="372300" y="521563"/>
                  </a:lnTo>
                  <a:lnTo>
                    <a:pt x="325653" y="513753"/>
                  </a:lnTo>
                  <a:lnTo>
                    <a:pt x="285026" y="492518"/>
                  </a:lnTo>
                  <a:lnTo>
                    <a:pt x="252971" y="460311"/>
                  </a:lnTo>
                  <a:lnTo>
                    <a:pt x="232054" y="419582"/>
                  </a:lnTo>
                  <a:lnTo>
                    <a:pt x="224878" y="372795"/>
                  </a:lnTo>
                  <a:lnTo>
                    <a:pt x="232537" y="325843"/>
                  </a:lnTo>
                  <a:lnTo>
                    <a:pt x="253695" y="285102"/>
                  </a:lnTo>
                  <a:lnTo>
                    <a:pt x="285864" y="252996"/>
                  </a:lnTo>
                  <a:lnTo>
                    <a:pt x="326618" y="231990"/>
                  </a:lnTo>
                  <a:lnTo>
                    <a:pt x="373507" y="224536"/>
                  </a:lnTo>
                  <a:lnTo>
                    <a:pt x="420370" y="232257"/>
                  </a:lnTo>
                  <a:lnTo>
                    <a:pt x="461010" y="253530"/>
                  </a:lnTo>
                  <a:lnTo>
                    <a:pt x="493001" y="285927"/>
                  </a:lnTo>
                  <a:lnTo>
                    <a:pt x="513930" y="326974"/>
                  </a:lnTo>
                  <a:lnTo>
                    <a:pt x="521373" y="374218"/>
                  </a:lnTo>
                  <a:lnTo>
                    <a:pt x="521373" y="241109"/>
                  </a:lnTo>
                  <a:lnTo>
                    <a:pt x="504964" y="224536"/>
                  </a:lnTo>
                  <a:lnTo>
                    <a:pt x="498830" y="218325"/>
                  </a:lnTo>
                  <a:lnTo>
                    <a:pt x="462610" y="194830"/>
                  </a:lnTo>
                  <a:lnTo>
                    <a:pt x="421728" y="179565"/>
                  </a:lnTo>
                  <a:lnTo>
                    <a:pt x="377393" y="173570"/>
                  </a:lnTo>
                  <a:lnTo>
                    <a:pt x="331457" y="177876"/>
                  </a:lnTo>
                  <a:lnTo>
                    <a:pt x="289052" y="192062"/>
                  </a:lnTo>
                  <a:lnTo>
                    <a:pt x="251409" y="214934"/>
                  </a:lnTo>
                  <a:lnTo>
                    <a:pt x="219786" y="245300"/>
                  </a:lnTo>
                  <a:lnTo>
                    <a:pt x="195427" y="281952"/>
                  </a:lnTo>
                  <a:lnTo>
                    <a:pt x="179578" y="323723"/>
                  </a:lnTo>
                  <a:lnTo>
                    <a:pt x="173507" y="369404"/>
                  </a:lnTo>
                  <a:lnTo>
                    <a:pt x="178104" y="415950"/>
                  </a:lnTo>
                  <a:lnTo>
                    <a:pt x="192608" y="458482"/>
                  </a:lnTo>
                  <a:lnTo>
                    <a:pt x="215760" y="495909"/>
                  </a:lnTo>
                  <a:lnTo>
                    <a:pt x="246253" y="527126"/>
                  </a:lnTo>
                  <a:lnTo>
                    <a:pt x="282816" y="551040"/>
                  </a:lnTo>
                  <a:lnTo>
                    <a:pt x="324142" y="566559"/>
                  </a:lnTo>
                  <a:lnTo>
                    <a:pt x="368973" y="572604"/>
                  </a:lnTo>
                  <a:lnTo>
                    <a:pt x="414718" y="568236"/>
                  </a:lnTo>
                  <a:lnTo>
                    <a:pt x="457149" y="553974"/>
                  </a:lnTo>
                  <a:lnTo>
                    <a:pt x="494931" y="530936"/>
                  </a:lnTo>
                  <a:lnTo>
                    <a:pt x="526719" y="500227"/>
                  </a:lnTo>
                  <a:lnTo>
                    <a:pt x="551167" y="462978"/>
                  </a:lnTo>
                  <a:lnTo>
                    <a:pt x="566940" y="420281"/>
                  </a:lnTo>
                  <a:lnTo>
                    <a:pt x="572579" y="374218"/>
                  </a:lnTo>
                  <a:lnTo>
                    <a:pt x="572630" y="372795"/>
                  </a:lnTo>
                  <a:close/>
                </a:path>
                <a:path w="746760" h="746760">
                  <a:moveTo>
                    <a:pt x="746658" y="372287"/>
                  </a:moveTo>
                  <a:lnTo>
                    <a:pt x="685025" y="318071"/>
                  </a:lnTo>
                  <a:lnTo>
                    <a:pt x="678180" y="314744"/>
                  </a:lnTo>
                  <a:lnTo>
                    <a:pt x="672833" y="310222"/>
                  </a:lnTo>
                  <a:lnTo>
                    <a:pt x="668921" y="304419"/>
                  </a:lnTo>
                  <a:lnTo>
                    <a:pt x="666343" y="297281"/>
                  </a:lnTo>
                  <a:lnTo>
                    <a:pt x="660793" y="277787"/>
                  </a:lnTo>
                  <a:lnTo>
                    <a:pt x="653897" y="258826"/>
                  </a:lnTo>
                  <a:lnTo>
                    <a:pt x="645579" y="240474"/>
                  </a:lnTo>
                  <a:lnTo>
                    <a:pt x="635762" y="222783"/>
                  </a:lnTo>
                  <a:lnTo>
                    <a:pt x="631571" y="213969"/>
                  </a:lnTo>
                  <a:lnTo>
                    <a:pt x="629932" y="205346"/>
                  </a:lnTo>
                  <a:lnTo>
                    <a:pt x="630770" y="196621"/>
                  </a:lnTo>
                  <a:lnTo>
                    <a:pt x="634047" y="187540"/>
                  </a:lnTo>
                  <a:lnTo>
                    <a:pt x="639953" y="174650"/>
                  </a:lnTo>
                  <a:lnTo>
                    <a:pt x="645566" y="161632"/>
                  </a:lnTo>
                  <a:lnTo>
                    <a:pt x="651040" y="148539"/>
                  </a:lnTo>
                  <a:lnTo>
                    <a:pt x="656551" y="135470"/>
                  </a:lnTo>
                  <a:lnTo>
                    <a:pt x="657567" y="133108"/>
                  </a:lnTo>
                  <a:lnTo>
                    <a:pt x="658368" y="131000"/>
                  </a:lnTo>
                  <a:lnTo>
                    <a:pt x="652894" y="125247"/>
                  </a:lnTo>
                  <a:lnTo>
                    <a:pt x="646188" y="118224"/>
                  </a:lnTo>
                  <a:lnTo>
                    <a:pt x="644677" y="116700"/>
                  </a:lnTo>
                  <a:lnTo>
                    <a:pt x="637159" y="109029"/>
                  </a:lnTo>
                  <a:lnTo>
                    <a:pt x="627354" y="99542"/>
                  </a:lnTo>
                  <a:lnTo>
                    <a:pt x="620826" y="93687"/>
                  </a:lnTo>
                  <a:lnTo>
                    <a:pt x="620826" y="376593"/>
                  </a:lnTo>
                  <a:lnTo>
                    <a:pt x="615251" y="425716"/>
                  </a:lnTo>
                  <a:lnTo>
                    <a:pt x="600557" y="471538"/>
                  </a:lnTo>
                  <a:lnTo>
                    <a:pt x="577659" y="513041"/>
                  </a:lnTo>
                  <a:lnTo>
                    <a:pt x="547509" y="549249"/>
                  </a:lnTo>
                  <a:lnTo>
                    <a:pt x="511048" y="579145"/>
                  </a:lnTo>
                  <a:lnTo>
                    <a:pt x="469188" y="601713"/>
                  </a:lnTo>
                  <a:lnTo>
                    <a:pt x="422884" y="615975"/>
                  </a:lnTo>
                  <a:lnTo>
                    <a:pt x="373062" y="620915"/>
                  </a:lnTo>
                  <a:lnTo>
                    <a:pt x="321741" y="615645"/>
                  </a:lnTo>
                  <a:lnTo>
                    <a:pt x="274497" y="600697"/>
                  </a:lnTo>
                  <a:lnTo>
                    <a:pt x="232219" y="577240"/>
                  </a:lnTo>
                  <a:lnTo>
                    <a:pt x="195757" y="546430"/>
                  </a:lnTo>
                  <a:lnTo>
                    <a:pt x="165976" y="509435"/>
                  </a:lnTo>
                  <a:lnTo>
                    <a:pt x="143764" y="467385"/>
                  </a:lnTo>
                  <a:lnTo>
                    <a:pt x="129959" y="421462"/>
                  </a:lnTo>
                  <a:lnTo>
                    <a:pt x="125450" y="372808"/>
                  </a:lnTo>
                  <a:lnTo>
                    <a:pt x="129070" y="329412"/>
                  </a:lnTo>
                  <a:lnTo>
                    <a:pt x="140131" y="288074"/>
                  </a:lnTo>
                  <a:lnTo>
                    <a:pt x="158000" y="249631"/>
                  </a:lnTo>
                  <a:lnTo>
                    <a:pt x="182092" y="214871"/>
                  </a:lnTo>
                  <a:lnTo>
                    <a:pt x="211759" y="184645"/>
                  </a:lnTo>
                  <a:lnTo>
                    <a:pt x="246418" y="159753"/>
                  </a:lnTo>
                  <a:lnTo>
                    <a:pt x="285445" y="141008"/>
                  </a:lnTo>
                  <a:lnTo>
                    <a:pt x="328218" y="129235"/>
                  </a:lnTo>
                  <a:lnTo>
                    <a:pt x="374129" y="125247"/>
                  </a:lnTo>
                  <a:lnTo>
                    <a:pt x="419227" y="129489"/>
                  </a:lnTo>
                  <a:lnTo>
                    <a:pt x="461479" y="141351"/>
                  </a:lnTo>
                  <a:lnTo>
                    <a:pt x="500227" y="160108"/>
                  </a:lnTo>
                  <a:lnTo>
                    <a:pt x="534784" y="185039"/>
                  </a:lnTo>
                  <a:lnTo>
                    <a:pt x="564451" y="215404"/>
                  </a:lnTo>
                  <a:lnTo>
                    <a:pt x="588581" y="250469"/>
                  </a:lnTo>
                  <a:lnTo>
                    <a:pt x="606463" y="289509"/>
                  </a:lnTo>
                  <a:lnTo>
                    <a:pt x="617448" y="331800"/>
                  </a:lnTo>
                  <a:lnTo>
                    <a:pt x="620826" y="376593"/>
                  </a:lnTo>
                  <a:lnTo>
                    <a:pt x="620826" y="93687"/>
                  </a:lnTo>
                  <a:lnTo>
                    <a:pt x="617194" y="90411"/>
                  </a:lnTo>
                  <a:lnTo>
                    <a:pt x="614299" y="87934"/>
                  </a:lnTo>
                  <a:lnTo>
                    <a:pt x="611835" y="87782"/>
                  </a:lnTo>
                  <a:lnTo>
                    <a:pt x="600494" y="92900"/>
                  </a:lnTo>
                  <a:lnTo>
                    <a:pt x="579335" y="102374"/>
                  </a:lnTo>
                  <a:lnTo>
                    <a:pt x="553834" y="113868"/>
                  </a:lnTo>
                  <a:lnTo>
                    <a:pt x="547039" y="116166"/>
                  </a:lnTo>
                  <a:lnTo>
                    <a:pt x="540410" y="116700"/>
                  </a:lnTo>
                  <a:lnTo>
                    <a:pt x="533869" y="115468"/>
                  </a:lnTo>
                  <a:lnTo>
                    <a:pt x="527354" y="112445"/>
                  </a:lnTo>
                  <a:lnTo>
                    <a:pt x="508203" y="101942"/>
                  </a:lnTo>
                  <a:lnTo>
                    <a:pt x="488429" y="92900"/>
                  </a:lnTo>
                  <a:lnTo>
                    <a:pt x="468058" y="85318"/>
                  </a:lnTo>
                  <a:lnTo>
                    <a:pt x="447078" y="79209"/>
                  </a:lnTo>
                  <a:lnTo>
                    <a:pt x="437781" y="76860"/>
                  </a:lnTo>
                  <a:lnTo>
                    <a:pt x="432028" y="71120"/>
                  </a:lnTo>
                  <a:lnTo>
                    <a:pt x="422744" y="47612"/>
                  </a:lnTo>
                  <a:lnTo>
                    <a:pt x="417080" y="33515"/>
                  </a:lnTo>
                  <a:lnTo>
                    <a:pt x="411276" y="19126"/>
                  </a:lnTo>
                  <a:lnTo>
                    <a:pt x="404431" y="2082"/>
                  </a:lnTo>
                  <a:lnTo>
                    <a:pt x="403275" y="0"/>
                  </a:lnTo>
                  <a:lnTo>
                    <a:pt x="342544" y="279"/>
                  </a:lnTo>
                  <a:lnTo>
                    <a:pt x="340169" y="2184"/>
                  </a:lnTo>
                  <a:lnTo>
                    <a:pt x="333463" y="20116"/>
                  </a:lnTo>
                  <a:lnTo>
                    <a:pt x="322872" y="47917"/>
                  </a:lnTo>
                  <a:lnTo>
                    <a:pt x="298437" y="79413"/>
                  </a:lnTo>
                  <a:lnTo>
                    <a:pt x="277329" y="85598"/>
                  </a:lnTo>
                  <a:lnTo>
                    <a:pt x="256832" y="93256"/>
                  </a:lnTo>
                  <a:lnTo>
                    <a:pt x="236943" y="102374"/>
                  </a:lnTo>
                  <a:lnTo>
                    <a:pt x="217678" y="113004"/>
                  </a:lnTo>
                  <a:lnTo>
                    <a:pt x="210286" y="117449"/>
                  </a:lnTo>
                  <a:lnTo>
                    <a:pt x="202615" y="118224"/>
                  </a:lnTo>
                  <a:lnTo>
                    <a:pt x="165176" y="102362"/>
                  </a:lnTo>
                  <a:lnTo>
                    <a:pt x="154305" y="97815"/>
                  </a:lnTo>
                  <a:lnTo>
                    <a:pt x="153047" y="96012"/>
                  </a:lnTo>
                  <a:lnTo>
                    <a:pt x="153098" y="92900"/>
                  </a:lnTo>
                  <a:lnTo>
                    <a:pt x="116789" y="96926"/>
                  </a:lnTo>
                  <a:lnTo>
                    <a:pt x="116827" y="100012"/>
                  </a:lnTo>
                  <a:lnTo>
                    <a:pt x="115798" y="102374"/>
                  </a:lnTo>
                  <a:lnTo>
                    <a:pt x="87985" y="131356"/>
                  </a:lnTo>
                  <a:lnTo>
                    <a:pt x="87426" y="133807"/>
                  </a:lnTo>
                  <a:lnTo>
                    <a:pt x="89141" y="137490"/>
                  </a:lnTo>
                  <a:lnTo>
                    <a:pt x="95135" y="150647"/>
                  </a:lnTo>
                  <a:lnTo>
                    <a:pt x="106959" y="177012"/>
                  </a:lnTo>
                  <a:lnTo>
                    <a:pt x="113017" y="190131"/>
                  </a:lnTo>
                  <a:lnTo>
                    <a:pt x="115735" y="197789"/>
                  </a:lnTo>
                  <a:lnTo>
                    <a:pt x="116484" y="205244"/>
                  </a:lnTo>
                  <a:lnTo>
                    <a:pt x="115176" y="212636"/>
                  </a:lnTo>
                  <a:lnTo>
                    <a:pt x="111734" y="220065"/>
                  </a:lnTo>
                  <a:lnTo>
                    <a:pt x="101422" y="238734"/>
                  </a:lnTo>
                  <a:lnTo>
                    <a:pt x="92646" y="258051"/>
                  </a:lnTo>
                  <a:lnTo>
                    <a:pt x="85318" y="277977"/>
                  </a:lnTo>
                  <a:lnTo>
                    <a:pt x="79387" y="298450"/>
                  </a:lnTo>
                  <a:lnTo>
                    <a:pt x="77076" y="307530"/>
                  </a:lnTo>
                  <a:lnTo>
                    <a:pt x="71742" y="313588"/>
                  </a:lnTo>
                  <a:lnTo>
                    <a:pt x="55930" y="320217"/>
                  </a:lnTo>
                  <a:lnTo>
                    <a:pt x="48412" y="323062"/>
                  </a:lnTo>
                  <a:lnTo>
                    <a:pt x="40995" y="326136"/>
                  </a:lnTo>
                  <a:lnTo>
                    <a:pt x="30695" y="330238"/>
                  </a:lnTo>
                  <a:lnTo>
                    <a:pt x="20358" y="334251"/>
                  </a:lnTo>
                  <a:lnTo>
                    <a:pt x="10083" y="338442"/>
                  </a:lnTo>
                  <a:lnTo>
                    <a:pt x="0" y="343090"/>
                  </a:lnTo>
                  <a:lnTo>
                    <a:pt x="114" y="402450"/>
                  </a:lnTo>
                  <a:lnTo>
                    <a:pt x="165" y="404215"/>
                  </a:lnTo>
                  <a:lnTo>
                    <a:pt x="3403" y="406438"/>
                  </a:lnTo>
                  <a:lnTo>
                    <a:pt x="21564" y="413156"/>
                  </a:lnTo>
                  <a:lnTo>
                    <a:pt x="48044" y="423329"/>
                  </a:lnTo>
                  <a:lnTo>
                    <a:pt x="79908" y="449160"/>
                  </a:lnTo>
                  <a:lnTo>
                    <a:pt x="85763" y="469531"/>
                  </a:lnTo>
                  <a:lnTo>
                    <a:pt x="93154" y="489280"/>
                  </a:lnTo>
                  <a:lnTo>
                    <a:pt x="102006" y="508419"/>
                  </a:lnTo>
                  <a:lnTo>
                    <a:pt x="112217" y="526973"/>
                  </a:lnTo>
                  <a:lnTo>
                    <a:pt x="115316" y="533768"/>
                  </a:lnTo>
                  <a:lnTo>
                    <a:pt x="116573" y="540562"/>
                  </a:lnTo>
                  <a:lnTo>
                    <a:pt x="116014" y="547458"/>
                  </a:lnTo>
                  <a:lnTo>
                    <a:pt x="113715" y="554507"/>
                  </a:lnTo>
                  <a:lnTo>
                    <a:pt x="107632" y="568490"/>
                  </a:lnTo>
                  <a:lnTo>
                    <a:pt x="95567" y="596519"/>
                  </a:lnTo>
                  <a:lnTo>
                    <a:pt x="87985" y="613943"/>
                  </a:lnTo>
                  <a:lnTo>
                    <a:pt x="88315" y="616267"/>
                  </a:lnTo>
                  <a:lnTo>
                    <a:pt x="91046" y="618985"/>
                  </a:lnTo>
                  <a:lnTo>
                    <a:pt x="99910" y="627951"/>
                  </a:lnTo>
                  <a:lnTo>
                    <a:pt x="130340" y="657720"/>
                  </a:lnTo>
                  <a:lnTo>
                    <a:pt x="134023" y="658825"/>
                  </a:lnTo>
                  <a:lnTo>
                    <a:pt x="149987" y="651459"/>
                  </a:lnTo>
                  <a:lnTo>
                    <a:pt x="172402" y="641286"/>
                  </a:lnTo>
                  <a:lnTo>
                    <a:pt x="183464" y="635927"/>
                  </a:lnTo>
                  <a:lnTo>
                    <a:pt x="193522" y="631799"/>
                  </a:lnTo>
                  <a:lnTo>
                    <a:pt x="203352" y="630097"/>
                  </a:lnTo>
                  <a:lnTo>
                    <a:pt x="213283" y="631393"/>
                  </a:lnTo>
                  <a:lnTo>
                    <a:pt x="223596" y="636193"/>
                  </a:lnTo>
                  <a:lnTo>
                    <a:pt x="240944" y="646036"/>
                  </a:lnTo>
                  <a:lnTo>
                    <a:pt x="259080" y="654202"/>
                  </a:lnTo>
                  <a:lnTo>
                    <a:pt x="277850" y="660908"/>
                  </a:lnTo>
                  <a:lnTo>
                    <a:pt x="297091" y="666356"/>
                  </a:lnTo>
                  <a:lnTo>
                    <a:pt x="304114" y="668870"/>
                  </a:lnTo>
                  <a:lnTo>
                    <a:pt x="309854" y="672642"/>
                  </a:lnTo>
                  <a:lnTo>
                    <a:pt x="314401" y="677773"/>
                  </a:lnTo>
                  <a:lnTo>
                    <a:pt x="317792" y="684415"/>
                  </a:lnTo>
                  <a:lnTo>
                    <a:pt x="323329" y="698627"/>
                  </a:lnTo>
                  <a:lnTo>
                    <a:pt x="328993" y="712774"/>
                  </a:lnTo>
                  <a:lnTo>
                    <a:pt x="334708" y="726909"/>
                  </a:lnTo>
                  <a:lnTo>
                    <a:pt x="341515" y="743800"/>
                  </a:lnTo>
                  <a:lnTo>
                    <a:pt x="342620" y="746163"/>
                  </a:lnTo>
                  <a:lnTo>
                    <a:pt x="403517" y="745858"/>
                  </a:lnTo>
                  <a:lnTo>
                    <a:pt x="406031" y="743750"/>
                  </a:lnTo>
                  <a:lnTo>
                    <a:pt x="407695" y="739190"/>
                  </a:lnTo>
                  <a:lnTo>
                    <a:pt x="412838" y="725258"/>
                  </a:lnTo>
                  <a:lnTo>
                    <a:pt x="418084" y="711365"/>
                  </a:lnTo>
                  <a:lnTo>
                    <a:pt x="423367" y="697484"/>
                  </a:lnTo>
                  <a:lnTo>
                    <a:pt x="431863" y="674941"/>
                  </a:lnTo>
                  <a:lnTo>
                    <a:pt x="437781" y="669213"/>
                  </a:lnTo>
                  <a:lnTo>
                    <a:pt x="446760" y="666965"/>
                  </a:lnTo>
                  <a:lnTo>
                    <a:pt x="468033" y="660806"/>
                  </a:lnTo>
                  <a:lnTo>
                    <a:pt x="488657" y="653122"/>
                  </a:lnTo>
                  <a:lnTo>
                    <a:pt x="508673" y="643953"/>
                  </a:lnTo>
                  <a:lnTo>
                    <a:pt x="528078" y="633323"/>
                  </a:lnTo>
                  <a:lnTo>
                    <a:pt x="534238" y="630529"/>
                  </a:lnTo>
                  <a:lnTo>
                    <a:pt x="536524" y="630097"/>
                  </a:lnTo>
                  <a:lnTo>
                    <a:pt x="540423" y="629386"/>
                  </a:lnTo>
                  <a:lnTo>
                    <a:pt x="546709" y="629856"/>
                  </a:lnTo>
                  <a:lnTo>
                    <a:pt x="553123" y="631913"/>
                  </a:lnTo>
                  <a:lnTo>
                    <a:pt x="613346" y="657796"/>
                  </a:lnTo>
                  <a:lnTo>
                    <a:pt x="615543" y="658279"/>
                  </a:lnTo>
                  <a:lnTo>
                    <a:pt x="627418" y="646734"/>
                  </a:lnTo>
                  <a:lnTo>
                    <a:pt x="636841" y="637438"/>
                  </a:lnTo>
                  <a:lnTo>
                    <a:pt x="644677" y="629386"/>
                  </a:lnTo>
                  <a:lnTo>
                    <a:pt x="646099" y="627926"/>
                  </a:lnTo>
                  <a:lnTo>
                    <a:pt x="652475" y="620915"/>
                  </a:lnTo>
                  <a:lnTo>
                    <a:pt x="654989" y="618147"/>
                  </a:lnTo>
                  <a:lnTo>
                    <a:pt x="658241" y="614400"/>
                  </a:lnTo>
                  <a:lnTo>
                    <a:pt x="658355" y="611454"/>
                  </a:lnTo>
                  <a:lnTo>
                    <a:pt x="656386" y="607212"/>
                  </a:lnTo>
                  <a:lnTo>
                    <a:pt x="650595" y="594563"/>
                  </a:lnTo>
                  <a:lnTo>
                    <a:pt x="644906" y="581863"/>
                  </a:lnTo>
                  <a:lnTo>
                    <a:pt x="639165" y="569188"/>
                  </a:lnTo>
                  <a:lnTo>
                    <a:pt x="633234" y="556602"/>
                  </a:lnTo>
                  <a:lnTo>
                    <a:pt x="630313" y="548525"/>
                  </a:lnTo>
                  <a:lnTo>
                    <a:pt x="629564" y="540715"/>
                  </a:lnTo>
                  <a:lnTo>
                    <a:pt x="631024" y="533019"/>
                  </a:lnTo>
                  <a:lnTo>
                    <a:pt x="634720" y="525246"/>
                  </a:lnTo>
                  <a:lnTo>
                    <a:pt x="639216" y="517601"/>
                  </a:lnTo>
                  <a:lnTo>
                    <a:pt x="643407" y="509778"/>
                  </a:lnTo>
                  <a:lnTo>
                    <a:pt x="659803" y="470357"/>
                  </a:lnTo>
                  <a:lnTo>
                    <a:pt x="669366" y="437807"/>
                  </a:lnTo>
                  <a:lnTo>
                    <a:pt x="674890" y="432079"/>
                  </a:lnTo>
                  <a:lnTo>
                    <a:pt x="744105" y="404558"/>
                  </a:lnTo>
                  <a:lnTo>
                    <a:pt x="745515" y="402450"/>
                  </a:lnTo>
                  <a:lnTo>
                    <a:pt x="745794" y="398487"/>
                  </a:lnTo>
                  <a:lnTo>
                    <a:pt x="746480" y="385381"/>
                  </a:lnTo>
                  <a:lnTo>
                    <a:pt x="746658" y="372287"/>
                  </a:lnTo>
                  <a:close/>
                </a:path>
              </a:pathLst>
            </a:custGeom>
            <a:solidFill>
              <a:srgbClr val="B3B3B3"/>
            </a:solidFill>
          </p:spPr>
          <p:txBody>
            <a:bodyPr wrap="square" lIns="0" tIns="0" rIns="0" bIns="0" rtlCol="0"/>
            <a:lstStyle/>
            <a:p>
              <a:endParaRPr dirty="0"/>
            </a:p>
          </p:txBody>
        </p:sp>
        <p:pic>
          <p:nvPicPr>
            <p:cNvPr id="7" name="object 5">
              <a:extLst>
                <a:ext uri="{FF2B5EF4-FFF2-40B4-BE49-F238E27FC236}">
                  <a16:creationId xmlns:a16="http://schemas.microsoft.com/office/drawing/2014/main" id="{25A81CAB-6D40-5C46-8BED-0E4F45FC46AA}"/>
                </a:ext>
              </a:extLst>
            </p:cNvPr>
            <p:cNvPicPr/>
            <p:nvPr/>
          </p:nvPicPr>
          <p:blipFill>
            <a:blip r:embed="rId2" cstate="screen">
              <a:extLst>
                <a:ext uri="{28A0092B-C50C-407E-A947-70E740481C1C}">
                  <a14:useLocalDpi xmlns:a14="http://schemas.microsoft.com/office/drawing/2010/main"/>
                </a:ext>
              </a:extLst>
            </a:blip>
            <a:stretch>
              <a:fillRect/>
            </a:stretch>
          </p:blipFill>
          <p:spPr>
            <a:xfrm>
              <a:off x="4781972" y="4215241"/>
              <a:ext cx="200482" cy="199910"/>
            </a:xfrm>
            <a:prstGeom prst="rect">
              <a:avLst/>
            </a:prstGeom>
          </p:spPr>
        </p:pic>
      </p:grpSp>
      <p:grpSp>
        <p:nvGrpSpPr>
          <p:cNvPr id="8" name="Group 7">
            <a:extLst>
              <a:ext uri="{FF2B5EF4-FFF2-40B4-BE49-F238E27FC236}">
                <a16:creationId xmlns:a16="http://schemas.microsoft.com/office/drawing/2014/main" id="{0BD7B530-97D1-214A-A4BB-DC2794AF3AB0}"/>
              </a:ext>
            </a:extLst>
          </p:cNvPr>
          <p:cNvGrpSpPr/>
          <p:nvPr/>
        </p:nvGrpSpPr>
        <p:grpSpPr>
          <a:xfrm>
            <a:off x="4440741" y="4311906"/>
            <a:ext cx="597969" cy="1392962"/>
            <a:chOff x="5303602" y="3619028"/>
            <a:chExt cx="597969" cy="1392962"/>
          </a:xfrm>
        </p:grpSpPr>
        <p:sp>
          <p:nvSpPr>
            <p:cNvPr id="9" name="object 6">
              <a:extLst>
                <a:ext uri="{FF2B5EF4-FFF2-40B4-BE49-F238E27FC236}">
                  <a16:creationId xmlns:a16="http://schemas.microsoft.com/office/drawing/2014/main" id="{2B742F06-6F88-B641-A2C0-F4CF0223B1C3}"/>
                </a:ext>
              </a:extLst>
            </p:cNvPr>
            <p:cNvSpPr/>
            <p:nvPr/>
          </p:nvSpPr>
          <p:spPr>
            <a:xfrm>
              <a:off x="5552321" y="4140287"/>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200"/>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8"/>
                  </a:lnTo>
                  <a:lnTo>
                    <a:pt x="237185" y="77660"/>
                  </a:lnTo>
                  <a:lnTo>
                    <a:pt x="245592" y="76644"/>
                  </a:lnTo>
                  <a:lnTo>
                    <a:pt x="252822" y="76557"/>
                  </a:lnTo>
                  <a:lnTo>
                    <a:pt x="349110" y="76557"/>
                  </a:lnTo>
                  <a:lnTo>
                    <a:pt x="349110" y="19608"/>
                  </a:lnTo>
                  <a:lnTo>
                    <a:pt x="344357" y="10501"/>
                  </a:lnTo>
                  <a:lnTo>
                    <a:pt x="337685" y="4422"/>
                  </a:lnTo>
                  <a:lnTo>
                    <a:pt x="329181" y="1035"/>
                  </a:lnTo>
                  <a:lnTo>
                    <a:pt x="320192" y="127"/>
                  </a:lnTo>
                  <a:lnTo>
                    <a:pt x="174390" y="127"/>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7"/>
                  </a:lnTo>
                  <a:lnTo>
                    <a:pt x="320192" y="127"/>
                  </a:lnTo>
                  <a:lnTo>
                    <a:pt x="318935" y="0"/>
                  </a:lnTo>
                  <a:close/>
                </a:path>
              </a:pathLst>
            </a:custGeom>
            <a:solidFill>
              <a:srgbClr val="B3B3B3"/>
            </a:solidFill>
          </p:spPr>
          <p:txBody>
            <a:bodyPr wrap="square" lIns="0" tIns="0" rIns="0" bIns="0" rtlCol="0"/>
            <a:lstStyle/>
            <a:p>
              <a:endParaRPr dirty="0"/>
            </a:p>
          </p:txBody>
        </p:sp>
        <p:sp>
          <p:nvSpPr>
            <p:cNvPr id="10" name="object 7">
              <a:extLst>
                <a:ext uri="{FF2B5EF4-FFF2-40B4-BE49-F238E27FC236}">
                  <a16:creationId xmlns:a16="http://schemas.microsoft.com/office/drawing/2014/main" id="{E38B583D-39E9-7744-8FEC-2CAB2375A261}"/>
                </a:ext>
              </a:extLst>
            </p:cNvPr>
            <p:cNvSpPr/>
            <p:nvPr/>
          </p:nvSpPr>
          <p:spPr>
            <a:xfrm>
              <a:off x="5552321" y="4662105"/>
              <a:ext cx="349250" cy="349885"/>
            </a:xfrm>
            <a:custGeom>
              <a:avLst/>
              <a:gdLst/>
              <a:ahLst/>
              <a:cxnLst/>
              <a:rect l="l" t="t" r="r" b="b"/>
              <a:pathLst>
                <a:path w="349250" h="349885">
                  <a:moveTo>
                    <a:pt x="320145" y="349686"/>
                  </a:moveTo>
                  <a:lnTo>
                    <a:pt x="222389" y="349686"/>
                  </a:lnTo>
                  <a:lnTo>
                    <a:pt x="318935" y="349808"/>
                  </a:lnTo>
                  <a:lnTo>
                    <a:pt x="320145" y="349686"/>
                  </a:lnTo>
                  <a:close/>
                </a:path>
                <a:path w="349250" h="349885">
                  <a:moveTo>
                    <a:pt x="29844" y="101"/>
                  </a:moveTo>
                  <a:lnTo>
                    <a:pt x="16969" y="1998"/>
                  </a:lnTo>
                  <a:lnTo>
                    <a:pt x="7626" y="7626"/>
                  </a:lnTo>
                  <a:lnTo>
                    <a:pt x="1930" y="16921"/>
                  </a:lnTo>
                  <a:lnTo>
                    <a:pt x="0" y="29819"/>
                  </a:lnTo>
                  <a:lnTo>
                    <a:pt x="12" y="320509"/>
                  </a:lnTo>
                  <a:lnTo>
                    <a:pt x="1979" y="332962"/>
                  </a:lnTo>
                  <a:lnTo>
                    <a:pt x="7688" y="342117"/>
                  </a:lnTo>
                  <a:lnTo>
                    <a:pt x="16880" y="347765"/>
                  </a:lnTo>
                  <a:lnTo>
                    <a:pt x="29298" y="349694"/>
                  </a:lnTo>
                  <a:lnTo>
                    <a:pt x="320145" y="349686"/>
                  </a:lnTo>
                  <a:lnTo>
                    <a:pt x="329179" y="348770"/>
                  </a:lnTo>
                  <a:lnTo>
                    <a:pt x="337680" y="345376"/>
                  </a:lnTo>
                  <a:lnTo>
                    <a:pt x="344352" y="339296"/>
                  </a:lnTo>
                  <a:lnTo>
                    <a:pt x="349110" y="330200"/>
                  </a:lnTo>
                  <a:lnTo>
                    <a:pt x="349110" y="273589"/>
                  </a:lnTo>
                  <a:lnTo>
                    <a:pt x="149661" y="273589"/>
                  </a:lnTo>
                  <a:lnTo>
                    <a:pt x="141260" y="271977"/>
                  </a:lnTo>
                  <a:lnTo>
                    <a:pt x="108432" y="242117"/>
                  </a:lnTo>
                  <a:lnTo>
                    <a:pt x="78765" y="210566"/>
                  </a:lnTo>
                  <a:lnTo>
                    <a:pt x="76384" y="196641"/>
                  </a:lnTo>
                  <a:lnTo>
                    <a:pt x="78803" y="189141"/>
                  </a:lnTo>
                  <a:lnTo>
                    <a:pt x="107988" y="175679"/>
                  </a:lnTo>
                  <a:lnTo>
                    <a:pt x="170353" y="175679"/>
                  </a:lnTo>
                  <a:lnTo>
                    <a:pt x="231978" y="83057"/>
                  </a:lnTo>
                  <a:lnTo>
                    <a:pt x="237185" y="77660"/>
                  </a:lnTo>
                  <a:lnTo>
                    <a:pt x="245592" y="76644"/>
                  </a:lnTo>
                  <a:lnTo>
                    <a:pt x="252822" y="76557"/>
                  </a:lnTo>
                  <a:lnTo>
                    <a:pt x="349110" y="76557"/>
                  </a:lnTo>
                  <a:lnTo>
                    <a:pt x="349110" y="19608"/>
                  </a:lnTo>
                  <a:lnTo>
                    <a:pt x="344357" y="10501"/>
                  </a:lnTo>
                  <a:lnTo>
                    <a:pt x="337685" y="4422"/>
                  </a:lnTo>
                  <a:lnTo>
                    <a:pt x="329181" y="1035"/>
                  </a:lnTo>
                  <a:lnTo>
                    <a:pt x="320192" y="126"/>
                  </a:lnTo>
                  <a:lnTo>
                    <a:pt x="174390" y="126"/>
                  </a:lnTo>
                  <a:lnTo>
                    <a:pt x="29844" y="101"/>
                  </a:lnTo>
                  <a:close/>
                </a:path>
                <a:path w="349250" h="349885">
                  <a:moveTo>
                    <a:pt x="349110" y="76557"/>
                  </a:moveTo>
                  <a:lnTo>
                    <a:pt x="252822" y="76557"/>
                  </a:lnTo>
                  <a:lnTo>
                    <a:pt x="259303" y="78208"/>
                  </a:lnTo>
                  <a:lnTo>
                    <a:pt x="264939" y="81718"/>
                  </a:lnTo>
                  <a:lnTo>
                    <a:pt x="269633" y="87210"/>
                  </a:lnTo>
                  <a:lnTo>
                    <a:pt x="272817" y="94014"/>
                  </a:lnTo>
                  <a:lnTo>
                    <a:pt x="273750" y="100847"/>
                  </a:lnTo>
                  <a:lnTo>
                    <a:pt x="272503" y="107656"/>
                  </a:lnTo>
                  <a:lnTo>
                    <a:pt x="269151" y="114388"/>
                  </a:lnTo>
                  <a:lnTo>
                    <a:pt x="263547" y="122873"/>
                  </a:lnTo>
                  <a:lnTo>
                    <a:pt x="204567" y="211302"/>
                  </a:lnTo>
                  <a:lnTo>
                    <a:pt x="172110" y="260032"/>
                  </a:lnTo>
                  <a:lnTo>
                    <a:pt x="169684" y="264198"/>
                  </a:lnTo>
                  <a:lnTo>
                    <a:pt x="165950" y="267398"/>
                  </a:lnTo>
                  <a:lnTo>
                    <a:pt x="158165" y="272030"/>
                  </a:lnTo>
                  <a:lnTo>
                    <a:pt x="149661" y="273589"/>
                  </a:lnTo>
                  <a:lnTo>
                    <a:pt x="349110" y="273589"/>
                  </a:lnTo>
                  <a:lnTo>
                    <a:pt x="349110" y="76557"/>
                  </a:lnTo>
                  <a:close/>
                </a:path>
                <a:path w="349250" h="349885">
                  <a:moveTo>
                    <a:pt x="170353" y="175679"/>
                  </a:moveTo>
                  <a:lnTo>
                    <a:pt x="107988" y="175679"/>
                  </a:lnTo>
                  <a:lnTo>
                    <a:pt x="113588" y="178866"/>
                  </a:lnTo>
                  <a:lnTo>
                    <a:pt x="136033" y="201340"/>
                  </a:lnTo>
                  <a:lnTo>
                    <a:pt x="146088" y="211302"/>
                  </a:lnTo>
                  <a:lnTo>
                    <a:pt x="146761" y="211137"/>
                  </a:lnTo>
                  <a:lnTo>
                    <a:pt x="170353" y="175679"/>
                  </a:lnTo>
                  <a:close/>
                </a:path>
                <a:path w="349250" h="349885">
                  <a:moveTo>
                    <a:pt x="318935" y="0"/>
                  </a:moveTo>
                  <a:lnTo>
                    <a:pt x="174390" y="126"/>
                  </a:lnTo>
                  <a:lnTo>
                    <a:pt x="320192" y="126"/>
                  </a:lnTo>
                  <a:lnTo>
                    <a:pt x="318935" y="0"/>
                  </a:lnTo>
                  <a:close/>
                </a:path>
              </a:pathLst>
            </a:custGeom>
            <a:solidFill>
              <a:srgbClr val="B3B3B3"/>
            </a:solidFill>
          </p:spPr>
          <p:txBody>
            <a:bodyPr wrap="square" lIns="0" tIns="0" rIns="0" bIns="0" rtlCol="0"/>
            <a:lstStyle/>
            <a:p>
              <a:endParaRPr dirty="0"/>
            </a:p>
          </p:txBody>
        </p:sp>
        <p:sp>
          <p:nvSpPr>
            <p:cNvPr id="11" name="object 8">
              <a:extLst>
                <a:ext uri="{FF2B5EF4-FFF2-40B4-BE49-F238E27FC236}">
                  <a16:creationId xmlns:a16="http://schemas.microsoft.com/office/drawing/2014/main" id="{4C3A78B3-80FF-B54D-8D98-48A8249CD405}"/>
                </a:ext>
              </a:extLst>
            </p:cNvPr>
            <p:cNvSpPr/>
            <p:nvPr/>
          </p:nvSpPr>
          <p:spPr>
            <a:xfrm>
              <a:off x="5552296" y="3619028"/>
              <a:ext cx="349250" cy="349250"/>
            </a:xfrm>
            <a:custGeom>
              <a:avLst/>
              <a:gdLst/>
              <a:ahLst/>
              <a:cxnLst/>
              <a:rect l="l" t="t" r="r" b="b"/>
              <a:pathLst>
                <a:path w="349250" h="349250">
                  <a:moveTo>
                    <a:pt x="319647" y="349103"/>
                  </a:moveTo>
                  <a:lnTo>
                    <a:pt x="174047" y="349103"/>
                  </a:lnTo>
                  <a:lnTo>
                    <a:pt x="318579" y="349211"/>
                  </a:lnTo>
                  <a:lnTo>
                    <a:pt x="319647" y="349103"/>
                  </a:lnTo>
                  <a:close/>
                </a:path>
                <a:path w="349250" h="349250">
                  <a:moveTo>
                    <a:pt x="330923" y="0"/>
                  </a:moveTo>
                  <a:lnTo>
                    <a:pt x="19253" y="0"/>
                  </a:lnTo>
                  <a:lnTo>
                    <a:pt x="12890" y="2654"/>
                  </a:lnTo>
                  <a:lnTo>
                    <a:pt x="7200" y="6057"/>
                  </a:lnTo>
                  <a:lnTo>
                    <a:pt x="520" y="18097"/>
                  </a:lnTo>
                  <a:lnTo>
                    <a:pt x="0" y="24257"/>
                  </a:lnTo>
                  <a:lnTo>
                    <a:pt x="82" y="75729"/>
                  </a:lnTo>
                  <a:lnTo>
                    <a:pt x="159" y="228949"/>
                  </a:lnTo>
                  <a:lnTo>
                    <a:pt x="38" y="320027"/>
                  </a:lnTo>
                  <a:lnTo>
                    <a:pt x="29514" y="349110"/>
                  </a:lnTo>
                  <a:lnTo>
                    <a:pt x="319647" y="349103"/>
                  </a:lnTo>
                  <a:lnTo>
                    <a:pt x="328777" y="348181"/>
                  </a:lnTo>
                  <a:lnTo>
                    <a:pt x="337338" y="344831"/>
                  </a:lnTo>
                  <a:lnTo>
                    <a:pt x="344159" y="338837"/>
                  </a:lnTo>
                  <a:lnTo>
                    <a:pt x="349135" y="329869"/>
                  </a:lnTo>
                  <a:lnTo>
                    <a:pt x="349135" y="272897"/>
                  </a:lnTo>
                  <a:lnTo>
                    <a:pt x="143065" y="272897"/>
                  </a:lnTo>
                  <a:lnTo>
                    <a:pt x="137325" y="270167"/>
                  </a:lnTo>
                  <a:lnTo>
                    <a:pt x="108130" y="241174"/>
                  </a:lnTo>
                  <a:lnTo>
                    <a:pt x="78304" y="208656"/>
                  </a:lnTo>
                  <a:lnTo>
                    <a:pt x="76201" y="199901"/>
                  </a:lnTo>
                  <a:lnTo>
                    <a:pt x="77492" y="191169"/>
                  </a:lnTo>
                  <a:lnTo>
                    <a:pt x="82156" y="183235"/>
                  </a:lnTo>
                  <a:lnTo>
                    <a:pt x="89562" y="177345"/>
                  </a:lnTo>
                  <a:lnTo>
                    <a:pt x="98151" y="174828"/>
                  </a:lnTo>
                  <a:lnTo>
                    <a:pt x="170414" y="174828"/>
                  </a:lnTo>
                  <a:lnTo>
                    <a:pt x="228587" y="87439"/>
                  </a:lnTo>
                  <a:lnTo>
                    <a:pt x="235748" y="79964"/>
                  </a:lnTo>
                  <a:lnTo>
                    <a:pt x="244408" y="75995"/>
                  </a:lnTo>
                  <a:lnTo>
                    <a:pt x="253672" y="75729"/>
                  </a:lnTo>
                  <a:lnTo>
                    <a:pt x="349135" y="75729"/>
                  </a:lnTo>
                  <a:lnTo>
                    <a:pt x="349085" y="18097"/>
                  </a:lnTo>
                  <a:lnTo>
                    <a:pt x="346134" y="12096"/>
                  </a:lnTo>
                  <a:lnTo>
                    <a:pt x="342044" y="7085"/>
                  </a:lnTo>
                  <a:lnTo>
                    <a:pt x="336946" y="3081"/>
                  </a:lnTo>
                  <a:lnTo>
                    <a:pt x="330923" y="0"/>
                  </a:lnTo>
                  <a:close/>
                </a:path>
                <a:path w="349250" h="349250">
                  <a:moveTo>
                    <a:pt x="349135" y="75729"/>
                  </a:moveTo>
                  <a:lnTo>
                    <a:pt x="253672" y="75729"/>
                  </a:lnTo>
                  <a:lnTo>
                    <a:pt x="262648" y="79362"/>
                  </a:lnTo>
                  <a:lnTo>
                    <a:pt x="269646" y="86327"/>
                  </a:lnTo>
                  <a:lnTo>
                    <a:pt x="273127" y="95089"/>
                  </a:lnTo>
                  <a:lnTo>
                    <a:pt x="272916" y="104706"/>
                  </a:lnTo>
                  <a:lnTo>
                    <a:pt x="268833" y="114236"/>
                  </a:lnTo>
                  <a:lnTo>
                    <a:pt x="211726" y="199901"/>
                  </a:lnTo>
                  <a:lnTo>
                    <a:pt x="166103" y="268401"/>
                  </a:lnTo>
                  <a:lnTo>
                    <a:pt x="159118" y="272503"/>
                  </a:lnTo>
                  <a:lnTo>
                    <a:pt x="151002" y="272859"/>
                  </a:lnTo>
                  <a:lnTo>
                    <a:pt x="143065" y="272897"/>
                  </a:lnTo>
                  <a:lnTo>
                    <a:pt x="349135" y="272897"/>
                  </a:lnTo>
                  <a:lnTo>
                    <a:pt x="349135" y="75729"/>
                  </a:lnTo>
                  <a:close/>
                </a:path>
                <a:path w="349250" h="349250">
                  <a:moveTo>
                    <a:pt x="170414" y="174828"/>
                  </a:moveTo>
                  <a:lnTo>
                    <a:pt x="98151" y="174828"/>
                  </a:lnTo>
                  <a:lnTo>
                    <a:pt x="107141" y="175891"/>
                  </a:lnTo>
                  <a:lnTo>
                    <a:pt x="115747" y="180746"/>
                  </a:lnTo>
                  <a:lnTo>
                    <a:pt x="122637" y="186847"/>
                  </a:lnTo>
                  <a:lnTo>
                    <a:pt x="129270" y="193259"/>
                  </a:lnTo>
                  <a:lnTo>
                    <a:pt x="135779" y="199901"/>
                  </a:lnTo>
                  <a:lnTo>
                    <a:pt x="145795" y="210337"/>
                  </a:lnTo>
                  <a:lnTo>
                    <a:pt x="147523" y="209334"/>
                  </a:lnTo>
                  <a:lnTo>
                    <a:pt x="170414" y="174828"/>
                  </a:lnTo>
                  <a:close/>
                </a:path>
              </a:pathLst>
            </a:custGeom>
            <a:solidFill>
              <a:srgbClr val="B3B3B3"/>
            </a:solidFill>
          </p:spPr>
          <p:txBody>
            <a:bodyPr wrap="square" lIns="0" tIns="0" rIns="0" bIns="0" rtlCol="0"/>
            <a:lstStyle/>
            <a:p>
              <a:endParaRPr dirty="0"/>
            </a:p>
          </p:txBody>
        </p:sp>
        <p:sp>
          <p:nvSpPr>
            <p:cNvPr id="12" name="object 9">
              <a:extLst>
                <a:ext uri="{FF2B5EF4-FFF2-40B4-BE49-F238E27FC236}">
                  <a16:creationId xmlns:a16="http://schemas.microsoft.com/office/drawing/2014/main" id="{7615918C-90FB-6A42-869A-70B3CBD41014}"/>
                </a:ext>
              </a:extLst>
            </p:cNvPr>
            <p:cNvSpPr/>
            <p:nvPr/>
          </p:nvSpPr>
          <p:spPr>
            <a:xfrm>
              <a:off x="5303602" y="3767485"/>
              <a:ext cx="201295" cy="1096010"/>
            </a:xfrm>
            <a:custGeom>
              <a:avLst/>
              <a:gdLst/>
              <a:ahLst/>
              <a:cxnLst/>
              <a:rect l="l" t="t" r="r" b="b"/>
              <a:pathLst>
                <a:path w="201295" h="1096010">
                  <a:moveTo>
                    <a:pt x="199237" y="0"/>
                  </a:moveTo>
                  <a:lnTo>
                    <a:pt x="150126" y="139"/>
                  </a:lnTo>
                  <a:lnTo>
                    <a:pt x="103480" y="16479"/>
                  </a:lnTo>
                  <a:lnTo>
                    <a:pt x="78395" y="53176"/>
                  </a:lnTo>
                  <a:lnTo>
                    <a:pt x="74904" y="521906"/>
                  </a:lnTo>
                  <a:lnTo>
                    <a:pt x="647" y="521944"/>
                  </a:lnTo>
                  <a:lnTo>
                    <a:pt x="203" y="522350"/>
                  </a:lnTo>
                  <a:lnTo>
                    <a:pt x="0" y="571982"/>
                  </a:lnTo>
                  <a:lnTo>
                    <a:pt x="1981" y="573620"/>
                  </a:lnTo>
                  <a:lnTo>
                    <a:pt x="74917" y="573493"/>
                  </a:lnTo>
                  <a:lnTo>
                    <a:pt x="74917" y="802030"/>
                  </a:lnTo>
                  <a:lnTo>
                    <a:pt x="74942" y="1019949"/>
                  </a:lnTo>
                  <a:lnTo>
                    <a:pt x="93327" y="1069346"/>
                  </a:lnTo>
                  <a:lnTo>
                    <a:pt x="139649" y="1094282"/>
                  </a:lnTo>
                  <a:lnTo>
                    <a:pt x="167946" y="1095554"/>
                  </a:lnTo>
                  <a:lnTo>
                    <a:pt x="182142" y="1095266"/>
                  </a:lnTo>
                  <a:lnTo>
                    <a:pt x="200520" y="1095336"/>
                  </a:lnTo>
                  <a:lnTo>
                    <a:pt x="200685" y="1092517"/>
                  </a:lnTo>
                  <a:lnTo>
                    <a:pt x="200837" y="1045705"/>
                  </a:lnTo>
                  <a:lnTo>
                    <a:pt x="199148" y="1044130"/>
                  </a:lnTo>
                  <a:lnTo>
                    <a:pt x="154889" y="1044282"/>
                  </a:lnTo>
                  <a:lnTo>
                    <a:pt x="142151" y="1042481"/>
                  </a:lnTo>
                  <a:lnTo>
                    <a:pt x="133086" y="1037091"/>
                  </a:lnTo>
                  <a:lnTo>
                    <a:pt x="127664" y="1028077"/>
                  </a:lnTo>
                  <a:lnTo>
                    <a:pt x="125857" y="1015403"/>
                  </a:lnTo>
                  <a:lnTo>
                    <a:pt x="125857" y="573481"/>
                  </a:lnTo>
                  <a:lnTo>
                    <a:pt x="200380" y="573481"/>
                  </a:lnTo>
                  <a:lnTo>
                    <a:pt x="200660" y="573214"/>
                  </a:lnTo>
                  <a:lnTo>
                    <a:pt x="200888" y="523519"/>
                  </a:lnTo>
                  <a:lnTo>
                    <a:pt x="199161" y="521779"/>
                  </a:lnTo>
                  <a:lnTo>
                    <a:pt x="125857" y="521893"/>
                  </a:lnTo>
                  <a:lnTo>
                    <a:pt x="125869" y="80048"/>
                  </a:lnTo>
                  <a:lnTo>
                    <a:pt x="127666" y="67328"/>
                  </a:lnTo>
                  <a:lnTo>
                    <a:pt x="133078" y="58300"/>
                  </a:lnTo>
                  <a:lnTo>
                    <a:pt x="142141" y="52914"/>
                  </a:lnTo>
                  <a:lnTo>
                    <a:pt x="154889" y="51117"/>
                  </a:lnTo>
                  <a:lnTo>
                    <a:pt x="199656" y="51257"/>
                  </a:lnTo>
                  <a:lnTo>
                    <a:pt x="200799" y="49796"/>
                  </a:lnTo>
                  <a:lnTo>
                    <a:pt x="200825" y="1689"/>
                  </a:lnTo>
                  <a:lnTo>
                    <a:pt x="199237" y="0"/>
                  </a:lnTo>
                  <a:close/>
                </a:path>
              </a:pathLst>
            </a:custGeom>
            <a:solidFill>
              <a:srgbClr val="B3B3B3"/>
            </a:solidFill>
          </p:spPr>
          <p:txBody>
            <a:bodyPr wrap="square" lIns="0" tIns="0" rIns="0" bIns="0" rtlCol="0"/>
            <a:lstStyle/>
            <a:p>
              <a:endParaRPr dirty="0"/>
            </a:p>
          </p:txBody>
        </p:sp>
      </p:grpSp>
      <p:sp>
        <p:nvSpPr>
          <p:cNvPr id="14" name="object 12">
            <a:extLst>
              <a:ext uri="{FF2B5EF4-FFF2-40B4-BE49-F238E27FC236}">
                <a16:creationId xmlns:a16="http://schemas.microsoft.com/office/drawing/2014/main" id="{A14388D4-F4B9-4B47-866B-098D0640263A}"/>
              </a:ext>
            </a:extLst>
          </p:cNvPr>
          <p:cNvSpPr txBox="1"/>
          <p:nvPr/>
        </p:nvSpPr>
        <p:spPr>
          <a:xfrm>
            <a:off x="5319526" y="1029421"/>
            <a:ext cx="6159242" cy="612987"/>
          </a:xfrm>
          <a:prstGeom prst="rect">
            <a:avLst/>
          </a:prstGeom>
        </p:spPr>
        <p:txBody>
          <a:bodyPr vert="horz" wrap="square" lIns="0" tIns="33019" rIns="0" bIns="0" rtlCol="0">
            <a:spAutoFit/>
          </a:bodyPr>
          <a:lstStyle/>
          <a:p>
            <a:pPr marL="12700">
              <a:lnSpc>
                <a:spcPct val="100000"/>
              </a:lnSpc>
              <a:spcBef>
                <a:spcPts val="259"/>
              </a:spcBef>
            </a:pPr>
            <a:r>
              <a:rPr b="1" dirty="0">
                <a:solidFill>
                  <a:srgbClr val="F58220"/>
                </a:solidFill>
                <a:latin typeface="Arial"/>
                <a:cs typeface="Arial"/>
              </a:rPr>
              <a:t>MTSF</a:t>
            </a:r>
            <a:r>
              <a:rPr b="1" spc="-45" dirty="0">
                <a:solidFill>
                  <a:srgbClr val="F58220"/>
                </a:solidFill>
                <a:latin typeface="Arial"/>
                <a:cs typeface="Arial"/>
              </a:rPr>
              <a:t> </a:t>
            </a:r>
            <a:r>
              <a:rPr b="1" dirty="0">
                <a:solidFill>
                  <a:srgbClr val="F58220"/>
                </a:solidFill>
                <a:latin typeface="Arial"/>
                <a:cs typeface="Arial"/>
              </a:rPr>
              <a:t>Priorities</a:t>
            </a:r>
            <a:r>
              <a:rPr lang="en-US" b="1" dirty="0">
                <a:solidFill>
                  <a:srgbClr val="F58220"/>
                </a:solidFill>
                <a:latin typeface="Arial"/>
                <a:cs typeface="Arial"/>
              </a:rPr>
              <a:t> </a:t>
            </a:r>
            <a:r>
              <a:rPr b="1" spc="-5" dirty="0">
                <a:solidFill>
                  <a:srgbClr val="F58220"/>
                </a:solidFill>
                <a:latin typeface="Arial"/>
                <a:cs typeface="Arial"/>
              </a:rPr>
              <a:t>supported</a:t>
            </a:r>
            <a:endParaRPr dirty="0">
              <a:latin typeface="Arial"/>
              <a:cs typeface="Arial"/>
            </a:endParaRPr>
          </a:p>
          <a:p>
            <a:pPr marL="12700">
              <a:lnSpc>
                <a:spcPct val="100000"/>
              </a:lnSpc>
              <a:spcBef>
                <a:spcPts val="160"/>
              </a:spcBef>
            </a:pPr>
            <a:r>
              <a:rPr dirty="0">
                <a:latin typeface="Arial"/>
                <a:cs typeface="Arial"/>
              </a:rPr>
              <a:t>All</a:t>
            </a:r>
            <a:r>
              <a:rPr spc="-20" dirty="0">
                <a:latin typeface="Arial"/>
                <a:cs typeface="Arial"/>
              </a:rPr>
              <a:t> </a:t>
            </a:r>
            <a:r>
              <a:rPr dirty="0">
                <a:latin typeface="Arial"/>
                <a:cs typeface="Arial"/>
              </a:rPr>
              <a:t>seven</a:t>
            </a:r>
            <a:r>
              <a:rPr spc="-20" dirty="0">
                <a:latin typeface="Arial"/>
                <a:cs typeface="Arial"/>
              </a:rPr>
              <a:t> </a:t>
            </a:r>
            <a:r>
              <a:rPr dirty="0">
                <a:latin typeface="Arial"/>
                <a:cs typeface="Arial"/>
              </a:rPr>
              <a:t>Priorities</a:t>
            </a:r>
          </a:p>
        </p:txBody>
      </p:sp>
      <p:sp>
        <p:nvSpPr>
          <p:cNvPr id="15" name="object 13">
            <a:extLst>
              <a:ext uri="{FF2B5EF4-FFF2-40B4-BE49-F238E27FC236}">
                <a16:creationId xmlns:a16="http://schemas.microsoft.com/office/drawing/2014/main" id="{1A0B12B3-B815-134C-BD24-2757365C7E39}"/>
              </a:ext>
            </a:extLst>
          </p:cNvPr>
          <p:cNvSpPr txBox="1"/>
          <p:nvPr/>
        </p:nvSpPr>
        <p:spPr>
          <a:xfrm>
            <a:off x="5319526" y="1938374"/>
            <a:ext cx="6534195" cy="1166985"/>
          </a:xfrm>
          <a:prstGeom prst="rect">
            <a:avLst/>
          </a:prstGeom>
        </p:spPr>
        <p:txBody>
          <a:bodyPr vert="horz" wrap="square" lIns="0" tIns="33019" rIns="0" bIns="0" rtlCol="0">
            <a:spAutoFit/>
          </a:bodyPr>
          <a:lstStyle/>
          <a:p>
            <a:pPr marL="12700">
              <a:lnSpc>
                <a:spcPct val="100000"/>
              </a:lnSpc>
              <a:spcBef>
                <a:spcPts val="259"/>
              </a:spcBef>
            </a:pPr>
            <a:r>
              <a:rPr b="1" dirty="0">
                <a:solidFill>
                  <a:srgbClr val="F58220"/>
                </a:solidFill>
                <a:latin typeface="Arial"/>
                <a:cs typeface="Arial"/>
              </a:rPr>
              <a:t>Outcomes</a:t>
            </a:r>
            <a:r>
              <a:rPr b="1" spc="-25" dirty="0">
                <a:solidFill>
                  <a:srgbClr val="F58220"/>
                </a:solidFill>
                <a:latin typeface="Arial"/>
                <a:cs typeface="Arial"/>
              </a:rPr>
              <a:t> </a:t>
            </a:r>
            <a:r>
              <a:rPr b="1" spc="-5" dirty="0">
                <a:solidFill>
                  <a:srgbClr val="F58220"/>
                </a:solidFill>
                <a:latin typeface="Arial"/>
                <a:cs typeface="Arial"/>
              </a:rPr>
              <a:t>supported</a:t>
            </a:r>
            <a:endParaRPr dirty="0">
              <a:latin typeface="Arial"/>
              <a:cs typeface="Arial"/>
            </a:endParaRPr>
          </a:p>
          <a:p>
            <a:pPr marL="12700">
              <a:lnSpc>
                <a:spcPct val="100000"/>
              </a:lnSpc>
              <a:spcBef>
                <a:spcPts val="160"/>
              </a:spcBef>
            </a:pPr>
            <a:r>
              <a:rPr lang="en-US" dirty="0">
                <a:latin typeface="Arial"/>
                <a:cs typeface="Arial"/>
              </a:rPr>
              <a:t>The outcome directly supported by the branch is: Improved government planning, implementation, monitoring, evaluation and citizen oversight.</a:t>
            </a:r>
            <a:endParaRPr dirty="0">
              <a:latin typeface="Arial"/>
              <a:cs typeface="Arial"/>
            </a:endParaRPr>
          </a:p>
        </p:txBody>
      </p:sp>
      <p:sp>
        <p:nvSpPr>
          <p:cNvPr id="16" name="object 14">
            <a:extLst>
              <a:ext uri="{FF2B5EF4-FFF2-40B4-BE49-F238E27FC236}">
                <a16:creationId xmlns:a16="http://schemas.microsoft.com/office/drawing/2014/main" id="{36C3ECD6-2B29-EC42-9BC5-D8D1DF8B225F}"/>
              </a:ext>
            </a:extLst>
          </p:cNvPr>
          <p:cNvSpPr txBox="1"/>
          <p:nvPr/>
        </p:nvSpPr>
        <p:spPr>
          <a:xfrm>
            <a:off x="5432648" y="3470440"/>
            <a:ext cx="5587286" cy="2628924"/>
          </a:xfrm>
          <a:prstGeom prst="rect">
            <a:avLst/>
          </a:prstGeom>
        </p:spPr>
        <p:txBody>
          <a:bodyPr vert="horz" wrap="square" lIns="0" tIns="33019" rIns="0" bIns="0" rtlCol="0">
            <a:spAutoFit/>
          </a:bodyPr>
          <a:lstStyle/>
          <a:p>
            <a:pPr marL="12700">
              <a:lnSpc>
                <a:spcPct val="100000"/>
              </a:lnSpc>
              <a:spcBef>
                <a:spcPts val="259"/>
              </a:spcBef>
            </a:pPr>
            <a:r>
              <a:rPr lang="en-US" b="1" dirty="0">
                <a:solidFill>
                  <a:srgbClr val="F58220"/>
                </a:solidFill>
                <a:latin typeface="Arial"/>
                <a:cs typeface="Arial"/>
              </a:rPr>
              <a:t>Key </a:t>
            </a:r>
            <a:r>
              <a:rPr b="1" dirty="0">
                <a:solidFill>
                  <a:srgbClr val="F58220"/>
                </a:solidFill>
                <a:latin typeface="Arial"/>
                <a:cs typeface="Arial"/>
              </a:rPr>
              <a:t>Strategic</a:t>
            </a:r>
            <a:r>
              <a:rPr b="1" spc="-20" dirty="0">
                <a:solidFill>
                  <a:srgbClr val="F58220"/>
                </a:solidFill>
                <a:latin typeface="Arial"/>
                <a:cs typeface="Arial"/>
              </a:rPr>
              <a:t> </a:t>
            </a:r>
            <a:r>
              <a:rPr b="1" dirty="0">
                <a:solidFill>
                  <a:srgbClr val="F58220"/>
                </a:solidFill>
                <a:latin typeface="Arial"/>
                <a:cs typeface="Arial"/>
              </a:rPr>
              <a:t>Plan</a:t>
            </a:r>
            <a:r>
              <a:rPr b="1" spc="-20" dirty="0">
                <a:solidFill>
                  <a:srgbClr val="F58220"/>
                </a:solidFill>
                <a:latin typeface="Arial"/>
                <a:cs typeface="Arial"/>
              </a:rPr>
              <a:t> </a:t>
            </a:r>
            <a:r>
              <a:rPr b="1" dirty="0">
                <a:solidFill>
                  <a:srgbClr val="F58220"/>
                </a:solidFill>
                <a:latin typeface="Arial"/>
                <a:cs typeface="Arial"/>
              </a:rPr>
              <a:t>/</a:t>
            </a:r>
            <a:r>
              <a:rPr lang="en-US" b="1" dirty="0">
                <a:solidFill>
                  <a:srgbClr val="F58220"/>
                </a:solidFill>
                <a:latin typeface="Arial"/>
                <a:cs typeface="Arial"/>
              </a:rPr>
              <a:t>APP Annual </a:t>
            </a:r>
            <a:r>
              <a:rPr b="1" spc="-25" dirty="0">
                <a:solidFill>
                  <a:srgbClr val="F58220"/>
                </a:solidFill>
                <a:latin typeface="Arial"/>
                <a:cs typeface="Arial"/>
              </a:rPr>
              <a:t> </a:t>
            </a:r>
            <a:r>
              <a:rPr b="1" spc="-20" dirty="0">
                <a:solidFill>
                  <a:srgbClr val="F58220"/>
                </a:solidFill>
                <a:latin typeface="Arial"/>
                <a:cs typeface="Arial"/>
              </a:rPr>
              <a:t>Targets</a:t>
            </a:r>
            <a:r>
              <a:rPr lang="en-US" b="1" spc="-20" dirty="0">
                <a:solidFill>
                  <a:srgbClr val="F58220"/>
                </a:solidFill>
                <a:latin typeface="Arial"/>
                <a:cs typeface="Arial"/>
              </a:rPr>
              <a:t> 2023/24</a:t>
            </a:r>
            <a:endParaRPr dirty="0">
              <a:latin typeface="Arial"/>
              <a:cs typeface="Arial"/>
            </a:endParaRPr>
          </a:p>
          <a:p>
            <a:pPr marL="298450" indent="-285750">
              <a:lnSpc>
                <a:spcPct val="100000"/>
              </a:lnSpc>
              <a:spcBef>
                <a:spcPts val="160"/>
              </a:spcBef>
              <a:buFont typeface="Arial" panose="020B0604020202020204" pitchFamily="34" charset="0"/>
              <a:buChar char="•"/>
            </a:pPr>
            <a:r>
              <a:rPr dirty="0">
                <a:latin typeface="Arial"/>
                <a:cs typeface="Arial"/>
              </a:rPr>
              <a:t>Evidence</a:t>
            </a:r>
            <a:r>
              <a:rPr spc="-15" dirty="0">
                <a:latin typeface="Arial"/>
                <a:cs typeface="Arial"/>
              </a:rPr>
              <a:t> </a:t>
            </a:r>
            <a:r>
              <a:rPr dirty="0">
                <a:latin typeface="Arial"/>
                <a:cs typeface="Arial"/>
              </a:rPr>
              <a:t>Plan</a:t>
            </a:r>
            <a:r>
              <a:rPr spc="-15" dirty="0">
                <a:latin typeface="Arial"/>
                <a:cs typeface="Arial"/>
              </a:rPr>
              <a:t> </a:t>
            </a:r>
            <a:r>
              <a:rPr spc="-5" dirty="0">
                <a:latin typeface="Arial"/>
                <a:cs typeface="Arial"/>
              </a:rPr>
              <a:t>and</a:t>
            </a:r>
            <a:r>
              <a:rPr spc="-20" dirty="0">
                <a:latin typeface="Arial"/>
                <a:cs typeface="Arial"/>
              </a:rPr>
              <a:t> </a:t>
            </a:r>
            <a:r>
              <a:rPr spc="-5" dirty="0">
                <a:latin typeface="Arial"/>
                <a:cs typeface="Arial"/>
              </a:rPr>
              <a:t>Reports</a:t>
            </a:r>
            <a:r>
              <a:rPr lang="en-US" spc="-5" dirty="0">
                <a:latin typeface="Arial"/>
                <a:cs typeface="Arial"/>
              </a:rPr>
              <a:t> produced</a:t>
            </a:r>
          </a:p>
          <a:p>
            <a:pPr marL="298450" indent="-285750">
              <a:lnSpc>
                <a:spcPct val="100000"/>
              </a:lnSpc>
              <a:spcBef>
                <a:spcPts val="160"/>
              </a:spcBef>
              <a:buFont typeface="Arial" panose="020B0604020202020204" pitchFamily="34" charset="0"/>
              <a:buChar char="•"/>
            </a:pPr>
            <a:r>
              <a:rPr lang="en-US" spc="-5" dirty="0">
                <a:latin typeface="Arial"/>
                <a:cs typeface="Arial"/>
              </a:rPr>
              <a:t>F</a:t>
            </a:r>
            <a:r>
              <a:rPr lang="en-ZA" spc="-5" dirty="0">
                <a:latin typeface="Arial"/>
                <a:cs typeface="Arial"/>
              </a:rPr>
              <a:t>our evaluation reports produced</a:t>
            </a:r>
          </a:p>
          <a:p>
            <a:pPr marL="298450" indent="-285750">
              <a:lnSpc>
                <a:spcPct val="100000"/>
              </a:lnSpc>
              <a:spcBef>
                <a:spcPts val="160"/>
              </a:spcBef>
              <a:buFont typeface="Arial" panose="020B0604020202020204" pitchFamily="34" charset="0"/>
              <a:buChar char="•"/>
            </a:pPr>
            <a:r>
              <a:rPr lang="en-ZA" spc="-5" dirty="0">
                <a:latin typeface="Arial"/>
                <a:cs typeface="Arial"/>
              </a:rPr>
              <a:t>Two research assignment completed Development Indicators report produced.</a:t>
            </a:r>
          </a:p>
          <a:p>
            <a:pPr marL="298450" indent="-285750">
              <a:lnSpc>
                <a:spcPct val="100000"/>
              </a:lnSpc>
              <a:spcBef>
                <a:spcPts val="160"/>
              </a:spcBef>
              <a:buFont typeface="Arial" panose="020B0604020202020204" pitchFamily="34" charset="0"/>
              <a:buChar char="•"/>
            </a:pPr>
            <a:r>
              <a:rPr lang="en-US" spc="-5" dirty="0">
                <a:latin typeface="Arial"/>
                <a:cs typeface="Arial"/>
              </a:rPr>
              <a:t>D</a:t>
            </a:r>
            <a:r>
              <a:rPr lang="en-ZA" spc="-5" dirty="0">
                <a:latin typeface="Arial"/>
                <a:cs typeface="Arial"/>
              </a:rPr>
              <a:t>evelopment of the Central Data Management and Analytical Systems to enhance data harvesting and analysis to support planning and implementation monitoring.</a:t>
            </a:r>
            <a:endParaRPr dirty="0">
              <a:latin typeface="Arial"/>
              <a:cs typeface="Arial"/>
            </a:endParaRPr>
          </a:p>
        </p:txBody>
      </p:sp>
      <p:sp>
        <p:nvSpPr>
          <p:cNvPr id="17" name="object 15">
            <a:extLst>
              <a:ext uri="{FF2B5EF4-FFF2-40B4-BE49-F238E27FC236}">
                <a16:creationId xmlns:a16="http://schemas.microsoft.com/office/drawing/2014/main" id="{F775C715-056B-8340-8805-4B5E0658F14C}"/>
              </a:ext>
            </a:extLst>
          </p:cNvPr>
          <p:cNvSpPr/>
          <p:nvPr/>
        </p:nvSpPr>
        <p:spPr>
          <a:xfrm>
            <a:off x="338279" y="936010"/>
            <a:ext cx="3164575" cy="5487618"/>
          </a:xfrm>
          <a:custGeom>
            <a:avLst/>
            <a:gdLst/>
            <a:ahLst/>
            <a:cxnLst/>
            <a:rect l="l" t="t" r="r" b="b"/>
            <a:pathLst>
              <a:path w="3327400" h="4749800">
                <a:moveTo>
                  <a:pt x="3327400" y="0"/>
                </a:moveTo>
                <a:lnTo>
                  <a:pt x="0" y="0"/>
                </a:lnTo>
                <a:lnTo>
                  <a:pt x="0" y="4749800"/>
                </a:lnTo>
                <a:lnTo>
                  <a:pt x="3327400" y="4749800"/>
                </a:lnTo>
                <a:lnTo>
                  <a:pt x="3327400" y="0"/>
                </a:lnTo>
                <a:close/>
              </a:path>
            </a:pathLst>
          </a:custGeom>
          <a:solidFill>
            <a:srgbClr val="F58220"/>
          </a:solidFill>
        </p:spPr>
        <p:txBody>
          <a:bodyPr wrap="square" lIns="0" tIns="0" rIns="0" bIns="0" rtlCol="0"/>
          <a:lstStyle/>
          <a:p>
            <a:endParaRPr dirty="0"/>
          </a:p>
        </p:txBody>
      </p:sp>
      <p:sp>
        <p:nvSpPr>
          <p:cNvPr id="18" name="object 16">
            <a:extLst>
              <a:ext uri="{FF2B5EF4-FFF2-40B4-BE49-F238E27FC236}">
                <a16:creationId xmlns:a16="http://schemas.microsoft.com/office/drawing/2014/main" id="{E3FA634E-240A-2647-B840-39BDEBD7AE33}"/>
              </a:ext>
            </a:extLst>
          </p:cNvPr>
          <p:cNvSpPr txBox="1"/>
          <p:nvPr/>
        </p:nvSpPr>
        <p:spPr>
          <a:xfrm>
            <a:off x="120861" y="936010"/>
            <a:ext cx="3327400" cy="4985980"/>
          </a:xfrm>
          <a:prstGeom prst="rect">
            <a:avLst/>
          </a:prstGeom>
        </p:spPr>
        <p:txBody>
          <a:bodyPr vert="horz" wrap="square" lIns="0" tIns="0" rIns="0" bIns="0" rtlCol="0">
            <a:spAutoFit/>
          </a:bodyPr>
          <a:lstStyle/>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nSpc>
                <a:spcPct val="100000"/>
              </a:lnSpc>
            </a:pPr>
            <a:endParaRPr sz="1800" dirty="0">
              <a:latin typeface="Times New Roman"/>
              <a:cs typeface="Times New Roman"/>
            </a:endParaRPr>
          </a:p>
          <a:p>
            <a:pPr algn="ctr">
              <a:lnSpc>
                <a:spcPct val="100000"/>
              </a:lnSpc>
              <a:spcBef>
                <a:spcPts val="1440"/>
              </a:spcBef>
            </a:pPr>
            <a:r>
              <a:rPr sz="1600" b="1" dirty="0">
                <a:solidFill>
                  <a:srgbClr val="FFFFFF"/>
                </a:solidFill>
                <a:latin typeface="Arial"/>
                <a:cs typeface="Arial"/>
              </a:rPr>
              <a:t>Purpose</a:t>
            </a:r>
            <a:endParaRPr sz="1600" dirty="0">
              <a:latin typeface="Arial"/>
              <a:cs typeface="Arial"/>
            </a:endParaRPr>
          </a:p>
          <a:p>
            <a:pPr marL="409575" marR="401955" indent="-635" algn="ctr">
              <a:lnSpc>
                <a:spcPct val="100000"/>
              </a:lnSpc>
              <a:spcBef>
                <a:spcPts val="200"/>
              </a:spcBef>
            </a:pPr>
            <a:r>
              <a:rPr lang="en-US" sz="1600" dirty="0">
                <a:solidFill>
                  <a:srgbClr val="FFFFFF"/>
                </a:solidFill>
                <a:latin typeface="Arial"/>
                <a:cs typeface="Arial"/>
              </a:rPr>
              <a:t>The purpose of the branch is to coordinate and</a:t>
            </a:r>
          </a:p>
          <a:p>
            <a:pPr marL="409575" marR="401955" indent="-635" algn="ctr">
              <a:lnSpc>
                <a:spcPct val="100000"/>
              </a:lnSpc>
              <a:spcBef>
                <a:spcPts val="200"/>
              </a:spcBef>
            </a:pPr>
            <a:r>
              <a:rPr lang="en-US" sz="1600" dirty="0">
                <a:solidFill>
                  <a:srgbClr val="FFFFFF"/>
                </a:solidFill>
                <a:latin typeface="Arial"/>
                <a:cs typeface="Arial"/>
              </a:rPr>
              <a:t>support the generation, collation, accessibility</a:t>
            </a:r>
          </a:p>
          <a:p>
            <a:pPr marL="409575" marR="401955" indent="-635" algn="ctr">
              <a:lnSpc>
                <a:spcPct val="100000"/>
              </a:lnSpc>
              <a:spcBef>
                <a:spcPts val="200"/>
              </a:spcBef>
            </a:pPr>
            <a:r>
              <a:rPr lang="en-US" sz="1600" dirty="0">
                <a:solidFill>
                  <a:srgbClr val="FFFFFF"/>
                </a:solidFill>
                <a:latin typeface="Arial"/>
                <a:cs typeface="Arial"/>
              </a:rPr>
              <a:t>and timely use of quality evidence to support</a:t>
            </a:r>
          </a:p>
          <a:p>
            <a:pPr marL="409575" marR="401955" indent="-635" algn="ctr">
              <a:lnSpc>
                <a:spcPct val="100000"/>
              </a:lnSpc>
              <a:spcBef>
                <a:spcPts val="200"/>
              </a:spcBef>
            </a:pPr>
            <a:r>
              <a:rPr lang="en-US" sz="1600" dirty="0">
                <a:solidFill>
                  <a:srgbClr val="FFFFFF"/>
                </a:solidFill>
                <a:latin typeface="Arial"/>
                <a:cs typeface="Arial"/>
              </a:rPr>
              <a:t>performance monitoring and evaluation across</a:t>
            </a:r>
          </a:p>
          <a:p>
            <a:pPr marL="409575" marR="401955" indent="-635" algn="ctr">
              <a:lnSpc>
                <a:spcPct val="100000"/>
              </a:lnSpc>
              <a:spcBef>
                <a:spcPts val="200"/>
              </a:spcBef>
            </a:pPr>
            <a:r>
              <a:rPr lang="en-US" sz="1600" dirty="0">
                <a:solidFill>
                  <a:srgbClr val="FFFFFF"/>
                </a:solidFill>
                <a:latin typeface="Arial"/>
                <a:cs typeface="Arial"/>
              </a:rPr>
              <a:t>government.</a:t>
            </a:r>
            <a:endParaRPr sz="1600" dirty="0">
              <a:latin typeface="Arial"/>
              <a:cs typeface="Arial"/>
            </a:endParaRPr>
          </a:p>
        </p:txBody>
      </p:sp>
      <p:sp>
        <p:nvSpPr>
          <p:cNvPr id="20" name="object 18">
            <a:extLst>
              <a:ext uri="{FF2B5EF4-FFF2-40B4-BE49-F238E27FC236}">
                <a16:creationId xmlns:a16="http://schemas.microsoft.com/office/drawing/2014/main" id="{E15E12F2-3899-FA46-8BBA-A69A84A91225}"/>
              </a:ext>
            </a:extLst>
          </p:cNvPr>
          <p:cNvSpPr/>
          <p:nvPr/>
        </p:nvSpPr>
        <p:spPr>
          <a:xfrm>
            <a:off x="980056" y="1390463"/>
            <a:ext cx="1794510" cy="1790064"/>
          </a:xfrm>
          <a:custGeom>
            <a:avLst/>
            <a:gdLst/>
            <a:ahLst/>
            <a:cxnLst/>
            <a:rect l="l" t="t" r="r" b="b"/>
            <a:pathLst>
              <a:path w="1794510" h="1790064">
                <a:moveTo>
                  <a:pt x="916241" y="1136472"/>
                </a:moveTo>
                <a:lnTo>
                  <a:pt x="915390" y="1087843"/>
                </a:lnTo>
                <a:lnTo>
                  <a:pt x="904227" y="1040193"/>
                </a:lnTo>
                <a:lnTo>
                  <a:pt x="887603" y="1024826"/>
                </a:lnTo>
                <a:lnTo>
                  <a:pt x="878027" y="1028395"/>
                </a:lnTo>
                <a:lnTo>
                  <a:pt x="869569" y="1032662"/>
                </a:lnTo>
                <a:lnTo>
                  <a:pt x="860907" y="1036574"/>
                </a:lnTo>
                <a:lnTo>
                  <a:pt x="852081" y="1040155"/>
                </a:lnTo>
                <a:lnTo>
                  <a:pt x="843191" y="1043457"/>
                </a:lnTo>
                <a:lnTo>
                  <a:pt x="835342" y="1047521"/>
                </a:lnTo>
                <a:lnTo>
                  <a:pt x="831342" y="1052830"/>
                </a:lnTo>
                <a:lnTo>
                  <a:pt x="830605" y="1059700"/>
                </a:lnTo>
                <a:lnTo>
                  <a:pt x="832561" y="1068451"/>
                </a:lnTo>
                <a:lnTo>
                  <a:pt x="841171" y="1116444"/>
                </a:lnTo>
                <a:lnTo>
                  <a:pt x="837031" y="1161910"/>
                </a:lnTo>
                <a:lnTo>
                  <a:pt x="821448" y="1203109"/>
                </a:lnTo>
                <a:lnTo>
                  <a:pt x="795705" y="1238288"/>
                </a:lnTo>
                <a:lnTo>
                  <a:pt x="761085" y="1265707"/>
                </a:lnTo>
                <a:lnTo>
                  <a:pt x="718908" y="1283614"/>
                </a:lnTo>
                <a:lnTo>
                  <a:pt x="670445" y="1290256"/>
                </a:lnTo>
                <a:lnTo>
                  <a:pt x="644448" y="1288834"/>
                </a:lnTo>
                <a:lnTo>
                  <a:pt x="595401" y="1275410"/>
                </a:lnTo>
                <a:lnTo>
                  <a:pt x="537133" y="1230871"/>
                </a:lnTo>
                <a:lnTo>
                  <a:pt x="512737" y="1190777"/>
                </a:lnTo>
                <a:lnTo>
                  <a:pt x="500100" y="1145133"/>
                </a:lnTo>
                <a:lnTo>
                  <a:pt x="499910" y="1096492"/>
                </a:lnTo>
                <a:lnTo>
                  <a:pt x="512826" y="1047407"/>
                </a:lnTo>
                <a:lnTo>
                  <a:pt x="535228" y="1009713"/>
                </a:lnTo>
                <a:lnTo>
                  <a:pt x="567321" y="979982"/>
                </a:lnTo>
                <a:lnTo>
                  <a:pt x="606640" y="959383"/>
                </a:lnTo>
                <a:lnTo>
                  <a:pt x="650722" y="949083"/>
                </a:lnTo>
                <a:lnTo>
                  <a:pt x="697128" y="950264"/>
                </a:lnTo>
                <a:lnTo>
                  <a:pt x="708901" y="953960"/>
                </a:lnTo>
                <a:lnTo>
                  <a:pt x="720750" y="958850"/>
                </a:lnTo>
                <a:lnTo>
                  <a:pt x="732129" y="961072"/>
                </a:lnTo>
                <a:lnTo>
                  <a:pt x="742518" y="956754"/>
                </a:lnTo>
                <a:lnTo>
                  <a:pt x="749808" y="947445"/>
                </a:lnTo>
                <a:lnTo>
                  <a:pt x="755230" y="936078"/>
                </a:lnTo>
                <a:lnTo>
                  <a:pt x="759815" y="923810"/>
                </a:lnTo>
                <a:lnTo>
                  <a:pt x="768565" y="902119"/>
                </a:lnTo>
                <a:lnTo>
                  <a:pt x="727646" y="879487"/>
                </a:lnTo>
                <a:lnTo>
                  <a:pt x="670864" y="872350"/>
                </a:lnTo>
                <a:lnTo>
                  <a:pt x="641756" y="873785"/>
                </a:lnTo>
                <a:lnTo>
                  <a:pt x="598030" y="883107"/>
                </a:lnTo>
                <a:lnTo>
                  <a:pt x="557326" y="900468"/>
                </a:lnTo>
                <a:lnTo>
                  <a:pt x="520458" y="924826"/>
                </a:lnTo>
                <a:lnTo>
                  <a:pt x="488251" y="955116"/>
                </a:lnTo>
                <a:lnTo>
                  <a:pt x="461518" y="990282"/>
                </a:lnTo>
                <a:lnTo>
                  <a:pt x="441096" y="1029271"/>
                </a:lnTo>
                <a:lnTo>
                  <a:pt x="427786" y="1071041"/>
                </a:lnTo>
                <a:lnTo>
                  <a:pt x="422427" y="1114526"/>
                </a:lnTo>
                <a:lnTo>
                  <a:pt x="425831" y="1158684"/>
                </a:lnTo>
                <a:lnTo>
                  <a:pt x="437146" y="1199997"/>
                </a:lnTo>
                <a:lnTo>
                  <a:pt x="455041" y="1238237"/>
                </a:lnTo>
                <a:lnTo>
                  <a:pt x="478726" y="1272730"/>
                </a:lnTo>
                <a:lnTo>
                  <a:pt x="507441" y="1302842"/>
                </a:lnTo>
                <a:lnTo>
                  <a:pt x="540410" y="1327912"/>
                </a:lnTo>
                <a:lnTo>
                  <a:pt x="576872" y="1347304"/>
                </a:lnTo>
                <a:lnTo>
                  <a:pt x="616064" y="1360347"/>
                </a:lnTo>
                <a:lnTo>
                  <a:pt x="657212" y="1366418"/>
                </a:lnTo>
                <a:lnTo>
                  <a:pt x="699541" y="1364856"/>
                </a:lnTo>
                <a:lnTo>
                  <a:pt x="742289" y="1355001"/>
                </a:lnTo>
                <a:lnTo>
                  <a:pt x="784694" y="1336217"/>
                </a:lnTo>
                <a:lnTo>
                  <a:pt x="825982" y="1307846"/>
                </a:lnTo>
                <a:lnTo>
                  <a:pt x="861644" y="1271752"/>
                </a:lnTo>
                <a:lnTo>
                  <a:pt x="888898" y="1230058"/>
                </a:lnTo>
                <a:lnTo>
                  <a:pt x="907262" y="1184414"/>
                </a:lnTo>
                <a:lnTo>
                  <a:pt x="916241" y="1136472"/>
                </a:lnTo>
                <a:close/>
              </a:path>
              <a:path w="1794510" h="1790064">
                <a:moveTo>
                  <a:pt x="1131620" y="1131112"/>
                </a:moveTo>
                <a:lnTo>
                  <a:pt x="1130731" y="1084237"/>
                </a:lnTo>
                <a:lnTo>
                  <a:pt x="1124813" y="1036942"/>
                </a:lnTo>
                <a:lnTo>
                  <a:pt x="1114831" y="993622"/>
                </a:lnTo>
                <a:lnTo>
                  <a:pt x="1100848" y="951826"/>
                </a:lnTo>
                <a:lnTo>
                  <a:pt x="1083043" y="911479"/>
                </a:lnTo>
                <a:lnTo>
                  <a:pt x="1061618" y="872451"/>
                </a:lnTo>
                <a:lnTo>
                  <a:pt x="1048956" y="860640"/>
                </a:lnTo>
                <a:lnTo>
                  <a:pt x="1041831" y="861542"/>
                </a:lnTo>
                <a:lnTo>
                  <a:pt x="1033462" y="866952"/>
                </a:lnTo>
                <a:lnTo>
                  <a:pt x="1027125" y="872058"/>
                </a:lnTo>
                <a:lnTo>
                  <a:pt x="1020559" y="876922"/>
                </a:lnTo>
                <a:lnTo>
                  <a:pt x="1013764" y="881430"/>
                </a:lnTo>
                <a:lnTo>
                  <a:pt x="1006754" y="885507"/>
                </a:lnTo>
                <a:lnTo>
                  <a:pt x="997623" y="891832"/>
                </a:lnTo>
                <a:lnTo>
                  <a:pt x="993343" y="898817"/>
                </a:lnTo>
                <a:lnTo>
                  <a:pt x="993889" y="907237"/>
                </a:lnTo>
                <a:lnTo>
                  <a:pt x="999248" y="917841"/>
                </a:lnTo>
                <a:lnTo>
                  <a:pt x="1024801" y="964565"/>
                </a:lnTo>
                <a:lnTo>
                  <a:pt x="1042530" y="1013142"/>
                </a:lnTo>
                <a:lnTo>
                  <a:pt x="1052880" y="1063332"/>
                </a:lnTo>
                <a:lnTo>
                  <a:pt x="1056259" y="1114856"/>
                </a:lnTo>
                <a:lnTo>
                  <a:pt x="1053122" y="1167447"/>
                </a:lnTo>
                <a:lnTo>
                  <a:pt x="1044638" y="1215072"/>
                </a:lnTo>
                <a:lnTo>
                  <a:pt x="1030935" y="1260132"/>
                </a:lnTo>
                <a:lnTo>
                  <a:pt x="1012317" y="1302346"/>
                </a:lnTo>
                <a:lnTo>
                  <a:pt x="989076" y="1341412"/>
                </a:lnTo>
                <a:lnTo>
                  <a:pt x="961529" y="1377035"/>
                </a:lnTo>
                <a:lnTo>
                  <a:pt x="929970" y="1408925"/>
                </a:lnTo>
                <a:lnTo>
                  <a:pt x="894702" y="1436776"/>
                </a:lnTo>
                <a:lnTo>
                  <a:pt x="856056" y="1460296"/>
                </a:lnTo>
                <a:lnTo>
                  <a:pt x="814311" y="1479181"/>
                </a:lnTo>
                <a:lnTo>
                  <a:pt x="769772" y="1493151"/>
                </a:lnTo>
                <a:lnTo>
                  <a:pt x="722757" y="1501902"/>
                </a:lnTo>
                <a:lnTo>
                  <a:pt x="673569" y="1505140"/>
                </a:lnTo>
                <a:lnTo>
                  <a:pt x="622515" y="1502562"/>
                </a:lnTo>
                <a:lnTo>
                  <a:pt x="573836" y="1494307"/>
                </a:lnTo>
                <a:lnTo>
                  <a:pt x="527913" y="1480489"/>
                </a:lnTo>
                <a:lnTo>
                  <a:pt x="485025" y="1461477"/>
                </a:lnTo>
                <a:lnTo>
                  <a:pt x="445477" y="1437614"/>
                </a:lnTo>
                <a:lnTo>
                  <a:pt x="409549" y="1409255"/>
                </a:lnTo>
                <a:lnTo>
                  <a:pt x="377532" y="1376768"/>
                </a:lnTo>
                <a:lnTo>
                  <a:pt x="349732" y="1340485"/>
                </a:lnTo>
                <a:lnTo>
                  <a:pt x="326440" y="1300772"/>
                </a:lnTo>
                <a:lnTo>
                  <a:pt x="307924" y="1257985"/>
                </a:lnTo>
                <a:lnTo>
                  <a:pt x="294500" y="1212456"/>
                </a:lnTo>
                <a:lnTo>
                  <a:pt x="286448" y="1164564"/>
                </a:lnTo>
                <a:lnTo>
                  <a:pt x="284073" y="1114640"/>
                </a:lnTo>
                <a:lnTo>
                  <a:pt x="285280" y="1085011"/>
                </a:lnTo>
                <a:lnTo>
                  <a:pt x="297903" y="1008684"/>
                </a:lnTo>
                <a:lnTo>
                  <a:pt x="312788" y="965809"/>
                </a:lnTo>
                <a:lnTo>
                  <a:pt x="332422" y="925474"/>
                </a:lnTo>
                <a:lnTo>
                  <a:pt x="356527" y="888022"/>
                </a:lnTo>
                <a:lnTo>
                  <a:pt x="384797" y="853795"/>
                </a:lnTo>
                <a:lnTo>
                  <a:pt x="416953" y="823112"/>
                </a:lnTo>
                <a:lnTo>
                  <a:pt x="452691" y="796340"/>
                </a:lnTo>
                <a:lnTo>
                  <a:pt x="491718" y="773811"/>
                </a:lnTo>
                <a:lnTo>
                  <a:pt x="533755" y="755853"/>
                </a:lnTo>
                <a:lnTo>
                  <a:pt x="578497" y="742810"/>
                </a:lnTo>
                <a:lnTo>
                  <a:pt x="625665" y="735037"/>
                </a:lnTo>
                <a:lnTo>
                  <a:pt x="674954" y="732866"/>
                </a:lnTo>
                <a:lnTo>
                  <a:pt x="726071" y="736638"/>
                </a:lnTo>
                <a:lnTo>
                  <a:pt x="766762" y="744372"/>
                </a:lnTo>
                <a:lnTo>
                  <a:pt x="805764" y="756564"/>
                </a:lnTo>
                <a:lnTo>
                  <a:pt x="843064" y="773188"/>
                </a:lnTo>
                <a:lnTo>
                  <a:pt x="878674" y="794207"/>
                </a:lnTo>
                <a:lnTo>
                  <a:pt x="885837" y="797941"/>
                </a:lnTo>
                <a:lnTo>
                  <a:pt x="891806" y="798474"/>
                </a:lnTo>
                <a:lnTo>
                  <a:pt x="897001" y="795680"/>
                </a:lnTo>
                <a:lnTo>
                  <a:pt x="901890" y="789457"/>
                </a:lnTo>
                <a:lnTo>
                  <a:pt x="907440" y="780669"/>
                </a:lnTo>
                <a:lnTo>
                  <a:pt x="913282" y="772033"/>
                </a:lnTo>
                <a:lnTo>
                  <a:pt x="919416" y="763638"/>
                </a:lnTo>
                <a:lnTo>
                  <a:pt x="925906" y="755523"/>
                </a:lnTo>
                <a:lnTo>
                  <a:pt x="930884" y="747877"/>
                </a:lnTo>
                <a:lnTo>
                  <a:pt x="874839" y="704469"/>
                </a:lnTo>
                <a:lnTo>
                  <a:pt x="827532" y="683958"/>
                </a:lnTo>
                <a:lnTo>
                  <a:pt x="779233" y="668883"/>
                </a:lnTo>
                <a:lnTo>
                  <a:pt x="729919" y="659396"/>
                </a:lnTo>
                <a:lnTo>
                  <a:pt x="679640" y="655675"/>
                </a:lnTo>
                <a:lnTo>
                  <a:pt x="628383" y="657872"/>
                </a:lnTo>
                <a:lnTo>
                  <a:pt x="576173" y="666165"/>
                </a:lnTo>
                <a:lnTo>
                  <a:pt x="531444" y="678205"/>
                </a:lnTo>
                <a:lnTo>
                  <a:pt x="488835" y="694334"/>
                </a:lnTo>
                <a:lnTo>
                  <a:pt x="448500" y="714298"/>
                </a:lnTo>
                <a:lnTo>
                  <a:pt x="410629" y="737819"/>
                </a:lnTo>
                <a:lnTo>
                  <a:pt x="375412" y="764628"/>
                </a:lnTo>
                <a:lnTo>
                  <a:pt x="343014" y="794461"/>
                </a:lnTo>
                <a:lnTo>
                  <a:pt x="313626" y="827024"/>
                </a:lnTo>
                <a:lnTo>
                  <a:pt x="287413" y="862063"/>
                </a:lnTo>
                <a:lnTo>
                  <a:pt x="264566" y="899312"/>
                </a:lnTo>
                <a:lnTo>
                  <a:pt x="245275" y="938479"/>
                </a:lnTo>
                <a:lnTo>
                  <a:pt x="229692" y="979297"/>
                </a:lnTo>
                <a:lnTo>
                  <a:pt x="218020" y="1021511"/>
                </a:lnTo>
                <a:lnTo>
                  <a:pt x="210426" y="1064831"/>
                </a:lnTo>
                <a:lnTo>
                  <a:pt x="207086" y="1109002"/>
                </a:lnTo>
                <a:lnTo>
                  <a:pt x="208191" y="1153744"/>
                </a:lnTo>
                <a:lnTo>
                  <a:pt x="213931" y="1198778"/>
                </a:lnTo>
                <a:lnTo>
                  <a:pt x="224459" y="1243838"/>
                </a:lnTo>
                <a:lnTo>
                  <a:pt x="239966" y="1288643"/>
                </a:lnTo>
                <a:lnTo>
                  <a:pt x="260642" y="1332941"/>
                </a:lnTo>
                <a:lnTo>
                  <a:pt x="285381" y="1374089"/>
                </a:lnTo>
                <a:lnTo>
                  <a:pt x="314172" y="1412189"/>
                </a:lnTo>
                <a:lnTo>
                  <a:pt x="346621" y="1447025"/>
                </a:lnTo>
                <a:lnTo>
                  <a:pt x="382320" y="1478381"/>
                </a:lnTo>
                <a:lnTo>
                  <a:pt x="420865" y="1506016"/>
                </a:lnTo>
                <a:lnTo>
                  <a:pt x="461860" y="1529727"/>
                </a:lnTo>
                <a:lnTo>
                  <a:pt x="504901" y="1549273"/>
                </a:lnTo>
                <a:lnTo>
                  <a:pt x="549605" y="1564449"/>
                </a:lnTo>
                <a:lnTo>
                  <a:pt x="595566" y="1575028"/>
                </a:lnTo>
                <a:lnTo>
                  <a:pt x="642378" y="1580781"/>
                </a:lnTo>
                <a:lnTo>
                  <a:pt x="689648" y="1581492"/>
                </a:lnTo>
                <a:lnTo>
                  <a:pt x="736968" y="1576933"/>
                </a:lnTo>
                <a:lnTo>
                  <a:pt x="783844" y="1567192"/>
                </a:lnTo>
                <a:lnTo>
                  <a:pt x="828713" y="1552841"/>
                </a:lnTo>
                <a:lnTo>
                  <a:pt x="871347" y="1534198"/>
                </a:lnTo>
                <a:lnTo>
                  <a:pt x="911529" y="1511554"/>
                </a:lnTo>
                <a:lnTo>
                  <a:pt x="949058" y="1485226"/>
                </a:lnTo>
                <a:lnTo>
                  <a:pt x="983703" y="1455496"/>
                </a:lnTo>
                <a:lnTo>
                  <a:pt x="1015263" y="1422654"/>
                </a:lnTo>
                <a:lnTo>
                  <a:pt x="1043520" y="1387017"/>
                </a:lnTo>
                <a:lnTo>
                  <a:pt x="1068260" y="1348879"/>
                </a:lnTo>
                <a:lnTo>
                  <a:pt x="1089266" y="1308544"/>
                </a:lnTo>
                <a:lnTo>
                  <a:pt x="1106309" y="1266291"/>
                </a:lnTo>
                <a:lnTo>
                  <a:pt x="1119200" y="1222438"/>
                </a:lnTo>
                <a:lnTo>
                  <a:pt x="1127709" y="1177277"/>
                </a:lnTo>
                <a:lnTo>
                  <a:pt x="1131620" y="1131112"/>
                </a:lnTo>
                <a:close/>
              </a:path>
              <a:path w="1794510" h="1790064">
                <a:moveTo>
                  <a:pt x="1339062" y="1105052"/>
                </a:moveTo>
                <a:lnTo>
                  <a:pt x="1336497" y="1058735"/>
                </a:lnTo>
                <a:lnTo>
                  <a:pt x="1330579" y="1012101"/>
                </a:lnTo>
                <a:lnTo>
                  <a:pt x="1321193" y="965314"/>
                </a:lnTo>
                <a:lnTo>
                  <a:pt x="1308265" y="918464"/>
                </a:lnTo>
                <a:lnTo>
                  <a:pt x="1289342" y="865987"/>
                </a:lnTo>
                <a:lnTo>
                  <a:pt x="1266342" y="815594"/>
                </a:lnTo>
                <a:lnTo>
                  <a:pt x="1239342" y="767207"/>
                </a:lnTo>
                <a:lnTo>
                  <a:pt x="1208405" y="720775"/>
                </a:lnTo>
                <a:lnTo>
                  <a:pt x="1196352" y="710971"/>
                </a:lnTo>
                <a:lnTo>
                  <a:pt x="1189875" y="711898"/>
                </a:lnTo>
                <a:lnTo>
                  <a:pt x="1182446" y="716965"/>
                </a:lnTo>
                <a:lnTo>
                  <a:pt x="1174915" y="723468"/>
                </a:lnTo>
                <a:lnTo>
                  <a:pt x="1167168" y="729716"/>
                </a:lnTo>
                <a:lnTo>
                  <a:pt x="1159217" y="735711"/>
                </a:lnTo>
                <a:lnTo>
                  <a:pt x="1151077" y="741413"/>
                </a:lnTo>
                <a:lnTo>
                  <a:pt x="1144358" y="747268"/>
                </a:lnTo>
                <a:lnTo>
                  <a:pt x="1141666" y="753249"/>
                </a:lnTo>
                <a:lnTo>
                  <a:pt x="1142822" y="759891"/>
                </a:lnTo>
                <a:lnTo>
                  <a:pt x="1147597" y="767676"/>
                </a:lnTo>
                <a:lnTo>
                  <a:pt x="1165542" y="792670"/>
                </a:lnTo>
                <a:lnTo>
                  <a:pt x="1181950" y="818629"/>
                </a:lnTo>
                <a:lnTo>
                  <a:pt x="1210271" y="873213"/>
                </a:lnTo>
                <a:lnTo>
                  <a:pt x="1229283" y="920470"/>
                </a:lnTo>
                <a:lnTo>
                  <a:pt x="1244028" y="968235"/>
                </a:lnTo>
                <a:lnTo>
                  <a:pt x="1254417" y="1016127"/>
                </a:lnTo>
                <a:lnTo>
                  <a:pt x="1260411" y="1063764"/>
                </a:lnTo>
                <a:lnTo>
                  <a:pt x="1261922" y="1110780"/>
                </a:lnTo>
                <a:lnTo>
                  <a:pt x="1260335" y="1167663"/>
                </a:lnTo>
                <a:lnTo>
                  <a:pt x="1254099" y="1222197"/>
                </a:lnTo>
                <a:lnTo>
                  <a:pt x="1243177" y="1274622"/>
                </a:lnTo>
                <a:lnTo>
                  <a:pt x="1227607" y="1325118"/>
                </a:lnTo>
                <a:lnTo>
                  <a:pt x="1207376" y="1373886"/>
                </a:lnTo>
                <a:lnTo>
                  <a:pt x="1182497" y="1421155"/>
                </a:lnTo>
                <a:lnTo>
                  <a:pt x="1154925" y="1464094"/>
                </a:lnTo>
                <a:lnTo>
                  <a:pt x="1124356" y="1503819"/>
                </a:lnTo>
                <a:lnTo>
                  <a:pt x="1090993" y="1540294"/>
                </a:lnTo>
                <a:lnTo>
                  <a:pt x="1055077" y="1573428"/>
                </a:lnTo>
                <a:lnTo>
                  <a:pt x="1016800" y="1603184"/>
                </a:lnTo>
                <a:lnTo>
                  <a:pt x="976388" y="1629498"/>
                </a:lnTo>
                <a:lnTo>
                  <a:pt x="934059" y="1652308"/>
                </a:lnTo>
                <a:lnTo>
                  <a:pt x="890028" y="1671548"/>
                </a:lnTo>
                <a:lnTo>
                  <a:pt x="844499" y="1687156"/>
                </a:lnTo>
                <a:lnTo>
                  <a:pt x="797712" y="1699082"/>
                </a:lnTo>
                <a:lnTo>
                  <a:pt x="749858" y="1707273"/>
                </a:lnTo>
                <a:lnTo>
                  <a:pt x="701167" y="1711655"/>
                </a:lnTo>
                <a:lnTo>
                  <a:pt x="651840" y="1712163"/>
                </a:lnTo>
                <a:lnTo>
                  <a:pt x="602119" y="1708746"/>
                </a:lnTo>
                <a:lnTo>
                  <a:pt x="552196" y="1701342"/>
                </a:lnTo>
                <a:lnTo>
                  <a:pt x="501091" y="1689506"/>
                </a:lnTo>
                <a:lnTo>
                  <a:pt x="452094" y="1673606"/>
                </a:lnTo>
                <a:lnTo>
                  <a:pt x="405257" y="1653641"/>
                </a:lnTo>
                <a:lnTo>
                  <a:pt x="360629" y="1629600"/>
                </a:lnTo>
                <a:lnTo>
                  <a:pt x="318300" y="1601444"/>
                </a:lnTo>
                <a:lnTo>
                  <a:pt x="278307" y="1569199"/>
                </a:lnTo>
                <a:lnTo>
                  <a:pt x="240741" y="1532813"/>
                </a:lnTo>
                <a:lnTo>
                  <a:pt x="207098" y="1494409"/>
                </a:lnTo>
                <a:lnTo>
                  <a:pt x="177368" y="1454505"/>
                </a:lnTo>
                <a:lnTo>
                  <a:pt x="151536" y="1413129"/>
                </a:lnTo>
                <a:lnTo>
                  <a:pt x="129578" y="1370304"/>
                </a:lnTo>
                <a:lnTo>
                  <a:pt x="111467" y="1326045"/>
                </a:lnTo>
                <a:lnTo>
                  <a:pt x="97180" y="1280363"/>
                </a:lnTo>
                <a:lnTo>
                  <a:pt x="86715" y="1233284"/>
                </a:lnTo>
                <a:lnTo>
                  <a:pt x="80022" y="1184821"/>
                </a:lnTo>
                <a:lnTo>
                  <a:pt x="77101" y="1134999"/>
                </a:lnTo>
                <a:lnTo>
                  <a:pt x="77927" y="1083818"/>
                </a:lnTo>
                <a:lnTo>
                  <a:pt x="82105" y="1035875"/>
                </a:lnTo>
                <a:lnTo>
                  <a:pt x="89700" y="989076"/>
                </a:lnTo>
                <a:lnTo>
                  <a:pt x="100863" y="943521"/>
                </a:lnTo>
                <a:lnTo>
                  <a:pt x="115735" y="899299"/>
                </a:lnTo>
                <a:lnTo>
                  <a:pt x="134454" y="856475"/>
                </a:lnTo>
                <a:lnTo>
                  <a:pt x="157175" y="815149"/>
                </a:lnTo>
                <a:lnTo>
                  <a:pt x="184010" y="775385"/>
                </a:lnTo>
                <a:lnTo>
                  <a:pt x="216306" y="734834"/>
                </a:lnTo>
                <a:lnTo>
                  <a:pt x="250164" y="697953"/>
                </a:lnTo>
                <a:lnTo>
                  <a:pt x="285559" y="664730"/>
                </a:lnTo>
                <a:lnTo>
                  <a:pt x="322465" y="635139"/>
                </a:lnTo>
                <a:lnTo>
                  <a:pt x="360895" y="609155"/>
                </a:lnTo>
                <a:lnTo>
                  <a:pt x="400812" y="586778"/>
                </a:lnTo>
                <a:lnTo>
                  <a:pt x="442201" y="567969"/>
                </a:lnTo>
                <a:lnTo>
                  <a:pt x="485051" y="552729"/>
                </a:lnTo>
                <a:lnTo>
                  <a:pt x="529348" y="541020"/>
                </a:lnTo>
                <a:lnTo>
                  <a:pt x="575068" y="532828"/>
                </a:lnTo>
                <a:lnTo>
                  <a:pt x="622211" y="528142"/>
                </a:lnTo>
                <a:lnTo>
                  <a:pt x="670763" y="526935"/>
                </a:lnTo>
                <a:lnTo>
                  <a:pt x="720686" y="529196"/>
                </a:lnTo>
                <a:lnTo>
                  <a:pt x="771982" y="534885"/>
                </a:lnTo>
                <a:lnTo>
                  <a:pt x="818045" y="543674"/>
                </a:lnTo>
                <a:lnTo>
                  <a:pt x="862495" y="556514"/>
                </a:lnTo>
                <a:lnTo>
                  <a:pt x="905370" y="573201"/>
                </a:lnTo>
                <a:lnTo>
                  <a:pt x="946683" y="593559"/>
                </a:lnTo>
                <a:lnTo>
                  <a:pt x="986497" y="617359"/>
                </a:lnTo>
                <a:lnTo>
                  <a:pt x="1024839" y="644423"/>
                </a:lnTo>
                <a:lnTo>
                  <a:pt x="1031925" y="648550"/>
                </a:lnTo>
                <a:lnTo>
                  <a:pt x="1037971" y="649211"/>
                </a:lnTo>
                <a:lnTo>
                  <a:pt x="1043393" y="646607"/>
                </a:lnTo>
                <a:lnTo>
                  <a:pt x="1048626" y="640918"/>
                </a:lnTo>
                <a:lnTo>
                  <a:pt x="1061199" y="624319"/>
                </a:lnTo>
                <a:lnTo>
                  <a:pt x="1067752" y="616242"/>
                </a:lnTo>
                <a:lnTo>
                  <a:pt x="1030173" y="555155"/>
                </a:lnTo>
                <a:lnTo>
                  <a:pt x="988733" y="530682"/>
                </a:lnTo>
                <a:lnTo>
                  <a:pt x="946467" y="509358"/>
                </a:lnTo>
                <a:lnTo>
                  <a:pt x="903363" y="491223"/>
                </a:lnTo>
                <a:lnTo>
                  <a:pt x="859447" y="476300"/>
                </a:lnTo>
                <a:lnTo>
                  <a:pt x="814705" y="464616"/>
                </a:lnTo>
                <a:lnTo>
                  <a:pt x="769175" y="456209"/>
                </a:lnTo>
                <a:lnTo>
                  <a:pt x="722833" y="451104"/>
                </a:lnTo>
                <a:lnTo>
                  <a:pt x="675690" y="449338"/>
                </a:lnTo>
                <a:lnTo>
                  <a:pt x="627761" y="450951"/>
                </a:lnTo>
                <a:lnTo>
                  <a:pt x="579056" y="455968"/>
                </a:lnTo>
                <a:lnTo>
                  <a:pt x="526351" y="465213"/>
                </a:lnTo>
                <a:lnTo>
                  <a:pt x="475665" y="478180"/>
                </a:lnTo>
                <a:lnTo>
                  <a:pt x="427012" y="494830"/>
                </a:lnTo>
                <a:lnTo>
                  <a:pt x="380377" y="515099"/>
                </a:lnTo>
                <a:lnTo>
                  <a:pt x="335775" y="538937"/>
                </a:lnTo>
                <a:lnTo>
                  <a:pt x="293204" y="566305"/>
                </a:lnTo>
                <a:lnTo>
                  <a:pt x="252666" y="597141"/>
                </a:lnTo>
                <a:lnTo>
                  <a:pt x="214172" y="631405"/>
                </a:lnTo>
                <a:lnTo>
                  <a:pt x="177723" y="669048"/>
                </a:lnTo>
                <a:lnTo>
                  <a:pt x="143319" y="709993"/>
                </a:lnTo>
                <a:lnTo>
                  <a:pt x="113868" y="750214"/>
                </a:lnTo>
                <a:lnTo>
                  <a:pt x="87769" y="791451"/>
                </a:lnTo>
                <a:lnTo>
                  <a:pt x="65036" y="833666"/>
                </a:lnTo>
                <a:lnTo>
                  <a:pt x="45669" y="876871"/>
                </a:lnTo>
                <a:lnTo>
                  <a:pt x="29692" y="921016"/>
                </a:lnTo>
                <a:lnTo>
                  <a:pt x="17132" y="966127"/>
                </a:lnTo>
                <a:lnTo>
                  <a:pt x="7975" y="1012151"/>
                </a:lnTo>
                <a:lnTo>
                  <a:pt x="2260" y="1059091"/>
                </a:lnTo>
                <a:lnTo>
                  <a:pt x="0" y="1106919"/>
                </a:lnTo>
                <a:lnTo>
                  <a:pt x="1193" y="1155636"/>
                </a:lnTo>
                <a:lnTo>
                  <a:pt x="5880" y="1205204"/>
                </a:lnTo>
                <a:lnTo>
                  <a:pt x="14033" y="1254899"/>
                </a:lnTo>
                <a:lnTo>
                  <a:pt x="25514" y="1302931"/>
                </a:lnTo>
                <a:lnTo>
                  <a:pt x="40297" y="1349260"/>
                </a:lnTo>
                <a:lnTo>
                  <a:pt x="58369" y="1393888"/>
                </a:lnTo>
                <a:lnTo>
                  <a:pt x="79705" y="1436763"/>
                </a:lnTo>
                <a:lnTo>
                  <a:pt x="104292" y="1477860"/>
                </a:lnTo>
                <a:lnTo>
                  <a:pt x="132118" y="1517154"/>
                </a:lnTo>
                <a:lnTo>
                  <a:pt x="163144" y="1554607"/>
                </a:lnTo>
                <a:lnTo>
                  <a:pt x="197358" y="1590192"/>
                </a:lnTo>
                <a:lnTo>
                  <a:pt x="234746" y="1623885"/>
                </a:lnTo>
                <a:lnTo>
                  <a:pt x="275945" y="1656448"/>
                </a:lnTo>
                <a:lnTo>
                  <a:pt x="317931" y="1685518"/>
                </a:lnTo>
                <a:lnTo>
                  <a:pt x="360692" y="1711096"/>
                </a:lnTo>
                <a:lnTo>
                  <a:pt x="404228" y="1733156"/>
                </a:lnTo>
                <a:lnTo>
                  <a:pt x="448513" y="1751647"/>
                </a:lnTo>
                <a:lnTo>
                  <a:pt x="493547" y="1766570"/>
                </a:lnTo>
                <a:lnTo>
                  <a:pt x="539305" y="1777860"/>
                </a:lnTo>
                <a:lnTo>
                  <a:pt x="585787" y="1785531"/>
                </a:lnTo>
                <a:lnTo>
                  <a:pt x="632980" y="1789518"/>
                </a:lnTo>
                <a:lnTo>
                  <a:pt x="680859" y="1789811"/>
                </a:lnTo>
                <a:lnTo>
                  <a:pt x="729437" y="1786382"/>
                </a:lnTo>
                <a:lnTo>
                  <a:pt x="778675" y="1779193"/>
                </a:lnTo>
                <a:lnTo>
                  <a:pt x="828573" y="1768233"/>
                </a:lnTo>
                <a:lnTo>
                  <a:pt x="879132" y="1753450"/>
                </a:lnTo>
                <a:lnTo>
                  <a:pt x="921867" y="1737766"/>
                </a:lnTo>
                <a:lnTo>
                  <a:pt x="963091" y="1719275"/>
                </a:lnTo>
                <a:lnTo>
                  <a:pt x="1002715" y="1698129"/>
                </a:lnTo>
                <a:lnTo>
                  <a:pt x="1040638" y="1674456"/>
                </a:lnTo>
                <a:lnTo>
                  <a:pt x="1076769" y="1648396"/>
                </a:lnTo>
                <a:lnTo>
                  <a:pt x="1110996" y="1620062"/>
                </a:lnTo>
                <a:lnTo>
                  <a:pt x="1143241" y="1589595"/>
                </a:lnTo>
                <a:lnTo>
                  <a:pt x="1173378" y="1557121"/>
                </a:lnTo>
                <a:lnTo>
                  <a:pt x="1201343" y="1522768"/>
                </a:lnTo>
                <a:lnTo>
                  <a:pt x="1227010" y="1486687"/>
                </a:lnTo>
                <a:lnTo>
                  <a:pt x="1250302" y="1448981"/>
                </a:lnTo>
                <a:lnTo>
                  <a:pt x="1271104" y="1409801"/>
                </a:lnTo>
                <a:lnTo>
                  <a:pt x="1289329" y="1369275"/>
                </a:lnTo>
                <a:lnTo>
                  <a:pt x="1304874" y="1327518"/>
                </a:lnTo>
                <a:lnTo>
                  <a:pt x="1317650" y="1284681"/>
                </a:lnTo>
                <a:lnTo>
                  <a:pt x="1327556" y="1240878"/>
                </a:lnTo>
                <a:lnTo>
                  <a:pt x="1334490" y="1196263"/>
                </a:lnTo>
                <a:lnTo>
                  <a:pt x="1338351" y="1150937"/>
                </a:lnTo>
                <a:lnTo>
                  <a:pt x="1339062" y="1105052"/>
                </a:lnTo>
                <a:close/>
              </a:path>
              <a:path w="1794510" h="1790064">
                <a:moveTo>
                  <a:pt x="1794319" y="363347"/>
                </a:moveTo>
                <a:lnTo>
                  <a:pt x="1790509" y="359181"/>
                </a:lnTo>
                <a:lnTo>
                  <a:pt x="1780438" y="354355"/>
                </a:lnTo>
                <a:lnTo>
                  <a:pt x="1720888" y="328549"/>
                </a:lnTo>
                <a:lnTo>
                  <a:pt x="1663903" y="303999"/>
                </a:lnTo>
                <a:lnTo>
                  <a:pt x="1663903" y="387045"/>
                </a:lnTo>
                <a:lnTo>
                  <a:pt x="1663827" y="390525"/>
                </a:lnTo>
                <a:lnTo>
                  <a:pt x="1481607" y="572516"/>
                </a:lnTo>
                <a:lnTo>
                  <a:pt x="1442554" y="611568"/>
                </a:lnTo>
                <a:lnTo>
                  <a:pt x="1439646" y="614756"/>
                </a:lnTo>
                <a:lnTo>
                  <a:pt x="1434579" y="614565"/>
                </a:lnTo>
                <a:lnTo>
                  <a:pt x="1431937" y="613600"/>
                </a:lnTo>
                <a:lnTo>
                  <a:pt x="1429054" y="612698"/>
                </a:lnTo>
                <a:lnTo>
                  <a:pt x="1335328" y="572516"/>
                </a:lnTo>
                <a:lnTo>
                  <a:pt x="1304925" y="559777"/>
                </a:lnTo>
                <a:lnTo>
                  <a:pt x="1298676" y="556374"/>
                </a:lnTo>
                <a:lnTo>
                  <a:pt x="1296530" y="552919"/>
                </a:lnTo>
                <a:lnTo>
                  <a:pt x="1297940" y="548919"/>
                </a:lnTo>
                <a:lnTo>
                  <a:pt x="1302334" y="543915"/>
                </a:lnTo>
                <a:lnTo>
                  <a:pt x="1348930" y="497547"/>
                </a:lnTo>
                <a:lnTo>
                  <a:pt x="1477784" y="368719"/>
                </a:lnTo>
                <a:lnTo>
                  <a:pt x="1510817" y="335521"/>
                </a:lnTo>
                <a:lnTo>
                  <a:pt x="1516265" y="330974"/>
                </a:lnTo>
                <a:lnTo>
                  <a:pt x="1521726" y="328637"/>
                </a:lnTo>
                <a:lnTo>
                  <a:pt x="1527657" y="328549"/>
                </a:lnTo>
                <a:lnTo>
                  <a:pt x="1534490" y="330746"/>
                </a:lnTo>
                <a:lnTo>
                  <a:pt x="1564195" y="344017"/>
                </a:lnTo>
                <a:lnTo>
                  <a:pt x="1620875" y="368744"/>
                </a:lnTo>
                <a:lnTo>
                  <a:pt x="1663903" y="387045"/>
                </a:lnTo>
                <a:lnTo>
                  <a:pt x="1663903" y="303999"/>
                </a:lnTo>
                <a:lnTo>
                  <a:pt x="1554594" y="256895"/>
                </a:lnTo>
                <a:lnTo>
                  <a:pt x="1546821" y="252768"/>
                </a:lnTo>
                <a:lnTo>
                  <a:pt x="1540497" y="247586"/>
                </a:lnTo>
                <a:lnTo>
                  <a:pt x="1535430" y="241211"/>
                </a:lnTo>
                <a:lnTo>
                  <a:pt x="1531391" y="233489"/>
                </a:lnTo>
                <a:lnTo>
                  <a:pt x="1512836" y="189877"/>
                </a:lnTo>
                <a:lnTo>
                  <a:pt x="1488109" y="132105"/>
                </a:lnTo>
                <a:lnTo>
                  <a:pt x="1463522" y="74904"/>
                </a:lnTo>
                <a:lnTo>
                  <a:pt x="1463522" y="267601"/>
                </a:lnTo>
                <a:lnTo>
                  <a:pt x="1462519" y="273786"/>
                </a:lnTo>
                <a:lnTo>
                  <a:pt x="1407541" y="328637"/>
                </a:lnTo>
                <a:lnTo>
                  <a:pt x="1367396" y="368744"/>
                </a:lnTo>
                <a:lnTo>
                  <a:pt x="1238770" y="497547"/>
                </a:lnTo>
                <a:lnTo>
                  <a:pt x="1234249" y="497039"/>
                </a:lnTo>
                <a:lnTo>
                  <a:pt x="1217333" y="456984"/>
                </a:lnTo>
                <a:lnTo>
                  <a:pt x="1191996" y="398094"/>
                </a:lnTo>
                <a:lnTo>
                  <a:pt x="1179131" y="368719"/>
                </a:lnTo>
                <a:lnTo>
                  <a:pt x="1177239" y="362242"/>
                </a:lnTo>
                <a:lnTo>
                  <a:pt x="1177556" y="356565"/>
                </a:lnTo>
                <a:lnTo>
                  <a:pt x="1179918" y="351370"/>
                </a:lnTo>
                <a:lnTo>
                  <a:pt x="1184122" y="346354"/>
                </a:lnTo>
                <a:lnTo>
                  <a:pt x="1201991" y="328549"/>
                </a:lnTo>
                <a:lnTo>
                  <a:pt x="1394142" y="136690"/>
                </a:lnTo>
                <a:lnTo>
                  <a:pt x="1397622" y="134353"/>
                </a:lnTo>
                <a:lnTo>
                  <a:pt x="1400390" y="132105"/>
                </a:lnTo>
                <a:lnTo>
                  <a:pt x="1406258" y="133413"/>
                </a:lnTo>
                <a:lnTo>
                  <a:pt x="1407375" y="137718"/>
                </a:lnTo>
                <a:lnTo>
                  <a:pt x="1447025" y="229831"/>
                </a:lnTo>
                <a:lnTo>
                  <a:pt x="1459839" y="259219"/>
                </a:lnTo>
                <a:lnTo>
                  <a:pt x="1463522" y="267601"/>
                </a:lnTo>
                <a:lnTo>
                  <a:pt x="1463522" y="74904"/>
                </a:lnTo>
                <a:lnTo>
                  <a:pt x="1438084" y="15709"/>
                </a:lnTo>
                <a:lnTo>
                  <a:pt x="1432636" y="4394"/>
                </a:lnTo>
                <a:lnTo>
                  <a:pt x="1427899" y="0"/>
                </a:lnTo>
                <a:lnTo>
                  <a:pt x="1421942" y="2133"/>
                </a:lnTo>
                <a:lnTo>
                  <a:pt x="1412900" y="10388"/>
                </a:lnTo>
                <a:lnTo>
                  <a:pt x="1098372" y="322732"/>
                </a:lnTo>
                <a:lnTo>
                  <a:pt x="1091311" y="331304"/>
                </a:lnTo>
                <a:lnTo>
                  <a:pt x="1088034" y="339712"/>
                </a:lnTo>
                <a:lnTo>
                  <a:pt x="1088250" y="348678"/>
                </a:lnTo>
                <a:lnTo>
                  <a:pt x="1091666" y="358902"/>
                </a:lnTo>
                <a:lnTo>
                  <a:pt x="1111427" y="404050"/>
                </a:lnTo>
                <a:lnTo>
                  <a:pt x="1150404" y="494576"/>
                </a:lnTo>
                <a:lnTo>
                  <a:pt x="1170228" y="539699"/>
                </a:lnTo>
                <a:lnTo>
                  <a:pt x="1173391" y="549122"/>
                </a:lnTo>
                <a:lnTo>
                  <a:pt x="1173543" y="557250"/>
                </a:lnTo>
                <a:lnTo>
                  <a:pt x="1170533" y="564807"/>
                </a:lnTo>
                <a:lnTo>
                  <a:pt x="702360" y="1034389"/>
                </a:lnTo>
                <a:lnTo>
                  <a:pt x="668794" y="1047534"/>
                </a:lnTo>
                <a:lnTo>
                  <a:pt x="641807" y="1052410"/>
                </a:lnTo>
                <a:lnTo>
                  <a:pt x="620572" y="1066469"/>
                </a:lnTo>
                <a:lnTo>
                  <a:pt x="606653" y="1087920"/>
                </a:lnTo>
                <a:lnTo>
                  <a:pt x="601649" y="1114933"/>
                </a:lnTo>
                <a:lnTo>
                  <a:pt x="606463" y="1140701"/>
                </a:lnTo>
                <a:lnTo>
                  <a:pt x="619798" y="1161884"/>
                </a:lnTo>
                <a:lnTo>
                  <a:pt x="639965" y="1176642"/>
                </a:lnTo>
                <a:lnTo>
                  <a:pt x="665264" y="1183144"/>
                </a:lnTo>
                <a:lnTo>
                  <a:pt x="690816" y="1179791"/>
                </a:lnTo>
                <a:lnTo>
                  <a:pt x="712812" y="1167498"/>
                </a:lnTo>
                <a:lnTo>
                  <a:pt x="728967" y="1147991"/>
                </a:lnTo>
                <a:lnTo>
                  <a:pt x="737006" y="1123022"/>
                </a:lnTo>
                <a:lnTo>
                  <a:pt x="738263" y="1115364"/>
                </a:lnTo>
                <a:lnTo>
                  <a:pt x="740397" y="1108392"/>
                </a:lnTo>
                <a:lnTo>
                  <a:pt x="1220038" y="625602"/>
                </a:lnTo>
                <a:lnTo>
                  <a:pt x="1235671" y="616394"/>
                </a:lnTo>
                <a:lnTo>
                  <a:pt x="1243774" y="616737"/>
                </a:lnTo>
                <a:lnTo>
                  <a:pt x="1252943" y="619874"/>
                </a:lnTo>
                <a:lnTo>
                  <a:pt x="1437081" y="699846"/>
                </a:lnTo>
                <a:lnTo>
                  <a:pt x="1446250" y="702754"/>
                </a:lnTo>
                <a:lnTo>
                  <a:pt x="1454099" y="702602"/>
                </a:lnTo>
                <a:lnTo>
                  <a:pt x="1461300" y="699439"/>
                </a:lnTo>
                <a:lnTo>
                  <a:pt x="1468526" y="693381"/>
                </a:lnTo>
                <a:lnTo>
                  <a:pt x="1545183" y="616394"/>
                </a:lnTo>
                <a:lnTo>
                  <a:pt x="1546821" y="614756"/>
                </a:lnTo>
                <a:lnTo>
                  <a:pt x="1588985" y="572516"/>
                </a:lnTo>
                <a:lnTo>
                  <a:pt x="1784311" y="377151"/>
                </a:lnTo>
                <a:lnTo>
                  <a:pt x="1792147" y="368719"/>
                </a:lnTo>
                <a:lnTo>
                  <a:pt x="1794319" y="363347"/>
                </a:lnTo>
                <a:close/>
              </a:path>
            </a:pathLst>
          </a:custGeom>
          <a:solidFill>
            <a:srgbClr val="FFFFFF"/>
          </a:solidFill>
        </p:spPr>
        <p:txBody>
          <a:bodyPr wrap="square" lIns="0" tIns="0" rIns="0" bIns="0" rtlCol="0"/>
          <a:lstStyle/>
          <a:p>
            <a:endParaRPr dirty="0"/>
          </a:p>
        </p:txBody>
      </p:sp>
      <p:sp>
        <p:nvSpPr>
          <p:cNvPr id="25" name="Oval 24">
            <a:extLst>
              <a:ext uri="{FF2B5EF4-FFF2-40B4-BE49-F238E27FC236}">
                <a16:creationId xmlns:a16="http://schemas.microsoft.com/office/drawing/2014/main" id="{39F6100B-ED70-354D-9BC1-47D3FCFC7B1E}"/>
              </a:ext>
            </a:extLst>
          </p:cNvPr>
          <p:cNvSpPr/>
          <p:nvPr/>
        </p:nvSpPr>
        <p:spPr>
          <a:xfrm>
            <a:off x="11218985" y="5870081"/>
            <a:ext cx="745836" cy="745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2000"/>
              <a:pPr algn="ctr"/>
              <a:t>23</a:t>
            </a:fld>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A2BFEAB-FF14-A29C-4C85-EE04F4E6596D}"/>
              </a:ext>
            </a:extLst>
          </p:cNvPr>
          <p:cNvSpPr txBox="1"/>
          <p:nvPr/>
        </p:nvSpPr>
        <p:spPr>
          <a:xfrm>
            <a:off x="380063" y="284405"/>
            <a:ext cx="11637765"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Evaluation, Evidence and Knowledge Systems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72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7259FD-9666-CA49-982F-D0B46D0B41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C5AEA24E-4BA9-D648-8F04-055DB3EDE48D}"/>
              </a:ext>
            </a:extLst>
          </p:cNvPr>
          <p:cNvSpPr txBox="1"/>
          <p:nvPr/>
        </p:nvSpPr>
        <p:spPr>
          <a:xfrm>
            <a:off x="103694" y="2777664"/>
            <a:ext cx="11934335" cy="523220"/>
          </a:xfrm>
          <a:prstGeom prst="rect">
            <a:avLst/>
          </a:prstGeom>
          <a:noFill/>
        </p:spPr>
        <p:txBody>
          <a:bodyPr wrap="square" rtlCol="0">
            <a:spAutoFit/>
          </a:bodyPr>
          <a:lstStyle/>
          <a:p>
            <a:pPr algn="ctr"/>
            <a:r>
              <a:rPr lang="en-ZA" sz="2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Finance Plan 2023-2024</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6315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785647E-6415-4539-BDA7-2CE8E07AB9F7}"/>
              </a:ext>
            </a:extLst>
          </p:cNvPr>
          <p:cNvGraphicFramePr>
            <a:graphicFrameLocks noGrp="1"/>
          </p:cNvGraphicFramePr>
          <p:nvPr>
            <p:ph idx="1"/>
            <p:extLst>
              <p:ext uri="{D42A27DB-BD31-4B8C-83A1-F6EECF244321}">
                <p14:modId xmlns:p14="http://schemas.microsoft.com/office/powerpoint/2010/main" val="1621168201"/>
              </p:ext>
            </p:extLst>
          </p:nvPr>
        </p:nvGraphicFramePr>
        <p:xfrm>
          <a:off x="867660" y="868769"/>
          <a:ext cx="10979628" cy="2545710"/>
        </p:xfrm>
        <a:graphic>
          <a:graphicData uri="http://schemas.openxmlformats.org/drawingml/2006/table">
            <a:tbl>
              <a:tblPr/>
              <a:tblGrid>
                <a:gridCol w="3995942">
                  <a:extLst>
                    <a:ext uri="{9D8B030D-6E8A-4147-A177-3AD203B41FA5}">
                      <a16:colId xmlns:a16="http://schemas.microsoft.com/office/drawing/2014/main" val="3288492041"/>
                    </a:ext>
                  </a:extLst>
                </a:gridCol>
                <a:gridCol w="1970301">
                  <a:extLst>
                    <a:ext uri="{9D8B030D-6E8A-4147-A177-3AD203B41FA5}">
                      <a16:colId xmlns:a16="http://schemas.microsoft.com/office/drawing/2014/main" val="4119789249"/>
                    </a:ext>
                  </a:extLst>
                </a:gridCol>
                <a:gridCol w="1817808">
                  <a:extLst>
                    <a:ext uri="{9D8B030D-6E8A-4147-A177-3AD203B41FA5}">
                      <a16:colId xmlns:a16="http://schemas.microsoft.com/office/drawing/2014/main" val="1320210381"/>
                    </a:ext>
                  </a:extLst>
                </a:gridCol>
                <a:gridCol w="1657414">
                  <a:extLst>
                    <a:ext uri="{9D8B030D-6E8A-4147-A177-3AD203B41FA5}">
                      <a16:colId xmlns:a16="http://schemas.microsoft.com/office/drawing/2014/main" val="40154399"/>
                    </a:ext>
                  </a:extLst>
                </a:gridCol>
                <a:gridCol w="1538163">
                  <a:extLst>
                    <a:ext uri="{9D8B030D-6E8A-4147-A177-3AD203B41FA5}">
                      <a16:colId xmlns:a16="http://schemas.microsoft.com/office/drawing/2014/main" val="678370426"/>
                    </a:ext>
                  </a:extLst>
                </a:gridCol>
              </a:tblGrid>
              <a:tr h="369572">
                <a:tc>
                  <a:txBody>
                    <a:bodyPr/>
                    <a:lstStyle/>
                    <a:p>
                      <a:pPr algn="ctr" fontAlgn="b"/>
                      <a:r>
                        <a:rPr kumimoji="0" lang="en-US" sz="1400" b="1" i="0" u="none" strike="noStrike" kern="1200" dirty="0">
                          <a:solidFill>
                            <a:schemeClr val="tx1"/>
                          </a:solidFill>
                          <a:effectLst/>
                          <a:latin typeface="Arial" panose="020B0604020202020204" pitchFamily="34" charset="0"/>
                          <a:ea typeface="+mn-ea"/>
                          <a:cs typeface="Arial" panose="020B0604020202020204" pitchFamily="34" charset="0"/>
                        </a:rPr>
                        <a:t>Programme </a:t>
                      </a:r>
                      <a:endParaRPr kumimoji="0"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kumimoji="0" lang="en-US" sz="1400" b="1" i="0" u="none" strike="noStrike" kern="1200" dirty="0">
                          <a:solidFill>
                            <a:schemeClr val="tx1"/>
                          </a:solidFill>
                          <a:effectLst/>
                          <a:latin typeface="Arial" panose="020B0604020202020204" pitchFamily="34" charset="0"/>
                          <a:ea typeface="+mn-ea"/>
                          <a:cs typeface="Arial" panose="020B0604020202020204" pitchFamily="34" charset="0"/>
                        </a:rPr>
                        <a:t>Budget  2022/23</a:t>
                      </a:r>
                      <a:endParaRPr kumimoji="0"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kumimoji="0" lang="en-US" sz="1400" b="1" i="0" u="none" strike="noStrike" kern="1200" dirty="0">
                          <a:solidFill>
                            <a:schemeClr val="tx1"/>
                          </a:solidFill>
                          <a:effectLst/>
                          <a:latin typeface="Arial" panose="020B0604020202020204" pitchFamily="34" charset="0"/>
                          <a:ea typeface="+mn-ea"/>
                          <a:cs typeface="Arial" panose="020B0604020202020204" pitchFamily="34" charset="0"/>
                        </a:rPr>
                        <a:t>Budget  2023/24</a:t>
                      </a:r>
                      <a:endParaRPr kumimoji="0"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kumimoji="0" lang="en-US" sz="1400" b="1" i="0" u="none" strike="noStrike" kern="1200" dirty="0">
                          <a:solidFill>
                            <a:schemeClr val="tx1"/>
                          </a:solidFill>
                          <a:effectLst/>
                          <a:latin typeface="Arial" panose="020B0604020202020204" pitchFamily="34" charset="0"/>
                          <a:ea typeface="+mn-ea"/>
                          <a:cs typeface="Arial" panose="020B0604020202020204" pitchFamily="34" charset="0"/>
                        </a:rPr>
                        <a:t>Budget  2024/25</a:t>
                      </a:r>
                      <a:endParaRPr kumimoji="0"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kumimoji="0" lang="en-US" sz="1400" b="1" i="0" u="none" strike="noStrike" kern="1200" dirty="0">
                          <a:solidFill>
                            <a:schemeClr val="tx1"/>
                          </a:solidFill>
                          <a:effectLst/>
                          <a:latin typeface="Arial" panose="020B0604020202020204" pitchFamily="34" charset="0"/>
                          <a:ea typeface="+mn-ea"/>
                          <a:cs typeface="Arial" panose="020B0604020202020204" pitchFamily="34" charset="0"/>
                        </a:rPr>
                        <a:t>Budget  2025/26</a:t>
                      </a:r>
                      <a:endParaRPr kumimoji="0"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07051196"/>
                  </a:ext>
                </a:extLst>
              </a:tr>
              <a:tr h="259877">
                <a:tc>
                  <a:txBody>
                    <a:bodyPr/>
                    <a:lstStyle/>
                    <a:p>
                      <a:pPr algn="l" fontAlgn="ct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791205"/>
                  </a:ext>
                </a:extLst>
              </a:tr>
              <a:tr h="221743">
                <a:tc>
                  <a:txBody>
                    <a:bodyPr/>
                    <a:lstStyle/>
                    <a:p>
                      <a:pPr marL="95250" indent="0" algn="l" fontAlgn="b">
                        <a:tabLst/>
                      </a:pPr>
                      <a:r>
                        <a:rPr lang="en-US" sz="1200" b="0" i="0" u="none" strike="noStrike" dirty="0">
                          <a:solidFill>
                            <a:srgbClr val="000000"/>
                          </a:solidFill>
                          <a:effectLst/>
                          <a:latin typeface="Arial" panose="020B0604020202020204" pitchFamily="34" charset="0"/>
                          <a:cs typeface="Arial" panose="020B0604020202020204" pitchFamily="34" charset="0"/>
                        </a:rPr>
                        <a:t>Administration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194 325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193 036</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201 619</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210 546</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388761"/>
                  </a:ext>
                </a:extLst>
              </a:tr>
              <a:tr h="284317">
                <a:tc>
                  <a:txBody>
                    <a:bodyPr/>
                    <a:lstStyle/>
                    <a:p>
                      <a:pPr marL="95250" indent="0" algn="l" fontAlgn="b">
                        <a:tabLst/>
                      </a:pPr>
                      <a:r>
                        <a:rPr lang="en-US" sz="1200" b="0" i="0" u="none" strike="noStrike" dirty="0">
                          <a:solidFill>
                            <a:srgbClr val="000000"/>
                          </a:solidFill>
                          <a:effectLst/>
                          <a:latin typeface="Arial" panose="020B0604020202020204" pitchFamily="34" charset="0"/>
                          <a:cs typeface="Arial" panose="020B0604020202020204" pitchFamily="34" charset="0"/>
                        </a:rPr>
                        <a:t>National Planning Coordination(Total)</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1" i="0" u="none" strike="noStrike" dirty="0">
                          <a:solidFill>
                            <a:srgbClr val="000000"/>
                          </a:solidFill>
                          <a:effectLst/>
                          <a:latin typeface="Arial" panose="020B0604020202020204" pitchFamily="34" charset="0"/>
                        </a:rPr>
                        <a:t>86 338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Arial" panose="020B0604020202020204" pitchFamily="34" charset="0"/>
                        </a:rPr>
                        <a:t>84 613</a:t>
                      </a:r>
                      <a:endParaRPr lang="en-ZA" sz="12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Arial" panose="020B0604020202020204" pitchFamily="34" charset="0"/>
                        </a:rPr>
                        <a:t>88 366</a:t>
                      </a:r>
                      <a:endParaRPr lang="en-ZA" sz="12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Arial" panose="020B0604020202020204" pitchFamily="34" charset="0"/>
                        </a:rPr>
                        <a:t>92 285</a:t>
                      </a:r>
                      <a:endParaRPr lang="en-ZA" sz="12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895938"/>
                  </a:ext>
                </a:extLst>
              </a:tr>
              <a:tr h="228574">
                <a:tc>
                  <a:txBody>
                    <a:bodyPr/>
                    <a:lstStyle/>
                    <a:p>
                      <a:pPr marL="95250" indent="0" algn="l" fontAlgn="b">
                        <a:tabLst/>
                      </a:pPr>
                      <a:r>
                        <a:rPr lang="en-ZA" sz="1200" b="0" i="0" u="none" strike="noStrike" dirty="0">
                          <a:solidFill>
                            <a:srgbClr val="000000"/>
                          </a:solidFill>
                          <a:effectLst/>
                          <a:latin typeface="Arial" panose="020B0604020202020204" pitchFamily="34" charset="0"/>
                          <a:cs typeface="Arial" panose="020B0604020202020204" pitchFamily="34" charset="0"/>
                        </a:rPr>
                        <a:t>National Planning Commission</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46 108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44 862</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46 078</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47 344</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84460"/>
                  </a:ext>
                </a:extLst>
              </a:tr>
              <a:tr h="284317">
                <a:tc>
                  <a:txBody>
                    <a:bodyPr/>
                    <a:lstStyle/>
                    <a:p>
                      <a:pPr marL="95250" indent="0" algn="l" fontAlgn="b">
                        <a:tabLst/>
                      </a:pPr>
                      <a:r>
                        <a:rPr lang="en-US" sz="1200" b="0" i="0" u="none" strike="noStrike" dirty="0">
                          <a:solidFill>
                            <a:srgbClr val="000000"/>
                          </a:solidFill>
                          <a:effectLst/>
                          <a:latin typeface="Arial" panose="020B0604020202020204" pitchFamily="34" charset="0"/>
                          <a:cs typeface="Arial" panose="020B0604020202020204" pitchFamily="34" charset="0"/>
                        </a:rPr>
                        <a:t>National Planning Coordination</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40 230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39 751</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42 288</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44 941</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61504"/>
                  </a:ext>
                </a:extLst>
              </a:tr>
              <a:tr h="221743">
                <a:tc>
                  <a:txBody>
                    <a:bodyPr/>
                    <a:lstStyle/>
                    <a:p>
                      <a:pPr marL="95250" indent="0" algn="l" fontAlgn="b">
                        <a:tabLst/>
                      </a:pPr>
                      <a:r>
                        <a:rPr lang="en-US" sz="1200" b="0" i="0" u="none" strike="noStrike" dirty="0">
                          <a:solidFill>
                            <a:srgbClr val="000000"/>
                          </a:solidFill>
                          <a:effectLst/>
                          <a:latin typeface="Arial" panose="020B0604020202020204" pitchFamily="34" charset="0"/>
                          <a:cs typeface="Arial" panose="020B0604020202020204" pitchFamily="34" charset="0"/>
                        </a:rPr>
                        <a:t>Sector Monitoring Services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71 349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69 542</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72 611</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75 818</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663370"/>
                  </a:ext>
                </a:extLst>
              </a:tr>
              <a:tr h="221743">
                <a:tc>
                  <a:txBody>
                    <a:bodyPr/>
                    <a:lstStyle/>
                    <a:p>
                      <a:pPr marL="95250" indent="0" algn="l" fontAlgn="b">
                        <a:tabLst/>
                      </a:pPr>
                      <a:r>
                        <a:rPr lang="en-US" sz="1200" b="0" i="0" u="none" strike="noStrike" dirty="0">
                          <a:solidFill>
                            <a:srgbClr val="000000"/>
                          </a:solidFill>
                          <a:effectLst/>
                          <a:latin typeface="Arial" panose="020B0604020202020204" pitchFamily="34" charset="0"/>
                          <a:cs typeface="Arial" panose="020B0604020202020204" pitchFamily="34" charset="0"/>
                        </a:rPr>
                        <a:t>Public Sector Monitoring and Capacity Dev</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84 949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85 565</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89 359</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93 313</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648369"/>
                  </a:ext>
                </a:extLst>
              </a:tr>
              <a:tr h="221743">
                <a:tc>
                  <a:txBody>
                    <a:bodyPr/>
                    <a:lstStyle/>
                    <a:p>
                      <a:pPr marL="95250" indent="0" algn="l" fontAlgn="b">
                        <a:tabLst/>
                      </a:pPr>
                      <a:r>
                        <a:rPr lang="en-US" sz="1200" b="0" i="0" u="none" strike="noStrike" dirty="0">
                          <a:solidFill>
                            <a:srgbClr val="000000"/>
                          </a:solidFill>
                          <a:effectLst/>
                          <a:latin typeface="Arial" panose="020B0604020202020204" pitchFamily="34" charset="0"/>
                          <a:cs typeface="Arial" panose="020B0604020202020204" pitchFamily="34" charset="0"/>
                        </a:rPr>
                        <a:t>Evidence and Knowledge Systems</a:t>
                      </a: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44 433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43 092</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45 010</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47 011</a:t>
                      </a:r>
                      <a:endParaRPr lang="en-ZA" sz="1200" b="0"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874825"/>
                  </a:ext>
                </a:extLst>
              </a:tr>
              <a:tr h="232081">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Total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ZA" sz="1200" b="1" i="0" u="none" strike="noStrike" dirty="0">
                          <a:solidFill>
                            <a:srgbClr val="000000"/>
                          </a:solidFill>
                          <a:effectLst/>
                          <a:latin typeface="Arial" panose="020B0604020202020204" pitchFamily="34" charset="0"/>
                        </a:rPr>
                        <a:t>481 394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200" b="1" i="0" u="none" strike="noStrike" dirty="0">
                          <a:solidFill>
                            <a:srgbClr val="000000"/>
                          </a:solidFill>
                          <a:effectLst/>
                          <a:latin typeface="Arial" panose="020B0604020202020204" pitchFamily="34" charset="0"/>
                        </a:rPr>
                        <a:t>475 848</a:t>
                      </a:r>
                      <a:endParaRPr lang="en-ZA" sz="12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200" b="1" i="0" u="none" strike="noStrike" dirty="0">
                          <a:solidFill>
                            <a:srgbClr val="000000"/>
                          </a:solidFill>
                          <a:effectLst/>
                          <a:latin typeface="Arial" panose="020B0604020202020204" pitchFamily="34" charset="0"/>
                        </a:rPr>
                        <a:t>496 965</a:t>
                      </a:r>
                      <a:endParaRPr lang="en-ZA" sz="12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US" sz="1200" b="1" i="0" u="none" strike="noStrike" dirty="0">
                          <a:solidFill>
                            <a:srgbClr val="000000"/>
                          </a:solidFill>
                          <a:effectLst/>
                          <a:latin typeface="Arial" panose="020B0604020202020204" pitchFamily="34" charset="0"/>
                        </a:rPr>
                        <a:t>518 973</a:t>
                      </a:r>
                      <a:endParaRPr lang="en-ZA" sz="1200" b="1" i="0" u="none" strike="noStrike" dirty="0">
                        <a:solidFill>
                          <a:srgbClr val="000000"/>
                        </a:solidFill>
                        <a:effectLst/>
                        <a:latin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92972251"/>
                  </a:ext>
                </a:extLst>
              </a:tr>
            </a:tbl>
          </a:graphicData>
        </a:graphic>
      </p:graphicFrame>
      <p:graphicFrame>
        <p:nvGraphicFramePr>
          <p:cNvPr id="6" name="Table 5">
            <a:extLst>
              <a:ext uri="{FF2B5EF4-FFF2-40B4-BE49-F238E27FC236}">
                <a16:creationId xmlns:a16="http://schemas.microsoft.com/office/drawing/2014/main" id="{66073C7F-0164-4EF8-8AB9-76CE48CE9904}"/>
              </a:ext>
            </a:extLst>
          </p:cNvPr>
          <p:cNvGraphicFramePr>
            <a:graphicFrameLocks noGrp="1"/>
          </p:cNvGraphicFramePr>
          <p:nvPr>
            <p:extLst>
              <p:ext uri="{D42A27DB-BD31-4B8C-83A1-F6EECF244321}">
                <p14:modId xmlns:p14="http://schemas.microsoft.com/office/powerpoint/2010/main" val="3589837458"/>
              </p:ext>
            </p:extLst>
          </p:nvPr>
        </p:nvGraphicFramePr>
        <p:xfrm>
          <a:off x="867659" y="3654776"/>
          <a:ext cx="10979626" cy="2035812"/>
        </p:xfrm>
        <a:graphic>
          <a:graphicData uri="http://schemas.openxmlformats.org/drawingml/2006/table">
            <a:tbl>
              <a:tblPr/>
              <a:tblGrid>
                <a:gridCol w="4014328">
                  <a:extLst>
                    <a:ext uri="{9D8B030D-6E8A-4147-A177-3AD203B41FA5}">
                      <a16:colId xmlns:a16="http://schemas.microsoft.com/office/drawing/2014/main" val="2866086235"/>
                    </a:ext>
                  </a:extLst>
                </a:gridCol>
                <a:gridCol w="1994806">
                  <a:extLst>
                    <a:ext uri="{9D8B030D-6E8A-4147-A177-3AD203B41FA5}">
                      <a16:colId xmlns:a16="http://schemas.microsoft.com/office/drawing/2014/main" val="1809031285"/>
                    </a:ext>
                  </a:extLst>
                </a:gridCol>
                <a:gridCol w="1810373">
                  <a:extLst>
                    <a:ext uri="{9D8B030D-6E8A-4147-A177-3AD203B41FA5}">
                      <a16:colId xmlns:a16="http://schemas.microsoft.com/office/drawing/2014/main" val="1559301754"/>
                    </a:ext>
                  </a:extLst>
                </a:gridCol>
                <a:gridCol w="1649690">
                  <a:extLst>
                    <a:ext uri="{9D8B030D-6E8A-4147-A177-3AD203B41FA5}">
                      <a16:colId xmlns:a16="http://schemas.microsoft.com/office/drawing/2014/main" val="4291697520"/>
                    </a:ext>
                  </a:extLst>
                </a:gridCol>
                <a:gridCol w="1510429">
                  <a:extLst>
                    <a:ext uri="{9D8B030D-6E8A-4147-A177-3AD203B41FA5}">
                      <a16:colId xmlns:a16="http://schemas.microsoft.com/office/drawing/2014/main" val="3921506843"/>
                    </a:ext>
                  </a:extLst>
                </a:gridCol>
              </a:tblGrid>
              <a:tr h="364355">
                <a:tc>
                  <a:txBody>
                    <a:bodyPr/>
                    <a:lstStyle/>
                    <a:p>
                      <a:pPr algn="ctr" rtl="0" fontAlgn="ctr"/>
                      <a:r>
                        <a:rPr lang="en-ZA" sz="1400" b="1" i="0" u="none" strike="noStrike" dirty="0">
                          <a:solidFill>
                            <a:schemeClr val="tx1"/>
                          </a:solidFill>
                          <a:effectLst/>
                          <a:latin typeface="Arial" panose="020B0604020202020204" pitchFamily="34" charset="0"/>
                          <a:cs typeface="Arial" panose="020B0604020202020204" pitchFamily="34" charset="0"/>
                        </a:rPr>
                        <a:t>Economic Classification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kumimoji="0" lang="en-US" sz="1400" b="1" i="0" u="none" strike="noStrike" kern="1200" dirty="0">
                          <a:solidFill>
                            <a:schemeClr val="tx1"/>
                          </a:solidFill>
                          <a:effectLst/>
                          <a:latin typeface="Arial" panose="020B0604020202020204" pitchFamily="34" charset="0"/>
                          <a:ea typeface="+mn-ea"/>
                          <a:cs typeface="Arial" panose="020B0604020202020204" pitchFamily="34" charset="0"/>
                        </a:rPr>
                        <a:t>Budget  2022/23</a:t>
                      </a:r>
                      <a:endParaRPr kumimoji="0"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kumimoji="0" lang="en-US" sz="1400" b="1" i="0" u="none" strike="noStrike" kern="1200" dirty="0">
                          <a:solidFill>
                            <a:schemeClr val="tx1"/>
                          </a:solidFill>
                          <a:effectLst/>
                          <a:latin typeface="Arial" panose="020B0604020202020204" pitchFamily="34" charset="0"/>
                          <a:ea typeface="+mn-ea"/>
                          <a:cs typeface="Arial" panose="020B0604020202020204" pitchFamily="34" charset="0"/>
                        </a:rPr>
                        <a:t>Budget  2023/24</a:t>
                      </a:r>
                      <a:endParaRPr kumimoji="0"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kumimoji="0" lang="en-US" sz="1400" b="1" i="0" u="none" strike="noStrike" kern="1200" dirty="0">
                          <a:solidFill>
                            <a:schemeClr val="tx1"/>
                          </a:solidFill>
                          <a:effectLst/>
                          <a:latin typeface="Arial" panose="020B0604020202020204" pitchFamily="34" charset="0"/>
                          <a:ea typeface="+mn-ea"/>
                          <a:cs typeface="Arial" panose="020B0604020202020204" pitchFamily="34" charset="0"/>
                        </a:rPr>
                        <a:t>Budget  2024/25</a:t>
                      </a:r>
                      <a:endParaRPr kumimoji="0"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kumimoji="0" lang="en-US" sz="1400" b="1" i="0" u="none" strike="noStrike" kern="1200" dirty="0">
                          <a:solidFill>
                            <a:schemeClr val="tx1"/>
                          </a:solidFill>
                          <a:effectLst/>
                          <a:latin typeface="Arial" panose="020B0604020202020204" pitchFamily="34" charset="0"/>
                          <a:ea typeface="+mn-ea"/>
                          <a:cs typeface="Arial" panose="020B0604020202020204" pitchFamily="34" charset="0"/>
                        </a:rPr>
                        <a:t>Budget  2025/26</a:t>
                      </a:r>
                      <a:endParaRPr kumimoji="0" lang="en-ZA" sz="1400" b="1"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56276840"/>
                  </a:ext>
                </a:extLst>
              </a:tr>
              <a:tr h="226931">
                <a:tc>
                  <a:txBody>
                    <a:bodyPr/>
                    <a:lstStyle/>
                    <a:p>
                      <a:pPr algn="l" fontAlgn="ctr"/>
                      <a:endParaRPr lang="en-ZA"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204690"/>
                  </a:ext>
                </a:extLst>
              </a:tr>
              <a:tr h="233780">
                <a:tc>
                  <a:txBody>
                    <a:bodyPr/>
                    <a:lstStyle/>
                    <a:p>
                      <a:pPr lvl="0" algn="l">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Compensation of Employees (CoE)</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323 564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322 692</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336 866</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351 632</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670624"/>
                  </a:ext>
                </a:extLst>
              </a:tr>
              <a:tr h="249686">
                <a:tc>
                  <a:txBody>
                    <a:bodyPr/>
                    <a:lstStyle/>
                    <a:p>
                      <a:pPr algn="l">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149 044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147 986</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154 697</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161 697</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83955"/>
                  </a:ext>
                </a:extLst>
              </a:tr>
              <a:tr h="216024">
                <a:tc>
                  <a:txBody>
                    <a:bodyPr/>
                    <a:lstStyle/>
                    <a:p>
                      <a:pPr algn="l">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1 009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07904"/>
                  </a:ext>
                </a:extLst>
              </a:tr>
              <a:tr h="300197">
                <a:tc>
                  <a:txBody>
                    <a:bodyPr/>
                    <a:lstStyle/>
                    <a:p>
                      <a:pPr algn="l">
                        <a:spcAft>
                          <a:spcPts val="0"/>
                        </a:spcAft>
                      </a:pPr>
                      <a:r>
                        <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Payments for capital assets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ZA" sz="1200" b="0" i="0" u="none" strike="noStrike" dirty="0">
                          <a:solidFill>
                            <a:srgbClr val="000000"/>
                          </a:solidFill>
                          <a:effectLst/>
                          <a:latin typeface="Arial" panose="020B0604020202020204" pitchFamily="34" charset="0"/>
                        </a:rPr>
                        <a:t>7 771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5 170</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5 402</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5 644</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760416"/>
                  </a:ext>
                </a:extLst>
              </a:tr>
              <a:tr h="216024">
                <a:tc>
                  <a:txBody>
                    <a:bodyPr/>
                    <a:lstStyle/>
                    <a:p>
                      <a:pPr algn="l">
                        <a:spcAft>
                          <a:spcPts val="0"/>
                        </a:spcAft>
                      </a:pPr>
                      <a:r>
                        <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Payments for Financial assets</a:t>
                      </a:r>
                      <a:endPar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6</a:t>
                      </a:r>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endParaRPr lang="en-ZA"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05752"/>
                  </a:ext>
                </a:extLst>
              </a:tr>
              <a:tr h="228815">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Total </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ZA" sz="1200" b="1" i="0" u="none" strike="noStrike" dirty="0">
                          <a:solidFill>
                            <a:srgbClr val="000000"/>
                          </a:solidFill>
                          <a:effectLst/>
                          <a:latin typeface="Arial" panose="020B0604020202020204" pitchFamily="34" charset="0"/>
                        </a:rPr>
                        <a:t>481 394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US" sz="1200" b="1" i="0" u="none" strike="noStrike" dirty="0">
                          <a:solidFill>
                            <a:srgbClr val="000000"/>
                          </a:solidFill>
                          <a:effectLst/>
                          <a:latin typeface="Arial" panose="020B0604020202020204" pitchFamily="34" charset="0"/>
                        </a:rPr>
                        <a:t>475 848</a:t>
                      </a:r>
                      <a:endParaRPr lang="en-ZA" sz="1200" b="1"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US" sz="1200" b="1" i="0" u="none" strike="noStrike" dirty="0">
                          <a:solidFill>
                            <a:srgbClr val="000000"/>
                          </a:solidFill>
                          <a:effectLst/>
                          <a:latin typeface="Arial" panose="020B0604020202020204" pitchFamily="34" charset="0"/>
                        </a:rPr>
                        <a:t>496 965</a:t>
                      </a:r>
                      <a:endParaRPr lang="en-ZA" sz="1200" b="1"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b"/>
                      <a:r>
                        <a:rPr lang="en-US" sz="1200" b="1" i="0" u="none" strike="noStrike" dirty="0">
                          <a:solidFill>
                            <a:srgbClr val="000000"/>
                          </a:solidFill>
                          <a:effectLst/>
                          <a:latin typeface="Arial" panose="020B0604020202020204" pitchFamily="34" charset="0"/>
                        </a:rPr>
                        <a:t>518 973</a:t>
                      </a:r>
                      <a:endParaRPr lang="en-ZA" sz="1200" b="1" i="0" u="none" strike="noStrike" dirty="0">
                        <a:solidFill>
                          <a:srgbClr val="000000"/>
                        </a:solidFill>
                        <a:effectLst/>
                        <a:latin typeface="Arial" panose="020B0604020202020204" pitchFamily="34" charset="0"/>
                      </a:endParaRP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98158548"/>
                  </a:ext>
                </a:extLst>
              </a:tr>
            </a:tbl>
          </a:graphicData>
        </a:graphic>
      </p:graphicFrame>
      <p:sp>
        <p:nvSpPr>
          <p:cNvPr id="3" name="Slide Number Placeholder 1">
            <a:extLst>
              <a:ext uri="{FF2B5EF4-FFF2-40B4-BE49-F238E27FC236}">
                <a16:creationId xmlns:a16="http://schemas.microsoft.com/office/drawing/2014/main" id="{724E6D8B-4FD6-F19F-0207-1BFB1EF18987}"/>
              </a:ext>
            </a:extLst>
          </p:cNvPr>
          <p:cNvSpPr>
            <a:spLocks noGrp="1"/>
          </p:cNvSpPr>
          <p:nvPr>
            <p:ph type="sldNum" sz="quarter" idx="12"/>
          </p:nvPr>
        </p:nvSpPr>
        <p:spPr>
          <a:xfrm>
            <a:off x="9104087" y="62402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3DC783C-5941-33B5-F723-1851D4921273}"/>
              </a:ext>
            </a:extLst>
          </p:cNvPr>
          <p:cNvSpPr txBox="1"/>
          <p:nvPr/>
        </p:nvSpPr>
        <p:spPr>
          <a:xfrm>
            <a:off x="746621" y="181375"/>
            <a:ext cx="10638237" cy="58477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Budget Allocation 2023/24 Financial Year</a:t>
            </a:r>
            <a:endParaRPr lang="en-US" sz="3200" dirty="0">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2EB1CDE5-57C2-4240-B4C1-4969D9BE6169}"/>
              </a:ext>
            </a:extLst>
          </p:cNvPr>
          <p:cNvSpPr txBox="1">
            <a:spLocks/>
          </p:cNvSpPr>
          <p:nvPr/>
        </p:nvSpPr>
        <p:spPr>
          <a:xfrm>
            <a:off x="1038353" y="5872305"/>
            <a:ext cx="10638237" cy="544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200" dirty="0"/>
              <a:t>Budget allocation - 2023/24 is R 475.8 million, with negative growth of R 5.5 million less than 2022/23 allocation which translates to  (1 % ) reduction.</a:t>
            </a:r>
          </a:p>
          <a:p>
            <a:pPr algn="just"/>
            <a:r>
              <a:rPr lang="en-US" sz="1200" dirty="0"/>
              <a:t>Shortfall is projected on CoE for the current financial year and over the outer years of the MTEF due to 2023/24 wage increase</a:t>
            </a:r>
          </a:p>
        </p:txBody>
      </p:sp>
    </p:spTree>
    <p:extLst>
      <p:ext uri="{BB962C8B-B14F-4D97-AF65-F5344CB8AC3E}">
        <p14:creationId xmlns:p14="http://schemas.microsoft.com/office/powerpoint/2010/main" val="959611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24E6D8B-4FD6-F19F-0207-1BFB1EF18987}"/>
              </a:ext>
            </a:extLst>
          </p:cNvPr>
          <p:cNvSpPr>
            <a:spLocks noGrp="1"/>
          </p:cNvSpPr>
          <p:nvPr>
            <p:ph type="sldNum" sz="quarter" idx="12"/>
          </p:nvPr>
        </p:nvSpPr>
        <p:spPr>
          <a:xfrm>
            <a:off x="9104087" y="62402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68DD624-2B4A-3FD2-EFFB-23E3689C4B1E}"/>
              </a:ext>
            </a:extLst>
          </p:cNvPr>
          <p:cNvSpPr txBox="1"/>
          <p:nvPr/>
        </p:nvSpPr>
        <p:spPr>
          <a:xfrm>
            <a:off x="983545" y="323342"/>
            <a:ext cx="1086374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BUDGET ALLOCATION % PER PROGRAMME</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717B946D-2FF0-4F45-B887-2013DD139969}"/>
              </a:ext>
            </a:extLst>
          </p:cNvPr>
          <p:cNvGraphicFramePr>
            <a:graphicFrameLocks noGrp="1"/>
          </p:cNvGraphicFramePr>
          <p:nvPr>
            <p:extLst>
              <p:ext uri="{D42A27DB-BD31-4B8C-83A1-F6EECF244321}">
                <p14:modId xmlns:p14="http://schemas.microsoft.com/office/powerpoint/2010/main" val="4150281525"/>
              </p:ext>
            </p:extLst>
          </p:nvPr>
        </p:nvGraphicFramePr>
        <p:xfrm>
          <a:off x="614855" y="1040524"/>
          <a:ext cx="10962290" cy="53507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5738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24E6D8B-4FD6-F19F-0207-1BFB1EF18987}"/>
              </a:ext>
            </a:extLst>
          </p:cNvPr>
          <p:cNvSpPr>
            <a:spLocks noGrp="1"/>
          </p:cNvSpPr>
          <p:nvPr>
            <p:ph type="sldNum" sz="quarter" idx="12"/>
          </p:nvPr>
        </p:nvSpPr>
        <p:spPr>
          <a:xfrm>
            <a:off x="9104087" y="62402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68DD624-2B4A-3FD2-EFFB-23E3689C4B1E}"/>
              </a:ext>
            </a:extLst>
          </p:cNvPr>
          <p:cNvSpPr txBox="1"/>
          <p:nvPr/>
        </p:nvSpPr>
        <p:spPr>
          <a:xfrm>
            <a:off x="838899" y="897933"/>
            <a:ext cx="1086374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BUDGET ALLOCATION PER ECONOMIC CLASSIFICATION</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6" name="Chart 5">
            <a:extLst>
              <a:ext uri="{FF2B5EF4-FFF2-40B4-BE49-F238E27FC236}">
                <a16:creationId xmlns:a16="http://schemas.microsoft.com/office/drawing/2014/main" id="{2E23B46B-1F3A-44AE-AFF2-3A48BA1506F4}"/>
              </a:ext>
            </a:extLst>
          </p:cNvPr>
          <p:cNvGraphicFramePr>
            <a:graphicFrameLocks noGrp="1"/>
          </p:cNvGraphicFramePr>
          <p:nvPr>
            <p:extLst>
              <p:ext uri="{D42A27DB-BD31-4B8C-83A1-F6EECF244321}">
                <p14:modId xmlns:p14="http://schemas.microsoft.com/office/powerpoint/2010/main" val="4013863107"/>
              </p:ext>
            </p:extLst>
          </p:nvPr>
        </p:nvGraphicFramePr>
        <p:xfrm>
          <a:off x="838899" y="1463040"/>
          <a:ext cx="11008388" cy="4993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3275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F651F3-E8EB-1F45-A216-5C2C6E60605B}"/>
              </a:ext>
            </a:extLst>
          </p:cNvPr>
          <p:cNvSpPr txBox="1"/>
          <p:nvPr/>
        </p:nvSpPr>
        <p:spPr>
          <a:xfrm>
            <a:off x="0" y="3136612"/>
            <a:ext cx="12192000" cy="584775"/>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THANK YOU</a:t>
            </a:r>
            <a:endParaRPr lang="en-US" sz="3200" dirty="0"/>
          </a:p>
        </p:txBody>
      </p:sp>
    </p:spTree>
    <p:extLst>
      <p:ext uri="{BB962C8B-B14F-4D97-AF65-F5344CB8AC3E}">
        <p14:creationId xmlns:p14="http://schemas.microsoft.com/office/powerpoint/2010/main" val="273496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1716920" y="1551536"/>
            <a:ext cx="4113587" cy="4912883"/>
          </a:xfrm>
          <a:prstGeom prst="rect">
            <a:avLst/>
          </a:prstGeom>
        </p:spPr>
        <p:txBody>
          <a:bodyPr vert="horz" wrap="square" lIns="0" tIns="12700" rIns="0" bIns="0" rtlCol="0">
            <a:spAutoFit/>
          </a:bodyPr>
          <a:lstStyle/>
          <a:p>
            <a:pPr marL="12700">
              <a:lnSpc>
                <a:spcPts val="2360"/>
              </a:lnSpc>
              <a:spcBef>
                <a:spcPts val="100"/>
              </a:spcBef>
            </a:pPr>
            <a:r>
              <a:rPr b="1" dirty="0">
                <a:latin typeface="Arial"/>
                <a:cs typeface="Arial"/>
              </a:rPr>
              <a:t>Institutionalisation</a:t>
            </a:r>
            <a:r>
              <a:rPr b="1" spc="-20" dirty="0">
                <a:latin typeface="Arial"/>
                <a:cs typeface="Arial"/>
              </a:rPr>
              <a:t> </a:t>
            </a:r>
            <a:r>
              <a:rPr b="1" spc="-5" dirty="0">
                <a:latin typeface="Arial"/>
                <a:cs typeface="Arial"/>
              </a:rPr>
              <a:t>of</a:t>
            </a:r>
            <a:r>
              <a:rPr b="1" spc="-20" dirty="0">
                <a:latin typeface="Arial"/>
                <a:cs typeface="Arial"/>
              </a:rPr>
              <a:t> </a:t>
            </a:r>
            <a:r>
              <a:rPr b="1" spc="-5" dirty="0">
                <a:latin typeface="Arial"/>
                <a:cs typeface="Arial"/>
              </a:rPr>
              <a:t>planning.</a:t>
            </a:r>
            <a:endParaRPr dirty="0">
              <a:latin typeface="Arial"/>
              <a:cs typeface="Arial"/>
            </a:endParaRPr>
          </a:p>
          <a:p>
            <a:pPr marL="12700" marR="127635">
              <a:lnSpc>
                <a:spcPts val="2360"/>
              </a:lnSpc>
            </a:pPr>
            <a:r>
              <a:rPr lang="en-ZA" dirty="0">
                <a:latin typeface="Arial"/>
                <a:cs typeface="Arial"/>
              </a:rPr>
              <a:t>Institutionalization</a:t>
            </a:r>
            <a:r>
              <a:rPr lang="en-US" dirty="0">
                <a:latin typeface="Arial"/>
                <a:cs typeface="Arial"/>
              </a:rPr>
              <a:t> of planning </a:t>
            </a:r>
            <a:r>
              <a:rPr dirty="0">
                <a:latin typeface="Arial"/>
                <a:cs typeface="Arial"/>
              </a:rPr>
              <a:t> take</a:t>
            </a:r>
            <a:r>
              <a:rPr lang="en-US" dirty="0">
                <a:latin typeface="Arial"/>
                <a:cs typeface="Arial"/>
              </a:rPr>
              <a:t>s</a:t>
            </a:r>
            <a:r>
              <a:rPr dirty="0">
                <a:latin typeface="Arial"/>
                <a:cs typeface="Arial"/>
              </a:rPr>
              <a:t> </a:t>
            </a:r>
            <a:r>
              <a:rPr lang="en-US" dirty="0">
                <a:latin typeface="Arial"/>
                <a:cs typeface="Arial"/>
              </a:rPr>
              <a:t>on board</a:t>
            </a:r>
            <a:r>
              <a:rPr spc="-5" dirty="0">
                <a:latin typeface="Arial"/>
                <a:cs typeface="Arial"/>
              </a:rPr>
              <a:t> </a:t>
            </a:r>
            <a:r>
              <a:rPr dirty="0">
                <a:latin typeface="Arial"/>
                <a:cs typeface="Arial"/>
              </a:rPr>
              <a:t>two </a:t>
            </a:r>
            <a:r>
              <a:rPr spc="-5" dirty="0">
                <a:latin typeface="Arial"/>
                <a:cs typeface="Arial"/>
              </a:rPr>
              <a:t>distinct dimensions of </a:t>
            </a:r>
            <a:r>
              <a:rPr spc="-375" dirty="0">
                <a:latin typeface="Arial"/>
                <a:cs typeface="Arial"/>
              </a:rPr>
              <a:t> </a:t>
            </a:r>
            <a:r>
              <a:rPr spc="-5" dirty="0">
                <a:latin typeface="Arial"/>
                <a:cs typeface="Arial"/>
              </a:rPr>
              <a:t>planning:</a:t>
            </a:r>
            <a:endParaRPr dirty="0">
              <a:latin typeface="Arial"/>
              <a:cs typeface="Arial"/>
            </a:endParaRPr>
          </a:p>
          <a:p>
            <a:pPr>
              <a:lnSpc>
                <a:spcPts val="2360"/>
              </a:lnSpc>
              <a:spcBef>
                <a:spcPts val="15"/>
              </a:spcBef>
            </a:pPr>
            <a:endParaRPr dirty="0">
              <a:latin typeface="Arial"/>
              <a:cs typeface="Arial"/>
            </a:endParaRPr>
          </a:p>
          <a:p>
            <a:pPr marL="12700" marR="5080">
              <a:lnSpc>
                <a:spcPts val="2360"/>
              </a:lnSpc>
            </a:pPr>
            <a:r>
              <a:rPr b="1" spc="-5" dirty="0">
                <a:latin typeface="Arial"/>
                <a:cs typeface="Arial"/>
              </a:rPr>
              <a:t>Long-term planning </a:t>
            </a:r>
            <a:r>
              <a:rPr dirty="0">
                <a:latin typeface="Arial"/>
                <a:cs typeface="Arial"/>
              </a:rPr>
              <a:t>– charting the </a:t>
            </a:r>
            <a:r>
              <a:rPr spc="5" dirty="0">
                <a:latin typeface="Arial"/>
                <a:cs typeface="Arial"/>
              </a:rPr>
              <a:t> </a:t>
            </a:r>
            <a:r>
              <a:rPr spc="-5" dirty="0">
                <a:latin typeface="Arial"/>
                <a:cs typeface="Arial"/>
              </a:rPr>
              <a:t>country’s developmental </a:t>
            </a:r>
            <a:r>
              <a:rPr spc="-10" dirty="0">
                <a:latin typeface="Arial"/>
                <a:cs typeface="Arial"/>
              </a:rPr>
              <a:t>trajectory, </a:t>
            </a:r>
            <a:r>
              <a:rPr spc="-5" dirty="0">
                <a:latin typeface="Arial"/>
                <a:cs typeface="Arial"/>
              </a:rPr>
              <a:t> anticipating,</a:t>
            </a:r>
            <a:r>
              <a:rPr spc="-50" dirty="0">
                <a:latin typeface="Arial"/>
                <a:cs typeface="Arial"/>
              </a:rPr>
              <a:t> </a:t>
            </a:r>
            <a:r>
              <a:rPr spc="-5" dirty="0">
                <a:latin typeface="Arial"/>
                <a:cs typeface="Arial"/>
              </a:rPr>
              <a:t>analysing</a:t>
            </a:r>
            <a:r>
              <a:rPr spc="-45" dirty="0">
                <a:latin typeface="Arial"/>
                <a:cs typeface="Arial"/>
              </a:rPr>
              <a:t> </a:t>
            </a:r>
            <a:r>
              <a:rPr spc="-5" dirty="0">
                <a:latin typeface="Arial"/>
                <a:cs typeface="Arial"/>
              </a:rPr>
              <a:t>and</a:t>
            </a:r>
            <a:r>
              <a:rPr spc="-45" dirty="0">
                <a:latin typeface="Arial"/>
                <a:cs typeface="Arial"/>
              </a:rPr>
              <a:t> </a:t>
            </a:r>
            <a:r>
              <a:rPr dirty="0">
                <a:latin typeface="Arial"/>
                <a:cs typeface="Arial"/>
              </a:rPr>
              <a:t>responding </a:t>
            </a:r>
            <a:r>
              <a:rPr spc="-375" dirty="0">
                <a:latin typeface="Arial"/>
                <a:cs typeface="Arial"/>
              </a:rPr>
              <a:t> </a:t>
            </a:r>
            <a:r>
              <a:rPr dirty="0">
                <a:latin typeface="Arial"/>
                <a:cs typeface="Arial"/>
              </a:rPr>
              <a:t>to</a:t>
            </a:r>
            <a:r>
              <a:rPr spc="-5" dirty="0">
                <a:latin typeface="Arial"/>
                <a:cs typeface="Arial"/>
              </a:rPr>
              <a:t> emerging</a:t>
            </a:r>
            <a:r>
              <a:rPr spc="-10" dirty="0">
                <a:latin typeface="Arial"/>
                <a:cs typeface="Arial"/>
              </a:rPr>
              <a:t> </a:t>
            </a:r>
            <a:r>
              <a:rPr dirty="0">
                <a:latin typeface="Arial"/>
                <a:cs typeface="Arial"/>
              </a:rPr>
              <a:t>trends</a:t>
            </a:r>
            <a:r>
              <a:rPr lang="en-US" dirty="0">
                <a:latin typeface="Arial"/>
                <a:cs typeface="Arial"/>
              </a:rPr>
              <a:t>.</a:t>
            </a:r>
          </a:p>
          <a:p>
            <a:pPr marL="12700" marR="5080">
              <a:lnSpc>
                <a:spcPts val="2360"/>
              </a:lnSpc>
            </a:pPr>
            <a:endParaRPr dirty="0">
              <a:latin typeface="Arial"/>
              <a:cs typeface="Arial"/>
            </a:endParaRPr>
          </a:p>
          <a:p>
            <a:pPr marL="12700" marR="77470">
              <a:lnSpc>
                <a:spcPts val="2360"/>
              </a:lnSpc>
            </a:pPr>
            <a:r>
              <a:rPr lang="en-US" b="1" spc="-5" dirty="0">
                <a:latin typeface="Arial"/>
                <a:cs typeface="Arial"/>
              </a:rPr>
              <a:t>Medium and short term Planning-c</a:t>
            </a:r>
            <a:r>
              <a:rPr spc="-5" dirty="0">
                <a:latin typeface="Arial"/>
                <a:cs typeface="Arial"/>
              </a:rPr>
              <a:t>o-ordination of </a:t>
            </a:r>
            <a:r>
              <a:rPr dirty="0">
                <a:latin typeface="Arial"/>
                <a:cs typeface="Arial"/>
              </a:rPr>
              <a:t>the </a:t>
            </a:r>
            <a:r>
              <a:rPr spc="-5" dirty="0">
                <a:latin typeface="Arial"/>
                <a:cs typeface="Arial"/>
              </a:rPr>
              <a:t>planning </a:t>
            </a:r>
            <a:r>
              <a:rPr dirty="0">
                <a:latin typeface="Arial"/>
                <a:cs typeface="Arial"/>
              </a:rPr>
              <a:t>system, </a:t>
            </a:r>
            <a:r>
              <a:rPr spc="-375" dirty="0">
                <a:latin typeface="Arial"/>
                <a:cs typeface="Arial"/>
              </a:rPr>
              <a:t> </a:t>
            </a:r>
            <a:r>
              <a:rPr dirty="0">
                <a:latin typeface="Arial"/>
                <a:cs typeface="Arial"/>
              </a:rPr>
              <a:t>responsible for coherence, </a:t>
            </a:r>
            <a:r>
              <a:rPr spc="-5" dirty="0">
                <a:latin typeface="Arial"/>
                <a:cs typeface="Arial"/>
              </a:rPr>
              <a:t>alignment </a:t>
            </a:r>
            <a:r>
              <a:rPr spc="-375" dirty="0">
                <a:latin typeface="Arial"/>
                <a:cs typeface="Arial"/>
              </a:rPr>
              <a:t> </a:t>
            </a:r>
            <a:r>
              <a:rPr spc="-5" dirty="0">
                <a:latin typeface="Arial"/>
                <a:cs typeface="Arial"/>
              </a:rPr>
              <a:t>and quality of plans </a:t>
            </a:r>
            <a:r>
              <a:rPr dirty="0">
                <a:latin typeface="Arial"/>
                <a:cs typeface="Arial"/>
              </a:rPr>
              <a:t>– </a:t>
            </a:r>
            <a:r>
              <a:rPr spc="-5" dirty="0">
                <a:latin typeface="Arial"/>
                <a:cs typeface="Arial"/>
              </a:rPr>
              <a:t>as well</a:t>
            </a:r>
            <a:r>
              <a:rPr dirty="0">
                <a:latin typeface="Arial"/>
                <a:cs typeface="Arial"/>
              </a:rPr>
              <a:t> </a:t>
            </a:r>
            <a:r>
              <a:rPr spc="-5" dirty="0">
                <a:latin typeface="Arial"/>
                <a:cs typeface="Arial"/>
              </a:rPr>
              <a:t>as </a:t>
            </a:r>
            <a:r>
              <a:rPr dirty="0">
                <a:latin typeface="Arial"/>
                <a:cs typeface="Arial"/>
              </a:rPr>
              <a:t> follow-through from </a:t>
            </a:r>
            <a:r>
              <a:rPr spc="-5" dirty="0">
                <a:latin typeface="Arial"/>
                <a:cs typeface="Arial"/>
              </a:rPr>
              <a:t>planning </a:t>
            </a:r>
            <a:r>
              <a:rPr dirty="0">
                <a:latin typeface="Arial"/>
                <a:cs typeface="Arial"/>
              </a:rPr>
              <a:t>to </a:t>
            </a:r>
            <a:r>
              <a:rPr spc="5" dirty="0">
                <a:latin typeface="Arial"/>
                <a:cs typeface="Arial"/>
              </a:rPr>
              <a:t> </a:t>
            </a:r>
            <a:r>
              <a:rPr spc="-5" dirty="0">
                <a:latin typeface="Arial"/>
                <a:cs typeface="Arial"/>
              </a:rPr>
              <a:t>implementation</a:t>
            </a:r>
            <a:endParaRPr dirty="0">
              <a:latin typeface="Arial"/>
              <a:cs typeface="Arial"/>
            </a:endParaRPr>
          </a:p>
        </p:txBody>
      </p:sp>
      <p:sp>
        <p:nvSpPr>
          <p:cNvPr id="16" name="object 16"/>
          <p:cNvSpPr txBox="1"/>
          <p:nvPr/>
        </p:nvSpPr>
        <p:spPr>
          <a:xfrm>
            <a:off x="7236584" y="1558687"/>
            <a:ext cx="4113587" cy="843821"/>
          </a:xfrm>
          <a:prstGeom prst="rect">
            <a:avLst/>
          </a:prstGeom>
        </p:spPr>
        <p:txBody>
          <a:bodyPr vert="horz" wrap="square" lIns="0" tIns="12700" rIns="0" bIns="0" rtlCol="0">
            <a:spAutoFit/>
          </a:bodyPr>
          <a:lstStyle/>
          <a:p>
            <a:pPr marL="12700" marR="5080">
              <a:lnSpc>
                <a:spcPct val="100000"/>
              </a:lnSpc>
              <a:spcBef>
                <a:spcPts val="100"/>
              </a:spcBef>
            </a:pPr>
            <a:r>
              <a:rPr b="1" dirty="0">
                <a:latin typeface="Arial"/>
                <a:cs typeface="Arial"/>
              </a:rPr>
              <a:t>Monitoring the </a:t>
            </a:r>
            <a:r>
              <a:rPr b="1" spc="-5" dirty="0">
                <a:latin typeface="Arial"/>
                <a:cs typeface="Arial"/>
              </a:rPr>
              <a:t>implementation of </a:t>
            </a:r>
            <a:r>
              <a:rPr b="1" dirty="0">
                <a:latin typeface="Arial"/>
                <a:cs typeface="Arial"/>
              </a:rPr>
              <a:t>the </a:t>
            </a:r>
            <a:r>
              <a:rPr b="1" spc="5" dirty="0">
                <a:latin typeface="Arial"/>
                <a:cs typeface="Arial"/>
              </a:rPr>
              <a:t> </a:t>
            </a:r>
            <a:r>
              <a:rPr b="1" spc="-5" dirty="0">
                <a:latin typeface="Arial"/>
                <a:cs typeface="Arial"/>
              </a:rPr>
              <a:t>NDP</a:t>
            </a:r>
            <a:r>
              <a:rPr b="1" spc="-45" dirty="0">
                <a:latin typeface="Arial"/>
                <a:cs typeface="Arial"/>
              </a:rPr>
              <a:t> </a:t>
            </a:r>
            <a:r>
              <a:rPr spc="-5" dirty="0">
                <a:latin typeface="Arial"/>
                <a:cs typeface="Arial"/>
              </a:rPr>
              <a:t>by</a:t>
            </a:r>
            <a:r>
              <a:rPr spc="-25" dirty="0">
                <a:latin typeface="Arial"/>
                <a:cs typeface="Arial"/>
              </a:rPr>
              <a:t> </a:t>
            </a:r>
            <a:r>
              <a:rPr spc="-5" dirty="0">
                <a:latin typeface="Arial"/>
                <a:cs typeface="Arial"/>
              </a:rPr>
              <a:t>developing</a:t>
            </a:r>
            <a:r>
              <a:rPr spc="-30" dirty="0">
                <a:latin typeface="Arial"/>
                <a:cs typeface="Arial"/>
              </a:rPr>
              <a:t> </a:t>
            </a:r>
            <a:r>
              <a:rPr dirty="0">
                <a:latin typeface="Arial"/>
                <a:cs typeface="Arial"/>
              </a:rPr>
              <a:t>robust</a:t>
            </a:r>
            <a:r>
              <a:rPr spc="-20" dirty="0">
                <a:latin typeface="Arial"/>
                <a:cs typeface="Arial"/>
              </a:rPr>
              <a:t> </a:t>
            </a:r>
            <a:r>
              <a:rPr dirty="0">
                <a:latin typeface="Arial"/>
                <a:cs typeface="Arial"/>
              </a:rPr>
              <a:t>monitoring </a:t>
            </a:r>
            <a:r>
              <a:rPr spc="-370" dirty="0">
                <a:latin typeface="Arial"/>
                <a:cs typeface="Arial"/>
              </a:rPr>
              <a:t> </a:t>
            </a:r>
            <a:r>
              <a:rPr dirty="0">
                <a:latin typeface="Arial"/>
                <a:cs typeface="Arial"/>
              </a:rPr>
              <a:t>systems</a:t>
            </a:r>
            <a:r>
              <a:rPr spc="-10" dirty="0">
                <a:latin typeface="Arial"/>
                <a:cs typeface="Arial"/>
              </a:rPr>
              <a:t> </a:t>
            </a:r>
            <a:r>
              <a:rPr spc="-5" dirty="0">
                <a:latin typeface="Arial"/>
                <a:cs typeface="Arial"/>
              </a:rPr>
              <a:t>backed</a:t>
            </a:r>
            <a:r>
              <a:rPr lang="en-US" spc="-5" dirty="0">
                <a:latin typeface="Arial"/>
                <a:cs typeface="Arial"/>
              </a:rPr>
              <a:t> </a:t>
            </a:r>
            <a:r>
              <a:rPr spc="-5" dirty="0">
                <a:latin typeface="Arial"/>
                <a:cs typeface="Arial"/>
              </a:rPr>
              <a:t>by</a:t>
            </a:r>
            <a:r>
              <a:rPr spc="-10" dirty="0">
                <a:latin typeface="Arial"/>
                <a:cs typeface="Arial"/>
              </a:rPr>
              <a:t> </a:t>
            </a:r>
            <a:r>
              <a:rPr spc="-5" dirty="0">
                <a:latin typeface="Arial"/>
                <a:cs typeface="Arial"/>
              </a:rPr>
              <a:t>evidence.</a:t>
            </a:r>
            <a:endParaRPr dirty="0">
              <a:latin typeface="Arial"/>
              <a:cs typeface="Arial"/>
            </a:endParaRPr>
          </a:p>
        </p:txBody>
      </p:sp>
      <p:sp>
        <p:nvSpPr>
          <p:cNvPr id="17" name="object 17"/>
          <p:cNvSpPr txBox="1"/>
          <p:nvPr/>
        </p:nvSpPr>
        <p:spPr>
          <a:xfrm>
            <a:off x="7236584" y="2990222"/>
            <a:ext cx="4113587" cy="1397819"/>
          </a:xfrm>
          <a:prstGeom prst="rect">
            <a:avLst/>
          </a:prstGeom>
        </p:spPr>
        <p:txBody>
          <a:bodyPr vert="horz" wrap="square" lIns="0" tIns="12700" rIns="0" bIns="0" rtlCol="0">
            <a:spAutoFit/>
          </a:bodyPr>
          <a:lstStyle/>
          <a:p>
            <a:pPr marL="12700" marR="201295">
              <a:lnSpc>
                <a:spcPct val="100000"/>
              </a:lnSpc>
              <a:spcBef>
                <a:spcPts val="100"/>
              </a:spcBef>
            </a:pPr>
            <a:r>
              <a:rPr b="1" dirty="0">
                <a:latin typeface="Arial"/>
                <a:cs typeface="Arial"/>
              </a:rPr>
              <a:t>Evaluating critical </a:t>
            </a:r>
            <a:r>
              <a:rPr b="1" spc="-5" dirty="0">
                <a:latin typeface="Arial"/>
                <a:cs typeface="Arial"/>
              </a:rPr>
              <a:t>government </a:t>
            </a:r>
            <a:r>
              <a:rPr b="1" spc="-375" dirty="0">
                <a:latin typeface="Arial"/>
                <a:cs typeface="Arial"/>
              </a:rPr>
              <a:t> </a:t>
            </a:r>
            <a:r>
              <a:rPr b="1" spc="-5" dirty="0">
                <a:latin typeface="Arial"/>
                <a:cs typeface="Arial"/>
              </a:rPr>
              <a:t>programmes </a:t>
            </a:r>
            <a:r>
              <a:rPr spc="-5" dirty="0">
                <a:latin typeface="Arial"/>
                <a:cs typeface="Arial"/>
              </a:rPr>
              <a:t>with </a:t>
            </a:r>
            <a:r>
              <a:rPr dirty="0">
                <a:latin typeface="Arial"/>
                <a:cs typeface="Arial"/>
              </a:rPr>
              <a:t>the </a:t>
            </a:r>
            <a:r>
              <a:rPr spc="-5" dirty="0">
                <a:latin typeface="Arial"/>
                <a:cs typeface="Arial"/>
              </a:rPr>
              <a:t>intention </a:t>
            </a:r>
            <a:r>
              <a:rPr spc="-375" dirty="0">
                <a:latin typeface="Arial"/>
                <a:cs typeface="Arial"/>
              </a:rPr>
              <a:t> </a:t>
            </a:r>
            <a:r>
              <a:rPr dirty="0">
                <a:latin typeface="Arial"/>
                <a:cs typeface="Arial"/>
              </a:rPr>
              <a:t>to</a:t>
            </a:r>
            <a:r>
              <a:rPr spc="-30" dirty="0">
                <a:latin typeface="Arial"/>
                <a:cs typeface="Arial"/>
              </a:rPr>
              <a:t> </a:t>
            </a:r>
            <a:r>
              <a:rPr spc="-5" dirty="0">
                <a:latin typeface="Arial"/>
                <a:cs typeface="Arial"/>
              </a:rPr>
              <a:t>inform</a:t>
            </a:r>
            <a:r>
              <a:rPr spc="-35" dirty="0">
                <a:latin typeface="Arial"/>
                <a:cs typeface="Arial"/>
              </a:rPr>
              <a:t> </a:t>
            </a:r>
            <a:r>
              <a:rPr spc="-5" dirty="0">
                <a:latin typeface="Arial"/>
                <a:cs typeface="Arial"/>
              </a:rPr>
              <a:t>planning,</a:t>
            </a:r>
            <a:r>
              <a:rPr lang="en-US" spc="-30" dirty="0">
                <a:latin typeface="Arial"/>
                <a:cs typeface="Arial"/>
              </a:rPr>
              <a:t> m</a:t>
            </a:r>
            <a:r>
              <a:rPr dirty="0">
                <a:latin typeface="Arial"/>
                <a:cs typeface="Arial"/>
              </a:rPr>
              <a:t>onitoring,</a:t>
            </a:r>
            <a:r>
              <a:rPr lang="en-US" dirty="0">
                <a:latin typeface="Arial"/>
                <a:cs typeface="Arial"/>
              </a:rPr>
              <a:t> </a:t>
            </a:r>
            <a:r>
              <a:rPr spc="-5" dirty="0">
                <a:latin typeface="Arial"/>
                <a:cs typeface="Arial"/>
              </a:rPr>
              <a:t>government interventions as well </a:t>
            </a:r>
            <a:r>
              <a:rPr spc="-375" dirty="0">
                <a:latin typeface="Arial"/>
                <a:cs typeface="Arial"/>
              </a:rPr>
              <a:t> </a:t>
            </a:r>
            <a:r>
              <a:rPr spc="-5" dirty="0">
                <a:latin typeface="Arial"/>
                <a:cs typeface="Arial"/>
              </a:rPr>
              <a:t>as</a:t>
            </a:r>
            <a:r>
              <a:rPr spc="-15" dirty="0">
                <a:latin typeface="Arial"/>
                <a:cs typeface="Arial"/>
              </a:rPr>
              <a:t> </a:t>
            </a:r>
            <a:r>
              <a:rPr spc="-5" dirty="0">
                <a:latin typeface="Arial"/>
                <a:cs typeface="Arial"/>
              </a:rPr>
              <a:t>budget</a:t>
            </a:r>
            <a:r>
              <a:rPr spc="-10" dirty="0">
                <a:latin typeface="Arial"/>
                <a:cs typeface="Arial"/>
              </a:rPr>
              <a:t> </a:t>
            </a:r>
            <a:r>
              <a:rPr spc="-5" dirty="0">
                <a:latin typeface="Arial"/>
                <a:cs typeface="Arial"/>
              </a:rPr>
              <a:t>prioritisation.</a:t>
            </a:r>
            <a:endParaRPr dirty="0">
              <a:latin typeface="Arial"/>
              <a:cs typeface="Arial"/>
            </a:endParaRPr>
          </a:p>
        </p:txBody>
      </p:sp>
      <p:sp>
        <p:nvSpPr>
          <p:cNvPr id="18" name="object 18"/>
          <p:cNvSpPr txBox="1"/>
          <p:nvPr/>
        </p:nvSpPr>
        <p:spPr>
          <a:xfrm>
            <a:off x="7236584" y="4950373"/>
            <a:ext cx="4113587" cy="843821"/>
          </a:xfrm>
          <a:prstGeom prst="rect">
            <a:avLst/>
          </a:prstGeom>
        </p:spPr>
        <p:txBody>
          <a:bodyPr vert="horz" wrap="square" lIns="0" tIns="12700" rIns="0" bIns="0" rtlCol="0">
            <a:spAutoFit/>
          </a:bodyPr>
          <a:lstStyle/>
          <a:p>
            <a:pPr marL="12700">
              <a:lnSpc>
                <a:spcPct val="100000"/>
              </a:lnSpc>
              <a:spcBef>
                <a:spcPts val="100"/>
              </a:spcBef>
            </a:pPr>
            <a:r>
              <a:rPr b="1" dirty="0">
                <a:latin typeface="Arial"/>
                <a:cs typeface="Arial"/>
              </a:rPr>
              <a:t>Interventions</a:t>
            </a:r>
            <a:r>
              <a:rPr b="1" spc="-15" dirty="0">
                <a:latin typeface="Arial"/>
                <a:cs typeface="Arial"/>
              </a:rPr>
              <a:t> </a:t>
            </a:r>
            <a:r>
              <a:rPr b="1" spc="-5" dirty="0">
                <a:latin typeface="Arial"/>
                <a:cs typeface="Arial"/>
              </a:rPr>
              <a:t>on</a:t>
            </a:r>
            <a:r>
              <a:rPr b="1" spc="-20" dirty="0">
                <a:latin typeface="Arial"/>
                <a:cs typeface="Arial"/>
              </a:rPr>
              <a:t> </a:t>
            </a:r>
            <a:r>
              <a:rPr b="1" spc="-5" dirty="0">
                <a:latin typeface="Arial"/>
                <a:cs typeface="Arial"/>
              </a:rPr>
              <a:t>behalf</a:t>
            </a:r>
            <a:r>
              <a:rPr b="1" spc="-20" dirty="0">
                <a:latin typeface="Arial"/>
                <a:cs typeface="Arial"/>
              </a:rPr>
              <a:t> </a:t>
            </a:r>
            <a:r>
              <a:rPr b="1" spc="-5" dirty="0">
                <a:latin typeface="Arial"/>
                <a:cs typeface="Arial"/>
              </a:rPr>
              <a:t>of</a:t>
            </a:r>
            <a:r>
              <a:rPr lang="en-US" b="1" spc="-5" dirty="0">
                <a:latin typeface="Arial"/>
                <a:cs typeface="Arial"/>
              </a:rPr>
              <a:t> </a:t>
            </a:r>
            <a:br>
              <a:rPr lang="en-US" b="1" spc="-5" dirty="0">
                <a:latin typeface="Arial"/>
                <a:cs typeface="Arial"/>
              </a:rPr>
            </a:br>
            <a:r>
              <a:rPr b="1" spc="-5" dirty="0">
                <a:latin typeface="Arial"/>
                <a:cs typeface="Arial"/>
              </a:rPr>
              <a:t>Cabinet</a:t>
            </a:r>
            <a:r>
              <a:rPr b="1" spc="-30" dirty="0">
                <a:latin typeface="Arial"/>
                <a:cs typeface="Arial"/>
              </a:rPr>
              <a:t> </a:t>
            </a:r>
            <a:r>
              <a:rPr b="1" spc="-5" dirty="0">
                <a:latin typeface="Arial"/>
                <a:cs typeface="Arial"/>
              </a:rPr>
              <a:t>and</a:t>
            </a:r>
            <a:r>
              <a:rPr b="1" spc="-25" dirty="0">
                <a:latin typeface="Arial"/>
                <a:cs typeface="Arial"/>
              </a:rPr>
              <a:t> </a:t>
            </a:r>
            <a:r>
              <a:rPr b="1" dirty="0">
                <a:latin typeface="Arial"/>
                <a:cs typeface="Arial"/>
              </a:rPr>
              <a:t>the</a:t>
            </a:r>
            <a:r>
              <a:rPr b="1" spc="-20" dirty="0">
                <a:latin typeface="Arial"/>
                <a:cs typeface="Arial"/>
              </a:rPr>
              <a:t> </a:t>
            </a:r>
            <a:r>
              <a:rPr b="1" dirty="0">
                <a:latin typeface="Arial"/>
                <a:cs typeface="Arial"/>
              </a:rPr>
              <a:t>President</a:t>
            </a:r>
            <a:r>
              <a:rPr b="1" spc="-25" dirty="0">
                <a:latin typeface="Arial"/>
                <a:cs typeface="Arial"/>
              </a:rPr>
              <a:t> </a:t>
            </a:r>
            <a:r>
              <a:rPr dirty="0">
                <a:latin typeface="Arial"/>
                <a:cs typeface="Arial"/>
              </a:rPr>
              <a:t>through </a:t>
            </a:r>
            <a:r>
              <a:rPr spc="-375" dirty="0">
                <a:latin typeface="Arial"/>
                <a:cs typeface="Arial"/>
              </a:rPr>
              <a:t> </a:t>
            </a:r>
            <a:r>
              <a:rPr dirty="0">
                <a:latin typeface="Arial"/>
                <a:cs typeface="Arial"/>
              </a:rPr>
              <a:t>Inter-Ministerial</a:t>
            </a:r>
            <a:r>
              <a:rPr spc="-10" dirty="0">
                <a:latin typeface="Arial"/>
                <a:cs typeface="Arial"/>
              </a:rPr>
              <a:t> </a:t>
            </a:r>
            <a:r>
              <a:rPr spc="-5" dirty="0">
                <a:latin typeface="Arial"/>
                <a:cs typeface="Arial"/>
              </a:rPr>
              <a:t>Committees</a:t>
            </a:r>
            <a:endParaRPr dirty="0">
              <a:latin typeface="Arial"/>
              <a:cs typeface="Arial"/>
            </a:endParaRPr>
          </a:p>
        </p:txBody>
      </p:sp>
      <p:sp>
        <p:nvSpPr>
          <p:cNvPr id="29" name="object 7">
            <a:extLst>
              <a:ext uri="{FF2B5EF4-FFF2-40B4-BE49-F238E27FC236}">
                <a16:creationId xmlns:a16="http://schemas.microsoft.com/office/drawing/2014/main" id="{FB90B960-95AC-1CD1-6F2C-3F3C402FE62E}"/>
              </a:ext>
            </a:extLst>
          </p:cNvPr>
          <p:cNvSpPr/>
          <p:nvPr/>
        </p:nvSpPr>
        <p:spPr>
          <a:xfrm>
            <a:off x="6036084" y="1430737"/>
            <a:ext cx="333685" cy="4725841"/>
          </a:xfrm>
          <a:custGeom>
            <a:avLst/>
            <a:gdLst/>
            <a:ahLst/>
            <a:cxnLst/>
            <a:rect l="l" t="t" r="r" b="b"/>
            <a:pathLst>
              <a:path h="4191000">
                <a:moveTo>
                  <a:pt x="0" y="0"/>
                </a:moveTo>
                <a:lnTo>
                  <a:pt x="0" y="4191000"/>
                </a:lnTo>
              </a:path>
            </a:pathLst>
          </a:custGeom>
          <a:ln w="12700">
            <a:solidFill>
              <a:srgbClr val="939598"/>
            </a:solidFill>
          </a:ln>
        </p:spPr>
        <p:txBody>
          <a:bodyPr wrap="square" lIns="0" tIns="0" rIns="0" bIns="0" rtlCol="0"/>
          <a:lstStyle/>
          <a:p>
            <a:endParaRPr dirty="0"/>
          </a:p>
        </p:txBody>
      </p:sp>
      <p:sp>
        <p:nvSpPr>
          <p:cNvPr id="30" name="Oval 29">
            <a:extLst>
              <a:ext uri="{FF2B5EF4-FFF2-40B4-BE49-F238E27FC236}">
                <a16:creationId xmlns:a16="http://schemas.microsoft.com/office/drawing/2014/main" id="{DDEE23C1-04B0-44C4-2401-D8825A6821C0}"/>
              </a:ext>
            </a:extLst>
          </p:cNvPr>
          <p:cNvSpPr/>
          <p:nvPr/>
        </p:nvSpPr>
        <p:spPr>
          <a:xfrm>
            <a:off x="725714" y="1434662"/>
            <a:ext cx="693683" cy="693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1</a:t>
            </a:r>
          </a:p>
        </p:txBody>
      </p:sp>
      <p:sp>
        <p:nvSpPr>
          <p:cNvPr id="31" name="Oval 30">
            <a:extLst>
              <a:ext uri="{FF2B5EF4-FFF2-40B4-BE49-F238E27FC236}">
                <a16:creationId xmlns:a16="http://schemas.microsoft.com/office/drawing/2014/main" id="{7F73CD8D-264C-0C60-B694-8E939CE30E79}"/>
              </a:ext>
            </a:extLst>
          </p:cNvPr>
          <p:cNvSpPr/>
          <p:nvPr/>
        </p:nvSpPr>
        <p:spPr>
          <a:xfrm>
            <a:off x="725714" y="2995449"/>
            <a:ext cx="693683" cy="693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2</a:t>
            </a:r>
          </a:p>
        </p:txBody>
      </p:sp>
      <p:sp>
        <p:nvSpPr>
          <p:cNvPr id="32" name="Oval 31">
            <a:extLst>
              <a:ext uri="{FF2B5EF4-FFF2-40B4-BE49-F238E27FC236}">
                <a16:creationId xmlns:a16="http://schemas.microsoft.com/office/drawing/2014/main" id="{9A7873A1-C7C1-D1AD-1708-20E5126A568B}"/>
              </a:ext>
            </a:extLst>
          </p:cNvPr>
          <p:cNvSpPr/>
          <p:nvPr/>
        </p:nvSpPr>
        <p:spPr>
          <a:xfrm>
            <a:off x="725714" y="4461642"/>
            <a:ext cx="693683" cy="693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3</a:t>
            </a:r>
          </a:p>
        </p:txBody>
      </p:sp>
      <p:sp>
        <p:nvSpPr>
          <p:cNvPr id="33" name="Oval 32">
            <a:extLst>
              <a:ext uri="{FF2B5EF4-FFF2-40B4-BE49-F238E27FC236}">
                <a16:creationId xmlns:a16="http://schemas.microsoft.com/office/drawing/2014/main" id="{42721E54-2F65-1E90-9648-0CC1C80DE592}"/>
              </a:ext>
            </a:extLst>
          </p:cNvPr>
          <p:cNvSpPr/>
          <p:nvPr/>
        </p:nvSpPr>
        <p:spPr>
          <a:xfrm>
            <a:off x="6369769" y="1430737"/>
            <a:ext cx="693683" cy="693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4</a:t>
            </a:r>
          </a:p>
        </p:txBody>
      </p:sp>
      <p:sp>
        <p:nvSpPr>
          <p:cNvPr id="34" name="Oval 33">
            <a:extLst>
              <a:ext uri="{FF2B5EF4-FFF2-40B4-BE49-F238E27FC236}">
                <a16:creationId xmlns:a16="http://schemas.microsoft.com/office/drawing/2014/main" id="{DA57C068-2CFF-66A0-E8A4-2ABB97F965FC}"/>
              </a:ext>
            </a:extLst>
          </p:cNvPr>
          <p:cNvSpPr/>
          <p:nvPr/>
        </p:nvSpPr>
        <p:spPr>
          <a:xfrm>
            <a:off x="6369769" y="2995449"/>
            <a:ext cx="693683" cy="6936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5</a:t>
            </a:r>
          </a:p>
        </p:txBody>
      </p:sp>
      <p:sp>
        <p:nvSpPr>
          <p:cNvPr id="35" name="Oval 34">
            <a:extLst>
              <a:ext uri="{FF2B5EF4-FFF2-40B4-BE49-F238E27FC236}">
                <a16:creationId xmlns:a16="http://schemas.microsoft.com/office/drawing/2014/main" id="{996CCD37-832B-03AA-AB15-A5A1BE59EFB5}"/>
              </a:ext>
            </a:extLst>
          </p:cNvPr>
          <p:cNvSpPr/>
          <p:nvPr/>
        </p:nvSpPr>
        <p:spPr>
          <a:xfrm>
            <a:off x="6369769" y="4950372"/>
            <a:ext cx="693683" cy="6936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6</a:t>
            </a:r>
          </a:p>
        </p:txBody>
      </p:sp>
      <p:sp>
        <p:nvSpPr>
          <p:cNvPr id="3" name="Slide Number Placeholder 1">
            <a:extLst>
              <a:ext uri="{FF2B5EF4-FFF2-40B4-BE49-F238E27FC236}">
                <a16:creationId xmlns:a16="http://schemas.microsoft.com/office/drawing/2014/main" id="{D0786B40-C909-4087-C595-C17F81E1F93B}"/>
              </a:ext>
            </a:extLst>
          </p:cNvPr>
          <p:cNvSpPr txBox="1">
            <a:spLocks/>
          </p:cNvSpPr>
          <p:nvPr/>
        </p:nvSpPr>
        <p:spPr>
          <a:xfrm>
            <a:off x="9104087" y="624023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F583F1B-3FE3-D141-BECE-62358217E2B5}" type="slidenum">
              <a:rPr lang="en-US" sz="1200" smtClean="0">
                <a:solidFill>
                  <a:prstClr val="black">
                    <a:tint val="75000"/>
                  </a:prstClr>
                </a:solidFill>
              </a:rPr>
              <a:pPr algn="r">
                <a:defRPr/>
              </a:pPr>
              <a:t>3</a:t>
            </a:fld>
            <a:endParaRPr lang="en-US" sz="1200" dirty="0">
              <a:solidFill>
                <a:prstClr val="black">
                  <a:tint val="75000"/>
                </a:prstClr>
              </a:solidFill>
            </a:endParaRPr>
          </a:p>
        </p:txBody>
      </p:sp>
      <p:sp>
        <p:nvSpPr>
          <p:cNvPr id="2" name="TextBox 1">
            <a:extLst>
              <a:ext uri="{FF2B5EF4-FFF2-40B4-BE49-F238E27FC236}">
                <a16:creationId xmlns:a16="http://schemas.microsoft.com/office/drawing/2014/main" id="{A2EE00FF-204B-CAE9-A176-DB1D5E366953}"/>
              </a:ext>
            </a:extLst>
          </p:cNvPr>
          <p:cNvSpPr txBox="1"/>
          <p:nvPr/>
        </p:nvSpPr>
        <p:spPr>
          <a:xfrm>
            <a:off x="725713" y="535687"/>
            <a:ext cx="11292115"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DPME Mandate</a:t>
            </a:r>
            <a:endParaRPr lang="en-US" sz="36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5B7321-A9C2-359A-94CC-4B68CE26CF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5712" y="1521767"/>
            <a:ext cx="10655879" cy="4562044"/>
          </a:xfrm>
          <a:prstGeom prst="rect">
            <a:avLst/>
          </a:prstGeom>
        </p:spPr>
      </p:pic>
      <p:sp>
        <p:nvSpPr>
          <p:cNvPr id="2" name="Slide Number Placeholder 1">
            <a:extLst>
              <a:ext uri="{FF2B5EF4-FFF2-40B4-BE49-F238E27FC236}">
                <a16:creationId xmlns:a16="http://schemas.microsoft.com/office/drawing/2014/main" id="{A6DECE5B-80E5-9F3F-69E8-F0B809B873B7}"/>
              </a:ext>
            </a:extLst>
          </p:cNvPr>
          <p:cNvSpPr>
            <a:spLocks noGrp="1"/>
          </p:cNvSpPr>
          <p:nvPr>
            <p:ph type="sldNum" sz="quarter" idx="12"/>
          </p:nvPr>
        </p:nvSpPr>
        <p:spPr>
          <a:xfrm>
            <a:off x="9104087" y="62402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83F1B-3FE3-D141-BECE-62358217E2B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1B863C8-506D-6311-37E0-EDEAA5A93FDB}"/>
              </a:ext>
            </a:extLst>
          </p:cNvPr>
          <p:cNvSpPr txBox="1"/>
          <p:nvPr/>
        </p:nvSpPr>
        <p:spPr>
          <a:xfrm>
            <a:off x="725713" y="535687"/>
            <a:ext cx="11292115"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DPME has Three Core Functions</a:t>
            </a:r>
            <a:endParaRPr lang="en-US" sz="36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165F5-0D77-EF4F-823A-8A9C6B4A88C1}"/>
              </a:ext>
            </a:extLst>
          </p:cNvPr>
          <p:cNvSpPr txBox="1"/>
          <p:nvPr/>
        </p:nvSpPr>
        <p:spPr>
          <a:xfrm>
            <a:off x="395929" y="523842"/>
            <a:ext cx="11651524" cy="820609"/>
          </a:xfrm>
          <a:prstGeom prst="rect">
            <a:avLst/>
          </a:prstGeom>
          <a:noFill/>
        </p:spPr>
        <p:txBody>
          <a:bodyPr wrap="square" rtlCol="0">
            <a:spAutoFit/>
          </a:bodyPr>
          <a:lstStyle/>
          <a:p>
            <a:pPr algn="just">
              <a:lnSpc>
                <a:spcPct val="150000"/>
              </a:lnSpc>
            </a:pPr>
            <a:r>
              <a:rPr lang="en-ZA" sz="3600" b="1" dirty="0">
                <a:effectLst/>
                <a:latin typeface="Arial" panose="020B0604020202020204" pitchFamily="34" charset="0"/>
                <a:ea typeface="Times New Roman" panose="02020603050405020304" pitchFamily="18" charset="0"/>
                <a:cs typeface="Arial" panose="020B0604020202020204" pitchFamily="34" charset="0"/>
              </a:rPr>
              <a:t>Vision, Mission and Values</a:t>
            </a:r>
            <a:endParaRPr lang="en-US" sz="3600" b="1" dirty="0">
              <a:latin typeface="Arial" panose="020B0604020202020204" pitchFamily="34" charset="0"/>
              <a:cs typeface="Arial" panose="020B0604020202020204" pitchFamily="34" charset="0"/>
            </a:endParaRPr>
          </a:p>
        </p:txBody>
      </p:sp>
      <p:sp>
        <p:nvSpPr>
          <p:cNvPr id="5" name="object 2">
            <a:extLst>
              <a:ext uri="{FF2B5EF4-FFF2-40B4-BE49-F238E27FC236}">
                <a16:creationId xmlns:a16="http://schemas.microsoft.com/office/drawing/2014/main" id="{8093C6C0-283D-3049-89C3-0398ED288283}"/>
              </a:ext>
            </a:extLst>
          </p:cNvPr>
          <p:cNvSpPr txBox="1"/>
          <p:nvPr/>
        </p:nvSpPr>
        <p:spPr>
          <a:xfrm>
            <a:off x="849540" y="3200501"/>
            <a:ext cx="2490296" cy="2045432"/>
          </a:xfrm>
          <a:prstGeom prst="rect">
            <a:avLst/>
          </a:prstGeom>
        </p:spPr>
        <p:txBody>
          <a:bodyPr vert="horz" wrap="square" lIns="0" tIns="166370" rIns="0" bIns="0" rtlCol="0">
            <a:spAutoFit/>
          </a:bodyPr>
          <a:lstStyle/>
          <a:p>
            <a:pPr marL="635" algn="ctr">
              <a:lnSpc>
                <a:spcPct val="100000"/>
              </a:lnSpc>
              <a:spcBef>
                <a:spcPts val="1310"/>
              </a:spcBef>
            </a:pPr>
            <a:r>
              <a:rPr sz="4000" b="1" dirty="0">
                <a:solidFill>
                  <a:srgbClr val="F58220"/>
                </a:solidFill>
                <a:latin typeface="Montserrat Black" pitchFamily="2" charset="77"/>
                <a:cs typeface="Arial"/>
              </a:rPr>
              <a:t>VISION</a:t>
            </a:r>
            <a:endParaRPr sz="4000" b="1" dirty="0">
              <a:latin typeface="Montserrat Black" pitchFamily="2" charset="77"/>
              <a:cs typeface="Arial"/>
            </a:endParaRPr>
          </a:p>
          <a:p>
            <a:pPr marL="12700" marR="5080" indent="635" algn="ctr">
              <a:lnSpc>
                <a:spcPct val="100000"/>
              </a:lnSpc>
              <a:spcBef>
                <a:spcPts val="1210"/>
              </a:spcBef>
            </a:pPr>
            <a:r>
              <a:rPr lang="en-US" b="1" dirty="0"/>
              <a:t>Leader and catalyst in achieving national development outcomes and impact in society</a:t>
            </a:r>
            <a:r>
              <a:rPr lang="en-ZA" dirty="0"/>
              <a:t> </a:t>
            </a:r>
            <a:endParaRPr sz="1800" b="1" dirty="0">
              <a:latin typeface="Arial"/>
              <a:cs typeface="Arial"/>
            </a:endParaRPr>
          </a:p>
        </p:txBody>
      </p:sp>
      <p:sp>
        <p:nvSpPr>
          <p:cNvPr id="6" name="object 3">
            <a:extLst>
              <a:ext uri="{FF2B5EF4-FFF2-40B4-BE49-F238E27FC236}">
                <a16:creationId xmlns:a16="http://schemas.microsoft.com/office/drawing/2014/main" id="{F2CB7C14-B4AD-7948-A19C-768F92988CEF}"/>
              </a:ext>
            </a:extLst>
          </p:cNvPr>
          <p:cNvSpPr txBox="1"/>
          <p:nvPr/>
        </p:nvSpPr>
        <p:spPr>
          <a:xfrm>
            <a:off x="4794888" y="3200501"/>
            <a:ext cx="2591435" cy="2322431"/>
          </a:xfrm>
          <a:prstGeom prst="rect">
            <a:avLst/>
          </a:prstGeom>
        </p:spPr>
        <p:txBody>
          <a:bodyPr vert="horz" wrap="square" lIns="0" tIns="166370" rIns="0" bIns="0" rtlCol="0">
            <a:spAutoFit/>
          </a:bodyPr>
          <a:lstStyle/>
          <a:p>
            <a:pPr marL="38735" algn="ctr">
              <a:lnSpc>
                <a:spcPct val="100000"/>
              </a:lnSpc>
              <a:spcBef>
                <a:spcPts val="1310"/>
              </a:spcBef>
            </a:pPr>
            <a:r>
              <a:rPr sz="4000" b="1" dirty="0">
                <a:solidFill>
                  <a:srgbClr val="F58220"/>
                </a:solidFill>
                <a:latin typeface="Montserrat Black" pitchFamily="2" charset="77"/>
                <a:cs typeface="Arial"/>
              </a:rPr>
              <a:t>MISSION</a:t>
            </a:r>
            <a:endParaRPr sz="4000" b="1" dirty="0">
              <a:latin typeface="Montserrat Black" pitchFamily="2" charset="77"/>
              <a:cs typeface="Arial"/>
            </a:endParaRPr>
          </a:p>
          <a:p>
            <a:pPr marL="12700" marR="5080" indent="1270" algn="ctr">
              <a:lnSpc>
                <a:spcPct val="100000"/>
              </a:lnSpc>
              <a:spcBef>
                <a:spcPts val="1210"/>
              </a:spcBef>
            </a:pPr>
            <a:r>
              <a:rPr lang="en-US" b="1" dirty="0"/>
              <a:t>To develop and coordinate evidence-based planning, monitoring and evaluation of developmental outcomes and impact.</a:t>
            </a:r>
            <a:r>
              <a:rPr lang="en-ZA" dirty="0"/>
              <a:t> </a:t>
            </a:r>
            <a:endParaRPr sz="1800" dirty="0">
              <a:latin typeface="Arial"/>
              <a:cs typeface="Arial"/>
            </a:endParaRPr>
          </a:p>
        </p:txBody>
      </p:sp>
      <p:sp>
        <p:nvSpPr>
          <p:cNvPr id="7" name="object 4">
            <a:extLst>
              <a:ext uri="{FF2B5EF4-FFF2-40B4-BE49-F238E27FC236}">
                <a16:creationId xmlns:a16="http://schemas.microsoft.com/office/drawing/2014/main" id="{4D207C8B-0244-DC44-83FE-948283C98A25}"/>
              </a:ext>
            </a:extLst>
          </p:cNvPr>
          <p:cNvSpPr txBox="1"/>
          <p:nvPr/>
        </p:nvSpPr>
        <p:spPr>
          <a:xfrm>
            <a:off x="8452079" y="3135103"/>
            <a:ext cx="3369124" cy="2599430"/>
          </a:xfrm>
          <a:prstGeom prst="rect">
            <a:avLst/>
          </a:prstGeom>
        </p:spPr>
        <p:txBody>
          <a:bodyPr vert="horz" wrap="square" lIns="0" tIns="166370" rIns="0" bIns="0" rtlCol="0">
            <a:spAutoFit/>
          </a:bodyPr>
          <a:lstStyle/>
          <a:p>
            <a:pPr algn="ctr">
              <a:lnSpc>
                <a:spcPct val="100000"/>
              </a:lnSpc>
              <a:spcBef>
                <a:spcPts val="1310"/>
              </a:spcBef>
            </a:pPr>
            <a:r>
              <a:rPr sz="4000" b="1" spc="-30" dirty="0">
                <a:solidFill>
                  <a:srgbClr val="F58220"/>
                </a:solidFill>
                <a:latin typeface="Montserrat Black" pitchFamily="2" charset="77"/>
                <a:cs typeface="Arial"/>
              </a:rPr>
              <a:t>VALUES</a:t>
            </a:r>
            <a:endParaRPr sz="4000" b="1" dirty="0">
              <a:latin typeface="Montserrat Black" pitchFamily="2" charset="77"/>
              <a:cs typeface="Arial"/>
            </a:endParaRPr>
          </a:p>
          <a:p>
            <a:pPr marL="285750" indent="-285750" algn="ctr">
              <a:lnSpc>
                <a:spcPct val="100000"/>
              </a:lnSpc>
              <a:spcBef>
                <a:spcPts val="1210"/>
              </a:spcBef>
              <a:buFont typeface="Wingdings" panose="05000000000000000000" pitchFamily="2" charset="2"/>
              <a:buChar char="§"/>
            </a:pPr>
            <a:r>
              <a:rPr sz="1800" b="1" spc="-5" dirty="0">
                <a:cs typeface="Arial"/>
              </a:rPr>
              <a:t>Client-focused</a:t>
            </a:r>
            <a:endParaRPr sz="1800" b="1" dirty="0">
              <a:cs typeface="Arial"/>
            </a:endParaRPr>
          </a:p>
          <a:p>
            <a:pPr marL="297180" marR="5080" indent="-285750" algn="ctr">
              <a:lnSpc>
                <a:spcPct val="100000"/>
              </a:lnSpc>
              <a:buFont typeface="Wingdings" panose="05000000000000000000" pitchFamily="2" charset="2"/>
              <a:buChar char="§"/>
            </a:pPr>
            <a:r>
              <a:rPr sz="1800" b="1" dirty="0">
                <a:cs typeface="Arial"/>
              </a:rPr>
              <a:t>A </a:t>
            </a:r>
            <a:r>
              <a:rPr sz="1800" b="1" spc="-5" dirty="0">
                <a:cs typeface="Arial"/>
              </a:rPr>
              <a:t>learning organization </a:t>
            </a:r>
            <a:r>
              <a:rPr lang="en-US" sz="1800" b="1" spc="-5" dirty="0">
                <a:cs typeface="Arial"/>
              </a:rPr>
              <a:t>that p</a:t>
            </a:r>
            <a:r>
              <a:rPr sz="1800" b="1" dirty="0">
                <a:cs typeface="Arial"/>
              </a:rPr>
              <a:t>romote </a:t>
            </a:r>
            <a:r>
              <a:rPr sz="1800" b="1" spc="-5" dirty="0">
                <a:cs typeface="Arial"/>
              </a:rPr>
              <a:t>progressive  and quality</a:t>
            </a:r>
            <a:r>
              <a:rPr sz="1800" b="1" spc="-95" dirty="0">
                <a:cs typeface="Arial"/>
              </a:rPr>
              <a:t> </a:t>
            </a:r>
            <a:r>
              <a:rPr sz="1800" b="1" dirty="0">
                <a:cs typeface="Arial"/>
              </a:rPr>
              <a:t>management  </a:t>
            </a:r>
            <a:r>
              <a:rPr sz="1800" b="1" spc="-5" dirty="0">
                <a:cs typeface="Arial"/>
              </a:rPr>
              <a:t>practices</a:t>
            </a:r>
            <a:endParaRPr sz="1800" b="1" dirty="0">
              <a:cs typeface="Arial"/>
            </a:endParaRPr>
          </a:p>
          <a:p>
            <a:pPr marL="698500" marR="404495" indent="-285750" algn="ctr">
              <a:lnSpc>
                <a:spcPct val="100000"/>
              </a:lnSpc>
              <a:buFont typeface="Wingdings" panose="05000000000000000000" pitchFamily="2" charset="2"/>
              <a:buChar char="§"/>
            </a:pPr>
            <a:r>
              <a:rPr sz="1800" b="1" dirty="0">
                <a:cs typeface="Arial"/>
              </a:rPr>
              <a:t>Accountable</a:t>
            </a:r>
            <a:r>
              <a:rPr sz="1800" b="1" spc="-100" dirty="0">
                <a:cs typeface="Arial"/>
              </a:rPr>
              <a:t> </a:t>
            </a:r>
            <a:r>
              <a:rPr sz="1800" b="1" spc="-5" dirty="0">
                <a:cs typeface="Arial"/>
              </a:rPr>
              <a:t>and  </a:t>
            </a:r>
            <a:r>
              <a:rPr sz="1800" b="1" dirty="0">
                <a:cs typeface="Arial"/>
              </a:rPr>
              <a:t>transparent</a:t>
            </a:r>
            <a:r>
              <a:rPr sz="1800" dirty="0">
                <a:latin typeface="Arial"/>
                <a:cs typeface="Arial"/>
              </a:rPr>
              <a:t>.</a:t>
            </a:r>
          </a:p>
        </p:txBody>
      </p:sp>
      <p:sp>
        <p:nvSpPr>
          <p:cNvPr id="9" name="object 7">
            <a:extLst>
              <a:ext uri="{FF2B5EF4-FFF2-40B4-BE49-F238E27FC236}">
                <a16:creationId xmlns:a16="http://schemas.microsoft.com/office/drawing/2014/main" id="{1E8537D1-613F-E64A-AB1B-E3C828AFA83E}"/>
              </a:ext>
            </a:extLst>
          </p:cNvPr>
          <p:cNvSpPr/>
          <p:nvPr/>
        </p:nvSpPr>
        <p:spPr>
          <a:xfrm>
            <a:off x="4262199" y="1752600"/>
            <a:ext cx="0" cy="4191000"/>
          </a:xfrm>
          <a:custGeom>
            <a:avLst/>
            <a:gdLst/>
            <a:ahLst/>
            <a:cxnLst/>
            <a:rect l="l" t="t" r="r" b="b"/>
            <a:pathLst>
              <a:path h="4191000">
                <a:moveTo>
                  <a:pt x="0" y="0"/>
                </a:moveTo>
                <a:lnTo>
                  <a:pt x="0" y="4191000"/>
                </a:lnTo>
              </a:path>
            </a:pathLst>
          </a:custGeom>
          <a:ln w="12700">
            <a:solidFill>
              <a:srgbClr val="939598"/>
            </a:solidFill>
          </a:ln>
        </p:spPr>
        <p:txBody>
          <a:bodyPr wrap="square" lIns="0" tIns="0" rIns="0" bIns="0" rtlCol="0"/>
          <a:lstStyle/>
          <a:p>
            <a:endParaRPr dirty="0"/>
          </a:p>
        </p:txBody>
      </p:sp>
      <p:sp>
        <p:nvSpPr>
          <p:cNvPr id="10" name="object 8">
            <a:extLst>
              <a:ext uri="{FF2B5EF4-FFF2-40B4-BE49-F238E27FC236}">
                <a16:creationId xmlns:a16="http://schemas.microsoft.com/office/drawing/2014/main" id="{8EE8109E-AD4B-F344-BB6B-A49D61B1A383}"/>
              </a:ext>
            </a:extLst>
          </p:cNvPr>
          <p:cNvSpPr/>
          <p:nvPr/>
        </p:nvSpPr>
        <p:spPr>
          <a:xfrm>
            <a:off x="7919200" y="1752600"/>
            <a:ext cx="0" cy="4191000"/>
          </a:xfrm>
          <a:custGeom>
            <a:avLst/>
            <a:gdLst/>
            <a:ahLst/>
            <a:cxnLst/>
            <a:rect l="l" t="t" r="r" b="b"/>
            <a:pathLst>
              <a:path h="4191000">
                <a:moveTo>
                  <a:pt x="0" y="0"/>
                </a:moveTo>
                <a:lnTo>
                  <a:pt x="0" y="4191000"/>
                </a:lnTo>
              </a:path>
            </a:pathLst>
          </a:custGeom>
          <a:ln w="12700">
            <a:solidFill>
              <a:srgbClr val="939598"/>
            </a:solidFill>
          </a:ln>
        </p:spPr>
        <p:txBody>
          <a:bodyPr wrap="square" lIns="0" tIns="0" rIns="0" bIns="0" rtlCol="0"/>
          <a:lstStyle/>
          <a:p>
            <a:endParaRPr dirty="0"/>
          </a:p>
        </p:txBody>
      </p:sp>
      <p:grpSp>
        <p:nvGrpSpPr>
          <p:cNvPr id="11" name="Group 10">
            <a:extLst>
              <a:ext uri="{FF2B5EF4-FFF2-40B4-BE49-F238E27FC236}">
                <a16:creationId xmlns:a16="http://schemas.microsoft.com/office/drawing/2014/main" id="{A4CF1D71-65C3-D84F-AE41-D52C01EBCDE2}"/>
              </a:ext>
            </a:extLst>
          </p:cNvPr>
          <p:cNvGrpSpPr/>
          <p:nvPr/>
        </p:nvGrpSpPr>
        <p:grpSpPr>
          <a:xfrm>
            <a:off x="1478524" y="1816587"/>
            <a:ext cx="1934210" cy="1209040"/>
            <a:chOff x="1478524" y="1816587"/>
            <a:chExt cx="1934210" cy="1209040"/>
          </a:xfrm>
        </p:grpSpPr>
        <p:sp>
          <p:nvSpPr>
            <p:cNvPr id="12" name="object 9">
              <a:extLst>
                <a:ext uri="{FF2B5EF4-FFF2-40B4-BE49-F238E27FC236}">
                  <a16:creationId xmlns:a16="http://schemas.microsoft.com/office/drawing/2014/main" id="{683A0B34-A6EA-4649-BBA2-746CD8AAB563}"/>
                </a:ext>
              </a:extLst>
            </p:cNvPr>
            <p:cNvSpPr/>
            <p:nvPr/>
          </p:nvSpPr>
          <p:spPr>
            <a:xfrm>
              <a:off x="1478524" y="1816587"/>
              <a:ext cx="1934210" cy="1209040"/>
            </a:xfrm>
            <a:custGeom>
              <a:avLst/>
              <a:gdLst/>
              <a:ahLst/>
              <a:cxnLst/>
              <a:rect l="l" t="t" r="r" b="b"/>
              <a:pathLst>
                <a:path w="1934210" h="1209039">
                  <a:moveTo>
                    <a:pt x="970033" y="0"/>
                  </a:moveTo>
                  <a:lnTo>
                    <a:pt x="922815" y="0"/>
                  </a:lnTo>
                  <a:lnTo>
                    <a:pt x="875495" y="2539"/>
                  </a:lnTo>
                  <a:lnTo>
                    <a:pt x="828167" y="7619"/>
                  </a:lnTo>
                  <a:lnTo>
                    <a:pt x="780928" y="13969"/>
                  </a:lnTo>
                  <a:lnTo>
                    <a:pt x="733874" y="22859"/>
                  </a:lnTo>
                  <a:lnTo>
                    <a:pt x="687101" y="34289"/>
                  </a:lnTo>
                  <a:lnTo>
                    <a:pt x="640704" y="48259"/>
                  </a:lnTo>
                  <a:lnTo>
                    <a:pt x="594780" y="64769"/>
                  </a:lnTo>
                  <a:lnTo>
                    <a:pt x="549424" y="82549"/>
                  </a:lnTo>
                  <a:lnTo>
                    <a:pt x="504732" y="101599"/>
                  </a:lnTo>
                  <a:lnTo>
                    <a:pt x="460801" y="123189"/>
                  </a:lnTo>
                  <a:lnTo>
                    <a:pt x="417725" y="147319"/>
                  </a:lnTo>
                  <a:lnTo>
                    <a:pt x="375600" y="172719"/>
                  </a:lnTo>
                  <a:lnTo>
                    <a:pt x="334524" y="200659"/>
                  </a:lnTo>
                  <a:lnTo>
                    <a:pt x="294591" y="229869"/>
                  </a:lnTo>
                  <a:lnTo>
                    <a:pt x="255897" y="260349"/>
                  </a:lnTo>
                  <a:lnTo>
                    <a:pt x="218539" y="293369"/>
                  </a:lnTo>
                  <a:lnTo>
                    <a:pt x="182611" y="327659"/>
                  </a:lnTo>
                  <a:lnTo>
                    <a:pt x="148210" y="363219"/>
                  </a:lnTo>
                  <a:lnTo>
                    <a:pt x="115433" y="401319"/>
                  </a:lnTo>
                  <a:lnTo>
                    <a:pt x="84374" y="439419"/>
                  </a:lnTo>
                  <a:lnTo>
                    <a:pt x="55129" y="480059"/>
                  </a:lnTo>
                  <a:lnTo>
                    <a:pt x="27795" y="521969"/>
                  </a:lnTo>
                  <a:lnTo>
                    <a:pt x="6449" y="566419"/>
                  </a:lnTo>
                  <a:lnTo>
                    <a:pt x="0" y="607059"/>
                  </a:lnTo>
                  <a:lnTo>
                    <a:pt x="7730" y="647699"/>
                  </a:lnTo>
                  <a:lnTo>
                    <a:pt x="28925" y="689609"/>
                  </a:lnTo>
                  <a:lnTo>
                    <a:pt x="54447" y="728979"/>
                  </a:lnTo>
                  <a:lnTo>
                    <a:pt x="81237" y="767079"/>
                  </a:lnTo>
                  <a:lnTo>
                    <a:pt x="109244" y="803909"/>
                  </a:lnTo>
                  <a:lnTo>
                    <a:pt x="138417" y="838199"/>
                  </a:lnTo>
                  <a:lnTo>
                    <a:pt x="168704" y="871219"/>
                  </a:lnTo>
                  <a:lnTo>
                    <a:pt x="200055" y="902969"/>
                  </a:lnTo>
                  <a:lnTo>
                    <a:pt x="232419" y="933449"/>
                  </a:lnTo>
                  <a:lnTo>
                    <a:pt x="265744" y="962659"/>
                  </a:lnTo>
                  <a:lnTo>
                    <a:pt x="299980" y="989329"/>
                  </a:lnTo>
                  <a:lnTo>
                    <a:pt x="335076" y="1014729"/>
                  </a:lnTo>
                  <a:lnTo>
                    <a:pt x="370980" y="1038859"/>
                  </a:lnTo>
                  <a:lnTo>
                    <a:pt x="407642" y="1060449"/>
                  </a:lnTo>
                  <a:lnTo>
                    <a:pt x="445011" y="1082039"/>
                  </a:lnTo>
                  <a:lnTo>
                    <a:pt x="483035" y="1101089"/>
                  </a:lnTo>
                  <a:lnTo>
                    <a:pt x="521664" y="1118870"/>
                  </a:lnTo>
                  <a:lnTo>
                    <a:pt x="600531" y="1149349"/>
                  </a:lnTo>
                  <a:lnTo>
                    <a:pt x="640668" y="1162049"/>
                  </a:lnTo>
                  <a:lnTo>
                    <a:pt x="681205" y="1173480"/>
                  </a:lnTo>
                  <a:lnTo>
                    <a:pt x="722091" y="1183639"/>
                  </a:lnTo>
                  <a:lnTo>
                    <a:pt x="763276" y="1191259"/>
                  </a:lnTo>
                  <a:lnTo>
                    <a:pt x="846337" y="1203959"/>
                  </a:lnTo>
                  <a:lnTo>
                    <a:pt x="929980" y="1209039"/>
                  </a:lnTo>
                  <a:lnTo>
                    <a:pt x="1013797" y="1209039"/>
                  </a:lnTo>
                  <a:lnTo>
                    <a:pt x="1055643" y="1206499"/>
                  </a:lnTo>
                  <a:lnTo>
                    <a:pt x="1138954" y="1196339"/>
                  </a:lnTo>
                  <a:lnTo>
                    <a:pt x="1180318" y="1188720"/>
                  </a:lnTo>
                  <a:lnTo>
                    <a:pt x="1221419" y="1179830"/>
                  </a:lnTo>
                  <a:lnTo>
                    <a:pt x="1262207" y="1169670"/>
                  </a:lnTo>
                  <a:lnTo>
                    <a:pt x="1302629" y="1158239"/>
                  </a:lnTo>
                  <a:lnTo>
                    <a:pt x="1342636" y="1144270"/>
                  </a:lnTo>
                  <a:lnTo>
                    <a:pt x="1382176" y="1129030"/>
                  </a:lnTo>
                  <a:lnTo>
                    <a:pt x="1421199" y="1112520"/>
                  </a:lnTo>
                  <a:lnTo>
                    <a:pt x="1451412" y="1098549"/>
                  </a:lnTo>
                  <a:lnTo>
                    <a:pt x="971189" y="1098549"/>
                  </a:lnTo>
                  <a:lnTo>
                    <a:pt x="923306" y="1096009"/>
                  </a:lnTo>
                  <a:lnTo>
                    <a:pt x="876955" y="1089659"/>
                  </a:lnTo>
                  <a:lnTo>
                    <a:pt x="832314" y="1079499"/>
                  </a:lnTo>
                  <a:lnTo>
                    <a:pt x="789560" y="1065530"/>
                  </a:lnTo>
                  <a:lnTo>
                    <a:pt x="748870" y="1047749"/>
                  </a:lnTo>
                  <a:lnTo>
                    <a:pt x="710419" y="1026159"/>
                  </a:lnTo>
                  <a:lnTo>
                    <a:pt x="674386" y="1002029"/>
                  </a:lnTo>
                  <a:lnTo>
                    <a:pt x="662226" y="991869"/>
                  </a:lnTo>
                  <a:lnTo>
                    <a:pt x="513113" y="991869"/>
                  </a:lnTo>
                  <a:lnTo>
                    <a:pt x="466107" y="969009"/>
                  </a:lnTo>
                  <a:lnTo>
                    <a:pt x="423143" y="943609"/>
                  </a:lnTo>
                  <a:lnTo>
                    <a:pt x="383250" y="915669"/>
                  </a:lnTo>
                  <a:lnTo>
                    <a:pt x="345460" y="886459"/>
                  </a:lnTo>
                  <a:lnTo>
                    <a:pt x="303939" y="849629"/>
                  </a:lnTo>
                  <a:lnTo>
                    <a:pt x="264480" y="812799"/>
                  </a:lnTo>
                  <a:lnTo>
                    <a:pt x="227176" y="772159"/>
                  </a:lnTo>
                  <a:lnTo>
                    <a:pt x="192121" y="730249"/>
                  </a:lnTo>
                  <a:lnTo>
                    <a:pt x="159412" y="687069"/>
                  </a:lnTo>
                  <a:lnTo>
                    <a:pt x="129141" y="641349"/>
                  </a:lnTo>
                  <a:lnTo>
                    <a:pt x="116919" y="609599"/>
                  </a:lnTo>
                  <a:lnTo>
                    <a:pt x="118088" y="593089"/>
                  </a:lnTo>
                  <a:lnTo>
                    <a:pt x="147979" y="537209"/>
                  </a:lnTo>
                  <a:lnTo>
                    <a:pt x="175576" y="499109"/>
                  </a:lnTo>
                  <a:lnTo>
                    <a:pt x="207258" y="459739"/>
                  </a:lnTo>
                  <a:lnTo>
                    <a:pt x="242403" y="420369"/>
                  </a:lnTo>
                  <a:lnTo>
                    <a:pt x="280389" y="383539"/>
                  </a:lnTo>
                  <a:lnTo>
                    <a:pt x="320594" y="346709"/>
                  </a:lnTo>
                  <a:lnTo>
                    <a:pt x="362396" y="312419"/>
                  </a:lnTo>
                  <a:lnTo>
                    <a:pt x="405172" y="281939"/>
                  </a:lnTo>
                  <a:lnTo>
                    <a:pt x="448301" y="253999"/>
                  </a:lnTo>
                  <a:lnTo>
                    <a:pt x="491161" y="228599"/>
                  </a:lnTo>
                  <a:lnTo>
                    <a:pt x="533128" y="209549"/>
                  </a:lnTo>
                  <a:lnTo>
                    <a:pt x="695260" y="209549"/>
                  </a:lnTo>
                  <a:lnTo>
                    <a:pt x="711499" y="198119"/>
                  </a:lnTo>
                  <a:lnTo>
                    <a:pt x="749966" y="176529"/>
                  </a:lnTo>
                  <a:lnTo>
                    <a:pt x="790634" y="158749"/>
                  </a:lnTo>
                  <a:lnTo>
                    <a:pt x="833319" y="143509"/>
                  </a:lnTo>
                  <a:lnTo>
                    <a:pt x="877839" y="133349"/>
                  </a:lnTo>
                  <a:lnTo>
                    <a:pt x="924008" y="126999"/>
                  </a:lnTo>
                  <a:lnTo>
                    <a:pt x="971646" y="124459"/>
                  </a:lnTo>
                  <a:lnTo>
                    <a:pt x="1474850" y="124459"/>
                  </a:lnTo>
                  <a:lnTo>
                    <a:pt x="1446062" y="110489"/>
                  </a:lnTo>
                  <a:lnTo>
                    <a:pt x="1403146" y="90169"/>
                  </a:lnTo>
                  <a:lnTo>
                    <a:pt x="1314185" y="57149"/>
                  </a:lnTo>
                  <a:lnTo>
                    <a:pt x="1221057" y="31749"/>
                  </a:lnTo>
                  <a:lnTo>
                    <a:pt x="1172931" y="21589"/>
                  </a:lnTo>
                  <a:lnTo>
                    <a:pt x="1123765" y="13969"/>
                  </a:lnTo>
                  <a:lnTo>
                    <a:pt x="1073560" y="7619"/>
                  </a:lnTo>
                  <a:lnTo>
                    <a:pt x="1022316" y="2539"/>
                  </a:lnTo>
                  <a:lnTo>
                    <a:pt x="970033" y="0"/>
                  </a:lnTo>
                  <a:close/>
                </a:path>
                <a:path w="1934210" h="1209039">
                  <a:moveTo>
                    <a:pt x="1474850" y="124459"/>
                  </a:moveTo>
                  <a:lnTo>
                    <a:pt x="971646" y="124459"/>
                  </a:lnTo>
                  <a:lnTo>
                    <a:pt x="1018814" y="125729"/>
                  </a:lnTo>
                  <a:lnTo>
                    <a:pt x="1064687" y="132079"/>
                  </a:lnTo>
                  <a:lnTo>
                    <a:pt x="1109065" y="142239"/>
                  </a:lnTo>
                  <a:lnTo>
                    <a:pt x="1151746" y="157479"/>
                  </a:lnTo>
                  <a:lnTo>
                    <a:pt x="1192531" y="175259"/>
                  </a:lnTo>
                  <a:lnTo>
                    <a:pt x="1231217" y="196849"/>
                  </a:lnTo>
                  <a:lnTo>
                    <a:pt x="1267605" y="220979"/>
                  </a:lnTo>
                  <a:lnTo>
                    <a:pt x="1301494" y="250189"/>
                  </a:lnTo>
                  <a:lnTo>
                    <a:pt x="1332683" y="280669"/>
                  </a:lnTo>
                  <a:lnTo>
                    <a:pt x="1360971" y="314959"/>
                  </a:lnTo>
                  <a:lnTo>
                    <a:pt x="1386158" y="350519"/>
                  </a:lnTo>
                  <a:lnTo>
                    <a:pt x="1408042" y="389889"/>
                  </a:lnTo>
                  <a:lnTo>
                    <a:pt x="1426423" y="430529"/>
                  </a:lnTo>
                  <a:lnTo>
                    <a:pt x="1441100" y="472439"/>
                  </a:lnTo>
                  <a:lnTo>
                    <a:pt x="1451873" y="516889"/>
                  </a:lnTo>
                  <a:lnTo>
                    <a:pt x="1458540" y="562609"/>
                  </a:lnTo>
                  <a:lnTo>
                    <a:pt x="1460839" y="609599"/>
                  </a:lnTo>
                  <a:lnTo>
                    <a:pt x="1460846" y="612139"/>
                  </a:lnTo>
                  <a:lnTo>
                    <a:pt x="1458854" y="657859"/>
                  </a:lnTo>
                  <a:lnTo>
                    <a:pt x="1452548" y="704849"/>
                  </a:lnTo>
                  <a:lnTo>
                    <a:pt x="1442166" y="749299"/>
                  </a:lnTo>
                  <a:lnTo>
                    <a:pt x="1427891" y="792479"/>
                  </a:lnTo>
                  <a:lnTo>
                    <a:pt x="1409905" y="833119"/>
                  </a:lnTo>
                  <a:lnTo>
                    <a:pt x="1388391" y="872489"/>
                  </a:lnTo>
                  <a:lnTo>
                    <a:pt x="1363532" y="908049"/>
                  </a:lnTo>
                  <a:lnTo>
                    <a:pt x="1335512" y="942339"/>
                  </a:lnTo>
                  <a:lnTo>
                    <a:pt x="1304511" y="972819"/>
                  </a:lnTo>
                  <a:lnTo>
                    <a:pt x="1270715" y="1000759"/>
                  </a:lnTo>
                  <a:lnTo>
                    <a:pt x="1234304" y="1026159"/>
                  </a:lnTo>
                  <a:lnTo>
                    <a:pt x="1195463" y="1047749"/>
                  </a:lnTo>
                  <a:lnTo>
                    <a:pt x="1154373" y="1065530"/>
                  </a:lnTo>
                  <a:lnTo>
                    <a:pt x="1111218" y="1079499"/>
                  </a:lnTo>
                  <a:lnTo>
                    <a:pt x="1066181" y="1089659"/>
                  </a:lnTo>
                  <a:lnTo>
                    <a:pt x="1019443" y="1096009"/>
                  </a:lnTo>
                  <a:lnTo>
                    <a:pt x="971189" y="1098549"/>
                  </a:lnTo>
                  <a:lnTo>
                    <a:pt x="1451412" y="1098549"/>
                  </a:lnTo>
                  <a:lnTo>
                    <a:pt x="1497486" y="1075689"/>
                  </a:lnTo>
                  <a:lnTo>
                    <a:pt x="1534648" y="1054099"/>
                  </a:lnTo>
                  <a:lnTo>
                    <a:pt x="1571089" y="1031239"/>
                  </a:lnTo>
                  <a:lnTo>
                    <a:pt x="1606758" y="1007109"/>
                  </a:lnTo>
                  <a:lnTo>
                    <a:pt x="1641602" y="981709"/>
                  </a:lnTo>
                  <a:lnTo>
                    <a:pt x="1655498" y="970279"/>
                  </a:lnTo>
                  <a:lnTo>
                    <a:pt x="1449471" y="970279"/>
                  </a:lnTo>
                  <a:lnTo>
                    <a:pt x="1477138" y="925829"/>
                  </a:lnTo>
                  <a:lnTo>
                    <a:pt x="1501201" y="881379"/>
                  </a:lnTo>
                  <a:lnTo>
                    <a:pt x="1521671" y="838199"/>
                  </a:lnTo>
                  <a:lnTo>
                    <a:pt x="1538557" y="793749"/>
                  </a:lnTo>
                  <a:lnTo>
                    <a:pt x="1551871" y="750569"/>
                  </a:lnTo>
                  <a:lnTo>
                    <a:pt x="1561621" y="706119"/>
                  </a:lnTo>
                  <a:lnTo>
                    <a:pt x="1567817" y="662939"/>
                  </a:lnTo>
                  <a:lnTo>
                    <a:pt x="1570471" y="619759"/>
                  </a:lnTo>
                  <a:lnTo>
                    <a:pt x="1569591" y="576579"/>
                  </a:lnTo>
                  <a:lnTo>
                    <a:pt x="1565188" y="533399"/>
                  </a:lnTo>
                  <a:lnTo>
                    <a:pt x="1557272" y="490219"/>
                  </a:lnTo>
                  <a:lnTo>
                    <a:pt x="1545852" y="447039"/>
                  </a:lnTo>
                  <a:lnTo>
                    <a:pt x="1530939" y="403859"/>
                  </a:lnTo>
                  <a:lnTo>
                    <a:pt x="1512543" y="360679"/>
                  </a:lnTo>
                  <a:lnTo>
                    <a:pt x="1490674" y="317499"/>
                  </a:lnTo>
                  <a:lnTo>
                    <a:pt x="1465341" y="275589"/>
                  </a:lnTo>
                  <a:lnTo>
                    <a:pt x="1436555" y="232409"/>
                  </a:lnTo>
                  <a:lnTo>
                    <a:pt x="1641702" y="232409"/>
                  </a:lnTo>
                  <a:lnTo>
                    <a:pt x="1607287" y="205739"/>
                  </a:lnTo>
                  <a:lnTo>
                    <a:pt x="1568548" y="179069"/>
                  </a:lnTo>
                  <a:lnTo>
                    <a:pt x="1528764" y="153669"/>
                  </a:lnTo>
                  <a:lnTo>
                    <a:pt x="1487935" y="130809"/>
                  </a:lnTo>
                  <a:lnTo>
                    <a:pt x="1474850" y="124459"/>
                  </a:lnTo>
                  <a:close/>
                </a:path>
                <a:path w="1934210" h="1209039">
                  <a:moveTo>
                    <a:pt x="695260" y="209549"/>
                  </a:moveTo>
                  <a:lnTo>
                    <a:pt x="533128" y="209549"/>
                  </a:lnTo>
                  <a:lnTo>
                    <a:pt x="501670" y="250189"/>
                  </a:lnTo>
                  <a:lnTo>
                    <a:pt x="473692" y="292099"/>
                  </a:lnTo>
                  <a:lnTo>
                    <a:pt x="449209" y="334009"/>
                  </a:lnTo>
                  <a:lnTo>
                    <a:pt x="428240" y="377189"/>
                  </a:lnTo>
                  <a:lnTo>
                    <a:pt x="410801" y="420369"/>
                  </a:lnTo>
                  <a:lnTo>
                    <a:pt x="396909" y="463549"/>
                  </a:lnTo>
                  <a:lnTo>
                    <a:pt x="386581" y="507999"/>
                  </a:lnTo>
                  <a:lnTo>
                    <a:pt x="379835" y="551179"/>
                  </a:lnTo>
                  <a:lnTo>
                    <a:pt x="376868" y="593089"/>
                  </a:lnTo>
                  <a:lnTo>
                    <a:pt x="376755" y="601979"/>
                  </a:lnTo>
                  <a:lnTo>
                    <a:pt x="377156" y="640079"/>
                  </a:lnTo>
                  <a:lnTo>
                    <a:pt x="381257" y="685799"/>
                  </a:lnTo>
                  <a:lnTo>
                    <a:pt x="389007" y="730249"/>
                  </a:lnTo>
                  <a:lnTo>
                    <a:pt x="400425" y="774699"/>
                  </a:lnTo>
                  <a:lnTo>
                    <a:pt x="415526" y="817879"/>
                  </a:lnTo>
                  <a:lnTo>
                    <a:pt x="434329" y="862329"/>
                  </a:lnTo>
                  <a:lnTo>
                    <a:pt x="456849" y="906779"/>
                  </a:lnTo>
                  <a:lnTo>
                    <a:pt x="483105" y="949959"/>
                  </a:lnTo>
                  <a:lnTo>
                    <a:pt x="513113" y="991869"/>
                  </a:lnTo>
                  <a:lnTo>
                    <a:pt x="662226" y="991869"/>
                  </a:lnTo>
                  <a:lnTo>
                    <a:pt x="640947" y="974089"/>
                  </a:lnTo>
                  <a:lnTo>
                    <a:pt x="610279" y="943609"/>
                  </a:lnTo>
                  <a:lnTo>
                    <a:pt x="582558" y="909319"/>
                  </a:lnTo>
                  <a:lnTo>
                    <a:pt x="557963" y="873759"/>
                  </a:lnTo>
                  <a:lnTo>
                    <a:pt x="536668" y="835659"/>
                  </a:lnTo>
                  <a:lnTo>
                    <a:pt x="518852" y="793749"/>
                  </a:lnTo>
                  <a:lnTo>
                    <a:pt x="504692" y="751839"/>
                  </a:lnTo>
                  <a:lnTo>
                    <a:pt x="494363" y="707389"/>
                  </a:lnTo>
                  <a:lnTo>
                    <a:pt x="488043" y="660399"/>
                  </a:lnTo>
                  <a:lnTo>
                    <a:pt x="486022" y="614679"/>
                  </a:lnTo>
                  <a:lnTo>
                    <a:pt x="486146" y="607059"/>
                  </a:lnTo>
                  <a:lnTo>
                    <a:pt x="488095" y="565149"/>
                  </a:lnTo>
                  <a:lnTo>
                    <a:pt x="494495" y="518159"/>
                  </a:lnTo>
                  <a:lnTo>
                    <a:pt x="504924" y="473709"/>
                  </a:lnTo>
                  <a:lnTo>
                    <a:pt x="519202" y="431799"/>
                  </a:lnTo>
                  <a:lnTo>
                    <a:pt x="537144" y="391159"/>
                  </a:lnTo>
                  <a:lnTo>
                    <a:pt x="558567" y="351789"/>
                  </a:lnTo>
                  <a:lnTo>
                    <a:pt x="583289" y="316229"/>
                  </a:lnTo>
                  <a:lnTo>
                    <a:pt x="611126" y="281939"/>
                  </a:lnTo>
                  <a:lnTo>
                    <a:pt x="641895" y="251459"/>
                  </a:lnTo>
                  <a:lnTo>
                    <a:pt x="675414" y="223519"/>
                  </a:lnTo>
                  <a:lnTo>
                    <a:pt x="695260" y="209549"/>
                  </a:lnTo>
                  <a:close/>
                </a:path>
                <a:path w="1934210" h="1209039">
                  <a:moveTo>
                    <a:pt x="1641702" y="232409"/>
                  </a:moveTo>
                  <a:lnTo>
                    <a:pt x="1436555" y="232409"/>
                  </a:lnTo>
                  <a:lnTo>
                    <a:pt x="1484826" y="255269"/>
                  </a:lnTo>
                  <a:lnTo>
                    <a:pt x="1529326" y="281939"/>
                  </a:lnTo>
                  <a:lnTo>
                    <a:pt x="1571058" y="312419"/>
                  </a:lnTo>
                  <a:lnTo>
                    <a:pt x="1611028" y="345439"/>
                  </a:lnTo>
                  <a:lnTo>
                    <a:pt x="1648926" y="378459"/>
                  </a:lnTo>
                  <a:lnTo>
                    <a:pt x="1684573" y="415289"/>
                  </a:lnTo>
                  <a:lnTo>
                    <a:pt x="1718071" y="453389"/>
                  </a:lnTo>
                  <a:lnTo>
                    <a:pt x="1749527" y="492759"/>
                  </a:lnTo>
                  <a:lnTo>
                    <a:pt x="1779042" y="533399"/>
                  </a:lnTo>
                  <a:lnTo>
                    <a:pt x="1806722" y="576579"/>
                  </a:lnTo>
                  <a:lnTo>
                    <a:pt x="1817142" y="601979"/>
                  </a:lnTo>
                  <a:lnTo>
                    <a:pt x="1816463" y="614679"/>
                  </a:lnTo>
                  <a:lnTo>
                    <a:pt x="1783877" y="670559"/>
                  </a:lnTo>
                  <a:lnTo>
                    <a:pt x="1755693" y="709929"/>
                  </a:lnTo>
                  <a:lnTo>
                    <a:pt x="1725851" y="748029"/>
                  </a:lnTo>
                  <a:lnTo>
                    <a:pt x="1694335" y="784859"/>
                  </a:lnTo>
                  <a:lnTo>
                    <a:pt x="1661129" y="819149"/>
                  </a:lnTo>
                  <a:lnTo>
                    <a:pt x="1626218" y="852169"/>
                  </a:lnTo>
                  <a:lnTo>
                    <a:pt x="1589586" y="883919"/>
                  </a:lnTo>
                  <a:lnTo>
                    <a:pt x="1551218" y="913129"/>
                  </a:lnTo>
                  <a:lnTo>
                    <a:pt x="1511096" y="941069"/>
                  </a:lnTo>
                  <a:lnTo>
                    <a:pt x="1469207" y="966469"/>
                  </a:lnTo>
                  <a:lnTo>
                    <a:pt x="1465676" y="969009"/>
                  </a:lnTo>
                  <a:lnTo>
                    <a:pt x="1460685" y="969009"/>
                  </a:lnTo>
                  <a:lnTo>
                    <a:pt x="1449471" y="970279"/>
                  </a:lnTo>
                  <a:lnTo>
                    <a:pt x="1655498" y="970279"/>
                  </a:lnTo>
                  <a:lnTo>
                    <a:pt x="1708614" y="924559"/>
                  </a:lnTo>
                  <a:lnTo>
                    <a:pt x="1740681" y="894079"/>
                  </a:lnTo>
                  <a:lnTo>
                    <a:pt x="1771719" y="862329"/>
                  </a:lnTo>
                  <a:lnTo>
                    <a:pt x="1801679" y="829309"/>
                  </a:lnTo>
                  <a:lnTo>
                    <a:pt x="1830508" y="793749"/>
                  </a:lnTo>
                  <a:lnTo>
                    <a:pt x="1858157" y="756919"/>
                  </a:lnTo>
                  <a:lnTo>
                    <a:pt x="1884573" y="718819"/>
                  </a:lnTo>
                  <a:lnTo>
                    <a:pt x="1909706" y="679449"/>
                  </a:lnTo>
                  <a:lnTo>
                    <a:pt x="1927900" y="641349"/>
                  </a:lnTo>
                  <a:lnTo>
                    <a:pt x="1933973" y="604519"/>
                  </a:lnTo>
                  <a:lnTo>
                    <a:pt x="1927687" y="568959"/>
                  </a:lnTo>
                  <a:lnTo>
                    <a:pt x="1908805" y="530859"/>
                  </a:lnTo>
                  <a:lnTo>
                    <a:pt x="1879499" y="487679"/>
                  </a:lnTo>
                  <a:lnTo>
                    <a:pt x="1849143" y="445769"/>
                  </a:lnTo>
                  <a:lnTo>
                    <a:pt x="1817737" y="406399"/>
                  </a:lnTo>
                  <a:lnTo>
                    <a:pt x="1785282" y="368299"/>
                  </a:lnTo>
                  <a:lnTo>
                    <a:pt x="1751778" y="331469"/>
                  </a:lnTo>
                  <a:lnTo>
                    <a:pt x="1717226" y="297179"/>
                  </a:lnTo>
                  <a:lnTo>
                    <a:pt x="1681626" y="265429"/>
                  </a:lnTo>
                  <a:lnTo>
                    <a:pt x="1644980" y="234949"/>
                  </a:lnTo>
                  <a:lnTo>
                    <a:pt x="1641702" y="232409"/>
                  </a:lnTo>
                  <a:close/>
                </a:path>
              </a:pathLst>
            </a:custGeom>
            <a:solidFill>
              <a:srgbClr val="939598"/>
            </a:solidFill>
          </p:spPr>
          <p:txBody>
            <a:bodyPr wrap="square" lIns="0" tIns="0" rIns="0" bIns="0" rtlCol="0"/>
            <a:lstStyle/>
            <a:p>
              <a:endParaRPr dirty="0"/>
            </a:p>
          </p:txBody>
        </p:sp>
        <p:sp>
          <p:nvSpPr>
            <p:cNvPr id="13" name="object 10">
              <a:extLst>
                <a:ext uri="{FF2B5EF4-FFF2-40B4-BE49-F238E27FC236}">
                  <a16:creationId xmlns:a16="http://schemas.microsoft.com/office/drawing/2014/main" id="{AB642202-2D65-3D43-9AB5-2BC5D2D4C290}"/>
                </a:ext>
              </a:extLst>
            </p:cNvPr>
            <p:cNvSpPr/>
            <p:nvPr/>
          </p:nvSpPr>
          <p:spPr>
            <a:xfrm>
              <a:off x="2178966" y="2153123"/>
              <a:ext cx="529590" cy="529590"/>
            </a:xfrm>
            <a:custGeom>
              <a:avLst/>
              <a:gdLst/>
              <a:ahLst/>
              <a:cxnLst/>
              <a:rect l="l" t="t" r="r" b="b"/>
              <a:pathLst>
                <a:path w="529589" h="529589">
                  <a:moveTo>
                    <a:pt x="262572" y="0"/>
                  </a:moveTo>
                  <a:lnTo>
                    <a:pt x="215916" y="4651"/>
                  </a:lnTo>
                  <a:lnTo>
                    <a:pt x="171764" y="17406"/>
                  </a:lnTo>
                  <a:lnTo>
                    <a:pt x="130916" y="37455"/>
                  </a:lnTo>
                  <a:lnTo>
                    <a:pt x="94172" y="63989"/>
                  </a:lnTo>
                  <a:lnTo>
                    <a:pt x="62331" y="96198"/>
                  </a:lnTo>
                  <a:lnTo>
                    <a:pt x="36194" y="133274"/>
                  </a:lnTo>
                  <a:lnTo>
                    <a:pt x="16560" y="174407"/>
                  </a:lnTo>
                  <a:lnTo>
                    <a:pt x="4228" y="218788"/>
                  </a:lnTo>
                  <a:lnTo>
                    <a:pt x="0" y="265607"/>
                  </a:lnTo>
                  <a:lnTo>
                    <a:pt x="4351" y="313487"/>
                  </a:lnTo>
                  <a:lnTo>
                    <a:pt x="16743" y="358388"/>
                  </a:lnTo>
                  <a:lnTo>
                    <a:pt x="36454" y="399596"/>
                  </a:lnTo>
                  <a:lnTo>
                    <a:pt x="62757" y="436398"/>
                  </a:lnTo>
                  <a:lnTo>
                    <a:pt x="94930" y="468082"/>
                  </a:lnTo>
                  <a:lnTo>
                    <a:pt x="132248" y="493933"/>
                  </a:lnTo>
                  <a:lnTo>
                    <a:pt x="173987" y="513238"/>
                  </a:lnTo>
                  <a:lnTo>
                    <a:pt x="219422" y="525285"/>
                  </a:lnTo>
                  <a:lnTo>
                    <a:pt x="267830" y="529361"/>
                  </a:lnTo>
                  <a:lnTo>
                    <a:pt x="315291" y="525032"/>
                  </a:lnTo>
                  <a:lnTo>
                    <a:pt x="359796" y="512807"/>
                  </a:lnTo>
                  <a:lnTo>
                    <a:pt x="400640" y="493395"/>
                  </a:lnTo>
                  <a:lnTo>
                    <a:pt x="437118" y="467508"/>
                  </a:lnTo>
                  <a:lnTo>
                    <a:pt x="468524" y="435855"/>
                  </a:lnTo>
                  <a:lnTo>
                    <a:pt x="494154" y="399147"/>
                  </a:lnTo>
                  <a:lnTo>
                    <a:pt x="513303" y="358095"/>
                  </a:lnTo>
                  <a:lnTo>
                    <a:pt x="525265" y="313408"/>
                  </a:lnTo>
                  <a:lnTo>
                    <a:pt x="529336" y="265798"/>
                  </a:lnTo>
                  <a:lnTo>
                    <a:pt x="524899" y="218043"/>
                  </a:lnTo>
                  <a:lnTo>
                    <a:pt x="512332" y="173021"/>
                  </a:lnTo>
                  <a:lnTo>
                    <a:pt x="492418" y="131513"/>
                  </a:lnTo>
                  <a:lnTo>
                    <a:pt x="465943" y="94300"/>
                  </a:lnTo>
                  <a:lnTo>
                    <a:pt x="433689" y="62164"/>
                  </a:lnTo>
                  <a:lnTo>
                    <a:pt x="396441" y="35885"/>
                  </a:lnTo>
                  <a:lnTo>
                    <a:pt x="354983" y="16243"/>
                  </a:lnTo>
                  <a:lnTo>
                    <a:pt x="310098" y="4021"/>
                  </a:lnTo>
                  <a:lnTo>
                    <a:pt x="262572" y="0"/>
                  </a:lnTo>
                  <a:close/>
                </a:path>
              </a:pathLst>
            </a:custGeom>
            <a:solidFill>
              <a:srgbClr val="F58220"/>
            </a:solidFill>
          </p:spPr>
          <p:txBody>
            <a:bodyPr wrap="square" lIns="0" tIns="0" rIns="0" bIns="0" rtlCol="0"/>
            <a:lstStyle/>
            <a:p>
              <a:endParaRPr dirty="0"/>
            </a:p>
          </p:txBody>
        </p:sp>
      </p:grpSp>
      <p:grpSp>
        <p:nvGrpSpPr>
          <p:cNvPr id="14" name="Group 13">
            <a:extLst>
              <a:ext uri="{FF2B5EF4-FFF2-40B4-BE49-F238E27FC236}">
                <a16:creationId xmlns:a16="http://schemas.microsoft.com/office/drawing/2014/main" id="{85C4FFB7-F3EC-5642-896E-413DFEBD4BFC}"/>
              </a:ext>
            </a:extLst>
          </p:cNvPr>
          <p:cNvGrpSpPr/>
          <p:nvPr/>
        </p:nvGrpSpPr>
        <p:grpSpPr>
          <a:xfrm>
            <a:off x="5486250" y="1816038"/>
            <a:ext cx="1209040" cy="1209675"/>
            <a:chOff x="5486250" y="1816038"/>
            <a:chExt cx="1209040" cy="1209675"/>
          </a:xfrm>
        </p:grpSpPr>
        <p:sp>
          <p:nvSpPr>
            <p:cNvPr id="15" name="object 11">
              <a:extLst>
                <a:ext uri="{FF2B5EF4-FFF2-40B4-BE49-F238E27FC236}">
                  <a16:creationId xmlns:a16="http://schemas.microsoft.com/office/drawing/2014/main" id="{33EAC65E-50C7-1F41-A8E8-7519961963CF}"/>
                </a:ext>
              </a:extLst>
            </p:cNvPr>
            <p:cNvSpPr/>
            <p:nvPr/>
          </p:nvSpPr>
          <p:spPr>
            <a:xfrm>
              <a:off x="5486250" y="1816038"/>
              <a:ext cx="1209040" cy="1209675"/>
            </a:xfrm>
            <a:custGeom>
              <a:avLst/>
              <a:gdLst/>
              <a:ahLst/>
              <a:cxnLst/>
              <a:rect l="l" t="t" r="r" b="b"/>
              <a:pathLst>
                <a:path w="1209040" h="1209675">
                  <a:moveTo>
                    <a:pt x="627298" y="0"/>
                  </a:moveTo>
                  <a:lnTo>
                    <a:pt x="575699" y="335"/>
                  </a:lnTo>
                  <a:lnTo>
                    <a:pt x="523764" y="5481"/>
                  </a:lnTo>
                  <a:lnTo>
                    <a:pt x="472298" y="14939"/>
                  </a:lnTo>
                  <a:lnTo>
                    <a:pt x="422828" y="28038"/>
                  </a:lnTo>
                  <a:lnTo>
                    <a:pt x="375389" y="44806"/>
                  </a:lnTo>
                  <a:lnTo>
                    <a:pt x="329933" y="65316"/>
                  </a:lnTo>
                  <a:lnTo>
                    <a:pt x="286746" y="89454"/>
                  </a:lnTo>
                  <a:lnTo>
                    <a:pt x="245613" y="117388"/>
                  </a:lnTo>
                  <a:lnTo>
                    <a:pt x="206654" y="149097"/>
                  </a:lnTo>
                  <a:lnTo>
                    <a:pt x="169903" y="184607"/>
                  </a:lnTo>
                  <a:lnTo>
                    <a:pt x="135398" y="223947"/>
                  </a:lnTo>
                  <a:lnTo>
                    <a:pt x="105492" y="263783"/>
                  </a:lnTo>
                  <a:lnTo>
                    <a:pt x="79263" y="304793"/>
                  </a:lnTo>
                  <a:lnTo>
                    <a:pt x="56725" y="346955"/>
                  </a:lnTo>
                  <a:lnTo>
                    <a:pt x="37897" y="390249"/>
                  </a:lnTo>
                  <a:lnTo>
                    <a:pt x="22796" y="434654"/>
                  </a:lnTo>
                  <a:lnTo>
                    <a:pt x="11439" y="480149"/>
                  </a:lnTo>
                  <a:lnTo>
                    <a:pt x="3842" y="526713"/>
                  </a:lnTo>
                  <a:lnTo>
                    <a:pt x="23" y="574325"/>
                  </a:lnTo>
                  <a:lnTo>
                    <a:pt x="0" y="622965"/>
                  </a:lnTo>
                  <a:lnTo>
                    <a:pt x="3788" y="672612"/>
                  </a:lnTo>
                  <a:lnTo>
                    <a:pt x="11590" y="723580"/>
                  </a:lnTo>
                  <a:lnTo>
                    <a:pt x="23186" y="772669"/>
                  </a:lnTo>
                  <a:lnTo>
                    <a:pt x="38561" y="819859"/>
                  </a:lnTo>
                  <a:lnTo>
                    <a:pt x="57701" y="865130"/>
                  </a:lnTo>
                  <a:lnTo>
                    <a:pt x="80592" y="908461"/>
                  </a:lnTo>
                  <a:lnTo>
                    <a:pt x="107220" y="949833"/>
                  </a:lnTo>
                  <a:lnTo>
                    <a:pt x="137572" y="989226"/>
                  </a:lnTo>
                  <a:lnTo>
                    <a:pt x="171632" y="1026620"/>
                  </a:lnTo>
                  <a:lnTo>
                    <a:pt x="209388" y="1061994"/>
                  </a:lnTo>
                  <a:lnTo>
                    <a:pt x="249238" y="1093909"/>
                  </a:lnTo>
                  <a:lnTo>
                    <a:pt x="290720" y="1121939"/>
                  </a:lnTo>
                  <a:lnTo>
                    <a:pt x="333807" y="1146088"/>
                  </a:lnTo>
                  <a:lnTo>
                    <a:pt x="378469" y="1166355"/>
                  </a:lnTo>
                  <a:lnTo>
                    <a:pt x="424680" y="1182743"/>
                  </a:lnTo>
                  <a:lnTo>
                    <a:pt x="472410" y="1195252"/>
                  </a:lnTo>
                  <a:lnTo>
                    <a:pt x="521631" y="1203884"/>
                  </a:lnTo>
                  <a:lnTo>
                    <a:pt x="572316" y="1208641"/>
                  </a:lnTo>
                  <a:lnTo>
                    <a:pt x="624377" y="1209375"/>
                  </a:lnTo>
                  <a:lnTo>
                    <a:pt x="675281" y="1205828"/>
                  </a:lnTo>
                  <a:lnTo>
                    <a:pt x="725015" y="1198036"/>
                  </a:lnTo>
                  <a:lnTo>
                    <a:pt x="773568" y="1186034"/>
                  </a:lnTo>
                  <a:lnTo>
                    <a:pt x="820926" y="1169856"/>
                  </a:lnTo>
                  <a:lnTo>
                    <a:pt x="867076" y="1149539"/>
                  </a:lnTo>
                  <a:lnTo>
                    <a:pt x="871255" y="1147268"/>
                  </a:lnTo>
                  <a:lnTo>
                    <a:pt x="615480" y="1147268"/>
                  </a:lnTo>
                  <a:lnTo>
                    <a:pt x="566164" y="1145575"/>
                  </a:lnTo>
                  <a:lnTo>
                    <a:pt x="515725" y="1139629"/>
                  </a:lnTo>
                  <a:lnTo>
                    <a:pt x="467483" y="1129714"/>
                  </a:lnTo>
                  <a:lnTo>
                    <a:pt x="421069" y="1115651"/>
                  </a:lnTo>
                  <a:lnTo>
                    <a:pt x="376661" y="1097651"/>
                  </a:lnTo>
                  <a:lnTo>
                    <a:pt x="334436" y="1075924"/>
                  </a:lnTo>
                  <a:lnTo>
                    <a:pt x="294570" y="1050679"/>
                  </a:lnTo>
                  <a:lnTo>
                    <a:pt x="257242" y="1022125"/>
                  </a:lnTo>
                  <a:lnTo>
                    <a:pt x="222628" y="990473"/>
                  </a:lnTo>
                  <a:lnTo>
                    <a:pt x="190906" y="955932"/>
                  </a:lnTo>
                  <a:lnTo>
                    <a:pt x="162253" y="918711"/>
                  </a:lnTo>
                  <a:lnTo>
                    <a:pt x="136847" y="879021"/>
                  </a:lnTo>
                  <a:lnTo>
                    <a:pt x="114865" y="837071"/>
                  </a:lnTo>
                  <a:lnTo>
                    <a:pt x="96483" y="793070"/>
                  </a:lnTo>
                  <a:lnTo>
                    <a:pt x="81880" y="747228"/>
                  </a:lnTo>
                  <a:lnTo>
                    <a:pt x="71232" y="699756"/>
                  </a:lnTo>
                  <a:lnTo>
                    <a:pt x="64717" y="650862"/>
                  </a:lnTo>
                  <a:lnTo>
                    <a:pt x="62512" y="600756"/>
                  </a:lnTo>
                  <a:lnTo>
                    <a:pt x="62183" y="580577"/>
                  </a:lnTo>
                  <a:lnTo>
                    <a:pt x="63241" y="559128"/>
                  </a:lnTo>
                  <a:lnTo>
                    <a:pt x="69561" y="514472"/>
                  </a:lnTo>
                  <a:lnTo>
                    <a:pt x="81302" y="465460"/>
                  </a:lnTo>
                  <a:lnTo>
                    <a:pt x="96006" y="419071"/>
                  </a:lnTo>
                  <a:lnTo>
                    <a:pt x="113676" y="375315"/>
                  </a:lnTo>
                  <a:lnTo>
                    <a:pt x="134315" y="334198"/>
                  </a:lnTo>
                  <a:lnTo>
                    <a:pt x="157926" y="295730"/>
                  </a:lnTo>
                  <a:lnTo>
                    <a:pt x="184512" y="259918"/>
                  </a:lnTo>
                  <a:lnTo>
                    <a:pt x="214076" y="226771"/>
                  </a:lnTo>
                  <a:lnTo>
                    <a:pt x="246620" y="196296"/>
                  </a:lnTo>
                  <a:lnTo>
                    <a:pt x="282148" y="168502"/>
                  </a:lnTo>
                  <a:lnTo>
                    <a:pt x="320662" y="143397"/>
                  </a:lnTo>
                  <a:lnTo>
                    <a:pt x="362166" y="120989"/>
                  </a:lnTo>
                  <a:lnTo>
                    <a:pt x="406663" y="101287"/>
                  </a:lnTo>
                  <a:lnTo>
                    <a:pt x="454155" y="84297"/>
                  </a:lnTo>
                  <a:lnTo>
                    <a:pt x="499123" y="72478"/>
                  </a:lnTo>
                  <a:lnTo>
                    <a:pt x="544800" y="65316"/>
                  </a:lnTo>
                  <a:lnTo>
                    <a:pt x="591074" y="62561"/>
                  </a:lnTo>
                  <a:lnTo>
                    <a:pt x="806000" y="62561"/>
                  </a:lnTo>
                  <a:lnTo>
                    <a:pt x="806633" y="52816"/>
                  </a:lnTo>
                  <a:lnTo>
                    <a:pt x="729420" y="13218"/>
                  </a:lnTo>
                  <a:lnTo>
                    <a:pt x="678543" y="4339"/>
                  </a:lnTo>
                  <a:lnTo>
                    <a:pt x="627298" y="0"/>
                  </a:lnTo>
                  <a:close/>
                </a:path>
                <a:path w="1209040" h="1209675">
                  <a:moveTo>
                    <a:pt x="1154446" y="402648"/>
                  </a:moveTo>
                  <a:lnTo>
                    <a:pt x="1122012" y="424318"/>
                  </a:lnTo>
                  <a:lnTo>
                    <a:pt x="1120711" y="431952"/>
                  </a:lnTo>
                  <a:lnTo>
                    <a:pt x="1121263" y="439784"/>
                  </a:lnTo>
                  <a:lnTo>
                    <a:pt x="1123191" y="447848"/>
                  </a:lnTo>
                  <a:lnTo>
                    <a:pt x="1136294" y="499993"/>
                  </a:lnTo>
                  <a:lnTo>
                    <a:pt x="1144309" y="552664"/>
                  </a:lnTo>
                  <a:lnTo>
                    <a:pt x="1146931" y="605835"/>
                  </a:lnTo>
                  <a:lnTo>
                    <a:pt x="1143854" y="659480"/>
                  </a:lnTo>
                  <a:lnTo>
                    <a:pt x="1136061" y="710324"/>
                  </a:lnTo>
                  <a:lnTo>
                    <a:pt x="1124251" y="759181"/>
                  </a:lnTo>
                  <a:lnTo>
                    <a:pt x="1108377" y="806002"/>
                  </a:lnTo>
                  <a:lnTo>
                    <a:pt x="1088393" y="850736"/>
                  </a:lnTo>
                  <a:lnTo>
                    <a:pt x="1064251" y="893334"/>
                  </a:lnTo>
                  <a:lnTo>
                    <a:pt x="1035905" y="933747"/>
                  </a:lnTo>
                  <a:lnTo>
                    <a:pt x="1003306" y="971924"/>
                  </a:lnTo>
                  <a:lnTo>
                    <a:pt x="966409" y="1007816"/>
                  </a:lnTo>
                  <a:lnTo>
                    <a:pt x="927025" y="1040110"/>
                  </a:lnTo>
                  <a:lnTo>
                    <a:pt x="886308" y="1068160"/>
                  </a:lnTo>
                  <a:lnTo>
                    <a:pt x="844284" y="1091965"/>
                  </a:lnTo>
                  <a:lnTo>
                    <a:pt x="800980" y="1111523"/>
                  </a:lnTo>
                  <a:lnTo>
                    <a:pt x="756421" y="1126834"/>
                  </a:lnTo>
                  <a:lnTo>
                    <a:pt x="710634" y="1137896"/>
                  </a:lnTo>
                  <a:lnTo>
                    <a:pt x="663645" y="1144707"/>
                  </a:lnTo>
                  <a:lnTo>
                    <a:pt x="615480" y="1147268"/>
                  </a:lnTo>
                  <a:lnTo>
                    <a:pt x="871255" y="1147268"/>
                  </a:lnTo>
                  <a:lnTo>
                    <a:pt x="912006" y="1125118"/>
                  </a:lnTo>
                  <a:lnTo>
                    <a:pt x="955703" y="1096627"/>
                  </a:lnTo>
                  <a:lnTo>
                    <a:pt x="996146" y="1065394"/>
                  </a:lnTo>
                  <a:lnTo>
                    <a:pt x="1033296" y="1031340"/>
                  </a:lnTo>
                  <a:lnTo>
                    <a:pt x="1067149" y="994494"/>
                  </a:lnTo>
                  <a:lnTo>
                    <a:pt x="1097703" y="954883"/>
                  </a:lnTo>
                  <a:lnTo>
                    <a:pt x="1124953" y="912536"/>
                  </a:lnTo>
                  <a:lnTo>
                    <a:pt x="1148896" y="867481"/>
                  </a:lnTo>
                  <a:lnTo>
                    <a:pt x="1168973" y="821183"/>
                  </a:lnTo>
                  <a:lnTo>
                    <a:pt x="1185038" y="774180"/>
                  </a:lnTo>
                  <a:lnTo>
                    <a:pt x="1197069" y="726484"/>
                  </a:lnTo>
                  <a:lnTo>
                    <a:pt x="1205043" y="678105"/>
                  </a:lnTo>
                  <a:lnTo>
                    <a:pt x="1208939" y="629051"/>
                  </a:lnTo>
                  <a:lnTo>
                    <a:pt x="1208734" y="579334"/>
                  </a:lnTo>
                  <a:lnTo>
                    <a:pt x="1204407" y="528963"/>
                  </a:lnTo>
                  <a:lnTo>
                    <a:pt x="1195500" y="476916"/>
                  </a:lnTo>
                  <a:lnTo>
                    <a:pt x="1181687" y="425927"/>
                  </a:lnTo>
                  <a:lnTo>
                    <a:pt x="1164065" y="405019"/>
                  </a:lnTo>
                  <a:lnTo>
                    <a:pt x="1154446" y="402648"/>
                  </a:lnTo>
                  <a:close/>
                </a:path>
                <a:path w="1209040" h="1209675">
                  <a:moveTo>
                    <a:pt x="806000" y="62561"/>
                  </a:moveTo>
                  <a:lnTo>
                    <a:pt x="591074" y="62561"/>
                  </a:lnTo>
                  <a:lnTo>
                    <a:pt x="637835" y="63965"/>
                  </a:lnTo>
                  <a:lnTo>
                    <a:pt x="670150" y="67154"/>
                  </a:lnTo>
                  <a:lnTo>
                    <a:pt x="702102" y="72018"/>
                  </a:lnTo>
                  <a:lnTo>
                    <a:pt x="733727" y="78590"/>
                  </a:lnTo>
                  <a:lnTo>
                    <a:pt x="765064" y="86901"/>
                  </a:lnTo>
                  <a:lnTo>
                    <a:pt x="778901" y="88470"/>
                  </a:lnTo>
                  <a:lnTo>
                    <a:pt x="790853" y="84998"/>
                  </a:lnTo>
                  <a:lnTo>
                    <a:pt x="800102" y="77041"/>
                  </a:lnTo>
                  <a:lnTo>
                    <a:pt x="805831" y="65159"/>
                  </a:lnTo>
                  <a:lnTo>
                    <a:pt x="806000" y="62561"/>
                  </a:lnTo>
                  <a:close/>
                </a:path>
              </a:pathLst>
            </a:custGeom>
            <a:solidFill>
              <a:srgbClr val="939598"/>
            </a:solidFill>
          </p:spPr>
          <p:txBody>
            <a:bodyPr wrap="square" lIns="0" tIns="0" rIns="0" bIns="0" rtlCol="0"/>
            <a:lstStyle/>
            <a:p>
              <a:endParaRPr dirty="0"/>
            </a:p>
          </p:txBody>
        </p:sp>
        <p:sp>
          <p:nvSpPr>
            <p:cNvPr id="16" name="object 12">
              <a:extLst>
                <a:ext uri="{FF2B5EF4-FFF2-40B4-BE49-F238E27FC236}">
                  <a16:creationId xmlns:a16="http://schemas.microsoft.com/office/drawing/2014/main" id="{8AC9E25F-D6C7-9B42-8780-111CFC957711}"/>
                </a:ext>
              </a:extLst>
            </p:cNvPr>
            <p:cNvSpPr/>
            <p:nvPr/>
          </p:nvSpPr>
          <p:spPr>
            <a:xfrm>
              <a:off x="5670822" y="1996153"/>
              <a:ext cx="843280" cy="845819"/>
            </a:xfrm>
            <a:custGeom>
              <a:avLst/>
              <a:gdLst/>
              <a:ahLst/>
              <a:cxnLst/>
              <a:rect l="l" t="t" r="r" b="b"/>
              <a:pathLst>
                <a:path w="843279" h="845819">
                  <a:moveTo>
                    <a:pt x="423456" y="0"/>
                  </a:moveTo>
                  <a:lnTo>
                    <a:pt x="376482" y="2534"/>
                  </a:lnTo>
                  <a:lnTo>
                    <a:pt x="305570" y="16745"/>
                  </a:lnTo>
                  <a:lnTo>
                    <a:pt x="260455" y="32442"/>
                  </a:lnTo>
                  <a:lnTo>
                    <a:pt x="218099" y="52724"/>
                  </a:lnTo>
                  <a:lnTo>
                    <a:pt x="178745" y="77259"/>
                  </a:lnTo>
                  <a:lnTo>
                    <a:pt x="142638" y="105713"/>
                  </a:lnTo>
                  <a:lnTo>
                    <a:pt x="110023" y="137752"/>
                  </a:lnTo>
                  <a:lnTo>
                    <a:pt x="81143" y="173044"/>
                  </a:lnTo>
                  <a:lnTo>
                    <a:pt x="56243" y="211256"/>
                  </a:lnTo>
                  <a:lnTo>
                    <a:pt x="35568" y="252053"/>
                  </a:lnTo>
                  <a:lnTo>
                    <a:pt x="19361" y="295104"/>
                  </a:lnTo>
                  <a:lnTo>
                    <a:pt x="7868" y="340074"/>
                  </a:lnTo>
                  <a:lnTo>
                    <a:pt x="1333" y="386630"/>
                  </a:lnTo>
                  <a:lnTo>
                    <a:pt x="0" y="434439"/>
                  </a:lnTo>
                  <a:lnTo>
                    <a:pt x="4113" y="483169"/>
                  </a:lnTo>
                  <a:lnTo>
                    <a:pt x="13145" y="528758"/>
                  </a:lnTo>
                  <a:lnTo>
                    <a:pt x="26991" y="572540"/>
                  </a:lnTo>
                  <a:lnTo>
                    <a:pt x="45397" y="614204"/>
                  </a:lnTo>
                  <a:lnTo>
                    <a:pt x="68109" y="653437"/>
                  </a:lnTo>
                  <a:lnTo>
                    <a:pt x="94873" y="689926"/>
                  </a:lnTo>
                  <a:lnTo>
                    <a:pt x="125435" y="723359"/>
                  </a:lnTo>
                  <a:lnTo>
                    <a:pt x="159543" y="753425"/>
                  </a:lnTo>
                  <a:lnTo>
                    <a:pt x="196941" y="779810"/>
                  </a:lnTo>
                  <a:lnTo>
                    <a:pt x="237377" y="802203"/>
                  </a:lnTo>
                  <a:lnTo>
                    <a:pt x="280596" y="820290"/>
                  </a:lnTo>
                  <a:lnTo>
                    <a:pt x="326345" y="833761"/>
                  </a:lnTo>
                  <a:lnTo>
                    <a:pt x="374371" y="842302"/>
                  </a:lnTo>
                  <a:lnTo>
                    <a:pt x="424419" y="845601"/>
                  </a:lnTo>
                  <a:lnTo>
                    <a:pt x="445815" y="844460"/>
                  </a:lnTo>
                  <a:lnTo>
                    <a:pt x="516671" y="834049"/>
                  </a:lnTo>
                  <a:lnTo>
                    <a:pt x="562213" y="821051"/>
                  </a:lnTo>
                  <a:lnTo>
                    <a:pt x="605245" y="803483"/>
                  </a:lnTo>
                  <a:lnTo>
                    <a:pt x="644945" y="781712"/>
                  </a:lnTo>
                  <a:lnTo>
                    <a:pt x="401057" y="781712"/>
                  </a:lnTo>
                  <a:lnTo>
                    <a:pt x="354823" y="775891"/>
                  </a:lnTo>
                  <a:lnTo>
                    <a:pt x="308269" y="763862"/>
                  </a:lnTo>
                  <a:lnTo>
                    <a:pt x="264816" y="746374"/>
                  </a:lnTo>
                  <a:lnTo>
                    <a:pt x="224764" y="723868"/>
                  </a:lnTo>
                  <a:lnTo>
                    <a:pt x="188410" y="696785"/>
                  </a:lnTo>
                  <a:lnTo>
                    <a:pt x="156054" y="665565"/>
                  </a:lnTo>
                  <a:lnTo>
                    <a:pt x="127993" y="630648"/>
                  </a:lnTo>
                  <a:lnTo>
                    <a:pt x="104526" y="592474"/>
                  </a:lnTo>
                  <a:lnTo>
                    <a:pt x="85952" y="551484"/>
                  </a:lnTo>
                  <a:lnTo>
                    <a:pt x="72568" y="508118"/>
                  </a:lnTo>
                  <a:lnTo>
                    <a:pt x="64674" y="462817"/>
                  </a:lnTo>
                  <a:lnTo>
                    <a:pt x="62567" y="416021"/>
                  </a:lnTo>
                  <a:lnTo>
                    <a:pt x="66546" y="368170"/>
                  </a:lnTo>
                  <a:lnTo>
                    <a:pt x="77251" y="319687"/>
                  </a:lnTo>
                  <a:lnTo>
                    <a:pt x="94313" y="274004"/>
                  </a:lnTo>
                  <a:lnTo>
                    <a:pt x="117177" y="231580"/>
                  </a:lnTo>
                  <a:lnTo>
                    <a:pt x="145293" y="192876"/>
                  </a:lnTo>
                  <a:lnTo>
                    <a:pt x="178106" y="158349"/>
                  </a:lnTo>
                  <a:lnTo>
                    <a:pt x="215064" y="128460"/>
                  </a:lnTo>
                  <a:lnTo>
                    <a:pt x="255615" y="103667"/>
                  </a:lnTo>
                  <a:lnTo>
                    <a:pt x="299205" y="84429"/>
                  </a:lnTo>
                  <a:lnTo>
                    <a:pt x="345281" y="71206"/>
                  </a:lnTo>
                  <a:lnTo>
                    <a:pt x="393291" y="64457"/>
                  </a:lnTo>
                  <a:lnTo>
                    <a:pt x="445246" y="64457"/>
                  </a:lnTo>
                  <a:lnTo>
                    <a:pt x="457310" y="63593"/>
                  </a:lnTo>
                  <a:lnTo>
                    <a:pt x="468814" y="58349"/>
                  </a:lnTo>
                  <a:lnTo>
                    <a:pt x="476595" y="49383"/>
                  </a:lnTo>
                  <a:lnTo>
                    <a:pt x="480058" y="37170"/>
                  </a:lnTo>
                  <a:lnTo>
                    <a:pt x="478275" y="24571"/>
                  </a:lnTo>
                  <a:lnTo>
                    <a:pt x="471484" y="13891"/>
                  </a:lnTo>
                  <a:lnTo>
                    <a:pt x="460747" y="6031"/>
                  </a:lnTo>
                  <a:lnTo>
                    <a:pt x="447127" y="1890"/>
                  </a:lnTo>
                  <a:lnTo>
                    <a:pt x="423456" y="0"/>
                  </a:lnTo>
                  <a:close/>
                </a:path>
                <a:path w="843279" h="845819">
                  <a:moveTo>
                    <a:pt x="808543" y="363370"/>
                  </a:moveTo>
                  <a:lnTo>
                    <a:pt x="795827" y="367035"/>
                  </a:lnTo>
                  <a:lnTo>
                    <a:pt x="786264" y="375120"/>
                  </a:lnTo>
                  <a:lnTo>
                    <a:pt x="780726" y="386858"/>
                  </a:lnTo>
                  <a:lnTo>
                    <a:pt x="780083" y="401482"/>
                  </a:lnTo>
                  <a:lnTo>
                    <a:pt x="781585" y="421284"/>
                  </a:lnTo>
                  <a:lnTo>
                    <a:pt x="781178" y="440937"/>
                  </a:lnTo>
                  <a:lnTo>
                    <a:pt x="776577" y="479943"/>
                  </a:lnTo>
                  <a:lnTo>
                    <a:pt x="766603" y="524511"/>
                  </a:lnTo>
                  <a:lnTo>
                    <a:pt x="751437" y="566576"/>
                  </a:lnTo>
                  <a:lnTo>
                    <a:pt x="731476" y="605830"/>
                  </a:lnTo>
                  <a:lnTo>
                    <a:pt x="707112" y="641963"/>
                  </a:lnTo>
                  <a:lnTo>
                    <a:pt x="678741" y="674668"/>
                  </a:lnTo>
                  <a:lnTo>
                    <a:pt x="646756" y="703637"/>
                  </a:lnTo>
                  <a:lnTo>
                    <a:pt x="611553" y="728560"/>
                  </a:lnTo>
                  <a:lnTo>
                    <a:pt x="573525" y="749131"/>
                  </a:lnTo>
                  <a:lnTo>
                    <a:pt x="533067" y="765039"/>
                  </a:lnTo>
                  <a:lnTo>
                    <a:pt x="490574" y="775978"/>
                  </a:lnTo>
                  <a:lnTo>
                    <a:pt x="446439" y="781638"/>
                  </a:lnTo>
                  <a:lnTo>
                    <a:pt x="401057" y="781712"/>
                  </a:lnTo>
                  <a:lnTo>
                    <a:pt x="644945" y="781712"/>
                  </a:lnTo>
                  <a:lnTo>
                    <a:pt x="683545" y="754429"/>
                  </a:lnTo>
                  <a:lnTo>
                    <a:pt x="718696" y="722839"/>
                  </a:lnTo>
                  <a:lnTo>
                    <a:pt x="751101" y="686470"/>
                  </a:lnTo>
                  <a:lnTo>
                    <a:pt x="781844" y="643228"/>
                  </a:lnTo>
                  <a:lnTo>
                    <a:pt x="806492" y="597941"/>
                  </a:lnTo>
                  <a:lnTo>
                    <a:pt x="824958" y="550626"/>
                  </a:lnTo>
                  <a:lnTo>
                    <a:pt x="837159" y="501303"/>
                  </a:lnTo>
                  <a:lnTo>
                    <a:pt x="843010" y="449986"/>
                  </a:lnTo>
                  <a:lnTo>
                    <a:pt x="842427" y="396695"/>
                  </a:lnTo>
                  <a:lnTo>
                    <a:pt x="839078" y="382061"/>
                  </a:lnTo>
                  <a:lnTo>
                    <a:pt x="831824" y="371260"/>
                  </a:lnTo>
                  <a:lnTo>
                    <a:pt x="821401" y="364844"/>
                  </a:lnTo>
                  <a:lnTo>
                    <a:pt x="808543" y="363370"/>
                  </a:lnTo>
                  <a:close/>
                </a:path>
                <a:path w="843279" h="845819">
                  <a:moveTo>
                    <a:pt x="445246" y="64457"/>
                  </a:moveTo>
                  <a:lnTo>
                    <a:pt x="393291" y="64457"/>
                  </a:lnTo>
                  <a:lnTo>
                    <a:pt x="442682" y="64640"/>
                  </a:lnTo>
                  <a:lnTo>
                    <a:pt x="445246" y="64457"/>
                  </a:lnTo>
                  <a:close/>
                </a:path>
              </a:pathLst>
            </a:custGeom>
            <a:solidFill>
              <a:srgbClr val="939598"/>
            </a:solidFill>
          </p:spPr>
          <p:txBody>
            <a:bodyPr wrap="square" lIns="0" tIns="0" rIns="0" bIns="0" rtlCol="0"/>
            <a:lstStyle/>
            <a:p>
              <a:endParaRPr dirty="0"/>
            </a:p>
          </p:txBody>
        </p:sp>
        <p:sp>
          <p:nvSpPr>
            <p:cNvPr id="17" name="object 13">
              <a:extLst>
                <a:ext uri="{FF2B5EF4-FFF2-40B4-BE49-F238E27FC236}">
                  <a16:creationId xmlns:a16="http://schemas.microsoft.com/office/drawing/2014/main" id="{0DE573B0-10BD-AC49-84A2-09D101E82F50}"/>
                </a:ext>
              </a:extLst>
            </p:cNvPr>
            <p:cNvSpPr/>
            <p:nvPr/>
          </p:nvSpPr>
          <p:spPr>
            <a:xfrm>
              <a:off x="6060902" y="1876717"/>
              <a:ext cx="574040" cy="574040"/>
            </a:xfrm>
            <a:custGeom>
              <a:avLst/>
              <a:gdLst/>
              <a:ahLst/>
              <a:cxnLst/>
              <a:rect l="l" t="t" r="r" b="b"/>
              <a:pathLst>
                <a:path w="574040" h="574039">
                  <a:moveTo>
                    <a:pt x="423580" y="0"/>
                  </a:moveTo>
                  <a:lnTo>
                    <a:pt x="413664" y="1386"/>
                  </a:lnTo>
                  <a:lnTo>
                    <a:pt x="404534" y="5883"/>
                  </a:lnTo>
                  <a:lnTo>
                    <a:pt x="396116" y="12908"/>
                  </a:lnTo>
                  <a:lnTo>
                    <a:pt x="289816" y="119245"/>
                  </a:lnTo>
                  <a:lnTo>
                    <a:pt x="224653" y="184282"/>
                  </a:lnTo>
                  <a:lnTo>
                    <a:pt x="218657" y="191436"/>
                  </a:lnTo>
                  <a:lnTo>
                    <a:pt x="214471" y="199206"/>
                  </a:lnTo>
                  <a:lnTo>
                    <a:pt x="212051" y="207712"/>
                  </a:lnTo>
                  <a:lnTo>
                    <a:pt x="211421" y="216201"/>
                  </a:lnTo>
                  <a:lnTo>
                    <a:pt x="211421" y="225875"/>
                  </a:lnTo>
                  <a:lnTo>
                    <a:pt x="211531" y="287152"/>
                  </a:lnTo>
                  <a:lnTo>
                    <a:pt x="211712" y="303040"/>
                  </a:lnTo>
                  <a:lnTo>
                    <a:pt x="211195" y="310576"/>
                  </a:lnTo>
                  <a:lnTo>
                    <a:pt x="209265" y="317245"/>
                  </a:lnTo>
                  <a:lnTo>
                    <a:pt x="205866" y="323314"/>
                  </a:lnTo>
                  <a:lnTo>
                    <a:pt x="200942" y="329049"/>
                  </a:lnTo>
                  <a:lnTo>
                    <a:pt x="167429" y="362361"/>
                  </a:lnTo>
                  <a:lnTo>
                    <a:pt x="12474" y="517289"/>
                  </a:lnTo>
                  <a:lnTo>
                    <a:pt x="8232" y="521213"/>
                  </a:lnTo>
                  <a:lnTo>
                    <a:pt x="5248" y="525887"/>
                  </a:lnTo>
                  <a:lnTo>
                    <a:pt x="1189" y="534534"/>
                  </a:lnTo>
                  <a:lnTo>
                    <a:pt x="0" y="543224"/>
                  </a:lnTo>
                  <a:lnTo>
                    <a:pt x="1672" y="551820"/>
                  </a:lnTo>
                  <a:lnTo>
                    <a:pt x="6200" y="560189"/>
                  </a:lnTo>
                  <a:lnTo>
                    <a:pt x="12938" y="567368"/>
                  </a:lnTo>
                  <a:lnTo>
                    <a:pt x="20783" y="571832"/>
                  </a:lnTo>
                  <a:lnTo>
                    <a:pt x="29700" y="573491"/>
                  </a:lnTo>
                  <a:lnTo>
                    <a:pt x="39652" y="572254"/>
                  </a:lnTo>
                  <a:lnTo>
                    <a:pt x="137777" y="481056"/>
                  </a:lnTo>
                  <a:lnTo>
                    <a:pt x="176799" y="441848"/>
                  </a:lnTo>
                  <a:lnTo>
                    <a:pt x="215064" y="401935"/>
                  </a:lnTo>
                  <a:lnTo>
                    <a:pt x="235896" y="381803"/>
                  </a:lnTo>
                  <a:lnTo>
                    <a:pt x="258146" y="366975"/>
                  </a:lnTo>
                  <a:lnTo>
                    <a:pt x="283202" y="359733"/>
                  </a:lnTo>
                  <a:lnTo>
                    <a:pt x="373023" y="359733"/>
                  </a:lnTo>
                  <a:lnTo>
                    <a:pt x="374594" y="359286"/>
                  </a:lnTo>
                  <a:lnTo>
                    <a:pt x="383200" y="354529"/>
                  </a:lnTo>
                  <a:lnTo>
                    <a:pt x="391175" y="347744"/>
                  </a:lnTo>
                  <a:lnTo>
                    <a:pt x="438688" y="300004"/>
                  </a:lnTo>
                  <a:lnTo>
                    <a:pt x="346941" y="300004"/>
                  </a:lnTo>
                  <a:lnTo>
                    <a:pt x="338242" y="299763"/>
                  </a:lnTo>
                  <a:lnTo>
                    <a:pt x="278232" y="299750"/>
                  </a:lnTo>
                  <a:lnTo>
                    <a:pt x="274107" y="296220"/>
                  </a:lnTo>
                  <a:lnTo>
                    <a:pt x="274221" y="287152"/>
                  </a:lnTo>
                  <a:lnTo>
                    <a:pt x="274344" y="273064"/>
                  </a:lnTo>
                  <a:lnTo>
                    <a:pt x="274323" y="225875"/>
                  </a:lnTo>
                  <a:lnTo>
                    <a:pt x="275809" y="221607"/>
                  </a:lnTo>
                  <a:lnTo>
                    <a:pt x="390286" y="106749"/>
                  </a:lnTo>
                  <a:lnTo>
                    <a:pt x="454922" y="106749"/>
                  </a:lnTo>
                  <a:lnTo>
                    <a:pt x="454663" y="97008"/>
                  </a:lnTo>
                  <a:lnTo>
                    <a:pt x="454700" y="51557"/>
                  </a:lnTo>
                  <a:lnTo>
                    <a:pt x="443904" y="8018"/>
                  </a:lnTo>
                  <a:lnTo>
                    <a:pt x="434355" y="2304"/>
                  </a:lnTo>
                  <a:lnTo>
                    <a:pt x="423580" y="0"/>
                  </a:lnTo>
                  <a:close/>
                </a:path>
                <a:path w="574040" h="574039">
                  <a:moveTo>
                    <a:pt x="361070" y="362180"/>
                  </a:moveTo>
                  <a:lnTo>
                    <a:pt x="333602" y="362180"/>
                  </a:lnTo>
                  <a:lnTo>
                    <a:pt x="344172" y="362201"/>
                  </a:lnTo>
                  <a:lnTo>
                    <a:pt x="354726" y="362514"/>
                  </a:lnTo>
                  <a:lnTo>
                    <a:pt x="361070" y="362180"/>
                  </a:lnTo>
                  <a:close/>
                </a:path>
                <a:path w="574040" h="574039">
                  <a:moveTo>
                    <a:pt x="373023" y="359733"/>
                  </a:moveTo>
                  <a:lnTo>
                    <a:pt x="283202" y="359733"/>
                  </a:lnTo>
                  <a:lnTo>
                    <a:pt x="312448" y="362361"/>
                  </a:lnTo>
                  <a:lnTo>
                    <a:pt x="361070" y="362180"/>
                  </a:lnTo>
                  <a:lnTo>
                    <a:pt x="365167" y="361965"/>
                  </a:lnTo>
                  <a:lnTo>
                    <a:pt x="373023" y="359733"/>
                  </a:lnTo>
                  <a:close/>
                </a:path>
                <a:path w="574040" h="574039">
                  <a:moveTo>
                    <a:pt x="556865" y="181920"/>
                  </a:moveTo>
                  <a:lnTo>
                    <a:pt x="463629" y="181920"/>
                  </a:lnTo>
                  <a:lnTo>
                    <a:pt x="465674" y="185260"/>
                  </a:lnTo>
                  <a:lnTo>
                    <a:pt x="434293" y="216201"/>
                  </a:lnTo>
                  <a:lnTo>
                    <a:pt x="375993" y="274327"/>
                  </a:lnTo>
                  <a:lnTo>
                    <a:pt x="353799" y="296956"/>
                  </a:lnTo>
                  <a:lnTo>
                    <a:pt x="346941" y="300004"/>
                  </a:lnTo>
                  <a:lnTo>
                    <a:pt x="438688" y="300004"/>
                  </a:lnTo>
                  <a:lnTo>
                    <a:pt x="556865" y="181920"/>
                  </a:lnTo>
                  <a:close/>
                </a:path>
                <a:path w="574040" h="574039">
                  <a:moveTo>
                    <a:pt x="312423" y="299433"/>
                  </a:moveTo>
                  <a:lnTo>
                    <a:pt x="278247" y="299763"/>
                  </a:lnTo>
                  <a:lnTo>
                    <a:pt x="338242" y="299763"/>
                  </a:lnTo>
                  <a:lnTo>
                    <a:pt x="325105" y="299502"/>
                  </a:lnTo>
                  <a:lnTo>
                    <a:pt x="312423" y="299433"/>
                  </a:lnTo>
                  <a:close/>
                </a:path>
                <a:path w="574040" h="574039">
                  <a:moveTo>
                    <a:pt x="454922" y="106749"/>
                  </a:moveTo>
                  <a:lnTo>
                    <a:pt x="390286" y="106749"/>
                  </a:lnTo>
                  <a:lnTo>
                    <a:pt x="391777" y="117409"/>
                  </a:lnTo>
                  <a:lnTo>
                    <a:pt x="391974" y="123187"/>
                  </a:lnTo>
                  <a:lnTo>
                    <a:pt x="392086" y="129141"/>
                  </a:lnTo>
                  <a:lnTo>
                    <a:pt x="391940" y="136986"/>
                  </a:lnTo>
                  <a:lnTo>
                    <a:pt x="391874" y="146296"/>
                  </a:lnTo>
                  <a:lnTo>
                    <a:pt x="411578" y="179667"/>
                  </a:lnTo>
                  <a:lnTo>
                    <a:pt x="436236" y="181941"/>
                  </a:lnTo>
                  <a:lnTo>
                    <a:pt x="556865" y="181920"/>
                  </a:lnTo>
                  <a:lnTo>
                    <a:pt x="559539" y="179253"/>
                  </a:lnTo>
                  <a:lnTo>
                    <a:pt x="567166" y="170363"/>
                  </a:lnTo>
                  <a:lnTo>
                    <a:pt x="572217" y="160778"/>
                  </a:lnTo>
                  <a:lnTo>
                    <a:pt x="573862" y="150321"/>
                  </a:lnTo>
                  <a:lnTo>
                    <a:pt x="571274" y="138816"/>
                  </a:lnTo>
                  <a:lnTo>
                    <a:pt x="535295" y="119245"/>
                  </a:lnTo>
                  <a:lnTo>
                    <a:pt x="476100" y="119156"/>
                  </a:lnTo>
                  <a:lnTo>
                    <a:pt x="463708" y="118801"/>
                  </a:lnTo>
                  <a:lnTo>
                    <a:pt x="457347" y="116374"/>
                  </a:lnTo>
                  <a:lnTo>
                    <a:pt x="455003" y="109800"/>
                  </a:lnTo>
                  <a:lnTo>
                    <a:pt x="454922" y="106749"/>
                  </a:lnTo>
                  <a:close/>
                </a:path>
                <a:path w="574040" h="574039">
                  <a:moveTo>
                    <a:pt x="505693" y="119125"/>
                  </a:moveTo>
                  <a:lnTo>
                    <a:pt x="476100" y="119156"/>
                  </a:lnTo>
                  <a:lnTo>
                    <a:pt x="522543" y="119156"/>
                  </a:lnTo>
                  <a:lnTo>
                    <a:pt x="505693" y="119125"/>
                  </a:lnTo>
                  <a:close/>
                </a:path>
              </a:pathLst>
            </a:custGeom>
            <a:solidFill>
              <a:srgbClr val="F58220"/>
            </a:solidFill>
          </p:spPr>
          <p:txBody>
            <a:bodyPr wrap="square" lIns="0" tIns="0" rIns="0" bIns="0" rtlCol="0"/>
            <a:lstStyle/>
            <a:p>
              <a:endParaRPr dirty="0"/>
            </a:p>
          </p:txBody>
        </p:sp>
        <p:sp>
          <p:nvSpPr>
            <p:cNvPr id="18" name="object 14">
              <a:extLst>
                <a:ext uri="{FF2B5EF4-FFF2-40B4-BE49-F238E27FC236}">
                  <a16:creationId xmlns:a16="http://schemas.microsoft.com/office/drawing/2014/main" id="{4905EAA9-DA01-FB4A-BA96-BE069D17AFBB}"/>
                </a:ext>
              </a:extLst>
            </p:cNvPr>
            <p:cNvSpPr/>
            <p:nvPr/>
          </p:nvSpPr>
          <p:spPr>
            <a:xfrm>
              <a:off x="5850749" y="2176579"/>
              <a:ext cx="484505" cy="485140"/>
            </a:xfrm>
            <a:custGeom>
              <a:avLst/>
              <a:gdLst/>
              <a:ahLst/>
              <a:cxnLst/>
              <a:rect l="l" t="t" r="r" b="b"/>
              <a:pathLst>
                <a:path w="484504" h="485139">
                  <a:moveTo>
                    <a:pt x="239437" y="0"/>
                  </a:moveTo>
                  <a:lnTo>
                    <a:pt x="174532" y="10172"/>
                  </a:lnTo>
                  <a:lnTo>
                    <a:pt x="133905" y="26185"/>
                  </a:lnTo>
                  <a:lnTo>
                    <a:pt x="97340" y="48959"/>
                  </a:lnTo>
                  <a:lnTo>
                    <a:pt x="65537" y="77600"/>
                  </a:lnTo>
                  <a:lnTo>
                    <a:pt x="39200" y="111211"/>
                  </a:lnTo>
                  <a:lnTo>
                    <a:pt x="19031" y="148898"/>
                  </a:lnTo>
                  <a:lnTo>
                    <a:pt x="5730" y="189765"/>
                  </a:lnTo>
                  <a:lnTo>
                    <a:pt x="0" y="232916"/>
                  </a:lnTo>
                  <a:lnTo>
                    <a:pt x="2542" y="277457"/>
                  </a:lnTo>
                  <a:lnTo>
                    <a:pt x="15199" y="325940"/>
                  </a:lnTo>
                  <a:lnTo>
                    <a:pt x="36935" y="369739"/>
                  </a:lnTo>
                  <a:lnTo>
                    <a:pt x="66713" y="407891"/>
                  </a:lnTo>
                  <a:lnTo>
                    <a:pt x="103499" y="439433"/>
                  </a:lnTo>
                  <a:lnTo>
                    <a:pt x="146257" y="463402"/>
                  </a:lnTo>
                  <a:lnTo>
                    <a:pt x="193950" y="478836"/>
                  </a:lnTo>
                  <a:lnTo>
                    <a:pt x="245544" y="484771"/>
                  </a:lnTo>
                  <a:lnTo>
                    <a:pt x="248795" y="484416"/>
                  </a:lnTo>
                  <a:lnTo>
                    <a:pt x="256237" y="483514"/>
                  </a:lnTo>
                  <a:lnTo>
                    <a:pt x="263692" y="482765"/>
                  </a:lnTo>
                  <a:lnTo>
                    <a:pt x="311793" y="473216"/>
                  </a:lnTo>
                  <a:lnTo>
                    <a:pt x="355779" y="455144"/>
                  </a:lnTo>
                  <a:lnTo>
                    <a:pt x="394796" y="429250"/>
                  </a:lnTo>
                  <a:lnTo>
                    <a:pt x="402422" y="421665"/>
                  </a:lnTo>
                  <a:lnTo>
                    <a:pt x="231641" y="421665"/>
                  </a:lnTo>
                  <a:lnTo>
                    <a:pt x="182550" y="412731"/>
                  </a:lnTo>
                  <a:lnTo>
                    <a:pt x="138458" y="389051"/>
                  </a:lnTo>
                  <a:lnTo>
                    <a:pt x="99862" y="350913"/>
                  </a:lnTo>
                  <a:lnTo>
                    <a:pt x="76204" y="310897"/>
                  </a:lnTo>
                  <a:lnTo>
                    <a:pt x="64212" y="267473"/>
                  </a:lnTo>
                  <a:lnTo>
                    <a:pt x="63569" y="222918"/>
                  </a:lnTo>
                  <a:lnTo>
                    <a:pt x="73955" y="179507"/>
                  </a:lnTo>
                  <a:lnTo>
                    <a:pt x="95053" y="139515"/>
                  </a:lnTo>
                  <a:lnTo>
                    <a:pt x="126545" y="105219"/>
                  </a:lnTo>
                  <a:lnTo>
                    <a:pt x="180566" y="74020"/>
                  </a:lnTo>
                  <a:lnTo>
                    <a:pt x="241797" y="62395"/>
                  </a:lnTo>
                  <a:lnTo>
                    <a:pt x="253800" y="59814"/>
                  </a:lnTo>
                  <a:lnTo>
                    <a:pt x="263486" y="53724"/>
                  </a:lnTo>
                  <a:lnTo>
                    <a:pt x="270147" y="44857"/>
                  </a:lnTo>
                  <a:lnTo>
                    <a:pt x="273078" y="33947"/>
                  </a:lnTo>
                  <a:lnTo>
                    <a:pt x="271780" y="22604"/>
                  </a:lnTo>
                  <a:lnTo>
                    <a:pt x="266545" y="12889"/>
                  </a:lnTo>
                  <a:lnTo>
                    <a:pt x="257931" y="5438"/>
                  </a:lnTo>
                  <a:lnTo>
                    <a:pt x="246496" y="889"/>
                  </a:lnTo>
                  <a:lnTo>
                    <a:pt x="239437" y="0"/>
                  </a:lnTo>
                  <a:close/>
                </a:path>
                <a:path w="484504" h="485139">
                  <a:moveTo>
                    <a:pt x="453494" y="211036"/>
                  </a:moveTo>
                  <a:lnTo>
                    <a:pt x="421528" y="244691"/>
                  </a:lnTo>
                  <a:lnTo>
                    <a:pt x="420824" y="253120"/>
                  </a:lnTo>
                  <a:lnTo>
                    <a:pt x="420001" y="261548"/>
                  </a:lnTo>
                  <a:lnTo>
                    <a:pt x="399617" y="327492"/>
                  </a:lnTo>
                  <a:lnTo>
                    <a:pt x="371741" y="367238"/>
                  </a:lnTo>
                  <a:lnTo>
                    <a:pt x="333620" y="396799"/>
                  </a:lnTo>
                  <a:lnTo>
                    <a:pt x="285231" y="415569"/>
                  </a:lnTo>
                  <a:lnTo>
                    <a:pt x="231641" y="421665"/>
                  </a:lnTo>
                  <a:lnTo>
                    <a:pt x="402422" y="421665"/>
                  </a:lnTo>
                  <a:lnTo>
                    <a:pt x="454503" y="356794"/>
                  </a:lnTo>
                  <a:lnTo>
                    <a:pt x="473484" y="311632"/>
                  </a:lnTo>
                  <a:lnTo>
                    <a:pt x="482904" y="264046"/>
                  </a:lnTo>
                  <a:lnTo>
                    <a:pt x="484101" y="247916"/>
                  </a:lnTo>
                  <a:lnTo>
                    <a:pt x="482351" y="233372"/>
                  </a:lnTo>
                  <a:lnTo>
                    <a:pt x="476103" y="221870"/>
                  </a:lnTo>
                  <a:lnTo>
                    <a:pt x="466202" y="214171"/>
                  </a:lnTo>
                  <a:lnTo>
                    <a:pt x="453494" y="211036"/>
                  </a:lnTo>
                  <a:close/>
                </a:path>
              </a:pathLst>
            </a:custGeom>
            <a:solidFill>
              <a:srgbClr val="939598"/>
            </a:solidFill>
          </p:spPr>
          <p:txBody>
            <a:bodyPr wrap="square" lIns="0" tIns="0" rIns="0" bIns="0" rtlCol="0"/>
            <a:lstStyle/>
            <a:p>
              <a:endParaRPr dirty="0"/>
            </a:p>
          </p:txBody>
        </p:sp>
      </p:grpSp>
      <p:grpSp>
        <p:nvGrpSpPr>
          <p:cNvPr id="19" name="Group 18">
            <a:extLst>
              <a:ext uri="{FF2B5EF4-FFF2-40B4-BE49-F238E27FC236}">
                <a16:creationId xmlns:a16="http://schemas.microsoft.com/office/drawing/2014/main" id="{B85DBF96-1692-E147-8508-04E6ED98731B}"/>
              </a:ext>
            </a:extLst>
          </p:cNvPr>
          <p:cNvGrpSpPr/>
          <p:nvPr/>
        </p:nvGrpSpPr>
        <p:grpSpPr>
          <a:xfrm>
            <a:off x="9248672" y="1752598"/>
            <a:ext cx="998219" cy="1344994"/>
            <a:chOff x="9248672" y="1752598"/>
            <a:chExt cx="998219" cy="1344994"/>
          </a:xfrm>
        </p:grpSpPr>
        <p:sp>
          <p:nvSpPr>
            <p:cNvPr id="20" name="object 15">
              <a:extLst>
                <a:ext uri="{FF2B5EF4-FFF2-40B4-BE49-F238E27FC236}">
                  <a16:creationId xmlns:a16="http://schemas.microsoft.com/office/drawing/2014/main" id="{F16A2FEF-0081-3541-B58C-C7D54815D80C}"/>
                </a:ext>
              </a:extLst>
            </p:cNvPr>
            <p:cNvSpPr/>
            <p:nvPr/>
          </p:nvSpPr>
          <p:spPr>
            <a:xfrm>
              <a:off x="9248672" y="1752598"/>
              <a:ext cx="998219" cy="999490"/>
            </a:xfrm>
            <a:custGeom>
              <a:avLst/>
              <a:gdLst/>
              <a:ahLst/>
              <a:cxnLst/>
              <a:rect l="l" t="t" r="r" b="b"/>
              <a:pathLst>
                <a:path w="998220" h="999489">
                  <a:moveTo>
                    <a:pt x="735546" y="936826"/>
                  </a:moveTo>
                  <a:lnTo>
                    <a:pt x="351111" y="936826"/>
                  </a:lnTo>
                  <a:lnTo>
                    <a:pt x="376880" y="939944"/>
                  </a:lnTo>
                  <a:lnTo>
                    <a:pt x="400694" y="949408"/>
                  </a:lnTo>
                  <a:lnTo>
                    <a:pt x="422729" y="966035"/>
                  </a:lnTo>
                  <a:lnTo>
                    <a:pt x="425218" y="968448"/>
                  </a:lnTo>
                  <a:lnTo>
                    <a:pt x="428190" y="970365"/>
                  </a:lnTo>
                  <a:lnTo>
                    <a:pt x="431022" y="972410"/>
                  </a:lnTo>
                  <a:lnTo>
                    <a:pt x="465386" y="992175"/>
                  </a:lnTo>
                  <a:lnTo>
                    <a:pt x="497974" y="999413"/>
                  </a:lnTo>
                  <a:lnTo>
                    <a:pt x="530247" y="993359"/>
                  </a:lnTo>
                  <a:lnTo>
                    <a:pt x="563660" y="973248"/>
                  </a:lnTo>
                  <a:lnTo>
                    <a:pt x="592192" y="954178"/>
                  </a:lnTo>
                  <a:lnTo>
                    <a:pt x="621596" y="942295"/>
                  </a:lnTo>
                  <a:lnTo>
                    <a:pt x="652970" y="937751"/>
                  </a:lnTo>
                  <a:lnTo>
                    <a:pt x="733017" y="937751"/>
                  </a:lnTo>
                  <a:lnTo>
                    <a:pt x="735546" y="936826"/>
                  </a:lnTo>
                  <a:close/>
                </a:path>
                <a:path w="998220" h="999489">
                  <a:moveTo>
                    <a:pt x="733017" y="937751"/>
                  </a:moveTo>
                  <a:lnTo>
                    <a:pt x="652970" y="937751"/>
                  </a:lnTo>
                  <a:lnTo>
                    <a:pt x="687409" y="940698"/>
                  </a:lnTo>
                  <a:lnTo>
                    <a:pt x="722201" y="941707"/>
                  </a:lnTo>
                  <a:lnTo>
                    <a:pt x="733017" y="937751"/>
                  </a:lnTo>
                  <a:close/>
                </a:path>
                <a:path w="998220" h="999489">
                  <a:moveTo>
                    <a:pt x="280501" y="57259"/>
                  </a:moveTo>
                  <a:lnTo>
                    <a:pt x="224866" y="88407"/>
                  </a:lnTo>
                  <a:lnTo>
                    <a:pt x="205305" y="121269"/>
                  </a:lnTo>
                  <a:lnTo>
                    <a:pt x="192820" y="151990"/>
                  </a:lnTo>
                  <a:lnTo>
                    <a:pt x="186258" y="165623"/>
                  </a:lnTo>
                  <a:lnTo>
                    <a:pt x="177444" y="176964"/>
                  </a:lnTo>
                  <a:lnTo>
                    <a:pt x="166281" y="186058"/>
                  </a:lnTo>
                  <a:lnTo>
                    <a:pt x="152676" y="192947"/>
                  </a:lnTo>
                  <a:lnTo>
                    <a:pt x="140122" y="197981"/>
                  </a:lnTo>
                  <a:lnTo>
                    <a:pt x="127674" y="203304"/>
                  </a:lnTo>
                  <a:lnTo>
                    <a:pt x="85401" y="227448"/>
                  </a:lnTo>
                  <a:lnTo>
                    <a:pt x="62239" y="261217"/>
                  </a:lnTo>
                  <a:lnTo>
                    <a:pt x="56479" y="296069"/>
                  </a:lnTo>
                  <a:lnTo>
                    <a:pt x="56822" y="309122"/>
                  </a:lnTo>
                  <a:lnTo>
                    <a:pt x="58090" y="322054"/>
                  </a:lnTo>
                  <a:lnTo>
                    <a:pt x="60029" y="334883"/>
                  </a:lnTo>
                  <a:lnTo>
                    <a:pt x="61926" y="356208"/>
                  </a:lnTo>
                  <a:lnTo>
                    <a:pt x="59697" y="376304"/>
                  </a:lnTo>
                  <a:lnTo>
                    <a:pt x="52752" y="395219"/>
                  </a:lnTo>
                  <a:lnTo>
                    <a:pt x="40497" y="413000"/>
                  </a:lnTo>
                  <a:lnTo>
                    <a:pt x="32184" y="423070"/>
                  </a:lnTo>
                  <a:lnTo>
                    <a:pt x="24482" y="433633"/>
                  </a:lnTo>
                  <a:lnTo>
                    <a:pt x="17437" y="444685"/>
                  </a:lnTo>
                  <a:lnTo>
                    <a:pt x="11096" y="456218"/>
                  </a:lnTo>
                  <a:lnTo>
                    <a:pt x="2900" y="477519"/>
                  </a:lnTo>
                  <a:lnTo>
                    <a:pt x="0" y="498816"/>
                  </a:lnTo>
                  <a:lnTo>
                    <a:pt x="2438" y="520182"/>
                  </a:lnTo>
                  <a:lnTo>
                    <a:pt x="25571" y="567229"/>
                  </a:lnTo>
                  <a:lnTo>
                    <a:pt x="43761" y="590521"/>
                  </a:lnTo>
                  <a:lnTo>
                    <a:pt x="54041" y="605994"/>
                  </a:lnTo>
                  <a:lnTo>
                    <a:pt x="59909" y="622269"/>
                  </a:lnTo>
                  <a:lnTo>
                    <a:pt x="61995" y="639390"/>
                  </a:lnTo>
                  <a:lnTo>
                    <a:pt x="60931" y="657399"/>
                  </a:lnTo>
                  <a:lnTo>
                    <a:pt x="59686" y="666918"/>
                  </a:lnTo>
                  <a:lnTo>
                    <a:pt x="58446" y="677099"/>
                  </a:lnTo>
                  <a:lnTo>
                    <a:pt x="57497" y="685983"/>
                  </a:lnTo>
                  <a:lnTo>
                    <a:pt x="56702" y="695537"/>
                  </a:lnTo>
                  <a:lnTo>
                    <a:pt x="57541" y="720654"/>
                  </a:lnTo>
                  <a:lnTo>
                    <a:pt x="76594" y="762933"/>
                  </a:lnTo>
                  <a:lnTo>
                    <a:pt x="108949" y="787472"/>
                  </a:lnTo>
                  <a:lnTo>
                    <a:pt x="150974" y="805494"/>
                  </a:lnTo>
                  <a:lnTo>
                    <a:pt x="165158" y="812288"/>
                  </a:lnTo>
                  <a:lnTo>
                    <a:pt x="176777" y="821458"/>
                  </a:lnTo>
                  <a:lnTo>
                    <a:pt x="185925" y="833047"/>
                  </a:lnTo>
                  <a:lnTo>
                    <a:pt x="192693" y="847099"/>
                  </a:lnTo>
                  <a:lnTo>
                    <a:pt x="195030" y="853204"/>
                  </a:lnTo>
                  <a:lnTo>
                    <a:pt x="197510" y="859261"/>
                  </a:lnTo>
                  <a:lnTo>
                    <a:pt x="223531" y="908698"/>
                  </a:lnTo>
                  <a:lnTo>
                    <a:pt x="281037" y="941610"/>
                  </a:lnTo>
                  <a:lnTo>
                    <a:pt x="323211" y="939238"/>
                  </a:lnTo>
                  <a:lnTo>
                    <a:pt x="351111" y="936826"/>
                  </a:lnTo>
                  <a:lnTo>
                    <a:pt x="735546" y="936826"/>
                  </a:lnTo>
                  <a:lnTo>
                    <a:pt x="774083" y="909941"/>
                  </a:lnTo>
                  <a:lnTo>
                    <a:pt x="794931" y="871942"/>
                  </a:lnTo>
                  <a:lnTo>
                    <a:pt x="803144" y="851265"/>
                  </a:lnTo>
                  <a:lnTo>
                    <a:pt x="810868" y="834625"/>
                  </a:lnTo>
                  <a:lnTo>
                    <a:pt x="821586" y="821121"/>
                  </a:lnTo>
                  <a:lnTo>
                    <a:pt x="835307" y="810599"/>
                  </a:lnTo>
                  <a:lnTo>
                    <a:pt x="846876" y="805278"/>
                  </a:lnTo>
                  <a:lnTo>
                    <a:pt x="494661" y="805278"/>
                  </a:lnTo>
                  <a:lnTo>
                    <a:pt x="449347" y="801651"/>
                  </a:lnTo>
                  <a:lnTo>
                    <a:pt x="406312" y="791718"/>
                  </a:lnTo>
                  <a:lnTo>
                    <a:pt x="365923" y="775919"/>
                  </a:lnTo>
                  <a:lnTo>
                    <a:pt x="328651" y="754718"/>
                  </a:lnTo>
                  <a:lnTo>
                    <a:pt x="294940" y="728575"/>
                  </a:lnTo>
                  <a:lnTo>
                    <a:pt x="265237" y="697948"/>
                  </a:lnTo>
                  <a:lnTo>
                    <a:pt x="239984" y="663296"/>
                  </a:lnTo>
                  <a:lnTo>
                    <a:pt x="219629" y="625077"/>
                  </a:lnTo>
                  <a:lnTo>
                    <a:pt x="204614" y="583750"/>
                  </a:lnTo>
                  <a:lnTo>
                    <a:pt x="195386" y="539774"/>
                  </a:lnTo>
                  <a:lnTo>
                    <a:pt x="192389" y="493607"/>
                  </a:lnTo>
                  <a:lnTo>
                    <a:pt x="196709" y="445188"/>
                  </a:lnTo>
                  <a:lnTo>
                    <a:pt x="208676" y="399141"/>
                  </a:lnTo>
                  <a:lnTo>
                    <a:pt x="227623" y="356116"/>
                  </a:lnTo>
                  <a:lnTo>
                    <a:pt x="252885" y="316762"/>
                  </a:lnTo>
                  <a:lnTo>
                    <a:pt x="283794" y="281728"/>
                  </a:lnTo>
                  <a:lnTo>
                    <a:pt x="319684" y="251665"/>
                  </a:lnTo>
                  <a:lnTo>
                    <a:pt x="359889" y="227222"/>
                  </a:lnTo>
                  <a:lnTo>
                    <a:pt x="403743" y="209047"/>
                  </a:lnTo>
                  <a:lnTo>
                    <a:pt x="450578" y="197791"/>
                  </a:lnTo>
                  <a:lnTo>
                    <a:pt x="499729" y="194103"/>
                  </a:lnTo>
                  <a:lnTo>
                    <a:pt x="848357" y="194103"/>
                  </a:lnTo>
                  <a:lnTo>
                    <a:pt x="836329" y="188926"/>
                  </a:lnTo>
                  <a:lnTo>
                    <a:pt x="821589" y="177841"/>
                  </a:lnTo>
                  <a:lnTo>
                    <a:pt x="810201" y="163317"/>
                  </a:lnTo>
                  <a:lnTo>
                    <a:pt x="802116" y="145195"/>
                  </a:lnTo>
                  <a:lnTo>
                    <a:pt x="797579" y="132491"/>
                  </a:lnTo>
                  <a:lnTo>
                    <a:pt x="792238" y="120102"/>
                  </a:lnTo>
                  <a:lnTo>
                    <a:pt x="764939" y="79414"/>
                  </a:lnTo>
                  <a:lnTo>
                    <a:pt x="736262" y="62769"/>
                  </a:lnTo>
                  <a:lnTo>
                    <a:pt x="645075" y="62769"/>
                  </a:lnTo>
                  <a:lnTo>
                    <a:pt x="628222" y="61223"/>
                  </a:lnTo>
                  <a:lnTo>
                    <a:pt x="347789" y="61223"/>
                  </a:lnTo>
                  <a:lnTo>
                    <a:pt x="318258" y="58708"/>
                  </a:lnTo>
                  <a:lnTo>
                    <a:pt x="280501" y="57259"/>
                  </a:lnTo>
                  <a:close/>
                </a:path>
                <a:path w="998220" h="999489">
                  <a:moveTo>
                    <a:pt x="848357" y="194103"/>
                  </a:moveTo>
                  <a:lnTo>
                    <a:pt x="499729" y="194103"/>
                  </a:lnTo>
                  <a:lnTo>
                    <a:pt x="543136" y="196482"/>
                  </a:lnTo>
                  <a:lnTo>
                    <a:pt x="585230" y="205329"/>
                  </a:lnTo>
                  <a:lnTo>
                    <a:pt x="625408" y="220207"/>
                  </a:lnTo>
                  <a:lnTo>
                    <a:pt x="663067" y="240679"/>
                  </a:lnTo>
                  <a:lnTo>
                    <a:pt x="697605" y="266306"/>
                  </a:lnTo>
                  <a:lnTo>
                    <a:pt x="728420" y="296650"/>
                  </a:lnTo>
                  <a:lnTo>
                    <a:pt x="754908" y="331276"/>
                  </a:lnTo>
                  <a:lnTo>
                    <a:pt x="776467" y="369744"/>
                  </a:lnTo>
                  <a:lnTo>
                    <a:pt x="792494" y="411618"/>
                  </a:lnTo>
                  <a:lnTo>
                    <a:pt x="802388" y="456459"/>
                  </a:lnTo>
                  <a:lnTo>
                    <a:pt x="805545" y="503831"/>
                  </a:lnTo>
                  <a:lnTo>
                    <a:pt x="801110" y="553101"/>
                  </a:lnTo>
                  <a:lnTo>
                    <a:pt x="789077" y="599763"/>
                  </a:lnTo>
                  <a:lnTo>
                    <a:pt x="770075" y="643203"/>
                  </a:lnTo>
                  <a:lnTo>
                    <a:pt x="744731" y="682803"/>
                  </a:lnTo>
                  <a:lnTo>
                    <a:pt x="713673" y="717948"/>
                  </a:lnTo>
                  <a:lnTo>
                    <a:pt x="677530" y="748021"/>
                  </a:lnTo>
                  <a:lnTo>
                    <a:pt x="636929" y="772407"/>
                  </a:lnTo>
                  <a:lnTo>
                    <a:pt x="592498" y="790489"/>
                  </a:lnTo>
                  <a:lnTo>
                    <a:pt x="544867" y="801651"/>
                  </a:lnTo>
                  <a:lnTo>
                    <a:pt x="494661" y="805278"/>
                  </a:lnTo>
                  <a:lnTo>
                    <a:pt x="846876" y="805278"/>
                  </a:lnTo>
                  <a:lnTo>
                    <a:pt x="852039" y="802903"/>
                  </a:lnTo>
                  <a:lnTo>
                    <a:pt x="863071" y="798822"/>
                  </a:lnTo>
                  <a:lnTo>
                    <a:pt x="873960" y="794289"/>
                  </a:lnTo>
                  <a:lnTo>
                    <a:pt x="912771" y="771857"/>
                  </a:lnTo>
                  <a:lnTo>
                    <a:pt x="935489" y="738738"/>
                  </a:lnTo>
                  <a:lnTo>
                    <a:pt x="941021" y="704002"/>
                  </a:lnTo>
                  <a:lnTo>
                    <a:pt x="940774" y="690516"/>
                  </a:lnTo>
                  <a:lnTo>
                    <a:pt x="939622" y="677099"/>
                  </a:lnTo>
                  <a:lnTo>
                    <a:pt x="937739" y="663749"/>
                  </a:lnTo>
                  <a:lnTo>
                    <a:pt x="935830" y="643471"/>
                  </a:lnTo>
                  <a:lnTo>
                    <a:pt x="937558" y="624187"/>
                  </a:lnTo>
                  <a:lnTo>
                    <a:pt x="943843" y="605929"/>
                  </a:lnTo>
                  <a:lnTo>
                    <a:pt x="955608" y="588730"/>
                  </a:lnTo>
                  <a:lnTo>
                    <a:pt x="963311" y="579325"/>
                  </a:lnTo>
                  <a:lnTo>
                    <a:pt x="970419" y="569375"/>
                  </a:lnTo>
                  <a:lnTo>
                    <a:pt x="977075" y="559073"/>
                  </a:lnTo>
                  <a:lnTo>
                    <a:pt x="983421" y="548611"/>
                  </a:lnTo>
                  <a:lnTo>
                    <a:pt x="993843" y="525803"/>
                  </a:lnTo>
                  <a:lnTo>
                    <a:pt x="997988" y="502700"/>
                  </a:lnTo>
                  <a:lnTo>
                    <a:pt x="995608" y="479302"/>
                  </a:lnTo>
                  <a:lnTo>
                    <a:pt x="979252" y="443052"/>
                  </a:lnTo>
                  <a:lnTo>
                    <a:pt x="953766" y="408289"/>
                  </a:lnTo>
                  <a:lnTo>
                    <a:pt x="943772" y="393332"/>
                  </a:lnTo>
                  <a:lnTo>
                    <a:pt x="937858" y="377485"/>
                  </a:lnTo>
                  <a:lnTo>
                    <a:pt x="935637" y="360733"/>
                  </a:lnTo>
                  <a:lnTo>
                    <a:pt x="936723" y="343061"/>
                  </a:lnTo>
                  <a:lnTo>
                    <a:pt x="937886" y="334431"/>
                  </a:lnTo>
                  <a:lnTo>
                    <a:pt x="938941" y="325785"/>
                  </a:lnTo>
                  <a:lnTo>
                    <a:pt x="940977" y="308479"/>
                  </a:lnTo>
                  <a:lnTo>
                    <a:pt x="939561" y="275266"/>
                  </a:lnTo>
                  <a:lnTo>
                    <a:pt x="930017" y="248510"/>
                  </a:lnTo>
                  <a:lnTo>
                    <a:pt x="883243" y="209229"/>
                  </a:lnTo>
                  <a:lnTo>
                    <a:pt x="854465" y="196732"/>
                  </a:lnTo>
                  <a:lnTo>
                    <a:pt x="848357" y="194103"/>
                  </a:lnTo>
                  <a:close/>
                </a:path>
                <a:path w="998220" h="999489">
                  <a:moveTo>
                    <a:pt x="697599" y="57230"/>
                  </a:moveTo>
                  <a:lnTo>
                    <a:pt x="688017" y="57451"/>
                  </a:lnTo>
                  <a:lnTo>
                    <a:pt x="678462" y="58224"/>
                  </a:lnTo>
                  <a:lnTo>
                    <a:pt x="668943" y="59788"/>
                  </a:lnTo>
                  <a:lnTo>
                    <a:pt x="645075" y="62769"/>
                  </a:lnTo>
                  <a:lnTo>
                    <a:pt x="736262" y="62769"/>
                  </a:lnTo>
                  <a:lnTo>
                    <a:pt x="728971" y="60000"/>
                  </a:lnTo>
                  <a:lnTo>
                    <a:pt x="707196" y="57324"/>
                  </a:lnTo>
                  <a:lnTo>
                    <a:pt x="697599" y="57230"/>
                  </a:lnTo>
                  <a:close/>
                </a:path>
                <a:path w="998220" h="999489">
                  <a:moveTo>
                    <a:pt x="498413" y="0"/>
                  </a:moveTo>
                  <a:lnTo>
                    <a:pt x="463671" y="7619"/>
                  </a:lnTo>
                  <a:lnTo>
                    <a:pt x="426640" y="31391"/>
                  </a:lnTo>
                  <a:lnTo>
                    <a:pt x="401417" y="48164"/>
                  </a:lnTo>
                  <a:lnTo>
                    <a:pt x="375321" y="57908"/>
                  </a:lnTo>
                  <a:lnTo>
                    <a:pt x="347789" y="61223"/>
                  </a:lnTo>
                  <a:lnTo>
                    <a:pt x="628222" y="61223"/>
                  </a:lnTo>
                  <a:lnTo>
                    <a:pt x="622442" y="60693"/>
                  </a:lnTo>
                  <a:lnTo>
                    <a:pt x="601239" y="52773"/>
                  </a:lnTo>
                  <a:lnTo>
                    <a:pt x="581656" y="38223"/>
                  </a:lnTo>
                  <a:lnTo>
                    <a:pt x="578761" y="35417"/>
                  </a:lnTo>
                  <a:lnTo>
                    <a:pt x="575167" y="33308"/>
                  </a:lnTo>
                  <a:lnTo>
                    <a:pt x="571890" y="30883"/>
                  </a:lnTo>
                  <a:lnTo>
                    <a:pt x="533580" y="7949"/>
                  </a:lnTo>
                  <a:lnTo>
                    <a:pt x="498413" y="0"/>
                  </a:lnTo>
                  <a:close/>
                </a:path>
              </a:pathLst>
            </a:custGeom>
            <a:solidFill>
              <a:srgbClr val="939598"/>
            </a:solidFill>
          </p:spPr>
          <p:txBody>
            <a:bodyPr wrap="square" lIns="0" tIns="0" rIns="0" bIns="0" rtlCol="0"/>
            <a:lstStyle/>
            <a:p>
              <a:endParaRPr dirty="0"/>
            </a:p>
          </p:txBody>
        </p:sp>
        <p:sp>
          <p:nvSpPr>
            <p:cNvPr id="21" name="object 16">
              <a:extLst>
                <a:ext uri="{FF2B5EF4-FFF2-40B4-BE49-F238E27FC236}">
                  <a16:creationId xmlns:a16="http://schemas.microsoft.com/office/drawing/2014/main" id="{40B19919-2E78-F842-A8D7-A18949554BB8}"/>
                </a:ext>
              </a:extLst>
            </p:cNvPr>
            <p:cNvSpPr/>
            <p:nvPr/>
          </p:nvSpPr>
          <p:spPr>
            <a:xfrm>
              <a:off x="9357266" y="2671508"/>
              <a:ext cx="781050" cy="426084"/>
            </a:xfrm>
            <a:custGeom>
              <a:avLst/>
              <a:gdLst/>
              <a:ahLst/>
              <a:cxnLst/>
              <a:rect l="l" t="t" r="r" b="b"/>
              <a:pathLst>
                <a:path w="781050" h="426085">
                  <a:moveTo>
                    <a:pt x="94530" y="0"/>
                  </a:moveTo>
                  <a:lnTo>
                    <a:pt x="82338" y="3213"/>
                  </a:lnTo>
                  <a:lnTo>
                    <a:pt x="82557" y="7912"/>
                  </a:lnTo>
                  <a:lnTo>
                    <a:pt x="82588" y="11683"/>
                  </a:lnTo>
                  <a:lnTo>
                    <a:pt x="63445" y="99749"/>
                  </a:lnTo>
                  <a:lnTo>
                    <a:pt x="17300" y="312370"/>
                  </a:lnTo>
                  <a:lnTo>
                    <a:pt x="9228" y="349429"/>
                  </a:lnTo>
                  <a:lnTo>
                    <a:pt x="1096" y="386473"/>
                  </a:lnTo>
                  <a:lnTo>
                    <a:pt x="0" y="396503"/>
                  </a:lnTo>
                  <a:lnTo>
                    <a:pt x="1457" y="405588"/>
                  </a:lnTo>
                  <a:lnTo>
                    <a:pt x="5674" y="413600"/>
                  </a:lnTo>
                  <a:lnTo>
                    <a:pt x="12856" y="420408"/>
                  </a:lnTo>
                  <a:lnTo>
                    <a:pt x="21392" y="424579"/>
                  </a:lnTo>
                  <a:lnTo>
                    <a:pt x="30071" y="425548"/>
                  </a:lnTo>
                  <a:lnTo>
                    <a:pt x="38788" y="423826"/>
                  </a:lnTo>
                  <a:lnTo>
                    <a:pt x="47439" y="419925"/>
                  </a:lnTo>
                  <a:lnTo>
                    <a:pt x="50995" y="417931"/>
                  </a:lnTo>
                  <a:lnTo>
                    <a:pt x="54487" y="415848"/>
                  </a:lnTo>
                  <a:lnTo>
                    <a:pt x="375937" y="228218"/>
                  </a:lnTo>
                  <a:lnTo>
                    <a:pt x="383401" y="224822"/>
                  </a:lnTo>
                  <a:lnTo>
                    <a:pt x="390464" y="223748"/>
                  </a:lnTo>
                  <a:lnTo>
                    <a:pt x="744413" y="223748"/>
                  </a:lnTo>
                  <a:lnTo>
                    <a:pt x="722742" y="124462"/>
                  </a:lnTo>
                  <a:lnTo>
                    <a:pt x="718256" y="103992"/>
                  </a:lnTo>
                  <a:lnTo>
                    <a:pt x="389118" y="103992"/>
                  </a:lnTo>
                  <a:lnTo>
                    <a:pt x="358052" y="99250"/>
                  </a:lnTo>
                  <a:lnTo>
                    <a:pt x="317456" y="79697"/>
                  </a:lnTo>
                  <a:lnTo>
                    <a:pt x="290186" y="59423"/>
                  </a:lnTo>
                  <a:lnTo>
                    <a:pt x="276066" y="49405"/>
                  </a:lnTo>
                  <a:lnTo>
                    <a:pt x="269240" y="46939"/>
                  </a:lnTo>
                  <a:lnTo>
                    <a:pt x="186792" y="46939"/>
                  </a:lnTo>
                  <a:lnTo>
                    <a:pt x="172876" y="46481"/>
                  </a:lnTo>
                  <a:lnTo>
                    <a:pt x="133419" y="36672"/>
                  </a:lnTo>
                  <a:lnTo>
                    <a:pt x="100867" y="12052"/>
                  </a:lnTo>
                  <a:lnTo>
                    <a:pt x="97070" y="7912"/>
                  </a:lnTo>
                  <a:lnTo>
                    <a:pt x="94530" y="0"/>
                  </a:lnTo>
                  <a:close/>
                </a:path>
                <a:path w="781050" h="426085">
                  <a:moveTo>
                    <a:pt x="744413" y="223748"/>
                  </a:moveTo>
                  <a:lnTo>
                    <a:pt x="390464" y="223748"/>
                  </a:lnTo>
                  <a:lnTo>
                    <a:pt x="397506" y="224950"/>
                  </a:lnTo>
                  <a:lnTo>
                    <a:pt x="404905" y="228384"/>
                  </a:lnTo>
                  <a:lnTo>
                    <a:pt x="710249" y="406933"/>
                  </a:lnTo>
                  <a:lnTo>
                    <a:pt x="733416" y="419988"/>
                  </a:lnTo>
                  <a:lnTo>
                    <a:pt x="750916" y="425071"/>
                  </a:lnTo>
                  <a:lnTo>
                    <a:pt x="766227" y="421622"/>
                  </a:lnTo>
                  <a:lnTo>
                    <a:pt x="776975" y="411061"/>
                  </a:lnTo>
                  <a:lnTo>
                    <a:pt x="780787" y="394804"/>
                  </a:lnTo>
                  <a:lnTo>
                    <a:pt x="779835" y="389064"/>
                  </a:lnTo>
                  <a:lnTo>
                    <a:pt x="779111" y="383285"/>
                  </a:lnTo>
                  <a:lnTo>
                    <a:pt x="744413" y="223748"/>
                  </a:lnTo>
                  <a:close/>
                </a:path>
                <a:path w="781050" h="426085">
                  <a:moveTo>
                    <a:pt x="538248" y="42892"/>
                  </a:moveTo>
                  <a:lnTo>
                    <a:pt x="520728" y="44349"/>
                  </a:lnTo>
                  <a:lnTo>
                    <a:pt x="504196" y="49934"/>
                  </a:lnTo>
                  <a:lnTo>
                    <a:pt x="488611" y="60782"/>
                  </a:lnTo>
                  <a:lnTo>
                    <a:pt x="479969" y="67998"/>
                  </a:lnTo>
                  <a:lnTo>
                    <a:pt x="470736" y="74593"/>
                  </a:lnTo>
                  <a:lnTo>
                    <a:pt x="461122" y="80702"/>
                  </a:lnTo>
                  <a:lnTo>
                    <a:pt x="451337" y="86461"/>
                  </a:lnTo>
                  <a:lnTo>
                    <a:pt x="420248" y="99749"/>
                  </a:lnTo>
                  <a:lnTo>
                    <a:pt x="389118" y="103992"/>
                  </a:lnTo>
                  <a:lnTo>
                    <a:pt x="718256" y="103992"/>
                  </a:lnTo>
                  <a:lnTo>
                    <a:pt x="705804" y="47278"/>
                  </a:lnTo>
                  <a:lnTo>
                    <a:pt x="586475" y="47278"/>
                  </a:lnTo>
                  <a:lnTo>
                    <a:pt x="556797" y="44424"/>
                  </a:lnTo>
                  <a:lnTo>
                    <a:pt x="538248" y="42892"/>
                  </a:lnTo>
                  <a:close/>
                </a:path>
                <a:path w="781050" h="426085">
                  <a:moveTo>
                    <a:pt x="684521" y="139"/>
                  </a:moveTo>
                  <a:lnTo>
                    <a:pt x="681740" y="11683"/>
                  </a:lnTo>
                  <a:lnTo>
                    <a:pt x="673612" y="18021"/>
                  </a:lnTo>
                  <a:lnTo>
                    <a:pt x="671478" y="20002"/>
                  </a:lnTo>
                  <a:lnTo>
                    <a:pt x="669281" y="21907"/>
                  </a:lnTo>
                  <a:lnTo>
                    <a:pt x="643290" y="38355"/>
                  </a:lnTo>
                  <a:lnTo>
                    <a:pt x="615497" y="46034"/>
                  </a:lnTo>
                  <a:lnTo>
                    <a:pt x="586475" y="47278"/>
                  </a:lnTo>
                  <a:lnTo>
                    <a:pt x="705804" y="47278"/>
                  </a:lnTo>
                  <a:lnTo>
                    <a:pt x="698860" y="15722"/>
                  </a:lnTo>
                  <a:lnTo>
                    <a:pt x="700447" y="4140"/>
                  </a:lnTo>
                  <a:lnTo>
                    <a:pt x="684521" y="139"/>
                  </a:lnTo>
                  <a:close/>
                </a:path>
                <a:path w="781050" h="426085">
                  <a:moveTo>
                    <a:pt x="245163" y="42428"/>
                  </a:moveTo>
                  <a:lnTo>
                    <a:pt x="228528" y="44068"/>
                  </a:lnTo>
                  <a:lnTo>
                    <a:pt x="214633" y="45948"/>
                  </a:lnTo>
                  <a:lnTo>
                    <a:pt x="200716" y="46832"/>
                  </a:lnTo>
                  <a:lnTo>
                    <a:pt x="186792" y="46939"/>
                  </a:lnTo>
                  <a:lnTo>
                    <a:pt x="269240" y="46939"/>
                  </a:lnTo>
                  <a:lnTo>
                    <a:pt x="261034" y="43973"/>
                  </a:lnTo>
                  <a:lnTo>
                    <a:pt x="245163" y="42428"/>
                  </a:lnTo>
                  <a:close/>
                </a:path>
              </a:pathLst>
            </a:custGeom>
            <a:solidFill>
              <a:srgbClr val="939598"/>
            </a:solidFill>
          </p:spPr>
          <p:txBody>
            <a:bodyPr wrap="square" lIns="0" tIns="0" rIns="0" bIns="0" rtlCol="0"/>
            <a:lstStyle/>
            <a:p>
              <a:endParaRPr dirty="0"/>
            </a:p>
          </p:txBody>
        </p:sp>
        <p:sp>
          <p:nvSpPr>
            <p:cNvPr id="22" name="object 17">
              <a:extLst>
                <a:ext uri="{FF2B5EF4-FFF2-40B4-BE49-F238E27FC236}">
                  <a16:creationId xmlns:a16="http://schemas.microsoft.com/office/drawing/2014/main" id="{9336D2CD-B53E-4B4D-B541-5FC7083F20BE}"/>
                </a:ext>
              </a:extLst>
            </p:cNvPr>
            <p:cNvSpPr/>
            <p:nvPr/>
          </p:nvSpPr>
          <p:spPr>
            <a:xfrm>
              <a:off x="9531321" y="2090899"/>
              <a:ext cx="433705" cy="322580"/>
            </a:xfrm>
            <a:custGeom>
              <a:avLst/>
              <a:gdLst/>
              <a:ahLst/>
              <a:cxnLst/>
              <a:rect l="l" t="t" r="r" b="b"/>
              <a:pathLst>
                <a:path w="433704" h="322580">
                  <a:moveTo>
                    <a:pt x="49001" y="116517"/>
                  </a:moveTo>
                  <a:lnTo>
                    <a:pt x="43459" y="117906"/>
                  </a:lnTo>
                  <a:lnTo>
                    <a:pt x="37512" y="122928"/>
                  </a:lnTo>
                  <a:lnTo>
                    <a:pt x="30112" y="130917"/>
                  </a:lnTo>
                  <a:lnTo>
                    <a:pt x="22504" y="138730"/>
                  </a:lnTo>
                  <a:lnTo>
                    <a:pt x="14691" y="146338"/>
                  </a:lnTo>
                  <a:lnTo>
                    <a:pt x="6677" y="153712"/>
                  </a:lnTo>
                  <a:lnTo>
                    <a:pt x="1616" y="159470"/>
                  </a:lnTo>
                  <a:lnTo>
                    <a:pt x="0" y="164853"/>
                  </a:lnTo>
                  <a:lnTo>
                    <a:pt x="1712" y="170318"/>
                  </a:lnTo>
                  <a:lnTo>
                    <a:pt x="6638" y="176318"/>
                  </a:lnTo>
                  <a:lnTo>
                    <a:pt x="75857" y="245225"/>
                  </a:lnTo>
                  <a:lnTo>
                    <a:pt x="144522" y="314685"/>
                  </a:lnTo>
                  <a:lnTo>
                    <a:pt x="151550" y="320502"/>
                  </a:lnTo>
                  <a:lnTo>
                    <a:pt x="158016" y="322554"/>
                  </a:lnTo>
                  <a:lnTo>
                    <a:pt x="164482" y="320712"/>
                  </a:lnTo>
                  <a:lnTo>
                    <a:pt x="171510" y="314850"/>
                  </a:lnTo>
                  <a:lnTo>
                    <a:pt x="191982" y="293422"/>
                  </a:lnTo>
                  <a:lnTo>
                    <a:pt x="212631" y="272159"/>
                  </a:lnTo>
                  <a:lnTo>
                    <a:pt x="233430" y="251038"/>
                  </a:lnTo>
                  <a:lnTo>
                    <a:pt x="269331" y="215125"/>
                  </a:lnTo>
                  <a:lnTo>
                    <a:pt x="157116" y="215125"/>
                  </a:lnTo>
                  <a:lnTo>
                    <a:pt x="150225" y="212870"/>
                  </a:lnTo>
                  <a:lnTo>
                    <a:pt x="142643" y="206367"/>
                  </a:lnTo>
                  <a:lnTo>
                    <a:pt x="122285" y="185430"/>
                  </a:lnTo>
                  <a:lnTo>
                    <a:pt x="101638" y="164766"/>
                  </a:lnTo>
                  <a:lnTo>
                    <a:pt x="80928" y="144157"/>
                  </a:lnTo>
                  <a:lnTo>
                    <a:pt x="60385" y="123385"/>
                  </a:lnTo>
                  <a:lnTo>
                    <a:pt x="54516" y="118448"/>
                  </a:lnTo>
                  <a:lnTo>
                    <a:pt x="49001" y="116517"/>
                  </a:lnTo>
                  <a:close/>
                </a:path>
                <a:path w="433704" h="322580">
                  <a:moveTo>
                    <a:pt x="382814" y="0"/>
                  </a:moveTo>
                  <a:lnTo>
                    <a:pt x="376164" y="2474"/>
                  </a:lnTo>
                  <a:lnTo>
                    <a:pt x="368817" y="8755"/>
                  </a:lnTo>
                  <a:lnTo>
                    <a:pt x="213273" y="164853"/>
                  </a:lnTo>
                  <a:lnTo>
                    <a:pt x="171980" y="206557"/>
                  </a:lnTo>
                  <a:lnTo>
                    <a:pt x="164104" y="213048"/>
                  </a:lnTo>
                  <a:lnTo>
                    <a:pt x="157116" y="215125"/>
                  </a:lnTo>
                  <a:lnTo>
                    <a:pt x="269331" y="215125"/>
                  </a:lnTo>
                  <a:lnTo>
                    <a:pt x="320010" y="164766"/>
                  </a:lnTo>
                  <a:lnTo>
                    <a:pt x="426754" y="58945"/>
                  </a:lnTo>
                  <a:lnTo>
                    <a:pt x="431720" y="55516"/>
                  </a:lnTo>
                  <a:lnTo>
                    <a:pt x="433409" y="49699"/>
                  </a:lnTo>
                  <a:lnTo>
                    <a:pt x="433320" y="44937"/>
                  </a:lnTo>
                  <a:lnTo>
                    <a:pt x="429955" y="42333"/>
                  </a:lnTo>
                  <a:lnTo>
                    <a:pt x="427135" y="39489"/>
                  </a:lnTo>
                  <a:lnTo>
                    <a:pt x="419348" y="31840"/>
                  </a:lnTo>
                  <a:lnTo>
                    <a:pt x="411487" y="24258"/>
                  </a:lnTo>
                  <a:lnTo>
                    <a:pt x="403806" y="16529"/>
                  </a:lnTo>
                  <a:lnTo>
                    <a:pt x="396554" y="8437"/>
                  </a:lnTo>
                  <a:lnTo>
                    <a:pt x="389400" y="1823"/>
                  </a:lnTo>
                  <a:lnTo>
                    <a:pt x="382814" y="0"/>
                  </a:lnTo>
                  <a:close/>
                </a:path>
              </a:pathLst>
            </a:custGeom>
            <a:solidFill>
              <a:srgbClr val="F58220"/>
            </a:solidFill>
          </p:spPr>
          <p:txBody>
            <a:bodyPr wrap="square" lIns="0" tIns="0" rIns="0" bIns="0" rtlCol="0"/>
            <a:lstStyle/>
            <a:p>
              <a:endParaRPr dirty="0"/>
            </a:p>
          </p:txBody>
        </p:sp>
      </p:grpSp>
      <p:sp>
        <p:nvSpPr>
          <p:cNvPr id="24" name="Oval 23">
            <a:extLst>
              <a:ext uri="{FF2B5EF4-FFF2-40B4-BE49-F238E27FC236}">
                <a16:creationId xmlns:a16="http://schemas.microsoft.com/office/drawing/2014/main" id="{CC2D657F-C9A5-8448-A8CD-47F9B2359382}"/>
              </a:ext>
            </a:extLst>
          </p:cNvPr>
          <p:cNvSpPr/>
          <p:nvPr/>
        </p:nvSpPr>
        <p:spPr>
          <a:xfrm>
            <a:off x="11218985" y="5870081"/>
            <a:ext cx="745836" cy="745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2000"/>
              <a:pPr algn="ctr"/>
              <a:t>5</a:t>
            </a:fld>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45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25714" y="1351366"/>
            <a:ext cx="10813144" cy="830997"/>
          </a:xfrm>
          <a:prstGeom prst="rect">
            <a:avLst/>
          </a:prstGeom>
          <a:solidFill>
            <a:schemeClr val="accent2"/>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1600" b="1" u="sng" dirty="0">
                <a:solidFill>
                  <a:schemeClr val="bg1"/>
                </a:solidFill>
                <a:latin typeface="Arial" panose="020B0604020202020204" pitchFamily="34" charset="0"/>
                <a:cs typeface="Arial" panose="020B0604020202020204" pitchFamily="34" charset="0"/>
              </a:rPr>
              <a:t>Impact Statement</a:t>
            </a:r>
            <a:endParaRPr lang="en-US" sz="1600" u="sng"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Improved country developmental outcomes as envisaged in the National Development Plan (NDP 2030) through effective implementation of the Medium Term Strategic Framework (MTSF) 2019-2024.</a:t>
            </a:r>
          </a:p>
        </p:txBody>
      </p:sp>
      <p:sp>
        <p:nvSpPr>
          <p:cNvPr id="23" name="TextBox 22"/>
          <p:cNvSpPr txBox="1">
            <a:spLocks noChangeArrowheads="1"/>
          </p:cNvSpPr>
          <p:nvPr/>
        </p:nvSpPr>
        <p:spPr bwMode="auto">
          <a:xfrm>
            <a:off x="4981758" y="2431265"/>
            <a:ext cx="6557100" cy="405675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nSpc>
                <a:spcPts val="2620"/>
              </a:lnSpc>
            </a:pPr>
            <a:r>
              <a:rPr lang="en-US" sz="1600" b="1" u="sng" dirty="0"/>
              <a:t>What we wish to achieve as per Strategic Plan 2020-2025-Our outcomes</a:t>
            </a:r>
          </a:p>
          <a:p>
            <a:pPr marL="321320" indent="-321320">
              <a:lnSpc>
                <a:spcPts val="2620"/>
              </a:lnSpc>
              <a:buFont typeface="+mj-lt"/>
              <a:buAutoNum type="arabicPeriod"/>
            </a:pPr>
            <a:r>
              <a:rPr lang="en-US" sz="1600" spc="-4" dirty="0">
                <a:latin typeface="Arial"/>
                <a:cs typeface="Arial"/>
              </a:rPr>
              <a:t>An efficient and effective department characterized by good corporate governance and ethical leadership</a:t>
            </a:r>
          </a:p>
          <a:p>
            <a:pPr marL="321320" indent="-321320">
              <a:lnSpc>
                <a:spcPts val="2620"/>
              </a:lnSpc>
              <a:buFont typeface="+mj-lt"/>
              <a:buAutoNum type="arabicPeriod"/>
            </a:pPr>
            <a:r>
              <a:rPr lang="en-US" sz="1600" spc="-4" dirty="0">
                <a:latin typeface="Arial"/>
                <a:cs typeface="Arial"/>
              </a:rPr>
              <a:t>Long and </a:t>
            </a:r>
            <a:r>
              <a:rPr lang="en-US" sz="1600" dirty="0">
                <a:latin typeface="Arial"/>
                <a:cs typeface="Arial"/>
              </a:rPr>
              <a:t>medium-term </a:t>
            </a:r>
            <a:r>
              <a:rPr lang="en-US" sz="1600" spc="-4" dirty="0">
                <a:latin typeface="Arial"/>
                <a:cs typeface="Arial"/>
              </a:rPr>
              <a:t>development agenda is institutionalized into </a:t>
            </a:r>
            <a:r>
              <a:rPr lang="en-US" sz="1600" dirty="0">
                <a:latin typeface="Arial"/>
                <a:cs typeface="Arial"/>
              </a:rPr>
              <a:t>a functional, </a:t>
            </a:r>
            <a:r>
              <a:rPr lang="en-US" sz="1600" spc="-4" dirty="0">
                <a:latin typeface="Arial"/>
                <a:cs typeface="Arial"/>
              </a:rPr>
              <a:t>integrated government  planning</a:t>
            </a:r>
            <a:r>
              <a:rPr lang="en-US" sz="1600" spc="-7" dirty="0">
                <a:latin typeface="Arial"/>
                <a:cs typeface="Arial"/>
              </a:rPr>
              <a:t> </a:t>
            </a:r>
            <a:r>
              <a:rPr lang="en-US" sz="1600" dirty="0">
                <a:latin typeface="Arial"/>
                <a:cs typeface="Arial"/>
              </a:rPr>
              <a:t>system.</a:t>
            </a:r>
          </a:p>
          <a:p>
            <a:pPr marL="321320" indent="-321320">
              <a:lnSpc>
                <a:spcPts val="2620"/>
              </a:lnSpc>
              <a:buFont typeface="+mj-lt"/>
              <a:buAutoNum type="arabicPeriod"/>
            </a:pPr>
            <a:r>
              <a:rPr lang="en-US" sz="1600" spc="-4" dirty="0">
                <a:latin typeface="Arial"/>
                <a:cs typeface="Arial"/>
              </a:rPr>
              <a:t>Citizens and Stakeholders contributing to the implementation of the NDP/  MTSF</a:t>
            </a:r>
          </a:p>
          <a:p>
            <a:pPr marL="321320" indent="-321320">
              <a:lnSpc>
                <a:spcPts val="2620"/>
              </a:lnSpc>
              <a:buFont typeface="+mj-lt"/>
              <a:buAutoNum type="arabicPeriod"/>
            </a:pPr>
            <a:r>
              <a:rPr lang="en-US" sz="1600" spc="-4" dirty="0">
                <a:latin typeface="Arial"/>
                <a:cs typeface="Arial"/>
              </a:rPr>
              <a:t>Government programmes monitored for improved accountability and service delivery</a:t>
            </a:r>
          </a:p>
          <a:p>
            <a:pPr marL="321320" marR="129867" indent="-321320">
              <a:lnSpc>
                <a:spcPts val="2620"/>
              </a:lnSpc>
              <a:buFont typeface="+mj-lt"/>
              <a:buAutoNum type="arabicPeriod"/>
              <a:tabLst>
                <a:tab pos="158429" algn="l"/>
              </a:tabLst>
            </a:pPr>
            <a:r>
              <a:rPr lang="en-US" sz="1600" spc="11" dirty="0">
                <a:latin typeface="Arial"/>
                <a:cs typeface="Arial"/>
              </a:rPr>
              <a:t>Evidence to support the </a:t>
            </a:r>
            <a:r>
              <a:rPr lang="en-US" sz="1600" spc="7" dirty="0">
                <a:latin typeface="Arial"/>
                <a:cs typeface="Arial"/>
              </a:rPr>
              <a:t>Country’s developmental  </a:t>
            </a:r>
            <a:r>
              <a:rPr lang="en-US" sz="1600" spc="-4" dirty="0">
                <a:latin typeface="Arial"/>
                <a:cs typeface="Arial"/>
              </a:rPr>
              <a:t>agenda generated</a:t>
            </a:r>
          </a:p>
        </p:txBody>
      </p:sp>
      <p:grpSp>
        <p:nvGrpSpPr>
          <p:cNvPr id="24" name="Group 2"/>
          <p:cNvGrpSpPr>
            <a:grpSpLocks/>
          </p:cNvGrpSpPr>
          <p:nvPr/>
        </p:nvGrpSpPr>
        <p:grpSpPr bwMode="auto">
          <a:xfrm>
            <a:off x="725713" y="2381973"/>
            <a:ext cx="4106662" cy="3951468"/>
            <a:chOff x="1627" y="665"/>
            <a:chExt cx="2969" cy="3295"/>
          </a:xfrm>
        </p:grpSpPr>
        <p:sp>
          <p:nvSpPr>
            <p:cNvPr id="25" name="AutoShape 3"/>
            <p:cNvSpPr>
              <a:spLocks noChangeArrowheads="1"/>
            </p:cNvSpPr>
            <p:nvPr/>
          </p:nvSpPr>
          <p:spPr bwMode="auto">
            <a:xfrm flipV="1">
              <a:off x="1627" y="3411"/>
              <a:ext cx="2969" cy="549"/>
            </a:xfrm>
            <a:custGeom>
              <a:avLst/>
              <a:gdLst>
                <a:gd name="G0" fmla="+- 1779 0 0"/>
                <a:gd name="G1" fmla="+- 21600 0 1779"/>
                <a:gd name="G2" fmla="*/ 1779 1 2"/>
                <a:gd name="G3" fmla="+- 21600 0 G2"/>
                <a:gd name="G4" fmla="+/ 1779 21600 2"/>
                <a:gd name="G5" fmla="+/ G1 0 2"/>
                <a:gd name="G6" fmla="*/ 21600 21600 1779"/>
                <a:gd name="G7" fmla="*/ G6 1 2"/>
                <a:gd name="G8" fmla="+- 21600 0 G7"/>
                <a:gd name="G9" fmla="*/ 21600 1 2"/>
                <a:gd name="G10" fmla="+- 1779 0 G9"/>
                <a:gd name="G11" fmla="?: G10 G8 0"/>
                <a:gd name="G12" fmla="?: G10 G7 21600"/>
                <a:gd name="T0" fmla="*/ 20710 w 21600"/>
                <a:gd name="T1" fmla="*/ 10800 h 21600"/>
                <a:gd name="T2" fmla="*/ 10800 w 21600"/>
                <a:gd name="T3" fmla="*/ 21600 h 21600"/>
                <a:gd name="T4" fmla="*/ 890 w 21600"/>
                <a:gd name="T5" fmla="*/ 10800 h 21600"/>
                <a:gd name="T6" fmla="*/ 10800 w 21600"/>
                <a:gd name="T7" fmla="*/ 0 h 21600"/>
                <a:gd name="T8" fmla="*/ 2690 w 21600"/>
                <a:gd name="T9" fmla="*/ 2690 h 21600"/>
                <a:gd name="T10" fmla="*/ 18910 w 21600"/>
                <a:gd name="T11" fmla="*/ 18910 h 21600"/>
              </a:gdLst>
              <a:ahLst/>
              <a:cxnLst>
                <a:cxn ang="0">
                  <a:pos x="T0" y="T1"/>
                </a:cxn>
                <a:cxn ang="0">
                  <a:pos x="T2" y="T3"/>
                </a:cxn>
                <a:cxn ang="0">
                  <a:pos x="T4" y="T5"/>
                </a:cxn>
                <a:cxn ang="0">
                  <a:pos x="T6" y="T7"/>
                </a:cxn>
              </a:cxnLst>
              <a:rect l="T8" t="T9" r="T10" b="T11"/>
              <a:pathLst>
                <a:path w="21600" h="21600">
                  <a:moveTo>
                    <a:pt x="0" y="0"/>
                  </a:moveTo>
                  <a:lnTo>
                    <a:pt x="1779" y="21600"/>
                  </a:lnTo>
                  <a:lnTo>
                    <a:pt x="19821" y="21600"/>
                  </a:lnTo>
                  <a:lnTo>
                    <a:pt x="21600" y="0"/>
                  </a:lnTo>
                  <a:close/>
                </a:path>
              </a:pathLst>
            </a:custGeom>
            <a:solidFill>
              <a:schemeClr val="accent2">
                <a:lumMod val="20000"/>
                <a:lumOff val="80000"/>
              </a:schemeClr>
            </a:solidFill>
            <a:ln w="9525">
              <a:noFill/>
              <a:miter lim="800000"/>
              <a:headEnd/>
              <a:tailEnd/>
            </a:ln>
            <a:effectLst/>
          </p:spPr>
          <p:txBody>
            <a:bodyPr rot="10800000" wrap="none" anchor="ctr"/>
            <a:lstStyle/>
            <a:p>
              <a:pPr>
                <a:spcBef>
                  <a:spcPct val="20000"/>
                </a:spcBef>
                <a:defRPr/>
              </a:pPr>
              <a:endParaRPr lang="en-US" sz="7197"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Black" pitchFamily="34" charset="0"/>
              </a:endParaRPr>
            </a:p>
          </p:txBody>
        </p:sp>
        <p:sp>
          <p:nvSpPr>
            <p:cNvPr id="26" name="AutoShape 4"/>
            <p:cNvSpPr>
              <a:spLocks noChangeArrowheads="1"/>
            </p:cNvSpPr>
            <p:nvPr/>
          </p:nvSpPr>
          <p:spPr bwMode="auto">
            <a:xfrm flipV="1">
              <a:off x="1934" y="2776"/>
              <a:ext cx="2360" cy="548"/>
            </a:xfrm>
            <a:custGeom>
              <a:avLst/>
              <a:gdLst>
                <a:gd name="G0" fmla="+- 2206 0 0"/>
                <a:gd name="G1" fmla="+- 21600 0 2206"/>
                <a:gd name="G2" fmla="*/ 2206 1 2"/>
                <a:gd name="G3" fmla="+- 21600 0 G2"/>
                <a:gd name="G4" fmla="+/ 2206 21600 2"/>
                <a:gd name="G5" fmla="+/ G1 0 2"/>
                <a:gd name="G6" fmla="*/ 21600 21600 2206"/>
                <a:gd name="G7" fmla="*/ G6 1 2"/>
                <a:gd name="G8" fmla="+- 21600 0 G7"/>
                <a:gd name="G9" fmla="*/ 21600 1 2"/>
                <a:gd name="G10" fmla="+- 2206 0 G9"/>
                <a:gd name="G11" fmla="?: G10 G8 0"/>
                <a:gd name="G12" fmla="?: G10 G7 21600"/>
                <a:gd name="T0" fmla="*/ 20497 w 21600"/>
                <a:gd name="T1" fmla="*/ 10800 h 21600"/>
                <a:gd name="T2" fmla="*/ 10800 w 21600"/>
                <a:gd name="T3" fmla="*/ 21600 h 21600"/>
                <a:gd name="T4" fmla="*/ 1103 w 21600"/>
                <a:gd name="T5" fmla="*/ 10800 h 21600"/>
                <a:gd name="T6" fmla="*/ 10800 w 21600"/>
                <a:gd name="T7" fmla="*/ 0 h 21600"/>
                <a:gd name="T8" fmla="*/ 2903 w 21600"/>
                <a:gd name="T9" fmla="*/ 2903 h 21600"/>
                <a:gd name="T10" fmla="*/ 18697 w 21600"/>
                <a:gd name="T11" fmla="*/ 18697 h 21600"/>
              </a:gdLst>
              <a:ahLst/>
              <a:cxnLst>
                <a:cxn ang="0">
                  <a:pos x="T0" y="T1"/>
                </a:cxn>
                <a:cxn ang="0">
                  <a:pos x="T2" y="T3"/>
                </a:cxn>
                <a:cxn ang="0">
                  <a:pos x="T4" y="T5"/>
                </a:cxn>
                <a:cxn ang="0">
                  <a:pos x="T6" y="T7"/>
                </a:cxn>
              </a:cxnLst>
              <a:rect l="T8" t="T9" r="T10" b="T11"/>
              <a:pathLst>
                <a:path w="21600" h="21600">
                  <a:moveTo>
                    <a:pt x="0" y="0"/>
                  </a:moveTo>
                  <a:lnTo>
                    <a:pt x="2206" y="21600"/>
                  </a:lnTo>
                  <a:lnTo>
                    <a:pt x="19394" y="21600"/>
                  </a:lnTo>
                  <a:lnTo>
                    <a:pt x="21600" y="0"/>
                  </a:lnTo>
                  <a:close/>
                </a:path>
              </a:pathLst>
            </a:custGeom>
            <a:solidFill>
              <a:schemeClr val="accent2">
                <a:lumMod val="40000"/>
                <a:lumOff val="60000"/>
              </a:schemeClr>
            </a:solidFill>
            <a:ln w="9525">
              <a:noFill/>
              <a:miter lim="800000"/>
              <a:headEnd/>
              <a:tailEnd/>
            </a:ln>
            <a:effectLst/>
          </p:spPr>
          <p:txBody>
            <a:bodyPr rot="10800000" wrap="none" anchor="ctr"/>
            <a:lstStyle/>
            <a:p>
              <a:pPr>
                <a:spcBef>
                  <a:spcPct val="20000"/>
                </a:spcBef>
                <a:defRPr/>
              </a:pPr>
              <a:endParaRPr lang="en-US" sz="7197"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Black" pitchFamily="34" charset="0"/>
              </a:endParaRPr>
            </a:p>
          </p:txBody>
        </p:sp>
        <p:sp>
          <p:nvSpPr>
            <p:cNvPr id="27" name="AutoShape 5"/>
            <p:cNvSpPr>
              <a:spLocks noChangeArrowheads="1"/>
            </p:cNvSpPr>
            <p:nvPr/>
          </p:nvSpPr>
          <p:spPr bwMode="auto">
            <a:xfrm flipV="1">
              <a:off x="2197" y="2051"/>
              <a:ext cx="1845" cy="635"/>
            </a:xfrm>
            <a:custGeom>
              <a:avLst/>
              <a:gdLst>
                <a:gd name="G0" fmla="+- 3240 0 0"/>
                <a:gd name="G1" fmla="+- 21600 0 3240"/>
                <a:gd name="G2" fmla="*/ 3240 1 2"/>
                <a:gd name="G3" fmla="+- 21600 0 G2"/>
                <a:gd name="G4" fmla="+/ 3240 21600 2"/>
                <a:gd name="G5" fmla="+/ G1 0 2"/>
                <a:gd name="G6" fmla="*/ 21600 21600 3240"/>
                <a:gd name="G7" fmla="*/ G6 1 2"/>
                <a:gd name="G8" fmla="+- 21600 0 G7"/>
                <a:gd name="G9" fmla="*/ 21600 1 2"/>
                <a:gd name="G10" fmla="+- 3240 0 G9"/>
                <a:gd name="G11" fmla="?: G10 G8 0"/>
                <a:gd name="G12" fmla="?: G10 G7 21600"/>
                <a:gd name="T0" fmla="*/ 19980 w 21600"/>
                <a:gd name="T1" fmla="*/ 10800 h 21600"/>
                <a:gd name="T2" fmla="*/ 10800 w 21600"/>
                <a:gd name="T3" fmla="*/ 21600 h 21600"/>
                <a:gd name="T4" fmla="*/ 1620 w 21600"/>
                <a:gd name="T5" fmla="*/ 10800 h 21600"/>
                <a:gd name="T6" fmla="*/ 10800 w 21600"/>
                <a:gd name="T7" fmla="*/ 0 h 21600"/>
                <a:gd name="T8" fmla="*/ 3420 w 21600"/>
                <a:gd name="T9" fmla="*/ 3420 h 21600"/>
                <a:gd name="T10" fmla="*/ 18180 w 21600"/>
                <a:gd name="T11" fmla="*/ 18180 h 21600"/>
              </a:gdLst>
              <a:ahLst/>
              <a:cxnLst>
                <a:cxn ang="0">
                  <a:pos x="T0" y="T1"/>
                </a:cxn>
                <a:cxn ang="0">
                  <a:pos x="T2" y="T3"/>
                </a:cxn>
                <a:cxn ang="0">
                  <a:pos x="T4" y="T5"/>
                </a:cxn>
                <a:cxn ang="0">
                  <a:pos x="T6" y="T7"/>
                </a:cxn>
              </a:cxnLst>
              <a:rect l="T8" t="T9" r="T10" b="T11"/>
              <a:pathLst>
                <a:path w="21600" h="21600">
                  <a:moveTo>
                    <a:pt x="0" y="0"/>
                  </a:moveTo>
                  <a:lnTo>
                    <a:pt x="3240" y="21600"/>
                  </a:lnTo>
                  <a:lnTo>
                    <a:pt x="18360" y="21600"/>
                  </a:lnTo>
                  <a:lnTo>
                    <a:pt x="21600" y="0"/>
                  </a:lnTo>
                  <a:close/>
                </a:path>
              </a:pathLst>
            </a:custGeom>
            <a:solidFill>
              <a:schemeClr val="accent2">
                <a:lumMod val="60000"/>
                <a:lumOff val="40000"/>
              </a:schemeClr>
            </a:solidFill>
            <a:ln w="9525">
              <a:noFill/>
              <a:miter lim="800000"/>
              <a:headEnd/>
              <a:tailEnd/>
            </a:ln>
            <a:effectLst/>
          </p:spPr>
          <p:txBody>
            <a:bodyPr rot="10800000" wrap="none" anchor="ctr"/>
            <a:lstStyle/>
            <a:p>
              <a:pPr>
                <a:spcBef>
                  <a:spcPct val="20000"/>
                </a:spcBef>
                <a:defRPr/>
              </a:pPr>
              <a:endParaRPr lang="en-US" sz="7197" dirty="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Black" pitchFamily="34" charset="0"/>
              </a:endParaRPr>
            </a:p>
          </p:txBody>
        </p:sp>
        <p:sp>
          <p:nvSpPr>
            <p:cNvPr id="28" name="AutoShape 7"/>
            <p:cNvSpPr>
              <a:spLocks noChangeArrowheads="1"/>
            </p:cNvSpPr>
            <p:nvPr/>
          </p:nvSpPr>
          <p:spPr bwMode="auto">
            <a:xfrm>
              <a:off x="2506" y="665"/>
              <a:ext cx="1252" cy="1298"/>
            </a:xfrm>
            <a:prstGeom prst="triangle">
              <a:avLst>
                <a:gd name="adj" fmla="val 50944"/>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799" dirty="0"/>
            </a:p>
          </p:txBody>
        </p:sp>
        <p:sp>
          <p:nvSpPr>
            <p:cNvPr id="29" name="Text Box 8"/>
            <p:cNvSpPr txBox="1">
              <a:spLocks noChangeArrowheads="1"/>
            </p:cNvSpPr>
            <p:nvPr/>
          </p:nvSpPr>
          <p:spPr bwMode="auto">
            <a:xfrm>
              <a:off x="2506" y="1514"/>
              <a:ext cx="117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GB" sz="1200" dirty="0">
                  <a:latin typeface="Arial Black" pitchFamily="34" charset="0"/>
                </a:rPr>
                <a:t>OUTCOMES</a:t>
              </a:r>
            </a:p>
          </p:txBody>
        </p:sp>
        <p:sp>
          <p:nvSpPr>
            <p:cNvPr id="30" name="Text Box 10"/>
            <p:cNvSpPr txBox="1">
              <a:spLocks noChangeArrowheads="1"/>
            </p:cNvSpPr>
            <p:nvPr/>
          </p:nvSpPr>
          <p:spPr bwMode="auto">
            <a:xfrm>
              <a:off x="2244" y="228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GB" sz="1200" dirty="0">
                  <a:latin typeface="Arial Black" pitchFamily="34" charset="0"/>
                </a:rPr>
                <a:t>OUTPUTS</a:t>
              </a:r>
            </a:p>
          </p:txBody>
        </p:sp>
        <p:sp>
          <p:nvSpPr>
            <p:cNvPr id="31" name="Text Box 11"/>
            <p:cNvSpPr txBox="1">
              <a:spLocks noChangeArrowheads="1"/>
            </p:cNvSpPr>
            <p:nvPr/>
          </p:nvSpPr>
          <p:spPr bwMode="auto">
            <a:xfrm>
              <a:off x="2376" y="3629"/>
              <a:ext cx="14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GB" sz="1200" dirty="0">
                  <a:latin typeface="Arial Black" pitchFamily="34" charset="0"/>
                </a:rPr>
                <a:t>INPUTS</a:t>
              </a:r>
            </a:p>
          </p:txBody>
        </p:sp>
        <p:sp>
          <p:nvSpPr>
            <p:cNvPr id="32" name="Text Box 12"/>
            <p:cNvSpPr txBox="1">
              <a:spLocks noChangeArrowheads="1"/>
            </p:cNvSpPr>
            <p:nvPr/>
          </p:nvSpPr>
          <p:spPr bwMode="auto">
            <a:xfrm>
              <a:off x="2244" y="2958"/>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GB" sz="1200" dirty="0">
                  <a:latin typeface="Arial Black" pitchFamily="34" charset="0"/>
                </a:rPr>
                <a:t>ACTIVITIES</a:t>
              </a:r>
            </a:p>
          </p:txBody>
        </p:sp>
        <p:sp>
          <p:nvSpPr>
            <p:cNvPr id="33" name="AutoShape 14"/>
            <p:cNvSpPr>
              <a:spLocks noChangeArrowheads="1"/>
            </p:cNvSpPr>
            <p:nvPr/>
          </p:nvSpPr>
          <p:spPr bwMode="auto">
            <a:xfrm flipV="1">
              <a:off x="2958" y="1811"/>
              <a:ext cx="281" cy="257"/>
            </a:xfrm>
            <a:prstGeom prst="downArrow">
              <a:avLst>
                <a:gd name="adj1" fmla="val 33333"/>
                <a:gd name="adj2" fmla="val 47222"/>
              </a:avLst>
            </a:prstGeom>
            <a:solidFill>
              <a:schemeClr val="tx1"/>
            </a:solidFill>
            <a:ln w="9525">
              <a:solidFill>
                <a:schemeClr val="tx1"/>
              </a:solidFill>
              <a:miter lim="800000"/>
              <a:headEnd/>
              <a:tailEnd/>
            </a:ln>
          </p:spPr>
          <p:txBody>
            <a:bodyPr wrap="none" anchor="ctr"/>
            <a:lstStyle/>
            <a:p>
              <a:endParaRPr lang="en-US" sz="1799" dirty="0"/>
            </a:p>
          </p:txBody>
        </p:sp>
        <p:sp>
          <p:nvSpPr>
            <p:cNvPr id="3" name="AutoShape 14">
              <a:extLst>
                <a:ext uri="{FF2B5EF4-FFF2-40B4-BE49-F238E27FC236}">
                  <a16:creationId xmlns:a16="http://schemas.microsoft.com/office/drawing/2014/main" id="{08C2F584-60AC-6FFD-598E-91AF9D66BA2F}"/>
                </a:ext>
              </a:extLst>
            </p:cNvPr>
            <p:cNvSpPr>
              <a:spLocks noChangeArrowheads="1"/>
            </p:cNvSpPr>
            <p:nvPr/>
          </p:nvSpPr>
          <p:spPr bwMode="auto">
            <a:xfrm flipV="1">
              <a:off x="2958" y="2527"/>
              <a:ext cx="281" cy="257"/>
            </a:xfrm>
            <a:prstGeom prst="downArrow">
              <a:avLst>
                <a:gd name="adj1" fmla="val 33333"/>
                <a:gd name="adj2" fmla="val 47222"/>
              </a:avLst>
            </a:prstGeom>
            <a:solidFill>
              <a:schemeClr val="tx1"/>
            </a:solidFill>
            <a:ln w="9525">
              <a:solidFill>
                <a:schemeClr val="tx1"/>
              </a:solidFill>
              <a:miter lim="800000"/>
              <a:headEnd/>
              <a:tailEnd/>
            </a:ln>
          </p:spPr>
          <p:txBody>
            <a:bodyPr wrap="none" anchor="ctr"/>
            <a:lstStyle/>
            <a:p>
              <a:endParaRPr lang="en-US" sz="1799" dirty="0"/>
            </a:p>
          </p:txBody>
        </p:sp>
        <p:sp>
          <p:nvSpPr>
            <p:cNvPr id="4" name="AutoShape 14">
              <a:extLst>
                <a:ext uri="{FF2B5EF4-FFF2-40B4-BE49-F238E27FC236}">
                  <a16:creationId xmlns:a16="http://schemas.microsoft.com/office/drawing/2014/main" id="{8D9735B6-C0ED-1AF8-8F1F-724AC3102E45}"/>
                </a:ext>
              </a:extLst>
            </p:cNvPr>
            <p:cNvSpPr>
              <a:spLocks noChangeArrowheads="1"/>
            </p:cNvSpPr>
            <p:nvPr/>
          </p:nvSpPr>
          <p:spPr bwMode="auto">
            <a:xfrm flipV="1">
              <a:off x="2958" y="3184"/>
              <a:ext cx="281" cy="257"/>
            </a:xfrm>
            <a:prstGeom prst="downArrow">
              <a:avLst>
                <a:gd name="adj1" fmla="val 33333"/>
                <a:gd name="adj2" fmla="val 47222"/>
              </a:avLst>
            </a:prstGeom>
            <a:solidFill>
              <a:schemeClr val="tx1"/>
            </a:solidFill>
            <a:ln w="9525">
              <a:solidFill>
                <a:schemeClr val="tx1"/>
              </a:solidFill>
              <a:miter lim="800000"/>
              <a:headEnd/>
              <a:tailEnd/>
            </a:ln>
          </p:spPr>
          <p:txBody>
            <a:bodyPr wrap="none" anchor="ctr"/>
            <a:lstStyle/>
            <a:p>
              <a:endParaRPr lang="en-US" sz="1799" dirty="0"/>
            </a:p>
          </p:txBody>
        </p:sp>
      </p:grpSp>
      <p:sp>
        <p:nvSpPr>
          <p:cNvPr id="36" name="Rectangle 35"/>
          <p:cNvSpPr/>
          <p:nvPr/>
        </p:nvSpPr>
        <p:spPr>
          <a:xfrm>
            <a:off x="1905264" y="3167390"/>
            <a:ext cx="1768307" cy="261610"/>
          </a:xfrm>
          <a:prstGeom prst="rect">
            <a:avLst/>
          </a:prstGeom>
        </p:spPr>
        <p:txBody>
          <a:bodyPr wrap="square">
            <a:spAutoFit/>
          </a:bodyPr>
          <a:lstStyle/>
          <a:p>
            <a:pPr algn="ctr"/>
            <a:r>
              <a:rPr lang="en-US" sz="1100" b="1" dirty="0">
                <a:solidFill>
                  <a:prstClr val="black"/>
                </a:solidFill>
                <a:latin typeface="Arial Narrow" panose="020B0604020202020204" pitchFamily="34" charset="0"/>
                <a:cs typeface="Arial Narrow" panose="020B0604020202020204" pitchFamily="34" charset="0"/>
              </a:rPr>
              <a:t>What we wish to achieve</a:t>
            </a:r>
            <a:endParaRPr lang="en-US" sz="1100" b="1" dirty="0">
              <a:latin typeface="Arial Narrow" panose="020B0604020202020204" pitchFamily="34" charset="0"/>
              <a:cs typeface="Arial Narrow" panose="020B0604020202020204" pitchFamily="34" charset="0"/>
            </a:endParaRPr>
          </a:p>
        </p:txBody>
      </p:sp>
      <p:sp>
        <p:nvSpPr>
          <p:cNvPr id="37" name="TextBox 21"/>
          <p:cNvSpPr txBox="1">
            <a:spLocks noChangeArrowheads="1"/>
          </p:cNvSpPr>
          <p:nvPr/>
        </p:nvSpPr>
        <p:spPr bwMode="auto">
          <a:xfrm>
            <a:off x="1725996" y="4152855"/>
            <a:ext cx="2242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US" sz="1100" b="1" dirty="0">
                <a:latin typeface="Arial Narrow" panose="020B0604020202020204" pitchFamily="34" charset="0"/>
                <a:cs typeface="Arial Narrow" panose="020B0604020202020204" pitchFamily="34" charset="0"/>
              </a:rPr>
              <a:t>What we produce or deliver</a:t>
            </a:r>
          </a:p>
        </p:txBody>
      </p:sp>
      <p:sp>
        <p:nvSpPr>
          <p:cNvPr id="38" name="TextBox 20"/>
          <p:cNvSpPr txBox="1">
            <a:spLocks noChangeArrowheads="1"/>
          </p:cNvSpPr>
          <p:nvPr/>
        </p:nvSpPr>
        <p:spPr bwMode="auto">
          <a:xfrm>
            <a:off x="1334035" y="4952775"/>
            <a:ext cx="28487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US" sz="1100" b="1" dirty="0">
                <a:latin typeface="Arial Narrow" panose="020B0604020202020204" pitchFamily="34" charset="0"/>
                <a:cs typeface="Arial Narrow" panose="020B0604020202020204" pitchFamily="34" charset="0"/>
              </a:rPr>
              <a:t>What we do</a:t>
            </a:r>
          </a:p>
        </p:txBody>
      </p:sp>
      <p:sp>
        <p:nvSpPr>
          <p:cNvPr id="39" name="TextBox 19"/>
          <p:cNvSpPr txBox="1">
            <a:spLocks noChangeArrowheads="1"/>
          </p:cNvSpPr>
          <p:nvPr/>
        </p:nvSpPr>
        <p:spPr bwMode="auto">
          <a:xfrm>
            <a:off x="970121" y="5753524"/>
            <a:ext cx="38626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ctr"/>
            <a:r>
              <a:rPr lang="en-US" sz="1100" b="1" dirty="0">
                <a:latin typeface="Arial Narrow" panose="020B0604020202020204" pitchFamily="34" charset="0"/>
                <a:cs typeface="Arial Narrow" panose="020B0604020202020204" pitchFamily="34" charset="0"/>
              </a:rPr>
              <a:t>What we use to do the work</a:t>
            </a:r>
          </a:p>
        </p:txBody>
      </p:sp>
      <p:sp>
        <p:nvSpPr>
          <p:cNvPr id="6" name="Slide Number Placeholder 1">
            <a:extLst>
              <a:ext uri="{FF2B5EF4-FFF2-40B4-BE49-F238E27FC236}">
                <a16:creationId xmlns:a16="http://schemas.microsoft.com/office/drawing/2014/main" id="{CCFFD4CC-46DD-FEC0-0707-42920D0DBE89}"/>
              </a:ext>
            </a:extLst>
          </p:cNvPr>
          <p:cNvSpPr>
            <a:spLocks noGrp="1"/>
          </p:cNvSpPr>
          <p:nvPr>
            <p:ph type="sldNum" sz="quarter" idx="12"/>
          </p:nvPr>
        </p:nvSpPr>
        <p:spPr>
          <a:xfrm>
            <a:off x="9104087" y="6240237"/>
            <a:ext cx="2743200" cy="365125"/>
          </a:xfrm>
        </p:spPr>
        <p:txBody>
          <a:bodyPr/>
          <a:lstStyle/>
          <a:p>
            <a:pPr>
              <a:defRPr/>
            </a:pPr>
            <a:fld id="{6F583F1B-3FE3-D141-BECE-62358217E2B5}" type="slidenum">
              <a:rPr lang="en-US" smtClean="0">
                <a:solidFill>
                  <a:prstClr val="black">
                    <a:tint val="75000"/>
                  </a:prstClr>
                </a:solidFill>
              </a:rPr>
              <a:pPr>
                <a:defRPr/>
              </a:pPr>
              <a:t>6</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32E3CC03-D5A7-52BD-30C9-B7167DF24995}"/>
              </a:ext>
            </a:extLst>
          </p:cNvPr>
          <p:cNvSpPr txBox="1"/>
          <p:nvPr/>
        </p:nvSpPr>
        <p:spPr>
          <a:xfrm>
            <a:off x="725713" y="535687"/>
            <a:ext cx="11292115"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Strategic Plan Impact and Outcome Statements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08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D8D0D0F-D59D-1642-A4CA-D4D2247A2AFD}"/>
              </a:ext>
            </a:extLst>
          </p:cNvPr>
          <p:cNvSpPr/>
          <p:nvPr/>
        </p:nvSpPr>
        <p:spPr>
          <a:xfrm>
            <a:off x="566056" y="1519790"/>
            <a:ext cx="10827984" cy="5216813"/>
          </a:xfrm>
          <a:prstGeom prst="rect">
            <a:avLst/>
          </a:prstGeom>
        </p:spPr>
        <p:txBody>
          <a:bodyPr wrap="square">
            <a:spAutoFit/>
          </a:bodyPr>
          <a:lstStyle/>
          <a:p>
            <a:pPr algn="just">
              <a:lnSpc>
                <a:spcPct val="150000"/>
              </a:lnSpc>
            </a:pPr>
            <a:r>
              <a:rPr lang="en-US" dirty="0">
                <a:latin typeface="Arial" panose="020B0604020202020204" pitchFamily="34" charset="0"/>
                <a:cs typeface="Arial" panose="020B0604020202020204" pitchFamily="34" charset="0"/>
              </a:rPr>
              <a:t>The APP 2023-24 is anchored on Strategic Plan 2020-25 (revised in 2022) which is informed by the National Development Plan 2030, the Revised Medium-Term Strategic Framework (MTSF) and the seven apex priorities of the Sixth Administration as follows: </a:t>
            </a:r>
          </a:p>
          <a:p>
            <a:pPr lvl="0">
              <a:lnSpc>
                <a:spcPct val="150000"/>
              </a:lnSpc>
            </a:pPr>
            <a:r>
              <a:rPr lang="en-ZA" dirty="0">
                <a:solidFill>
                  <a:prstClr val="black"/>
                </a:solidFill>
                <a:latin typeface="Arial" panose="020B0604020202020204" pitchFamily="34" charset="0"/>
                <a:cs typeface="Arial" panose="020B0604020202020204" pitchFamily="34" charset="0"/>
              </a:rPr>
              <a:t>Priority 1: Capable, Ethical and Developmental State;</a:t>
            </a:r>
          </a:p>
          <a:p>
            <a:pPr lvl="0">
              <a:lnSpc>
                <a:spcPct val="150000"/>
              </a:lnSpc>
            </a:pPr>
            <a:r>
              <a:rPr lang="en-ZA" dirty="0">
                <a:solidFill>
                  <a:prstClr val="black"/>
                </a:solidFill>
                <a:latin typeface="Arial" panose="020B0604020202020204" pitchFamily="34" charset="0"/>
                <a:cs typeface="Arial" panose="020B0604020202020204" pitchFamily="34" charset="0"/>
              </a:rPr>
              <a:t>Priority 2: Economic transformation and job creation;</a:t>
            </a:r>
          </a:p>
          <a:p>
            <a:pPr lvl="0">
              <a:lnSpc>
                <a:spcPct val="150000"/>
              </a:lnSpc>
            </a:pPr>
            <a:r>
              <a:rPr lang="en-ZA" dirty="0">
                <a:solidFill>
                  <a:prstClr val="black"/>
                </a:solidFill>
                <a:latin typeface="Arial" panose="020B0604020202020204" pitchFamily="34" charset="0"/>
                <a:cs typeface="Arial" panose="020B0604020202020204" pitchFamily="34" charset="0"/>
              </a:rPr>
              <a:t>Priority 3: Education, skills and health;</a:t>
            </a:r>
          </a:p>
          <a:p>
            <a:pPr lvl="0">
              <a:lnSpc>
                <a:spcPct val="150000"/>
              </a:lnSpc>
            </a:pPr>
            <a:r>
              <a:rPr lang="en-ZA" dirty="0">
                <a:solidFill>
                  <a:prstClr val="black"/>
                </a:solidFill>
                <a:latin typeface="Arial" panose="020B0604020202020204" pitchFamily="34" charset="0"/>
                <a:cs typeface="Arial" panose="020B0604020202020204" pitchFamily="34" charset="0"/>
              </a:rPr>
              <a:t>Priority 4: Consolidating the social wage through reliable and quality basic services;</a:t>
            </a:r>
          </a:p>
          <a:p>
            <a:pPr lvl="0">
              <a:lnSpc>
                <a:spcPct val="150000"/>
              </a:lnSpc>
            </a:pPr>
            <a:r>
              <a:rPr lang="en-ZA" dirty="0">
                <a:solidFill>
                  <a:prstClr val="black"/>
                </a:solidFill>
                <a:latin typeface="Arial" panose="020B0604020202020204" pitchFamily="34" charset="0"/>
                <a:cs typeface="Arial" panose="020B0604020202020204" pitchFamily="34" charset="0"/>
              </a:rPr>
              <a:t>Priority 5: Spatial integration, human settlements and local government;</a:t>
            </a:r>
          </a:p>
          <a:p>
            <a:pPr lvl="0">
              <a:lnSpc>
                <a:spcPct val="150000"/>
              </a:lnSpc>
            </a:pPr>
            <a:r>
              <a:rPr lang="en-ZA" dirty="0">
                <a:solidFill>
                  <a:prstClr val="black"/>
                </a:solidFill>
                <a:latin typeface="Arial" panose="020B0604020202020204" pitchFamily="34" charset="0"/>
                <a:cs typeface="Arial" panose="020B0604020202020204" pitchFamily="34" charset="0"/>
              </a:rPr>
              <a:t>Priority 6: Social cohesion and safe communities;</a:t>
            </a:r>
          </a:p>
          <a:p>
            <a:pPr lvl="0">
              <a:lnSpc>
                <a:spcPct val="150000"/>
              </a:lnSpc>
            </a:pPr>
            <a:r>
              <a:rPr lang="en-ZA" dirty="0">
                <a:solidFill>
                  <a:prstClr val="black"/>
                </a:solidFill>
                <a:latin typeface="Arial" panose="020B0604020202020204" pitchFamily="34" charset="0"/>
                <a:cs typeface="Arial" panose="020B0604020202020204" pitchFamily="34" charset="0"/>
              </a:rPr>
              <a:t>Priority 7: A better Africa and World.</a:t>
            </a:r>
          </a:p>
          <a:p>
            <a:pPr lvl="0">
              <a:lnSpc>
                <a:spcPct val="150000"/>
              </a:lnSpc>
            </a:pPr>
            <a:endParaRPr lang="en-ZA" dirty="0">
              <a:solidFill>
                <a:prstClr val="black"/>
              </a:solidFill>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In addition, the APP focuses on the SONA commitments pronounced by the President.</a:t>
            </a:r>
            <a:endParaRPr lang="en-ZA" dirty="0">
              <a:latin typeface="Arial" panose="020B0604020202020204" pitchFamily="34" charset="0"/>
              <a:cs typeface="Arial" panose="020B0604020202020204" pitchFamily="34" charset="0"/>
            </a:endParaRPr>
          </a:p>
          <a:p>
            <a:pPr lvl="0"/>
            <a:endParaRPr lang="en-ZA" b="1" dirty="0">
              <a:solidFill>
                <a:srgbClr val="F58220"/>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96C3DA08-6083-F146-BAEF-57648A2C5494}"/>
              </a:ext>
            </a:extLst>
          </p:cNvPr>
          <p:cNvSpPr/>
          <p:nvPr/>
        </p:nvSpPr>
        <p:spPr>
          <a:xfrm>
            <a:off x="11218985" y="5870081"/>
            <a:ext cx="745836" cy="745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6F15528-21DE-4FAA-801E-634DDDAF4B2B}" type="slidenum">
              <a:rPr lang="en-US" sz="2000"/>
              <a:pPr algn="ctr"/>
              <a:t>7</a:t>
            </a:fld>
            <a:endParaRPr lang="en-US" sz="20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F02E61B-6F06-C765-6C95-F3FA3A12ECC1}"/>
              </a:ext>
            </a:extLst>
          </p:cNvPr>
          <p:cNvSpPr txBox="1"/>
          <p:nvPr/>
        </p:nvSpPr>
        <p:spPr>
          <a:xfrm>
            <a:off x="725713" y="535687"/>
            <a:ext cx="11292115"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MTSF Priorities for the Sixth Administration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70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80BE-EC00-42D9-853E-C944DFB4BB02}"/>
              </a:ext>
            </a:extLst>
          </p:cNvPr>
          <p:cNvSpPr>
            <a:spLocks noGrp="1"/>
          </p:cNvSpPr>
          <p:nvPr>
            <p:ph type="title"/>
          </p:nvPr>
        </p:nvSpPr>
        <p:spPr>
          <a:xfrm>
            <a:off x="838200" y="98982"/>
            <a:ext cx="10515600" cy="728384"/>
          </a:xfrm>
        </p:spPr>
        <p:txBody>
          <a:bodyPr>
            <a:normAutofit/>
          </a:bodyPr>
          <a:lstStyle/>
          <a:p>
            <a:r>
              <a:rPr lang="en-US" sz="3200" b="1" dirty="0">
                <a:latin typeface="Arial" panose="020B0604020202020204" pitchFamily="34" charset="0"/>
                <a:cs typeface="Arial" panose="020B0604020202020204" pitchFamily="34" charset="0"/>
              </a:rPr>
              <a:t>Organisation…1</a:t>
            </a:r>
            <a:endParaRPr lang="en-ZA"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60B2C6F-4EBB-439A-8B70-14C53D7BDD4D}"/>
              </a:ext>
            </a:extLst>
          </p:cNvPr>
          <p:cNvSpPr>
            <a:spLocks noGrp="1"/>
          </p:cNvSpPr>
          <p:nvPr>
            <p:ph idx="1"/>
          </p:nvPr>
        </p:nvSpPr>
        <p:spPr>
          <a:xfrm>
            <a:off x="326796" y="969854"/>
            <a:ext cx="11538408" cy="5636672"/>
          </a:xfrm>
        </p:spPr>
        <p:txBody>
          <a:bodyPr>
            <a:normAutofit lnSpcReduction="10000"/>
          </a:bodyPr>
          <a:lstStyle/>
          <a:p>
            <a:pPr algn="just">
              <a:lnSpc>
                <a:spcPct val="100000"/>
              </a:lnSpc>
              <a:buFont typeface="Wingdings" panose="05000000000000000000" pitchFamily="2" charset="2"/>
              <a:buChar char="q"/>
            </a:pPr>
            <a:r>
              <a:rPr lang="en-US" sz="1800" dirty="0">
                <a:latin typeface="Arial" panose="020B0604020202020204" pitchFamily="34" charset="0"/>
                <a:cs typeface="Arial" panose="020B0604020202020204" pitchFamily="34" charset="0"/>
              </a:rPr>
              <a:t>The work of the Department is organised in five (5) branches, namely:</a:t>
            </a:r>
          </a:p>
          <a:p>
            <a:pPr marL="0" indent="0" algn="just">
              <a:lnSpc>
                <a:spcPct val="100000"/>
              </a:lnSpc>
              <a:buNone/>
            </a:pPr>
            <a:endParaRPr lang="en-US" sz="1800" b="1" dirty="0">
              <a:latin typeface="Arial" panose="020B0604020202020204" pitchFamily="34" charset="0"/>
              <a:cs typeface="Arial" panose="020B0604020202020204" pitchFamily="34" charset="0"/>
            </a:endParaRPr>
          </a:p>
          <a:p>
            <a:pPr marL="0" indent="0" algn="just">
              <a:lnSpc>
                <a:spcPct val="100000"/>
              </a:lnSpc>
              <a:buNone/>
            </a:pPr>
            <a:r>
              <a:rPr lang="en-US" sz="1800" b="1" dirty="0">
                <a:latin typeface="Arial" panose="020B0604020202020204" pitchFamily="34" charset="0"/>
                <a:cs typeface="Arial" panose="020B0604020202020204" pitchFamily="34" charset="0"/>
              </a:rPr>
              <a:t>Programme1: Administration</a:t>
            </a:r>
          </a:p>
          <a:p>
            <a:pPr marL="0" indent="0" algn="just">
              <a:lnSpc>
                <a:spcPct val="100000"/>
              </a:lnSpc>
              <a:spcBef>
                <a:spcPts val="100"/>
              </a:spcBef>
              <a:buNone/>
            </a:pPr>
            <a:endParaRPr lang="en-US" sz="1800" dirty="0">
              <a:latin typeface="Arial" panose="020B0604020202020204" pitchFamily="34" charset="0"/>
              <a:cs typeface="Arial" panose="020B0604020202020204" pitchFamily="34" charset="0"/>
            </a:endParaRPr>
          </a:p>
          <a:p>
            <a:pPr marL="0" indent="0" algn="just">
              <a:lnSpc>
                <a:spcPct val="100000"/>
              </a:lnSpc>
              <a:spcBef>
                <a:spcPts val="100"/>
              </a:spcBef>
              <a:buNone/>
            </a:pPr>
            <a:r>
              <a:rPr lang="en-US" sz="1800" dirty="0">
                <a:latin typeface="Arial" panose="020B0604020202020204" pitchFamily="34" charset="0"/>
                <a:cs typeface="Arial" panose="020B0604020202020204" pitchFamily="34" charset="0"/>
              </a:rPr>
              <a:t>The</a:t>
            </a:r>
            <a:r>
              <a:rPr lang="en-US" sz="1800" spc="-10" dirty="0">
                <a:latin typeface="Arial" panose="020B0604020202020204" pitchFamily="34" charset="0"/>
                <a:cs typeface="Arial" panose="020B0604020202020204" pitchFamily="34" charset="0"/>
              </a:rPr>
              <a:t> </a:t>
            </a:r>
            <a:r>
              <a:rPr lang="en-US" sz="1800" spc="-5" dirty="0">
                <a:latin typeface="Arial" panose="020B0604020202020204" pitchFamily="34" charset="0"/>
                <a:cs typeface="Arial" panose="020B0604020202020204" pitchFamily="34" charset="0"/>
              </a:rPr>
              <a:t>programme</a:t>
            </a:r>
            <a:r>
              <a:rPr lang="en-US" sz="1800" spc="-1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consists</a:t>
            </a:r>
            <a:r>
              <a:rPr lang="en-US" sz="1800" spc="-10" dirty="0">
                <a:latin typeface="Arial" panose="020B0604020202020204" pitchFamily="34" charset="0"/>
                <a:cs typeface="Arial" panose="020B0604020202020204" pitchFamily="34" charset="0"/>
              </a:rPr>
              <a:t> </a:t>
            </a:r>
            <a:r>
              <a:rPr lang="en-US" sz="1800" spc="-5" dirty="0">
                <a:latin typeface="Arial" panose="020B0604020202020204" pitchFamily="34" charset="0"/>
                <a:cs typeface="Arial" panose="020B0604020202020204" pitchFamily="34" charset="0"/>
              </a:rPr>
              <a:t>of</a:t>
            </a:r>
            <a:r>
              <a:rPr lang="en-US" sz="1800" spc="-1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following</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sub-programmes:</a:t>
            </a:r>
          </a:p>
          <a:p>
            <a:pPr marL="0" indent="0" algn="just">
              <a:lnSpc>
                <a:spcPct val="100000"/>
              </a:lnSpc>
              <a:spcBef>
                <a:spcPts val="100"/>
              </a:spcBef>
              <a:buNone/>
            </a:pPr>
            <a:endParaRPr lang="en-US" sz="1800" dirty="0">
              <a:latin typeface="Arial" panose="020B0604020202020204" pitchFamily="34" charset="0"/>
              <a:cs typeface="Arial" panose="020B0604020202020204" pitchFamily="34" charset="0"/>
            </a:endParaRPr>
          </a:p>
          <a:p>
            <a:pPr marL="354965" indent="-342900" algn="just">
              <a:lnSpc>
                <a:spcPct val="100000"/>
              </a:lnSpc>
              <a:spcBef>
                <a:spcPts val="60"/>
              </a:spcBef>
              <a:buFont typeface="+mj-lt"/>
              <a:buAutoNum type="arabicParenR"/>
              <a:tabLst>
                <a:tab pos="182245" algn="l"/>
              </a:tabLst>
            </a:pPr>
            <a:r>
              <a:rPr lang="en-US" sz="1800" b="1" dirty="0">
                <a:solidFill>
                  <a:srgbClr val="F58220"/>
                </a:solidFill>
                <a:latin typeface="Arial" panose="020B0604020202020204" pitchFamily="34" charset="0"/>
                <a:cs typeface="Arial" panose="020B0604020202020204" pitchFamily="34" charset="0"/>
              </a:rPr>
              <a:t>Ministry</a:t>
            </a:r>
            <a:endParaRPr lang="en-US" sz="1800" dirty="0">
              <a:latin typeface="Arial" panose="020B0604020202020204" pitchFamily="34" charset="0"/>
              <a:cs typeface="Arial" panose="020B0604020202020204" pitchFamily="34" charset="0"/>
            </a:endParaRPr>
          </a:p>
          <a:p>
            <a:pPr marL="12700" algn="just">
              <a:lnSpc>
                <a:spcPct val="100000"/>
              </a:lnSpc>
              <a:spcBef>
                <a:spcPts val="60"/>
              </a:spcBef>
            </a:pPr>
            <a:r>
              <a:rPr lang="en-US" sz="1800" dirty="0">
                <a:latin typeface="Arial" panose="020B0604020202020204" pitchFamily="34" charset="0"/>
                <a:cs typeface="Arial" panose="020B0604020202020204" pitchFamily="34" charset="0"/>
              </a:rPr>
              <a:t>Purpose:</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Provide</a:t>
            </a:r>
            <a:r>
              <a:rPr lang="en-US" sz="1800" spc="-10" dirty="0">
                <a:latin typeface="Arial" panose="020B0604020202020204" pitchFamily="34" charset="0"/>
                <a:cs typeface="Arial" panose="020B0604020202020204" pitchFamily="34" charset="0"/>
              </a:rPr>
              <a:t> </a:t>
            </a:r>
            <a:r>
              <a:rPr lang="en-US" sz="1800" spc="-5" dirty="0">
                <a:latin typeface="Arial" panose="020B0604020202020204" pitchFamily="34" charset="0"/>
                <a:cs typeface="Arial" panose="020B0604020202020204" pitchFamily="34" charset="0"/>
              </a:rPr>
              <a:t>executive</a:t>
            </a:r>
            <a:r>
              <a:rPr lang="en-US" sz="1800" spc="-1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support</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a:t>
            </a:r>
            <a:r>
              <a:rPr lang="en-US" sz="1800" spc="-10" dirty="0">
                <a:latin typeface="Arial" panose="020B0604020202020204" pitchFamily="34" charset="0"/>
                <a:cs typeface="Arial" panose="020B0604020202020204" pitchFamily="34" charset="0"/>
              </a:rPr>
              <a:t> </a:t>
            </a:r>
            <a:r>
              <a:rPr lang="en-US" sz="1800" spc="-5" dirty="0">
                <a:latin typeface="Arial" panose="020B0604020202020204" pitchFamily="34" charset="0"/>
                <a:cs typeface="Arial" panose="020B0604020202020204" pitchFamily="34" charset="0"/>
              </a:rPr>
              <a:t>political</a:t>
            </a:r>
            <a:r>
              <a:rPr lang="en-US" sz="1800" spc="-15" dirty="0">
                <a:latin typeface="Arial" panose="020B0604020202020204" pitchFamily="34" charset="0"/>
                <a:cs typeface="Arial" panose="020B0604020202020204" pitchFamily="34" charset="0"/>
              </a:rPr>
              <a:t> </a:t>
            </a:r>
            <a:r>
              <a:rPr lang="en-US" sz="1800" spc="-5" dirty="0">
                <a:latin typeface="Arial" panose="020B0604020202020204" pitchFamily="34" charset="0"/>
                <a:cs typeface="Arial" panose="020B0604020202020204" pitchFamily="34" charset="0"/>
              </a:rPr>
              <a:t>principals</a:t>
            </a:r>
          </a:p>
          <a:p>
            <a:pPr marL="12700" algn="just">
              <a:lnSpc>
                <a:spcPct val="100000"/>
              </a:lnSpc>
              <a:spcBef>
                <a:spcPts val="60"/>
              </a:spcBef>
            </a:pPr>
            <a:endParaRPr lang="en-US" sz="1800" dirty="0">
              <a:latin typeface="Arial" panose="020B0604020202020204" pitchFamily="34" charset="0"/>
              <a:cs typeface="Arial" panose="020B0604020202020204" pitchFamily="34" charset="0"/>
            </a:endParaRPr>
          </a:p>
          <a:p>
            <a:pPr marL="354965" indent="-342900" algn="just">
              <a:lnSpc>
                <a:spcPct val="100000"/>
              </a:lnSpc>
              <a:spcBef>
                <a:spcPts val="60"/>
              </a:spcBef>
              <a:buFont typeface="+mj-lt"/>
              <a:buAutoNum type="arabicParenR" startAt="2"/>
              <a:tabLst>
                <a:tab pos="182245" algn="l"/>
              </a:tabLst>
            </a:pPr>
            <a:r>
              <a:rPr lang="en-US" sz="1800" b="1" dirty="0">
                <a:solidFill>
                  <a:srgbClr val="F58220"/>
                </a:solidFill>
                <a:latin typeface="Arial" panose="020B0604020202020204" pitchFamily="34" charset="0"/>
                <a:cs typeface="Arial" panose="020B0604020202020204" pitchFamily="34" charset="0"/>
              </a:rPr>
              <a:t>Departmental Management</a:t>
            </a:r>
          </a:p>
          <a:p>
            <a:pPr marL="12700" algn="just">
              <a:lnSpc>
                <a:spcPct val="100000"/>
              </a:lnSpc>
              <a:spcBef>
                <a:spcPts val="60"/>
              </a:spcBef>
            </a:pPr>
            <a:r>
              <a:rPr lang="en-US" sz="1800" dirty="0">
                <a:latin typeface="Arial" panose="020B0604020202020204" pitchFamily="34" charset="0"/>
                <a:cs typeface="Arial" panose="020B0604020202020204" pitchFamily="34" charset="0"/>
              </a:rPr>
              <a:t>Purpose:</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Provide</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strategic</a:t>
            </a:r>
            <a:r>
              <a:rPr lang="en-US" sz="1800" spc="-5" dirty="0">
                <a:latin typeface="Arial" panose="020B0604020202020204" pitchFamily="34" charset="0"/>
                <a:cs typeface="Arial" panose="020B0604020202020204" pitchFamily="34" charset="0"/>
              </a:rPr>
              <a:t> leadership</a:t>
            </a:r>
            <a:r>
              <a:rPr lang="en-US" sz="1800" spc="-15" dirty="0">
                <a:latin typeface="Arial" panose="020B0604020202020204" pitchFamily="34" charset="0"/>
                <a:cs typeface="Arial" panose="020B0604020202020204" pitchFamily="34" charset="0"/>
              </a:rPr>
              <a:t> </a:t>
            </a:r>
            <a:r>
              <a:rPr lang="en-US" sz="1800" spc="-5" dirty="0">
                <a:latin typeface="Arial" panose="020B0604020202020204" pitchFamily="34" charset="0"/>
                <a:cs typeface="Arial" panose="020B0604020202020204" pitchFamily="34" charset="0"/>
              </a:rPr>
              <a:t>and</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management</a:t>
            </a:r>
            <a:r>
              <a:rPr lang="en-US" sz="1800" spc="-1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a:t>
            </a:r>
            <a:r>
              <a:rPr lang="en-US" sz="1800" spc="-5"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a:t>
            </a:r>
            <a:r>
              <a:rPr lang="en-US" sz="1800" spc="-10" dirty="0">
                <a:latin typeface="Arial" panose="020B0604020202020204" pitchFamily="34" charset="0"/>
                <a:cs typeface="Arial" panose="020B0604020202020204" pitchFamily="34" charset="0"/>
              </a:rPr>
              <a:t> </a:t>
            </a:r>
            <a:r>
              <a:rPr lang="en-US" sz="1800" spc="-5" dirty="0">
                <a:latin typeface="Arial" panose="020B0604020202020204" pitchFamily="34" charset="0"/>
                <a:cs typeface="Arial" panose="020B0604020202020204" pitchFamily="34" charset="0"/>
              </a:rPr>
              <a:t>department</a:t>
            </a:r>
          </a:p>
          <a:p>
            <a:pPr marL="469900" lvl="1" algn="just">
              <a:lnSpc>
                <a:spcPct val="100000"/>
              </a:lnSpc>
              <a:spcBef>
                <a:spcPts val="60"/>
              </a:spcBef>
            </a:pPr>
            <a:r>
              <a:rPr lang="en-US" sz="1800" spc="-5" dirty="0">
                <a:latin typeface="Arial" panose="020B0604020202020204" pitchFamily="34" charset="0"/>
                <a:cs typeface="Arial" panose="020B0604020202020204" pitchFamily="34" charset="0"/>
              </a:rPr>
              <a:t>Risk management</a:t>
            </a:r>
          </a:p>
          <a:p>
            <a:pPr marL="469900" lvl="1" algn="just">
              <a:lnSpc>
                <a:spcPct val="100000"/>
              </a:lnSpc>
              <a:spcBef>
                <a:spcPts val="60"/>
              </a:spcBef>
            </a:pPr>
            <a:r>
              <a:rPr lang="en-US" sz="1800" spc="-5" dirty="0">
                <a:latin typeface="Arial" panose="020B0604020202020204" pitchFamily="34" charset="0"/>
                <a:cs typeface="Arial" panose="020B0604020202020204" pitchFamily="34" charset="0"/>
              </a:rPr>
              <a:t>Internal Audit</a:t>
            </a:r>
          </a:p>
          <a:p>
            <a:pPr marL="469900" lvl="1" algn="just">
              <a:lnSpc>
                <a:spcPct val="100000"/>
              </a:lnSpc>
              <a:spcBef>
                <a:spcPts val="60"/>
              </a:spcBef>
            </a:pPr>
            <a:r>
              <a:rPr lang="en-US" sz="1800" spc="-5" dirty="0">
                <a:latin typeface="Arial" panose="020B0604020202020204" pitchFamily="34" charset="0"/>
                <a:cs typeface="Arial" panose="020B0604020202020204" pitchFamily="34" charset="0"/>
              </a:rPr>
              <a:t>Office of the CFO</a:t>
            </a:r>
          </a:p>
          <a:p>
            <a:pPr marL="127000" indent="-342900" algn="just">
              <a:lnSpc>
                <a:spcPct val="100000"/>
              </a:lnSpc>
              <a:spcBef>
                <a:spcPts val="60"/>
              </a:spcBef>
              <a:buFont typeface="+mj-lt"/>
              <a:buAutoNum type="arabicParenR" startAt="3"/>
            </a:pPr>
            <a:endParaRPr lang="en-US" sz="1800" dirty="0">
              <a:latin typeface="Arial" panose="020B0604020202020204" pitchFamily="34" charset="0"/>
              <a:cs typeface="Arial" panose="020B0604020202020204" pitchFamily="34" charset="0"/>
            </a:endParaRPr>
          </a:p>
          <a:p>
            <a:pPr marL="354965" indent="-342900" algn="just">
              <a:lnSpc>
                <a:spcPct val="100000"/>
              </a:lnSpc>
              <a:spcBef>
                <a:spcPts val="60"/>
              </a:spcBef>
              <a:buFont typeface="+mj-lt"/>
              <a:buAutoNum type="arabicParenR" startAt="3"/>
              <a:tabLst>
                <a:tab pos="182245" algn="l"/>
              </a:tabLst>
            </a:pPr>
            <a:r>
              <a:rPr lang="en-US" sz="1800" b="1" spc="-5" dirty="0">
                <a:solidFill>
                  <a:srgbClr val="F58220"/>
                </a:solidFill>
                <a:latin typeface="Arial" panose="020B0604020202020204" pitchFamily="34" charset="0"/>
                <a:cs typeface="Arial" panose="020B0604020202020204" pitchFamily="34" charset="0"/>
              </a:rPr>
              <a:t>Corporate</a:t>
            </a:r>
            <a:r>
              <a:rPr lang="en-US" sz="1800" b="1" spc="-20" dirty="0">
                <a:solidFill>
                  <a:srgbClr val="F58220"/>
                </a:solidFill>
                <a:latin typeface="Arial" panose="020B0604020202020204" pitchFamily="34" charset="0"/>
                <a:cs typeface="Arial" panose="020B0604020202020204" pitchFamily="34" charset="0"/>
              </a:rPr>
              <a:t> </a:t>
            </a:r>
            <a:r>
              <a:rPr lang="en-US" sz="1800" b="1" dirty="0">
                <a:solidFill>
                  <a:srgbClr val="F58220"/>
                </a:solidFill>
                <a:latin typeface="Arial" panose="020B0604020202020204" pitchFamily="34" charset="0"/>
                <a:cs typeface="Arial" panose="020B0604020202020204" pitchFamily="34" charset="0"/>
              </a:rPr>
              <a:t>Services</a:t>
            </a:r>
            <a:r>
              <a:rPr lang="en-US" sz="1800" b="1" spc="-10" dirty="0">
                <a:solidFill>
                  <a:srgbClr val="F58220"/>
                </a:solidFill>
                <a:latin typeface="Arial" panose="020B0604020202020204" pitchFamily="34" charset="0"/>
                <a:cs typeface="Arial" panose="020B0604020202020204" pitchFamily="34" charset="0"/>
              </a:rPr>
              <a:t> </a:t>
            </a:r>
            <a:r>
              <a:rPr lang="en-US" sz="1800" b="1" spc="-5" dirty="0">
                <a:solidFill>
                  <a:srgbClr val="F58220"/>
                </a:solidFill>
                <a:latin typeface="Arial" panose="020B0604020202020204" pitchFamily="34" charset="0"/>
                <a:cs typeface="Arial" panose="020B0604020202020204" pitchFamily="34" charset="0"/>
              </a:rPr>
              <a:t>and</a:t>
            </a:r>
            <a:r>
              <a:rPr lang="en-US" sz="1800" b="1" spc="-20" dirty="0">
                <a:solidFill>
                  <a:srgbClr val="F58220"/>
                </a:solidFill>
                <a:latin typeface="Arial" panose="020B0604020202020204" pitchFamily="34" charset="0"/>
                <a:cs typeface="Arial" panose="020B0604020202020204" pitchFamily="34" charset="0"/>
              </a:rPr>
              <a:t> </a:t>
            </a:r>
            <a:r>
              <a:rPr lang="en-US" sz="1800" b="1" dirty="0">
                <a:solidFill>
                  <a:srgbClr val="F58220"/>
                </a:solidFill>
                <a:latin typeface="Arial" panose="020B0604020202020204" pitchFamily="34" charset="0"/>
                <a:cs typeface="Arial" panose="020B0604020202020204" pitchFamily="34" charset="0"/>
              </a:rPr>
              <a:t>Financial</a:t>
            </a:r>
            <a:r>
              <a:rPr lang="en-US" sz="1800" b="1" spc="-55" dirty="0">
                <a:solidFill>
                  <a:srgbClr val="F58220"/>
                </a:solidFill>
                <a:latin typeface="Arial" panose="020B0604020202020204" pitchFamily="34" charset="0"/>
                <a:cs typeface="Arial" panose="020B0604020202020204" pitchFamily="34" charset="0"/>
              </a:rPr>
              <a:t> </a:t>
            </a:r>
            <a:r>
              <a:rPr lang="en-US" sz="1800" b="1" spc="-5" dirty="0">
                <a:solidFill>
                  <a:srgbClr val="F58220"/>
                </a:solidFill>
                <a:latin typeface="Arial" panose="020B0604020202020204" pitchFamily="34" charset="0"/>
                <a:cs typeface="Arial" panose="020B0604020202020204" pitchFamily="34" charset="0"/>
              </a:rPr>
              <a:t>Administration</a:t>
            </a:r>
            <a:endParaRPr lang="en-US" sz="1800" dirty="0">
              <a:latin typeface="Arial" panose="020B0604020202020204" pitchFamily="34" charset="0"/>
              <a:cs typeface="Arial" panose="020B0604020202020204" pitchFamily="34" charset="0"/>
            </a:endParaRPr>
          </a:p>
          <a:p>
            <a:pPr algn="just">
              <a:lnSpc>
                <a:spcPct val="100000"/>
              </a:lnSpc>
            </a:pPr>
            <a:r>
              <a:rPr lang="en-US" sz="1800" dirty="0">
                <a:latin typeface="Arial" panose="020B0604020202020204" pitchFamily="34" charset="0"/>
                <a:cs typeface="Arial" panose="020B0604020202020204" pitchFamily="34" charset="0"/>
              </a:rPr>
              <a:t>Purpose: </a:t>
            </a:r>
            <a:r>
              <a:rPr lang="en-US" sz="1800" spc="-5" dirty="0">
                <a:latin typeface="Arial" panose="020B0604020202020204" pitchFamily="34" charset="0"/>
                <a:cs typeface="Arial" panose="020B0604020202020204" pitchFamily="34" charset="0"/>
              </a:rPr>
              <a:t>Render </a:t>
            </a:r>
            <a:r>
              <a:rPr lang="en-US" sz="1800" dirty="0">
                <a:latin typeface="Arial" panose="020B0604020202020204" pitchFamily="34" charset="0"/>
                <a:cs typeface="Arial" panose="020B0604020202020204" pitchFamily="34" charset="0"/>
              </a:rPr>
              <a:t>corporate services</a:t>
            </a:r>
            <a:r>
              <a:rPr lang="en-US" sz="1800" spc="-320" dirty="0">
                <a:latin typeface="Arial" panose="020B0604020202020204" pitchFamily="34" charset="0"/>
                <a:cs typeface="Arial" panose="020B0604020202020204" pitchFamily="34" charset="0"/>
              </a:rPr>
              <a:t>.</a:t>
            </a:r>
            <a:r>
              <a:rPr lang="en-US" sz="1800" dirty="0">
                <a:solidFill>
                  <a:srgbClr val="585757"/>
                </a:solidFill>
                <a:latin typeface="Arial" panose="020B0604020202020204" pitchFamily="34" charset="0"/>
                <a:cs typeface="Arial" panose="020B0604020202020204" pitchFamily="34" charset="0"/>
              </a:rPr>
              <a:t> </a:t>
            </a:r>
          </a:p>
          <a:p>
            <a:pPr algn="just">
              <a:lnSpc>
                <a:spcPct val="100000"/>
              </a:lnSpc>
            </a:pPr>
            <a:r>
              <a:rPr lang="en-US" sz="1800" dirty="0">
                <a:solidFill>
                  <a:srgbClr val="585757"/>
                </a:solidFill>
                <a:latin typeface="Arial" panose="020B0604020202020204" pitchFamily="34" charset="0"/>
                <a:cs typeface="Arial" panose="020B0604020202020204" pitchFamily="34" charset="0"/>
              </a:rPr>
              <a:t>The sub-programme is comprised of Strategy and Communication, Human Resources and Corporate Services as well as Information Communication and Technology (ICT).</a:t>
            </a:r>
            <a:endParaRPr lang="en-US" sz="1800"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1018995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D80BE-EC00-42D9-853E-C944DFB4BB02}"/>
              </a:ext>
            </a:extLst>
          </p:cNvPr>
          <p:cNvSpPr>
            <a:spLocks noGrp="1"/>
          </p:cNvSpPr>
          <p:nvPr>
            <p:ph type="title"/>
          </p:nvPr>
        </p:nvSpPr>
        <p:spPr>
          <a:xfrm>
            <a:off x="838200" y="365126"/>
            <a:ext cx="10515600" cy="266470"/>
          </a:xfrm>
        </p:spPr>
        <p:txBody>
          <a:bodyPr>
            <a:normAutofit fontScale="90000"/>
          </a:bodyPr>
          <a:lstStyle/>
          <a:p>
            <a:r>
              <a:rPr lang="en-US" sz="3600" b="1" dirty="0">
                <a:latin typeface="Arial" panose="020B0604020202020204" pitchFamily="34" charset="0"/>
                <a:cs typeface="Arial" panose="020B0604020202020204" pitchFamily="34" charset="0"/>
              </a:rPr>
              <a:t>Organisation</a:t>
            </a:r>
            <a:r>
              <a:rPr lang="en-US" sz="3600" dirty="0">
                <a:latin typeface="Arial" panose="020B0604020202020204" pitchFamily="34" charset="0"/>
                <a:cs typeface="Arial" panose="020B0604020202020204" pitchFamily="34" charset="0"/>
              </a:rPr>
              <a:t>..</a:t>
            </a:r>
            <a:r>
              <a:rPr lang="en-US" sz="3600" b="1" dirty="0">
                <a:latin typeface="Arial" panose="020B0604020202020204" pitchFamily="34" charset="0"/>
                <a:cs typeface="Arial" panose="020B0604020202020204" pitchFamily="34" charset="0"/>
              </a:rPr>
              <a:t>2</a:t>
            </a:r>
            <a:endParaRPr lang="en-ZA"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60B2C6F-4EBB-439A-8B70-14C53D7BDD4D}"/>
              </a:ext>
            </a:extLst>
          </p:cNvPr>
          <p:cNvSpPr>
            <a:spLocks noGrp="1"/>
          </p:cNvSpPr>
          <p:nvPr>
            <p:ph idx="1"/>
          </p:nvPr>
        </p:nvSpPr>
        <p:spPr>
          <a:xfrm>
            <a:off x="254524" y="935915"/>
            <a:ext cx="11821212" cy="5733548"/>
          </a:xfrm>
        </p:spPr>
        <p:txBody>
          <a:bodyPr>
            <a:normAutofit fontScale="92500" lnSpcReduction="20000"/>
          </a:bodyPr>
          <a:lstStyle/>
          <a:p>
            <a:pPr marL="0" indent="0">
              <a:buNone/>
            </a:pPr>
            <a:r>
              <a:rPr lang="en-US" sz="1900" b="1" dirty="0">
                <a:latin typeface="Arial" panose="020B0604020202020204" pitchFamily="34" charset="0"/>
                <a:cs typeface="Arial" panose="020B0604020202020204" pitchFamily="34" charset="0"/>
              </a:rPr>
              <a:t>Programe 2A: NPC Secretariat</a:t>
            </a:r>
          </a:p>
          <a:p>
            <a:pPr>
              <a:lnSpc>
                <a:spcPct val="110000"/>
              </a:lnSpc>
              <a:buFont typeface="Wingdings" panose="05000000000000000000" pitchFamily="2" charset="2"/>
              <a:buChar char="§"/>
            </a:pPr>
            <a:r>
              <a:rPr lang="en-US" sz="1800" dirty="0">
                <a:latin typeface="Arial" panose="020B0604020202020204" pitchFamily="34" charset="0"/>
                <a:cs typeface="Arial" panose="020B0604020202020204" pitchFamily="34" charset="0"/>
              </a:rPr>
              <a:t>The </a:t>
            </a:r>
            <a:r>
              <a:rPr lang="en-US" sz="1800" spc="-5" dirty="0">
                <a:latin typeface="Arial" panose="020B0604020202020204" pitchFamily="34" charset="0"/>
                <a:cs typeface="Arial" panose="020B0604020202020204" pitchFamily="34" charset="0"/>
              </a:rPr>
              <a:t>programme </a:t>
            </a:r>
            <a:r>
              <a:rPr lang="en-US" sz="1800" dirty="0">
                <a:latin typeface="Arial" panose="020B0604020202020204" pitchFamily="34" charset="0"/>
                <a:cs typeface="Arial" panose="020B0604020202020204" pitchFamily="34" charset="0"/>
              </a:rPr>
              <a:t>organized according to the following sectors:</a:t>
            </a:r>
          </a:p>
          <a:p>
            <a:pPr marL="457200" indent="-457200">
              <a:lnSpc>
                <a:spcPct val="110000"/>
              </a:lnSpc>
              <a:buFont typeface="+mj-lt"/>
              <a:buAutoNum type="arabicParenR"/>
            </a:pPr>
            <a:r>
              <a:rPr lang="en-US" sz="1800" spc="-10" dirty="0">
                <a:latin typeface="Arial" panose="020B0604020202020204" pitchFamily="34" charset="0"/>
                <a:cs typeface="Arial" panose="020B0604020202020204" pitchFamily="34" charset="0"/>
              </a:rPr>
              <a:t>Economy, </a:t>
            </a:r>
          </a:p>
          <a:p>
            <a:pPr marL="457200" indent="-457200">
              <a:lnSpc>
                <a:spcPct val="110000"/>
              </a:lnSpc>
              <a:buFont typeface="+mj-lt"/>
              <a:buAutoNum type="arabicParenR"/>
            </a:pPr>
            <a:r>
              <a:rPr lang="en-US" sz="1800" dirty="0">
                <a:latin typeface="Arial" panose="020B0604020202020204" pitchFamily="34" charset="0"/>
                <a:cs typeface="Arial" panose="020B0604020202020204" pitchFamily="34" charset="0"/>
              </a:rPr>
              <a:t>Social Protection, </a:t>
            </a:r>
          </a:p>
          <a:p>
            <a:pPr marL="457200" indent="-457200">
              <a:lnSpc>
                <a:spcPct val="110000"/>
              </a:lnSpc>
              <a:buFont typeface="+mj-lt"/>
              <a:buAutoNum type="arabicParenR"/>
            </a:pPr>
            <a:r>
              <a:rPr lang="en-US" sz="1800" dirty="0">
                <a:latin typeface="Arial" panose="020B0604020202020204" pitchFamily="34" charset="0"/>
                <a:cs typeface="Arial" panose="020B0604020202020204" pitchFamily="34" charset="0"/>
              </a:rPr>
              <a:t>Governance </a:t>
            </a:r>
            <a:r>
              <a:rPr lang="en-US" sz="1800" spc="-5" dirty="0">
                <a:latin typeface="Arial" panose="020B0604020202020204" pitchFamily="34" charset="0"/>
                <a:cs typeface="Arial" panose="020B0604020202020204" pitchFamily="34" charset="0"/>
              </a:rPr>
              <a:t>and Research, </a:t>
            </a:r>
          </a:p>
          <a:p>
            <a:pPr marL="457200" indent="-457200">
              <a:lnSpc>
                <a:spcPct val="110000"/>
              </a:lnSpc>
              <a:buFont typeface="+mj-lt"/>
              <a:buAutoNum type="arabicParenR"/>
            </a:pPr>
            <a:r>
              <a:rPr lang="en-US" sz="1800" dirty="0">
                <a:latin typeface="Arial" panose="020B0604020202020204" pitchFamily="34" charset="0"/>
                <a:cs typeface="Arial" panose="020B0604020202020204" pitchFamily="34" charset="0"/>
              </a:rPr>
              <a:t>Partnerships </a:t>
            </a:r>
            <a:r>
              <a:rPr lang="en-US" sz="1800" spc="-5" dirty="0">
                <a:latin typeface="Arial" panose="020B0604020202020204" pitchFamily="34" charset="0"/>
                <a:cs typeface="Arial" panose="020B0604020202020204" pitchFamily="34" charset="0"/>
              </a:rPr>
              <a:t>and Development</a:t>
            </a:r>
          </a:p>
          <a:p>
            <a:pPr marL="0" indent="0">
              <a:lnSpc>
                <a:spcPct val="110000"/>
              </a:lnSpc>
              <a:buNone/>
            </a:pPr>
            <a:endParaRPr lang="en-US" sz="1900" dirty="0">
              <a:latin typeface="Arial" panose="020B0604020202020204" pitchFamily="34" charset="0"/>
              <a:cs typeface="Arial" panose="020B0604020202020204" pitchFamily="34" charset="0"/>
            </a:endParaRPr>
          </a:p>
          <a:p>
            <a:pPr marL="0" indent="0">
              <a:spcBef>
                <a:spcPts val="100"/>
              </a:spcBef>
              <a:buNone/>
            </a:pPr>
            <a:r>
              <a:rPr lang="en-US" sz="1900" b="1" dirty="0">
                <a:latin typeface="Arial" panose="020B0604020202020204" pitchFamily="34" charset="0"/>
                <a:cs typeface="Arial" panose="020B0604020202020204" pitchFamily="34" charset="0"/>
              </a:rPr>
              <a:t>Programme 2B</a:t>
            </a:r>
          </a:p>
          <a:p>
            <a:pPr marL="12700">
              <a:spcBef>
                <a:spcPts val="100"/>
              </a:spcBef>
            </a:pPr>
            <a:endParaRPr lang="en-US" sz="1800" b="1" dirty="0">
              <a:latin typeface="Arial" panose="020B0604020202020204" pitchFamily="34" charset="0"/>
              <a:cs typeface="Arial" panose="020B0604020202020204" pitchFamily="34" charset="0"/>
            </a:endParaRPr>
          </a:p>
          <a:p>
            <a:pPr marL="12700">
              <a:lnSpc>
                <a:spcPct val="100000"/>
              </a:lnSpc>
              <a:spcBef>
                <a:spcPts val="100"/>
              </a:spcBef>
            </a:pPr>
            <a:r>
              <a:rPr lang="en-US" sz="1800" dirty="0">
                <a:latin typeface="Arial" panose="020B0604020202020204" pitchFamily="34" charset="0"/>
                <a:cs typeface="Arial" panose="020B0604020202020204" pitchFamily="34" charset="0"/>
              </a:rPr>
              <a:t>The programme consists of the following sub-</a:t>
            </a:r>
            <a:r>
              <a:rPr lang="en-US" sz="1800" dirty="0" err="1">
                <a:latin typeface="Arial" panose="020B0604020202020204" pitchFamily="34" charset="0"/>
                <a:cs typeface="Arial" panose="020B0604020202020204" pitchFamily="34" charset="0"/>
              </a:rPr>
              <a:t>programmes</a:t>
            </a:r>
            <a:r>
              <a:rPr lang="en-US" sz="1800" dirty="0">
                <a:latin typeface="Arial" panose="020B0604020202020204" pitchFamily="34" charset="0"/>
                <a:cs typeface="Arial" panose="020B0604020202020204" pitchFamily="34" charset="0"/>
              </a:rPr>
              <a:t>:</a:t>
            </a:r>
          </a:p>
          <a:p>
            <a:pPr marL="342900" lvl="0" indent="-342900">
              <a:lnSpc>
                <a:spcPct val="170000"/>
              </a:lnSpc>
              <a:spcBef>
                <a:spcPts val="60"/>
              </a:spcBef>
              <a:buAutoNum type="arabicPeriod"/>
              <a:tabLst>
                <a:tab pos="182245" algn="l"/>
              </a:tabLst>
            </a:pPr>
            <a:r>
              <a:rPr lang="en-US" sz="1800" b="1" spc="-5" dirty="0">
                <a:solidFill>
                  <a:srgbClr val="F58220"/>
                </a:solidFill>
                <a:latin typeface="Arial" panose="020B0604020202020204" pitchFamily="34" charset="0"/>
                <a:cs typeface="Arial" panose="020B0604020202020204" pitchFamily="34" charset="0"/>
              </a:rPr>
              <a:t>Planning Alignment: </a:t>
            </a:r>
          </a:p>
          <a:p>
            <a:pPr marL="0" lvl="0" indent="0">
              <a:lnSpc>
                <a:spcPct val="100000"/>
              </a:lnSpc>
              <a:spcBef>
                <a:spcPts val="60"/>
              </a:spcBef>
              <a:buNone/>
              <a:tabLst>
                <a:tab pos="182245" algn="l"/>
              </a:tabLst>
            </a:pPr>
            <a:r>
              <a:rPr lang="en-US" sz="1800" dirty="0">
                <a:solidFill>
                  <a:prstClr val="black"/>
                </a:solidFill>
                <a:latin typeface="Arial" panose="020B0604020202020204" pitchFamily="34" charset="0"/>
                <a:cs typeface="Arial" panose="020B0604020202020204" pitchFamily="34" charset="0"/>
              </a:rPr>
              <a:t>To facilitate the development and alignment of medium and short-term plans and delivery priorities.</a:t>
            </a:r>
          </a:p>
          <a:p>
            <a:pPr marL="0" indent="0">
              <a:lnSpc>
                <a:spcPct val="170000"/>
              </a:lnSpc>
              <a:spcBef>
                <a:spcPts val="60"/>
              </a:spcBef>
              <a:buNone/>
              <a:tabLst>
                <a:tab pos="182245" algn="l"/>
              </a:tabLst>
            </a:pPr>
            <a:r>
              <a:rPr lang="en-US" sz="1800" b="1" spc="-5" dirty="0">
                <a:solidFill>
                  <a:srgbClr val="F58220"/>
                </a:solidFill>
                <a:latin typeface="Arial" panose="020B0604020202020204" pitchFamily="34" charset="0"/>
                <a:cs typeface="Arial" panose="020B0604020202020204" pitchFamily="34" charset="0"/>
              </a:rPr>
              <a:t>2. Planning Coordination: </a:t>
            </a:r>
          </a:p>
          <a:p>
            <a:pPr marL="0" indent="0">
              <a:lnSpc>
                <a:spcPct val="100000"/>
              </a:lnSpc>
              <a:spcBef>
                <a:spcPts val="60"/>
              </a:spcBef>
              <a:buNone/>
              <a:tabLst>
                <a:tab pos="182245" algn="l"/>
              </a:tabLst>
            </a:pPr>
            <a:r>
              <a:rPr lang="en-US" sz="1800" dirty="0">
                <a:latin typeface="Arial" panose="020B0604020202020204" pitchFamily="34" charset="0"/>
                <a:cs typeface="Arial" panose="020B0604020202020204" pitchFamily="34" charset="0"/>
              </a:rPr>
              <a:t>To develop strategic short and medium-term plans.</a:t>
            </a:r>
          </a:p>
          <a:p>
            <a:pPr marL="0" indent="0">
              <a:lnSpc>
                <a:spcPct val="100000"/>
              </a:lnSpc>
              <a:buNone/>
            </a:pPr>
            <a:r>
              <a:rPr lang="en-US" sz="1800" b="1" spc="-5" dirty="0">
                <a:solidFill>
                  <a:srgbClr val="F58220"/>
                </a:solidFill>
                <a:latin typeface="Arial" panose="020B0604020202020204" pitchFamily="34" charset="0"/>
                <a:cs typeface="Arial" panose="020B0604020202020204" pitchFamily="34" charset="0"/>
              </a:rPr>
              <a:t>3. Resource Planning: </a:t>
            </a:r>
          </a:p>
          <a:p>
            <a:pPr marL="0" indent="0">
              <a:lnSpc>
                <a:spcPct val="100000"/>
              </a:lnSpc>
              <a:buNone/>
            </a:pPr>
            <a:r>
              <a:rPr lang="en-US" sz="1800" spc="-5" dirty="0">
                <a:latin typeface="Arial" panose="020B0604020202020204" pitchFamily="34" charset="0"/>
                <a:cs typeface="Arial" panose="020B0604020202020204" pitchFamily="34" charset="0"/>
              </a:rPr>
              <a:t>To</a:t>
            </a:r>
            <a:r>
              <a:rPr lang="en-US" sz="1800" dirty="0">
                <a:latin typeface="Arial" panose="020B0604020202020204" pitchFamily="34" charset="0"/>
                <a:cs typeface="Arial" panose="020B0604020202020204" pitchFamily="34" charset="0"/>
              </a:rPr>
              <a:t> develop the budget prioritisation framework and facilitate alignment with the national budget process and priorities.</a:t>
            </a:r>
            <a:endParaRPr lang="en-US" sz="1800" b="1" spc="-5" dirty="0">
              <a:solidFill>
                <a:srgbClr val="F58220"/>
              </a:solidFill>
              <a:latin typeface="Arial" panose="020B0604020202020204" pitchFamily="34" charset="0"/>
              <a:cs typeface="Arial" panose="020B0604020202020204" pitchFamily="34" charset="0"/>
            </a:endParaRPr>
          </a:p>
          <a:p>
            <a:pPr marL="0" indent="0">
              <a:lnSpc>
                <a:spcPct val="100000"/>
              </a:lnSpc>
              <a:buNone/>
            </a:pPr>
            <a:r>
              <a:rPr lang="en-US" sz="1800" b="1" spc="-5" dirty="0">
                <a:solidFill>
                  <a:srgbClr val="F58220"/>
                </a:solidFill>
                <a:latin typeface="Arial" panose="020B0604020202020204" pitchFamily="34" charset="0"/>
                <a:cs typeface="Arial" panose="020B0604020202020204" pitchFamily="34" charset="0"/>
              </a:rPr>
              <a:t>4. Spatial Planning:</a:t>
            </a:r>
          </a:p>
          <a:p>
            <a:pPr marL="0" indent="0">
              <a:lnSpc>
                <a:spcPct val="100000"/>
              </a:lnSpc>
              <a:buNone/>
            </a:pPr>
            <a:r>
              <a:rPr lang="en-US" sz="1800" dirty="0">
                <a:latin typeface="Arial" panose="020B0604020202020204" pitchFamily="34" charset="0"/>
                <a:cs typeface="Arial" panose="020B0604020202020204" pitchFamily="34" charset="0"/>
              </a:rPr>
              <a:t>To support the spatialization of the national development agenda within the government planning system</a:t>
            </a:r>
            <a:r>
              <a:rPr lang="en-US"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12938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47B9D24-BDAD-3C44-9354-4C10905BF9AD}" vid="{B0079EAD-338F-BF40-9ED8-E75058CFBA9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DF6173-440A-9B48-8B90-C36BB1A59F3A}" vid="{E65E2151-7740-CF4F-803D-C335393B482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FDF6173-440A-9B48-8B90-C36BB1A59F3A}" vid="{E65E2151-7740-CF4F-803D-C335393B482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1719</TotalTime>
  <Words>2339</Words>
  <Application>Microsoft Office PowerPoint</Application>
  <PresentationFormat>Widescreen</PresentationFormat>
  <Paragraphs>439</Paragraphs>
  <Slides>28</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ＭＳ Ｐゴシック</vt:lpstr>
      <vt:lpstr>Arial</vt:lpstr>
      <vt:lpstr>Arial Black</vt:lpstr>
      <vt:lpstr>Arial Narrow</vt:lpstr>
      <vt:lpstr>Calibri</vt:lpstr>
      <vt:lpstr>Calibri Light</vt:lpstr>
      <vt:lpstr>Courier New</vt:lpstr>
      <vt:lpstr>Montserrat Black</vt:lpstr>
      <vt:lpstr>Times New Roman</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Organisation…1</vt:lpstr>
      <vt:lpstr>Organisation..2</vt:lpstr>
      <vt:lpstr>Organisation….3</vt:lpstr>
      <vt:lpstr>Organisation…4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RICHARD NKOSI</dc:creator>
  <cp:lastModifiedBy>Clement Madale, DPME</cp:lastModifiedBy>
  <cp:revision>163</cp:revision>
  <cp:lastPrinted>2023-05-04T10:57:34Z</cp:lastPrinted>
  <dcterms:created xsi:type="dcterms:W3CDTF">2022-02-28T09:05:28Z</dcterms:created>
  <dcterms:modified xsi:type="dcterms:W3CDTF">2023-05-04T15:37:56Z</dcterms:modified>
</cp:coreProperties>
</file>