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4" r:id="rId2"/>
  </p:sldMasterIdLst>
  <p:notesMasterIdLst>
    <p:notesMasterId r:id="rId78"/>
  </p:notesMasterIdLst>
  <p:handoutMasterIdLst>
    <p:handoutMasterId r:id="rId79"/>
  </p:handoutMasterIdLst>
  <p:sldIdLst>
    <p:sldId id="256" r:id="rId3"/>
    <p:sldId id="418" r:id="rId4"/>
    <p:sldId id="419" r:id="rId5"/>
    <p:sldId id="584" r:id="rId6"/>
    <p:sldId id="426" r:id="rId7"/>
    <p:sldId id="451" r:id="rId8"/>
    <p:sldId id="702" r:id="rId9"/>
    <p:sldId id="646" r:id="rId10"/>
    <p:sldId id="723" r:id="rId11"/>
    <p:sldId id="726" r:id="rId12"/>
    <p:sldId id="645" r:id="rId13"/>
    <p:sldId id="647" r:id="rId14"/>
    <p:sldId id="715" r:id="rId15"/>
    <p:sldId id="716" r:id="rId16"/>
    <p:sldId id="717" r:id="rId17"/>
    <p:sldId id="692" r:id="rId18"/>
    <p:sldId id="649" r:id="rId19"/>
    <p:sldId id="1199" r:id="rId20"/>
    <p:sldId id="1206" r:id="rId21"/>
    <p:sldId id="1205" r:id="rId22"/>
    <p:sldId id="668" r:id="rId23"/>
    <p:sldId id="1201" r:id="rId24"/>
    <p:sldId id="653" r:id="rId25"/>
    <p:sldId id="654" r:id="rId26"/>
    <p:sldId id="655" r:id="rId27"/>
    <p:sldId id="656" r:id="rId28"/>
    <p:sldId id="657" r:id="rId29"/>
    <p:sldId id="660" r:id="rId30"/>
    <p:sldId id="480" r:id="rId31"/>
    <p:sldId id="711" r:id="rId32"/>
    <p:sldId id="695" r:id="rId33"/>
    <p:sldId id="1198" r:id="rId34"/>
    <p:sldId id="1217" r:id="rId35"/>
    <p:sldId id="1218" r:id="rId36"/>
    <p:sldId id="720" r:id="rId37"/>
    <p:sldId id="704" r:id="rId38"/>
    <p:sldId id="705" r:id="rId39"/>
    <p:sldId id="706" r:id="rId40"/>
    <p:sldId id="707" r:id="rId41"/>
    <p:sldId id="708" r:id="rId42"/>
    <p:sldId id="709" r:id="rId43"/>
    <p:sldId id="710" r:id="rId44"/>
    <p:sldId id="721" r:id="rId45"/>
    <p:sldId id="621" r:id="rId46"/>
    <p:sldId id="622" r:id="rId47"/>
    <p:sldId id="1203" r:id="rId48"/>
    <p:sldId id="624" r:id="rId49"/>
    <p:sldId id="1204" r:id="rId50"/>
    <p:sldId id="625" r:id="rId51"/>
    <p:sldId id="626" r:id="rId52"/>
    <p:sldId id="627" r:id="rId53"/>
    <p:sldId id="628" r:id="rId54"/>
    <p:sldId id="629" r:id="rId55"/>
    <p:sldId id="630" r:id="rId56"/>
    <p:sldId id="631" r:id="rId57"/>
    <p:sldId id="632" r:id="rId58"/>
    <p:sldId id="633" r:id="rId59"/>
    <p:sldId id="634" r:id="rId60"/>
    <p:sldId id="635" r:id="rId61"/>
    <p:sldId id="636" r:id="rId62"/>
    <p:sldId id="637" r:id="rId63"/>
    <p:sldId id="638" r:id="rId64"/>
    <p:sldId id="639" r:id="rId65"/>
    <p:sldId id="640" r:id="rId66"/>
    <p:sldId id="564" r:id="rId67"/>
    <p:sldId id="1207" r:id="rId68"/>
    <p:sldId id="1208" r:id="rId69"/>
    <p:sldId id="1209" r:id="rId70"/>
    <p:sldId id="1210" r:id="rId71"/>
    <p:sldId id="1211" r:id="rId72"/>
    <p:sldId id="1212" r:id="rId73"/>
    <p:sldId id="1215" r:id="rId74"/>
    <p:sldId id="1216" r:id="rId75"/>
    <p:sldId id="644" r:id="rId76"/>
    <p:sldId id="271" r:id="rId7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eku, Mpho" initials="MM" lastIdx="3" clrIdx="0"/>
  <p:cmAuthor id="2" name="Mbonambi, Nosipho" initials="MN" lastIdx="1" clrIdx="1"/>
  <p:cmAuthor id="3" name="Mogomotsi, Ramasela" initials="MR" lastIdx="1" clrIdx="2">
    <p:extLst>
      <p:ext uri="{19B8F6BF-5375-455C-9EA6-DF929625EA0E}">
        <p15:presenceInfo xmlns:p15="http://schemas.microsoft.com/office/powerpoint/2012/main" userId="S-1-5-21-1035630543-1431987748-622671684-31661" providerId="AD"/>
      </p:ext>
    </p:extLst>
  </p:cmAuthor>
  <p:cmAuthor id="4" name="Khunou, Pat" initials="KP" lastIdx="1" clrIdx="3">
    <p:extLst>
      <p:ext uri="{19B8F6BF-5375-455C-9EA6-DF929625EA0E}">
        <p15:presenceInfo xmlns:p15="http://schemas.microsoft.com/office/powerpoint/2012/main" userId="S-1-5-21-1035630543-1431987748-622671684-344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87" autoAdjust="0"/>
    <p:restoredTop sz="93979" autoAdjust="0"/>
  </p:normalViewPr>
  <p:slideViewPr>
    <p:cSldViewPr>
      <p:cViewPr varScale="1">
        <p:scale>
          <a:sx n="68" d="100"/>
          <a:sy n="68" d="100"/>
        </p:scale>
        <p:origin x="121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8160"/>
    </p:cViewPr>
  </p:sorterViewPr>
  <p:notesViewPr>
    <p:cSldViewPr>
      <p:cViewPr varScale="1">
        <p:scale>
          <a:sx n="63" d="100"/>
          <a:sy n="63" d="100"/>
        </p:scale>
        <p:origin x="2909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ableStyles" Target="tableStyle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3377893796938829"/>
          <c:y val="2.64350924811936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Sheet1!$M$5</c:f>
              <c:strCache>
                <c:ptCount val="1"/>
                <c:pt idx="0">
                  <c:v>Learners</c:v>
                </c:pt>
              </c:strCache>
            </c:strRef>
          </c:tx>
          <c:dPt>
            <c:idx val="0"/>
            <c:bubble3D val="0"/>
            <c:explosion val="22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A3B-466D-BD55-BD2DA116EE3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9A3B-466D-BD55-BD2DA116EE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Sheet1!$L$6:$L$7</c:f>
              <c:strCache>
                <c:ptCount val="2"/>
                <c:pt idx="0">
                  <c:v>Public</c:v>
                </c:pt>
                <c:pt idx="1">
                  <c:v>Independent  </c:v>
                </c:pt>
              </c:strCache>
            </c:strRef>
          </c:cat>
          <c:val>
            <c:numRef>
              <c:f>Sheet1!$M$6:$M$7</c:f>
              <c:numCache>
                <c:formatCode>0%</c:formatCode>
                <c:ptCount val="2"/>
                <c:pt idx="0">
                  <c:v>0.94756663851942791</c:v>
                </c:pt>
                <c:pt idx="1">
                  <c:v>5.2433361480572101E-2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3B-466D-BD55-BD2DA116EE3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Educators</a:t>
            </a:r>
            <a:r>
              <a:rPr lang="en-US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Sheet1!$M$5</c:f>
              <c:strCache>
                <c:ptCount val="1"/>
                <c:pt idx="0">
                  <c:v>Educators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C49-4729-A2A0-BA30F34F0C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C49-4729-A2A0-BA30F34F0C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Sheet1!$L$6:$L$7</c:f>
              <c:strCache>
                <c:ptCount val="2"/>
                <c:pt idx="0">
                  <c:v>Public</c:v>
                </c:pt>
                <c:pt idx="1">
                  <c:v>Independent  </c:v>
                </c:pt>
              </c:strCache>
            </c:strRef>
          </c:cat>
          <c:val>
            <c:numRef>
              <c:f>Sheet1!$M$6:$M$7</c:f>
              <c:numCache>
                <c:formatCode>0%</c:formatCode>
                <c:ptCount val="2"/>
                <c:pt idx="0">
                  <c:v>0.90590284999876991</c:v>
                </c:pt>
                <c:pt idx="1">
                  <c:v>9.409715000123009E-2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49-4729-A2A0-BA30F34F0C2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>
        <a:lumMod val="95000"/>
      </a:sys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Schools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Sheet1!$M$5</c:f>
              <c:strCache>
                <c:ptCount val="1"/>
                <c:pt idx="0">
                  <c:v>Schools 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6FB-47F7-A1D6-31649FC4FEB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6FB-47F7-A1D6-31649FC4FE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Sheet1!$L$6:$L$7</c:f>
              <c:strCache>
                <c:ptCount val="2"/>
                <c:pt idx="0">
                  <c:v>Public</c:v>
                </c:pt>
                <c:pt idx="1">
                  <c:v>Independent  </c:v>
                </c:pt>
              </c:strCache>
            </c:strRef>
          </c:cat>
          <c:val>
            <c:numRef>
              <c:f>Sheet1!$M$6:$M$7</c:f>
              <c:numCache>
                <c:formatCode>0%</c:formatCode>
                <c:ptCount val="2"/>
                <c:pt idx="0">
                  <c:v>0.91347312605447095</c:v>
                </c:pt>
                <c:pt idx="1">
                  <c:v>8.6526873945529048E-2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FB-47F7-A1D6-31649FC4FEB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60" cy="496333"/>
          </a:xfrm>
          <a:prstGeom prst="rect">
            <a:avLst/>
          </a:prstGeom>
        </p:spPr>
        <p:txBody>
          <a:bodyPr vert="horz" lIns="89282" tIns="44641" rIns="89282" bIns="44641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7" y="2"/>
            <a:ext cx="2945660" cy="496333"/>
          </a:xfrm>
          <a:prstGeom prst="rect">
            <a:avLst/>
          </a:prstGeom>
        </p:spPr>
        <p:txBody>
          <a:bodyPr vert="horz" lIns="89282" tIns="44641" rIns="89282" bIns="44641" rtlCol="0"/>
          <a:lstStyle>
            <a:lvl1pPr algn="r">
              <a:defRPr sz="1200"/>
            </a:lvl1pPr>
          </a:lstStyle>
          <a:p>
            <a:fld id="{E93AA773-6DF1-4F5A-847D-437DA32B1F7B}" type="datetimeFigureOut">
              <a:rPr lang="en-ZA" smtClean="0"/>
              <a:t>2023/05/05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587"/>
            <a:ext cx="2945660" cy="496333"/>
          </a:xfrm>
          <a:prstGeom prst="rect">
            <a:avLst/>
          </a:prstGeom>
        </p:spPr>
        <p:txBody>
          <a:bodyPr vert="horz" lIns="89282" tIns="44641" rIns="89282" bIns="44641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7" y="9428587"/>
            <a:ext cx="2945660" cy="496333"/>
          </a:xfrm>
          <a:prstGeom prst="rect">
            <a:avLst/>
          </a:prstGeom>
        </p:spPr>
        <p:txBody>
          <a:bodyPr vert="horz" lIns="89282" tIns="44641" rIns="89282" bIns="44641" rtlCol="0" anchor="b"/>
          <a:lstStyle>
            <a:lvl1pPr algn="r">
              <a:defRPr sz="1200"/>
            </a:lvl1pPr>
          </a:lstStyle>
          <a:p>
            <a:fld id="{46E512A1-1695-4497-99BE-5C128F194D9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352143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60" cy="496333"/>
          </a:xfrm>
          <a:prstGeom prst="rect">
            <a:avLst/>
          </a:prstGeom>
        </p:spPr>
        <p:txBody>
          <a:bodyPr vert="horz" lIns="89282" tIns="44641" rIns="89282" bIns="44641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7" y="2"/>
            <a:ext cx="2945660" cy="496333"/>
          </a:xfrm>
          <a:prstGeom prst="rect">
            <a:avLst/>
          </a:prstGeom>
        </p:spPr>
        <p:txBody>
          <a:bodyPr vert="horz" lIns="89282" tIns="44641" rIns="89282" bIns="44641" rtlCol="0"/>
          <a:lstStyle>
            <a:lvl1pPr algn="r">
              <a:defRPr sz="1200"/>
            </a:lvl1pPr>
          </a:lstStyle>
          <a:p>
            <a:fld id="{CC3A6AE5-08C9-4E57-817B-01A0FCA4A876}" type="datetimeFigureOut">
              <a:rPr lang="en-ZA" smtClean="0"/>
              <a:t>2023/05/05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1363"/>
            <a:ext cx="496570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282" tIns="44641" rIns="89282" bIns="44641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89282" tIns="44641" rIns="89282" bIns="4464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7"/>
            <a:ext cx="2945660" cy="496333"/>
          </a:xfrm>
          <a:prstGeom prst="rect">
            <a:avLst/>
          </a:prstGeom>
        </p:spPr>
        <p:txBody>
          <a:bodyPr vert="horz" lIns="89282" tIns="44641" rIns="89282" bIns="44641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7" y="9428587"/>
            <a:ext cx="2945660" cy="496333"/>
          </a:xfrm>
          <a:prstGeom prst="rect">
            <a:avLst/>
          </a:prstGeom>
        </p:spPr>
        <p:txBody>
          <a:bodyPr vert="horz" lIns="89282" tIns="44641" rIns="89282" bIns="44641" rtlCol="0" anchor="b"/>
          <a:lstStyle>
            <a:lvl1pPr algn="r">
              <a:defRPr sz="1200"/>
            </a:lvl1pPr>
          </a:lstStyle>
          <a:p>
            <a:fld id="{5247FAEF-D2A7-4C4B-A780-0366F34D0D6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751361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693" fontAlgn="base">
              <a:spcBef>
                <a:spcPct val="0"/>
              </a:spcBef>
              <a:spcAft>
                <a:spcPct val="0"/>
              </a:spcAft>
              <a:defRPr/>
            </a:pPr>
            <a:fld id="{B3EBCF5C-793D-4E2E-8A58-2738429E7524}" type="slidenum"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2693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41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BCF5C-793D-4E2E-8A58-2738429E752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2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ysClr val="windowText" lastClr="000000"/>
                </a:solidFill>
              </a:defRPr>
            </a:lvl1pPr>
          </a:lstStyle>
          <a:p>
            <a:fld id="{28A3B54F-4D6D-439C-9A2C-B6799378E1A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3216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596336" cy="114300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502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ysClr val="windowText" lastClr="000000"/>
                </a:solidFill>
              </a:defRPr>
            </a:lvl1pPr>
          </a:lstStyle>
          <a:p>
            <a:fld id="{28A3B54F-4D6D-439C-9A2C-B6799378E1A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4955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ysClr val="windowText" lastClr="000000"/>
                </a:solidFill>
              </a:defRPr>
            </a:lvl1pPr>
          </a:lstStyle>
          <a:p>
            <a:fld id="{28A3B54F-4D6D-439C-9A2C-B6799378E1A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0586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F7A69B-12E0-4122-B15B-DDFCF5E9CE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55676" y="6254568"/>
            <a:ext cx="1026114" cy="511036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1BBC500-BB70-47DA-9C20-F28483686D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</p:spPr>
        <p:txBody>
          <a:bodyPr/>
          <a:lstStyle/>
          <a:p>
            <a:pPr defTabSz="685800">
              <a:defRPr/>
            </a:pP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23C1DCE5-503E-4196-A5BA-3D7A65CAC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</p:spPr>
        <p:txBody>
          <a:bodyPr/>
          <a:lstStyle/>
          <a:p>
            <a:pPr defTabSz="685800">
              <a:defRPr/>
            </a:pP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AFCAD94E-BB47-4959-AB15-04AD0022D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281EBB6-D164-4A7A-83B0-06A5CFC35E17}" type="slidenum">
              <a:rPr lang="en-ZA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09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blur&#10;&#10;Description automatically generated">
            <a:extLst>
              <a:ext uri="{FF2B5EF4-FFF2-40B4-BE49-F238E27FC236}">
                <a16:creationId xmlns:a16="http://schemas.microsoft.com/office/drawing/2014/main" id="{4456F403-169A-4AF7-86A3-A9BFCE1212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798A1A8-AE14-4394-B33F-4D0BF747916C}" type="slidenum">
              <a:rPr lang="en-ZA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 dirty="0"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044380-999D-4B7F-A2A8-5ACB4EBFF6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6211886"/>
            <a:ext cx="1214753" cy="64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679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E7B8-740C-45E1-9CDD-39380D0CD910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2023/05/05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3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028384" cy="90872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21744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A396-C507-4D4E-B160-5D3DB864B7E6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2023/05/05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CCB2-3624-45B4-8B7F-F36AF9340E1E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2023/05/05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2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28A3B54F-4D6D-439C-9A2C-B6799378E1A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8650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01" r:id="rId4"/>
    <p:sldLayoutId id="2147483723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42195-67FC-49D9-860E-C9014DBF4A1C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2023/05/05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8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>
            <a:noAutofit/>
          </a:bodyPr>
          <a:lstStyle/>
          <a:p>
            <a:r>
              <a:rPr lang="en-ZA" sz="3600" b="1" dirty="0">
                <a:solidFill>
                  <a:schemeClr val="accent2">
                    <a:lumMod val="75000"/>
                  </a:schemeClr>
                </a:solidFill>
              </a:rPr>
              <a:t>BASIC EDUCATION 2020/21-2024/25 STRATEGIC PLAN AND ANNUAL PERFORMANCE PLAN 2023/24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3659075"/>
            <a:ext cx="6912768" cy="1752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Select Committee on Education &amp; Technology, Sports, Arts &amp; Culture </a:t>
            </a:r>
            <a:r>
              <a:rPr lang="en-US" dirty="0"/>
              <a:t> 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ZA" b="1" dirty="0">
              <a:solidFill>
                <a:schemeClr val="accent2"/>
              </a:solidFill>
            </a:endParaRPr>
          </a:p>
          <a:p>
            <a:r>
              <a:rPr lang="en-ZA" sz="3400" b="1" dirty="0">
                <a:solidFill>
                  <a:schemeClr val="tx1"/>
                </a:solidFill>
              </a:rPr>
              <a:t>10 May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1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8134"/>
            <a:ext cx="1619672" cy="72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76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734" y="620688"/>
            <a:ext cx="5208794" cy="4958015"/>
          </a:xfrm>
          <a:prstGeom prst="rect">
            <a:avLst/>
          </a:prstGeom>
        </p:spPr>
      </p:pic>
      <p:sp>
        <p:nvSpPr>
          <p:cNvPr id="8" name="Content Placeholder 14"/>
          <p:cNvSpPr txBox="1">
            <a:spLocks/>
          </p:cNvSpPr>
          <p:nvPr/>
        </p:nvSpPr>
        <p:spPr bwMode="auto">
          <a:xfrm>
            <a:off x="0" y="0"/>
            <a:ext cx="4067944" cy="69269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ZA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Plan to 2024</a:t>
            </a:r>
            <a:r>
              <a:rPr lang="en-ZA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defRPr/>
            </a:pPr>
            <a:r>
              <a:rPr lang="en-ZA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the realisation of Schooling 2030 </a:t>
            </a:r>
          </a:p>
          <a:p>
            <a:pPr algn="ctr">
              <a:defRPr/>
            </a:pPr>
            <a:r>
              <a:rPr lang="en-ZA" sz="105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(access, redress, equity, inclusivity, quality, &amp; efficiency)</a:t>
            </a:r>
            <a:endParaRPr lang="en-ZA" sz="1600" i="1" dirty="0">
              <a:solidFill>
                <a:schemeClr val="bg1"/>
              </a:solidFill>
            </a:endParaRPr>
          </a:p>
          <a:p>
            <a:pPr marL="257175" indent="-257175" algn="ctr">
              <a:spcBef>
                <a:spcPct val="20000"/>
              </a:spcBef>
              <a:buFont typeface="Arial" charset="0"/>
              <a:buChar char="•"/>
              <a:defRPr/>
            </a:pPr>
            <a:endParaRPr lang="en-ZA" sz="1600" i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04058" y="942247"/>
            <a:ext cx="1993868" cy="4455066"/>
          </a:xfrm>
          <a:prstGeom prst="rect">
            <a:avLst/>
          </a:prstGeom>
          <a:solidFill>
            <a:schemeClr val="accent2">
              <a:lumMod val="20000"/>
              <a:lumOff val="80000"/>
              <a:alpha val="52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ZA" sz="1350" b="1" dirty="0"/>
              <a:t>Goals 1 to 13: </a:t>
            </a:r>
          </a:p>
          <a:p>
            <a:pPr algn="ctr">
              <a:defRPr/>
            </a:pPr>
            <a:r>
              <a:rPr lang="en-ZA" sz="1350" b="1" dirty="0"/>
              <a:t>Improved Learning Outcomes</a:t>
            </a:r>
          </a:p>
          <a:p>
            <a:pPr>
              <a:defRPr/>
            </a:pPr>
            <a:endParaRPr lang="en-ZA" sz="1350" b="1" dirty="0"/>
          </a:p>
          <a:p>
            <a:pPr marL="214313" indent="-214313">
              <a:buFontTx/>
              <a:buChar char="-"/>
              <a:defRPr/>
            </a:pPr>
            <a:r>
              <a:rPr lang="en-ZA" sz="1350" dirty="0"/>
              <a:t>Improve learning outcomes in Language, Mathematics and Science as measured in Grades 3, 6, 9 and 12</a:t>
            </a:r>
          </a:p>
          <a:p>
            <a:pPr marL="214313" indent="-214313">
              <a:buFontTx/>
              <a:buChar char="-"/>
              <a:defRPr/>
            </a:pPr>
            <a:r>
              <a:rPr lang="en-ZA" sz="1350" dirty="0"/>
              <a:t>Ensure full access to compulsory schooling</a:t>
            </a:r>
          </a:p>
          <a:p>
            <a:pPr marL="214313" indent="-214313">
              <a:buFontTx/>
              <a:buChar char="-"/>
              <a:defRPr/>
            </a:pPr>
            <a:r>
              <a:rPr lang="en-ZA" sz="1350" dirty="0"/>
              <a:t>Decrease grade repetition and retention</a:t>
            </a:r>
          </a:p>
          <a:p>
            <a:pPr marL="214313" indent="-214313">
              <a:buFontTx/>
              <a:buChar char="-"/>
              <a:defRPr/>
            </a:pPr>
            <a:r>
              <a:rPr lang="en-ZA" sz="1350" dirty="0"/>
              <a:t>Improve access to Further Education and Training (FET) colleges</a:t>
            </a:r>
          </a:p>
          <a:p>
            <a:pPr marL="214313" indent="-214313">
              <a:buFontTx/>
              <a:buChar char="-"/>
              <a:defRPr/>
            </a:pPr>
            <a:r>
              <a:rPr lang="en-ZA" sz="1350" dirty="0"/>
              <a:t>Improve quality of Grade 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859" y="4149080"/>
            <a:ext cx="2148840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ZA" sz="1350" b="1" dirty="0">
                <a:solidFill>
                  <a:schemeClr val="bg1"/>
                </a:solidFill>
              </a:rPr>
              <a:t>Goals 14 to 27: </a:t>
            </a:r>
          </a:p>
          <a:p>
            <a:pPr algn="ctr">
              <a:defRPr/>
            </a:pPr>
            <a:r>
              <a:rPr lang="en-ZA" sz="1350" b="1" dirty="0">
                <a:solidFill>
                  <a:schemeClr val="bg1"/>
                </a:solidFill>
              </a:rPr>
              <a:t>Interventions - the ‘how to Improve Learning Outcomes’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4866"/>
            <a:ext cx="2178699" cy="84082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28A3B54F-4D6D-439C-9A2C-B6799378E1A1}" type="slidenum">
              <a:rPr lang="en-ZA" sz="1200" b="1" smtClean="0"/>
              <a:pPr/>
              <a:t>10</a:t>
            </a:fld>
            <a:endParaRPr lang="en-ZA" sz="1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81631"/>
            <a:ext cx="1691680" cy="6211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F3DD35-4016-4168-88A5-1D85D642969C}"/>
              </a:ext>
            </a:extLst>
          </p:cNvPr>
          <p:cNvSpPr/>
          <p:nvPr/>
        </p:nvSpPr>
        <p:spPr>
          <a:xfrm>
            <a:off x="2483768" y="5578703"/>
            <a:ext cx="4464496" cy="36512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Apex priorities post the pandemic </a:t>
            </a:r>
            <a:endParaRPr lang="en-Z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EF2093-F575-47DA-A5BC-2B11DABE5462}"/>
              </a:ext>
            </a:extLst>
          </p:cNvPr>
          <p:cNvSpPr/>
          <p:nvPr/>
        </p:nvSpPr>
        <p:spPr>
          <a:xfrm>
            <a:off x="1691680" y="5991225"/>
            <a:ext cx="1949584" cy="44839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Early Childhood Development </a:t>
            </a:r>
            <a:endParaRPr lang="en-ZA" sz="15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013932-D87B-426A-87F8-6B2FC7327243}"/>
              </a:ext>
            </a:extLst>
          </p:cNvPr>
          <p:cNvSpPr/>
          <p:nvPr/>
        </p:nvSpPr>
        <p:spPr>
          <a:xfrm>
            <a:off x="3805118" y="5991225"/>
            <a:ext cx="1824418" cy="44839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Infrastructure</a:t>
            </a:r>
            <a:endParaRPr lang="en-ZA" sz="15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9DA6E-2961-41E4-8488-C32ADC369711}"/>
              </a:ext>
            </a:extLst>
          </p:cNvPr>
          <p:cNvSpPr/>
          <p:nvPr/>
        </p:nvSpPr>
        <p:spPr>
          <a:xfrm>
            <a:off x="5793390" y="5991226"/>
            <a:ext cx="1993868" cy="44839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Learning Losses and Outcomes</a:t>
            </a:r>
            <a:endParaRPr lang="en-ZA" sz="1500" b="1" dirty="0"/>
          </a:p>
        </p:txBody>
      </p:sp>
    </p:spTree>
    <p:extLst>
      <p:ext uri="{BB962C8B-B14F-4D97-AF65-F5344CB8AC3E}">
        <p14:creationId xmlns:p14="http://schemas.microsoft.com/office/powerpoint/2010/main" val="965667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2880320"/>
          </a:xfrm>
        </p:spPr>
        <p:txBody>
          <a:bodyPr>
            <a:normAutofit/>
          </a:bodyPr>
          <a:lstStyle/>
          <a:p>
            <a:r>
              <a:rPr lang="en-ZA" b="1" dirty="0"/>
              <a:t>2019-2024 MEDIUM-TERM STRATEGIC FRAMEWORK (MTSF) AND EDUCATION SECTOR PRIORITIES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E2C0AE55-7E06-4976-960B-3D98813CB3CF}" type="slidenum">
              <a:rPr lang="en-ZA" noProof="0" smtClean="0"/>
              <a:pPr lvl="0"/>
              <a:t>11</a:t>
            </a:fld>
            <a:endParaRPr lang="en-ZA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8134"/>
            <a:ext cx="1619672" cy="72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71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3296"/>
            <a:ext cx="1691680" cy="7339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2019 – 2024 MEDIUM TERM STRATEGIC FRAMEWORK (MTSF) DBE OUTCOMES (5 yrs.)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9858"/>
            <a:ext cx="9144000" cy="4950296"/>
          </a:xfrm>
          <a:solidFill>
            <a:srgbClr val="FFF0E7"/>
          </a:solidFill>
        </p:spPr>
        <p:txBody>
          <a:bodyPr>
            <a:normAutofit/>
          </a:bodyPr>
          <a:lstStyle/>
          <a:p>
            <a:r>
              <a:rPr lang="en-ZA" sz="2800" b="1" dirty="0"/>
              <a:t>Outcome 1: </a:t>
            </a:r>
            <a:r>
              <a:rPr lang="en-ZA" sz="2800" dirty="0"/>
              <a:t>Improved school-readiness of children.</a:t>
            </a:r>
          </a:p>
          <a:p>
            <a:r>
              <a:rPr lang="en-ZA" sz="2800" b="1" dirty="0"/>
              <a:t>Outcome 2: </a:t>
            </a:r>
            <a:r>
              <a:rPr lang="en-US" sz="2800" dirty="0"/>
              <a:t>10-year-old learners enrolled in publicly funded schools read for meaning.</a:t>
            </a:r>
          </a:p>
          <a:p>
            <a:r>
              <a:rPr lang="en-ZA" sz="2800" b="1" dirty="0"/>
              <a:t>Outcome 3: </a:t>
            </a:r>
            <a:r>
              <a:rPr lang="en-US" sz="2800" dirty="0"/>
              <a:t>Youths better prepared for further studies and the world of work beyond Grade 9.</a:t>
            </a:r>
          </a:p>
          <a:p>
            <a:r>
              <a:rPr lang="en-ZA" sz="2800" b="1" dirty="0"/>
              <a:t>Outcome 4: </a:t>
            </a:r>
            <a:r>
              <a:rPr lang="en-ZA" sz="2800" dirty="0"/>
              <a:t>Youths leaving the schooling system more prepared to contribute towards a prosperous and equitable South Africa.</a:t>
            </a:r>
          </a:p>
          <a:p>
            <a:r>
              <a:rPr lang="en-ZA" sz="2800" b="1" dirty="0"/>
              <a:t>Outcome 5: </a:t>
            </a:r>
            <a:r>
              <a:rPr lang="en-US" sz="2800" dirty="0"/>
              <a:t>School physical infrastructure and environment that inspires learners to learn and teachers to teach.</a:t>
            </a:r>
          </a:p>
          <a:p>
            <a:endParaRPr lang="en-Z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pPr/>
              <a:t>12</a:t>
            </a:fld>
            <a:endParaRPr lang="en-ZA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80162EB-0A53-AA4F-EC73-566DE22DEC79}"/>
              </a:ext>
            </a:extLst>
          </p:cNvPr>
          <p:cNvSpPr txBox="1">
            <a:spLocks/>
          </p:cNvSpPr>
          <p:nvPr/>
        </p:nvSpPr>
        <p:spPr>
          <a:xfrm>
            <a:off x="0" y="1056311"/>
            <a:ext cx="9144000" cy="71486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2700" b="1" dirty="0"/>
              <a:t>Sector Outcomes: </a:t>
            </a:r>
            <a:r>
              <a:rPr lang="en-US" sz="2700" dirty="0"/>
              <a:t>These are goals or a state that identifies </a:t>
            </a:r>
            <a:r>
              <a:rPr lang="en-US" sz="2700" b="1" dirty="0"/>
              <a:t>areas of sectoral performance </a:t>
            </a:r>
            <a:r>
              <a:rPr lang="en-US" sz="2700" dirty="0"/>
              <a:t>that are critical to be achieved to </a:t>
            </a:r>
            <a:r>
              <a:rPr lang="en-US" sz="2700" dirty="0" err="1"/>
              <a:t>realise</a:t>
            </a:r>
            <a:r>
              <a:rPr lang="en-US" sz="2700" dirty="0"/>
              <a:t> progress. They should </a:t>
            </a:r>
            <a:r>
              <a:rPr lang="en-US" sz="2700" b="1" dirty="0"/>
              <a:t>stretch</a:t>
            </a:r>
            <a:r>
              <a:rPr lang="en-US" sz="2700" dirty="0"/>
              <a:t> and </a:t>
            </a:r>
            <a:r>
              <a:rPr lang="en-US" sz="2700" b="1" dirty="0"/>
              <a:t>challenge</a:t>
            </a:r>
            <a:r>
              <a:rPr lang="en-US" sz="2700" dirty="0"/>
              <a:t> the institution and </a:t>
            </a:r>
            <a:r>
              <a:rPr lang="en-US" sz="2700" b="1" dirty="0"/>
              <a:t>focus on the sector’s impact.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ZA" sz="1700" b="1" dirty="0"/>
          </a:p>
        </p:txBody>
      </p:sp>
    </p:spTree>
    <p:extLst>
      <p:ext uri="{BB962C8B-B14F-4D97-AF65-F5344CB8AC3E}">
        <p14:creationId xmlns:p14="http://schemas.microsoft.com/office/powerpoint/2010/main" val="1005424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3296"/>
            <a:ext cx="1619672" cy="765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64" y="54858"/>
            <a:ext cx="7596336" cy="714869"/>
          </a:xfrm>
        </p:spPr>
        <p:txBody>
          <a:bodyPr>
            <a:normAutofit fontScale="90000"/>
          </a:bodyPr>
          <a:lstStyle/>
          <a:p>
            <a:r>
              <a:rPr lang="en-ZA" dirty="0"/>
              <a:t>LINK BETWEEN MTSF OUTCOMES AND DBE APP</a:t>
            </a:r>
            <a:br>
              <a:rPr lang="en-ZA" dirty="0"/>
            </a:br>
            <a:r>
              <a:rPr lang="en-ZA" dirty="0"/>
              <a:t> (DBE OUTCOMES AND OUTPUTS)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3"/>
            <a:ext cx="9144000" cy="905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sz="1700" b="1" dirty="0"/>
              <a:t>Strategic Outcomes:  </a:t>
            </a:r>
            <a:r>
              <a:rPr lang="en-US" sz="1800" b="0" i="0" u="none" strike="noStrike" baseline="0" dirty="0">
                <a:latin typeface="Gotham-Book"/>
              </a:rPr>
              <a:t>Outcomes are the medium-term results for specific beneficiaries which are the consequence of achieving specific outputs of </a:t>
            </a:r>
            <a:r>
              <a:rPr lang="en-US" sz="1800" b="0" i="0" u="none" strike="noStrike" baseline="0" dirty="0" err="1">
                <a:latin typeface="Gotham-Book"/>
              </a:rPr>
              <a:t>programmes</a:t>
            </a:r>
            <a:r>
              <a:rPr lang="en-US" sz="1800" b="0" i="0" u="none" strike="noStrike" baseline="0" dirty="0">
                <a:latin typeface="Gotham-Book"/>
              </a:rPr>
              <a:t>. Outcomes are “What we wish to achieve” and feed to the sector outcome/MTSF.</a:t>
            </a:r>
            <a:endParaRPr lang="en-ZA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13</a:t>
            </a:fld>
            <a:endParaRPr lang="en-Z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363222"/>
              </p:ext>
            </p:extLst>
          </p:nvPr>
        </p:nvGraphicFramePr>
        <p:xfrm>
          <a:off x="5772" y="1809396"/>
          <a:ext cx="9144000" cy="460851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63688">
                  <a:extLst>
                    <a:ext uri="{9D8B030D-6E8A-4147-A177-3AD203B41FA5}">
                      <a16:colId xmlns:a16="http://schemas.microsoft.com/office/drawing/2014/main" val="935398458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16862810"/>
                    </a:ext>
                  </a:extLst>
                </a:gridCol>
                <a:gridCol w="6012160">
                  <a:extLst>
                    <a:ext uri="{9D8B030D-6E8A-4147-A177-3AD203B41FA5}">
                      <a16:colId xmlns:a16="http://schemas.microsoft.com/office/drawing/2014/main" val="975108404"/>
                    </a:ext>
                  </a:extLst>
                </a:gridCol>
              </a:tblGrid>
              <a:tr h="2710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MTSF Outcomes 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DBE Outcomes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DBE Outputs linked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2661457985"/>
                  </a:ext>
                </a:extLst>
              </a:tr>
              <a:tr h="271089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Outcome 1: Improved school-readiness of children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Outcome 1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Early Childhood Development fully migrated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1582409179"/>
                  </a:ext>
                </a:extLst>
              </a:tr>
              <a:tr h="27108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Outcome 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Effective school administration monitored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3609143857"/>
                  </a:ext>
                </a:extLst>
              </a:tr>
              <a:tr h="27108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Determination of school readiness reported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1189867149"/>
                  </a:ext>
                </a:extLst>
              </a:tr>
              <a:tr h="27108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Outcome 3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Qualifications for Grade R practitioners assessed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758519637"/>
                  </a:ext>
                </a:extLst>
              </a:tr>
              <a:tr h="271089">
                <a:tc rowSpan="1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Outcome 2: 10-year-old learners enrolled in publicly funded schools read for meaning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Outcome 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Children/Learners with Profound Intellectual Disability supported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2939556935"/>
                  </a:ext>
                </a:extLst>
              </a:tr>
              <a:tr h="27108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Policy on Screening, Identification, Assessment and Support (SIAS) implemented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2629627154"/>
                  </a:ext>
                </a:extLst>
              </a:tr>
              <a:tr h="27108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Outcome 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Implementation of reading norms monitored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2859768958"/>
                  </a:ext>
                </a:extLst>
              </a:tr>
              <a:tr h="27108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Implementation of Incremental Introduction to African Languages monitored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3181826383"/>
                  </a:ext>
                </a:extLst>
              </a:tr>
              <a:tr h="27108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Implementation of Early Grade Reading Assessment monitored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309753668"/>
                  </a:ext>
                </a:extLst>
              </a:tr>
              <a:tr h="27108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Implementation of National Reading Plan monitored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84527071"/>
                  </a:ext>
                </a:extLst>
              </a:tr>
              <a:tr h="27108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Availability of readers monitored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885867833"/>
                  </a:ext>
                </a:extLst>
              </a:tr>
              <a:tr h="27108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Outcome 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Workbooks provided to schools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330063716"/>
                  </a:ext>
                </a:extLst>
              </a:tr>
              <a:tr h="27108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Lesson plans developed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3473257749"/>
                  </a:ext>
                </a:extLst>
              </a:tr>
              <a:tr h="27108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Outcome 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Capacitated teachers in inclusion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2009222191"/>
                  </a:ext>
                </a:extLst>
              </a:tr>
              <a:tr h="27108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Learners admitted in public special schools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909375961"/>
                  </a:ext>
                </a:extLst>
              </a:tr>
              <a:tr h="27108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Public special schools serving as resource centres monitored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3500962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417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3296"/>
            <a:ext cx="1619672" cy="765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LINK BETWEEN MTSF OUTCOMES AND DBE APP</a:t>
            </a:r>
            <a:br>
              <a:rPr lang="en-ZA" dirty="0"/>
            </a:br>
            <a:r>
              <a:rPr lang="en-ZA" dirty="0"/>
              <a:t> (DBE OUTCOMES AND OUTPUTS)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14</a:t>
            </a:fld>
            <a:endParaRPr lang="en-Z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051704"/>
          <a:ext cx="9144000" cy="531101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63688">
                  <a:extLst>
                    <a:ext uri="{9D8B030D-6E8A-4147-A177-3AD203B41FA5}">
                      <a16:colId xmlns:a16="http://schemas.microsoft.com/office/drawing/2014/main" val="935398458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16862810"/>
                    </a:ext>
                  </a:extLst>
                </a:gridCol>
                <a:gridCol w="6012160">
                  <a:extLst>
                    <a:ext uri="{9D8B030D-6E8A-4147-A177-3AD203B41FA5}">
                      <a16:colId xmlns:a16="http://schemas.microsoft.com/office/drawing/2014/main" val="975108404"/>
                    </a:ext>
                  </a:extLst>
                </a:gridCol>
              </a:tblGrid>
              <a:tr h="304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MTSF Outcomes 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DBE Outcomes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DBE Outputs linked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2661457985"/>
                  </a:ext>
                </a:extLst>
              </a:tr>
              <a:tr h="304034">
                <a:tc rowSpan="1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Outcome 3: Youths better prepared for further studies and the world of work beyond Grade 9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Outcome 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Entrepreneurship education implemented in schools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24388705"/>
                  </a:ext>
                </a:extLst>
              </a:tr>
              <a:tr h="3040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Implementation of General Education Certificate Monitored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2608564332"/>
                  </a:ext>
                </a:extLst>
              </a:tr>
              <a:tr h="3040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Monitored pilot on Coding and Robotics curriculum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1033490209"/>
                  </a:ext>
                </a:extLst>
              </a:tr>
              <a:tr h="3040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Outcome 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School Governing Bodies monitored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1108384439"/>
                  </a:ext>
                </a:extLst>
              </a:tr>
              <a:tr h="3040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Effective school management process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2928759597"/>
                  </a:ext>
                </a:extLst>
              </a:tr>
              <a:tr h="3040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Funza Lushaka bursaries awarded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1535782140"/>
                  </a:ext>
                </a:extLst>
              </a:tr>
              <a:tr h="3040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Funza Lushaka graduates placed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1025147028"/>
                  </a:ext>
                </a:extLst>
              </a:tr>
              <a:tr h="3040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Qualified teachers aged 30 and below appointed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873639041"/>
                  </a:ext>
                </a:extLst>
              </a:tr>
              <a:tr h="3040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Test items developed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3661196465"/>
                  </a:ext>
                </a:extLst>
              </a:tr>
              <a:tr h="3040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Learning Outcomes assessed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3526599353"/>
                  </a:ext>
                </a:extLst>
              </a:tr>
              <a:tr h="3040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Outcome 4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Learner textbooks on Mathematics and EFAL provided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4125528863"/>
                  </a:ext>
                </a:extLst>
              </a:tr>
              <a:tr h="3040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Outcome 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Performance management monitored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2502698081"/>
                  </a:ext>
                </a:extLst>
              </a:tr>
              <a:tr h="3040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Support to school principals rated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3735757550"/>
                  </a:ext>
                </a:extLst>
              </a:tr>
              <a:tr h="3040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District Directors capacitated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4287936172"/>
                  </a:ext>
                </a:extLst>
              </a:tr>
              <a:tr h="3040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>
                          <a:effectLst/>
                        </a:rPr>
                        <a:t>Underperforming Schools Supported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>
                          <a:effectLst/>
                        </a:rPr>
                        <a:t>Teacher development conducted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2745658476"/>
                  </a:ext>
                </a:extLst>
              </a:tr>
              <a:tr h="3040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Outcome 6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District Director forums conducted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3908954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889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3296"/>
            <a:ext cx="1619672" cy="765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LINK BETWEEN MTSF OUTCOMES AND DBE APP</a:t>
            </a:r>
            <a:br>
              <a:rPr lang="en-ZA" dirty="0"/>
            </a:br>
            <a:r>
              <a:rPr lang="en-ZA" dirty="0"/>
              <a:t> (DBE OUTCOMES AND OUTPUTS)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15</a:t>
            </a:fld>
            <a:endParaRPr lang="en-Z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974544"/>
          <a:ext cx="9144000" cy="540810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63688">
                  <a:extLst>
                    <a:ext uri="{9D8B030D-6E8A-4147-A177-3AD203B41FA5}">
                      <a16:colId xmlns:a16="http://schemas.microsoft.com/office/drawing/2014/main" val="935398458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16862810"/>
                    </a:ext>
                  </a:extLst>
                </a:gridCol>
                <a:gridCol w="6012160">
                  <a:extLst>
                    <a:ext uri="{9D8B030D-6E8A-4147-A177-3AD203B41FA5}">
                      <a16:colId xmlns:a16="http://schemas.microsoft.com/office/drawing/2014/main" val="975108404"/>
                    </a:ext>
                  </a:extLst>
                </a:gridCol>
              </a:tblGrid>
              <a:tr h="109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MTSF Outcomes 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DBE Outcomes 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DBE Outputs linked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2661457985"/>
                  </a:ext>
                </a:extLst>
              </a:tr>
              <a:tr h="109427">
                <a:tc rowSpan="1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Outcome 4: Youths leaving the schooling system more prepared to contribute towards a prosperous and equitable South Africa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Outcome 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Schools monitored on Implementation of CAPS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1953142935"/>
                  </a:ext>
                </a:extLst>
              </a:tr>
              <a:tr h="1094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Technical Occupational Stream Piloted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2401651150"/>
                  </a:ext>
                </a:extLst>
              </a:tr>
              <a:tr h="1094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Monitored pilot on Coding and Robotics curriculum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1742860125"/>
                  </a:ext>
                </a:extLst>
              </a:tr>
              <a:tr h="1094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Leaner subject passes in NSC/SC through SCMP obtained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3063260101"/>
                  </a:ext>
                </a:extLst>
              </a:tr>
              <a:tr h="1094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Implementation of National Curriculum Statement Monitored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3154882200"/>
                  </a:ext>
                </a:extLst>
              </a:tr>
              <a:tr h="1094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Increased Bachelor Level Passes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4184058750"/>
                  </a:ext>
                </a:extLst>
              </a:tr>
              <a:tr h="1094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Leaner health and wellness improved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1543593289"/>
                  </a:ext>
                </a:extLst>
              </a:tr>
              <a:tr h="1094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Informed stakeholders and partners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2672046510"/>
                  </a:ext>
                </a:extLst>
              </a:tr>
              <a:tr h="1094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Gender-based violence programmes implemented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3794000901"/>
                  </a:ext>
                </a:extLst>
              </a:tr>
              <a:tr h="1094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Outcome 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School and learner performance on NSC produced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3451568978"/>
                  </a:ext>
                </a:extLst>
              </a:tr>
              <a:tr h="1094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Examination question papers set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2810734783"/>
                  </a:ext>
                </a:extLst>
              </a:tr>
              <a:tr h="1094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Outcome 3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Teacher development monitored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1597224905"/>
                  </a:ext>
                </a:extLst>
              </a:tr>
              <a:tr h="1094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Outcome 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Focus schools established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2455178456"/>
                  </a:ext>
                </a:extLst>
              </a:tr>
              <a:tr h="4439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Officials in districts below the national benchmark mentored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4251680849"/>
                  </a:ext>
                </a:extLst>
              </a:tr>
              <a:tr h="109427">
                <a:tc row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Outcome 5: School physical infrastructure and environment that inspires learners to learn and teachers to teach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Outcome 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New schools completed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1677742725"/>
                  </a:ext>
                </a:extLst>
              </a:tr>
              <a:tr h="1094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School sanitation facilities provided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3568669734"/>
                  </a:ext>
                </a:extLst>
              </a:tr>
              <a:tr h="1094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School water facilities provided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2515755229"/>
                  </a:ext>
                </a:extLst>
              </a:tr>
              <a:tr h="1094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Monitored provision of nutritious meals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2837373725"/>
                  </a:ext>
                </a:extLst>
              </a:tr>
              <a:tr h="1094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Safe, active and social friendly schools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2355642400"/>
                  </a:ext>
                </a:extLst>
              </a:tr>
              <a:tr h="1094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Outcome 3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Implementation of multi-grade toolkit monitored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3149065095"/>
                  </a:ext>
                </a:extLst>
              </a:tr>
              <a:tr h="1094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Outcome 4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Utilisation of ICT resources monitored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1331796864"/>
                  </a:ext>
                </a:extLst>
              </a:tr>
              <a:tr h="1094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Special schools' access to electronic devices monitored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3723357560"/>
                  </a:ext>
                </a:extLst>
              </a:tr>
              <a:tr h="1094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Provision of ICT devices monitored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56" marR="30356" marT="0" marB="0"/>
                </a:tc>
                <a:extLst>
                  <a:ext uri="{0D108BD9-81ED-4DB2-BD59-A6C34878D82A}">
                    <a16:rowId xmlns:a16="http://schemas.microsoft.com/office/drawing/2014/main" val="3960413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568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811" y="0"/>
            <a:ext cx="792088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COUNCIL OF EDUCATION MINISTERS (CEM) PRIORITIES FOR THE SIXTH ADMINISTRATION (5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yrs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16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7312"/>
            <a:ext cx="1691680" cy="58995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172334"/>
              </p:ext>
            </p:extLst>
          </p:nvPr>
        </p:nvGraphicFramePr>
        <p:xfrm>
          <a:off x="0" y="1020275"/>
          <a:ext cx="9144000" cy="5577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16016">
                  <a:extLst>
                    <a:ext uri="{9D8B030D-6E8A-4147-A177-3AD203B41FA5}">
                      <a16:colId xmlns:a16="http://schemas.microsoft.com/office/drawing/2014/main" val="3014358005"/>
                    </a:ext>
                  </a:extLst>
                </a:gridCol>
                <a:gridCol w="4427984">
                  <a:extLst>
                    <a:ext uri="{9D8B030D-6E8A-4147-A177-3AD203B41FA5}">
                      <a16:colId xmlns:a16="http://schemas.microsoft.com/office/drawing/2014/main" val="2729591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These priorities were approved by the Council of Education Ministers to lay a solid foundation for quality education, in support of improved reading and learning outcomes: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491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/>
                        <a:t>1. Improving </a:t>
                      </a:r>
                      <a:r>
                        <a:rPr lang="en-US" sz="1800" b="1" dirty="0"/>
                        <a:t>foundational skills </a:t>
                      </a:r>
                      <a:r>
                        <a:rPr lang="en-US" sz="1800" dirty="0"/>
                        <a:t>of Numeracy and Literacy, especially reading which should be underpinned by a </a:t>
                      </a:r>
                      <a:r>
                        <a:rPr lang="en-US" sz="1800" b="1" dirty="0"/>
                        <a:t>Reading Revolution</a:t>
                      </a:r>
                      <a:r>
                        <a:rPr lang="en-US" sz="1800" dirty="0"/>
                        <a:t>. (</a:t>
                      </a:r>
                      <a:r>
                        <a:rPr lang="en-US" sz="1800" u="sng" dirty="0"/>
                        <a:t>Outcome 1&amp;2</a:t>
                      </a:r>
                      <a:r>
                        <a:rPr lang="en-US" sz="1800" dirty="0"/>
                        <a:t>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4. Urgent implementation of </a:t>
                      </a:r>
                      <a:r>
                        <a:rPr lang="en-US" sz="1800" b="1" dirty="0"/>
                        <a:t>two (2) years of ECD before Grade 1</a:t>
                      </a:r>
                      <a:r>
                        <a:rPr lang="en-US" sz="1800" dirty="0"/>
                        <a:t>, and the </a:t>
                      </a:r>
                      <a:r>
                        <a:rPr lang="en-US" sz="1800" b="1" dirty="0"/>
                        <a:t>migration of the 0 - 4 year olds </a:t>
                      </a:r>
                      <a:r>
                        <a:rPr lang="en-US" sz="1800" dirty="0"/>
                        <a:t>from the Department of Social Development (DSD) to the Department of Basic Education (DBE). (</a:t>
                      </a:r>
                      <a:r>
                        <a:rPr lang="en-US" sz="1800" u="sng" dirty="0"/>
                        <a:t>Outcome 1&amp;2)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340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/>
                        <a:t>2. Immediate </a:t>
                      </a:r>
                      <a:r>
                        <a:rPr lang="en-US" sz="1800" b="1" dirty="0"/>
                        <a:t>implementation of a curriculum </a:t>
                      </a:r>
                      <a:r>
                        <a:rPr lang="en-US" sz="1800" dirty="0"/>
                        <a:t>with skills and competencies for a changing world in all public schools (Three Stream Model, Fourth Industrial Revolution, Entrepreneurship, Focus Schools, etc.). (</a:t>
                      </a:r>
                      <a:r>
                        <a:rPr lang="en-US" sz="1800" u="sng" dirty="0"/>
                        <a:t>Outcome 2, 3 &amp;4)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5. Complete an integrated </a:t>
                      </a:r>
                      <a:r>
                        <a:rPr lang="en-US" sz="1800" b="1" dirty="0"/>
                        <a:t>Infrastructure Development Plan </a:t>
                      </a:r>
                      <a:r>
                        <a:rPr lang="en-US" sz="1800" dirty="0"/>
                        <a:t>informed by infrastructure delivery and regular maintenance which is resourced. (</a:t>
                      </a:r>
                      <a:r>
                        <a:rPr lang="en-US" sz="1800" u="sng" dirty="0"/>
                        <a:t>Outcome 5)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297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3. Deal decisively with </a:t>
                      </a:r>
                      <a:r>
                        <a:rPr lang="en-US" sz="1800" b="1" dirty="0"/>
                        <a:t>quality and efficiency </a:t>
                      </a:r>
                      <a:r>
                        <a:rPr lang="en-US" sz="1800" dirty="0"/>
                        <a:t>through the implementation of </a:t>
                      </a:r>
                      <a:r>
                        <a:rPr lang="en-US" sz="1800" b="1" dirty="0" err="1"/>
                        <a:t>standardised</a:t>
                      </a:r>
                      <a:r>
                        <a:rPr lang="en-US" sz="1800" b="1" dirty="0"/>
                        <a:t> assessments </a:t>
                      </a:r>
                      <a:r>
                        <a:rPr lang="en-US" sz="1800" dirty="0"/>
                        <a:t>to reduce failure, repetition, and drop out rates and introduce multiple qualifications such as the General Education Certificate before the Grade 12 exit qualification. (</a:t>
                      </a:r>
                      <a:r>
                        <a:rPr lang="en-US" sz="1800" u="sng" dirty="0"/>
                        <a:t>Outcome 1, 2, 3 &amp; 4)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6. Work with Departments of Sport and Arts and Culture; Health; and the South African Police Services to teach and promote </a:t>
                      </a:r>
                      <a:r>
                        <a:rPr lang="en-US" sz="1800" b="1" dirty="0"/>
                        <a:t>Social Cohesion, Health and School Safety</a:t>
                      </a:r>
                      <a:r>
                        <a:rPr lang="en-US" sz="1800" dirty="0"/>
                        <a:t>. (</a:t>
                      </a:r>
                      <a:r>
                        <a:rPr lang="en-US" sz="1800" u="sng" dirty="0"/>
                        <a:t>Priority 6</a:t>
                      </a:r>
                      <a:r>
                        <a:rPr lang="en-US" sz="1800" u="none" dirty="0"/>
                        <a:t>)</a:t>
                      </a:r>
                      <a:endParaRPr lang="en-ZA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80076"/>
                  </a:ext>
                </a:extLst>
              </a:tr>
            </a:tbl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1261CB1-2CDB-2B4A-61D9-854C5E452647}"/>
              </a:ext>
            </a:extLst>
          </p:cNvPr>
          <p:cNvSpPr txBox="1">
            <a:spLocks/>
          </p:cNvSpPr>
          <p:nvPr/>
        </p:nvSpPr>
        <p:spPr>
          <a:xfrm>
            <a:off x="6705600" y="65087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A3B54F-4D6D-439C-9A2C-B6799378E1A1}" type="slidenum">
              <a:rPr lang="en-ZA" smtClean="0"/>
              <a:pPr/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3204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STATE OF THE NATION ADDRESS (</a:t>
            </a:r>
            <a:r>
              <a:rPr lang="en-GB" b="1" dirty="0" err="1"/>
              <a:t>SoNA</a:t>
            </a:r>
            <a:r>
              <a:rPr lang="en-GB" b="1" dirty="0"/>
              <a:t>) (Annual)</a:t>
            </a:r>
            <a:br>
              <a:rPr lang="en-ZA" b="1" dirty="0"/>
            </a:br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E2C0AE55-7E06-4976-960B-3D98813CB3CF}" type="slidenum">
              <a:rPr lang="en-ZA" noProof="0" smtClean="0"/>
              <a:pPr lvl="0"/>
              <a:t>17</a:t>
            </a:fld>
            <a:endParaRPr lang="en-ZA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3297"/>
            <a:ext cx="1730318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47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813" y="-82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accent2">
                    <a:lumMod val="75000"/>
                  </a:schemeClr>
                </a:solidFill>
              </a:rPr>
              <a:t>SONA 2023</a:t>
            </a:r>
            <a:br>
              <a:rPr lang="en-US" sz="60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ZA" sz="3000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972072"/>
            <a:ext cx="1505843" cy="871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52320" y="6381328"/>
            <a:ext cx="73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</a:t>
            </a:r>
            <a:endParaRPr lang="en-ZA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312D83F-1B83-EDC8-26F1-B7A6F98382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544657"/>
              </p:ext>
            </p:extLst>
          </p:nvPr>
        </p:nvGraphicFramePr>
        <p:xfrm>
          <a:off x="107504" y="764704"/>
          <a:ext cx="9001000" cy="5496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1296722731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222093828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Early Childhood Development (ECD)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Early Childhood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972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Commitments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Progress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245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Provide young children with a foundation to read for meaning, learn and develop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Under-resourced ECD </a:t>
                      </a:r>
                      <a:r>
                        <a:rPr lang="en-US" sz="1800" b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programmes</a:t>
                      </a:r>
                      <a:r>
                        <a:rPr lang="en-US" sz="18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will be provided with daily activity plans and integrated learning and teaching resources. Funding has been secured for this and the procurement process is due to start in the 2023/24 financial year. </a:t>
                      </a:r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82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Increase the ECD subsidy to reach more children in need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Up to Q3 in 2022/24; 315,198 children received the subsidy through the conditional grant, and 523,575 children received the subsidy through the equitable share.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630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Streamline the requirements for ECD </a:t>
                      </a:r>
                      <a:r>
                        <a:rPr lang="en-US" sz="1800" dirty="0" err="1"/>
                        <a:t>centres</a:t>
                      </a:r>
                      <a:r>
                        <a:rPr lang="en-US" sz="1800" dirty="0"/>
                        <a:t> to access support and subsidies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DBE has been engaging</a:t>
                      </a:r>
                      <a:r>
                        <a:rPr lang="en-ZA" sz="18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with the Red Tape Reduction Unit in the Presidency to identify areas in which we can streamline to process of registering ECD programmes so that they can access the subsidy.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73118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Systems for planning developed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Quality assurance system in place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 Children’s Amendment Bill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>
                          <a:uFill>
                            <a:solidFill>
                              <a:srgbClr val="000000"/>
                            </a:solidFill>
                          </a:u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Evaluation of the National Integrated Early Childhood Development Policy (NIECDP)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94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120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813" y="-82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accent2">
                    <a:lumMod val="75000"/>
                  </a:schemeClr>
                </a:solidFill>
              </a:rPr>
              <a:t>SONA 2023</a:t>
            </a:r>
            <a:br>
              <a:rPr lang="en-US" sz="60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ZA" sz="3000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972072"/>
            <a:ext cx="1505843" cy="871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52320" y="6381328"/>
            <a:ext cx="73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</a:t>
            </a:r>
            <a:endParaRPr lang="en-ZA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312D83F-1B83-EDC8-26F1-B7A6F98382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256746"/>
              </p:ext>
            </p:extLst>
          </p:nvPr>
        </p:nvGraphicFramePr>
        <p:xfrm>
          <a:off x="107504" y="764704"/>
          <a:ext cx="9001000" cy="275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1296722731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222093828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Three Streams Model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Early Childhood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972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Commitments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Progress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245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produce the skills our country needs </a:t>
                      </a:r>
                      <a:r>
                        <a:rPr lang="en-US" sz="1800" kern="1200" dirty="0">
                          <a:solidFill>
                            <a:srgbClr val="252525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52525"/>
                          </a:solidFill>
                        </a:rPr>
                        <a:t>o expand vocational education and training systems through the implementation of the approved curriculum of the three stream model</a:t>
                      </a:r>
                      <a:endParaRPr lang="en-US" dirty="0"/>
                    </a:p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252525"/>
                          </a:solidFill>
                          <a:latin typeface="+mn-lt"/>
                          <a:ea typeface="+mn-ea"/>
                          <a:cs typeface="+mn-cs"/>
                        </a:rPr>
                        <a:t>Continued improvements on </a:t>
                      </a:r>
                      <a:r>
                        <a:rPr lang="en-GB" sz="1800" kern="1200" dirty="0">
                          <a:solidFill>
                            <a:srgbClr val="252525"/>
                          </a:solidFill>
                          <a:latin typeface="+mn-lt"/>
                          <a:ea typeface="+mn-ea"/>
                          <a:cs typeface="+mn-cs"/>
                        </a:rPr>
                        <a:t>Technical Maths and Sciences.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>
                          <a:solidFill>
                            <a:srgbClr val="252525"/>
                          </a:solidFill>
                          <a:latin typeface="+mn-lt"/>
                          <a:ea typeface="+mn-ea"/>
                          <a:cs typeface="+mn-cs"/>
                        </a:rPr>
                        <a:t>Focus schools were introduced.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252525"/>
                          </a:solidFill>
                          <a:latin typeface="+mn-lt"/>
                          <a:ea typeface="+mn-ea"/>
                          <a:cs typeface="+mn-cs"/>
                        </a:rPr>
                        <a:t>Increased enrolments </a:t>
                      </a:r>
                      <a:r>
                        <a:rPr lang="en-GB" sz="1800" kern="1200" dirty="0">
                          <a:solidFill>
                            <a:srgbClr val="252525"/>
                          </a:solidFill>
                          <a:latin typeface="+mn-lt"/>
                          <a:ea typeface="+mn-ea"/>
                          <a:cs typeface="+mn-cs"/>
                        </a:rPr>
                        <a:t>In Technical Subjects specialisations.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>
                          <a:solidFill>
                            <a:srgbClr val="252525"/>
                          </a:solidFill>
                          <a:latin typeface="+mn-lt"/>
                          <a:ea typeface="+mn-ea"/>
                          <a:cs typeface="+mn-cs"/>
                        </a:rPr>
                        <a:t>New Curricula developed: E-Commerce &amp; Entrepreneurship, </a:t>
                      </a:r>
                      <a:r>
                        <a:rPr lang="en-US" sz="1800" kern="1200" dirty="0">
                          <a:solidFill>
                            <a:srgbClr val="252525"/>
                          </a:solidFill>
                          <a:latin typeface="+mn-lt"/>
                          <a:ea typeface="+mn-ea"/>
                          <a:cs typeface="+mn-cs"/>
                        </a:rPr>
                        <a:t>marine sciences and aviation studies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825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727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PRESENTATION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25503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3300" dirty="0"/>
              <a:t>Purpose	</a:t>
            </a:r>
            <a:endParaRPr lang="en-ZA" sz="3300" dirty="0"/>
          </a:p>
          <a:p>
            <a:pPr lvl="0"/>
            <a:r>
              <a:rPr lang="en-US" sz="3300" dirty="0"/>
              <a:t>Size and Shape of the Basic Education Sector</a:t>
            </a:r>
            <a:endParaRPr lang="en-ZA" sz="3300" dirty="0"/>
          </a:p>
          <a:p>
            <a:r>
              <a:rPr lang="en-US" sz="3300" dirty="0"/>
              <a:t>Background</a:t>
            </a:r>
          </a:p>
          <a:p>
            <a:pPr lvl="1"/>
            <a:r>
              <a:rPr lang="en-US" sz="3300" dirty="0"/>
              <a:t>Government priorities </a:t>
            </a:r>
            <a:endParaRPr lang="en-ZA" sz="3300" dirty="0"/>
          </a:p>
          <a:p>
            <a:pPr lvl="1"/>
            <a:r>
              <a:rPr lang="en-US" sz="3300" dirty="0"/>
              <a:t>Action Plan to 2024: </a:t>
            </a:r>
            <a:r>
              <a:rPr lang="en-ZA" sz="3300" dirty="0"/>
              <a:t>Towards the Realisation of Schooling 2030 </a:t>
            </a:r>
          </a:p>
          <a:p>
            <a:pPr lvl="1"/>
            <a:r>
              <a:rPr lang="en-GB" sz="3300" dirty="0"/>
              <a:t>2019-2024 Medium-Term Strategic Framework (MTSF) and Education Sector Priorities</a:t>
            </a:r>
            <a:endParaRPr lang="en-ZA" sz="3300" dirty="0"/>
          </a:p>
          <a:p>
            <a:pPr lvl="1"/>
            <a:r>
              <a:rPr lang="en-US" sz="3300" dirty="0"/>
              <a:t>Council of Education Ministers (CEM) priorities</a:t>
            </a:r>
          </a:p>
          <a:p>
            <a:pPr lvl="1"/>
            <a:r>
              <a:rPr lang="en-US" sz="3300" dirty="0"/>
              <a:t>State of the Nation Address (</a:t>
            </a:r>
            <a:r>
              <a:rPr lang="en-ZA" sz="3300" dirty="0" err="1"/>
              <a:t>SoNA</a:t>
            </a:r>
            <a:r>
              <a:rPr lang="en-ZA" sz="3300" dirty="0"/>
              <a:t>) 2022/2023</a:t>
            </a:r>
          </a:p>
          <a:p>
            <a:pPr lvl="2"/>
            <a:r>
              <a:rPr lang="en-US" sz="3300" dirty="0"/>
              <a:t>Progress on selected deliverables (Including Infrastructure, Learning and Infrastructure)</a:t>
            </a:r>
          </a:p>
          <a:p>
            <a:pPr lvl="2"/>
            <a:r>
              <a:rPr lang="en-US" sz="3300" dirty="0"/>
              <a:t>ECD function</a:t>
            </a:r>
          </a:p>
          <a:p>
            <a:r>
              <a:rPr lang="en-ZA" sz="3300" dirty="0"/>
              <a:t>Annual plans towards long-term outcomes. </a:t>
            </a:r>
          </a:p>
          <a:p>
            <a:pPr lvl="1"/>
            <a:r>
              <a:rPr lang="en-GB" sz="3300" dirty="0"/>
              <a:t>Linking MTSF outcomes to APP – approach and Strategic outcomes</a:t>
            </a:r>
          </a:p>
          <a:p>
            <a:pPr lvl="1"/>
            <a:r>
              <a:rPr lang="en-GB" sz="3300" dirty="0"/>
              <a:t>DBE SP </a:t>
            </a:r>
            <a:r>
              <a:rPr lang="en-ZA" sz="3300" dirty="0"/>
              <a:t>2020/21-2024/25 </a:t>
            </a:r>
          </a:p>
          <a:p>
            <a:pPr lvl="1"/>
            <a:r>
              <a:rPr lang="en-ZA" sz="3300" dirty="0"/>
              <a:t>The DBE APP 2023/24 development process</a:t>
            </a:r>
          </a:p>
          <a:p>
            <a:pPr lvl="1"/>
            <a:r>
              <a:rPr lang="en-ZA" sz="3300" dirty="0"/>
              <a:t>The DBE APP 2023/24 </a:t>
            </a:r>
          </a:p>
          <a:p>
            <a:pPr lvl="1"/>
            <a:r>
              <a:rPr lang="en-US" sz="3300" dirty="0"/>
              <a:t>2023 Budget Allocation: Linking with budgets and policy</a:t>
            </a:r>
            <a:endParaRPr lang="en-ZA" sz="3300" dirty="0"/>
          </a:p>
          <a:p>
            <a:pPr lvl="0"/>
            <a:r>
              <a:rPr lang="en-ZA" sz="3300" dirty="0"/>
              <a:t>Recommendation</a:t>
            </a:r>
          </a:p>
          <a:p>
            <a:endParaRPr lang="en-ZA" dirty="0"/>
          </a:p>
          <a:p>
            <a:pPr lvl="0"/>
            <a:endParaRPr lang="en-US" dirty="0"/>
          </a:p>
          <a:p>
            <a:pPr lv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2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3750"/>
            <a:ext cx="1619672" cy="69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97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32028"/>
            <a:ext cx="8229600" cy="628981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2021-22 SONA in progress </a:t>
            </a:r>
            <a:b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ZA" sz="2400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972072"/>
            <a:ext cx="1505843" cy="871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52320" y="6381328"/>
            <a:ext cx="73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  <a:endParaRPr lang="en-ZA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D7D6AF-D6F9-24C4-348F-E0E688A592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482275"/>
              </p:ext>
            </p:extLst>
          </p:nvPr>
        </p:nvGraphicFramePr>
        <p:xfrm>
          <a:off x="107504" y="685800"/>
          <a:ext cx="9001000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1942932505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1468929081"/>
                    </a:ext>
                  </a:extLst>
                </a:gridCol>
              </a:tblGrid>
              <a:tr h="2944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Reading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Curriculum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468567"/>
                  </a:ext>
                </a:extLst>
              </a:tr>
              <a:tr h="736213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800" dirty="0"/>
                        <a:t> Early grade reading study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800" dirty="0"/>
                        <a:t> Functionality of school libraries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Comprehension across the curriculum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kumimoji="0" lang="en-Z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Curriculum Strengthening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ZA" sz="1800" dirty="0"/>
                        <a:t> Recovery of Learning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840012"/>
                  </a:ext>
                </a:extLst>
              </a:tr>
              <a:tr h="2944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Inclusive education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Skills for a changing world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228661"/>
                  </a:ext>
                </a:extLst>
              </a:tr>
              <a:tr h="1398805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800" dirty="0"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cs typeface="Times New Roman" panose="02020603050405020304" pitchFamily="18" charset="0"/>
                        </a:rPr>
                        <a:t>Mobilisation</a:t>
                      </a:r>
                      <a:r>
                        <a:rPr lang="en-US" sz="1800" dirty="0">
                          <a:cs typeface="Times New Roman" panose="02020603050405020304" pitchFamily="18" charset="0"/>
                        </a:rPr>
                        <a:t> of out-of-school children/learners of school-going age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800" dirty="0">
                          <a:cs typeface="Times New Roman" panose="02020603050405020304" pitchFamily="18" charset="0"/>
                        </a:rPr>
                        <a:t> Improvement of teacher competencies and qualifications in specialised areas of inclusion</a:t>
                      </a:r>
                      <a:endParaRPr lang="en-US" sz="1800" dirty="0">
                        <a:cs typeface="Times New Roman" panose="02020603050405020304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GB" sz="1800" dirty="0">
                          <a:cs typeface="Times New Roman" panose="02020603050405020304" pitchFamily="18" charset="0"/>
                        </a:rPr>
                        <a:t> Implementation of SIAS</a:t>
                      </a:r>
                      <a:endParaRPr lang="en-US" sz="18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 ICT Provision of Devices and Connectivity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 ICT Provision to Public Ordinary Schools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 Coding and Robotics piloted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298609"/>
                  </a:ext>
                </a:extLst>
              </a:tr>
              <a:tr h="2944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Infrastructure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Social cohesion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109247"/>
                  </a:ext>
                </a:extLst>
              </a:tr>
              <a:tr h="117794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 Continued implementation of </a:t>
                      </a:r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the SAFE programme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 Continued implementation of </a:t>
                      </a:r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the ASIDI programme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Z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 Dealing with overcrowding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u="non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-Social cohesion and equity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-Health promotion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-National school nutrition programme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-School safety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b="1" u="sng" kern="12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11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473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974081"/>
          </a:xfrm>
        </p:spPr>
        <p:txBody>
          <a:bodyPr>
            <a:normAutofit fontScale="90000"/>
          </a:bodyPr>
          <a:lstStyle/>
          <a:p>
            <a:r>
              <a:rPr lang="en-ZA" b="1" dirty="0"/>
              <a:t>PROGRESS ON SELECTED KEY DELIVERABLES</a:t>
            </a:r>
            <a:br>
              <a:rPr lang="en-ZA" b="1" dirty="0"/>
            </a:br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E2C0AE55-7E06-4976-960B-3D98813CB3CF}" type="slidenum">
              <a:rPr lang="en-ZA" noProof="0" smtClean="0"/>
              <a:pPr lvl="0"/>
              <a:t>21</a:t>
            </a:fld>
            <a:endParaRPr lang="en-ZA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3297"/>
            <a:ext cx="1730318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8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23"/>
            <a:ext cx="7704856" cy="772804"/>
          </a:xfrm>
        </p:spPr>
        <p:txBody>
          <a:bodyPr>
            <a:normAutofit/>
          </a:bodyPr>
          <a:lstStyle/>
          <a:p>
            <a:r>
              <a:rPr lang="en-ZA" dirty="0">
                <a:solidFill>
                  <a:srgbClr val="C0504D">
                    <a:lumMod val="75000"/>
                  </a:srgbClr>
                </a:solidFill>
              </a:rPr>
              <a:t>ASIDI OVERALL PROGRESS PER SUB-PROGRAMME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217444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dirty="0">
                <a:solidFill>
                  <a:prstClr val="black"/>
                </a:solidFill>
              </a:rPr>
              <a:t>Cumulative ASIDI Summary from inception to 24 April 2023	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ZA" sz="4400" b="1" dirty="0">
              <a:solidFill>
                <a:prstClr val="black"/>
              </a:solidFill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ZA" sz="4400" b="1" dirty="0">
              <a:solidFill>
                <a:prstClr val="black"/>
              </a:solidFill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ZA" sz="4400" b="1" dirty="0">
              <a:solidFill>
                <a:prstClr val="black"/>
              </a:solidFill>
              <a:cs typeface="Calibri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US" sz="4400" dirty="0">
              <a:solidFill>
                <a:prstClr val="black"/>
              </a:solidFill>
              <a:cs typeface="Calibri" pitchFamily="34" charset="0"/>
            </a:endParaRPr>
          </a:p>
          <a:p>
            <a:pPr marL="0" indent="0">
              <a:buNone/>
            </a:pPr>
            <a:endParaRPr lang="en-ZA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0AE55-7E06-4976-960B-3D98813CB3C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915290"/>
              </p:ext>
            </p:extLst>
          </p:nvPr>
        </p:nvGraphicFramePr>
        <p:xfrm>
          <a:off x="124764" y="1337580"/>
          <a:ext cx="8961121" cy="45606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9965">
                  <a:extLst>
                    <a:ext uri="{9D8B030D-6E8A-4147-A177-3AD203B41FA5}">
                      <a16:colId xmlns:a16="http://schemas.microsoft.com/office/drawing/2014/main" val="240002342"/>
                    </a:ext>
                  </a:extLst>
                </a:gridCol>
                <a:gridCol w="655692">
                  <a:extLst>
                    <a:ext uri="{9D8B030D-6E8A-4147-A177-3AD203B41FA5}">
                      <a16:colId xmlns:a16="http://schemas.microsoft.com/office/drawing/2014/main" val="4143431838"/>
                    </a:ext>
                  </a:extLst>
                </a:gridCol>
                <a:gridCol w="1019965">
                  <a:extLst>
                    <a:ext uri="{9D8B030D-6E8A-4147-A177-3AD203B41FA5}">
                      <a16:colId xmlns:a16="http://schemas.microsoft.com/office/drawing/2014/main" val="3939092077"/>
                    </a:ext>
                  </a:extLst>
                </a:gridCol>
                <a:gridCol w="874256">
                  <a:extLst>
                    <a:ext uri="{9D8B030D-6E8A-4147-A177-3AD203B41FA5}">
                      <a16:colId xmlns:a16="http://schemas.microsoft.com/office/drawing/2014/main" val="1143939697"/>
                    </a:ext>
                  </a:extLst>
                </a:gridCol>
                <a:gridCol w="728546">
                  <a:extLst>
                    <a:ext uri="{9D8B030D-6E8A-4147-A177-3AD203B41FA5}">
                      <a16:colId xmlns:a16="http://schemas.microsoft.com/office/drawing/2014/main" val="3337654616"/>
                    </a:ext>
                  </a:extLst>
                </a:gridCol>
                <a:gridCol w="801401">
                  <a:extLst>
                    <a:ext uri="{9D8B030D-6E8A-4147-A177-3AD203B41FA5}">
                      <a16:colId xmlns:a16="http://schemas.microsoft.com/office/drawing/2014/main" val="681444028"/>
                    </a:ext>
                  </a:extLst>
                </a:gridCol>
                <a:gridCol w="1172960">
                  <a:extLst>
                    <a:ext uri="{9D8B030D-6E8A-4147-A177-3AD203B41FA5}">
                      <a16:colId xmlns:a16="http://schemas.microsoft.com/office/drawing/2014/main" val="1917923368"/>
                    </a:ext>
                  </a:extLst>
                </a:gridCol>
                <a:gridCol w="896112">
                  <a:extLst>
                    <a:ext uri="{9D8B030D-6E8A-4147-A177-3AD203B41FA5}">
                      <a16:colId xmlns:a16="http://schemas.microsoft.com/office/drawing/2014/main" val="2520328347"/>
                    </a:ext>
                  </a:extLst>
                </a:gridCol>
                <a:gridCol w="896112">
                  <a:extLst>
                    <a:ext uri="{9D8B030D-6E8A-4147-A177-3AD203B41FA5}">
                      <a16:colId xmlns:a16="http://schemas.microsoft.com/office/drawing/2014/main" val="3089535762"/>
                    </a:ext>
                  </a:extLst>
                </a:gridCol>
                <a:gridCol w="896112">
                  <a:extLst>
                    <a:ext uri="{9D8B030D-6E8A-4147-A177-3AD203B41FA5}">
                      <a16:colId xmlns:a16="http://schemas.microsoft.com/office/drawing/2014/main" val="3567312358"/>
                    </a:ext>
                  </a:extLst>
                </a:gridCol>
              </a:tblGrid>
              <a:tr h="354151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Sub-</a:t>
                      </a:r>
                      <a:r>
                        <a:rPr lang="en-US" sz="1500" dirty="0" err="1"/>
                        <a:t>Programme</a:t>
                      </a:r>
                      <a:r>
                        <a:rPr lang="en-US" sz="1500" baseline="0" dirty="0"/>
                        <a:t> </a:t>
                      </a:r>
                      <a:endParaRPr lang="en-ZA" sz="1500" dirty="0"/>
                    </a:p>
                    <a:p>
                      <a:pPr algn="ctr"/>
                      <a:r>
                        <a:rPr lang="en-US" sz="1500" dirty="0"/>
                        <a:t>Description</a:t>
                      </a:r>
                      <a:endParaRPr lang="en-ZA" sz="15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ZA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Number of schools per stage of progress</a:t>
                      </a:r>
                      <a:endParaRPr lang="en-ZA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291594"/>
                  </a:ext>
                </a:extLst>
              </a:tr>
              <a:tr h="676316">
                <a:tc gridSpan="2" vMerge="1">
                  <a:txBody>
                    <a:bodyPr/>
                    <a:lstStyle/>
                    <a:p>
                      <a:pPr algn="ctr"/>
                      <a:endParaRPr lang="en-ZA" sz="9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</a:t>
                      </a:r>
                      <a:r>
                        <a:rPr lang="en-US" sz="1300" b="1" baseline="0" dirty="0"/>
                        <a:t> Schools allocated </a:t>
                      </a:r>
                      <a:endParaRPr lang="en-ZA" sz="13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Planning &amp;</a:t>
                      </a:r>
                      <a:r>
                        <a:rPr lang="en-US" sz="1300" baseline="0" dirty="0"/>
                        <a:t> Design</a:t>
                      </a:r>
                      <a:endParaRPr lang="en-ZA" sz="13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Tender</a:t>
                      </a:r>
                      <a:endParaRPr lang="en-ZA" sz="13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Construction</a:t>
                      </a:r>
                    </a:p>
                    <a:p>
                      <a:pPr algn="ctr"/>
                      <a:r>
                        <a:rPr lang="en-US" sz="1300" dirty="0"/>
                        <a:t>&lt;25%</a:t>
                      </a:r>
                      <a:endParaRPr lang="en-ZA" sz="13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Construction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&lt;25- 50%</a:t>
                      </a:r>
                      <a:endParaRPr kumimoji="0" lang="en-ZA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Construction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&lt;51-75%</a:t>
                      </a:r>
                      <a:endParaRPr kumimoji="0" lang="en-ZA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Construction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&lt;76-99%</a:t>
                      </a:r>
                      <a:endParaRPr kumimoji="0" lang="en-ZA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Practical Completion </a:t>
                      </a:r>
                      <a:endParaRPr kumimoji="0" lang="en-ZA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892068"/>
                  </a:ext>
                </a:extLst>
              </a:tr>
              <a:tr h="557839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Summary</a:t>
                      </a:r>
                      <a:endParaRPr kumimoji="0" lang="en-ZA" sz="1400" b="1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3004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61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33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2839</a:t>
                      </a:r>
                      <a:endParaRPr lang="en-ZA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776501"/>
                  </a:ext>
                </a:extLst>
              </a:tr>
              <a:tr h="676316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Inappropriate Structure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Total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331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330</a:t>
                      </a:r>
                      <a:endParaRPr lang="en-ZA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60077"/>
                  </a:ext>
                </a:extLst>
              </a:tr>
              <a:tr h="557839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Water Supply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Total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1272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1292</a:t>
                      </a:r>
                      <a:endParaRPr lang="en-ZA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341000"/>
                  </a:ext>
                </a:extLst>
              </a:tr>
              <a:tr h="557839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Sanitation 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Total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1053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1085</a:t>
                      </a:r>
                      <a:endParaRPr lang="en-ZA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261615"/>
                  </a:ext>
                </a:extLst>
              </a:tr>
              <a:tr h="557839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Electricity Supply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Total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373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373</a:t>
                      </a:r>
                      <a:endParaRPr lang="en-ZA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838448"/>
                  </a:ext>
                </a:extLst>
              </a:tr>
              <a:tr h="557839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/>
                        <a:t>Fencing 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Total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  <a:endParaRPr lang="en-ZA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595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573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7596336" cy="836712"/>
          </a:xfrm>
        </p:spPr>
        <p:txBody>
          <a:bodyPr>
            <a:normAutofit/>
          </a:bodyPr>
          <a:lstStyle/>
          <a:p>
            <a:r>
              <a:rPr lang="en-ZA" dirty="0">
                <a:solidFill>
                  <a:srgbClr val="C0504D">
                    <a:lumMod val="75000"/>
                  </a:srgbClr>
                </a:solidFill>
              </a:rPr>
              <a:t>PERCENTAGE OF NSC PERFORMANCE 2016 - 2022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50A69F-0DB0-4229-A874-189A1B00A418}" type="slidenum">
              <a:rPr kumimoji="0" lang="en-ZA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ZA" altLang="en-US" sz="12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8134"/>
            <a:ext cx="1619672" cy="7298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" y="836712"/>
            <a:ext cx="896302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10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1196752"/>
          </a:xfrm>
        </p:spPr>
        <p:txBody>
          <a:bodyPr>
            <a:normAutofit/>
          </a:bodyPr>
          <a:lstStyle/>
          <a:p>
            <a:r>
              <a:rPr lang="en-ZA" dirty="0">
                <a:solidFill>
                  <a:srgbClr val="C0504D">
                    <a:lumMod val="75000"/>
                  </a:srgbClr>
                </a:solidFill>
              </a:rPr>
              <a:t>BACHELOR PASS (PERCENTAGE) 2016-2022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50A69F-0DB0-4229-A874-189A1B00A418}" type="slidenum">
              <a:rPr kumimoji="0" lang="en-ZA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ZA" alt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9280"/>
            <a:ext cx="1619672" cy="9087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71562"/>
            <a:ext cx="9144001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79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6D70A37-A2B2-4B72-A612-77009A0DF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862264"/>
              </p:ext>
            </p:extLst>
          </p:nvPr>
        </p:nvGraphicFramePr>
        <p:xfrm>
          <a:off x="1029924" y="3501008"/>
          <a:ext cx="6206372" cy="2016223"/>
        </p:xfrm>
        <a:graphic>
          <a:graphicData uri="http://schemas.openxmlformats.org/drawingml/2006/table">
            <a:tbl>
              <a:tblPr/>
              <a:tblGrid>
                <a:gridCol w="3232486">
                  <a:extLst>
                    <a:ext uri="{9D8B030D-6E8A-4147-A177-3AD203B41FA5}">
                      <a16:colId xmlns:a16="http://schemas.microsoft.com/office/drawing/2014/main" val="4213045296"/>
                    </a:ext>
                  </a:extLst>
                </a:gridCol>
                <a:gridCol w="2973886">
                  <a:extLst>
                    <a:ext uri="{9D8B030D-6E8A-4147-A177-3AD203B41FA5}">
                      <a16:colId xmlns:a16="http://schemas.microsoft.com/office/drawing/2014/main" val="1272293660"/>
                    </a:ext>
                  </a:extLst>
                </a:gridCol>
              </a:tblGrid>
              <a:tr h="402925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Result Status</a:t>
                      </a:r>
                    </a:p>
                  </a:txBody>
                  <a:tcPr marL="3717" marR="3717" marT="37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3717" marR="3717" marT="37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631588"/>
                  </a:ext>
                </a:extLst>
              </a:tr>
              <a:tr h="322296">
                <a:tc>
                  <a:txBody>
                    <a:bodyPr/>
                    <a:lstStyle/>
                    <a:p>
                      <a:pPr algn="l" fontAlgn="t"/>
                      <a:r>
                        <a:rPr lang="en-ZA" sz="1600" b="0" i="0" u="none" strike="noStrike" dirty="0">
                          <a:solidFill>
                            <a:srgbClr val="1B1B1B"/>
                          </a:solidFill>
                          <a:effectLst/>
                          <a:latin typeface="+mn-lt"/>
                        </a:rPr>
                        <a:t>Achieved Bachelor</a:t>
                      </a:r>
                    </a:p>
                  </a:txBody>
                  <a:tcPr marL="3717" marR="3717" marT="37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t"/>
                      <a:r>
                        <a:rPr lang="en-Z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439 </a:t>
                      </a:r>
                    </a:p>
                  </a:txBody>
                  <a:tcPr marL="3717" marR="3717" marT="37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876067"/>
                  </a:ext>
                </a:extLst>
              </a:tr>
              <a:tr h="322296">
                <a:tc>
                  <a:txBody>
                    <a:bodyPr/>
                    <a:lstStyle/>
                    <a:p>
                      <a:pPr algn="l" fontAlgn="t"/>
                      <a:r>
                        <a:rPr lang="en-ZA" sz="1600" b="0" i="0" u="none" strike="noStrike" dirty="0">
                          <a:solidFill>
                            <a:srgbClr val="1B1B1B"/>
                          </a:solidFill>
                          <a:effectLst/>
                          <a:latin typeface="+mn-lt"/>
                        </a:rPr>
                        <a:t>Achieved Diploma</a:t>
                      </a:r>
                    </a:p>
                  </a:txBody>
                  <a:tcPr marL="3717" marR="3717" marT="37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t"/>
                      <a:r>
                        <a:rPr lang="en-Z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264 </a:t>
                      </a:r>
                    </a:p>
                  </a:txBody>
                  <a:tcPr marL="3717" marR="3717" marT="37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1781"/>
                  </a:ext>
                </a:extLst>
              </a:tr>
              <a:tr h="316591">
                <a:tc>
                  <a:txBody>
                    <a:bodyPr/>
                    <a:lstStyle/>
                    <a:p>
                      <a:pPr algn="l" fontAlgn="t"/>
                      <a:r>
                        <a:rPr lang="en-ZA" sz="1600" b="0" i="0" u="none" strike="noStrike" dirty="0">
                          <a:solidFill>
                            <a:srgbClr val="1B1B1B"/>
                          </a:solidFill>
                          <a:effectLst/>
                          <a:latin typeface="+mn-lt"/>
                        </a:rPr>
                        <a:t>Achieved Higher Certificate</a:t>
                      </a:r>
                    </a:p>
                  </a:txBody>
                  <a:tcPr marL="3717" marR="3717" marT="37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t"/>
                      <a:r>
                        <a:rPr lang="en-Z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108 </a:t>
                      </a:r>
                    </a:p>
                  </a:txBody>
                  <a:tcPr marL="3717" marR="3717" marT="37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6333102"/>
                  </a:ext>
                </a:extLst>
              </a:tr>
              <a:tr h="350698">
                <a:tc>
                  <a:txBody>
                    <a:bodyPr/>
                    <a:lstStyle/>
                    <a:p>
                      <a:pPr algn="l" fontAlgn="t"/>
                      <a:r>
                        <a:rPr lang="en-Z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Achieved</a:t>
                      </a:r>
                      <a:r>
                        <a:rPr lang="en-ZA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Endorsed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717" marR="3717" marT="37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t"/>
                      <a:r>
                        <a:rPr lang="en-Z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3717" marR="3717" marT="37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441858"/>
                  </a:ext>
                </a:extLst>
              </a:tr>
              <a:tr h="301417">
                <a:tc>
                  <a:txBody>
                    <a:bodyPr/>
                    <a:lstStyle/>
                    <a:p>
                      <a:pPr algn="l" fontAlgn="t"/>
                      <a:r>
                        <a:rPr lang="en-ZA" sz="1600" b="1" i="0" u="none" strike="noStrike" dirty="0">
                          <a:solidFill>
                            <a:srgbClr val="1B1B1B"/>
                          </a:solidFill>
                          <a:effectLst/>
                          <a:latin typeface="+mn-lt"/>
                        </a:rPr>
                        <a:t>Total Achieved</a:t>
                      </a:r>
                    </a:p>
                  </a:txBody>
                  <a:tcPr marL="3717" marR="3717" marT="37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t"/>
                      <a:r>
                        <a:rPr lang="en-Z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893</a:t>
                      </a:r>
                    </a:p>
                  </a:txBody>
                  <a:tcPr marL="3717" marR="3717" marT="37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80741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7420"/>
            <a:ext cx="7596336" cy="1143000"/>
          </a:xfrm>
        </p:spPr>
        <p:txBody>
          <a:bodyPr>
            <a:normAutofit/>
          </a:bodyPr>
          <a:lstStyle/>
          <a:p>
            <a:r>
              <a:rPr lang="en-ZA" dirty="0">
                <a:solidFill>
                  <a:srgbClr val="C0504D">
                    <a:lumMod val="75000"/>
                  </a:srgbClr>
                </a:solidFill>
              </a:rPr>
              <a:t>SPECIAL NEEDS EDUCATION (SNE) LEARNERS WHO PASSED NSC FOR 2022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2518"/>
            <a:ext cx="2590800" cy="76548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25</a:t>
            </a:fld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E259A8-4320-4507-960E-B3B2A876F12E}"/>
              </a:ext>
            </a:extLst>
          </p:cNvPr>
          <p:cNvSpPr txBox="1"/>
          <p:nvPr/>
        </p:nvSpPr>
        <p:spPr>
          <a:xfrm>
            <a:off x="539552" y="1210517"/>
            <a:ext cx="777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core promise of the National Development Plan’s Vision 2030 is to leave no one behind, and the DBE aims to fulfil this commitment </a:t>
            </a:r>
            <a:r>
              <a:rPr lang="en-US" b="1" dirty="0"/>
              <a:t>towards </a:t>
            </a:r>
            <a:r>
              <a:rPr lang="en-ZA" b="1" dirty="0"/>
              <a:t>persons with disabilities</a:t>
            </a:r>
            <a:r>
              <a:rPr lang="en-US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dirty="0"/>
              <a:t>A total of </a:t>
            </a:r>
            <a:r>
              <a:rPr lang="en-ZA" b="1" dirty="0"/>
              <a:t>439 </a:t>
            </a:r>
            <a:r>
              <a:rPr lang="en-ZA" dirty="0"/>
              <a:t>learners with special needs attained admission to Bachelor studies, </a:t>
            </a:r>
            <a:r>
              <a:rPr lang="en-ZA" b="1" dirty="0"/>
              <a:t>264</a:t>
            </a:r>
            <a:r>
              <a:rPr lang="en-ZA" dirty="0"/>
              <a:t> achieved admission to diploma studies, and </a:t>
            </a:r>
            <a:r>
              <a:rPr lang="en-ZA" b="1" dirty="0"/>
              <a:t>108</a:t>
            </a:r>
            <a:r>
              <a:rPr lang="en-ZA" dirty="0"/>
              <a:t> achieved admission to higher certificate studies out of the </a:t>
            </a:r>
            <a:r>
              <a:rPr lang="en-ZA" b="1" dirty="0"/>
              <a:t>1 092 </a:t>
            </a:r>
            <a:r>
              <a:rPr lang="en-ZA" dirty="0"/>
              <a:t>who wrote.</a:t>
            </a:r>
          </a:p>
        </p:txBody>
      </p:sp>
    </p:spTree>
    <p:extLst>
      <p:ext uri="{BB962C8B-B14F-4D97-AF65-F5344CB8AC3E}">
        <p14:creationId xmlns:p14="http://schemas.microsoft.com/office/powerpoint/2010/main" val="1291420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dirty="0">
                <a:solidFill>
                  <a:srgbClr val="C0504D">
                    <a:lumMod val="75000"/>
                  </a:srgbClr>
                </a:solidFill>
              </a:rPr>
              <a:t>PROGRAMME </a:t>
            </a:r>
            <a:r>
              <a:rPr lang="en-ZA" dirty="0">
                <a:solidFill>
                  <a:srgbClr val="C0504D">
                    <a:lumMod val="75000"/>
                  </a:srgbClr>
                </a:solidFill>
              </a:rPr>
              <a:t>2</a:t>
            </a:r>
            <a:endParaRPr lang="en-ZA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530494"/>
            <a:ext cx="8229600" cy="70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75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75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75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75">
                <a:solidFill>
                  <a:schemeClr val="tx1"/>
                </a:solidFill>
                <a:latin typeface="Calibri" pitchFamily="34" charset="0"/>
              </a:defRPr>
            </a:lvl5pPr>
            <a:lvl6pPr marL="371475" algn="ctr" rtl="0" fontAlgn="base">
              <a:spcBef>
                <a:spcPct val="0"/>
              </a:spcBef>
              <a:spcAft>
                <a:spcPct val="0"/>
              </a:spcAft>
              <a:defRPr sz="3575">
                <a:solidFill>
                  <a:schemeClr val="tx1"/>
                </a:solidFill>
                <a:latin typeface="Calibri" pitchFamily="34" charset="0"/>
              </a:defRPr>
            </a:lvl6pPr>
            <a:lvl7pPr marL="742950" algn="ctr" rtl="0" fontAlgn="base">
              <a:spcBef>
                <a:spcPct val="0"/>
              </a:spcBef>
              <a:spcAft>
                <a:spcPct val="0"/>
              </a:spcAft>
              <a:defRPr sz="3575">
                <a:solidFill>
                  <a:schemeClr val="tx1"/>
                </a:solidFill>
                <a:latin typeface="Calibri" pitchFamily="34" charset="0"/>
              </a:defRPr>
            </a:lvl7pPr>
            <a:lvl8pPr marL="1114425" algn="ctr" rtl="0" fontAlgn="base">
              <a:spcBef>
                <a:spcPct val="0"/>
              </a:spcBef>
              <a:spcAft>
                <a:spcPct val="0"/>
              </a:spcAft>
              <a:defRPr sz="3575">
                <a:solidFill>
                  <a:schemeClr val="tx1"/>
                </a:solidFill>
                <a:latin typeface="Calibri" pitchFamily="34" charset="0"/>
              </a:defRPr>
            </a:lvl8pPr>
            <a:lvl9pPr marL="1485900" algn="ctr" rtl="0" fontAlgn="base">
              <a:spcBef>
                <a:spcPct val="0"/>
              </a:spcBef>
              <a:spcAft>
                <a:spcPct val="0"/>
              </a:spcAft>
              <a:defRPr sz="3575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Workbooks Delivery Status: All Provinces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(Volume 1 Grades 1 - 9 and Grade R)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00972"/>
              </p:ext>
            </p:extLst>
          </p:nvPr>
        </p:nvGraphicFramePr>
        <p:xfrm>
          <a:off x="4716016" y="6010488"/>
          <a:ext cx="320384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848">
                  <a:extLst>
                    <a:ext uri="{9D8B030D-6E8A-4147-A177-3AD203B41FA5}">
                      <a16:colId xmlns:a16="http://schemas.microsoft.com/office/drawing/2014/main" val="1887969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 at 13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January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2023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776994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26</a:t>
            </a:fld>
            <a:endParaRPr lang="en-ZA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612383"/>
              </p:ext>
            </p:extLst>
          </p:nvPr>
        </p:nvGraphicFramePr>
        <p:xfrm>
          <a:off x="107504" y="1080964"/>
          <a:ext cx="8928991" cy="48453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52673">
                  <a:extLst>
                    <a:ext uri="{9D8B030D-6E8A-4147-A177-3AD203B41FA5}">
                      <a16:colId xmlns:a16="http://schemas.microsoft.com/office/drawing/2014/main" val="3894741733"/>
                    </a:ext>
                  </a:extLst>
                </a:gridCol>
                <a:gridCol w="1047933">
                  <a:extLst>
                    <a:ext uri="{9D8B030D-6E8A-4147-A177-3AD203B41FA5}">
                      <a16:colId xmlns:a16="http://schemas.microsoft.com/office/drawing/2014/main" val="353322886"/>
                    </a:ext>
                  </a:extLst>
                </a:gridCol>
                <a:gridCol w="1004055">
                  <a:extLst>
                    <a:ext uri="{9D8B030D-6E8A-4147-A177-3AD203B41FA5}">
                      <a16:colId xmlns:a16="http://schemas.microsoft.com/office/drawing/2014/main" val="1841901250"/>
                    </a:ext>
                  </a:extLst>
                </a:gridCol>
                <a:gridCol w="1004055">
                  <a:extLst>
                    <a:ext uri="{9D8B030D-6E8A-4147-A177-3AD203B41FA5}">
                      <a16:colId xmlns:a16="http://schemas.microsoft.com/office/drawing/2014/main" val="984212896"/>
                    </a:ext>
                  </a:extLst>
                </a:gridCol>
                <a:gridCol w="1004055">
                  <a:extLst>
                    <a:ext uri="{9D8B030D-6E8A-4147-A177-3AD203B41FA5}">
                      <a16:colId xmlns:a16="http://schemas.microsoft.com/office/drawing/2014/main" val="3015750909"/>
                    </a:ext>
                  </a:extLst>
                </a:gridCol>
                <a:gridCol w="1004055">
                  <a:extLst>
                    <a:ext uri="{9D8B030D-6E8A-4147-A177-3AD203B41FA5}">
                      <a16:colId xmlns:a16="http://schemas.microsoft.com/office/drawing/2014/main" val="48454844"/>
                    </a:ext>
                  </a:extLst>
                </a:gridCol>
                <a:gridCol w="1004055">
                  <a:extLst>
                    <a:ext uri="{9D8B030D-6E8A-4147-A177-3AD203B41FA5}">
                      <a16:colId xmlns:a16="http://schemas.microsoft.com/office/drawing/2014/main" val="390250919"/>
                    </a:ext>
                  </a:extLst>
                </a:gridCol>
                <a:gridCol w="1004055">
                  <a:extLst>
                    <a:ext uri="{9D8B030D-6E8A-4147-A177-3AD203B41FA5}">
                      <a16:colId xmlns:a16="http://schemas.microsoft.com/office/drawing/2014/main" val="3211242791"/>
                    </a:ext>
                  </a:extLst>
                </a:gridCol>
                <a:gridCol w="1004055">
                  <a:extLst>
                    <a:ext uri="{9D8B030D-6E8A-4147-A177-3AD203B41FA5}">
                      <a16:colId xmlns:a16="http://schemas.microsoft.com/office/drawing/2014/main" val="173855465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PROVINCE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u="none" strike="noStrike" dirty="0">
                          <a:effectLst/>
                        </a:rPr>
                        <a:t>TOTAL SCHOOLS ALLOCATED</a:t>
                      </a:r>
                      <a:endParaRPr lang="en-ZA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u="none" strike="noStrike" dirty="0">
                          <a:effectLst/>
                        </a:rPr>
                        <a:t>TOTAL BOOKS ALLOCATED</a:t>
                      </a:r>
                      <a:endParaRPr lang="en-ZA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>
                          <a:effectLst/>
                        </a:rPr>
                        <a:t>SCHOOLS DISPATCHED</a:t>
                      </a:r>
                      <a:endParaRPr lang="en-ZA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>
                          <a:effectLst/>
                        </a:rPr>
                        <a:t>BOOKS DISPATCHED</a:t>
                      </a:r>
                      <a:endParaRPr lang="en-ZA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>
                          <a:effectLst/>
                        </a:rPr>
                        <a:t>SCHOOLS DELIVERED</a:t>
                      </a:r>
                      <a:endParaRPr lang="en-ZA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>
                          <a:effectLst/>
                        </a:rPr>
                        <a:t>BOOKS DELIVERED</a:t>
                      </a:r>
                      <a:endParaRPr lang="en-ZA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>
                          <a:effectLst/>
                        </a:rPr>
                        <a:t>% SCHOOLS DELIVERED</a:t>
                      </a:r>
                      <a:endParaRPr lang="en-ZA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>
                          <a:effectLst/>
                        </a:rPr>
                        <a:t>% BOOKS DELIVERED</a:t>
                      </a:r>
                      <a:endParaRPr lang="en-ZA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ctr"/>
                </a:tc>
                <a:extLst>
                  <a:ext uri="{0D108BD9-81ED-4DB2-BD59-A6C34878D82A}">
                    <a16:rowId xmlns:a16="http://schemas.microsoft.com/office/drawing/2014/main" val="6388984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u="none" strike="noStrike" dirty="0">
                          <a:effectLst/>
                        </a:rPr>
                        <a:t>SUM OF SCHOOLS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u="none" strike="noStrike" dirty="0">
                          <a:effectLst/>
                        </a:rPr>
                        <a:t>SUM OF BOOKS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u="none" strike="noStrike">
                          <a:effectLst/>
                        </a:rPr>
                        <a:t>SUM OF DPSCHOOLS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u="none" strike="noStrike" dirty="0">
                          <a:effectLst/>
                        </a:rPr>
                        <a:t>SUM OF DPBOOKS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u="none" strike="noStrike">
                          <a:effectLst/>
                        </a:rPr>
                        <a:t>SUM OF DELSCHOOLS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u="none" strike="noStrike">
                          <a:effectLst/>
                        </a:rPr>
                        <a:t>SUM OF DELBOOKS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>
                          <a:effectLst/>
                        </a:rPr>
                        <a:t> -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u="none" strike="noStrike">
                          <a:effectLst/>
                        </a:rPr>
                        <a:t>- 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ctr"/>
                </a:tc>
                <a:extLst>
                  <a:ext uri="{0D108BD9-81ED-4DB2-BD59-A6C34878D82A}">
                    <a16:rowId xmlns:a16="http://schemas.microsoft.com/office/drawing/2014/main" val="1058370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u="none" strike="noStrike" dirty="0">
                          <a:effectLst/>
                        </a:rPr>
                        <a:t>EC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4,913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4,114,010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4,913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4,114,010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4,913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4,114,010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894214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u="none" strike="noStrike" dirty="0">
                          <a:effectLst/>
                        </a:rPr>
                        <a:t>FS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1,702,650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1,702,650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1,702,650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48011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u="none" strike="noStrike" dirty="0">
                          <a:effectLst/>
                        </a:rPr>
                        <a:t>GP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2,068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5,147,975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2,068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5,147,975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2,068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5,147,975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535596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u="none" strike="noStrike" dirty="0">
                          <a:effectLst/>
                        </a:rPr>
                        <a:t>KZN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5,958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6,187,040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5,958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6,187,040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5,958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6,187,040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299498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u="none" strike="noStrike" dirty="0">
                          <a:effectLst/>
                        </a:rPr>
                        <a:t>LP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3,672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4,003,770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3,672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4,003,770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3,672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4,003,770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972803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u="none" strike="noStrike" dirty="0">
                          <a:effectLst/>
                        </a:rPr>
                        <a:t>MP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1,661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2,981,420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1,661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2,981,420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1,661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2,981,420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554412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u="none" strike="noStrike" dirty="0">
                          <a:effectLst/>
                        </a:rPr>
                        <a:t>NC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773,970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773,970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773,970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810430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u="none" strike="noStrike" dirty="0">
                          <a:effectLst/>
                        </a:rPr>
                        <a:t>NW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1,465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2,028,155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1,465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2,028,155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1,465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2,028,155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218705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u="none" strike="noStrike" dirty="0">
                          <a:effectLst/>
                        </a:rPr>
                        <a:t>WC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1,518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2,643,130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1,518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2,643,130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1,518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2,643,130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551074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u="none" strike="noStrike" dirty="0">
                          <a:effectLst/>
                        </a:rPr>
                        <a:t>Grand Total 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22,738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29,582,120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22,738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29,582,120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22,738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29,582,120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325201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381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PROGRAMME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8" y="761352"/>
            <a:ext cx="9000441" cy="4950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Placement of </a:t>
            </a:r>
            <a:r>
              <a:rPr lang="en-ZA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Funza</a:t>
            </a:r>
            <a:r>
              <a:rPr lang="en-Z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Lushaka</a:t>
            </a:r>
            <a:r>
              <a:rPr lang="en-Z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Graduates</a:t>
            </a: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0AE55-7E06-4976-960B-3D98813CB3CF}" type="slidenum">
              <a:rPr kumimoji="0" lang="en-ZA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9952" y="5526982"/>
            <a:ext cx="486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Source: 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PERSAL December 2022 and PED reports</a:t>
            </a:r>
            <a:r>
              <a:rPr kumimoji="0" lang="en-ZA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877444"/>
              </p:ext>
            </p:extLst>
          </p:nvPr>
        </p:nvGraphicFramePr>
        <p:xfrm>
          <a:off x="-457" y="1192508"/>
          <a:ext cx="9144457" cy="407883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052177">
                  <a:extLst>
                    <a:ext uri="{9D8B030D-6E8A-4147-A177-3AD203B41FA5}">
                      <a16:colId xmlns:a16="http://schemas.microsoft.com/office/drawing/2014/main" val="173475693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03534671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43224279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312113363"/>
                    </a:ext>
                  </a:extLst>
                </a:gridCol>
                <a:gridCol w="1835696">
                  <a:extLst>
                    <a:ext uri="{9D8B030D-6E8A-4147-A177-3AD203B41FA5}">
                      <a16:colId xmlns:a16="http://schemas.microsoft.com/office/drawing/2014/main" val="3950991176"/>
                    </a:ext>
                  </a:extLst>
                </a:gridCol>
              </a:tblGrid>
              <a:tr h="580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PROVINCE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PLACED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UNPLACED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GRAND</a:t>
                      </a:r>
                      <a:r>
                        <a:rPr lang="en-GB" sz="16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TOTAL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PLACEMENT%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2190718"/>
                  </a:ext>
                </a:extLst>
              </a:tr>
              <a:tr h="3282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EASTERN CAPE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20796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07963" marR="0" lvl="0" indent="0" algn="ctr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393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3397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39725" marR="0" lvl="0" indent="0" algn="ctr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306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2730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73050" marR="0" lvl="0" indent="0" algn="ctr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699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32543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25438" marR="0" lvl="0" indent="0" algn="ctr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56%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2860628510"/>
                  </a:ext>
                </a:extLst>
              </a:tr>
              <a:tr h="3282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FREE STATE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20796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07963" marR="0" lvl="0" indent="0" algn="ctr" defTabSz="914400" rtl="0" eaLnBrk="1" fontAlgn="base" latinLnBrk="0" hangingPunct="1">
                        <a:lnSpc>
                          <a:spcPts val="115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193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3397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39725" marR="0" lvl="0" indent="0" algn="ctr" defTabSz="914400" rtl="0" eaLnBrk="1" fontAlgn="base" latinLnBrk="0" hangingPunct="1">
                        <a:lnSpc>
                          <a:spcPts val="115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2730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73050" marR="0" lvl="0" indent="0" algn="ctr" defTabSz="914400" rtl="0" eaLnBrk="1" fontAlgn="base" latinLnBrk="0" hangingPunct="1">
                        <a:lnSpc>
                          <a:spcPts val="115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296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32543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25438" marR="0" lvl="0" indent="0" algn="ctr" defTabSz="914400" rtl="0" eaLnBrk="1" fontAlgn="base" latinLnBrk="0" hangingPunct="1">
                        <a:lnSpc>
                          <a:spcPts val="115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72%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2815672162"/>
                  </a:ext>
                </a:extLst>
              </a:tr>
              <a:tr h="3282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GAUTENG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20796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07963" marR="0" lvl="0" indent="0" algn="ctr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516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3397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39725" marR="0" lvl="0" indent="0" algn="ctr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217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2730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73050" marR="0" lvl="0" indent="0" algn="ctr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733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32543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25438" marR="0" lvl="0" indent="0" algn="ctr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2715477382"/>
                  </a:ext>
                </a:extLst>
              </a:tr>
              <a:tr h="3282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KWAZULU-NATAL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20796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07963" marR="0" lvl="0" indent="0" algn="ctr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277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3397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39725" marR="0" lvl="0" indent="0" algn="ctr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404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2730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73050" marR="0" lvl="0" indent="0" algn="ctr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681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32543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25438" marR="0" lvl="0" indent="0" algn="ctr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41%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3810458285"/>
                  </a:ext>
                </a:extLst>
              </a:tr>
              <a:tr h="3282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LIMPOPO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20796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07963" marR="0" lvl="0" indent="0" algn="ctr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591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3397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39725" marR="0" lvl="0" indent="0" algn="ctr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2730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73050" marR="0" lvl="0" indent="0" algn="ctr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622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32543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25438" marR="0" lvl="0" indent="0" algn="ctr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95%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2778682365"/>
                  </a:ext>
                </a:extLst>
              </a:tr>
              <a:tr h="3282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MPUMALANGA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20796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07963" marR="0" lvl="0" indent="0" algn="ctr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228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3397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39725" marR="0" lvl="0" indent="0" algn="ctr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189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2730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73050" marR="0" lvl="0" indent="0" algn="ctr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417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32543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25438" marR="0" lvl="0" indent="0" algn="ctr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55%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127418420"/>
                  </a:ext>
                </a:extLst>
              </a:tr>
              <a:tr h="3282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NORTH WEST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20796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07963" marR="0" lvl="0" indent="0" algn="ctr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166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3397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39725" marR="0" lvl="0" indent="0" algn="ctr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2730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73050" marR="0" lvl="0" indent="0" algn="ctr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189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32543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25438" marR="0" lvl="0" indent="0" algn="ctr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88%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2509380492"/>
                  </a:ext>
                </a:extLst>
              </a:tr>
              <a:tr h="3282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NORTHERN CAPE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20796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07963" marR="0" lvl="0" indent="0" algn="ctr" defTabSz="914400" rtl="0" eaLnBrk="1" fontAlgn="base" latinLnBrk="0" hangingPunct="1">
                        <a:lnSpc>
                          <a:spcPts val="115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3397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39725" marR="0" lvl="0" indent="0" algn="ctr" defTabSz="914400" rtl="0" eaLnBrk="1" fontAlgn="base" latinLnBrk="0" hangingPunct="1">
                        <a:lnSpc>
                          <a:spcPts val="115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2730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73050" marR="0" lvl="0" indent="0" algn="ctr" defTabSz="914400" rtl="0" eaLnBrk="1" fontAlgn="base" latinLnBrk="0" hangingPunct="1">
                        <a:lnSpc>
                          <a:spcPts val="115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32543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25438" marR="0" lvl="0" indent="0" algn="ctr" defTabSz="914400" rtl="0" eaLnBrk="1" fontAlgn="base" latinLnBrk="0" hangingPunct="1">
                        <a:lnSpc>
                          <a:spcPts val="115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88%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2883265"/>
                  </a:ext>
                </a:extLst>
              </a:tr>
              <a:tr h="3282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WESTERN CAPE</a:t>
                      </a:r>
                      <a:endParaRPr lang="en-ZA" sz="16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20796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07963" marR="0" lvl="0" indent="0" algn="ctr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521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3397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39725" marR="0" lvl="0" indent="0" algn="ctr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139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2730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73050" marR="0" lvl="0" indent="0" algn="ctr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660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32543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25438" marR="0" lvl="0" indent="0" algn="ctr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79%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884100613"/>
                  </a:ext>
                </a:extLst>
              </a:tr>
              <a:tr h="5382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>
                          <a:effectLst/>
                        </a:rPr>
                        <a:t>GRAND TOTAL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20796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07963" marR="0" lvl="0" indent="0" algn="ctr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2 954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3397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39725" marR="0" lvl="0" indent="0" algn="ctr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1 394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2730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73050" marR="0" lvl="0" indent="0" algn="ctr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4 348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327025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27025" marR="0" lvl="0" indent="0" algn="ctr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68%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2099071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160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1" y="-180763"/>
            <a:ext cx="7596336" cy="1143000"/>
          </a:xfrm>
        </p:spPr>
        <p:txBody>
          <a:bodyPr/>
          <a:lstStyle/>
          <a:p>
            <a:r>
              <a:rPr lang="en-ZA" dirty="0"/>
              <a:t>PROGRAMME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712" y="521330"/>
            <a:ext cx="9144000" cy="5400600"/>
          </a:xfrm>
        </p:spPr>
        <p:txBody>
          <a:bodyPr/>
          <a:lstStyle/>
          <a:p>
            <a:pPr marL="0" indent="0">
              <a:buNone/>
            </a:pPr>
            <a:r>
              <a:rPr lang="en-ZA" sz="2000" b="1" dirty="0"/>
              <a:t>National School Nutrition Programme (NSNP) 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0AE55-7E06-4976-960B-3D98813CB3CF}" type="slidenum">
              <a:rPr kumimoji="0" lang="en-ZA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270398"/>
              </p:ext>
            </p:extLst>
          </p:nvPr>
        </p:nvGraphicFramePr>
        <p:xfrm>
          <a:off x="5220072" y="5627446"/>
          <a:ext cx="3203848" cy="368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848">
                  <a:extLst>
                    <a:ext uri="{9D8B030D-6E8A-4147-A177-3AD203B41FA5}">
                      <a16:colId xmlns:a16="http://schemas.microsoft.com/office/drawing/2014/main" val="1887969750"/>
                    </a:ext>
                  </a:extLst>
                </a:gridCol>
              </a:tblGrid>
              <a:tr h="368361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 at 31 December 2022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776994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748603"/>
              </p:ext>
            </p:extLst>
          </p:nvPr>
        </p:nvGraphicFramePr>
        <p:xfrm>
          <a:off x="0" y="873749"/>
          <a:ext cx="9136288" cy="517888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91678">
                  <a:extLst>
                    <a:ext uri="{9D8B030D-6E8A-4147-A177-3AD203B41FA5}">
                      <a16:colId xmlns:a16="http://schemas.microsoft.com/office/drawing/2014/main" val="208628735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54976532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43313447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03550471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55875364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91679367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26734745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85939355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25836868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954620572"/>
                    </a:ext>
                  </a:extLst>
                </a:gridCol>
                <a:gridCol w="819874">
                  <a:extLst>
                    <a:ext uri="{9D8B030D-6E8A-4147-A177-3AD203B41FA5}">
                      <a16:colId xmlns:a16="http://schemas.microsoft.com/office/drawing/2014/main" val="1472806614"/>
                    </a:ext>
                  </a:extLst>
                </a:gridCol>
              </a:tblGrid>
              <a:tr h="423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Provincial Performance Indicators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EC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FS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GP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KZN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LP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MP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NC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NW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WC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Total</a:t>
                      </a:r>
                      <a:endParaRPr lang="en-Z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b"/>
                </a:tc>
                <a:extLst>
                  <a:ext uri="{0D108BD9-81ED-4DB2-BD59-A6C34878D82A}">
                    <a16:rowId xmlns:a16="http://schemas.microsoft.com/office/drawing/2014/main" val="3893204326"/>
                  </a:ext>
                </a:extLst>
              </a:tr>
              <a:tr h="66695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learners in quintile 1 - 3 primary schools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1022394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375797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704025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1331209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1025379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594105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120230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449640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302120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5924899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35538699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learners in quintile 1 - 3 secondary schools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595076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206049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373831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793031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625877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324013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60008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222950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113868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3314703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13260938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learners in Special Schools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38609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14751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1992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94657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8963360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learners in quintile 4 - 5 primary schools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20337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125302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18958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71309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235906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730446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 of learners in quintile 4 - 5 secondary schools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86896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119135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66445554"/>
                  </a:ext>
                </a:extLst>
              </a:tr>
              <a:tr h="67941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Number of learners reached</a:t>
                      </a:r>
                    </a:p>
                  </a:txBody>
                  <a:tcPr marL="7144" marR="7144" marT="71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1626083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585100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1150227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2351189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1659578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920110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210222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677078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509713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9689300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19658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298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b="1" dirty="0"/>
              <a:t>THE DBE APP 2023/24 DEVELOPMENT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  <a:p>
            <a:r>
              <a:rPr lang="en-ZA" dirty="0"/>
              <a:t>				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29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2518"/>
            <a:ext cx="1619672" cy="76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26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764702"/>
          </a:xfrm>
        </p:spPr>
        <p:txBody>
          <a:bodyPr/>
          <a:lstStyle/>
          <a:p>
            <a:r>
              <a:rPr lang="en-ZA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0595"/>
            <a:ext cx="9100038" cy="5591647"/>
          </a:xfrm>
        </p:spPr>
        <p:txBody>
          <a:bodyPr>
            <a:noAutofit/>
          </a:bodyPr>
          <a:lstStyle/>
          <a:p>
            <a:pPr algn="just"/>
            <a:r>
              <a:rPr lang="en-ZA" sz="3400" dirty="0"/>
              <a:t>To present the Department of Basic Education (DBE) </a:t>
            </a:r>
            <a:r>
              <a:rPr lang="en-ZA" sz="3400" b="1" dirty="0"/>
              <a:t>Annual Performance Plan (APP) 2023/24 </a:t>
            </a:r>
            <a:r>
              <a:rPr lang="en-ZA" sz="3400" dirty="0"/>
              <a:t>to the</a:t>
            </a:r>
            <a:r>
              <a:rPr lang="en-US" sz="3400" dirty="0"/>
              <a:t> Portfolio Committee on Basic Education. </a:t>
            </a:r>
          </a:p>
          <a:p>
            <a:pPr algn="just"/>
            <a:r>
              <a:rPr lang="en-US" sz="3400" dirty="0"/>
              <a:t>To present a renewed focus on actions and efforts which results in learning and instructional effectiveness on outcomes and impacts.</a:t>
            </a:r>
          </a:p>
          <a:p>
            <a:pPr lvl="1" algn="just"/>
            <a:r>
              <a:rPr lang="en-GB" sz="3400" dirty="0"/>
              <a:t>Plan supported by research and evidence with clarity of purpose and oversight.</a:t>
            </a:r>
          </a:p>
          <a:p>
            <a:pPr algn="just"/>
            <a:r>
              <a:rPr lang="en-US" sz="3400" dirty="0"/>
              <a:t>To present the </a:t>
            </a:r>
            <a:r>
              <a:rPr lang="en-US" sz="3400" b="1" dirty="0"/>
              <a:t>2023 budget allocation</a:t>
            </a:r>
            <a:r>
              <a:rPr lang="en-US" sz="3400" dirty="0"/>
              <a:t>.</a:t>
            </a:r>
          </a:p>
          <a:p>
            <a:pPr marL="457200" lvl="1" indent="0" algn="just">
              <a:buNone/>
            </a:pPr>
            <a:endParaRPr lang="en-US" sz="2400" dirty="0"/>
          </a:p>
          <a:p>
            <a:pPr lvl="1" algn="just">
              <a:buFont typeface="Calibri" panose="020F0502020204030204" pitchFamily="34" charset="0"/>
              <a:buChar char="―"/>
            </a:pP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3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8134"/>
            <a:ext cx="1619672" cy="72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42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49" y="-171400"/>
            <a:ext cx="7596336" cy="1143000"/>
          </a:xfrm>
        </p:spPr>
        <p:txBody>
          <a:bodyPr/>
          <a:lstStyle/>
          <a:p>
            <a:r>
              <a:rPr lang="en-ZA" dirty="0"/>
              <a:t>OVERSIGHT FINDINGS ON DRAFT APP (DPME&amp;AGSA)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30</a:t>
            </a:fld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3296"/>
            <a:ext cx="1619672" cy="765481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726B71B5-B2B7-02C0-00CF-CA98E2E79C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952681"/>
              </p:ext>
            </p:extLst>
          </p:nvPr>
        </p:nvGraphicFramePr>
        <p:xfrm>
          <a:off x="-9717" y="908720"/>
          <a:ext cx="9144000" cy="2656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1456394371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157364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DPME: Findings implemented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AGSA: Findings implemented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179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</a:rPr>
                        <a:t>Provide more reflection of Budget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</a:rPr>
                        <a:t>Prioritisation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</a:rPr>
                        <a:t> framework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Strengthen</a:t>
                      </a:r>
                      <a:r>
                        <a:rPr lang="en-US" sz="1800" spc="-20" dirty="0"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dirty="0"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the</a:t>
                      </a:r>
                      <a:r>
                        <a:rPr lang="en-US" sz="1800" spc="-20" dirty="0"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b="1" dirty="0"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information</a:t>
                      </a:r>
                      <a:r>
                        <a:rPr lang="en-US" sz="1800" b="1" spc="-20" dirty="0"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b="1" dirty="0"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provided</a:t>
                      </a:r>
                      <a:r>
                        <a:rPr lang="en-US" sz="1800" b="1" spc="-30" dirty="0"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dirty="0"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in</a:t>
                      </a:r>
                      <a:r>
                        <a:rPr lang="en-US" sz="1800" spc="-20" dirty="0"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dirty="0"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the</a:t>
                      </a:r>
                      <a:r>
                        <a:rPr lang="en-US" sz="1800" spc="-30" dirty="0"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dirty="0"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explanation</a:t>
                      </a:r>
                      <a:r>
                        <a:rPr lang="en-US" sz="1800" spc="-30" dirty="0"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dirty="0"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for</a:t>
                      </a:r>
                      <a:r>
                        <a:rPr lang="en-US" sz="1800" spc="-20" dirty="0"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dirty="0"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planned</a:t>
                      </a:r>
                      <a:r>
                        <a:rPr lang="en-US" sz="1800" spc="-20" dirty="0"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dirty="0"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performance</a:t>
                      </a:r>
                      <a:r>
                        <a:rPr lang="en-US" sz="1800" spc="-30" dirty="0"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dirty="0"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over</a:t>
                      </a:r>
                      <a:r>
                        <a:rPr lang="en-US" sz="1800" spc="-20" dirty="0"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dirty="0"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the planning period and in the section on resource considerations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Strengthen</a:t>
                      </a:r>
                      <a:r>
                        <a:rPr lang="en-US" sz="1800" spc="-20" dirty="0"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dirty="0"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the</a:t>
                      </a:r>
                      <a:r>
                        <a:rPr lang="en-US" sz="1800" spc="-15" dirty="0"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b="1" dirty="0"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Technical</a:t>
                      </a:r>
                      <a:r>
                        <a:rPr lang="en-US" sz="1800" b="1" spc="-15" dirty="0"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b="1" dirty="0"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Indicator</a:t>
                      </a:r>
                      <a:r>
                        <a:rPr lang="en-US" sz="1800" b="1" spc="-15" dirty="0"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b="1" spc="-10" dirty="0"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Descriptions (TIDs)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dirty="0"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Strengthen</a:t>
                      </a:r>
                      <a:r>
                        <a:rPr lang="en-US" sz="1800" spc="-20" dirty="0"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dirty="0"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the</a:t>
                      </a:r>
                      <a:r>
                        <a:rPr lang="en-US" sz="1800" spc="-15" dirty="0"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b="1" dirty="0"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Technical</a:t>
                      </a:r>
                      <a:r>
                        <a:rPr lang="en-US" sz="1800" b="1" spc="-15" dirty="0"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b="1" dirty="0"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Indicator</a:t>
                      </a:r>
                      <a:r>
                        <a:rPr lang="en-US" sz="1800" b="1" spc="-15" dirty="0"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800" b="1" spc="-10" dirty="0"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Descriptions (TIDs)</a:t>
                      </a: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Department to focus less on reports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Provide emphasis on what needs to be done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Provide emphasis on </a:t>
                      </a:r>
                      <a:r>
                        <a:rPr lang="en-US" dirty="0" err="1"/>
                        <a:t>programme</a:t>
                      </a:r>
                      <a:r>
                        <a:rPr lang="en-US" dirty="0"/>
                        <a:t> design towards learning and instruction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54094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A9AB0EB-DE82-1CC3-65EF-0EA5D0BC4268}"/>
              </a:ext>
            </a:extLst>
          </p:cNvPr>
          <p:cNvSpPr txBox="1"/>
          <p:nvPr/>
        </p:nvSpPr>
        <p:spPr>
          <a:xfrm>
            <a:off x="74533" y="3770428"/>
            <a:ext cx="88569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All findings raised by oversight bodies were </a:t>
            </a:r>
            <a:r>
              <a:rPr lang="en-US" b="1" dirty="0"/>
              <a:t>discussed with </a:t>
            </a:r>
            <a:r>
              <a:rPr lang="en-US" b="1" dirty="0" err="1"/>
              <a:t>programmes</a:t>
            </a:r>
            <a:r>
              <a:rPr lang="en-US" b="1" dirty="0"/>
              <a:t> </a:t>
            </a:r>
            <a:r>
              <a:rPr lang="en-US" dirty="0"/>
              <a:t>implicated and </a:t>
            </a:r>
            <a:r>
              <a:rPr lang="en-US" b="1" dirty="0"/>
              <a:t>presented in management meetings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Actions and responses were provided to all the findings</a:t>
            </a:r>
          </a:p>
        </p:txBody>
      </p:sp>
    </p:spTree>
    <p:extLst>
      <p:ext uri="{BB962C8B-B14F-4D97-AF65-F5344CB8AC3E}">
        <p14:creationId xmlns:p14="http://schemas.microsoft.com/office/powerpoint/2010/main" val="3368708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71" y="328163"/>
            <a:ext cx="7857854" cy="755375"/>
          </a:xfrm>
        </p:spPr>
        <p:txBody>
          <a:bodyPr>
            <a:noAutofit/>
          </a:bodyPr>
          <a:lstStyle/>
          <a:p>
            <a:r>
              <a:rPr lang="en-ZA" dirty="0"/>
              <a:t>MTSF AREAS TO BE STRENGTHENED </a:t>
            </a:r>
            <a:br>
              <a:rPr lang="en-ZA" dirty="0"/>
            </a:br>
            <a:r>
              <a:rPr lang="en-ZA" dirty="0"/>
              <a:t>IN PROVINCIAL AND NATIONAL APPs</a:t>
            </a:r>
            <a:endParaRPr lang="en-Z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71" y="1161435"/>
            <a:ext cx="8996856" cy="4859853"/>
          </a:xfrm>
        </p:spPr>
        <p:txBody>
          <a:bodyPr>
            <a:normAutofit fontScale="92500" lnSpcReduction="10000"/>
          </a:bodyPr>
          <a:lstStyle/>
          <a:p>
            <a:r>
              <a:rPr lang="en-ZA" sz="1900" dirty="0"/>
              <a:t>Introduce a </a:t>
            </a:r>
            <a:r>
              <a:rPr lang="en-ZA" sz="1900" b="1" dirty="0"/>
              <a:t>better accountability system for principals</a:t>
            </a:r>
            <a:r>
              <a:rPr lang="en-ZA" sz="1900" dirty="0"/>
              <a:t>, which should be fair, based on appropriate data, and take into account the socio-economic context of schools. </a:t>
            </a:r>
          </a:p>
          <a:p>
            <a:pPr lvl="1">
              <a:buFont typeface="Calibri" panose="020F0502020204030204" pitchFamily="34" charset="0"/>
              <a:buChar char="―"/>
            </a:pPr>
            <a:r>
              <a:rPr lang="en-ZA" sz="1900" dirty="0"/>
              <a:t>Some provinces have </a:t>
            </a:r>
            <a:r>
              <a:rPr lang="en-ZA" sz="1900" b="1" dirty="0"/>
              <a:t>started the political </a:t>
            </a:r>
            <a:r>
              <a:rPr lang="en-ZA" sz="1900" dirty="0"/>
              <a:t>and </a:t>
            </a:r>
            <a:r>
              <a:rPr lang="en-ZA" sz="1900" b="1" dirty="0"/>
              <a:t>technical work around </a:t>
            </a:r>
            <a:r>
              <a:rPr lang="en-ZA" sz="1900" dirty="0"/>
              <a:t>looking at </a:t>
            </a:r>
            <a:r>
              <a:rPr lang="en-ZA" sz="1900" b="1" dirty="0"/>
              <a:t>accounting for performance </a:t>
            </a:r>
            <a:r>
              <a:rPr lang="en-ZA" sz="1900" dirty="0"/>
              <a:t>in terms of </a:t>
            </a:r>
            <a:r>
              <a:rPr lang="en-ZA" sz="1900" b="1" dirty="0"/>
              <a:t>learning outcomes </a:t>
            </a:r>
            <a:r>
              <a:rPr lang="en-ZA" sz="1900" dirty="0"/>
              <a:t>and organisational effectiveness to support this at school level.</a:t>
            </a:r>
          </a:p>
          <a:p>
            <a:pPr lvl="1">
              <a:buFont typeface="Calibri" panose="020F0502020204030204" pitchFamily="34" charset="0"/>
              <a:buChar char="―"/>
            </a:pPr>
            <a:r>
              <a:rPr lang="en-ZA" sz="1900" dirty="0"/>
              <a:t>GEC full scale </a:t>
            </a:r>
            <a:r>
              <a:rPr lang="en-ZA" sz="1900" b="1" dirty="0"/>
              <a:t>to be implemented in 2025</a:t>
            </a:r>
            <a:r>
              <a:rPr lang="en-ZA" sz="1900" dirty="0"/>
              <a:t>, while there are pilot projects between 2021-2024.</a:t>
            </a:r>
          </a:p>
          <a:p>
            <a:r>
              <a:rPr lang="en-ZA" sz="1900" dirty="0"/>
              <a:t>Promote a comprehensive package of effective </a:t>
            </a:r>
            <a:r>
              <a:rPr lang="en-ZA" sz="1900" b="1" dirty="0"/>
              <a:t>Teacher development</a:t>
            </a:r>
            <a:r>
              <a:rPr lang="en-ZA" sz="1900" dirty="0"/>
              <a:t>, such as </a:t>
            </a:r>
            <a:r>
              <a:rPr lang="en-ZA" sz="1900" b="1" dirty="0"/>
              <a:t>Professional Learning Communities </a:t>
            </a:r>
            <a:r>
              <a:rPr lang="en-ZA" sz="1900" dirty="0"/>
              <a:t>(PLCs) and </a:t>
            </a:r>
            <a:r>
              <a:rPr lang="en-ZA" sz="1900" b="1" dirty="0"/>
              <a:t>technology-enhanced in-service training</a:t>
            </a:r>
            <a:r>
              <a:rPr lang="en-ZA" sz="1900" dirty="0"/>
              <a:t>. </a:t>
            </a:r>
          </a:p>
          <a:p>
            <a:pPr lvl="1">
              <a:buFont typeface="Calibri" panose="020F0502020204030204" pitchFamily="34" charset="0"/>
              <a:buChar char="―"/>
            </a:pPr>
            <a:r>
              <a:rPr lang="en-ZA" sz="1900" b="1" dirty="0"/>
              <a:t>Teacher development packages </a:t>
            </a:r>
            <a:r>
              <a:rPr lang="en-ZA" sz="1900" dirty="0"/>
              <a:t>and </a:t>
            </a:r>
            <a:r>
              <a:rPr lang="en-ZA" sz="1900" b="1" dirty="0"/>
              <a:t>spend</a:t>
            </a:r>
            <a:r>
              <a:rPr lang="en-ZA" sz="1900" dirty="0"/>
              <a:t> disaggregated by phase, subject and district will have to also include some reflection on impact. </a:t>
            </a:r>
          </a:p>
          <a:p>
            <a:pPr lvl="1">
              <a:buFont typeface="Calibri" panose="020F0502020204030204" pitchFamily="34" charset="0"/>
              <a:buChar char="―"/>
            </a:pPr>
            <a:r>
              <a:rPr lang="en-ZA" sz="1900" dirty="0"/>
              <a:t>Evaluation of the </a:t>
            </a:r>
            <a:r>
              <a:rPr lang="en-ZA" sz="1900" b="1" dirty="0"/>
              <a:t>NIECPD</a:t>
            </a:r>
            <a:r>
              <a:rPr lang="en-ZA" sz="1900" dirty="0"/>
              <a:t>. </a:t>
            </a:r>
          </a:p>
          <a:p>
            <a:pPr lvl="0"/>
            <a:r>
              <a:rPr lang="en-GB" sz="1900" b="1" dirty="0"/>
              <a:t>Strengthened Numeracy, Reading and ECD </a:t>
            </a:r>
            <a:r>
              <a:rPr lang="en-GB" sz="1900" dirty="0"/>
              <a:t>indicators which are linked to outcomes in classrooms. </a:t>
            </a:r>
          </a:p>
          <a:p>
            <a:pPr lvl="0"/>
            <a:r>
              <a:rPr lang="en-GB" sz="1900" b="1" dirty="0"/>
              <a:t>Sector Monitoring </a:t>
            </a:r>
            <a:r>
              <a:rPr lang="en-GB" sz="1900" dirty="0"/>
              <a:t>(Standardised Output Indicators)</a:t>
            </a:r>
          </a:p>
          <a:p>
            <a:pPr lvl="1">
              <a:buFont typeface="Calibri" panose="020F0502020204030204" pitchFamily="34" charset="0"/>
              <a:buChar char="―"/>
            </a:pPr>
            <a:r>
              <a:rPr lang="en-GB" sz="1900" b="1" dirty="0"/>
              <a:t>Standardisation concerns</a:t>
            </a:r>
            <a:r>
              <a:rPr lang="en-GB" sz="1900" dirty="0"/>
              <a:t>: lagging behind priorities across PEDs</a:t>
            </a:r>
          </a:p>
          <a:p>
            <a:pPr lvl="1">
              <a:buFont typeface="Calibri" panose="020F0502020204030204" pitchFamily="34" charset="0"/>
              <a:buChar char="―"/>
            </a:pPr>
            <a:r>
              <a:rPr lang="en-GB" sz="1900" dirty="0"/>
              <a:t>Standardised </a:t>
            </a:r>
            <a:r>
              <a:rPr lang="en-GB" sz="1900" b="1" dirty="0"/>
              <a:t>ECD indicators </a:t>
            </a:r>
            <a:r>
              <a:rPr lang="en-GB" sz="1900" dirty="0"/>
              <a:t>to guide </a:t>
            </a:r>
            <a:r>
              <a:rPr lang="en-GB" sz="1900" b="1" dirty="0"/>
              <a:t>implementation. </a:t>
            </a:r>
          </a:p>
          <a:p>
            <a:pPr marL="0" lvl="0" indent="0">
              <a:buNone/>
            </a:pPr>
            <a:endParaRPr lang="en-ZA" sz="2000" dirty="0"/>
          </a:p>
          <a:p>
            <a:pPr lvl="0"/>
            <a:endParaRPr lang="en-ZA" dirty="0"/>
          </a:p>
          <a:p>
            <a:pPr lv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EDD65FB6-7FBC-4D6B-A4DA-DE01948EBFA4}" type="slidenum">
              <a:rPr lang="en-ZA" smtClean="0"/>
              <a:pPr>
                <a:defRPr/>
              </a:pPr>
              <a:t>31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09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71" y="160921"/>
            <a:ext cx="7857854" cy="755375"/>
          </a:xfrm>
        </p:spPr>
        <p:txBody>
          <a:bodyPr>
            <a:noAutofit/>
          </a:bodyPr>
          <a:lstStyle/>
          <a:p>
            <a:r>
              <a:rPr lang="en-ZA" dirty="0"/>
              <a:t>MTSF AREAS TO BE STRENGTHENED </a:t>
            </a:r>
            <a:br>
              <a:rPr lang="en-ZA" dirty="0"/>
            </a:br>
            <a:r>
              <a:rPr lang="en-ZA" dirty="0"/>
              <a:t>IN PROVINCIAL AND NATIONAL APPs (2)</a:t>
            </a:r>
            <a:endParaRPr lang="en-Z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71" y="931922"/>
            <a:ext cx="8996856" cy="5089366"/>
          </a:xfrm>
        </p:spPr>
        <p:txBody>
          <a:bodyPr>
            <a:normAutofit fontScale="92500" lnSpcReduction="10000"/>
          </a:bodyPr>
          <a:lstStyle/>
          <a:p>
            <a:r>
              <a:rPr lang="en-ZA" sz="1900" dirty="0"/>
              <a:t>Increase </a:t>
            </a:r>
            <a:r>
              <a:rPr lang="en-ZA" sz="1900" b="1" dirty="0"/>
              <a:t>access among historically disadvantaged learners </a:t>
            </a:r>
            <a:r>
              <a:rPr lang="en-ZA" sz="1900" dirty="0"/>
              <a:t>to “</a:t>
            </a:r>
            <a:r>
              <a:rPr lang="en-ZA" sz="1900" b="1" dirty="0"/>
              <a:t>niche” subjects such as those focusing on engineering and computing. </a:t>
            </a:r>
            <a:endParaRPr lang="en-ZA" sz="1900" dirty="0"/>
          </a:p>
          <a:p>
            <a:pPr lvl="1">
              <a:buFont typeface="Calibri" panose="020F0502020204030204" pitchFamily="34" charset="0"/>
              <a:buChar char="―"/>
            </a:pPr>
            <a:r>
              <a:rPr lang="en-ZA" sz="1900" dirty="0"/>
              <a:t>HRD is imperative for success. </a:t>
            </a:r>
          </a:p>
          <a:p>
            <a:pPr lvl="1">
              <a:buFont typeface="Calibri" panose="020F0502020204030204" pitchFamily="34" charset="0"/>
              <a:buChar char="―"/>
            </a:pPr>
            <a:r>
              <a:rPr lang="en-ZA" sz="1900" dirty="0"/>
              <a:t>Oversight for existing subjects in addition to those in the 3 streams model</a:t>
            </a:r>
          </a:p>
          <a:p>
            <a:pPr lvl="1">
              <a:buFont typeface="Calibri" panose="020F0502020204030204" pitchFamily="34" charset="0"/>
              <a:buChar char="―"/>
            </a:pPr>
            <a:r>
              <a:rPr lang="en-ZA" sz="1900" b="1" dirty="0"/>
              <a:t>Monitoring of participation </a:t>
            </a:r>
            <a:r>
              <a:rPr lang="en-ZA" sz="1900" dirty="0"/>
              <a:t>in the </a:t>
            </a:r>
            <a:r>
              <a:rPr lang="en-ZA" sz="1900" b="1" dirty="0"/>
              <a:t>curriculum at learner level </a:t>
            </a:r>
            <a:r>
              <a:rPr lang="en-ZA" sz="1900" dirty="0"/>
              <a:t>in different sorts of schools e.g. Technical Occupational Curriculum in ordinary, schools of skill, etc. needs refinement. </a:t>
            </a:r>
          </a:p>
          <a:p>
            <a:pPr lvl="1">
              <a:buFont typeface="Calibri" panose="020F0502020204030204" pitchFamily="34" charset="0"/>
              <a:buChar char="―"/>
            </a:pPr>
            <a:r>
              <a:rPr lang="en-ZA" sz="1900" b="1" dirty="0"/>
              <a:t>ICT provision in schools</a:t>
            </a:r>
            <a:r>
              <a:rPr lang="en-ZA" sz="1900" dirty="0"/>
              <a:t>.</a:t>
            </a:r>
          </a:p>
          <a:p>
            <a:r>
              <a:rPr lang="en-ZA" sz="1900" b="1" dirty="0"/>
              <a:t>Primary learning outcomes</a:t>
            </a:r>
            <a:endParaRPr lang="en-ZA" sz="1900" dirty="0"/>
          </a:p>
          <a:p>
            <a:pPr lvl="1">
              <a:buFont typeface="Calibri" panose="020F0502020204030204" pitchFamily="34" charset="0"/>
              <a:buChar char="―"/>
            </a:pPr>
            <a:r>
              <a:rPr lang="en-ZA" sz="1900" dirty="0"/>
              <a:t>The 2025 Systemic Evaluation to provide data on a sample basis, but need to be able to help individuals schools as per NDP.</a:t>
            </a:r>
          </a:p>
          <a:p>
            <a:r>
              <a:rPr lang="en-ZA" sz="1900" b="1" dirty="0"/>
              <a:t>Strengthened Numeracy, Reading, and ECD </a:t>
            </a:r>
            <a:r>
              <a:rPr lang="en-ZA" sz="1900" dirty="0"/>
              <a:t>indicators which are liked to outcomes in classrooms. </a:t>
            </a:r>
          </a:p>
          <a:p>
            <a:pPr lvl="1">
              <a:buFont typeface="Calibri" panose="020F0502020204030204" pitchFamily="34" charset="0"/>
              <a:buChar char="―"/>
            </a:pPr>
            <a:r>
              <a:rPr lang="en-ZA" sz="1900" dirty="0"/>
              <a:t>National </a:t>
            </a:r>
            <a:r>
              <a:rPr lang="en-ZA" sz="1900" b="1" dirty="0"/>
              <a:t>Numeracy programme</a:t>
            </a:r>
            <a:endParaRPr lang="en-ZA" sz="1900" dirty="0"/>
          </a:p>
          <a:p>
            <a:pPr lvl="1">
              <a:buFont typeface="Calibri" panose="020F0502020204030204" pitchFamily="34" charset="0"/>
              <a:buChar char="―"/>
            </a:pPr>
            <a:r>
              <a:rPr lang="en-ZA" sz="1900" b="1" dirty="0"/>
              <a:t>School</a:t>
            </a:r>
            <a:r>
              <a:rPr lang="en-ZA" sz="1900" dirty="0"/>
              <a:t> </a:t>
            </a:r>
            <a:r>
              <a:rPr lang="en-ZA" sz="1900" b="1" dirty="0"/>
              <a:t>preparedness concerns </a:t>
            </a:r>
            <a:r>
              <a:rPr lang="en-ZA" sz="1900" dirty="0"/>
              <a:t>a priority: departmental outcomes as per surveys</a:t>
            </a:r>
          </a:p>
          <a:p>
            <a:r>
              <a:rPr lang="en-US" sz="1900" b="1" dirty="0"/>
              <a:t>Evidence needed. </a:t>
            </a:r>
            <a:r>
              <a:rPr lang="en-US" sz="1900" dirty="0"/>
              <a:t>Information needs to be subjected to credibility and reliability test as those monitored through the APP and for delivery. </a:t>
            </a:r>
          </a:p>
          <a:p>
            <a:pPr marL="0" lvl="0" indent="0">
              <a:buNone/>
            </a:pPr>
            <a:endParaRPr lang="en-ZA" sz="2000" dirty="0"/>
          </a:p>
          <a:p>
            <a:pPr lvl="0"/>
            <a:endParaRPr lang="en-ZA" dirty="0"/>
          </a:p>
          <a:p>
            <a:pPr lv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EDD65FB6-7FBC-4D6B-A4DA-DE01948EBFA4}" type="slidenum">
              <a:rPr lang="en-ZA" smtClean="0"/>
              <a:pPr>
                <a:defRPr/>
              </a:pPr>
              <a:t>32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89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45" y="160921"/>
            <a:ext cx="7894480" cy="755375"/>
          </a:xfrm>
        </p:spPr>
        <p:txBody>
          <a:bodyPr>
            <a:noAutofit/>
          </a:bodyPr>
          <a:lstStyle/>
          <a:p>
            <a:r>
              <a:rPr lang="en-ZA" sz="3600" dirty="0"/>
              <a:t>STANDARDISATION OF SECTOR INDICATORS </a:t>
            </a:r>
            <a:endParaRPr lang="en-Z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2" y="1075938"/>
            <a:ext cx="9024245" cy="5089366"/>
          </a:xfrm>
        </p:spPr>
        <p:txBody>
          <a:bodyPr>
            <a:normAutofit fontScale="92500"/>
          </a:bodyPr>
          <a:lstStyle/>
          <a:p>
            <a:pPr algn="just"/>
            <a:r>
              <a:rPr lang="en-GB" sz="2400" dirty="0"/>
              <a:t>The DBE </a:t>
            </a:r>
            <a:r>
              <a:rPr lang="en-GB" sz="2400" b="1" dirty="0"/>
              <a:t>provides oversight, monitoring and support to the PEDs</a:t>
            </a:r>
            <a:r>
              <a:rPr lang="en-GB" sz="2400" dirty="0"/>
              <a:t>. In this regard, the sector has established monitoring systems to track priority areas. </a:t>
            </a:r>
          </a:p>
          <a:p>
            <a:pPr algn="just"/>
            <a:r>
              <a:rPr lang="en-GB" sz="2400" dirty="0"/>
              <a:t>The </a:t>
            </a:r>
            <a:r>
              <a:rPr lang="en-GB" sz="2400" b="1" dirty="0"/>
              <a:t>Standardised Output Indicators (SOIs) have been developed </a:t>
            </a:r>
            <a:r>
              <a:rPr lang="en-GB" sz="2400" dirty="0"/>
              <a:t>in consultation with the Provincial Education Departments (PEDs) </a:t>
            </a:r>
            <a:r>
              <a:rPr lang="en-GB" sz="2400" b="1" dirty="0"/>
              <a:t>to ensure uniformity in the sector and to align with Government priorities</a:t>
            </a:r>
            <a:r>
              <a:rPr lang="en-GB" sz="2400" dirty="0"/>
              <a:t>, namely the Medium-Term Strategic Framework (MTSF). </a:t>
            </a:r>
          </a:p>
          <a:p>
            <a:pPr algn="just"/>
            <a:r>
              <a:rPr lang="en-GB" sz="2400" dirty="0"/>
              <a:t>The Heads of Education Department Committee </a:t>
            </a:r>
            <a:r>
              <a:rPr lang="en-GB" sz="2400" b="1" dirty="0"/>
              <a:t>(HEDCOM) Sub-committee on Planning, Monitoring and Evaluation (PME) addresses the sector priorities </a:t>
            </a:r>
            <a:r>
              <a:rPr lang="en-GB" sz="2400" dirty="0"/>
              <a:t>for improving teaching and learning, and reflects maturity in stabilising the basic education sector.</a:t>
            </a:r>
          </a:p>
          <a:p>
            <a:pPr algn="just"/>
            <a:r>
              <a:rPr lang="en-GB" sz="2400" dirty="0"/>
              <a:t>The HEDCOM Sub-committee on PME provides a forum for strategic interaction on information sharing, capacity building and exchange of best practices in relation to improving basic education sector performance.</a:t>
            </a:r>
          </a:p>
          <a:p>
            <a:endParaRPr lang="en-GB" sz="2400" dirty="0"/>
          </a:p>
          <a:p>
            <a:pPr marL="0" lvl="0" indent="0">
              <a:buNone/>
            </a:pPr>
            <a:endParaRPr lang="en-ZA" sz="3600" dirty="0"/>
          </a:p>
          <a:p>
            <a:pPr lvl="0"/>
            <a:endParaRPr lang="en-Z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EDD65FB6-7FBC-4D6B-A4DA-DE01948EBFA4}" type="slidenum">
              <a:rPr lang="en-ZA" smtClean="0"/>
              <a:pPr>
                <a:defRPr/>
              </a:pPr>
              <a:t>33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89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91" y="160921"/>
            <a:ext cx="7810477" cy="755375"/>
          </a:xfrm>
        </p:spPr>
        <p:txBody>
          <a:bodyPr>
            <a:noAutofit/>
          </a:bodyPr>
          <a:lstStyle/>
          <a:p>
            <a:r>
              <a:rPr lang="en-ZA" sz="3600" dirty="0"/>
              <a:t>STANDARDISATION OF SECTOR INDICATORS</a:t>
            </a:r>
            <a:endParaRPr lang="en-Z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71" y="1219954"/>
            <a:ext cx="8996856" cy="5089366"/>
          </a:xfrm>
        </p:spPr>
        <p:txBody>
          <a:bodyPr>
            <a:normAutofit/>
          </a:bodyPr>
          <a:lstStyle/>
          <a:p>
            <a:pPr algn="just"/>
            <a:r>
              <a:rPr lang="en-GB" sz="3500" dirty="0"/>
              <a:t>The PEDs are required to </a:t>
            </a:r>
            <a:r>
              <a:rPr lang="en-GB" sz="3500" b="1" dirty="0"/>
              <a:t>incorporate in their Annual Performance Plans (APPs),</a:t>
            </a:r>
            <a:r>
              <a:rPr lang="en-GB" sz="3500" dirty="0"/>
              <a:t> the Standardised Output Indicators (SOIs) to align to the revised framework for Strategic Plan and APP, as well as monitor the performance reported in the Quarterly and Annual Reports.</a:t>
            </a:r>
          </a:p>
          <a:p>
            <a:pPr algn="just"/>
            <a:r>
              <a:rPr lang="en-GB" sz="3500" dirty="0"/>
              <a:t>The </a:t>
            </a:r>
            <a:r>
              <a:rPr lang="en-GB" sz="3500" b="1" dirty="0"/>
              <a:t>DBE will continue to ensure uniformity </a:t>
            </a:r>
            <a:r>
              <a:rPr lang="en-GB" sz="3500" dirty="0"/>
              <a:t>in the sector through tracking priorities. </a:t>
            </a:r>
            <a:endParaRPr lang="en-ZA" sz="3500" dirty="0"/>
          </a:p>
          <a:p>
            <a:pPr marL="0" indent="0" algn="just">
              <a:buNone/>
            </a:pPr>
            <a:endParaRPr lang="en-GB" sz="2600" dirty="0"/>
          </a:p>
          <a:p>
            <a:pPr marL="0" lvl="0" indent="0">
              <a:buNone/>
            </a:pPr>
            <a:endParaRPr lang="en-ZA" dirty="0"/>
          </a:p>
          <a:p>
            <a:pPr lv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EDD65FB6-7FBC-4D6B-A4DA-DE01948EBFA4}" type="slidenum">
              <a:rPr lang="en-ZA" smtClean="0"/>
              <a:pPr>
                <a:defRPr/>
              </a:pPr>
              <a:t>34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9320"/>
            <a:ext cx="1691680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358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A" b="1" dirty="0"/>
              <a:t>THE DBE STRATEGIC PLAN 2020/21-2024/25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  <a:p>
            <a:r>
              <a:rPr lang="en-ZA"/>
              <a:t>				</a:t>
            </a:r>
          </a:p>
          <a:p>
            <a:endParaRPr lang="en-ZA"/>
          </a:p>
          <a:p>
            <a:endParaRPr lang="en-ZA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35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2518"/>
            <a:ext cx="1619672" cy="76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53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STRATEGIC PLAN 2020/21-2024/25</a:t>
            </a:r>
            <a:br>
              <a:rPr lang="en-ZA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 IMPACT STATEMENT, OUTCOMES AND INDICATORS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423330"/>
              </p:ext>
            </p:extLst>
          </p:nvPr>
        </p:nvGraphicFramePr>
        <p:xfrm>
          <a:off x="0" y="1143000"/>
          <a:ext cx="9144000" cy="50599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17555">
                  <a:extLst>
                    <a:ext uri="{9D8B030D-6E8A-4147-A177-3AD203B41FA5}">
                      <a16:colId xmlns:a16="http://schemas.microsoft.com/office/drawing/2014/main" val="3155331155"/>
                    </a:ext>
                  </a:extLst>
                </a:gridCol>
                <a:gridCol w="3217555">
                  <a:extLst>
                    <a:ext uri="{9D8B030D-6E8A-4147-A177-3AD203B41FA5}">
                      <a16:colId xmlns:a16="http://schemas.microsoft.com/office/drawing/2014/main" val="1601870758"/>
                    </a:ext>
                  </a:extLst>
                </a:gridCol>
                <a:gridCol w="2708890">
                  <a:extLst>
                    <a:ext uri="{9D8B030D-6E8A-4147-A177-3AD203B41FA5}">
                      <a16:colId xmlns:a16="http://schemas.microsoft.com/office/drawing/2014/main" val="3750595721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Provide quality basic education for all, and lead the establishment and development of a South African schooling system for the 21st century.</a:t>
                      </a:r>
                      <a:endParaRPr lang="en-ZA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89127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</a:rPr>
                        <a:t>Outcome 1: Improved system of policies, including the curriculum and assessment, governing the basic education sector to advance a quality and inclusive, safe and healthy basic education system </a:t>
                      </a: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Outcome Indicator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Baseline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Five-Year Target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 Improve the proportion of 6-year-olds (Grade R) enrolled in educational institutions by 2024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96% respectively (2017)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99% 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 Improve the proportion of 5-year-olds (Grade RR) enrolled in educational institutions by 2024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85.4% (2018)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spc="5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Enrolment rates of 5 and 6-year-olds at 95% by 2024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 Improve the proportion of Grade R learners that are school ready by 2024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spc="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New: System for monitoring quality will be implemented to determine the baseline by 2021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spc="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 increase off the baseline that will be established in 2021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275922894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36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3297"/>
            <a:ext cx="1730318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363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STRATEGIC PLAN 2020/21-2024/25</a:t>
            </a:r>
            <a:br>
              <a:rPr lang="en-ZA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 IMPACT STATEMENT, OUTCOMES AND INDICATORS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829181"/>
              </p:ext>
            </p:extLst>
          </p:nvPr>
        </p:nvGraphicFramePr>
        <p:xfrm>
          <a:off x="0" y="1029047"/>
          <a:ext cx="9144001" cy="50599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17555">
                  <a:extLst>
                    <a:ext uri="{9D8B030D-6E8A-4147-A177-3AD203B41FA5}">
                      <a16:colId xmlns:a16="http://schemas.microsoft.com/office/drawing/2014/main" val="3155331155"/>
                    </a:ext>
                  </a:extLst>
                </a:gridCol>
                <a:gridCol w="3217555">
                  <a:extLst>
                    <a:ext uri="{9D8B030D-6E8A-4147-A177-3AD203B41FA5}">
                      <a16:colId xmlns:a16="http://schemas.microsoft.com/office/drawing/2014/main" val="1601870758"/>
                    </a:ext>
                  </a:extLst>
                </a:gridCol>
                <a:gridCol w="2708891">
                  <a:extLst>
                    <a:ext uri="{9D8B030D-6E8A-4147-A177-3AD203B41FA5}">
                      <a16:colId xmlns:a16="http://schemas.microsoft.com/office/drawing/2014/main" val="3750595721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Provide quality basic education for all, and lead the establishment and development of a South African schooling system for the 21st century.</a:t>
                      </a:r>
                      <a:endParaRPr lang="en-ZA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89127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</a:rPr>
                        <a:t>Outcome 1: Improved system of policies, including the curriculum and assessment, governing the basic education sector to advance a quality and inclusive, safe and healthy basic education system</a:t>
                      </a: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Outcome Indicator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Baseline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Five-Year Target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 Increase the number of youths obtaining Bachelor-level passes in the NSC by 2024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Bachelor-level passes in NSC: 172 043 (33.6%) in 2018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Bachelor-level passes: 190 000 by 2024</a:t>
                      </a:r>
                      <a:endParaRPr lang="en-US" sz="1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 Increase the number of youths obtaining 60% and above in Mathematics by 2024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Youths passing Mathematics at 60% and above: 28 151 (12%) in 2018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Youths passing Mathematics at 60% and above: 35 000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 Increase the number of youths obtaining 60% and above in Physical Science by 2024</a:t>
                      </a:r>
                      <a:endParaRPr lang="en-US" sz="1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Youths passing Physical Science at 60% and above: 30 368 (17.6%) in 2018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Youths passing Physical Science at 60% and above: 35 000 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275922894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37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3297"/>
            <a:ext cx="1730318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799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STRATEGIC PLAN 2020/21-2024/25</a:t>
            </a:r>
            <a:br>
              <a:rPr lang="en-ZA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 IMPACT STATEMENT, OUTCOMES AND INDICATORS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265735"/>
              </p:ext>
            </p:extLst>
          </p:nvPr>
        </p:nvGraphicFramePr>
        <p:xfrm>
          <a:off x="0" y="1143000"/>
          <a:ext cx="9144001" cy="44301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63887">
                  <a:extLst>
                    <a:ext uri="{9D8B030D-6E8A-4147-A177-3AD203B41FA5}">
                      <a16:colId xmlns:a16="http://schemas.microsoft.com/office/drawing/2014/main" val="3155331155"/>
                    </a:ext>
                  </a:extLst>
                </a:gridCol>
                <a:gridCol w="2160241">
                  <a:extLst>
                    <a:ext uri="{9D8B030D-6E8A-4147-A177-3AD203B41FA5}">
                      <a16:colId xmlns:a16="http://schemas.microsoft.com/office/drawing/2014/main" val="1601870758"/>
                    </a:ext>
                  </a:extLst>
                </a:gridCol>
                <a:gridCol w="3419873">
                  <a:extLst>
                    <a:ext uri="{9D8B030D-6E8A-4147-A177-3AD203B41FA5}">
                      <a16:colId xmlns:a16="http://schemas.microsoft.com/office/drawing/2014/main" val="3750595721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Provide quality basic education for all, and lead the establishment and development of a South African schooling system for the 21st century.</a:t>
                      </a:r>
                      <a:endParaRPr lang="en-ZA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89127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Outcome 2: Improved information and other systems which enable transformation and an efficient and accountable sector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Outcome Indicator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Baseline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Five-Year Target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 Improve learning outcomes in Grade 6 in critical subjects reflected through the new Systemic Evaluation by 2024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spc="5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 6 performance in the new Systemic Evaluation: Mathematics  Literacy: (targets to be determined after first assessment)</a:t>
                      </a:r>
                      <a:endParaRPr lang="en-US" sz="1600" dirty="0">
                        <a:solidFill>
                          <a:schemeClr val="accent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 Improve learning outcomes in Grade 9 in critical subjects reflected through the new Systemic Evaluation by 2024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spc="5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 9 performance in the new Systemic Evaluation</a:t>
                      </a:r>
                      <a:r>
                        <a:rPr lang="en-GB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Mathematics: (targets to be determined after first assessment)</a:t>
                      </a:r>
                      <a:endParaRPr lang="en-US" sz="1600" dirty="0">
                        <a:solidFill>
                          <a:schemeClr val="accent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 Improve learning outcomes in Grade 6 Mathematics according to the international SEACMEQ by 2020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score for Grade 6 in the SEACMEQ: Mathematics: 552 (2013)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score for Grade 6</a:t>
                      </a:r>
                      <a:r>
                        <a:rPr lang="en-GB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(SEACMEQ) for: Mathematics: 600 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 2022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275922894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38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0557"/>
            <a:ext cx="1730318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044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STRATEGIC PLAN 2020/21-2024/25</a:t>
            </a:r>
            <a:br>
              <a:rPr lang="en-ZA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 IMPACT STATEMENT, OUTCOMES AND INDICATORS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132390"/>
              </p:ext>
            </p:extLst>
          </p:nvPr>
        </p:nvGraphicFramePr>
        <p:xfrm>
          <a:off x="0" y="1143000"/>
          <a:ext cx="9143996" cy="44301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35337">
                  <a:extLst>
                    <a:ext uri="{9D8B030D-6E8A-4147-A177-3AD203B41FA5}">
                      <a16:colId xmlns:a16="http://schemas.microsoft.com/office/drawing/2014/main" val="3155331155"/>
                    </a:ext>
                  </a:extLst>
                </a:gridCol>
                <a:gridCol w="2871649">
                  <a:extLst>
                    <a:ext uri="{9D8B030D-6E8A-4147-A177-3AD203B41FA5}">
                      <a16:colId xmlns:a16="http://schemas.microsoft.com/office/drawing/2014/main" val="1601870758"/>
                    </a:ext>
                  </a:extLst>
                </a:gridCol>
                <a:gridCol w="3137010">
                  <a:extLst>
                    <a:ext uri="{9D8B030D-6E8A-4147-A177-3AD203B41FA5}">
                      <a16:colId xmlns:a16="http://schemas.microsoft.com/office/drawing/2014/main" val="3750595721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Provide quality basic education for all, and lead the establishment and development of a South African schooling system for the 21st century.</a:t>
                      </a:r>
                      <a:endParaRPr lang="en-ZA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89127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Outcome 2: Improved information and other systems which enable transformation and an efficient and accountable sector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Outcome Indicator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Baseline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Five-Year Target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 Improve learning outcomes in Grade 6 Reading according to the international SEACMEQ by 2020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score for Grade 6 in the SEACMEQ: Literacy: 538 (2013)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score for Grade 6 in the SEACMEQ: Literacy: 600 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 2022.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 Improve learning outcomes in Grade 9 in Mathematics in the TIMSS programmes by 2023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 9 performance in the TIMSS: Mathematics: 372 (2015)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score for Grade 9 in the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Trends in International Mathematics and Science Study (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TIMSS): Mathematics: 420 by 2023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 Improve learning outcomes in Grade 9 Science in the TIMSS programmes by 2023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 9 performance in the TIMSS: Science: 358 (2015)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score for Grade 9 in the TIMSS: Science: 420 by 2023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275922894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39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" y="6093296"/>
            <a:ext cx="1730318" cy="71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00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611560" y="216985"/>
            <a:ext cx="6846222" cy="790151"/>
          </a:xfrm>
        </p:spPr>
        <p:txBody>
          <a:bodyPr>
            <a:noAutofit/>
          </a:bodyPr>
          <a:lstStyle/>
          <a:p>
            <a:r>
              <a:rPr lang="en-ZA" sz="2800" b="1" dirty="0">
                <a:solidFill>
                  <a:schemeClr val="accent2">
                    <a:lumMod val="75000"/>
                  </a:schemeClr>
                </a:solidFill>
              </a:rPr>
              <a:t>SIZE AND SHAPE OF THE BASIC EDUCATION SECTOR</a:t>
            </a:r>
          </a:p>
        </p:txBody>
      </p:sp>
      <p:sp>
        <p:nvSpPr>
          <p:cNvPr id="55299" name="Content Placeholder 3"/>
          <p:cNvSpPr>
            <a:spLocks noGrp="1"/>
          </p:cNvSpPr>
          <p:nvPr>
            <p:ph sz="half" idx="2"/>
          </p:nvPr>
        </p:nvSpPr>
        <p:spPr>
          <a:xfrm>
            <a:off x="114011" y="1214754"/>
            <a:ext cx="2219235" cy="415846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1600" b="1" dirty="0">
                <a:cs typeface="Arial" panose="020B0604020202020204" pitchFamily="34" charset="0"/>
              </a:rPr>
              <a:t>Size of the Schooling System:</a:t>
            </a:r>
          </a:p>
          <a:p>
            <a:pPr marL="0" indent="0">
              <a:buNone/>
            </a:pPr>
            <a:endParaRPr lang="en-ZA" sz="16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1600" dirty="0">
                <a:cs typeface="Arial" panose="020B0604020202020204" pitchFamily="34" charset="0"/>
              </a:rPr>
              <a:t>Learners: </a:t>
            </a:r>
            <a:r>
              <a:rPr lang="en-US" sz="1600" b="1" dirty="0">
                <a:cs typeface="Arial" panose="020B0604020202020204" pitchFamily="34" charset="0"/>
              </a:rPr>
              <a:t>13 409 249</a:t>
            </a:r>
            <a:endParaRPr lang="en-ZA" sz="16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1600" dirty="0">
                <a:cs typeface="Arial" panose="020B0604020202020204" pitchFamily="34" charset="0"/>
              </a:rPr>
              <a:t>Educators:</a:t>
            </a:r>
            <a:r>
              <a:rPr lang="en-US" sz="1600" b="1" dirty="0">
                <a:cs typeface="Arial" panose="020B0604020202020204" pitchFamily="34" charset="0"/>
              </a:rPr>
              <a:t> 447 123</a:t>
            </a:r>
          </a:p>
          <a:p>
            <a:pPr marL="0" indent="0">
              <a:buNone/>
            </a:pPr>
            <a:r>
              <a:rPr lang="en-ZA" sz="1600" dirty="0">
                <a:cs typeface="Arial" panose="020B0604020202020204" pitchFamily="34" charset="0"/>
              </a:rPr>
              <a:t>Schools: </a:t>
            </a:r>
            <a:r>
              <a:rPr lang="en-US" sz="1600" b="1" dirty="0">
                <a:cs typeface="Arial" panose="020B0604020202020204" pitchFamily="34" charset="0"/>
              </a:rPr>
              <a:t>24 894</a:t>
            </a:r>
          </a:p>
          <a:p>
            <a:pPr marL="0" indent="0">
              <a:buNone/>
            </a:pPr>
            <a:endParaRPr lang="en-ZA" sz="16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1600" b="1" dirty="0">
                <a:cs typeface="Arial" panose="020B0604020202020204" pitchFamily="34" charset="0"/>
              </a:rPr>
              <a:t>Official languages</a:t>
            </a:r>
          </a:p>
          <a:p>
            <a:pPr marL="0" indent="0">
              <a:buNone/>
            </a:pPr>
            <a:endParaRPr lang="en-ZA" sz="16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1600" dirty="0">
                <a:cs typeface="Arial" panose="020B0604020202020204" pitchFamily="34" charset="0"/>
              </a:rPr>
              <a:t>English, isiZulu, isiXhosa, isiNdebele, Afrikaans, siSwati, Sepedi, Sesotho, Setswana, Tshivenda, Xitsonga, South African Sign Language</a:t>
            </a:r>
          </a:p>
          <a:p>
            <a:pPr marL="0" indent="0">
              <a:buNone/>
            </a:pPr>
            <a:endParaRPr lang="en-ZA" sz="1200" dirty="0">
              <a:latin typeface="Calibri"/>
              <a:cs typeface="Calibri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08444412"/>
              </p:ext>
            </p:extLst>
          </p:nvPr>
        </p:nvGraphicFramePr>
        <p:xfrm>
          <a:off x="2561287" y="1211391"/>
          <a:ext cx="6403200" cy="15373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77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2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9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7620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Learners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Educators 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Schools 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58">
                <a:tc>
                  <a:txBody>
                    <a:bodyPr/>
                    <a:lstStyle/>
                    <a:p>
                      <a:r>
                        <a:rPr lang="en-ZA" sz="1400" dirty="0">
                          <a:latin typeface="+mn-lt"/>
                          <a:cs typeface="Arial" panose="020B0604020202020204" pitchFamily="34" charset="0"/>
                        </a:rPr>
                        <a:t>Public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dirty="0">
                          <a:latin typeface="+mn-lt"/>
                          <a:cs typeface="Arial" panose="020B0604020202020204" pitchFamily="34" charset="0"/>
                        </a:rPr>
                        <a:t>12 706 157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n-lt"/>
                          <a:cs typeface="Arial" panose="020B0604020202020204" pitchFamily="34" charset="0"/>
                        </a:rPr>
                        <a:t>405 050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22 740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620">
                <a:tc>
                  <a:txBody>
                    <a:bodyPr/>
                    <a:lstStyle/>
                    <a:p>
                      <a:r>
                        <a:rPr lang="en-ZA" sz="1400" dirty="0">
                          <a:latin typeface="+mn-lt"/>
                          <a:cs typeface="Arial" panose="020B0604020202020204" pitchFamily="34" charset="0"/>
                        </a:rPr>
                        <a:t>Independent  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703 092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42 073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2 154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620">
                <a:tc>
                  <a:txBody>
                    <a:bodyPr/>
                    <a:lstStyle/>
                    <a:p>
                      <a:r>
                        <a:rPr lang="en-ZA" sz="1400" dirty="0"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13 409 249</a:t>
                      </a:r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447 123 </a:t>
                      </a:r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24 894</a:t>
                      </a:r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509464" y="885122"/>
            <a:ext cx="184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9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23629" y="988996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6337185" y="5643246"/>
            <a:ext cx="16002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ZA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65304"/>
            <a:ext cx="2627783" cy="69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281EBB6-D164-4A7A-83B0-06A5CFC35E17}" type="slidenum">
              <a:rPr lang="en-ZA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ZA" altLang="en-US" dirty="0">
              <a:cs typeface="Arial" panose="020B0604020202020204" pitchFamily="34" charset="0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D2D9A58C-7FDC-4268-832E-1CA21C8956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5834"/>
              </p:ext>
            </p:extLst>
          </p:nvPr>
        </p:nvGraphicFramePr>
        <p:xfrm>
          <a:off x="2561287" y="2994922"/>
          <a:ext cx="2010713" cy="2402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1FF320F-29E8-49BD-9006-D0AE29F7DB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356716"/>
              </p:ext>
            </p:extLst>
          </p:nvPr>
        </p:nvGraphicFramePr>
        <p:xfrm>
          <a:off x="4649518" y="2994922"/>
          <a:ext cx="2010713" cy="2402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798D3854-33FA-4A2A-A1AF-A4BA41EC7A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476700"/>
              </p:ext>
            </p:extLst>
          </p:nvPr>
        </p:nvGraphicFramePr>
        <p:xfrm>
          <a:off x="6768593" y="2994922"/>
          <a:ext cx="2195893" cy="2378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797352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STRATEGIC PLAN 2020/21-2024/25</a:t>
            </a:r>
            <a:br>
              <a:rPr lang="en-ZA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 IMPACT STATEMENT, OUTCOMES AND INDICATORS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096975"/>
              </p:ext>
            </p:extLst>
          </p:nvPr>
        </p:nvGraphicFramePr>
        <p:xfrm>
          <a:off x="0" y="1069176"/>
          <a:ext cx="9144056" cy="49519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35357">
                  <a:extLst>
                    <a:ext uri="{9D8B030D-6E8A-4147-A177-3AD203B41FA5}">
                      <a16:colId xmlns:a16="http://schemas.microsoft.com/office/drawing/2014/main" val="3155331155"/>
                    </a:ext>
                  </a:extLst>
                </a:gridCol>
                <a:gridCol w="2516797">
                  <a:extLst>
                    <a:ext uri="{9D8B030D-6E8A-4147-A177-3AD203B41FA5}">
                      <a16:colId xmlns:a16="http://schemas.microsoft.com/office/drawing/2014/main" val="1601870758"/>
                    </a:ext>
                  </a:extLst>
                </a:gridCol>
                <a:gridCol w="3491902">
                  <a:extLst>
                    <a:ext uri="{9D8B030D-6E8A-4147-A177-3AD203B41FA5}">
                      <a16:colId xmlns:a16="http://schemas.microsoft.com/office/drawing/2014/main" val="3750595721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Provide quality basic education for all, and lead the establishment and development of a South African schooling system for the 21st century.</a:t>
                      </a:r>
                      <a:endParaRPr lang="en-ZA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171" marR="911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89127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Outcome 3: Improved knowledge, monitoring and research functions to advance more evidence-driven planning, instruction and delivery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171" marR="91171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Outcome Indicator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28" marR="17728" marT="17780" marB="1778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Baseline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28" marR="17728" marT="17780" marB="1778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Five-Year Target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28" marR="17728" marT="17780" marB="177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 Improve the proportion of Grade 3 learners reaching the required competency levels in reading and numeracy skills as assessed through the new Systemic Evaluation by 2024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28" marR="17728" marT="17780" marB="1778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spc="5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28" marR="17728" marT="17780" marB="177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 3 performance in the new Systemic Evaluation: Reading: (targets to be determined after first assessment)</a:t>
                      </a:r>
                      <a:endParaRPr lang="en-US" sz="1600" dirty="0">
                        <a:solidFill>
                          <a:schemeClr val="accent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28" marR="17728" marT="17780" marB="177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 Increase the average score obtained by Grade 4 learners in the PIRLS by 2021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28" marR="17728" marT="17780" marB="177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320 average score in the PIRLS (2016)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28" marR="17728" marT="17780" marB="177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355 average score in the PIRLS by 2021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28" marR="17728" marT="17780" marB="177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 Increase the average score obtained by Grade 5 learners in the TIMSS by 2023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28" marR="17728" marT="17780" marB="177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376 average score in the TIMSS (2015)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28" marR="17728" marT="17780" marB="177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426 average score in the TIMSS score by 2023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28" marR="17728" marT="17780" marB="17780"/>
                </a:tc>
                <a:extLst>
                  <a:ext uri="{0D108BD9-81ED-4DB2-BD59-A6C34878D82A}">
                    <a16:rowId xmlns:a16="http://schemas.microsoft.com/office/drawing/2014/main" val="275922894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40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021162"/>
            <a:ext cx="1730318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952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STRATEGIC PLAN 2020/21-2024/25</a:t>
            </a:r>
            <a:br>
              <a:rPr lang="en-ZA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 IMPACT STATEMENT, OUTCOMES AND INDICATORS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29875"/>
              </p:ext>
            </p:extLst>
          </p:nvPr>
        </p:nvGraphicFramePr>
        <p:xfrm>
          <a:off x="0" y="1143000"/>
          <a:ext cx="9143996" cy="46671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19869">
                  <a:extLst>
                    <a:ext uri="{9D8B030D-6E8A-4147-A177-3AD203B41FA5}">
                      <a16:colId xmlns:a16="http://schemas.microsoft.com/office/drawing/2014/main" val="3155331155"/>
                    </a:ext>
                  </a:extLst>
                </a:gridCol>
                <a:gridCol w="2850805">
                  <a:extLst>
                    <a:ext uri="{9D8B030D-6E8A-4147-A177-3AD203B41FA5}">
                      <a16:colId xmlns:a16="http://schemas.microsoft.com/office/drawing/2014/main" val="1601870758"/>
                    </a:ext>
                  </a:extLst>
                </a:gridCol>
                <a:gridCol w="2873322">
                  <a:extLst>
                    <a:ext uri="{9D8B030D-6E8A-4147-A177-3AD203B41FA5}">
                      <a16:colId xmlns:a16="http://schemas.microsoft.com/office/drawing/2014/main" val="3750595721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Provide quality basic education for all, and lead the establishment and development of a South African schooling system for the 21st century.</a:t>
                      </a:r>
                      <a:endParaRPr lang="en-ZA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89127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Outcome 4: Advanced development of innovative and high-quality educational materials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Outcome Indicator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Baseline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Five-Year Target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the percentage of s</a:t>
                      </a:r>
                      <a:r>
                        <a:rPr lang="en-ZA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chools</a:t>
                      </a: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with access to functional internet connectivity for teaching and learning, connected through different options working with the DCDT (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Department of Communications and Digital Technologies)</a:t>
                      </a: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64% of schools have some connectivity (POA Q4: 2018/19)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 to be connected for teaching and learning (DTPS and private sector)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 Improve the availability of quality early reading materials for teaching Home Language Literacy in indigenous languages (this is an intervention on the MTSF) 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 of Grade 3 learners who learn through indigenous languages have graded reading books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41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3297"/>
            <a:ext cx="1730318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055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STRATEGIC PLAN 2020/21-2024/25</a:t>
            </a:r>
            <a:br>
              <a:rPr lang="en-ZA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 IMPACT STATEMENT, OUTCOMES AND INDICATORS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778059"/>
              </p:ext>
            </p:extLst>
          </p:nvPr>
        </p:nvGraphicFramePr>
        <p:xfrm>
          <a:off x="0" y="1143000"/>
          <a:ext cx="9143996" cy="42274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35337">
                  <a:extLst>
                    <a:ext uri="{9D8B030D-6E8A-4147-A177-3AD203B41FA5}">
                      <a16:colId xmlns:a16="http://schemas.microsoft.com/office/drawing/2014/main" val="3155331155"/>
                    </a:ext>
                  </a:extLst>
                </a:gridCol>
                <a:gridCol w="3135337">
                  <a:extLst>
                    <a:ext uri="{9D8B030D-6E8A-4147-A177-3AD203B41FA5}">
                      <a16:colId xmlns:a16="http://schemas.microsoft.com/office/drawing/2014/main" val="1601870758"/>
                    </a:ext>
                  </a:extLst>
                </a:gridCol>
                <a:gridCol w="2873322">
                  <a:extLst>
                    <a:ext uri="{9D8B030D-6E8A-4147-A177-3AD203B41FA5}">
                      <a16:colId xmlns:a16="http://schemas.microsoft.com/office/drawing/2014/main" val="3750595721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Provide quality basic education for all, and lead the establishment and development of a South African schooling system for the 21st century.</a:t>
                      </a:r>
                      <a:endParaRPr lang="en-ZA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89127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</a:rPr>
                        <a:t>Outcome 5: Enhanced strategic interventions to assist and develop provincial education systems</a:t>
                      </a: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Outcome Indicator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Baseline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Five-Year Target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5.1 Increase the number of mediation sessions conducted to ensure accurate interpretation of assessment data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spc="5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spc="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GB" sz="1700" spc="5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by 2024/25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</a:rPr>
                        <a:t>Outcome 6: Improved communication of information and partnerships with stakeholders</a:t>
                      </a:r>
                      <a:endParaRPr lang="en-Z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6.1 Increase</a:t>
                      </a:r>
                      <a:r>
                        <a:rPr lang="en-GB" sz="17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the number of District Directors forums held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spc="5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per year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spc="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b</a:t>
                      </a:r>
                      <a:r>
                        <a:rPr lang="en-GB" sz="1700" spc="5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2024/25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42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3297"/>
            <a:ext cx="1730318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9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A" b="1" dirty="0"/>
              <a:t>THE DBE ANNUAL PERFORMANCE PLAN 2023/24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  <a:p>
            <a:r>
              <a:rPr lang="en-ZA"/>
              <a:t>				</a:t>
            </a:r>
          </a:p>
          <a:p>
            <a:endParaRPr lang="en-ZA"/>
          </a:p>
          <a:p>
            <a:endParaRPr lang="en-ZA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43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2518"/>
            <a:ext cx="1619672" cy="76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670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2023/24 ANNUAL PERFORMANCE PLAN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en-ZA" dirty="0"/>
              <a:t>The Annual Performance Plan is divided into four (4) parts:</a:t>
            </a:r>
            <a:endParaRPr lang="en-US" dirty="0"/>
          </a:p>
          <a:p>
            <a:pPr lvl="0"/>
            <a:r>
              <a:rPr lang="en-ZA" b="1" dirty="0"/>
              <a:t>Part A</a:t>
            </a:r>
            <a:r>
              <a:rPr lang="en-ZA" i="1" dirty="0"/>
              <a:t>:</a:t>
            </a:r>
            <a:r>
              <a:rPr lang="en-ZA" dirty="0"/>
              <a:t> Mandate</a:t>
            </a:r>
          </a:p>
          <a:p>
            <a:pPr lvl="0"/>
            <a:r>
              <a:rPr lang="en-ZA" b="1" dirty="0"/>
              <a:t>Part B</a:t>
            </a:r>
            <a:r>
              <a:rPr lang="en-ZA" dirty="0"/>
              <a:t>: Strategic </a:t>
            </a:r>
            <a:r>
              <a:rPr lang="en-US" dirty="0"/>
              <a:t>Focus</a:t>
            </a:r>
          </a:p>
          <a:p>
            <a:pPr lvl="0"/>
            <a:r>
              <a:rPr lang="en-ZA" b="1" dirty="0"/>
              <a:t>Part C</a:t>
            </a:r>
            <a:r>
              <a:rPr lang="en-ZA" i="1" dirty="0"/>
              <a:t>:</a:t>
            </a:r>
            <a:r>
              <a:rPr lang="en-ZA" dirty="0"/>
              <a:t> </a:t>
            </a:r>
            <a:r>
              <a:rPr lang="en-US" dirty="0"/>
              <a:t>Measuring Our Performance</a:t>
            </a:r>
          </a:p>
          <a:p>
            <a:r>
              <a:rPr lang="en-ZA" b="1" dirty="0"/>
              <a:t>Part D</a:t>
            </a:r>
            <a:r>
              <a:rPr lang="en-ZA" i="1" dirty="0"/>
              <a:t>: </a:t>
            </a:r>
            <a:r>
              <a:rPr lang="en-ZA" dirty="0"/>
              <a:t>Technical Indicator Descriptions (TIDs)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44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8134"/>
            <a:ext cx="1619672" cy="72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046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PROGRAMMES OF THE DBE</a:t>
            </a:r>
            <a:endParaRPr lang="en-Z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588" indent="20638" algn="just">
              <a:buNone/>
              <a:defRPr/>
            </a:pPr>
            <a:r>
              <a:rPr lang="en-US" sz="2200" dirty="0"/>
              <a:t>The </a:t>
            </a:r>
            <a:r>
              <a:rPr lang="en-US" sz="2200" b="1" dirty="0"/>
              <a:t>activities</a:t>
            </a:r>
            <a:r>
              <a:rPr lang="en-US" sz="2200" dirty="0"/>
              <a:t> of the DBE have been structured into five (5) </a:t>
            </a:r>
            <a:r>
              <a:rPr lang="en-GB" sz="2200" dirty="0"/>
              <a:t>programmes</a:t>
            </a:r>
            <a:r>
              <a:rPr lang="en-US" sz="2200" dirty="0"/>
              <a:t> as elaborated in the Annual Performance Plan:</a:t>
            </a:r>
          </a:p>
          <a:p>
            <a:pPr algn="just">
              <a:defRPr/>
            </a:pPr>
            <a:r>
              <a:rPr lang="en-US" sz="2200" b="1" u="sng" dirty="0"/>
              <a:t>PROGRAMME 1</a:t>
            </a:r>
            <a:r>
              <a:rPr lang="en-US" sz="2200" b="1" dirty="0"/>
              <a:t>: ADMINISTRATION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200" b="1" u="sng" dirty="0"/>
              <a:t>PROGRAMME 2</a:t>
            </a:r>
            <a:r>
              <a:rPr lang="en-US" sz="2200" b="1" dirty="0"/>
              <a:t>: CURRICULUM POLICY, SUPPORT AND MONITORING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200" b="1" u="sng" dirty="0"/>
              <a:t>PROGRAMME 3</a:t>
            </a:r>
            <a:r>
              <a:rPr lang="en-US" sz="2200" b="1" dirty="0"/>
              <a:t>: TEACHERS, EDUCATION HUMAN RESOURCES AND 		   	        INSTITUTIONAL DEVELOPMENT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200" b="1" u="sng" dirty="0"/>
              <a:t>PROGRAMME 4</a:t>
            </a:r>
            <a:r>
              <a:rPr lang="en-US" sz="2200" b="1" dirty="0"/>
              <a:t>: PLANNING, INFORMATION AND ASSESSMENT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200" b="1" u="sng" dirty="0"/>
              <a:t>PROGRAMME 5</a:t>
            </a:r>
            <a:r>
              <a:rPr lang="en-US" sz="2200" b="1" dirty="0"/>
              <a:t>: EDUCATIONAL ENRICHMENT SERVICES</a:t>
            </a:r>
          </a:p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45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8134"/>
            <a:ext cx="1619672" cy="72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984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2023/24 APP PROGRAMME PERFORMANCE INDICATORS</a:t>
            </a:r>
            <a:endParaRPr lang="en-Z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46</a:t>
            </a:fld>
            <a:endParaRPr lang="en-Z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785981"/>
              </p:ext>
            </p:extLst>
          </p:nvPr>
        </p:nvGraphicFramePr>
        <p:xfrm>
          <a:off x="107503" y="1142998"/>
          <a:ext cx="8928995" cy="495029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317969">
                  <a:extLst>
                    <a:ext uri="{9D8B030D-6E8A-4147-A177-3AD203B41FA5}">
                      <a16:colId xmlns:a16="http://schemas.microsoft.com/office/drawing/2014/main" val="2922856575"/>
                    </a:ext>
                  </a:extLst>
                </a:gridCol>
                <a:gridCol w="1250431">
                  <a:extLst>
                    <a:ext uri="{9D8B030D-6E8A-4147-A177-3AD203B41FA5}">
                      <a16:colId xmlns:a16="http://schemas.microsoft.com/office/drawing/2014/main" val="783005858"/>
                    </a:ext>
                  </a:extLst>
                </a:gridCol>
                <a:gridCol w="1385503">
                  <a:extLst>
                    <a:ext uri="{9D8B030D-6E8A-4147-A177-3AD203B41FA5}">
                      <a16:colId xmlns:a16="http://schemas.microsoft.com/office/drawing/2014/main" val="3110688426"/>
                    </a:ext>
                  </a:extLst>
                </a:gridCol>
                <a:gridCol w="1317969">
                  <a:extLst>
                    <a:ext uri="{9D8B030D-6E8A-4147-A177-3AD203B41FA5}">
                      <a16:colId xmlns:a16="http://schemas.microsoft.com/office/drawing/2014/main" val="4021967081"/>
                    </a:ext>
                  </a:extLst>
                </a:gridCol>
                <a:gridCol w="859930">
                  <a:extLst>
                    <a:ext uri="{9D8B030D-6E8A-4147-A177-3AD203B41FA5}">
                      <a16:colId xmlns:a16="http://schemas.microsoft.com/office/drawing/2014/main" val="3971081087"/>
                    </a:ext>
                  </a:extLst>
                </a:gridCol>
                <a:gridCol w="788951">
                  <a:extLst>
                    <a:ext uri="{9D8B030D-6E8A-4147-A177-3AD203B41FA5}">
                      <a16:colId xmlns:a16="http://schemas.microsoft.com/office/drawing/2014/main" val="636553723"/>
                    </a:ext>
                  </a:extLst>
                </a:gridCol>
                <a:gridCol w="1004121">
                  <a:extLst>
                    <a:ext uri="{9D8B030D-6E8A-4147-A177-3AD203B41FA5}">
                      <a16:colId xmlns:a16="http://schemas.microsoft.com/office/drawing/2014/main" val="3620656499"/>
                    </a:ext>
                  </a:extLst>
                </a:gridCol>
                <a:gridCol w="1004121">
                  <a:extLst>
                    <a:ext uri="{9D8B030D-6E8A-4147-A177-3AD203B41FA5}">
                      <a16:colId xmlns:a16="http://schemas.microsoft.com/office/drawing/2014/main" val="348104307"/>
                    </a:ext>
                  </a:extLst>
                </a:gridCol>
              </a:tblGrid>
              <a:tr h="1628977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u="none" strike="noStrike" dirty="0">
                          <a:effectLst/>
                        </a:rPr>
                        <a:t>Programme 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800" u="none" strike="noStrike" dirty="0">
                          <a:effectLst/>
                        </a:rPr>
                        <a:t>No. of indicators per programme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u="none" strike="noStrike" dirty="0">
                          <a:effectLst/>
                        </a:rPr>
                        <a:t>Annual Targets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u="none" strike="noStrike" dirty="0">
                          <a:effectLst/>
                        </a:rPr>
                        <a:t>Quarterly Targets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u="none" strike="noStrike" dirty="0">
                          <a:effectLst/>
                        </a:rPr>
                        <a:t>Bi-annual Targets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Biennial Target 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Branch</a:t>
                      </a:r>
                      <a:endParaRPr lang="en-ZA" sz="1800" b="1" dirty="0"/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/>
                        <a:t>No.</a:t>
                      </a:r>
                      <a:r>
                        <a:rPr lang="en-ZA" sz="1800" baseline="0" dirty="0"/>
                        <a:t> of indicators per Branch</a:t>
                      </a:r>
                      <a:endParaRPr lang="en-ZA" sz="1800" b="1" dirty="0"/>
                    </a:p>
                  </a:txBody>
                  <a:tcPr marL="4286" marR="4286" marT="4286" marB="25718" anchor="ctr"/>
                </a:tc>
                <a:extLst>
                  <a:ext uri="{0D108BD9-81ED-4DB2-BD59-A6C34878D82A}">
                    <a16:rowId xmlns:a16="http://schemas.microsoft.com/office/drawing/2014/main" val="4027387644"/>
                  </a:ext>
                </a:extLst>
              </a:tr>
              <a:tr h="379724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u="none" strike="noStrike" dirty="0">
                          <a:effectLst/>
                        </a:rPr>
                        <a:t>One 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6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u="none" strike="noStrike" dirty="0">
                          <a:effectLst/>
                        </a:rPr>
                        <a:t>2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u="none" strike="noStrike" dirty="0">
                          <a:effectLst/>
                        </a:rPr>
                        <a:t>-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-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</a:t>
                      </a:r>
                      <a:endParaRPr lang="en-ZA" sz="1800" b="1" dirty="0"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ZA" sz="1800" b="1" dirty="0"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extLst>
                  <a:ext uri="{0D108BD9-81ED-4DB2-BD59-A6C34878D82A}">
                    <a16:rowId xmlns:a16="http://schemas.microsoft.com/office/drawing/2014/main" val="100488926"/>
                  </a:ext>
                </a:extLst>
              </a:tr>
              <a:tr h="379724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u="none" strike="noStrike" dirty="0">
                          <a:effectLst/>
                        </a:rPr>
                        <a:t>Two 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u="none" strike="noStrike" dirty="0">
                          <a:effectLst/>
                        </a:rPr>
                        <a:t>31</a:t>
                      </a:r>
                      <a:endParaRPr lang="en-ZA" sz="1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29</a:t>
                      </a:r>
                      <a:endParaRPr lang="en-ZA" sz="1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u="none" strike="noStrike" dirty="0">
                          <a:effectLst/>
                        </a:rPr>
                        <a:t>1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u="none" strike="noStrike" dirty="0">
                          <a:effectLst/>
                        </a:rPr>
                        <a:t>1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-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BI</a:t>
                      </a:r>
                      <a:endParaRPr lang="en-ZA" sz="1800" b="1" dirty="0"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ZA" sz="1800" b="1" dirty="0"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extLst>
                  <a:ext uri="{0D108BD9-81ED-4DB2-BD59-A6C34878D82A}">
                    <a16:rowId xmlns:a16="http://schemas.microsoft.com/office/drawing/2014/main" val="4236485694"/>
                  </a:ext>
                </a:extLst>
              </a:tr>
              <a:tr h="379724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u="none" strike="noStrike" dirty="0">
                          <a:effectLst/>
                        </a:rPr>
                        <a:t>Three 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u="none" strike="noStrike" dirty="0">
                          <a:effectLst/>
                        </a:rPr>
                        <a:t>11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u="none" strike="noStrike" dirty="0">
                          <a:effectLst/>
                        </a:rPr>
                        <a:t>10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u="none" strike="noStrike" dirty="0">
                          <a:effectLst/>
                        </a:rPr>
                        <a:t>-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-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</a:t>
                      </a:r>
                      <a:endParaRPr lang="en-ZA" sz="1800" b="1" dirty="0"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  <a:endParaRPr lang="en-ZA" sz="1800" b="1" dirty="0"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extLst>
                  <a:ext uri="{0D108BD9-81ED-4DB2-BD59-A6C34878D82A}">
                    <a16:rowId xmlns:a16="http://schemas.microsoft.com/office/drawing/2014/main" val="3451031749"/>
                  </a:ext>
                </a:extLst>
              </a:tr>
              <a:tr h="379724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u="none" strike="noStrike" dirty="0">
                          <a:effectLst/>
                        </a:rPr>
                        <a:t>Four 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u="none" strike="noStrike" dirty="0">
                          <a:effectLst/>
                        </a:rPr>
                        <a:t>15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14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u="none" strike="noStrike" dirty="0">
                          <a:effectLst/>
                        </a:rPr>
                        <a:t>-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-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</a:t>
                      </a:r>
                      <a:endParaRPr lang="en-ZA" sz="1800" b="1" dirty="0"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  <a:endParaRPr lang="en-ZA" sz="1800" b="1" dirty="0"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extLst>
                  <a:ext uri="{0D108BD9-81ED-4DB2-BD59-A6C34878D82A}">
                    <a16:rowId xmlns:a16="http://schemas.microsoft.com/office/drawing/2014/main" val="1465328717"/>
                  </a:ext>
                </a:extLst>
              </a:tr>
              <a:tr h="379724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u="none" strike="noStrike" dirty="0">
                          <a:effectLst/>
                        </a:rPr>
                        <a:t>Five 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6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u="none" strike="noStrike" dirty="0">
                          <a:effectLst/>
                        </a:rPr>
                        <a:t>3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u="none" strike="noStrike" dirty="0">
                          <a:effectLst/>
                        </a:rPr>
                        <a:t>-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-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</a:t>
                      </a:r>
                      <a:endParaRPr lang="en-ZA" sz="1800" b="1" dirty="0"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ZA" sz="1800" b="1" dirty="0"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extLst>
                  <a:ext uri="{0D108BD9-81ED-4DB2-BD59-A6C34878D82A}">
                    <a16:rowId xmlns:a16="http://schemas.microsoft.com/office/drawing/2014/main" val="60564019"/>
                  </a:ext>
                </a:extLst>
              </a:tr>
              <a:tr h="710069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u="none" strike="noStrike" dirty="0">
                          <a:effectLst/>
                        </a:rPr>
                        <a:t>Total distribution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58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9</a:t>
                      </a:r>
                      <a:endParaRPr lang="en-ZA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</a:t>
                      </a:r>
                      <a:endParaRPr lang="en-ZA" sz="1800" b="1" dirty="0"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  <a:endParaRPr lang="en-ZA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extLst>
                  <a:ext uri="{0D108BD9-81ED-4DB2-BD59-A6C34878D82A}">
                    <a16:rowId xmlns:a16="http://schemas.microsoft.com/office/drawing/2014/main" val="2799826825"/>
                  </a:ext>
                </a:extLst>
              </a:tr>
              <a:tr h="712632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u="none" strike="noStrike" dirty="0">
                          <a:effectLst/>
                        </a:rPr>
                        <a:t>Percentage distribution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u="none" strike="noStrike" dirty="0">
                          <a:effectLst/>
                        </a:rPr>
                        <a:t>100%</a:t>
                      </a:r>
                      <a:endParaRPr lang="en-ZA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86" marR="4286" marT="4286" marB="25718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u="none" strike="noStrike" dirty="0">
                          <a:effectLst/>
                        </a:rPr>
                        <a:t>84%</a:t>
                      </a:r>
                      <a:endParaRPr lang="en-ZA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u="none" strike="noStrike" dirty="0">
                          <a:effectLst/>
                        </a:rPr>
                        <a:t>13%</a:t>
                      </a:r>
                      <a:endParaRPr lang="en-ZA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u="none" strike="noStrike" dirty="0">
                          <a:effectLst/>
                        </a:rPr>
                        <a:t>1%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1%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</a:t>
                      </a:r>
                      <a:r>
                        <a:rPr lang="en-US" sz="1800" baseline="0" dirty="0"/>
                        <a:t> </a:t>
                      </a:r>
                      <a:endParaRPr lang="en-ZA" sz="1800" b="1" dirty="0">
                        <a:latin typeface="+mn-lt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ZA" sz="1800" b="1" dirty="0">
                        <a:latin typeface="+mn-lt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66091353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01956"/>
            <a:ext cx="1271178" cy="51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605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3427"/>
            <a:ext cx="7596336" cy="791844"/>
          </a:xfrm>
        </p:spPr>
        <p:txBody>
          <a:bodyPr/>
          <a:lstStyle/>
          <a:p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2023/24 APP TARGET AMENDMENTS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47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8134"/>
            <a:ext cx="1619672" cy="729866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876675"/>
              </p:ext>
            </p:extLst>
          </p:nvPr>
        </p:nvGraphicFramePr>
        <p:xfrm>
          <a:off x="0" y="764704"/>
          <a:ext cx="9144000" cy="53392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75856">
                  <a:extLst>
                    <a:ext uri="{9D8B030D-6E8A-4147-A177-3AD203B41FA5}">
                      <a16:colId xmlns:a16="http://schemas.microsoft.com/office/drawing/2014/main" val="94115707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1487360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53189491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275368922"/>
                    </a:ext>
                  </a:extLst>
                </a:gridCol>
                <a:gridCol w="1403648">
                  <a:extLst>
                    <a:ext uri="{9D8B030D-6E8A-4147-A177-3AD203B41FA5}">
                      <a16:colId xmlns:a16="http://schemas.microsoft.com/office/drawing/2014/main" val="3051519797"/>
                    </a:ext>
                  </a:extLst>
                </a:gridCol>
              </a:tblGrid>
              <a:tr h="397329">
                <a:tc>
                  <a:txBody>
                    <a:bodyPr/>
                    <a:lstStyle/>
                    <a:p>
                      <a:r>
                        <a:rPr lang="en-ZA" sz="1600" dirty="0"/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Updates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2023/24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2024/25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2025/26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305080"/>
                  </a:ext>
                </a:extLst>
              </a:tr>
              <a:tr h="606957">
                <a:tc rowSpan="2">
                  <a:txBody>
                    <a:bodyPr/>
                    <a:lstStyle/>
                    <a:p>
                      <a:r>
                        <a:rPr lang="en-ZA" sz="1600" dirty="0"/>
                        <a:t>2.1.2 Second Chance Matric Programme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60000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/>
                        <a:t>65000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70000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957139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New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/>
                        <a:t>80000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/>
                        <a:t>90000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100000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476066"/>
                  </a:ext>
                </a:extLst>
              </a:tr>
              <a:tr h="48098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/>
                        <a:t>2.2.3 Implementation of EGRA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918645"/>
                  </a:ext>
                </a:extLst>
              </a:tr>
              <a:tr h="527129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New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36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10097"/>
                  </a:ext>
                </a:extLst>
              </a:tr>
              <a:tr h="35037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/>
                        <a:t>4.1.1 ASIDI: New Schools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998311"/>
                  </a:ext>
                </a:extLst>
              </a:tr>
              <a:tr h="513725">
                <a:tc vMerge="1">
                  <a:txBody>
                    <a:bodyPr/>
                    <a:lstStyle/>
                    <a:p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New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12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47148"/>
                  </a:ext>
                </a:extLst>
              </a:tr>
              <a:tr h="40634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/>
                        <a:t>4.1.2 ASIDI: Sanitation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658314"/>
                  </a:ext>
                </a:extLst>
              </a:tr>
              <a:tr h="457753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New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350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400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450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038317"/>
                  </a:ext>
                </a:extLst>
              </a:tr>
              <a:tr h="40211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/>
                        <a:t>4.1.3 ASIDI: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800264"/>
                  </a:ext>
                </a:extLst>
              </a:tr>
              <a:tr h="620487">
                <a:tc vMerge="1">
                  <a:txBody>
                    <a:bodyPr/>
                    <a:lstStyle/>
                    <a:p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New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30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357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6702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3427"/>
            <a:ext cx="7596336" cy="791844"/>
          </a:xfrm>
        </p:spPr>
        <p:txBody>
          <a:bodyPr>
            <a:normAutofit/>
          </a:bodyPr>
          <a:lstStyle/>
          <a:p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2023/24 APP TARGET AMENDMENTS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48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8134"/>
            <a:ext cx="1619672" cy="729866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569317"/>
              </p:ext>
            </p:extLst>
          </p:nvPr>
        </p:nvGraphicFramePr>
        <p:xfrm>
          <a:off x="0" y="826043"/>
          <a:ext cx="9144000" cy="28909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75856">
                  <a:extLst>
                    <a:ext uri="{9D8B030D-6E8A-4147-A177-3AD203B41FA5}">
                      <a16:colId xmlns:a16="http://schemas.microsoft.com/office/drawing/2014/main" val="94115707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1487360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53189491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275368922"/>
                    </a:ext>
                  </a:extLst>
                </a:gridCol>
                <a:gridCol w="1403648">
                  <a:extLst>
                    <a:ext uri="{9D8B030D-6E8A-4147-A177-3AD203B41FA5}">
                      <a16:colId xmlns:a16="http://schemas.microsoft.com/office/drawing/2014/main" val="3051519797"/>
                    </a:ext>
                  </a:extLst>
                </a:gridCol>
              </a:tblGrid>
              <a:tr h="397329">
                <a:tc>
                  <a:txBody>
                    <a:bodyPr/>
                    <a:lstStyle/>
                    <a:p>
                      <a:r>
                        <a:rPr lang="en-ZA" sz="1600" dirty="0"/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Updates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2023/24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2024/25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2025/26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305080"/>
                  </a:ext>
                </a:extLst>
              </a:tr>
              <a:tr h="60695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5.1.3 Number of districts monitored on the implementation of the National School Safety Framework (NSSF) Programmes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957139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New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/>
                        <a:t>25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/>
                        <a:t>25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25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476066"/>
                  </a:ext>
                </a:extLst>
              </a:tr>
              <a:tr h="48098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5.1.5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participants and stakeholders reached with dialogues, engagements and training workshops to end school-related gender-based violence</a:t>
                      </a:r>
                      <a:endParaRPr lang="en-Z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918645"/>
                  </a:ext>
                </a:extLst>
              </a:tr>
              <a:tr h="757649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New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4000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10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7139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2023/24 APP INDICATOR AMENDMENTS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49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8134"/>
            <a:ext cx="1619672" cy="72986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029509"/>
            <a:ext cx="9144000" cy="5094312"/>
          </a:xfrm>
        </p:spPr>
        <p:txBody>
          <a:bodyPr>
            <a:normAutofit fontScale="92500"/>
          </a:bodyPr>
          <a:lstStyle/>
          <a:p>
            <a:r>
              <a:rPr lang="en-GB" sz="2200" dirty="0">
                <a:solidFill>
                  <a:srgbClr val="333333"/>
                </a:solidFill>
                <a:cs typeface="Arial" panose="020B0604020202020204" pitchFamily="34" charset="0"/>
              </a:rPr>
              <a:t>The following indicators were </a:t>
            </a:r>
            <a:r>
              <a:rPr lang="en-GB" sz="2200" b="1" u="sng" dirty="0">
                <a:solidFill>
                  <a:srgbClr val="333333"/>
                </a:solidFill>
                <a:cs typeface="Arial" panose="020B0604020202020204" pitchFamily="34" charset="0"/>
              </a:rPr>
              <a:t>revised</a:t>
            </a:r>
            <a:r>
              <a:rPr lang="en-GB" sz="2200" dirty="0">
                <a:solidFill>
                  <a:srgbClr val="333333"/>
                </a:solidFill>
                <a:cs typeface="Arial" panose="020B0604020202020204" pitchFamily="34" charset="0"/>
              </a:rPr>
              <a:t> to be aligned with the MTSF deliverables for </a:t>
            </a:r>
            <a:r>
              <a:rPr lang="en-GB" sz="2200" b="1" dirty="0">
                <a:solidFill>
                  <a:srgbClr val="333333"/>
                </a:solidFill>
                <a:cs typeface="Arial" panose="020B0604020202020204" pitchFamily="34" charset="0"/>
              </a:rPr>
              <a:t>2023/24</a:t>
            </a:r>
            <a:r>
              <a:rPr lang="en-GB" sz="2200" dirty="0">
                <a:solidFill>
                  <a:srgbClr val="333333"/>
                </a:solidFill>
                <a:cs typeface="Arial" panose="020B0604020202020204" pitchFamily="34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200" b="1" dirty="0">
                <a:solidFill>
                  <a:srgbClr val="333333"/>
                </a:solidFill>
                <a:cs typeface="Arial" panose="020B0604020202020204" pitchFamily="34" charset="0"/>
              </a:rPr>
              <a:t>2.1.2</a:t>
            </a:r>
            <a:r>
              <a:rPr lang="en-ZA" sz="2200" dirty="0">
                <a:solidFill>
                  <a:srgbClr val="333333"/>
                </a:solidFill>
                <a:cs typeface="Arial" panose="020B0604020202020204" pitchFamily="34" charset="0"/>
              </a:rPr>
              <a:t> Number of learners obtaining </a:t>
            </a:r>
            <a:r>
              <a:rPr lang="en-ZA" sz="2200" b="1" dirty="0">
                <a:solidFill>
                  <a:srgbClr val="333333"/>
                </a:solidFill>
                <a:cs typeface="Arial" panose="020B0604020202020204" pitchFamily="34" charset="0"/>
              </a:rPr>
              <a:t>subject passes </a:t>
            </a:r>
            <a:r>
              <a:rPr lang="en-ZA" sz="2200" dirty="0">
                <a:solidFill>
                  <a:srgbClr val="333333"/>
                </a:solidFill>
                <a:cs typeface="Arial" panose="020B0604020202020204" pitchFamily="34" charset="0"/>
              </a:rPr>
              <a:t>towards a National Senior Certificate (NSC) or Senior Certificate (amended) SC(a) supported through the Second Chance Matric Programme per year.</a:t>
            </a:r>
            <a:endParaRPr lang="en-GB" sz="2200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333333"/>
                </a:solidFill>
                <a:cs typeface="Arial" panose="020B0604020202020204" pitchFamily="34" charset="0"/>
              </a:rPr>
              <a:t>2.1.5</a:t>
            </a:r>
            <a:r>
              <a:rPr lang="en-GB" sz="2200" dirty="0">
                <a:solidFill>
                  <a:srgbClr val="333333"/>
                </a:solidFill>
                <a:cs typeface="Arial" panose="020B0604020202020204" pitchFamily="34" charset="0"/>
              </a:rPr>
              <a:t> An Annual National Report is produced on piloting the new funding model for </a:t>
            </a:r>
            <a:r>
              <a:rPr lang="en-GB" sz="2200" b="1" dirty="0">
                <a:solidFill>
                  <a:srgbClr val="333333"/>
                </a:solidFill>
                <a:cs typeface="Arial" panose="020B0604020202020204" pitchFamily="34" charset="0"/>
              </a:rPr>
              <a:t>Early Childhood Development </a:t>
            </a:r>
            <a:r>
              <a:rPr lang="en-GB" sz="2200" dirty="0">
                <a:solidFill>
                  <a:srgbClr val="333333"/>
                </a:solidFill>
                <a:cs typeface="Arial" panose="020B0604020202020204" pitchFamily="34" charset="0"/>
              </a:rPr>
              <a:t>(ECD).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333333"/>
                </a:solidFill>
                <a:cs typeface="Arial" panose="020B0604020202020204" pitchFamily="34" charset="0"/>
              </a:rPr>
              <a:t>2.1.6</a:t>
            </a:r>
            <a:r>
              <a:rPr lang="en-GB" sz="2200" dirty="0">
                <a:solidFill>
                  <a:srgbClr val="333333"/>
                </a:solidFill>
                <a:cs typeface="Arial" panose="020B0604020202020204" pitchFamily="34" charset="0"/>
              </a:rPr>
              <a:t> An Annual Sector Report is produced on </a:t>
            </a:r>
            <a:r>
              <a:rPr lang="en-GB" sz="2200" b="1" dirty="0">
                <a:solidFill>
                  <a:srgbClr val="333333"/>
                </a:solidFill>
                <a:cs typeface="Arial" panose="020B0604020202020204" pitchFamily="34" charset="0"/>
              </a:rPr>
              <a:t>monitoring</a:t>
            </a:r>
            <a:r>
              <a:rPr lang="en-GB" sz="2200" dirty="0">
                <a:solidFill>
                  <a:srgbClr val="333333"/>
                </a:solidFill>
                <a:cs typeface="Arial" panose="020B0604020202020204" pitchFamily="34" charset="0"/>
              </a:rPr>
              <a:t> the registration of ECD Programmes.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200" b="1" dirty="0">
                <a:solidFill>
                  <a:srgbClr val="333333"/>
                </a:solidFill>
                <a:cs typeface="Arial" panose="020B0604020202020204" pitchFamily="34" charset="0"/>
              </a:rPr>
              <a:t>2.3.7</a:t>
            </a:r>
            <a:r>
              <a:rPr lang="en-ZA" sz="2200" dirty="0">
                <a:solidFill>
                  <a:srgbClr val="333333"/>
                </a:solidFill>
                <a:cs typeface="Arial" panose="020B0604020202020204" pitchFamily="34" charset="0"/>
              </a:rPr>
              <a:t> Number of </a:t>
            </a:r>
            <a:r>
              <a:rPr lang="en-ZA" sz="2200" b="1" dirty="0">
                <a:solidFill>
                  <a:srgbClr val="333333"/>
                </a:solidFill>
                <a:cs typeface="Arial" panose="020B0604020202020204" pitchFamily="34" charset="0"/>
              </a:rPr>
              <a:t>public special schools </a:t>
            </a:r>
            <a:r>
              <a:rPr lang="en-ZA" sz="2200" dirty="0">
                <a:solidFill>
                  <a:srgbClr val="333333"/>
                </a:solidFill>
                <a:cs typeface="Arial" panose="020B0604020202020204" pitchFamily="34" charset="0"/>
              </a:rPr>
              <a:t>provided with electronic devices as part of the Universal Service Access Obligations.</a:t>
            </a:r>
            <a:endParaRPr lang="en-GB" sz="2200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r>
              <a:rPr lang="en-GB" sz="2200" dirty="0">
                <a:solidFill>
                  <a:srgbClr val="333333"/>
                </a:solidFill>
                <a:cs typeface="Arial" panose="020B0604020202020204" pitchFamily="34" charset="0"/>
              </a:rPr>
              <a:t>The following indicator was </a:t>
            </a:r>
            <a:r>
              <a:rPr lang="en-GB" sz="2200" b="1" u="sng" dirty="0">
                <a:solidFill>
                  <a:srgbClr val="333333"/>
                </a:solidFill>
                <a:cs typeface="Arial" panose="020B0604020202020204" pitchFamily="34" charset="0"/>
              </a:rPr>
              <a:t>removed</a:t>
            </a:r>
            <a:r>
              <a:rPr lang="en-GB" sz="2200" dirty="0">
                <a:solidFill>
                  <a:srgbClr val="333333"/>
                </a:solidFill>
                <a:cs typeface="Arial" panose="020B0604020202020204" pitchFamily="34" charset="0"/>
              </a:rPr>
              <a:t> for </a:t>
            </a:r>
            <a:r>
              <a:rPr lang="en-GB" sz="2200" b="1" dirty="0">
                <a:solidFill>
                  <a:srgbClr val="333333"/>
                </a:solidFill>
                <a:cs typeface="Arial" panose="020B0604020202020204" pitchFamily="34" charset="0"/>
              </a:rPr>
              <a:t>2023/24 </a:t>
            </a:r>
            <a:r>
              <a:rPr lang="en-GB" sz="2200" dirty="0">
                <a:solidFill>
                  <a:srgbClr val="333333"/>
                </a:solidFill>
                <a:cs typeface="Arial" panose="020B0604020202020204" pitchFamily="34" charset="0"/>
              </a:rPr>
              <a:t>and monitoring will continue through the MTSF and the new indicator will be crafted for 2024/25.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200" b="1" dirty="0">
                <a:solidFill>
                  <a:srgbClr val="333333"/>
                </a:solidFill>
                <a:cs typeface="Arial" panose="020B0604020202020204" pitchFamily="34" charset="0"/>
              </a:rPr>
              <a:t>4.3.5 </a:t>
            </a:r>
            <a:r>
              <a:rPr lang="en-ZA" sz="2200" dirty="0">
                <a:solidFill>
                  <a:srgbClr val="333333"/>
                </a:solidFill>
                <a:cs typeface="Arial" panose="020B0604020202020204" pitchFamily="34" charset="0"/>
              </a:rPr>
              <a:t>Number of districts in which teacher development has been conducted as per district improvement plans</a:t>
            </a:r>
            <a:endParaRPr lang="en-GB" sz="2200" dirty="0">
              <a:solidFill>
                <a:srgbClr val="33333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247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b="1" dirty="0">
                <a:solidFill>
                  <a:schemeClr val="accent2">
                    <a:lumMod val="75000"/>
                  </a:schemeClr>
                </a:solidFill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183798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ZA" sz="3600" dirty="0"/>
              <a:t>The</a:t>
            </a:r>
            <a:r>
              <a:rPr lang="en-ZA" sz="3600" i="1" dirty="0"/>
              <a:t> </a:t>
            </a:r>
            <a:r>
              <a:rPr lang="en-ZA" sz="3600" dirty="0"/>
              <a:t>presentation</a:t>
            </a:r>
            <a:r>
              <a:rPr lang="en-ZA" sz="3600" i="1" dirty="0"/>
              <a:t> </a:t>
            </a:r>
            <a:r>
              <a:rPr lang="en-ZA" sz="3600" b="1" dirty="0"/>
              <a:t>outlines</a:t>
            </a:r>
            <a:r>
              <a:rPr lang="en-ZA" sz="3600" dirty="0"/>
              <a:t> the approach to Government-wide National Development Plan (NDP) priorities and the Education sector </a:t>
            </a:r>
            <a:r>
              <a:rPr lang="en-ZA" sz="3600" b="1" dirty="0"/>
              <a:t>priorities</a:t>
            </a:r>
            <a:r>
              <a:rPr lang="en-ZA" sz="3600" dirty="0"/>
              <a:t> based on the </a:t>
            </a:r>
            <a:r>
              <a:rPr lang="en-ZA" sz="3600" b="1" i="1" dirty="0"/>
              <a:t>NDP 2030</a:t>
            </a:r>
            <a:r>
              <a:rPr lang="en-ZA" sz="3600" i="1" dirty="0"/>
              <a:t>, </a:t>
            </a:r>
            <a:r>
              <a:rPr lang="en-ZA" sz="3600" b="1" i="1" dirty="0"/>
              <a:t>MTSF 2019-2024 </a:t>
            </a:r>
            <a:r>
              <a:rPr lang="en-ZA" sz="3600" i="1" dirty="0"/>
              <a:t>and </a:t>
            </a:r>
            <a:r>
              <a:rPr lang="en-ZA" sz="3600" b="1" i="1" dirty="0"/>
              <a:t>Action Plan to 2024</a:t>
            </a:r>
            <a:r>
              <a:rPr lang="en-ZA" sz="3600" i="1" dirty="0"/>
              <a:t>. The intention is to ensure programme </a:t>
            </a:r>
            <a:r>
              <a:rPr lang="en-ZA" sz="3600" dirty="0"/>
              <a:t>activities in the sector </a:t>
            </a:r>
            <a:r>
              <a:rPr lang="en-ZA" sz="3600" b="1" dirty="0"/>
              <a:t>align</a:t>
            </a:r>
            <a:r>
              <a:rPr lang="en-ZA" sz="3600" dirty="0"/>
              <a:t> with </a:t>
            </a:r>
            <a:r>
              <a:rPr lang="en-ZA" sz="3600" b="1" dirty="0"/>
              <a:t>medium</a:t>
            </a:r>
            <a:r>
              <a:rPr lang="en-ZA" sz="3600" dirty="0"/>
              <a:t> and </a:t>
            </a:r>
            <a:r>
              <a:rPr lang="en-ZA" sz="3600" b="1" dirty="0"/>
              <a:t>long-term </a:t>
            </a:r>
            <a:r>
              <a:rPr lang="en-ZA" sz="3600" dirty="0"/>
              <a:t>goals.</a:t>
            </a:r>
          </a:p>
          <a:p>
            <a:pPr algn="just">
              <a:lnSpc>
                <a:spcPct val="120000"/>
              </a:lnSpc>
            </a:pPr>
            <a:r>
              <a:rPr lang="en-ZA" sz="3600" dirty="0"/>
              <a:t>The Strategic Plan </a:t>
            </a:r>
            <a:r>
              <a:rPr lang="en-ZA" sz="3600" b="1" dirty="0"/>
              <a:t>2020/21-2024/25 </a:t>
            </a:r>
            <a:r>
              <a:rPr lang="en-US" sz="3600" dirty="0"/>
              <a:t>is anchored on the Government’s long-term plan; the </a:t>
            </a:r>
            <a:r>
              <a:rPr lang="en-US" sz="3600" b="1" i="1" dirty="0"/>
              <a:t>National Development Plan </a:t>
            </a:r>
            <a:r>
              <a:rPr lang="en-US" sz="3600" i="1" dirty="0"/>
              <a:t>2030: Our future – make it work, </a:t>
            </a:r>
            <a:r>
              <a:rPr lang="en-US" sz="3600" dirty="0"/>
              <a:t>the MTSF </a:t>
            </a:r>
            <a:r>
              <a:rPr lang="en-US" sz="3600" i="1" dirty="0"/>
              <a:t>2019-2024 and the  Action Plan to 2024.</a:t>
            </a:r>
          </a:p>
          <a:p>
            <a:pPr algn="just">
              <a:lnSpc>
                <a:spcPct val="120000"/>
              </a:lnSpc>
            </a:pPr>
            <a:r>
              <a:rPr lang="en-ZA" sz="3600" dirty="0"/>
              <a:t>The Annual Performance Plan (APP) </a:t>
            </a:r>
            <a:r>
              <a:rPr lang="en-ZA" sz="3600" b="1" dirty="0"/>
              <a:t>sets out </a:t>
            </a:r>
            <a:r>
              <a:rPr lang="en-ZA" sz="3600" dirty="0"/>
              <a:t>what the Department </a:t>
            </a:r>
            <a:r>
              <a:rPr lang="en-ZA" sz="3600" b="1" dirty="0"/>
              <a:t>intends</a:t>
            </a:r>
            <a:r>
              <a:rPr lang="en-ZA" sz="3600" dirty="0"/>
              <a:t> to do in the </a:t>
            </a:r>
            <a:r>
              <a:rPr lang="en-ZA" sz="3600" b="1" dirty="0"/>
              <a:t>financial year</a:t>
            </a:r>
            <a:r>
              <a:rPr lang="en-ZA" sz="3600" dirty="0"/>
              <a:t> and during the </a:t>
            </a:r>
            <a:r>
              <a:rPr lang="en-ZA" sz="3600" b="1" dirty="0"/>
              <a:t>Medium-Term Expenditure Framework</a:t>
            </a:r>
            <a:r>
              <a:rPr lang="en-ZA" sz="3600" dirty="0"/>
              <a:t> (MTEF) period to implement its Strategic Plan.</a:t>
            </a:r>
          </a:p>
          <a:p>
            <a:pPr algn="just">
              <a:lnSpc>
                <a:spcPct val="120000"/>
              </a:lnSpc>
            </a:pPr>
            <a:r>
              <a:rPr lang="en-ZA" sz="3600" dirty="0"/>
              <a:t>In fulfilling its </a:t>
            </a:r>
            <a:r>
              <a:rPr lang="en-ZA" sz="3600" b="1" dirty="0"/>
              <a:t>legal obligation</a:t>
            </a:r>
            <a:r>
              <a:rPr lang="en-ZA" sz="3600" dirty="0"/>
              <a:t>, the Department must </a:t>
            </a:r>
            <a:r>
              <a:rPr lang="en-ZA" sz="3600" b="1" dirty="0"/>
              <a:t>produce and table </a:t>
            </a:r>
            <a:r>
              <a:rPr lang="en-ZA" sz="3600" dirty="0"/>
              <a:t>an APP annually to Parliament. The Strategic Plan should cover a period of at least five years and can be amended during the five-year period it covers.</a:t>
            </a:r>
            <a:endParaRPr lang="en-US" sz="3600" i="1" dirty="0"/>
          </a:p>
          <a:p>
            <a:pPr>
              <a:lnSpc>
                <a:spcPct val="120000"/>
              </a:lnSpc>
            </a:pPr>
            <a:r>
              <a:rPr lang="en-US" sz="3300" dirty="0"/>
              <a:t>The </a:t>
            </a:r>
            <a:r>
              <a:rPr lang="en-US" sz="3300" b="1" dirty="0"/>
              <a:t>APP </a:t>
            </a:r>
            <a:r>
              <a:rPr lang="en-ZA" b="1" dirty="0"/>
              <a:t>2023/24</a:t>
            </a:r>
            <a:r>
              <a:rPr lang="en-US" sz="3500" b="1" dirty="0"/>
              <a:t> </a:t>
            </a:r>
            <a:r>
              <a:rPr lang="en-US" sz="3500" dirty="0"/>
              <a:t>represents the </a:t>
            </a:r>
            <a:r>
              <a:rPr lang="en-US" sz="3500" b="1" dirty="0"/>
              <a:t>fourth year </a:t>
            </a:r>
            <a:r>
              <a:rPr lang="en-US" sz="3500" dirty="0"/>
              <a:t>of</a:t>
            </a:r>
            <a:r>
              <a:rPr lang="en-US" sz="3500" b="1" dirty="0"/>
              <a:t> </a:t>
            </a:r>
            <a:r>
              <a:rPr lang="en-US" sz="3500" dirty="0"/>
              <a:t>activities towards achieving the objectives contained in the DBE </a:t>
            </a:r>
            <a:r>
              <a:rPr lang="en-US" sz="3500" b="1" dirty="0"/>
              <a:t>Strategic Plan 2020/21-2024/25.</a:t>
            </a:r>
            <a:endParaRPr lang="en-Z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5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2518"/>
            <a:ext cx="1619672" cy="76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925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7596336" cy="1168842"/>
          </a:xfrm>
        </p:spPr>
        <p:txBody>
          <a:bodyPr/>
          <a:lstStyle/>
          <a:p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2023/24 APP: PROGRAMME 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192562"/>
              </p:ext>
            </p:extLst>
          </p:nvPr>
        </p:nvGraphicFramePr>
        <p:xfrm>
          <a:off x="0" y="692696"/>
          <a:ext cx="9143999" cy="55801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5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376054438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56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8933">
                <a:tc rowSpan="2">
                  <a:txBody>
                    <a:bodyPr/>
                    <a:lstStyle/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</a:t>
                      </a:r>
                    </a:p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Indicators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</a:t>
                      </a:r>
                      <a:r>
                        <a:rPr lang="en-ZA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Cycle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</a:t>
                      </a:r>
                      <a:r>
                        <a:rPr lang="en-ZA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 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93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ZA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2023/24</a:t>
                      </a:r>
                    </a:p>
                  </a:txBody>
                  <a:tcPr marL="91392" marR="9139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2024/25</a:t>
                      </a:r>
                    </a:p>
                  </a:txBody>
                  <a:tcPr marL="91392" marR="913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2025/26</a:t>
                      </a:r>
                    </a:p>
                  </a:txBody>
                  <a:tcPr marL="91392" marR="9139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7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1.1.1 Percentage of valid invoices paid within 30 days upon receipt by the Department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Quarterly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7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1.1.2 Number of reports on misconduct cases resolved within 90 days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Quarterly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7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1.1.3 Number of capacity building programmes offered to the DBE officials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812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1.1.4 Number of Schedule 4</a:t>
                      </a:r>
                      <a:r>
                        <a:rPr lang="en-ZA" sz="14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</a:t>
                      </a:r>
                      <a:r>
                        <a:rPr lang="en-ZA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5 Conditional Grants Quarterly Performance Reports submitted to National Treasury (NT) 45 days after the end of each quarter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ZA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Quarterly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2070" marR="5207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2070" marR="5207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2070" marR="52070" marT="0" marB="0"/>
                </a:tc>
                <a:extLst>
                  <a:ext uri="{0D108BD9-81ED-4DB2-BD59-A6C34878D82A}">
                    <a16:rowId xmlns:a16="http://schemas.microsoft.com/office/drawing/2014/main" val="3760423359"/>
                  </a:ext>
                </a:extLst>
              </a:tr>
              <a:tr h="6487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1.2.1 Annual Performance Plan approved by 31 March each financial year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2024/25 APP approved by March 2024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2025/26 APP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by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March 2025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2026/27 APP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by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March 2026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0104147"/>
                  </a:ext>
                </a:extLst>
              </a:tr>
              <a:tr h="10812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1.2.2 Number of Quarterly Performance Reports submitted to National Treasury (NT) and the DPME 30 days after the end of each quarter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Quarterly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000338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50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3297"/>
            <a:ext cx="1730318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49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2023/24 APP: PROGRAMME 2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410120"/>
              </p:ext>
            </p:extLst>
          </p:nvPr>
        </p:nvGraphicFramePr>
        <p:xfrm>
          <a:off x="0" y="941784"/>
          <a:ext cx="9143997" cy="5334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9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16123360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9684517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85533964"/>
                    </a:ext>
                  </a:extLst>
                </a:gridCol>
                <a:gridCol w="14756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00">
                <a:tc rowSpan="2">
                  <a:txBody>
                    <a:bodyPr/>
                    <a:lstStyle/>
                    <a:p>
                      <a:pPr algn="l"/>
                      <a:r>
                        <a:rPr lang="en-ZA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</a:t>
                      </a:r>
                    </a:p>
                    <a:p>
                      <a:pPr algn="l"/>
                      <a:r>
                        <a:rPr lang="en-ZA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 Cycle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ZA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2023/24</a:t>
                      </a:r>
                    </a:p>
                  </a:txBody>
                  <a:tcPr marL="91392" marR="9139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2024/25</a:t>
                      </a:r>
                    </a:p>
                  </a:txBody>
                  <a:tcPr marL="91392" marR="913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2025/26</a:t>
                      </a:r>
                    </a:p>
                  </a:txBody>
                  <a:tcPr marL="91392" marR="9139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2.1.1 Number of Technical schools monitored for implementation of the Curriculum and Assessment Policy Statements (CAPS)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Quarterly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kern="120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18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2.1.2 Number of learners obtaining subject passes towards a National Senior</a:t>
                      </a:r>
                      <a:r>
                        <a:rPr lang="en-ZA" sz="13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Certificate (</a:t>
                      </a:r>
                      <a:r>
                        <a:rPr lang="en-ZA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NSC) or Senior Certificate (amended)</a:t>
                      </a:r>
                      <a:r>
                        <a:rPr lang="en-ZA" sz="13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supported through</a:t>
                      </a:r>
                      <a:r>
                        <a:rPr lang="en-ZA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the Second Chance Matric Programme (SCMP) per year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Bi-Annually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80 000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90 000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100 000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4593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2.1.3 Number of Children/ Learners with Profound Intellectual Disability (C/LPID) using the Learning Programme for C/LPID 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Annually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kern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4 127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kern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4 327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4 477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61663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2.1.4 An Annual National Report is produced on monitoring of the implementation of the Policy on Screening, Identification, Assessment and Support (SIAS) as a mechanism for early identification and intervention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Annually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 National Report on monitoring of the implementation of the Policy on Screening, Identification, Assessment and Support (SIAS) as a mechanism for early identification and intervention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 National Report on monitoring of the implementation of the Policy on Screening, Identification, Assessment and Support (SIAS) as a mechanism for early identification and intervention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Approved Annual National Report on monitoring of the implementation of the Policy on Screening, Identification, Assessment and Support (SIAS) as a mechanism for early identification and intervention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715545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51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8134"/>
            <a:ext cx="1619672" cy="72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363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2023/24 APP: PROGRAMME 2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52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8134"/>
            <a:ext cx="1619672" cy="729866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04912"/>
              </p:ext>
            </p:extLst>
          </p:nvPr>
        </p:nvGraphicFramePr>
        <p:xfrm>
          <a:off x="0" y="836711"/>
          <a:ext cx="9143997" cy="59766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47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16123360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9684517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85533964"/>
                    </a:ext>
                  </a:extLst>
                </a:gridCol>
                <a:gridCol w="14756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8784">
                <a:tc rowSpan="2">
                  <a:txBody>
                    <a:bodyPr/>
                    <a:lstStyle/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</a:t>
                      </a:r>
                    </a:p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 Cycle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78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2023/24</a:t>
                      </a:r>
                    </a:p>
                  </a:txBody>
                  <a:tcPr marL="91392" marR="9139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2024/25</a:t>
                      </a:r>
                    </a:p>
                  </a:txBody>
                  <a:tcPr marL="91392" marR="913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2025/26</a:t>
                      </a:r>
                    </a:p>
                  </a:txBody>
                  <a:tcPr marL="91392" marR="9139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5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2.1.5 An Annual National Report is produced on piloting the new</a:t>
                      </a:r>
                      <a:r>
                        <a:rPr lang="en-ZA" sz="14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funding model for Early Childhood Development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 National Report </a:t>
                      </a: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 piloting the new</a:t>
                      </a:r>
                      <a:r>
                        <a:rPr lang="en-ZA" sz="14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funding model for Early Childhood Development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 National Report </a:t>
                      </a: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 piloting the new</a:t>
                      </a:r>
                      <a:r>
                        <a:rPr lang="en-ZA" sz="14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funding model for Early Childhood Development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 National Report </a:t>
                      </a: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 piloting the new</a:t>
                      </a:r>
                      <a:r>
                        <a:rPr lang="en-ZA" sz="14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funding model for Early Childhood Development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8429495"/>
                  </a:ext>
                </a:extLst>
              </a:tr>
              <a:tr h="1080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2.1.6 An Annual National Report is produced on</a:t>
                      </a:r>
                      <a:r>
                        <a:rPr lang="en-ZA" sz="14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monitoring the registration of Early Childhood Development Programmes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 National Report on </a:t>
                      </a:r>
                      <a:r>
                        <a:rPr lang="en-ZA" sz="14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monitoring the registration of Early Childhood Development Programmes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 National Report on </a:t>
                      </a:r>
                      <a:r>
                        <a:rPr lang="en-ZA" sz="14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monitoring the registration of Early Childhood Development Programmes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 National Report on </a:t>
                      </a:r>
                      <a:r>
                        <a:rPr lang="en-ZA" sz="14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monitoring the registration of Early Childhood Development Programmes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4633268"/>
                  </a:ext>
                </a:extLst>
              </a:tr>
              <a:tr h="1080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2.1.7 An Annual National Report is produced on developing an Early Childhood Development (ECD) Human Resource Development (HRD) Plan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Annually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 National Report on</a:t>
                      </a:r>
                      <a:r>
                        <a:rPr lang="en-ZA" sz="1400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the approved service delivery and HR model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-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7362045"/>
                  </a:ext>
                </a:extLst>
              </a:tr>
              <a:tr h="8645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2.1.8 Number of districts monitored on implementation of the National Curriculum Statement (NCS) for Grades 10 -12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 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15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7025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0795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8134"/>
            <a:ext cx="1619672" cy="729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2023/24 APP: PROGRAMME 2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824328"/>
              </p:ext>
            </p:extLst>
          </p:nvPr>
        </p:nvGraphicFramePr>
        <p:xfrm>
          <a:off x="0" y="836613"/>
          <a:ext cx="9143997" cy="594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87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16123360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9684517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85533964"/>
                    </a:ext>
                  </a:extLst>
                </a:gridCol>
                <a:gridCol w="1691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</a:t>
                      </a:r>
                    </a:p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 Cycle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2023/24</a:t>
                      </a:r>
                    </a:p>
                  </a:txBody>
                  <a:tcPr marL="91392" marR="9139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2024/25</a:t>
                      </a:r>
                    </a:p>
                  </a:txBody>
                  <a:tcPr marL="91392" marR="913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2025/26</a:t>
                      </a:r>
                    </a:p>
                  </a:txBody>
                  <a:tcPr marL="91392" marR="9139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2.1.9 Number of provinces monitored on extra-support classes to increase the number of learners achieving Bachelor- level passes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9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9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9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4696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2.1.10 Number of schools monitored for implementing compulsory entrepreneurship education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270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578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2.1.11 An Annual National Report is produced on piloting of the General Education Certificate (GEC)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 National Report on piloting of the General Education Certificate (GEC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 National Report on piloting of the General Education Certificate (GEC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 National Report on piloting of the General Education Certificate (GEC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2625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2.1.12 </a:t>
                      </a:r>
                      <a:r>
                        <a:rPr lang="en-ZA" sz="1400" b="0" i="0" u="none" strike="noStrike" baseline="0" dirty="0">
                          <a:latin typeface="ArialNarrow"/>
                        </a:rPr>
                        <a:t>An Annual Sector</a:t>
                      </a:r>
                    </a:p>
                    <a:p>
                      <a:pPr algn="l"/>
                      <a:r>
                        <a:rPr lang="en-ZA" sz="1400" b="0" i="0" u="none" strike="noStrike" baseline="0" dirty="0">
                          <a:latin typeface="ArialNarrow"/>
                        </a:rPr>
                        <a:t>Report is produced on</a:t>
                      </a:r>
                    </a:p>
                    <a:p>
                      <a:pPr algn="l"/>
                      <a:r>
                        <a:rPr lang="en-ZA" sz="1400" b="0" i="0" u="none" strike="noStrike" baseline="0" dirty="0">
                          <a:latin typeface="ArialNarrow"/>
                        </a:rPr>
                        <a:t>schools that pilot and</a:t>
                      </a:r>
                    </a:p>
                    <a:p>
                      <a:pPr algn="l"/>
                      <a:r>
                        <a:rPr lang="en-ZA" sz="1400" b="0" i="0" u="none" strike="noStrike" baseline="0" dirty="0">
                          <a:latin typeface="ArialNarrow"/>
                        </a:rPr>
                        <a:t>implement the Vocational</a:t>
                      </a:r>
                    </a:p>
                    <a:p>
                      <a:pPr algn="l"/>
                      <a:r>
                        <a:rPr lang="en-ZA" sz="1400" b="0" i="0" u="none" strike="noStrike" baseline="0" dirty="0">
                          <a:latin typeface="ArialNarrow"/>
                        </a:rPr>
                        <a:t>Stream and Occupational</a:t>
                      </a:r>
                    </a:p>
                    <a:p>
                      <a:pPr algn="l"/>
                      <a:r>
                        <a:rPr lang="en-ZA" sz="1400" b="0" i="0" u="none" strike="noStrike" baseline="0" dirty="0">
                          <a:latin typeface="ArialNarrow"/>
                        </a:rPr>
                        <a:t>Stream, respectively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400" b="0" i="0" u="none" strike="noStrike" baseline="0" dirty="0">
                          <a:latin typeface="ArialNarrow"/>
                        </a:rPr>
                        <a:t>Approved Annual</a:t>
                      </a:r>
                    </a:p>
                    <a:p>
                      <a:pPr algn="l"/>
                      <a:r>
                        <a:rPr lang="en-ZA" sz="1400" b="0" i="0" u="none" strike="noStrike" baseline="0" dirty="0">
                          <a:latin typeface="ArialNarrow"/>
                        </a:rPr>
                        <a:t>Sector Report on</a:t>
                      </a:r>
                    </a:p>
                    <a:p>
                      <a:pPr algn="l"/>
                      <a:r>
                        <a:rPr lang="en-ZA" sz="1400" b="0" i="0" u="none" strike="noStrike" baseline="0" dirty="0">
                          <a:latin typeface="ArialNarrow"/>
                        </a:rPr>
                        <a:t>schools that pilot</a:t>
                      </a:r>
                    </a:p>
                    <a:p>
                      <a:pPr algn="l"/>
                      <a:r>
                        <a:rPr lang="en-ZA" sz="1400" b="0" i="0" u="none" strike="noStrike" baseline="0" dirty="0">
                          <a:latin typeface="ArialNarrow"/>
                        </a:rPr>
                        <a:t>and implement the</a:t>
                      </a:r>
                    </a:p>
                    <a:p>
                      <a:pPr algn="l"/>
                      <a:r>
                        <a:rPr lang="en-ZA" sz="1400" b="0" i="0" u="none" strike="noStrike" baseline="0" dirty="0">
                          <a:latin typeface="ArialNarrow"/>
                        </a:rPr>
                        <a:t>Vocational Stream</a:t>
                      </a:r>
                    </a:p>
                    <a:p>
                      <a:pPr algn="l"/>
                      <a:r>
                        <a:rPr lang="en-ZA" sz="1400" b="0" i="0" u="none" strike="noStrike" baseline="0" dirty="0">
                          <a:latin typeface="ArialNarrow"/>
                        </a:rPr>
                        <a:t>and Occupational</a:t>
                      </a:r>
                    </a:p>
                    <a:p>
                      <a:pPr algn="l"/>
                      <a:r>
                        <a:rPr lang="en-ZA" sz="1400" b="0" i="0" u="none" strike="noStrike" baseline="0" dirty="0">
                          <a:latin typeface="ArialNarrow"/>
                        </a:rPr>
                        <a:t>Stream,</a:t>
                      </a:r>
                    </a:p>
                    <a:p>
                      <a:pPr algn="l"/>
                      <a:r>
                        <a:rPr lang="en-ZA" sz="1400" b="0" i="0" u="none" strike="noStrike" baseline="0" dirty="0">
                          <a:latin typeface="ArialNarrow"/>
                        </a:rPr>
                        <a:t>respectively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400" b="0" i="0" u="none" strike="noStrike" baseline="0" dirty="0">
                          <a:latin typeface="ArialNarrow"/>
                        </a:rPr>
                        <a:t>Approved Annual</a:t>
                      </a:r>
                    </a:p>
                    <a:p>
                      <a:pPr algn="l"/>
                      <a:r>
                        <a:rPr lang="en-ZA" sz="1400" b="0" i="0" u="none" strike="noStrike" baseline="0" dirty="0">
                          <a:latin typeface="ArialNarrow"/>
                        </a:rPr>
                        <a:t>Sector Report</a:t>
                      </a:r>
                    </a:p>
                    <a:p>
                      <a:pPr algn="l"/>
                      <a:r>
                        <a:rPr lang="en-ZA" sz="1400" b="0" i="0" u="none" strike="noStrike" baseline="0" dirty="0">
                          <a:latin typeface="ArialNarrow"/>
                        </a:rPr>
                        <a:t>on schools that</a:t>
                      </a:r>
                    </a:p>
                    <a:p>
                      <a:pPr algn="l"/>
                      <a:r>
                        <a:rPr lang="en-ZA" sz="1400" b="0" i="0" u="none" strike="noStrike" baseline="0" dirty="0">
                          <a:latin typeface="ArialNarrow"/>
                        </a:rPr>
                        <a:t>implement the</a:t>
                      </a:r>
                    </a:p>
                    <a:p>
                      <a:pPr algn="l"/>
                      <a:r>
                        <a:rPr lang="en-ZA" sz="1400" b="0" i="0" u="none" strike="noStrike" baseline="0" dirty="0">
                          <a:latin typeface="ArialNarrow"/>
                        </a:rPr>
                        <a:t>Vocational and</a:t>
                      </a:r>
                    </a:p>
                    <a:p>
                      <a:pPr algn="l"/>
                      <a:r>
                        <a:rPr lang="en-ZA" sz="1400" b="0" i="0" u="none" strike="noStrike" baseline="0" dirty="0">
                          <a:latin typeface="ArialNarrow"/>
                        </a:rPr>
                        <a:t>Occupational</a:t>
                      </a:r>
                    </a:p>
                    <a:p>
                      <a:pPr algn="l"/>
                      <a:r>
                        <a:rPr lang="en-ZA" sz="1400" b="0" i="0" u="none" strike="noStrike" baseline="0" dirty="0">
                          <a:latin typeface="ArialNarrow"/>
                        </a:rPr>
                        <a:t>Streams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Sector Report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 schools that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implement the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Vocational and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Occupational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Streams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7569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2.1.13 Number of schools monitored for </a:t>
                      </a:r>
                      <a:r>
                        <a:rPr lang="en-ZA" sz="1400" b="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piloting the Coding and Robotics curriculum.</a:t>
                      </a:r>
                    </a:p>
                    <a:p>
                      <a:pPr algn="l"/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Annually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 schools (2 per piloting Province)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0810039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53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997328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777876"/>
          </a:xfrm>
        </p:spPr>
        <p:txBody>
          <a:bodyPr/>
          <a:lstStyle/>
          <a:p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2023/24 APP: PROGRAMME 2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54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8134"/>
            <a:ext cx="1619672" cy="729866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574330"/>
              </p:ext>
            </p:extLst>
          </p:nvPr>
        </p:nvGraphicFramePr>
        <p:xfrm>
          <a:off x="0" y="620686"/>
          <a:ext cx="9143997" cy="62373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19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16123360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9684517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85533964"/>
                    </a:ext>
                  </a:extLst>
                </a:gridCol>
                <a:gridCol w="1547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9862">
                <a:tc rowSpan="2">
                  <a:txBody>
                    <a:bodyPr/>
                    <a:lstStyle/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</a:t>
                      </a:r>
                    </a:p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 Cycle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86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2023/24</a:t>
                      </a:r>
                    </a:p>
                  </a:txBody>
                  <a:tcPr marL="91392" marR="9139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2024/25</a:t>
                      </a:r>
                    </a:p>
                  </a:txBody>
                  <a:tcPr marL="91392" marR="913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2025/26</a:t>
                      </a:r>
                    </a:p>
                  </a:txBody>
                  <a:tcPr marL="91392" marR="9139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8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2.2.1 Number of schools monitored on the implementation of the reading norms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Annually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18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6371229"/>
                  </a:ext>
                </a:extLst>
              </a:tr>
              <a:tr h="6717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2.2.2 Number of schools monitored on the implementation of the Incremental Introduction to African Languages (IIAL)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Annually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18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5910480"/>
                  </a:ext>
                </a:extLst>
              </a:tr>
              <a:tr h="8956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2.2.3 Number of underperforming schools monitored on the implementation of the Early Grade Reading Assessment (EGRA)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Annually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0254681"/>
                  </a:ext>
                </a:extLst>
              </a:tr>
              <a:tr h="6717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2.2.4 Number of schools with multi-grade classes monitored for implementing the multi-grade toolkit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Annually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36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3069695"/>
                  </a:ext>
                </a:extLst>
              </a:tr>
              <a:tr h="13434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2.2.5 An Annual Sector Report is produced on the implementation of the National Reading Plan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 Sector Report on the implementation of the National Reading Plan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 Sector Report on the implementation of the National Reading Plan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 Sector Report on the implementation of the National Reading Plan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9079751"/>
                  </a:ext>
                </a:extLst>
              </a:tr>
              <a:tr h="15673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2.2.6 An Annual Sector Report is produced on the number of public schools monitored on the availability of readers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 Sector Report on the number of public schools monitored on the availability of readers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 Sector Report on the number of public schools monitored on the availability of readers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 Sector Report on the number of public schools monitored on the availability of readers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2456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8879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7596336" cy="648072"/>
          </a:xfrm>
        </p:spPr>
        <p:txBody>
          <a:bodyPr>
            <a:normAutofit/>
          </a:bodyPr>
          <a:lstStyle/>
          <a:p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2023/24 APP: PROGRAMME 2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55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8134"/>
            <a:ext cx="1619672" cy="729866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660402"/>
              </p:ext>
            </p:extLst>
          </p:nvPr>
        </p:nvGraphicFramePr>
        <p:xfrm>
          <a:off x="3" y="620688"/>
          <a:ext cx="9143997" cy="62373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43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161233609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9684517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85533964"/>
                    </a:ext>
                  </a:extLst>
                </a:gridCol>
                <a:gridCol w="16196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9100">
                <a:tc rowSpan="2">
                  <a:txBody>
                    <a:bodyPr/>
                    <a:lstStyle/>
                    <a:p>
                      <a:pPr algn="l"/>
                      <a:r>
                        <a:rPr lang="en-ZA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</a:t>
                      </a:r>
                    </a:p>
                    <a:p>
                      <a:pPr algn="l"/>
                      <a:r>
                        <a:rPr lang="en-ZA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 Cycle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ZA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10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2023/24</a:t>
                      </a:r>
                    </a:p>
                  </a:txBody>
                  <a:tcPr marL="91392" marR="9139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2024/25</a:t>
                      </a:r>
                    </a:p>
                  </a:txBody>
                  <a:tcPr marL="91392" marR="913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2025/26</a:t>
                      </a:r>
                    </a:p>
                  </a:txBody>
                  <a:tcPr marL="91392" marR="9139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34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2.3.1 Number of schools per province monitored for utilisation of Information and Communication Technology (ICT) resources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kern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kern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 (3 per province)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 (3 per province)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 (3 per province)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1734922"/>
                  </a:ext>
                </a:extLst>
              </a:tr>
              <a:tr h="10125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2.3.2 Percentage of public schools provided with Home Language workbooks for learners in Grades 1 to 6 per year, after having placed an order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kern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kern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kern="120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100%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9061736"/>
                  </a:ext>
                </a:extLst>
              </a:tr>
              <a:tr h="10125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2.3.3 Percentage of public schools provided with Mathematics workbooks for learners in Grades 1 to 9 per year, after having placed an order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kern="120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100%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9855282"/>
                  </a:ext>
                </a:extLst>
              </a:tr>
              <a:tr h="8934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2.3.4 Percentage of public schools provided with workbooks for learners in Grades R per year, after having placed an order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kern="120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100%</a:t>
                      </a:r>
                      <a:endParaRPr lang="en-ZA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6974938"/>
                  </a:ext>
                </a:extLst>
              </a:tr>
              <a:tr h="17869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2.3.5 An Annual Sector Report is produced on the percentage of learners provided with Mathematics and English First Additional Language (EFAL) textbooks in Grades 3, 6, 9 and 12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kern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</a:t>
                      </a:r>
                      <a:r>
                        <a:rPr lang="en-ZA" sz="1300" kern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Sector Report </a:t>
                      </a:r>
                      <a:r>
                        <a:rPr lang="en-ZA" sz="13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on the percentage</a:t>
                      </a:r>
                      <a:r>
                        <a:rPr lang="en-ZA" sz="1300" kern="1200" baseline="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n-ZA" sz="13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learners provided with Mathematics and EFAL textbooks in Grades 3, 6, 9 and 12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</a:t>
                      </a:r>
                      <a:r>
                        <a:rPr lang="en-ZA" sz="1300" kern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Sector Report </a:t>
                      </a:r>
                      <a:r>
                        <a:rPr lang="en-ZA" sz="13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on the percentage of</a:t>
                      </a:r>
                      <a:r>
                        <a:rPr lang="en-ZA" sz="1300" kern="1200" baseline="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3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learners provided with Mathematics and EFAL textbooks in Grades 3, 6, 9 and 12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</a:t>
                      </a:r>
                      <a:r>
                        <a:rPr lang="en-ZA" sz="1300" kern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Sector Report </a:t>
                      </a:r>
                      <a:r>
                        <a:rPr lang="en-ZA" sz="13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on the percentage of</a:t>
                      </a:r>
                      <a:r>
                        <a:rPr lang="en-ZA" sz="1300" kern="1200" baseline="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3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 learners provided with Mathematics and EFAL textbooks in Grades 3, 6, 9 and 12</a:t>
                      </a:r>
                      <a:r>
                        <a:rPr lang="en-ZA" sz="1300" kern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2575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6689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7596336" cy="1143000"/>
          </a:xfrm>
        </p:spPr>
        <p:txBody>
          <a:bodyPr/>
          <a:lstStyle/>
          <a:p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2023/24 APP: PROGRAMME 2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788659"/>
              </p:ext>
            </p:extLst>
          </p:nvPr>
        </p:nvGraphicFramePr>
        <p:xfrm>
          <a:off x="0" y="692696"/>
          <a:ext cx="9143997" cy="58629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15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16123360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9684517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85533964"/>
                    </a:ext>
                  </a:extLst>
                </a:gridCol>
                <a:gridCol w="1691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9542">
                <a:tc rowSpan="2">
                  <a:txBody>
                    <a:bodyPr/>
                    <a:lstStyle/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</a:t>
                      </a:r>
                    </a:p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 Cycle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54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2023/24</a:t>
                      </a:r>
                    </a:p>
                  </a:txBody>
                  <a:tcPr marL="91392" marR="9139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2024/25</a:t>
                      </a:r>
                    </a:p>
                  </a:txBody>
                  <a:tcPr marL="91392" marR="913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2025/26</a:t>
                      </a:r>
                    </a:p>
                  </a:txBody>
                  <a:tcPr marL="91392" marR="9139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83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2.3.6 Number of schools monitored for home languages in which Literacy Grades 1-3 Lesson Plans have been developed for terms 1 to 4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18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3804811"/>
                  </a:ext>
                </a:extLst>
              </a:tr>
              <a:tr h="6908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2.3.7 Number of </a:t>
                      </a:r>
                      <a:r>
                        <a:rPr lang="en-ZA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public</a:t>
                      </a:r>
                      <a:r>
                        <a:rPr lang="en-ZA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 special schools provided with electronic devices </a:t>
                      </a:r>
                      <a:r>
                        <a:rPr lang="en-ZA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as part of the Universal Service Access Obligations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982765"/>
                  </a:ext>
                </a:extLst>
              </a:tr>
              <a:tr h="1342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2.3.8 An Annual Sector Report is produced on the monitoring of procurement and distribution of Information and  Communication Technology (ICT) devices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 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</a:t>
                      </a: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Sector Report on the monitoring of procurement and distribution of </a:t>
                      </a: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Information and  Communication Technology (ICT) </a:t>
                      </a: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devices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</a:t>
                      </a: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Sector Report on the monitoring of procurement and distribution of </a:t>
                      </a: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Information and  Communication Technology (ICT) </a:t>
                      </a: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devices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</a:t>
                      </a: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Sector Report on the monitoring of procurement and distribution of </a:t>
                      </a: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Information and  Communication Technology (ICT) </a:t>
                      </a: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devices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0653512"/>
                  </a:ext>
                </a:extLst>
              </a:tr>
              <a:tr h="11183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2.4.1 An Annual Sector Report is produced on the number of teachers trained on inclusion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 Sector Report on the number of teachers trained on inclusion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 Sector Report on the number of teachers trained on inclusion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 Sector Report on the number of teachers trained on inclusion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595601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29536" y="6511965"/>
            <a:ext cx="2133600" cy="365125"/>
          </a:xfrm>
        </p:spPr>
        <p:txBody>
          <a:bodyPr/>
          <a:lstStyle/>
          <a:p>
            <a:fld id="{28A3B54F-4D6D-439C-9A2C-B6799378E1A1}" type="slidenum">
              <a:rPr lang="en-ZA" smtClean="0"/>
              <a:pPr/>
              <a:t>56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8134"/>
            <a:ext cx="1619672" cy="72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334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2023/24 APP: PROGRAMME 2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60705"/>
              </p:ext>
            </p:extLst>
          </p:nvPr>
        </p:nvGraphicFramePr>
        <p:xfrm>
          <a:off x="0" y="836612"/>
          <a:ext cx="9143997" cy="51126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5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161233609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9684517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85533964"/>
                    </a:ext>
                  </a:extLst>
                </a:gridCol>
                <a:gridCol w="1979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0183">
                <a:tc rowSpan="2">
                  <a:txBody>
                    <a:bodyPr/>
                    <a:lstStyle/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</a:t>
                      </a:r>
                    </a:p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 Cycle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18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2023/24</a:t>
                      </a:r>
                    </a:p>
                  </a:txBody>
                  <a:tcPr marL="91392" marR="9139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2024/25</a:t>
                      </a:r>
                    </a:p>
                  </a:txBody>
                  <a:tcPr marL="91392" marR="913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2025/26</a:t>
                      </a:r>
                    </a:p>
                  </a:txBody>
                  <a:tcPr marL="91392" marR="9139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07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2.4.2 An Annual Sector Report is produced on the number of learners in public special schools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 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Sector Report on the number of learners in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public special schools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Sector Report on the implementation of inclusive education in public ordinary and special schools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Sector Report on the implementation of inclusive education in public ordinary and special schools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393799"/>
                  </a:ext>
                </a:extLst>
              </a:tr>
              <a:tr h="14707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2.4.3 An Annual Sector Report is produced on the percentage of public special schools serving as resource centres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</a:t>
                      </a: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 Sector Report on the percentage of public special schools serving as resource centres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</a:t>
                      </a: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 Sector Report on the percentage of public special schools serving as resource centres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</a:t>
                      </a: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 Sector Report on the percentage of public special schools serving as resource centres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707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2.4.4 An Annual Sector Report is produced on the establishment of focus schools per Provincial Education Department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</a:t>
                      </a: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 Sector Report on the establishment of focus schools per </a:t>
                      </a: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Provincial Education Department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</a:t>
                      </a: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 Sector Report on the establishment of focus schools per </a:t>
                      </a: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Provincial Education Department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</a:t>
                      </a: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 Sector Report on the establishment of focus schools per </a:t>
                      </a: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Provincial Education Department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5253199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57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8134"/>
            <a:ext cx="1619672" cy="72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16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564516"/>
          </a:xfrm>
        </p:spPr>
        <p:txBody>
          <a:bodyPr/>
          <a:lstStyle/>
          <a:p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2023/24 APP: PROGRAMME 3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58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8134"/>
            <a:ext cx="1619672" cy="729866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961812"/>
              </p:ext>
            </p:extLst>
          </p:nvPr>
        </p:nvGraphicFramePr>
        <p:xfrm>
          <a:off x="-536" y="620688"/>
          <a:ext cx="9144001" cy="61652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31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87954083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76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212">
                <a:tc rowSpan="2">
                  <a:txBody>
                    <a:bodyPr/>
                    <a:lstStyle/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r>
                        <a:rPr lang="en-ZA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Reporting Cycle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1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2023/24</a:t>
                      </a:r>
                    </a:p>
                  </a:txBody>
                  <a:tcPr marL="91392" marR="9139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2024/25</a:t>
                      </a:r>
                    </a:p>
                  </a:txBody>
                  <a:tcPr marL="91392" marR="913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2025/26</a:t>
                      </a:r>
                    </a:p>
                  </a:txBody>
                  <a:tcPr marL="91392" marR="9139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3.1.1 Percentage of School Governing Bodies (SGBs) that meet the minimum criteria in terms of effectiveness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90% of 1000 sampled schools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50% of 1000 sampled schools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70% of 1000 sampled schools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4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3.1.2 Percentage of schools producing the minimum set of management documents at a required standard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 of 1 000 sampled schools 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 of 1 000 sampled schools 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 of 1 000 sampled schools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5965858"/>
                  </a:ext>
                </a:extLst>
              </a:tr>
              <a:tr h="854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3.1.3 Number of </a:t>
                      </a:r>
                      <a:r>
                        <a:rPr lang="en-ZA" sz="1400" kern="1200" dirty="0" err="1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Funza</a:t>
                      </a: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kern="1200" dirty="0" err="1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Lushaka</a:t>
                      </a: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 bursaries awarded to students enrolled for Initial Teacher Education per year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12 000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12 200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12 200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3873257"/>
                  </a:ext>
                </a:extLst>
              </a:tr>
              <a:tr h="12818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3.1.4 Number of quarterly monitoring reports tracking the percentage of </a:t>
                      </a:r>
                      <a:r>
                        <a:rPr lang="en-ZA" sz="1400" kern="1200" dirty="0" err="1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Funza</a:t>
                      </a: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kern="1200" dirty="0" err="1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Lushaka</a:t>
                      </a: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 graduates placed within six (6) months upon confirmation that the bursar has completed studies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Quarterly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5215894"/>
                  </a:ext>
                </a:extLst>
              </a:tr>
              <a:tr h="1709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3.1.5 An Annual National Report is produced on the number of qualified teachers aged 30 and below entering the public service as teachers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 National Report on the number of qualified teachers aged 30 and below entering the public service as teachers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 National Report on the number of qualified teachers aged 30 and below entering the public service as teachers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 National Report on the number of qualified teachers aged 30 and below entering the public service as teachers</a:t>
                      </a: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9659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1097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2023/24 APP: PROGRAMME 3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793135"/>
              </p:ext>
            </p:extLst>
          </p:nvPr>
        </p:nvGraphicFramePr>
        <p:xfrm>
          <a:off x="0" y="838796"/>
          <a:ext cx="9144001" cy="51019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3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879540835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9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6017">
                <a:tc rowSpan="2">
                  <a:txBody>
                    <a:bodyPr/>
                    <a:lstStyle/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r>
                        <a:rPr lang="en-ZA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Reporting Cycle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1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2023/24</a:t>
                      </a:r>
                    </a:p>
                  </a:txBody>
                  <a:tcPr marL="91392" marR="9139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2024/25</a:t>
                      </a:r>
                    </a:p>
                  </a:txBody>
                  <a:tcPr marL="91392" marR="913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2025/26</a:t>
                      </a:r>
                    </a:p>
                  </a:txBody>
                  <a:tcPr marL="91392" marR="9139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8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3.2.1 An Annual Sector Report is produced on monitoring the functionality of Provincial Teacher</a:t>
                      </a:r>
                      <a:r>
                        <a:rPr lang="en-ZA" sz="1400" kern="1200" baseline="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Development Institutes and District Teacher Development Centres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 </a:t>
                      </a: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Sector </a:t>
                      </a: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Report on monitoring the functionality of Provincial Teacher Development Institutes and District Teacher Development Centres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 </a:t>
                      </a: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Sector </a:t>
                      </a: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Report on monitoring the functionality of Provincial Teacher Development Institutes and District Teacher Development Centres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 </a:t>
                      </a: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Sector </a:t>
                      </a: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Report on monitoring the functionality of Provincial Teacher Development Institutes and District Teacher Development Centres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3758811"/>
                  </a:ext>
                </a:extLst>
              </a:tr>
              <a:tr h="2356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3.2.2 An Annual Sector Report is produced on monitoring the implementation of Teacher Development Programmes by PEDs with special focus on Language, Mathematics, Physical Science and Accounting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 </a:t>
                      </a: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Sector </a:t>
                      </a: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Report on monitoring the implementation of Teacher Development Programmes by PEDs with special focus on </a:t>
                      </a: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Language</a:t>
                      </a: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Mathematics, Physical Science and Accounting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 </a:t>
                      </a: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Sector </a:t>
                      </a: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Report on monitoring the implementation of Teacher Development Programmes by PEDs with special focus on </a:t>
                      </a: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Language</a:t>
                      </a: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Mathematics, Physical Science and Accounting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 </a:t>
                      </a: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Sector </a:t>
                      </a: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Report on monitoring the implementation of Teacher Development Programmes by PEDs with special focus on </a:t>
                      </a: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Language</a:t>
                      </a: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Mathematics, Physical Science and Accounting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1753549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59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8134"/>
            <a:ext cx="1619672" cy="72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2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3"/>
          <p:cNvSpPr>
            <a:spLocks noGrp="1"/>
          </p:cNvSpPr>
          <p:nvPr>
            <p:ph type="title"/>
          </p:nvPr>
        </p:nvSpPr>
        <p:spPr>
          <a:xfrm>
            <a:off x="107504" y="142875"/>
            <a:ext cx="8579296" cy="765845"/>
          </a:xfrm>
        </p:spPr>
        <p:txBody>
          <a:bodyPr>
            <a:noAutofit/>
          </a:bodyPr>
          <a:lstStyle/>
          <a:p>
            <a:pPr eaLnBrk="1" hangingPunct="1"/>
            <a:r>
              <a:rPr lang="en-ZA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STRATEGIC DIRECTION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E3EDA9-E6AD-48B3-802B-314BBC816E01}" type="slidenum">
              <a:rPr lang="en-ZA"/>
              <a:pPr>
                <a:defRPr/>
              </a:pPr>
              <a:t>6</a:t>
            </a:fld>
            <a:endParaRPr lang="en-ZA" dirty="0"/>
          </a:p>
        </p:txBody>
      </p:sp>
      <p:sp>
        <p:nvSpPr>
          <p:cNvPr id="24581" name="Content Placeholder 14"/>
          <p:cNvSpPr>
            <a:spLocks noGrp="1"/>
          </p:cNvSpPr>
          <p:nvPr>
            <p:ph idx="1"/>
          </p:nvPr>
        </p:nvSpPr>
        <p:spPr>
          <a:xfrm>
            <a:off x="35496" y="857250"/>
            <a:ext cx="9108504" cy="411510"/>
          </a:xfrm>
        </p:spPr>
        <p:txBody>
          <a:bodyPr>
            <a:normAutofit fontScale="47500" lnSpcReduction="20000"/>
          </a:bodyPr>
          <a:lstStyle/>
          <a:p>
            <a:pPr algn="ctr" eaLnBrk="1" hangingPunct="1">
              <a:buFont typeface="Arial" charset="0"/>
              <a:buNone/>
            </a:pPr>
            <a:r>
              <a:rPr lang="en-ZA" sz="31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 sector plan relates to Sustainable Development Goals and other plans (and reports)</a:t>
            </a:r>
            <a:endParaRPr lang="en-ZA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/>
            <a:endParaRPr lang="en-ZA" sz="2800" dirty="0"/>
          </a:p>
        </p:txBody>
      </p:sp>
      <p:sp>
        <p:nvSpPr>
          <p:cNvPr id="8" name="Content Placeholder 14"/>
          <p:cNvSpPr txBox="1">
            <a:spLocks/>
          </p:cNvSpPr>
          <p:nvPr/>
        </p:nvSpPr>
        <p:spPr bwMode="auto">
          <a:xfrm>
            <a:off x="3580944" y="1137127"/>
            <a:ext cx="3690768" cy="166131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Sector plan</a:t>
            </a:r>
          </a:p>
          <a:p>
            <a:pPr algn="ctr">
              <a:defRPr/>
            </a:pPr>
            <a:r>
              <a:rPr lang="en-ZA" i="1" dirty="0">
                <a:latin typeface="Arial" panose="020B0604020202020204" pitchFamily="34" charset="0"/>
                <a:cs typeface="Arial" panose="020B0604020202020204" pitchFamily="34" charset="0"/>
              </a:rPr>
              <a:t>Action Plan to 2024: Towards the realisation of Schooling 2030 (</a:t>
            </a:r>
            <a:r>
              <a:rPr lang="en-ZA" b="1" i="1" dirty="0">
                <a:latin typeface="Arial" panose="020B0604020202020204" pitchFamily="34" charset="0"/>
                <a:cs typeface="Arial" panose="020B0604020202020204" pitchFamily="34" charset="0"/>
              </a:rPr>
              <a:t>access, redress, equity, inclusivity, quality, &amp; efficiency</a:t>
            </a:r>
            <a:r>
              <a:rPr lang="en-ZA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 algn="ctr">
              <a:spcBef>
                <a:spcPct val="20000"/>
              </a:spcBef>
              <a:buFont typeface="Arial" charset="0"/>
              <a:buNone/>
              <a:defRPr/>
            </a:pPr>
            <a:endParaRPr lang="en-ZA" i="1" dirty="0"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Char char="•"/>
              <a:defRPr/>
            </a:pPr>
            <a:endParaRPr lang="en-ZA" i="1" dirty="0">
              <a:latin typeface="+mn-lt"/>
              <a:cs typeface="+mn-cs"/>
            </a:endParaRPr>
          </a:p>
        </p:txBody>
      </p:sp>
      <p:sp>
        <p:nvSpPr>
          <p:cNvPr id="24583" name="Content Placeholder 14"/>
          <p:cNvSpPr txBox="1">
            <a:spLocks/>
          </p:cNvSpPr>
          <p:nvPr/>
        </p:nvSpPr>
        <p:spPr bwMode="auto">
          <a:xfrm>
            <a:off x="395537" y="2857500"/>
            <a:ext cx="2533402" cy="6429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ZA" dirty="0"/>
              <a:t>Medium Term Strategic Framework (MTSF)</a:t>
            </a:r>
          </a:p>
        </p:txBody>
      </p:sp>
      <p:sp>
        <p:nvSpPr>
          <p:cNvPr id="10" name="Content Placeholder 14"/>
          <p:cNvSpPr txBox="1">
            <a:spLocks/>
          </p:cNvSpPr>
          <p:nvPr/>
        </p:nvSpPr>
        <p:spPr bwMode="auto">
          <a:xfrm>
            <a:off x="500063" y="1714500"/>
            <a:ext cx="2428875" cy="928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NATIONAL DEVELOPMENT PLAN (NDP)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Char char="•"/>
              <a:defRPr/>
            </a:pPr>
            <a:endParaRPr lang="en-ZA" dirty="0"/>
          </a:p>
        </p:txBody>
      </p:sp>
      <p:sp>
        <p:nvSpPr>
          <p:cNvPr id="11" name="Content Placeholder 14"/>
          <p:cNvSpPr txBox="1">
            <a:spLocks/>
          </p:cNvSpPr>
          <p:nvPr/>
        </p:nvSpPr>
        <p:spPr bwMode="auto">
          <a:xfrm>
            <a:off x="3714750" y="3286125"/>
            <a:ext cx="1714500" cy="10001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ZA" dirty="0">
                <a:latin typeface="Arial" pitchFamily="34" charset="0"/>
                <a:cs typeface="Arial" pitchFamily="34" charset="0"/>
              </a:rPr>
              <a:t>DBE and PED five-year strategic plans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Char char="•"/>
              <a:defRPr/>
            </a:pP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14"/>
          <p:cNvSpPr txBox="1">
            <a:spLocks/>
          </p:cNvSpPr>
          <p:nvPr/>
        </p:nvSpPr>
        <p:spPr bwMode="auto">
          <a:xfrm>
            <a:off x="3714750" y="4714875"/>
            <a:ext cx="1714500" cy="12144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ZA" dirty="0">
                <a:latin typeface="Arial" pitchFamily="34" charset="0"/>
                <a:cs typeface="Arial" pitchFamily="34" charset="0"/>
              </a:rPr>
              <a:t>DBE and PED annual performance plans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Char char="•"/>
              <a:defRPr/>
            </a:pP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4"/>
          <p:cNvSpPr txBox="1">
            <a:spLocks/>
          </p:cNvSpPr>
          <p:nvPr/>
        </p:nvSpPr>
        <p:spPr bwMode="auto">
          <a:xfrm>
            <a:off x="5857875" y="3357563"/>
            <a:ext cx="2857500" cy="121443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Periodic reports on progress in the sector (see e.g., 2011 and 2013 reports on DBE website)</a:t>
            </a:r>
            <a:endParaRPr lang="en-ZA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ctr">
              <a:spcBef>
                <a:spcPct val="20000"/>
              </a:spcBef>
              <a:buFont typeface="Arial" charset="0"/>
              <a:buNone/>
              <a:defRPr/>
            </a:pPr>
            <a:endParaRPr lang="en-ZA" i="1" dirty="0"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Char char="•"/>
              <a:defRPr/>
            </a:pPr>
            <a:endParaRPr lang="en-ZA" i="1" dirty="0">
              <a:latin typeface="+mn-lt"/>
              <a:cs typeface="+mn-cs"/>
            </a:endParaRPr>
          </a:p>
        </p:txBody>
      </p:sp>
      <p:sp>
        <p:nvSpPr>
          <p:cNvPr id="15" name="Content Placeholder 14"/>
          <p:cNvSpPr txBox="1">
            <a:spLocks/>
          </p:cNvSpPr>
          <p:nvPr/>
        </p:nvSpPr>
        <p:spPr bwMode="auto">
          <a:xfrm>
            <a:off x="5929313" y="4786313"/>
            <a:ext cx="1714500" cy="6334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ZA" dirty="0">
                <a:latin typeface="Arial" pitchFamily="34" charset="0"/>
                <a:cs typeface="Arial" pitchFamily="34" charset="0"/>
              </a:rPr>
              <a:t>DBE and PED annual reports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Char char="•"/>
              <a:defRPr/>
            </a:pP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5750" y="1571625"/>
            <a:ext cx="2857500" cy="28575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/>
          </a:p>
        </p:txBody>
      </p:sp>
      <p:sp>
        <p:nvSpPr>
          <p:cNvPr id="17" name="Content Placeholder 14"/>
          <p:cNvSpPr txBox="1">
            <a:spLocks/>
          </p:cNvSpPr>
          <p:nvPr/>
        </p:nvSpPr>
        <p:spPr bwMode="auto">
          <a:xfrm>
            <a:off x="764521" y="3750469"/>
            <a:ext cx="17145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ZA" b="1" dirty="0">
                <a:latin typeface="Arial" pitchFamily="34" charset="0"/>
                <a:cs typeface="Arial" pitchFamily="34" charset="0"/>
              </a:rPr>
              <a:t>Presidency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Char char="•"/>
              <a:defRPr/>
            </a:pP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>
            <a:stCxn id="10" idx="2"/>
            <a:endCxn id="24583" idx="0"/>
          </p:cNvCxnSpPr>
          <p:nvPr/>
        </p:nvCxnSpPr>
        <p:spPr>
          <a:xfrm flipH="1">
            <a:off x="1662238" y="2643188"/>
            <a:ext cx="52263" cy="21431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3"/>
            <a:endCxn id="8" idx="1"/>
          </p:cNvCxnSpPr>
          <p:nvPr/>
        </p:nvCxnSpPr>
        <p:spPr>
          <a:xfrm flipV="1">
            <a:off x="2928938" y="1967787"/>
            <a:ext cx="652006" cy="21105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  <a:endCxn id="11" idx="0"/>
          </p:cNvCxnSpPr>
          <p:nvPr/>
        </p:nvCxnSpPr>
        <p:spPr>
          <a:xfrm flipH="1">
            <a:off x="4572000" y="2798446"/>
            <a:ext cx="854328" cy="48767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2"/>
            <a:endCxn id="12" idx="0"/>
          </p:cNvCxnSpPr>
          <p:nvPr/>
        </p:nvCxnSpPr>
        <p:spPr>
          <a:xfrm rot="5400000">
            <a:off x="4357688" y="4500563"/>
            <a:ext cx="428625" cy="317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3"/>
            <a:endCxn id="15" idx="1"/>
          </p:cNvCxnSpPr>
          <p:nvPr/>
        </p:nvCxnSpPr>
        <p:spPr>
          <a:xfrm flipV="1">
            <a:off x="5429250" y="5103813"/>
            <a:ext cx="500063" cy="21907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5" idx="0"/>
            <a:endCxn id="13" idx="2"/>
          </p:cNvCxnSpPr>
          <p:nvPr/>
        </p:nvCxnSpPr>
        <p:spPr>
          <a:xfrm rot="5400000" flipH="1" flipV="1">
            <a:off x="6929437" y="4429126"/>
            <a:ext cx="214313" cy="50006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ontent Placeholder 14"/>
          <p:cNvSpPr txBox="1">
            <a:spLocks/>
          </p:cNvSpPr>
          <p:nvPr/>
        </p:nvSpPr>
        <p:spPr bwMode="auto">
          <a:xfrm>
            <a:off x="7368541" y="1714500"/>
            <a:ext cx="1643062" cy="1143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Independent analysis conducted by DBE</a:t>
            </a:r>
            <a:endParaRPr lang="en-ZA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ctr">
              <a:spcBef>
                <a:spcPct val="20000"/>
              </a:spcBef>
              <a:buFont typeface="Arial" charset="0"/>
              <a:buNone/>
              <a:defRPr/>
            </a:pPr>
            <a:endParaRPr lang="en-ZA" i="1" dirty="0"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Char char="•"/>
              <a:defRPr/>
            </a:pPr>
            <a:endParaRPr lang="en-ZA" i="1" dirty="0">
              <a:latin typeface="+mn-lt"/>
              <a:cs typeface="+mn-cs"/>
            </a:endParaRPr>
          </a:p>
        </p:txBody>
      </p:sp>
      <p:cxnSp>
        <p:nvCxnSpPr>
          <p:cNvPr id="55" name="Straight Arrow Connector 54"/>
          <p:cNvCxnSpPr>
            <a:stCxn id="54" idx="2"/>
            <a:endCxn id="13" idx="0"/>
          </p:cNvCxnSpPr>
          <p:nvPr/>
        </p:nvCxnSpPr>
        <p:spPr>
          <a:xfrm flipH="1">
            <a:off x="7286625" y="2857500"/>
            <a:ext cx="903447" cy="50006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12" idx="1"/>
          </p:cNvCxnSpPr>
          <p:nvPr/>
        </p:nvCxnSpPr>
        <p:spPr>
          <a:xfrm>
            <a:off x="3447138" y="5322094"/>
            <a:ext cx="267612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2928938" y="2564904"/>
            <a:ext cx="652006" cy="578347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2" idx="3"/>
          </p:cNvCxnSpPr>
          <p:nvPr/>
        </p:nvCxnSpPr>
        <p:spPr>
          <a:xfrm>
            <a:off x="5429250" y="5322888"/>
            <a:ext cx="1071563" cy="46355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14"/>
          <p:cNvSpPr txBox="1">
            <a:spLocks/>
          </p:cNvSpPr>
          <p:nvPr/>
        </p:nvSpPr>
        <p:spPr bwMode="auto">
          <a:xfrm>
            <a:off x="6500813" y="5500688"/>
            <a:ext cx="1714500" cy="6334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ZA" dirty="0">
                <a:latin typeface="Arial" pitchFamily="34" charset="0"/>
                <a:cs typeface="Arial" pitchFamily="34" charset="0"/>
              </a:rPr>
              <a:t>PED quarterly sector reports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Char char="•"/>
              <a:defRPr/>
            </a:pP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rot="5400000" flipH="1" flipV="1">
            <a:off x="7608094" y="4964906"/>
            <a:ext cx="928688" cy="14287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14"/>
          <p:cNvSpPr txBox="1">
            <a:spLocks/>
          </p:cNvSpPr>
          <p:nvPr/>
        </p:nvSpPr>
        <p:spPr bwMode="auto">
          <a:xfrm>
            <a:off x="35496" y="4869159"/>
            <a:ext cx="1944216" cy="12241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ZA" sz="1500" dirty="0">
                <a:latin typeface="Arial" panose="020B0604020202020204" pitchFamily="34" charset="0"/>
                <a:cs typeface="Arial" panose="020B0604020202020204" pitchFamily="34" charset="0"/>
              </a:rPr>
              <a:t>UNESCO 2030 AGENDA &amp; CESA 2016-25 on the AFRICAN AGENDA 2063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Char char="•"/>
              <a:defRPr/>
            </a:pP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Arrow Connector 31"/>
          <p:cNvCxnSpPr>
            <a:stCxn id="31" idx="0"/>
          </p:cNvCxnSpPr>
          <p:nvPr/>
        </p:nvCxnSpPr>
        <p:spPr>
          <a:xfrm flipV="1">
            <a:off x="1007604" y="2786064"/>
            <a:ext cx="3313652" cy="2083095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prstDash val="dash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14"/>
          <p:cNvSpPr txBox="1">
            <a:spLocks/>
          </p:cNvSpPr>
          <p:nvPr/>
        </p:nvSpPr>
        <p:spPr bwMode="auto">
          <a:xfrm>
            <a:off x="1905991" y="4502150"/>
            <a:ext cx="1541147" cy="1517304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ZA" dirty="0">
                <a:latin typeface="Arial" pitchFamily="34" charset="0"/>
                <a:cs typeface="Arial" pitchFamily="34" charset="0"/>
              </a:rPr>
              <a:t>External evaluations of key programmes;</a:t>
            </a:r>
          </a:p>
          <a:p>
            <a:pPr algn="ctr">
              <a:defRPr/>
            </a:pPr>
            <a:r>
              <a:rPr lang="en-ZA" b="1" dirty="0">
                <a:latin typeface="Arial" pitchFamily="34" charset="0"/>
                <a:cs typeface="Arial" pitchFamily="34" charset="0"/>
              </a:rPr>
              <a:t>SONAs</a:t>
            </a:r>
            <a:r>
              <a:rPr lang="en-ZA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Char char="•"/>
              <a:defRPr/>
            </a:pP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3143250" y="2786064"/>
            <a:ext cx="1571625" cy="171608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85750" y="2606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70442"/>
            <a:ext cx="1691680" cy="587558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4164803" y="633499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51067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692696"/>
          </a:xfrm>
        </p:spPr>
        <p:txBody>
          <a:bodyPr/>
          <a:lstStyle/>
          <a:p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2023/24 APP: PROGRAMME 3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870301"/>
              </p:ext>
            </p:extLst>
          </p:nvPr>
        </p:nvGraphicFramePr>
        <p:xfrm>
          <a:off x="10896" y="611254"/>
          <a:ext cx="9144001" cy="5516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75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87954083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76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r>
                        <a:rPr lang="en-ZA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Indicators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Reporting Cycle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2023/24</a:t>
                      </a:r>
                    </a:p>
                  </a:txBody>
                  <a:tcPr marL="91392" marR="9139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2024/25</a:t>
                      </a:r>
                    </a:p>
                  </a:txBody>
                  <a:tcPr marL="91392" marR="913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2025/26</a:t>
                      </a:r>
                    </a:p>
                  </a:txBody>
                  <a:tcPr marL="91392" marR="9139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3.2.3 Number of PEDs that had their post- provisioning processes assessed for compliance with the post- provisioning norms and standards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69472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3.2.4 An Annual Sector Report on the number of Grade-R practitioners with NQF level 6 and above qualification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 Sector Report on the number of Grade-R practitioners with NQF level 6 and above qualification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 Sector Report on the number of Grade-R practitioners with NQF level 6 and above qualification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 Sector Report on the number of Grade-R practitioners with NQF level 6 and above qualification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28862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3.3.1 Number of PEDs monitored on the implementation of the Quality Management System (QMS) for school-based educators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 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Yu Mincho"/>
                          <a:cs typeface="Arial" panose="020B0604020202020204" pitchFamily="34" charset="0"/>
                        </a:rPr>
                        <a:t>3.3.2 Number of PEDs monitored on implementation of the Education Management Service: Performance Management and Development System (EMS: PMDS)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60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8134"/>
            <a:ext cx="1619672" cy="72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872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2023/24 APP: PROGRAMME 4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323152"/>
              </p:ext>
            </p:extLst>
          </p:nvPr>
        </p:nvGraphicFramePr>
        <p:xfrm>
          <a:off x="0" y="851127"/>
          <a:ext cx="9144000" cy="52770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03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96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1439">
                <a:tc rowSpan="2">
                  <a:txBody>
                    <a:bodyPr/>
                    <a:lstStyle/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r>
                        <a:rPr lang="en-ZA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 Cycle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</a:t>
                      </a:r>
                      <a:r>
                        <a:rPr lang="en-ZA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3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2023/24</a:t>
                      </a:r>
                    </a:p>
                  </a:txBody>
                  <a:tcPr marL="91392" marR="9139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2024/25</a:t>
                      </a:r>
                    </a:p>
                  </a:txBody>
                  <a:tcPr marL="91392" marR="913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2025/26</a:t>
                      </a:r>
                    </a:p>
                  </a:txBody>
                  <a:tcPr marL="91392" marR="9139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4.1.1 Number of new schools built and completed through ASIDI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4.1.2 Number of schools provided with sanitation facilities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350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968860"/>
                  </a:ext>
                </a:extLst>
              </a:tr>
              <a:tr h="506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4.1.3 Number of schools provided with water facilities</a:t>
                      </a: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through ASIDI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281409"/>
                  </a:ext>
                </a:extLst>
              </a:tr>
              <a:tr h="1012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4.2.1 Number of General Education and Training (GET) Test items developed in Language and Mathematics for Grades 3, 6 and 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0189805"/>
                  </a:ext>
                </a:extLst>
              </a:tr>
              <a:tr h="506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4.2.2 Number of NSC reports produced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7372880"/>
                  </a:ext>
                </a:extLst>
              </a:tr>
              <a:tr h="506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4.2.3 Number of question papers set for June and November examinations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6006045"/>
                  </a:ext>
                </a:extLst>
              </a:tr>
              <a:tr h="1012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4.2.4 Percentage of public schools using the South African School Administration and Management System (SA-SAMS) for reporting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98%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10206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61</a:t>
            </a:fld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8134"/>
            <a:ext cx="1619672" cy="72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04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2023/24 APP: PROGRAMME 4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132605"/>
              </p:ext>
            </p:extLst>
          </p:nvPr>
        </p:nvGraphicFramePr>
        <p:xfrm>
          <a:off x="0" y="789776"/>
          <a:ext cx="9144000" cy="5516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23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797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r>
                        <a:rPr lang="en-ZA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 Cycle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</a:t>
                      </a:r>
                      <a:r>
                        <a:rPr lang="en-ZA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2023/24</a:t>
                      </a:r>
                    </a:p>
                  </a:txBody>
                  <a:tcPr marL="91392" marR="9139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2024/25</a:t>
                      </a:r>
                    </a:p>
                  </a:txBody>
                  <a:tcPr marL="91392" marR="913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2025/26</a:t>
                      </a:r>
                    </a:p>
                  </a:txBody>
                  <a:tcPr marL="91392" marR="9139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4.2.5 An Annual National Report is produced on the number of provinces monitored for implementation of the Learner Unit Record Information and Tracking System (LURITS) and EMIS priorities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National Report on the number of provinces monitored for implementation of the Learner Unit Record Information and Tracking System (LURITS) and EMIS priorities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National Report on the number of provinces monitored for implementation of the Learner Unit Record Information and Tracking System (LURITS) and EMIS priorities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National Report on the number of provinces monitored for implementation of the Learner Unit Record Information and Tracking System (LURITS) and EMIS priorities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1250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4.2.6 An Annual National Report is produced on learning outcomes linked to a</a:t>
                      </a:r>
                      <a:r>
                        <a:rPr lang="en-ZA" sz="14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systemic study featuring in the National Assessment Framework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 National Report on learning outcomes linked to a</a:t>
                      </a:r>
                      <a:r>
                        <a:rPr lang="en-ZA" sz="14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systemic study featuring in</a:t>
                      </a: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the National Assessment Framework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 National Report on learning outcomes linked to a</a:t>
                      </a:r>
                      <a:r>
                        <a:rPr lang="en-ZA" sz="14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systemic study featuring in</a:t>
                      </a: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the National Assessment Framework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 National Report on learning outcomes linked to a</a:t>
                      </a:r>
                      <a:r>
                        <a:rPr lang="en-ZA" sz="14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systemic study featuring in</a:t>
                      </a: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National Assessment Framework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7215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4.2.7 An Annual National Report is produced on the Early Learning National Assessment to determine school readiness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 National Report on the Early Learning National Assessment to determine school readiness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 National Report on the Early Learning National Assessment to determine school readiness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Approved Annual National Report on the Early Learning National Assessment to determine school readiness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440923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62</a:t>
            </a:fld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8134"/>
            <a:ext cx="1619672" cy="72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369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1" y="-171400"/>
            <a:ext cx="7596336" cy="1143000"/>
          </a:xfrm>
        </p:spPr>
        <p:txBody>
          <a:bodyPr/>
          <a:lstStyle/>
          <a:p>
            <a:r>
              <a:rPr lang="en-ZA" dirty="0"/>
              <a:t>2023/24 APP: PROGRAMME 4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304429"/>
              </p:ext>
            </p:extLst>
          </p:nvPr>
        </p:nvGraphicFramePr>
        <p:xfrm>
          <a:off x="0" y="872002"/>
          <a:ext cx="9143999" cy="51275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03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96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300">
                <a:tc rowSpan="2">
                  <a:txBody>
                    <a:bodyPr/>
                    <a:lstStyle/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r>
                        <a:rPr lang="en-ZA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 Cycle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</a:t>
                      </a:r>
                      <a:r>
                        <a:rPr lang="en-ZA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targets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0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2023/24</a:t>
                      </a:r>
                    </a:p>
                  </a:txBody>
                  <a:tcPr marL="91392" marR="9139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2024/25</a:t>
                      </a:r>
                    </a:p>
                  </a:txBody>
                  <a:tcPr marL="91392" marR="913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2025/26</a:t>
                      </a:r>
                    </a:p>
                  </a:txBody>
                  <a:tcPr marL="91392" marR="9139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25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4.3.1 Number of officials from districts that achieved below the national benchmark in the NSC participating in a mentoring programme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8289628"/>
                  </a:ext>
                </a:extLst>
              </a:tr>
              <a:tr h="6495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4.3.2 Percentage of school principals rating the support services of districts as being satisfactory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Biennially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5961217"/>
                  </a:ext>
                </a:extLst>
              </a:tr>
              <a:tr h="6539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4.3.3 Percentage of District Directors that have undergone competency assessment prior to their appointment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0260019"/>
                  </a:ext>
                </a:extLst>
              </a:tr>
              <a:tr h="6495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4.3.4 Number of underperforming secondary schools monitored at least twice a year by sector officials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6763010"/>
                  </a:ext>
                </a:extLst>
              </a:tr>
              <a:tr h="8660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4.3.5. Number of District Director forums held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63</a:t>
            </a:fld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8134"/>
            <a:ext cx="1619672" cy="72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868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243408"/>
            <a:ext cx="7596336" cy="1143000"/>
          </a:xfrm>
        </p:spPr>
        <p:txBody>
          <a:bodyPr>
            <a:normAutofit/>
          </a:bodyPr>
          <a:lstStyle/>
          <a:p>
            <a:r>
              <a:rPr lang="en-ZA" dirty="0">
                <a:solidFill>
                  <a:schemeClr val="accent2">
                    <a:lumMod val="75000"/>
                  </a:schemeClr>
                </a:solidFill>
              </a:rPr>
              <a:t>2023/24 APP: PROGRAMME 5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682758"/>
              </p:ext>
            </p:extLst>
          </p:nvPr>
        </p:nvGraphicFramePr>
        <p:xfrm>
          <a:off x="18058" y="533209"/>
          <a:ext cx="9144000" cy="6156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29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77714177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7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</a:t>
                      </a:r>
                    </a:p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 Cycle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targets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Z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2023/24</a:t>
                      </a:r>
                    </a:p>
                  </a:txBody>
                  <a:tcPr marL="91392" marR="91392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2024/25</a:t>
                      </a:r>
                    </a:p>
                  </a:txBody>
                  <a:tcPr marL="91392" marR="913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2025/26</a:t>
                      </a:r>
                    </a:p>
                  </a:txBody>
                  <a:tcPr marL="91392" marR="9139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5.1.1</a:t>
                      </a:r>
                      <a:r>
                        <a:rPr lang="en-ZA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 Annual Sector Report is produced on the provision of nutritious meals and compliance with feeding requirements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Annually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Approved Annual Sector Report on the provision of nutritious meals and compliance with feeding requirements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Approved Annual Sector Report on the provision of nutritious meals and compliance with feeding requirements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Approved Annual Sector Report on the provision of nutritious meals and compliance with feeding requirements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5.1.2 Number of PEDs with approved annual business plans for the HIV/AIDS Life Skills Education Programme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Annually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approved</a:t>
                      </a:r>
                      <a:r>
                        <a:rPr lang="en-ZA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business plans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approved</a:t>
                      </a:r>
                      <a:r>
                        <a:rPr lang="en-ZA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business plans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approved</a:t>
                      </a:r>
                      <a:r>
                        <a:rPr lang="en-ZA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business plans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6192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5.1.3 </a:t>
                      </a:r>
                      <a:r>
                        <a:rPr lang="en-ZA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districts monitored on the implementation of the National School Safety Framework (NSSF) Programmes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5.1.4 Number of learners, educators, parents, SGBs other education stakeholders reached through social cohesion programmes 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4 000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4 500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5 000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5.1.5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participants and stakeholders reached with dialogues, engagements and training workshops to end school-related gender-based violence</a:t>
                      </a:r>
                      <a:endParaRPr lang="en-ZA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4000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1556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5.1.6 Number of professionals trained in SASCE programmes.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Annually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027133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64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77710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b="1" dirty="0"/>
              <a:t>2023 BUDGET </a:t>
            </a:r>
            <a:r>
              <a:rPr lang="en-GB" b="1" dirty="0"/>
              <a:t>ALLOCATIONS</a:t>
            </a:r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65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865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ZA" altLang="en-US" dirty="0"/>
              <a:t>2023 MTEF ALLOCATIONS PER PROGRAMME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pPr/>
              <a:t>66</a:t>
            </a:fld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188022"/>
              </p:ext>
            </p:extLst>
          </p:nvPr>
        </p:nvGraphicFramePr>
        <p:xfrm>
          <a:off x="0" y="980728"/>
          <a:ext cx="9144002" cy="502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5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4003903889"/>
                    </a:ext>
                  </a:extLst>
                </a:gridCol>
                <a:gridCol w="577627">
                  <a:extLst>
                    <a:ext uri="{9D8B030D-6E8A-4147-A177-3AD203B41FA5}">
                      <a16:colId xmlns:a16="http://schemas.microsoft.com/office/drawing/2014/main" val="1602668306"/>
                    </a:ext>
                  </a:extLst>
                </a:gridCol>
                <a:gridCol w="1222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769227957"/>
                    </a:ext>
                  </a:extLst>
                </a:gridCol>
                <a:gridCol w="1244420">
                  <a:extLst>
                    <a:ext uri="{9D8B030D-6E8A-4147-A177-3AD203B41FA5}">
                      <a16:colId xmlns:a16="http://schemas.microsoft.com/office/drawing/2014/main" val="1637148390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654878935"/>
                    </a:ext>
                  </a:extLst>
                </a:gridCol>
                <a:gridCol w="1306287">
                  <a:extLst>
                    <a:ext uri="{9D8B030D-6E8A-4147-A177-3AD203B41FA5}">
                      <a16:colId xmlns:a16="http://schemas.microsoft.com/office/drawing/2014/main" val="20274894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2022/23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R’000</a:t>
                      </a:r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bg1"/>
                          </a:solidFill>
                        </a:rPr>
                        <a:t>% 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2023/24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R’000</a:t>
                      </a:r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bg1"/>
                          </a:solidFill>
                        </a:rPr>
                        <a:t>% 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2024/25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R’000</a:t>
                      </a:r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bg1"/>
                          </a:solidFill>
                        </a:rPr>
                        <a:t>% 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2025/26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R’000</a:t>
                      </a:r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564 151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-5%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538 829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564 838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587 439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Curriculum Policy, Support and 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3 271 006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3 526 130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4 075 850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4 637 667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238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Teachers, Education Human Resources and</a:t>
                      </a:r>
                      <a:r>
                        <a:rPr lang="en-ZA" baseline="0" dirty="0">
                          <a:solidFill>
                            <a:schemeClr val="tx1"/>
                          </a:solidFill>
                        </a:rPr>
                        <a:t> Institutional Development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1 504 132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1 507 517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1 567 110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1 635 895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728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Planning, Information and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15 532 764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16 615 877</a:t>
                      </a:r>
                      <a:endParaRPr lang="en-ZA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16 710 586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17 430 200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3476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Educational Enrichment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8 821 107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9 594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</a:rPr>
                        <a:t> 360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10 108 018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10 637 472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29 693 160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31</a:t>
                      </a:r>
                      <a:r>
                        <a:rPr lang="en-GB" b="1" baseline="0" dirty="0">
                          <a:solidFill>
                            <a:schemeClr val="tx1"/>
                          </a:solidFill>
                        </a:rPr>
                        <a:t> 782 713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33 026 402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34 928 673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83984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ZA" altLang="en-US" dirty="0"/>
              <a:t>2023 MTEF ALLOCATIONS PER ECONOMIC CLASSIFICATION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pPr/>
              <a:t>67</a:t>
            </a:fld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170840"/>
              </p:ext>
            </p:extLst>
          </p:nvPr>
        </p:nvGraphicFramePr>
        <p:xfrm>
          <a:off x="0" y="1340768"/>
          <a:ext cx="9144002" cy="44869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1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00705544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96363947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14448457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63714839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318740429"/>
                    </a:ext>
                  </a:extLst>
                </a:gridCol>
                <a:gridCol w="1259634">
                  <a:extLst>
                    <a:ext uri="{9D8B030D-6E8A-4147-A177-3AD203B41FA5}">
                      <a16:colId xmlns:a16="http://schemas.microsoft.com/office/drawing/2014/main" val="20274894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ZA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2022/23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R’000</a:t>
                      </a:r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bg1"/>
                          </a:solidFill>
                        </a:rPr>
                        <a:t>% 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2023/24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R’000</a:t>
                      </a:r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bg1"/>
                          </a:solidFill>
                        </a:rPr>
                        <a:t>% 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2024/25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R’000</a:t>
                      </a:r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bg1"/>
                          </a:solidFill>
                        </a:rPr>
                        <a:t>% 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2025/26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R’000</a:t>
                      </a:r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1800" dirty="0">
                          <a:solidFill>
                            <a:schemeClr val="tx1"/>
                          </a:solidFill>
                        </a:rPr>
                        <a:t>Compensation of employees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565 555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-1%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557 535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582 081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607 658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1800" dirty="0">
                          <a:solidFill>
                            <a:schemeClr val="tx1"/>
                          </a:solidFill>
                        </a:rPr>
                        <a:t>Goods and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2 228 503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2 460 990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-24%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2 366 288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2 470 055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238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1800" dirty="0">
                          <a:solidFill>
                            <a:schemeClr val="tx1"/>
                          </a:solidFill>
                        </a:rPr>
                        <a:t>Interest and</a:t>
                      </a:r>
                      <a:r>
                        <a:rPr lang="en-ZA" sz="1800" baseline="0" dirty="0">
                          <a:solidFill>
                            <a:schemeClr val="tx1"/>
                          </a:solidFill>
                        </a:rPr>
                        <a:t> Rent on Land</a:t>
                      </a:r>
                      <a:endParaRPr lang="en-ZA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38 553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-7%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36 184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-1%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35 870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-2%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35 062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728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1800" dirty="0">
                          <a:solidFill>
                            <a:schemeClr val="tx1"/>
                          </a:solidFill>
                        </a:rPr>
                        <a:t>Transfers and subsidies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24 799 298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26 990 726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28 221 697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29 907 796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3476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Payments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 of capital assets</a:t>
                      </a:r>
                      <a:endParaRPr lang="en-ZA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2 061 086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-19%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1 737 278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1 820 466</a:t>
                      </a: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1 908 102</a:t>
                      </a:r>
                    </a:p>
                  </a:txBody>
                  <a:tcPr marL="90000" marR="90000" marT="46800" marB="468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Payments of Financial Assets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ZA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Z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ZA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29 693 160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31 782 713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33 026 402</a:t>
                      </a:r>
                      <a:endParaRPr lang="en-Z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34 928 673</a:t>
                      </a:r>
                      <a:endParaRPr lang="en-Z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37761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6117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08504" cy="548680"/>
          </a:xfrm>
        </p:spPr>
        <p:txBody>
          <a:bodyPr>
            <a:normAutofit/>
          </a:bodyPr>
          <a:lstStyle/>
          <a:p>
            <a:r>
              <a:rPr lang="en-ZA" sz="2400" dirty="0">
                <a:solidFill>
                  <a:srgbClr val="C0504D">
                    <a:lumMod val="75000"/>
                  </a:srgbClr>
                </a:solidFill>
              </a:rPr>
              <a:t>2023 MTEF ALLOCATIONS</a:t>
            </a:r>
            <a:endParaRPr lang="en-ZA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241005"/>
              </p:ext>
            </p:extLst>
          </p:nvPr>
        </p:nvGraphicFramePr>
        <p:xfrm>
          <a:off x="35496" y="404664"/>
          <a:ext cx="9073008" cy="6309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56223966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47366148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7858802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63714839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4051092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274894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2022/23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R’000</a:t>
                      </a:r>
                      <a:endParaRPr lang="en-ZA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bg1"/>
                          </a:solidFill>
                        </a:rPr>
                        <a:t>% 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2023/24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R’000</a:t>
                      </a:r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bg1"/>
                          </a:solidFill>
                        </a:rPr>
                        <a:t>% 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2024/25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R’000</a:t>
                      </a:r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bg1"/>
                          </a:solidFill>
                        </a:rPr>
                        <a:t>% 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2025/26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R’000</a:t>
                      </a:r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231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2023 Indicative Allocation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29 372 764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30 388 009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31 406 684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32 813 705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231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Departmental baseline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6 532 266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-5%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6 237 229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6 511 698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6 803 424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2384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Conditional Grants</a:t>
                      </a:r>
                      <a:r>
                        <a:rPr lang="en-GB" b="1" baseline="0" dirty="0">
                          <a:solidFill>
                            <a:schemeClr val="tx1"/>
                          </a:solidFill>
                        </a:rPr>
                        <a:t> to provinces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22 840 498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24 150 780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24 894 986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26 010 281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728572"/>
                  </a:ext>
                </a:extLst>
              </a:tr>
              <a:tr h="824056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Learners with Profound Intellectual Disability Grant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249 430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260 424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272 120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284 311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3031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Early Childhood Development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1 191 918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1 242 487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1 298 286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1 356 449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275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Maths, Science and Technology grant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424 528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433 079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452 528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472 801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28622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Education Infrastructure Grant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12 229 436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13 094 195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13 341 856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13 939 571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16072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National School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</a:rPr>
                        <a:t> Nutrition Programme grant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8 504 132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8 878 942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9 277 690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9 693 331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98784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062476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08504" cy="548680"/>
          </a:xfrm>
        </p:spPr>
        <p:txBody>
          <a:bodyPr>
            <a:normAutofit/>
          </a:bodyPr>
          <a:lstStyle/>
          <a:p>
            <a:r>
              <a:rPr lang="en-ZA" sz="2400" dirty="0">
                <a:solidFill>
                  <a:srgbClr val="C0504D">
                    <a:lumMod val="75000"/>
                  </a:srgbClr>
                </a:solidFill>
              </a:rPr>
              <a:t>2023 MTEF ALLOCATIONS</a:t>
            </a:r>
            <a:endParaRPr lang="en-ZA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534594"/>
              </p:ext>
            </p:extLst>
          </p:nvPr>
        </p:nvGraphicFramePr>
        <p:xfrm>
          <a:off x="35496" y="404664"/>
          <a:ext cx="9165922" cy="62449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56223966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47366148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7858802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637148390"/>
                    </a:ext>
                  </a:extLst>
                </a:gridCol>
                <a:gridCol w="668978">
                  <a:extLst>
                    <a:ext uri="{9D8B030D-6E8A-4147-A177-3AD203B41FA5}">
                      <a16:colId xmlns:a16="http://schemas.microsoft.com/office/drawing/2014/main" val="4051092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2748944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endParaRPr lang="en-ZA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2022/23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R’000</a:t>
                      </a:r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bg1"/>
                          </a:solidFill>
                        </a:rPr>
                        <a:t>% 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2023/24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R’000</a:t>
                      </a:r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bg1"/>
                          </a:solidFill>
                        </a:rPr>
                        <a:t>% 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2024/25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R’000</a:t>
                      </a:r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bg1"/>
                          </a:solidFill>
                        </a:rPr>
                        <a:t>% 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2025/26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R’000</a:t>
                      </a:r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latin typeface="+mj-lt"/>
                        </a:rPr>
                        <a:t>HIV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and AIDS (life skills education) grant</a:t>
                      </a:r>
                      <a:endParaRPr lang="en-ZA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241 054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241 653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252 506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263 818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386094"/>
                  </a:ext>
                </a:extLst>
              </a:tr>
              <a:tr h="358231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BASELINE INCREASES</a:t>
                      </a:r>
                      <a:endParaRPr lang="en-ZA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73 805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222 205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-511%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36 385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41 349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73898"/>
                  </a:ext>
                </a:extLst>
              </a:tr>
              <a:tr h="358231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latin typeface="+mj-lt"/>
                        </a:rPr>
                        <a:t>Compensation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of employees</a:t>
                      </a:r>
                      <a:endParaRPr lang="en-ZA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11 185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16 470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16 718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16 968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4388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Buildings and other fixed structures</a:t>
                      </a:r>
                      <a:endParaRPr lang="en-ZA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1 704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2 847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4 164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3230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ZA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Goods and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32 745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84%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204 031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-1 371%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13 870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-13%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12 247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79831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ZA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Machinery and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2 950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7 970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71715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Departmental agencies and accounts (Umalusi)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20 000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18735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Foreign government and International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organisations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(ADEA)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836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57616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Ntataise (ECD function)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1 083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50455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Presidential Employment Stimulus: Oversight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12380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99034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7596336" cy="1143000"/>
          </a:xfrm>
        </p:spPr>
        <p:txBody>
          <a:bodyPr>
            <a:normAutofit/>
          </a:bodyPr>
          <a:lstStyle/>
          <a:p>
            <a:r>
              <a:rPr lang="en-ZA" dirty="0"/>
              <a:t>APPROACH IN THE STRATEGIC AND ANNUAL PERFORMANCE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6" y="908720"/>
            <a:ext cx="9144000" cy="50028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800" dirty="0"/>
              <a:t>The </a:t>
            </a:r>
            <a:r>
              <a:rPr lang="en-US" sz="1800" b="1" dirty="0"/>
              <a:t>outcomes</a:t>
            </a:r>
            <a:r>
              <a:rPr lang="en-US" sz="1800" dirty="0"/>
              <a:t> are </a:t>
            </a:r>
            <a:r>
              <a:rPr lang="en-US" sz="1800" b="1" dirty="0"/>
              <a:t>broad </a:t>
            </a:r>
            <a:r>
              <a:rPr lang="en-US" sz="1800" dirty="0"/>
              <a:t>to </a:t>
            </a:r>
            <a:r>
              <a:rPr lang="en-US" sz="1800" b="1" dirty="0"/>
              <a:t>consolidate work </a:t>
            </a:r>
            <a:r>
              <a:rPr lang="en-US" sz="1800" dirty="0"/>
              <a:t>contributed by the sector to </a:t>
            </a:r>
            <a:r>
              <a:rPr lang="en-US" sz="1800" b="1" dirty="0"/>
              <a:t>encourage joint planning </a:t>
            </a:r>
            <a:r>
              <a:rPr lang="en-US" sz="1800" dirty="0"/>
              <a:t>than </a:t>
            </a:r>
            <a:r>
              <a:rPr lang="en-US" sz="1800" b="1" dirty="0"/>
              <a:t>working in silos </a:t>
            </a:r>
            <a:r>
              <a:rPr lang="en-US" sz="1800" dirty="0"/>
              <a:t>by individual programmes to reflect the </a:t>
            </a:r>
            <a:r>
              <a:rPr lang="en-US" sz="1800" b="1" dirty="0"/>
              <a:t>aspirations at an </a:t>
            </a:r>
            <a:r>
              <a:rPr lang="en-ZA" sz="1800" b="1" dirty="0"/>
              <a:t>organisational</a:t>
            </a:r>
            <a:r>
              <a:rPr lang="en-US" sz="1800" b="1" dirty="0"/>
              <a:t> level </a:t>
            </a:r>
            <a:r>
              <a:rPr lang="en-US" sz="1800" dirty="0"/>
              <a:t>including the support to PEDs.</a:t>
            </a:r>
          </a:p>
          <a:p>
            <a:pPr lvl="1" algn="just">
              <a:spcBef>
                <a:spcPts val="0"/>
              </a:spcBef>
              <a:defRPr/>
            </a:pPr>
            <a:r>
              <a:rPr lang="en-US" sz="1800" dirty="0"/>
              <a:t>The </a:t>
            </a:r>
            <a:r>
              <a:rPr lang="en-US" sz="1800" b="1" dirty="0"/>
              <a:t>approach </a:t>
            </a:r>
            <a:r>
              <a:rPr lang="en-US" sz="1800" dirty="0"/>
              <a:t>to outcomes assists with </a:t>
            </a:r>
            <a:r>
              <a:rPr lang="en-US" sz="1800" b="1" dirty="0"/>
              <a:t>clustering delivery areas </a:t>
            </a:r>
            <a:r>
              <a:rPr lang="en-US" sz="1800" dirty="0"/>
              <a:t>which relate to strategic outcomes rather than just listing </a:t>
            </a:r>
            <a:r>
              <a:rPr lang="en-US" sz="1800" dirty="0" err="1"/>
              <a:t>programmes</a:t>
            </a:r>
            <a:r>
              <a:rPr lang="en-US" sz="1800" dirty="0"/>
              <a:t> and what they do. Interventions that contribute to school preparedness are in different parts of the department, for example. </a:t>
            </a:r>
          </a:p>
          <a:p>
            <a:pPr lvl="1" algn="just">
              <a:spcBef>
                <a:spcPts val="0"/>
              </a:spcBef>
              <a:defRPr/>
            </a:pPr>
            <a:r>
              <a:rPr lang="en-US" sz="1800" dirty="0"/>
              <a:t>The </a:t>
            </a:r>
            <a:r>
              <a:rPr lang="en-US" sz="1800" b="1" dirty="0"/>
              <a:t>strategic delivery areas </a:t>
            </a:r>
            <a:r>
              <a:rPr lang="en-US" sz="1800" dirty="0"/>
              <a:t>and </a:t>
            </a:r>
            <a:r>
              <a:rPr lang="en-US" sz="1800" b="1" dirty="0"/>
              <a:t>outputs</a:t>
            </a:r>
            <a:r>
              <a:rPr lang="en-US" sz="1800" dirty="0"/>
              <a:t> </a:t>
            </a:r>
            <a:r>
              <a:rPr lang="en-US" sz="1800" b="1" dirty="0"/>
              <a:t>bridge the gap </a:t>
            </a:r>
            <a:r>
              <a:rPr lang="en-US" sz="1800" dirty="0"/>
              <a:t>between medium-to-long-term outcomes, </a:t>
            </a:r>
            <a:r>
              <a:rPr lang="en-US" sz="1800" b="1" dirty="0"/>
              <a:t>short-term annual outputs </a:t>
            </a:r>
            <a:r>
              <a:rPr lang="en-US" sz="1800" dirty="0"/>
              <a:t>and </a:t>
            </a:r>
            <a:r>
              <a:rPr lang="en-US" sz="1800" b="1" dirty="0"/>
              <a:t>indicators </a:t>
            </a:r>
            <a:r>
              <a:rPr lang="en-US" sz="1800" dirty="0"/>
              <a:t>in describing </a:t>
            </a:r>
            <a:r>
              <a:rPr lang="en-US" sz="1800" b="1" dirty="0"/>
              <a:t>the intended change </a:t>
            </a:r>
            <a:r>
              <a:rPr lang="en-US" sz="1800" dirty="0"/>
              <a:t>for the education system. 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1800" b="1" dirty="0"/>
              <a:t>Using the Theory of Change</a:t>
            </a:r>
            <a:r>
              <a:rPr lang="en-US" sz="1800" dirty="0"/>
              <a:t> </a:t>
            </a:r>
            <a:r>
              <a:rPr lang="en-US" sz="1800" b="1" dirty="0"/>
              <a:t>for how the DBE can influence outcomes through its functions of developing policy, monitoring, and oversight (NEPA). </a:t>
            </a:r>
          </a:p>
          <a:p>
            <a:pPr lvl="1" algn="just">
              <a:spcBef>
                <a:spcPts val="0"/>
              </a:spcBef>
              <a:defRPr/>
            </a:pPr>
            <a:r>
              <a:rPr lang="en-US" sz="1800" dirty="0"/>
              <a:t>Results Model to </a:t>
            </a:r>
            <a:r>
              <a:rPr lang="en-US" sz="1800" b="1" dirty="0"/>
              <a:t>identify the critical success factors </a:t>
            </a:r>
            <a:r>
              <a:rPr lang="en-US" sz="1800" dirty="0"/>
              <a:t>and </a:t>
            </a:r>
            <a:r>
              <a:rPr lang="en-US" sz="1800" b="1" dirty="0"/>
              <a:t>deliverables </a:t>
            </a:r>
            <a:r>
              <a:rPr lang="en-US" sz="1800" dirty="0"/>
              <a:t>of the sector to ensure NDP and sector outcomes are achieved. </a:t>
            </a:r>
          </a:p>
          <a:p>
            <a:pPr lvl="1" algn="just">
              <a:spcBef>
                <a:spcPts val="0"/>
              </a:spcBef>
              <a:defRPr/>
            </a:pPr>
            <a:r>
              <a:rPr lang="en-US" sz="1800" dirty="0"/>
              <a:t>Evidence-based change in DBE, showing leadership of DBE through and with provinces. </a:t>
            </a:r>
          </a:p>
          <a:p>
            <a:pPr lvl="1" algn="just">
              <a:spcBef>
                <a:spcPts val="0"/>
              </a:spcBef>
              <a:defRPr/>
            </a:pPr>
            <a:r>
              <a:rPr lang="en-GB" sz="1800" dirty="0">
                <a:cs typeface="Arial" panose="020B0604020202020204" pitchFamily="34" charset="0"/>
              </a:rPr>
              <a:t>Branches have been </a:t>
            </a:r>
            <a:r>
              <a:rPr lang="en-GB" sz="1800" b="1" dirty="0">
                <a:cs typeface="Arial" panose="020B0604020202020204" pitchFamily="34" charset="0"/>
              </a:rPr>
              <a:t>engaged</a:t>
            </a:r>
            <a:r>
              <a:rPr lang="en-GB" sz="1800" dirty="0">
                <a:cs typeface="Arial" panose="020B0604020202020204" pitchFamily="34" charset="0"/>
              </a:rPr>
              <a:t> in the </a:t>
            </a:r>
            <a:r>
              <a:rPr lang="en-GB" sz="1800" b="1" dirty="0">
                <a:cs typeface="Arial" panose="020B0604020202020204" pitchFamily="34" charset="0"/>
              </a:rPr>
              <a:t>development of the APP</a:t>
            </a:r>
            <a:r>
              <a:rPr lang="en-GB" sz="1800" dirty="0">
                <a:cs typeface="Arial" panose="020B0604020202020204" pitchFamily="34" charset="0"/>
              </a:rPr>
              <a:t>, </a:t>
            </a:r>
            <a:r>
              <a:rPr lang="en-GB" sz="1800" b="1" dirty="0">
                <a:cs typeface="Arial" panose="020B0604020202020204" pitchFamily="34" charset="0"/>
              </a:rPr>
              <a:t>analysis </a:t>
            </a:r>
            <a:r>
              <a:rPr lang="en-GB" sz="1800" dirty="0">
                <a:cs typeface="Arial" panose="020B0604020202020204" pitchFamily="34" charset="0"/>
              </a:rPr>
              <a:t>of the </a:t>
            </a:r>
            <a:r>
              <a:rPr lang="en-GB" sz="1800" b="1" dirty="0">
                <a:cs typeface="Arial" panose="020B0604020202020204" pitchFamily="34" charset="0"/>
              </a:rPr>
              <a:t>MTSF</a:t>
            </a:r>
            <a:r>
              <a:rPr lang="en-GB" sz="1800" dirty="0">
                <a:cs typeface="Arial" panose="020B0604020202020204" pitchFamily="34" charset="0"/>
              </a:rPr>
              <a:t>, MTSF </a:t>
            </a:r>
            <a:r>
              <a:rPr lang="en-GB" sz="1800" b="1" dirty="0">
                <a:cs typeface="Arial" panose="020B0604020202020204" pitchFamily="34" charset="0"/>
              </a:rPr>
              <a:t>gaps</a:t>
            </a:r>
            <a:r>
              <a:rPr lang="en-GB" sz="1800" dirty="0">
                <a:cs typeface="Arial" panose="020B0604020202020204" pitchFamily="34" charset="0"/>
              </a:rPr>
              <a:t> and their implications on the APP.</a:t>
            </a:r>
          </a:p>
          <a:p>
            <a:pPr lvl="1" algn="just">
              <a:spcBef>
                <a:spcPts val="0"/>
              </a:spcBef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7</a:t>
            </a:fld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3296"/>
            <a:ext cx="1619672" cy="76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997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08504" cy="548680"/>
          </a:xfrm>
        </p:spPr>
        <p:txBody>
          <a:bodyPr>
            <a:normAutofit/>
          </a:bodyPr>
          <a:lstStyle/>
          <a:p>
            <a:r>
              <a:rPr lang="en-ZA" sz="2400" dirty="0">
                <a:solidFill>
                  <a:srgbClr val="C0504D">
                    <a:lumMod val="75000"/>
                  </a:srgbClr>
                </a:solidFill>
              </a:rPr>
              <a:t>2023 MTEF ALLOCATIONS</a:t>
            </a:r>
            <a:endParaRPr lang="en-ZA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974455"/>
              </p:ext>
            </p:extLst>
          </p:nvPr>
        </p:nvGraphicFramePr>
        <p:xfrm>
          <a:off x="107503" y="404664"/>
          <a:ext cx="8928994" cy="61582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09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706">
                  <a:extLst>
                    <a:ext uri="{9D8B030D-6E8A-4147-A177-3AD203B41FA5}">
                      <a16:colId xmlns:a16="http://schemas.microsoft.com/office/drawing/2014/main" val="3562239668"/>
                    </a:ext>
                  </a:extLst>
                </a:gridCol>
                <a:gridCol w="921246">
                  <a:extLst>
                    <a:ext uri="{9D8B030D-6E8A-4147-A177-3AD203B41FA5}">
                      <a16:colId xmlns:a16="http://schemas.microsoft.com/office/drawing/2014/main" val="1473661483"/>
                    </a:ext>
                  </a:extLst>
                </a:gridCol>
                <a:gridCol w="850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786">
                  <a:extLst>
                    <a:ext uri="{9D8B030D-6E8A-4147-A177-3AD203B41FA5}">
                      <a16:colId xmlns:a16="http://schemas.microsoft.com/office/drawing/2014/main" val="378588029"/>
                    </a:ext>
                  </a:extLst>
                </a:gridCol>
                <a:gridCol w="1133840">
                  <a:extLst>
                    <a:ext uri="{9D8B030D-6E8A-4147-A177-3AD203B41FA5}">
                      <a16:colId xmlns:a16="http://schemas.microsoft.com/office/drawing/2014/main" val="1637148390"/>
                    </a:ext>
                  </a:extLst>
                </a:gridCol>
                <a:gridCol w="708650">
                  <a:extLst>
                    <a:ext uri="{9D8B030D-6E8A-4147-A177-3AD203B41FA5}">
                      <a16:colId xmlns:a16="http://schemas.microsoft.com/office/drawing/2014/main" val="40510927"/>
                    </a:ext>
                  </a:extLst>
                </a:gridCol>
                <a:gridCol w="1062976">
                  <a:extLst>
                    <a:ext uri="{9D8B030D-6E8A-4147-A177-3AD203B41FA5}">
                      <a16:colId xmlns:a16="http://schemas.microsoft.com/office/drawing/2014/main" val="20274894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ZA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2022/23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R’000</a:t>
                      </a:r>
                      <a:endParaRPr lang="en-ZA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bg1"/>
                          </a:solidFill>
                        </a:rPr>
                        <a:t>% 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2023/24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R’000</a:t>
                      </a:r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bg1"/>
                          </a:solidFill>
                        </a:rPr>
                        <a:t>% 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2024/25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R’000</a:t>
                      </a:r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bg1"/>
                          </a:solidFill>
                        </a:rPr>
                        <a:t>% 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2025/26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R’000</a:t>
                      </a:r>
                      <a:endParaRPr lang="en-ZA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South African Congress for Early Childhood Development (ECD function)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826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742424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Uhambo</a:t>
                      </a:r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foundation (ECD function)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2 130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838417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BASELINE REDUCTIONS</a:t>
                      </a:r>
                      <a:endParaRPr lang="en-ZA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(53 581)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-834%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(5 735)</a:t>
                      </a:r>
                      <a:endParaRPr lang="en-ZA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(6 667)</a:t>
                      </a:r>
                      <a:endParaRPr lang="en-ZA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(9 381)</a:t>
                      </a:r>
                      <a:endParaRPr lang="en-ZA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595921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latin typeface="+mj-lt"/>
                        </a:rPr>
                        <a:t>Interest and rent on land</a:t>
                      </a:r>
                      <a:endParaRPr lang="en-ZA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(4 525)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(6 667)</a:t>
                      </a:r>
                      <a:endParaRPr lang="en-Z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(9 381)</a:t>
                      </a:r>
                      <a:endParaRPr lang="en-Z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56816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Machinery and equipment</a:t>
                      </a:r>
                      <a:endParaRPr lang="en-ZA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(1 210)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Z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Z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62339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Departmental Agencies and Accounts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(3 000)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Z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Z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290894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Goods and Services (Departmental Operations)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(24 421)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736447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Households (</a:t>
                      </a:r>
                      <a:r>
                        <a:rPr lang="en-ZA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Funza</a:t>
                      </a:r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ZA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Lushaka</a:t>
                      </a:r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(26 160)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635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287201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/>
          <p:cNvSpPr>
            <a:spLocks noGrp="1"/>
          </p:cNvSpPr>
          <p:nvPr>
            <p:ph type="title"/>
          </p:nvPr>
        </p:nvSpPr>
        <p:spPr>
          <a:xfrm>
            <a:off x="35093" y="-67696"/>
            <a:ext cx="9144000" cy="400352"/>
          </a:xfrm>
        </p:spPr>
        <p:txBody>
          <a:bodyPr>
            <a:normAutofit fontScale="90000"/>
          </a:bodyPr>
          <a:lstStyle/>
          <a:p>
            <a:r>
              <a:rPr lang="en-ZA" sz="2400" dirty="0"/>
              <a:t>2023 MTEF ALLOCATIONS</a:t>
            </a:r>
            <a:endParaRPr lang="en-ZA" alt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pPr/>
              <a:t>71</a:t>
            </a:fld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122278"/>
              </p:ext>
            </p:extLst>
          </p:nvPr>
        </p:nvGraphicFramePr>
        <p:xfrm>
          <a:off x="36455" y="332656"/>
          <a:ext cx="9144057" cy="64776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7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6683159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72757934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62573314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63714839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59958327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27489440"/>
                    </a:ext>
                  </a:extLst>
                </a:gridCol>
              </a:tblGrid>
              <a:tr h="753067">
                <a:tc>
                  <a:txBody>
                    <a:bodyPr/>
                    <a:lstStyle/>
                    <a:p>
                      <a:pPr algn="ctr"/>
                      <a:endParaRPr lang="en-ZA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2022/23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R’000</a:t>
                      </a:r>
                      <a:endParaRPr lang="en-ZA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>
                          <a:solidFill>
                            <a:schemeClr val="bg1"/>
                          </a:solidFill>
                        </a:rPr>
                        <a:t>% 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2023/24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R’000</a:t>
                      </a:r>
                      <a:endParaRPr lang="en-ZA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>
                          <a:solidFill>
                            <a:schemeClr val="bg1"/>
                          </a:solidFill>
                        </a:rPr>
                        <a:t>% 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2024/25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R’000</a:t>
                      </a:r>
                      <a:endParaRPr lang="en-ZA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>
                          <a:solidFill>
                            <a:schemeClr val="bg1"/>
                          </a:solidFill>
                        </a:rPr>
                        <a:t>% 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2025/26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R’000</a:t>
                      </a:r>
                      <a:endParaRPr lang="en-ZA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085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ADJUSTMENTS TO CONDITIONAL GRANTS</a:t>
                      </a:r>
                      <a:endParaRPr lang="en-ZA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167 179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1 178 234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1 590 000</a:t>
                      </a:r>
                      <a:endParaRPr lang="en-ZA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2 083 000</a:t>
                      </a:r>
                      <a:endParaRPr lang="en-ZA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090"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Early  Childhood development grant </a:t>
                      </a:r>
                      <a:endParaRPr lang="en-ZA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764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587 000</a:t>
                      </a:r>
                      <a:endParaRPr lang="en-Z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985 000</a:t>
                      </a:r>
                      <a:endParaRPr lang="en-Z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238486"/>
                  </a:ext>
                </a:extLst>
              </a:tr>
              <a:tr h="559061"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Education Infrastructure grant</a:t>
                      </a:r>
                      <a:endParaRPr lang="en-ZA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154 649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778 234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-55%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503 000</a:t>
                      </a:r>
                      <a:endParaRPr lang="en-Z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-1%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498 000</a:t>
                      </a:r>
                      <a:endParaRPr lang="en-Z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728572"/>
                  </a:ext>
                </a:extLst>
              </a:tr>
              <a:tr h="6390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National School Nutrition Programme Grant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4 189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400 000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500 000</a:t>
                      </a:r>
                      <a:endParaRPr lang="en-Z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600 000</a:t>
                      </a:r>
                      <a:endParaRPr lang="en-Z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347607"/>
                  </a:ext>
                </a:extLst>
              </a:tr>
              <a:tr h="3275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Learners with Profound Intellectual</a:t>
                      </a:r>
                      <a:r>
                        <a:rPr lang="en-U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Disabilities grant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6 091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Z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Z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43277"/>
                  </a:ext>
                </a:extLst>
              </a:tr>
              <a:tr h="6529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Maths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Science and Technology grant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174322"/>
                  </a:ext>
                </a:extLst>
              </a:tr>
              <a:tr h="5654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HIV and AIDS(life skills education) grant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1 221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588218"/>
                  </a:ext>
                </a:extLst>
              </a:tr>
              <a:tr h="652957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+mj-lt"/>
                        </a:rPr>
                        <a:t>TOTAL ALLOCATIONS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/>
                        <a:t>29 560 167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31 782 713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/>
                        <a:t>33 026 402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/>
                        <a:t>34 928 673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08636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282663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/>
          <p:cNvSpPr>
            <a:spLocks noGrp="1"/>
          </p:cNvSpPr>
          <p:nvPr>
            <p:ph type="title"/>
          </p:nvPr>
        </p:nvSpPr>
        <p:spPr>
          <a:xfrm>
            <a:off x="0" y="-206724"/>
            <a:ext cx="9144000" cy="686496"/>
          </a:xfrm>
        </p:spPr>
        <p:txBody>
          <a:bodyPr>
            <a:normAutofit/>
          </a:bodyPr>
          <a:lstStyle/>
          <a:p>
            <a:r>
              <a:rPr lang="en-ZA" sz="2400" dirty="0"/>
              <a:t>2023 MTEF ALLOCATIONS</a:t>
            </a:r>
            <a:endParaRPr lang="en-ZA" alt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pPr/>
              <a:t>72</a:t>
            </a:fld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896939"/>
              </p:ext>
            </p:extLst>
          </p:nvPr>
        </p:nvGraphicFramePr>
        <p:xfrm>
          <a:off x="8398" y="260648"/>
          <a:ext cx="9144001" cy="6492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4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526">
                  <a:extLst>
                    <a:ext uri="{9D8B030D-6E8A-4147-A177-3AD203B41FA5}">
                      <a16:colId xmlns:a16="http://schemas.microsoft.com/office/drawing/2014/main" val="414951994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56838689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1470037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63714839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015951073"/>
                    </a:ext>
                  </a:extLst>
                </a:gridCol>
                <a:gridCol w="1115617">
                  <a:extLst>
                    <a:ext uri="{9D8B030D-6E8A-4147-A177-3AD203B41FA5}">
                      <a16:colId xmlns:a16="http://schemas.microsoft.com/office/drawing/2014/main" val="20274894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ZA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2022/23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R’000</a:t>
                      </a:r>
                      <a:endParaRPr lang="en-ZA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>
                          <a:solidFill>
                            <a:schemeClr val="bg1"/>
                          </a:solidFill>
                        </a:rPr>
                        <a:t>% 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2023/24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R’000</a:t>
                      </a:r>
                      <a:endParaRPr lang="en-ZA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>
                          <a:solidFill>
                            <a:schemeClr val="bg1"/>
                          </a:solidFill>
                        </a:rPr>
                        <a:t>% 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2024/25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R’000</a:t>
                      </a:r>
                      <a:endParaRPr lang="en-ZA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>
                          <a:solidFill>
                            <a:schemeClr val="bg1"/>
                          </a:solidFill>
                        </a:rPr>
                        <a:t>% 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2025/26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R’000</a:t>
                      </a:r>
                      <a:endParaRPr lang="en-ZA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/>
                        <a:t>EARMARKED AMOUNTS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Matric Second Chance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58 162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58 057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60 665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63 383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238486"/>
                  </a:ext>
                </a:extLst>
              </a:tr>
              <a:tr h="595083">
                <a:tc>
                  <a:txBody>
                    <a:bodyPr/>
                    <a:lstStyle/>
                    <a:p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Uhambo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Foundation (ECD function)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2 130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2 143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2 239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2 339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728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b="0" dirty="0" err="1">
                          <a:solidFill>
                            <a:schemeClr val="tx1"/>
                          </a:solidFill>
                        </a:rPr>
                        <a:t>Ntataise</a:t>
                      </a:r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 (ECD function)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1 083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1 083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1 132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1 183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3476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SA Congress for Early Childhood Dev.  (ECD function)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826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829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866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905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Workbooks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1 207 033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1 204 870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1 258 978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1 315 381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Oversight of Maths, Science and Technology Grant  - National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6 779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6 767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7 071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7 388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954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Presidential Employment Stimulus – Oversight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5 400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-100%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215415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South African Council of Educators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15 528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15 599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16 434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17 170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078303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NSFAS: Funza Lushaka bursary programme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1 328 953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1 334 160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1 395 251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1 457 758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49795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2303022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/>
          <p:cNvSpPr>
            <a:spLocks noGrp="1"/>
          </p:cNvSpPr>
          <p:nvPr>
            <p:ph type="title"/>
          </p:nvPr>
        </p:nvSpPr>
        <p:spPr>
          <a:xfrm>
            <a:off x="107504" y="-209824"/>
            <a:ext cx="9144000" cy="692696"/>
          </a:xfrm>
        </p:spPr>
        <p:txBody>
          <a:bodyPr/>
          <a:lstStyle/>
          <a:p>
            <a:r>
              <a:rPr lang="en-ZA" dirty="0"/>
              <a:t>2023 MTEF ALLOCATIONS</a:t>
            </a:r>
            <a:endParaRPr lang="en-ZA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pPr/>
              <a:t>73</a:t>
            </a:fld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436908"/>
              </p:ext>
            </p:extLst>
          </p:nvPr>
        </p:nvGraphicFramePr>
        <p:xfrm>
          <a:off x="0" y="283225"/>
          <a:ext cx="9144001" cy="66023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15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14951994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56838689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1470037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63714839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015951073"/>
                    </a:ext>
                  </a:extLst>
                </a:gridCol>
                <a:gridCol w="1043609">
                  <a:extLst>
                    <a:ext uri="{9D8B030D-6E8A-4147-A177-3AD203B41FA5}">
                      <a16:colId xmlns:a16="http://schemas.microsoft.com/office/drawing/2014/main" val="20274894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ZA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2022/23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R’000</a:t>
                      </a:r>
                      <a:endParaRPr lang="en-ZA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>
                          <a:solidFill>
                            <a:schemeClr val="bg1"/>
                          </a:solidFill>
                        </a:rPr>
                        <a:t>% 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2023/24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R’000</a:t>
                      </a:r>
                      <a:endParaRPr lang="en-ZA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>
                          <a:solidFill>
                            <a:schemeClr val="bg1"/>
                          </a:solidFill>
                        </a:rPr>
                        <a:t>% 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2024/25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R’000</a:t>
                      </a:r>
                      <a:endParaRPr lang="en-ZA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dirty="0">
                          <a:solidFill>
                            <a:schemeClr val="bg1"/>
                          </a:solidFill>
                        </a:rPr>
                        <a:t>% 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2025/26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R’000</a:t>
                      </a:r>
                      <a:endParaRPr lang="en-ZA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Umalusi Council for Quality Assurance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162 031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162 945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169 365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176 953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268999"/>
                  </a:ext>
                </a:extLst>
              </a:tr>
              <a:tr h="169817">
                <a:tc>
                  <a:txBody>
                    <a:bodyPr/>
                    <a:lstStyle/>
                    <a:p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Southern and Eastern Africa Consortium for Monitoring Educational 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3 816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3 831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4 003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1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4 182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358559"/>
                  </a:ext>
                </a:extLst>
              </a:tr>
              <a:tr h="509452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National Education Collaboration Trust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800" b="0" dirty="0">
                          <a:solidFill>
                            <a:schemeClr val="tx1"/>
                          </a:solidFill>
                        </a:rPr>
                        <a:t>120 738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121 515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126 972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132 660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48503966"/>
                  </a:ext>
                </a:extLst>
              </a:tr>
              <a:tr h="509452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National School Nutrition Programme Grant: National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r>
                        <a:rPr lang="en-ZA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655</a:t>
                      </a:r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19 643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20 526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21 446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73777183"/>
                  </a:ext>
                </a:extLst>
              </a:tr>
              <a:tr h="84908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Learners with Profound Intellectual Disabilities Grant – National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3 320 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3 468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3 624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3 786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88662373"/>
                  </a:ext>
                </a:extLst>
              </a:tr>
              <a:tr h="67926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Early Childhood Development: resource package and project administration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200 000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-1 438%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13 000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15 000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02564032"/>
                  </a:ext>
                </a:extLst>
              </a:tr>
              <a:tr h="5094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 ALLOCATIONS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2 935 054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3 140 310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3 080 126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3 220 534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63352778"/>
                  </a:ext>
                </a:extLst>
              </a:tr>
              <a:tr h="3396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SPECIFICALLY AND EXCLUSIVELY APPROPRIATED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2 403 119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2 078 702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2 172 048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2 269 351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29227695"/>
                  </a:ext>
                </a:extLst>
              </a:tr>
              <a:tr h="1698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School Infrastructure Backlogs: Indirect Grant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2 403 119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2 078 702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2 172 048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2 269 351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1891709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681674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800" dirty="0">
                <a:solidFill>
                  <a:schemeClr val="accent2">
                    <a:lumMod val="75000"/>
                  </a:schemeClr>
                </a:solidFill>
              </a:rPr>
              <a:t>RECOMMENDATION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ZA" sz="5400" dirty="0"/>
              <a:t>It is </a:t>
            </a:r>
            <a:r>
              <a:rPr lang="en-ZA" sz="5400" b="1" dirty="0"/>
              <a:t>recommended</a:t>
            </a:r>
            <a:r>
              <a:rPr lang="en-ZA" sz="5400" dirty="0"/>
              <a:t> that the </a:t>
            </a:r>
            <a:r>
              <a:rPr lang="en-US" sz="5400" b="1" dirty="0"/>
              <a:t>Select Committee on Education &amp; Technology, Sports, Arts &amp; Culture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5400" b="1" dirty="0"/>
              <a:t>notes </a:t>
            </a:r>
            <a:r>
              <a:rPr lang="en-US" sz="5400" dirty="0"/>
              <a:t>and</a:t>
            </a:r>
            <a:r>
              <a:rPr lang="en-US" sz="5400" b="1" dirty="0"/>
              <a:t> discusses </a:t>
            </a:r>
            <a:r>
              <a:rPr lang="en-US" sz="5400" dirty="0"/>
              <a:t>the </a:t>
            </a:r>
            <a:r>
              <a:rPr lang="en-ZA" sz="5400" dirty="0"/>
              <a:t>DBE  Annual Performance Plan </a:t>
            </a:r>
            <a:r>
              <a:rPr lang="en-ZA" sz="5400" b="1" dirty="0"/>
              <a:t>2023/24 and 2023/24 budget allocation</a:t>
            </a:r>
            <a:r>
              <a:rPr lang="en-ZA" sz="5400" dirty="0"/>
              <a:t>.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74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1288"/>
            <a:ext cx="169168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876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75</a:t>
            </a:fld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8133"/>
            <a:ext cx="1619672" cy="72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29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96336" cy="9807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KEY GOVERNMENT PRIORITIES (5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yrs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Z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7532"/>
            <a:ext cx="9144000" cy="49502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ZA" sz="2400" dirty="0"/>
              <a:t>The </a:t>
            </a:r>
            <a:r>
              <a:rPr lang="en-ZA" sz="2400" b="1" dirty="0"/>
              <a:t>MTSF 2019–2024 </a:t>
            </a:r>
            <a:r>
              <a:rPr lang="en-ZA" sz="2400" dirty="0"/>
              <a:t>translates the ruling party’s electoral mandate into government’s priorities over a five-year period.</a:t>
            </a:r>
            <a:r>
              <a:rPr lang="en-US" sz="2400" dirty="0"/>
              <a:t> The Basic Education is critical in priority 2,3, 4 and 6:</a:t>
            </a:r>
          </a:p>
          <a:p>
            <a:r>
              <a:rPr lang="en-ZA" sz="2400" b="1" dirty="0"/>
              <a:t>Priority 1: </a:t>
            </a:r>
            <a:r>
              <a:rPr lang="en-ZA" sz="2400" dirty="0"/>
              <a:t>A capable, ethical and developmental state.</a:t>
            </a:r>
          </a:p>
          <a:p>
            <a:r>
              <a:rPr lang="en-ZA" sz="2400" b="1" dirty="0"/>
              <a:t>Priority 2: </a:t>
            </a:r>
            <a:r>
              <a:rPr lang="en-ZA" sz="2400" dirty="0"/>
              <a:t>Economic transformation and job creation.</a:t>
            </a:r>
          </a:p>
          <a:p>
            <a:r>
              <a:rPr lang="en-ZA" sz="2400" b="1" dirty="0"/>
              <a:t>Priority 3: </a:t>
            </a:r>
            <a:r>
              <a:rPr lang="en-ZA" sz="2400" dirty="0"/>
              <a:t>Education, skills and health.</a:t>
            </a:r>
          </a:p>
          <a:p>
            <a:r>
              <a:rPr lang="en-ZA" sz="2400" b="1" dirty="0"/>
              <a:t>Priority 4: </a:t>
            </a:r>
            <a:r>
              <a:rPr lang="en-ZA" sz="2400" dirty="0"/>
              <a:t>Consolidating the social wage through reliable and quality basic services. (DBE reporting to </a:t>
            </a:r>
            <a:r>
              <a:rPr lang="en-ZA" sz="2400" b="1" dirty="0"/>
              <a:t>DSD</a:t>
            </a:r>
            <a:r>
              <a:rPr lang="en-ZA" sz="2400" dirty="0"/>
              <a:t>)</a:t>
            </a:r>
          </a:p>
          <a:p>
            <a:r>
              <a:rPr lang="en-ZA" sz="2400" b="1" dirty="0"/>
              <a:t>Priority 5: </a:t>
            </a:r>
            <a:r>
              <a:rPr lang="en-ZA" sz="2400" dirty="0"/>
              <a:t>Spatial integration, human settlements and local government. (DBE reporting to </a:t>
            </a:r>
            <a:r>
              <a:rPr lang="en-ZA" sz="2400" b="1" dirty="0"/>
              <a:t>DSAC</a:t>
            </a:r>
            <a:r>
              <a:rPr lang="en-ZA" sz="2400" dirty="0"/>
              <a:t>)</a:t>
            </a:r>
          </a:p>
          <a:p>
            <a:r>
              <a:rPr lang="en-ZA" sz="2400" b="1" dirty="0"/>
              <a:t>Priority 6: </a:t>
            </a:r>
            <a:r>
              <a:rPr lang="en-ZA" sz="2400" dirty="0"/>
              <a:t>Social cohesion and safe communities.</a:t>
            </a:r>
          </a:p>
          <a:p>
            <a:r>
              <a:rPr lang="en-ZA" sz="2400" b="1" dirty="0"/>
              <a:t>Priority 7: </a:t>
            </a:r>
            <a:r>
              <a:rPr lang="en-ZA" sz="2400" dirty="0"/>
              <a:t>A better Africa and world.</a:t>
            </a:r>
            <a:endParaRPr lang="en-US" sz="2400" dirty="0"/>
          </a:p>
          <a:p>
            <a:pPr algn="just"/>
            <a:endParaRPr lang="en-Z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A3B54F-4D6D-439C-9A2C-B6799378E1A1}" type="slidenum">
              <a:rPr lang="en-ZA" smtClean="0"/>
              <a:pPr/>
              <a:t>8</a:t>
            </a:fld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2518"/>
            <a:ext cx="1691680" cy="76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45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3312368"/>
          </a:xfrm>
        </p:spPr>
        <p:txBody>
          <a:bodyPr>
            <a:normAutofit/>
          </a:bodyPr>
          <a:lstStyle/>
          <a:p>
            <a:r>
              <a:rPr lang="en-GB" b="1" dirty="0"/>
              <a:t>ACTION PLAN TO 2024: </a:t>
            </a:r>
            <a:r>
              <a:rPr lang="en-GB" b="1" i="1" dirty="0"/>
              <a:t>TOWARDS THE REALISATION OF SCHOOLING 2030</a:t>
            </a:r>
            <a:br>
              <a:rPr lang="en-ZA" b="1" dirty="0"/>
            </a:br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E2C0AE55-7E06-4976-960B-3D98813CB3CF}" type="slidenum">
              <a:rPr lang="en-ZA" noProof="0" smtClean="0"/>
              <a:pPr lvl="0"/>
              <a:t>9</a:t>
            </a:fld>
            <a:endParaRPr lang="en-ZA" noProof="0"/>
          </a:p>
        </p:txBody>
      </p:sp>
    </p:spTree>
    <p:extLst>
      <p:ext uri="{BB962C8B-B14F-4D97-AF65-F5344CB8AC3E}">
        <p14:creationId xmlns:p14="http://schemas.microsoft.com/office/powerpoint/2010/main" val="23484045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250"/>
  <p:tag name="ARS_SLIDE_PARTICIPANTNUM" val="25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Theme1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 DBE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28250</TotalTime>
  <Words>9781</Words>
  <Application>Microsoft Office PowerPoint</Application>
  <PresentationFormat>On-screen Show (4:3)</PresentationFormat>
  <Paragraphs>2138</Paragraphs>
  <Slides>75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84" baseType="lpstr">
      <vt:lpstr>Yu Mincho</vt:lpstr>
      <vt:lpstr>Arial</vt:lpstr>
      <vt:lpstr>ArialNarrow</vt:lpstr>
      <vt:lpstr>Calibri</vt:lpstr>
      <vt:lpstr>Gotham-Book</vt:lpstr>
      <vt:lpstr>Symbol</vt:lpstr>
      <vt:lpstr>Times New Roman</vt:lpstr>
      <vt:lpstr>Theme1</vt:lpstr>
      <vt:lpstr>New DBE Presentation template</vt:lpstr>
      <vt:lpstr>BASIC EDUCATION 2020/21-2024/25 STRATEGIC PLAN AND ANNUAL PERFORMANCE PLAN 2023/24</vt:lpstr>
      <vt:lpstr>PRESENTATION OUTLINE</vt:lpstr>
      <vt:lpstr>PURPOSE</vt:lpstr>
      <vt:lpstr>SIZE AND SHAPE OF THE BASIC EDUCATION SECTOR</vt:lpstr>
      <vt:lpstr>BACKGROUND</vt:lpstr>
      <vt:lpstr>STRATEGIC DIRECTION</vt:lpstr>
      <vt:lpstr>APPROACH IN THE STRATEGIC AND ANNUAL PERFORMANCE PLANS</vt:lpstr>
      <vt:lpstr>KEY GOVERNMENT PRIORITIES (5 yrs)</vt:lpstr>
      <vt:lpstr>ACTION PLAN TO 2024: TOWARDS THE REALISATION OF SCHOOLING 2030 </vt:lpstr>
      <vt:lpstr>PowerPoint Presentation</vt:lpstr>
      <vt:lpstr>2019-2024 MEDIUM-TERM STRATEGIC FRAMEWORK (MTSF) AND EDUCATION SECTOR PRIORITIES</vt:lpstr>
      <vt:lpstr>2019 – 2024 MEDIUM TERM STRATEGIC FRAMEWORK (MTSF) DBE OUTCOMES (5 yrs.)</vt:lpstr>
      <vt:lpstr>LINK BETWEEN MTSF OUTCOMES AND DBE APP  (DBE OUTCOMES AND OUTPUTS)</vt:lpstr>
      <vt:lpstr>LINK BETWEEN MTSF OUTCOMES AND DBE APP  (DBE OUTCOMES AND OUTPUTS)</vt:lpstr>
      <vt:lpstr>LINK BETWEEN MTSF OUTCOMES AND DBE APP  (DBE OUTCOMES AND OUTPUTS)</vt:lpstr>
      <vt:lpstr>COUNCIL OF EDUCATION MINISTERS (CEM) PRIORITIES FOR THE SIXTH ADMINISTRATION (5 yrs)</vt:lpstr>
      <vt:lpstr>STATE OF THE NATION ADDRESS (SoNA) (Annual) </vt:lpstr>
      <vt:lpstr>SONA 2023 </vt:lpstr>
      <vt:lpstr>SONA 2023 </vt:lpstr>
      <vt:lpstr>2021-22 SONA in progress  </vt:lpstr>
      <vt:lpstr>PROGRESS ON SELECTED KEY DELIVERABLES </vt:lpstr>
      <vt:lpstr>ASIDI OVERALL PROGRESS PER SUB-PROGRAMME</vt:lpstr>
      <vt:lpstr>PERCENTAGE OF NSC PERFORMANCE 2016 - 2022 </vt:lpstr>
      <vt:lpstr>BACHELOR PASS (PERCENTAGE) 2016-2022 </vt:lpstr>
      <vt:lpstr>SPECIAL NEEDS EDUCATION (SNE) LEARNERS WHO PASSED NSC FOR 2022</vt:lpstr>
      <vt:lpstr>PROGRAMME 2</vt:lpstr>
      <vt:lpstr>PROGRAMME 3</vt:lpstr>
      <vt:lpstr>PROGRAMME 5</vt:lpstr>
      <vt:lpstr>THE DBE APP 2023/24 DEVELOPMENT PROCESS</vt:lpstr>
      <vt:lpstr>OVERSIGHT FINDINGS ON DRAFT APP (DPME&amp;AGSA)</vt:lpstr>
      <vt:lpstr>MTSF AREAS TO BE STRENGTHENED  IN PROVINCIAL AND NATIONAL APPs</vt:lpstr>
      <vt:lpstr>MTSF AREAS TO BE STRENGTHENED  IN PROVINCIAL AND NATIONAL APPs (2)</vt:lpstr>
      <vt:lpstr>STANDARDISATION OF SECTOR INDICATORS </vt:lpstr>
      <vt:lpstr>STANDARDISATION OF SECTOR INDICATORS</vt:lpstr>
      <vt:lpstr>THE DBE STRATEGIC PLAN 2020/21-2024/25</vt:lpstr>
      <vt:lpstr>STRATEGIC PLAN 2020/21-2024/25  IMPACT STATEMENT, OUTCOMES AND INDICATORS</vt:lpstr>
      <vt:lpstr>STRATEGIC PLAN 2020/21-2024/25  IMPACT STATEMENT, OUTCOMES AND INDICATORS</vt:lpstr>
      <vt:lpstr>STRATEGIC PLAN 2020/21-2024/25  IMPACT STATEMENT, OUTCOMES AND INDICATORS</vt:lpstr>
      <vt:lpstr>STRATEGIC PLAN 2020/21-2024/25  IMPACT STATEMENT, OUTCOMES AND INDICATORS</vt:lpstr>
      <vt:lpstr>STRATEGIC PLAN 2020/21-2024/25  IMPACT STATEMENT, OUTCOMES AND INDICATORS</vt:lpstr>
      <vt:lpstr>STRATEGIC PLAN 2020/21-2024/25  IMPACT STATEMENT, OUTCOMES AND INDICATORS</vt:lpstr>
      <vt:lpstr>STRATEGIC PLAN 2020/21-2024/25  IMPACT STATEMENT, OUTCOMES AND INDICATORS</vt:lpstr>
      <vt:lpstr>THE DBE ANNUAL PERFORMANCE PLAN 2023/24</vt:lpstr>
      <vt:lpstr>2023/24 ANNUAL PERFORMANCE PLAN</vt:lpstr>
      <vt:lpstr>PROGRAMMES OF THE DBE</vt:lpstr>
      <vt:lpstr>2023/24 APP PROGRAMME PERFORMANCE INDICATORS</vt:lpstr>
      <vt:lpstr>2023/24 APP TARGET AMENDMENTS</vt:lpstr>
      <vt:lpstr>2023/24 APP TARGET AMENDMENTS</vt:lpstr>
      <vt:lpstr>2023/24 APP INDICATOR AMENDMENTS</vt:lpstr>
      <vt:lpstr>2023/24 APP: PROGRAMME 1</vt:lpstr>
      <vt:lpstr>2023/24 APP: PROGRAMME 2 </vt:lpstr>
      <vt:lpstr>2023/24 APP: PROGRAMME 2 </vt:lpstr>
      <vt:lpstr>2023/24 APP: PROGRAMME 2 </vt:lpstr>
      <vt:lpstr>2023/24 APP: PROGRAMME 2 </vt:lpstr>
      <vt:lpstr>2023/24 APP: PROGRAMME 2 </vt:lpstr>
      <vt:lpstr>2023/24 APP: PROGRAMME 2 </vt:lpstr>
      <vt:lpstr>2023/24 APP: PROGRAMME 2 </vt:lpstr>
      <vt:lpstr>2023/24 APP: PROGRAMME 3 </vt:lpstr>
      <vt:lpstr>2023/24 APP: PROGRAMME 3 </vt:lpstr>
      <vt:lpstr>2023/24 APP: PROGRAMME 3 </vt:lpstr>
      <vt:lpstr>2023/24 APP: PROGRAMME 4</vt:lpstr>
      <vt:lpstr>2023/24 APP: PROGRAMME 4</vt:lpstr>
      <vt:lpstr>2023/24 APP: PROGRAMME 4</vt:lpstr>
      <vt:lpstr>2023/24 APP: PROGRAMME 5 </vt:lpstr>
      <vt:lpstr>2023 BUDGET ALLOCATIONS</vt:lpstr>
      <vt:lpstr>2023 MTEF ALLOCATIONS PER PROGRAMME</vt:lpstr>
      <vt:lpstr>2023 MTEF ALLOCATIONS PER ECONOMIC CLASSIFICATION</vt:lpstr>
      <vt:lpstr>2023 MTEF ALLOCATIONS</vt:lpstr>
      <vt:lpstr>2023 MTEF ALLOCATIONS</vt:lpstr>
      <vt:lpstr>2023 MTEF ALLOCATIONS</vt:lpstr>
      <vt:lpstr>2023 MTEF ALLOCATIONS</vt:lpstr>
      <vt:lpstr>2023 MTEF ALLOCATIONS</vt:lpstr>
      <vt:lpstr>2023 MTEF ALLOCATIONS</vt:lpstr>
      <vt:lpstr>RECOMMENDATION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DNC edit</dc:creator>
  <cp:lastModifiedBy>Khunou, Pat</cp:lastModifiedBy>
  <cp:revision>1185</cp:revision>
  <cp:lastPrinted>2023-05-04T15:01:57Z</cp:lastPrinted>
  <dcterms:created xsi:type="dcterms:W3CDTF">2018-01-17T14:12:08Z</dcterms:created>
  <dcterms:modified xsi:type="dcterms:W3CDTF">2023-05-04T22:37:48Z</dcterms:modified>
</cp:coreProperties>
</file>