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sldIdLst>
    <p:sldId id="257" r:id="rId2"/>
    <p:sldId id="256" r:id="rId3"/>
    <p:sldId id="261" r:id="rId4"/>
    <p:sldId id="264" r:id="rId5"/>
    <p:sldId id="271" r:id="rId6"/>
    <p:sldId id="336" r:id="rId7"/>
    <p:sldId id="270" r:id="rId8"/>
    <p:sldId id="265" r:id="rId9"/>
    <p:sldId id="268" r:id="rId10"/>
    <p:sldId id="344" r:id="rId11"/>
    <p:sldId id="295" r:id="rId12"/>
    <p:sldId id="301" r:id="rId13"/>
    <p:sldId id="321" r:id="rId14"/>
    <p:sldId id="310" r:id="rId15"/>
    <p:sldId id="302" r:id="rId16"/>
    <p:sldId id="300" r:id="rId17"/>
    <p:sldId id="303" r:id="rId18"/>
    <p:sldId id="323" r:id="rId19"/>
    <p:sldId id="324" r:id="rId20"/>
    <p:sldId id="325" r:id="rId21"/>
    <p:sldId id="315" r:id="rId22"/>
    <p:sldId id="349" r:id="rId23"/>
    <p:sldId id="350" r:id="rId24"/>
    <p:sldId id="351" r:id="rId25"/>
    <p:sldId id="352" r:id="rId26"/>
    <p:sldId id="312" r:id="rId27"/>
    <p:sldId id="317" r:id="rId28"/>
    <p:sldId id="318" r:id="rId29"/>
    <p:sldId id="354" r:id="rId30"/>
    <p:sldId id="355" r:id="rId31"/>
    <p:sldId id="356" r:id="rId32"/>
    <p:sldId id="304" r:id="rId33"/>
    <p:sldId id="275" r:id="rId34"/>
    <p:sldId id="305" r:id="rId35"/>
    <p:sldId id="316" r:id="rId36"/>
    <p:sldId id="313" r:id="rId37"/>
    <p:sldId id="314" r:id="rId38"/>
    <p:sldId id="308" r:id="rId39"/>
    <p:sldId id="282" r:id="rId40"/>
    <p:sldId id="309" r:id="rId41"/>
    <p:sldId id="307" r:id="rId42"/>
    <p:sldId id="357" r:id="rId43"/>
    <p:sldId id="326" r:id="rId44"/>
    <p:sldId id="328" r:id="rId45"/>
    <p:sldId id="329" r:id="rId46"/>
    <p:sldId id="332" r:id="rId47"/>
    <p:sldId id="333" r:id="rId48"/>
    <p:sldId id="334" r:id="rId49"/>
    <p:sldId id="337" r:id="rId50"/>
    <p:sldId id="338" r:id="rId51"/>
    <p:sldId id="339" r:id="rId52"/>
    <p:sldId id="340" r:id="rId53"/>
    <p:sldId id="319" r:id="rId54"/>
    <p:sldId id="320" r:id="rId55"/>
    <p:sldId id="343" r:id="rId56"/>
    <p:sldId id="361" r:id="rId57"/>
    <p:sldId id="362" r:id="rId58"/>
    <p:sldId id="363" r:id="rId59"/>
    <p:sldId id="296"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C695413D-B7C0-4D42-BDAC-26D51715583D}">
          <p14:sldIdLst>
            <p14:sldId id="257"/>
            <p14:sldId id="256"/>
            <p14:sldId id="261"/>
            <p14:sldId id="264"/>
            <p14:sldId id="271"/>
            <p14:sldId id="336"/>
            <p14:sldId id="270"/>
            <p14:sldId id="265"/>
            <p14:sldId id="268"/>
            <p14:sldId id="344"/>
            <p14:sldId id="295"/>
            <p14:sldId id="301"/>
            <p14:sldId id="321"/>
            <p14:sldId id="310"/>
            <p14:sldId id="302"/>
            <p14:sldId id="300"/>
            <p14:sldId id="303"/>
            <p14:sldId id="323"/>
            <p14:sldId id="324"/>
            <p14:sldId id="325"/>
            <p14:sldId id="315"/>
            <p14:sldId id="349"/>
            <p14:sldId id="350"/>
            <p14:sldId id="351"/>
            <p14:sldId id="352"/>
            <p14:sldId id="312"/>
            <p14:sldId id="317"/>
            <p14:sldId id="318"/>
            <p14:sldId id="354"/>
            <p14:sldId id="355"/>
            <p14:sldId id="356"/>
            <p14:sldId id="304"/>
            <p14:sldId id="275"/>
            <p14:sldId id="305"/>
            <p14:sldId id="316"/>
            <p14:sldId id="313"/>
            <p14:sldId id="314"/>
            <p14:sldId id="308"/>
            <p14:sldId id="282"/>
            <p14:sldId id="309"/>
            <p14:sldId id="307"/>
            <p14:sldId id="357"/>
            <p14:sldId id="326"/>
            <p14:sldId id="328"/>
            <p14:sldId id="329"/>
            <p14:sldId id="332"/>
            <p14:sldId id="333"/>
            <p14:sldId id="334"/>
            <p14:sldId id="337"/>
            <p14:sldId id="338"/>
            <p14:sldId id="339"/>
            <p14:sldId id="340"/>
            <p14:sldId id="319"/>
            <p14:sldId id="320"/>
            <p14:sldId id="343"/>
            <p14:sldId id="361"/>
            <p14:sldId id="362"/>
            <p14:sldId id="363"/>
            <p14:sldId id="296"/>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BE0F3"/>
    <a:srgbClr val="CFD5EA"/>
    <a:srgbClr val="FBF61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19" autoAdjust="0"/>
    <p:restoredTop sz="96327"/>
  </p:normalViewPr>
  <p:slideViewPr>
    <p:cSldViewPr snapToGrid="0" snapToObjects="1">
      <p:cViewPr varScale="1">
        <p:scale>
          <a:sx n="73" d="100"/>
          <a:sy n="73" d="100"/>
        </p:scale>
        <p:origin x="-40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diagrams/_rels/data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png"/><Relationship Id="rId4"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729B92-0650-416C-AA27-E172406296DF}" type="doc">
      <dgm:prSet loTypeId="urn:microsoft.com/office/officeart/2005/8/layout/pList1#1" loCatId="list" qsTypeId="urn:microsoft.com/office/officeart/2005/8/quickstyle/simple1" qsCatId="simple" csTypeId="urn:microsoft.com/office/officeart/2005/8/colors/accent1_2" csCatId="accent1" phldr="1"/>
      <dgm:spPr/>
      <dgm:t>
        <a:bodyPr/>
        <a:lstStyle/>
        <a:p>
          <a:endParaRPr lang="en-US"/>
        </a:p>
      </dgm:t>
    </dgm:pt>
    <dgm:pt modelId="{FF86F85F-D65F-4113-998C-ACAF72610CE5}">
      <dgm:prSet phldrT="[Text]" custT="1"/>
      <dgm:spPr/>
      <dgm:t>
        <a:bodyPr/>
        <a:lstStyle/>
        <a:p>
          <a:r>
            <a:rPr lang="en-US" sz="1600" b="1" dirty="0" smtClean="0">
              <a:solidFill>
                <a:schemeClr val="tx1"/>
              </a:solidFill>
            </a:rPr>
            <a:t>Forensic Data Analytics</a:t>
          </a:r>
          <a:endParaRPr lang="en-US" sz="1600" b="1" dirty="0">
            <a:solidFill>
              <a:schemeClr val="tx1"/>
            </a:solidFill>
          </a:endParaRPr>
        </a:p>
      </dgm:t>
    </dgm:pt>
    <dgm:pt modelId="{9F9091ED-0898-4652-ABB7-B11562D2EEB3}" type="parTrans" cxnId="{3088F7A4-87F8-4FA7-8A0F-5C57DD86BE44}">
      <dgm:prSet/>
      <dgm:spPr/>
      <dgm:t>
        <a:bodyPr/>
        <a:lstStyle/>
        <a:p>
          <a:endParaRPr lang="en-US" sz="1600" b="1"/>
        </a:p>
      </dgm:t>
    </dgm:pt>
    <dgm:pt modelId="{FCE5C255-3B1D-4D43-BFCB-26C5199C54AE}" type="sibTrans" cxnId="{3088F7A4-87F8-4FA7-8A0F-5C57DD86BE44}">
      <dgm:prSet/>
      <dgm:spPr/>
      <dgm:t>
        <a:bodyPr/>
        <a:lstStyle/>
        <a:p>
          <a:endParaRPr lang="en-US" sz="1600" b="1"/>
        </a:p>
      </dgm:t>
    </dgm:pt>
    <dgm:pt modelId="{88FFC1E1-EEE8-4FD9-9C8C-67852538E228}">
      <dgm:prSet custT="1"/>
      <dgm:spPr/>
      <dgm:t>
        <a:bodyPr/>
        <a:lstStyle/>
        <a:p>
          <a:r>
            <a:rPr lang="en-US" sz="1600" b="1" dirty="0" smtClean="0">
              <a:solidFill>
                <a:schemeClr val="tx1"/>
              </a:solidFill>
            </a:rPr>
            <a:t>Forensic Accounting</a:t>
          </a:r>
          <a:endParaRPr lang="en-US" sz="1600" b="1" dirty="0">
            <a:solidFill>
              <a:schemeClr val="tx1"/>
            </a:solidFill>
          </a:endParaRPr>
        </a:p>
      </dgm:t>
    </dgm:pt>
    <dgm:pt modelId="{CCDED95F-57D6-40BC-92B6-4C1C832014A5}" type="parTrans" cxnId="{D88DAE4C-A667-44E6-A42E-C3F77919CA9A}">
      <dgm:prSet/>
      <dgm:spPr/>
      <dgm:t>
        <a:bodyPr/>
        <a:lstStyle/>
        <a:p>
          <a:endParaRPr lang="en-US" sz="1600" b="1"/>
        </a:p>
      </dgm:t>
    </dgm:pt>
    <dgm:pt modelId="{D29A36B1-E930-45DC-8FC2-ACC8B41D42C4}" type="sibTrans" cxnId="{D88DAE4C-A667-44E6-A42E-C3F77919CA9A}">
      <dgm:prSet/>
      <dgm:spPr/>
      <dgm:t>
        <a:bodyPr/>
        <a:lstStyle/>
        <a:p>
          <a:endParaRPr lang="en-US" sz="1600" b="1"/>
        </a:p>
      </dgm:t>
    </dgm:pt>
    <dgm:pt modelId="{32377BBA-4819-43E8-872D-42EDF46FB78D}">
      <dgm:prSet custT="1"/>
      <dgm:spPr/>
      <dgm:t>
        <a:bodyPr/>
        <a:lstStyle/>
        <a:p>
          <a:r>
            <a:rPr lang="en-US" sz="1600" b="1" dirty="0" smtClean="0">
              <a:solidFill>
                <a:schemeClr val="tx1"/>
              </a:solidFill>
            </a:rPr>
            <a:t>Forensic Investigation</a:t>
          </a:r>
        </a:p>
      </dgm:t>
    </dgm:pt>
    <dgm:pt modelId="{02743751-3A7F-4E88-B705-31C4F7858349}" type="parTrans" cxnId="{051BD3A6-34A8-4E98-AF87-B1D89B31AEDF}">
      <dgm:prSet/>
      <dgm:spPr/>
      <dgm:t>
        <a:bodyPr/>
        <a:lstStyle/>
        <a:p>
          <a:endParaRPr lang="en-US" sz="1600" b="1"/>
        </a:p>
      </dgm:t>
    </dgm:pt>
    <dgm:pt modelId="{9B4499D4-B1AD-49FD-9850-6A5E7D44EE78}" type="sibTrans" cxnId="{051BD3A6-34A8-4E98-AF87-B1D89B31AEDF}">
      <dgm:prSet/>
      <dgm:spPr/>
      <dgm:t>
        <a:bodyPr/>
        <a:lstStyle/>
        <a:p>
          <a:endParaRPr lang="en-US" sz="1600" b="1"/>
        </a:p>
      </dgm:t>
    </dgm:pt>
    <dgm:pt modelId="{ED88E6AA-81CF-41FA-861A-5B1CD4D93F3C}">
      <dgm:prSet custT="1"/>
      <dgm:spPr/>
      <dgm:t>
        <a:bodyPr/>
        <a:lstStyle/>
        <a:p>
          <a:r>
            <a:rPr lang="en-US" sz="1600" b="1" dirty="0" smtClean="0">
              <a:solidFill>
                <a:schemeClr val="tx1"/>
              </a:solidFill>
            </a:rPr>
            <a:t>Civil litigation </a:t>
          </a:r>
        </a:p>
      </dgm:t>
    </dgm:pt>
    <dgm:pt modelId="{64FF1E38-DAB0-4FB3-84B0-85A5F990DC9C}" type="parTrans" cxnId="{8470AF47-DB05-4E69-BB49-AD3580C69FDE}">
      <dgm:prSet/>
      <dgm:spPr/>
      <dgm:t>
        <a:bodyPr/>
        <a:lstStyle/>
        <a:p>
          <a:endParaRPr lang="en-US" sz="1600" b="1"/>
        </a:p>
      </dgm:t>
    </dgm:pt>
    <dgm:pt modelId="{12BAF39B-7F06-42A6-BB2D-2E5536DE4623}" type="sibTrans" cxnId="{8470AF47-DB05-4E69-BB49-AD3580C69FDE}">
      <dgm:prSet/>
      <dgm:spPr/>
      <dgm:t>
        <a:bodyPr/>
        <a:lstStyle/>
        <a:p>
          <a:endParaRPr lang="en-US" sz="1600" b="1"/>
        </a:p>
      </dgm:t>
    </dgm:pt>
    <dgm:pt modelId="{F576A1A9-E2C0-4116-8542-1496EA8103CD}">
      <dgm:prSet custT="1"/>
      <dgm:spPr/>
      <dgm:t>
        <a:bodyPr/>
        <a:lstStyle/>
        <a:p>
          <a:r>
            <a:rPr lang="en-US" sz="1600" b="1" dirty="0" smtClean="0">
              <a:solidFill>
                <a:schemeClr val="tx1"/>
              </a:solidFill>
            </a:rPr>
            <a:t>Legal's </a:t>
          </a:r>
        </a:p>
      </dgm:t>
    </dgm:pt>
    <dgm:pt modelId="{C4801E0C-C8E9-4C9F-B5BA-82A80E103761}" type="parTrans" cxnId="{F5BAC843-C97B-407E-AF73-73F27A693648}">
      <dgm:prSet/>
      <dgm:spPr/>
      <dgm:t>
        <a:bodyPr/>
        <a:lstStyle/>
        <a:p>
          <a:endParaRPr lang="en-US" sz="1600" b="1"/>
        </a:p>
      </dgm:t>
    </dgm:pt>
    <dgm:pt modelId="{F8FE6772-A699-48D8-8D50-86A4B27F9C2B}" type="sibTrans" cxnId="{F5BAC843-C97B-407E-AF73-73F27A693648}">
      <dgm:prSet/>
      <dgm:spPr/>
      <dgm:t>
        <a:bodyPr/>
        <a:lstStyle/>
        <a:p>
          <a:endParaRPr lang="en-US" sz="1600" b="1"/>
        </a:p>
      </dgm:t>
    </dgm:pt>
    <dgm:pt modelId="{AB91CD00-66B7-4742-A98A-DA0E9DAF1E45}">
      <dgm:prSet custT="1"/>
      <dgm:spPr/>
      <dgm:t>
        <a:bodyPr/>
        <a:lstStyle/>
        <a:p>
          <a:r>
            <a:rPr lang="en-US" sz="1600" b="1" dirty="0" smtClean="0">
              <a:solidFill>
                <a:schemeClr val="tx1"/>
              </a:solidFill>
            </a:rPr>
            <a:t>Cyber Forensics</a:t>
          </a:r>
          <a:endParaRPr lang="en-US" sz="1600" b="1" dirty="0">
            <a:solidFill>
              <a:schemeClr val="tx1"/>
            </a:solidFill>
          </a:endParaRPr>
        </a:p>
      </dgm:t>
    </dgm:pt>
    <dgm:pt modelId="{5E50DDAE-255D-4400-B052-DD9FC756ED56}" type="parTrans" cxnId="{739A172D-73E4-44CA-A521-0D907D32BDE7}">
      <dgm:prSet/>
      <dgm:spPr/>
      <dgm:t>
        <a:bodyPr/>
        <a:lstStyle/>
        <a:p>
          <a:endParaRPr lang="en-US" sz="1600" b="1"/>
        </a:p>
      </dgm:t>
    </dgm:pt>
    <dgm:pt modelId="{9929A785-9976-454D-AF1B-18DD280F4DF4}" type="sibTrans" cxnId="{739A172D-73E4-44CA-A521-0D907D32BDE7}">
      <dgm:prSet/>
      <dgm:spPr/>
      <dgm:t>
        <a:bodyPr/>
        <a:lstStyle/>
        <a:p>
          <a:endParaRPr lang="en-US" sz="1600" b="1"/>
        </a:p>
      </dgm:t>
    </dgm:pt>
    <dgm:pt modelId="{B9EE9595-7E29-4D48-B0A4-97B28AD728D2}" type="pres">
      <dgm:prSet presAssocID="{33729B92-0650-416C-AA27-E172406296DF}" presName="Name0" presStyleCnt="0">
        <dgm:presLayoutVars>
          <dgm:dir/>
          <dgm:resizeHandles val="exact"/>
        </dgm:presLayoutVars>
      </dgm:prSet>
      <dgm:spPr/>
      <dgm:t>
        <a:bodyPr/>
        <a:lstStyle/>
        <a:p>
          <a:endParaRPr lang="en-US"/>
        </a:p>
      </dgm:t>
    </dgm:pt>
    <dgm:pt modelId="{B7F7792E-D634-4A1C-84CD-12B94CE1B5AD}" type="pres">
      <dgm:prSet presAssocID="{FF86F85F-D65F-4113-998C-ACAF72610CE5}" presName="compNode" presStyleCnt="0"/>
      <dgm:spPr/>
    </dgm:pt>
    <dgm:pt modelId="{FA575057-9563-4762-BACF-75CD7A65E0F4}" type="pres">
      <dgm:prSet presAssocID="{FF86F85F-D65F-4113-998C-ACAF72610CE5}" presName="pictRect" presStyleLbl="node1" presStyleIdx="0" presStyleCnt="6"/>
      <dgm:spPr>
        <a:blipFill>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xmlns="" val="0"/>
              </a:ext>
            </a:extLst>
          </a:blip>
          <a:srcRect/>
          <a:stretch>
            <a:fillRect l="-32000" r="-32000"/>
          </a:stretch>
        </a:blipFill>
      </dgm:spPr>
      <dgm:t>
        <a:bodyPr/>
        <a:lstStyle/>
        <a:p>
          <a:endParaRPr lang="en-US"/>
        </a:p>
      </dgm:t>
    </dgm:pt>
    <dgm:pt modelId="{1A7DFD33-D9A0-4533-BE55-CEAC2E698AAE}" type="pres">
      <dgm:prSet presAssocID="{FF86F85F-D65F-4113-998C-ACAF72610CE5}" presName="textRect" presStyleLbl="revTx" presStyleIdx="0" presStyleCnt="6">
        <dgm:presLayoutVars>
          <dgm:bulletEnabled val="1"/>
        </dgm:presLayoutVars>
      </dgm:prSet>
      <dgm:spPr/>
      <dgm:t>
        <a:bodyPr/>
        <a:lstStyle/>
        <a:p>
          <a:endParaRPr lang="en-US"/>
        </a:p>
      </dgm:t>
    </dgm:pt>
    <dgm:pt modelId="{2F3F7EF0-8A49-42D3-ABCB-14355356C668}" type="pres">
      <dgm:prSet presAssocID="{FCE5C255-3B1D-4D43-BFCB-26C5199C54AE}" presName="sibTrans" presStyleLbl="sibTrans2D1" presStyleIdx="0" presStyleCnt="0"/>
      <dgm:spPr/>
      <dgm:t>
        <a:bodyPr/>
        <a:lstStyle/>
        <a:p>
          <a:endParaRPr lang="en-US"/>
        </a:p>
      </dgm:t>
    </dgm:pt>
    <dgm:pt modelId="{2E51555E-3BFE-4206-8DE4-427C6B24C6A6}" type="pres">
      <dgm:prSet presAssocID="{88FFC1E1-EEE8-4FD9-9C8C-67852538E228}" presName="compNode" presStyleCnt="0"/>
      <dgm:spPr/>
    </dgm:pt>
    <dgm:pt modelId="{F9205C40-1BC6-4355-A8B9-B90292004FD3}" type="pres">
      <dgm:prSet presAssocID="{88FFC1E1-EEE8-4FD9-9C8C-67852538E228}" presName="pictRect" presStyleLbl="node1" presStyleIdx="1" presStyleCnt="6"/>
      <dgm:spPr>
        <a:blipFill>
          <a:blip xmlns:r="http://schemas.openxmlformats.org/officeDocument/2006/relationships" r:embed="rId2">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xmlns="" val="0"/>
              </a:ext>
            </a:extLst>
          </a:blip>
          <a:srcRect/>
          <a:stretch>
            <a:fillRect t="-16000" b="-16000"/>
          </a:stretch>
        </a:blipFill>
      </dgm:spPr>
      <dgm:t>
        <a:bodyPr/>
        <a:lstStyle/>
        <a:p>
          <a:endParaRPr lang="en-US"/>
        </a:p>
      </dgm:t>
    </dgm:pt>
    <dgm:pt modelId="{0D101CED-9C5A-4231-B6B2-E8D6F9BBE510}" type="pres">
      <dgm:prSet presAssocID="{88FFC1E1-EEE8-4FD9-9C8C-67852538E228}" presName="textRect" presStyleLbl="revTx" presStyleIdx="1" presStyleCnt="6">
        <dgm:presLayoutVars>
          <dgm:bulletEnabled val="1"/>
        </dgm:presLayoutVars>
      </dgm:prSet>
      <dgm:spPr/>
      <dgm:t>
        <a:bodyPr/>
        <a:lstStyle/>
        <a:p>
          <a:endParaRPr lang="en-US"/>
        </a:p>
      </dgm:t>
    </dgm:pt>
    <dgm:pt modelId="{F88FA294-92A8-4BA9-A319-9BDF731E267E}" type="pres">
      <dgm:prSet presAssocID="{D29A36B1-E930-45DC-8FC2-ACC8B41D42C4}" presName="sibTrans" presStyleLbl="sibTrans2D1" presStyleIdx="0" presStyleCnt="0"/>
      <dgm:spPr/>
      <dgm:t>
        <a:bodyPr/>
        <a:lstStyle/>
        <a:p>
          <a:endParaRPr lang="en-US"/>
        </a:p>
      </dgm:t>
    </dgm:pt>
    <dgm:pt modelId="{56022D63-7509-4E92-8BD9-D0D1E7C1B002}" type="pres">
      <dgm:prSet presAssocID="{32377BBA-4819-43E8-872D-42EDF46FB78D}" presName="compNode" presStyleCnt="0"/>
      <dgm:spPr/>
    </dgm:pt>
    <dgm:pt modelId="{DB549D75-6555-47F6-856C-9CF4BC5135D1}" type="pres">
      <dgm:prSet presAssocID="{32377BBA-4819-43E8-872D-42EDF46FB78D}" presName="pictRect" presStyleLbl="node1" presStyleIdx="2" presStyleCnt="6"/>
      <dgm:spPr>
        <a:blipFill>
          <a:blip xmlns:r="http://schemas.openxmlformats.org/officeDocument/2006/relationships" r:embed="rId3">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xmlns="" val="0"/>
              </a:ext>
            </a:extLst>
          </a:blip>
          <a:srcRect/>
          <a:stretch>
            <a:fillRect t="-13000" b="-13000"/>
          </a:stretch>
        </a:blipFill>
      </dgm:spPr>
      <dgm:t>
        <a:bodyPr/>
        <a:lstStyle/>
        <a:p>
          <a:endParaRPr lang="en-US"/>
        </a:p>
      </dgm:t>
    </dgm:pt>
    <dgm:pt modelId="{D7721FA3-692C-414B-B447-57D4637455BC}" type="pres">
      <dgm:prSet presAssocID="{32377BBA-4819-43E8-872D-42EDF46FB78D}" presName="textRect" presStyleLbl="revTx" presStyleIdx="2" presStyleCnt="6">
        <dgm:presLayoutVars>
          <dgm:bulletEnabled val="1"/>
        </dgm:presLayoutVars>
      </dgm:prSet>
      <dgm:spPr/>
      <dgm:t>
        <a:bodyPr/>
        <a:lstStyle/>
        <a:p>
          <a:endParaRPr lang="en-US"/>
        </a:p>
      </dgm:t>
    </dgm:pt>
    <dgm:pt modelId="{369FEA9A-4100-4F64-ACBC-BEB1AC8C4F77}" type="pres">
      <dgm:prSet presAssocID="{9B4499D4-B1AD-49FD-9850-6A5E7D44EE78}" presName="sibTrans" presStyleLbl="sibTrans2D1" presStyleIdx="0" presStyleCnt="0"/>
      <dgm:spPr/>
      <dgm:t>
        <a:bodyPr/>
        <a:lstStyle/>
        <a:p>
          <a:endParaRPr lang="en-US"/>
        </a:p>
      </dgm:t>
    </dgm:pt>
    <dgm:pt modelId="{16EEC2AB-EBA7-4650-908D-936F54D3BB6B}" type="pres">
      <dgm:prSet presAssocID="{ED88E6AA-81CF-41FA-861A-5B1CD4D93F3C}" presName="compNode" presStyleCnt="0"/>
      <dgm:spPr/>
    </dgm:pt>
    <dgm:pt modelId="{BEADDC3D-8789-4B83-84C8-4BA8AD36E98E}" type="pres">
      <dgm:prSet presAssocID="{ED88E6AA-81CF-41FA-861A-5B1CD4D93F3C}" presName="pictRect" presStyleLbl="node1" presStyleIdx="3" presStyleCnt="6" custLinFactNeighborX="-2237" custLinFactNeighborY="-6892"/>
      <dgm:spPr>
        <a:blipFill>
          <a:blip xmlns:r="http://schemas.openxmlformats.org/officeDocument/2006/relationships" r:embed="rId4">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xmlns="" val="0"/>
              </a:ext>
            </a:extLst>
          </a:blip>
          <a:srcRect/>
          <a:stretch>
            <a:fillRect l="-28000" r="-28000"/>
          </a:stretch>
        </a:blipFill>
      </dgm:spPr>
      <dgm:t>
        <a:bodyPr/>
        <a:lstStyle/>
        <a:p>
          <a:endParaRPr lang="en-US"/>
        </a:p>
      </dgm:t>
    </dgm:pt>
    <dgm:pt modelId="{1E5F5C98-5B9B-4EE6-A292-E05C1B059B72}" type="pres">
      <dgm:prSet presAssocID="{ED88E6AA-81CF-41FA-861A-5B1CD4D93F3C}" presName="textRect" presStyleLbl="revTx" presStyleIdx="3" presStyleCnt="6">
        <dgm:presLayoutVars>
          <dgm:bulletEnabled val="1"/>
        </dgm:presLayoutVars>
      </dgm:prSet>
      <dgm:spPr/>
      <dgm:t>
        <a:bodyPr/>
        <a:lstStyle/>
        <a:p>
          <a:endParaRPr lang="en-US"/>
        </a:p>
      </dgm:t>
    </dgm:pt>
    <dgm:pt modelId="{D245A824-8F66-4C4E-B111-F2B23E19A55B}" type="pres">
      <dgm:prSet presAssocID="{12BAF39B-7F06-42A6-BB2D-2E5536DE4623}" presName="sibTrans" presStyleLbl="sibTrans2D1" presStyleIdx="0" presStyleCnt="0"/>
      <dgm:spPr/>
      <dgm:t>
        <a:bodyPr/>
        <a:lstStyle/>
        <a:p>
          <a:endParaRPr lang="en-US"/>
        </a:p>
      </dgm:t>
    </dgm:pt>
    <dgm:pt modelId="{4F7C686E-AE71-453A-9454-13FF00237FB8}" type="pres">
      <dgm:prSet presAssocID="{F576A1A9-E2C0-4116-8542-1496EA8103CD}" presName="compNode" presStyleCnt="0"/>
      <dgm:spPr/>
    </dgm:pt>
    <dgm:pt modelId="{31F2FA32-C2DF-4D0E-8640-96953408AFF9}" type="pres">
      <dgm:prSet presAssocID="{F576A1A9-E2C0-4116-8542-1496EA8103CD}" presName="pictRect" presStyleLbl="node1" presStyleIdx="4" presStyleCnt="6"/>
      <dgm:spPr>
        <a:blipFill>
          <a:blip xmlns:r="http://schemas.openxmlformats.org/officeDocument/2006/relationships" r:embed="rId5">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xmlns="" val="0"/>
              </a:ext>
            </a:extLst>
          </a:blip>
          <a:srcRect/>
          <a:stretch>
            <a:fillRect l="-17000" r="-17000"/>
          </a:stretch>
        </a:blipFill>
      </dgm:spPr>
      <dgm:t>
        <a:bodyPr/>
        <a:lstStyle/>
        <a:p>
          <a:endParaRPr lang="en-US"/>
        </a:p>
      </dgm:t>
    </dgm:pt>
    <dgm:pt modelId="{48B2F57B-57A2-4A41-942C-3A244B1E2DC2}" type="pres">
      <dgm:prSet presAssocID="{F576A1A9-E2C0-4116-8542-1496EA8103CD}" presName="textRect" presStyleLbl="revTx" presStyleIdx="4" presStyleCnt="6">
        <dgm:presLayoutVars>
          <dgm:bulletEnabled val="1"/>
        </dgm:presLayoutVars>
      </dgm:prSet>
      <dgm:spPr/>
      <dgm:t>
        <a:bodyPr/>
        <a:lstStyle/>
        <a:p>
          <a:endParaRPr lang="en-US"/>
        </a:p>
      </dgm:t>
    </dgm:pt>
    <dgm:pt modelId="{5CA97832-E71C-427F-9253-89E3C3ABE3FC}" type="pres">
      <dgm:prSet presAssocID="{F8FE6772-A699-48D8-8D50-86A4B27F9C2B}" presName="sibTrans" presStyleLbl="sibTrans2D1" presStyleIdx="0" presStyleCnt="0"/>
      <dgm:spPr/>
      <dgm:t>
        <a:bodyPr/>
        <a:lstStyle/>
        <a:p>
          <a:endParaRPr lang="en-US"/>
        </a:p>
      </dgm:t>
    </dgm:pt>
    <dgm:pt modelId="{C881BE0F-8136-4030-8BB4-435BF41B88B7}" type="pres">
      <dgm:prSet presAssocID="{AB91CD00-66B7-4742-A98A-DA0E9DAF1E45}" presName="compNode" presStyleCnt="0"/>
      <dgm:spPr/>
    </dgm:pt>
    <dgm:pt modelId="{A12231F7-DF1F-4F0C-AFE0-A0E5E229C060}" type="pres">
      <dgm:prSet presAssocID="{AB91CD00-66B7-4742-A98A-DA0E9DAF1E45}" presName="pictRect" presStyleLbl="node1" presStyleIdx="5" presStyleCnt="6"/>
      <dgm:spPr>
        <a:blipFill>
          <a:blip xmlns:r="http://schemas.openxmlformats.org/officeDocument/2006/relationships" r:embed="rId6">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xmlns="" val="0"/>
              </a:ext>
            </a:extLst>
          </a:blip>
          <a:srcRect/>
          <a:stretch>
            <a:fillRect l="-26000" r="-26000"/>
          </a:stretch>
        </a:blipFill>
      </dgm:spPr>
      <dgm:t>
        <a:bodyPr/>
        <a:lstStyle/>
        <a:p>
          <a:endParaRPr lang="en-US"/>
        </a:p>
      </dgm:t>
    </dgm:pt>
    <dgm:pt modelId="{7C1C6FA3-3866-4446-BA22-CCEC362C76BF}" type="pres">
      <dgm:prSet presAssocID="{AB91CD00-66B7-4742-A98A-DA0E9DAF1E45}" presName="textRect" presStyleLbl="revTx" presStyleIdx="5" presStyleCnt="6">
        <dgm:presLayoutVars>
          <dgm:bulletEnabled val="1"/>
        </dgm:presLayoutVars>
      </dgm:prSet>
      <dgm:spPr/>
      <dgm:t>
        <a:bodyPr/>
        <a:lstStyle/>
        <a:p>
          <a:endParaRPr lang="en-US"/>
        </a:p>
      </dgm:t>
    </dgm:pt>
  </dgm:ptLst>
  <dgm:cxnLst>
    <dgm:cxn modelId="{1C918952-F718-4274-A722-4430F8873A36}" type="presOf" srcId="{D29A36B1-E930-45DC-8FC2-ACC8B41D42C4}" destId="{F88FA294-92A8-4BA9-A319-9BDF731E267E}" srcOrd="0" destOrd="0" presId="urn:microsoft.com/office/officeart/2005/8/layout/pList1#1"/>
    <dgm:cxn modelId="{FEC4CF8B-32F3-444C-8831-A493D0E365CD}" type="presOf" srcId="{FCE5C255-3B1D-4D43-BFCB-26C5199C54AE}" destId="{2F3F7EF0-8A49-42D3-ABCB-14355356C668}" srcOrd="0" destOrd="0" presId="urn:microsoft.com/office/officeart/2005/8/layout/pList1#1"/>
    <dgm:cxn modelId="{8470AF47-DB05-4E69-BB49-AD3580C69FDE}" srcId="{33729B92-0650-416C-AA27-E172406296DF}" destId="{ED88E6AA-81CF-41FA-861A-5B1CD4D93F3C}" srcOrd="3" destOrd="0" parTransId="{64FF1E38-DAB0-4FB3-84B0-85A5F990DC9C}" sibTransId="{12BAF39B-7F06-42A6-BB2D-2E5536DE4623}"/>
    <dgm:cxn modelId="{54374CE8-6E67-43A4-811B-8D843F31C725}" type="presOf" srcId="{33729B92-0650-416C-AA27-E172406296DF}" destId="{B9EE9595-7E29-4D48-B0A4-97B28AD728D2}" srcOrd="0" destOrd="0" presId="urn:microsoft.com/office/officeart/2005/8/layout/pList1#1"/>
    <dgm:cxn modelId="{BE13617B-C6AD-46A7-83F3-4F14D953315A}" type="presOf" srcId="{AB91CD00-66B7-4742-A98A-DA0E9DAF1E45}" destId="{7C1C6FA3-3866-4446-BA22-CCEC362C76BF}" srcOrd="0" destOrd="0" presId="urn:microsoft.com/office/officeart/2005/8/layout/pList1#1"/>
    <dgm:cxn modelId="{739A172D-73E4-44CA-A521-0D907D32BDE7}" srcId="{33729B92-0650-416C-AA27-E172406296DF}" destId="{AB91CD00-66B7-4742-A98A-DA0E9DAF1E45}" srcOrd="5" destOrd="0" parTransId="{5E50DDAE-255D-4400-B052-DD9FC756ED56}" sibTransId="{9929A785-9976-454D-AF1B-18DD280F4DF4}"/>
    <dgm:cxn modelId="{051BD3A6-34A8-4E98-AF87-B1D89B31AEDF}" srcId="{33729B92-0650-416C-AA27-E172406296DF}" destId="{32377BBA-4819-43E8-872D-42EDF46FB78D}" srcOrd="2" destOrd="0" parTransId="{02743751-3A7F-4E88-B705-31C4F7858349}" sibTransId="{9B4499D4-B1AD-49FD-9850-6A5E7D44EE78}"/>
    <dgm:cxn modelId="{99780736-C4B8-40DE-825E-7373A5CEB0E8}" type="presOf" srcId="{F576A1A9-E2C0-4116-8542-1496EA8103CD}" destId="{48B2F57B-57A2-4A41-942C-3A244B1E2DC2}" srcOrd="0" destOrd="0" presId="urn:microsoft.com/office/officeart/2005/8/layout/pList1#1"/>
    <dgm:cxn modelId="{64DAC8A1-1603-4319-84F3-4DC83886AAE0}" type="presOf" srcId="{FF86F85F-D65F-4113-998C-ACAF72610CE5}" destId="{1A7DFD33-D9A0-4533-BE55-CEAC2E698AAE}" srcOrd="0" destOrd="0" presId="urn:microsoft.com/office/officeart/2005/8/layout/pList1#1"/>
    <dgm:cxn modelId="{D88DAE4C-A667-44E6-A42E-C3F77919CA9A}" srcId="{33729B92-0650-416C-AA27-E172406296DF}" destId="{88FFC1E1-EEE8-4FD9-9C8C-67852538E228}" srcOrd="1" destOrd="0" parTransId="{CCDED95F-57D6-40BC-92B6-4C1C832014A5}" sibTransId="{D29A36B1-E930-45DC-8FC2-ACC8B41D42C4}"/>
    <dgm:cxn modelId="{DBF1B12C-4E95-4B91-B9DC-F65D12AB34EB}" type="presOf" srcId="{9B4499D4-B1AD-49FD-9850-6A5E7D44EE78}" destId="{369FEA9A-4100-4F64-ACBC-BEB1AC8C4F77}" srcOrd="0" destOrd="0" presId="urn:microsoft.com/office/officeart/2005/8/layout/pList1#1"/>
    <dgm:cxn modelId="{B5B3F354-A614-4759-A3B0-EED24EF828C9}" type="presOf" srcId="{12BAF39B-7F06-42A6-BB2D-2E5536DE4623}" destId="{D245A824-8F66-4C4E-B111-F2B23E19A55B}" srcOrd="0" destOrd="0" presId="urn:microsoft.com/office/officeart/2005/8/layout/pList1#1"/>
    <dgm:cxn modelId="{A15C21DC-3738-4918-A35A-AC52BEF25203}" type="presOf" srcId="{F8FE6772-A699-48D8-8D50-86A4B27F9C2B}" destId="{5CA97832-E71C-427F-9253-89E3C3ABE3FC}" srcOrd="0" destOrd="0" presId="urn:microsoft.com/office/officeart/2005/8/layout/pList1#1"/>
    <dgm:cxn modelId="{F5BAC843-C97B-407E-AF73-73F27A693648}" srcId="{33729B92-0650-416C-AA27-E172406296DF}" destId="{F576A1A9-E2C0-4116-8542-1496EA8103CD}" srcOrd="4" destOrd="0" parTransId="{C4801E0C-C8E9-4C9F-B5BA-82A80E103761}" sibTransId="{F8FE6772-A699-48D8-8D50-86A4B27F9C2B}"/>
    <dgm:cxn modelId="{3088F7A4-87F8-4FA7-8A0F-5C57DD86BE44}" srcId="{33729B92-0650-416C-AA27-E172406296DF}" destId="{FF86F85F-D65F-4113-998C-ACAF72610CE5}" srcOrd="0" destOrd="0" parTransId="{9F9091ED-0898-4652-ABB7-B11562D2EEB3}" sibTransId="{FCE5C255-3B1D-4D43-BFCB-26C5199C54AE}"/>
    <dgm:cxn modelId="{C03A525E-B231-4BA8-ABE1-B1B46151AB9E}" type="presOf" srcId="{88FFC1E1-EEE8-4FD9-9C8C-67852538E228}" destId="{0D101CED-9C5A-4231-B6B2-E8D6F9BBE510}" srcOrd="0" destOrd="0" presId="urn:microsoft.com/office/officeart/2005/8/layout/pList1#1"/>
    <dgm:cxn modelId="{6E4B87A3-B890-4F07-BA96-A3A4BFA06645}" type="presOf" srcId="{32377BBA-4819-43E8-872D-42EDF46FB78D}" destId="{D7721FA3-692C-414B-B447-57D4637455BC}" srcOrd="0" destOrd="0" presId="urn:microsoft.com/office/officeart/2005/8/layout/pList1#1"/>
    <dgm:cxn modelId="{C9F47C00-162E-4568-8F30-019FC9405727}" type="presOf" srcId="{ED88E6AA-81CF-41FA-861A-5B1CD4D93F3C}" destId="{1E5F5C98-5B9B-4EE6-A292-E05C1B059B72}" srcOrd="0" destOrd="0" presId="urn:microsoft.com/office/officeart/2005/8/layout/pList1#1"/>
    <dgm:cxn modelId="{B207C0AE-24CE-486F-BCE0-C18CE6FAABBE}" type="presParOf" srcId="{B9EE9595-7E29-4D48-B0A4-97B28AD728D2}" destId="{B7F7792E-D634-4A1C-84CD-12B94CE1B5AD}" srcOrd="0" destOrd="0" presId="urn:microsoft.com/office/officeart/2005/8/layout/pList1#1"/>
    <dgm:cxn modelId="{84EE54B3-8DA0-4AFA-9076-CEC3BF8AB8D2}" type="presParOf" srcId="{B7F7792E-D634-4A1C-84CD-12B94CE1B5AD}" destId="{FA575057-9563-4762-BACF-75CD7A65E0F4}" srcOrd="0" destOrd="0" presId="urn:microsoft.com/office/officeart/2005/8/layout/pList1#1"/>
    <dgm:cxn modelId="{63946A01-52D8-48C6-893E-A55F93EA1C23}" type="presParOf" srcId="{B7F7792E-D634-4A1C-84CD-12B94CE1B5AD}" destId="{1A7DFD33-D9A0-4533-BE55-CEAC2E698AAE}" srcOrd="1" destOrd="0" presId="urn:microsoft.com/office/officeart/2005/8/layout/pList1#1"/>
    <dgm:cxn modelId="{E446A678-DD8F-4585-B642-14F02221CE14}" type="presParOf" srcId="{B9EE9595-7E29-4D48-B0A4-97B28AD728D2}" destId="{2F3F7EF0-8A49-42D3-ABCB-14355356C668}" srcOrd="1" destOrd="0" presId="urn:microsoft.com/office/officeart/2005/8/layout/pList1#1"/>
    <dgm:cxn modelId="{39B800D8-D530-4262-A352-29519950A01F}" type="presParOf" srcId="{B9EE9595-7E29-4D48-B0A4-97B28AD728D2}" destId="{2E51555E-3BFE-4206-8DE4-427C6B24C6A6}" srcOrd="2" destOrd="0" presId="urn:microsoft.com/office/officeart/2005/8/layout/pList1#1"/>
    <dgm:cxn modelId="{C157DF3C-E8AF-4243-9AA3-3DA87CDBD596}" type="presParOf" srcId="{2E51555E-3BFE-4206-8DE4-427C6B24C6A6}" destId="{F9205C40-1BC6-4355-A8B9-B90292004FD3}" srcOrd="0" destOrd="0" presId="urn:microsoft.com/office/officeart/2005/8/layout/pList1#1"/>
    <dgm:cxn modelId="{0E7E11F0-B817-4242-B899-F3DD36853195}" type="presParOf" srcId="{2E51555E-3BFE-4206-8DE4-427C6B24C6A6}" destId="{0D101CED-9C5A-4231-B6B2-E8D6F9BBE510}" srcOrd="1" destOrd="0" presId="urn:microsoft.com/office/officeart/2005/8/layout/pList1#1"/>
    <dgm:cxn modelId="{BF021C83-AC4B-4D04-A5FA-7717298C7D26}" type="presParOf" srcId="{B9EE9595-7E29-4D48-B0A4-97B28AD728D2}" destId="{F88FA294-92A8-4BA9-A319-9BDF731E267E}" srcOrd="3" destOrd="0" presId="urn:microsoft.com/office/officeart/2005/8/layout/pList1#1"/>
    <dgm:cxn modelId="{32B045CF-ADF9-4B4E-83E7-A1A505554DFA}" type="presParOf" srcId="{B9EE9595-7E29-4D48-B0A4-97B28AD728D2}" destId="{56022D63-7509-4E92-8BD9-D0D1E7C1B002}" srcOrd="4" destOrd="0" presId="urn:microsoft.com/office/officeart/2005/8/layout/pList1#1"/>
    <dgm:cxn modelId="{A6140E5F-DA2F-4B36-837F-2ECED2E4C7DE}" type="presParOf" srcId="{56022D63-7509-4E92-8BD9-D0D1E7C1B002}" destId="{DB549D75-6555-47F6-856C-9CF4BC5135D1}" srcOrd="0" destOrd="0" presId="urn:microsoft.com/office/officeart/2005/8/layout/pList1#1"/>
    <dgm:cxn modelId="{3B3EE59A-CF75-436D-A237-87C1817E8AA6}" type="presParOf" srcId="{56022D63-7509-4E92-8BD9-D0D1E7C1B002}" destId="{D7721FA3-692C-414B-B447-57D4637455BC}" srcOrd="1" destOrd="0" presId="urn:microsoft.com/office/officeart/2005/8/layout/pList1#1"/>
    <dgm:cxn modelId="{70F3D825-6BE0-4902-8BE4-F0E50F7B17C7}" type="presParOf" srcId="{B9EE9595-7E29-4D48-B0A4-97B28AD728D2}" destId="{369FEA9A-4100-4F64-ACBC-BEB1AC8C4F77}" srcOrd="5" destOrd="0" presId="urn:microsoft.com/office/officeart/2005/8/layout/pList1#1"/>
    <dgm:cxn modelId="{12F3BDA0-B13C-4636-9CF2-6268429FABC8}" type="presParOf" srcId="{B9EE9595-7E29-4D48-B0A4-97B28AD728D2}" destId="{16EEC2AB-EBA7-4650-908D-936F54D3BB6B}" srcOrd="6" destOrd="0" presId="urn:microsoft.com/office/officeart/2005/8/layout/pList1#1"/>
    <dgm:cxn modelId="{B1042CC2-7607-4642-A4A3-C86ACCFB49D2}" type="presParOf" srcId="{16EEC2AB-EBA7-4650-908D-936F54D3BB6B}" destId="{BEADDC3D-8789-4B83-84C8-4BA8AD36E98E}" srcOrd="0" destOrd="0" presId="urn:microsoft.com/office/officeart/2005/8/layout/pList1#1"/>
    <dgm:cxn modelId="{17A9689D-8796-45AF-BC7F-F4836F741887}" type="presParOf" srcId="{16EEC2AB-EBA7-4650-908D-936F54D3BB6B}" destId="{1E5F5C98-5B9B-4EE6-A292-E05C1B059B72}" srcOrd="1" destOrd="0" presId="urn:microsoft.com/office/officeart/2005/8/layout/pList1#1"/>
    <dgm:cxn modelId="{D79898B1-B7C6-42EE-B95B-2FC0CC164620}" type="presParOf" srcId="{B9EE9595-7E29-4D48-B0A4-97B28AD728D2}" destId="{D245A824-8F66-4C4E-B111-F2B23E19A55B}" srcOrd="7" destOrd="0" presId="urn:microsoft.com/office/officeart/2005/8/layout/pList1#1"/>
    <dgm:cxn modelId="{2C6E972D-6F5E-4054-85CF-BA85BB680CEC}" type="presParOf" srcId="{B9EE9595-7E29-4D48-B0A4-97B28AD728D2}" destId="{4F7C686E-AE71-453A-9454-13FF00237FB8}" srcOrd="8" destOrd="0" presId="urn:microsoft.com/office/officeart/2005/8/layout/pList1#1"/>
    <dgm:cxn modelId="{F119955D-E6D5-49C4-A391-5A9D56CCB3A6}" type="presParOf" srcId="{4F7C686E-AE71-453A-9454-13FF00237FB8}" destId="{31F2FA32-C2DF-4D0E-8640-96953408AFF9}" srcOrd="0" destOrd="0" presId="urn:microsoft.com/office/officeart/2005/8/layout/pList1#1"/>
    <dgm:cxn modelId="{DA21E2C9-491F-46D0-89D7-C15B56F5C172}" type="presParOf" srcId="{4F7C686E-AE71-453A-9454-13FF00237FB8}" destId="{48B2F57B-57A2-4A41-942C-3A244B1E2DC2}" srcOrd="1" destOrd="0" presId="urn:microsoft.com/office/officeart/2005/8/layout/pList1#1"/>
    <dgm:cxn modelId="{D54BBC9E-D8FA-4447-9FF4-A43461F1C774}" type="presParOf" srcId="{B9EE9595-7E29-4D48-B0A4-97B28AD728D2}" destId="{5CA97832-E71C-427F-9253-89E3C3ABE3FC}" srcOrd="9" destOrd="0" presId="urn:microsoft.com/office/officeart/2005/8/layout/pList1#1"/>
    <dgm:cxn modelId="{35CAEC0D-AD0B-4B8B-ACCD-7C43861BA61E}" type="presParOf" srcId="{B9EE9595-7E29-4D48-B0A4-97B28AD728D2}" destId="{C881BE0F-8136-4030-8BB4-435BF41B88B7}" srcOrd="10" destOrd="0" presId="urn:microsoft.com/office/officeart/2005/8/layout/pList1#1"/>
    <dgm:cxn modelId="{68963F1F-2957-4522-93F6-078972E2F17D}" type="presParOf" srcId="{C881BE0F-8136-4030-8BB4-435BF41B88B7}" destId="{A12231F7-DF1F-4F0C-AFE0-A0E5E229C060}" srcOrd="0" destOrd="0" presId="urn:microsoft.com/office/officeart/2005/8/layout/pList1#1"/>
    <dgm:cxn modelId="{17417A23-5C6E-458C-8E43-831872DDC2F1}" type="presParOf" srcId="{C881BE0F-8136-4030-8BB4-435BF41B88B7}" destId="{7C1C6FA3-3866-4446-BA22-CCEC362C76BF}" srcOrd="1" destOrd="0" presId="urn:microsoft.com/office/officeart/2005/8/layout/pList1#1"/>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43B325-A9C6-40B3-87EB-A826647612D9}" type="doc">
      <dgm:prSet loTypeId="urn:microsoft.com/office/officeart/2005/8/layout/pList2#1" loCatId="list" qsTypeId="urn:microsoft.com/office/officeart/2005/8/quickstyle/simple1" qsCatId="simple" csTypeId="urn:microsoft.com/office/officeart/2005/8/colors/accent1_2" csCatId="accent1" phldr="1"/>
      <dgm:spPr/>
      <dgm:t>
        <a:bodyPr/>
        <a:lstStyle/>
        <a:p>
          <a:endParaRPr lang="en-US"/>
        </a:p>
      </dgm:t>
    </dgm:pt>
    <dgm:pt modelId="{CE13AA36-14CE-4996-AFE4-D5661FFF74DC}">
      <dgm:prSet phldrT="[Text]"/>
      <dgm:spPr>
        <a:solidFill>
          <a:srgbClr val="FFFF00"/>
        </a:solidFill>
      </dgm:spPr>
      <dgm:t>
        <a:bodyPr/>
        <a:lstStyle/>
        <a:p>
          <a:pPr algn="ctr"/>
          <a:r>
            <a:rPr lang="en-US" b="1" dirty="0" smtClean="0">
              <a:solidFill>
                <a:sysClr val="windowText" lastClr="000000"/>
              </a:solidFill>
              <a:latin typeface="Arial" panose="020B0604020202020204" pitchFamily="34" charset="0"/>
              <a:cs typeface="Arial" panose="020B0604020202020204" pitchFamily="34" charset="0"/>
            </a:rPr>
            <a:t>CIVIL LITIGATION</a:t>
          </a:r>
          <a:endParaRPr lang="en-US" b="1" dirty="0">
            <a:solidFill>
              <a:sysClr val="windowText" lastClr="000000"/>
            </a:solidFill>
            <a:latin typeface="Arial" panose="020B0604020202020204" pitchFamily="34" charset="0"/>
            <a:cs typeface="Arial" panose="020B0604020202020204" pitchFamily="34" charset="0"/>
          </a:endParaRPr>
        </a:p>
      </dgm:t>
    </dgm:pt>
    <dgm:pt modelId="{275E96B7-F869-4A93-A49B-6614265E9BE0}" type="parTrans" cxnId="{D39B0426-F377-4407-811C-9CB573E1F8C0}">
      <dgm:prSet/>
      <dgm:spPr/>
      <dgm:t>
        <a:bodyPr/>
        <a:lstStyle/>
        <a:p>
          <a:endParaRPr lang="en-US"/>
        </a:p>
      </dgm:t>
    </dgm:pt>
    <dgm:pt modelId="{23DB3D04-F169-4DC3-A284-0148DEE75C6D}" type="sibTrans" cxnId="{D39B0426-F377-4407-811C-9CB573E1F8C0}">
      <dgm:prSet/>
      <dgm:spPr/>
      <dgm:t>
        <a:bodyPr/>
        <a:lstStyle/>
        <a:p>
          <a:endParaRPr lang="en-US"/>
        </a:p>
      </dgm:t>
    </dgm:pt>
    <dgm:pt modelId="{2DF3787A-A59E-445D-A44C-163C02D92119}">
      <dgm:prSet phldrT="[Text]"/>
      <dgm:spPr>
        <a:solidFill>
          <a:srgbClr val="FFFF00"/>
        </a:solidFill>
      </dgm:spPr>
      <dgm:t>
        <a:bodyPr/>
        <a:lstStyle/>
        <a:p>
          <a:pPr algn="just"/>
          <a:r>
            <a:rPr lang="en-ZA" b="0" dirty="0" smtClean="0">
              <a:solidFill>
                <a:sysClr val="windowText" lastClr="000000"/>
              </a:solidFill>
              <a:latin typeface="Arial" panose="020B0604020202020204" pitchFamily="34" charset="0"/>
              <a:cs typeface="Arial" panose="020B0604020202020204" pitchFamily="34" charset="0"/>
            </a:rPr>
            <a:t>Institute civil proceedings where there are potential recoveries of assets.</a:t>
          </a:r>
          <a:endParaRPr lang="en-US" b="0" dirty="0">
            <a:solidFill>
              <a:sysClr val="windowText" lastClr="000000"/>
            </a:solidFill>
            <a:latin typeface="Arial" panose="020B0604020202020204" pitchFamily="34" charset="0"/>
            <a:cs typeface="Arial" panose="020B0604020202020204" pitchFamily="34" charset="0"/>
          </a:endParaRPr>
        </a:p>
      </dgm:t>
    </dgm:pt>
    <dgm:pt modelId="{4750F7E7-481E-4121-A739-5B5B1EDA0174}" type="parTrans" cxnId="{9A775F3B-790A-448F-9394-51508A233EF8}">
      <dgm:prSet/>
      <dgm:spPr/>
      <dgm:t>
        <a:bodyPr/>
        <a:lstStyle/>
        <a:p>
          <a:endParaRPr lang="en-US"/>
        </a:p>
      </dgm:t>
    </dgm:pt>
    <dgm:pt modelId="{22BCC323-8EB0-41F5-8A8C-B49DDC4607FA}" type="sibTrans" cxnId="{9A775F3B-790A-448F-9394-51508A233EF8}">
      <dgm:prSet/>
      <dgm:spPr/>
      <dgm:t>
        <a:bodyPr/>
        <a:lstStyle/>
        <a:p>
          <a:endParaRPr lang="en-US"/>
        </a:p>
      </dgm:t>
    </dgm:pt>
    <dgm:pt modelId="{558686EC-B2A5-42FA-96A8-AE5D5D0757DD}">
      <dgm:prSet phldrT="[Text]"/>
      <dgm:spPr>
        <a:solidFill>
          <a:srgbClr val="FFFF00"/>
        </a:solidFill>
      </dgm:spPr>
      <dgm:t>
        <a:bodyPr/>
        <a:lstStyle/>
        <a:p>
          <a:r>
            <a:rPr lang="en-US" b="1" dirty="0" smtClean="0">
              <a:solidFill>
                <a:sysClr val="windowText" lastClr="000000"/>
              </a:solidFill>
              <a:latin typeface="Arial" panose="020B0604020202020204" pitchFamily="34" charset="0"/>
              <a:cs typeface="Arial" panose="020B0604020202020204" pitchFamily="34" charset="0"/>
            </a:rPr>
            <a:t>DISCIPLINARY ACTION REFERRALS TO ESKOM</a:t>
          </a:r>
          <a:endParaRPr lang="en-US" b="1" dirty="0">
            <a:solidFill>
              <a:sysClr val="windowText" lastClr="000000"/>
            </a:solidFill>
            <a:latin typeface="Arial" panose="020B0604020202020204" pitchFamily="34" charset="0"/>
            <a:cs typeface="Arial" panose="020B0604020202020204" pitchFamily="34" charset="0"/>
          </a:endParaRPr>
        </a:p>
      </dgm:t>
    </dgm:pt>
    <dgm:pt modelId="{33D0EFDB-C5A7-49AD-85C4-034A6B79B989}" type="parTrans" cxnId="{3867D535-7204-48D6-A016-C131F1575C3C}">
      <dgm:prSet/>
      <dgm:spPr/>
      <dgm:t>
        <a:bodyPr/>
        <a:lstStyle/>
        <a:p>
          <a:endParaRPr lang="en-US"/>
        </a:p>
      </dgm:t>
    </dgm:pt>
    <dgm:pt modelId="{BBC3611A-DBD8-4B48-8B0C-001C640C447A}" type="sibTrans" cxnId="{3867D535-7204-48D6-A016-C131F1575C3C}">
      <dgm:prSet/>
      <dgm:spPr/>
      <dgm:t>
        <a:bodyPr/>
        <a:lstStyle/>
        <a:p>
          <a:endParaRPr lang="en-US"/>
        </a:p>
      </dgm:t>
    </dgm:pt>
    <dgm:pt modelId="{63DDA8FA-63BD-492D-8115-1A8E0D89184C}">
      <dgm:prSet phldrT="[Text]"/>
      <dgm:spPr>
        <a:solidFill>
          <a:srgbClr val="FFFF00"/>
        </a:solidFill>
      </dgm:spPr>
      <dgm:t>
        <a:bodyPr/>
        <a:lstStyle/>
        <a:p>
          <a:r>
            <a:rPr lang="en-US" b="1" dirty="0" smtClean="0">
              <a:solidFill>
                <a:sysClr val="windowText" lastClr="000000"/>
              </a:solidFill>
              <a:latin typeface="Arial" panose="020B0604020202020204" pitchFamily="34" charset="0"/>
              <a:cs typeface="Arial" panose="020B0604020202020204" pitchFamily="34" charset="0"/>
            </a:rPr>
            <a:t>PROSECUTION REFERRALS TO THE NPA </a:t>
          </a:r>
        </a:p>
        <a:p>
          <a:r>
            <a:rPr lang="en-US" b="1" dirty="0" smtClean="0">
              <a:solidFill>
                <a:sysClr val="windowText" lastClr="000000"/>
              </a:solidFill>
              <a:latin typeface="Arial" panose="020B0604020202020204" pitchFamily="34" charset="0"/>
              <a:cs typeface="Arial" panose="020B0604020202020204" pitchFamily="34" charset="0"/>
            </a:rPr>
            <a:t> </a:t>
          </a:r>
        </a:p>
        <a:p>
          <a:endParaRPr lang="en-US" b="1" dirty="0">
            <a:solidFill>
              <a:sysClr val="windowText" lastClr="000000"/>
            </a:solidFill>
            <a:latin typeface="Arial" panose="020B0604020202020204" pitchFamily="34" charset="0"/>
            <a:cs typeface="Arial" panose="020B0604020202020204" pitchFamily="34" charset="0"/>
          </a:endParaRPr>
        </a:p>
      </dgm:t>
    </dgm:pt>
    <dgm:pt modelId="{F88648CE-6B79-4E92-999E-3A730F7E64E1}" type="parTrans" cxnId="{DA104FA2-5524-4AFC-BB2F-8711D015BC8A}">
      <dgm:prSet/>
      <dgm:spPr/>
      <dgm:t>
        <a:bodyPr/>
        <a:lstStyle/>
        <a:p>
          <a:endParaRPr lang="en-US"/>
        </a:p>
      </dgm:t>
    </dgm:pt>
    <dgm:pt modelId="{FD058380-EC49-4C49-A2B6-F9023B45FEC3}" type="sibTrans" cxnId="{DA104FA2-5524-4AFC-BB2F-8711D015BC8A}">
      <dgm:prSet/>
      <dgm:spPr/>
      <dgm:t>
        <a:bodyPr/>
        <a:lstStyle/>
        <a:p>
          <a:endParaRPr lang="en-US"/>
        </a:p>
      </dgm:t>
    </dgm:pt>
    <dgm:pt modelId="{714E8B0E-F3A4-4974-90A5-FE401C086221}">
      <dgm:prSet phldrT="[Text]"/>
      <dgm:spPr>
        <a:solidFill>
          <a:srgbClr val="FFFF00"/>
        </a:solidFill>
      </dgm:spPr>
      <dgm:t>
        <a:bodyPr/>
        <a:lstStyle/>
        <a:p>
          <a:r>
            <a:rPr lang="en-US" b="1" dirty="0" smtClean="0">
              <a:solidFill>
                <a:sysClr val="windowText" lastClr="000000"/>
              </a:solidFill>
              <a:latin typeface="Arial" panose="020B0604020202020204" pitchFamily="34" charset="0"/>
              <a:cs typeface="Arial" panose="020B0604020202020204" pitchFamily="34" charset="0"/>
            </a:rPr>
            <a:t>REFERRAL TO OTHER REGULATORY AUTHORITIES SUCH AS:</a:t>
          </a:r>
        </a:p>
        <a:p>
          <a:r>
            <a:rPr lang="en-US" b="1" dirty="0" smtClean="0">
              <a:solidFill>
                <a:sysClr val="windowText" lastClr="000000"/>
              </a:solidFill>
              <a:latin typeface="Arial" panose="020B0604020202020204" pitchFamily="34" charset="0"/>
              <a:cs typeface="Arial" panose="020B0604020202020204" pitchFamily="34" charset="0"/>
            </a:rPr>
            <a:t>SARS</a:t>
          </a:r>
        </a:p>
        <a:p>
          <a:r>
            <a:rPr lang="en-US" b="1" dirty="0" smtClean="0">
              <a:solidFill>
                <a:sysClr val="windowText" lastClr="000000"/>
              </a:solidFill>
              <a:latin typeface="Arial" panose="020B0604020202020204" pitchFamily="34" charset="0"/>
              <a:cs typeface="Arial" panose="020B0604020202020204" pitchFamily="34" charset="0"/>
            </a:rPr>
            <a:t>CIDB</a:t>
          </a:r>
        </a:p>
        <a:p>
          <a:endParaRPr lang="en-US" b="1" dirty="0" smtClean="0">
            <a:solidFill>
              <a:sysClr val="windowText" lastClr="000000"/>
            </a:solidFill>
            <a:latin typeface="Arial" panose="020B0604020202020204" pitchFamily="34" charset="0"/>
            <a:cs typeface="Arial" panose="020B0604020202020204" pitchFamily="34" charset="0"/>
          </a:endParaRPr>
        </a:p>
        <a:p>
          <a:endParaRPr lang="en-US" b="1" dirty="0">
            <a:solidFill>
              <a:sysClr val="windowText" lastClr="000000"/>
            </a:solidFill>
            <a:latin typeface="Arial" panose="020B0604020202020204" pitchFamily="34" charset="0"/>
            <a:cs typeface="Arial" panose="020B0604020202020204" pitchFamily="34" charset="0"/>
          </a:endParaRPr>
        </a:p>
      </dgm:t>
    </dgm:pt>
    <dgm:pt modelId="{88110918-10C2-4BE1-A2CB-506AF65CE09D}" type="parTrans" cxnId="{A4B6AC99-2037-4003-9B33-FBFE5B6BAFE3}">
      <dgm:prSet/>
      <dgm:spPr/>
      <dgm:t>
        <a:bodyPr/>
        <a:lstStyle/>
        <a:p>
          <a:endParaRPr lang="en-US"/>
        </a:p>
      </dgm:t>
    </dgm:pt>
    <dgm:pt modelId="{B535A68E-49C5-4D60-994E-6B91E3D2B9FD}" type="sibTrans" cxnId="{A4B6AC99-2037-4003-9B33-FBFE5B6BAFE3}">
      <dgm:prSet/>
      <dgm:spPr/>
      <dgm:t>
        <a:bodyPr/>
        <a:lstStyle/>
        <a:p>
          <a:endParaRPr lang="en-US"/>
        </a:p>
      </dgm:t>
    </dgm:pt>
    <dgm:pt modelId="{EB02E34F-4A8F-4C60-B46D-0B08C9253CE4}">
      <dgm:prSet/>
      <dgm:spPr>
        <a:solidFill>
          <a:srgbClr val="FFFF00"/>
        </a:solidFill>
      </dgm:spPr>
      <dgm:t>
        <a:bodyPr/>
        <a:lstStyle/>
        <a:p>
          <a:pPr algn="just"/>
          <a:r>
            <a:rPr lang="en-ZA" b="0" dirty="0" smtClean="0">
              <a:solidFill>
                <a:sysClr val="windowText" lastClr="000000"/>
              </a:solidFill>
              <a:latin typeface="Arial" panose="020B0604020202020204" pitchFamily="34" charset="0"/>
              <a:cs typeface="Arial" panose="020B0604020202020204" pitchFamily="34" charset="0"/>
            </a:rPr>
            <a:t>Apply for preservation orders at an early stage of investigation where there is prima facie evidence.</a:t>
          </a:r>
          <a:endParaRPr lang="en-ZA" b="0" dirty="0">
            <a:solidFill>
              <a:sysClr val="windowText" lastClr="000000"/>
            </a:solidFill>
            <a:latin typeface="Arial" panose="020B0604020202020204" pitchFamily="34" charset="0"/>
            <a:cs typeface="Arial" panose="020B0604020202020204" pitchFamily="34" charset="0"/>
          </a:endParaRPr>
        </a:p>
      </dgm:t>
    </dgm:pt>
    <dgm:pt modelId="{E2E955F6-4BA1-4CB3-93FF-4CB8A352AEA2}" type="parTrans" cxnId="{96453437-C74B-4AA9-9A8F-ABC81F047243}">
      <dgm:prSet/>
      <dgm:spPr/>
      <dgm:t>
        <a:bodyPr/>
        <a:lstStyle/>
        <a:p>
          <a:endParaRPr lang="en-US"/>
        </a:p>
      </dgm:t>
    </dgm:pt>
    <dgm:pt modelId="{9643D71C-FE55-4F2A-BE76-DC1143D12E0B}" type="sibTrans" cxnId="{96453437-C74B-4AA9-9A8F-ABC81F047243}">
      <dgm:prSet/>
      <dgm:spPr/>
      <dgm:t>
        <a:bodyPr/>
        <a:lstStyle/>
        <a:p>
          <a:endParaRPr lang="en-US"/>
        </a:p>
      </dgm:t>
    </dgm:pt>
    <dgm:pt modelId="{FA86B4C2-F486-4903-A3AF-BEF9A5D46024}" type="pres">
      <dgm:prSet presAssocID="{EB43B325-A9C6-40B3-87EB-A826647612D9}" presName="Name0" presStyleCnt="0">
        <dgm:presLayoutVars>
          <dgm:dir/>
          <dgm:resizeHandles val="exact"/>
        </dgm:presLayoutVars>
      </dgm:prSet>
      <dgm:spPr/>
      <dgm:t>
        <a:bodyPr/>
        <a:lstStyle/>
        <a:p>
          <a:endParaRPr lang="en-US"/>
        </a:p>
      </dgm:t>
    </dgm:pt>
    <dgm:pt modelId="{1B851ECA-1C9D-4E58-BB28-99C373DA201A}" type="pres">
      <dgm:prSet presAssocID="{EB43B325-A9C6-40B3-87EB-A826647612D9}" presName="bkgdShp" presStyleLbl="alignAccFollowNode1" presStyleIdx="0" presStyleCnt="1"/>
      <dgm:spPr>
        <a:solidFill>
          <a:srgbClr val="FFFFCC">
            <a:alpha val="89804"/>
          </a:srgbClr>
        </a:solidFill>
        <a:ln>
          <a:solidFill>
            <a:srgbClr val="FFFFCC">
              <a:alpha val="90000"/>
            </a:srgbClr>
          </a:solidFill>
        </a:ln>
      </dgm:spPr>
      <dgm:t>
        <a:bodyPr/>
        <a:lstStyle/>
        <a:p>
          <a:endParaRPr lang="en-US"/>
        </a:p>
      </dgm:t>
    </dgm:pt>
    <dgm:pt modelId="{046F1418-FD76-4620-8F26-8E75045BF227}" type="pres">
      <dgm:prSet presAssocID="{EB43B325-A9C6-40B3-87EB-A826647612D9}" presName="linComp" presStyleCnt="0"/>
      <dgm:spPr/>
    </dgm:pt>
    <dgm:pt modelId="{81286AAA-5188-4CAD-B3C7-C4D3210F1A90}" type="pres">
      <dgm:prSet presAssocID="{CE13AA36-14CE-4996-AFE4-D5661FFF74DC}" presName="compNode" presStyleCnt="0"/>
      <dgm:spPr/>
    </dgm:pt>
    <dgm:pt modelId="{1476B482-36B3-4031-8FFE-4EC8CCAEB7B8}" type="pres">
      <dgm:prSet presAssocID="{CE13AA36-14CE-4996-AFE4-D5661FFF74DC}" presName="node" presStyleLbl="node1" presStyleIdx="0" presStyleCnt="4">
        <dgm:presLayoutVars>
          <dgm:bulletEnabled val="1"/>
        </dgm:presLayoutVars>
      </dgm:prSet>
      <dgm:spPr/>
      <dgm:t>
        <a:bodyPr/>
        <a:lstStyle/>
        <a:p>
          <a:endParaRPr lang="en-US"/>
        </a:p>
      </dgm:t>
    </dgm:pt>
    <dgm:pt modelId="{CE329B16-8008-4943-9C60-4BB1E8D03C3C}" type="pres">
      <dgm:prSet presAssocID="{CE13AA36-14CE-4996-AFE4-D5661FFF74DC}" presName="invisiNode" presStyleLbl="node1" presStyleIdx="0" presStyleCnt="4"/>
      <dgm:spPr/>
    </dgm:pt>
    <dgm:pt modelId="{B4824691-E4B8-4D6E-9A20-9E4BDA95FDDE}" type="pres">
      <dgm:prSet presAssocID="{CE13AA36-14CE-4996-AFE4-D5661FFF74DC}"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l="-50000" r="-50000"/>
          </a:stretch>
        </a:blipFill>
      </dgm:spPr>
      <dgm:t>
        <a:bodyPr/>
        <a:lstStyle/>
        <a:p>
          <a:endParaRPr lang="en-US"/>
        </a:p>
      </dgm:t>
    </dgm:pt>
    <dgm:pt modelId="{657FE299-058D-47F1-8530-5A8A42A8037C}" type="pres">
      <dgm:prSet presAssocID="{23DB3D04-F169-4DC3-A284-0148DEE75C6D}" presName="sibTrans" presStyleLbl="sibTrans2D1" presStyleIdx="0" presStyleCnt="0"/>
      <dgm:spPr/>
      <dgm:t>
        <a:bodyPr/>
        <a:lstStyle/>
        <a:p>
          <a:endParaRPr lang="en-US"/>
        </a:p>
      </dgm:t>
    </dgm:pt>
    <dgm:pt modelId="{32864535-83E9-4679-9D35-1B947698A124}" type="pres">
      <dgm:prSet presAssocID="{558686EC-B2A5-42FA-96A8-AE5D5D0757DD}" presName="compNode" presStyleCnt="0"/>
      <dgm:spPr/>
    </dgm:pt>
    <dgm:pt modelId="{BF4A4C01-4C7D-4C1F-910A-116700426C7B}" type="pres">
      <dgm:prSet presAssocID="{558686EC-B2A5-42FA-96A8-AE5D5D0757DD}" presName="node" presStyleLbl="node1" presStyleIdx="1" presStyleCnt="4">
        <dgm:presLayoutVars>
          <dgm:bulletEnabled val="1"/>
        </dgm:presLayoutVars>
      </dgm:prSet>
      <dgm:spPr/>
      <dgm:t>
        <a:bodyPr/>
        <a:lstStyle/>
        <a:p>
          <a:endParaRPr lang="en-US"/>
        </a:p>
      </dgm:t>
    </dgm:pt>
    <dgm:pt modelId="{95D380CB-5076-4546-ADB7-A3517548E042}" type="pres">
      <dgm:prSet presAssocID="{558686EC-B2A5-42FA-96A8-AE5D5D0757DD}" presName="invisiNode" presStyleLbl="node1" presStyleIdx="1" presStyleCnt="4"/>
      <dgm:spPr/>
    </dgm:pt>
    <dgm:pt modelId="{B5ECF966-2F77-48D4-8859-DDD1D567C3D5}" type="pres">
      <dgm:prSet presAssocID="{558686EC-B2A5-42FA-96A8-AE5D5D0757DD}"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xmlns="" val="0"/>
              </a:ext>
            </a:extLst>
          </a:blip>
          <a:srcRect/>
          <a:stretch>
            <a:fillRect t="-19000" b="-19000"/>
          </a:stretch>
        </a:blipFill>
      </dgm:spPr>
      <dgm:t>
        <a:bodyPr/>
        <a:lstStyle/>
        <a:p>
          <a:endParaRPr lang="en-US"/>
        </a:p>
      </dgm:t>
    </dgm:pt>
    <dgm:pt modelId="{F6CD1951-2CDC-4E0F-B0D3-A8A545D0EAD0}" type="pres">
      <dgm:prSet presAssocID="{BBC3611A-DBD8-4B48-8B0C-001C640C447A}" presName="sibTrans" presStyleLbl="sibTrans2D1" presStyleIdx="0" presStyleCnt="0"/>
      <dgm:spPr/>
      <dgm:t>
        <a:bodyPr/>
        <a:lstStyle/>
        <a:p>
          <a:endParaRPr lang="en-US"/>
        </a:p>
      </dgm:t>
    </dgm:pt>
    <dgm:pt modelId="{32C6CF7C-DDA2-4C77-8381-46C3C37AF5D1}" type="pres">
      <dgm:prSet presAssocID="{63DDA8FA-63BD-492D-8115-1A8E0D89184C}" presName="compNode" presStyleCnt="0"/>
      <dgm:spPr/>
    </dgm:pt>
    <dgm:pt modelId="{2A676C26-1F16-49DF-B32A-CEE32E2BF012}" type="pres">
      <dgm:prSet presAssocID="{63DDA8FA-63BD-492D-8115-1A8E0D89184C}" presName="node" presStyleLbl="node1" presStyleIdx="2" presStyleCnt="4">
        <dgm:presLayoutVars>
          <dgm:bulletEnabled val="1"/>
        </dgm:presLayoutVars>
      </dgm:prSet>
      <dgm:spPr/>
      <dgm:t>
        <a:bodyPr/>
        <a:lstStyle/>
        <a:p>
          <a:endParaRPr lang="en-US"/>
        </a:p>
      </dgm:t>
    </dgm:pt>
    <dgm:pt modelId="{9279381E-6D20-4A42-8572-BD4E4D78D970}" type="pres">
      <dgm:prSet presAssocID="{63DDA8FA-63BD-492D-8115-1A8E0D89184C}" presName="invisiNode" presStyleLbl="node1" presStyleIdx="2" presStyleCnt="4"/>
      <dgm:spPr/>
    </dgm:pt>
    <dgm:pt modelId="{1B8DC6E8-2C2D-43FE-AE19-C13B7A96FE4C}" type="pres">
      <dgm:prSet presAssocID="{63DDA8FA-63BD-492D-8115-1A8E0D89184C}"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l="-12000" r="-12000"/>
          </a:stretch>
        </a:blipFill>
      </dgm:spPr>
      <dgm:t>
        <a:bodyPr/>
        <a:lstStyle/>
        <a:p>
          <a:endParaRPr lang="en-US"/>
        </a:p>
      </dgm:t>
    </dgm:pt>
    <dgm:pt modelId="{F201BBC6-193C-48B8-BC2F-2FAD22098432}" type="pres">
      <dgm:prSet presAssocID="{FD058380-EC49-4C49-A2B6-F9023B45FEC3}" presName="sibTrans" presStyleLbl="sibTrans2D1" presStyleIdx="0" presStyleCnt="0"/>
      <dgm:spPr/>
      <dgm:t>
        <a:bodyPr/>
        <a:lstStyle/>
        <a:p>
          <a:endParaRPr lang="en-US"/>
        </a:p>
      </dgm:t>
    </dgm:pt>
    <dgm:pt modelId="{A1DBF569-4A87-413F-B5A7-F8EEE5FA4487}" type="pres">
      <dgm:prSet presAssocID="{714E8B0E-F3A4-4974-90A5-FE401C086221}" presName="compNode" presStyleCnt="0"/>
      <dgm:spPr/>
    </dgm:pt>
    <dgm:pt modelId="{77837FB8-9E19-4424-A9E5-57F9D486F9FA}" type="pres">
      <dgm:prSet presAssocID="{714E8B0E-F3A4-4974-90A5-FE401C086221}" presName="node" presStyleLbl="node1" presStyleIdx="3" presStyleCnt="4">
        <dgm:presLayoutVars>
          <dgm:bulletEnabled val="1"/>
        </dgm:presLayoutVars>
      </dgm:prSet>
      <dgm:spPr/>
      <dgm:t>
        <a:bodyPr/>
        <a:lstStyle/>
        <a:p>
          <a:endParaRPr lang="en-US"/>
        </a:p>
      </dgm:t>
    </dgm:pt>
    <dgm:pt modelId="{00DB7641-D2DB-4652-9DA3-94852CBFD320}" type="pres">
      <dgm:prSet presAssocID="{714E8B0E-F3A4-4974-90A5-FE401C086221}" presName="invisiNode" presStyleLbl="node1" presStyleIdx="3" presStyleCnt="4"/>
      <dgm:spPr/>
    </dgm:pt>
    <dgm:pt modelId="{C0888264-4B80-4CDC-B8C3-AED596A3DA0B}" type="pres">
      <dgm:prSet presAssocID="{714E8B0E-F3A4-4974-90A5-FE401C086221}" presName="imagNode" presStyleLbl="fgImgPlace1" presStyleIdx="3" presStyleCnt="4" custScaleX="108850"/>
      <dgm:spPr>
        <a:blipFill rotWithShape="1">
          <a:blip xmlns:r="http://schemas.openxmlformats.org/officeDocument/2006/relationships" r:embed="rId4"/>
          <a:stretch>
            <a:fillRect/>
          </a:stretch>
        </a:blipFill>
      </dgm:spPr>
      <dgm:t>
        <a:bodyPr/>
        <a:lstStyle/>
        <a:p>
          <a:endParaRPr lang="en-US"/>
        </a:p>
      </dgm:t>
    </dgm:pt>
  </dgm:ptLst>
  <dgm:cxnLst>
    <dgm:cxn modelId="{ED1C8BB6-6452-4D8C-A9D2-5FDF1A742946}" type="presOf" srcId="{EB02E34F-4A8F-4C60-B46D-0B08C9253CE4}" destId="{1476B482-36B3-4031-8FFE-4EC8CCAEB7B8}" srcOrd="0" destOrd="2" presId="urn:microsoft.com/office/officeart/2005/8/layout/pList2#1"/>
    <dgm:cxn modelId="{4F677F2E-9E3F-4CE4-9281-8AAF67D4970F}" type="presOf" srcId="{FD058380-EC49-4C49-A2B6-F9023B45FEC3}" destId="{F201BBC6-193C-48B8-BC2F-2FAD22098432}" srcOrd="0" destOrd="0" presId="urn:microsoft.com/office/officeart/2005/8/layout/pList2#1"/>
    <dgm:cxn modelId="{D39B0426-F377-4407-811C-9CB573E1F8C0}" srcId="{EB43B325-A9C6-40B3-87EB-A826647612D9}" destId="{CE13AA36-14CE-4996-AFE4-D5661FFF74DC}" srcOrd="0" destOrd="0" parTransId="{275E96B7-F869-4A93-A49B-6614265E9BE0}" sibTransId="{23DB3D04-F169-4DC3-A284-0148DEE75C6D}"/>
    <dgm:cxn modelId="{3867D535-7204-48D6-A016-C131F1575C3C}" srcId="{EB43B325-A9C6-40B3-87EB-A826647612D9}" destId="{558686EC-B2A5-42FA-96A8-AE5D5D0757DD}" srcOrd="1" destOrd="0" parTransId="{33D0EFDB-C5A7-49AD-85C4-034A6B79B989}" sibTransId="{BBC3611A-DBD8-4B48-8B0C-001C640C447A}"/>
    <dgm:cxn modelId="{DA104FA2-5524-4AFC-BB2F-8711D015BC8A}" srcId="{EB43B325-A9C6-40B3-87EB-A826647612D9}" destId="{63DDA8FA-63BD-492D-8115-1A8E0D89184C}" srcOrd="2" destOrd="0" parTransId="{F88648CE-6B79-4E92-999E-3A730F7E64E1}" sibTransId="{FD058380-EC49-4C49-A2B6-F9023B45FEC3}"/>
    <dgm:cxn modelId="{AE50EC50-C7FF-410B-A9AD-E839EFA28167}" type="presOf" srcId="{23DB3D04-F169-4DC3-A284-0148DEE75C6D}" destId="{657FE299-058D-47F1-8530-5A8A42A8037C}" srcOrd="0" destOrd="0" presId="urn:microsoft.com/office/officeart/2005/8/layout/pList2#1"/>
    <dgm:cxn modelId="{24D8867C-EABE-4F57-9D95-52D52C0D8C75}" type="presOf" srcId="{558686EC-B2A5-42FA-96A8-AE5D5D0757DD}" destId="{BF4A4C01-4C7D-4C1F-910A-116700426C7B}" srcOrd="0" destOrd="0" presId="urn:microsoft.com/office/officeart/2005/8/layout/pList2#1"/>
    <dgm:cxn modelId="{A4B6AC99-2037-4003-9B33-FBFE5B6BAFE3}" srcId="{EB43B325-A9C6-40B3-87EB-A826647612D9}" destId="{714E8B0E-F3A4-4974-90A5-FE401C086221}" srcOrd="3" destOrd="0" parTransId="{88110918-10C2-4BE1-A2CB-506AF65CE09D}" sibTransId="{B535A68E-49C5-4D60-994E-6B91E3D2B9FD}"/>
    <dgm:cxn modelId="{F5D851B6-B7DB-4CEB-813B-EA19756AC143}" type="presOf" srcId="{63DDA8FA-63BD-492D-8115-1A8E0D89184C}" destId="{2A676C26-1F16-49DF-B32A-CEE32E2BF012}" srcOrd="0" destOrd="0" presId="urn:microsoft.com/office/officeart/2005/8/layout/pList2#1"/>
    <dgm:cxn modelId="{9995514A-5C5A-444D-8258-EBF1CC3345CB}" type="presOf" srcId="{CE13AA36-14CE-4996-AFE4-D5661FFF74DC}" destId="{1476B482-36B3-4031-8FFE-4EC8CCAEB7B8}" srcOrd="0" destOrd="0" presId="urn:microsoft.com/office/officeart/2005/8/layout/pList2#1"/>
    <dgm:cxn modelId="{99EC945E-7265-498B-902C-CC623D27D646}" type="presOf" srcId="{714E8B0E-F3A4-4974-90A5-FE401C086221}" destId="{77837FB8-9E19-4424-A9E5-57F9D486F9FA}" srcOrd="0" destOrd="0" presId="urn:microsoft.com/office/officeart/2005/8/layout/pList2#1"/>
    <dgm:cxn modelId="{D9F52EAF-D74A-452E-832A-F4D67D34BD49}" type="presOf" srcId="{EB43B325-A9C6-40B3-87EB-A826647612D9}" destId="{FA86B4C2-F486-4903-A3AF-BEF9A5D46024}" srcOrd="0" destOrd="0" presId="urn:microsoft.com/office/officeart/2005/8/layout/pList2#1"/>
    <dgm:cxn modelId="{3410EADE-5D99-48E5-987F-CE6D5D3406E2}" type="presOf" srcId="{BBC3611A-DBD8-4B48-8B0C-001C640C447A}" destId="{F6CD1951-2CDC-4E0F-B0D3-A8A545D0EAD0}" srcOrd="0" destOrd="0" presId="urn:microsoft.com/office/officeart/2005/8/layout/pList2#1"/>
    <dgm:cxn modelId="{96453437-C74B-4AA9-9A8F-ABC81F047243}" srcId="{CE13AA36-14CE-4996-AFE4-D5661FFF74DC}" destId="{EB02E34F-4A8F-4C60-B46D-0B08C9253CE4}" srcOrd="1" destOrd="0" parTransId="{E2E955F6-4BA1-4CB3-93FF-4CB8A352AEA2}" sibTransId="{9643D71C-FE55-4F2A-BE76-DC1143D12E0B}"/>
    <dgm:cxn modelId="{308657FB-1AC4-41FF-AB20-7098AE780B41}" type="presOf" srcId="{2DF3787A-A59E-445D-A44C-163C02D92119}" destId="{1476B482-36B3-4031-8FFE-4EC8CCAEB7B8}" srcOrd="0" destOrd="1" presId="urn:microsoft.com/office/officeart/2005/8/layout/pList2#1"/>
    <dgm:cxn modelId="{9A775F3B-790A-448F-9394-51508A233EF8}" srcId="{CE13AA36-14CE-4996-AFE4-D5661FFF74DC}" destId="{2DF3787A-A59E-445D-A44C-163C02D92119}" srcOrd="0" destOrd="0" parTransId="{4750F7E7-481E-4121-A739-5B5B1EDA0174}" sibTransId="{22BCC323-8EB0-41F5-8A8C-B49DDC4607FA}"/>
    <dgm:cxn modelId="{46DDAB62-5ACA-411F-9727-665EF32EACF1}" type="presParOf" srcId="{FA86B4C2-F486-4903-A3AF-BEF9A5D46024}" destId="{1B851ECA-1C9D-4E58-BB28-99C373DA201A}" srcOrd="0" destOrd="0" presId="urn:microsoft.com/office/officeart/2005/8/layout/pList2#1"/>
    <dgm:cxn modelId="{61B192F2-BA5E-4016-A2A4-483D6EBA2F79}" type="presParOf" srcId="{FA86B4C2-F486-4903-A3AF-BEF9A5D46024}" destId="{046F1418-FD76-4620-8F26-8E75045BF227}" srcOrd="1" destOrd="0" presId="urn:microsoft.com/office/officeart/2005/8/layout/pList2#1"/>
    <dgm:cxn modelId="{05AC6DFA-5CF8-4701-8D43-C1A55C3F9FB1}" type="presParOf" srcId="{046F1418-FD76-4620-8F26-8E75045BF227}" destId="{81286AAA-5188-4CAD-B3C7-C4D3210F1A90}" srcOrd="0" destOrd="0" presId="urn:microsoft.com/office/officeart/2005/8/layout/pList2#1"/>
    <dgm:cxn modelId="{3A70FC32-981E-48AB-899A-6E2E29A40837}" type="presParOf" srcId="{81286AAA-5188-4CAD-B3C7-C4D3210F1A90}" destId="{1476B482-36B3-4031-8FFE-4EC8CCAEB7B8}" srcOrd="0" destOrd="0" presId="urn:microsoft.com/office/officeart/2005/8/layout/pList2#1"/>
    <dgm:cxn modelId="{7141961C-13B1-4102-BB2A-E97988070E24}" type="presParOf" srcId="{81286AAA-5188-4CAD-B3C7-C4D3210F1A90}" destId="{CE329B16-8008-4943-9C60-4BB1E8D03C3C}" srcOrd="1" destOrd="0" presId="urn:microsoft.com/office/officeart/2005/8/layout/pList2#1"/>
    <dgm:cxn modelId="{E1B0D619-283D-43BD-B761-5905DA2F2FD8}" type="presParOf" srcId="{81286AAA-5188-4CAD-B3C7-C4D3210F1A90}" destId="{B4824691-E4B8-4D6E-9A20-9E4BDA95FDDE}" srcOrd="2" destOrd="0" presId="urn:microsoft.com/office/officeart/2005/8/layout/pList2#1"/>
    <dgm:cxn modelId="{C4B44C22-FCB2-45AE-AC1B-C1AAFFF05DA5}" type="presParOf" srcId="{046F1418-FD76-4620-8F26-8E75045BF227}" destId="{657FE299-058D-47F1-8530-5A8A42A8037C}" srcOrd="1" destOrd="0" presId="urn:microsoft.com/office/officeart/2005/8/layout/pList2#1"/>
    <dgm:cxn modelId="{206E53C1-F911-4437-896B-89E8FC851721}" type="presParOf" srcId="{046F1418-FD76-4620-8F26-8E75045BF227}" destId="{32864535-83E9-4679-9D35-1B947698A124}" srcOrd="2" destOrd="0" presId="urn:microsoft.com/office/officeart/2005/8/layout/pList2#1"/>
    <dgm:cxn modelId="{D81D0D3A-0970-4046-A36B-561B6EC928C6}" type="presParOf" srcId="{32864535-83E9-4679-9D35-1B947698A124}" destId="{BF4A4C01-4C7D-4C1F-910A-116700426C7B}" srcOrd="0" destOrd="0" presId="urn:microsoft.com/office/officeart/2005/8/layout/pList2#1"/>
    <dgm:cxn modelId="{55194359-FD14-4085-A703-9155FDC59136}" type="presParOf" srcId="{32864535-83E9-4679-9D35-1B947698A124}" destId="{95D380CB-5076-4546-ADB7-A3517548E042}" srcOrd="1" destOrd="0" presId="urn:microsoft.com/office/officeart/2005/8/layout/pList2#1"/>
    <dgm:cxn modelId="{33CEC132-535C-4B2F-B2AB-2CF31B0987AC}" type="presParOf" srcId="{32864535-83E9-4679-9D35-1B947698A124}" destId="{B5ECF966-2F77-48D4-8859-DDD1D567C3D5}" srcOrd="2" destOrd="0" presId="urn:microsoft.com/office/officeart/2005/8/layout/pList2#1"/>
    <dgm:cxn modelId="{49498FA3-3C11-4CF8-8D88-034B40D53989}" type="presParOf" srcId="{046F1418-FD76-4620-8F26-8E75045BF227}" destId="{F6CD1951-2CDC-4E0F-B0D3-A8A545D0EAD0}" srcOrd="3" destOrd="0" presId="urn:microsoft.com/office/officeart/2005/8/layout/pList2#1"/>
    <dgm:cxn modelId="{CE124CBE-5C66-4945-B81A-487208FDD0FB}" type="presParOf" srcId="{046F1418-FD76-4620-8F26-8E75045BF227}" destId="{32C6CF7C-DDA2-4C77-8381-46C3C37AF5D1}" srcOrd="4" destOrd="0" presId="urn:microsoft.com/office/officeart/2005/8/layout/pList2#1"/>
    <dgm:cxn modelId="{F9A05E44-2E57-4791-A22A-A79E1A6963E7}" type="presParOf" srcId="{32C6CF7C-DDA2-4C77-8381-46C3C37AF5D1}" destId="{2A676C26-1F16-49DF-B32A-CEE32E2BF012}" srcOrd="0" destOrd="0" presId="urn:microsoft.com/office/officeart/2005/8/layout/pList2#1"/>
    <dgm:cxn modelId="{D72B348A-CD12-475F-8EE4-5AE84AC88550}" type="presParOf" srcId="{32C6CF7C-DDA2-4C77-8381-46C3C37AF5D1}" destId="{9279381E-6D20-4A42-8572-BD4E4D78D970}" srcOrd="1" destOrd="0" presId="urn:microsoft.com/office/officeart/2005/8/layout/pList2#1"/>
    <dgm:cxn modelId="{33319CF8-20E0-4B4C-9792-F3213295374E}" type="presParOf" srcId="{32C6CF7C-DDA2-4C77-8381-46C3C37AF5D1}" destId="{1B8DC6E8-2C2D-43FE-AE19-C13B7A96FE4C}" srcOrd="2" destOrd="0" presId="urn:microsoft.com/office/officeart/2005/8/layout/pList2#1"/>
    <dgm:cxn modelId="{74966927-7303-4FCE-AA92-3010BB0C042B}" type="presParOf" srcId="{046F1418-FD76-4620-8F26-8E75045BF227}" destId="{F201BBC6-193C-48B8-BC2F-2FAD22098432}" srcOrd="5" destOrd="0" presId="urn:microsoft.com/office/officeart/2005/8/layout/pList2#1"/>
    <dgm:cxn modelId="{AE5EA1BB-081E-4940-A52A-3F560EC1A39E}" type="presParOf" srcId="{046F1418-FD76-4620-8F26-8E75045BF227}" destId="{A1DBF569-4A87-413F-B5A7-F8EEE5FA4487}" srcOrd="6" destOrd="0" presId="urn:microsoft.com/office/officeart/2005/8/layout/pList2#1"/>
    <dgm:cxn modelId="{3F1A0FDA-FAE1-437F-B4F7-6337FC48D3C6}" type="presParOf" srcId="{A1DBF569-4A87-413F-B5A7-F8EEE5FA4487}" destId="{77837FB8-9E19-4424-A9E5-57F9D486F9FA}" srcOrd="0" destOrd="0" presId="urn:microsoft.com/office/officeart/2005/8/layout/pList2#1"/>
    <dgm:cxn modelId="{68345371-D5E6-4319-B747-12BB71D0D2BB}" type="presParOf" srcId="{A1DBF569-4A87-413F-B5A7-F8EEE5FA4487}" destId="{00DB7641-D2DB-4652-9DA3-94852CBFD320}" srcOrd="1" destOrd="0" presId="urn:microsoft.com/office/officeart/2005/8/layout/pList2#1"/>
    <dgm:cxn modelId="{60BB8011-BBE2-4FC1-95E4-8E6B0B832D32}" type="presParOf" srcId="{A1DBF569-4A87-413F-B5A7-F8EEE5FA4487}" destId="{C0888264-4B80-4CDC-B8C3-AED596A3DA0B}" srcOrd="2" destOrd="0" presId="urn:microsoft.com/office/officeart/2005/8/layout/p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575057-9563-4762-BACF-75CD7A65E0F4}">
      <dsp:nvSpPr>
        <dsp:cNvPr id="0" name=""/>
        <dsp:cNvSpPr/>
      </dsp:nvSpPr>
      <dsp:spPr>
        <a:xfrm>
          <a:off x="3331" y="935761"/>
          <a:ext cx="1621492" cy="1117208"/>
        </a:xfrm>
        <a:prstGeom prst="roundRect">
          <a:avLst/>
        </a:prstGeom>
        <a:blipFill>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xmlns="" val="0"/>
              </a:ext>
            </a:extLst>
          </a:blip>
          <a:srcRect/>
          <a:stretch>
            <a:fillRect l="-32000" r="-3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7DFD33-D9A0-4533-BE55-CEAC2E698AAE}">
      <dsp:nvSpPr>
        <dsp:cNvPr id="0" name=""/>
        <dsp:cNvSpPr/>
      </dsp:nvSpPr>
      <dsp:spPr>
        <a:xfrm>
          <a:off x="3331" y="2052969"/>
          <a:ext cx="1621492" cy="601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b="1" kern="1200" dirty="0" smtClean="0">
              <a:solidFill>
                <a:schemeClr val="tx1"/>
              </a:solidFill>
            </a:rPr>
            <a:t>Forensic Data Analytics</a:t>
          </a:r>
          <a:endParaRPr lang="en-US" sz="1600" b="1" kern="1200" dirty="0">
            <a:solidFill>
              <a:schemeClr val="tx1"/>
            </a:solidFill>
          </a:endParaRPr>
        </a:p>
      </dsp:txBody>
      <dsp:txXfrm>
        <a:off x="3331" y="2052969"/>
        <a:ext cx="1621492" cy="601573"/>
      </dsp:txXfrm>
    </dsp:sp>
    <dsp:sp modelId="{F9205C40-1BC6-4355-A8B9-B90292004FD3}">
      <dsp:nvSpPr>
        <dsp:cNvPr id="0" name=""/>
        <dsp:cNvSpPr/>
      </dsp:nvSpPr>
      <dsp:spPr>
        <a:xfrm>
          <a:off x="1787040" y="935761"/>
          <a:ext cx="1621492" cy="1117208"/>
        </a:xfrm>
        <a:prstGeom prst="roundRect">
          <a:avLst/>
        </a:prstGeom>
        <a:blipFill>
          <a:blip xmlns:r="http://schemas.openxmlformats.org/officeDocument/2006/relationships" r:embed="rId2">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xmlns="" val="0"/>
              </a:ext>
            </a:extLst>
          </a:blip>
          <a:srcRect/>
          <a:stretch>
            <a:fillRect t="-16000" b="-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101CED-9C5A-4231-B6B2-E8D6F9BBE510}">
      <dsp:nvSpPr>
        <dsp:cNvPr id="0" name=""/>
        <dsp:cNvSpPr/>
      </dsp:nvSpPr>
      <dsp:spPr>
        <a:xfrm>
          <a:off x="1787040" y="2052969"/>
          <a:ext cx="1621492" cy="601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b="1" kern="1200" dirty="0" smtClean="0">
              <a:solidFill>
                <a:schemeClr val="tx1"/>
              </a:solidFill>
            </a:rPr>
            <a:t>Forensic Accounting</a:t>
          </a:r>
          <a:endParaRPr lang="en-US" sz="1600" b="1" kern="1200" dirty="0">
            <a:solidFill>
              <a:schemeClr val="tx1"/>
            </a:solidFill>
          </a:endParaRPr>
        </a:p>
      </dsp:txBody>
      <dsp:txXfrm>
        <a:off x="1787040" y="2052969"/>
        <a:ext cx="1621492" cy="601573"/>
      </dsp:txXfrm>
    </dsp:sp>
    <dsp:sp modelId="{DB549D75-6555-47F6-856C-9CF4BC5135D1}">
      <dsp:nvSpPr>
        <dsp:cNvPr id="0" name=""/>
        <dsp:cNvSpPr/>
      </dsp:nvSpPr>
      <dsp:spPr>
        <a:xfrm>
          <a:off x="3570750" y="935761"/>
          <a:ext cx="1621492" cy="1117208"/>
        </a:xfrm>
        <a:prstGeom prst="roundRect">
          <a:avLst/>
        </a:prstGeom>
        <a:blipFill>
          <a:blip xmlns:r="http://schemas.openxmlformats.org/officeDocument/2006/relationships" r:embed="rId3">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xmlns="" val="0"/>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721FA3-692C-414B-B447-57D4637455BC}">
      <dsp:nvSpPr>
        <dsp:cNvPr id="0" name=""/>
        <dsp:cNvSpPr/>
      </dsp:nvSpPr>
      <dsp:spPr>
        <a:xfrm>
          <a:off x="3570750" y="2052969"/>
          <a:ext cx="1621492" cy="601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b="1" kern="1200" dirty="0" smtClean="0">
              <a:solidFill>
                <a:schemeClr val="tx1"/>
              </a:solidFill>
            </a:rPr>
            <a:t>Forensic Investigation</a:t>
          </a:r>
        </a:p>
      </dsp:txBody>
      <dsp:txXfrm>
        <a:off x="3570750" y="2052969"/>
        <a:ext cx="1621492" cy="601573"/>
      </dsp:txXfrm>
    </dsp:sp>
    <dsp:sp modelId="{BEADDC3D-8789-4B83-84C8-4BA8AD36E98E}">
      <dsp:nvSpPr>
        <dsp:cNvPr id="0" name=""/>
        <dsp:cNvSpPr/>
      </dsp:nvSpPr>
      <dsp:spPr>
        <a:xfrm>
          <a:off x="5318186" y="858763"/>
          <a:ext cx="1621492" cy="1117208"/>
        </a:xfrm>
        <a:prstGeom prst="roundRect">
          <a:avLst/>
        </a:prstGeom>
        <a:blipFill>
          <a:blip xmlns:r="http://schemas.openxmlformats.org/officeDocument/2006/relationships" r:embed="rId4">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xmlns="" val="0"/>
              </a:ext>
            </a:extLst>
          </a:blip>
          <a:srcRect/>
          <a:stretch>
            <a:fillRect l="-28000" r="-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5F5C98-5B9B-4EE6-A292-E05C1B059B72}">
      <dsp:nvSpPr>
        <dsp:cNvPr id="0" name=""/>
        <dsp:cNvSpPr/>
      </dsp:nvSpPr>
      <dsp:spPr>
        <a:xfrm>
          <a:off x="5354459" y="2052969"/>
          <a:ext cx="1621492" cy="601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b="1" kern="1200" dirty="0" smtClean="0">
              <a:solidFill>
                <a:schemeClr val="tx1"/>
              </a:solidFill>
            </a:rPr>
            <a:t>Civil litigation </a:t>
          </a:r>
        </a:p>
      </dsp:txBody>
      <dsp:txXfrm>
        <a:off x="5354459" y="2052969"/>
        <a:ext cx="1621492" cy="601573"/>
      </dsp:txXfrm>
    </dsp:sp>
    <dsp:sp modelId="{31F2FA32-C2DF-4D0E-8640-96953408AFF9}">
      <dsp:nvSpPr>
        <dsp:cNvPr id="0" name=""/>
        <dsp:cNvSpPr/>
      </dsp:nvSpPr>
      <dsp:spPr>
        <a:xfrm>
          <a:off x="7138169" y="935761"/>
          <a:ext cx="1621492" cy="1117208"/>
        </a:xfrm>
        <a:prstGeom prst="roundRect">
          <a:avLst/>
        </a:prstGeom>
        <a:blipFill>
          <a:blip xmlns:r="http://schemas.openxmlformats.org/officeDocument/2006/relationships" r:embed="rId5">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xmlns=""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B2F57B-57A2-4A41-942C-3A244B1E2DC2}">
      <dsp:nvSpPr>
        <dsp:cNvPr id="0" name=""/>
        <dsp:cNvSpPr/>
      </dsp:nvSpPr>
      <dsp:spPr>
        <a:xfrm>
          <a:off x="7138169" y="2052969"/>
          <a:ext cx="1621492" cy="601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b="1" kern="1200" dirty="0" smtClean="0">
              <a:solidFill>
                <a:schemeClr val="tx1"/>
              </a:solidFill>
            </a:rPr>
            <a:t>Legal's </a:t>
          </a:r>
        </a:p>
      </dsp:txBody>
      <dsp:txXfrm>
        <a:off x="7138169" y="2052969"/>
        <a:ext cx="1621492" cy="601573"/>
      </dsp:txXfrm>
    </dsp:sp>
    <dsp:sp modelId="{A12231F7-DF1F-4F0C-AFE0-A0E5E229C060}">
      <dsp:nvSpPr>
        <dsp:cNvPr id="0" name=""/>
        <dsp:cNvSpPr/>
      </dsp:nvSpPr>
      <dsp:spPr>
        <a:xfrm>
          <a:off x="8921878" y="935761"/>
          <a:ext cx="1621492" cy="1117208"/>
        </a:xfrm>
        <a:prstGeom prst="roundRect">
          <a:avLst/>
        </a:prstGeom>
        <a:blipFill>
          <a:blip xmlns:r="http://schemas.openxmlformats.org/officeDocument/2006/relationships" r:embed="rId6">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xmlns="" val="0"/>
              </a:ext>
            </a:extLst>
          </a:blip>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1C6FA3-3866-4446-BA22-CCEC362C76BF}">
      <dsp:nvSpPr>
        <dsp:cNvPr id="0" name=""/>
        <dsp:cNvSpPr/>
      </dsp:nvSpPr>
      <dsp:spPr>
        <a:xfrm>
          <a:off x="8921878" y="2052969"/>
          <a:ext cx="1621492" cy="601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b="1" kern="1200" dirty="0" smtClean="0">
              <a:solidFill>
                <a:schemeClr val="tx1"/>
              </a:solidFill>
            </a:rPr>
            <a:t>Cyber Forensics</a:t>
          </a:r>
          <a:endParaRPr lang="en-US" sz="1600" b="1" kern="1200" dirty="0">
            <a:solidFill>
              <a:schemeClr val="tx1"/>
            </a:solidFill>
          </a:endParaRPr>
        </a:p>
      </dsp:txBody>
      <dsp:txXfrm>
        <a:off x="8921878" y="2052969"/>
        <a:ext cx="1621492" cy="60157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851ECA-1C9D-4E58-BB28-99C373DA201A}">
      <dsp:nvSpPr>
        <dsp:cNvPr id="0" name=""/>
        <dsp:cNvSpPr/>
      </dsp:nvSpPr>
      <dsp:spPr>
        <a:xfrm>
          <a:off x="0" y="0"/>
          <a:ext cx="10515600" cy="1403208"/>
        </a:xfrm>
        <a:prstGeom prst="roundRect">
          <a:avLst>
            <a:gd name="adj" fmla="val 10000"/>
          </a:avLst>
        </a:prstGeom>
        <a:solidFill>
          <a:srgbClr val="FFFFCC">
            <a:alpha val="89804"/>
          </a:srgbClr>
        </a:solidFill>
        <a:ln w="12700" cap="flat" cmpd="sng" algn="ctr">
          <a:solidFill>
            <a:srgbClr val="FFFFCC">
              <a:alpha val="90000"/>
            </a:srgbClr>
          </a:solidFill>
          <a:prstDash val="solid"/>
          <a:miter lim="800000"/>
        </a:ln>
        <a:effectLst/>
      </dsp:spPr>
      <dsp:style>
        <a:lnRef idx="2">
          <a:scrgbClr r="0" g="0" b="0"/>
        </a:lnRef>
        <a:fillRef idx="1">
          <a:scrgbClr r="0" g="0" b="0"/>
        </a:fillRef>
        <a:effectRef idx="0">
          <a:scrgbClr r="0" g="0" b="0"/>
        </a:effectRef>
        <a:fontRef idx="minor"/>
      </dsp:style>
    </dsp:sp>
    <dsp:sp modelId="{B4824691-E4B8-4D6E-9A20-9E4BDA95FDDE}">
      <dsp:nvSpPr>
        <dsp:cNvPr id="0" name=""/>
        <dsp:cNvSpPr/>
      </dsp:nvSpPr>
      <dsp:spPr>
        <a:xfrm>
          <a:off x="317313" y="187094"/>
          <a:ext cx="2251560" cy="102901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50000" r="-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76B482-36B3-4031-8FFE-4EC8CCAEB7B8}">
      <dsp:nvSpPr>
        <dsp:cNvPr id="0" name=""/>
        <dsp:cNvSpPr/>
      </dsp:nvSpPr>
      <dsp:spPr>
        <a:xfrm rot="10800000">
          <a:off x="317313" y="1403208"/>
          <a:ext cx="2251560" cy="1715033"/>
        </a:xfrm>
        <a:prstGeom prst="round2SameRect">
          <a:avLst>
            <a:gd name="adj1" fmla="val 10500"/>
            <a:gd name="adj2" fmla="val 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kern="1200" dirty="0" smtClean="0">
              <a:solidFill>
                <a:sysClr val="windowText" lastClr="000000"/>
              </a:solidFill>
              <a:latin typeface="Arial" panose="020B0604020202020204" pitchFamily="34" charset="0"/>
              <a:cs typeface="Arial" panose="020B0604020202020204" pitchFamily="34" charset="0"/>
            </a:rPr>
            <a:t>CIVIL LITIGATION</a:t>
          </a:r>
          <a:endParaRPr lang="en-US" sz="1300" b="1" kern="1200" dirty="0">
            <a:solidFill>
              <a:sysClr val="windowText" lastClr="000000"/>
            </a:solidFill>
            <a:latin typeface="Arial" panose="020B0604020202020204" pitchFamily="34" charset="0"/>
            <a:cs typeface="Arial" panose="020B0604020202020204" pitchFamily="34" charset="0"/>
          </a:endParaRPr>
        </a:p>
        <a:p>
          <a:pPr marL="57150" lvl="1" indent="-57150" algn="just" defTabSz="444500">
            <a:lnSpc>
              <a:spcPct val="90000"/>
            </a:lnSpc>
            <a:spcBef>
              <a:spcPct val="0"/>
            </a:spcBef>
            <a:spcAft>
              <a:spcPct val="15000"/>
            </a:spcAft>
            <a:buChar char="••"/>
          </a:pPr>
          <a:r>
            <a:rPr lang="en-ZA" sz="1000" b="0" kern="1200" dirty="0" smtClean="0">
              <a:solidFill>
                <a:sysClr val="windowText" lastClr="000000"/>
              </a:solidFill>
              <a:latin typeface="Arial" panose="020B0604020202020204" pitchFamily="34" charset="0"/>
              <a:cs typeface="Arial" panose="020B0604020202020204" pitchFamily="34" charset="0"/>
            </a:rPr>
            <a:t>Institute civil proceedings where there are potential recoveries of assets.</a:t>
          </a:r>
          <a:endParaRPr lang="en-US" sz="1000" b="0" kern="1200" dirty="0">
            <a:solidFill>
              <a:sysClr val="windowText" lastClr="000000"/>
            </a:solidFill>
            <a:latin typeface="Arial" panose="020B0604020202020204" pitchFamily="34" charset="0"/>
            <a:cs typeface="Arial" panose="020B0604020202020204" pitchFamily="34" charset="0"/>
          </a:endParaRPr>
        </a:p>
        <a:p>
          <a:pPr marL="57150" lvl="1" indent="-57150" algn="just" defTabSz="444500">
            <a:lnSpc>
              <a:spcPct val="90000"/>
            </a:lnSpc>
            <a:spcBef>
              <a:spcPct val="0"/>
            </a:spcBef>
            <a:spcAft>
              <a:spcPct val="15000"/>
            </a:spcAft>
            <a:buChar char="••"/>
          </a:pPr>
          <a:r>
            <a:rPr lang="en-ZA" sz="1000" b="0" kern="1200" dirty="0" smtClean="0">
              <a:solidFill>
                <a:sysClr val="windowText" lastClr="000000"/>
              </a:solidFill>
              <a:latin typeface="Arial" panose="020B0604020202020204" pitchFamily="34" charset="0"/>
              <a:cs typeface="Arial" panose="020B0604020202020204" pitchFamily="34" charset="0"/>
            </a:rPr>
            <a:t>Apply for preservation orders at an early stage of investigation where there is prima facie evidence.</a:t>
          </a:r>
          <a:endParaRPr lang="en-ZA" sz="1000" b="0" kern="1200" dirty="0">
            <a:solidFill>
              <a:sysClr val="windowText" lastClr="000000"/>
            </a:solidFill>
            <a:latin typeface="Arial" panose="020B0604020202020204" pitchFamily="34" charset="0"/>
            <a:cs typeface="Arial" panose="020B0604020202020204" pitchFamily="34" charset="0"/>
          </a:endParaRPr>
        </a:p>
      </dsp:txBody>
      <dsp:txXfrm rot="10800000">
        <a:off x="317313" y="1403208"/>
        <a:ext cx="2251560" cy="1715033"/>
      </dsp:txXfrm>
    </dsp:sp>
    <dsp:sp modelId="{B5ECF966-2F77-48D4-8859-DDD1D567C3D5}">
      <dsp:nvSpPr>
        <dsp:cNvPr id="0" name=""/>
        <dsp:cNvSpPr/>
      </dsp:nvSpPr>
      <dsp:spPr>
        <a:xfrm>
          <a:off x="2794030" y="187094"/>
          <a:ext cx="2251560" cy="102901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t="-19000" b="-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4A4C01-4C7D-4C1F-910A-116700426C7B}">
      <dsp:nvSpPr>
        <dsp:cNvPr id="0" name=""/>
        <dsp:cNvSpPr/>
      </dsp:nvSpPr>
      <dsp:spPr>
        <a:xfrm rot="10800000">
          <a:off x="2794030" y="1403208"/>
          <a:ext cx="2251560" cy="1715033"/>
        </a:xfrm>
        <a:prstGeom prst="round2SameRect">
          <a:avLst>
            <a:gd name="adj1" fmla="val 10500"/>
            <a:gd name="adj2" fmla="val 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kern="1200" dirty="0" smtClean="0">
              <a:solidFill>
                <a:sysClr val="windowText" lastClr="000000"/>
              </a:solidFill>
              <a:latin typeface="Arial" panose="020B0604020202020204" pitchFamily="34" charset="0"/>
              <a:cs typeface="Arial" panose="020B0604020202020204" pitchFamily="34" charset="0"/>
            </a:rPr>
            <a:t>DISCIPLINARY ACTION REFERRALS TO ESKOM</a:t>
          </a:r>
          <a:endParaRPr lang="en-US" sz="1300" b="1" kern="1200" dirty="0">
            <a:solidFill>
              <a:sysClr val="windowText" lastClr="000000"/>
            </a:solidFill>
            <a:latin typeface="Arial" panose="020B0604020202020204" pitchFamily="34" charset="0"/>
            <a:cs typeface="Arial" panose="020B0604020202020204" pitchFamily="34" charset="0"/>
          </a:endParaRPr>
        </a:p>
      </dsp:txBody>
      <dsp:txXfrm rot="10800000">
        <a:off x="2794030" y="1403208"/>
        <a:ext cx="2251560" cy="1715033"/>
      </dsp:txXfrm>
    </dsp:sp>
    <dsp:sp modelId="{1B8DC6E8-2C2D-43FE-AE19-C13B7A96FE4C}">
      <dsp:nvSpPr>
        <dsp:cNvPr id="0" name=""/>
        <dsp:cNvSpPr/>
      </dsp:nvSpPr>
      <dsp:spPr>
        <a:xfrm>
          <a:off x="5270746" y="187094"/>
          <a:ext cx="2251560" cy="1029019"/>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676C26-1F16-49DF-B32A-CEE32E2BF012}">
      <dsp:nvSpPr>
        <dsp:cNvPr id="0" name=""/>
        <dsp:cNvSpPr/>
      </dsp:nvSpPr>
      <dsp:spPr>
        <a:xfrm rot="10800000">
          <a:off x="5270746" y="1403208"/>
          <a:ext cx="2251560" cy="1715033"/>
        </a:xfrm>
        <a:prstGeom prst="round2SameRect">
          <a:avLst>
            <a:gd name="adj1" fmla="val 10500"/>
            <a:gd name="adj2" fmla="val 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kern="1200" dirty="0" smtClean="0">
              <a:solidFill>
                <a:sysClr val="windowText" lastClr="000000"/>
              </a:solidFill>
              <a:latin typeface="Arial" panose="020B0604020202020204" pitchFamily="34" charset="0"/>
              <a:cs typeface="Arial" panose="020B0604020202020204" pitchFamily="34" charset="0"/>
            </a:rPr>
            <a:t>PROSECUTION REFERRALS TO THE NPA </a:t>
          </a:r>
        </a:p>
        <a:p>
          <a:pPr lvl="0" algn="ctr" defTabSz="577850">
            <a:lnSpc>
              <a:spcPct val="90000"/>
            </a:lnSpc>
            <a:spcBef>
              <a:spcPct val="0"/>
            </a:spcBef>
            <a:spcAft>
              <a:spcPct val="35000"/>
            </a:spcAft>
          </a:pPr>
          <a:r>
            <a:rPr lang="en-US" sz="1300" b="1" kern="1200" dirty="0" smtClean="0">
              <a:solidFill>
                <a:sysClr val="windowText" lastClr="000000"/>
              </a:solidFill>
              <a:latin typeface="Arial" panose="020B0604020202020204" pitchFamily="34" charset="0"/>
              <a:cs typeface="Arial" panose="020B0604020202020204" pitchFamily="34" charset="0"/>
            </a:rPr>
            <a:t> </a:t>
          </a:r>
        </a:p>
        <a:p>
          <a:pPr lvl="0" algn="ctr" defTabSz="577850">
            <a:lnSpc>
              <a:spcPct val="90000"/>
            </a:lnSpc>
            <a:spcBef>
              <a:spcPct val="0"/>
            </a:spcBef>
            <a:spcAft>
              <a:spcPct val="35000"/>
            </a:spcAft>
          </a:pPr>
          <a:endParaRPr lang="en-US" sz="1300" b="1" kern="1200" dirty="0">
            <a:solidFill>
              <a:sysClr val="windowText" lastClr="000000"/>
            </a:solidFill>
            <a:latin typeface="Arial" panose="020B0604020202020204" pitchFamily="34" charset="0"/>
            <a:cs typeface="Arial" panose="020B0604020202020204" pitchFamily="34" charset="0"/>
          </a:endParaRPr>
        </a:p>
      </dsp:txBody>
      <dsp:txXfrm rot="10800000">
        <a:off x="5270746" y="1403208"/>
        <a:ext cx="2251560" cy="1715033"/>
      </dsp:txXfrm>
    </dsp:sp>
    <dsp:sp modelId="{C0888264-4B80-4CDC-B8C3-AED596A3DA0B}">
      <dsp:nvSpPr>
        <dsp:cNvPr id="0" name=""/>
        <dsp:cNvSpPr/>
      </dsp:nvSpPr>
      <dsp:spPr>
        <a:xfrm>
          <a:off x="7747462" y="187094"/>
          <a:ext cx="2450823" cy="1029019"/>
        </a:xfrm>
        <a:prstGeom prst="roundRect">
          <a:avLst>
            <a:gd name="adj" fmla="val 10000"/>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837FB8-9E19-4424-A9E5-57F9D486F9FA}">
      <dsp:nvSpPr>
        <dsp:cNvPr id="0" name=""/>
        <dsp:cNvSpPr/>
      </dsp:nvSpPr>
      <dsp:spPr>
        <a:xfrm rot="10800000">
          <a:off x="7847094" y="1403208"/>
          <a:ext cx="2251560" cy="1715033"/>
        </a:xfrm>
        <a:prstGeom prst="round2SameRect">
          <a:avLst>
            <a:gd name="adj1" fmla="val 10500"/>
            <a:gd name="adj2" fmla="val 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kern="1200" dirty="0" smtClean="0">
              <a:solidFill>
                <a:sysClr val="windowText" lastClr="000000"/>
              </a:solidFill>
              <a:latin typeface="Arial" panose="020B0604020202020204" pitchFamily="34" charset="0"/>
              <a:cs typeface="Arial" panose="020B0604020202020204" pitchFamily="34" charset="0"/>
            </a:rPr>
            <a:t>REFERRAL TO OTHER REGULATORY AUTHORITIES SUCH AS:</a:t>
          </a:r>
        </a:p>
        <a:p>
          <a:pPr lvl="0" algn="ctr" defTabSz="577850">
            <a:lnSpc>
              <a:spcPct val="90000"/>
            </a:lnSpc>
            <a:spcBef>
              <a:spcPct val="0"/>
            </a:spcBef>
            <a:spcAft>
              <a:spcPct val="35000"/>
            </a:spcAft>
          </a:pPr>
          <a:r>
            <a:rPr lang="en-US" sz="1300" b="1" kern="1200" dirty="0" smtClean="0">
              <a:solidFill>
                <a:sysClr val="windowText" lastClr="000000"/>
              </a:solidFill>
              <a:latin typeface="Arial" panose="020B0604020202020204" pitchFamily="34" charset="0"/>
              <a:cs typeface="Arial" panose="020B0604020202020204" pitchFamily="34" charset="0"/>
            </a:rPr>
            <a:t>SARS</a:t>
          </a:r>
        </a:p>
        <a:p>
          <a:pPr lvl="0" algn="ctr" defTabSz="577850">
            <a:lnSpc>
              <a:spcPct val="90000"/>
            </a:lnSpc>
            <a:spcBef>
              <a:spcPct val="0"/>
            </a:spcBef>
            <a:spcAft>
              <a:spcPct val="35000"/>
            </a:spcAft>
          </a:pPr>
          <a:r>
            <a:rPr lang="en-US" sz="1300" b="1" kern="1200" dirty="0" smtClean="0">
              <a:solidFill>
                <a:sysClr val="windowText" lastClr="000000"/>
              </a:solidFill>
              <a:latin typeface="Arial" panose="020B0604020202020204" pitchFamily="34" charset="0"/>
              <a:cs typeface="Arial" panose="020B0604020202020204" pitchFamily="34" charset="0"/>
            </a:rPr>
            <a:t>CIDB</a:t>
          </a:r>
        </a:p>
        <a:p>
          <a:pPr lvl="0" algn="ctr" defTabSz="577850">
            <a:lnSpc>
              <a:spcPct val="90000"/>
            </a:lnSpc>
            <a:spcBef>
              <a:spcPct val="0"/>
            </a:spcBef>
            <a:spcAft>
              <a:spcPct val="35000"/>
            </a:spcAft>
          </a:pPr>
          <a:endParaRPr lang="en-US" sz="1300" b="1" kern="1200" dirty="0" smtClean="0">
            <a:solidFill>
              <a:sysClr val="windowText" lastClr="000000"/>
            </a:solidFill>
            <a:latin typeface="Arial" panose="020B0604020202020204" pitchFamily="34" charset="0"/>
            <a:cs typeface="Arial" panose="020B0604020202020204" pitchFamily="34" charset="0"/>
          </a:endParaRPr>
        </a:p>
        <a:p>
          <a:pPr lvl="0" algn="ctr" defTabSz="577850">
            <a:lnSpc>
              <a:spcPct val="90000"/>
            </a:lnSpc>
            <a:spcBef>
              <a:spcPct val="0"/>
            </a:spcBef>
            <a:spcAft>
              <a:spcPct val="35000"/>
            </a:spcAft>
          </a:pPr>
          <a:endParaRPr lang="en-US" sz="1300" b="1" kern="1200" dirty="0">
            <a:solidFill>
              <a:sysClr val="windowText" lastClr="000000"/>
            </a:solidFill>
            <a:latin typeface="Arial" panose="020B0604020202020204" pitchFamily="34" charset="0"/>
            <a:cs typeface="Arial" panose="020B0604020202020204" pitchFamily="34" charset="0"/>
          </a:endParaRPr>
        </a:p>
      </dsp:txBody>
      <dsp:txXfrm rot="10800000">
        <a:off x="7847094" y="1403208"/>
        <a:ext cx="2251560" cy="1715033"/>
      </dsp:txXfrm>
    </dsp:sp>
  </dsp:spTree>
</dsp:drawing>
</file>

<file path=ppt/diagrams/layout1.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E6EF20-77F5-4AA3-80CF-D98E2DF26DF5}" type="datetimeFigureOut">
              <a:rPr lang="en-US" smtClean="0"/>
              <a:pPr/>
              <a:t>5/12/2023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BF06E0-F3D5-44E5-A5F9-6387319EC26F}" type="slidenum">
              <a:rPr lang="en-US" smtClean="0"/>
              <a:pPr/>
              <a:t>‹#›</a:t>
            </a:fld>
            <a:endParaRPr lang="en-US" dirty="0"/>
          </a:p>
        </p:txBody>
      </p:sp>
    </p:spTree>
    <p:extLst>
      <p:ext uri="{BB962C8B-B14F-4D97-AF65-F5344CB8AC3E}">
        <p14:creationId xmlns:p14="http://schemas.microsoft.com/office/powerpoint/2010/main" xmlns="" val="1873896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91B55439-5284-0A4E-86AC-6BAE472769B8}"/>
              </a:ext>
            </a:extLst>
          </p:cNvPr>
          <p:cNvSpPr>
            <a:spLocks noGrp="1"/>
          </p:cNvSpPr>
          <p:nvPr>
            <p:ph type="dt" sz="half" idx="10"/>
          </p:nvPr>
        </p:nvSpPr>
        <p:spPr/>
        <p:txBody>
          <a:bodyPr/>
          <a:lstStyle/>
          <a:p>
            <a:fld id="{C28AD5E8-0281-40A1-BE57-20AB03799233}" type="datetime1">
              <a:rPr lang="en-US" smtClean="0"/>
              <a:pPr/>
              <a:t>5/12/2023</a:t>
            </a:fld>
            <a:endParaRPr lang="en-US" dirty="0"/>
          </a:p>
        </p:txBody>
      </p:sp>
      <p:sp>
        <p:nvSpPr>
          <p:cNvPr id="5" name="Footer Placeholder 4">
            <a:extLst>
              <a:ext uri="{FF2B5EF4-FFF2-40B4-BE49-F238E27FC236}">
                <a16:creationId xmlns:a16="http://schemas.microsoft.com/office/drawing/2014/main" xmlns="" id="{C81B93C9-D519-D749-946F-5D1EB50751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9A05B9D-1928-1444-8121-0DF0857FB635}"/>
              </a:ext>
            </a:extLst>
          </p:cNvPr>
          <p:cNvSpPr>
            <a:spLocks noGrp="1"/>
          </p:cNvSpPr>
          <p:nvPr>
            <p:ph type="sldNum" sz="quarter" idx="12"/>
          </p:nvPr>
        </p:nvSpPr>
        <p:spPr/>
        <p:txBody>
          <a:bodyPr/>
          <a:lstStyle/>
          <a:p>
            <a:fld id="{A9CDD504-248B-3749-98AD-45ADFBB8EDAD}" type="slidenum">
              <a:rPr lang="en-US" smtClean="0"/>
              <a:pPr/>
              <a:t>‹#›</a:t>
            </a:fld>
            <a:endParaRPr lang="en-US" dirty="0"/>
          </a:p>
        </p:txBody>
      </p:sp>
      <p:pic>
        <p:nvPicPr>
          <p:cNvPr id="3" name="Picture 2" descr="Text, whiteboard&#10;&#10;Description automatically generated">
            <a:extLst>
              <a:ext uri="{FF2B5EF4-FFF2-40B4-BE49-F238E27FC236}">
                <a16:creationId xmlns:a16="http://schemas.microsoft.com/office/drawing/2014/main" xmlns="" id="{857719E5-4BE0-B748-B476-246913B31A2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xmlns="" val="1409731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60155E-04E6-BA42-BD6A-43349BEFDE6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E205F596-BE0A-7C4A-8ABA-90918EE5AE1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D97A450A-0611-284E-BF15-2BDC31C3FF80}"/>
              </a:ext>
            </a:extLst>
          </p:cNvPr>
          <p:cNvSpPr>
            <a:spLocks noGrp="1"/>
          </p:cNvSpPr>
          <p:nvPr>
            <p:ph type="dt" sz="half" idx="10"/>
          </p:nvPr>
        </p:nvSpPr>
        <p:spPr/>
        <p:txBody>
          <a:bodyPr/>
          <a:lstStyle/>
          <a:p>
            <a:fld id="{812DAD88-A51A-409E-9A24-D062B3097B34}" type="datetime1">
              <a:rPr lang="en-US" smtClean="0"/>
              <a:pPr/>
              <a:t>5/12/2023</a:t>
            </a:fld>
            <a:endParaRPr lang="en-US" dirty="0"/>
          </a:p>
        </p:txBody>
      </p:sp>
      <p:sp>
        <p:nvSpPr>
          <p:cNvPr id="5" name="Footer Placeholder 4">
            <a:extLst>
              <a:ext uri="{FF2B5EF4-FFF2-40B4-BE49-F238E27FC236}">
                <a16:creationId xmlns:a16="http://schemas.microsoft.com/office/drawing/2014/main" xmlns="" id="{25B13F36-8790-4D4B-A3E7-C02733AC43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5B0FAA4-6077-DC4E-B979-B32471ABB426}"/>
              </a:ext>
            </a:extLst>
          </p:cNvPr>
          <p:cNvSpPr>
            <a:spLocks noGrp="1"/>
          </p:cNvSpPr>
          <p:nvPr>
            <p:ph type="sldNum" sz="quarter" idx="12"/>
          </p:nvPr>
        </p:nvSpPr>
        <p:spPr/>
        <p:txBody>
          <a:bodyPr/>
          <a:lstStyle/>
          <a:p>
            <a:fld id="{A9CDD504-248B-3749-98AD-45ADFBB8EDAD}" type="slidenum">
              <a:rPr lang="en-US" smtClean="0"/>
              <a:pPr/>
              <a:t>‹#›</a:t>
            </a:fld>
            <a:endParaRPr lang="en-US" dirty="0"/>
          </a:p>
        </p:txBody>
      </p:sp>
    </p:spTree>
    <p:extLst>
      <p:ext uri="{BB962C8B-B14F-4D97-AF65-F5344CB8AC3E}">
        <p14:creationId xmlns:p14="http://schemas.microsoft.com/office/powerpoint/2010/main" xmlns="" val="2770041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9149879-68E2-1640-8E2C-55A90A49B332}"/>
              </a:ext>
            </a:extLst>
          </p:cNvPr>
          <p:cNvSpPr>
            <a:spLocks noGrp="1"/>
          </p:cNvSpPr>
          <p:nvPr>
            <p:ph type="title" orient="vert"/>
          </p:nvPr>
        </p:nvSpPr>
        <p:spPr>
          <a:xfrm>
            <a:off x="8724900" y="1630017"/>
            <a:ext cx="2628900" cy="4546946"/>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CBDAE703-6467-5547-804C-D08F6EB63487}"/>
              </a:ext>
            </a:extLst>
          </p:cNvPr>
          <p:cNvSpPr>
            <a:spLocks noGrp="1"/>
          </p:cNvSpPr>
          <p:nvPr>
            <p:ph type="body" orient="vert" idx="1"/>
          </p:nvPr>
        </p:nvSpPr>
        <p:spPr>
          <a:xfrm>
            <a:off x="838200" y="1630017"/>
            <a:ext cx="7734300" cy="454694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9B54503C-A530-154B-A6EB-7CE2CCDAACE1}"/>
              </a:ext>
            </a:extLst>
          </p:cNvPr>
          <p:cNvSpPr>
            <a:spLocks noGrp="1"/>
          </p:cNvSpPr>
          <p:nvPr>
            <p:ph type="dt" sz="half" idx="10"/>
          </p:nvPr>
        </p:nvSpPr>
        <p:spPr/>
        <p:txBody>
          <a:bodyPr/>
          <a:lstStyle/>
          <a:p>
            <a:fld id="{4B0B9605-4AAF-4F81-A8FF-14B1C62A7D7A}" type="datetime1">
              <a:rPr lang="en-US" smtClean="0"/>
              <a:pPr/>
              <a:t>5/12/2023</a:t>
            </a:fld>
            <a:endParaRPr lang="en-US" dirty="0"/>
          </a:p>
        </p:txBody>
      </p:sp>
      <p:sp>
        <p:nvSpPr>
          <p:cNvPr id="5" name="Footer Placeholder 4">
            <a:extLst>
              <a:ext uri="{FF2B5EF4-FFF2-40B4-BE49-F238E27FC236}">
                <a16:creationId xmlns:a16="http://schemas.microsoft.com/office/drawing/2014/main" xmlns="" id="{C5CE2184-312B-BB4D-AF0A-75074252D2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061A53CA-4C26-3F4C-907F-6D77D54AEE2E}"/>
              </a:ext>
            </a:extLst>
          </p:cNvPr>
          <p:cNvSpPr>
            <a:spLocks noGrp="1"/>
          </p:cNvSpPr>
          <p:nvPr>
            <p:ph type="sldNum" sz="quarter" idx="12"/>
          </p:nvPr>
        </p:nvSpPr>
        <p:spPr/>
        <p:txBody>
          <a:bodyPr/>
          <a:lstStyle/>
          <a:p>
            <a:fld id="{A9CDD504-248B-3749-98AD-45ADFBB8EDAD}" type="slidenum">
              <a:rPr lang="en-US" smtClean="0"/>
              <a:pPr/>
              <a:t>‹#›</a:t>
            </a:fld>
            <a:endParaRPr lang="en-US" dirty="0"/>
          </a:p>
        </p:txBody>
      </p:sp>
    </p:spTree>
    <p:extLst>
      <p:ext uri="{BB962C8B-B14F-4D97-AF65-F5344CB8AC3E}">
        <p14:creationId xmlns:p14="http://schemas.microsoft.com/office/powerpoint/2010/main" xmlns="" val="1176325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8A5627-A53B-3048-B6EA-A2BF476C630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DBBFD3C4-89B6-3F48-81C7-6C2DBC939B5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0B1B27DC-9FFB-6743-89E8-A4ACAE76CC8D}"/>
              </a:ext>
            </a:extLst>
          </p:cNvPr>
          <p:cNvSpPr>
            <a:spLocks noGrp="1"/>
          </p:cNvSpPr>
          <p:nvPr>
            <p:ph type="dt" sz="half" idx="10"/>
          </p:nvPr>
        </p:nvSpPr>
        <p:spPr/>
        <p:txBody>
          <a:bodyPr/>
          <a:lstStyle/>
          <a:p>
            <a:fld id="{4EBDF1AB-2DB9-4E5C-A958-8C500C860F41}" type="datetime1">
              <a:rPr lang="en-US" smtClean="0"/>
              <a:pPr/>
              <a:t>5/12/2023</a:t>
            </a:fld>
            <a:endParaRPr lang="en-US" dirty="0"/>
          </a:p>
        </p:txBody>
      </p:sp>
      <p:sp>
        <p:nvSpPr>
          <p:cNvPr id="5" name="Footer Placeholder 4">
            <a:extLst>
              <a:ext uri="{FF2B5EF4-FFF2-40B4-BE49-F238E27FC236}">
                <a16:creationId xmlns:a16="http://schemas.microsoft.com/office/drawing/2014/main" xmlns="" id="{08EB1D24-6A66-7B42-A7B4-F6C181288B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61A9D119-17C1-7140-B9C6-A0C41DA662E6}"/>
              </a:ext>
            </a:extLst>
          </p:cNvPr>
          <p:cNvSpPr>
            <a:spLocks noGrp="1"/>
          </p:cNvSpPr>
          <p:nvPr>
            <p:ph type="sldNum" sz="quarter" idx="12"/>
          </p:nvPr>
        </p:nvSpPr>
        <p:spPr/>
        <p:txBody>
          <a:bodyPr/>
          <a:lstStyle/>
          <a:p>
            <a:fld id="{A9CDD504-248B-3749-98AD-45ADFBB8EDAD}" type="slidenum">
              <a:rPr lang="en-US" smtClean="0"/>
              <a:pPr/>
              <a:t>‹#›</a:t>
            </a:fld>
            <a:endParaRPr lang="en-US" dirty="0"/>
          </a:p>
        </p:txBody>
      </p:sp>
    </p:spTree>
    <p:extLst>
      <p:ext uri="{BB962C8B-B14F-4D97-AF65-F5344CB8AC3E}">
        <p14:creationId xmlns:p14="http://schemas.microsoft.com/office/powerpoint/2010/main" xmlns="" val="899139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2306B3-011D-5C48-9B2B-FC3DBD2A114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7140FFEC-0D00-E141-A367-3265FC55D0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19C9EDDD-05DF-0D40-B2B9-254DF259AAB1}"/>
              </a:ext>
            </a:extLst>
          </p:cNvPr>
          <p:cNvSpPr>
            <a:spLocks noGrp="1"/>
          </p:cNvSpPr>
          <p:nvPr>
            <p:ph type="dt" sz="half" idx="10"/>
          </p:nvPr>
        </p:nvSpPr>
        <p:spPr/>
        <p:txBody>
          <a:bodyPr/>
          <a:lstStyle/>
          <a:p>
            <a:fld id="{34FD5DE2-1A53-4961-BE3F-DB8A64F26C4F}" type="datetime1">
              <a:rPr lang="en-US" smtClean="0"/>
              <a:pPr/>
              <a:t>5/12/2023</a:t>
            </a:fld>
            <a:endParaRPr lang="en-US" dirty="0"/>
          </a:p>
        </p:txBody>
      </p:sp>
      <p:sp>
        <p:nvSpPr>
          <p:cNvPr id="5" name="Footer Placeholder 4">
            <a:extLst>
              <a:ext uri="{FF2B5EF4-FFF2-40B4-BE49-F238E27FC236}">
                <a16:creationId xmlns:a16="http://schemas.microsoft.com/office/drawing/2014/main" xmlns="" id="{C1F6726C-5650-A543-87EF-06120095FC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1FB7625-F254-0346-AD09-F79293C0D53D}"/>
              </a:ext>
            </a:extLst>
          </p:cNvPr>
          <p:cNvSpPr>
            <a:spLocks noGrp="1"/>
          </p:cNvSpPr>
          <p:nvPr>
            <p:ph type="sldNum" sz="quarter" idx="12"/>
          </p:nvPr>
        </p:nvSpPr>
        <p:spPr/>
        <p:txBody>
          <a:bodyPr/>
          <a:lstStyle/>
          <a:p>
            <a:fld id="{A9CDD504-248B-3749-98AD-45ADFBB8EDAD}" type="slidenum">
              <a:rPr lang="en-US" smtClean="0"/>
              <a:pPr/>
              <a:t>‹#›</a:t>
            </a:fld>
            <a:endParaRPr lang="en-US" dirty="0"/>
          </a:p>
        </p:txBody>
      </p:sp>
    </p:spTree>
    <p:extLst>
      <p:ext uri="{BB962C8B-B14F-4D97-AF65-F5344CB8AC3E}">
        <p14:creationId xmlns:p14="http://schemas.microsoft.com/office/powerpoint/2010/main" xmlns="" val="337300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BFB3743-63F4-D342-BEC1-B3DE29F58B1A}"/>
              </a:ext>
            </a:extLst>
          </p:cNvPr>
          <p:cNvSpPr>
            <a:spLocks noGrp="1"/>
          </p:cNvSpPr>
          <p:nvPr>
            <p:ph sz="half" idx="1"/>
          </p:nvPr>
        </p:nvSpPr>
        <p:spPr>
          <a:xfrm>
            <a:off x="838200" y="172623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xmlns="" id="{7398B3D2-ECF1-994D-9664-FB3E52023CA9}"/>
              </a:ext>
            </a:extLst>
          </p:cNvPr>
          <p:cNvSpPr>
            <a:spLocks noGrp="1"/>
          </p:cNvSpPr>
          <p:nvPr>
            <p:ph sz="half" idx="2"/>
          </p:nvPr>
        </p:nvSpPr>
        <p:spPr>
          <a:xfrm>
            <a:off x="6172200" y="172623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a:extLst>
              <a:ext uri="{FF2B5EF4-FFF2-40B4-BE49-F238E27FC236}">
                <a16:creationId xmlns:a16="http://schemas.microsoft.com/office/drawing/2014/main" xmlns="" id="{23A01D20-A6C1-E445-8B2A-3554BF3E40A5}"/>
              </a:ext>
            </a:extLst>
          </p:cNvPr>
          <p:cNvSpPr>
            <a:spLocks noGrp="1"/>
          </p:cNvSpPr>
          <p:nvPr>
            <p:ph type="dt" sz="half" idx="10"/>
          </p:nvPr>
        </p:nvSpPr>
        <p:spPr/>
        <p:txBody>
          <a:bodyPr/>
          <a:lstStyle/>
          <a:p>
            <a:fld id="{C565AE38-CF5F-479A-BEDF-428D6DE422B4}" type="datetime1">
              <a:rPr lang="en-US" smtClean="0"/>
              <a:pPr/>
              <a:t>5/12/2023</a:t>
            </a:fld>
            <a:endParaRPr lang="en-US" dirty="0"/>
          </a:p>
        </p:txBody>
      </p:sp>
      <p:sp>
        <p:nvSpPr>
          <p:cNvPr id="6" name="Footer Placeholder 5">
            <a:extLst>
              <a:ext uri="{FF2B5EF4-FFF2-40B4-BE49-F238E27FC236}">
                <a16:creationId xmlns:a16="http://schemas.microsoft.com/office/drawing/2014/main" xmlns="" id="{53C30385-9B94-2744-A2AA-3268866903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0ED1AB07-E156-FA48-9C0E-7B03E1E512C0}"/>
              </a:ext>
            </a:extLst>
          </p:cNvPr>
          <p:cNvSpPr>
            <a:spLocks noGrp="1"/>
          </p:cNvSpPr>
          <p:nvPr>
            <p:ph type="sldNum" sz="quarter" idx="12"/>
          </p:nvPr>
        </p:nvSpPr>
        <p:spPr/>
        <p:txBody>
          <a:bodyPr/>
          <a:lstStyle/>
          <a:p>
            <a:fld id="{A9CDD504-248B-3749-98AD-45ADFBB8EDAD}" type="slidenum">
              <a:rPr lang="en-US" smtClean="0"/>
              <a:pPr/>
              <a:t>‹#›</a:t>
            </a:fld>
            <a:endParaRPr lang="en-US" dirty="0"/>
          </a:p>
        </p:txBody>
      </p:sp>
    </p:spTree>
    <p:extLst>
      <p:ext uri="{BB962C8B-B14F-4D97-AF65-F5344CB8AC3E}">
        <p14:creationId xmlns:p14="http://schemas.microsoft.com/office/powerpoint/2010/main" xmlns="" val="2341004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EC2E9118-6C4B-F14B-B06C-10B3EA257224}"/>
              </a:ext>
            </a:extLst>
          </p:cNvPr>
          <p:cNvSpPr>
            <a:spLocks noGrp="1"/>
          </p:cNvSpPr>
          <p:nvPr>
            <p:ph type="body" idx="1"/>
          </p:nvPr>
        </p:nvSpPr>
        <p:spPr>
          <a:xfrm>
            <a:off x="839788" y="165134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024DF257-F311-8647-969E-4C2CCB23C6F7}"/>
              </a:ext>
            </a:extLst>
          </p:cNvPr>
          <p:cNvSpPr>
            <a:spLocks noGrp="1"/>
          </p:cNvSpPr>
          <p:nvPr>
            <p:ph sz="half" idx="2"/>
          </p:nvPr>
        </p:nvSpPr>
        <p:spPr>
          <a:xfrm>
            <a:off x="839788" y="2475258"/>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E15B3360-93BB-D743-8B7C-8084F8793099}"/>
              </a:ext>
            </a:extLst>
          </p:cNvPr>
          <p:cNvSpPr>
            <a:spLocks noGrp="1"/>
          </p:cNvSpPr>
          <p:nvPr>
            <p:ph type="body" sz="quarter" idx="3"/>
          </p:nvPr>
        </p:nvSpPr>
        <p:spPr>
          <a:xfrm>
            <a:off x="6172200" y="165134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1400C00E-5684-1C4B-95EA-9BCF04A093AF}"/>
              </a:ext>
            </a:extLst>
          </p:cNvPr>
          <p:cNvSpPr>
            <a:spLocks noGrp="1"/>
          </p:cNvSpPr>
          <p:nvPr>
            <p:ph sz="quarter" idx="4"/>
          </p:nvPr>
        </p:nvSpPr>
        <p:spPr>
          <a:xfrm>
            <a:off x="6172200" y="2475258"/>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968D765C-DC0E-0F41-9E03-361A96282716}"/>
              </a:ext>
            </a:extLst>
          </p:cNvPr>
          <p:cNvSpPr>
            <a:spLocks noGrp="1"/>
          </p:cNvSpPr>
          <p:nvPr>
            <p:ph type="dt" sz="half" idx="10"/>
          </p:nvPr>
        </p:nvSpPr>
        <p:spPr/>
        <p:txBody>
          <a:bodyPr/>
          <a:lstStyle/>
          <a:p>
            <a:fld id="{1E372776-DC8C-4F7F-87D8-E1AD6F191885}" type="datetime1">
              <a:rPr lang="en-US" smtClean="0"/>
              <a:pPr/>
              <a:t>5/12/2023</a:t>
            </a:fld>
            <a:endParaRPr lang="en-US" dirty="0"/>
          </a:p>
        </p:txBody>
      </p:sp>
      <p:sp>
        <p:nvSpPr>
          <p:cNvPr id="8" name="Footer Placeholder 7">
            <a:extLst>
              <a:ext uri="{FF2B5EF4-FFF2-40B4-BE49-F238E27FC236}">
                <a16:creationId xmlns:a16="http://schemas.microsoft.com/office/drawing/2014/main" xmlns="" id="{FF0CCBEA-7ADA-1141-B321-6C180D75A59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9DB488A8-F653-7F48-AFE0-C444727A74DF}"/>
              </a:ext>
            </a:extLst>
          </p:cNvPr>
          <p:cNvSpPr>
            <a:spLocks noGrp="1"/>
          </p:cNvSpPr>
          <p:nvPr>
            <p:ph type="sldNum" sz="quarter" idx="12"/>
          </p:nvPr>
        </p:nvSpPr>
        <p:spPr/>
        <p:txBody>
          <a:bodyPr/>
          <a:lstStyle/>
          <a:p>
            <a:fld id="{A9CDD504-248B-3749-98AD-45ADFBB8EDAD}" type="slidenum">
              <a:rPr lang="en-US" smtClean="0"/>
              <a:pPr/>
              <a:t>‹#›</a:t>
            </a:fld>
            <a:endParaRPr lang="en-US" dirty="0"/>
          </a:p>
        </p:txBody>
      </p:sp>
    </p:spTree>
    <p:extLst>
      <p:ext uri="{BB962C8B-B14F-4D97-AF65-F5344CB8AC3E}">
        <p14:creationId xmlns:p14="http://schemas.microsoft.com/office/powerpoint/2010/main" xmlns="" val="3607766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DAB9F5-5A0B-0640-8670-BA166D387BD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4637D437-7616-E744-8FBF-E257344D994B}"/>
              </a:ext>
            </a:extLst>
          </p:cNvPr>
          <p:cNvSpPr>
            <a:spLocks noGrp="1"/>
          </p:cNvSpPr>
          <p:nvPr>
            <p:ph type="dt" sz="half" idx="10"/>
          </p:nvPr>
        </p:nvSpPr>
        <p:spPr/>
        <p:txBody>
          <a:bodyPr/>
          <a:lstStyle/>
          <a:p>
            <a:fld id="{3911788B-0750-4D9A-8707-3036FA21A6AD}" type="datetime1">
              <a:rPr lang="en-US" smtClean="0"/>
              <a:pPr/>
              <a:t>5/12/2023</a:t>
            </a:fld>
            <a:endParaRPr lang="en-US" dirty="0"/>
          </a:p>
        </p:txBody>
      </p:sp>
      <p:sp>
        <p:nvSpPr>
          <p:cNvPr id="4" name="Footer Placeholder 3">
            <a:extLst>
              <a:ext uri="{FF2B5EF4-FFF2-40B4-BE49-F238E27FC236}">
                <a16:creationId xmlns:a16="http://schemas.microsoft.com/office/drawing/2014/main" xmlns="" id="{C9C2135E-AED5-E447-A3A5-9C4C9DF7411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FA816EA7-41C3-E140-A1E2-6B640E58106C}"/>
              </a:ext>
            </a:extLst>
          </p:cNvPr>
          <p:cNvSpPr>
            <a:spLocks noGrp="1"/>
          </p:cNvSpPr>
          <p:nvPr>
            <p:ph type="sldNum" sz="quarter" idx="12"/>
          </p:nvPr>
        </p:nvSpPr>
        <p:spPr/>
        <p:txBody>
          <a:bodyPr/>
          <a:lstStyle/>
          <a:p>
            <a:fld id="{A9CDD504-248B-3749-98AD-45ADFBB8EDAD}" type="slidenum">
              <a:rPr lang="en-US" smtClean="0"/>
              <a:pPr/>
              <a:t>‹#›</a:t>
            </a:fld>
            <a:endParaRPr lang="en-US" dirty="0"/>
          </a:p>
        </p:txBody>
      </p:sp>
    </p:spTree>
    <p:extLst>
      <p:ext uri="{BB962C8B-B14F-4D97-AF65-F5344CB8AC3E}">
        <p14:creationId xmlns:p14="http://schemas.microsoft.com/office/powerpoint/2010/main" xmlns="" val="2550768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1E0B408-53BC-3C40-94D5-019B5708AFC6}"/>
              </a:ext>
            </a:extLst>
          </p:cNvPr>
          <p:cNvSpPr>
            <a:spLocks noGrp="1"/>
          </p:cNvSpPr>
          <p:nvPr>
            <p:ph type="dt" sz="half" idx="10"/>
          </p:nvPr>
        </p:nvSpPr>
        <p:spPr/>
        <p:txBody>
          <a:bodyPr/>
          <a:lstStyle/>
          <a:p>
            <a:fld id="{A867AD8A-ED82-4AED-A4A3-964149021065}" type="datetime1">
              <a:rPr lang="en-US" smtClean="0"/>
              <a:pPr/>
              <a:t>5/12/2023</a:t>
            </a:fld>
            <a:endParaRPr lang="en-US" dirty="0"/>
          </a:p>
        </p:txBody>
      </p:sp>
      <p:sp>
        <p:nvSpPr>
          <p:cNvPr id="3" name="Footer Placeholder 2">
            <a:extLst>
              <a:ext uri="{FF2B5EF4-FFF2-40B4-BE49-F238E27FC236}">
                <a16:creationId xmlns:a16="http://schemas.microsoft.com/office/drawing/2014/main" xmlns="" id="{3BF1CD8B-97B1-7341-A6AC-533734769DD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29C65F07-FFB9-D741-B567-14BADCADB699}"/>
              </a:ext>
            </a:extLst>
          </p:cNvPr>
          <p:cNvSpPr>
            <a:spLocks noGrp="1"/>
          </p:cNvSpPr>
          <p:nvPr>
            <p:ph type="sldNum" sz="quarter" idx="12"/>
          </p:nvPr>
        </p:nvSpPr>
        <p:spPr/>
        <p:txBody>
          <a:bodyPr/>
          <a:lstStyle/>
          <a:p>
            <a:fld id="{A9CDD504-248B-3749-98AD-45ADFBB8EDAD}" type="slidenum">
              <a:rPr lang="en-US" smtClean="0"/>
              <a:pPr/>
              <a:t>‹#›</a:t>
            </a:fld>
            <a:endParaRPr lang="en-US" dirty="0"/>
          </a:p>
        </p:txBody>
      </p:sp>
    </p:spTree>
    <p:extLst>
      <p:ext uri="{BB962C8B-B14F-4D97-AF65-F5344CB8AC3E}">
        <p14:creationId xmlns:p14="http://schemas.microsoft.com/office/powerpoint/2010/main" xmlns="" val="1536122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43E44F6-FFE0-EB45-B4BE-40BE981256EA}"/>
              </a:ext>
            </a:extLst>
          </p:cNvPr>
          <p:cNvSpPr>
            <a:spLocks noGrp="1"/>
          </p:cNvSpPr>
          <p:nvPr>
            <p:ph idx="1"/>
          </p:nvPr>
        </p:nvSpPr>
        <p:spPr>
          <a:xfrm>
            <a:off x="5183188" y="1791045"/>
            <a:ext cx="6172200" cy="41247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7AE781D8-28CB-4646-ABB1-F84F4D62D764}"/>
              </a:ext>
            </a:extLst>
          </p:cNvPr>
          <p:cNvSpPr>
            <a:spLocks noGrp="1"/>
          </p:cNvSpPr>
          <p:nvPr>
            <p:ph type="body" sz="half" idx="2"/>
          </p:nvPr>
        </p:nvSpPr>
        <p:spPr>
          <a:xfrm>
            <a:off x="839788" y="1798983"/>
            <a:ext cx="3932237" cy="41247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BC34831D-69E7-0941-B74B-1C2660E9FB0F}"/>
              </a:ext>
            </a:extLst>
          </p:cNvPr>
          <p:cNvSpPr>
            <a:spLocks noGrp="1"/>
          </p:cNvSpPr>
          <p:nvPr>
            <p:ph type="dt" sz="half" idx="10"/>
          </p:nvPr>
        </p:nvSpPr>
        <p:spPr/>
        <p:txBody>
          <a:bodyPr/>
          <a:lstStyle/>
          <a:p>
            <a:fld id="{894E48AB-B74F-43A8-958A-DFD4D7D1C4C9}" type="datetime1">
              <a:rPr lang="en-US" smtClean="0"/>
              <a:pPr/>
              <a:t>5/12/2023</a:t>
            </a:fld>
            <a:endParaRPr lang="en-US" dirty="0"/>
          </a:p>
        </p:txBody>
      </p:sp>
      <p:sp>
        <p:nvSpPr>
          <p:cNvPr id="6" name="Footer Placeholder 5">
            <a:extLst>
              <a:ext uri="{FF2B5EF4-FFF2-40B4-BE49-F238E27FC236}">
                <a16:creationId xmlns:a16="http://schemas.microsoft.com/office/drawing/2014/main" xmlns="" id="{CD7AF55B-098F-E64A-960D-B9A00CDEFC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0B34C566-9986-1E4C-8F2B-BB1BCC8D5ED4}"/>
              </a:ext>
            </a:extLst>
          </p:cNvPr>
          <p:cNvSpPr>
            <a:spLocks noGrp="1"/>
          </p:cNvSpPr>
          <p:nvPr>
            <p:ph type="sldNum" sz="quarter" idx="12"/>
          </p:nvPr>
        </p:nvSpPr>
        <p:spPr/>
        <p:txBody>
          <a:bodyPr/>
          <a:lstStyle/>
          <a:p>
            <a:fld id="{A9CDD504-248B-3749-98AD-45ADFBB8EDAD}" type="slidenum">
              <a:rPr lang="en-US" smtClean="0"/>
              <a:pPr/>
              <a:t>‹#›</a:t>
            </a:fld>
            <a:endParaRPr lang="en-US" dirty="0"/>
          </a:p>
        </p:txBody>
      </p:sp>
    </p:spTree>
    <p:extLst>
      <p:ext uri="{BB962C8B-B14F-4D97-AF65-F5344CB8AC3E}">
        <p14:creationId xmlns:p14="http://schemas.microsoft.com/office/powerpoint/2010/main" xmlns="" val="2938413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AA6F59B4-D31C-5D42-A1A5-F32F8E3C707D}"/>
              </a:ext>
            </a:extLst>
          </p:cNvPr>
          <p:cNvSpPr>
            <a:spLocks noGrp="1"/>
          </p:cNvSpPr>
          <p:nvPr>
            <p:ph type="pic" idx="1"/>
          </p:nvPr>
        </p:nvSpPr>
        <p:spPr>
          <a:xfrm>
            <a:off x="5183188" y="1789043"/>
            <a:ext cx="6172200" cy="4214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1B32212F-1224-1249-BBF6-ED2E7B4276B3}"/>
              </a:ext>
            </a:extLst>
          </p:cNvPr>
          <p:cNvSpPr>
            <a:spLocks noGrp="1"/>
          </p:cNvSpPr>
          <p:nvPr>
            <p:ph type="body" sz="half" idx="2"/>
          </p:nvPr>
        </p:nvSpPr>
        <p:spPr>
          <a:xfrm>
            <a:off x="839788" y="1796981"/>
            <a:ext cx="3932237" cy="421419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46537AB8-7DCE-7B4E-8D20-581650CF9DE3}"/>
              </a:ext>
            </a:extLst>
          </p:cNvPr>
          <p:cNvSpPr>
            <a:spLocks noGrp="1"/>
          </p:cNvSpPr>
          <p:nvPr>
            <p:ph type="dt" sz="half" idx="10"/>
          </p:nvPr>
        </p:nvSpPr>
        <p:spPr/>
        <p:txBody>
          <a:bodyPr/>
          <a:lstStyle/>
          <a:p>
            <a:fld id="{1863979F-7D30-4544-87B3-16E5F24E7FE8}" type="datetime1">
              <a:rPr lang="en-US" smtClean="0"/>
              <a:pPr/>
              <a:t>5/12/2023</a:t>
            </a:fld>
            <a:endParaRPr lang="en-US" dirty="0"/>
          </a:p>
        </p:txBody>
      </p:sp>
      <p:sp>
        <p:nvSpPr>
          <p:cNvPr id="6" name="Footer Placeholder 5">
            <a:extLst>
              <a:ext uri="{FF2B5EF4-FFF2-40B4-BE49-F238E27FC236}">
                <a16:creationId xmlns:a16="http://schemas.microsoft.com/office/drawing/2014/main" xmlns="" id="{5D40F3F2-D95F-5A4E-94DA-77760C3CD9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70E09693-8FEF-B94C-8BCF-53A6D82BBAEC}"/>
              </a:ext>
            </a:extLst>
          </p:cNvPr>
          <p:cNvSpPr>
            <a:spLocks noGrp="1"/>
          </p:cNvSpPr>
          <p:nvPr>
            <p:ph type="sldNum" sz="quarter" idx="12"/>
          </p:nvPr>
        </p:nvSpPr>
        <p:spPr/>
        <p:txBody>
          <a:bodyPr/>
          <a:lstStyle/>
          <a:p>
            <a:fld id="{A9CDD504-248B-3749-98AD-45ADFBB8EDAD}" type="slidenum">
              <a:rPr lang="en-US" smtClean="0"/>
              <a:pPr/>
              <a:t>‹#›</a:t>
            </a:fld>
            <a:endParaRPr lang="en-US" dirty="0"/>
          </a:p>
        </p:txBody>
      </p:sp>
    </p:spTree>
    <p:extLst>
      <p:ext uri="{BB962C8B-B14F-4D97-AF65-F5344CB8AC3E}">
        <p14:creationId xmlns:p14="http://schemas.microsoft.com/office/powerpoint/2010/main" xmlns="" val="874611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xmlns="" id="{CB22D361-9B95-B64B-937E-1F3051EBFB86}"/>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xmlns="" id="{8F998767-6306-6644-AB6F-34010D36F1B7}"/>
              </a:ext>
            </a:extLst>
          </p:cNvPr>
          <p:cNvSpPr>
            <a:spLocks noGrp="1"/>
          </p:cNvSpPr>
          <p:nvPr>
            <p:ph type="title"/>
          </p:nvPr>
        </p:nvSpPr>
        <p:spPr>
          <a:xfrm>
            <a:off x="838200" y="1652427"/>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07DF1FD7-A7B9-DB40-BEDB-1B59BE32CB45}"/>
              </a:ext>
            </a:extLst>
          </p:cNvPr>
          <p:cNvSpPr>
            <a:spLocks noGrp="1"/>
          </p:cNvSpPr>
          <p:nvPr>
            <p:ph type="body" idx="1"/>
          </p:nvPr>
        </p:nvSpPr>
        <p:spPr>
          <a:xfrm>
            <a:off x="838200" y="3110947"/>
            <a:ext cx="10515600" cy="287240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971B4B01-CB77-8140-9460-3B2D2DFFC585}"/>
              </a:ext>
            </a:extLst>
          </p:cNvPr>
          <p:cNvSpPr>
            <a:spLocks noGrp="1"/>
          </p:cNvSpPr>
          <p:nvPr>
            <p:ph type="dt" sz="half" idx="2"/>
          </p:nvPr>
        </p:nvSpPr>
        <p:spPr>
          <a:xfrm>
            <a:off x="838200" y="65352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FEC47-C9A1-4D48-A8BF-37109047F80F}" type="datetime1">
              <a:rPr lang="en-US" smtClean="0"/>
              <a:pPr/>
              <a:t>5/12/2023</a:t>
            </a:fld>
            <a:endParaRPr lang="en-US" dirty="0"/>
          </a:p>
        </p:txBody>
      </p:sp>
      <p:sp>
        <p:nvSpPr>
          <p:cNvPr id="5" name="Footer Placeholder 4">
            <a:extLst>
              <a:ext uri="{FF2B5EF4-FFF2-40B4-BE49-F238E27FC236}">
                <a16:creationId xmlns:a16="http://schemas.microsoft.com/office/drawing/2014/main" xmlns="" id="{4E582743-B218-2948-BDC2-36D6522BADFA}"/>
              </a:ext>
            </a:extLst>
          </p:cNvPr>
          <p:cNvSpPr>
            <a:spLocks noGrp="1"/>
          </p:cNvSpPr>
          <p:nvPr>
            <p:ph type="ftr" sz="quarter" idx="3"/>
          </p:nvPr>
        </p:nvSpPr>
        <p:spPr>
          <a:xfrm>
            <a:off x="4038600" y="65352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305341A8-C364-DC45-9DAC-1F8B358C8E1F}"/>
              </a:ext>
            </a:extLst>
          </p:cNvPr>
          <p:cNvSpPr>
            <a:spLocks noGrp="1"/>
          </p:cNvSpPr>
          <p:nvPr>
            <p:ph type="sldNum" sz="quarter" idx="4"/>
          </p:nvPr>
        </p:nvSpPr>
        <p:spPr>
          <a:xfrm>
            <a:off x="8610600" y="65352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DD504-248B-3749-98AD-45ADFBB8EDAD}" type="slidenum">
              <a:rPr lang="en-US" smtClean="0"/>
              <a:pPr/>
              <a:t>‹#›</a:t>
            </a:fld>
            <a:endParaRPr lang="en-US" dirty="0"/>
          </a:p>
        </p:txBody>
      </p:sp>
    </p:spTree>
    <p:extLst>
      <p:ext uri="{BB962C8B-B14F-4D97-AF65-F5344CB8AC3E}">
        <p14:creationId xmlns:p14="http://schemas.microsoft.com/office/powerpoint/2010/main" xmlns="" val="1150688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CDD504-248B-3749-98AD-45ADFBB8EDAD}" type="slidenum">
              <a:rPr lang="en-US" smtClean="0"/>
              <a:pPr/>
              <a:t>1</a:t>
            </a:fld>
            <a:endParaRPr lang="en-US" dirty="0"/>
          </a:p>
        </p:txBody>
      </p:sp>
    </p:spTree>
    <p:extLst>
      <p:ext uri="{BB962C8B-B14F-4D97-AF65-F5344CB8AC3E}">
        <p14:creationId xmlns:p14="http://schemas.microsoft.com/office/powerpoint/2010/main" xmlns="" val="586116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8029"/>
            <a:ext cx="10515600" cy="567891"/>
          </a:xfrm>
        </p:spPr>
        <p:txBody>
          <a:bodyPr>
            <a:normAutofit/>
          </a:bodyPr>
          <a:lstStyle/>
          <a:p>
            <a:pPr algn="ctr"/>
            <a:r>
              <a:rPr lang="en-US" sz="2800" b="1" dirty="0" smtClean="0">
                <a:latin typeface="Arial" panose="020B0604020202020204" pitchFamily="34" charset="0"/>
                <a:cs typeface="Arial" panose="020B0604020202020204" pitchFamily="34" charset="0"/>
              </a:rPr>
              <a:t>Proclamation R97 of 2022</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4755" y="1645921"/>
            <a:ext cx="11925700" cy="4591250"/>
          </a:xfrm>
        </p:spPr>
        <p:txBody>
          <a:bodyPr>
            <a:normAutofit/>
          </a:bodyPr>
          <a:lstStyle/>
          <a:p>
            <a:pPr marL="358775" indent="0">
              <a:lnSpc>
                <a:spcPct val="100000"/>
              </a:lnSpc>
              <a:spcBef>
                <a:spcPts val="600"/>
              </a:spcBef>
              <a:spcAft>
                <a:spcPts val="600"/>
              </a:spcAft>
              <a:buNone/>
              <a:defRPr/>
            </a:pPr>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extension to the proclamation has been issued on 2 December 2022 by the </a:t>
            </a:r>
            <a:r>
              <a:rPr lang="en-US" sz="1800" dirty="0" smtClean="0">
                <a:latin typeface="Arial" panose="020B0604020202020204" pitchFamily="34" charset="0"/>
                <a:cs typeface="Arial" panose="020B0604020202020204" pitchFamily="34" charset="0"/>
              </a:rPr>
              <a:t>President and provides for: </a:t>
            </a:r>
            <a:endParaRPr lang="en-ZA" sz="1800" dirty="0" smtClean="0">
              <a:latin typeface="Arial" panose="020B0604020202020204" pitchFamily="34" charset="0"/>
              <a:cs typeface="Arial" panose="020B0604020202020204" pitchFamily="34" charset="0"/>
            </a:endParaRPr>
          </a:p>
          <a:p>
            <a:pPr marL="719138" indent="-360363">
              <a:lnSpc>
                <a:spcPct val="100000"/>
              </a:lnSpc>
              <a:spcBef>
                <a:spcPts val="600"/>
              </a:spcBef>
              <a:spcAft>
                <a:spcPts val="600"/>
              </a:spcAft>
              <a:defRPr/>
            </a:pPr>
            <a:r>
              <a:rPr lang="en-ZA" sz="1800" dirty="0" smtClean="0">
                <a:latin typeface="Arial" panose="020B0604020202020204" pitchFamily="34" charset="0"/>
                <a:cs typeface="Arial" panose="020B0604020202020204" pitchFamily="34" charset="0"/>
              </a:rPr>
              <a:t>the dates of all investigations as contemplated in Proclamation R11 of 2018 to be extended to 1 January 2003 and 2 December 2022,</a:t>
            </a:r>
          </a:p>
          <a:p>
            <a:pPr marL="719138" indent="-360363">
              <a:lnSpc>
                <a:spcPct val="100000"/>
              </a:lnSpc>
              <a:spcBef>
                <a:spcPts val="600"/>
              </a:spcBef>
              <a:spcAft>
                <a:spcPts val="600"/>
              </a:spcAft>
              <a:defRPr/>
            </a:pPr>
            <a:r>
              <a:rPr lang="en-ZA" sz="1800" dirty="0" smtClean="0">
                <a:latin typeface="Arial" panose="020B0604020202020204" pitchFamily="34" charset="0"/>
                <a:cs typeface="Arial" panose="020B0604020202020204" pitchFamily="34" charset="0"/>
              </a:rPr>
              <a:t>The contracting for or procurement of  goods, works and services by Eskom’s Kusile, Medupi, Kendal, Matla, Duvha, Arnot, Tutuka and Grootvlei Power Stations as well as Eskom’s Head Office, situated at Megawatt Park in Johannesburg. </a:t>
            </a:r>
          </a:p>
          <a:p>
            <a:pPr marL="719138" indent="-360363">
              <a:lnSpc>
                <a:spcPct val="100000"/>
              </a:lnSpc>
              <a:spcBef>
                <a:spcPts val="600"/>
              </a:spcBef>
              <a:spcAft>
                <a:spcPts val="600"/>
              </a:spcAft>
              <a:defRPr/>
            </a:pPr>
            <a:r>
              <a:rPr lang="en-ZA" sz="1800" dirty="0" smtClean="0">
                <a:latin typeface="Arial" panose="020B0604020202020204" pitchFamily="34" charset="0"/>
                <a:cs typeface="Arial" panose="020B0604020202020204" pitchFamily="34" charset="0"/>
              </a:rPr>
              <a:t>Contract No 4600062450 for information technology </a:t>
            </a:r>
            <a:r>
              <a:rPr lang="en-ZA" sz="1800" dirty="0">
                <a:latin typeface="Arial" panose="020B0604020202020204" pitchFamily="34" charset="0"/>
                <a:cs typeface="Arial" panose="020B0604020202020204" pitchFamily="34" charset="0"/>
              </a:rPr>
              <a:t>and</a:t>
            </a:r>
            <a:r>
              <a:rPr lang="en-ZA" sz="1800" dirty="0" smtClean="0">
                <a:latin typeface="Arial" panose="020B0604020202020204" pitchFamily="34" charset="0"/>
                <a:cs typeface="Arial" panose="020B0604020202020204" pitchFamily="34" charset="0"/>
              </a:rPr>
              <a:t> related services and;</a:t>
            </a:r>
          </a:p>
          <a:p>
            <a:pPr marL="719138" indent="-360363">
              <a:lnSpc>
                <a:spcPct val="100000"/>
              </a:lnSpc>
              <a:defRPr/>
            </a:pPr>
            <a:r>
              <a:rPr lang="en-ZA" sz="1800" dirty="0" smtClean="0">
                <a:latin typeface="Arial" panose="020B0604020202020204" pitchFamily="34" charset="0"/>
                <a:cs typeface="Arial" panose="020B0604020202020204" pitchFamily="34" charset="0"/>
              </a:rPr>
              <a:t>Fuel oil supply contracts.</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9CDD504-248B-3749-98AD-45ADFBB8EDAD}" type="slidenum">
              <a:rPr lang="en-US" smtClean="0"/>
              <a:pPr/>
              <a:t>10</a:t>
            </a:fld>
            <a:endParaRPr lang="en-US" dirty="0"/>
          </a:p>
        </p:txBody>
      </p:sp>
    </p:spTree>
    <p:extLst>
      <p:ext uri="{BB962C8B-B14F-4D97-AF65-F5344CB8AC3E}">
        <p14:creationId xmlns:p14="http://schemas.microsoft.com/office/powerpoint/2010/main" xmlns="" val="4253504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3110947"/>
            <a:ext cx="10515600" cy="2902647"/>
          </a:xfrm>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8200" y="1376413"/>
            <a:ext cx="10515600" cy="43611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02624" y="1376413"/>
            <a:ext cx="9964339" cy="18673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2858703" y="1701549"/>
            <a:ext cx="6067780" cy="707886"/>
          </a:xfrm>
          <a:prstGeom prst="rect">
            <a:avLst/>
          </a:prstGeom>
          <a:noFill/>
        </p:spPr>
        <p:txBody>
          <a:bodyPr wrap="square" rtlCol="0">
            <a:spAutoFit/>
          </a:bodyPr>
          <a:lstStyle/>
          <a:p>
            <a:pPr algn="ctr"/>
            <a:r>
              <a:rPr lang="en-US" sz="4000" b="1" dirty="0" smtClean="0"/>
              <a:t>STATUS OF INVESTIGATIONS</a:t>
            </a:r>
            <a:endParaRPr lang="en-US" sz="4000" b="1" dirty="0"/>
          </a:p>
        </p:txBody>
      </p:sp>
      <p:sp>
        <p:nvSpPr>
          <p:cNvPr id="7" name="Slide Number Placeholder 6"/>
          <p:cNvSpPr>
            <a:spLocks noGrp="1"/>
          </p:cNvSpPr>
          <p:nvPr>
            <p:ph type="sldNum" sz="quarter" idx="12"/>
          </p:nvPr>
        </p:nvSpPr>
        <p:spPr/>
        <p:txBody>
          <a:bodyPr/>
          <a:lstStyle/>
          <a:p>
            <a:fld id="{A9CDD504-248B-3749-98AD-45ADFBB8EDAD}" type="slidenum">
              <a:rPr lang="en-US" smtClean="0"/>
              <a:pPr/>
              <a:t>11</a:t>
            </a:fld>
            <a:endParaRPr lang="en-US" dirty="0"/>
          </a:p>
        </p:txBody>
      </p:sp>
    </p:spTree>
    <p:extLst>
      <p:ext uri="{BB962C8B-B14F-4D97-AF65-F5344CB8AC3E}">
        <p14:creationId xmlns:p14="http://schemas.microsoft.com/office/powerpoint/2010/main" xmlns="" val="1774330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2427"/>
            <a:ext cx="10515600" cy="3891725"/>
          </a:xfrm>
        </p:spPr>
        <p:txBody>
          <a:bodyPr/>
          <a:lstStyle/>
          <a:p>
            <a:pPr algn="ctr"/>
            <a:r>
              <a:rPr lang="en-US" b="1" dirty="0" smtClean="0">
                <a:latin typeface="Arial" panose="020B0604020202020204" pitchFamily="34" charset="0"/>
                <a:cs typeface="Arial" panose="020B0604020202020204" pitchFamily="34" charset="0"/>
              </a:rPr>
              <a:t>CONFLICT OF INTEREST</a:t>
            </a:r>
            <a:endParaRPr lang="en-US"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A9CDD504-248B-3749-98AD-45ADFBB8EDAD}" type="slidenum">
              <a:rPr lang="en-US" smtClean="0"/>
              <a:pPr/>
              <a:t>12</a:t>
            </a:fld>
            <a:endParaRPr lang="en-US" dirty="0"/>
          </a:p>
        </p:txBody>
      </p:sp>
    </p:spTree>
    <p:extLst>
      <p:ext uri="{BB962C8B-B14F-4D97-AF65-F5344CB8AC3E}">
        <p14:creationId xmlns:p14="http://schemas.microsoft.com/office/powerpoint/2010/main" xmlns="" val="3854295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3076"/>
            <a:ext cx="10515600" cy="672662"/>
          </a:xfrm>
        </p:spPr>
        <p:txBody>
          <a:bodyPr>
            <a:normAutofit/>
          </a:bodyPr>
          <a:lstStyle/>
          <a:p>
            <a:pPr algn="ctr"/>
            <a:r>
              <a:rPr lang="en-US" sz="2800" b="1" dirty="0">
                <a:solidFill>
                  <a:prstClr val="black"/>
                </a:solidFill>
                <a:latin typeface="Arial" panose="020B0604020202020204" pitchFamily="34" charset="0"/>
                <a:cs typeface="Arial" panose="020B0604020202020204" pitchFamily="34" charset="0"/>
              </a:rPr>
              <a:t>Proc R18 of </a:t>
            </a:r>
            <a:r>
              <a:rPr lang="en-US" sz="2800" b="1" dirty="0" smtClean="0">
                <a:solidFill>
                  <a:prstClr val="black"/>
                </a:solidFill>
                <a:latin typeface="Arial" panose="020B0604020202020204" pitchFamily="34" charset="0"/>
                <a:cs typeface="Arial" panose="020B0604020202020204" pitchFamily="34" charset="0"/>
              </a:rPr>
              <a:t>2018 – Conflict of Interest Cases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788863706"/>
              </p:ext>
            </p:extLst>
          </p:nvPr>
        </p:nvGraphicFramePr>
        <p:xfrm>
          <a:off x="0" y="1765738"/>
          <a:ext cx="12191999" cy="5430966"/>
        </p:xfrm>
        <a:graphic>
          <a:graphicData uri="http://schemas.openxmlformats.org/drawingml/2006/table">
            <a:tbl>
              <a:tblPr firstRow="1" bandRow="1">
                <a:tableStyleId>{5C22544A-7EE6-4342-B048-85BDC9FD1C3A}</a:tableStyleId>
              </a:tblPr>
              <a:tblGrid>
                <a:gridCol w="1703252">
                  <a:extLst>
                    <a:ext uri="{9D8B030D-6E8A-4147-A177-3AD203B41FA5}">
                      <a16:colId xmlns:a16="http://schemas.microsoft.com/office/drawing/2014/main" xmlns="" val="2995170530"/>
                    </a:ext>
                  </a:extLst>
                </a:gridCol>
                <a:gridCol w="1319081">
                  <a:extLst>
                    <a:ext uri="{9D8B030D-6E8A-4147-A177-3AD203B41FA5}">
                      <a16:colId xmlns:a16="http://schemas.microsoft.com/office/drawing/2014/main" xmlns="" val="428004506"/>
                    </a:ext>
                  </a:extLst>
                </a:gridCol>
                <a:gridCol w="1265882">
                  <a:extLst>
                    <a:ext uri="{9D8B030D-6E8A-4147-A177-3AD203B41FA5}">
                      <a16:colId xmlns:a16="http://schemas.microsoft.com/office/drawing/2014/main" xmlns="" val="2310657204"/>
                    </a:ext>
                  </a:extLst>
                </a:gridCol>
                <a:gridCol w="3411996">
                  <a:extLst>
                    <a:ext uri="{9D8B030D-6E8A-4147-A177-3AD203B41FA5}">
                      <a16:colId xmlns:a16="http://schemas.microsoft.com/office/drawing/2014/main" xmlns="" val="2811818832"/>
                    </a:ext>
                  </a:extLst>
                </a:gridCol>
                <a:gridCol w="1260909">
                  <a:extLst>
                    <a:ext uri="{9D8B030D-6E8A-4147-A177-3AD203B41FA5}">
                      <a16:colId xmlns:a16="http://schemas.microsoft.com/office/drawing/2014/main" xmlns="" val="1088754360"/>
                    </a:ext>
                  </a:extLst>
                </a:gridCol>
                <a:gridCol w="1126156">
                  <a:extLst>
                    <a:ext uri="{9D8B030D-6E8A-4147-A177-3AD203B41FA5}">
                      <a16:colId xmlns:a16="http://schemas.microsoft.com/office/drawing/2014/main" xmlns="" val="3255744359"/>
                    </a:ext>
                  </a:extLst>
                </a:gridCol>
                <a:gridCol w="2104723">
                  <a:extLst>
                    <a:ext uri="{9D8B030D-6E8A-4147-A177-3AD203B41FA5}">
                      <a16:colId xmlns:a16="http://schemas.microsoft.com/office/drawing/2014/main" xmlns="" val="2395280371"/>
                    </a:ext>
                  </a:extLst>
                </a:gridCol>
              </a:tblGrid>
              <a:tr h="428490">
                <a:tc rowSpan="2">
                  <a:txBody>
                    <a:bodyPr/>
                    <a:lstStyle/>
                    <a:p>
                      <a:pPr algn="ctr"/>
                      <a:r>
                        <a:rPr lang="en-US" sz="1600" dirty="0" smtClean="0">
                          <a:latin typeface="Arial" panose="020B0604020202020204" pitchFamily="34" charset="0"/>
                          <a:cs typeface="Arial" panose="020B0604020202020204" pitchFamily="34" charset="0"/>
                        </a:rPr>
                        <a:t>Matter</a:t>
                      </a:r>
                      <a:endParaRPr lang="en-US" sz="1600" dirty="0">
                        <a:latin typeface="Arial" panose="020B0604020202020204" pitchFamily="34" charset="0"/>
                        <a:cs typeface="Arial" panose="020B0604020202020204" pitchFamily="34" charset="0"/>
                      </a:endParaRPr>
                    </a:p>
                  </a:txBody>
                  <a:tcPr anchor="ctr"/>
                </a:tc>
                <a:tc rowSpan="2">
                  <a:txBody>
                    <a:bodyPr/>
                    <a:lstStyle/>
                    <a:p>
                      <a:pPr algn="ctr"/>
                      <a:r>
                        <a:rPr lang="en-US" sz="1600" dirty="0" smtClean="0">
                          <a:latin typeface="Arial" panose="020B0604020202020204" pitchFamily="34" charset="0"/>
                          <a:cs typeface="Arial" panose="020B0604020202020204" pitchFamily="34" charset="0"/>
                        </a:rPr>
                        <a:t>Number of Employees</a:t>
                      </a:r>
                      <a:endParaRPr lang="en-US" sz="1600" dirty="0">
                        <a:latin typeface="Arial" panose="020B0604020202020204" pitchFamily="34" charset="0"/>
                        <a:cs typeface="Arial" panose="020B0604020202020204" pitchFamily="34" charset="0"/>
                      </a:endParaRPr>
                    </a:p>
                  </a:txBody>
                  <a:tcPr anchor="ctr"/>
                </a:tc>
                <a:tc gridSpan="2">
                  <a:txBody>
                    <a:bodyPr/>
                    <a:lstStyle/>
                    <a:p>
                      <a:pPr algn="ctr"/>
                      <a:r>
                        <a:rPr lang="en-US" sz="1600" dirty="0" smtClean="0">
                          <a:latin typeface="Arial" panose="020B0604020202020204" pitchFamily="34" charset="0"/>
                          <a:cs typeface="Arial" panose="020B0604020202020204" pitchFamily="34" charset="0"/>
                        </a:rPr>
                        <a:t>Disciplinary Referrals</a:t>
                      </a:r>
                      <a:endParaRPr lang="en-US" sz="1600" dirty="0">
                        <a:latin typeface="Arial" panose="020B0604020202020204" pitchFamily="34" charset="0"/>
                        <a:cs typeface="Arial" panose="020B0604020202020204" pitchFamily="34" charset="0"/>
                      </a:endParaRPr>
                    </a:p>
                  </a:txBody>
                  <a:tcPr/>
                </a:tc>
                <a:tc hMerge="1">
                  <a:txBody>
                    <a:bodyPr/>
                    <a:lstStyle/>
                    <a:p>
                      <a:endParaRPr lang="en-US" sz="1400" dirty="0">
                        <a:latin typeface="Arial" panose="020B0604020202020204" pitchFamily="34" charset="0"/>
                        <a:cs typeface="Arial" panose="020B0604020202020204" pitchFamily="34" charset="0"/>
                      </a:endParaRPr>
                    </a:p>
                  </a:txBody>
                  <a:tcPr/>
                </a:tc>
                <a:tc gridSpan="2">
                  <a:txBody>
                    <a:bodyPr/>
                    <a:lstStyle/>
                    <a:p>
                      <a:pPr algn="ctr"/>
                      <a:r>
                        <a:rPr lang="en-US" sz="1600" dirty="0" smtClean="0">
                          <a:latin typeface="Arial" panose="020B0604020202020204" pitchFamily="34" charset="0"/>
                          <a:cs typeface="Arial" panose="020B0604020202020204" pitchFamily="34" charset="0"/>
                        </a:rPr>
                        <a:t>NPA</a:t>
                      </a:r>
                      <a:endParaRPr lang="en-US" sz="1600" dirty="0">
                        <a:latin typeface="Arial" panose="020B0604020202020204" pitchFamily="34" charset="0"/>
                        <a:cs typeface="Arial" panose="020B0604020202020204" pitchFamily="34" charset="0"/>
                      </a:endParaRPr>
                    </a:p>
                  </a:txBody>
                  <a:tcPr/>
                </a:tc>
                <a:tc hMerge="1">
                  <a:txBody>
                    <a:bodyPr/>
                    <a:lstStyle/>
                    <a:p>
                      <a:endParaRPr lang="en-US" sz="1400" dirty="0">
                        <a:latin typeface="Arial" panose="020B0604020202020204" pitchFamily="34" charset="0"/>
                        <a:cs typeface="Arial" panose="020B0604020202020204" pitchFamily="34" charset="0"/>
                      </a:endParaRPr>
                    </a:p>
                  </a:txBody>
                  <a:tcPr/>
                </a:tc>
                <a:tc rowSpan="2">
                  <a:txBody>
                    <a:bodyPr/>
                    <a:lstStyle/>
                    <a:p>
                      <a:pPr algn="ctr"/>
                      <a:r>
                        <a:rPr lang="en-US" sz="1600" dirty="0" smtClean="0">
                          <a:latin typeface="Arial" panose="020B0604020202020204" pitchFamily="34" charset="0"/>
                          <a:cs typeface="Arial" panose="020B0604020202020204" pitchFamily="34" charset="0"/>
                        </a:rPr>
                        <a:t>Civil Litigation</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840962876"/>
                  </a:ext>
                </a:extLst>
              </a:tr>
              <a:tr h="1009596">
                <a:tc vMerge="1">
                  <a:txBody>
                    <a:bodyPr/>
                    <a:lstStyle/>
                    <a:p>
                      <a:endParaRPr lang="en-US"/>
                    </a:p>
                  </a:txBody>
                  <a:tcPr/>
                </a:tc>
                <a:tc vMerge="1">
                  <a:txBody>
                    <a:bodyPr/>
                    <a:lstStyle/>
                    <a:p>
                      <a:endParaRPr lang="en-US"/>
                    </a:p>
                  </a:txBody>
                  <a:tcPr/>
                </a:tc>
                <a:tc>
                  <a:txBody>
                    <a:bodyPr/>
                    <a:lstStyle/>
                    <a:p>
                      <a:pPr algn="ctr"/>
                      <a:r>
                        <a:rPr lang="en-US" sz="1600" b="1" dirty="0" smtClean="0">
                          <a:solidFill>
                            <a:schemeClr val="bg1"/>
                          </a:solidFill>
                          <a:latin typeface="Arial" panose="020B0604020202020204" pitchFamily="34" charset="0"/>
                          <a:cs typeface="Arial" panose="020B0604020202020204" pitchFamily="34" charset="0"/>
                        </a:rPr>
                        <a:t>Previously Reported – Jan 2023</a:t>
                      </a:r>
                      <a:endParaRPr lang="en-US" sz="1600" b="1" dirty="0">
                        <a:solidFill>
                          <a:schemeClr val="bg1"/>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en-US" sz="1600" b="1" dirty="0" smtClean="0">
                          <a:solidFill>
                            <a:schemeClr val="bg1"/>
                          </a:solidFill>
                          <a:latin typeface="Arial" panose="020B0604020202020204" pitchFamily="34" charset="0"/>
                          <a:cs typeface="Arial" panose="020B0604020202020204" pitchFamily="34" charset="0"/>
                        </a:rPr>
                        <a:t>Current Status</a:t>
                      </a:r>
                      <a:endParaRPr lang="en-US" sz="1600" b="1" dirty="0">
                        <a:solidFill>
                          <a:schemeClr val="bg1"/>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en-US" sz="1600" b="1" dirty="0" smtClean="0">
                          <a:solidFill>
                            <a:schemeClr val="bg1"/>
                          </a:solidFill>
                          <a:latin typeface="Arial" panose="020B0604020202020204" pitchFamily="34" charset="0"/>
                          <a:cs typeface="Arial" panose="020B0604020202020204" pitchFamily="34" charset="0"/>
                        </a:rPr>
                        <a:t>Previously Reported – Jan 2023</a:t>
                      </a:r>
                      <a:endParaRPr lang="en-US" sz="1600" b="1" dirty="0">
                        <a:solidFill>
                          <a:schemeClr val="bg1"/>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en-US" sz="1600" b="1" dirty="0" smtClean="0">
                          <a:solidFill>
                            <a:schemeClr val="bg1"/>
                          </a:solidFill>
                          <a:latin typeface="Arial" panose="020B0604020202020204" pitchFamily="34" charset="0"/>
                          <a:cs typeface="Arial" panose="020B0604020202020204" pitchFamily="34" charset="0"/>
                        </a:rPr>
                        <a:t>Current</a:t>
                      </a:r>
                      <a:r>
                        <a:rPr lang="en-US" sz="1600" b="1" baseline="0" dirty="0" smtClean="0">
                          <a:solidFill>
                            <a:schemeClr val="bg1"/>
                          </a:solidFill>
                          <a:latin typeface="Arial" panose="020B0604020202020204" pitchFamily="34" charset="0"/>
                          <a:cs typeface="Arial" panose="020B0604020202020204" pitchFamily="34" charset="0"/>
                        </a:rPr>
                        <a:t> Status</a:t>
                      </a:r>
                      <a:endParaRPr lang="en-US" sz="1600" b="1" dirty="0">
                        <a:solidFill>
                          <a:schemeClr val="bg1"/>
                        </a:solidFill>
                        <a:latin typeface="Arial" panose="020B0604020202020204" pitchFamily="34" charset="0"/>
                        <a:cs typeface="Arial" panose="020B0604020202020204" pitchFamily="34" charset="0"/>
                      </a:endParaRPr>
                    </a:p>
                  </a:txBody>
                  <a:tcPr anchor="ctr">
                    <a:solidFill>
                      <a:schemeClr val="accent1"/>
                    </a:solidFill>
                  </a:tcPr>
                </a:tc>
                <a:tc vMerge="1">
                  <a:txBody>
                    <a:bodyPr/>
                    <a:lstStyle/>
                    <a:p>
                      <a:pPr algn="ctr"/>
                      <a:endParaRPr lang="en-US" sz="1400" b="1" dirty="0">
                        <a:solidFill>
                          <a:schemeClr val="bg1"/>
                        </a:solidFill>
                        <a:latin typeface="Arial" panose="020B0604020202020204" pitchFamily="34" charset="0"/>
                        <a:cs typeface="Arial" panose="020B0604020202020204" pitchFamily="34" charset="0"/>
                      </a:endParaRPr>
                    </a:p>
                  </a:txBody>
                  <a:tcPr anchor="ctr">
                    <a:solidFill>
                      <a:schemeClr val="accent1"/>
                    </a:solidFill>
                  </a:tcPr>
                </a:tc>
                <a:extLst>
                  <a:ext uri="{0D108BD9-81ED-4DB2-BD59-A6C34878D82A}">
                    <a16:rowId xmlns:a16="http://schemas.microsoft.com/office/drawing/2014/main" xmlns="" val="3173825986"/>
                  </a:ext>
                </a:extLst>
              </a:tr>
              <a:tr h="30708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Eskom officials who were potentially linked to entities that are Eskom Vendors (Conflict of Interest)</a:t>
                      </a:r>
                      <a:endParaRPr lang="en-US" sz="1600" b="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334</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135</a:t>
                      </a:r>
                      <a:endParaRPr lang="en-US" sz="1600" dirty="0">
                        <a:latin typeface="Arial" panose="020B0604020202020204" pitchFamily="34" charset="0"/>
                        <a:cs typeface="Arial" panose="020B0604020202020204" pitchFamily="34" charset="0"/>
                      </a:endParaRPr>
                    </a:p>
                  </a:txBody>
                  <a:tcPr/>
                </a:tc>
                <a:tc>
                  <a:txBody>
                    <a:bodyPr/>
                    <a:lstStyle/>
                    <a:p>
                      <a:r>
                        <a:rPr lang="en-US" sz="1600" b="1" u="sng" dirty="0" smtClean="0">
                          <a:latin typeface="Arial" panose="020B0604020202020204" pitchFamily="34" charset="0"/>
                          <a:cs typeface="Arial" panose="020B0604020202020204" pitchFamily="34" charset="0"/>
                        </a:rPr>
                        <a:t>135 Referred to date</a:t>
                      </a:r>
                    </a:p>
                    <a:p>
                      <a:pPr marL="0" indent="0" algn="ctr">
                        <a:buFont typeface="Arial" panose="020B0604020202020204" pitchFamily="34" charset="0"/>
                        <a:buNone/>
                      </a:pPr>
                      <a:r>
                        <a:rPr lang="en-US" sz="1600" b="1" dirty="0" smtClean="0">
                          <a:solidFill>
                            <a:srgbClr val="FF0000"/>
                          </a:solidFill>
                          <a:latin typeface="Arial" panose="020B0604020202020204" pitchFamily="34" charset="0"/>
                          <a:cs typeface="Arial" panose="020B0604020202020204" pitchFamily="34" charset="0"/>
                        </a:rPr>
                        <a:t>Action by Eskom</a:t>
                      </a:r>
                    </a:p>
                    <a:p>
                      <a:pPr marL="0" indent="0" algn="ctr">
                        <a:buFont typeface="Arial" panose="020B0604020202020204" pitchFamily="34" charset="0"/>
                        <a:buNone/>
                      </a:pPr>
                      <a:r>
                        <a:rPr lang="en-US" sz="1600" b="1" dirty="0" smtClean="0">
                          <a:solidFill>
                            <a:srgbClr val="FF0000"/>
                          </a:solidFill>
                          <a:latin typeface="Arial" panose="020B0604020202020204" pitchFamily="34" charset="0"/>
                          <a:cs typeface="Arial" panose="020B0604020202020204" pitchFamily="34" charset="0"/>
                        </a:rPr>
                        <a:t>123 Finalised</a:t>
                      </a:r>
                    </a:p>
                    <a:p>
                      <a:pPr marL="342900" indent="-285750">
                        <a:buFont typeface="Wingdings" panose="05000000000000000000" pitchFamily="2" charset="2"/>
                        <a:buChar char="q"/>
                      </a:pPr>
                      <a:r>
                        <a:rPr lang="en-US" sz="1600" dirty="0" smtClean="0">
                          <a:solidFill>
                            <a:srgbClr val="FF0000"/>
                          </a:solidFill>
                          <a:latin typeface="Arial" panose="020B0604020202020204" pitchFamily="34" charset="0"/>
                          <a:cs typeface="Arial" panose="020B0604020202020204" pitchFamily="34" charset="0"/>
                        </a:rPr>
                        <a:t>73 Guilty </a:t>
                      </a:r>
                      <a:endParaRPr lang="en-US" sz="1600" baseline="0" dirty="0" smtClean="0">
                        <a:solidFill>
                          <a:srgbClr val="FF0000"/>
                        </a:solidFill>
                        <a:latin typeface="Arial" panose="020B0604020202020204" pitchFamily="34" charset="0"/>
                        <a:cs typeface="Arial" panose="020B0604020202020204" pitchFamily="34" charset="0"/>
                      </a:endParaRPr>
                    </a:p>
                    <a:p>
                      <a:pPr marL="741363" indent="346075">
                        <a:buFont typeface="Arial" panose="020B0604020202020204" pitchFamily="34" charset="0"/>
                        <a:buChar char="•"/>
                      </a:pPr>
                      <a:r>
                        <a:rPr lang="en-US" sz="1600" dirty="0" smtClean="0">
                          <a:solidFill>
                            <a:srgbClr val="FF0000"/>
                          </a:solidFill>
                          <a:latin typeface="Arial" panose="020B0604020202020204" pitchFamily="34" charset="0"/>
                          <a:cs typeface="Arial" panose="020B0604020202020204" pitchFamily="34" charset="0"/>
                        </a:rPr>
                        <a:t>14 SWOP</a:t>
                      </a:r>
                    </a:p>
                    <a:p>
                      <a:pPr marL="741363" indent="404813">
                        <a:buFont typeface="Arial" panose="020B0604020202020204" pitchFamily="34" charset="0"/>
                        <a:buChar char="•"/>
                      </a:pPr>
                      <a:r>
                        <a:rPr lang="en-US" sz="1600" kern="1200" baseline="0" dirty="0" smtClean="0">
                          <a:solidFill>
                            <a:srgbClr val="FF0000"/>
                          </a:solidFill>
                          <a:latin typeface="Arial" panose="020B0604020202020204" pitchFamily="34" charset="0"/>
                          <a:ea typeface="+mn-ea"/>
                          <a:cs typeface="Arial" panose="020B0604020202020204" pitchFamily="34" charset="0"/>
                        </a:rPr>
                        <a:t>36 WW</a:t>
                      </a:r>
                    </a:p>
                    <a:p>
                      <a:pPr marL="741363" indent="404813">
                        <a:buFont typeface="Arial" panose="020B0604020202020204" pitchFamily="34" charset="0"/>
                        <a:buChar char="•"/>
                      </a:pPr>
                      <a:r>
                        <a:rPr lang="en-US" sz="1600" kern="1200" baseline="0" dirty="0" smtClean="0">
                          <a:solidFill>
                            <a:srgbClr val="FF0000"/>
                          </a:solidFill>
                          <a:latin typeface="Arial" panose="020B0604020202020204" pitchFamily="34" charset="0"/>
                          <a:ea typeface="+mn-ea"/>
                          <a:cs typeface="Arial" panose="020B0604020202020204" pitchFamily="34" charset="0"/>
                        </a:rPr>
                        <a:t>6 Dismissal</a:t>
                      </a:r>
                    </a:p>
                    <a:p>
                      <a:pPr marL="741363" indent="404813">
                        <a:buFont typeface="Arial" panose="020B0604020202020204" pitchFamily="34" charset="0"/>
                        <a:buChar char="•"/>
                      </a:pPr>
                      <a:r>
                        <a:rPr lang="en-US" sz="1600" kern="1200" baseline="0" dirty="0" smtClean="0">
                          <a:solidFill>
                            <a:srgbClr val="FF0000"/>
                          </a:solidFill>
                          <a:latin typeface="Arial" panose="020B0604020202020204" pitchFamily="34" charset="0"/>
                          <a:ea typeface="+mn-ea"/>
                          <a:cs typeface="Arial" panose="020B0604020202020204" pitchFamily="34" charset="0"/>
                        </a:rPr>
                        <a:t>17 FWW</a:t>
                      </a:r>
                    </a:p>
                    <a:p>
                      <a:pPr marL="342900" indent="-285750">
                        <a:buFont typeface="Wingdings" panose="05000000000000000000" pitchFamily="2" charset="2"/>
                        <a:buChar char="q"/>
                      </a:pPr>
                      <a:r>
                        <a:rPr lang="en-US" sz="1600" dirty="0" smtClean="0">
                          <a:solidFill>
                            <a:srgbClr val="FF0000"/>
                          </a:solidFill>
                          <a:latin typeface="Arial" panose="020B0604020202020204" pitchFamily="34" charset="0"/>
                          <a:cs typeface="Arial" panose="020B0604020202020204" pitchFamily="34" charset="0"/>
                        </a:rPr>
                        <a:t>18</a:t>
                      </a:r>
                      <a:r>
                        <a:rPr lang="en-US" sz="1600" baseline="0" dirty="0" smtClean="0">
                          <a:solidFill>
                            <a:srgbClr val="FF0000"/>
                          </a:solidFill>
                          <a:latin typeface="Arial" panose="020B0604020202020204" pitchFamily="34" charset="0"/>
                          <a:cs typeface="Arial" panose="020B0604020202020204" pitchFamily="34" charset="0"/>
                        </a:rPr>
                        <a:t> Not Guilty</a:t>
                      </a:r>
                    </a:p>
                    <a:p>
                      <a:pPr marL="342900" indent="-285750">
                        <a:buFont typeface="Wingdings" panose="05000000000000000000" pitchFamily="2" charset="2"/>
                        <a:buChar char="q"/>
                      </a:pPr>
                      <a:r>
                        <a:rPr lang="en-US" sz="1600" baseline="0" dirty="0" smtClean="0">
                          <a:solidFill>
                            <a:schemeClr val="tx1"/>
                          </a:solidFill>
                          <a:latin typeface="Arial" panose="020B0604020202020204" pitchFamily="34" charset="0"/>
                          <a:cs typeface="Arial" panose="020B0604020202020204" pitchFamily="34" charset="0"/>
                        </a:rPr>
                        <a:t>19 Resigned</a:t>
                      </a:r>
                    </a:p>
                    <a:p>
                      <a:pPr marL="342900" indent="-285750">
                        <a:buFont typeface="Wingdings" panose="05000000000000000000" pitchFamily="2" charset="2"/>
                        <a:buChar char="q"/>
                      </a:pPr>
                      <a:r>
                        <a:rPr lang="en-US" sz="1600" baseline="0" dirty="0" smtClean="0">
                          <a:solidFill>
                            <a:schemeClr val="tx1"/>
                          </a:solidFill>
                          <a:latin typeface="Arial" panose="020B0604020202020204" pitchFamily="34" charset="0"/>
                          <a:cs typeface="Arial" panose="020B0604020202020204" pitchFamily="34" charset="0"/>
                        </a:rPr>
                        <a:t>4 Retired</a:t>
                      </a:r>
                    </a:p>
                    <a:p>
                      <a:pPr marL="342900" indent="-285750">
                        <a:buFont typeface="Wingdings" panose="05000000000000000000" pitchFamily="2" charset="2"/>
                        <a:buChar char="q"/>
                      </a:pPr>
                      <a:r>
                        <a:rPr lang="en-US" sz="1600" baseline="0" dirty="0" smtClean="0">
                          <a:solidFill>
                            <a:schemeClr val="tx1"/>
                          </a:solidFill>
                          <a:latin typeface="Arial" panose="020B0604020202020204" pitchFamily="34" charset="0"/>
                          <a:cs typeface="Arial" panose="020B0604020202020204" pitchFamily="34" charset="0"/>
                        </a:rPr>
                        <a:t>7 Withdrawn</a:t>
                      </a:r>
                    </a:p>
                    <a:p>
                      <a:pPr marL="342900" indent="-285750">
                        <a:buFont typeface="Wingdings" panose="05000000000000000000" pitchFamily="2" charset="2"/>
                        <a:buChar char="q"/>
                      </a:pPr>
                      <a:r>
                        <a:rPr lang="en-US" sz="1600" baseline="0" dirty="0" smtClean="0">
                          <a:solidFill>
                            <a:schemeClr val="tx1"/>
                          </a:solidFill>
                          <a:latin typeface="Arial" panose="020B0604020202020204" pitchFamily="34" charset="0"/>
                          <a:cs typeface="Arial" panose="020B0604020202020204" pitchFamily="34" charset="0"/>
                        </a:rPr>
                        <a:t>1 Deceased</a:t>
                      </a:r>
                      <a:r>
                        <a:rPr lang="en-US" sz="1600" baseline="0" dirty="0" smtClean="0">
                          <a:solidFill>
                            <a:srgbClr val="FF0000"/>
                          </a:solidFill>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en-US" sz="1600" baseline="0" dirty="0" smtClean="0">
                        <a:solidFill>
                          <a:srgbClr val="FF000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600" dirty="0" smtClean="0">
                          <a:solidFill>
                            <a:srgbClr val="FF0000"/>
                          </a:solidFill>
                          <a:latin typeface="Arial" panose="020B0604020202020204" pitchFamily="34" charset="0"/>
                          <a:cs typeface="Arial" panose="020B0604020202020204" pitchFamily="34" charset="0"/>
                        </a:rPr>
                        <a:t>13 Outstanding</a:t>
                      </a:r>
                    </a:p>
                    <a:p>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14</a:t>
                      </a:r>
                      <a:endParaRPr lang="en-US" sz="16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14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panose="020B0604020202020204" pitchFamily="34" charset="0"/>
                          <a:cs typeface="Arial" panose="020B0604020202020204" pitchFamily="34" charset="0"/>
                        </a:rPr>
                        <a:t>There are no changes since the previous update</a:t>
                      </a:r>
                      <a:endParaRPr lang="en-US" sz="1600" b="1"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Arial" panose="020B0604020202020204" pitchFamily="34" charset="0"/>
                          <a:cs typeface="Arial" panose="020B0604020202020204" pitchFamily="34" charset="0"/>
                        </a:rPr>
                        <a:t>Cases will be assessed on a case by case basis to consider the possibility of civil litigation against employees and companies</a:t>
                      </a:r>
                      <a:endParaRPr lang="en-US"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067744285"/>
                  </a:ext>
                </a:extLst>
              </a:tr>
            </a:tbl>
          </a:graphicData>
        </a:graphic>
      </p:graphicFrame>
      <p:sp>
        <p:nvSpPr>
          <p:cNvPr id="3" name="Slide Number Placeholder 2"/>
          <p:cNvSpPr>
            <a:spLocks noGrp="1"/>
          </p:cNvSpPr>
          <p:nvPr>
            <p:ph type="sldNum" sz="quarter" idx="12"/>
          </p:nvPr>
        </p:nvSpPr>
        <p:spPr/>
        <p:txBody>
          <a:bodyPr/>
          <a:lstStyle/>
          <a:p>
            <a:fld id="{A9CDD504-248B-3749-98AD-45ADFBB8EDAD}" type="slidenum">
              <a:rPr lang="en-US" smtClean="0"/>
              <a:pPr/>
              <a:t>13</a:t>
            </a:fld>
            <a:endParaRPr lang="en-US" dirty="0"/>
          </a:p>
        </p:txBody>
      </p:sp>
    </p:spTree>
    <p:extLst>
      <p:ext uri="{BB962C8B-B14F-4D97-AF65-F5344CB8AC3E}">
        <p14:creationId xmlns:p14="http://schemas.microsoft.com/office/powerpoint/2010/main" xmlns="" val="1809211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7971"/>
            <a:ext cx="10515600" cy="704193"/>
          </a:xfrm>
        </p:spPr>
        <p:txBody>
          <a:bodyPr>
            <a:normAutofit/>
          </a:bodyPr>
          <a:lstStyle/>
          <a:p>
            <a:pPr algn="ctr"/>
            <a:r>
              <a:rPr lang="en-US" sz="2800" b="1" dirty="0">
                <a:solidFill>
                  <a:prstClr val="black"/>
                </a:solidFill>
                <a:latin typeface="Arial" panose="020B0604020202020204" pitchFamily="34" charset="0"/>
                <a:cs typeface="Arial" panose="020B0604020202020204" pitchFamily="34" charset="0"/>
              </a:rPr>
              <a:t>Proc R18 of </a:t>
            </a:r>
            <a:r>
              <a:rPr lang="en-US" sz="2800" b="1" dirty="0" smtClean="0">
                <a:solidFill>
                  <a:prstClr val="black"/>
                </a:solidFill>
                <a:latin typeface="Arial" panose="020B0604020202020204" pitchFamily="34" charset="0"/>
                <a:cs typeface="Arial" panose="020B0604020202020204" pitchFamily="34" charset="0"/>
              </a:rPr>
              <a:t>2018 – Conflict of Interest Cases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995481688"/>
              </p:ext>
            </p:extLst>
          </p:nvPr>
        </p:nvGraphicFramePr>
        <p:xfrm>
          <a:off x="115614" y="1545022"/>
          <a:ext cx="11971283" cy="4699766"/>
        </p:xfrm>
        <a:graphic>
          <a:graphicData uri="http://schemas.openxmlformats.org/drawingml/2006/table">
            <a:tbl>
              <a:tblPr firstRow="1" bandRow="1">
                <a:tableStyleId>{5C22544A-7EE6-4342-B048-85BDC9FD1C3A}</a:tableStyleId>
              </a:tblPr>
              <a:tblGrid>
                <a:gridCol w="1607308">
                  <a:extLst>
                    <a:ext uri="{9D8B030D-6E8A-4147-A177-3AD203B41FA5}">
                      <a16:colId xmlns:a16="http://schemas.microsoft.com/office/drawing/2014/main" xmlns="" val="2995170530"/>
                    </a:ext>
                  </a:extLst>
                </a:gridCol>
                <a:gridCol w="1260910">
                  <a:extLst>
                    <a:ext uri="{9D8B030D-6E8A-4147-A177-3AD203B41FA5}">
                      <a16:colId xmlns:a16="http://schemas.microsoft.com/office/drawing/2014/main" xmlns="" val="428004506"/>
                    </a:ext>
                  </a:extLst>
                </a:gridCol>
                <a:gridCol w="1260909">
                  <a:extLst>
                    <a:ext uri="{9D8B030D-6E8A-4147-A177-3AD203B41FA5}">
                      <a16:colId xmlns:a16="http://schemas.microsoft.com/office/drawing/2014/main" xmlns="" val="2310657204"/>
                    </a:ext>
                  </a:extLst>
                </a:gridCol>
                <a:gridCol w="3311091">
                  <a:extLst>
                    <a:ext uri="{9D8B030D-6E8A-4147-A177-3AD203B41FA5}">
                      <a16:colId xmlns:a16="http://schemas.microsoft.com/office/drawing/2014/main" xmlns="" val="2811818832"/>
                    </a:ext>
                  </a:extLst>
                </a:gridCol>
                <a:gridCol w="1347536">
                  <a:extLst>
                    <a:ext uri="{9D8B030D-6E8A-4147-A177-3AD203B41FA5}">
                      <a16:colId xmlns:a16="http://schemas.microsoft.com/office/drawing/2014/main" xmlns="" val="1088754360"/>
                    </a:ext>
                  </a:extLst>
                </a:gridCol>
                <a:gridCol w="885525">
                  <a:extLst>
                    <a:ext uri="{9D8B030D-6E8A-4147-A177-3AD203B41FA5}">
                      <a16:colId xmlns:a16="http://schemas.microsoft.com/office/drawing/2014/main" xmlns="" val="3255744359"/>
                    </a:ext>
                  </a:extLst>
                </a:gridCol>
                <a:gridCol w="2298004">
                  <a:extLst>
                    <a:ext uri="{9D8B030D-6E8A-4147-A177-3AD203B41FA5}">
                      <a16:colId xmlns:a16="http://schemas.microsoft.com/office/drawing/2014/main" xmlns="" val="2395280371"/>
                    </a:ext>
                  </a:extLst>
                </a:gridCol>
              </a:tblGrid>
              <a:tr h="389911">
                <a:tc rowSpan="2">
                  <a:txBody>
                    <a:bodyPr/>
                    <a:lstStyle/>
                    <a:p>
                      <a:pPr algn="ctr"/>
                      <a:r>
                        <a:rPr lang="en-US" sz="1600" dirty="0" smtClean="0">
                          <a:latin typeface="Arial" panose="020B0604020202020204" pitchFamily="34" charset="0"/>
                          <a:cs typeface="Arial" panose="020B0604020202020204" pitchFamily="34" charset="0"/>
                        </a:rPr>
                        <a:t>Matter</a:t>
                      </a:r>
                      <a:endParaRPr lang="en-US" sz="1600" dirty="0">
                        <a:latin typeface="Arial" panose="020B0604020202020204" pitchFamily="34" charset="0"/>
                        <a:cs typeface="Arial" panose="020B0604020202020204" pitchFamily="34" charset="0"/>
                      </a:endParaRPr>
                    </a:p>
                  </a:txBody>
                  <a:tcPr anchor="ctr"/>
                </a:tc>
                <a:tc rowSpan="2">
                  <a:txBody>
                    <a:bodyPr/>
                    <a:lstStyle/>
                    <a:p>
                      <a:pPr algn="ctr"/>
                      <a:r>
                        <a:rPr lang="en-US" sz="1600" dirty="0" smtClean="0">
                          <a:latin typeface="Arial" panose="020B0604020202020204" pitchFamily="34" charset="0"/>
                          <a:cs typeface="Arial" panose="020B0604020202020204" pitchFamily="34" charset="0"/>
                        </a:rPr>
                        <a:t>Number of Employees</a:t>
                      </a:r>
                      <a:endParaRPr lang="en-US" sz="1600" dirty="0">
                        <a:latin typeface="Arial" panose="020B0604020202020204" pitchFamily="34" charset="0"/>
                        <a:cs typeface="Arial" panose="020B0604020202020204" pitchFamily="34" charset="0"/>
                      </a:endParaRPr>
                    </a:p>
                  </a:txBody>
                  <a:tcPr anchor="ctr"/>
                </a:tc>
                <a:tc gridSpan="2">
                  <a:txBody>
                    <a:bodyPr/>
                    <a:lstStyle/>
                    <a:p>
                      <a:pPr algn="ctr"/>
                      <a:r>
                        <a:rPr lang="en-US" sz="1600" dirty="0" smtClean="0">
                          <a:latin typeface="Arial" panose="020B0604020202020204" pitchFamily="34" charset="0"/>
                          <a:cs typeface="Arial" panose="020B0604020202020204" pitchFamily="34" charset="0"/>
                        </a:rPr>
                        <a:t>Disciplinary Referrals</a:t>
                      </a:r>
                      <a:endParaRPr lang="en-US" sz="1600" dirty="0">
                        <a:latin typeface="Arial" panose="020B0604020202020204" pitchFamily="34" charset="0"/>
                        <a:cs typeface="Arial" panose="020B0604020202020204" pitchFamily="34" charset="0"/>
                      </a:endParaRPr>
                    </a:p>
                  </a:txBody>
                  <a:tcPr/>
                </a:tc>
                <a:tc hMerge="1">
                  <a:txBody>
                    <a:bodyPr/>
                    <a:lstStyle/>
                    <a:p>
                      <a:endParaRPr lang="en-US" sz="1400" dirty="0">
                        <a:latin typeface="Arial" panose="020B0604020202020204" pitchFamily="34" charset="0"/>
                        <a:cs typeface="Arial" panose="020B0604020202020204" pitchFamily="34" charset="0"/>
                      </a:endParaRPr>
                    </a:p>
                  </a:txBody>
                  <a:tcPr/>
                </a:tc>
                <a:tc gridSpan="2">
                  <a:txBody>
                    <a:bodyPr/>
                    <a:lstStyle/>
                    <a:p>
                      <a:pPr algn="ctr"/>
                      <a:r>
                        <a:rPr lang="en-US" sz="1600" dirty="0" smtClean="0">
                          <a:latin typeface="Arial" panose="020B0604020202020204" pitchFamily="34" charset="0"/>
                          <a:cs typeface="Arial" panose="020B0604020202020204" pitchFamily="34" charset="0"/>
                        </a:rPr>
                        <a:t>NPA</a:t>
                      </a:r>
                      <a:endParaRPr lang="en-US" sz="1600" dirty="0">
                        <a:latin typeface="Arial" panose="020B0604020202020204" pitchFamily="34" charset="0"/>
                        <a:cs typeface="Arial" panose="020B0604020202020204" pitchFamily="34" charset="0"/>
                      </a:endParaRPr>
                    </a:p>
                  </a:txBody>
                  <a:tcPr/>
                </a:tc>
                <a:tc hMerge="1">
                  <a:txBody>
                    <a:bodyPr/>
                    <a:lstStyle/>
                    <a:p>
                      <a:endParaRPr lang="en-US" sz="1400" dirty="0">
                        <a:latin typeface="Arial" panose="020B0604020202020204" pitchFamily="34" charset="0"/>
                        <a:cs typeface="Arial" panose="020B0604020202020204" pitchFamily="34" charset="0"/>
                      </a:endParaRPr>
                    </a:p>
                  </a:txBody>
                  <a:tcPr/>
                </a:tc>
                <a:tc rowSpan="2">
                  <a:txBody>
                    <a:bodyPr/>
                    <a:lstStyle/>
                    <a:p>
                      <a:pPr algn="ctr"/>
                      <a:r>
                        <a:rPr lang="en-US" sz="1600" dirty="0" smtClean="0">
                          <a:latin typeface="Arial" panose="020B0604020202020204" pitchFamily="34" charset="0"/>
                          <a:cs typeface="Arial" panose="020B0604020202020204" pitchFamily="34" charset="0"/>
                        </a:rPr>
                        <a:t>Civil Litigation</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840962876"/>
                  </a:ext>
                </a:extLst>
              </a:tr>
              <a:tr h="957055">
                <a:tc vMerge="1">
                  <a:txBody>
                    <a:bodyPr/>
                    <a:lstStyle/>
                    <a:p>
                      <a:endParaRPr lang="en-US"/>
                    </a:p>
                  </a:txBody>
                  <a:tcPr/>
                </a:tc>
                <a:tc vMerge="1">
                  <a:txBody>
                    <a:bodyPr/>
                    <a:lstStyle/>
                    <a:p>
                      <a:endParaRPr lang="en-US"/>
                    </a:p>
                  </a:txBody>
                  <a:tcPr/>
                </a:tc>
                <a:tc>
                  <a:txBody>
                    <a:bodyPr/>
                    <a:lstStyle/>
                    <a:p>
                      <a:pPr algn="ctr"/>
                      <a:r>
                        <a:rPr lang="en-US" sz="1600" b="1" dirty="0" smtClean="0">
                          <a:solidFill>
                            <a:schemeClr val="bg1"/>
                          </a:solidFill>
                          <a:latin typeface="Arial" panose="020B0604020202020204" pitchFamily="34" charset="0"/>
                          <a:cs typeface="Arial" panose="020B0604020202020204" pitchFamily="34" charset="0"/>
                        </a:rPr>
                        <a:t>Previously Reported – Jan 2023</a:t>
                      </a:r>
                      <a:endParaRPr lang="en-US" sz="1600" b="1" dirty="0">
                        <a:solidFill>
                          <a:schemeClr val="bg1"/>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en-US" sz="1600" b="1" dirty="0" smtClean="0">
                          <a:solidFill>
                            <a:schemeClr val="bg1"/>
                          </a:solidFill>
                          <a:latin typeface="Arial" panose="020B0604020202020204" pitchFamily="34" charset="0"/>
                          <a:cs typeface="Arial" panose="020B0604020202020204" pitchFamily="34" charset="0"/>
                        </a:rPr>
                        <a:t>Current Status</a:t>
                      </a:r>
                      <a:endParaRPr lang="en-US" sz="1600" b="1" dirty="0">
                        <a:solidFill>
                          <a:schemeClr val="bg1"/>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en-US" sz="1600" b="1" dirty="0" smtClean="0">
                          <a:solidFill>
                            <a:schemeClr val="bg1"/>
                          </a:solidFill>
                          <a:latin typeface="Arial" panose="020B0604020202020204" pitchFamily="34" charset="0"/>
                          <a:cs typeface="Arial" panose="020B0604020202020204" pitchFamily="34" charset="0"/>
                        </a:rPr>
                        <a:t>Previously Reported – Jan 2023</a:t>
                      </a:r>
                      <a:endParaRPr lang="en-US" sz="1600" b="1" dirty="0">
                        <a:solidFill>
                          <a:schemeClr val="bg1"/>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en-US" sz="1600" b="1" dirty="0" smtClean="0">
                          <a:solidFill>
                            <a:schemeClr val="bg1"/>
                          </a:solidFill>
                          <a:latin typeface="Arial" panose="020B0604020202020204" pitchFamily="34" charset="0"/>
                          <a:cs typeface="Arial" panose="020B0604020202020204" pitchFamily="34" charset="0"/>
                        </a:rPr>
                        <a:t>Current</a:t>
                      </a:r>
                      <a:r>
                        <a:rPr lang="en-US" sz="1600" b="1" baseline="0" dirty="0" smtClean="0">
                          <a:solidFill>
                            <a:schemeClr val="bg1"/>
                          </a:solidFill>
                          <a:latin typeface="Arial" panose="020B0604020202020204" pitchFamily="34" charset="0"/>
                          <a:cs typeface="Arial" panose="020B0604020202020204" pitchFamily="34" charset="0"/>
                        </a:rPr>
                        <a:t> Status</a:t>
                      </a:r>
                      <a:endParaRPr lang="en-US" sz="1600" b="1" dirty="0">
                        <a:solidFill>
                          <a:schemeClr val="bg1"/>
                        </a:solidFill>
                        <a:latin typeface="Arial" panose="020B0604020202020204" pitchFamily="34" charset="0"/>
                        <a:cs typeface="Arial" panose="020B0604020202020204" pitchFamily="34" charset="0"/>
                      </a:endParaRPr>
                    </a:p>
                  </a:txBody>
                  <a:tcPr anchor="ctr">
                    <a:solidFill>
                      <a:schemeClr val="accent1"/>
                    </a:solidFill>
                  </a:tcPr>
                </a:tc>
                <a:tc vMerge="1">
                  <a:txBody>
                    <a:bodyPr/>
                    <a:lstStyle/>
                    <a:p>
                      <a:pPr algn="ctr"/>
                      <a:endParaRPr lang="en-US" sz="1400" b="1" dirty="0">
                        <a:solidFill>
                          <a:schemeClr val="bg1"/>
                        </a:solidFill>
                        <a:latin typeface="Arial" panose="020B0604020202020204" pitchFamily="34" charset="0"/>
                        <a:cs typeface="Arial" panose="020B0604020202020204" pitchFamily="34" charset="0"/>
                      </a:endParaRPr>
                    </a:p>
                  </a:txBody>
                  <a:tcPr anchor="ctr">
                    <a:solidFill>
                      <a:schemeClr val="accent1"/>
                    </a:solidFill>
                  </a:tcPr>
                </a:tc>
                <a:extLst>
                  <a:ext uri="{0D108BD9-81ED-4DB2-BD59-A6C34878D82A}">
                    <a16:rowId xmlns:a16="http://schemas.microsoft.com/office/drawing/2014/main" xmlns="" val="3173825986"/>
                  </a:ext>
                </a:extLst>
              </a:tr>
              <a:tr h="1256500">
                <a:tc>
                  <a:txBody>
                    <a:bodyPr/>
                    <a:lstStyle/>
                    <a:p>
                      <a:r>
                        <a:rPr lang="en-US" sz="1600" dirty="0" smtClean="0">
                          <a:latin typeface="Arial" panose="020B0604020202020204" pitchFamily="34" charset="0"/>
                          <a:cs typeface="Arial" panose="020B0604020202020204" pitchFamily="34" charset="0"/>
                        </a:rPr>
                        <a:t>Failure to submit declaration</a:t>
                      </a:r>
                      <a:r>
                        <a:rPr lang="en-US" sz="1600" baseline="0" dirty="0" smtClean="0">
                          <a:latin typeface="Arial" panose="020B0604020202020204" pitchFamily="34" charset="0"/>
                          <a:cs typeface="Arial" panose="020B0604020202020204" pitchFamily="34" charset="0"/>
                        </a:rPr>
                        <a:t> forms (Declaration of Interest)</a:t>
                      </a:r>
                      <a:endParaRPr lang="en-US" sz="16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5464 </a:t>
                      </a:r>
                      <a:r>
                        <a:rPr lang="en-US" sz="1600" b="1" u="sng" baseline="0" dirty="0" smtClean="0">
                          <a:latin typeface="Arial" panose="020B0604020202020204" pitchFamily="34" charset="0"/>
                          <a:cs typeface="Arial" panose="020B0604020202020204" pitchFamily="34" charset="0"/>
                        </a:rPr>
                        <a:t>(Revised based on recon)</a:t>
                      </a:r>
                    </a:p>
                    <a:p>
                      <a:pPr algn="ct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b="1" u="sng" dirty="0" smtClean="0">
                          <a:latin typeface="Arial" panose="020B0604020202020204" pitchFamily="34" charset="0"/>
                          <a:cs typeface="Arial" panose="020B0604020202020204" pitchFamily="34" charset="0"/>
                        </a:rPr>
                        <a:t>5464</a:t>
                      </a:r>
                      <a:endParaRPr lang="en-US" sz="1600" b="1" u="sng" dirty="0">
                        <a:latin typeface="Arial" panose="020B0604020202020204" pitchFamily="34" charset="0"/>
                        <a:cs typeface="Arial" panose="020B0604020202020204" pitchFamily="34" charset="0"/>
                      </a:endParaRPr>
                    </a:p>
                  </a:txBody>
                  <a:tcPr/>
                </a:tc>
                <a:tc>
                  <a:txBody>
                    <a:bodyPr/>
                    <a:lstStyle/>
                    <a:p>
                      <a:pPr marL="0" indent="0" algn="ctr">
                        <a:buFont typeface="Arial" panose="020B0604020202020204" pitchFamily="34" charset="0"/>
                        <a:buNone/>
                      </a:pPr>
                      <a:r>
                        <a:rPr lang="en-US" sz="1600" b="1" u="sng" baseline="0" dirty="0" smtClean="0">
                          <a:latin typeface="Arial" panose="020B0604020202020204" pitchFamily="34" charset="0"/>
                          <a:cs typeface="Arial" panose="020B0604020202020204" pitchFamily="34" charset="0"/>
                        </a:rPr>
                        <a:t>5464 </a:t>
                      </a:r>
                    </a:p>
                    <a:p>
                      <a:pPr marL="0" indent="0" algn="ctr">
                        <a:lnSpc>
                          <a:spcPct val="150000"/>
                        </a:lnSpc>
                        <a:buFont typeface="Arial" panose="020B0604020202020204" pitchFamily="34" charset="0"/>
                        <a:buNone/>
                      </a:pPr>
                      <a:r>
                        <a:rPr lang="en-US" sz="1600" baseline="0" dirty="0" smtClean="0">
                          <a:solidFill>
                            <a:srgbClr val="FF0000"/>
                          </a:solidFill>
                          <a:latin typeface="Arial" panose="020B0604020202020204" pitchFamily="34" charset="0"/>
                          <a:cs typeface="Arial" panose="020B0604020202020204" pitchFamily="34" charset="0"/>
                        </a:rPr>
                        <a:t>5438 Finalised</a:t>
                      </a:r>
                    </a:p>
                    <a:p>
                      <a:pPr marL="514350" indent="-346075">
                        <a:lnSpc>
                          <a:spcPct val="150000"/>
                        </a:lnSpc>
                        <a:buFont typeface="Arial" panose="020B0604020202020204" pitchFamily="34" charset="0"/>
                        <a:buChar char="•"/>
                      </a:pPr>
                      <a:r>
                        <a:rPr lang="en-US" sz="1600" baseline="0" dirty="0" smtClean="0">
                          <a:solidFill>
                            <a:srgbClr val="FF0000"/>
                          </a:solidFill>
                          <a:latin typeface="Arial" panose="020B0604020202020204" pitchFamily="34" charset="0"/>
                          <a:cs typeface="Arial" panose="020B0604020202020204" pitchFamily="34" charset="0"/>
                        </a:rPr>
                        <a:t>1564 Withdrawn</a:t>
                      </a:r>
                    </a:p>
                    <a:p>
                      <a:pPr marL="514350" indent="-346075">
                        <a:buFont typeface="Arial" panose="020B0604020202020204" pitchFamily="34" charset="0"/>
                        <a:buChar char="•"/>
                      </a:pPr>
                      <a:r>
                        <a:rPr lang="en-US" sz="1600" baseline="0" dirty="0" smtClean="0">
                          <a:solidFill>
                            <a:srgbClr val="FF0000"/>
                          </a:solidFill>
                          <a:latin typeface="Arial" panose="020B0604020202020204" pitchFamily="34" charset="0"/>
                          <a:cs typeface="Arial" panose="020B0604020202020204" pitchFamily="34" charset="0"/>
                        </a:rPr>
                        <a:t>3879 DC Finalised</a:t>
                      </a:r>
                    </a:p>
                    <a:p>
                      <a:pPr marL="514350" indent="-346075">
                        <a:buFont typeface="Arial" panose="020B0604020202020204" pitchFamily="34" charset="0"/>
                        <a:buChar char="•"/>
                      </a:pPr>
                      <a:r>
                        <a:rPr lang="en-US" sz="1600" baseline="0" dirty="0" smtClean="0">
                          <a:solidFill>
                            <a:srgbClr val="FF0000"/>
                          </a:solidFill>
                          <a:latin typeface="Arial" panose="020B0604020202020204" pitchFamily="34" charset="0"/>
                          <a:cs typeface="Arial" panose="020B0604020202020204" pitchFamily="34" charset="0"/>
                        </a:rPr>
                        <a:t>21 Outstanding</a:t>
                      </a:r>
                      <a:endParaRPr lang="en-US" sz="16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0</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0</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0</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083061428"/>
                  </a:ext>
                </a:extLst>
              </a:tr>
              <a:tr h="1714822">
                <a:tc>
                  <a:txBody>
                    <a:bodyPr/>
                    <a:lstStyle/>
                    <a:p>
                      <a:r>
                        <a:rPr lang="en-US" sz="1600" dirty="0" smtClean="0">
                          <a:latin typeface="Arial" panose="020B0604020202020204" pitchFamily="34" charset="0"/>
                          <a:cs typeface="Arial" panose="020B0604020202020204" pitchFamily="34" charset="0"/>
                        </a:rPr>
                        <a:t>Whistleblowers</a:t>
                      </a:r>
                      <a:r>
                        <a:rPr lang="en-US" sz="1600" baseline="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29</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10</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b="1" u="sng" dirty="0" smtClean="0">
                          <a:solidFill>
                            <a:srgbClr val="FF0000"/>
                          </a:solidFill>
                          <a:latin typeface="Arial" panose="020B0604020202020204" pitchFamily="34" charset="0"/>
                          <a:cs typeface="Arial" panose="020B0604020202020204" pitchFamily="34" charset="0"/>
                        </a:rPr>
                        <a:t>12 Referred</a:t>
                      </a:r>
                    </a:p>
                    <a:p>
                      <a:pPr marL="285750" indent="-285750">
                        <a:buFont typeface="Wingdings" panose="05000000000000000000" pitchFamily="2" charset="2"/>
                        <a:buChar char="q"/>
                      </a:pPr>
                      <a:r>
                        <a:rPr lang="en-US" sz="1600" dirty="0" smtClean="0">
                          <a:solidFill>
                            <a:srgbClr val="FF0000"/>
                          </a:solidFill>
                          <a:latin typeface="Arial" panose="020B0604020202020204" pitchFamily="34" charset="0"/>
                          <a:cs typeface="Arial" panose="020B0604020202020204" pitchFamily="34" charset="0"/>
                        </a:rPr>
                        <a:t>9 Guilty</a:t>
                      </a:r>
                    </a:p>
                    <a:p>
                      <a:pPr marL="346075" indent="279400">
                        <a:buFont typeface="Arial" panose="020B0604020202020204" pitchFamily="34" charset="0"/>
                        <a:buChar char="•"/>
                      </a:pPr>
                      <a:r>
                        <a:rPr lang="en-US" sz="1600" baseline="0" dirty="0" smtClean="0">
                          <a:solidFill>
                            <a:srgbClr val="FF0000"/>
                          </a:solidFill>
                          <a:latin typeface="Arial" panose="020B0604020202020204" pitchFamily="34" charset="0"/>
                          <a:cs typeface="Arial" panose="020B0604020202020204" pitchFamily="34" charset="0"/>
                        </a:rPr>
                        <a:t>3 x Dismissed</a:t>
                      </a:r>
                    </a:p>
                    <a:p>
                      <a:pPr marL="346075" indent="279400">
                        <a:buFont typeface="Arial" panose="020B0604020202020204" pitchFamily="34" charset="0"/>
                        <a:buChar char="•"/>
                      </a:pPr>
                      <a:r>
                        <a:rPr lang="en-US" sz="1600" baseline="0" dirty="0" smtClean="0">
                          <a:solidFill>
                            <a:srgbClr val="FF0000"/>
                          </a:solidFill>
                          <a:latin typeface="Arial" panose="020B0604020202020204" pitchFamily="34" charset="0"/>
                          <a:cs typeface="Arial" panose="020B0604020202020204" pitchFamily="34" charset="0"/>
                        </a:rPr>
                        <a:t>1 x WW</a:t>
                      </a:r>
                    </a:p>
                    <a:p>
                      <a:pPr marL="346075" indent="279400">
                        <a:buFont typeface="Arial" panose="020B0604020202020204" pitchFamily="34" charset="0"/>
                        <a:buChar char="•"/>
                      </a:pPr>
                      <a:r>
                        <a:rPr lang="en-US" sz="1600" baseline="0" dirty="0" smtClean="0">
                          <a:solidFill>
                            <a:srgbClr val="FF0000"/>
                          </a:solidFill>
                          <a:latin typeface="Arial" panose="020B0604020202020204" pitchFamily="34" charset="0"/>
                          <a:cs typeface="Arial" panose="020B0604020202020204" pitchFamily="34" charset="0"/>
                        </a:rPr>
                        <a:t>5 x FWW</a:t>
                      </a:r>
                    </a:p>
                    <a:p>
                      <a:pPr marL="285750" indent="-285750">
                        <a:buFont typeface="Wingdings" panose="05000000000000000000" pitchFamily="2" charset="2"/>
                        <a:buChar char="q"/>
                      </a:pPr>
                      <a:r>
                        <a:rPr lang="en-US" sz="1600" baseline="0" dirty="0" smtClean="0">
                          <a:solidFill>
                            <a:srgbClr val="FF0000"/>
                          </a:solidFill>
                          <a:latin typeface="Arial" panose="020B0604020202020204" pitchFamily="34" charset="0"/>
                          <a:cs typeface="Arial" panose="020B0604020202020204" pitchFamily="34" charset="0"/>
                        </a:rPr>
                        <a:t>1 x Not Guilty</a:t>
                      </a:r>
                    </a:p>
                    <a:p>
                      <a:pPr marL="285750" indent="-285750">
                        <a:buFont typeface="Wingdings" panose="05000000000000000000" pitchFamily="2" charset="2"/>
                        <a:buChar char="q"/>
                      </a:pPr>
                      <a:r>
                        <a:rPr lang="en-US" sz="1600" baseline="0" dirty="0" smtClean="0">
                          <a:solidFill>
                            <a:srgbClr val="FF0000"/>
                          </a:solidFill>
                          <a:latin typeface="Arial" panose="020B0604020202020204" pitchFamily="34" charset="0"/>
                          <a:cs typeface="Arial" panose="020B0604020202020204" pitchFamily="34" charset="0"/>
                        </a:rPr>
                        <a:t>2 x Resigned</a:t>
                      </a:r>
                      <a:endParaRPr lang="en-US" sz="16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0</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0</a:t>
                      </a:r>
                      <a:endParaRPr lang="en-US"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Arial" panose="020B0604020202020204" pitchFamily="34" charset="0"/>
                          <a:cs typeface="Arial" panose="020B0604020202020204" pitchFamily="34" charset="0"/>
                        </a:rPr>
                        <a:t>Cases will be assessed on a case by case basis to consider the possibility of civil litigation against employees and companies</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944586613"/>
                  </a:ext>
                </a:extLst>
              </a:tr>
            </a:tbl>
          </a:graphicData>
        </a:graphic>
      </p:graphicFrame>
      <p:sp>
        <p:nvSpPr>
          <p:cNvPr id="3" name="Slide Number Placeholder 2"/>
          <p:cNvSpPr>
            <a:spLocks noGrp="1"/>
          </p:cNvSpPr>
          <p:nvPr>
            <p:ph type="sldNum" sz="quarter" idx="12"/>
          </p:nvPr>
        </p:nvSpPr>
        <p:spPr/>
        <p:txBody>
          <a:bodyPr/>
          <a:lstStyle/>
          <a:p>
            <a:fld id="{A9CDD504-248B-3749-98AD-45ADFBB8EDAD}" type="slidenum">
              <a:rPr lang="en-US" smtClean="0"/>
              <a:pPr/>
              <a:t>14</a:t>
            </a:fld>
            <a:endParaRPr lang="en-US" dirty="0"/>
          </a:p>
        </p:txBody>
      </p:sp>
    </p:spTree>
    <p:extLst>
      <p:ext uri="{BB962C8B-B14F-4D97-AF65-F5344CB8AC3E}">
        <p14:creationId xmlns:p14="http://schemas.microsoft.com/office/powerpoint/2010/main" xmlns="" val="1873548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2427"/>
            <a:ext cx="10515600" cy="3891725"/>
          </a:xfrm>
        </p:spPr>
        <p:txBody>
          <a:bodyPr/>
          <a:lstStyle/>
          <a:p>
            <a:pPr algn="ctr"/>
            <a:r>
              <a:rPr lang="en-US" b="1" dirty="0" smtClean="0">
                <a:latin typeface="Arial" panose="020B0604020202020204" pitchFamily="34" charset="0"/>
                <a:cs typeface="Arial" panose="020B0604020202020204" pitchFamily="34" charset="0"/>
              </a:rPr>
              <a:t>LIFESTYLE AUDITS</a:t>
            </a:r>
            <a:endParaRPr lang="en-US"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A9CDD504-248B-3749-98AD-45ADFBB8EDAD}" type="slidenum">
              <a:rPr lang="en-US" smtClean="0"/>
              <a:pPr/>
              <a:t>15</a:t>
            </a:fld>
            <a:endParaRPr lang="en-US" dirty="0"/>
          </a:p>
        </p:txBody>
      </p:sp>
    </p:spTree>
    <p:extLst>
      <p:ext uri="{BB962C8B-B14F-4D97-AF65-F5344CB8AC3E}">
        <p14:creationId xmlns:p14="http://schemas.microsoft.com/office/powerpoint/2010/main" xmlns="" val="2217766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51286"/>
            <a:ext cx="10515600" cy="385010"/>
          </a:xfrm>
        </p:spPr>
        <p:txBody>
          <a:bodyPr>
            <a:normAutofit fontScale="90000"/>
          </a:bodyPr>
          <a:lstStyle/>
          <a:p>
            <a:pPr algn="ctr"/>
            <a:r>
              <a:rPr lang="en-US" sz="2800" b="1" dirty="0">
                <a:solidFill>
                  <a:prstClr val="black"/>
                </a:solidFill>
                <a:latin typeface="Arial" panose="020B0604020202020204" pitchFamily="34" charset="0"/>
                <a:cs typeface="Arial" panose="020B0604020202020204" pitchFamily="34" charset="0"/>
              </a:rPr>
              <a:t>Proc R18 of </a:t>
            </a:r>
            <a:r>
              <a:rPr lang="en-US" sz="2800" b="1" dirty="0" smtClean="0">
                <a:solidFill>
                  <a:prstClr val="black"/>
                </a:solidFill>
                <a:latin typeface="Arial" panose="020B0604020202020204" pitchFamily="34" charset="0"/>
                <a:cs typeface="Arial" panose="020B0604020202020204" pitchFamily="34" charset="0"/>
              </a:rPr>
              <a:t>2018 – Lifestyle Audits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139066062"/>
              </p:ext>
            </p:extLst>
          </p:nvPr>
        </p:nvGraphicFramePr>
        <p:xfrm>
          <a:off x="157655" y="1636296"/>
          <a:ext cx="11887199" cy="4663440"/>
        </p:xfrm>
        <a:graphic>
          <a:graphicData uri="http://schemas.openxmlformats.org/drawingml/2006/table">
            <a:tbl>
              <a:tblPr firstRow="1" bandRow="1">
                <a:tableStyleId>{5C22544A-7EE6-4342-B048-85BDC9FD1C3A}</a:tableStyleId>
              </a:tblPr>
              <a:tblGrid>
                <a:gridCol w="1517141">
                  <a:extLst>
                    <a:ext uri="{9D8B030D-6E8A-4147-A177-3AD203B41FA5}">
                      <a16:colId xmlns:a16="http://schemas.microsoft.com/office/drawing/2014/main" xmlns="" val="2995170530"/>
                    </a:ext>
                  </a:extLst>
                </a:gridCol>
                <a:gridCol w="2069431">
                  <a:extLst>
                    <a:ext uri="{9D8B030D-6E8A-4147-A177-3AD203B41FA5}">
                      <a16:colId xmlns:a16="http://schemas.microsoft.com/office/drawing/2014/main" xmlns="" val="428004506"/>
                    </a:ext>
                  </a:extLst>
                </a:gridCol>
                <a:gridCol w="1434165">
                  <a:extLst>
                    <a:ext uri="{9D8B030D-6E8A-4147-A177-3AD203B41FA5}">
                      <a16:colId xmlns:a16="http://schemas.microsoft.com/office/drawing/2014/main" xmlns="" val="3396713388"/>
                    </a:ext>
                  </a:extLst>
                </a:gridCol>
                <a:gridCol w="2019352">
                  <a:extLst>
                    <a:ext uri="{9D8B030D-6E8A-4147-A177-3AD203B41FA5}">
                      <a16:colId xmlns:a16="http://schemas.microsoft.com/office/drawing/2014/main" xmlns="" val="2787123778"/>
                    </a:ext>
                  </a:extLst>
                </a:gridCol>
                <a:gridCol w="1465404">
                  <a:extLst>
                    <a:ext uri="{9D8B030D-6E8A-4147-A177-3AD203B41FA5}">
                      <a16:colId xmlns:a16="http://schemas.microsoft.com/office/drawing/2014/main" xmlns="" val="1088754360"/>
                    </a:ext>
                  </a:extLst>
                </a:gridCol>
                <a:gridCol w="1506395">
                  <a:extLst>
                    <a:ext uri="{9D8B030D-6E8A-4147-A177-3AD203B41FA5}">
                      <a16:colId xmlns:a16="http://schemas.microsoft.com/office/drawing/2014/main" xmlns="" val="1703061679"/>
                    </a:ext>
                  </a:extLst>
                </a:gridCol>
                <a:gridCol w="1875311">
                  <a:extLst>
                    <a:ext uri="{9D8B030D-6E8A-4147-A177-3AD203B41FA5}">
                      <a16:colId xmlns:a16="http://schemas.microsoft.com/office/drawing/2014/main" xmlns="" val="4289539618"/>
                    </a:ext>
                  </a:extLst>
                </a:gridCol>
              </a:tblGrid>
              <a:tr h="328706">
                <a:tc rowSpan="2">
                  <a:txBody>
                    <a:bodyPr/>
                    <a:lstStyle/>
                    <a:p>
                      <a:pPr algn="ctr"/>
                      <a:r>
                        <a:rPr lang="en-US" sz="1600" dirty="0" smtClean="0">
                          <a:latin typeface="Arial" panose="020B0604020202020204" pitchFamily="34" charset="0"/>
                          <a:cs typeface="Arial" panose="020B0604020202020204" pitchFamily="34" charset="0"/>
                        </a:rPr>
                        <a:t>Matter</a:t>
                      </a:r>
                      <a:endParaRPr lang="en-US" sz="1600" dirty="0">
                        <a:latin typeface="Arial" panose="020B0604020202020204" pitchFamily="34" charset="0"/>
                        <a:cs typeface="Arial" panose="020B0604020202020204" pitchFamily="34" charset="0"/>
                      </a:endParaRPr>
                    </a:p>
                  </a:txBody>
                  <a:tcPr anchor="ctr"/>
                </a:tc>
                <a:tc rowSpan="2">
                  <a:txBody>
                    <a:bodyPr/>
                    <a:lstStyle/>
                    <a:p>
                      <a:pPr algn="ctr"/>
                      <a:r>
                        <a:rPr lang="en-US" sz="1600" dirty="0" smtClean="0">
                          <a:latin typeface="Arial" panose="020B0604020202020204" pitchFamily="34" charset="0"/>
                          <a:cs typeface="Arial" panose="020B0604020202020204" pitchFamily="34" charset="0"/>
                        </a:rPr>
                        <a:t>Number of Employees</a:t>
                      </a:r>
                      <a:endParaRPr lang="en-US" sz="1600" dirty="0">
                        <a:latin typeface="Arial" panose="020B0604020202020204" pitchFamily="34" charset="0"/>
                        <a:cs typeface="Arial" panose="020B0604020202020204" pitchFamily="34" charset="0"/>
                      </a:endParaRPr>
                    </a:p>
                  </a:txBody>
                  <a:tcPr anchor="ctr"/>
                </a:tc>
                <a:tc gridSpan="2">
                  <a:txBody>
                    <a:bodyPr/>
                    <a:lstStyle/>
                    <a:p>
                      <a:pPr algn="ctr"/>
                      <a:r>
                        <a:rPr lang="en-US" sz="1600" dirty="0" smtClean="0">
                          <a:latin typeface="Arial" panose="020B0604020202020204" pitchFamily="34" charset="0"/>
                          <a:cs typeface="Arial" panose="020B0604020202020204" pitchFamily="34" charset="0"/>
                        </a:rPr>
                        <a:t>Disciplinary</a:t>
                      </a:r>
                      <a:endParaRPr lang="en-US" sz="1600" dirty="0">
                        <a:latin typeface="Arial" panose="020B0604020202020204" pitchFamily="34" charset="0"/>
                        <a:cs typeface="Arial" panose="020B0604020202020204" pitchFamily="34" charset="0"/>
                      </a:endParaRPr>
                    </a:p>
                  </a:txBody>
                  <a:tcPr/>
                </a:tc>
                <a:tc hMerge="1">
                  <a:txBody>
                    <a:bodyPr/>
                    <a:lstStyle/>
                    <a:p>
                      <a:endParaRPr lang="en-US" sz="1400" dirty="0">
                        <a:latin typeface="Arial" panose="020B0604020202020204" pitchFamily="34" charset="0"/>
                        <a:cs typeface="Arial" panose="020B0604020202020204" pitchFamily="34" charset="0"/>
                      </a:endParaRPr>
                    </a:p>
                  </a:txBody>
                  <a:tcPr/>
                </a:tc>
                <a:tc gridSpan="2">
                  <a:txBody>
                    <a:bodyPr/>
                    <a:lstStyle/>
                    <a:p>
                      <a:pPr algn="ctr"/>
                      <a:r>
                        <a:rPr lang="en-US" sz="1600" dirty="0" smtClean="0">
                          <a:latin typeface="Arial" panose="020B0604020202020204" pitchFamily="34" charset="0"/>
                          <a:cs typeface="Arial" panose="020B0604020202020204" pitchFamily="34" charset="0"/>
                        </a:rPr>
                        <a:t>NPA</a:t>
                      </a:r>
                      <a:endParaRPr lang="en-US" sz="1600" dirty="0">
                        <a:latin typeface="Arial" panose="020B0604020202020204" pitchFamily="34" charset="0"/>
                        <a:cs typeface="Arial" panose="020B0604020202020204" pitchFamily="34" charset="0"/>
                      </a:endParaRPr>
                    </a:p>
                  </a:txBody>
                  <a:tcPr/>
                </a:tc>
                <a:tc hMerge="1">
                  <a:txBody>
                    <a:bodyPr/>
                    <a:lstStyle/>
                    <a:p>
                      <a:endParaRPr lang="en-US" sz="1400" dirty="0">
                        <a:latin typeface="Arial" panose="020B0604020202020204" pitchFamily="34" charset="0"/>
                        <a:cs typeface="Arial" panose="020B0604020202020204" pitchFamily="34" charset="0"/>
                      </a:endParaRPr>
                    </a:p>
                  </a:txBody>
                  <a:tcPr/>
                </a:tc>
                <a:tc rowSpan="2">
                  <a:txBody>
                    <a:bodyPr/>
                    <a:lstStyle/>
                    <a:p>
                      <a:pPr algn="ctr"/>
                      <a:r>
                        <a:rPr lang="en-US" sz="1600" dirty="0" smtClean="0">
                          <a:latin typeface="Arial" panose="020B0604020202020204" pitchFamily="34" charset="0"/>
                          <a:cs typeface="Arial" panose="020B0604020202020204" pitchFamily="34" charset="0"/>
                        </a:rPr>
                        <a:t>Civil Litigation</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840962876"/>
                  </a:ext>
                </a:extLst>
              </a:tr>
              <a:tr h="806823">
                <a:tc vMerge="1">
                  <a:txBody>
                    <a:bodyPr/>
                    <a:lstStyle/>
                    <a:p>
                      <a:endParaRPr lang="en-US"/>
                    </a:p>
                  </a:txBody>
                  <a:tcPr/>
                </a:tc>
                <a:tc vMerge="1">
                  <a:txBody>
                    <a:bodyPr/>
                    <a:lstStyle/>
                    <a:p>
                      <a:endParaRPr lang="en-US"/>
                    </a:p>
                  </a:txBody>
                  <a:tcPr/>
                </a:tc>
                <a:tc>
                  <a:txBody>
                    <a:bodyPr/>
                    <a:lstStyle/>
                    <a:p>
                      <a:pPr algn="ctr"/>
                      <a:r>
                        <a:rPr lang="en-US" sz="1600" b="1" dirty="0" smtClean="0">
                          <a:solidFill>
                            <a:schemeClr val="bg1"/>
                          </a:solidFill>
                          <a:latin typeface="Arial" panose="020B0604020202020204" pitchFamily="34" charset="0"/>
                          <a:cs typeface="Arial" panose="020B0604020202020204" pitchFamily="34" charset="0"/>
                        </a:rPr>
                        <a:t>Previously Reported – Jan 2023</a:t>
                      </a:r>
                      <a:endParaRPr lang="en-US" sz="1600" b="1" dirty="0">
                        <a:solidFill>
                          <a:schemeClr val="bg1"/>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en-US" sz="1600" b="1" dirty="0" smtClean="0">
                          <a:solidFill>
                            <a:schemeClr val="bg1"/>
                          </a:solidFill>
                          <a:latin typeface="Arial" panose="020B0604020202020204" pitchFamily="34" charset="0"/>
                          <a:cs typeface="Arial" panose="020B0604020202020204" pitchFamily="34" charset="0"/>
                        </a:rPr>
                        <a:t>Current Status</a:t>
                      </a:r>
                      <a:endParaRPr lang="en-US" sz="1600" b="1" dirty="0">
                        <a:solidFill>
                          <a:schemeClr val="bg1"/>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en-US" sz="1600" b="1" dirty="0" smtClean="0">
                          <a:solidFill>
                            <a:schemeClr val="bg1"/>
                          </a:solidFill>
                          <a:latin typeface="Arial" panose="020B0604020202020204" pitchFamily="34" charset="0"/>
                          <a:cs typeface="Arial" panose="020B0604020202020204" pitchFamily="34" charset="0"/>
                        </a:rPr>
                        <a:t>Previously Reported – Oct 0222</a:t>
                      </a:r>
                      <a:endParaRPr lang="en-US" sz="1600" b="1" dirty="0">
                        <a:solidFill>
                          <a:schemeClr val="bg1"/>
                        </a:solidFill>
                        <a:latin typeface="Arial" panose="020B0604020202020204" pitchFamily="34" charset="0"/>
                        <a:cs typeface="Arial" panose="020B0604020202020204" pitchFamily="34" charset="0"/>
                      </a:endParaRPr>
                    </a:p>
                  </a:txBody>
                  <a:tcPr anchor="ctr">
                    <a:solidFill>
                      <a:schemeClr val="accent1"/>
                    </a:solidFill>
                  </a:tcPr>
                </a:tc>
                <a:tc>
                  <a:txBody>
                    <a:bodyPr/>
                    <a:lstStyle/>
                    <a:p>
                      <a:pPr algn="ctr"/>
                      <a:r>
                        <a:rPr lang="en-US" sz="1600" b="1" dirty="0" smtClean="0">
                          <a:solidFill>
                            <a:schemeClr val="bg1"/>
                          </a:solidFill>
                          <a:latin typeface="Arial" panose="020B0604020202020204" pitchFamily="34" charset="0"/>
                          <a:cs typeface="Arial" panose="020B0604020202020204" pitchFamily="34" charset="0"/>
                        </a:rPr>
                        <a:t>Current Status</a:t>
                      </a:r>
                      <a:endParaRPr lang="en-US" sz="1600" b="1" dirty="0">
                        <a:solidFill>
                          <a:schemeClr val="bg1"/>
                        </a:solidFill>
                        <a:latin typeface="Arial" panose="020B0604020202020204" pitchFamily="34" charset="0"/>
                        <a:cs typeface="Arial" panose="020B0604020202020204" pitchFamily="34" charset="0"/>
                      </a:endParaRPr>
                    </a:p>
                  </a:txBody>
                  <a:tcPr anchor="ctr">
                    <a:solidFill>
                      <a:schemeClr val="accent1"/>
                    </a:solidFill>
                  </a:tcPr>
                </a:tc>
                <a:tc vMerge="1">
                  <a:txBody>
                    <a:bodyPr/>
                    <a:lstStyle/>
                    <a:p>
                      <a:pPr algn="ctr"/>
                      <a:endParaRPr lang="en-US" sz="1400" b="1" dirty="0">
                        <a:solidFill>
                          <a:schemeClr val="bg1"/>
                        </a:solidFill>
                        <a:latin typeface="Arial" panose="020B0604020202020204" pitchFamily="34" charset="0"/>
                        <a:cs typeface="Arial" panose="020B0604020202020204" pitchFamily="34" charset="0"/>
                      </a:endParaRPr>
                    </a:p>
                  </a:txBody>
                  <a:tcPr anchor="ctr">
                    <a:solidFill>
                      <a:schemeClr val="accent1"/>
                    </a:solidFill>
                  </a:tcPr>
                </a:tc>
                <a:extLst>
                  <a:ext uri="{0D108BD9-81ED-4DB2-BD59-A6C34878D82A}">
                    <a16:rowId xmlns:a16="http://schemas.microsoft.com/office/drawing/2014/main" xmlns="" val="3438147414"/>
                  </a:ext>
                </a:extLst>
              </a:tr>
              <a:tr h="3436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Lifestyle audits referred to SIU by Eskom</a:t>
                      </a:r>
                      <a:endParaRPr lang="en-US" sz="1600" b="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txBody>
                  <a:tcPr/>
                </a:tc>
                <a:tc>
                  <a:txBody>
                    <a:bodyPr/>
                    <a:lstStyle/>
                    <a:p>
                      <a:pPr algn="ctr"/>
                      <a:r>
                        <a:rPr lang="en-US" sz="1600" b="1" u="sng" dirty="0" smtClean="0">
                          <a:solidFill>
                            <a:srgbClr val="FF0000"/>
                          </a:solidFill>
                          <a:latin typeface="Arial" panose="020B0604020202020204" pitchFamily="34" charset="0"/>
                          <a:cs typeface="Arial" panose="020B0604020202020204" pitchFamily="34" charset="0"/>
                        </a:rPr>
                        <a:t>34</a:t>
                      </a:r>
                      <a:r>
                        <a:rPr lang="en-US" sz="1600" dirty="0" smtClean="0">
                          <a:solidFill>
                            <a:srgbClr val="FF0000"/>
                          </a:solidFill>
                          <a:latin typeface="Arial" panose="020B0604020202020204" pitchFamily="34" charset="0"/>
                          <a:cs typeface="Arial" panose="020B0604020202020204" pitchFamily="34" charset="0"/>
                        </a:rPr>
                        <a:t> </a:t>
                      </a:r>
                    </a:p>
                    <a:p>
                      <a:pPr marL="173038" indent="-173038">
                        <a:buFont typeface="Arial" panose="020B0604020202020204" pitchFamily="34" charset="0"/>
                        <a:buChar char="•"/>
                      </a:pPr>
                      <a:r>
                        <a:rPr lang="en-US" sz="1600" dirty="0" smtClean="0">
                          <a:solidFill>
                            <a:srgbClr val="FF0000"/>
                          </a:solidFill>
                          <a:latin typeface="Arial" panose="020B0604020202020204" pitchFamily="34" charset="0"/>
                          <a:cs typeface="Arial" panose="020B0604020202020204" pitchFamily="34" charset="0"/>
                        </a:rPr>
                        <a:t>20</a:t>
                      </a:r>
                      <a:r>
                        <a:rPr lang="en-US" sz="1600" baseline="0" dirty="0" smtClean="0">
                          <a:solidFill>
                            <a:srgbClr val="FF0000"/>
                          </a:solidFill>
                          <a:latin typeface="Arial" panose="020B0604020202020204" pitchFamily="34" charset="0"/>
                          <a:cs typeface="Arial" panose="020B0604020202020204" pitchFamily="34" charset="0"/>
                        </a:rPr>
                        <a:t> Closed (1 Employee dismissed on unrelated matter)</a:t>
                      </a:r>
                    </a:p>
                    <a:p>
                      <a:pPr marL="173038" indent="-173038">
                        <a:buFont typeface="Arial" panose="020B0604020202020204" pitchFamily="34" charset="0"/>
                        <a:buChar char="•"/>
                      </a:pPr>
                      <a:r>
                        <a:rPr lang="en-US" sz="1600" baseline="0" dirty="0" smtClean="0">
                          <a:solidFill>
                            <a:srgbClr val="FF0000"/>
                          </a:solidFill>
                          <a:latin typeface="Arial" panose="020B0604020202020204" pitchFamily="34" charset="0"/>
                          <a:cs typeface="Arial" panose="020B0604020202020204" pitchFamily="34" charset="0"/>
                        </a:rPr>
                        <a:t> 3 Under investigation</a:t>
                      </a:r>
                    </a:p>
                    <a:p>
                      <a:pPr marL="173038" indent="-173038">
                        <a:buFont typeface="Arial" panose="020B0604020202020204" pitchFamily="34" charset="0"/>
                        <a:buChar char="•"/>
                      </a:pPr>
                      <a:r>
                        <a:rPr lang="en-US" sz="1600" baseline="0" dirty="0" smtClean="0">
                          <a:solidFill>
                            <a:srgbClr val="FF0000"/>
                          </a:solidFill>
                          <a:latin typeface="Arial" panose="020B0604020202020204" pitchFamily="34" charset="0"/>
                          <a:cs typeface="Arial" panose="020B0604020202020204" pitchFamily="34" charset="0"/>
                        </a:rPr>
                        <a:t>11 Referred</a:t>
                      </a:r>
                      <a:endParaRPr lang="en-US" sz="1600" dirty="0">
                        <a:solidFill>
                          <a:srgbClr val="FF0000"/>
                        </a:solidFill>
                        <a:latin typeface="Arial" panose="020B0604020202020204" pitchFamily="34" charset="0"/>
                        <a:cs typeface="Arial" panose="020B0604020202020204" pitchFamily="34" charset="0"/>
                      </a:endParaRPr>
                    </a:p>
                  </a:txBody>
                  <a:tcPr/>
                </a:tc>
                <a:tc>
                  <a:txBody>
                    <a:bodyPr/>
                    <a:lstStyle/>
                    <a:p>
                      <a:pPr marL="0" indent="0" algn="ctr">
                        <a:buFont typeface="Arial" panose="020B0604020202020204" pitchFamily="34" charset="0"/>
                        <a:buNone/>
                      </a:pPr>
                      <a:r>
                        <a:rPr lang="en-US" sz="1600" dirty="0" smtClean="0">
                          <a:latin typeface="Arial" panose="020B0604020202020204" pitchFamily="34" charset="0"/>
                          <a:cs typeface="Arial" panose="020B0604020202020204" pitchFamily="34" charset="0"/>
                        </a:rPr>
                        <a:t>11</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b="1" u="sng" dirty="0" smtClean="0">
                          <a:solidFill>
                            <a:srgbClr val="FF0000"/>
                          </a:solidFill>
                          <a:latin typeface="Arial" panose="020B0604020202020204" pitchFamily="34" charset="0"/>
                          <a:cs typeface="Arial" panose="020B0604020202020204" pitchFamily="34" charset="0"/>
                        </a:rPr>
                        <a:t>No Change</a:t>
                      </a:r>
                    </a:p>
                    <a:p>
                      <a:pPr marL="0" indent="0" algn="ctr">
                        <a:lnSpc>
                          <a:spcPct val="150000"/>
                        </a:lnSpc>
                        <a:buFont typeface="Arial" panose="020B0604020202020204" pitchFamily="34" charset="0"/>
                        <a:buNone/>
                      </a:pPr>
                      <a:r>
                        <a:rPr lang="en-US" sz="1600" dirty="0" smtClean="0">
                          <a:solidFill>
                            <a:srgbClr val="FF0000"/>
                          </a:solidFill>
                          <a:latin typeface="Arial" panose="020B0604020202020204" pitchFamily="34" charset="0"/>
                          <a:cs typeface="Arial" panose="020B0604020202020204" pitchFamily="34" charset="0"/>
                        </a:rPr>
                        <a:t>11 Finalised</a:t>
                      </a:r>
                    </a:p>
                    <a:p>
                      <a:pPr marL="285750" indent="-285750">
                        <a:lnSpc>
                          <a:spcPct val="150000"/>
                        </a:lnSpc>
                        <a:buFont typeface="Wingdings" panose="05000000000000000000" pitchFamily="2" charset="2"/>
                        <a:buChar char="q"/>
                      </a:pPr>
                      <a:r>
                        <a:rPr lang="en-US" sz="1600" dirty="0" smtClean="0">
                          <a:solidFill>
                            <a:srgbClr val="FF0000"/>
                          </a:solidFill>
                          <a:latin typeface="Arial" panose="020B0604020202020204" pitchFamily="34" charset="0"/>
                          <a:cs typeface="Arial" panose="020B0604020202020204" pitchFamily="34" charset="0"/>
                        </a:rPr>
                        <a:t>7 Guilty</a:t>
                      </a:r>
                    </a:p>
                    <a:p>
                      <a:pPr marL="682625" indent="-220663">
                        <a:lnSpc>
                          <a:spcPct val="150000"/>
                        </a:lnSpc>
                        <a:buFont typeface="Arial" panose="020B0604020202020204" pitchFamily="34" charset="0"/>
                        <a:buChar char="•"/>
                      </a:pPr>
                      <a:r>
                        <a:rPr lang="en-US" sz="1600" dirty="0" smtClean="0">
                          <a:solidFill>
                            <a:srgbClr val="FF0000"/>
                          </a:solidFill>
                          <a:latin typeface="Arial" panose="020B0604020202020204" pitchFamily="34" charset="0"/>
                          <a:cs typeface="Arial" panose="020B0604020202020204" pitchFamily="34" charset="0"/>
                        </a:rPr>
                        <a:t>2 x FWW</a:t>
                      </a:r>
                    </a:p>
                    <a:p>
                      <a:pPr marL="682625" indent="-220663">
                        <a:lnSpc>
                          <a:spcPct val="150000"/>
                        </a:lnSpc>
                        <a:buFont typeface="Arial" panose="020B0604020202020204" pitchFamily="34" charset="0"/>
                        <a:buChar char="•"/>
                      </a:pPr>
                      <a:r>
                        <a:rPr lang="en-US" sz="1600" dirty="0" smtClean="0">
                          <a:solidFill>
                            <a:srgbClr val="FF0000"/>
                          </a:solidFill>
                          <a:latin typeface="Arial" panose="020B0604020202020204" pitchFamily="34" charset="0"/>
                          <a:cs typeface="Arial" panose="020B0604020202020204" pitchFamily="34" charset="0"/>
                        </a:rPr>
                        <a:t>4 x WW</a:t>
                      </a:r>
                    </a:p>
                    <a:p>
                      <a:pPr marL="682625" indent="-220663">
                        <a:lnSpc>
                          <a:spcPct val="150000"/>
                        </a:lnSpc>
                        <a:buFont typeface="Arial" panose="020B0604020202020204" pitchFamily="34" charset="0"/>
                        <a:buChar char="•"/>
                      </a:pPr>
                      <a:r>
                        <a:rPr lang="en-US" sz="1600" dirty="0" smtClean="0">
                          <a:solidFill>
                            <a:srgbClr val="FF0000"/>
                          </a:solidFill>
                          <a:latin typeface="Arial" panose="020B0604020202020204" pitchFamily="34" charset="0"/>
                          <a:cs typeface="Arial" panose="020B0604020202020204" pitchFamily="34" charset="0"/>
                        </a:rPr>
                        <a:t>1 x SWOP</a:t>
                      </a:r>
                    </a:p>
                    <a:p>
                      <a:pPr marL="285750" indent="-285750">
                        <a:lnSpc>
                          <a:spcPct val="150000"/>
                        </a:lnSpc>
                        <a:buFont typeface="Wingdings" panose="05000000000000000000" pitchFamily="2" charset="2"/>
                        <a:buChar char="q"/>
                      </a:pPr>
                      <a:r>
                        <a:rPr lang="en-US" sz="1600" dirty="0" smtClean="0">
                          <a:solidFill>
                            <a:srgbClr val="FF0000"/>
                          </a:solidFill>
                          <a:latin typeface="Arial" panose="020B0604020202020204" pitchFamily="34" charset="0"/>
                          <a:cs typeface="Arial" panose="020B0604020202020204" pitchFamily="34" charset="0"/>
                        </a:rPr>
                        <a:t>2</a:t>
                      </a:r>
                      <a:r>
                        <a:rPr lang="en-US" sz="1600" baseline="0" dirty="0" smtClean="0">
                          <a:solidFill>
                            <a:srgbClr val="FF0000"/>
                          </a:solidFill>
                          <a:latin typeface="Arial" panose="020B0604020202020204" pitchFamily="34" charset="0"/>
                          <a:cs typeface="Arial" panose="020B0604020202020204" pitchFamily="34" charset="0"/>
                        </a:rPr>
                        <a:t> Not Guilty</a:t>
                      </a:r>
                    </a:p>
                    <a:p>
                      <a:pPr marL="285750" indent="-285750">
                        <a:lnSpc>
                          <a:spcPct val="150000"/>
                        </a:lnSpc>
                        <a:buFont typeface="Wingdings" panose="05000000000000000000" pitchFamily="2" charset="2"/>
                        <a:buChar char="q"/>
                      </a:pPr>
                      <a:r>
                        <a:rPr lang="en-US" sz="1600" baseline="0" dirty="0" smtClean="0">
                          <a:solidFill>
                            <a:srgbClr val="FF0000"/>
                          </a:solidFill>
                          <a:latin typeface="Arial" panose="020B0604020202020204" pitchFamily="34" charset="0"/>
                          <a:cs typeface="Arial" panose="020B0604020202020204" pitchFamily="34" charset="0"/>
                        </a:rPr>
                        <a:t>1 Resigned</a:t>
                      </a:r>
                    </a:p>
                    <a:p>
                      <a:pPr marL="285750" indent="-285750">
                        <a:lnSpc>
                          <a:spcPct val="150000"/>
                        </a:lnSpc>
                        <a:buFont typeface="Wingdings" panose="05000000000000000000" pitchFamily="2" charset="2"/>
                        <a:buChar char="q"/>
                      </a:pPr>
                      <a:r>
                        <a:rPr lang="en-US" sz="1600" baseline="0" dirty="0" smtClean="0">
                          <a:solidFill>
                            <a:srgbClr val="FF0000"/>
                          </a:solidFill>
                          <a:latin typeface="Arial" panose="020B0604020202020204" pitchFamily="34" charset="0"/>
                          <a:cs typeface="Arial" panose="020B0604020202020204" pitchFamily="34" charset="0"/>
                        </a:rPr>
                        <a:t>1 Retired</a:t>
                      </a:r>
                    </a:p>
                    <a:p>
                      <a:pPr marL="0" indent="0">
                        <a:buFont typeface="Arial" panose="020B0604020202020204" pitchFamily="34" charset="0"/>
                        <a:buNone/>
                      </a:pP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0</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0</a:t>
                      </a:r>
                    </a:p>
                    <a:p>
                      <a:pPr algn="l"/>
                      <a:r>
                        <a:rPr lang="en-US" sz="1600" dirty="0" smtClean="0">
                          <a:latin typeface="Arial" panose="020B0604020202020204" pitchFamily="34" charset="0"/>
                          <a:cs typeface="Arial" panose="020B0604020202020204" pitchFamily="34" charset="0"/>
                        </a:rPr>
                        <a:t>(3</a:t>
                      </a:r>
                      <a:r>
                        <a:rPr lang="en-US" sz="1600" baseline="0" dirty="0" smtClean="0">
                          <a:latin typeface="Arial" panose="020B0604020202020204" pitchFamily="34" charset="0"/>
                          <a:cs typeface="Arial" panose="020B0604020202020204" pitchFamily="34" charset="0"/>
                        </a:rPr>
                        <a:t> criminal investigations are ongoing)</a:t>
                      </a:r>
                      <a:endParaRPr lang="en-US"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Arial" panose="020B0604020202020204" pitchFamily="34" charset="0"/>
                          <a:cs typeface="Arial" panose="020B0604020202020204" pitchFamily="34" charset="0"/>
                        </a:rPr>
                        <a:t>Cases will be assessed on a case by case basis to consider the possibility of civil litigation against employees and companies</a:t>
                      </a:r>
                      <a:endParaRPr lang="en-US" sz="1600" dirty="0" smtClean="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067744285"/>
                  </a:ext>
                </a:extLst>
              </a:tr>
            </a:tbl>
          </a:graphicData>
        </a:graphic>
      </p:graphicFrame>
      <p:sp>
        <p:nvSpPr>
          <p:cNvPr id="3" name="Slide Number Placeholder 2"/>
          <p:cNvSpPr>
            <a:spLocks noGrp="1"/>
          </p:cNvSpPr>
          <p:nvPr>
            <p:ph type="sldNum" sz="quarter" idx="12"/>
          </p:nvPr>
        </p:nvSpPr>
        <p:spPr/>
        <p:txBody>
          <a:bodyPr/>
          <a:lstStyle/>
          <a:p>
            <a:fld id="{A9CDD504-248B-3749-98AD-45ADFBB8EDAD}" type="slidenum">
              <a:rPr lang="en-US" smtClean="0"/>
              <a:pPr/>
              <a:t>16</a:t>
            </a:fld>
            <a:endParaRPr lang="en-US" dirty="0"/>
          </a:p>
        </p:txBody>
      </p:sp>
    </p:spTree>
    <p:extLst>
      <p:ext uri="{BB962C8B-B14F-4D97-AF65-F5344CB8AC3E}">
        <p14:creationId xmlns:p14="http://schemas.microsoft.com/office/powerpoint/2010/main" xmlns="" val="1238917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2263"/>
            <a:ext cx="10515600" cy="3815254"/>
          </a:xfrm>
        </p:spPr>
        <p:txBody>
          <a:bodyPr/>
          <a:lstStyle/>
          <a:p>
            <a:pPr algn="ctr"/>
            <a:r>
              <a:rPr lang="en-US" b="1" dirty="0" smtClean="0">
                <a:latin typeface="Arial" panose="020B0604020202020204" pitchFamily="34" charset="0"/>
                <a:cs typeface="Arial" panose="020B0604020202020204" pitchFamily="34" charset="0"/>
              </a:rPr>
              <a:t>COAL SUPPLY AGREEMENTS</a:t>
            </a:r>
            <a:endParaRPr lang="en-US"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A9CDD504-248B-3749-98AD-45ADFBB8EDAD}" type="slidenum">
              <a:rPr lang="en-US" smtClean="0"/>
              <a:pPr/>
              <a:t>17</a:t>
            </a:fld>
            <a:endParaRPr lang="en-US" dirty="0"/>
          </a:p>
        </p:txBody>
      </p:sp>
    </p:spTree>
    <p:extLst>
      <p:ext uri="{BB962C8B-B14F-4D97-AF65-F5344CB8AC3E}">
        <p14:creationId xmlns:p14="http://schemas.microsoft.com/office/powerpoint/2010/main" xmlns="" val="304812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35117"/>
            <a:ext cx="10515600" cy="557049"/>
          </a:xfrm>
        </p:spPr>
        <p:txBody>
          <a:bodyPr>
            <a:normAutofit/>
          </a:bodyPr>
          <a:lstStyle/>
          <a:p>
            <a:pPr algn="ctr"/>
            <a:r>
              <a:rPr lang="en-US" sz="2800" b="1" dirty="0" smtClean="0">
                <a:latin typeface="Arial" panose="020B0604020202020204" pitchFamily="34" charset="0"/>
                <a:cs typeface="Arial" panose="020B0604020202020204" pitchFamily="34" charset="0"/>
              </a:rPr>
              <a:t>Proc R18 of 2018 – Coal Supply Agreements</a:t>
            </a:r>
            <a:endParaRPr lang="en-US" sz="2800" b="1"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017512314"/>
              </p:ext>
            </p:extLst>
          </p:nvPr>
        </p:nvGraphicFramePr>
        <p:xfrm>
          <a:off x="0" y="1618593"/>
          <a:ext cx="12192001" cy="4677104"/>
        </p:xfrm>
        <a:graphic>
          <a:graphicData uri="http://schemas.openxmlformats.org/drawingml/2006/table">
            <a:tbl>
              <a:tblPr firstRow="1" bandRow="1">
                <a:tableStyleId>{5C22544A-7EE6-4342-B048-85BDC9FD1C3A}</a:tableStyleId>
              </a:tblPr>
              <a:tblGrid>
                <a:gridCol w="1262705">
                  <a:extLst>
                    <a:ext uri="{9D8B030D-6E8A-4147-A177-3AD203B41FA5}">
                      <a16:colId xmlns:a16="http://schemas.microsoft.com/office/drawing/2014/main" xmlns="" val="513861703"/>
                    </a:ext>
                  </a:extLst>
                </a:gridCol>
                <a:gridCol w="2081856">
                  <a:extLst>
                    <a:ext uri="{9D8B030D-6E8A-4147-A177-3AD203B41FA5}">
                      <a16:colId xmlns:a16="http://schemas.microsoft.com/office/drawing/2014/main" xmlns="" val="2266583218"/>
                    </a:ext>
                  </a:extLst>
                </a:gridCol>
                <a:gridCol w="1396892">
                  <a:extLst>
                    <a:ext uri="{9D8B030D-6E8A-4147-A177-3AD203B41FA5}">
                      <a16:colId xmlns:a16="http://schemas.microsoft.com/office/drawing/2014/main" xmlns="" val="3688518860"/>
                    </a:ext>
                  </a:extLst>
                </a:gridCol>
                <a:gridCol w="1731360">
                  <a:extLst>
                    <a:ext uri="{9D8B030D-6E8A-4147-A177-3AD203B41FA5}">
                      <a16:colId xmlns:a16="http://schemas.microsoft.com/office/drawing/2014/main" xmlns="" val="3664352410"/>
                    </a:ext>
                  </a:extLst>
                </a:gridCol>
                <a:gridCol w="5719188">
                  <a:extLst>
                    <a:ext uri="{9D8B030D-6E8A-4147-A177-3AD203B41FA5}">
                      <a16:colId xmlns:a16="http://schemas.microsoft.com/office/drawing/2014/main" xmlns="" val="3565368625"/>
                    </a:ext>
                  </a:extLst>
                </a:gridCol>
              </a:tblGrid>
              <a:tr h="342512">
                <a:tc rowSpan="2">
                  <a:txBody>
                    <a:bodyPr/>
                    <a:lstStyle/>
                    <a:p>
                      <a:pPr algn="ctr"/>
                      <a:r>
                        <a:rPr lang="en-US" sz="1600" dirty="0" smtClean="0">
                          <a:solidFill>
                            <a:schemeClr val="bg1"/>
                          </a:solidFill>
                          <a:latin typeface="Arial" panose="020B0604020202020204" pitchFamily="34" charset="0"/>
                          <a:cs typeface="Arial" panose="020B0604020202020204" pitchFamily="34" charset="0"/>
                        </a:rPr>
                        <a:t>Matter</a:t>
                      </a:r>
                      <a:endParaRPr lang="en-US" sz="1600" dirty="0">
                        <a:solidFill>
                          <a:schemeClr val="bg1"/>
                        </a:solidFill>
                        <a:latin typeface="Arial" panose="020B0604020202020204" pitchFamily="34" charset="0"/>
                        <a:cs typeface="Arial" panose="020B0604020202020204" pitchFamily="34" charset="0"/>
                      </a:endParaRPr>
                    </a:p>
                  </a:txBody>
                  <a:tcPr/>
                </a:tc>
                <a:tc rowSpan="2">
                  <a:txBody>
                    <a:bodyPr/>
                    <a:lstStyle/>
                    <a:p>
                      <a:pPr algn="ctr"/>
                      <a:r>
                        <a:rPr lang="en-US" sz="1600" dirty="0" smtClean="0">
                          <a:solidFill>
                            <a:schemeClr val="bg1"/>
                          </a:solidFill>
                          <a:latin typeface="Arial" panose="020B0604020202020204" pitchFamily="34" charset="0"/>
                          <a:cs typeface="Arial" panose="020B0604020202020204" pitchFamily="34" charset="0"/>
                        </a:rPr>
                        <a:t>Outcome</a:t>
                      </a:r>
                      <a:endParaRPr lang="en-US" sz="1600" dirty="0">
                        <a:solidFill>
                          <a:schemeClr val="bg1"/>
                        </a:solidFill>
                        <a:latin typeface="Arial" panose="020B0604020202020204" pitchFamily="34" charset="0"/>
                        <a:cs typeface="Arial" panose="020B0604020202020204" pitchFamily="34" charset="0"/>
                      </a:endParaRPr>
                    </a:p>
                  </a:txBody>
                  <a:tcPr/>
                </a:tc>
                <a:tc gridSpan="3">
                  <a:txBody>
                    <a:bodyPr/>
                    <a:lstStyle/>
                    <a:p>
                      <a:pPr algn="ctr"/>
                      <a:r>
                        <a:rPr lang="en-US" sz="1600" dirty="0" smtClean="0">
                          <a:solidFill>
                            <a:schemeClr val="bg1"/>
                          </a:solidFill>
                          <a:latin typeface="Arial" panose="020B0604020202020204" pitchFamily="34" charset="0"/>
                          <a:cs typeface="Arial" panose="020B0604020202020204" pitchFamily="34" charset="0"/>
                        </a:rPr>
                        <a:t>Referrals</a:t>
                      </a:r>
                      <a:endParaRPr lang="en-US" sz="1600" dirty="0">
                        <a:solidFill>
                          <a:schemeClr val="bg1"/>
                        </a:solidFill>
                        <a:latin typeface="Arial" panose="020B0604020202020204" pitchFamily="34" charset="0"/>
                        <a:cs typeface="Arial" panose="020B0604020202020204" pitchFamily="34" charset="0"/>
                      </a:endParaRPr>
                    </a:p>
                  </a:txBody>
                  <a:tcPr anchor="ctr"/>
                </a:tc>
                <a:tc hMerge="1">
                  <a:txBody>
                    <a:bodyPr/>
                    <a:lstStyle/>
                    <a:p>
                      <a:pPr algn="ctr"/>
                      <a:endParaRPr lang="en-US" sz="1600" dirty="0">
                        <a:solidFill>
                          <a:schemeClr val="bg1"/>
                        </a:solidFill>
                        <a:latin typeface="Arial" panose="020B0604020202020204" pitchFamily="34" charset="0"/>
                        <a:cs typeface="Arial" panose="020B0604020202020204" pitchFamily="34" charset="0"/>
                      </a:endParaRPr>
                    </a:p>
                  </a:txBody>
                  <a:tcPr/>
                </a:tc>
                <a:tc hMerge="1">
                  <a:txBody>
                    <a:bodyPr/>
                    <a:lstStyle/>
                    <a:p>
                      <a:pPr algn="ctr"/>
                      <a:endParaRPr lang="en-US" sz="160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787458639"/>
                  </a:ext>
                </a:extLst>
              </a:tr>
              <a:tr h="342512">
                <a:tc vMerge="1">
                  <a:txBody>
                    <a:bodyPr/>
                    <a:lstStyle/>
                    <a:p>
                      <a:endParaRPr lang="en-US"/>
                    </a:p>
                  </a:txBody>
                  <a:tcPr/>
                </a:tc>
                <a:tc vMerge="1">
                  <a:txBody>
                    <a:bodyPr/>
                    <a:lstStyle/>
                    <a:p>
                      <a:endParaRPr lang="en-US"/>
                    </a:p>
                  </a:txBody>
                  <a:tcPr/>
                </a:tc>
                <a:tc>
                  <a:txBody>
                    <a:bodyPr/>
                    <a:lstStyle/>
                    <a:p>
                      <a:pPr algn="ctr"/>
                      <a:r>
                        <a:rPr lang="en-US" sz="1600" b="1" dirty="0" smtClean="0">
                          <a:solidFill>
                            <a:schemeClr val="bg1"/>
                          </a:solidFill>
                          <a:latin typeface="Arial" panose="020B0604020202020204" pitchFamily="34" charset="0"/>
                          <a:cs typeface="Arial" panose="020B0604020202020204" pitchFamily="34" charset="0"/>
                        </a:rPr>
                        <a:t>Disciplinary</a:t>
                      </a:r>
                      <a:endParaRPr lang="en-US" sz="1600" b="1" dirty="0">
                        <a:solidFill>
                          <a:schemeClr val="bg1"/>
                        </a:solidFill>
                        <a:latin typeface="Arial" panose="020B0604020202020204" pitchFamily="34" charset="0"/>
                        <a:cs typeface="Arial" panose="020B0604020202020204" pitchFamily="34" charset="0"/>
                      </a:endParaRPr>
                    </a:p>
                  </a:txBody>
                  <a:tcPr>
                    <a:solidFill>
                      <a:schemeClr val="accent1"/>
                    </a:solidFill>
                  </a:tcPr>
                </a:tc>
                <a:tc>
                  <a:txBody>
                    <a:bodyPr/>
                    <a:lstStyle/>
                    <a:p>
                      <a:pPr algn="ctr"/>
                      <a:r>
                        <a:rPr lang="en-US" sz="1600" b="1" dirty="0" smtClean="0">
                          <a:solidFill>
                            <a:schemeClr val="bg1"/>
                          </a:solidFill>
                          <a:latin typeface="Arial" panose="020B0604020202020204" pitchFamily="34" charset="0"/>
                          <a:cs typeface="Arial" panose="020B0604020202020204" pitchFamily="34" charset="0"/>
                        </a:rPr>
                        <a:t>NPA</a:t>
                      </a:r>
                      <a:endParaRPr lang="en-US" sz="1600" b="1" dirty="0">
                        <a:solidFill>
                          <a:schemeClr val="bg1"/>
                        </a:solidFill>
                        <a:latin typeface="Arial" panose="020B0604020202020204" pitchFamily="34" charset="0"/>
                        <a:cs typeface="Arial" panose="020B0604020202020204" pitchFamily="34" charset="0"/>
                      </a:endParaRPr>
                    </a:p>
                  </a:txBody>
                  <a:tcPr>
                    <a:solidFill>
                      <a:schemeClr val="accent1"/>
                    </a:solidFill>
                  </a:tcPr>
                </a:tc>
                <a:tc>
                  <a:txBody>
                    <a:bodyPr/>
                    <a:lstStyle/>
                    <a:p>
                      <a:pPr algn="ctr"/>
                      <a:r>
                        <a:rPr lang="en-US" sz="1600" b="1" dirty="0" smtClean="0">
                          <a:solidFill>
                            <a:schemeClr val="bg1"/>
                          </a:solidFill>
                          <a:latin typeface="Arial" panose="020B0604020202020204" pitchFamily="34" charset="0"/>
                          <a:cs typeface="Arial" panose="020B0604020202020204" pitchFamily="34" charset="0"/>
                        </a:rPr>
                        <a:t>Civil</a:t>
                      </a:r>
                      <a:endParaRPr lang="en-US" sz="1600" b="1" dirty="0">
                        <a:solidFill>
                          <a:schemeClr val="bg1"/>
                        </a:solidFill>
                        <a:latin typeface="Arial" panose="020B0604020202020204" pitchFamily="34" charset="0"/>
                        <a:cs typeface="Arial" panose="020B0604020202020204" pitchFamily="34" charset="0"/>
                      </a:endParaRPr>
                    </a:p>
                  </a:txBody>
                  <a:tcPr>
                    <a:solidFill>
                      <a:schemeClr val="accent1"/>
                    </a:solidFill>
                  </a:tcPr>
                </a:tc>
                <a:extLst>
                  <a:ext uri="{0D108BD9-81ED-4DB2-BD59-A6C34878D82A}">
                    <a16:rowId xmlns:a16="http://schemas.microsoft.com/office/drawing/2014/main" xmlns="" val="2072468837"/>
                  </a:ext>
                </a:extLst>
              </a:tr>
              <a:tr h="3992080">
                <a:tc>
                  <a:txBody>
                    <a:bodyPr/>
                    <a:lstStyle/>
                    <a:p>
                      <a:pPr algn="ctr"/>
                      <a:r>
                        <a:rPr lang="en-US" sz="1600" dirty="0" smtClean="0">
                          <a:solidFill>
                            <a:schemeClr val="tx1"/>
                          </a:solidFill>
                          <a:latin typeface="Arial" panose="020B0604020202020204" pitchFamily="34" charset="0"/>
                          <a:cs typeface="Arial" panose="020B0604020202020204" pitchFamily="34" charset="0"/>
                        </a:rPr>
                        <a:t>Tegeta Brakfontein</a:t>
                      </a:r>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algn="l" fontAlgn="ctr"/>
                      <a:r>
                        <a:rPr lang="en-ZA" sz="1600" b="1" kern="1200" dirty="0" smtClean="0">
                          <a:solidFill>
                            <a:schemeClr val="dk1"/>
                          </a:solidFill>
                          <a:effectLst/>
                          <a:latin typeface="Arial" panose="020B0604020202020204" pitchFamily="34" charset="0"/>
                          <a:ea typeface="+mn-ea"/>
                          <a:cs typeface="Arial" panose="020B0604020202020204" pitchFamily="34" charset="0"/>
                        </a:rPr>
                        <a:t>This investigation is finalised.</a:t>
                      </a:r>
                    </a:p>
                    <a:p>
                      <a:pPr algn="l" fontAlgn="ctr"/>
                      <a:r>
                        <a:rPr lang="en-ZA" sz="1600" b="0" kern="1200" dirty="0" smtClean="0">
                          <a:solidFill>
                            <a:schemeClr val="dk1"/>
                          </a:solidFill>
                          <a:effectLst/>
                          <a:latin typeface="Arial" panose="020B0604020202020204" pitchFamily="34" charset="0"/>
                          <a:ea typeface="+mn-ea"/>
                          <a:cs typeface="Arial" panose="020B0604020202020204" pitchFamily="34" charset="0"/>
                        </a:rPr>
                        <a:t>The agreement between</a:t>
                      </a:r>
                      <a:r>
                        <a:rPr lang="en-ZA" sz="1600" b="0" kern="1200" baseline="0" dirty="0" smtClean="0">
                          <a:solidFill>
                            <a:schemeClr val="dk1"/>
                          </a:solidFill>
                          <a:effectLst/>
                          <a:latin typeface="Arial" panose="020B0604020202020204" pitchFamily="34" charset="0"/>
                          <a:ea typeface="+mn-ea"/>
                          <a:cs typeface="Arial" panose="020B0604020202020204" pitchFamily="34" charset="0"/>
                        </a:rPr>
                        <a:t> </a:t>
                      </a:r>
                      <a:r>
                        <a:rPr lang="en-ZA" sz="1600" b="0" kern="1200" dirty="0" smtClean="0">
                          <a:solidFill>
                            <a:schemeClr val="dk1"/>
                          </a:solidFill>
                          <a:effectLst/>
                          <a:latin typeface="Arial" panose="020B0604020202020204" pitchFamily="34" charset="0"/>
                          <a:ea typeface="+mn-ea"/>
                          <a:cs typeface="Arial" panose="020B0604020202020204" pitchFamily="34" charset="0"/>
                        </a:rPr>
                        <a:t>Eskom and Tegeta for the delivery of coal to Majuba Power Station, to the value of R3.7 billion, on the basis of the 2008 Medium Term Procurement Mandate, was unconstitutional.</a:t>
                      </a:r>
                    </a:p>
                    <a:p>
                      <a:pPr algn="l" fontAlgn="ctr"/>
                      <a:r>
                        <a:rPr lang="en-ZA" sz="1600" b="0" i="0" u="none" strike="noStrike" kern="1200" dirty="0" smtClean="0">
                          <a:solidFill>
                            <a:schemeClr val="dk1"/>
                          </a:solidFill>
                          <a:effectLst/>
                          <a:latin typeface="Arial" panose="020B0604020202020204" pitchFamily="34" charset="0"/>
                          <a:ea typeface="+mn-ea"/>
                          <a:cs typeface="Arial" panose="020B0604020202020204" pitchFamily="34" charset="0"/>
                        </a:rPr>
                        <a:t>The SIU made</a:t>
                      </a:r>
                      <a:r>
                        <a:rPr lang="en-ZA" sz="1600" b="0" i="0" u="none" strike="noStrike" kern="1200" baseline="0" dirty="0" smtClean="0">
                          <a:solidFill>
                            <a:schemeClr val="dk1"/>
                          </a:solidFill>
                          <a:effectLst/>
                          <a:latin typeface="Arial" panose="020B0604020202020204" pitchFamily="34" charset="0"/>
                          <a:ea typeface="+mn-ea"/>
                          <a:cs typeface="Arial" panose="020B0604020202020204" pitchFamily="34" charset="0"/>
                        </a:rPr>
                        <a:t> findings against various Board members and executives of Eskom.</a:t>
                      </a:r>
                      <a:endParaRPr lang="en-US" sz="1600" b="0"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tc>
                <a:tc>
                  <a:txBody>
                    <a:bodyPr/>
                    <a:lstStyle/>
                    <a:p>
                      <a:pPr algn="l" fontAlgn="ctr"/>
                      <a:r>
                        <a:rPr lang="en-US" sz="1600" b="0" i="0" u="none" strike="noStrike" dirty="0" smtClean="0">
                          <a:solidFill>
                            <a:schemeClr val="tx1"/>
                          </a:solidFill>
                          <a:effectLst/>
                          <a:latin typeface="Arial" panose="020B0604020202020204" pitchFamily="34" charset="0"/>
                          <a:cs typeface="Arial" panose="020B0604020202020204" pitchFamily="34" charset="0"/>
                        </a:rPr>
                        <a:t>None have been made as all of the implicated employees are no longer in the employee of Eskom</a:t>
                      </a:r>
                      <a:endParaRPr lang="en-US" sz="16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tc>
                <a:tc>
                  <a:txBody>
                    <a:bodyPr/>
                    <a:lstStyle/>
                    <a:p>
                      <a:pPr algn="l" fontAlgn="ctr"/>
                      <a:r>
                        <a:rPr lang="en-US" sz="1600" b="0" i="0" u="none" strike="noStrike" dirty="0" smtClean="0">
                          <a:solidFill>
                            <a:srgbClr val="000000"/>
                          </a:solidFill>
                          <a:effectLst/>
                          <a:latin typeface="Arial" panose="020B0604020202020204" pitchFamily="34" charset="0"/>
                          <a:cs typeface="Arial" panose="020B0604020202020204" pitchFamily="34" charset="0"/>
                        </a:rPr>
                        <a:t>The NPA investigation</a:t>
                      </a:r>
                      <a:r>
                        <a:rPr lang="en-US" sz="1600" b="0" i="0" u="none" strike="noStrike" baseline="0" dirty="0" smtClean="0">
                          <a:solidFill>
                            <a:srgbClr val="000000"/>
                          </a:solidFill>
                          <a:effectLst/>
                          <a:latin typeface="Arial" panose="020B0604020202020204" pitchFamily="34" charset="0"/>
                          <a:cs typeface="Arial" panose="020B0604020202020204" pitchFamily="34" charset="0"/>
                        </a:rPr>
                        <a:t> had already commenced. The SIU conducted a money flow exercise and provided the findings to the NPA in support of their investigation.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tc>
                <a:tc>
                  <a:txBody>
                    <a:bodyPr/>
                    <a:lstStyle/>
                    <a:p>
                      <a:pPr algn="l" fontAlgn="ctr"/>
                      <a:r>
                        <a:rPr lang="en-US" sz="1600" b="1" i="0" u="none" strike="noStrike" dirty="0" smtClean="0">
                          <a:solidFill>
                            <a:srgbClr val="000000"/>
                          </a:solidFill>
                          <a:effectLst/>
                          <a:latin typeface="Arial" panose="020B0604020202020204" pitchFamily="34" charset="0"/>
                          <a:cs typeface="Arial" panose="020B0604020202020204" pitchFamily="34" charset="0"/>
                        </a:rPr>
                        <a:t>Phase 1</a:t>
                      </a:r>
                      <a:r>
                        <a:rPr lang="en-US" sz="1600" b="0" i="0" u="none" strike="noStrike" dirty="0" smtClean="0">
                          <a:solidFill>
                            <a:srgbClr val="000000"/>
                          </a:solidFill>
                          <a:effectLst/>
                          <a:latin typeface="Arial" panose="020B0604020202020204" pitchFamily="34" charset="0"/>
                          <a:cs typeface="Arial" panose="020B0604020202020204" pitchFamily="34" charset="0"/>
                        </a:rPr>
                        <a:t> - Contract was reviewed and set aside - R3.7b. Future savings calculated at R2.6b.</a:t>
                      </a:r>
                    </a:p>
                    <a:p>
                      <a:r>
                        <a:rPr lang="en-US" sz="1600" b="1" i="0" u="none" strike="noStrike" dirty="0" smtClean="0">
                          <a:solidFill>
                            <a:srgbClr val="000000"/>
                          </a:solidFill>
                          <a:effectLst/>
                          <a:latin typeface="Arial" panose="020B0604020202020204" pitchFamily="34" charset="0"/>
                          <a:cs typeface="Arial" panose="020B0604020202020204" pitchFamily="34" charset="0"/>
                        </a:rPr>
                        <a:t>Phase 2 </a:t>
                      </a:r>
                      <a:r>
                        <a:rPr lang="en-US" sz="1600" b="0" i="0" u="none" strike="noStrike" dirty="0" smtClean="0">
                          <a:solidFill>
                            <a:srgbClr val="000000"/>
                          </a:solidFill>
                          <a:effectLst/>
                          <a:latin typeface="Arial" panose="020B0604020202020204" pitchFamily="34" charset="0"/>
                          <a:cs typeface="Arial" panose="020B0604020202020204" pitchFamily="34" charset="0"/>
                        </a:rPr>
                        <a:t>– </a:t>
                      </a:r>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SIU instituted proceedings against Tegeta and the BRPs for just and equitable relief as a result of damages suffered due to the poor quality of coal that was supplied – Value R734m.</a:t>
                      </a:r>
                      <a:r>
                        <a:rPr lang="en-US" sz="1600" b="0" i="0" u="none" strike="noStrike" kern="1200" baseline="0" dirty="0" smtClean="0">
                          <a:solidFill>
                            <a:srgbClr val="FF0000"/>
                          </a:solidFill>
                          <a:latin typeface="Arial" panose="020B0604020202020204" pitchFamily="34" charset="0"/>
                          <a:ea typeface="+mn-ea"/>
                          <a:cs typeface="Arial" panose="020B0604020202020204" pitchFamily="34" charset="0"/>
                        </a:rPr>
                        <a:t> </a:t>
                      </a: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Counsel to be briefed to have matter set down for hearing to argue point that ESKOM is not a creditor. This will avoid ESKOM being considered a creditor as provided in the Insolvency Act by the BRP’s , if successful this will avoid the obtainment of an un-executable “hollow” judgment. The possibility of acting against company’s executive is not excluded in the event of the judgment not being satisfied. </a:t>
                      </a:r>
                    </a:p>
                    <a:p>
                      <a:r>
                        <a:rPr lang="en-US" sz="1600" b="1" i="0" u="none" strike="noStrike" kern="1200" baseline="0" dirty="0" smtClean="0">
                          <a:solidFill>
                            <a:schemeClr val="dk1"/>
                          </a:solidFill>
                          <a:latin typeface="Arial" panose="020B0604020202020204" pitchFamily="34" charset="0"/>
                          <a:ea typeface="+mn-ea"/>
                          <a:cs typeface="Arial" panose="020B0604020202020204" pitchFamily="34" charset="0"/>
                        </a:rPr>
                        <a:t>Phase 3</a:t>
                      </a:r>
                      <a:r>
                        <a:rPr lang="en-US" sz="1600" b="0" i="0" u="none" strike="noStrike" kern="1200" baseline="0" dirty="0" smtClean="0">
                          <a:solidFill>
                            <a:schemeClr val="dk1"/>
                          </a:solidFill>
                          <a:latin typeface="Arial" panose="020B0604020202020204" pitchFamily="34" charset="0"/>
                          <a:ea typeface="+mn-ea"/>
                          <a:cs typeface="Arial" panose="020B0604020202020204" pitchFamily="34" charset="0"/>
                        </a:rPr>
                        <a:t> – The SIU proposed to embark on civil action against the Board members and executives identified. </a:t>
                      </a:r>
                      <a:r>
                        <a:rPr lang="en-ZA" sz="1600" kern="1200" dirty="0" smtClean="0">
                          <a:solidFill>
                            <a:schemeClr val="dk1"/>
                          </a:solidFill>
                          <a:effectLst/>
                          <a:latin typeface="Arial" panose="020B0604020202020204" pitchFamily="34" charset="0"/>
                          <a:ea typeface="+mn-ea"/>
                          <a:cs typeface="Arial" panose="020B0604020202020204" pitchFamily="34" charset="0"/>
                        </a:rPr>
                        <a:t>Counsel was appointed and advised against action – prospects poor due to prescription.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tc>
                <a:extLst>
                  <a:ext uri="{0D108BD9-81ED-4DB2-BD59-A6C34878D82A}">
                    <a16:rowId xmlns:a16="http://schemas.microsoft.com/office/drawing/2014/main" xmlns="" val="1559218822"/>
                  </a:ext>
                </a:extLst>
              </a:tr>
            </a:tbl>
          </a:graphicData>
        </a:graphic>
      </p:graphicFrame>
      <p:sp>
        <p:nvSpPr>
          <p:cNvPr id="3" name="Slide Number Placeholder 2"/>
          <p:cNvSpPr>
            <a:spLocks noGrp="1"/>
          </p:cNvSpPr>
          <p:nvPr>
            <p:ph type="sldNum" sz="quarter" idx="12"/>
          </p:nvPr>
        </p:nvSpPr>
        <p:spPr/>
        <p:txBody>
          <a:bodyPr/>
          <a:lstStyle/>
          <a:p>
            <a:fld id="{A9CDD504-248B-3749-98AD-45ADFBB8EDAD}" type="slidenum">
              <a:rPr lang="en-US" smtClean="0"/>
              <a:pPr/>
              <a:t>18</a:t>
            </a:fld>
            <a:endParaRPr lang="en-US" dirty="0"/>
          </a:p>
        </p:txBody>
      </p:sp>
    </p:spTree>
    <p:extLst>
      <p:ext uri="{BB962C8B-B14F-4D97-AF65-F5344CB8AC3E}">
        <p14:creationId xmlns:p14="http://schemas.microsoft.com/office/powerpoint/2010/main" xmlns="" val="3854039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3173"/>
            <a:ext cx="10515600" cy="1156137"/>
          </a:xfrm>
        </p:spPr>
        <p:txBody>
          <a:bodyPr>
            <a:normAutofit/>
          </a:bodyPr>
          <a:lstStyle/>
          <a:p>
            <a:pPr algn="ctr"/>
            <a:r>
              <a:rPr lang="en-US" sz="2800" b="1" dirty="0" smtClean="0">
                <a:latin typeface="Arial" panose="020B0604020202020204" pitchFamily="34" charset="0"/>
                <a:cs typeface="Arial" panose="020B0604020202020204" pitchFamily="34" charset="0"/>
              </a:rPr>
              <a:t>Proc R18 of 2018 – Coal Supply Agreements</a:t>
            </a:r>
            <a:endParaRPr lang="en-US" sz="2800" b="1"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41334240"/>
              </p:ext>
            </p:extLst>
          </p:nvPr>
        </p:nvGraphicFramePr>
        <p:xfrm>
          <a:off x="0" y="1460937"/>
          <a:ext cx="12191999" cy="4947911"/>
        </p:xfrm>
        <a:graphic>
          <a:graphicData uri="http://schemas.openxmlformats.org/drawingml/2006/table">
            <a:tbl>
              <a:tblPr firstRow="1" bandRow="1">
                <a:tableStyleId>{5C22544A-7EE6-4342-B048-85BDC9FD1C3A}</a:tableStyleId>
              </a:tblPr>
              <a:tblGrid>
                <a:gridCol w="952666">
                  <a:extLst>
                    <a:ext uri="{9D8B030D-6E8A-4147-A177-3AD203B41FA5}">
                      <a16:colId xmlns:a16="http://schemas.microsoft.com/office/drawing/2014/main" xmlns="" val="513861703"/>
                    </a:ext>
                  </a:extLst>
                </a:gridCol>
                <a:gridCol w="1775083">
                  <a:extLst>
                    <a:ext uri="{9D8B030D-6E8A-4147-A177-3AD203B41FA5}">
                      <a16:colId xmlns:a16="http://schemas.microsoft.com/office/drawing/2014/main" xmlns="" val="2266583218"/>
                    </a:ext>
                  </a:extLst>
                </a:gridCol>
                <a:gridCol w="1117511">
                  <a:extLst>
                    <a:ext uri="{9D8B030D-6E8A-4147-A177-3AD203B41FA5}">
                      <a16:colId xmlns:a16="http://schemas.microsoft.com/office/drawing/2014/main" xmlns="" val="3688518860"/>
                    </a:ext>
                  </a:extLst>
                </a:gridCol>
                <a:gridCol w="1627251">
                  <a:extLst>
                    <a:ext uri="{9D8B030D-6E8A-4147-A177-3AD203B41FA5}">
                      <a16:colId xmlns:a16="http://schemas.microsoft.com/office/drawing/2014/main" xmlns="" val="3664352410"/>
                    </a:ext>
                  </a:extLst>
                </a:gridCol>
                <a:gridCol w="6719488">
                  <a:extLst>
                    <a:ext uri="{9D8B030D-6E8A-4147-A177-3AD203B41FA5}">
                      <a16:colId xmlns:a16="http://schemas.microsoft.com/office/drawing/2014/main" xmlns="" val="3565368625"/>
                    </a:ext>
                  </a:extLst>
                </a:gridCol>
              </a:tblGrid>
              <a:tr h="268613">
                <a:tc rowSpan="2">
                  <a:txBody>
                    <a:bodyPr/>
                    <a:lstStyle/>
                    <a:p>
                      <a:pPr algn="ctr"/>
                      <a:r>
                        <a:rPr lang="en-US" sz="1400" dirty="0" smtClean="0">
                          <a:solidFill>
                            <a:schemeClr val="bg1"/>
                          </a:solidFill>
                          <a:latin typeface="Arial" panose="020B0604020202020204" pitchFamily="34" charset="0"/>
                          <a:cs typeface="Arial" panose="020B0604020202020204" pitchFamily="34" charset="0"/>
                        </a:rPr>
                        <a:t>Matter  </a:t>
                      </a:r>
                      <a:endParaRPr lang="en-US" sz="1400" dirty="0">
                        <a:solidFill>
                          <a:schemeClr val="bg1"/>
                        </a:solidFill>
                        <a:latin typeface="Arial" panose="020B0604020202020204" pitchFamily="34" charset="0"/>
                        <a:cs typeface="Arial" panose="020B0604020202020204" pitchFamily="34" charset="0"/>
                      </a:endParaRPr>
                    </a:p>
                  </a:txBody>
                  <a:tcPr/>
                </a:tc>
                <a:tc rowSpan="2">
                  <a:txBody>
                    <a:bodyPr/>
                    <a:lstStyle/>
                    <a:p>
                      <a:pPr algn="ctr"/>
                      <a:r>
                        <a:rPr lang="en-US" sz="1400" dirty="0" smtClean="0">
                          <a:solidFill>
                            <a:schemeClr val="bg1"/>
                          </a:solidFill>
                          <a:latin typeface="Arial" panose="020B0604020202020204" pitchFamily="34" charset="0"/>
                          <a:cs typeface="Arial" panose="020B0604020202020204" pitchFamily="34" charset="0"/>
                        </a:rPr>
                        <a:t>Outcome</a:t>
                      </a:r>
                      <a:endParaRPr lang="en-US" sz="1400" dirty="0">
                        <a:solidFill>
                          <a:schemeClr val="bg1"/>
                        </a:solidFill>
                        <a:latin typeface="Arial" panose="020B0604020202020204" pitchFamily="34" charset="0"/>
                        <a:cs typeface="Arial" panose="020B0604020202020204" pitchFamily="34" charset="0"/>
                      </a:endParaRPr>
                    </a:p>
                  </a:txBody>
                  <a:tcPr/>
                </a:tc>
                <a:tc gridSpan="3">
                  <a:txBody>
                    <a:bodyPr/>
                    <a:lstStyle/>
                    <a:p>
                      <a:pPr algn="ctr"/>
                      <a:r>
                        <a:rPr lang="en-US" sz="1400" dirty="0" smtClean="0">
                          <a:solidFill>
                            <a:schemeClr val="bg1"/>
                          </a:solidFill>
                          <a:latin typeface="Arial" panose="020B0604020202020204" pitchFamily="34" charset="0"/>
                          <a:cs typeface="Arial" panose="020B0604020202020204" pitchFamily="34" charset="0"/>
                        </a:rPr>
                        <a:t>Referrals</a:t>
                      </a:r>
                      <a:endParaRPr lang="en-US" sz="1400" dirty="0">
                        <a:solidFill>
                          <a:schemeClr val="bg1"/>
                        </a:solidFill>
                        <a:latin typeface="Arial" panose="020B0604020202020204" pitchFamily="34" charset="0"/>
                        <a:cs typeface="Arial" panose="020B0604020202020204" pitchFamily="34" charset="0"/>
                      </a:endParaRPr>
                    </a:p>
                  </a:txBody>
                  <a:tcPr anchor="ctr"/>
                </a:tc>
                <a:tc hMerge="1">
                  <a:txBody>
                    <a:bodyPr/>
                    <a:lstStyle/>
                    <a:p>
                      <a:pPr algn="ctr"/>
                      <a:endParaRPr lang="en-US" sz="1600" dirty="0">
                        <a:solidFill>
                          <a:schemeClr val="bg1"/>
                        </a:solidFill>
                        <a:latin typeface="Arial" panose="020B0604020202020204" pitchFamily="34" charset="0"/>
                        <a:cs typeface="Arial" panose="020B0604020202020204" pitchFamily="34" charset="0"/>
                      </a:endParaRPr>
                    </a:p>
                  </a:txBody>
                  <a:tcPr/>
                </a:tc>
                <a:tc hMerge="1">
                  <a:txBody>
                    <a:bodyPr/>
                    <a:lstStyle/>
                    <a:p>
                      <a:pPr algn="ctr"/>
                      <a:endParaRPr lang="en-US" sz="160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787458639"/>
                  </a:ext>
                </a:extLst>
              </a:tr>
              <a:tr h="367623">
                <a:tc vMerge="1">
                  <a:txBody>
                    <a:bodyPr/>
                    <a:lstStyle/>
                    <a:p>
                      <a:endParaRPr lang="en-US"/>
                    </a:p>
                  </a:txBody>
                  <a:tcPr/>
                </a:tc>
                <a:tc vMerge="1">
                  <a:txBody>
                    <a:bodyPr/>
                    <a:lstStyle/>
                    <a:p>
                      <a:endParaRPr lang="en-US"/>
                    </a:p>
                  </a:txBody>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Disciplinary</a:t>
                      </a:r>
                      <a:endParaRPr lang="en-US" sz="1400" b="1" dirty="0">
                        <a:solidFill>
                          <a:schemeClr val="bg1"/>
                        </a:solidFill>
                        <a:latin typeface="Arial" panose="020B0604020202020204" pitchFamily="34" charset="0"/>
                        <a:cs typeface="Arial" panose="020B0604020202020204" pitchFamily="34" charset="0"/>
                      </a:endParaRPr>
                    </a:p>
                  </a:txBody>
                  <a:tcPr>
                    <a:solidFill>
                      <a:schemeClr val="accent1"/>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NPA</a:t>
                      </a:r>
                      <a:endParaRPr lang="en-US" sz="1400" b="1" dirty="0">
                        <a:solidFill>
                          <a:schemeClr val="bg1"/>
                        </a:solidFill>
                        <a:latin typeface="Arial" panose="020B0604020202020204" pitchFamily="34" charset="0"/>
                        <a:cs typeface="Arial" panose="020B0604020202020204" pitchFamily="34" charset="0"/>
                      </a:endParaRPr>
                    </a:p>
                  </a:txBody>
                  <a:tcPr>
                    <a:solidFill>
                      <a:schemeClr val="accent1"/>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Civil</a:t>
                      </a:r>
                      <a:endParaRPr lang="en-US" sz="1400" b="1" dirty="0">
                        <a:solidFill>
                          <a:schemeClr val="bg1"/>
                        </a:solidFill>
                        <a:latin typeface="Arial" panose="020B0604020202020204" pitchFamily="34" charset="0"/>
                        <a:cs typeface="Arial" panose="020B0604020202020204" pitchFamily="34" charset="0"/>
                      </a:endParaRPr>
                    </a:p>
                  </a:txBody>
                  <a:tcPr>
                    <a:solidFill>
                      <a:schemeClr val="accent1"/>
                    </a:solidFill>
                  </a:tcPr>
                </a:tc>
                <a:extLst>
                  <a:ext uri="{0D108BD9-81ED-4DB2-BD59-A6C34878D82A}">
                    <a16:rowId xmlns:a16="http://schemas.microsoft.com/office/drawing/2014/main" xmlns="" val="2072468837"/>
                  </a:ext>
                </a:extLst>
              </a:tr>
              <a:tr h="4124951">
                <a:tc>
                  <a:txBody>
                    <a:bodyPr/>
                    <a:lstStyle/>
                    <a:p>
                      <a:pPr algn="ctr"/>
                      <a:r>
                        <a:rPr lang="en-US" sz="1400" dirty="0" smtClean="0">
                          <a:solidFill>
                            <a:schemeClr val="tx1"/>
                          </a:solidFill>
                          <a:latin typeface="Arial" panose="020B0604020202020204" pitchFamily="34" charset="0"/>
                          <a:cs typeface="Arial" panose="020B0604020202020204" pitchFamily="34" charset="0"/>
                        </a:rPr>
                        <a:t>Tegeta Optimum</a:t>
                      </a:r>
                      <a:endParaRPr lang="en-US" sz="140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dk1"/>
                          </a:solidFill>
                          <a:effectLst/>
                          <a:latin typeface="Arial" panose="020B0604020202020204" pitchFamily="34" charset="0"/>
                          <a:ea typeface="+mn-ea"/>
                          <a:cs typeface="Arial" panose="020B0604020202020204" pitchFamily="34" charset="0"/>
                        </a:rPr>
                        <a:t>This investigation is finalised.</a:t>
                      </a:r>
                    </a:p>
                    <a:p>
                      <a:r>
                        <a:rPr lang="en-ZA" sz="1400" kern="1200" dirty="0" smtClean="0">
                          <a:solidFill>
                            <a:schemeClr val="dk1"/>
                          </a:solidFill>
                          <a:effectLst/>
                          <a:latin typeface="Arial" panose="020B0604020202020204" pitchFamily="34" charset="0"/>
                          <a:ea typeface="+mn-ea"/>
                          <a:cs typeface="Arial" panose="020B0604020202020204" pitchFamily="34" charset="0"/>
                        </a:rPr>
                        <a:t>The Tegeta/Optimum contract expired on 15 September 2016 (prior to the start of the SIU’s investigation). As such, no recommendation was made to invalidate the contract. </a:t>
                      </a:r>
                      <a:endParaRPr lang="en-US" sz="1400" kern="1200" dirty="0" smtClean="0">
                        <a:solidFill>
                          <a:schemeClr val="dk1"/>
                        </a:solidFill>
                        <a:effectLst/>
                        <a:latin typeface="Arial" panose="020B0604020202020204" pitchFamily="34" charset="0"/>
                        <a:ea typeface="+mn-ea"/>
                        <a:cs typeface="Arial" panose="020B0604020202020204" pitchFamily="34" charset="0"/>
                      </a:endParaRPr>
                    </a:p>
                    <a:p>
                      <a:r>
                        <a:rPr lang="en-ZA" sz="1400" kern="1200" dirty="0" smtClean="0">
                          <a:solidFill>
                            <a:schemeClr val="dk1"/>
                          </a:solidFill>
                          <a:effectLst/>
                          <a:latin typeface="Arial" panose="020B0604020202020204" pitchFamily="34" charset="0"/>
                          <a:ea typeface="+mn-ea"/>
                          <a:cs typeface="Arial" panose="020B0604020202020204" pitchFamily="34" charset="0"/>
                        </a:rPr>
                        <a:t>Prior to commencing of the SIU’s investigation, the Optimum deal had been extensively investigated by various</a:t>
                      </a:r>
                      <a:r>
                        <a:rPr lang="en-ZA" sz="1400" kern="1200" baseline="0" dirty="0" smtClean="0">
                          <a:solidFill>
                            <a:schemeClr val="dk1"/>
                          </a:solidFill>
                          <a:effectLst/>
                          <a:latin typeface="Arial" panose="020B0604020202020204" pitchFamily="34" charset="0"/>
                          <a:ea typeface="+mn-ea"/>
                          <a:cs typeface="Arial" panose="020B0604020202020204" pitchFamily="34" charset="0"/>
                        </a:rPr>
                        <a:t> entities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Arial" panose="020B0604020202020204" pitchFamily="34" charset="0"/>
                          <a:cs typeface="Arial" panose="020B0604020202020204" pitchFamily="34" charset="0"/>
                        </a:rPr>
                        <a:t>None have been made as all of the implicated employees are no longer in the employee of Eskom</a:t>
                      </a:r>
                    </a:p>
                    <a:p>
                      <a:pPr algn="l" fontAlgn="ct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Arial" panose="020B0604020202020204" pitchFamily="34" charset="0"/>
                          <a:cs typeface="Arial" panose="020B0604020202020204" pitchFamily="34" charset="0"/>
                        </a:rPr>
                        <a:t>The NPA investigation</a:t>
                      </a:r>
                      <a:r>
                        <a:rPr lang="en-US" sz="1400" b="0" i="0" u="none" strike="noStrike" baseline="0" dirty="0" smtClean="0">
                          <a:solidFill>
                            <a:srgbClr val="000000"/>
                          </a:solidFill>
                          <a:effectLst/>
                          <a:latin typeface="Arial" panose="020B0604020202020204" pitchFamily="34" charset="0"/>
                          <a:cs typeface="Arial" panose="020B0604020202020204" pitchFamily="34" charset="0"/>
                        </a:rPr>
                        <a:t> had already commenced. The SIU conducted a money flow exercise and provided the findings to the NPA in support of their investigation.</a:t>
                      </a:r>
                      <a:endParaRPr lang="en-US" sz="1400" b="0" i="0" u="none" strike="noStrike" dirty="0" smtClean="0">
                        <a:solidFill>
                          <a:srgbClr val="000000"/>
                        </a:solidFill>
                        <a:effectLst/>
                        <a:latin typeface="Arial" panose="020B0604020202020204" pitchFamily="34" charset="0"/>
                        <a:cs typeface="Arial" panose="020B0604020202020204" pitchFamily="34" charset="0"/>
                      </a:endParaRPr>
                    </a:p>
                    <a:p>
                      <a:pPr algn="l" fontAlgn="ct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tc>
                <a:tc>
                  <a:txBody>
                    <a:bodyPr/>
                    <a:lstStyle/>
                    <a:p>
                      <a:r>
                        <a:rPr lang="en-US" sz="1400" b="0" i="0" u="none" strike="noStrike" baseline="0" dirty="0" smtClean="0">
                          <a:solidFill>
                            <a:srgbClr val="000000"/>
                          </a:solidFill>
                          <a:latin typeface="Arial" panose="020B0604020202020204" pitchFamily="34" charset="0"/>
                        </a:rPr>
                        <a:t>Civil proceedings have been instituted by the SIU and Eskom against various former Eskom employees, former board members, a former executive authority and private individuals to recover R 3 8 bn losses suffered as a result of state capture and the involvement of the former directors and executives in it. In August 2020 combined summons and particulars of claim were issued against</a:t>
                      </a:r>
                    </a:p>
                    <a:p>
                      <a:r>
                        <a:rPr lang="en-US" sz="1400" b="0" i="0" u="none" strike="noStrike" baseline="0" dirty="0" smtClean="0">
                          <a:solidFill>
                            <a:srgbClr val="000000"/>
                          </a:solidFill>
                          <a:latin typeface="Arial" panose="020B0604020202020204" pitchFamily="34" charset="0"/>
                        </a:rPr>
                        <a:t>12 defendants, with the SIU cited as co plaintiff. The 12 Defendants are, the late Dr Ngubane, Mr Pamensky, Mr Molefe, Mr Singh, Mr Koko, Ms Mabude, Ms Daniels, former Min Zwane, Atul Gupta, Ajay Gupta, T Gupta and S Essa</a:t>
                      </a:r>
                    </a:p>
                    <a:p>
                      <a:r>
                        <a:rPr lang="en-US" sz="1400" b="0" i="0" u="none" strike="noStrike" baseline="0" dirty="0" smtClean="0">
                          <a:solidFill>
                            <a:srgbClr val="000000"/>
                          </a:solidFill>
                          <a:latin typeface="Arial" panose="020B0604020202020204" pitchFamily="34" charset="0"/>
                        </a:rPr>
                        <a:t>Eskom is only pursuing claims against seven former Eskom executives and directors, the late Dr Ngubane, Mr Pamensky, Mr Molefe, Mr Singh, Mr Koko, Ms Mabude and Ms Daniels, based on breach of fiduciary duties and breach of contract Eskom had the matter placed under judicial case management, and the first meeting was held on 13 September 2021 to deal with the defendants’ objections and delays. It was resolved that a day would be set aside to ventilate the issues to be dealt with in terms of the interlocutory applications, after which the remainder of the issues would be dealt with. The matter has now been set down for 10 March 2023 in the Gauteng High Court.</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tc>
                <a:extLst>
                  <a:ext uri="{0D108BD9-81ED-4DB2-BD59-A6C34878D82A}">
                    <a16:rowId xmlns:a16="http://schemas.microsoft.com/office/drawing/2014/main" xmlns="" val="1559218822"/>
                  </a:ext>
                </a:extLst>
              </a:tr>
            </a:tbl>
          </a:graphicData>
        </a:graphic>
      </p:graphicFrame>
      <p:sp>
        <p:nvSpPr>
          <p:cNvPr id="3" name="Slide Number Placeholder 2"/>
          <p:cNvSpPr>
            <a:spLocks noGrp="1"/>
          </p:cNvSpPr>
          <p:nvPr>
            <p:ph type="sldNum" sz="quarter" idx="12"/>
          </p:nvPr>
        </p:nvSpPr>
        <p:spPr/>
        <p:txBody>
          <a:bodyPr/>
          <a:lstStyle/>
          <a:p>
            <a:fld id="{A9CDD504-248B-3749-98AD-45ADFBB8EDAD}" type="slidenum">
              <a:rPr lang="en-US" smtClean="0"/>
              <a:pPr/>
              <a:t>19</a:t>
            </a:fld>
            <a:endParaRPr lang="en-US" dirty="0"/>
          </a:p>
        </p:txBody>
      </p:sp>
    </p:spTree>
    <p:extLst>
      <p:ext uri="{BB962C8B-B14F-4D97-AF65-F5344CB8AC3E}">
        <p14:creationId xmlns:p14="http://schemas.microsoft.com/office/powerpoint/2010/main" xmlns="" val="1456615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xmlns="" id="{E83F0528-1FF4-9C43-B192-630A1CC6E23F}"/>
              </a:ext>
            </a:extLst>
          </p:cNvPr>
          <p:cNvSpPr>
            <a:spLocks noGrp="1"/>
          </p:cNvSpPr>
          <p:nvPr>
            <p:ph type="title"/>
          </p:nvPr>
        </p:nvSpPr>
        <p:spPr>
          <a:xfrm>
            <a:off x="1566041" y="1299410"/>
            <a:ext cx="9007366" cy="4355155"/>
          </a:xfrm>
        </p:spPr>
        <p:txBody>
          <a:bodyPr>
            <a:noAutofit/>
          </a:bodyPr>
          <a:lstStyle/>
          <a:p>
            <a:pPr algn="ctr">
              <a:lnSpc>
                <a:spcPct val="200000"/>
              </a:lnSpc>
            </a:pPr>
            <a:r>
              <a:rPr lang="en-US" sz="2800" b="1" dirty="0">
                <a:solidFill>
                  <a:srgbClr val="000000"/>
                </a:solidFill>
                <a:latin typeface="Arial" panose="020B0604020202020204" pitchFamily="34" charset="0"/>
              </a:rPr>
              <a:t>SIU PRESENTATION TO  SCOPA </a:t>
            </a:r>
            <a:r>
              <a:rPr lang="en-US" sz="2800" b="1" dirty="0" smtClean="0">
                <a:solidFill>
                  <a:srgbClr val="000000"/>
                </a:solidFill>
                <a:latin typeface="Arial" panose="020B0604020202020204" pitchFamily="34" charset="0"/>
              </a:rPr>
              <a:t>ON</a:t>
            </a:r>
            <a:br>
              <a:rPr lang="en-US" sz="2800" b="1" dirty="0" smtClean="0">
                <a:solidFill>
                  <a:srgbClr val="000000"/>
                </a:solidFill>
                <a:latin typeface="Arial" panose="020B0604020202020204" pitchFamily="34" charset="0"/>
              </a:rPr>
            </a:br>
            <a:r>
              <a:rPr lang="en-US" sz="2800" b="1" dirty="0" smtClean="0">
                <a:solidFill>
                  <a:srgbClr val="000000"/>
                </a:solidFill>
                <a:latin typeface="Arial" panose="020B0604020202020204" pitchFamily="34" charset="0"/>
              </a:rPr>
              <a:t>ESKOM INVESTIGATIONS</a:t>
            </a:r>
            <a:br>
              <a:rPr lang="en-US" sz="2800" b="1" dirty="0" smtClean="0">
                <a:solidFill>
                  <a:srgbClr val="000000"/>
                </a:solidFill>
                <a:latin typeface="Arial" panose="020B0604020202020204" pitchFamily="34" charset="0"/>
              </a:rPr>
            </a:br>
            <a:r>
              <a:rPr lang="en-US" sz="2800" b="1" dirty="0" smtClean="0">
                <a:solidFill>
                  <a:srgbClr val="000000"/>
                </a:solidFill>
                <a:latin typeface="Arial" panose="020B0604020202020204" pitchFamily="34" charset="0"/>
              </a:rPr>
              <a:t>BY </a:t>
            </a:r>
            <a:br>
              <a:rPr lang="en-US" sz="2800" b="1" dirty="0" smtClean="0">
                <a:solidFill>
                  <a:srgbClr val="000000"/>
                </a:solidFill>
                <a:latin typeface="Arial" panose="020B0604020202020204" pitchFamily="34" charset="0"/>
              </a:rPr>
            </a:br>
            <a:r>
              <a:rPr lang="en-US" sz="2800" b="1" dirty="0" smtClean="0">
                <a:solidFill>
                  <a:srgbClr val="000000"/>
                </a:solidFill>
                <a:latin typeface="Arial" panose="020B0604020202020204" pitchFamily="34" charset="0"/>
              </a:rPr>
              <a:t>ADV</a:t>
            </a:r>
            <a:r>
              <a:rPr lang="en-US" sz="2800" b="1" dirty="0">
                <a:solidFill>
                  <a:srgbClr val="000000"/>
                </a:solidFill>
                <a:latin typeface="Arial" panose="020B0604020202020204" pitchFamily="34" charset="0"/>
              </a:rPr>
              <a:t>. ANDY </a:t>
            </a:r>
            <a:r>
              <a:rPr lang="en-US" sz="2800" b="1" dirty="0" smtClean="0">
                <a:solidFill>
                  <a:srgbClr val="000000"/>
                </a:solidFill>
                <a:latin typeface="Arial" panose="020B0604020202020204" pitchFamily="34" charset="0"/>
              </a:rPr>
              <a:t>MOTHIBI </a:t>
            </a:r>
            <a:br>
              <a:rPr lang="en-US" sz="2800" b="1" dirty="0" smtClean="0">
                <a:solidFill>
                  <a:srgbClr val="000000"/>
                </a:solidFill>
                <a:latin typeface="Arial" panose="020B0604020202020204" pitchFamily="34" charset="0"/>
              </a:rPr>
            </a:br>
            <a:r>
              <a:rPr lang="en-US" sz="2800" b="1" dirty="0" smtClean="0">
                <a:solidFill>
                  <a:srgbClr val="000000"/>
                </a:solidFill>
                <a:latin typeface="Arial" panose="020B0604020202020204" pitchFamily="34" charset="0"/>
              </a:rPr>
              <a:t>9 May 2023</a:t>
            </a:r>
            <a:endParaRPr lang="en-US" sz="2800" b="1"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flipV="1">
            <a:off x="838200" y="5909910"/>
            <a:ext cx="10515600" cy="45719"/>
          </a:xfrm>
          <a:prstGeom prst="rect">
            <a:avLst/>
          </a:prstGeom>
        </p:spPr>
        <p:txBody>
          <a:bodyPr wrap="square">
            <a:normAutofit fontScale="25000" lnSpcReduction="20000"/>
          </a:bodyPr>
          <a:lstStyle/>
          <a:p>
            <a:pPr marL="0" indent="0">
              <a:lnSpc>
                <a:spcPct val="150000"/>
              </a:lnSpc>
              <a:buNone/>
            </a:pPr>
            <a:endParaRPr lang="en-US" sz="1600" b="1" dirty="0">
              <a:latin typeface="+mj-lt"/>
              <a:cs typeface="Arial" panose="020B0604020202020204" pitchFamily="34" charset="0"/>
            </a:endParaRPr>
          </a:p>
        </p:txBody>
      </p:sp>
      <p:sp>
        <p:nvSpPr>
          <p:cNvPr id="2" name="Slide Number Placeholder 1"/>
          <p:cNvSpPr>
            <a:spLocks noGrp="1"/>
          </p:cNvSpPr>
          <p:nvPr>
            <p:ph type="sldNum" sz="quarter" idx="12"/>
          </p:nvPr>
        </p:nvSpPr>
        <p:spPr/>
        <p:txBody>
          <a:bodyPr/>
          <a:lstStyle/>
          <a:p>
            <a:fld id="{A9CDD504-248B-3749-98AD-45ADFBB8EDAD}" type="slidenum">
              <a:rPr lang="en-US" smtClean="0"/>
              <a:pPr/>
              <a:t>2</a:t>
            </a:fld>
            <a:endParaRPr lang="en-US" dirty="0"/>
          </a:p>
        </p:txBody>
      </p:sp>
    </p:spTree>
    <p:extLst>
      <p:ext uri="{BB962C8B-B14F-4D97-AF65-F5344CB8AC3E}">
        <p14:creationId xmlns:p14="http://schemas.microsoft.com/office/powerpoint/2010/main" xmlns="" val="1570258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35117"/>
            <a:ext cx="10515600" cy="557049"/>
          </a:xfrm>
        </p:spPr>
        <p:txBody>
          <a:bodyPr>
            <a:normAutofit/>
          </a:bodyPr>
          <a:lstStyle/>
          <a:p>
            <a:pPr algn="ctr"/>
            <a:r>
              <a:rPr lang="en-US" sz="2800" b="1" dirty="0" smtClean="0">
                <a:latin typeface="Arial" panose="020B0604020202020204" pitchFamily="34" charset="0"/>
                <a:cs typeface="Arial" panose="020B0604020202020204" pitchFamily="34" charset="0"/>
              </a:rPr>
              <a:t>Proc R18 of 2018 – Coal Supply Agreements</a:t>
            </a:r>
            <a:endParaRPr lang="en-US" sz="2800" b="1"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350554895"/>
              </p:ext>
            </p:extLst>
          </p:nvPr>
        </p:nvGraphicFramePr>
        <p:xfrm>
          <a:off x="84083" y="1692167"/>
          <a:ext cx="11971283" cy="4550979"/>
        </p:xfrm>
        <a:graphic>
          <a:graphicData uri="http://schemas.openxmlformats.org/drawingml/2006/table">
            <a:tbl>
              <a:tblPr firstRow="1" bandRow="1">
                <a:tableStyleId>{5C22544A-7EE6-4342-B048-85BDC9FD1C3A}</a:tableStyleId>
              </a:tblPr>
              <a:tblGrid>
                <a:gridCol w="1702066">
                  <a:extLst>
                    <a:ext uri="{9D8B030D-6E8A-4147-A177-3AD203B41FA5}">
                      <a16:colId xmlns:a16="http://schemas.microsoft.com/office/drawing/2014/main" xmlns="" val="513861703"/>
                    </a:ext>
                  </a:extLst>
                </a:gridCol>
                <a:gridCol w="2763984">
                  <a:extLst>
                    <a:ext uri="{9D8B030D-6E8A-4147-A177-3AD203B41FA5}">
                      <a16:colId xmlns:a16="http://schemas.microsoft.com/office/drawing/2014/main" xmlns="" val="2266583218"/>
                    </a:ext>
                  </a:extLst>
                </a:gridCol>
                <a:gridCol w="2536642">
                  <a:extLst>
                    <a:ext uri="{9D8B030D-6E8A-4147-A177-3AD203B41FA5}">
                      <a16:colId xmlns:a16="http://schemas.microsoft.com/office/drawing/2014/main" xmlns="" val="3688518860"/>
                    </a:ext>
                  </a:extLst>
                </a:gridCol>
                <a:gridCol w="2428955">
                  <a:extLst>
                    <a:ext uri="{9D8B030D-6E8A-4147-A177-3AD203B41FA5}">
                      <a16:colId xmlns:a16="http://schemas.microsoft.com/office/drawing/2014/main" xmlns="" val="3664352410"/>
                    </a:ext>
                  </a:extLst>
                </a:gridCol>
                <a:gridCol w="2539636">
                  <a:extLst>
                    <a:ext uri="{9D8B030D-6E8A-4147-A177-3AD203B41FA5}">
                      <a16:colId xmlns:a16="http://schemas.microsoft.com/office/drawing/2014/main" xmlns="" val="3565368625"/>
                    </a:ext>
                  </a:extLst>
                </a:gridCol>
              </a:tblGrid>
              <a:tr h="368968">
                <a:tc rowSpan="2">
                  <a:txBody>
                    <a:bodyPr/>
                    <a:lstStyle/>
                    <a:p>
                      <a:pPr algn="ctr"/>
                      <a:r>
                        <a:rPr lang="en-US" sz="1600" dirty="0" smtClean="0">
                          <a:solidFill>
                            <a:schemeClr val="bg1"/>
                          </a:solidFill>
                          <a:latin typeface="Arial" panose="020B0604020202020204" pitchFamily="34" charset="0"/>
                          <a:cs typeface="Arial" panose="020B0604020202020204" pitchFamily="34" charset="0"/>
                        </a:rPr>
                        <a:t>Matter</a:t>
                      </a:r>
                      <a:endParaRPr lang="en-US" sz="1600" dirty="0">
                        <a:solidFill>
                          <a:schemeClr val="bg1"/>
                        </a:solidFill>
                        <a:latin typeface="Arial" panose="020B0604020202020204" pitchFamily="34" charset="0"/>
                        <a:cs typeface="Arial" panose="020B0604020202020204" pitchFamily="34" charset="0"/>
                      </a:endParaRPr>
                    </a:p>
                  </a:txBody>
                  <a:tcPr/>
                </a:tc>
                <a:tc rowSpan="2">
                  <a:txBody>
                    <a:bodyPr/>
                    <a:lstStyle/>
                    <a:p>
                      <a:pPr algn="ctr"/>
                      <a:r>
                        <a:rPr lang="en-US" sz="1600" dirty="0" smtClean="0">
                          <a:solidFill>
                            <a:schemeClr val="bg1"/>
                          </a:solidFill>
                          <a:latin typeface="Arial" panose="020B0604020202020204" pitchFamily="34" charset="0"/>
                          <a:cs typeface="Arial" panose="020B0604020202020204" pitchFamily="34" charset="0"/>
                        </a:rPr>
                        <a:t>Outcome</a:t>
                      </a:r>
                      <a:endParaRPr lang="en-US" sz="1600" dirty="0">
                        <a:solidFill>
                          <a:schemeClr val="bg1"/>
                        </a:solidFill>
                        <a:latin typeface="Arial" panose="020B0604020202020204" pitchFamily="34" charset="0"/>
                        <a:cs typeface="Arial" panose="020B0604020202020204" pitchFamily="34" charset="0"/>
                      </a:endParaRPr>
                    </a:p>
                  </a:txBody>
                  <a:tcPr/>
                </a:tc>
                <a:tc gridSpan="3">
                  <a:txBody>
                    <a:bodyPr/>
                    <a:lstStyle/>
                    <a:p>
                      <a:pPr algn="ctr"/>
                      <a:r>
                        <a:rPr lang="en-US" sz="1600" dirty="0" smtClean="0">
                          <a:solidFill>
                            <a:schemeClr val="bg1"/>
                          </a:solidFill>
                          <a:latin typeface="Arial" panose="020B0604020202020204" pitchFamily="34" charset="0"/>
                          <a:cs typeface="Arial" panose="020B0604020202020204" pitchFamily="34" charset="0"/>
                        </a:rPr>
                        <a:t>Referrals</a:t>
                      </a:r>
                      <a:endParaRPr lang="en-US" sz="1600" dirty="0">
                        <a:solidFill>
                          <a:schemeClr val="bg1"/>
                        </a:solidFill>
                        <a:latin typeface="Arial" panose="020B0604020202020204" pitchFamily="34" charset="0"/>
                        <a:cs typeface="Arial" panose="020B0604020202020204" pitchFamily="34" charset="0"/>
                      </a:endParaRPr>
                    </a:p>
                  </a:txBody>
                  <a:tcPr anchor="ctr"/>
                </a:tc>
                <a:tc hMerge="1">
                  <a:txBody>
                    <a:bodyPr/>
                    <a:lstStyle/>
                    <a:p>
                      <a:pPr algn="ctr"/>
                      <a:endParaRPr lang="en-US" sz="1600" dirty="0">
                        <a:solidFill>
                          <a:schemeClr val="bg1"/>
                        </a:solidFill>
                        <a:latin typeface="Arial" panose="020B0604020202020204" pitchFamily="34" charset="0"/>
                        <a:cs typeface="Arial" panose="020B0604020202020204" pitchFamily="34" charset="0"/>
                      </a:endParaRPr>
                    </a:p>
                  </a:txBody>
                  <a:tcPr/>
                </a:tc>
                <a:tc hMerge="1">
                  <a:txBody>
                    <a:bodyPr/>
                    <a:lstStyle/>
                    <a:p>
                      <a:pPr algn="ctr"/>
                      <a:endParaRPr lang="en-US" sz="160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787458639"/>
                  </a:ext>
                </a:extLst>
              </a:tr>
              <a:tr h="368968">
                <a:tc vMerge="1">
                  <a:txBody>
                    <a:bodyPr/>
                    <a:lstStyle/>
                    <a:p>
                      <a:endParaRPr lang="en-US"/>
                    </a:p>
                  </a:txBody>
                  <a:tcPr/>
                </a:tc>
                <a:tc vMerge="1">
                  <a:txBody>
                    <a:bodyPr/>
                    <a:lstStyle/>
                    <a:p>
                      <a:endParaRPr lang="en-US"/>
                    </a:p>
                  </a:txBody>
                  <a:tcPr/>
                </a:tc>
                <a:tc>
                  <a:txBody>
                    <a:bodyPr/>
                    <a:lstStyle/>
                    <a:p>
                      <a:pPr algn="ctr"/>
                      <a:r>
                        <a:rPr lang="en-US" sz="1600" b="1" dirty="0" smtClean="0">
                          <a:solidFill>
                            <a:schemeClr val="bg1"/>
                          </a:solidFill>
                          <a:latin typeface="Arial" panose="020B0604020202020204" pitchFamily="34" charset="0"/>
                          <a:cs typeface="Arial" panose="020B0604020202020204" pitchFamily="34" charset="0"/>
                        </a:rPr>
                        <a:t>Disciplinary</a:t>
                      </a:r>
                      <a:endParaRPr lang="en-US" sz="1600" b="1" dirty="0">
                        <a:solidFill>
                          <a:schemeClr val="bg1"/>
                        </a:solidFill>
                        <a:latin typeface="Arial" panose="020B0604020202020204" pitchFamily="34" charset="0"/>
                        <a:cs typeface="Arial" panose="020B0604020202020204" pitchFamily="34" charset="0"/>
                      </a:endParaRPr>
                    </a:p>
                  </a:txBody>
                  <a:tcPr>
                    <a:solidFill>
                      <a:schemeClr val="accent1"/>
                    </a:solidFill>
                  </a:tcPr>
                </a:tc>
                <a:tc>
                  <a:txBody>
                    <a:bodyPr/>
                    <a:lstStyle/>
                    <a:p>
                      <a:pPr algn="ctr"/>
                      <a:r>
                        <a:rPr lang="en-US" sz="1600" b="1" dirty="0" smtClean="0">
                          <a:solidFill>
                            <a:schemeClr val="bg1"/>
                          </a:solidFill>
                          <a:latin typeface="Arial" panose="020B0604020202020204" pitchFamily="34" charset="0"/>
                          <a:cs typeface="Arial" panose="020B0604020202020204" pitchFamily="34" charset="0"/>
                        </a:rPr>
                        <a:t>NPA</a:t>
                      </a:r>
                      <a:endParaRPr lang="en-US" sz="1600" b="1" dirty="0">
                        <a:solidFill>
                          <a:schemeClr val="bg1"/>
                        </a:solidFill>
                        <a:latin typeface="Arial" panose="020B0604020202020204" pitchFamily="34" charset="0"/>
                        <a:cs typeface="Arial" panose="020B0604020202020204" pitchFamily="34" charset="0"/>
                      </a:endParaRPr>
                    </a:p>
                  </a:txBody>
                  <a:tcPr>
                    <a:solidFill>
                      <a:schemeClr val="accent1"/>
                    </a:solidFill>
                  </a:tcPr>
                </a:tc>
                <a:tc>
                  <a:txBody>
                    <a:bodyPr/>
                    <a:lstStyle/>
                    <a:p>
                      <a:pPr algn="ctr"/>
                      <a:r>
                        <a:rPr lang="en-US" sz="1600" b="1" dirty="0" smtClean="0">
                          <a:solidFill>
                            <a:schemeClr val="bg1"/>
                          </a:solidFill>
                          <a:latin typeface="Arial" panose="020B0604020202020204" pitchFamily="34" charset="0"/>
                          <a:cs typeface="Arial" panose="020B0604020202020204" pitchFamily="34" charset="0"/>
                        </a:rPr>
                        <a:t>Civil</a:t>
                      </a:r>
                      <a:endParaRPr lang="en-US" sz="1600" b="1" dirty="0">
                        <a:solidFill>
                          <a:schemeClr val="bg1"/>
                        </a:solidFill>
                        <a:latin typeface="Arial" panose="020B0604020202020204" pitchFamily="34" charset="0"/>
                        <a:cs typeface="Arial" panose="020B0604020202020204" pitchFamily="34" charset="0"/>
                      </a:endParaRPr>
                    </a:p>
                  </a:txBody>
                  <a:tcPr>
                    <a:solidFill>
                      <a:schemeClr val="accent1"/>
                    </a:solidFill>
                  </a:tcPr>
                </a:tc>
                <a:extLst>
                  <a:ext uri="{0D108BD9-81ED-4DB2-BD59-A6C34878D82A}">
                    <a16:rowId xmlns:a16="http://schemas.microsoft.com/office/drawing/2014/main" xmlns="" val="2072468837"/>
                  </a:ext>
                </a:extLst>
              </a:tr>
              <a:tr h="3813043">
                <a:tc>
                  <a:txBody>
                    <a:bodyPr/>
                    <a:lstStyle/>
                    <a:p>
                      <a:pPr algn="ctr"/>
                      <a:r>
                        <a:rPr lang="en-US" sz="1600" dirty="0" smtClean="0">
                          <a:solidFill>
                            <a:schemeClr val="tx1"/>
                          </a:solidFill>
                          <a:latin typeface="Arial" panose="020B0604020202020204" pitchFamily="34" charset="0"/>
                          <a:cs typeface="Arial" panose="020B0604020202020204" pitchFamily="34" charset="0"/>
                        </a:rPr>
                        <a:t>Tegeta Koornfontein</a:t>
                      </a:r>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ZA" sz="1600" b="1" kern="1200" dirty="0" smtClean="0">
                          <a:solidFill>
                            <a:schemeClr val="dk1"/>
                          </a:solidFill>
                          <a:effectLst/>
                          <a:latin typeface="Arial" panose="020B0604020202020204" pitchFamily="34" charset="0"/>
                          <a:ea typeface="+mn-ea"/>
                          <a:cs typeface="Arial" panose="020B0604020202020204" pitchFamily="34" charset="0"/>
                        </a:rPr>
                        <a:t>This investigation is finalised.</a:t>
                      </a:r>
                    </a:p>
                    <a:p>
                      <a:pPr algn="l" fontAlgn="ctr"/>
                      <a:endParaRPr lang="en-US" sz="1600" b="0" i="0" u="none" strike="noStrike" dirty="0" smtClean="0">
                        <a:solidFill>
                          <a:srgbClr val="000000"/>
                        </a:solidFill>
                        <a:effectLst/>
                        <a:latin typeface="Arial" panose="020B0604020202020204" pitchFamily="34" charset="0"/>
                        <a:cs typeface="Arial" panose="020B0604020202020204" pitchFamily="34" charset="0"/>
                      </a:endParaRPr>
                    </a:p>
                    <a:p>
                      <a:pPr algn="l" fontAlgn="ctr"/>
                      <a:r>
                        <a:rPr lang="en-US" sz="1600" b="0" i="0" u="none" strike="noStrike" dirty="0" smtClean="0">
                          <a:solidFill>
                            <a:srgbClr val="000000"/>
                          </a:solidFill>
                          <a:effectLst/>
                          <a:latin typeface="Arial" panose="020B0604020202020204" pitchFamily="34" charset="0"/>
                          <a:cs typeface="Arial" panose="020B0604020202020204" pitchFamily="34" charset="0"/>
                        </a:rPr>
                        <a:t>The SIU found that</a:t>
                      </a:r>
                      <a:r>
                        <a:rPr lang="en-US" sz="1600" b="0" i="0" u="none" strike="noStrike" baseline="0" dirty="0" smtClean="0">
                          <a:solidFill>
                            <a:srgbClr val="000000"/>
                          </a:solidFill>
                          <a:effectLst/>
                          <a:latin typeface="Arial" panose="020B0604020202020204" pitchFamily="34" charset="0"/>
                          <a:cs typeface="Arial" panose="020B0604020202020204" pitchFamily="34" charset="0"/>
                        </a:rPr>
                        <a:t> the contract was unlawful and invalid in that it did not comply with Section 217 of the Constitution.</a:t>
                      </a:r>
                    </a:p>
                    <a:p>
                      <a:pPr algn="l" fontAlgn="ctr"/>
                      <a:r>
                        <a:rPr lang="en-US" sz="1600" b="0" i="0" u="none" strike="noStrike" baseline="0" dirty="0" smtClean="0">
                          <a:solidFill>
                            <a:srgbClr val="000000"/>
                          </a:solidFill>
                          <a:effectLst/>
                          <a:latin typeface="Arial" panose="020B0604020202020204" pitchFamily="34" charset="0"/>
                          <a:cs typeface="Arial" panose="020B0604020202020204" pitchFamily="34" charset="0"/>
                        </a:rPr>
                        <a:t>Eskom terminated the contract in the value of R 6.5b based on the findings of the SIU.</a:t>
                      </a:r>
                      <a:endParaRPr lang="en-US" sz="1600" b="0" i="0" u="none" strike="noStrike" dirty="0" smtClean="0">
                        <a:solidFill>
                          <a:srgbClr val="000000"/>
                        </a:solidFill>
                        <a:effectLst/>
                        <a:latin typeface="Arial" panose="020B0604020202020204" pitchFamily="34" charset="0"/>
                        <a:cs typeface="Arial" panose="020B0604020202020204" pitchFamily="34" charset="0"/>
                      </a:endParaRPr>
                    </a:p>
                  </a:txBody>
                  <a:tcPr marL="6350" marR="6350" marT="6350" marB="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chemeClr val="tx1"/>
                          </a:solidFill>
                          <a:effectLst/>
                          <a:latin typeface="Arial" panose="020B0604020202020204" pitchFamily="34" charset="0"/>
                          <a:cs typeface="Arial" panose="020B0604020202020204" pitchFamily="34" charset="0"/>
                        </a:rPr>
                        <a:t>None have been made as all of the implicated employees are no longer in the employee of Eskom</a:t>
                      </a:r>
                    </a:p>
                    <a:p>
                      <a:pPr algn="ctr"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tc>
                <a:tc>
                  <a:txBody>
                    <a:bodyPr/>
                    <a:lstStyle/>
                    <a:p>
                      <a:pPr algn="ctr" fontAlgn="ctr"/>
                      <a:r>
                        <a:rPr lang="en-US" sz="1600" b="0" i="0" u="none" strike="noStrike" dirty="0" smtClean="0">
                          <a:solidFill>
                            <a:srgbClr val="000000"/>
                          </a:solidFill>
                          <a:effectLst/>
                          <a:latin typeface="Arial" panose="020B0604020202020204" pitchFamily="34" charset="0"/>
                          <a:cs typeface="Arial" panose="020B0604020202020204" pitchFamily="34" charset="0"/>
                        </a:rPr>
                        <a:t>None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tc>
                <a:tc>
                  <a:txBody>
                    <a:bodyPr/>
                    <a:lstStyle/>
                    <a:p>
                      <a:r>
                        <a:rPr lang="en-US" sz="1800" b="0" i="0" u="none" strike="noStrike" kern="1200" baseline="0" dirty="0" smtClean="0">
                          <a:solidFill>
                            <a:schemeClr val="dk1"/>
                          </a:solidFill>
                          <a:latin typeface="+mn-lt"/>
                          <a:ea typeface="+mn-ea"/>
                          <a:cs typeface="+mn-cs"/>
                        </a:rPr>
                        <a:t>Respondents/ Defendants have no assets and was placed under business rescue. Civil legal action was not considered as it would not have realized the losses and or damages suffered by Eskom. 	</a:t>
                      </a:r>
                    </a:p>
                  </a:txBody>
                  <a:tcPr marL="6350" marR="6350" marT="6350" marB="0"/>
                </a:tc>
                <a:extLst>
                  <a:ext uri="{0D108BD9-81ED-4DB2-BD59-A6C34878D82A}">
                    <a16:rowId xmlns:a16="http://schemas.microsoft.com/office/drawing/2014/main" xmlns="" val="1559218822"/>
                  </a:ext>
                </a:extLst>
              </a:tr>
            </a:tbl>
          </a:graphicData>
        </a:graphic>
      </p:graphicFrame>
      <p:sp>
        <p:nvSpPr>
          <p:cNvPr id="3" name="Slide Number Placeholder 2"/>
          <p:cNvSpPr>
            <a:spLocks noGrp="1"/>
          </p:cNvSpPr>
          <p:nvPr>
            <p:ph type="sldNum" sz="quarter" idx="12"/>
          </p:nvPr>
        </p:nvSpPr>
        <p:spPr/>
        <p:txBody>
          <a:bodyPr/>
          <a:lstStyle/>
          <a:p>
            <a:fld id="{A9CDD504-248B-3749-98AD-45ADFBB8EDAD}" type="slidenum">
              <a:rPr lang="en-US" smtClean="0"/>
              <a:pPr/>
              <a:t>20</a:t>
            </a:fld>
            <a:endParaRPr lang="en-US" dirty="0"/>
          </a:p>
        </p:txBody>
      </p:sp>
    </p:spTree>
    <p:extLst>
      <p:ext uri="{BB962C8B-B14F-4D97-AF65-F5344CB8AC3E}">
        <p14:creationId xmlns:p14="http://schemas.microsoft.com/office/powerpoint/2010/main" xmlns="" val="15340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2359"/>
            <a:ext cx="10515600" cy="830317"/>
          </a:xfrm>
        </p:spPr>
        <p:txBody>
          <a:bodyPr>
            <a:normAutofit/>
          </a:bodyPr>
          <a:lstStyle/>
          <a:p>
            <a:pPr algn="ctr"/>
            <a:r>
              <a:rPr lang="en-US" sz="2800" b="1" dirty="0" smtClean="0">
                <a:latin typeface="Arial" panose="020B0604020202020204" pitchFamily="34" charset="0"/>
                <a:cs typeface="Arial" panose="020B0604020202020204" pitchFamily="34" charset="0"/>
              </a:rPr>
              <a:t>Proc R18 of 2018 – Coal Supply Agreements</a:t>
            </a:r>
            <a:endParaRPr lang="en-US" sz="2800" b="1"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187009508"/>
              </p:ext>
            </p:extLst>
          </p:nvPr>
        </p:nvGraphicFramePr>
        <p:xfrm>
          <a:off x="126123" y="1587059"/>
          <a:ext cx="11939753" cy="4960583"/>
        </p:xfrm>
        <a:graphic>
          <a:graphicData uri="http://schemas.openxmlformats.org/drawingml/2006/table">
            <a:tbl>
              <a:tblPr firstRow="1" bandRow="1">
                <a:tableStyleId>{5C22544A-7EE6-4342-B048-85BDC9FD1C3A}</a:tableStyleId>
              </a:tblPr>
              <a:tblGrid>
                <a:gridCol w="1320500">
                  <a:extLst>
                    <a:ext uri="{9D8B030D-6E8A-4147-A177-3AD203B41FA5}">
                      <a16:colId xmlns:a16="http://schemas.microsoft.com/office/drawing/2014/main" xmlns="" val="610883930"/>
                    </a:ext>
                  </a:extLst>
                </a:gridCol>
                <a:gridCol w="3090434">
                  <a:extLst>
                    <a:ext uri="{9D8B030D-6E8A-4147-A177-3AD203B41FA5}">
                      <a16:colId xmlns:a16="http://schemas.microsoft.com/office/drawing/2014/main" xmlns="" val="3793781795"/>
                    </a:ext>
                  </a:extLst>
                </a:gridCol>
                <a:gridCol w="2187834">
                  <a:extLst>
                    <a:ext uri="{9D8B030D-6E8A-4147-A177-3AD203B41FA5}">
                      <a16:colId xmlns:a16="http://schemas.microsoft.com/office/drawing/2014/main" xmlns="" val="3757790043"/>
                    </a:ext>
                  </a:extLst>
                </a:gridCol>
                <a:gridCol w="5340985">
                  <a:extLst>
                    <a:ext uri="{9D8B030D-6E8A-4147-A177-3AD203B41FA5}">
                      <a16:colId xmlns:a16="http://schemas.microsoft.com/office/drawing/2014/main" xmlns="" val="441251177"/>
                    </a:ext>
                  </a:extLst>
                </a:gridCol>
              </a:tblGrid>
              <a:tr h="754343">
                <a:tc>
                  <a:txBody>
                    <a:bodyPr/>
                    <a:lstStyle/>
                    <a:p>
                      <a:pPr algn="ctr"/>
                      <a:r>
                        <a:rPr lang="en-US" sz="1600" dirty="0" smtClean="0">
                          <a:solidFill>
                            <a:schemeClr val="bg1"/>
                          </a:solidFill>
                          <a:latin typeface="Arial" panose="020B0604020202020204" pitchFamily="34" charset="0"/>
                          <a:cs typeface="Arial" panose="020B0604020202020204" pitchFamily="34" charset="0"/>
                        </a:rPr>
                        <a:t>Focus Area</a:t>
                      </a:r>
                      <a:endParaRPr lang="en-US" sz="1600" dirty="0">
                        <a:solidFill>
                          <a:schemeClr val="bg1"/>
                        </a:solidFill>
                        <a:latin typeface="Arial" panose="020B0604020202020204" pitchFamily="34" charset="0"/>
                        <a:cs typeface="Arial" panose="020B0604020202020204" pitchFamily="34" charset="0"/>
                      </a:endParaRPr>
                    </a:p>
                  </a:txBody>
                  <a:tcPr anchor="ctr"/>
                </a:tc>
                <a:tc>
                  <a:txBody>
                    <a:bodyPr/>
                    <a:lstStyle/>
                    <a:p>
                      <a:pPr algn="ctr" fontAlgn="t"/>
                      <a:r>
                        <a:rPr lang="en-US" sz="1600" b="1" i="0" u="none" strike="noStrike" dirty="0">
                          <a:solidFill>
                            <a:schemeClr val="bg1"/>
                          </a:solidFill>
                          <a:effectLst/>
                          <a:latin typeface="Arial" panose="020B0604020202020204" pitchFamily="34" charset="0"/>
                          <a:cs typeface="Arial" panose="020B0604020202020204" pitchFamily="34" charset="0"/>
                        </a:rPr>
                        <a:t>Contract concluded under 2008 Medium Term Contracts</a:t>
                      </a:r>
                    </a:p>
                  </a:txBody>
                  <a:tcPr marL="6350" marR="6350" marT="6350" marB="0" anchor="ctr"/>
                </a:tc>
                <a:tc>
                  <a:txBody>
                    <a:bodyPr/>
                    <a:lstStyle/>
                    <a:p>
                      <a:pPr algn="ctr" fontAlgn="t"/>
                      <a:r>
                        <a:rPr lang="en-US" sz="1600" b="1" i="0" u="none" strike="noStrike" dirty="0" smtClean="0">
                          <a:solidFill>
                            <a:schemeClr val="bg1"/>
                          </a:solidFill>
                          <a:effectLst/>
                          <a:latin typeface="Arial" panose="020B0604020202020204" pitchFamily="34" charset="0"/>
                          <a:cs typeface="Arial" panose="020B0604020202020204" pitchFamily="34" charset="0"/>
                        </a:rPr>
                        <a:t>Contract Value</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t"/>
                      <a:r>
                        <a:rPr lang="en-US" sz="1600" b="1" i="0" u="none" strike="noStrike" dirty="0">
                          <a:solidFill>
                            <a:schemeClr val="bg1"/>
                          </a:solidFill>
                          <a:effectLst/>
                          <a:latin typeface="Arial" panose="020B0604020202020204" pitchFamily="34" charset="0"/>
                          <a:cs typeface="Arial" panose="020B0604020202020204" pitchFamily="34" charset="0"/>
                        </a:rPr>
                        <a:t>Status </a:t>
                      </a:r>
                    </a:p>
                  </a:txBody>
                  <a:tcPr marL="6350" marR="6350" marT="6350" marB="0" anchor="ctr"/>
                </a:tc>
                <a:extLst>
                  <a:ext uri="{0D108BD9-81ED-4DB2-BD59-A6C34878D82A}">
                    <a16:rowId xmlns:a16="http://schemas.microsoft.com/office/drawing/2014/main" xmlns="" val="410385592"/>
                  </a:ext>
                </a:extLst>
              </a:tr>
              <a:tr h="3943783">
                <a:tc>
                  <a:txBody>
                    <a:bodyPr/>
                    <a:lstStyle/>
                    <a:p>
                      <a:r>
                        <a:rPr lang="en-US" dirty="0" smtClean="0"/>
                        <a:t>Mine 1</a:t>
                      </a:r>
                      <a:endParaRPr lang="en-US" dirty="0"/>
                    </a:p>
                  </a:txBody>
                  <a:tcPr/>
                </a:tc>
                <a:tc>
                  <a:txBody>
                    <a:bodyPr/>
                    <a:lstStyle/>
                    <a:p>
                      <a:r>
                        <a:rPr lang="en-US" dirty="0" smtClean="0"/>
                        <a:t>1 x</a:t>
                      </a:r>
                      <a:r>
                        <a:rPr lang="en-US" baseline="0" dirty="0" smtClean="0"/>
                        <a:t> Medium Term Contract &amp; 3 x Short Term Contracts </a:t>
                      </a:r>
                      <a:endParaRPr lang="en-US" dirty="0"/>
                    </a:p>
                  </a:txBody>
                  <a:tcPr/>
                </a:tc>
                <a:tc>
                  <a:txBody>
                    <a:bodyPr/>
                    <a:lstStyle/>
                    <a:p>
                      <a:r>
                        <a:rPr lang="en-US" dirty="0" smtClean="0"/>
                        <a:t>R 9 327 501 343</a:t>
                      </a:r>
                      <a:endParaRPr lang="en-US" dirty="0"/>
                    </a:p>
                  </a:txBody>
                  <a:tcPr/>
                </a:tc>
                <a:tc>
                  <a:txBody>
                    <a:bodyPr/>
                    <a:lstStyle/>
                    <a:p>
                      <a:pPr marL="285750" indent="-285750">
                        <a:buFont typeface="Arial" panose="020B0604020202020204" pitchFamily="34" charset="0"/>
                        <a:buChar char="•"/>
                      </a:pPr>
                      <a:r>
                        <a:rPr lang="en-US" dirty="0" smtClean="0"/>
                        <a:t>The procurement process has been previously investigated and reported on in terms of Proclamation R2 of 2012.</a:t>
                      </a:r>
                    </a:p>
                    <a:p>
                      <a:pPr marL="285750" indent="-285750">
                        <a:buFont typeface="Arial" panose="020B0604020202020204" pitchFamily="34" charset="0"/>
                        <a:buChar char="•"/>
                      </a:pPr>
                      <a:r>
                        <a:rPr lang="en-US" dirty="0" smtClean="0"/>
                        <a:t>It terms of this mandate the SIU is reviewing:</a:t>
                      </a:r>
                    </a:p>
                    <a:p>
                      <a:pPr marL="0" indent="0">
                        <a:buFont typeface="Arial" panose="020B0604020202020204" pitchFamily="34" charset="0"/>
                        <a:buNone/>
                      </a:pPr>
                      <a:endParaRPr lang="en-US" dirty="0" smtClean="0"/>
                    </a:p>
                    <a:p>
                      <a:pPr marL="509588" indent="-220663">
                        <a:buFont typeface="Wingdings" panose="05000000000000000000" pitchFamily="2" charset="2"/>
                        <a:buChar char="Ø"/>
                      </a:pPr>
                      <a:r>
                        <a:rPr lang="en-US" baseline="0" dirty="0" smtClean="0"/>
                        <a:t> the performance of the mine which relates to delivery of the contractually agreed quantities and the agreed quality of the coal supplied</a:t>
                      </a:r>
                    </a:p>
                    <a:p>
                      <a:pPr marL="509588" indent="-220663">
                        <a:buFont typeface="Wingdings" panose="05000000000000000000" pitchFamily="2" charset="2"/>
                        <a:buChar char="Ø"/>
                      </a:pPr>
                      <a:r>
                        <a:rPr lang="en-US" baseline="0" dirty="0" smtClean="0"/>
                        <a:t>payments by Eskom to the Mine based on the delivery</a:t>
                      </a:r>
                    </a:p>
                    <a:p>
                      <a:pPr marL="509588" indent="-220663">
                        <a:buFont typeface="Wingdings" panose="05000000000000000000" pitchFamily="2" charset="2"/>
                        <a:buChar char="Ø"/>
                      </a:pPr>
                      <a:r>
                        <a:rPr lang="en-US" baseline="0" dirty="0" smtClean="0">
                          <a:solidFill>
                            <a:srgbClr val="FF0000"/>
                          </a:solidFill>
                        </a:rPr>
                        <a:t>Requested new information from Eskom.</a:t>
                      </a:r>
                      <a:endParaRPr lang="en-US" baseline="0" dirty="0" smtClean="0"/>
                    </a:p>
                    <a:p>
                      <a:pPr marL="509588" indent="-220663">
                        <a:buFont typeface="Wingdings" panose="05000000000000000000" pitchFamily="2" charset="2"/>
                        <a:buChar char="Ø"/>
                      </a:pPr>
                      <a:r>
                        <a:rPr lang="en-US" baseline="0" dirty="0" smtClean="0"/>
                        <a:t>The investigation is ongoing and will be finalised by 30 June 2023</a:t>
                      </a:r>
                      <a:r>
                        <a:rPr lang="en-US" baseline="0" dirty="0" smtClean="0">
                          <a:solidFill>
                            <a:srgbClr val="FF0000"/>
                          </a:solidFill>
                        </a:rPr>
                        <a:t> </a:t>
                      </a:r>
                    </a:p>
                    <a:p>
                      <a:pPr marL="285750" indent="-285750">
                        <a:buFont typeface="Arial" panose="020B0604020202020204" pitchFamily="34" charset="0"/>
                        <a:buChar char="•"/>
                      </a:pPr>
                      <a:endParaRPr lang="en-US" dirty="0" smtClean="0"/>
                    </a:p>
                    <a:p>
                      <a:r>
                        <a:rPr lang="en-US" dirty="0" smtClean="0"/>
                        <a:t> </a:t>
                      </a:r>
                      <a:endParaRPr lang="en-US" dirty="0"/>
                    </a:p>
                  </a:txBody>
                  <a:tcPr/>
                </a:tc>
                <a:extLst>
                  <a:ext uri="{0D108BD9-81ED-4DB2-BD59-A6C34878D82A}">
                    <a16:rowId xmlns:a16="http://schemas.microsoft.com/office/drawing/2014/main" xmlns="" val="507693482"/>
                  </a:ext>
                </a:extLst>
              </a:tr>
            </a:tbl>
          </a:graphicData>
        </a:graphic>
      </p:graphicFrame>
      <p:sp>
        <p:nvSpPr>
          <p:cNvPr id="3" name="Slide Number Placeholder 2"/>
          <p:cNvSpPr>
            <a:spLocks noGrp="1"/>
          </p:cNvSpPr>
          <p:nvPr>
            <p:ph type="sldNum" sz="quarter" idx="12"/>
          </p:nvPr>
        </p:nvSpPr>
        <p:spPr/>
        <p:txBody>
          <a:bodyPr/>
          <a:lstStyle/>
          <a:p>
            <a:fld id="{A9CDD504-248B-3749-98AD-45ADFBB8EDAD}" type="slidenum">
              <a:rPr lang="en-US" smtClean="0"/>
              <a:pPr/>
              <a:t>21</a:t>
            </a:fld>
            <a:endParaRPr lang="en-US" dirty="0"/>
          </a:p>
        </p:txBody>
      </p:sp>
    </p:spTree>
    <p:extLst>
      <p:ext uri="{BB962C8B-B14F-4D97-AF65-F5344CB8AC3E}">
        <p14:creationId xmlns:p14="http://schemas.microsoft.com/office/powerpoint/2010/main" xmlns="" val="1651990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2359"/>
            <a:ext cx="10515600" cy="830317"/>
          </a:xfrm>
        </p:spPr>
        <p:txBody>
          <a:bodyPr>
            <a:normAutofit/>
          </a:bodyPr>
          <a:lstStyle/>
          <a:p>
            <a:pPr algn="ctr"/>
            <a:r>
              <a:rPr lang="en-US" sz="2800" b="1" dirty="0" smtClean="0">
                <a:latin typeface="Arial" panose="020B0604020202020204" pitchFamily="34" charset="0"/>
                <a:cs typeface="Arial" panose="020B0604020202020204" pitchFamily="34" charset="0"/>
              </a:rPr>
              <a:t>Proc R18 of 2018 – Coal Supply Agreements</a:t>
            </a:r>
            <a:endParaRPr lang="en-US" sz="2800" b="1"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459240911"/>
              </p:ext>
            </p:extLst>
          </p:nvPr>
        </p:nvGraphicFramePr>
        <p:xfrm>
          <a:off x="126123" y="1587059"/>
          <a:ext cx="11939753" cy="4752683"/>
        </p:xfrm>
        <a:graphic>
          <a:graphicData uri="http://schemas.openxmlformats.org/drawingml/2006/table">
            <a:tbl>
              <a:tblPr firstRow="1" bandRow="1">
                <a:tableStyleId>{5C22544A-7EE6-4342-B048-85BDC9FD1C3A}</a:tableStyleId>
              </a:tblPr>
              <a:tblGrid>
                <a:gridCol w="1320500">
                  <a:extLst>
                    <a:ext uri="{9D8B030D-6E8A-4147-A177-3AD203B41FA5}">
                      <a16:colId xmlns:a16="http://schemas.microsoft.com/office/drawing/2014/main" xmlns="" val="610883930"/>
                    </a:ext>
                  </a:extLst>
                </a:gridCol>
                <a:gridCol w="3090434">
                  <a:extLst>
                    <a:ext uri="{9D8B030D-6E8A-4147-A177-3AD203B41FA5}">
                      <a16:colId xmlns:a16="http://schemas.microsoft.com/office/drawing/2014/main" xmlns="" val="3793781795"/>
                    </a:ext>
                  </a:extLst>
                </a:gridCol>
                <a:gridCol w="2187834">
                  <a:extLst>
                    <a:ext uri="{9D8B030D-6E8A-4147-A177-3AD203B41FA5}">
                      <a16:colId xmlns:a16="http://schemas.microsoft.com/office/drawing/2014/main" xmlns="" val="3757790043"/>
                    </a:ext>
                  </a:extLst>
                </a:gridCol>
                <a:gridCol w="5340985">
                  <a:extLst>
                    <a:ext uri="{9D8B030D-6E8A-4147-A177-3AD203B41FA5}">
                      <a16:colId xmlns:a16="http://schemas.microsoft.com/office/drawing/2014/main" xmlns="" val="441251177"/>
                    </a:ext>
                  </a:extLst>
                </a:gridCol>
              </a:tblGrid>
              <a:tr h="808900">
                <a:tc>
                  <a:txBody>
                    <a:bodyPr/>
                    <a:lstStyle/>
                    <a:p>
                      <a:pPr algn="ctr"/>
                      <a:r>
                        <a:rPr lang="en-US" sz="1600" dirty="0" smtClean="0">
                          <a:solidFill>
                            <a:schemeClr val="bg1"/>
                          </a:solidFill>
                          <a:latin typeface="Arial" panose="020B0604020202020204" pitchFamily="34" charset="0"/>
                          <a:cs typeface="Arial" panose="020B0604020202020204" pitchFamily="34" charset="0"/>
                        </a:rPr>
                        <a:t>Focus Area</a:t>
                      </a:r>
                      <a:endParaRPr lang="en-US" sz="1600" dirty="0">
                        <a:solidFill>
                          <a:schemeClr val="bg1"/>
                        </a:solidFill>
                        <a:latin typeface="Arial" panose="020B0604020202020204" pitchFamily="34" charset="0"/>
                        <a:cs typeface="Arial" panose="020B0604020202020204" pitchFamily="34" charset="0"/>
                      </a:endParaRPr>
                    </a:p>
                  </a:txBody>
                  <a:tcPr anchor="ctr"/>
                </a:tc>
                <a:tc>
                  <a:txBody>
                    <a:bodyPr/>
                    <a:lstStyle/>
                    <a:p>
                      <a:pPr algn="ctr" fontAlgn="t"/>
                      <a:r>
                        <a:rPr lang="en-US" sz="1600" b="1" i="0" u="none" strike="noStrike" dirty="0">
                          <a:solidFill>
                            <a:schemeClr val="bg1"/>
                          </a:solidFill>
                          <a:effectLst/>
                          <a:latin typeface="Arial" panose="020B0604020202020204" pitchFamily="34" charset="0"/>
                          <a:cs typeface="Arial" panose="020B0604020202020204" pitchFamily="34" charset="0"/>
                        </a:rPr>
                        <a:t>Contract concluded under 2008 Medium Term Contracts</a:t>
                      </a:r>
                    </a:p>
                  </a:txBody>
                  <a:tcPr marL="6350" marR="6350" marT="6350" marB="0" anchor="ctr"/>
                </a:tc>
                <a:tc>
                  <a:txBody>
                    <a:bodyPr/>
                    <a:lstStyle/>
                    <a:p>
                      <a:pPr algn="ctr" fontAlgn="t"/>
                      <a:r>
                        <a:rPr lang="en-US" sz="1600" b="1" i="0" u="none" strike="noStrike" dirty="0" smtClean="0">
                          <a:solidFill>
                            <a:schemeClr val="bg1"/>
                          </a:solidFill>
                          <a:effectLst/>
                          <a:latin typeface="Arial" panose="020B0604020202020204" pitchFamily="34" charset="0"/>
                          <a:cs typeface="Arial" panose="020B0604020202020204" pitchFamily="34" charset="0"/>
                        </a:rPr>
                        <a:t>Contract Value</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t"/>
                      <a:r>
                        <a:rPr lang="en-US" sz="1600" b="1" i="0" u="none" strike="noStrike" dirty="0">
                          <a:solidFill>
                            <a:schemeClr val="bg1"/>
                          </a:solidFill>
                          <a:effectLst/>
                          <a:latin typeface="Arial" panose="020B0604020202020204" pitchFamily="34" charset="0"/>
                          <a:cs typeface="Arial" panose="020B0604020202020204" pitchFamily="34" charset="0"/>
                        </a:rPr>
                        <a:t>Status </a:t>
                      </a:r>
                    </a:p>
                  </a:txBody>
                  <a:tcPr marL="6350" marR="6350" marT="6350" marB="0" anchor="ctr"/>
                </a:tc>
                <a:extLst>
                  <a:ext uri="{0D108BD9-81ED-4DB2-BD59-A6C34878D82A}">
                    <a16:rowId xmlns:a16="http://schemas.microsoft.com/office/drawing/2014/main" xmlns="" val="410385592"/>
                  </a:ext>
                </a:extLst>
              </a:tr>
              <a:tr h="3943783">
                <a:tc>
                  <a:txBody>
                    <a:bodyPr/>
                    <a:lstStyle/>
                    <a:p>
                      <a:r>
                        <a:rPr lang="en-US" dirty="0" smtClean="0"/>
                        <a:t>Mine 2</a:t>
                      </a:r>
                      <a:endParaRPr lang="en-US" dirty="0"/>
                    </a:p>
                  </a:txBody>
                  <a:tcPr/>
                </a:tc>
                <a:tc>
                  <a:txBody>
                    <a:bodyPr/>
                    <a:lstStyle/>
                    <a:p>
                      <a:r>
                        <a:rPr lang="en-US" dirty="0" smtClean="0"/>
                        <a:t>1 x</a:t>
                      </a:r>
                      <a:r>
                        <a:rPr lang="en-US" baseline="0" dirty="0" smtClean="0"/>
                        <a:t> Medium Term Contract</a:t>
                      </a:r>
                      <a:endParaRPr lang="en-US" dirty="0"/>
                    </a:p>
                  </a:txBody>
                  <a:tcPr/>
                </a:tc>
                <a:tc>
                  <a:txBody>
                    <a:bodyPr/>
                    <a:lstStyle/>
                    <a:p>
                      <a:r>
                        <a:rPr lang="en-US" dirty="0" smtClean="0"/>
                        <a:t>R 2 642 414 276</a:t>
                      </a:r>
                      <a:endParaRPr lang="en-US" dirty="0"/>
                    </a:p>
                  </a:txBody>
                  <a:tcPr/>
                </a:tc>
                <a:tc>
                  <a:txBody>
                    <a:bodyPr/>
                    <a:lstStyle/>
                    <a:p>
                      <a:pPr marL="285750" indent="-285750">
                        <a:buFont typeface="Arial" panose="020B0604020202020204" pitchFamily="34" charset="0"/>
                        <a:buChar char="•"/>
                      </a:pPr>
                      <a:r>
                        <a:rPr lang="en-US" dirty="0" smtClean="0"/>
                        <a:t>The procurement process has been previously investigated and reported on in terms of Proclamation R2 of 2012.</a:t>
                      </a:r>
                    </a:p>
                    <a:p>
                      <a:pPr marL="285750" indent="-285750">
                        <a:buFont typeface="Arial" panose="020B0604020202020204" pitchFamily="34" charset="0"/>
                        <a:buChar char="•"/>
                      </a:pPr>
                      <a:r>
                        <a:rPr lang="en-US" dirty="0" smtClean="0"/>
                        <a:t>It terms of this mandate the SIU is reviewing:</a:t>
                      </a:r>
                    </a:p>
                    <a:p>
                      <a:pPr marL="0" indent="0">
                        <a:buFont typeface="Arial" panose="020B0604020202020204" pitchFamily="34" charset="0"/>
                        <a:buNone/>
                      </a:pPr>
                      <a:endParaRPr lang="en-US" dirty="0" smtClean="0"/>
                    </a:p>
                    <a:p>
                      <a:pPr marL="509588" indent="-220663">
                        <a:buFont typeface="Wingdings" panose="05000000000000000000" pitchFamily="2" charset="2"/>
                        <a:buChar char="Ø"/>
                      </a:pPr>
                      <a:r>
                        <a:rPr lang="en-US" baseline="0" dirty="0" smtClean="0"/>
                        <a:t> the performance of the mine which relates to delivery of the contractually agreed quantities and the agreed quality of the coal supplied</a:t>
                      </a:r>
                    </a:p>
                    <a:p>
                      <a:pPr marL="509588" indent="-220663">
                        <a:buFont typeface="Wingdings" panose="05000000000000000000" pitchFamily="2" charset="2"/>
                        <a:buChar char="Ø"/>
                      </a:pPr>
                      <a:r>
                        <a:rPr lang="en-US" baseline="0" dirty="0" smtClean="0"/>
                        <a:t>payments by Eskom to the Mine based on the delivery</a:t>
                      </a:r>
                    </a:p>
                    <a:p>
                      <a:pPr marL="509588" indent="-220663">
                        <a:buFont typeface="Wingdings" panose="05000000000000000000" pitchFamily="2" charset="2"/>
                        <a:buChar char="Ø"/>
                      </a:pPr>
                      <a:r>
                        <a:rPr lang="en-US" baseline="0" dirty="0" smtClean="0">
                          <a:solidFill>
                            <a:srgbClr val="FF0000"/>
                          </a:solidFill>
                        </a:rPr>
                        <a:t>Requested new information from Eskom.</a:t>
                      </a:r>
                      <a:endParaRPr lang="en-US" baseline="0" dirty="0" smtClean="0"/>
                    </a:p>
                    <a:p>
                      <a:pPr marL="509588" indent="-220663">
                        <a:buFont typeface="Wingdings" panose="05000000000000000000" pitchFamily="2" charset="2"/>
                        <a:buChar char="Ø"/>
                      </a:pPr>
                      <a:r>
                        <a:rPr lang="en-US" baseline="0" dirty="0" smtClean="0"/>
                        <a:t>The investigation is ongoing and will be finalised by 30 June 2023.</a:t>
                      </a:r>
                      <a:r>
                        <a:rPr lang="en-US" baseline="0" dirty="0" smtClean="0">
                          <a:solidFill>
                            <a:srgbClr val="FF0000"/>
                          </a:solidFill>
                        </a:rPr>
                        <a:t> </a:t>
                      </a:r>
                    </a:p>
                  </a:txBody>
                  <a:tcPr/>
                </a:tc>
                <a:extLst>
                  <a:ext uri="{0D108BD9-81ED-4DB2-BD59-A6C34878D82A}">
                    <a16:rowId xmlns:a16="http://schemas.microsoft.com/office/drawing/2014/main" xmlns="" val="507693482"/>
                  </a:ext>
                </a:extLst>
              </a:tr>
            </a:tbl>
          </a:graphicData>
        </a:graphic>
      </p:graphicFrame>
      <p:sp>
        <p:nvSpPr>
          <p:cNvPr id="3" name="Slide Number Placeholder 2"/>
          <p:cNvSpPr>
            <a:spLocks noGrp="1"/>
          </p:cNvSpPr>
          <p:nvPr>
            <p:ph type="sldNum" sz="quarter" idx="12"/>
          </p:nvPr>
        </p:nvSpPr>
        <p:spPr/>
        <p:txBody>
          <a:bodyPr/>
          <a:lstStyle/>
          <a:p>
            <a:fld id="{A9CDD504-248B-3749-98AD-45ADFBB8EDAD}" type="slidenum">
              <a:rPr lang="en-US" smtClean="0"/>
              <a:pPr/>
              <a:t>22</a:t>
            </a:fld>
            <a:endParaRPr lang="en-US" dirty="0"/>
          </a:p>
        </p:txBody>
      </p:sp>
    </p:spTree>
    <p:extLst>
      <p:ext uri="{BB962C8B-B14F-4D97-AF65-F5344CB8AC3E}">
        <p14:creationId xmlns:p14="http://schemas.microsoft.com/office/powerpoint/2010/main" xmlns="" val="2773238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2359"/>
            <a:ext cx="10515600" cy="830317"/>
          </a:xfrm>
        </p:spPr>
        <p:txBody>
          <a:bodyPr>
            <a:normAutofit/>
          </a:bodyPr>
          <a:lstStyle/>
          <a:p>
            <a:pPr algn="ctr"/>
            <a:r>
              <a:rPr lang="en-US" sz="2800" b="1" dirty="0" smtClean="0">
                <a:latin typeface="Arial" panose="020B0604020202020204" pitchFamily="34" charset="0"/>
                <a:cs typeface="Arial" panose="020B0604020202020204" pitchFamily="34" charset="0"/>
              </a:rPr>
              <a:t>Proc R18 of 2018 – Coal Supply Agreements</a:t>
            </a:r>
            <a:endParaRPr lang="en-US" sz="2800" b="1"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354934255"/>
              </p:ext>
            </p:extLst>
          </p:nvPr>
        </p:nvGraphicFramePr>
        <p:xfrm>
          <a:off x="126123" y="1587059"/>
          <a:ext cx="11939753" cy="4752683"/>
        </p:xfrm>
        <a:graphic>
          <a:graphicData uri="http://schemas.openxmlformats.org/drawingml/2006/table">
            <a:tbl>
              <a:tblPr firstRow="1" bandRow="1">
                <a:tableStyleId>{5C22544A-7EE6-4342-B048-85BDC9FD1C3A}</a:tableStyleId>
              </a:tblPr>
              <a:tblGrid>
                <a:gridCol w="1320500">
                  <a:extLst>
                    <a:ext uri="{9D8B030D-6E8A-4147-A177-3AD203B41FA5}">
                      <a16:colId xmlns:a16="http://schemas.microsoft.com/office/drawing/2014/main" xmlns="" val="610883930"/>
                    </a:ext>
                  </a:extLst>
                </a:gridCol>
                <a:gridCol w="3090434">
                  <a:extLst>
                    <a:ext uri="{9D8B030D-6E8A-4147-A177-3AD203B41FA5}">
                      <a16:colId xmlns:a16="http://schemas.microsoft.com/office/drawing/2014/main" xmlns="" val="3793781795"/>
                    </a:ext>
                  </a:extLst>
                </a:gridCol>
                <a:gridCol w="2187834">
                  <a:extLst>
                    <a:ext uri="{9D8B030D-6E8A-4147-A177-3AD203B41FA5}">
                      <a16:colId xmlns:a16="http://schemas.microsoft.com/office/drawing/2014/main" xmlns="" val="3757790043"/>
                    </a:ext>
                  </a:extLst>
                </a:gridCol>
                <a:gridCol w="5340985">
                  <a:extLst>
                    <a:ext uri="{9D8B030D-6E8A-4147-A177-3AD203B41FA5}">
                      <a16:colId xmlns:a16="http://schemas.microsoft.com/office/drawing/2014/main" xmlns="" val="441251177"/>
                    </a:ext>
                  </a:extLst>
                </a:gridCol>
              </a:tblGrid>
              <a:tr h="808900">
                <a:tc>
                  <a:txBody>
                    <a:bodyPr/>
                    <a:lstStyle/>
                    <a:p>
                      <a:pPr algn="ctr"/>
                      <a:r>
                        <a:rPr lang="en-US" sz="1600" dirty="0" smtClean="0">
                          <a:solidFill>
                            <a:schemeClr val="bg1"/>
                          </a:solidFill>
                          <a:latin typeface="Arial" panose="020B0604020202020204" pitchFamily="34" charset="0"/>
                          <a:cs typeface="Arial" panose="020B0604020202020204" pitchFamily="34" charset="0"/>
                        </a:rPr>
                        <a:t>Focus Area</a:t>
                      </a:r>
                      <a:endParaRPr lang="en-US" sz="1600" dirty="0">
                        <a:solidFill>
                          <a:schemeClr val="bg1"/>
                        </a:solidFill>
                        <a:latin typeface="Arial" panose="020B0604020202020204" pitchFamily="34" charset="0"/>
                        <a:cs typeface="Arial" panose="020B0604020202020204" pitchFamily="34" charset="0"/>
                      </a:endParaRPr>
                    </a:p>
                  </a:txBody>
                  <a:tcPr anchor="ctr"/>
                </a:tc>
                <a:tc>
                  <a:txBody>
                    <a:bodyPr/>
                    <a:lstStyle/>
                    <a:p>
                      <a:pPr algn="ctr" fontAlgn="t"/>
                      <a:r>
                        <a:rPr lang="en-US" sz="1600" b="1" i="0" u="none" strike="noStrike" dirty="0">
                          <a:solidFill>
                            <a:schemeClr val="bg1"/>
                          </a:solidFill>
                          <a:effectLst/>
                          <a:latin typeface="Arial" panose="020B0604020202020204" pitchFamily="34" charset="0"/>
                          <a:cs typeface="Arial" panose="020B0604020202020204" pitchFamily="34" charset="0"/>
                        </a:rPr>
                        <a:t>Contract concluded under 2008 Medium Term Contracts</a:t>
                      </a:r>
                    </a:p>
                  </a:txBody>
                  <a:tcPr marL="6350" marR="6350" marT="6350" marB="0" anchor="ctr"/>
                </a:tc>
                <a:tc>
                  <a:txBody>
                    <a:bodyPr/>
                    <a:lstStyle/>
                    <a:p>
                      <a:pPr algn="ctr" fontAlgn="t"/>
                      <a:r>
                        <a:rPr lang="en-US" sz="1600" b="1" i="0" u="none" strike="noStrike" dirty="0" smtClean="0">
                          <a:solidFill>
                            <a:schemeClr val="bg1"/>
                          </a:solidFill>
                          <a:effectLst/>
                          <a:latin typeface="Arial" panose="020B0604020202020204" pitchFamily="34" charset="0"/>
                          <a:cs typeface="Arial" panose="020B0604020202020204" pitchFamily="34" charset="0"/>
                        </a:rPr>
                        <a:t>Contract Value</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t"/>
                      <a:r>
                        <a:rPr lang="en-US" sz="1600" b="1" i="0" u="none" strike="noStrike" dirty="0">
                          <a:solidFill>
                            <a:schemeClr val="bg1"/>
                          </a:solidFill>
                          <a:effectLst/>
                          <a:latin typeface="Arial" panose="020B0604020202020204" pitchFamily="34" charset="0"/>
                          <a:cs typeface="Arial" panose="020B0604020202020204" pitchFamily="34" charset="0"/>
                        </a:rPr>
                        <a:t>Status </a:t>
                      </a:r>
                    </a:p>
                  </a:txBody>
                  <a:tcPr marL="6350" marR="6350" marT="6350" marB="0" anchor="ctr"/>
                </a:tc>
                <a:extLst>
                  <a:ext uri="{0D108BD9-81ED-4DB2-BD59-A6C34878D82A}">
                    <a16:rowId xmlns:a16="http://schemas.microsoft.com/office/drawing/2014/main" xmlns="" val="410385592"/>
                  </a:ext>
                </a:extLst>
              </a:tr>
              <a:tr h="3943783">
                <a:tc>
                  <a:txBody>
                    <a:bodyPr/>
                    <a:lstStyle/>
                    <a:p>
                      <a:r>
                        <a:rPr lang="en-US" dirty="0" smtClean="0"/>
                        <a:t>Mine 3</a:t>
                      </a:r>
                      <a:endParaRPr lang="en-US" dirty="0"/>
                    </a:p>
                  </a:txBody>
                  <a:tcPr/>
                </a:tc>
                <a:tc>
                  <a:txBody>
                    <a:bodyPr/>
                    <a:lstStyle/>
                    <a:p>
                      <a:r>
                        <a:rPr lang="en-US" dirty="0" smtClean="0"/>
                        <a:t>4 x Medium Term Contracts</a:t>
                      </a:r>
                      <a:endParaRPr lang="en-US" dirty="0"/>
                    </a:p>
                  </a:txBody>
                  <a:tcPr/>
                </a:tc>
                <a:tc>
                  <a:txBody>
                    <a:bodyPr/>
                    <a:lstStyle/>
                    <a:p>
                      <a:r>
                        <a:rPr lang="en-US" dirty="0" smtClean="0"/>
                        <a:t>R 27 276 367 304</a:t>
                      </a:r>
                      <a:endParaRPr lang="en-US" dirty="0"/>
                    </a:p>
                  </a:txBody>
                  <a:tcPr/>
                </a:tc>
                <a:tc>
                  <a:txBody>
                    <a:bodyPr/>
                    <a:lstStyle/>
                    <a:p>
                      <a:pPr marL="285750" indent="-285750">
                        <a:buFont typeface="Arial" panose="020B0604020202020204" pitchFamily="34" charset="0"/>
                        <a:buChar char="•"/>
                      </a:pPr>
                      <a:r>
                        <a:rPr lang="en-US" dirty="0" smtClean="0"/>
                        <a:t>The procurement process has been previously investigated and reported on in terms of Proclamation R2 of 2012.</a:t>
                      </a:r>
                    </a:p>
                    <a:p>
                      <a:pPr marL="285750" indent="-285750">
                        <a:buFont typeface="Arial" panose="020B0604020202020204" pitchFamily="34" charset="0"/>
                        <a:buChar char="•"/>
                      </a:pPr>
                      <a:r>
                        <a:rPr lang="en-US" dirty="0" smtClean="0"/>
                        <a:t>It terms of this mandate the SIU is reviewing:</a:t>
                      </a:r>
                    </a:p>
                    <a:p>
                      <a:pPr marL="0" indent="0">
                        <a:buFont typeface="Arial" panose="020B0604020202020204" pitchFamily="34" charset="0"/>
                        <a:buNone/>
                      </a:pPr>
                      <a:endParaRPr lang="en-US" dirty="0" smtClean="0"/>
                    </a:p>
                    <a:p>
                      <a:pPr marL="509588" indent="-220663">
                        <a:buFont typeface="Wingdings" panose="05000000000000000000" pitchFamily="2" charset="2"/>
                        <a:buChar char="Ø"/>
                      </a:pPr>
                      <a:r>
                        <a:rPr lang="en-US" baseline="0" dirty="0" smtClean="0"/>
                        <a:t> the performance of the mine which relates to delivery of the contractually agreed quantities and the agreed quality of the coal supplied</a:t>
                      </a:r>
                    </a:p>
                    <a:p>
                      <a:pPr marL="509588" indent="-220663">
                        <a:buFont typeface="Wingdings" panose="05000000000000000000" pitchFamily="2" charset="2"/>
                        <a:buChar char="Ø"/>
                      </a:pPr>
                      <a:r>
                        <a:rPr lang="en-US" baseline="0" dirty="0" smtClean="0"/>
                        <a:t>payments by Eskom to the Mine based on the delivery.</a:t>
                      </a:r>
                    </a:p>
                    <a:p>
                      <a:pPr marL="509588" indent="-220663">
                        <a:buFont typeface="Wingdings" panose="05000000000000000000" pitchFamily="2" charset="2"/>
                        <a:buChar char="Ø"/>
                      </a:pPr>
                      <a:r>
                        <a:rPr lang="en-US" baseline="0" dirty="0" smtClean="0">
                          <a:solidFill>
                            <a:srgbClr val="FF0000"/>
                          </a:solidFill>
                        </a:rPr>
                        <a:t>Requested new information from Eskom.</a:t>
                      </a:r>
                    </a:p>
                    <a:p>
                      <a:pPr marL="509588" indent="-220663">
                        <a:buFont typeface="Wingdings" panose="05000000000000000000" pitchFamily="2" charset="2"/>
                        <a:buChar char="Ø"/>
                      </a:pPr>
                      <a:r>
                        <a:rPr lang="en-US" baseline="0" dirty="0" smtClean="0"/>
                        <a:t>The investigation is ongoing and will be finalised by 31 August 2023.</a:t>
                      </a:r>
                      <a:r>
                        <a:rPr lang="en-US" baseline="0" dirty="0" smtClean="0">
                          <a:solidFill>
                            <a:srgbClr val="FF0000"/>
                          </a:solidFill>
                        </a:rPr>
                        <a:t> </a:t>
                      </a:r>
                    </a:p>
                    <a:p>
                      <a:endParaRPr lang="en-US" dirty="0"/>
                    </a:p>
                  </a:txBody>
                  <a:tcPr/>
                </a:tc>
                <a:extLst>
                  <a:ext uri="{0D108BD9-81ED-4DB2-BD59-A6C34878D82A}">
                    <a16:rowId xmlns:a16="http://schemas.microsoft.com/office/drawing/2014/main" xmlns="" val="507693482"/>
                  </a:ext>
                </a:extLst>
              </a:tr>
            </a:tbl>
          </a:graphicData>
        </a:graphic>
      </p:graphicFrame>
      <p:sp>
        <p:nvSpPr>
          <p:cNvPr id="3" name="Slide Number Placeholder 2"/>
          <p:cNvSpPr>
            <a:spLocks noGrp="1"/>
          </p:cNvSpPr>
          <p:nvPr>
            <p:ph type="sldNum" sz="quarter" idx="12"/>
          </p:nvPr>
        </p:nvSpPr>
        <p:spPr/>
        <p:txBody>
          <a:bodyPr/>
          <a:lstStyle/>
          <a:p>
            <a:fld id="{A9CDD504-248B-3749-98AD-45ADFBB8EDAD}" type="slidenum">
              <a:rPr lang="en-US" smtClean="0"/>
              <a:pPr/>
              <a:t>23</a:t>
            </a:fld>
            <a:endParaRPr lang="en-US" dirty="0"/>
          </a:p>
        </p:txBody>
      </p:sp>
    </p:spTree>
    <p:extLst>
      <p:ext uri="{BB962C8B-B14F-4D97-AF65-F5344CB8AC3E}">
        <p14:creationId xmlns:p14="http://schemas.microsoft.com/office/powerpoint/2010/main" xmlns="" val="4202169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2359"/>
            <a:ext cx="10515600" cy="830317"/>
          </a:xfrm>
        </p:spPr>
        <p:txBody>
          <a:bodyPr>
            <a:normAutofit/>
          </a:bodyPr>
          <a:lstStyle/>
          <a:p>
            <a:pPr algn="ctr"/>
            <a:r>
              <a:rPr lang="en-US" sz="2800" b="1" dirty="0" smtClean="0">
                <a:latin typeface="Arial" panose="020B0604020202020204" pitchFamily="34" charset="0"/>
                <a:cs typeface="Arial" panose="020B0604020202020204" pitchFamily="34" charset="0"/>
              </a:rPr>
              <a:t>Proc R18 of 2018 – Coal Supply Agreements</a:t>
            </a:r>
            <a:endParaRPr lang="en-US" sz="2800" b="1"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349555043"/>
              </p:ext>
            </p:extLst>
          </p:nvPr>
        </p:nvGraphicFramePr>
        <p:xfrm>
          <a:off x="126123" y="1587059"/>
          <a:ext cx="11939753" cy="4752683"/>
        </p:xfrm>
        <a:graphic>
          <a:graphicData uri="http://schemas.openxmlformats.org/drawingml/2006/table">
            <a:tbl>
              <a:tblPr firstRow="1" bandRow="1">
                <a:tableStyleId>{5C22544A-7EE6-4342-B048-85BDC9FD1C3A}</a:tableStyleId>
              </a:tblPr>
              <a:tblGrid>
                <a:gridCol w="1320500">
                  <a:extLst>
                    <a:ext uri="{9D8B030D-6E8A-4147-A177-3AD203B41FA5}">
                      <a16:colId xmlns:a16="http://schemas.microsoft.com/office/drawing/2014/main" xmlns="" val="610883930"/>
                    </a:ext>
                  </a:extLst>
                </a:gridCol>
                <a:gridCol w="3090434">
                  <a:extLst>
                    <a:ext uri="{9D8B030D-6E8A-4147-A177-3AD203B41FA5}">
                      <a16:colId xmlns:a16="http://schemas.microsoft.com/office/drawing/2014/main" xmlns="" val="3793781795"/>
                    </a:ext>
                  </a:extLst>
                </a:gridCol>
                <a:gridCol w="2187834">
                  <a:extLst>
                    <a:ext uri="{9D8B030D-6E8A-4147-A177-3AD203B41FA5}">
                      <a16:colId xmlns:a16="http://schemas.microsoft.com/office/drawing/2014/main" xmlns="" val="3757790043"/>
                    </a:ext>
                  </a:extLst>
                </a:gridCol>
                <a:gridCol w="5340985">
                  <a:extLst>
                    <a:ext uri="{9D8B030D-6E8A-4147-A177-3AD203B41FA5}">
                      <a16:colId xmlns:a16="http://schemas.microsoft.com/office/drawing/2014/main" xmlns="" val="441251177"/>
                    </a:ext>
                  </a:extLst>
                </a:gridCol>
              </a:tblGrid>
              <a:tr h="808900">
                <a:tc>
                  <a:txBody>
                    <a:bodyPr/>
                    <a:lstStyle/>
                    <a:p>
                      <a:pPr algn="ctr"/>
                      <a:r>
                        <a:rPr lang="en-US" sz="1600" dirty="0" smtClean="0">
                          <a:solidFill>
                            <a:schemeClr val="bg1"/>
                          </a:solidFill>
                          <a:latin typeface="Arial" panose="020B0604020202020204" pitchFamily="34" charset="0"/>
                          <a:cs typeface="Arial" panose="020B0604020202020204" pitchFamily="34" charset="0"/>
                        </a:rPr>
                        <a:t>Focus Area</a:t>
                      </a:r>
                      <a:endParaRPr lang="en-US" sz="1600" dirty="0">
                        <a:solidFill>
                          <a:schemeClr val="bg1"/>
                        </a:solidFill>
                        <a:latin typeface="Arial" panose="020B0604020202020204" pitchFamily="34" charset="0"/>
                        <a:cs typeface="Arial" panose="020B0604020202020204" pitchFamily="34" charset="0"/>
                      </a:endParaRPr>
                    </a:p>
                  </a:txBody>
                  <a:tcPr anchor="ctr"/>
                </a:tc>
                <a:tc>
                  <a:txBody>
                    <a:bodyPr/>
                    <a:lstStyle/>
                    <a:p>
                      <a:pPr algn="ctr" fontAlgn="t"/>
                      <a:r>
                        <a:rPr lang="en-US" sz="1600" b="1" i="0" u="none" strike="noStrike" dirty="0">
                          <a:solidFill>
                            <a:schemeClr val="bg1"/>
                          </a:solidFill>
                          <a:effectLst/>
                          <a:latin typeface="Arial" panose="020B0604020202020204" pitchFamily="34" charset="0"/>
                          <a:cs typeface="Arial" panose="020B0604020202020204" pitchFamily="34" charset="0"/>
                        </a:rPr>
                        <a:t>Contract concluded under 2008 Medium Term Contracts</a:t>
                      </a:r>
                    </a:p>
                  </a:txBody>
                  <a:tcPr marL="6350" marR="6350" marT="6350" marB="0" anchor="ctr"/>
                </a:tc>
                <a:tc>
                  <a:txBody>
                    <a:bodyPr/>
                    <a:lstStyle/>
                    <a:p>
                      <a:pPr algn="ctr" fontAlgn="t"/>
                      <a:r>
                        <a:rPr lang="en-US" sz="1600" b="1" i="0" u="none" strike="noStrike" dirty="0" smtClean="0">
                          <a:solidFill>
                            <a:schemeClr val="bg1"/>
                          </a:solidFill>
                          <a:effectLst/>
                          <a:latin typeface="Arial" panose="020B0604020202020204" pitchFamily="34" charset="0"/>
                          <a:cs typeface="Arial" panose="020B0604020202020204" pitchFamily="34" charset="0"/>
                        </a:rPr>
                        <a:t>Contract Value</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t"/>
                      <a:r>
                        <a:rPr lang="en-US" sz="1600" b="1" i="0" u="none" strike="noStrike" dirty="0">
                          <a:solidFill>
                            <a:schemeClr val="bg1"/>
                          </a:solidFill>
                          <a:effectLst/>
                          <a:latin typeface="Arial" panose="020B0604020202020204" pitchFamily="34" charset="0"/>
                          <a:cs typeface="Arial" panose="020B0604020202020204" pitchFamily="34" charset="0"/>
                        </a:rPr>
                        <a:t>Status </a:t>
                      </a:r>
                    </a:p>
                  </a:txBody>
                  <a:tcPr marL="6350" marR="6350" marT="6350" marB="0" anchor="ctr"/>
                </a:tc>
                <a:extLst>
                  <a:ext uri="{0D108BD9-81ED-4DB2-BD59-A6C34878D82A}">
                    <a16:rowId xmlns:a16="http://schemas.microsoft.com/office/drawing/2014/main" xmlns="" val="410385592"/>
                  </a:ext>
                </a:extLst>
              </a:tr>
              <a:tr h="3943783">
                <a:tc>
                  <a:txBody>
                    <a:bodyPr/>
                    <a:lstStyle/>
                    <a:p>
                      <a:r>
                        <a:rPr lang="en-US" dirty="0" smtClean="0"/>
                        <a:t>Mine 4</a:t>
                      </a:r>
                    </a:p>
                  </a:txBody>
                  <a:tcPr/>
                </a:tc>
                <a:tc>
                  <a:txBody>
                    <a:bodyPr/>
                    <a:lstStyle/>
                    <a:p>
                      <a:r>
                        <a:rPr lang="en-US" dirty="0" smtClean="0"/>
                        <a:t>1</a:t>
                      </a:r>
                      <a:r>
                        <a:rPr lang="en-US" baseline="0" dirty="0" smtClean="0"/>
                        <a:t> x Medium Term Contract and 1 x Short Term Contract</a:t>
                      </a:r>
                      <a:endParaRPr lang="en-US" dirty="0"/>
                    </a:p>
                  </a:txBody>
                  <a:tcPr/>
                </a:tc>
                <a:tc>
                  <a:txBody>
                    <a:bodyPr/>
                    <a:lstStyle/>
                    <a:p>
                      <a:r>
                        <a:rPr lang="en-US" dirty="0" smtClean="0"/>
                        <a:t>R 10 586 009 880</a:t>
                      </a:r>
                      <a:endParaRPr lang="en-US" dirty="0"/>
                    </a:p>
                  </a:txBody>
                  <a:tcPr/>
                </a:tc>
                <a:tc>
                  <a:txBody>
                    <a:bodyPr/>
                    <a:lstStyle/>
                    <a:p>
                      <a:pPr marL="285750" indent="-285750">
                        <a:buFont typeface="Arial" panose="020B0604020202020204" pitchFamily="34" charset="0"/>
                        <a:buChar char="•"/>
                      </a:pPr>
                      <a:r>
                        <a:rPr lang="en-US" dirty="0" smtClean="0"/>
                        <a:t>The procurement process has been previously investigated and reported on in terms of Proclamation R2 of 2012.</a:t>
                      </a:r>
                    </a:p>
                    <a:p>
                      <a:pPr marL="285750" indent="-285750">
                        <a:buFont typeface="Arial" panose="020B0604020202020204" pitchFamily="34" charset="0"/>
                        <a:buChar char="•"/>
                      </a:pPr>
                      <a:r>
                        <a:rPr lang="en-US" dirty="0" smtClean="0"/>
                        <a:t>It terms of this mandate the SIU is reviewing:</a:t>
                      </a:r>
                    </a:p>
                    <a:p>
                      <a:pPr marL="0" indent="0">
                        <a:buFont typeface="Arial" panose="020B0604020202020204" pitchFamily="34" charset="0"/>
                        <a:buNone/>
                      </a:pPr>
                      <a:endParaRPr lang="en-US" dirty="0" smtClean="0"/>
                    </a:p>
                    <a:p>
                      <a:pPr marL="509588" indent="-220663">
                        <a:buFont typeface="Wingdings" panose="05000000000000000000" pitchFamily="2" charset="2"/>
                        <a:buChar char="Ø"/>
                      </a:pPr>
                      <a:r>
                        <a:rPr lang="en-US" baseline="0" dirty="0" smtClean="0"/>
                        <a:t> the performance of the mine which relates to delivery of the contractually agreed quantities and the agreed quality of the coal supplied</a:t>
                      </a:r>
                    </a:p>
                    <a:p>
                      <a:pPr marL="509588" indent="-220663">
                        <a:buFont typeface="Wingdings" panose="05000000000000000000" pitchFamily="2" charset="2"/>
                        <a:buChar char="Ø"/>
                      </a:pPr>
                      <a:r>
                        <a:rPr lang="en-US" baseline="0" dirty="0" smtClean="0"/>
                        <a:t>payments by Eskom to the Mine based on the delivery</a:t>
                      </a:r>
                    </a:p>
                    <a:p>
                      <a:pPr marL="509588" indent="-220663">
                        <a:buFont typeface="Wingdings" panose="05000000000000000000" pitchFamily="2" charset="2"/>
                        <a:buChar char="Ø"/>
                      </a:pPr>
                      <a:r>
                        <a:rPr lang="en-US" baseline="0" dirty="0" smtClean="0">
                          <a:solidFill>
                            <a:srgbClr val="FF0000"/>
                          </a:solidFill>
                        </a:rPr>
                        <a:t>Requested new information from Eskom</a:t>
                      </a:r>
                    </a:p>
                    <a:p>
                      <a:pPr marL="509588" indent="-220663">
                        <a:buFont typeface="Wingdings" panose="05000000000000000000" pitchFamily="2" charset="2"/>
                        <a:buChar char="Ø"/>
                      </a:pPr>
                      <a:r>
                        <a:rPr lang="en-US" baseline="0" dirty="0" smtClean="0"/>
                        <a:t>The investigation is ongoing and will be finalised by 30 August 2023</a:t>
                      </a:r>
                      <a:r>
                        <a:rPr lang="en-US" baseline="0" dirty="0" smtClean="0">
                          <a:solidFill>
                            <a:srgbClr val="FF0000"/>
                          </a:solidFill>
                        </a:rPr>
                        <a:t>. </a:t>
                      </a:r>
                    </a:p>
                  </a:txBody>
                  <a:tcPr/>
                </a:tc>
                <a:extLst>
                  <a:ext uri="{0D108BD9-81ED-4DB2-BD59-A6C34878D82A}">
                    <a16:rowId xmlns:a16="http://schemas.microsoft.com/office/drawing/2014/main" xmlns="" val="507693482"/>
                  </a:ext>
                </a:extLst>
              </a:tr>
            </a:tbl>
          </a:graphicData>
        </a:graphic>
      </p:graphicFrame>
      <p:sp>
        <p:nvSpPr>
          <p:cNvPr id="3" name="Slide Number Placeholder 2"/>
          <p:cNvSpPr>
            <a:spLocks noGrp="1"/>
          </p:cNvSpPr>
          <p:nvPr>
            <p:ph type="sldNum" sz="quarter" idx="12"/>
          </p:nvPr>
        </p:nvSpPr>
        <p:spPr/>
        <p:txBody>
          <a:bodyPr/>
          <a:lstStyle/>
          <a:p>
            <a:fld id="{A9CDD504-248B-3749-98AD-45ADFBB8EDAD}" type="slidenum">
              <a:rPr lang="en-US" smtClean="0"/>
              <a:pPr/>
              <a:t>24</a:t>
            </a:fld>
            <a:endParaRPr lang="en-US" dirty="0"/>
          </a:p>
        </p:txBody>
      </p:sp>
    </p:spTree>
    <p:extLst>
      <p:ext uri="{BB962C8B-B14F-4D97-AF65-F5344CB8AC3E}">
        <p14:creationId xmlns:p14="http://schemas.microsoft.com/office/powerpoint/2010/main" xmlns="" val="3950645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2359"/>
            <a:ext cx="10515600" cy="830317"/>
          </a:xfrm>
        </p:spPr>
        <p:txBody>
          <a:bodyPr>
            <a:normAutofit/>
          </a:bodyPr>
          <a:lstStyle/>
          <a:p>
            <a:pPr algn="ctr"/>
            <a:r>
              <a:rPr lang="en-US" sz="2800" b="1" dirty="0" smtClean="0">
                <a:latin typeface="Arial" panose="020B0604020202020204" pitchFamily="34" charset="0"/>
                <a:cs typeface="Arial" panose="020B0604020202020204" pitchFamily="34" charset="0"/>
              </a:rPr>
              <a:t>Proc R18 of 2018 – Coal Supply Agreements</a:t>
            </a:r>
            <a:endParaRPr lang="en-US" sz="2800" b="1"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146324011"/>
              </p:ext>
            </p:extLst>
          </p:nvPr>
        </p:nvGraphicFramePr>
        <p:xfrm>
          <a:off x="126123" y="1587059"/>
          <a:ext cx="11939753" cy="4752683"/>
        </p:xfrm>
        <a:graphic>
          <a:graphicData uri="http://schemas.openxmlformats.org/drawingml/2006/table">
            <a:tbl>
              <a:tblPr firstRow="1" bandRow="1">
                <a:tableStyleId>{5C22544A-7EE6-4342-B048-85BDC9FD1C3A}</a:tableStyleId>
              </a:tblPr>
              <a:tblGrid>
                <a:gridCol w="1320500">
                  <a:extLst>
                    <a:ext uri="{9D8B030D-6E8A-4147-A177-3AD203B41FA5}">
                      <a16:colId xmlns:a16="http://schemas.microsoft.com/office/drawing/2014/main" xmlns="" val="610883930"/>
                    </a:ext>
                  </a:extLst>
                </a:gridCol>
                <a:gridCol w="3090434">
                  <a:extLst>
                    <a:ext uri="{9D8B030D-6E8A-4147-A177-3AD203B41FA5}">
                      <a16:colId xmlns:a16="http://schemas.microsoft.com/office/drawing/2014/main" xmlns="" val="3793781795"/>
                    </a:ext>
                  </a:extLst>
                </a:gridCol>
                <a:gridCol w="2187834">
                  <a:extLst>
                    <a:ext uri="{9D8B030D-6E8A-4147-A177-3AD203B41FA5}">
                      <a16:colId xmlns:a16="http://schemas.microsoft.com/office/drawing/2014/main" xmlns="" val="3757790043"/>
                    </a:ext>
                  </a:extLst>
                </a:gridCol>
                <a:gridCol w="5340985">
                  <a:extLst>
                    <a:ext uri="{9D8B030D-6E8A-4147-A177-3AD203B41FA5}">
                      <a16:colId xmlns:a16="http://schemas.microsoft.com/office/drawing/2014/main" xmlns="" val="441251177"/>
                    </a:ext>
                  </a:extLst>
                </a:gridCol>
              </a:tblGrid>
              <a:tr h="808900">
                <a:tc>
                  <a:txBody>
                    <a:bodyPr/>
                    <a:lstStyle/>
                    <a:p>
                      <a:pPr algn="ctr"/>
                      <a:r>
                        <a:rPr lang="en-US" sz="1600" dirty="0" smtClean="0">
                          <a:solidFill>
                            <a:schemeClr val="bg1"/>
                          </a:solidFill>
                          <a:latin typeface="Arial" panose="020B0604020202020204" pitchFamily="34" charset="0"/>
                          <a:cs typeface="Arial" panose="020B0604020202020204" pitchFamily="34" charset="0"/>
                        </a:rPr>
                        <a:t>Focus Area</a:t>
                      </a:r>
                      <a:endParaRPr lang="en-US" sz="1600" dirty="0">
                        <a:solidFill>
                          <a:schemeClr val="bg1"/>
                        </a:solidFill>
                        <a:latin typeface="Arial" panose="020B0604020202020204" pitchFamily="34" charset="0"/>
                        <a:cs typeface="Arial" panose="020B0604020202020204" pitchFamily="34" charset="0"/>
                      </a:endParaRPr>
                    </a:p>
                  </a:txBody>
                  <a:tcPr anchor="ctr"/>
                </a:tc>
                <a:tc>
                  <a:txBody>
                    <a:bodyPr/>
                    <a:lstStyle/>
                    <a:p>
                      <a:pPr algn="ctr" fontAlgn="t"/>
                      <a:r>
                        <a:rPr lang="en-US" sz="1600" b="1" i="0" u="none" strike="noStrike" dirty="0">
                          <a:solidFill>
                            <a:schemeClr val="bg1"/>
                          </a:solidFill>
                          <a:effectLst/>
                          <a:latin typeface="Arial" panose="020B0604020202020204" pitchFamily="34" charset="0"/>
                          <a:cs typeface="Arial" panose="020B0604020202020204" pitchFamily="34" charset="0"/>
                        </a:rPr>
                        <a:t>Contract concluded under 2008 Medium Term Contracts</a:t>
                      </a:r>
                    </a:p>
                  </a:txBody>
                  <a:tcPr marL="6350" marR="6350" marT="6350" marB="0" anchor="ctr"/>
                </a:tc>
                <a:tc>
                  <a:txBody>
                    <a:bodyPr/>
                    <a:lstStyle/>
                    <a:p>
                      <a:pPr algn="ctr" fontAlgn="t"/>
                      <a:r>
                        <a:rPr lang="en-US" sz="1600" b="1" i="0" u="none" strike="noStrike" dirty="0" smtClean="0">
                          <a:solidFill>
                            <a:schemeClr val="bg1"/>
                          </a:solidFill>
                          <a:effectLst/>
                          <a:latin typeface="Arial" panose="020B0604020202020204" pitchFamily="34" charset="0"/>
                          <a:cs typeface="Arial" panose="020B0604020202020204" pitchFamily="34" charset="0"/>
                        </a:rPr>
                        <a:t>Contract Value</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t"/>
                      <a:r>
                        <a:rPr lang="en-US" sz="1600" b="1" i="0" u="none" strike="noStrike" dirty="0">
                          <a:solidFill>
                            <a:schemeClr val="bg1"/>
                          </a:solidFill>
                          <a:effectLst/>
                          <a:latin typeface="Arial" panose="020B0604020202020204" pitchFamily="34" charset="0"/>
                          <a:cs typeface="Arial" panose="020B0604020202020204" pitchFamily="34" charset="0"/>
                        </a:rPr>
                        <a:t>Status </a:t>
                      </a:r>
                    </a:p>
                  </a:txBody>
                  <a:tcPr marL="6350" marR="6350" marT="6350" marB="0" anchor="ctr"/>
                </a:tc>
                <a:extLst>
                  <a:ext uri="{0D108BD9-81ED-4DB2-BD59-A6C34878D82A}">
                    <a16:rowId xmlns:a16="http://schemas.microsoft.com/office/drawing/2014/main" xmlns="" val="410385592"/>
                  </a:ext>
                </a:extLst>
              </a:tr>
              <a:tr h="3943783">
                <a:tc>
                  <a:txBody>
                    <a:bodyPr/>
                    <a:lstStyle/>
                    <a:p>
                      <a:r>
                        <a:rPr lang="en-US" dirty="0" smtClean="0">
                          <a:latin typeface="Arial" panose="020B0604020202020204" pitchFamily="34" charset="0"/>
                          <a:cs typeface="Arial" panose="020B0604020202020204" pitchFamily="34" charset="0"/>
                        </a:rPr>
                        <a:t>Mine 5</a:t>
                      </a:r>
                    </a:p>
                  </a:txBody>
                  <a:tcPr/>
                </a:tc>
                <a:tc>
                  <a:txBody>
                    <a:bodyPr/>
                    <a:lstStyle/>
                    <a:p>
                      <a:r>
                        <a:rPr lang="en-US" dirty="0" smtClean="0">
                          <a:latin typeface="Arial" panose="020B0604020202020204" pitchFamily="34" charset="0"/>
                          <a:cs typeface="Arial" panose="020B0604020202020204" pitchFamily="34" charset="0"/>
                        </a:rPr>
                        <a:t>1 x Medium Term Contract</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R 42 586 009 880</a:t>
                      </a:r>
                      <a:endParaRPr lang="en-US" dirty="0">
                        <a:latin typeface="Arial" panose="020B0604020202020204" pitchFamily="34" charset="0"/>
                        <a:cs typeface="Arial" panose="020B0604020202020204" pitchFamily="34" charset="0"/>
                      </a:endParaRPr>
                    </a:p>
                  </a:txBody>
                  <a:tcPr/>
                </a:tc>
                <a:tc>
                  <a:txBody>
                    <a:bodyPr/>
                    <a:lstStyle/>
                    <a:p>
                      <a:pPr marL="0" indent="0">
                        <a:lnSpc>
                          <a:spcPct val="150000"/>
                        </a:lnSpc>
                        <a:buFont typeface="Arial" panose="020B0604020202020204" pitchFamily="34" charset="0"/>
                        <a:buNone/>
                      </a:pPr>
                      <a:r>
                        <a:rPr lang="en-US" dirty="0" smtClean="0">
                          <a:latin typeface="Arial" panose="020B0604020202020204" pitchFamily="34" charset="0"/>
                          <a:cs typeface="Arial" panose="020B0604020202020204" pitchFamily="34" charset="0"/>
                        </a:rPr>
                        <a:t>This contract was concluded on 1 February 2020.</a:t>
                      </a:r>
                    </a:p>
                    <a:p>
                      <a:pPr marL="0" indent="0">
                        <a:lnSpc>
                          <a:spcPct val="150000"/>
                        </a:lnSpc>
                        <a:buFont typeface="Arial" panose="020B0604020202020204" pitchFamily="34" charset="0"/>
                        <a:buNone/>
                      </a:pPr>
                      <a:r>
                        <a:rPr lang="en-US" dirty="0" smtClean="0">
                          <a:latin typeface="Arial" panose="020B0604020202020204" pitchFamily="34" charset="0"/>
                          <a:cs typeface="Arial" panose="020B0604020202020204" pitchFamily="34" charset="0"/>
                        </a:rPr>
                        <a:t>The procurement process has been investigated</a:t>
                      </a:r>
                      <a:r>
                        <a:rPr lang="en-US" baseline="0" dirty="0" smtClean="0">
                          <a:latin typeface="Arial" panose="020B0604020202020204" pitchFamily="34" charset="0"/>
                          <a:cs typeface="Arial" panose="020B0604020202020204" pitchFamily="34" charset="0"/>
                        </a:rPr>
                        <a:t> and has been found to be compliant.</a:t>
                      </a:r>
                    </a:p>
                    <a:p>
                      <a:pPr marL="0" indent="0">
                        <a:lnSpc>
                          <a:spcPct val="150000"/>
                        </a:lnSpc>
                        <a:buFont typeface="Arial" panose="020B0604020202020204" pitchFamily="34" charset="0"/>
                        <a:buNone/>
                      </a:pPr>
                      <a:r>
                        <a:rPr lang="en-US" baseline="0" dirty="0" smtClean="0">
                          <a:latin typeface="Arial" panose="020B0604020202020204" pitchFamily="34" charset="0"/>
                          <a:cs typeface="Arial" panose="020B0604020202020204" pitchFamily="34" charset="0"/>
                        </a:rPr>
                        <a:t>As the contract was fairly new the performance of the mine was not investigated.</a:t>
                      </a:r>
                    </a:p>
                    <a:p>
                      <a:pPr marL="0" indent="0">
                        <a:lnSpc>
                          <a:spcPct val="150000"/>
                        </a:lnSpc>
                        <a:buFont typeface="Arial" panose="020B0604020202020204" pitchFamily="34" charset="0"/>
                        <a:buNone/>
                      </a:pPr>
                      <a:r>
                        <a:rPr lang="en-US" baseline="0" dirty="0" smtClean="0">
                          <a:latin typeface="Arial" panose="020B0604020202020204" pitchFamily="34" charset="0"/>
                          <a:cs typeface="Arial" panose="020B0604020202020204" pitchFamily="34" charset="0"/>
                        </a:rPr>
                        <a:t>This matter is closed.</a:t>
                      </a:r>
                    </a:p>
                  </a:txBody>
                  <a:tcPr/>
                </a:tc>
                <a:extLst>
                  <a:ext uri="{0D108BD9-81ED-4DB2-BD59-A6C34878D82A}">
                    <a16:rowId xmlns:a16="http://schemas.microsoft.com/office/drawing/2014/main" xmlns="" val="507693482"/>
                  </a:ext>
                </a:extLst>
              </a:tr>
            </a:tbl>
          </a:graphicData>
        </a:graphic>
      </p:graphicFrame>
      <p:sp>
        <p:nvSpPr>
          <p:cNvPr id="3" name="Slide Number Placeholder 2"/>
          <p:cNvSpPr>
            <a:spLocks noGrp="1"/>
          </p:cNvSpPr>
          <p:nvPr>
            <p:ph type="sldNum" sz="quarter" idx="12"/>
          </p:nvPr>
        </p:nvSpPr>
        <p:spPr/>
        <p:txBody>
          <a:bodyPr/>
          <a:lstStyle/>
          <a:p>
            <a:fld id="{A9CDD504-248B-3749-98AD-45ADFBB8EDAD}" type="slidenum">
              <a:rPr lang="en-US" smtClean="0"/>
              <a:pPr/>
              <a:t>25</a:t>
            </a:fld>
            <a:endParaRPr lang="en-US" dirty="0"/>
          </a:p>
        </p:txBody>
      </p:sp>
    </p:spTree>
    <p:extLst>
      <p:ext uri="{BB962C8B-B14F-4D97-AF65-F5344CB8AC3E}">
        <p14:creationId xmlns:p14="http://schemas.microsoft.com/office/powerpoint/2010/main" xmlns="" val="2815322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4608"/>
            <a:ext cx="10515600" cy="672662"/>
          </a:xfrm>
        </p:spPr>
        <p:txBody>
          <a:bodyPr>
            <a:normAutofit/>
          </a:bodyPr>
          <a:lstStyle/>
          <a:p>
            <a:pPr algn="ctr"/>
            <a:r>
              <a:rPr lang="en-US" sz="2800" b="1" dirty="0" smtClean="0">
                <a:latin typeface="Arial" panose="020B0604020202020204" pitchFamily="34" charset="0"/>
                <a:cs typeface="Arial" panose="020B0604020202020204" pitchFamily="34" charset="0"/>
              </a:rPr>
              <a:t>SIU vs Zulu and SIU vs Mazibuko</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2505" y="1655546"/>
            <a:ext cx="11733196" cy="4350618"/>
          </a:xfrm>
        </p:spPr>
        <p:txBody>
          <a:bodyPr>
            <a:normAutofit fontScale="85000" lnSpcReduction="20000"/>
          </a:bodyPr>
          <a:lstStyle/>
          <a:p>
            <a:pPr algn="just">
              <a:lnSpc>
                <a:spcPct val="120000"/>
              </a:lnSpc>
            </a:pPr>
            <a:r>
              <a:rPr lang="en-ZA" sz="1800" dirty="0" smtClean="0">
                <a:latin typeface="Arial" panose="020B0604020202020204" pitchFamily="34" charset="0"/>
                <a:cs typeface="Arial" panose="020B0604020202020204" pitchFamily="34" charset="0"/>
              </a:rPr>
              <a:t>Matter was referred by a Whistleblower.</a:t>
            </a:r>
          </a:p>
          <a:p>
            <a:pPr algn="just">
              <a:lnSpc>
                <a:spcPct val="120000"/>
              </a:lnSpc>
              <a:spcBef>
                <a:spcPts val="600"/>
              </a:spcBef>
            </a:pPr>
            <a:r>
              <a:rPr lang="en-ZA" sz="1800" dirty="0" smtClean="0">
                <a:latin typeface="Arial" panose="020B0604020202020204" pitchFamily="34" charset="0"/>
                <a:cs typeface="Arial" panose="020B0604020202020204" pitchFamily="34" charset="0"/>
              </a:rPr>
              <a:t>The SIU investigated the Coal Transportation Contract awarded to Commodity Logistix Managers to the value of R24.8m. </a:t>
            </a:r>
            <a:endParaRPr lang="en-ZA" sz="1800" dirty="0">
              <a:latin typeface="Arial" panose="020B0604020202020204" pitchFamily="34" charset="0"/>
              <a:cs typeface="Arial" panose="020B0604020202020204" pitchFamily="34" charset="0"/>
            </a:endParaRPr>
          </a:p>
          <a:p>
            <a:pPr algn="just">
              <a:lnSpc>
                <a:spcPct val="120000"/>
              </a:lnSpc>
              <a:spcBef>
                <a:spcPts val="600"/>
              </a:spcBef>
            </a:pPr>
            <a:r>
              <a:rPr lang="en-ZA" sz="1800" dirty="0" smtClean="0">
                <a:latin typeface="Arial" panose="020B0604020202020204" pitchFamily="34" charset="0"/>
                <a:cs typeface="Arial" panose="020B0604020202020204" pitchFamily="34" charset="0"/>
              </a:rPr>
              <a:t>The evidence showed that CLM were used as subcontractors prior to them being awarded a main contract. Therefore the true value of the money CLM received was substantially more that the R 24.8m. </a:t>
            </a:r>
          </a:p>
          <a:p>
            <a:pPr algn="just">
              <a:lnSpc>
                <a:spcPct val="120000"/>
              </a:lnSpc>
              <a:spcBef>
                <a:spcPts val="600"/>
              </a:spcBef>
            </a:pPr>
            <a:r>
              <a:rPr lang="en-ZA" sz="1800" dirty="0" smtClean="0">
                <a:latin typeface="Arial" panose="020B0604020202020204" pitchFamily="34" charset="0"/>
                <a:cs typeface="Arial" panose="020B0604020202020204" pitchFamily="34" charset="0"/>
              </a:rPr>
              <a:t>The investigation found that Mr </a:t>
            </a:r>
            <a:r>
              <a:rPr lang="en-ZA" sz="1800" dirty="0">
                <a:latin typeface="Arial" panose="020B0604020202020204" pitchFamily="34" charset="0"/>
                <a:cs typeface="Arial" panose="020B0604020202020204" pitchFamily="34" charset="0"/>
              </a:rPr>
              <a:t>Petros </a:t>
            </a:r>
            <a:r>
              <a:rPr lang="en-ZA" sz="1800" dirty="0" smtClean="0">
                <a:latin typeface="Arial" panose="020B0604020202020204" pitchFamily="34" charset="0"/>
                <a:cs typeface="Arial" panose="020B0604020202020204" pitchFamily="34" charset="0"/>
              </a:rPr>
              <a:t>Mazibuko an </a:t>
            </a:r>
            <a:r>
              <a:rPr lang="en-ZA" sz="1800" dirty="0">
                <a:latin typeface="Arial" panose="020B0604020202020204" pitchFamily="34" charset="0"/>
                <a:cs typeface="Arial" panose="020B0604020202020204" pitchFamily="34" charset="0"/>
              </a:rPr>
              <a:t>Eskom Senior Manager Coal Operations </a:t>
            </a:r>
            <a:r>
              <a:rPr lang="en-ZA" sz="1800" dirty="0" smtClean="0">
                <a:latin typeface="Arial" panose="020B0604020202020204" pitchFamily="34" charset="0"/>
                <a:cs typeface="Arial" panose="020B0604020202020204" pitchFamily="34" charset="0"/>
              </a:rPr>
              <a:t> and Mr Thulani Zulu an Eskom Contract Supply Unit Manager were </a:t>
            </a:r>
            <a:r>
              <a:rPr lang="en-ZA" sz="1800" dirty="0">
                <a:latin typeface="Arial" panose="020B0604020202020204" pitchFamily="34" charset="0"/>
                <a:cs typeface="Arial" panose="020B0604020202020204" pitchFamily="34" charset="0"/>
              </a:rPr>
              <a:t>receiving funds </a:t>
            </a:r>
            <a:r>
              <a:rPr lang="en-ZA" sz="1800" dirty="0" smtClean="0">
                <a:latin typeface="Arial" panose="020B0604020202020204" pitchFamily="34" charset="0"/>
                <a:cs typeface="Arial" panose="020B0604020202020204" pitchFamily="34" charset="0"/>
              </a:rPr>
              <a:t>from CLM.</a:t>
            </a:r>
          </a:p>
          <a:p>
            <a:pPr algn="just">
              <a:lnSpc>
                <a:spcPct val="120000"/>
              </a:lnSpc>
              <a:spcBef>
                <a:spcPts val="600"/>
              </a:spcBef>
            </a:pPr>
            <a:r>
              <a:rPr lang="en-ZA" sz="1800" dirty="0" smtClean="0">
                <a:latin typeface="Arial" panose="020B0604020202020204" pitchFamily="34" charset="0"/>
                <a:cs typeface="Arial" panose="020B0604020202020204" pitchFamily="34" charset="0"/>
              </a:rPr>
              <a:t>The SIU embarked on two separate civil litigation proceedings to freeze the bank accounts of the Eskom employees and disgorge the secret profits that they received in the form of kickbacks.</a:t>
            </a:r>
          </a:p>
          <a:p>
            <a:pPr algn="just">
              <a:lnSpc>
                <a:spcPct val="120000"/>
              </a:lnSpc>
              <a:spcBef>
                <a:spcPts val="600"/>
              </a:spcBef>
            </a:pPr>
            <a:r>
              <a:rPr lang="en-ZA" sz="1800" dirty="0" smtClean="0">
                <a:latin typeface="Arial" panose="020B0604020202020204" pitchFamily="34" charset="0"/>
                <a:cs typeface="Arial" panose="020B0604020202020204" pitchFamily="34" charset="0"/>
              </a:rPr>
              <a:t>The SIU has obtained an order from the ST for the preservation of R11m in the bank account of Mazibuko. The judgement has been taken on appeal. </a:t>
            </a:r>
            <a:r>
              <a:rPr lang="en-ZA" sz="1800" dirty="0">
                <a:latin typeface="Arial" panose="020B0604020202020204" pitchFamily="34" charset="0"/>
                <a:cs typeface="Arial" panose="020B0604020202020204" pitchFamily="34" charset="0"/>
              </a:rPr>
              <a:t>The appeal have been dismissed in the High Court and the SIU will execute/ enforce the Special Tribunal judgment. </a:t>
            </a:r>
            <a:endParaRPr lang="en-ZA" sz="1800" dirty="0" smtClean="0">
              <a:latin typeface="Arial" panose="020B0604020202020204" pitchFamily="34" charset="0"/>
              <a:cs typeface="Arial" panose="020B0604020202020204" pitchFamily="34" charset="0"/>
            </a:endParaRPr>
          </a:p>
          <a:p>
            <a:pPr algn="just">
              <a:lnSpc>
                <a:spcPct val="120000"/>
              </a:lnSpc>
              <a:spcBef>
                <a:spcPts val="600"/>
              </a:spcBef>
            </a:pPr>
            <a:r>
              <a:rPr lang="en-ZA" sz="1800" dirty="0" smtClean="0">
                <a:latin typeface="Arial" panose="020B0604020202020204" pitchFamily="34" charset="0"/>
                <a:cs typeface="Arial" panose="020B0604020202020204" pitchFamily="34" charset="0"/>
              </a:rPr>
              <a:t>The SIU made a disciplinary referral against Mazibuko who has been disciplined and dismissed. </a:t>
            </a:r>
          </a:p>
          <a:p>
            <a:pPr algn="just">
              <a:lnSpc>
                <a:spcPct val="120000"/>
              </a:lnSpc>
              <a:spcBef>
                <a:spcPts val="600"/>
              </a:spcBef>
            </a:pPr>
            <a:r>
              <a:rPr lang="en-ZA" sz="1800" dirty="0" smtClean="0">
                <a:latin typeface="Arial" panose="020B0604020202020204" pitchFamily="34" charset="0"/>
                <a:cs typeface="Arial" panose="020B0604020202020204" pitchFamily="34" charset="0"/>
              </a:rPr>
              <a:t>Zulu resigned after being interviewed by the SIU and before a disciplinary referral was made. </a:t>
            </a:r>
          </a:p>
          <a:p>
            <a:pPr algn="just">
              <a:lnSpc>
                <a:spcPct val="120000"/>
              </a:lnSpc>
              <a:spcBef>
                <a:spcPts val="600"/>
              </a:spcBef>
            </a:pPr>
            <a:r>
              <a:rPr lang="en-ZA" sz="1800" dirty="0" smtClean="0">
                <a:latin typeface="Arial" panose="020B0604020202020204" pitchFamily="34" charset="0"/>
                <a:cs typeface="Arial" panose="020B0604020202020204" pitchFamily="34" charset="0"/>
              </a:rPr>
              <a:t>CLM has challenged the SIU in the ST as to why they should be held jointly and severally liable for the secret profits that Zulu received. The SIU is opposing the challenge.  </a:t>
            </a:r>
          </a:p>
          <a:p>
            <a:pPr algn="just" defTabSz="457200">
              <a:lnSpc>
                <a:spcPct val="120000"/>
              </a:lnSpc>
              <a:spcBef>
                <a:spcPts val="600"/>
              </a:spcBef>
              <a:defRPr/>
            </a:pPr>
            <a:r>
              <a:rPr lang="en-US" sz="1800" b="1" dirty="0" smtClean="0">
                <a:latin typeface="Arial" panose="020B0604020202020204" pitchFamily="34" charset="0"/>
                <a:cs typeface="Arial" panose="020B0604020202020204" pitchFamily="34" charset="0"/>
              </a:rPr>
              <a:t>The SIU has made 15 NPA referrals against various individuals and companies including the 2 Eskom employees.</a:t>
            </a:r>
            <a:endParaRPr lang="en-US" sz="18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9CDD504-248B-3749-98AD-45ADFBB8EDAD}" type="slidenum">
              <a:rPr lang="en-US" smtClean="0"/>
              <a:pPr/>
              <a:t>26</a:t>
            </a:fld>
            <a:endParaRPr lang="en-US" dirty="0"/>
          </a:p>
        </p:txBody>
      </p:sp>
    </p:spTree>
    <p:extLst>
      <p:ext uri="{BB962C8B-B14F-4D97-AF65-F5344CB8AC3E}">
        <p14:creationId xmlns:p14="http://schemas.microsoft.com/office/powerpoint/2010/main" xmlns="" val="3813385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2263"/>
            <a:ext cx="10515600" cy="3815254"/>
          </a:xfrm>
        </p:spPr>
        <p:txBody>
          <a:bodyPr/>
          <a:lstStyle/>
          <a:p>
            <a:pPr algn="ctr"/>
            <a:r>
              <a:rPr lang="en-US" b="1" dirty="0" smtClean="0">
                <a:latin typeface="Arial" panose="020B0604020202020204" pitchFamily="34" charset="0"/>
                <a:cs typeface="Arial" panose="020B0604020202020204" pitchFamily="34" charset="0"/>
              </a:rPr>
              <a:t>DIESEL PROCUREMENT</a:t>
            </a:r>
            <a:endParaRPr lang="en-US"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A9CDD504-248B-3749-98AD-45ADFBB8EDAD}" type="slidenum">
              <a:rPr lang="en-US" smtClean="0"/>
              <a:pPr/>
              <a:t>27</a:t>
            </a:fld>
            <a:endParaRPr lang="en-US" dirty="0"/>
          </a:p>
        </p:txBody>
      </p:sp>
    </p:spTree>
    <p:extLst>
      <p:ext uri="{BB962C8B-B14F-4D97-AF65-F5344CB8AC3E}">
        <p14:creationId xmlns:p14="http://schemas.microsoft.com/office/powerpoint/2010/main" xmlns="" val="2922251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4607"/>
            <a:ext cx="10515600" cy="704193"/>
          </a:xfrm>
        </p:spPr>
        <p:txBody>
          <a:bodyPr>
            <a:normAutofit/>
          </a:bodyPr>
          <a:lstStyle/>
          <a:p>
            <a:pPr algn="ctr"/>
            <a:r>
              <a:rPr lang="en-US" sz="2800" b="1" dirty="0" smtClean="0">
                <a:latin typeface="Arial" panose="020B0604020202020204" pitchFamily="34" charset="0"/>
                <a:cs typeface="Arial" panose="020B0604020202020204" pitchFamily="34" charset="0"/>
              </a:rPr>
              <a:t>Proc R18 of 2018 – Diesel Procurement Contracts</a:t>
            </a:r>
            <a:endParaRPr lang="en-US" sz="2800" b="1"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423872454"/>
              </p:ext>
            </p:extLst>
          </p:nvPr>
        </p:nvGraphicFramePr>
        <p:xfrm>
          <a:off x="84082" y="1619639"/>
          <a:ext cx="11971284" cy="4709507"/>
        </p:xfrm>
        <a:graphic>
          <a:graphicData uri="http://schemas.openxmlformats.org/drawingml/2006/table">
            <a:tbl>
              <a:tblPr firstRow="1" bandRow="1">
                <a:tableStyleId>{5C22544A-7EE6-4342-B048-85BDC9FD1C3A}</a:tableStyleId>
              </a:tblPr>
              <a:tblGrid>
                <a:gridCol w="1671325">
                  <a:extLst>
                    <a:ext uri="{9D8B030D-6E8A-4147-A177-3AD203B41FA5}">
                      <a16:colId xmlns:a16="http://schemas.microsoft.com/office/drawing/2014/main" xmlns="" val="610883930"/>
                    </a:ext>
                  </a:extLst>
                </a:gridCol>
                <a:gridCol w="3156227">
                  <a:extLst>
                    <a:ext uri="{9D8B030D-6E8A-4147-A177-3AD203B41FA5}">
                      <a16:colId xmlns:a16="http://schemas.microsoft.com/office/drawing/2014/main" xmlns="" val="3793781795"/>
                    </a:ext>
                  </a:extLst>
                </a:gridCol>
                <a:gridCol w="1709085">
                  <a:extLst>
                    <a:ext uri="{9D8B030D-6E8A-4147-A177-3AD203B41FA5}">
                      <a16:colId xmlns:a16="http://schemas.microsoft.com/office/drawing/2014/main" xmlns="" val="367311825"/>
                    </a:ext>
                  </a:extLst>
                </a:gridCol>
                <a:gridCol w="5434647">
                  <a:extLst>
                    <a:ext uri="{9D8B030D-6E8A-4147-A177-3AD203B41FA5}">
                      <a16:colId xmlns:a16="http://schemas.microsoft.com/office/drawing/2014/main" xmlns="" val="441251177"/>
                    </a:ext>
                  </a:extLst>
                </a:gridCol>
              </a:tblGrid>
              <a:tr h="914747">
                <a:tc>
                  <a:txBody>
                    <a:bodyPr/>
                    <a:lstStyle/>
                    <a:p>
                      <a:pPr algn="ctr"/>
                      <a:r>
                        <a:rPr lang="en-US" sz="1600" dirty="0" smtClean="0">
                          <a:solidFill>
                            <a:schemeClr val="bg1"/>
                          </a:solidFill>
                          <a:latin typeface="Arial" panose="020B0604020202020204" pitchFamily="34" charset="0"/>
                          <a:cs typeface="Arial" panose="020B0604020202020204" pitchFamily="34" charset="0"/>
                        </a:rPr>
                        <a:t>Focus Area</a:t>
                      </a:r>
                      <a:endParaRPr lang="en-US" sz="1600" dirty="0">
                        <a:solidFill>
                          <a:schemeClr val="bg1"/>
                        </a:solidFill>
                        <a:latin typeface="Arial" panose="020B0604020202020204" pitchFamily="34" charset="0"/>
                        <a:cs typeface="Arial" panose="020B0604020202020204" pitchFamily="34" charset="0"/>
                      </a:endParaRPr>
                    </a:p>
                  </a:txBody>
                  <a:tcPr anchor="ctr"/>
                </a:tc>
                <a:tc>
                  <a:txBody>
                    <a:bodyPr/>
                    <a:lstStyle/>
                    <a:p>
                      <a:pPr algn="ctr" fontAlgn="t"/>
                      <a:r>
                        <a:rPr lang="en-US" sz="1600" b="1" i="0" u="none" strike="noStrike" dirty="0">
                          <a:solidFill>
                            <a:schemeClr val="bg1"/>
                          </a:solidFill>
                          <a:effectLst/>
                          <a:latin typeface="Arial" panose="020B0604020202020204" pitchFamily="34" charset="0"/>
                          <a:cs typeface="Arial" panose="020B0604020202020204" pitchFamily="34" charset="0"/>
                        </a:rPr>
                        <a:t>Contract concluded </a:t>
                      </a:r>
                      <a:r>
                        <a:rPr lang="en-US" sz="1600" b="1" i="0" u="none" strike="noStrike" dirty="0" smtClean="0">
                          <a:solidFill>
                            <a:schemeClr val="bg1"/>
                          </a:solidFill>
                          <a:effectLst/>
                          <a:latin typeface="Arial" panose="020B0604020202020204" pitchFamily="34" charset="0"/>
                          <a:cs typeface="Arial" panose="020B0604020202020204" pitchFamily="34" charset="0"/>
                        </a:rPr>
                        <a:t>Short Term Diesel Contracts</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t"/>
                      <a:r>
                        <a:rPr lang="en-US" sz="1600" b="1" i="0" u="none" strike="noStrike" dirty="0" smtClean="0">
                          <a:solidFill>
                            <a:schemeClr val="bg1"/>
                          </a:solidFill>
                          <a:effectLst/>
                          <a:latin typeface="Arial" panose="020B0604020202020204" pitchFamily="34" charset="0"/>
                          <a:cs typeface="Arial" panose="020B0604020202020204" pitchFamily="34" charset="0"/>
                        </a:rPr>
                        <a:t>Contract Value</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t">
                        <a:lnSpc>
                          <a:spcPct val="150000"/>
                        </a:lnSpc>
                      </a:pPr>
                      <a:r>
                        <a:rPr lang="en-US" sz="1600" b="1" i="0" u="none" strike="noStrike" dirty="0">
                          <a:solidFill>
                            <a:schemeClr val="bg1"/>
                          </a:solidFill>
                          <a:effectLst/>
                          <a:latin typeface="Arial" panose="020B0604020202020204" pitchFamily="34" charset="0"/>
                          <a:cs typeface="Arial" panose="020B0604020202020204" pitchFamily="34" charset="0"/>
                        </a:rPr>
                        <a:t>Status </a:t>
                      </a:r>
                    </a:p>
                  </a:txBody>
                  <a:tcPr marL="6350" marR="6350" marT="6350" marB="0" anchor="ctr"/>
                </a:tc>
                <a:extLst>
                  <a:ext uri="{0D108BD9-81ED-4DB2-BD59-A6C34878D82A}">
                    <a16:rowId xmlns:a16="http://schemas.microsoft.com/office/drawing/2014/main" xmlns="" val="410385592"/>
                  </a:ext>
                </a:extLst>
              </a:tr>
              <a:tr h="3665428">
                <a:tc>
                  <a:txBody>
                    <a:bodyPr/>
                    <a:lstStyle/>
                    <a:p>
                      <a:r>
                        <a:rPr lang="en-US" dirty="0" smtClean="0">
                          <a:latin typeface="Arial" panose="020B0604020202020204" pitchFamily="34" charset="0"/>
                          <a:cs typeface="Arial" panose="020B0604020202020204" pitchFamily="34" charset="0"/>
                        </a:rPr>
                        <a:t>Company 1</a:t>
                      </a:r>
                      <a:endParaRPr lang="en-US" dirty="0">
                        <a:latin typeface="Arial" panose="020B0604020202020204" pitchFamily="34" charset="0"/>
                        <a:cs typeface="Arial" panose="020B0604020202020204" pitchFamily="34" charset="0"/>
                      </a:endParaRPr>
                    </a:p>
                  </a:txBody>
                  <a:tcPr/>
                </a:tc>
                <a:tc>
                  <a:txBody>
                    <a:bodyPr/>
                    <a:lstStyle/>
                    <a:p>
                      <a:r>
                        <a:rPr lang="en-US" baseline="0" dirty="0" smtClean="0">
                          <a:latin typeface="Arial" panose="020B0604020202020204" pitchFamily="34" charset="0"/>
                          <a:cs typeface="Arial" panose="020B0604020202020204" pitchFamily="34" charset="0"/>
                        </a:rPr>
                        <a:t>Short Term Contract </a:t>
                      </a:r>
                      <a:endParaRPr lang="en-US" dirty="0">
                        <a:latin typeface="Arial" panose="020B0604020202020204" pitchFamily="34" charset="0"/>
                        <a:cs typeface="Arial" panose="020B0604020202020204" pitchFamily="34" charset="0"/>
                      </a:endParaRPr>
                    </a:p>
                  </a:txBody>
                  <a:tcPr/>
                </a:tc>
                <a:tc>
                  <a:txBody>
                    <a:bodyPr/>
                    <a:lstStyle/>
                    <a:p>
                      <a:r>
                        <a:rPr lang="en-ZA" sz="1800" kern="1200" dirty="0" smtClean="0">
                          <a:solidFill>
                            <a:schemeClr val="dk1"/>
                          </a:solidFill>
                          <a:effectLst/>
                          <a:latin typeface="Arial" panose="020B0604020202020204" pitchFamily="34" charset="0"/>
                          <a:ea typeface="+mn-ea"/>
                          <a:cs typeface="Arial" panose="020B0604020202020204" pitchFamily="34" charset="0"/>
                        </a:rPr>
                        <a:t>R277 010 217</a:t>
                      </a:r>
                      <a:endParaRPr lang="en-US" dirty="0">
                        <a:latin typeface="Arial" panose="020B0604020202020204" pitchFamily="34" charset="0"/>
                        <a:cs typeface="Arial" panose="020B0604020202020204" pitchFamily="34" charset="0"/>
                      </a:endParaRPr>
                    </a:p>
                  </a:txBody>
                  <a:tcPr/>
                </a:tc>
                <a:tc>
                  <a:txBody>
                    <a:bodyPr/>
                    <a:lstStyle/>
                    <a:p>
                      <a:pPr marL="285750" indent="-285750" algn="just">
                        <a:lnSpc>
                          <a:spcPct val="150000"/>
                        </a:lnSpc>
                        <a:buFont typeface="Arial" panose="020B0604020202020204" pitchFamily="34" charset="0"/>
                        <a:buChar char="•"/>
                      </a:pPr>
                      <a:r>
                        <a:rPr lang="en-US" dirty="0" smtClean="0">
                          <a:latin typeface="Arial" panose="020B0604020202020204" pitchFamily="34" charset="0"/>
                          <a:cs typeface="Arial" panose="020B0604020202020204" pitchFamily="34" charset="0"/>
                        </a:rPr>
                        <a:t>The</a:t>
                      </a:r>
                      <a:r>
                        <a:rPr lang="en-US" baseline="0" dirty="0" smtClean="0">
                          <a:latin typeface="Arial" panose="020B0604020202020204" pitchFamily="34" charset="0"/>
                          <a:cs typeface="Arial" panose="020B0604020202020204" pitchFamily="34" charset="0"/>
                        </a:rPr>
                        <a:t> appointment of this service provider was as a result of an emergency being declared.</a:t>
                      </a:r>
                    </a:p>
                    <a:p>
                      <a:pPr marL="285750" indent="-285750" algn="just">
                        <a:lnSpc>
                          <a:spcPct val="15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The procurement process has been reviewed and found to be compliant.</a:t>
                      </a:r>
                    </a:p>
                    <a:p>
                      <a:pPr marL="285750" indent="-285750" algn="just">
                        <a:lnSpc>
                          <a:spcPct val="15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Suppliers were placed on a data base and called upon to deliver diesel on an adhoc basis.</a:t>
                      </a:r>
                    </a:p>
                    <a:p>
                      <a:pPr marL="285750" indent="-285750" algn="just">
                        <a:lnSpc>
                          <a:spcPct val="15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The SIU is reviewing the performance of the company against payments made.</a:t>
                      </a:r>
                    </a:p>
                    <a:p>
                      <a:pPr marL="0" indent="0" algn="just">
                        <a:lnSpc>
                          <a:spcPct val="150000"/>
                        </a:lnSpc>
                        <a:buFont typeface="Arial" panose="020B0604020202020204" pitchFamily="34" charset="0"/>
                        <a:buNone/>
                      </a:pP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507693482"/>
                  </a:ext>
                </a:extLst>
              </a:tr>
            </a:tbl>
          </a:graphicData>
        </a:graphic>
      </p:graphicFrame>
      <p:sp>
        <p:nvSpPr>
          <p:cNvPr id="3" name="Slide Number Placeholder 2"/>
          <p:cNvSpPr>
            <a:spLocks noGrp="1"/>
          </p:cNvSpPr>
          <p:nvPr>
            <p:ph type="sldNum" sz="quarter" idx="12"/>
          </p:nvPr>
        </p:nvSpPr>
        <p:spPr/>
        <p:txBody>
          <a:bodyPr/>
          <a:lstStyle/>
          <a:p>
            <a:fld id="{A9CDD504-248B-3749-98AD-45ADFBB8EDAD}" type="slidenum">
              <a:rPr lang="en-US" smtClean="0"/>
              <a:pPr/>
              <a:t>28</a:t>
            </a:fld>
            <a:endParaRPr lang="en-US" dirty="0"/>
          </a:p>
        </p:txBody>
      </p:sp>
    </p:spTree>
    <p:extLst>
      <p:ext uri="{BB962C8B-B14F-4D97-AF65-F5344CB8AC3E}">
        <p14:creationId xmlns:p14="http://schemas.microsoft.com/office/powerpoint/2010/main" xmlns="" val="3239051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4607"/>
            <a:ext cx="10515600" cy="704193"/>
          </a:xfrm>
        </p:spPr>
        <p:txBody>
          <a:bodyPr>
            <a:normAutofit/>
          </a:bodyPr>
          <a:lstStyle/>
          <a:p>
            <a:pPr algn="ctr"/>
            <a:r>
              <a:rPr lang="en-US" sz="2800" b="1" dirty="0" smtClean="0">
                <a:latin typeface="Arial" panose="020B0604020202020204" pitchFamily="34" charset="0"/>
                <a:cs typeface="Arial" panose="020B0604020202020204" pitchFamily="34" charset="0"/>
              </a:rPr>
              <a:t>Proc R18 of 2018 – Diesel Procurement Contracts</a:t>
            </a:r>
            <a:endParaRPr lang="en-US" sz="2800" b="1"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037725297"/>
              </p:ext>
            </p:extLst>
          </p:nvPr>
        </p:nvGraphicFramePr>
        <p:xfrm>
          <a:off x="84082" y="1679327"/>
          <a:ext cx="11971284" cy="4688990"/>
        </p:xfrm>
        <a:graphic>
          <a:graphicData uri="http://schemas.openxmlformats.org/drawingml/2006/table">
            <a:tbl>
              <a:tblPr firstRow="1" bandRow="1">
                <a:tableStyleId>{5C22544A-7EE6-4342-B048-85BDC9FD1C3A}</a:tableStyleId>
              </a:tblPr>
              <a:tblGrid>
                <a:gridCol w="1671325">
                  <a:extLst>
                    <a:ext uri="{9D8B030D-6E8A-4147-A177-3AD203B41FA5}">
                      <a16:colId xmlns:a16="http://schemas.microsoft.com/office/drawing/2014/main" xmlns="" val="610883930"/>
                    </a:ext>
                  </a:extLst>
                </a:gridCol>
                <a:gridCol w="3028349">
                  <a:extLst>
                    <a:ext uri="{9D8B030D-6E8A-4147-A177-3AD203B41FA5}">
                      <a16:colId xmlns:a16="http://schemas.microsoft.com/office/drawing/2014/main" xmlns="" val="3793781795"/>
                    </a:ext>
                  </a:extLst>
                </a:gridCol>
                <a:gridCol w="1836963">
                  <a:extLst>
                    <a:ext uri="{9D8B030D-6E8A-4147-A177-3AD203B41FA5}">
                      <a16:colId xmlns:a16="http://schemas.microsoft.com/office/drawing/2014/main" xmlns="" val="367311825"/>
                    </a:ext>
                  </a:extLst>
                </a:gridCol>
                <a:gridCol w="5434647">
                  <a:extLst>
                    <a:ext uri="{9D8B030D-6E8A-4147-A177-3AD203B41FA5}">
                      <a16:colId xmlns:a16="http://schemas.microsoft.com/office/drawing/2014/main" xmlns="" val="441251177"/>
                    </a:ext>
                  </a:extLst>
                </a:gridCol>
              </a:tblGrid>
              <a:tr h="894230">
                <a:tc>
                  <a:txBody>
                    <a:bodyPr/>
                    <a:lstStyle/>
                    <a:p>
                      <a:pPr algn="ctr">
                        <a:lnSpc>
                          <a:spcPct val="150000"/>
                        </a:lnSpc>
                      </a:pPr>
                      <a:r>
                        <a:rPr lang="en-US" sz="1600" dirty="0" smtClean="0">
                          <a:solidFill>
                            <a:schemeClr val="bg1"/>
                          </a:solidFill>
                          <a:latin typeface="Arial" panose="020B0604020202020204" pitchFamily="34" charset="0"/>
                          <a:cs typeface="Arial" panose="020B0604020202020204" pitchFamily="34" charset="0"/>
                        </a:rPr>
                        <a:t>Focus Area</a:t>
                      </a:r>
                      <a:endParaRPr lang="en-US" sz="1600" dirty="0">
                        <a:solidFill>
                          <a:schemeClr val="bg1"/>
                        </a:solidFill>
                        <a:latin typeface="Arial" panose="020B0604020202020204" pitchFamily="34" charset="0"/>
                        <a:cs typeface="Arial" panose="020B0604020202020204" pitchFamily="34" charset="0"/>
                      </a:endParaRPr>
                    </a:p>
                  </a:txBody>
                  <a:tcPr anchor="ctr"/>
                </a:tc>
                <a:tc>
                  <a:txBody>
                    <a:bodyPr/>
                    <a:lstStyle/>
                    <a:p>
                      <a:pPr algn="ctr" fontAlgn="t">
                        <a:lnSpc>
                          <a:spcPct val="150000"/>
                        </a:lnSpc>
                      </a:pPr>
                      <a:r>
                        <a:rPr lang="en-US" sz="1600" b="1" i="0" u="none" strike="noStrike" dirty="0">
                          <a:solidFill>
                            <a:schemeClr val="bg1"/>
                          </a:solidFill>
                          <a:effectLst/>
                          <a:latin typeface="Arial" panose="020B0604020202020204" pitchFamily="34" charset="0"/>
                          <a:cs typeface="Arial" panose="020B0604020202020204" pitchFamily="34" charset="0"/>
                        </a:rPr>
                        <a:t>Contract concluded </a:t>
                      </a:r>
                      <a:r>
                        <a:rPr lang="en-US" sz="1600" b="1" i="0" u="none" strike="noStrike" dirty="0" smtClean="0">
                          <a:solidFill>
                            <a:schemeClr val="bg1"/>
                          </a:solidFill>
                          <a:effectLst/>
                          <a:latin typeface="Arial" panose="020B0604020202020204" pitchFamily="34" charset="0"/>
                          <a:cs typeface="Arial" panose="020B0604020202020204" pitchFamily="34" charset="0"/>
                        </a:rPr>
                        <a:t>Short Term Diesel Contracts</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t">
                        <a:lnSpc>
                          <a:spcPct val="150000"/>
                        </a:lnSpc>
                      </a:pPr>
                      <a:r>
                        <a:rPr lang="en-US" sz="1600" b="1" i="0" u="none" strike="noStrike" dirty="0" smtClean="0">
                          <a:solidFill>
                            <a:schemeClr val="bg1"/>
                          </a:solidFill>
                          <a:effectLst/>
                          <a:latin typeface="Arial" panose="020B0604020202020204" pitchFamily="34" charset="0"/>
                          <a:cs typeface="Arial" panose="020B0604020202020204" pitchFamily="34" charset="0"/>
                        </a:rPr>
                        <a:t>Contract Value</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t">
                        <a:lnSpc>
                          <a:spcPct val="150000"/>
                        </a:lnSpc>
                      </a:pPr>
                      <a:r>
                        <a:rPr lang="en-US" sz="1600" b="1" i="0" u="none" strike="noStrike" dirty="0">
                          <a:solidFill>
                            <a:schemeClr val="bg1"/>
                          </a:solidFill>
                          <a:effectLst/>
                          <a:latin typeface="Arial" panose="020B0604020202020204" pitchFamily="34" charset="0"/>
                          <a:cs typeface="Arial" panose="020B0604020202020204" pitchFamily="34" charset="0"/>
                        </a:rPr>
                        <a:t>Status </a:t>
                      </a:r>
                    </a:p>
                  </a:txBody>
                  <a:tcPr marL="6350" marR="6350" marT="6350" marB="0" anchor="ctr"/>
                </a:tc>
                <a:extLst>
                  <a:ext uri="{0D108BD9-81ED-4DB2-BD59-A6C34878D82A}">
                    <a16:rowId xmlns:a16="http://schemas.microsoft.com/office/drawing/2014/main" xmlns="" val="410385592"/>
                  </a:ext>
                </a:extLst>
              </a:tr>
              <a:tr h="3615487">
                <a:tc>
                  <a:txBody>
                    <a:bodyPr/>
                    <a:lstStyle/>
                    <a:p>
                      <a:pPr>
                        <a:lnSpc>
                          <a:spcPct val="150000"/>
                        </a:lnSpc>
                      </a:pPr>
                      <a:r>
                        <a:rPr lang="en-US" dirty="0" smtClean="0">
                          <a:latin typeface="Arial" panose="020B0604020202020204" pitchFamily="34" charset="0"/>
                          <a:cs typeface="Arial" panose="020B0604020202020204" pitchFamily="34" charset="0"/>
                        </a:rPr>
                        <a:t>Company</a:t>
                      </a:r>
                      <a:r>
                        <a:rPr lang="en-US" baseline="0" dirty="0" smtClean="0">
                          <a:latin typeface="Arial" panose="020B0604020202020204" pitchFamily="34" charset="0"/>
                          <a:cs typeface="Arial" panose="020B0604020202020204" pitchFamily="34" charset="0"/>
                        </a:rPr>
                        <a:t> 2</a:t>
                      </a:r>
                      <a:endParaRPr lang="en-US"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Short Term Contract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ZA" sz="1800" kern="1200" dirty="0" smtClean="0">
                          <a:solidFill>
                            <a:schemeClr val="dk1"/>
                          </a:solidFill>
                          <a:effectLst/>
                          <a:latin typeface="Arial" panose="020B0604020202020204" pitchFamily="34" charset="0"/>
                          <a:ea typeface="+mn-ea"/>
                          <a:cs typeface="Arial" panose="020B0604020202020204" pitchFamily="34" charset="0"/>
                        </a:rPr>
                        <a:t>R792 025 217</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285750" indent="-285750">
                        <a:lnSpc>
                          <a:spcPct val="150000"/>
                        </a:lnSpc>
                        <a:buFont typeface="Arial" panose="020B0604020202020204" pitchFamily="34" charset="0"/>
                        <a:buChar char="•"/>
                      </a:pPr>
                      <a:r>
                        <a:rPr lang="en-US" dirty="0" smtClean="0">
                          <a:latin typeface="Arial" panose="020B0604020202020204" pitchFamily="34" charset="0"/>
                          <a:cs typeface="Arial" panose="020B0604020202020204" pitchFamily="34" charset="0"/>
                        </a:rPr>
                        <a:t>The</a:t>
                      </a:r>
                      <a:r>
                        <a:rPr lang="en-US" baseline="0" dirty="0" smtClean="0">
                          <a:latin typeface="Arial" panose="020B0604020202020204" pitchFamily="34" charset="0"/>
                          <a:cs typeface="Arial" panose="020B0604020202020204" pitchFamily="34" charset="0"/>
                        </a:rPr>
                        <a:t> appointment of this service provider was as a result of an emergency being declared.</a:t>
                      </a:r>
                    </a:p>
                    <a:p>
                      <a:pPr marL="285750" indent="-285750">
                        <a:lnSpc>
                          <a:spcPct val="15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The procurement process has been reviewed and found to be compliant.</a:t>
                      </a:r>
                    </a:p>
                    <a:p>
                      <a:pPr marL="285750" indent="-285750">
                        <a:lnSpc>
                          <a:spcPct val="15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Suppliers were placed on a data base and called upon to deliver diesel on an adhoc basis.</a:t>
                      </a:r>
                    </a:p>
                    <a:p>
                      <a:pPr marL="285750" indent="-285750">
                        <a:lnSpc>
                          <a:spcPct val="15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The SIU is reviewing the performance of the company against payments made.</a:t>
                      </a:r>
                    </a:p>
                    <a:p>
                      <a:pPr>
                        <a:lnSpc>
                          <a:spcPct val="150000"/>
                        </a:lnSpc>
                      </a:pP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507693482"/>
                  </a:ext>
                </a:extLst>
              </a:tr>
            </a:tbl>
          </a:graphicData>
        </a:graphic>
      </p:graphicFrame>
      <p:sp>
        <p:nvSpPr>
          <p:cNvPr id="3" name="Slide Number Placeholder 2"/>
          <p:cNvSpPr>
            <a:spLocks noGrp="1"/>
          </p:cNvSpPr>
          <p:nvPr>
            <p:ph type="sldNum" sz="quarter" idx="12"/>
          </p:nvPr>
        </p:nvSpPr>
        <p:spPr/>
        <p:txBody>
          <a:bodyPr/>
          <a:lstStyle/>
          <a:p>
            <a:fld id="{A9CDD504-248B-3749-98AD-45ADFBB8EDAD}" type="slidenum">
              <a:rPr lang="en-US" smtClean="0"/>
              <a:pPr/>
              <a:t>29</a:t>
            </a:fld>
            <a:endParaRPr lang="en-US" dirty="0"/>
          </a:p>
        </p:txBody>
      </p:sp>
    </p:spTree>
    <p:extLst>
      <p:ext uri="{BB962C8B-B14F-4D97-AF65-F5344CB8AC3E}">
        <p14:creationId xmlns:p14="http://schemas.microsoft.com/office/powerpoint/2010/main" xmlns="" val="3275607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xmlns="" id="{E83F0528-1FF4-9C43-B192-630A1CC6E23F}"/>
              </a:ext>
            </a:extLst>
          </p:cNvPr>
          <p:cNvSpPr>
            <a:spLocks noGrp="1"/>
          </p:cNvSpPr>
          <p:nvPr>
            <p:ph type="title"/>
          </p:nvPr>
        </p:nvSpPr>
        <p:spPr>
          <a:xfrm>
            <a:off x="838200" y="1072055"/>
            <a:ext cx="10515600" cy="451945"/>
          </a:xfrm>
        </p:spPr>
        <p:txBody>
          <a:bodyPr>
            <a:noAutofit/>
          </a:bodyPr>
          <a:lstStyle/>
          <a:p>
            <a:pPr algn="ctr"/>
            <a:r>
              <a:rPr lang="en-ZA" sz="3600" b="1" dirty="0">
                <a:latin typeface="Arial" panose="020B0604020202020204" pitchFamily="34" charset="0"/>
                <a:cs typeface="Arial" panose="020B0604020202020204" pitchFamily="34" charset="0"/>
              </a:rPr>
              <a:t>Presentation Outline</a:t>
            </a:r>
            <a:endParaRPr lang="en-US" sz="3600" b="1"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252549" y="1428206"/>
            <a:ext cx="11101251" cy="4866717"/>
          </a:xfrm>
          <a:prstGeom prst="rect">
            <a:avLst/>
          </a:prstGeom>
        </p:spPr>
        <p:txBody>
          <a:bodyPr wrap="square">
            <a:noAutofit/>
          </a:bodyPr>
          <a:lstStyle/>
          <a:p>
            <a:pPr marL="342900" indent="-342900">
              <a:lnSpc>
                <a:spcPct val="100000"/>
              </a:lnSpc>
              <a:buFont typeface="+mj-lt"/>
              <a:buAutoNum type="arabicPeriod"/>
            </a:pPr>
            <a:r>
              <a:rPr lang="en-US" sz="1200" b="1" dirty="0" smtClean="0">
                <a:latin typeface="Arial" panose="020B0604020202020204" pitchFamily="34" charset="0"/>
                <a:cs typeface="Arial" panose="020B0604020202020204" pitchFamily="34" charset="0"/>
              </a:rPr>
              <a:t>Legislative Mandate</a:t>
            </a:r>
          </a:p>
          <a:p>
            <a:pPr marL="342900" indent="-342900">
              <a:lnSpc>
                <a:spcPct val="100000"/>
              </a:lnSpc>
              <a:buFont typeface="+mj-lt"/>
              <a:buAutoNum type="arabicPeriod"/>
            </a:pPr>
            <a:r>
              <a:rPr lang="en-US" sz="1200" b="1" dirty="0" smtClean="0">
                <a:latin typeface="Arial" panose="020B0604020202020204" pitchFamily="34" charset="0"/>
                <a:cs typeface="Arial" panose="020B0604020202020204" pitchFamily="34" charset="0"/>
              </a:rPr>
              <a:t>SIU Methodology</a:t>
            </a:r>
          </a:p>
          <a:p>
            <a:pPr marL="342900" indent="-342900">
              <a:lnSpc>
                <a:spcPct val="100000"/>
              </a:lnSpc>
              <a:buFont typeface="+mj-lt"/>
              <a:buAutoNum type="arabicPeriod"/>
            </a:pPr>
            <a:r>
              <a:rPr lang="en-US" sz="1200" b="1" dirty="0" smtClean="0">
                <a:latin typeface="Arial" panose="020B0604020202020204" pitchFamily="34" charset="0"/>
                <a:cs typeface="Arial" panose="020B0604020202020204" pitchFamily="34" charset="0"/>
              </a:rPr>
              <a:t>SIU Outcomes and Consequence Management </a:t>
            </a:r>
          </a:p>
          <a:p>
            <a:pPr marL="342900" indent="-342900">
              <a:lnSpc>
                <a:spcPct val="100000"/>
              </a:lnSpc>
              <a:buFont typeface="+mj-lt"/>
              <a:buAutoNum type="arabicPeriod"/>
            </a:pPr>
            <a:r>
              <a:rPr lang="en-US" sz="1200" b="1" dirty="0" smtClean="0">
                <a:latin typeface="Arial" panose="020B0604020202020204" pitchFamily="34" charset="0"/>
                <a:cs typeface="Arial" panose="020B0604020202020204" pitchFamily="34" charset="0"/>
              </a:rPr>
              <a:t>Eskom Proclamations </a:t>
            </a:r>
          </a:p>
          <a:p>
            <a:pPr marL="342900" indent="-342900">
              <a:lnSpc>
                <a:spcPct val="100000"/>
              </a:lnSpc>
              <a:buFont typeface="+mj-lt"/>
              <a:buAutoNum type="arabicPeriod"/>
            </a:pPr>
            <a:r>
              <a:rPr lang="en-US" sz="1200" b="1" dirty="0" smtClean="0">
                <a:latin typeface="Arial" panose="020B0604020202020204" pitchFamily="34" charset="0"/>
                <a:cs typeface="Arial" panose="020B0604020202020204" pitchFamily="34" charset="0"/>
              </a:rPr>
              <a:t>Status of Investigations</a:t>
            </a:r>
          </a:p>
          <a:p>
            <a:pPr marL="342900" indent="-342900">
              <a:lnSpc>
                <a:spcPct val="100000"/>
              </a:lnSpc>
              <a:buFont typeface="+mj-lt"/>
              <a:buAutoNum type="arabicPeriod"/>
            </a:pPr>
            <a:r>
              <a:rPr lang="en-US" sz="1200" b="1" dirty="0" smtClean="0">
                <a:latin typeface="Arial" panose="020B0604020202020204" pitchFamily="34" charset="0"/>
                <a:cs typeface="Arial" panose="020B0604020202020204" pitchFamily="34" charset="0"/>
              </a:rPr>
              <a:t>Conflict of Interest </a:t>
            </a:r>
          </a:p>
          <a:p>
            <a:pPr marL="342900" indent="-342900">
              <a:lnSpc>
                <a:spcPct val="100000"/>
              </a:lnSpc>
              <a:buFont typeface="+mj-lt"/>
              <a:buAutoNum type="arabicPeriod"/>
            </a:pPr>
            <a:r>
              <a:rPr lang="en-US" sz="1200" b="1" dirty="0" smtClean="0">
                <a:latin typeface="Arial" panose="020B0604020202020204" pitchFamily="34" charset="0"/>
                <a:cs typeface="Arial" panose="020B0604020202020204" pitchFamily="34" charset="0"/>
              </a:rPr>
              <a:t>Lifestyle Audits</a:t>
            </a:r>
          </a:p>
          <a:p>
            <a:pPr marL="342900" indent="-342900">
              <a:lnSpc>
                <a:spcPct val="100000"/>
              </a:lnSpc>
              <a:buFont typeface="+mj-lt"/>
              <a:buAutoNum type="arabicPeriod"/>
            </a:pPr>
            <a:r>
              <a:rPr lang="en-US" sz="1200" b="1" dirty="0" smtClean="0">
                <a:latin typeface="Arial" panose="020B0604020202020204" pitchFamily="34" charset="0"/>
                <a:cs typeface="Arial" panose="020B0604020202020204" pitchFamily="34" charset="0"/>
              </a:rPr>
              <a:t>Coal Supply Agreements</a:t>
            </a:r>
          </a:p>
          <a:p>
            <a:pPr marL="342900" indent="-342900">
              <a:lnSpc>
                <a:spcPct val="100000"/>
              </a:lnSpc>
              <a:buFont typeface="+mj-lt"/>
              <a:buAutoNum type="arabicPeriod"/>
            </a:pPr>
            <a:r>
              <a:rPr lang="en-US" sz="1200" b="1" dirty="0" smtClean="0">
                <a:latin typeface="Arial" panose="020B0604020202020204" pitchFamily="34" charset="0"/>
                <a:cs typeface="Arial" panose="020B0604020202020204" pitchFamily="34" charset="0"/>
              </a:rPr>
              <a:t>Diesel Procurement</a:t>
            </a:r>
          </a:p>
          <a:p>
            <a:pPr marL="342900" indent="-342900">
              <a:lnSpc>
                <a:spcPct val="100000"/>
              </a:lnSpc>
              <a:buFont typeface="+mj-lt"/>
              <a:buAutoNum type="arabicPeriod"/>
            </a:pPr>
            <a:r>
              <a:rPr lang="en-US" sz="1200" b="1" dirty="0" smtClean="0">
                <a:latin typeface="Arial" panose="020B0604020202020204" pitchFamily="34" charset="0"/>
                <a:cs typeface="Arial" panose="020B0604020202020204" pitchFamily="34" charset="0"/>
              </a:rPr>
              <a:t>Build Projects</a:t>
            </a:r>
          </a:p>
          <a:p>
            <a:pPr marL="342900" indent="-342900">
              <a:lnSpc>
                <a:spcPct val="100000"/>
              </a:lnSpc>
              <a:buFont typeface="+mj-lt"/>
              <a:buAutoNum type="arabicPeriod"/>
            </a:pPr>
            <a:r>
              <a:rPr lang="en-US" sz="1200" b="1" dirty="0" smtClean="0">
                <a:latin typeface="Arial" panose="020B0604020202020204" pitchFamily="34" charset="0"/>
                <a:cs typeface="Arial" panose="020B0604020202020204" pitchFamily="34" charset="0"/>
              </a:rPr>
              <a:t>Cloud Computing and Software Licensing Contracts with SAP</a:t>
            </a:r>
          </a:p>
          <a:p>
            <a:pPr marL="342900" indent="-342900">
              <a:lnSpc>
                <a:spcPct val="100000"/>
              </a:lnSpc>
              <a:buFont typeface="+mj-lt"/>
              <a:buAutoNum type="arabicPeriod"/>
            </a:pPr>
            <a:r>
              <a:rPr lang="en-ZA" sz="1200" b="1" dirty="0">
                <a:latin typeface="Arial" panose="020B0604020202020204" pitchFamily="34" charset="0"/>
                <a:cs typeface="Arial" panose="020B0604020202020204" pitchFamily="34" charset="0"/>
              </a:rPr>
              <a:t>Engineering and Project Management Consulting </a:t>
            </a:r>
            <a:r>
              <a:rPr lang="en-ZA" sz="1200" b="1" dirty="0" smtClean="0">
                <a:latin typeface="Arial" panose="020B0604020202020204" pitchFamily="34" charset="0"/>
                <a:cs typeface="Arial" panose="020B0604020202020204" pitchFamily="34" charset="0"/>
              </a:rPr>
              <a:t>Services – Impulse International</a:t>
            </a:r>
            <a:endParaRPr lang="en-US" sz="1200" b="1" dirty="0" smtClean="0">
              <a:latin typeface="Arial" panose="020B0604020202020204" pitchFamily="34" charset="0"/>
              <a:cs typeface="Arial" panose="020B0604020202020204" pitchFamily="34" charset="0"/>
            </a:endParaRPr>
          </a:p>
          <a:p>
            <a:pPr marL="342900" indent="-342900">
              <a:lnSpc>
                <a:spcPct val="100000"/>
              </a:lnSpc>
              <a:buFont typeface="+mj-lt"/>
              <a:buAutoNum type="arabicPeriod"/>
            </a:pPr>
            <a:r>
              <a:rPr lang="en-US" sz="1200" b="1" dirty="0" smtClean="0">
                <a:latin typeface="Arial" panose="020B0604020202020204" pitchFamily="34" charset="0"/>
                <a:cs typeface="Arial" panose="020B0604020202020204" pitchFamily="34" charset="0"/>
              </a:rPr>
              <a:t>Observations</a:t>
            </a:r>
          </a:p>
          <a:p>
            <a:pPr marL="342900" indent="-342900">
              <a:lnSpc>
                <a:spcPct val="100000"/>
              </a:lnSpc>
              <a:buFont typeface="+mj-lt"/>
              <a:buAutoNum type="arabicPeriod"/>
            </a:pPr>
            <a:r>
              <a:rPr lang="en-US" sz="1200" b="1" dirty="0" smtClean="0">
                <a:latin typeface="Arial" panose="020B0604020202020204" pitchFamily="34" charset="0"/>
                <a:cs typeface="Arial" panose="020B0604020202020204" pitchFamily="34" charset="0"/>
              </a:rPr>
              <a:t>Systemic Recommendations</a:t>
            </a:r>
          </a:p>
          <a:p>
            <a:pPr marL="342900" indent="-342900">
              <a:lnSpc>
                <a:spcPct val="100000"/>
              </a:lnSpc>
              <a:buFont typeface="+mj-lt"/>
              <a:buAutoNum type="arabicPeriod"/>
            </a:pPr>
            <a:r>
              <a:rPr lang="en-US" sz="1200" b="1" dirty="0" smtClean="0">
                <a:latin typeface="Arial" panose="020B0604020202020204" pitchFamily="34" charset="0"/>
                <a:cs typeface="Arial" panose="020B0604020202020204" pitchFamily="34" charset="0"/>
              </a:rPr>
              <a:t>Summary of outcomes</a:t>
            </a:r>
          </a:p>
          <a:p>
            <a:pPr marL="342900" indent="-342900">
              <a:lnSpc>
                <a:spcPct val="100000"/>
              </a:lnSpc>
              <a:buFont typeface="+mj-lt"/>
              <a:buAutoNum type="arabicPeriod"/>
            </a:pPr>
            <a:r>
              <a:rPr lang="en-US" sz="1200" b="1" dirty="0" smtClean="0">
                <a:latin typeface="Arial" panose="020B0604020202020204" pitchFamily="34" charset="0"/>
                <a:cs typeface="Arial" panose="020B0604020202020204" pitchFamily="34" charset="0"/>
              </a:rPr>
              <a:t>New Allegations</a:t>
            </a:r>
          </a:p>
          <a:p>
            <a:pPr marL="342900" indent="-342900">
              <a:lnSpc>
                <a:spcPct val="100000"/>
              </a:lnSpc>
              <a:buFont typeface="+mj-lt"/>
              <a:buAutoNum type="arabicPeriod"/>
            </a:pPr>
            <a:endParaRPr lang="en-US" sz="1100" b="1" dirty="0" smtClean="0">
              <a:latin typeface="Arial" panose="020B0604020202020204" pitchFamily="34" charset="0"/>
              <a:cs typeface="Arial" panose="020B0604020202020204" pitchFamily="34" charset="0"/>
            </a:endParaRPr>
          </a:p>
          <a:p>
            <a:pPr marL="342900" indent="-342900">
              <a:lnSpc>
                <a:spcPct val="150000"/>
              </a:lnSpc>
              <a:buFont typeface="+mj-lt"/>
              <a:buAutoNum type="arabicPeriod"/>
            </a:pPr>
            <a:endParaRPr lang="en-US" sz="2400"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A9CDD504-248B-3749-98AD-45ADFBB8EDAD}" type="slidenum">
              <a:rPr lang="en-US" smtClean="0"/>
              <a:pPr/>
              <a:t>3</a:t>
            </a:fld>
            <a:endParaRPr lang="en-US" dirty="0"/>
          </a:p>
        </p:txBody>
      </p:sp>
    </p:spTree>
    <p:extLst>
      <p:ext uri="{BB962C8B-B14F-4D97-AF65-F5344CB8AC3E}">
        <p14:creationId xmlns:p14="http://schemas.microsoft.com/office/powerpoint/2010/main" xmlns="" val="1895137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4607"/>
            <a:ext cx="10515600" cy="704193"/>
          </a:xfrm>
        </p:spPr>
        <p:txBody>
          <a:bodyPr>
            <a:normAutofit/>
          </a:bodyPr>
          <a:lstStyle/>
          <a:p>
            <a:pPr algn="ctr"/>
            <a:r>
              <a:rPr lang="en-US" sz="2800" b="1" dirty="0" smtClean="0">
                <a:latin typeface="Arial" panose="020B0604020202020204" pitchFamily="34" charset="0"/>
                <a:cs typeface="Arial" panose="020B0604020202020204" pitchFamily="34" charset="0"/>
              </a:rPr>
              <a:t>Proc R18 of 2018 – Diesel Procurement Contracts</a:t>
            </a:r>
            <a:endParaRPr lang="en-US" sz="2800" b="1"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579233047"/>
              </p:ext>
            </p:extLst>
          </p:nvPr>
        </p:nvGraphicFramePr>
        <p:xfrm>
          <a:off x="84082" y="1525323"/>
          <a:ext cx="11971284" cy="4762648"/>
        </p:xfrm>
        <a:graphic>
          <a:graphicData uri="http://schemas.openxmlformats.org/drawingml/2006/table">
            <a:tbl>
              <a:tblPr firstRow="1" bandRow="1">
                <a:tableStyleId>{5C22544A-7EE6-4342-B048-85BDC9FD1C3A}</a:tableStyleId>
              </a:tblPr>
              <a:tblGrid>
                <a:gridCol w="1671325">
                  <a:extLst>
                    <a:ext uri="{9D8B030D-6E8A-4147-A177-3AD203B41FA5}">
                      <a16:colId xmlns:a16="http://schemas.microsoft.com/office/drawing/2014/main" xmlns="" val="610883930"/>
                    </a:ext>
                  </a:extLst>
                </a:gridCol>
                <a:gridCol w="3324518">
                  <a:extLst>
                    <a:ext uri="{9D8B030D-6E8A-4147-A177-3AD203B41FA5}">
                      <a16:colId xmlns:a16="http://schemas.microsoft.com/office/drawing/2014/main" xmlns="" val="3793781795"/>
                    </a:ext>
                  </a:extLst>
                </a:gridCol>
                <a:gridCol w="1783862">
                  <a:extLst>
                    <a:ext uri="{9D8B030D-6E8A-4147-A177-3AD203B41FA5}">
                      <a16:colId xmlns:a16="http://schemas.microsoft.com/office/drawing/2014/main" xmlns="" val="367311825"/>
                    </a:ext>
                  </a:extLst>
                </a:gridCol>
                <a:gridCol w="5191579">
                  <a:extLst>
                    <a:ext uri="{9D8B030D-6E8A-4147-A177-3AD203B41FA5}">
                      <a16:colId xmlns:a16="http://schemas.microsoft.com/office/drawing/2014/main" xmlns="" val="441251177"/>
                    </a:ext>
                  </a:extLst>
                </a:gridCol>
              </a:tblGrid>
              <a:tr h="967888">
                <a:tc>
                  <a:txBody>
                    <a:bodyPr/>
                    <a:lstStyle/>
                    <a:p>
                      <a:pPr algn="ctr">
                        <a:lnSpc>
                          <a:spcPct val="150000"/>
                        </a:lnSpc>
                      </a:pPr>
                      <a:r>
                        <a:rPr lang="en-US" sz="1600" dirty="0" smtClean="0">
                          <a:solidFill>
                            <a:schemeClr val="bg1"/>
                          </a:solidFill>
                          <a:latin typeface="Arial" panose="020B0604020202020204" pitchFamily="34" charset="0"/>
                          <a:cs typeface="Arial" panose="020B0604020202020204" pitchFamily="34" charset="0"/>
                        </a:rPr>
                        <a:t>Focus Area</a:t>
                      </a:r>
                      <a:endParaRPr lang="en-US" sz="1600" dirty="0">
                        <a:solidFill>
                          <a:schemeClr val="bg1"/>
                        </a:solidFill>
                        <a:latin typeface="Arial" panose="020B0604020202020204" pitchFamily="34" charset="0"/>
                        <a:cs typeface="Arial" panose="020B0604020202020204" pitchFamily="34" charset="0"/>
                      </a:endParaRPr>
                    </a:p>
                  </a:txBody>
                  <a:tcPr anchor="ctr"/>
                </a:tc>
                <a:tc>
                  <a:txBody>
                    <a:bodyPr/>
                    <a:lstStyle/>
                    <a:p>
                      <a:pPr algn="ctr" fontAlgn="t">
                        <a:lnSpc>
                          <a:spcPct val="150000"/>
                        </a:lnSpc>
                      </a:pPr>
                      <a:r>
                        <a:rPr lang="en-US" sz="1600" b="1" i="0" u="none" strike="noStrike" dirty="0">
                          <a:solidFill>
                            <a:schemeClr val="bg1"/>
                          </a:solidFill>
                          <a:effectLst/>
                          <a:latin typeface="Arial" panose="020B0604020202020204" pitchFamily="34" charset="0"/>
                          <a:cs typeface="Arial" panose="020B0604020202020204" pitchFamily="34" charset="0"/>
                        </a:rPr>
                        <a:t>Contract concluded </a:t>
                      </a:r>
                      <a:r>
                        <a:rPr lang="en-US" sz="1600" b="1" i="0" u="none" strike="noStrike" dirty="0" smtClean="0">
                          <a:solidFill>
                            <a:schemeClr val="bg1"/>
                          </a:solidFill>
                          <a:effectLst/>
                          <a:latin typeface="Arial" panose="020B0604020202020204" pitchFamily="34" charset="0"/>
                          <a:cs typeface="Arial" panose="020B0604020202020204" pitchFamily="34" charset="0"/>
                        </a:rPr>
                        <a:t>Short Term Diesel Contracts</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t">
                        <a:lnSpc>
                          <a:spcPct val="150000"/>
                        </a:lnSpc>
                      </a:pPr>
                      <a:r>
                        <a:rPr lang="en-US" sz="1600" b="1" i="0" u="none" strike="noStrike" dirty="0" smtClean="0">
                          <a:solidFill>
                            <a:schemeClr val="bg1"/>
                          </a:solidFill>
                          <a:effectLst/>
                          <a:latin typeface="Arial" panose="020B0604020202020204" pitchFamily="34" charset="0"/>
                          <a:cs typeface="Arial" panose="020B0604020202020204" pitchFamily="34" charset="0"/>
                        </a:rPr>
                        <a:t>Contract Value</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t">
                        <a:lnSpc>
                          <a:spcPct val="150000"/>
                        </a:lnSpc>
                      </a:pPr>
                      <a:r>
                        <a:rPr lang="en-US" sz="1600" b="1" i="0" u="none" strike="noStrike" dirty="0">
                          <a:solidFill>
                            <a:schemeClr val="bg1"/>
                          </a:solidFill>
                          <a:effectLst/>
                          <a:latin typeface="Arial" panose="020B0604020202020204" pitchFamily="34" charset="0"/>
                          <a:cs typeface="Arial" panose="020B0604020202020204" pitchFamily="34" charset="0"/>
                        </a:rPr>
                        <a:t>Status </a:t>
                      </a:r>
                    </a:p>
                  </a:txBody>
                  <a:tcPr marL="6350" marR="6350" marT="6350" marB="0" anchor="ctr"/>
                </a:tc>
                <a:extLst>
                  <a:ext uri="{0D108BD9-81ED-4DB2-BD59-A6C34878D82A}">
                    <a16:rowId xmlns:a16="http://schemas.microsoft.com/office/drawing/2014/main" xmlns="" val="410385592"/>
                  </a:ext>
                </a:extLst>
              </a:tr>
              <a:tr h="3440484">
                <a:tc>
                  <a:txBody>
                    <a:bodyPr/>
                    <a:lstStyle/>
                    <a:p>
                      <a:pPr>
                        <a:lnSpc>
                          <a:spcPct val="150000"/>
                        </a:lnSpc>
                      </a:pPr>
                      <a:r>
                        <a:rPr lang="en-US" dirty="0" smtClean="0">
                          <a:latin typeface="Arial" panose="020B0604020202020204" pitchFamily="34" charset="0"/>
                          <a:cs typeface="Arial" panose="020B0604020202020204" pitchFamily="34" charset="0"/>
                        </a:rPr>
                        <a:t>Company</a:t>
                      </a:r>
                      <a:r>
                        <a:rPr lang="en-US" baseline="0" dirty="0" smtClean="0">
                          <a:latin typeface="Arial" panose="020B0604020202020204" pitchFamily="34" charset="0"/>
                          <a:cs typeface="Arial" panose="020B0604020202020204" pitchFamily="34" charset="0"/>
                        </a:rPr>
                        <a:t> 3</a:t>
                      </a:r>
                      <a:endParaRPr lang="en-US"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Short Term Contract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ZA" sz="1800" kern="1200" dirty="0" smtClean="0">
                          <a:solidFill>
                            <a:schemeClr val="dk1"/>
                          </a:solidFill>
                          <a:effectLst/>
                          <a:latin typeface="Arial" panose="020B0604020202020204" pitchFamily="34" charset="0"/>
                          <a:ea typeface="+mn-ea"/>
                          <a:cs typeface="Arial" panose="020B0604020202020204" pitchFamily="34" charset="0"/>
                        </a:rPr>
                        <a:t>R1 181 028 658</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285750" indent="-285750" algn="just">
                        <a:lnSpc>
                          <a:spcPct val="150000"/>
                        </a:lnSpc>
                        <a:buFont typeface="Arial" panose="020B0604020202020204" pitchFamily="34" charset="0"/>
                        <a:buChar char="•"/>
                      </a:pPr>
                      <a:r>
                        <a:rPr lang="en-US" dirty="0" smtClean="0">
                          <a:latin typeface="Arial" panose="020B0604020202020204" pitchFamily="34" charset="0"/>
                          <a:cs typeface="Arial" panose="020B0604020202020204" pitchFamily="34" charset="0"/>
                        </a:rPr>
                        <a:t>The</a:t>
                      </a:r>
                      <a:r>
                        <a:rPr lang="en-US" baseline="0" dirty="0" smtClean="0">
                          <a:latin typeface="Arial" panose="020B0604020202020204" pitchFamily="34" charset="0"/>
                          <a:cs typeface="Arial" panose="020B0604020202020204" pitchFamily="34" charset="0"/>
                        </a:rPr>
                        <a:t> appointment of this service provider was as a result of an emergency being declared.</a:t>
                      </a:r>
                    </a:p>
                    <a:p>
                      <a:pPr marL="285750" indent="-285750" algn="just">
                        <a:lnSpc>
                          <a:spcPct val="15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The procurement process has been reviewed and found to be compliant.</a:t>
                      </a:r>
                    </a:p>
                    <a:p>
                      <a:pPr marL="285750" indent="-285750" algn="just">
                        <a:lnSpc>
                          <a:spcPct val="15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Suppliers were placed on a data base and called upon to deliver diesel on an adhoc basis.</a:t>
                      </a:r>
                    </a:p>
                    <a:p>
                      <a:pPr marL="285750" indent="-285750" algn="just">
                        <a:lnSpc>
                          <a:spcPct val="15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The SIU is reviewing the performance of the company against payments made.</a:t>
                      </a:r>
                    </a:p>
                  </a:txBody>
                  <a:tcPr/>
                </a:tc>
                <a:extLst>
                  <a:ext uri="{0D108BD9-81ED-4DB2-BD59-A6C34878D82A}">
                    <a16:rowId xmlns:a16="http://schemas.microsoft.com/office/drawing/2014/main" xmlns="" val="507693482"/>
                  </a:ext>
                </a:extLst>
              </a:tr>
            </a:tbl>
          </a:graphicData>
        </a:graphic>
      </p:graphicFrame>
      <p:sp>
        <p:nvSpPr>
          <p:cNvPr id="3" name="Slide Number Placeholder 2"/>
          <p:cNvSpPr>
            <a:spLocks noGrp="1"/>
          </p:cNvSpPr>
          <p:nvPr>
            <p:ph type="sldNum" sz="quarter" idx="12"/>
          </p:nvPr>
        </p:nvSpPr>
        <p:spPr/>
        <p:txBody>
          <a:bodyPr/>
          <a:lstStyle/>
          <a:p>
            <a:fld id="{A9CDD504-248B-3749-98AD-45ADFBB8EDAD}" type="slidenum">
              <a:rPr lang="en-US" smtClean="0"/>
              <a:pPr/>
              <a:t>30</a:t>
            </a:fld>
            <a:endParaRPr lang="en-US" dirty="0"/>
          </a:p>
        </p:txBody>
      </p:sp>
    </p:spTree>
    <p:extLst>
      <p:ext uri="{BB962C8B-B14F-4D97-AF65-F5344CB8AC3E}">
        <p14:creationId xmlns:p14="http://schemas.microsoft.com/office/powerpoint/2010/main" xmlns="" val="3204349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4607"/>
            <a:ext cx="10515600" cy="704193"/>
          </a:xfrm>
        </p:spPr>
        <p:txBody>
          <a:bodyPr>
            <a:normAutofit/>
          </a:bodyPr>
          <a:lstStyle/>
          <a:p>
            <a:pPr algn="ctr"/>
            <a:r>
              <a:rPr lang="en-US" sz="2800" b="1" dirty="0" smtClean="0">
                <a:latin typeface="Arial" panose="020B0604020202020204" pitchFamily="34" charset="0"/>
                <a:cs typeface="Arial" panose="020B0604020202020204" pitchFamily="34" charset="0"/>
              </a:rPr>
              <a:t>Proc R18 of 2018 – Diesel Procurement Contracts</a:t>
            </a:r>
            <a:endParaRPr lang="en-US" sz="2800" b="1"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99688918"/>
              </p:ext>
            </p:extLst>
          </p:nvPr>
        </p:nvGraphicFramePr>
        <p:xfrm>
          <a:off x="84082" y="1315974"/>
          <a:ext cx="11971284" cy="5174128"/>
        </p:xfrm>
        <a:graphic>
          <a:graphicData uri="http://schemas.openxmlformats.org/drawingml/2006/table">
            <a:tbl>
              <a:tblPr firstRow="1" bandRow="1">
                <a:tableStyleId>{5C22544A-7EE6-4342-B048-85BDC9FD1C3A}</a:tableStyleId>
              </a:tblPr>
              <a:tblGrid>
                <a:gridCol w="1671325">
                  <a:extLst>
                    <a:ext uri="{9D8B030D-6E8A-4147-A177-3AD203B41FA5}">
                      <a16:colId xmlns:a16="http://schemas.microsoft.com/office/drawing/2014/main" xmlns="" val="610883930"/>
                    </a:ext>
                  </a:extLst>
                </a:gridCol>
                <a:gridCol w="3324518">
                  <a:extLst>
                    <a:ext uri="{9D8B030D-6E8A-4147-A177-3AD203B41FA5}">
                      <a16:colId xmlns:a16="http://schemas.microsoft.com/office/drawing/2014/main" xmlns="" val="3793781795"/>
                    </a:ext>
                  </a:extLst>
                </a:gridCol>
                <a:gridCol w="1783862">
                  <a:extLst>
                    <a:ext uri="{9D8B030D-6E8A-4147-A177-3AD203B41FA5}">
                      <a16:colId xmlns:a16="http://schemas.microsoft.com/office/drawing/2014/main" xmlns="" val="367311825"/>
                    </a:ext>
                  </a:extLst>
                </a:gridCol>
                <a:gridCol w="5191579">
                  <a:extLst>
                    <a:ext uri="{9D8B030D-6E8A-4147-A177-3AD203B41FA5}">
                      <a16:colId xmlns:a16="http://schemas.microsoft.com/office/drawing/2014/main" xmlns="" val="441251177"/>
                    </a:ext>
                  </a:extLst>
                </a:gridCol>
              </a:tblGrid>
              <a:tr h="967888">
                <a:tc>
                  <a:txBody>
                    <a:bodyPr/>
                    <a:lstStyle/>
                    <a:p>
                      <a:pPr algn="ctr">
                        <a:lnSpc>
                          <a:spcPct val="150000"/>
                        </a:lnSpc>
                      </a:pPr>
                      <a:r>
                        <a:rPr lang="en-US" sz="1600" dirty="0" smtClean="0">
                          <a:solidFill>
                            <a:schemeClr val="bg1"/>
                          </a:solidFill>
                          <a:latin typeface="Arial" panose="020B0604020202020204" pitchFamily="34" charset="0"/>
                          <a:cs typeface="Arial" panose="020B0604020202020204" pitchFamily="34" charset="0"/>
                        </a:rPr>
                        <a:t>Focus Area</a:t>
                      </a:r>
                      <a:endParaRPr lang="en-US" sz="1600" dirty="0">
                        <a:solidFill>
                          <a:schemeClr val="bg1"/>
                        </a:solidFill>
                        <a:latin typeface="Arial" panose="020B0604020202020204" pitchFamily="34" charset="0"/>
                        <a:cs typeface="Arial" panose="020B0604020202020204" pitchFamily="34" charset="0"/>
                      </a:endParaRPr>
                    </a:p>
                  </a:txBody>
                  <a:tcPr anchor="ctr"/>
                </a:tc>
                <a:tc>
                  <a:txBody>
                    <a:bodyPr/>
                    <a:lstStyle/>
                    <a:p>
                      <a:pPr algn="ctr" fontAlgn="t">
                        <a:lnSpc>
                          <a:spcPct val="150000"/>
                        </a:lnSpc>
                      </a:pPr>
                      <a:r>
                        <a:rPr lang="en-US" sz="1600" b="1" i="0" u="none" strike="noStrike" dirty="0">
                          <a:solidFill>
                            <a:schemeClr val="bg1"/>
                          </a:solidFill>
                          <a:effectLst/>
                          <a:latin typeface="Arial" panose="020B0604020202020204" pitchFamily="34" charset="0"/>
                          <a:cs typeface="Arial" panose="020B0604020202020204" pitchFamily="34" charset="0"/>
                        </a:rPr>
                        <a:t>Contract concluded </a:t>
                      </a:r>
                      <a:r>
                        <a:rPr lang="en-US" sz="1600" b="1" i="0" u="none" strike="noStrike" dirty="0" smtClean="0">
                          <a:solidFill>
                            <a:schemeClr val="bg1"/>
                          </a:solidFill>
                          <a:effectLst/>
                          <a:latin typeface="Arial" panose="020B0604020202020204" pitchFamily="34" charset="0"/>
                          <a:cs typeface="Arial" panose="020B0604020202020204" pitchFamily="34" charset="0"/>
                        </a:rPr>
                        <a:t>Short Term Diesel Contracts</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t">
                        <a:lnSpc>
                          <a:spcPct val="150000"/>
                        </a:lnSpc>
                      </a:pPr>
                      <a:r>
                        <a:rPr lang="en-US" sz="1600" b="1" i="0" u="none" strike="noStrike" dirty="0" smtClean="0">
                          <a:solidFill>
                            <a:schemeClr val="bg1"/>
                          </a:solidFill>
                          <a:effectLst/>
                          <a:latin typeface="Arial" panose="020B0604020202020204" pitchFamily="34" charset="0"/>
                          <a:cs typeface="Arial" panose="020B0604020202020204" pitchFamily="34" charset="0"/>
                        </a:rPr>
                        <a:t>Contract Value</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t">
                        <a:lnSpc>
                          <a:spcPct val="150000"/>
                        </a:lnSpc>
                      </a:pPr>
                      <a:r>
                        <a:rPr lang="en-US" sz="1600" b="1" i="0" u="none" strike="noStrike" dirty="0">
                          <a:solidFill>
                            <a:schemeClr val="bg1"/>
                          </a:solidFill>
                          <a:effectLst/>
                          <a:latin typeface="Arial" panose="020B0604020202020204" pitchFamily="34" charset="0"/>
                          <a:cs typeface="Arial" panose="020B0604020202020204" pitchFamily="34" charset="0"/>
                        </a:rPr>
                        <a:t>Status </a:t>
                      </a:r>
                    </a:p>
                  </a:txBody>
                  <a:tcPr marL="6350" marR="6350" marT="6350" marB="0" anchor="ctr"/>
                </a:tc>
                <a:extLst>
                  <a:ext uri="{0D108BD9-81ED-4DB2-BD59-A6C34878D82A}">
                    <a16:rowId xmlns:a16="http://schemas.microsoft.com/office/drawing/2014/main" xmlns="" val="410385592"/>
                  </a:ext>
                </a:extLst>
              </a:tr>
              <a:tr h="3642614">
                <a:tc>
                  <a:txBody>
                    <a:bodyPr/>
                    <a:lstStyle/>
                    <a:p>
                      <a:pPr>
                        <a:lnSpc>
                          <a:spcPct val="150000"/>
                        </a:lnSpc>
                      </a:pPr>
                      <a:r>
                        <a:rPr lang="en-US" dirty="0" smtClean="0">
                          <a:latin typeface="Arial" panose="020B0604020202020204" pitchFamily="34" charset="0"/>
                          <a:cs typeface="Arial" panose="020B0604020202020204" pitchFamily="34" charset="0"/>
                        </a:rPr>
                        <a:t>Company</a:t>
                      </a:r>
                      <a:r>
                        <a:rPr lang="en-US" baseline="0" dirty="0" smtClean="0">
                          <a:latin typeface="Arial" panose="020B0604020202020204" pitchFamily="34" charset="0"/>
                          <a:cs typeface="Arial" panose="020B0604020202020204" pitchFamily="34" charset="0"/>
                        </a:rPr>
                        <a:t> 4</a:t>
                      </a:r>
                      <a:endParaRPr lang="en-US"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Short Term Contract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ZA" sz="1800" kern="1200" dirty="0" smtClean="0">
                          <a:solidFill>
                            <a:schemeClr val="dk1"/>
                          </a:solidFill>
                          <a:effectLst/>
                          <a:latin typeface="Arial" panose="020B0604020202020204" pitchFamily="34" charset="0"/>
                          <a:ea typeface="+mn-ea"/>
                          <a:cs typeface="Arial" panose="020B0604020202020204" pitchFamily="34" charset="0"/>
                        </a:rPr>
                        <a:t>R195 013 800</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285750" indent="-285750" algn="just">
                        <a:lnSpc>
                          <a:spcPct val="150000"/>
                        </a:lnSpc>
                        <a:buFont typeface="Arial" panose="020B0604020202020204" pitchFamily="34" charset="0"/>
                        <a:buChar char="•"/>
                      </a:pPr>
                      <a:r>
                        <a:rPr lang="en-US" dirty="0" smtClean="0">
                          <a:latin typeface="Arial" panose="020B0604020202020204" pitchFamily="34" charset="0"/>
                          <a:cs typeface="Arial" panose="020B0604020202020204" pitchFamily="34" charset="0"/>
                        </a:rPr>
                        <a:t>The</a:t>
                      </a:r>
                      <a:r>
                        <a:rPr lang="en-US" baseline="0" dirty="0" smtClean="0">
                          <a:latin typeface="Arial" panose="020B0604020202020204" pitchFamily="34" charset="0"/>
                          <a:cs typeface="Arial" panose="020B0604020202020204" pitchFamily="34" charset="0"/>
                        </a:rPr>
                        <a:t> appointment of this service provider was as a result of an emergency being declared.</a:t>
                      </a:r>
                    </a:p>
                    <a:p>
                      <a:pPr marL="285750" indent="-285750" algn="just">
                        <a:lnSpc>
                          <a:spcPct val="15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The procurement process has been reviewed and found to be compliant.</a:t>
                      </a:r>
                    </a:p>
                    <a:p>
                      <a:pPr marL="285750" indent="-285750" algn="just">
                        <a:lnSpc>
                          <a:spcPct val="15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Suppliers were placed on a data base and called upon to deliver diesel on an adhoc basis.</a:t>
                      </a:r>
                    </a:p>
                    <a:p>
                      <a:pPr marL="285750" indent="-285750" algn="just">
                        <a:lnSpc>
                          <a:spcPct val="150000"/>
                        </a:lnSpc>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The SIU is reviewing the performance of the company against payments made.</a:t>
                      </a:r>
                    </a:p>
                    <a:p>
                      <a:pPr>
                        <a:lnSpc>
                          <a:spcPct val="150000"/>
                        </a:lnSpc>
                      </a:pP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507693482"/>
                  </a:ext>
                </a:extLst>
              </a:tr>
            </a:tbl>
          </a:graphicData>
        </a:graphic>
      </p:graphicFrame>
      <p:sp>
        <p:nvSpPr>
          <p:cNvPr id="3" name="Slide Number Placeholder 2"/>
          <p:cNvSpPr>
            <a:spLocks noGrp="1"/>
          </p:cNvSpPr>
          <p:nvPr>
            <p:ph type="sldNum" sz="quarter" idx="12"/>
          </p:nvPr>
        </p:nvSpPr>
        <p:spPr/>
        <p:txBody>
          <a:bodyPr/>
          <a:lstStyle/>
          <a:p>
            <a:fld id="{A9CDD504-248B-3749-98AD-45ADFBB8EDAD}" type="slidenum">
              <a:rPr lang="en-US" smtClean="0"/>
              <a:pPr/>
              <a:t>31</a:t>
            </a:fld>
            <a:endParaRPr lang="en-US" dirty="0"/>
          </a:p>
        </p:txBody>
      </p:sp>
    </p:spTree>
    <p:extLst>
      <p:ext uri="{BB962C8B-B14F-4D97-AF65-F5344CB8AC3E}">
        <p14:creationId xmlns:p14="http://schemas.microsoft.com/office/powerpoint/2010/main" xmlns="" val="3264837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2427"/>
            <a:ext cx="10515600" cy="3891725"/>
          </a:xfrm>
        </p:spPr>
        <p:txBody>
          <a:bodyPr/>
          <a:lstStyle/>
          <a:p>
            <a:pPr algn="ctr"/>
            <a:r>
              <a:rPr lang="en-US" b="1" dirty="0" smtClean="0">
                <a:latin typeface="Arial" panose="020B0604020202020204" pitchFamily="34" charset="0"/>
                <a:cs typeface="Arial" panose="020B0604020202020204" pitchFamily="34" charset="0"/>
              </a:rPr>
              <a:t>BUILD PROJECTS</a:t>
            </a:r>
            <a:endParaRPr lang="en-US"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A9CDD504-248B-3749-98AD-45ADFBB8EDAD}" type="slidenum">
              <a:rPr lang="en-US" smtClean="0"/>
              <a:pPr/>
              <a:t>32</a:t>
            </a:fld>
            <a:endParaRPr lang="en-US" dirty="0"/>
          </a:p>
        </p:txBody>
      </p:sp>
    </p:spTree>
    <p:extLst>
      <p:ext uri="{BB962C8B-B14F-4D97-AF65-F5344CB8AC3E}">
        <p14:creationId xmlns:p14="http://schemas.microsoft.com/office/powerpoint/2010/main" xmlns="" val="771010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4026"/>
            <a:ext cx="10515600" cy="760396"/>
          </a:xfrm>
        </p:spPr>
        <p:txBody>
          <a:bodyPr/>
          <a:lstStyle/>
          <a:p>
            <a:pPr algn="ctr"/>
            <a:r>
              <a:rPr lang="en-US" sz="2800" b="1" dirty="0">
                <a:solidFill>
                  <a:prstClr val="black"/>
                </a:solidFill>
                <a:latin typeface="Arial" panose="020B0604020202020204" pitchFamily="34" charset="0"/>
                <a:cs typeface="Arial" panose="020B0604020202020204" pitchFamily="34" charset="0"/>
              </a:rPr>
              <a:t>Proc R18 of 2018 - The Build Contracts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584225855"/>
              </p:ext>
            </p:extLst>
          </p:nvPr>
        </p:nvGraphicFramePr>
        <p:xfrm>
          <a:off x="0" y="1502981"/>
          <a:ext cx="12192000" cy="4750674"/>
        </p:xfrm>
        <a:graphic>
          <a:graphicData uri="http://schemas.openxmlformats.org/drawingml/2006/table">
            <a:tbl>
              <a:tblPr firstRow="1" bandRow="1">
                <a:tableStyleId>{5C22544A-7EE6-4342-B048-85BDC9FD1C3A}</a:tableStyleId>
              </a:tblPr>
              <a:tblGrid>
                <a:gridCol w="962526">
                  <a:extLst>
                    <a:ext uri="{9D8B030D-6E8A-4147-A177-3AD203B41FA5}">
                      <a16:colId xmlns:a16="http://schemas.microsoft.com/office/drawing/2014/main" xmlns="" val="1927348142"/>
                    </a:ext>
                  </a:extLst>
                </a:gridCol>
                <a:gridCol w="1076481">
                  <a:extLst>
                    <a:ext uri="{9D8B030D-6E8A-4147-A177-3AD203B41FA5}">
                      <a16:colId xmlns:a16="http://schemas.microsoft.com/office/drawing/2014/main" xmlns="" val="133030327"/>
                    </a:ext>
                  </a:extLst>
                </a:gridCol>
                <a:gridCol w="977462">
                  <a:extLst>
                    <a:ext uri="{9D8B030D-6E8A-4147-A177-3AD203B41FA5}">
                      <a16:colId xmlns:a16="http://schemas.microsoft.com/office/drawing/2014/main" xmlns="" val="1912557007"/>
                    </a:ext>
                  </a:extLst>
                </a:gridCol>
                <a:gridCol w="1309725">
                  <a:extLst>
                    <a:ext uri="{9D8B030D-6E8A-4147-A177-3AD203B41FA5}">
                      <a16:colId xmlns:a16="http://schemas.microsoft.com/office/drawing/2014/main" xmlns="" val="3271873653"/>
                    </a:ext>
                  </a:extLst>
                </a:gridCol>
                <a:gridCol w="2748374">
                  <a:extLst>
                    <a:ext uri="{9D8B030D-6E8A-4147-A177-3AD203B41FA5}">
                      <a16:colId xmlns:a16="http://schemas.microsoft.com/office/drawing/2014/main" xmlns="" val="3736143050"/>
                    </a:ext>
                  </a:extLst>
                </a:gridCol>
                <a:gridCol w="1559293">
                  <a:extLst>
                    <a:ext uri="{9D8B030D-6E8A-4147-A177-3AD203B41FA5}">
                      <a16:colId xmlns:a16="http://schemas.microsoft.com/office/drawing/2014/main" xmlns="" val="990258069"/>
                    </a:ext>
                  </a:extLst>
                </a:gridCol>
                <a:gridCol w="1819175">
                  <a:extLst>
                    <a:ext uri="{9D8B030D-6E8A-4147-A177-3AD203B41FA5}">
                      <a16:colId xmlns:a16="http://schemas.microsoft.com/office/drawing/2014/main" xmlns="" val="1415587681"/>
                    </a:ext>
                  </a:extLst>
                </a:gridCol>
                <a:gridCol w="1738964">
                  <a:extLst>
                    <a:ext uri="{9D8B030D-6E8A-4147-A177-3AD203B41FA5}">
                      <a16:colId xmlns:a16="http://schemas.microsoft.com/office/drawing/2014/main" xmlns="" val="2193327486"/>
                    </a:ext>
                  </a:extLst>
                </a:gridCol>
              </a:tblGrid>
              <a:tr h="430533">
                <a:tc rowSpan="2">
                  <a:txBody>
                    <a:bodyPr/>
                    <a:lstStyle/>
                    <a:p>
                      <a:pPr algn="ctr"/>
                      <a:r>
                        <a:rPr lang="en-US" dirty="0" smtClean="0"/>
                        <a:t>Focus Area</a:t>
                      </a:r>
                      <a:endParaRPr lang="en-US" dirty="0"/>
                    </a:p>
                  </a:txBody>
                  <a:tcPr anchor="ctr"/>
                </a:tc>
                <a:tc rowSpan="2">
                  <a:txBody>
                    <a:bodyPr/>
                    <a:lstStyle/>
                    <a:p>
                      <a:pPr algn="ctr"/>
                      <a:r>
                        <a:rPr lang="en-US" dirty="0" smtClean="0"/>
                        <a:t>No of</a:t>
                      </a:r>
                      <a:r>
                        <a:rPr lang="en-US" baseline="0" dirty="0" smtClean="0"/>
                        <a:t> Contracts</a:t>
                      </a:r>
                      <a:endParaRPr lang="en-US" dirty="0"/>
                    </a:p>
                  </a:txBody>
                  <a:tcPr anchor="ctr"/>
                </a:tc>
                <a:tc rowSpan="2">
                  <a:txBody>
                    <a:bodyPr/>
                    <a:lstStyle/>
                    <a:p>
                      <a:pPr algn="ctr"/>
                      <a:r>
                        <a:rPr lang="en-US" dirty="0" smtClean="0"/>
                        <a:t>Value of Contracts</a:t>
                      </a:r>
                      <a:endParaRPr lang="en-US" dirty="0"/>
                    </a:p>
                  </a:txBody>
                  <a:tcPr anchor="ctr"/>
                </a:tc>
                <a:tc gridSpan="2">
                  <a:txBody>
                    <a:bodyPr/>
                    <a:lstStyle/>
                    <a:p>
                      <a:pPr algn="ctr"/>
                      <a:r>
                        <a:rPr lang="en-US" dirty="0" smtClean="0"/>
                        <a:t>Disciplinary</a:t>
                      </a:r>
                      <a:r>
                        <a:rPr lang="en-US" baseline="0" dirty="0" smtClean="0"/>
                        <a:t> Referrals</a:t>
                      </a:r>
                      <a:endParaRPr lang="en-US" dirty="0"/>
                    </a:p>
                  </a:txBody>
                  <a:tcPr anchor="ctr"/>
                </a:tc>
                <a:tc hMerge="1">
                  <a:txBody>
                    <a:bodyPr/>
                    <a:lstStyle/>
                    <a:p>
                      <a:endParaRPr lang="en-US" dirty="0"/>
                    </a:p>
                  </a:txBody>
                  <a:tcPr/>
                </a:tc>
                <a:tc gridSpan="2">
                  <a:txBody>
                    <a:bodyPr/>
                    <a:lstStyle/>
                    <a:p>
                      <a:pPr algn="ctr"/>
                      <a:r>
                        <a:rPr lang="en-US" dirty="0" smtClean="0"/>
                        <a:t>NPA Referrals</a:t>
                      </a:r>
                      <a:endParaRPr lang="en-US" dirty="0"/>
                    </a:p>
                  </a:txBody>
                  <a:tcPr anchor="ctr"/>
                </a:tc>
                <a:tc hMerge="1">
                  <a:txBody>
                    <a:bodyPr/>
                    <a:lstStyle/>
                    <a:p>
                      <a:pPr algn="ctr"/>
                      <a:endParaRPr lang="en-US" dirty="0"/>
                    </a:p>
                  </a:txBody>
                  <a:tcPr anchor="ctr"/>
                </a:tc>
                <a:tc rowSpan="2">
                  <a:txBody>
                    <a:bodyPr/>
                    <a:lstStyle/>
                    <a:p>
                      <a:pPr algn="ctr"/>
                      <a:r>
                        <a:rPr lang="en-US" dirty="0" smtClean="0"/>
                        <a:t>Civil</a:t>
                      </a:r>
                      <a:r>
                        <a:rPr lang="en-US" baseline="0" dirty="0" smtClean="0"/>
                        <a:t> Referrals</a:t>
                      </a:r>
                      <a:endParaRPr lang="en-US" dirty="0"/>
                    </a:p>
                  </a:txBody>
                  <a:tcPr anchor="ctr"/>
                </a:tc>
                <a:extLst>
                  <a:ext uri="{0D108BD9-81ED-4DB2-BD59-A6C34878D82A}">
                    <a16:rowId xmlns:a16="http://schemas.microsoft.com/office/drawing/2014/main" xmlns="" val="438560645"/>
                  </a:ext>
                </a:extLst>
              </a:tr>
              <a:tr h="107633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dirty="0" smtClean="0"/>
                        <a:t>Previously</a:t>
                      </a:r>
                      <a:r>
                        <a:rPr lang="en-US" baseline="0" dirty="0" smtClean="0"/>
                        <a:t> Reported – Oct 2022</a:t>
                      </a:r>
                      <a:endParaRPr lang="en-US" dirty="0"/>
                    </a:p>
                  </a:txBody>
                  <a:tcPr anchor="ctr"/>
                </a:tc>
                <a:tc>
                  <a:txBody>
                    <a:bodyPr/>
                    <a:lstStyle/>
                    <a:p>
                      <a:pPr algn="ctr"/>
                      <a:r>
                        <a:rPr lang="en-US" dirty="0" smtClean="0"/>
                        <a:t>Current Status </a:t>
                      </a:r>
                      <a:endParaRPr lang="en-US" dirty="0"/>
                    </a:p>
                  </a:txBody>
                  <a:tcPr anchor="ctr"/>
                </a:tc>
                <a:tc>
                  <a:txBody>
                    <a:bodyPr/>
                    <a:lstStyle/>
                    <a:p>
                      <a:pPr algn="ctr"/>
                      <a:r>
                        <a:rPr lang="en-US" dirty="0" smtClean="0"/>
                        <a:t>Previously Reported – Oct 2022</a:t>
                      </a:r>
                      <a:endParaRPr lang="en-US" dirty="0"/>
                    </a:p>
                  </a:txBody>
                  <a:tcPr anchor="ctr"/>
                </a:tc>
                <a:tc>
                  <a:txBody>
                    <a:bodyPr/>
                    <a:lstStyle/>
                    <a:p>
                      <a:pPr algn="ctr"/>
                      <a:r>
                        <a:rPr lang="en-US" dirty="0" smtClean="0"/>
                        <a:t>Current Status</a:t>
                      </a:r>
                      <a:endParaRPr lang="en-US" dirty="0"/>
                    </a:p>
                  </a:txBody>
                  <a:tcPr anchor="ctr"/>
                </a:tc>
                <a:tc vMerge="1">
                  <a:txBody>
                    <a:bodyPr/>
                    <a:lstStyle/>
                    <a:p>
                      <a:endParaRPr lang="en-US"/>
                    </a:p>
                  </a:txBody>
                  <a:tcPr/>
                </a:tc>
                <a:extLst>
                  <a:ext uri="{0D108BD9-81ED-4DB2-BD59-A6C34878D82A}">
                    <a16:rowId xmlns:a16="http://schemas.microsoft.com/office/drawing/2014/main" xmlns="" val="3750983390"/>
                  </a:ext>
                </a:extLst>
              </a:tr>
              <a:tr h="2155137">
                <a:tc>
                  <a:txBody>
                    <a:bodyPr/>
                    <a:lstStyle/>
                    <a:p>
                      <a:r>
                        <a:rPr lang="en-US" dirty="0" smtClean="0"/>
                        <a:t>Kusile</a:t>
                      </a:r>
                      <a:endParaRPr lang="en-US" dirty="0"/>
                    </a:p>
                  </a:txBody>
                  <a:tcPr/>
                </a:tc>
                <a:tc>
                  <a:txBody>
                    <a:bodyPr/>
                    <a:lstStyle/>
                    <a:p>
                      <a:r>
                        <a:rPr lang="en-US" dirty="0" smtClean="0"/>
                        <a:t>24</a:t>
                      </a:r>
                      <a:endParaRPr lang="en-US" dirty="0"/>
                    </a:p>
                  </a:txBody>
                  <a:tcPr/>
                </a:tc>
                <a:tc>
                  <a:txBody>
                    <a:bodyPr/>
                    <a:lstStyle/>
                    <a:p>
                      <a:r>
                        <a:rPr lang="en-US" dirty="0" smtClean="0"/>
                        <a:t>R88bn</a:t>
                      </a:r>
                      <a:endParaRPr lang="en-US" dirty="0"/>
                    </a:p>
                  </a:txBody>
                  <a:tcPr/>
                </a:tc>
                <a:tc>
                  <a:txBody>
                    <a:bodyPr/>
                    <a:lstStyle/>
                    <a:p>
                      <a:pPr marL="0" indent="0">
                        <a:buFont typeface="Arial" panose="020B0604020202020204" pitchFamily="34" charset="0"/>
                        <a:buNone/>
                      </a:pPr>
                      <a:r>
                        <a:rPr lang="en-US" dirty="0" smtClean="0"/>
                        <a:t>14</a:t>
                      </a:r>
                      <a:endParaRPr lang="en-US" dirty="0"/>
                    </a:p>
                  </a:txBody>
                  <a:tcPr/>
                </a:tc>
                <a:tc>
                  <a:txBody>
                    <a:bodyPr/>
                    <a:lstStyle/>
                    <a:p>
                      <a:pPr algn="ctr"/>
                      <a:r>
                        <a:rPr lang="en-US" b="1" dirty="0" smtClean="0"/>
                        <a:t>14 Referred</a:t>
                      </a:r>
                    </a:p>
                    <a:p>
                      <a:pPr marL="285750" indent="-285750">
                        <a:buFont typeface="Wingdings" panose="05000000000000000000" pitchFamily="2" charset="2"/>
                        <a:buChar char="q"/>
                      </a:pPr>
                      <a:r>
                        <a:rPr lang="en-US" dirty="0" smtClean="0">
                          <a:solidFill>
                            <a:srgbClr val="FF0000"/>
                          </a:solidFill>
                        </a:rPr>
                        <a:t>13 Finalised</a:t>
                      </a:r>
                    </a:p>
                    <a:p>
                      <a:pPr marL="509588" indent="-277813">
                        <a:buFont typeface="Arial" panose="020B0604020202020204" pitchFamily="34" charset="0"/>
                        <a:buChar char="•"/>
                      </a:pPr>
                      <a:r>
                        <a:rPr lang="en-US" dirty="0" smtClean="0">
                          <a:solidFill>
                            <a:srgbClr val="FF0000"/>
                          </a:solidFill>
                        </a:rPr>
                        <a:t>8 Dismissed</a:t>
                      </a:r>
                    </a:p>
                    <a:p>
                      <a:pPr marL="509588" indent="-277813">
                        <a:buFont typeface="Arial" panose="020B0604020202020204" pitchFamily="34" charset="0"/>
                        <a:buChar char="•"/>
                      </a:pPr>
                      <a:r>
                        <a:rPr lang="en-US" dirty="0" smtClean="0">
                          <a:solidFill>
                            <a:srgbClr val="FF0000"/>
                          </a:solidFill>
                        </a:rPr>
                        <a:t>5 Resigned</a:t>
                      </a:r>
                    </a:p>
                    <a:p>
                      <a:pPr marL="285750" indent="-285750">
                        <a:buFont typeface="Wingdings" panose="05000000000000000000" pitchFamily="2" charset="2"/>
                        <a:buChar char="q"/>
                      </a:pPr>
                      <a:r>
                        <a:rPr lang="en-US" dirty="0" smtClean="0">
                          <a:solidFill>
                            <a:srgbClr val="FF0000"/>
                          </a:solidFill>
                        </a:rPr>
                        <a:t>1 Pending – Currently Suspended</a:t>
                      </a:r>
                      <a:endParaRPr lang="en-US" dirty="0">
                        <a:solidFill>
                          <a:srgbClr val="FF0000"/>
                        </a:solidFill>
                      </a:endParaRPr>
                    </a:p>
                  </a:txBody>
                  <a:tcPr/>
                </a:tc>
                <a:tc>
                  <a:txBody>
                    <a:bodyPr/>
                    <a:lstStyle/>
                    <a:p>
                      <a:r>
                        <a:rPr lang="en-US" dirty="0" smtClean="0"/>
                        <a:t>73</a:t>
                      </a:r>
                      <a:endParaRPr lang="en-US" dirty="0"/>
                    </a:p>
                  </a:txBody>
                  <a:tcPr/>
                </a:tc>
                <a:tc>
                  <a:txBody>
                    <a:bodyPr/>
                    <a:lstStyle/>
                    <a:p>
                      <a:r>
                        <a:rPr lang="en-US" dirty="0" smtClean="0">
                          <a:solidFill>
                            <a:srgbClr val="FF0000"/>
                          </a:solidFill>
                        </a:rPr>
                        <a:t>103 Referrals have been made against individuals and companies. </a:t>
                      </a:r>
                      <a:endParaRPr lang="en-US" dirty="0">
                        <a:solidFill>
                          <a:srgbClr val="FF0000"/>
                        </a:solidFill>
                      </a:endParaRPr>
                    </a:p>
                  </a:txBody>
                  <a:tcPr/>
                </a:tc>
                <a:tc>
                  <a:txBody>
                    <a:bodyPr/>
                    <a:lstStyle/>
                    <a:p>
                      <a:pPr marL="0" indent="0">
                        <a:buFont typeface="Arial" panose="020B0604020202020204" pitchFamily="34" charset="0"/>
                        <a:buNone/>
                      </a:pPr>
                      <a:r>
                        <a:rPr lang="en-US" baseline="0" dirty="0" smtClean="0"/>
                        <a:t>Various cases are being prepared. Some have commenced.</a:t>
                      </a:r>
                    </a:p>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xmlns="" val="4252540103"/>
                  </a:ext>
                </a:extLst>
              </a:tr>
              <a:tr h="658138">
                <a:tc>
                  <a:txBody>
                    <a:bodyPr/>
                    <a:lstStyle/>
                    <a:p>
                      <a:r>
                        <a:rPr lang="en-US" dirty="0" smtClean="0"/>
                        <a:t>Medupi</a:t>
                      </a:r>
                      <a:endParaRPr lang="en-US" dirty="0"/>
                    </a:p>
                  </a:txBody>
                  <a:tcPr/>
                </a:tc>
                <a:tc>
                  <a:txBody>
                    <a:bodyPr/>
                    <a:lstStyle/>
                    <a:p>
                      <a:r>
                        <a:rPr lang="en-US" dirty="0" smtClean="0"/>
                        <a:t>5</a:t>
                      </a:r>
                      <a:endParaRPr lang="en-US" dirty="0"/>
                    </a:p>
                  </a:txBody>
                  <a:tcPr/>
                </a:tc>
                <a:tc>
                  <a:txBody>
                    <a:bodyPr/>
                    <a:lstStyle/>
                    <a:p>
                      <a:r>
                        <a:rPr lang="en-US" dirty="0" smtClean="0"/>
                        <a:t>R47bn</a:t>
                      </a:r>
                      <a:endParaRPr lang="en-US" dirty="0"/>
                    </a:p>
                  </a:txBody>
                  <a:tcPr/>
                </a:tc>
                <a:tc>
                  <a:txBody>
                    <a:bodyPr/>
                    <a:lstStyle/>
                    <a:p>
                      <a:endParaRPr lang="en-US" dirty="0"/>
                    </a:p>
                  </a:txBody>
                  <a:tcPr/>
                </a:tc>
                <a:tc>
                  <a:txBody>
                    <a:bodyPr/>
                    <a:lstStyle/>
                    <a:p>
                      <a:r>
                        <a:rPr lang="en-US" dirty="0" smtClean="0"/>
                        <a:t>0</a:t>
                      </a:r>
                      <a:endParaRPr lang="en-US" dirty="0"/>
                    </a:p>
                  </a:txBody>
                  <a:tcPr/>
                </a:tc>
                <a:tc>
                  <a:txBody>
                    <a:bodyPr/>
                    <a:lstStyle/>
                    <a:p>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xmlns="" val="3801423623"/>
                  </a:ext>
                </a:extLst>
              </a:tr>
              <a:tr h="430533">
                <a:tc>
                  <a:txBody>
                    <a:bodyPr/>
                    <a:lstStyle/>
                    <a:p>
                      <a:r>
                        <a:rPr lang="en-US" dirty="0" smtClean="0"/>
                        <a:t>Ingula</a:t>
                      </a:r>
                      <a:endParaRPr lang="en-US" dirty="0"/>
                    </a:p>
                  </a:txBody>
                  <a:tcPr/>
                </a:tc>
                <a:tc>
                  <a:txBody>
                    <a:bodyPr/>
                    <a:lstStyle/>
                    <a:p>
                      <a:r>
                        <a:rPr lang="en-US" dirty="0" smtClean="0"/>
                        <a:t>1</a:t>
                      </a:r>
                      <a:endParaRPr lang="en-US" dirty="0"/>
                    </a:p>
                  </a:txBody>
                  <a:tcPr/>
                </a:tc>
                <a:tc>
                  <a:txBody>
                    <a:bodyPr/>
                    <a:lstStyle/>
                    <a:p>
                      <a:r>
                        <a:rPr lang="en-US" dirty="0" smtClean="0"/>
                        <a:t>R</a:t>
                      </a:r>
                      <a:r>
                        <a:rPr lang="en-US" baseline="0" dirty="0" smtClean="0"/>
                        <a:t>11.3bn</a:t>
                      </a:r>
                      <a:endParaRPr lang="en-US" dirty="0"/>
                    </a:p>
                  </a:txBody>
                  <a:tcPr/>
                </a:tc>
                <a:tc>
                  <a:txBody>
                    <a:bodyPr/>
                    <a:lstStyle/>
                    <a:p>
                      <a:endParaRPr lang="en-US" dirty="0"/>
                    </a:p>
                  </a:txBody>
                  <a:tcPr/>
                </a:tc>
                <a:tc>
                  <a:txBody>
                    <a:bodyPr/>
                    <a:lstStyle/>
                    <a:p>
                      <a:r>
                        <a:rPr lang="en-US" dirty="0" smtClean="0"/>
                        <a:t>0</a:t>
                      </a:r>
                      <a:endParaRPr lang="en-US" dirty="0"/>
                    </a:p>
                  </a:txBody>
                  <a:tcPr/>
                </a:tc>
                <a:tc>
                  <a:txBody>
                    <a:bodyPr/>
                    <a:lstStyle/>
                    <a:p>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xmlns="" val="2002531852"/>
                  </a:ext>
                </a:extLst>
              </a:tr>
            </a:tbl>
          </a:graphicData>
        </a:graphic>
      </p:graphicFrame>
      <p:sp>
        <p:nvSpPr>
          <p:cNvPr id="3" name="Slide Number Placeholder 2"/>
          <p:cNvSpPr>
            <a:spLocks noGrp="1"/>
          </p:cNvSpPr>
          <p:nvPr>
            <p:ph type="sldNum" sz="quarter" idx="12"/>
          </p:nvPr>
        </p:nvSpPr>
        <p:spPr/>
        <p:txBody>
          <a:bodyPr/>
          <a:lstStyle/>
          <a:p>
            <a:fld id="{A9CDD504-248B-3749-98AD-45ADFBB8EDAD}" type="slidenum">
              <a:rPr lang="en-US" smtClean="0"/>
              <a:pPr/>
              <a:t>33</a:t>
            </a:fld>
            <a:endParaRPr lang="en-US" dirty="0"/>
          </a:p>
        </p:txBody>
      </p:sp>
    </p:spTree>
    <p:extLst>
      <p:ext uri="{BB962C8B-B14F-4D97-AF65-F5344CB8AC3E}">
        <p14:creationId xmlns:p14="http://schemas.microsoft.com/office/powerpoint/2010/main" xmlns="" val="2190797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4606"/>
            <a:ext cx="10515600" cy="409903"/>
          </a:xfrm>
        </p:spPr>
        <p:txBody>
          <a:bodyPr>
            <a:normAutofit fontScale="90000"/>
          </a:bodyPr>
          <a:lstStyle/>
          <a:p>
            <a:pPr algn="ctr"/>
            <a:r>
              <a:rPr lang="en-US" sz="2800" b="1" dirty="0" smtClean="0">
                <a:latin typeface="Arial" panose="020B0604020202020204" pitchFamily="34" charset="0"/>
                <a:cs typeface="Arial" panose="020B0604020202020204" pitchFamily="34" charset="0"/>
              </a:rPr>
              <a:t>ABB International– C&amp;I Contract - Kusile</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7144" y="1650124"/>
            <a:ext cx="11855669" cy="4582510"/>
          </a:xfrm>
        </p:spPr>
        <p:txBody>
          <a:bodyPr>
            <a:normAutofit lnSpcReduction="10000"/>
          </a:bodyPr>
          <a:lstStyle/>
          <a:p>
            <a:pPr defTabSz="457200">
              <a:lnSpc>
                <a:spcPct val="120000"/>
              </a:lnSpc>
              <a:spcBef>
                <a:spcPts val="0"/>
              </a:spcBef>
              <a:defRPr/>
            </a:pPr>
            <a:r>
              <a:rPr lang="en-ZA" sz="1600" dirty="0">
                <a:solidFill>
                  <a:sysClr val="windowText" lastClr="000000"/>
                </a:solidFill>
                <a:latin typeface="Arial" panose="020B0604020202020204" pitchFamily="34" charset="0"/>
                <a:cs typeface="Arial" panose="020B0604020202020204" pitchFamily="34" charset="0"/>
              </a:rPr>
              <a:t>The SIU, Eskom and ABB entered into a settlement agreement and in accordance with the settlement, ABB repaid </a:t>
            </a:r>
            <a:r>
              <a:rPr lang="en-ZA" sz="1600" b="1" dirty="0" smtClean="0">
                <a:solidFill>
                  <a:sysClr val="windowText" lastClr="000000"/>
                </a:solidFill>
                <a:latin typeface="Arial" panose="020B0604020202020204" pitchFamily="34" charset="0"/>
                <a:cs typeface="Arial" panose="020B0604020202020204" pitchFamily="34" charset="0"/>
              </a:rPr>
              <a:t>R 1.577b</a:t>
            </a:r>
            <a:r>
              <a:rPr lang="en-ZA" sz="1600" dirty="0" smtClean="0">
                <a:solidFill>
                  <a:sysClr val="windowText" lastClr="000000"/>
                </a:solidFill>
                <a:latin typeface="Arial" panose="020B0604020202020204" pitchFamily="34" charset="0"/>
                <a:cs typeface="Arial" panose="020B0604020202020204" pitchFamily="34" charset="0"/>
              </a:rPr>
              <a:t> </a:t>
            </a:r>
            <a:r>
              <a:rPr lang="en-ZA" sz="1600" dirty="0">
                <a:solidFill>
                  <a:sysClr val="windowText" lastClr="000000"/>
                </a:solidFill>
                <a:latin typeface="Arial" panose="020B0604020202020204" pitchFamily="34" charset="0"/>
                <a:cs typeface="Arial" panose="020B0604020202020204" pitchFamily="34" charset="0"/>
              </a:rPr>
              <a:t>to Eskom in December 2020. </a:t>
            </a:r>
          </a:p>
          <a:p>
            <a:pPr>
              <a:lnSpc>
                <a:spcPct val="120000"/>
              </a:lnSpc>
            </a:pPr>
            <a:r>
              <a:rPr lang="en-US" sz="1600" dirty="0" smtClean="0">
                <a:latin typeface="Arial" panose="020B0604020202020204" pitchFamily="34" charset="0"/>
                <a:cs typeface="Arial" panose="020B0604020202020204" pitchFamily="34" charset="0"/>
              </a:rPr>
              <a:t>The SIU is working with Eskom to </a:t>
            </a:r>
            <a:r>
              <a:rPr lang="en-US" sz="1600" dirty="0">
                <a:latin typeface="Arial" panose="020B0604020202020204" pitchFamily="34" charset="0"/>
                <a:cs typeface="Arial" panose="020B0604020202020204" pitchFamily="34" charset="0"/>
              </a:rPr>
              <a:t>set aside the </a:t>
            </a:r>
            <a:r>
              <a:rPr lang="en-US" sz="1600" dirty="0" smtClean="0">
                <a:latin typeface="Arial" panose="020B0604020202020204" pitchFamily="34" charset="0"/>
                <a:cs typeface="Arial" panose="020B0604020202020204" pitchFamily="34" charset="0"/>
              </a:rPr>
              <a:t>R2,2b </a:t>
            </a:r>
            <a:r>
              <a:rPr lang="en-US" sz="1600" dirty="0">
                <a:latin typeface="Arial" panose="020B0604020202020204" pitchFamily="34" charset="0"/>
                <a:cs typeface="Arial" panose="020B0604020202020204" pitchFamily="34" charset="0"/>
              </a:rPr>
              <a:t>control and </a:t>
            </a:r>
            <a:r>
              <a:rPr lang="en-US" sz="1600" dirty="0" smtClean="0">
                <a:latin typeface="Arial" panose="020B0604020202020204" pitchFamily="34" charset="0"/>
                <a:cs typeface="Arial" panose="020B0604020202020204" pitchFamily="34" charset="0"/>
              </a:rPr>
              <a:t>instrumentation contract.</a:t>
            </a:r>
          </a:p>
          <a:p>
            <a:pPr>
              <a:lnSpc>
                <a:spcPct val="120000"/>
              </a:lnSpc>
            </a:pPr>
            <a:r>
              <a:rPr lang="en-US" sz="1600" dirty="0" smtClean="0">
                <a:latin typeface="Arial" panose="020B0604020202020204" pitchFamily="34" charset="0"/>
                <a:cs typeface="Arial" panose="020B0604020202020204" pitchFamily="34" charset="0"/>
              </a:rPr>
              <a:t>The contract </a:t>
            </a:r>
            <a:r>
              <a:rPr lang="en-US" sz="1600" dirty="0">
                <a:latin typeface="Arial" panose="020B0604020202020204" pitchFamily="34" charset="0"/>
                <a:cs typeface="Arial" panose="020B0604020202020204" pitchFamily="34" charset="0"/>
              </a:rPr>
              <a:t>that had been </a:t>
            </a:r>
            <a:r>
              <a:rPr lang="en-US" sz="1600" dirty="0" smtClean="0">
                <a:latin typeface="Arial" panose="020B0604020202020204" pitchFamily="34" charset="0"/>
                <a:cs typeface="Arial" panose="020B0604020202020204" pitchFamily="34" charset="0"/>
              </a:rPr>
              <a:t>unlawfully and irregularly </a:t>
            </a:r>
            <a:r>
              <a:rPr lang="en-US" sz="1600" dirty="0">
                <a:latin typeface="Arial" panose="020B0604020202020204" pitchFamily="34" charset="0"/>
                <a:cs typeface="Arial" panose="020B0604020202020204" pitchFamily="34" charset="0"/>
              </a:rPr>
              <a:t>awarded to ABB. </a:t>
            </a:r>
            <a:r>
              <a:rPr lang="en-US" sz="1600" dirty="0">
                <a:solidFill>
                  <a:srgbClr val="FF0000"/>
                </a:solidFill>
                <a:latin typeface="Arial" panose="020B0604020202020204" pitchFamily="34" charset="0"/>
                <a:cs typeface="Arial" panose="020B0604020202020204" pitchFamily="34" charset="0"/>
              </a:rPr>
              <a:t>Court papers in this regard </a:t>
            </a:r>
            <a:r>
              <a:rPr lang="en-US" sz="1600" dirty="0" smtClean="0">
                <a:solidFill>
                  <a:srgbClr val="FF0000"/>
                </a:solidFill>
                <a:latin typeface="Arial" panose="020B0604020202020204" pitchFamily="34" charset="0"/>
                <a:cs typeface="Arial" panose="020B0604020202020204" pitchFamily="34" charset="0"/>
              </a:rPr>
              <a:t>have been filed on the 3</a:t>
            </a:r>
            <a:r>
              <a:rPr lang="en-US" sz="1600" baseline="30000" dirty="0" smtClean="0">
                <a:solidFill>
                  <a:srgbClr val="FF0000"/>
                </a:solidFill>
                <a:latin typeface="Arial" panose="020B0604020202020204" pitchFamily="34" charset="0"/>
                <a:cs typeface="Arial" panose="020B0604020202020204" pitchFamily="34" charset="0"/>
              </a:rPr>
              <a:t>rd</a:t>
            </a:r>
            <a:r>
              <a:rPr lang="en-US" sz="1600" dirty="0" smtClean="0">
                <a:solidFill>
                  <a:srgbClr val="FF0000"/>
                </a:solidFill>
                <a:latin typeface="Arial" panose="020B0604020202020204" pitchFamily="34" charset="0"/>
                <a:cs typeface="Arial" panose="020B0604020202020204" pitchFamily="34" charset="0"/>
              </a:rPr>
              <a:t> of April 2023 and wrote to the Deputy Judge President on 5 April and requested for a special allocation of a judge to hear the matter. We are waiting feedback from the DJP in this regard.</a:t>
            </a:r>
          </a:p>
          <a:p>
            <a:pPr>
              <a:lnSpc>
                <a:spcPct val="120000"/>
              </a:lnSpc>
            </a:pPr>
            <a:r>
              <a:rPr lang="en-US" sz="1600" dirty="0" smtClean="0">
                <a:solidFill>
                  <a:sysClr val="windowText" lastClr="000000"/>
                </a:solidFill>
                <a:latin typeface="Arial" panose="020B0604020202020204" pitchFamily="34" charset="0"/>
                <a:cs typeface="Arial" panose="020B0604020202020204" pitchFamily="34" charset="0"/>
              </a:rPr>
              <a:t>The </a:t>
            </a:r>
            <a:r>
              <a:rPr lang="en-US" sz="1600" dirty="0">
                <a:solidFill>
                  <a:sysClr val="windowText" lastClr="000000"/>
                </a:solidFill>
                <a:latin typeface="Arial" panose="020B0604020202020204" pitchFamily="34" charset="0"/>
                <a:cs typeface="Arial" panose="020B0604020202020204" pitchFamily="34" charset="0"/>
              </a:rPr>
              <a:t>SIU and Eskom are in discussions with NT regarding a new contract to be concluded with ABB to complete the outstanding works at no profit</a:t>
            </a:r>
            <a:r>
              <a:rPr lang="en-US" sz="1600" dirty="0" smtClean="0">
                <a:solidFill>
                  <a:sysClr val="windowText" lastClr="000000"/>
                </a:solidFill>
                <a:latin typeface="Arial" panose="020B0604020202020204" pitchFamily="34" charset="0"/>
                <a:cs typeface="Arial" panose="020B0604020202020204" pitchFamily="34" charset="0"/>
              </a:rPr>
              <a:t>. This contract will commence as soon as the previous contract has been terminated.</a:t>
            </a:r>
          </a:p>
          <a:p>
            <a:pPr>
              <a:lnSpc>
                <a:spcPct val="120000"/>
              </a:lnSpc>
            </a:pPr>
            <a:r>
              <a:rPr lang="en-US" sz="1600" dirty="0" smtClean="0">
                <a:solidFill>
                  <a:sysClr val="windowText" lastClr="000000"/>
                </a:solidFill>
                <a:latin typeface="Arial" panose="020B0604020202020204" pitchFamily="34" charset="0"/>
                <a:cs typeface="Arial" panose="020B0604020202020204" pitchFamily="34" charset="0"/>
              </a:rPr>
              <a:t>The NPA’s ID has reached an agreement with ABB to repay R2,5bn in the form of punitive reparations as a result of the serious crimes committed against Eskom during the State Capture period. The SIU played an active role to the ID in finalizing this matter. </a:t>
            </a:r>
            <a:endParaRPr lang="en-US" sz="1600" dirty="0" smtClean="0">
              <a:solidFill>
                <a:srgbClr val="FF0000"/>
              </a:solidFill>
              <a:latin typeface="Arial" panose="020B0604020202020204" pitchFamily="34" charset="0"/>
              <a:cs typeface="Arial" panose="020B0604020202020204" pitchFamily="34" charset="0"/>
            </a:endParaRPr>
          </a:p>
          <a:p>
            <a:pPr>
              <a:lnSpc>
                <a:spcPct val="120000"/>
              </a:lnSpc>
            </a:pPr>
            <a:r>
              <a:rPr lang="en-US" sz="1600" dirty="0" smtClean="0">
                <a:latin typeface="Arial" panose="020B0604020202020204" pitchFamily="34" charset="0"/>
                <a:cs typeface="Arial" panose="020B0604020202020204" pitchFamily="34" charset="0"/>
              </a:rPr>
              <a:t>As at the December 2020 ABB’s claims amounted to R 2.079bn. As a result of the technical assistance from the experts and the SIU’s intervention, the real value of the claims amounted to R 129m resulting in the prevention of future losses to the value of R 1.95b. </a:t>
            </a:r>
            <a:endParaRPr lang="en-ZA" sz="1600" dirty="0">
              <a:latin typeface="Arial" panose="020B0604020202020204" pitchFamily="34" charset="0"/>
              <a:cs typeface="Arial" panose="020B0604020202020204" pitchFamily="34" charset="0"/>
            </a:endParaRPr>
          </a:p>
          <a:p>
            <a:endParaRPr lang="en-US" sz="1400" dirty="0"/>
          </a:p>
        </p:txBody>
      </p:sp>
      <p:sp>
        <p:nvSpPr>
          <p:cNvPr id="4" name="Slide Number Placeholder 3"/>
          <p:cNvSpPr>
            <a:spLocks noGrp="1"/>
          </p:cNvSpPr>
          <p:nvPr>
            <p:ph type="sldNum" sz="quarter" idx="12"/>
          </p:nvPr>
        </p:nvSpPr>
        <p:spPr/>
        <p:txBody>
          <a:bodyPr/>
          <a:lstStyle/>
          <a:p>
            <a:fld id="{A9CDD504-248B-3749-98AD-45ADFBB8EDAD}" type="slidenum">
              <a:rPr lang="en-US" smtClean="0"/>
              <a:pPr/>
              <a:t>34</a:t>
            </a:fld>
            <a:endParaRPr lang="en-US" dirty="0"/>
          </a:p>
        </p:txBody>
      </p:sp>
    </p:spTree>
    <p:extLst>
      <p:ext uri="{BB962C8B-B14F-4D97-AF65-F5344CB8AC3E}">
        <p14:creationId xmlns:p14="http://schemas.microsoft.com/office/powerpoint/2010/main" xmlns="" val="2717037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5931"/>
            <a:ext cx="10515600" cy="704193"/>
          </a:xfrm>
        </p:spPr>
        <p:txBody>
          <a:bodyPr>
            <a:normAutofit/>
          </a:bodyPr>
          <a:lstStyle/>
          <a:p>
            <a:pPr algn="ctr"/>
            <a:r>
              <a:rPr lang="en-US" sz="2800" b="1" dirty="0" smtClean="0">
                <a:latin typeface="Arial" panose="020B0604020202020204" pitchFamily="34" charset="0"/>
                <a:cs typeface="Arial" panose="020B0604020202020204" pitchFamily="34" charset="0"/>
              </a:rPr>
              <a:t>Tenova Contracts - Kusile</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6252" y="1472665"/>
            <a:ext cx="11993079" cy="4754879"/>
          </a:xfrm>
        </p:spPr>
        <p:txBody>
          <a:bodyPr>
            <a:noAutofit/>
          </a:bodyPr>
          <a:lstStyle/>
          <a:p>
            <a:pPr algn="just" defTabSz="457200">
              <a:lnSpc>
                <a:spcPct val="150000"/>
              </a:lnSpc>
              <a:spcBef>
                <a:spcPts val="0"/>
              </a:spcBef>
              <a:defRPr/>
            </a:pPr>
            <a:r>
              <a:rPr lang="en-ZA" sz="1600" dirty="0" smtClean="0">
                <a:solidFill>
                  <a:sysClr val="windowText" lastClr="000000"/>
                </a:solidFill>
                <a:latin typeface="Arial" panose="020B0604020202020204" pitchFamily="34" charset="0"/>
                <a:cs typeface="Arial" panose="020B0604020202020204" pitchFamily="34" charset="0"/>
              </a:rPr>
              <a:t>Tenova made a voluntary disclosure in the region of around R 1m in relation to an overseas holiday for a senior Eskom official.</a:t>
            </a:r>
          </a:p>
          <a:p>
            <a:pPr algn="just" defTabSz="457200">
              <a:lnSpc>
                <a:spcPct val="150000"/>
              </a:lnSpc>
              <a:spcBef>
                <a:spcPts val="0"/>
              </a:spcBef>
              <a:defRPr/>
            </a:pPr>
            <a:r>
              <a:rPr lang="en-ZA" sz="1600" dirty="0" smtClean="0">
                <a:solidFill>
                  <a:sysClr val="windowText" lastClr="000000"/>
                </a:solidFill>
                <a:latin typeface="Arial" panose="020B0604020202020204" pitchFamily="34" charset="0"/>
                <a:cs typeface="Arial" panose="020B0604020202020204" pitchFamily="34" charset="0"/>
              </a:rPr>
              <a:t>Tenova made further disclosures around suspicious payments to Babinatlou in the region of R 46m, a company recommended ty the same senior Eskom official.</a:t>
            </a:r>
          </a:p>
          <a:p>
            <a:pPr algn="just" defTabSz="457200">
              <a:lnSpc>
                <a:spcPct val="150000"/>
              </a:lnSpc>
              <a:spcBef>
                <a:spcPts val="0"/>
              </a:spcBef>
              <a:defRPr/>
            </a:pPr>
            <a:r>
              <a:rPr lang="en-ZA" sz="1600" dirty="0" smtClean="0">
                <a:solidFill>
                  <a:sysClr val="windowText" lastClr="000000"/>
                </a:solidFill>
                <a:latin typeface="Arial" panose="020B0604020202020204" pitchFamily="34" charset="0"/>
                <a:cs typeface="Arial" panose="020B0604020202020204" pitchFamily="34" charset="0"/>
              </a:rPr>
              <a:t>The SIU found evidence of corruption in respect of money paid by Tenova to Babinatlou to various former Eskom employees. </a:t>
            </a:r>
          </a:p>
          <a:p>
            <a:pPr algn="just" defTabSz="457200">
              <a:lnSpc>
                <a:spcPct val="150000"/>
              </a:lnSpc>
              <a:spcBef>
                <a:spcPts val="0"/>
              </a:spcBef>
              <a:defRPr/>
            </a:pPr>
            <a:r>
              <a:rPr lang="en-ZA" sz="1600" dirty="0" smtClean="0">
                <a:solidFill>
                  <a:sysClr val="windowText" lastClr="000000"/>
                </a:solidFill>
                <a:latin typeface="Arial" panose="020B0604020202020204" pitchFamily="34" charset="0"/>
                <a:cs typeface="Arial" panose="020B0604020202020204" pitchFamily="34" charset="0"/>
              </a:rPr>
              <a:t>Eskom terminated the contract with Tenova and recovered R58m in the form of bonds that were in place.</a:t>
            </a:r>
          </a:p>
          <a:p>
            <a:pPr algn="just" defTabSz="457200">
              <a:lnSpc>
                <a:spcPct val="150000"/>
              </a:lnSpc>
              <a:spcBef>
                <a:spcPts val="0"/>
              </a:spcBef>
              <a:defRPr/>
            </a:pPr>
            <a:r>
              <a:rPr lang="en-ZA" sz="1600" dirty="0" smtClean="0">
                <a:solidFill>
                  <a:sysClr val="windowText" lastClr="000000"/>
                </a:solidFill>
                <a:latin typeface="Arial" panose="020B0604020202020204" pitchFamily="34" charset="0"/>
                <a:cs typeface="Arial" panose="020B0604020202020204" pitchFamily="34" charset="0"/>
              </a:rPr>
              <a:t>The SIU made NPA referrals against various individuals and companies including the former Eskom employees. </a:t>
            </a:r>
            <a:endParaRPr lang="en-US" sz="1600" dirty="0" smtClean="0">
              <a:latin typeface="Arial" panose="020B0604020202020204" pitchFamily="34" charset="0"/>
              <a:cs typeface="Arial" panose="020B0604020202020204" pitchFamily="34" charset="0"/>
            </a:endParaRPr>
          </a:p>
          <a:p>
            <a:pPr algn="just">
              <a:lnSpc>
                <a:spcPct val="150000"/>
              </a:lnSpc>
              <a:spcBef>
                <a:spcPts val="600"/>
              </a:spcBef>
            </a:pPr>
            <a:r>
              <a:rPr lang="en-US" sz="1600" dirty="0" smtClean="0">
                <a:latin typeface="Arial" panose="020B0604020202020204" pitchFamily="34" charset="0"/>
                <a:cs typeface="Arial" panose="020B0604020202020204" pitchFamily="34" charset="0"/>
              </a:rPr>
              <a:t>The SIU is awaiting the technical experts reports on global settlements to the tune of R 700m and R 350m that was paid to Tenova by Eskom. </a:t>
            </a:r>
          </a:p>
          <a:p>
            <a:pPr algn="just">
              <a:lnSpc>
                <a:spcPct val="150000"/>
              </a:lnSpc>
              <a:spcBef>
                <a:spcPts val="600"/>
              </a:spcBef>
            </a:pPr>
            <a:r>
              <a:rPr lang="en-ZA" sz="1600" dirty="0">
                <a:solidFill>
                  <a:sysClr val="windowText" lastClr="000000"/>
                </a:solidFill>
                <a:latin typeface="Arial" panose="020B0604020202020204" pitchFamily="34" charset="0"/>
                <a:cs typeface="Arial" panose="020B0604020202020204" pitchFamily="34" charset="0"/>
              </a:rPr>
              <a:t>Tenova is challenging the termination of the contracts and Eskom has applied for an interdict to halt all </a:t>
            </a:r>
            <a:r>
              <a:rPr lang="en-ZA" sz="1600" dirty="0" smtClean="0">
                <a:solidFill>
                  <a:sysClr val="windowText" lastClr="000000"/>
                </a:solidFill>
                <a:latin typeface="Arial" panose="020B0604020202020204" pitchFamily="34" charset="0"/>
                <a:cs typeface="Arial" panose="020B0604020202020204" pitchFamily="34" charset="0"/>
              </a:rPr>
              <a:t>DAB </a:t>
            </a:r>
            <a:r>
              <a:rPr lang="en-ZA" sz="1600" dirty="0">
                <a:solidFill>
                  <a:sysClr val="windowText" lastClr="000000"/>
                </a:solidFill>
                <a:latin typeface="Arial" panose="020B0604020202020204" pitchFamily="34" charset="0"/>
                <a:cs typeface="Arial" panose="020B0604020202020204" pitchFamily="34" charset="0"/>
              </a:rPr>
              <a:t>proceedings pending the outcome of the SIU and NPA </a:t>
            </a:r>
            <a:r>
              <a:rPr lang="en-ZA" sz="1600" dirty="0" smtClean="0">
                <a:solidFill>
                  <a:sysClr val="windowText" lastClr="000000"/>
                </a:solidFill>
                <a:latin typeface="Arial" panose="020B0604020202020204" pitchFamily="34" charset="0"/>
                <a:cs typeface="Arial" panose="020B0604020202020204" pitchFamily="34" charset="0"/>
              </a:rPr>
              <a:t>investigations.</a:t>
            </a:r>
          </a:p>
          <a:p>
            <a:pPr algn="just">
              <a:lnSpc>
                <a:spcPct val="150000"/>
              </a:lnSpc>
              <a:spcBef>
                <a:spcPts val="600"/>
              </a:spcBef>
            </a:pPr>
            <a:r>
              <a:rPr lang="en-ZA" sz="1600" dirty="0" smtClean="0">
                <a:solidFill>
                  <a:sysClr val="windowText" lastClr="000000"/>
                </a:solidFill>
                <a:latin typeface="Arial" panose="020B0604020202020204" pitchFamily="34" charset="0"/>
                <a:cs typeface="Arial" panose="020B0604020202020204" pitchFamily="34" charset="0"/>
              </a:rPr>
              <a:t>The investigation is ongoing. </a:t>
            </a:r>
            <a:endParaRPr lang="en-US" sz="1800" dirty="0"/>
          </a:p>
        </p:txBody>
      </p:sp>
      <p:sp>
        <p:nvSpPr>
          <p:cNvPr id="4" name="Slide Number Placeholder 3"/>
          <p:cNvSpPr>
            <a:spLocks noGrp="1"/>
          </p:cNvSpPr>
          <p:nvPr>
            <p:ph type="sldNum" sz="quarter" idx="12"/>
          </p:nvPr>
        </p:nvSpPr>
        <p:spPr/>
        <p:txBody>
          <a:bodyPr/>
          <a:lstStyle/>
          <a:p>
            <a:fld id="{A9CDD504-248B-3749-98AD-45ADFBB8EDAD}" type="slidenum">
              <a:rPr lang="en-US" smtClean="0"/>
              <a:pPr/>
              <a:t>35</a:t>
            </a:fld>
            <a:endParaRPr lang="en-US" dirty="0"/>
          </a:p>
        </p:txBody>
      </p:sp>
    </p:spTree>
    <p:extLst>
      <p:ext uri="{BB962C8B-B14F-4D97-AF65-F5344CB8AC3E}">
        <p14:creationId xmlns:p14="http://schemas.microsoft.com/office/powerpoint/2010/main" xmlns="" val="622488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2566"/>
            <a:ext cx="10515600" cy="493986"/>
          </a:xfrm>
        </p:spPr>
        <p:txBody>
          <a:bodyPr>
            <a:normAutofit/>
          </a:bodyPr>
          <a:lstStyle/>
          <a:p>
            <a:pPr algn="ctr"/>
            <a:r>
              <a:rPr lang="en-US" sz="2800" b="1" dirty="0" smtClean="0">
                <a:latin typeface="Arial" panose="020B0604020202020204" pitchFamily="34" charset="0"/>
                <a:cs typeface="Arial" panose="020B0604020202020204" pitchFamily="34" charset="0"/>
              </a:rPr>
              <a:t>SIU vs Hlakudi and Others</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62759" y="1492469"/>
            <a:ext cx="11655971" cy="4813737"/>
          </a:xfrm>
        </p:spPr>
        <p:txBody>
          <a:bodyPr>
            <a:normAutofit fontScale="92500" lnSpcReduction="10000"/>
          </a:bodyPr>
          <a:lstStyle/>
          <a:p>
            <a:pPr lvl="0">
              <a:lnSpc>
                <a:spcPct val="110000"/>
              </a:lnSpc>
            </a:pPr>
            <a:r>
              <a:rPr lang="en-ZA" sz="1600" dirty="0" smtClean="0">
                <a:latin typeface="Arial" panose="020B0604020202020204" pitchFamily="34" charset="0"/>
                <a:cs typeface="Arial" panose="020B0604020202020204" pitchFamily="34" charset="0"/>
              </a:rPr>
              <a:t>The SIU investigated the </a:t>
            </a:r>
            <a:r>
              <a:rPr lang="en-GB" sz="1600" dirty="0" smtClean="0">
                <a:latin typeface="Arial" panose="020B0604020202020204" pitchFamily="34" charset="0"/>
                <a:cs typeface="Arial" panose="020B0604020202020204" pitchFamily="34" charset="0"/>
              </a:rPr>
              <a:t>Stefanutti </a:t>
            </a:r>
            <a:r>
              <a:rPr lang="en-GB" sz="1600" dirty="0">
                <a:latin typeface="Arial" panose="020B0604020202020204" pitchFamily="34" charset="0"/>
                <a:cs typeface="Arial" panose="020B0604020202020204" pitchFamily="34" charset="0"/>
              </a:rPr>
              <a:t>Stocks Izazi Consortium </a:t>
            </a:r>
            <a:r>
              <a:rPr lang="en-GB" sz="1600" dirty="0" smtClean="0">
                <a:latin typeface="Arial" panose="020B0604020202020204" pitchFamily="34" charset="0"/>
                <a:cs typeface="Arial" panose="020B0604020202020204" pitchFamily="34" charset="0"/>
              </a:rPr>
              <a:t>JV contract </a:t>
            </a:r>
            <a:r>
              <a:rPr lang="en-ZA" sz="1600" dirty="0" smtClean="0">
                <a:latin typeface="Arial" panose="020B0604020202020204" pitchFamily="34" charset="0"/>
                <a:cs typeface="Arial" panose="020B0604020202020204" pitchFamily="34" charset="0"/>
              </a:rPr>
              <a:t>at </a:t>
            </a:r>
            <a:r>
              <a:rPr lang="en-ZA" sz="1600" dirty="0">
                <a:latin typeface="Arial" panose="020B0604020202020204" pitchFamily="34" charset="0"/>
                <a:cs typeface="Arial" panose="020B0604020202020204" pitchFamily="34" charset="0"/>
              </a:rPr>
              <a:t>Kusile Power Station </a:t>
            </a:r>
            <a:r>
              <a:rPr lang="en-GB" sz="1600" dirty="0">
                <a:latin typeface="Arial" panose="020B0604020202020204" pitchFamily="34" charset="0"/>
                <a:cs typeface="Arial" panose="020B0604020202020204" pitchFamily="34" charset="0"/>
              </a:rPr>
              <a:t>for </a:t>
            </a:r>
            <a:r>
              <a:rPr lang="en-GB" sz="1600" dirty="0" smtClean="0">
                <a:latin typeface="Arial" panose="020B0604020202020204" pitchFamily="34" charset="0"/>
                <a:cs typeface="Arial" panose="020B0604020202020204" pitchFamily="34" charset="0"/>
              </a:rPr>
              <a:t>Site </a:t>
            </a:r>
            <a:r>
              <a:rPr lang="en-GB" sz="1600" dirty="0">
                <a:latin typeface="Arial" panose="020B0604020202020204" pitchFamily="34" charset="0"/>
                <a:cs typeface="Arial" panose="020B0604020202020204" pitchFamily="34" charset="0"/>
              </a:rPr>
              <a:t>Finishing </a:t>
            </a:r>
            <a:r>
              <a:rPr lang="en-GB" sz="1600" dirty="0" smtClean="0">
                <a:latin typeface="Arial" panose="020B0604020202020204" pitchFamily="34" charset="0"/>
                <a:cs typeface="Arial" panose="020B0604020202020204" pitchFamily="34" charset="0"/>
              </a:rPr>
              <a:t>(P28</a:t>
            </a:r>
            <a:r>
              <a:rPr lang="en-GB" sz="1600" dirty="0">
                <a:latin typeface="Arial" panose="020B0604020202020204" pitchFamily="34" charset="0"/>
                <a:cs typeface="Arial" panose="020B0604020202020204" pitchFamily="34" charset="0"/>
              </a:rPr>
              <a:t>)</a:t>
            </a:r>
            <a:r>
              <a:rPr lang="en-ZA" sz="1600" dirty="0" smtClean="0">
                <a:latin typeface="Arial" panose="020B0604020202020204" pitchFamily="34" charset="0"/>
                <a:cs typeface="Arial" panose="020B0604020202020204" pitchFamily="34" charset="0"/>
              </a:rPr>
              <a:t>. The value of the contract was </a:t>
            </a:r>
            <a:r>
              <a:rPr lang="en-ZA" sz="1600" b="1" dirty="0" smtClean="0">
                <a:latin typeface="Arial" panose="020B0604020202020204" pitchFamily="34" charset="0"/>
                <a:cs typeface="Arial" panose="020B0604020202020204" pitchFamily="34" charset="0"/>
              </a:rPr>
              <a:t>R 782 983 578</a:t>
            </a:r>
            <a:endParaRPr lang="en-US" sz="1600" b="1" dirty="0">
              <a:latin typeface="Arial" panose="020B0604020202020204" pitchFamily="34" charset="0"/>
              <a:cs typeface="Arial" panose="020B0604020202020204" pitchFamily="34" charset="0"/>
            </a:endParaRPr>
          </a:p>
          <a:p>
            <a:pPr lvl="0">
              <a:lnSpc>
                <a:spcPct val="110000"/>
              </a:lnSpc>
            </a:pPr>
            <a:r>
              <a:rPr lang="en-GB" sz="1600" dirty="0" smtClean="0">
                <a:latin typeface="Arial" panose="020B0604020202020204" pitchFamily="34" charset="0"/>
                <a:cs typeface="Arial" panose="020B0604020202020204" pitchFamily="34" charset="0"/>
              </a:rPr>
              <a:t>The SIU found that there was a corrupt relationship between the JV and Eskom employees;</a:t>
            </a:r>
            <a:r>
              <a:rPr lang="en-GB" sz="1600" dirty="0">
                <a:latin typeface="Arial" panose="020B0604020202020204" pitchFamily="34" charset="0"/>
                <a:cs typeface="Arial" panose="020B0604020202020204" pitchFamily="34" charset="0"/>
              </a:rPr>
              <a:t> Mr </a:t>
            </a:r>
            <a:r>
              <a:rPr lang="en-GB" sz="1600" dirty="0" smtClean="0">
                <a:latin typeface="Arial" panose="020B0604020202020204" pitchFamily="34" charset="0"/>
                <a:cs typeface="Arial" panose="020B0604020202020204" pitchFamily="34" charset="0"/>
              </a:rPr>
              <a:t>France Hlakudi, a </a:t>
            </a:r>
            <a:r>
              <a:rPr lang="en-GB" sz="1600" dirty="0">
                <a:latin typeface="Arial" panose="020B0604020202020204" pitchFamily="34" charset="0"/>
                <a:cs typeface="Arial" panose="020B0604020202020204" pitchFamily="34" charset="0"/>
              </a:rPr>
              <a:t>former Projects Director at </a:t>
            </a:r>
            <a:r>
              <a:rPr lang="en-GB" sz="1600" dirty="0" smtClean="0">
                <a:latin typeface="Arial" panose="020B0604020202020204" pitchFamily="34" charset="0"/>
                <a:cs typeface="Arial" panose="020B0604020202020204" pitchFamily="34" charset="0"/>
              </a:rPr>
              <a:t>Kusile, Ms</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Mildred Nonhlanhla Nyoka </a:t>
            </a:r>
            <a:r>
              <a:rPr lang="en-US" sz="1600" dirty="0" smtClean="0">
                <a:latin typeface="Arial" panose="020B0604020202020204" pitchFamily="34" charset="0"/>
                <a:cs typeface="Arial" panose="020B0604020202020204" pitchFamily="34" charset="0"/>
              </a:rPr>
              <a:t>a former</a:t>
            </a:r>
            <a:r>
              <a:rPr lang="en-GB" sz="1600" dirty="0" smtClean="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Kusile Senior Manager: Contracts </a:t>
            </a:r>
            <a:r>
              <a:rPr lang="en-GB" sz="1600" dirty="0" smtClean="0">
                <a:latin typeface="Arial" panose="020B0604020202020204" pitchFamily="34" charset="0"/>
                <a:cs typeface="Arial" panose="020B0604020202020204" pitchFamily="34" charset="0"/>
              </a:rPr>
              <a:t>Management and Simon Makondo a former Officer Technical Support.</a:t>
            </a:r>
          </a:p>
          <a:p>
            <a:pPr lvl="0">
              <a:lnSpc>
                <a:spcPct val="110000"/>
              </a:lnSpc>
            </a:pPr>
            <a:r>
              <a:rPr lang="en-GB" sz="1600" dirty="0" smtClean="0">
                <a:latin typeface="Arial" panose="020B0604020202020204" pitchFamily="34" charset="0"/>
                <a:cs typeface="Arial" panose="020B0604020202020204" pitchFamily="34" charset="0"/>
              </a:rPr>
              <a:t>The SIU found evidence of a flow of money </a:t>
            </a:r>
            <a:r>
              <a:rPr lang="en-GB" sz="1600" b="1" dirty="0" smtClean="0">
                <a:latin typeface="Arial" panose="020B0604020202020204" pitchFamily="34" charset="0"/>
                <a:cs typeface="Arial" panose="020B0604020202020204" pitchFamily="34" charset="0"/>
              </a:rPr>
              <a:t>R 105 500 000 </a:t>
            </a:r>
            <a:r>
              <a:rPr lang="en-GB" sz="1600" dirty="0" smtClean="0">
                <a:latin typeface="Arial" panose="020B0604020202020204" pitchFamily="34" charset="0"/>
                <a:cs typeface="Arial" panose="020B0604020202020204" pitchFamily="34" charset="0"/>
              </a:rPr>
              <a:t>from Eskom to the JV and then to the Eskom employees or agents of the employees through a convoluted network of entities.</a:t>
            </a:r>
          </a:p>
          <a:p>
            <a:pPr lvl="0">
              <a:lnSpc>
                <a:spcPct val="110000"/>
              </a:lnSpc>
            </a:pPr>
            <a:r>
              <a:rPr lang="en-GB" sz="1600" dirty="0" smtClean="0">
                <a:latin typeface="Arial" panose="020B0604020202020204" pitchFamily="34" charset="0"/>
                <a:cs typeface="Arial" panose="020B0604020202020204" pitchFamily="34" charset="0"/>
              </a:rPr>
              <a:t>Hlakudi and Nyoka resigned prior to the SIU investigation. A disciplinary referral was made by the SIU against Makondo and he was dismissed.</a:t>
            </a:r>
          </a:p>
          <a:p>
            <a:pPr lvl="0">
              <a:lnSpc>
                <a:spcPct val="110000"/>
              </a:lnSpc>
            </a:pPr>
            <a:r>
              <a:rPr lang="en-GB" sz="1600" dirty="0" smtClean="0">
                <a:latin typeface="Arial" panose="020B0604020202020204" pitchFamily="34" charset="0"/>
                <a:cs typeface="Arial" panose="020B0604020202020204" pitchFamily="34" charset="0"/>
              </a:rPr>
              <a:t>The SIU has filed its summons and particulars of claim against the Eskom employees to disgorge profits they received from the JV. This matter is ongoing.</a:t>
            </a:r>
          </a:p>
          <a:p>
            <a:pPr lvl="0">
              <a:lnSpc>
                <a:spcPct val="110000"/>
              </a:lnSpc>
            </a:pPr>
            <a:r>
              <a:rPr lang="en-GB" sz="1600" dirty="0" smtClean="0">
                <a:latin typeface="Arial" panose="020B0604020202020204" pitchFamily="34" charset="0"/>
                <a:cs typeface="Arial" panose="020B0604020202020204" pitchFamily="34" charset="0"/>
              </a:rPr>
              <a:t>NPA referrals have been made against all individuals and entities concerned and the AFU has preserved various assets held in the names of the Eskom employees.</a:t>
            </a:r>
          </a:p>
          <a:p>
            <a:pPr lvl="0">
              <a:lnSpc>
                <a:spcPct val="110000"/>
              </a:lnSpc>
            </a:pPr>
            <a:r>
              <a:rPr lang="en-GB" sz="1600" dirty="0" smtClean="0">
                <a:latin typeface="Arial" panose="020B0604020202020204" pitchFamily="34" charset="0"/>
                <a:cs typeface="Arial" panose="020B0604020202020204" pitchFamily="34" charset="0"/>
              </a:rPr>
              <a:t>This contract has been terminated by Eskom. </a:t>
            </a:r>
          </a:p>
          <a:p>
            <a:pPr lvl="0">
              <a:lnSpc>
                <a:spcPct val="110000"/>
              </a:lnSpc>
            </a:pPr>
            <a:r>
              <a:rPr lang="en-GB" sz="1600" dirty="0" smtClean="0">
                <a:latin typeface="Arial" panose="020B0604020202020204" pitchFamily="34" charset="0"/>
                <a:cs typeface="Arial" panose="020B0604020202020204" pitchFamily="34" charset="0"/>
              </a:rPr>
              <a:t>The SIU has found that this contract was irregularly awarded and has briefed counsel. Papers have been drafted and will be filed shortly.  </a:t>
            </a: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9CDD504-248B-3749-98AD-45ADFBB8EDAD}" type="slidenum">
              <a:rPr lang="en-US" smtClean="0"/>
              <a:pPr/>
              <a:t>36</a:t>
            </a:fld>
            <a:endParaRPr lang="en-US" dirty="0"/>
          </a:p>
        </p:txBody>
      </p:sp>
    </p:spTree>
    <p:extLst>
      <p:ext uri="{BB962C8B-B14F-4D97-AF65-F5344CB8AC3E}">
        <p14:creationId xmlns:p14="http://schemas.microsoft.com/office/powerpoint/2010/main" xmlns="" val="17982670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40524"/>
            <a:ext cx="10515600" cy="630621"/>
          </a:xfrm>
        </p:spPr>
        <p:txBody>
          <a:bodyPr>
            <a:normAutofit/>
          </a:bodyPr>
          <a:lstStyle/>
          <a:p>
            <a:pPr algn="ctr"/>
            <a:r>
              <a:rPr lang="en-US" sz="2800" b="1" dirty="0" smtClean="0">
                <a:latin typeface="Arial" panose="020B0604020202020204" pitchFamily="34" charset="0"/>
                <a:cs typeface="Arial" panose="020B0604020202020204" pitchFamily="34" charset="0"/>
              </a:rPr>
              <a:t>SIU vs Moyo</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15311" y="1671145"/>
            <a:ext cx="11613930" cy="4373520"/>
          </a:xfrm>
        </p:spPr>
        <p:txBody>
          <a:bodyPr>
            <a:normAutofit fontScale="92500" lnSpcReduction="20000"/>
          </a:bodyPr>
          <a:lstStyle/>
          <a:p>
            <a:pPr>
              <a:lnSpc>
                <a:spcPct val="120000"/>
              </a:lnSpc>
            </a:pPr>
            <a:r>
              <a:rPr lang="en-ZA" sz="1800" dirty="0">
                <a:latin typeface="Arial" panose="020B0604020202020204" pitchFamily="34" charset="0"/>
                <a:cs typeface="Arial" panose="020B0604020202020204" pitchFamily="34" charset="0"/>
              </a:rPr>
              <a:t>The SIU investigated the </a:t>
            </a:r>
            <a:r>
              <a:rPr lang="en-ZA" sz="1800" dirty="0" smtClean="0">
                <a:latin typeface="Arial" panose="020B0604020202020204" pitchFamily="34" charset="0"/>
                <a:cs typeface="Arial" panose="020B0604020202020204" pitchFamily="34" charset="0"/>
              </a:rPr>
              <a:t>Tamukelo contract at Kusile for the transportation of raw and potable water to the value of </a:t>
            </a:r>
            <a:r>
              <a:rPr lang="en-ZA" sz="1800" b="1" dirty="0" smtClean="0">
                <a:latin typeface="Arial" panose="020B0604020202020204" pitchFamily="34" charset="0"/>
                <a:cs typeface="Arial" panose="020B0604020202020204" pitchFamily="34" charset="0"/>
              </a:rPr>
              <a:t>R 341 213 488.92</a:t>
            </a:r>
            <a:r>
              <a:rPr lang="en-ZA" sz="1800" dirty="0" smtClean="0">
                <a:latin typeface="Arial" panose="020B0604020202020204" pitchFamily="34" charset="0"/>
                <a:cs typeface="Arial" panose="020B0604020202020204" pitchFamily="34" charset="0"/>
              </a:rPr>
              <a:t>. </a:t>
            </a:r>
            <a:r>
              <a:rPr lang="en-ZA" sz="1800" b="1" dirty="0" smtClean="0">
                <a:latin typeface="Arial" panose="020B0604020202020204" pitchFamily="34" charset="0"/>
                <a:cs typeface="Arial" panose="020B0604020202020204" pitchFamily="34" charset="0"/>
              </a:rPr>
              <a:t>This investigation is finalised</a:t>
            </a:r>
            <a:r>
              <a:rPr lang="en-ZA" sz="1800" dirty="0" smtClean="0">
                <a:latin typeface="Arial" panose="020B0604020202020204" pitchFamily="34" charset="0"/>
                <a:cs typeface="Arial" panose="020B0604020202020204" pitchFamily="34" charset="0"/>
              </a:rPr>
              <a:t>.</a:t>
            </a:r>
            <a:endParaRPr lang="en-US" sz="1800" b="1" dirty="0">
              <a:latin typeface="Arial" panose="020B0604020202020204" pitchFamily="34" charset="0"/>
              <a:cs typeface="Arial" panose="020B0604020202020204" pitchFamily="34" charset="0"/>
            </a:endParaRPr>
          </a:p>
          <a:p>
            <a:pPr>
              <a:lnSpc>
                <a:spcPct val="120000"/>
              </a:lnSpc>
            </a:pPr>
            <a:r>
              <a:rPr lang="en-GB" sz="1800" dirty="0" smtClean="0">
                <a:latin typeface="Arial" panose="020B0604020202020204" pitchFamily="34" charset="0"/>
                <a:cs typeface="Arial" panose="020B0604020202020204" pitchFamily="34" charset="0"/>
              </a:rPr>
              <a:t>The </a:t>
            </a:r>
            <a:r>
              <a:rPr lang="en-GB" sz="1800" dirty="0">
                <a:latin typeface="Arial" panose="020B0604020202020204" pitchFamily="34" charset="0"/>
                <a:cs typeface="Arial" panose="020B0604020202020204" pitchFamily="34" charset="0"/>
              </a:rPr>
              <a:t>SIU </a:t>
            </a:r>
            <a:r>
              <a:rPr lang="en-GB" sz="1800" dirty="0" smtClean="0">
                <a:latin typeface="Arial" panose="020B0604020202020204" pitchFamily="34" charset="0"/>
                <a:cs typeface="Arial" panose="020B0604020202020204" pitchFamily="34" charset="0"/>
              </a:rPr>
              <a:t>found </a:t>
            </a:r>
            <a:r>
              <a:rPr lang="en-GB" sz="1800" dirty="0">
                <a:latin typeface="Arial" panose="020B0604020202020204" pitchFamily="34" charset="0"/>
                <a:cs typeface="Arial" panose="020B0604020202020204" pitchFamily="34" charset="0"/>
              </a:rPr>
              <a:t>that an Eskom </a:t>
            </a:r>
            <a:r>
              <a:rPr lang="en-GB" sz="1800" dirty="0" smtClean="0">
                <a:latin typeface="Arial" panose="020B0604020202020204" pitchFamily="34" charset="0"/>
                <a:cs typeface="Arial" panose="020B0604020202020204" pitchFamily="34" charset="0"/>
              </a:rPr>
              <a:t>employee </a:t>
            </a:r>
            <a:r>
              <a:rPr lang="en-GB" sz="1800" dirty="0">
                <a:latin typeface="Arial" panose="020B0604020202020204" pitchFamily="34" charset="0"/>
                <a:cs typeface="Arial" panose="020B0604020202020204" pitchFamily="34" charset="0"/>
              </a:rPr>
              <a:t>Ms Moyo, </a:t>
            </a:r>
            <a:r>
              <a:rPr lang="en-GB" sz="1800" dirty="0" smtClean="0">
                <a:latin typeface="Arial" panose="020B0604020202020204" pitchFamily="34" charset="0"/>
                <a:cs typeface="Arial" panose="020B0604020202020204" pitchFamily="34" charset="0"/>
              </a:rPr>
              <a:t>received </a:t>
            </a:r>
            <a:r>
              <a:rPr lang="en-GB" sz="1800" dirty="0">
                <a:latin typeface="Arial" panose="020B0604020202020204" pitchFamily="34" charset="0"/>
                <a:cs typeface="Arial" panose="020B0604020202020204" pitchFamily="34" charset="0"/>
              </a:rPr>
              <a:t>financial benefits </a:t>
            </a:r>
            <a:r>
              <a:rPr lang="en-GB" sz="1800" dirty="0" smtClean="0">
                <a:latin typeface="Arial" panose="020B0604020202020204" pitchFamily="34" charset="0"/>
                <a:cs typeface="Arial" panose="020B0604020202020204" pitchFamily="34" charset="0"/>
              </a:rPr>
              <a:t>to the tune of R 24, 584,000 from Tamukelo through a convoluted structure of entities, as well as family members.  </a:t>
            </a:r>
          </a:p>
          <a:p>
            <a:pPr>
              <a:lnSpc>
                <a:spcPct val="120000"/>
              </a:lnSpc>
            </a:pPr>
            <a:r>
              <a:rPr lang="en-GB" sz="1800" dirty="0" smtClean="0">
                <a:latin typeface="Arial" panose="020B0604020202020204" pitchFamily="34" charset="0"/>
                <a:cs typeface="Arial" panose="020B0604020202020204" pitchFamily="34" charset="0"/>
              </a:rPr>
              <a:t>She </a:t>
            </a:r>
            <a:r>
              <a:rPr lang="en-GB" sz="1800" dirty="0">
                <a:latin typeface="Arial" panose="020B0604020202020204" pitchFamily="34" charset="0"/>
                <a:cs typeface="Arial" panose="020B0604020202020204" pitchFamily="34" charset="0"/>
              </a:rPr>
              <a:t>received these payments in circumstances where she was responsible </a:t>
            </a:r>
            <a:r>
              <a:rPr lang="en-GB" sz="1800" dirty="0" smtClean="0">
                <a:latin typeface="Arial" panose="020B0604020202020204" pitchFamily="34" charset="0"/>
                <a:cs typeface="Arial" panose="020B0604020202020204" pitchFamily="34" charset="0"/>
              </a:rPr>
              <a:t>and/or </a:t>
            </a:r>
            <a:r>
              <a:rPr lang="en-GB" sz="1800" dirty="0">
                <a:latin typeface="Arial" panose="020B0604020202020204" pitchFamily="34" charset="0"/>
                <a:cs typeface="Arial" panose="020B0604020202020204" pitchFamily="34" charset="0"/>
              </a:rPr>
              <a:t>involved in the appointment, managing of and approving </a:t>
            </a:r>
            <a:r>
              <a:rPr lang="en-GB" sz="1800" dirty="0" smtClean="0">
                <a:latin typeface="Arial" panose="020B0604020202020204" pitchFamily="34" charset="0"/>
                <a:cs typeface="Arial" panose="020B0604020202020204" pitchFamily="34" charset="0"/>
              </a:rPr>
              <a:t>of payments </a:t>
            </a:r>
            <a:r>
              <a:rPr lang="en-GB" sz="1800" dirty="0">
                <a:latin typeface="Arial" panose="020B0604020202020204" pitchFamily="34" charset="0"/>
                <a:cs typeface="Arial" panose="020B0604020202020204" pitchFamily="34" charset="0"/>
              </a:rPr>
              <a:t>to Tamukelo</a:t>
            </a:r>
            <a:r>
              <a:rPr lang="en-GB" sz="1800" dirty="0" smtClean="0">
                <a:latin typeface="Arial" panose="020B0604020202020204" pitchFamily="34" charset="0"/>
                <a:cs typeface="Arial" panose="020B0604020202020204" pitchFamily="34" charset="0"/>
              </a:rPr>
              <a:t>.</a:t>
            </a:r>
          </a:p>
          <a:p>
            <a:pPr>
              <a:lnSpc>
                <a:spcPct val="120000"/>
              </a:lnSpc>
            </a:pPr>
            <a:r>
              <a:rPr lang="en-GB" sz="1800" dirty="0" smtClean="0">
                <a:latin typeface="Arial" panose="020B0604020202020204" pitchFamily="34" charset="0"/>
                <a:cs typeface="Arial" panose="020B0604020202020204" pitchFamily="34" charset="0"/>
              </a:rPr>
              <a:t>The SIU made a disciplinary referral against Ms Moyo who was dismissed after a disciplinary process.</a:t>
            </a:r>
          </a:p>
          <a:p>
            <a:pPr>
              <a:lnSpc>
                <a:spcPct val="120000"/>
              </a:lnSpc>
            </a:pPr>
            <a:r>
              <a:rPr lang="en-GB" sz="1800" dirty="0" smtClean="0">
                <a:latin typeface="Arial" panose="020B0604020202020204" pitchFamily="34" charset="0"/>
                <a:cs typeface="Arial" panose="020B0604020202020204" pitchFamily="34" charset="0"/>
              </a:rPr>
              <a:t>The SIU has obtained an interim order to freeze Ms Moyo’s pension.</a:t>
            </a:r>
          </a:p>
          <a:p>
            <a:pPr>
              <a:lnSpc>
                <a:spcPct val="120000"/>
              </a:lnSpc>
            </a:pPr>
            <a:r>
              <a:rPr lang="en-GB" sz="1800" dirty="0" smtClean="0">
                <a:latin typeface="Arial" panose="020B0604020202020204" pitchFamily="34" charset="0"/>
                <a:cs typeface="Arial" panose="020B0604020202020204" pitchFamily="34" charset="0"/>
              </a:rPr>
              <a:t>The SIU has made referrals to the NPA and AFU.</a:t>
            </a:r>
          </a:p>
          <a:p>
            <a:pPr>
              <a:lnSpc>
                <a:spcPct val="120000"/>
              </a:lnSpc>
            </a:pPr>
            <a:r>
              <a:rPr lang="en-GB" sz="1800" dirty="0" smtClean="0">
                <a:latin typeface="Arial" panose="020B0604020202020204" pitchFamily="34" charset="0"/>
                <a:cs typeface="Arial" panose="020B0604020202020204" pitchFamily="34" charset="0"/>
              </a:rPr>
              <a:t>The Tamuleko contract was terminated by Eskom in October 2020 prior to any findings being made.</a:t>
            </a:r>
          </a:p>
          <a:p>
            <a:pPr>
              <a:lnSpc>
                <a:spcPct val="120000"/>
              </a:lnSpc>
            </a:pPr>
            <a:r>
              <a:rPr lang="en-GB" sz="1800" dirty="0" smtClean="0">
                <a:latin typeface="Arial" panose="020B0604020202020204" pitchFamily="34" charset="0"/>
                <a:cs typeface="Arial" panose="020B0604020202020204" pitchFamily="34" charset="0"/>
              </a:rPr>
              <a:t>The SIU has assisted the AFU in confiscating and freezing various assets of Ms Moyo which she acquired with the proceeds of crime as well as significant assets held by </a:t>
            </a:r>
            <a:r>
              <a:rPr lang="en-GB" sz="1800" dirty="0" err="1" smtClean="0">
                <a:latin typeface="Arial" panose="020B0604020202020204" pitchFamily="34" charset="0"/>
                <a:cs typeface="Arial" panose="020B0604020202020204" pitchFamily="34" charset="0"/>
              </a:rPr>
              <a:t>Tamukelo</a:t>
            </a:r>
            <a:r>
              <a:rPr lang="en-GB" sz="1800" dirty="0" smtClean="0">
                <a:latin typeface="Arial" panose="020B0604020202020204" pitchFamily="34" charset="0"/>
                <a:cs typeface="Arial" panose="020B0604020202020204" pitchFamily="34" charset="0"/>
              </a:rPr>
              <a:t> and its directors.</a:t>
            </a:r>
          </a:p>
          <a:p>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9CDD504-248B-3749-98AD-45ADFBB8EDAD}" type="slidenum">
              <a:rPr lang="en-US" smtClean="0"/>
              <a:pPr/>
              <a:t>37</a:t>
            </a:fld>
            <a:endParaRPr lang="en-US" dirty="0"/>
          </a:p>
        </p:txBody>
      </p:sp>
    </p:spTree>
    <p:extLst>
      <p:ext uri="{BB962C8B-B14F-4D97-AF65-F5344CB8AC3E}">
        <p14:creationId xmlns:p14="http://schemas.microsoft.com/office/powerpoint/2010/main" xmlns="" val="3570327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2428"/>
            <a:ext cx="10515600" cy="3477838"/>
          </a:xfrm>
        </p:spPr>
        <p:txBody>
          <a:bodyPr/>
          <a:lstStyle/>
          <a:p>
            <a:pPr algn="ctr"/>
            <a:r>
              <a:rPr lang="en-US" b="1" dirty="0">
                <a:solidFill>
                  <a:prstClr val="black"/>
                </a:solidFill>
                <a:latin typeface="Arial" panose="020B0604020202020204" pitchFamily="34" charset="0"/>
                <a:cs typeface="Arial" panose="020B0604020202020204" pitchFamily="34" charset="0"/>
              </a:rPr>
              <a:t>Proc R3 of 2020 – Cloud Computing and Software Licensing </a:t>
            </a:r>
            <a:r>
              <a:rPr lang="en-US" b="1" dirty="0" smtClean="0">
                <a:solidFill>
                  <a:prstClr val="black"/>
                </a:solidFill>
                <a:latin typeface="Arial" panose="020B0604020202020204" pitchFamily="34" charset="0"/>
                <a:cs typeface="Arial" panose="020B0604020202020204" pitchFamily="34" charset="0"/>
              </a:rPr>
              <a:t>Contracts</a:t>
            </a:r>
            <a:endParaRPr lang="en-US"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A9CDD504-248B-3749-98AD-45ADFBB8EDAD}" type="slidenum">
              <a:rPr lang="en-US" smtClean="0"/>
              <a:pPr/>
              <a:t>38</a:t>
            </a:fld>
            <a:endParaRPr lang="en-US" dirty="0"/>
          </a:p>
        </p:txBody>
      </p:sp>
    </p:spTree>
    <p:extLst>
      <p:ext uri="{BB962C8B-B14F-4D97-AF65-F5344CB8AC3E}">
        <p14:creationId xmlns:p14="http://schemas.microsoft.com/office/powerpoint/2010/main" xmlns="" val="371398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654" y="882869"/>
            <a:ext cx="10415751" cy="1250731"/>
          </a:xfrm>
        </p:spPr>
        <p:txBody>
          <a:bodyPr/>
          <a:lstStyle/>
          <a:p>
            <a:pPr algn="ctr"/>
            <a:r>
              <a:rPr lang="en-US" sz="2800" b="1" dirty="0">
                <a:solidFill>
                  <a:prstClr val="black"/>
                </a:solidFill>
                <a:latin typeface="Arial" panose="020B0604020202020204" pitchFamily="34" charset="0"/>
                <a:cs typeface="Arial" panose="020B0604020202020204" pitchFamily="34" charset="0"/>
              </a:rPr>
              <a:t>Proc </a:t>
            </a:r>
            <a:r>
              <a:rPr lang="en-US" sz="2800" b="1" dirty="0" smtClean="0">
                <a:solidFill>
                  <a:prstClr val="black"/>
                </a:solidFill>
                <a:latin typeface="Arial" panose="020B0604020202020204" pitchFamily="34" charset="0"/>
                <a:cs typeface="Arial" panose="020B0604020202020204" pitchFamily="34" charset="0"/>
              </a:rPr>
              <a:t>R3 </a:t>
            </a:r>
            <a:r>
              <a:rPr lang="en-US" sz="2800" b="1" dirty="0">
                <a:solidFill>
                  <a:prstClr val="black"/>
                </a:solidFill>
                <a:latin typeface="Arial" panose="020B0604020202020204" pitchFamily="34" charset="0"/>
                <a:cs typeface="Arial" panose="020B0604020202020204" pitchFamily="34" charset="0"/>
              </a:rPr>
              <a:t>of </a:t>
            </a:r>
            <a:r>
              <a:rPr lang="en-US" sz="2800" b="1" dirty="0" smtClean="0">
                <a:solidFill>
                  <a:prstClr val="black"/>
                </a:solidFill>
                <a:latin typeface="Arial" panose="020B0604020202020204" pitchFamily="34" charset="0"/>
                <a:cs typeface="Arial" panose="020B0604020202020204" pitchFamily="34" charset="0"/>
              </a:rPr>
              <a:t>2020 </a:t>
            </a:r>
            <a:r>
              <a:rPr lang="en-US" sz="2800" b="1" dirty="0">
                <a:solidFill>
                  <a:prstClr val="black"/>
                </a:solidFill>
                <a:latin typeface="Arial" panose="020B0604020202020204" pitchFamily="34" charset="0"/>
                <a:cs typeface="Arial" panose="020B0604020202020204" pitchFamily="34" charset="0"/>
              </a:rPr>
              <a:t>– </a:t>
            </a:r>
            <a:r>
              <a:rPr lang="en-US" sz="2800" b="1" dirty="0" smtClean="0">
                <a:solidFill>
                  <a:prstClr val="black"/>
                </a:solidFill>
                <a:latin typeface="Arial" panose="020B0604020202020204" pitchFamily="34" charset="0"/>
                <a:cs typeface="Arial" panose="020B0604020202020204" pitchFamily="34" charset="0"/>
              </a:rPr>
              <a:t>Cloud Computing and Software Licensing Build </a:t>
            </a:r>
            <a:r>
              <a:rPr lang="en-US" sz="2800" b="1" dirty="0">
                <a:solidFill>
                  <a:prstClr val="black"/>
                </a:solidFill>
                <a:latin typeface="Arial" panose="020B0604020202020204" pitchFamily="34" charset="0"/>
                <a:cs typeface="Arial" panose="020B0604020202020204" pitchFamily="34" charset="0"/>
              </a:rPr>
              <a:t>Contracts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162794021"/>
              </p:ext>
            </p:extLst>
          </p:nvPr>
        </p:nvGraphicFramePr>
        <p:xfrm>
          <a:off x="73572" y="1954926"/>
          <a:ext cx="12023834" cy="4277709"/>
        </p:xfrm>
        <a:graphic>
          <a:graphicData uri="http://schemas.openxmlformats.org/drawingml/2006/table">
            <a:tbl>
              <a:tblPr firstRow="1" bandRow="1">
                <a:tableStyleId>{5C22544A-7EE6-4342-B048-85BDC9FD1C3A}</a:tableStyleId>
              </a:tblPr>
              <a:tblGrid>
                <a:gridCol w="1944414">
                  <a:extLst>
                    <a:ext uri="{9D8B030D-6E8A-4147-A177-3AD203B41FA5}">
                      <a16:colId xmlns:a16="http://schemas.microsoft.com/office/drawing/2014/main" xmlns="" val="3699493214"/>
                    </a:ext>
                  </a:extLst>
                </a:gridCol>
                <a:gridCol w="2133600">
                  <a:extLst>
                    <a:ext uri="{9D8B030D-6E8A-4147-A177-3AD203B41FA5}">
                      <a16:colId xmlns:a16="http://schemas.microsoft.com/office/drawing/2014/main" xmlns="" val="221139353"/>
                    </a:ext>
                  </a:extLst>
                </a:gridCol>
                <a:gridCol w="2017986">
                  <a:extLst>
                    <a:ext uri="{9D8B030D-6E8A-4147-A177-3AD203B41FA5}">
                      <a16:colId xmlns:a16="http://schemas.microsoft.com/office/drawing/2014/main" xmlns="" val="478631112"/>
                    </a:ext>
                  </a:extLst>
                </a:gridCol>
                <a:gridCol w="3564639">
                  <a:extLst>
                    <a:ext uri="{9D8B030D-6E8A-4147-A177-3AD203B41FA5}">
                      <a16:colId xmlns:a16="http://schemas.microsoft.com/office/drawing/2014/main" xmlns="" val="455864646"/>
                    </a:ext>
                  </a:extLst>
                </a:gridCol>
                <a:gridCol w="2363195">
                  <a:extLst>
                    <a:ext uri="{9D8B030D-6E8A-4147-A177-3AD203B41FA5}">
                      <a16:colId xmlns:a16="http://schemas.microsoft.com/office/drawing/2014/main" xmlns="" val="2192415754"/>
                    </a:ext>
                  </a:extLst>
                </a:gridCol>
              </a:tblGrid>
              <a:tr h="376143">
                <a:tc rowSpan="2">
                  <a:txBody>
                    <a:bodyPr/>
                    <a:lstStyle/>
                    <a:p>
                      <a:pPr algn="ctr"/>
                      <a:r>
                        <a:rPr lang="en-US" dirty="0" smtClean="0">
                          <a:latin typeface="Arial" panose="020B0604020202020204" pitchFamily="34" charset="0"/>
                          <a:cs typeface="Arial" panose="020B0604020202020204" pitchFamily="34" charset="0"/>
                        </a:rPr>
                        <a:t>Matter</a:t>
                      </a:r>
                      <a:endParaRPr lang="en-US" dirty="0">
                        <a:latin typeface="Arial" panose="020B0604020202020204" pitchFamily="34" charset="0"/>
                        <a:cs typeface="Arial" panose="020B0604020202020204" pitchFamily="34" charset="0"/>
                      </a:endParaRPr>
                    </a:p>
                  </a:txBody>
                  <a:tcPr anchor="ctr"/>
                </a:tc>
                <a:tc rowSpan="2">
                  <a:txBody>
                    <a:bodyPr/>
                    <a:lstStyle/>
                    <a:p>
                      <a:pPr algn="ctr"/>
                      <a:r>
                        <a:rPr lang="en-US" dirty="0" smtClean="0">
                          <a:latin typeface="Arial" panose="020B0604020202020204" pitchFamily="34" charset="0"/>
                          <a:cs typeface="Arial" panose="020B0604020202020204" pitchFamily="34" charset="0"/>
                        </a:rPr>
                        <a:t>Finding</a:t>
                      </a:r>
                      <a:endParaRPr lang="en-US" dirty="0">
                        <a:latin typeface="Arial" panose="020B0604020202020204" pitchFamily="34" charset="0"/>
                        <a:cs typeface="Arial" panose="020B0604020202020204" pitchFamily="34" charset="0"/>
                      </a:endParaRPr>
                    </a:p>
                  </a:txBody>
                  <a:tcPr anchor="ctr"/>
                </a:tc>
                <a:tc gridSpan="3">
                  <a:txBody>
                    <a:bodyPr/>
                    <a:lstStyle/>
                    <a:p>
                      <a:pPr algn="ctr"/>
                      <a:r>
                        <a:rPr lang="en-US" dirty="0" smtClean="0">
                          <a:latin typeface="Arial" panose="020B0604020202020204" pitchFamily="34" charset="0"/>
                          <a:cs typeface="Arial" panose="020B0604020202020204" pitchFamily="34" charset="0"/>
                        </a:rPr>
                        <a:t>Referrals</a:t>
                      </a:r>
                      <a:endParaRPr lang="en-US" dirty="0">
                        <a:latin typeface="Arial" panose="020B0604020202020204" pitchFamily="34" charset="0"/>
                        <a:cs typeface="Arial" panose="020B0604020202020204" pitchFamily="34" charset="0"/>
                      </a:endParaRPr>
                    </a:p>
                  </a:txBody>
                  <a:tcPr anchor="ctr"/>
                </a:tc>
                <a:tc hMerge="1">
                  <a:txBody>
                    <a:bodyPr/>
                    <a:lstStyle/>
                    <a:p>
                      <a:endParaRPr lang="en-US" dirty="0">
                        <a:latin typeface="Arial" panose="020B0604020202020204" pitchFamily="34" charset="0"/>
                        <a:cs typeface="Arial" panose="020B0604020202020204" pitchFamily="34" charset="0"/>
                      </a:endParaRPr>
                    </a:p>
                  </a:txBody>
                  <a:tcPr/>
                </a:tc>
                <a:tc hMerge="1">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800885136"/>
                  </a:ext>
                </a:extLst>
              </a:tr>
              <a:tr h="376143">
                <a:tc vMerge="1">
                  <a:txBody>
                    <a:bodyPr/>
                    <a:lstStyle/>
                    <a:p>
                      <a:endParaRPr lang="en-US"/>
                    </a:p>
                  </a:txBody>
                  <a:tcPr/>
                </a:tc>
                <a:tc vMerge="1">
                  <a:txBody>
                    <a:bodyPr/>
                    <a:lstStyle/>
                    <a:p>
                      <a:endParaRPr lang="en-US"/>
                    </a:p>
                  </a:txBody>
                  <a:tcPr/>
                </a:tc>
                <a:tc>
                  <a:txBody>
                    <a:bodyPr/>
                    <a:lstStyle/>
                    <a:p>
                      <a:pPr algn="ctr"/>
                      <a:r>
                        <a:rPr lang="en-US" b="1" dirty="0" smtClean="0">
                          <a:solidFill>
                            <a:schemeClr val="bg1"/>
                          </a:solidFill>
                          <a:latin typeface="Arial" panose="020B0604020202020204" pitchFamily="34" charset="0"/>
                          <a:cs typeface="Arial" panose="020B0604020202020204" pitchFamily="34" charset="0"/>
                        </a:rPr>
                        <a:t>Disciplinary</a:t>
                      </a:r>
                      <a:r>
                        <a:rPr lang="en-US" b="1" baseline="0" dirty="0" smtClean="0">
                          <a:solidFill>
                            <a:schemeClr val="bg1"/>
                          </a:solidFill>
                          <a:latin typeface="Arial" panose="020B0604020202020204" pitchFamily="34" charset="0"/>
                          <a:cs typeface="Arial" panose="020B0604020202020204" pitchFamily="34" charset="0"/>
                        </a:rPr>
                        <a:t> </a:t>
                      </a:r>
                      <a:endParaRPr lang="en-US" b="1" dirty="0">
                        <a:solidFill>
                          <a:schemeClr val="bg1"/>
                        </a:solidFill>
                        <a:latin typeface="Arial" panose="020B0604020202020204" pitchFamily="34" charset="0"/>
                        <a:cs typeface="Arial" panose="020B0604020202020204" pitchFamily="34" charset="0"/>
                      </a:endParaRPr>
                    </a:p>
                  </a:txBody>
                  <a:tcPr>
                    <a:solidFill>
                      <a:schemeClr val="accent1"/>
                    </a:solidFill>
                  </a:tcPr>
                </a:tc>
                <a:tc>
                  <a:txBody>
                    <a:bodyPr/>
                    <a:lstStyle/>
                    <a:p>
                      <a:pPr algn="ctr"/>
                      <a:r>
                        <a:rPr lang="en-US" b="1" dirty="0" smtClean="0">
                          <a:solidFill>
                            <a:schemeClr val="bg1"/>
                          </a:solidFill>
                          <a:latin typeface="Arial" panose="020B0604020202020204" pitchFamily="34" charset="0"/>
                          <a:cs typeface="Arial" panose="020B0604020202020204" pitchFamily="34" charset="0"/>
                        </a:rPr>
                        <a:t>NPA </a:t>
                      </a:r>
                      <a:endParaRPr lang="en-US" b="1" dirty="0">
                        <a:solidFill>
                          <a:schemeClr val="bg1"/>
                        </a:solidFill>
                        <a:latin typeface="Arial" panose="020B0604020202020204" pitchFamily="34" charset="0"/>
                        <a:cs typeface="Arial" panose="020B0604020202020204" pitchFamily="34" charset="0"/>
                      </a:endParaRPr>
                    </a:p>
                  </a:txBody>
                  <a:tcPr>
                    <a:solidFill>
                      <a:schemeClr val="accent1"/>
                    </a:solidFill>
                  </a:tcPr>
                </a:tc>
                <a:tc>
                  <a:txBody>
                    <a:bodyPr/>
                    <a:lstStyle/>
                    <a:p>
                      <a:pPr algn="ctr"/>
                      <a:r>
                        <a:rPr lang="en-US" b="1" dirty="0" smtClean="0">
                          <a:solidFill>
                            <a:schemeClr val="bg1"/>
                          </a:solidFill>
                          <a:latin typeface="Arial" panose="020B0604020202020204" pitchFamily="34" charset="0"/>
                          <a:cs typeface="Arial" panose="020B0604020202020204" pitchFamily="34" charset="0"/>
                        </a:rPr>
                        <a:t>Civil</a:t>
                      </a:r>
                      <a:endParaRPr lang="en-US" b="1" dirty="0">
                        <a:solidFill>
                          <a:schemeClr val="bg1"/>
                        </a:solidFill>
                        <a:latin typeface="Arial" panose="020B0604020202020204" pitchFamily="34" charset="0"/>
                        <a:cs typeface="Arial" panose="020B0604020202020204" pitchFamily="34" charset="0"/>
                      </a:endParaRPr>
                    </a:p>
                  </a:txBody>
                  <a:tcPr>
                    <a:solidFill>
                      <a:schemeClr val="accent1"/>
                    </a:solidFill>
                  </a:tcPr>
                </a:tc>
                <a:extLst>
                  <a:ext uri="{0D108BD9-81ED-4DB2-BD59-A6C34878D82A}">
                    <a16:rowId xmlns:a16="http://schemas.microsoft.com/office/drawing/2014/main" xmlns="" val="359677156"/>
                  </a:ext>
                </a:extLst>
              </a:tr>
              <a:tr h="1400950">
                <a:tc>
                  <a:txBody>
                    <a:bodyPr/>
                    <a:lstStyle/>
                    <a:p>
                      <a:r>
                        <a:rPr lang="en-US" dirty="0" smtClean="0">
                          <a:latin typeface="Arial" panose="020B0604020202020204" pitchFamily="34" charset="0"/>
                          <a:cs typeface="Arial" panose="020B0604020202020204" pitchFamily="34" charset="0"/>
                        </a:rPr>
                        <a:t>Procurement</a:t>
                      </a:r>
                      <a:r>
                        <a:rPr lang="en-US" baseline="0" dirty="0" smtClean="0">
                          <a:latin typeface="Arial" panose="020B0604020202020204" pitchFamily="34" charset="0"/>
                          <a:cs typeface="Arial" panose="020B0604020202020204" pitchFamily="34" charset="0"/>
                        </a:rPr>
                        <a:t> of Cloud Computing with SAP</a:t>
                      </a:r>
                      <a:endParaRPr lang="en-US" dirty="0">
                        <a:latin typeface="Arial" panose="020B0604020202020204" pitchFamily="34" charset="0"/>
                        <a:cs typeface="Arial" panose="020B0604020202020204" pitchFamily="34" charset="0"/>
                      </a:endParaRPr>
                    </a:p>
                  </a:txBody>
                  <a:tcPr anchor="ctr">
                    <a:solidFill>
                      <a:srgbClr val="CFD5EA"/>
                    </a:solidFill>
                  </a:tcPr>
                </a:tc>
                <a:tc rowSpan="2">
                  <a:txBody>
                    <a:bodyPr/>
                    <a:lstStyle/>
                    <a:p>
                      <a:pPr algn="l"/>
                      <a:r>
                        <a:rPr lang="en-US" dirty="0" smtClean="0">
                          <a:latin typeface="Arial" panose="020B0604020202020204" pitchFamily="34" charset="0"/>
                          <a:cs typeface="Arial" panose="020B0604020202020204" pitchFamily="34" charset="0"/>
                        </a:rPr>
                        <a:t>The appointment of SAP was found to be unlawful and irregular in that it did not comply with S.217 of the Constitution</a:t>
                      </a:r>
                      <a:endParaRPr lang="en-US" dirty="0">
                        <a:latin typeface="Arial" panose="020B0604020202020204" pitchFamily="34" charset="0"/>
                        <a:cs typeface="Arial" panose="020B0604020202020204" pitchFamily="34" charset="0"/>
                      </a:endParaRPr>
                    </a:p>
                  </a:txBody>
                  <a:tcPr/>
                </a:tc>
                <a:tc rowSpan="2">
                  <a:txBody>
                    <a:bodyPr/>
                    <a:lstStyle/>
                    <a:p>
                      <a:pPr marL="0" indent="0" algn="l">
                        <a:buFont typeface="Arial" panose="020B0604020202020204" pitchFamily="34" charset="0"/>
                        <a:buNone/>
                      </a:pPr>
                      <a:r>
                        <a:rPr lang="en-US" dirty="0" smtClean="0">
                          <a:solidFill>
                            <a:schemeClr val="tx1"/>
                          </a:solidFill>
                          <a:latin typeface="Arial" panose="020B0604020202020204" pitchFamily="34" charset="0"/>
                          <a:cs typeface="Arial" panose="020B0604020202020204" pitchFamily="34" charset="0"/>
                        </a:rPr>
                        <a:t>Disciplinary findings have been made against 2 x executive members of Eskom however no referrals have been made as they were no longer in the employ of Eskom</a:t>
                      </a:r>
                      <a:r>
                        <a:rPr lang="en-US" baseline="0" dirty="0" smtClean="0">
                          <a:solidFill>
                            <a:schemeClr val="tx1"/>
                          </a:solidFill>
                          <a:latin typeface="Arial" panose="020B0604020202020204" pitchFamily="34" charset="0"/>
                          <a:cs typeface="Arial" panose="020B0604020202020204" pitchFamily="34" charset="0"/>
                        </a:rPr>
                        <a:t> </a:t>
                      </a:r>
                      <a:endParaRPr lang="en-US" dirty="0">
                        <a:solidFill>
                          <a:schemeClr val="tx1"/>
                        </a:solidFill>
                        <a:latin typeface="Arial" panose="020B0604020202020204" pitchFamily="34" charset="0"/>
                        <a:cs typeface="Arial" panose="020B0604020202020204" pitchFamily="34" charset="0"/>
                      </a:endParaRPr>
                    </a:p>
                  </a:txBody>
                  <a:tcPr/>
                </a:tc>
                <a:tc rowSpan="2">
                  <a:txBody>
                    <a:bodyPr/>
                    <a:lstStyle/>
                    <a:p>
                      <a:pPr marL="0" indent="0">
                        <a:buFont typeface="Arial" panose="020B0604020202020204" pitchFamily="34" charset="0"/>
                        <a:buNone/>
                      </a:pPr>
                      <a:r>
                        <a:rPr lang="en-US" dirty="0" smtClean="0">
                          <a:solidFill>
                            <a:schemeClr val="tx1"/>
                          </a:solidFill>
                          <a:latin typeface="Arial" panose="020B0604020202020204" pitchFamily="34" charset="0"/>
                          <a:cs typeface="Arial" panose="020B0604020202020204" pitchFamily="34" charset="0"/>
                        </a:rPr>
                        <a:t>Initially the SIU made  6 NPA referrals have been made against and companies. Upon finalisation of the investigation an additional 7 referrals</a:t>
                      </a:r>
                      <a:r>
                        <a:rPr lang="en-US" baseline="0" dirty="0" smtClean="0">
                          <a:solidFill>
                            <a:schemeClr val="tx1"/>
                          </a:solidFill>
                          <a:latin typeface="Arial" panose="020B0604020202020204" pitchFamily="34" charset="0"/>
                          <a:cs typeface="Arial" panose="020B0604020202020204" pitchFamily="34" charset="0"/>
                        </a:rPr>
                        <a:t> have been made. The SIU is assisting the ID in conducting this investigation. This case clearly demonstrates the extent of the State Capture as it has all of the hallmarks of State Capture.</a:t>
                      </a:r>
                      <a:endParaRPr lang="en-US" dirty="0" smtClean="0">
                        <a:solidFill>
                          <a:schemeClr val="tx1"/>
                        </a:solidFill>
                        <a:latin typeface="Arial" panose="020B0604020202020204" pitchFamily="34" charset="0"/>
                        <a:cs typeface="Arial" panose="020B0604020202020204" pitchFamily="34" charset="0"/>
                      </a:endParaRPr>
                    </a:p>
                  </a:txBody>
                  <a:tcPr/>
                </a:tc>
                <a:tc rowSpan="2">
                  <a:txBody>
                    <a:bodyPr/>
                    <a:lstStyle/>
                    <a:p>
                      <a:pPr marL="0" indent="0" algn="l">
                        <a:buFont typeface="Arial" panose="020B0604020202020204" pitchFamily="34" charset="0"/>
                        <a:buNone/>
                      </a:pPr>
                      <a:r>
                        <a:rPr lang="en-US" dirty="0" smtClean="0">
                          <a:solidFill>
                            <a:schemeClr val="tx1"/>
                          </a:solidFill>
                          <a:latin typeface="Arial" panose="020B0604020202020204" pitchFamily="34" charset="0"/>
                          <a:cs typeface="Arial" panose="020B0604020202020204" pitchFamily="34" charset="0"/>
                        </a:rPr>
                        <a:t>Civil litigation to the value R 1.1b is pending. </a:t>
                      </a:r>
                      <a:r>
                        <a:rPr lang="en-US" b="1" dirty="0" smtClean="0">
                          <a:solidFill>
                            <a:srgbClr val="FF0000"/>
                          </a:solidFill>
                          <a:latin typeface="Arial" panose="020B0604020202020204" pitchFamily="34" charset="0"/>
                          <a:cs typeface="Arial" panose="020B0604020202020204" pitchFamily="34" charset="0"/>
                        </a:rPr>
                        <a:t>Papers have</a:t>
                      </a:r>
                      <a:r>
                        <a:rPr lang="en-US" b="1" baseline="0" dirty="0" smtClean="0">
                          <a:solidFill>
                            <a:srgbClr val="FF0000"/>
                          </a:solidFill>
                          <a:latin typeface="Arial" panose="020B0604020202020204" pitchFamily="34" charset="0"/>
                          <a:cs typeface="Arial" panose="020B0604020202020204" pitchFamily="34" charset="0"/>
                        </a:rPr>
                        <a:t> been filed in the ST. SAP are expected to file their answering affidavit on 12 May 2023 as per Judges case management directives.</a:t>
                      </a:r>
                      <a:r>
                        <a:rPr lang="en-US" dirty="0" smtClean="0">
                          <a:solidFill>
                            <a:srgbClr val="FF0000"/>
                          </a:solidFill>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658936106"/>
                  </a:ext>
                </a:extLst>
              </a:tr>
              <a:tr h="2124473">
                <a:tc>
                  <a:txBody>
                    <a:bodyPr/>
                    <a:lstStyle/>
                    <a:p>
                      <a:r>
                        <a:rPr lang="en-US" baseline="0" dirty="0" smtClean="0">
                          <a:latin typeface="Arial" panose="020B0604020202020204" pitchFamily="34" charset="0"/>
                          <a:cs typeface="Arial" panose="020B0604020202020204" pitchFamily="34" charset="0"/>
                        </a:rPr>
                        <a:t>Software Licensing Contracts with SAP</a:t>
                      </a:r>
                      <a:endParaRPr lang="en-US" dirty="0">
                        <a:latin typeface="Arial" panose="020B0604020202020204" pitchFamily="34" charset="0"/>
                        <a:cs typeface="Arial" panose="020B0604020202020204" pitchFamily="34" charset="0"/>
                      </a:endParaRPr>
                    </a:p>
                  </a:txBody>
                  <a:tcPr anchor="ctr">
                    <a:solidFill>
                      <a:srgbClr val="DBE0F3"/>
                    </a:solidFill>
                  </a:tcPr>
                </a:tc>
                <a:tc vMerge="1">
                  <a:txBody>
                    <a:bodyPr/>
                    <a:lstStyle/>
                    <a:p>
                      <a:endParaRPr lang="en-US" dirty="0">
                        <a:latin typeface="Arial" panose="020B0604020202020204" pitchFamily="34" charset="0"/>
                        <a:cs typeface="Arial" panose="020B0604020202020204" pitchFamily="34" charset="0"/>
                      </a:endParaRPr>
                    </a:p>
                  </a:txBody>
                  <a:tcPr/>
                </a:tc>
                <a:tc vMerge="1">
                  <a:txBody>
                    <a:bodyPr/>
                    <a:lstStyle/>
                    <a:p>
                      <a:endParaRPr lang="en-US"/>
                    </a:p>
                  </a:txBody>
                  <a:tcPr/>
                </a:tc>
                <a:tc vMerge="1">
                  <a:txBody>
                    <a:bodyPr/>
                    <a:lstStyle/>
                    <a:p>
                      <a:endParaRPr lang="en-US" dirty="0">
                        <a:latin typeface="Arial" panose="020B0604020202020204" pitchFamily="34" charset="0"/>
                        <a:cs typeface="Arial" panose="020B0604020202020204" pitchFamily="34" charset="0"/>
                      </a:endParaRPr>
                    </a:p>
                  </a:txBody>
                  <a:tcPr anchor="ctr"/>
                </a:tc>
                <a:tc vMerge="1">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852465673"/>
                  </a:ext>
                </a:extLst>
              </a:tr>
            </a:tbl>
          </a:graphicData>
        </a:graphic>
      </p:graphicFrame>
      <p:sp>
        <p:nvSpPr>
          <p:cNvPr id="3" name="Slide Number Placeholder 2"/>
          <p:cNvSpPr>
            <a:spLocks noGrp="1"/>
          </p:cNvSpPr>
          <p:nvPr>
            <p:ph type="sldNum" sz="quarter" idx="12"/>
          </p:nvPr>
        </p:nvSpPr>
        <p:spPr/>
        <p:txBody>
          <a:bodyPr/>
          <a:lstStyle/>
          <a:p>
            <a:fld id="{A9CDD504-248B-3749-98AD-45ADFBB8EDAD}" type="slidenum">
              <a:rPr lang="en-US" smtClean="0"/>
              <a:pPr/>
              <a:t>39</a:t>
            </a:fld>
            <a:endParaRPr lang="en-US" dirty="0"/>
          </a:p>
        </p:txBody>
      </p:sp>
    </p:spTree>
    <p:extLst>
      <p:ext uri="{BB962C8B-B14F-4D97-AF65-F5344CB8AC3E}">
        <p14:creationId xmlns:p14="http://schemas.microsoft.com/office/powerpoint/2010/main" xmlns="" val="744717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51285"/>
            <a:ext cx="10515600" cy="587140"/>
          </a:xfrm>
        </p:spPr>
        <p:txBody>
          <a:bodyPr>
            <a:normAutofit/>
          </a:bodyPr>
          <a:lstStyle/>
          <a:p>
            <a:pPr algn="ctr"/>
            <a:r>
              <a:rPr lang="en-US" sz="2800" b="1" dirty="0" smtClean="0">
                <a:latin typeface="Arial" panose="020B0604020202020204" pitchFamily="34" charset="0"/>
                <a:cs typeface="Arial" panose="020B0604020202020204" pitchFamily="34" charset="0"/>
              </a:rPr>
              <a:t>The SIU’s Legislative Mandate</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38426"/>
            <a:ext cx="10515600" cy="1568918"/>
          </a:xfrm>
        </p:spPr>
        <p:txBody>
          <a:bodyPr>
            <a:normAutofit/>
          </a:bodyPr>
          <a:lstStyle/>
          <a:p>
            <a:pPr algn="ctr" eaLnBrk="0" fontAlgn="base" hangingPunct="0">
              <a:spcBef>
                <a:spcPts val="600"/>
              </a:spcBef>
              <a:spcAft>
                <a:spcPct val="0"/>
              </a:spcAft>
              <a:buNone/>
            </a:pPr>
            <a:r>
              <a:rPr lang="en-ZA" altLang="en-US" sz="1800" b="1" dirty="0">
                <a:solidFill>
                  <a:srgbClr val="000000"/>
                </a:solidFill>
                <a:latin typeface="Verdana" panose="020B0604030504040204" pitchFamily="34" charset="0"/>
                <a:cs typeface="Arial" panose="020B0604020202020204" pitchFamily="34" charset="0"/>
              </a:rPr>
              <a:t>Empowering Legislation </a:t>
            </a:r>
          </a:p>
          <a:p>
            <a:pPr algn="ctr" eaLnBrk="0" fontAlgn="base" hangingPunct="0">
              <a:spcBef>
                <a:spcPts val="600"/>
              </a:spcBef>
              <a:spcAft>
                <a:spcPct val="0"/>
              </a:spcAft>
              <a:buNone/>
            </a:pPr>
            <a:r>
              <a:rPr lang="en-US" altLang="en-US" sz="1800" dirty="0">
                <a:solidFill>
                  <a:srgbClr val="000000"/>
                </a:solidFill>
                <a:latin typeface="Arial" panose="020B0604020202020204" pitchFamily="34" charset="0"/>
                <a:cs typeface="Arial" panose="020B0604020202020204" pitchFamily="34" charset="0"/>
              </a:rPr>
              <a:t>Special </a:t>
            </a:r>
            <a:r>
              <a:rPr lang="en-US" altLang="en-US" sz="1800" dirty="0" smtClean="0">
                <a:solidFill>
                  <a:srgbClr val="000000"/>
                </a:solidFill>
                <a:latin typeface="Arial" panose="020B0604020202020204" pitchFamily="34" charset="0"/>
                <a:cs typeface="Arial" panose="020B0604020202020204" pitchFamily="34" charset="0"/>
              </a:rPr>
              <a:t>Investigating </a:t>
            </a:r>
            <a:r>
              <a:rPr lang="en-US" altLang="en-US" sz="1800" dirty="0">
                <a:solidFill>
                  <a:srgbClr val="000000"/>
                </a:solidFill>
                <a:latin typeface="Arial" panose="020B0604020202020204" pitchFamily="34" charset="0"/>
                <a:cs typeface="Arial" panose="020B0604020202020204" pitchFamily="34" charset="0"/>
              </a:rPr>
              <a:t>U</a:t>
            </a:r>
            <a:r>
              <a:rPr lang="en-US" altLang="en-US" sz="1800" dirty="0" smtClean="0">
                <a:solidFill>
                  <a:srgbClr val="000000"/>
                </a:solidFill>
                <a:latin typeface="Arial" panose="020B0604020202020204" pitchFamily="34" charset="0"/>
                <a:cs typeface="Arial" panose="020B0604020202020204" pitchFamily="34" charset="0"/>
              </a:rPr>
              <a:t>nits </a:t>
            </a:r>
            <a:r>
              <a:rPr lang="en-US" altLang="en-US" sz="1800" dirty="0">
                <a:solidFill>
                  <a:srgbClr val="000000"/>
                </a:solidFill>
                <a:latin typeface="Arial" panose="020B0604020202020204" pitchFamily="34" charset="0"/>
                <a:cs typeface="Arial" panose="020B0604020202020204" pitchFamily="34" charset="0"/>
              </a:rPr>
              <a:t>and </a:t>
            </a:r>
            <a:r>
              <a:rPr lang="en-US" altLang="en-US" sz="1800" dirty="0" smtClean="0">
                <a:solidFill>
                  <a:srgbClr val="000000"/>
                </a:solidFill>
                <a:latin typeface="Arial" panose="020B0604020202020204" pitchFamily="34" charset="0"/>
                <a:cs typeface="Arial" panose="020B0604020202020204" pitchFamily="34" charset="0"/>
              </a:rPr>
              <a:t>Special </a:t>
            </a:r>
            <a:r>
              <a:rPr lang="en-US" altLang="en-US" sz="1800" dirty="0">
                <a:solidFill>
                  <a:srgbClr val="000000"/>
                </a:solidFill>
                <a:latin typeface="Arial" panose="020B0604020202020204" pitchFamily="34" charset="0"/>
                <a:cs typeface="Arial" panose="020B0604020202020204" pitchFamily="34" charset="0"/>
              </a:rPr>
              <a:t>T</a:t>
            </a:r>
            <a:r>
              <a:rPr lang="en-US" altLang="en-US" sz="1800" dirty="0" smtClean="0">
                <a:solidFill>
                  <a:srgbClr val="000000"/>
                </a:solidFill>
                <a:latin typeface="Arial" panose="020B0604020202020204" pitchFamily="34" charset="0"/>
                <a:cs typeface="Arial" panose="020B0604020202020204" pitchFamily="34" charset="0"/>
              </a:rPr>
              <a:t>ribunals </a:t>
            </a:r>
            <a:r>
              <a:rPr lang="en-US" altLang="en-US" sz="1800" dirty="0">
                <a:solidFill>
                  <a:srgbClr val="000000"/>
                </a:solidFill>
                <a:latin typeface="Arial" panose="020B0604020202020204" pitchFamily="34" charset="0"/>
                <a:cs typeface="Arial" panose="020B0604020202020204" pitchFamily="34" charset="0"/>
              </a:rPr>
              <a:t>A</a:t>
            </a:r>
            <a:r>
              <a:rPr lang="en-US" altLang="en-US" sz="1800" dirty="0" smtClean="0">
                <a:solidFill>
                  <a:srgbClr val="000000"/>
                </a:solidFill>
                <a:latin typeface="Arial" panose="020B0604020202020204" pitchFamily="34" charset="0"/>
                <a:cs typeface="Arial" panose="020B0604020202020204" pitchFamily="34" charset="0"/>
              </a:rPr>
              <a:t>ct</a:t>
            </a:r>
            <a:r>
              <a:rPr lang="en-US" altLang="en-US" sz="1800" dirty="0">
                <a:solidFill>
                  <a:srgbClr val="000000"/>
                </a:solidFill>
                <a:latin typeface="Arial" panose="020B0604020202020204" pitchFamily="34" charset="0"/>
                <a:cs typeface="Arial" panose="020B0604020202020204" pitchFamily="34" charset="0"/>
              </a:rPr>
              <a:t>, 1996 </a:t>
            </a:r>
            <a:r>
              <a:rPr lang="en-US" altLang="en-US" sz="1800" dirty="0" smtClean="0">
                <a:solidFill>
                  <a:srgbClr val="000000"/>
                </a:solidFill>
                <a:latin typeface="Arial" panose="020B0604020202020204" pitchFamily="34" charset="0"/>
                <a:cs typeface="Arial" panose="020B0604020202020204" pitchFamily="34" charset="0"/>
              </a:rPr>
              <a:t>(Act </a:t>
            </a:r>
            <a:r>
              <a:rPr lang="en-US" altLang="en-US" sz="1800" dirty="0">
                <a:solidFill>
                  <a:srgbClr val="000000"/>
                </a:solidFill>
                <a:latin typeface="Arial" panose="020B0604020202020204" pitchFamily="34" charset="0"/>
                <a:cs typeface="Arial" panose="020B0604020202020204" pitchFamily="34" charset="0"/>
              </a:rPr>
              <a:t>no. 74 of 1996) (</a:t>
            </a:r>
            <a:r>
              <a:rPr lang="en-US" altLang="en-US" sz="1800" b="1" dirty="0">
                <a:solidFill>
                  <a:srgbClr val="000000"/>
                </a:solidFill>
                <a:latin typeface="Arial" panose="020B0604020202020204" pitchFamily="34" charset="0"/>
                <a:cs typeface="Arial" panose="020B0604020202020204" pitchFamily="34" charset="0"/>
              </a:rPr>
              <a:t>“SIU act”</a:t>
            </a:r>
            <a:r>
              <a:rPr lang="en-US" altLang="en-US" sz="1800" dirty="0">
                <a:solidFill>
                  <a:srgbClr val="000000"/>
                </a:solidFill>
                <a:latin typeface="Arial" panose="020B0604020202020204" pitchFamily="34" charset="0"/>
                <a:cs typeface="Arial" panose="020B0604020202020204" pitchFamily="34" charset="0"/>
              </a:rPr>
              <a:t>). </a:t>
            </a:r>
            <a:endParaRPr lang="en-ZA" altLang="en-US" sz="1800" dirty="0">
              <a:solidFill>
                <a:srgbClr val="000000"/>
              </a:solidFill>
              <a:latin typeface="Arial" panose="020B0604020202020204" pitchFamily="34" charset="0"/>
              <a:cs typeface="Arial" panose="020B0604020202020204" pitchFamily="34" charset="0"/>
            </a:endParaRPr>
          </a:p>
          <a:p>
            <a:pPr marL="0" lvl="0" indent="0" defTabSz="457200">
              <a:lnSpc>
                <a:spcPct val="100000"/>
              </a:lnSpc>
              <a:spcBef>
                <a:spcPts val="0"/>
              </a:spcBef>
              <a:buNone/>
              <a:defRPr/>
            </a:pPr>
            <a:endParaRPr lang="en-US" sz="1700" dirty="0" smtClean="0">
              <a:solidFill>
                <a:srgbClr val="000000"/>
              </a:solidFill>
              <a:latin typeface="Arial" panose="020B0604020202020204" pitchFamily="34" charset="0"/>
              <a:cs typeface="Arial" panose="020B0604020202020204" pitchFamily="34" charset="0"/>
            </a:endParaRPr>
          </a:p>
          <a:p>
            <a:pPr marL="0" indent="0">
              <a:buNone/>
            </a:pPr>
            <a:endParaRPr lang="en-US" dirty="0"/>
          </a:p>
        </p:txBody>
      </p:sp>
      <p:sp>
        <p:nvSpPr>
          <p:cNvPr id="7" name="Freeform 6"/>
          <p:cNvSpPr>
            <a:spLocks/>
          </p:cNvSpPr>
          <p:nvPr/>
        </p:nvSpPr>
        <p:spPr bwMode="auto">
          <a:xfrm>
            <a:off x="1020277" y="3585908"/>
            <a:ext cx="3205213" cy="2248833"/>
          </a:xfrm>
          <a:custGeom>
            <a:avLst/>
            <a:gdLst>
              <a:gd name="T0" fmla="*/ 62 w 1304"/>
              <a:gd name="T1" fmla="*/ 29 h 1084"/>
              <a:gd name="T2" fmla="*/ 120 w 1304"/>
              <a:gd name="T3" fmla="*/ 28 h 1084"/>
              <a:gd name="T4" fmla="*/ 173 w 1304"/>
              <a:gd name="T5" fmla="*/ 30 h 1084"/>
              <a:gd name="T6" fmla="*/ 222 w 1304"/>
              <a:gd name="T7" fmla="*/ 30 h 1084"/>
              <a:gd name="T8" fmla="*/ 274 w 1304"/>
              <a:gd name="T9" fmla="*/ 30 h 1084"/>
              <a:gd name="T10" fmla="*/ 328 w 1304"/>
              <a:gd name="T11" fmla="*/ 31 h 1084"/>
              <a:gd name="T12" fmla="*/ 384 w 1304"/>
              <a:gd name="T13" fmla="*/ 29 h 1084"/>
              <a:gd name="T14" fmla="*/ 432 w 1304"/>
              <a:gd name="T15" fmla="*/ 31 h 1084"/>
              <a:gd name="T16" fmla="*/ 490 w 1304"/>
              <a:gd name="T17" fmla="*/ 28 h 1084"/>
              <a:gd name="T18" fmla="*/ 540 w 1304"/>
              <a:gd name="T19" fmla="*/ 30 h 1084"/>
              <a:gd name="T20" fmla="*/ 591 w 1304"/>
              <a:gd name="T21" fmla="*/ 30 h 1084"/>
              <a:gd name="T22" fmla="*/ 644 w 1304"/>
              <a:gd name="T23" fmla="*/ 30 h 1084"/>
              <a:gd name="T24" fmla="*/ 699 w 1304"/>
              <a:gd name="T25" fmla="*/ 28 h 1084"/>
              <a:gd name="T26" fmla="*/ 751 w 1304"/>
              <a:gd name="T27" fmla="*/ 30 h 1084"/>
              <a:gd name="T28" fmla="*/ 811 w 1304"/>
              <a:gd name="T29" fmla="*/ 27 h 1084"/>
              <a:gd name="T30" fmla="*/ 860 w 1304"/>
              <a:gd name="T31" fmla="*/ 31 h 1084"/>
              <a:gd name="T32" fmla="*/ 918 w 1304"/>
              <a:gd name="T33" fmla="*/ 29 h 1084"/>
              <a:gd name="T34" fmla="*/ 969 w 1304"/>
              <a:gd name="T35" fmla="*/ 30 h 1084"/>
              <a:gd name="T36" fmla="*/ 1023 w 1304"/>
              <a:gd name="T37" fmla="*/ 28 h 1084"/>
              <a:gd name="T38" fmla="*/ 1072 w 1304"/>
              <a:gd name="T39" fmla="*/ 31 h 1084"/>
              <a:gd name="T40" fmla="*/ 1132 w 1304"/>
              <a:gd name="T41" fmla="*/ 27 h 1084"/>
              <a:gd name="T42" fmla="*/ 1183 w 1304"/>
              <a:gd name="T43" fmla="*/ 29 h 1084"/>
              <a:gd name="T44" fmla="*/ 1236 w 1304"/>
              <a:gd name="T45" fmla="*/ 28 h 1084"/>
              <a:gd name="T46" fmla="*/ 1285 w 1304"/>
              <a:gd name="T47" fmla="*/ 30 h 1084"/>
              <a:gd name="T48" fmla="*/ 1281 w 1304"/>
              <a:gd name="T49" fmla="*/ 63 h 1084"/>
              <a:gd name="T50" fmla="*/ 1286 w 1304"/>
              <a:gd name="T51" fmla="*/ 92 h 1084"/>
              <a:gd name="T52" fmla="*/ 1283 w 1304"/>
              <a:gd name="T53" fmla="*/ 123 h 1084"/>
              <a:gd name="T54" fmla="*/ 1284 w 1304"/>
              <a:gd name="T55" fmla="*/ 154 h 1084"/>
              <a:gd name="T56" fmla="*/ 1286 w 1304"/>
              <a:gd name="T57" fmla="*/ 184 h 1084"/>
              <a:gd name="T58" fmla="*/ 1282 w 1304"/>
              <a:gd name="T59" fmla="*/ 217 h 1084"/>
              <a:gd name="T60" fmla="*/ 1284 w 1304"/>
              <a:gd name="T61" fmla="*/ 248 h 1084"/>
              <a:gd name="T62" fmla="*/ 1283 w 1304"/>
              <a:gd name="T63" fmla="*/ 280 h 1084"/>
              <a:gd name="T64" fmla="*/ 1284 w 1304"/>
              <a:gd name="T65" fmla="*/ 309 h 1084"/>
              <a:gd name="T66" fmla="*/ 1282 w 1304"/>
              <a:gd name="T67" fmla="*/ 344 h 1084"/>
              <a:gd name="T68" fmla="*/ 1282 w 1304"/>
              <a:gd name="T69" fmla="*/ 375 h 1084"/>
              <a:gd name="T70" fmla="*/ 1280 w 1304"/>
              <a:gd name="T71" fmla="*/ 405 h 1084"/>
              <a:gd name="T72" fmla="*/ 1283 w 1304"/>
              <a:gd name="T73" fmla="*/ 435 h 1084"/>
              <a:gd name="T74" fmla="*/ 1285 w 1304"/>
              <a:gd name="T75" fmla="*/ 464 h 1084"/>
              <a:gd name="T76" fmla="*/ 1281 w 1304"/>
              <a:gd name="T77" fmla="*/ 499 h 1084"/>
              <a:gd name="T78" fmla="*/ 1283 w 1304"/>
              <a:gd name="T79" fmla="*/ 528 h 1084"/>
              <a:gd name="T80" fmla="*/ 1285 w 1304"/>
              <a:gd name="T81" fmla="*/ 558 h 1084"/>
              <a:gd name="T82" fmla="*/ 1282 w 1304"/>
              <a:gd name="T83" fmla="*/ 592 h 1084"/>
              <a:gd name="T84" fmla="*/ 1281 w 1304"/>
              <a:gd name="T85" fmla="*/ 623 h 1084"/>
              <a:gd name="T86" fmla="*/ 1281 w 1304"/>
              <a:gd name="T87" fmla="*/ 654 h 1084"/>
              <a:gd name="T88" fmla="*/ 1282 w 1304"/>
              <a:gd name="T89" fmla="*/ 686 h 1084"/>
              <a:gd name="T90" fmla="*/ 1282 w 1304"/>
              <a:gd name="T91" fmla="*/ 717 h 1084"/>
              <a:gd name="T92" fmla="*/ 1285 w 1304"/>
              <a:gd name="T93" fmla="*/ 746 h 1084"/>
              <a:gd name="T94" fmla="*/ 1284 w 1304"/>
              <a:gd name="T95" fmla="*/ 777 h 1084"/>
              <a:gd name="T96" fmla="*/ 1282 w 1304"/>
              <a:gd name="T97" fmla="*/ 808 h 1084"/>
              <a:gd name="T98" fmla="*/ 1285 w 1304"/>
              <a:gd name="T99" fmla="*/ 839 h 1084"/>
              <a:gd name="T100" fmla="*/ 1280 w 1304"/>
              <a:gd name="T101" fmla="*/ 871 h 1084"/>
              <a:gd name="T102" fmla="*/ 1285 w 1304"/>
              <a:gd name="T103" fmla="*/ 899 h 1084"/>
              <a:gd name="T104" fmla="*/ 1282 w 1304"/>
              <a:gd name="T105" fmla="*/ 933 h 1084"/>
              <a:gd name="T106" fmla="*/ 1283 w 1304"/>
              <a:gd name="T107" fmla="*/ 963 h 1084"/>
              <a:gd name="T108" fmla="*/ 1283 w 1304"/>
              <a:gd name="T109" fmla="*/ 994 h 1084"/>
              <a:gd name="T110" fmla="*/ 1280 w 1304"/>
              <a:gd name="T111" fmla="*/ 1026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084">
                <a:moveTo>
                  <a:pt x="19" y="31"/>
                </a:moveTo>
                <a:cubicBezTo>
                  <a:pt x="19" y="31"/>
                  <a:pt x="23" y="29"/>
                  <a:pt x="23" y="29"/>
                </a:cubicBezTo>
                <a:cubicBezTo>
                  <a:pt x="23" y="29"/>
                  <a:pt x="22" y="37"/>
                  <a:pt x="22" y="37"/>
                </a:cubicBezTo>
                <a:cubicBezTo>
                  <a:pt x="23" y="38"/>
                  <a:pt x="39" y="28"/>
                  <a:pt x="39" y="28"/>
                </a:cubicBezTo>
                <a:cubicBezTo>
                  <a:pt x="39" y="28"/>
                  <a:pt x="22" y="44"/>
                  <a:pt x="23" y="45"/>
                </a:cubicBezTo>
                <a:cubicBezTo>
                  <a:pt x="23" y="45"/>
                  <a:pt x="46" y="31"/>
                  <a:pt x="46" y="31"/>
                </a:cubicBezTo>
                <a:cubicBezTo>
                  <a:pt x="47" y="31"/>
                  <a:pt x="16" y="55"/>
                  <a:pt x="16" y="56"/>
                </a:cubicBezTo>
                <a:cubicBezTo>
                  <a:pt x="16" y="56"/>
                  <a:pt x="62" y="28"/>
                  <a:pt x="62" y="29"/>
                </a:cubicBezTo>
                <a:cubicBezTo>
                  <a:pt x="63" y="30"/>
                  <a:pt x="17" y="62"/>
                  <a:pt x="18" y="63"/>
                </a:cubicBezTo>
                <a:cubicBezTo>
                  <a:pt x="18" y="64"/>
                  <a:pt x="78" y="27"/>
                  <a:pt x="78" y="28"/>
                </a:cubicBezTo>
                <a:cubicBezTo>
                  <a:pt x="79" y="29"/>
                  <a:pt x="18" y="69"/>
                  <a:pt x="19" y="70"/>
                </a:cubicBezTo>
                <a:cubicBezTo>
                  <a:pt x="19" y="72"/>
                  <a:pt x="87" y="31"/>
                  <a:pt x="87" y="31"/>
                </a:cubicBezTo>
                <a:cubicBezTo>
                  <a:pt x="88" y="33"/>
                  <a:pt x="21" y="75"/>
                  <a:pt x="22" y="76"/>
                </a:cubicBezTo>
                <a:cubicBezTo>
                  <a:pt x="22" y="77"/>
                  <a:pt x="106" y="27"/>
                  <a:pt x="106" y="28"/>
                </a:cubicBezTo>
                <a:cubicBezTo>
                  <a:pt x="107" y="29"/>
                  <a:pt x="19" y="85"/>
                  <a:pt x="20" y="86"/>
                </a:cubicBezTo>
                <a:cubicBezTo>
                  <a:pt x="21" y="87"/>
                  <a:pt x="118" y="26"/>
                  <a:pt x="120" y="28"/>
                </a:cubicBezTo>
                <a:cubicBezTo>
                  <a:pt x="120" y="29"/>
                  <a:pt x="18" y="92"/>
                  <a:pt x="19" y="94"/>
                </a:cubicBezTo>
                <a:cubicBezTo>
                  <a:pt x="20" y="95"/>
                  <a:pt x="132" y="27"/>
                  <a:pt x="133" y="29"/>
                </a:cubicBezTo>
                <a:cubicBezTo>
                  <a:pt x="134" y="31"/>
                  <a:pt x="16" y="103"/>
                  <a:pt x="17" y="104"/>
                </a:cubicBezTo>
                <a:cubicBezTo>
                  <a:pt x="18" y="107"/>
                  <a:pt x="147" y="28"/>
                  <a:pt x="147" y="29"/>
                </a:cubicBezTo>
                <a:cubicBezTo>
                  <a:pt x="148" y="31"/>
                  <a:pt x="19" y="108"/>
                  <a:pt x="20" y="110"/>
                </a:cubicBezTo>
                <a:cubicBezTo>
                  <a:pt x="21" y="111"/>
                  <a:pt x="164" y="26"/>
                  <a:pt x="164" y="27"/>
                </a:cubicBezTo>
                <a:cubicBezTo>
                  <a:pt x="165" y="29"/>
                  <a:pt x="15" y="118"/>
                  <a:pt x="16" y="120"/>
                </a:cubicBezTo>
                <a:cubicBezTo>
                  <a:pt x="17" y="122"/>
                  <a:pt x="172" y="29"/>
                  <a:pt x="173" y="30"/>
                </a:cubicBezTo>
                <a:cubicBezTo>
                  <a:pt x="174" y="31"/>
                  <a:pt x="21" y="123"/>
                  <a:pt x="22" y="125"/>
                </a:cubicBezTo>
                <a:cubicBezTo>
                  <a:pt x="23" y="127"/>
                  <a:pt x="182" y="27"/>
                  <a:pt x="184" y="31"/>
                </a:cubicBezTo>
                <a:cubicBezTo>
                  <a:pt x="185" y="33"/>
                  <a:pt x="20" y="128"/>
                  <a:pt x="22" y="132"/>
                </a:cubicBezTo>
                <a:cubicBezTo>
                  <a:pt x="23" y="133"/>
                  <a:pt x="198" y="29"/>
                  <a:pt x="198" y="30"/>
                </a:cubicBezTo>
                <a:cubicBezTo>
                  <a:pt x="200" y="32"/>
                  <a:pt x="18" y="137"/>
                  <a:pt x="20" y="140"/>
                </a:cubicBezTo>
                <a:cubicBezTo>
                  <a:pt x="21" y="142"/>
                  <a:pt x="212" y="28"/>
                  <a:pt x="212" y="29"/>
                </a:cubicBezTo>
                <a:cubicBezTo>
                  <a:pt x="214" y="31"/>
                  <a:pt x="18" y="145"/>
                  <a:pt x="19" y="148"/>
                </a:cubicBezTo>
                <a:cubicBezTo>
                  <a:pt x="21" y="151"/>
                  <a:pt x="221" y="28"/>
                  <a:pt x="222" y="30"/>
                </a:cubicBezTo>
                <a:cubicBezTo>
                  <a:pt x="225" y="35"/>
                  <a:pt x="21" y="150"/>
                  <a:pt x="23" y="153"/>
                </a:cubicBezTo>
                <a:cubicBezTo>
                  <a:pt x="25" y="158"/>
                  <a:pt x="232" y="26"/>
                  <a:pt x="234" y="30"/>
                </a:cubicBezTo>
                <a:cubicBezTo>
                  <a:pt x="237" y="34"/>
                  <a:pt x="15" y="162"/>
                  <a:pt x="16" y="163"/>
                </a:cubicBezTo>
                <a:cubicBezTo>
                  <a:pt x="19" y="168"/>
                  <a:pt x="246" y="26"/>
                  <a:pt x="248" y="30"/>
                </a:cubicBezTo>
                <a:cubicBezTo>
                  <a:pt x="250" y="34"/>
                  <a:pt x="16" y="168"/>
                  <a:pt x="17" y="170"/>
                </a:cubicBezTo>
                <a:cubicBezTo>
                  <a:pt x="19" y="173"/>
                  <a:pt x="256" y="25"/>
                  <a:pt x="260" y="31"/>
                </a:cubicBezTo>
                <a:cubicBezTo>
                  <a:pt x="261" y="33"/>
                  <a:pt x="19" y="173"/>
                  <a:pt x="21" y="176"/>
                </a:cubicBezTo>
                <a:cubicBezTo>
                  <a:pt x="25" y="182"/>
                  <a:pt x="270" y="24"/>
                  <a:pt x="274" y="30"/>
                </a:cubicBezTo>
                <a:cubicBezTo>
                  <a:pt x="277" y="36"/>
                  <a:pt x="20" y="183"/>
                  <a:pt x="20" y="184"/>
                </a:cubicBezTo>
                <a:cubicBezTo>
                  <a:pt x="22" y="188"/>
                  <a:pt x="290" y="25"/>
                  <a:pt x="292" y="28"/>
                </a:cubicBezTo>
                <a:cubicBezTo>
                  <a:pt x="293" y="30"/>
                  <a:pt x="14" y="187"/>
                  <a:pt x="18" y="194"/>
                </a:cubicBezTo>
                <a:cubicBezTo>
                  <a:pt x="20" y="197"/>
                  <a:pt x="299" y="26"/>
                  <a:pt x="301" y="30"/>
                </a:cubicBezTo>
                <a:cubicBezTo>
                  <a:pt x="304" y="34"/>
                  <a:pt x="19" y="199"/>
                  <a:pt x="20" y="200"/>
                </a:cubicBezTo>
                <a:cubicBezTo>
                  <a:pt x="23" y="206"/>
                  <a:pt x="316" y="23"/>
                  <a:pt x="319" y="28"/>
                </a:cubicBezTo>
                <a:cubicBezTo>
                  <a:pt x="320" y="30"/>
                  <a:pt x="16" y="208"/>
                  <a:pt x="17" y="210"/>
                </a:cubicBezTo>
                <a:cubicBezTo>
                  <a:pt x="21" y="217"/>
                  <a:pt x="324" y="23"/>
                  <a:pt x="328" y="31"/>
                </a:cubicBezTo>
                <a:cubicBezTo>
                  <a:pt x="330" y="34"/>
                  <a:pt x="20" y="213"/>
                  <a:pt x="21" y="215"/>
                </a:cubicBezTo>
                <a:cubicBezTo>
                  <a:pt x="25" y="222"/>
                  <a:pt x="342" y="20"/>
                  <a:pt x="346" y="27"/>
                </a:cubicBezTo>
                <a:cubicBezTo>
                  <a:pt x="348" y="31"/>
                  <a:pt x="17" y="215"/>
                  <a:pt x="21" y="222"/>
                </a:cubicBezTo>
                <a:cubicBezTo>
                  <a:pt x="24" y="227"/>
                  <a:pt x="351" y="25"/>
                  <a:pt x="354" y="30"/>
                </a:cubicBezTo>
                <a:cubicBezTo>
                  <a:pt x="355" y="33"/>
                  <a:pt x="14" y="227"/>
                  <a:pt x="17" y="233"/>
                </a:cubicBezTo>
                <a:cubicBezTo>
                  <a:pt x="18" y="235"/>
                  <a:pt x="372" y="26"/>
                  <a:pt x="373" y="28"/>
                </a:cubicBezTo>
                <a:cubicBezTo>
                  <a:pt x="374" y="30"/>
                  <a:pt x="19" y="235"/>
                  <a:pt x="21" y="238"/>
                </a:cubicBezTo>
                <a:cubicBezTo>
                  <a:pt x="23" y="242"/>
                  <a:pt x="381" y="23"/>
                  <a:pt x="384" y="29"/>
                </a:cubicBezTo>
                <a:cubicBezTo>
                  <a:pt x="388" y="35"/>
                  <a:pt x="20" y="243"/>
                  <a:pt x="21" y="245"/>
                </a:cubicBezTo>
                <a:cubicBezTo>
                  <a:pt x="26" y="255"/>
                  <a:pt x="392" y="21"/>
                  <a:pt x="397" y="29"/>
                </a:cubicBezTo>
                <a:cubicBezTo>
                  <a:pt x="399" y="32"/>
                  <a:pt x="16" y="251"/>
                  <a:pt x="18" y="255"/>
                </a:cubicBezTo>
                <a:cubicBezTo>
                  <a:pt x="20" y="260"/>
                  <a:pt x="403" y="24"/>
                  <a:pt x="406" y="30"/>
                </a:cubicBezTo>
                <a:cubicBezTo>
                  <a:pt x="409" y="35"/>
                  <a:pt x="11" y="254"/>
                  <a:pt x="17" y="263"/>
                </a:cubicBezTo>
                <a:cubicBezTo>
                  <a:pt x="21" y="272"/>
                  <a:pt x="416" y="23"/>
                  <a:pt x="420" y="30"/>
                </a:cubicBezTo>
                <a:cubicBezTo>
                  <a:pt x="424" y="37"/>
                  <a:pt x="17" y="257"/>
                  <a:pt x="22" y="267"/>
                </a:cubicBezTo>
                <a:cubicBezTo>
                  <a:pt x="24" y="270"/>
                  <a:pt x="429" y="26"/>
                  <a:pt x="432" y="31"/>
                </a:cubicBezTo>
                <a:cubicBezTo>
                  <a:pt x="435" y="36"/>
                  <a:pt x="13" y="269"/>
                  <a:pt x="18" y="277"/>
                </a:cubicBezTo>
                <a:cubicBezTo>
                  <a:pt x="22" y="284"/>
                  <a:pt x="442" y="27"/>
                  <a:pt x="444" y="31"/>
                </a:cubicBezTo>
                <a:cubicBezTo>
                  <a:pt x="450" y="41"/>
                  <a:pt x="15" y="280"/>
                  <a:pt x="18" y="285"/>
                </a:cubicBezTo>
                <a:cubicBezTo>
                  <a:pt x="21" y="290"/>
                  <a:pt x="455" y="21"/>
                  <a:pt x="460" y="30"/>
                </a:cubicBezTo>
                <a:cubicBezTo>
                  <a:pt x="463" y="36"/>
                  <a:pt x="19" y="286"/>
                  <a:pt x="22" y="291"/>
                </a:cubicBezTo>
                <a:cubicBezTo>
                  <a:pt x="24" y="296"/>
                  <a:pt x="467" y="19"/>
                  <a:pt x="473" y="30"/>
                </a:cubicBezTo>
                <a:cubicBezTo>
                  <a:pt x="479" y="40"/>
                  <a:pt x="15" y="299"/>
                  <a:pt x="16" y="301"/>
                </a:cubicBezTo>
                <a:cubicBezTo>
                  <a:pt x="20" y="309"/>
                  <a:pt x="485" y="19"/>
                  <a:pt x="490" y="28"/>
                </a:cubicBezTo>
                <a:cubicBezTo>
                  <a:pt x="496" y="38"/>
                  <a:pt x="14" y="303"/>
                  <a:pt x="17" y="308"/>
                </a:cubicBezTo>
                <a:cubicBezTo>
                  <a:pt x="23" y="319"/>
                  <a:pt x="496" y="16"/>
                  <a:pt x="503" y="27"/>
                </a:cubicBezTo>
                <a:cubicBezTo>
                  <a:pt x="505" y="32"/>
                  <a:pt x="16" y="307"/>
                  <a:pt x="21" y="314"/>
                </a:cubicBezTo>
                <a:cubicBezTo>
                  <a:pt x="27" y="324"/>
                  <a:pt x="510" y="16"/>
                  <a:pt x="516" y="28"/>
                </a:cubicBezTo>
                <a:cubicBezTo>
                  <a:pt x="523" y="39"/>
                  <a:pt x="16" y="317"/>
                  <a:pt x="19" y="323"/>
                </a:cubicBezTo>
                <a:cubicBezTo>
                  <a:pt x="22" y="328"/>
                  <a:pt x="521" y="22"/>
                  <a:pt x="526" y="30"/>
                </a:cubicBezTo>
                <a:cubicBezTo>
                  <a:pt x="531" y="40"/>
                  <a:pt x="16" y="322"/>
                  <a:pt x="20" y="330"/>
                </a:cubicBezTo>
                <a:cubicBezTo>
                  <a:pt x="23" y="335"/>
                  <a:pt x="539" y="27"/>
                  <a:pt x="540" y="30"/>
                </a:cubicBezTo>
                <a:cubicBezTo>
                  <a:pt x="544" y="36"/>
                  <a:pt x="14" y="334"/>
                  <a:pt x="17" y="340"/>
                </a:cubicBezTo>
                <a:cubicBezTo>
                  <a:pt x="23" y="349"/>
                  <a:pt x="547" y="22"/>
                  <a:pt x="552" y="31"/>
                </a:cubicBezTo>
                <a:cubicBezTo>
                  <a:pt x="559" y="43"/>
                  <a:pt x="11" y="333"/>
                  <a:pt x="19" y="346"/>
                </a:cubicBezTo>
                <a:cubicBezTo>
                  <a:pt x="25" y="357"/>
                  <a:pt x="568" y="24"/>
                  <a:pt x="570" y="28"/>
                </a:cubicBezTo>
                <a:cubicBezTo>
                  <a:pt x="576" y="39"/>
                  <a:pt x="15" y="338"/>
                  <a:pt x="23" y="351"/>
                </a:cubicBezTo>
                <a:cubicBezTo>
                  <a:pt x="31" y="365"/>
                  <a:pt x="575" y="21"/>
                  <a:pt x="580" y="29"/>
                </a:cubicBezTo>
                <a:cubicBezTo>
                  <a:pt x="587" y="41"/>
                  <a:pt x="9" y="349"/>
                  <a:pt x="17" y="362"/>
                </a:cubicBezTo>
                <a:cubicBezTo>
                  <a:pt x="19" y="366"/>
                  <a:pt x="586" y="22"/>
                  <a:pt x="591" y="30"/>
                </a:cubicBezTo>
                <a:cubicBezTo>
                  <a:pt x="598" y="42"/>
                  <a:pt x="7" y="355"/>
                  <a:pt x="16" y="370"/>
                </a:cubicBezTo>
                <a:cubicBezTo>
                  <a:pt x="18" y="374"/>
                  <a:pt x="599" y="15"/>
                  <a:pt x="607" y="28"/>
                </a:cubicBezTo>
                <a:cubicBezTo>
                  <a:pt x="609" y="33"/>
                  <a:pt x="13" y="362"/>
                  <a:pt x="20" y="375"/>
                </a:cubicBezTo>
                <a:cubicBezTo>
                  <a:pt x="24" y="382"/>
                  <a:pt x="613" y="15"/>
                  <a:pt x="620" y="28"/>
                </a:cubicBezTo>
                <a:cubicBezTo>
                  <a:pt x="622" y="31"/>
                  <a:pt x="15" y="368"/>
                  <a:pt x="22" y="381"/>
                </a:cubicBezTo>
                <a:cubicBezTo>
                  <a:pt x="29" y="393"/>
                  <a:pt x="621" y="16"/>
                  <a:pt x="629" y="30"/>
                </a:cubicBezTo>
                <a:cubicBezTo>
                  <a:pt x="632" y="34"/>
                  <a:pt x="11" y="379"/>
                  <a:pt x="18" y="391"/>
                </a:cubicBezTo>
                <a:cubicBezTo>
                  <a:pt x="23" y="400"/>
                  <a:pt x="641" y="25"/>
                  <a:pt x="644" y="30"/>
                </a:cubicBezTo>
                <a:cubicBezTo>
                  <a:pt x="651" y="43"/>
                  <a:pt x="17" y="388"/>
                  <a:pt x="22" y="396"/>
                </a:cubicBezTo>
                <a:cubicBezTo>
                  <a:pt x="26" y="404"/>
                  <a:pt x="650" y="22"/>
                  <a:pt x="655" y="30"/>
                </a:cubicBezTo>
                <a:cubicBezTo>
                  <a:pt x="661" y="40"/>
                  <a:pt x="16" y="399"/>
                  <a:pt x="19" y="405"/>
                </a:cubicBezTo>
                <a:cubicBezTo>
                  <a:pt x="25" y="415"/>
                  <a:pt x="661" y="13"/>
                  <a:pt x="670" y="29"/>
                </a:cubicBezTo>
                <a:cubicBezTo>
                  <a:pt x="674" y="36"/>
                  <a:pt x="12" y="405"/>
                  <a:pt x="17" y="414"/>
                </a:cubicBezTo>
                <a:cubicBezTo>
                  <a:pt x="26" y="430"/>
                  <a:pt x="678" y="24"/>
                  <a:pt x="682" y="30"/>
                </a:cubicBezTo>
                <a:cubicBezTo>
                  <a:pt x="690" y="45"/>
                  <a:pt x="18" y="414"/>
                  <a:pt x="21" y="419"/>
                </a:cubicBezTo>
                <a:cubicBezTo>
                  <a:pt x="25" y="426"/>
                  <a:pt x="696" y="23"/>
                  <a:pt x="699" y="28"/>
                </a:cubicBezTo>
                <a:cubicBezTo>
                  <a:pt x="703" y="34"/>
                  <a:pt x="13" y="423"/>
                  <a:pt x="17" y="430"/>
                </a:cubicBezTo>
                <a:cubicBezTo>
                  <a:pt x="20" y="437"/>
                  <a:pt x="709" y="23"/>
                  <a:pt x="712" y="29"/>
                </a:cubicBezTo>
                <a:cubicBezTo>
                  <a:pt x="715" y="33"/>
                  <a:pt x="12" y="430"/>
                  <a:pt x="17" y="438"/>
                </a:cubicBezTo>
                <a:cubicBezTo>
                  <a:pt x="20" y="443"/>
                  <a:pt x="719" y="23"/>
                  <a:pt x="723" y="30"/>
                </a:cubicBezTo>
                <a:cubicBezTo>
                  <a:pt x="730" y="43"/>
                  <a:pt x="15" y="435"/>
                  <a:pt x="20" y="444"/>
                </a:cubicBezTo>
                <a:cubicBezTo>
                  <a:pt x="30" y="461"/>
                  <a:pt x="736" y="17"/>
                  <a:pt x="742" y="28"/>
                </a:cubicBezTo>
                <a:cubicBezTo>
                  <a:pt x="750" y="41"/>
                  <a:pt x="14" y="446"/>
                  <a:pt x="18" y="453"/>
                </a:cubicBezTo>
                <a:cubicBezTo>
                  <a:pt x="24" y="463"/>
                  <a:pt x="747" y="23"/>
                  <a:pt x="751" y="30"/>
                </a:cubicBezTo>
                <a:cubicBezTo>
                  <a:pt x="759" y="43"/>
                  <a:pt x="7" y="443"/>
                  <a:pt x="17" y="461"/>
                </a:cubicBezTo>
                <a:cubicBezTo>
                  <a:pt x="27" y="479"/>
                  <a:pt x="758" y="12"/>
                  <a:pt x="767" y="28"/>
                </a:cubicBezTo>
                <a:cubicBezTo>
                  <a:pt x="770" y="32"/>
                  <a:pt x="11" y="459"/>
                  <a:pt x="17" y="470"/>
                </a:cubicBezTo>
                <a:cubicBezTo>
                  <a:pt x="21" y="476"/>
                  <a:pt x="770" y="11"/>
                  <a:pt x="780" y="29"/>
                </a:cubicBezTo>
                <a:cubicBezTo>
                  <a:pt x="784" y="35"/>
                  <a:pt x="12" y="468"/>
                  <a:pt x="17" y="477"/>
                </a:cubicBezTo>
                <a:cubicBezTo>
                  <a:pt x="28" y="496"/>
                  <a:pt x="781" y="15"/>
                  <a:pt x="791" y="31"/>
                </a:cubicBezTo>
                <a:cubicBezTo>
                  <a:pt x="793" y="35"/>
                  <a:pt x="9" y="467"/>
                  <a:pt x="19" y="485"/>
                </a:cubicBezTo>
                <a:cubicBezTo>
                  <a:pt x="27" y="499"/>
                  <a:pt x="804" y="16"/>
                  <a:pt x="811" y="27"/>
                </a:cubicBezTo>
                <a:cubicBezTo>
                  <a:pt x="819" y="42"/>
                  <a:pt x="14" y="480"/>
                  <a:pt x="21" y="492"/>
                </a:cubicBezTo>
                <a:cubicBezTo>
                  <a:pt x="28" y="503"/>
                  <a:pt x="815" y="19"/>
                  <a:pt x="821" y="30"/>
                </a:cubicBezTo>
                <a:cubicBezTo>
                  <a:pt x="827" y="39"/>
                  <a:pt x="16" y="490"/>
                  <a:pt x="21" y="499"/>
                </a:cubicBezTo>
                <a:cubicBezTo>
                  <a:pt x="31" y="516"/>
                  <a:pt x="829" y="18"/>
                  <a:pt x="836" y="29"/>
                </a:cubicBezTo>
                <a:cubicBezTo>
                  <a:pt x="840" y="36"/>
                  <a:pt x="8" y="492"/>
                  <a:pt x="18" y="509"/>
                </a:cubicBezTo>
                <a:cubicBezTo>
                  <a:pt x="23" y="518"/>
                  <a:pt x="845" y="18"/>
                  <a:pt x="851" y="28"/>
                </a:cubicBezTo>
                <a:cubicBezTo>
                  <a:pt x="862" y="48"/>
                  <a:pt x="11" y="500"/>
                  <a:pt x="20" y="515"/>
                </a:cubicBezTo>
                <a:cubicBezTo>
                  <a:pt x="31" y="535"/>
                  <a:pt x="851" y="16"/>
                  <a:pt x="860" y="31"/>
                </a:cubicBezTo>
                <a:cubicBezTo>
                  <a:pt x="863" y="37"/>
                  <a:pt x="11" y="512"/>
                  <a:pt x="18" y="524"/>
                </a:cubicBezTo>
                <a:cubicBezTo>
                  <a:pt x="21" y="529"/>
                  <a:pt x="870" y="23"/>
                  <a:pt x="874" y="30"/>
                </a:cubicBezTo>
                <a:cubicBezTo>
                  <a:pt x="880" y="40"/>
                  <a:pt x="13" y="524"/>
                  <a:pt x="18" y="533"/>
                </a:cubicBezTo>
                <a:cubicBezTo>
                  <a:pt x="23" y="542"/>
                  <a:pt x="880" y="13"/>
                  <a:pt x="889" y="30"/>
                </a:cubicBezTo>
                <a:cubicBezTo>
                  <a:pt x="897" y="43"/>
                  <a:pt x="8" y="526"/>
                  <a:pt x="17" y="542"/>
                </a:cubicBezTo>
                <a:cubicBezTo>
                  <a:pt x="20" y="548"/>
                  <a:pt x="903" y="19"/>
                  <a:pt x="907" y="27"/>
                </a:cubicBezTo>
                <a:cubicBezTo>
                  <a:pt x="913" y="37"/>
                  <a:pt x="13" y="540"/>
                  <a:pt x="18" y="549"/>
                </a:cubicBezTo>
                <a:cubicBezTo>
                  <a:pt x="24" y="559"/>
                  <a:pt x="915" y="23"/>
                  <a:pt x="918" y="29"/>
                </a:cubicBezTo>
                <a:cubicBezTo>
                  <a:pt x="928" y="46"/>
                  <a:pt x="10" y="533"/>
                  <a:pt x="22" y="554"/>
                </a:cubicBezTo>
                <a:cubicBezTo>
                  <a:pt x="31" y="569"/>
                  <a:pt x="923" y="22"/>
                  <a:pt x="928" y="31"/>
                </a:cubicBezTo>
                <a:cubicBezTo>
                  <a:pt x="935" y="43"/>
                  <a:pt x="7" y="541"/>
                  <a:pt x="19" y="563"/>
                </a:cubicBezTo>
                <a:cubicBezTo>
                  <a:pt x="28" y="578"/>
                  <a:pt x="931" y="9"/>
                  <a:pt x="943" y="30"/>
                </a:cubicBezTo>
                <a:cubicBezTo>
                  <a:pt x="952" y="46"/>
                  <a:pt x="8" y="557"/>
                  <a:pt x="16" y="572"/>
                </a:cubicBezTo>
                <a:cubicBezTo>
                  <a:pt x="23" y="584"/>
                  <a:pt x="951" y="17"/>
                  <a:pt x="958" y="29"/>
                </a:cubicBezTo>
                <a:cubicBezTo>
                  <a:pt x="970" y="49"/>
                  <a:pt x="15" y="567"/>
                  <a:pt x="21" y="577"/>
                </a:cubicBezTo>
                <a:cubicBezTo>
                  <a:pt x="30" y="594"/>
                  <a:pt x="958" y="11"/>
                  <a:pt x="969" y="30"/>
                </a:cubicBezTo>
                <a:cubicBezTo>
                  <a:pt x="976" y="42"/>
                  <a:pt x="7" y="572"/>
                  <a:pt x="16" y="588"/>
                </a:cubicBezTo>
                <a:cubicBezTo>
                  <a:pt x="26" y="606"/>
                  <a:pt x="979" y="15"/>
                  <a:pt x="986" y="28"/>
                </a:cubicBezTo>
                <a:cubicBezTo>
                  <a:pt x="999" y="50"/>
                  <a:pt x="18" y="585"/>
                  <a:pt x="22" y="592"/>
                </a:cubicBezTo>
                <a:cubicBezTo>
                  <a:pt x="28" y="603"/>
                  <a:pt x="994" y="18"/>
                  <a:pt x="999" y="27"/>
                </a:cubicBezTo>
                <a:cubicBezTo>
                  <a:pt x="1010" y="47"/>
                  <a:pt x="14" y="597"/>
                  <a:pt x="17" y="602"/>
                </a:cubicBezTo>
                <a:cubicBezTo>
                  <a:pt x="20" y="607"/>
                  <a:pt x="997" y="8"/>
                  <a:pt x="1009" y="29"/>
                </a:cubicBezTo>
                <a:cubicBezTo>
                  <a:pt x="1022" y="52"/>
                  <a:pt x="7" y="592"/>
                  <a:pt x="17" y="609"/>
                </a:cubicBezTo>
                <a:cubicBezTo>
                  <a:pt x="21" y="616"/>
                  <a:pt x="1009" y="5"/>
                  <a:pt x="1023" y="28"/>
                </a:cubicBezTo>
                <a:cubicBezTo>
                  <a:pt x="1028" y="37"/>
                  <a:pt x="11" y="594"/>
                  <a:pt x="23" y="614"/>
                </a:cubicBezTo>
                <a:cubicBezTo>
                  <a:pt x="35" y="635"/>
                  <a:pt x="1029" y="24"/>
                  <a:pt x="1033" y="31"/>
                </a:cubicBezTo>
                <a:cubicBezTo>
                  <a:pt x="1044" y="49"/>
                  <a:pt x="9" y="597"/>
                  <a:pt x="23" y="622"/>
                </a:cubicBezTo>
                <a:cubicBezTo>
                  <a:pt x="30" y="635"/>
                  <a:pt x="1046" y="21"/>
                  <a:pt x="1050" y="29"/>
                </a:cubicBezTo>
                <a:cubicBezTo>
                  <a:pt x="1062" y="49"/>
                  <a:pt x="11" y="617"/>
                  <a:pt x="19" y="631"/>
                </a:cubicBezTo>
                <a:cubicBezTo>
                  <a:pt x="28" y="648"/>
                  <a:pt x="1051" y="13"/>
                  <a:pt x="1060" y="30"/>
                </a:cubicBezTo>
                <a:cubicBezTo>
                  <a:pt x="1068" y="44"/>
                  <a:pt x="13" y="621"/>
                  <a:pt x="22" y="637"/>
                </a:cubicBezTo>
                <a:cubicBezTo>
                  <a:pt x="33" y="656"/>
                  <a:pt x="1063" y="14"/>
                  <a:pt x="1072" y="31"/>
                </a:cubicBezTo>
                <a:cubicBezTo>
                  <a:pt x="1082" y="48"/>
                  <a:pt x="16" y="638"/>
                  <a:pt x="21" y="646"/>
                </a:cubicBezTo>
                <a:cubicBezTo>
                  <a:pt x="29" y="660"/>
                  <a:pt x="1075" y="9"/>
                  <a:pt x="1087" y="31"/>
                </a:cubicBezTo>
                <a:cubicBezTo>
                  <a:pt x="1101" y="56"/>
                  <a:pt x="11" y="638"/>
                  <a:pt x="20" y="654"/>
                </a:cubicBezTo>
                <a:cubicBezTo>
                  <a:pt x="30" y="671"/>
                  <a:pt x="1100" y="20"/>
                  <a:pt x="1104" y="28"/>
                </a:cubicBezTo>
                <a:cubicBezTo>
                  <a:pt x="1110" y="39"/>
                  <a:pt x="7" y="636"/>
                  <a:pt x="22" y="661"/>
                </a:cubicBezTo>
                <a:cubicBezTo>
                  <a:pt x="32" y="678"/>
                  <a:pt x="1104" y="14"/>
                  <a:pt x="1114" y="30"/>
                </a:cubicBezTo>
                <a:cubicBezTo>
                  <a:pt x="1124" y="47"/>
                  <a:pt x="3" y="648"/>
                  <a:pt x="17" y="671"/>
                </a:cubicBezTo>
                <a:cubicBezTo>
                  <a:pt x="28" y="691"/>
                  <a:pt x="1117" y="0"/>
                  <a:pt x="1132" y="27"/>
                </a:cubicBezTo>
                <a:cubicBezTo>
                  <a:pt x="1141" y="43"/>
                  <a:pt x="10" y="660"/>
                  <a:pt x="20" y="678"/>
                </a:cubicBezTo>
                <a:cubicBezTo>
                  <a:pt x="29" y="693"/>
                  <a:pt x="1138" y="18"/>
                  <a:pt x="1144" y="28"/>
                </a:cubicBezTo>
                <a:cubicBezTo>
                  <a:pt x="1152" y="42"/>
                  <a:pt x="16" y="672"/>
                  <a:pt x="23" y="684"/>
                </a:cubicBezTo>
                <a:cubicBezTo>
                  <a:pt x="27" y="691"/>
                  <a:pt x="1141" y="5"/>
                  <a:pt x="1155" y="30"/>
                </a:cubicBezTo>
                <a:cubicBezTo>
                  <a:pt x="1170" y="55"/>
                  <a:pt x="12" y="689"/>
                  <a:pt x="16" y="695"/>
                </a:cubicBezTo>
                <a:cubicBezTo>
                  <a:pt x="26" y="712"/>
                  <a:pt x="1155" y="9"/>
                  <a:pt x="1167" y="31"/>
                </a:cubicBezTo>
                <a:cubicBezTo>
                  <a:pt x="1175" y="44"/>
                  <a:pt x="6" y="675"/>
                  <a:pt x="21" y="700"/>
                </a:cubicBezTo>
                <a:cubicBezTo>
                  <a:pt x="25" y="708"/>
                  <a:pt x="1170" y="7"/>
                  <a:pt x="1183" y="29"/>
                </a:cubicBezTo>
                <a:cubicBezTo>
                  <a:pt x="1198" y="57"/>
                  <a:pt x="7" y="694"/>
                  <a:pt x="16" y="710"/>
                </a:cubicBezTo>
                <a:cubicBezTo>
                  <a:pt x="21" y="719"/>
                  <a:pt x="1187" y="7"/>
                  <a:pt x="1199" y="28"/>
                </a:cubicBezTo>
                <a:cubicBezTo>
                  <a:pt x="1206" y="39"/>
                  <a:pt x="6" y="698"/>
                  <a:pt x="17" y="717"/>
                </a:cubicBezTo>
                <a:cubicBezTo>
                  <a:pt x="32" y="743"/>
                  <a:pt x="1197" y="14"/>
                  <a:pt x="1206" y="31"/>
                </a:cubicBezTo>
                <a:cubicBezTo>
                  <a:pt x="1222" y="57"/>
                  <a:pt x="8" y="698"/>
                  <a:pt x="22" y="722"/>
                </a:cubicBezTo>
                <a:cubicBezTo>
                  <a:pt x="39" y="752"/>
                  <a:pt x="1212" y="19"/>
                  <a:pt x="1219" y="31"/>
                </a:cubicBezTo>
                <a:cubicBezTo>
                  <a:pt x="1229" y="47"/>
                  <a:pt x="4" y="702"/>
                  <a:pt x="20" y="730"/>
                </a:cubicBezTo>
                <a:cubicBezTo>
                  <a:pt x="35" y="757"/>
                  <a:pt x="1221" y="4"/>
                  <a:pt x="1236" y="28"/>
                </a:cubicBezTo>
                <a:cubicBezTo>
                  <a:pt x="1252" y="57"/>
                  <a:pt x="2" y="710"/>
                  <a:pt x="18" y="738"/>
                </a:cubicBezTo>
                <a:cubicBezTo>
                  <a:pt x="29" y="757"/>
                  <a:pt x="1238" y="13"/>
                  <a:pt x="1248" y="29"/>
                </a:cubicBezTo>
                <a:cubicBezTo>
                  <a:pt x="1265" y="59"/>
                  <a:pt x="12" y="732"/>
                  <a:pt x="19" y="745"/>
                </a:cubicBezTo>
                <a:cubicBezTo>
                  <a:pt x="34" y="771"/>
                  <a:pt x="1248" y="14"/>
                  <a:pt x="1258" y="30"/>
                </a:cubicBezTo>
                <a:cubicBezTo>
                  <a:pt x="1273" y="58"/>
                  <a:pt x="17" y="746"/>
                  <a:pt x="20" y="752"/>
                </a:cubicBezTo>
                <a:cubicBezTo>
                  <a:pt x="37" y="781"/>
                  <a:pt x="1258" y="9"/>
                  <a:pt x="1270" y="31"/>
                </a:cubicBezTo>
                <a:cubicBezTo>
                  <a:pt x="1274" y="37"/>
                  <a:pt x="12" y="743"/>
                  <a:pt x="22" y="759"/>
                </a:cubicBezTo>
                <a:cubicBezTo>
                  <a:pt x="31" y="775"/>
                  <a:pt x="1279" y="20"/>
                  <a:pt x="1285" y="30"/>
                </a:cubicBezTo>
                <a:cubicBezTo>
                  <a:pt x="1295" y="47"/>
                  <a:pt x="18" y="759"/>
                  <a:pt x="22" y="767"/>
                </a:cubicBezTo>
                <a:cubicBezTo>
                  <a:pt x="38" y="794"/>
                  <a:pt x="1280" y="32"/>
                  <a:pt x="1283" y="39"/>
                </a:cubicBezTo>
                <a:cubicBezTo>
                  <a:pt x="1290" y="49"/>
                  <a:pt x="3" y="751"/>
                  <a:pt x="18" y="777"/>
                </a:cubicBezTo>
                <a:cubicBezTo>
                  <a:pt x="34" y="805"/>
                  <a:pt x="1270" y="18"/>
                  <a:pt x="1286" y="45"/>
                </a:cubicBezTo>
                <a:cubicBezTo>
                  <a:pt x="1301" y="72"/>
                  <a:pt x="11" y="771"/>
                  <a:pt x="18" y="785"/>
                </a:cubicBezTo>
                <a:cubicBezTo>
                  <a:pt x="30" y="805"/>
                  <a:pt x="1280" y="43"/>
                  <a:pt x="1286" y="53"/>
                </a:cubicBezTo>
                <a:cubicBezTo>
                  <a:pt x="1300" y="77"/>
                  <a:pt x="12" y="780"/>
                  <a:pt x="19" y="792"/>
                </a:cubicBezTo>
                <a:cubicBezTo>
                  <a:pt x="28" y="808"/>
                  <a:pt x="1268" y="40"/>
                  <a:pt x="1281" y="63"/>
                </a:cubicBezTo>
                <a:cubicBezTo>
                  <a:pt x="1294" y="85"/>
                  <a:pt x="1" y="772"/>
                  <a:pt x="17" y="801"/>
                </a:cubicBezTo>
                <a:cubicBezTo>
                  <a:pt x="25" y="814"/>
                  <a:pt x="1277" y="56"/>
                  <a:pt x="1285" y="69"/>
                </a:cubicBezTo>
                <a:cubicBezTo>
                  <a:pt x="1303" y="100"/>
                  <a:pt x="10" y="793"/>
                  <a:pt x="19" y="808"/>
                </a:cubicBezTo>
                <a:cubicBezTo>
                  <a:pt x="33" y="833"/>
                  <a:pt x="1274" y="59"/>
                  <a:pt x="1284" y="77"/>
                </a:cubicBezTo>
                <a:cubicBezTo>
                  <a:pt x="1299" y="102"/>
                  <a:pt x="6" y="790"/>
                  <a:pt x="20" y="815"/>
                </a:cubicBezTo>
                <a:cubicBezTo>
                  <a:pt x="36" y="842"/>
                  <a:pt x="1278" y="71"/>
                  <a:pt x="1286" y="84"/>
                </a:cubicBezTo>
                <a:cubicBezTo>
                  <a:pt x="1304" y="116"/>
                  <a:pt x="8" y="798"/>
                  <a:pt x="22" y="821"/>
                </a:cubicBezTo>
                <a:cubicBezTo>
                  <a:pt x="28" y="832"/>
                  <a:pt x="1273" y="69"/>
                  <a:pt x="1286" y="92"/>
                </a:cubicBezTo>
                <a:cubicBezTo>
                  <a:pt x="1290" y="99"/>
                  <a:pt x="0" y="804"/>
                  <a:pt x="16" y="832"/>
                </a:cubicBezTo>
                <a:cubicBezTo>
                  <a:pt x="26" y="848"/>
                  <a:pt x="1274" y="84"/>
                  <a:pt x="1283" y="100"/>
                </a:cubicBezTo>
                <a:cubicBezTo>
                  <a:pt x="1287" y="107"/>
                  <a:pt x="12" y="824"/>
                  <a:pt x="20" y="838"/>
                </a:cubicBezTo>
                <a:cubicBezTo>
                  <a:pt x="27" y="849"/>
                  <a:pt x="1277" y="99"/>
                  <a:pt x="1283" y="109"/>
                </a:cubicBezTo>
                <a:cubicBezTo>
                  <a:pt x="1289" y="119"/>
                  <a:pt x="8" y="820"/>
                  <a:pt x="22" y="844"/>
                </a:cubicBezTo>
                <a:cubicBezTo>
                  <a:pt x="28" y="854"/>
                  <a:pt x="1271" y="91"/>
                  <a:pt x="1285" y="115"/>
                </a:cubicBezTo>
                <a:cubicBezTo>
                  <a:pt x="1300" y="141"/>
                  <a:pt x="4" y="825"/>
                  <a:pt x="20" y="852"/>
                </a:cubicBezTo>
                <a:cubicBezTo>
                  <a:pt x="38" y="883"/>
                  <a:pt x="1277" y="115"/>
                  <a:pt x="1283" y="123"/>
                </a:cubicBezTo>
                <a:cubicBezTo>
                  <a:pt x="1289" y="134"/>
                  <a:pt x="14" y="847"/>
                  <a:pt x="21" y="860"/>
                </a:cubicBezTo>
                <a:cubicBezTo>
                  <a:pt x="30" y="876"/>
                  <a:pt x="1279" y="125"/>
                  <a:pt x="1283" y="131"/>
                </a:cubicBezTo>
                <a:cubicBezTo>
                  <a:pt x="1301" y="163"/>
                  <a:pt x="3" y="845"/>
                  <a:pt x="17" y="869"/>
                </a:cubicBezTo>
                <a:cubicBezTo>
                  <a:pt x="27" y="887"/>
                  <a:pt x="1275" y="121"/>
                  <a:pt x="1285" y="138"/>
                </a:cubicBezTo>
                <a:cubicBezTo>
                  <a:pt x="1291" y="149"/>
                  <a:pt x="4" y="852"/>
                  <a:pt x="18" y="877"/>
                </a:cubicBezTo>
                <a:cubicBezTo>
                  <a:pt x="24" y="886"/>
                  <a:pt x="1266" y="122"/>
                  <a:pt x="1281" y="148"/>
                </a:cubicBezTo>
                <a:cubicBezTo>
                  <a:pt x="1297" y="176"/>
                  <a:pt x="5" y="865"/>
                  <a:pt x="16" y="886"/>
                </a:cubicBezTo>
                <a:cubicBezTo>
                  <a:pt x="34" y="916"/>
                  <a:pt x="1278" y="144"/>
                  <a:pt x="1284" y="154"/>
                </a:cubicBezTo>
                <a:cubicBezTo>
                  <a:pt x="1299" y="180"/>
                  <a:pt x="6" y="871"/>
                  <a:pt x="18" y="892"/>
                </a:cubicBezTo>
                <a:cubicBezTo>
                  <a:pt x="35" y="921"/>
                  <a:pt x="1270" y="139"/>
                  <a:pt x="1283" y="162"/>
                </a:cubicBezTo>
                <a:cubicBezTo>
                  <a:pt x="1300" y="191"/>
                  <a:pt x="9" y="879"/>
                  <a:pt x="21" y="898"/>
                </a:cubicBezTo>
                <a:cubicBezTo>
                  <a:pt x="26" y="908"/>
                  <a:pt x="1279" y="163"/>
                  <a:pt x="1283" y="170"/>
                </a:cubicBezTo>
                <a:cubicBezTo>
                  <a:pt x="1295" y="191"/>
                  <a:pt x="2" y="879"/>
                  <a:pt x="19" y="907"/>
                </a:cubicBezTo>
                <a:cubicBezTo>
                  <a:pt x="33" y="932"/>
                  <a:pt x="1268" y="158"/>
                  <a:pt x="1280" y="179"/>
                </a:cubicBezTo>
                <a:cubicBezTo>
                  <a:pt x="1293" y="201"/>
                  <a:pt x="12" y="901"/>
                  <a:pt x="20" y="915"/>
                </a:cubicBezTo>
                <a:cubicBezTo>
                  <a:pt x="30" y="933"/>
                  <a:pt x="1271" y="158"/>
                  <a:pt x="1286" y="184"/>
                </a:cubicBezTo>
                <a:cubicBezTo>
                  <a:pt x="1304" y="216"/>
                  <a:pt x="11" y="903"/>
                  <a:pt x="22" y="922"/>
                </a:cubicBezTo>
                <a:cubicBezTo>
                  <a:pt x="28" y="933"/>
                  <a:pt x="1271" y="176"/>
                  <a:pt x="1282" y="194"/>
                </a:cubicBezTo>
                <a:cubicBezTo>
                  <a:pt x="1286" y="202"/>
                  <a:pt x="2" y="902"/>
                  <a:pt x="19" y="931"/>
                </a:cubicBezTo>
                <a:cubicBezTo>
                  <a:pt x="26" y="944"/>
                  <a:pt x="1266" y="175"/>
                  <a:pt x="1282" y="202"/>
                </a:cubicBezTo>
                <a:cubicBezTo>
                  <a:pt x="1288" y="212"/>
                  <a:pt x="8" y="918"/>
                  <a:pt x="20" y="939"/>
                </a:cubicBezTo>
                <a:cubicBezTo>
                  <a:pt x="29" y="954"/>
                  <a:pt x="1276" y="191"/>
                  <a:pt x="1286" y="208"/>
                </a:cubicBezTo>
                <a:cubicBezTo>
                  <a:pt x="1296" y="225"/>
                  <a:pt x="1" y="914"/>
                  <a:pt x="20" y="946"/>
                </a:cubicBezTo>
                <a:cubicBezTo>
                  <a:pt x="35" y="973"/>
                  <a:pt x="1276" y="206"/>
                  <a:pt x="1282" y="217"/>
                </a:cubicBezTo>
                <a:cubicBezTo>
                  <a:pt x="1298" y="246"/>
                  <a:pt x="6" y="938"/>
                  <a:pt x="16" y="955"/>
                </a:cubicBezTo>
                <a:cubicBezTo>
                  <a:pt x="22" y="966"/>
                  <a:pt x="1270" y="201"/>
                  <a:pt x="1284" y="224"/>
                </a:cubicBezTo>
                <a:cubicBezTo>
                  <a:pt x="1301" y="253"/>
                  <a:pt x="13" y="954"/>
                  <a:pt x="18" y="962"/>
                </a:cubicBezTo>
                <a:cubicBezTo>
                  <a:pt x="25" y="975"/>
                  <a:pt x="1271" y="209"/>
                  <a:pt x="1284" y="231"/>
                </a:cubicBezTo>
                <a:cubicBezTo>
                  <a:pt x="1294" y="249"/>
                  <a:pt x="16" y="958"/>
                  <a:pt x="22" y="968"/>
                </a:cubicBezTo>
                <a:cubicBezTo>
                  <a:pt x="38" y="995"/>
                  <a:pt x="1265" y="217"/>
                  <a:pt x="1280" y="241"/>
                </a:cubicBezTo>
                <a:cubicBezTo>
                  <a:pt x="1284" y="249"/>
                  <a:pt x="12" y="970"/>
                  <a:pt x="17" y="979"/>
                </a:cubicBezTo>
                <a:cubicBezTo>
                  <a:pt x="24" y="990"/>
                  <a:pt x="1271" y="225"/>
                  <a:pt x="1284" y="248"/>
                </a:cubicBezTo>
                <a:cubicBezTo>
                  <a:pt x="1292" y="261"/>
                  <a:pt x="11" y="976"/>
                  <a:pt x="17" y="987"/>
                </a:cubicBezTo>
                <a:cubicBezTo>
                  <a:pt x="35" y="1018"/>
                  <a:pt x="1270" y="235"/>
                  <a:pt x="1283" y="256"/>
                </a:cubicBezTo>
                <a:cubicBezTo>
                  <a:pt x="1298" y="283"/>
                  <a:pt x="10" y="982"/>
                  <a:pt x="17" y="994"/>
                </a:cubicBezTo>
                <a:cubicBezTo>
                  <a:pt x="23" y="1004"/>
                  <a:pt x="1272" y="250"/>
                  <a:pt x="1280" y="265"/>
                </a:cubicBezTo>
                <a:cubicBezTo>
                  <a:pt x="1298" y="296"/>
                  <a:pt x="5" y="974"/>
                  <a:pt x="21" y="1000"/>
                </a:cubicBezTo>
                <a:cubicBezTo>
                  <a:pt x="27" y="1012"/>
                  <a:pt x="1279" y="256"/>
                  <a:pt x="1286" y="269"/>
                </a:cubicBezTo>
                <a:cubicBezTo>
                  <a:pt x="1295" y="285"/>
                  <a:pt x="1" y="984"/>
                  <a:pt x="17" y="1011"/>
                </a:cubicBezTo>
                <a:cubicBezTo>
                  <a:pt x="32" y="1037"/>
                  <a:pt x="1265" y="249"/>
                  <a:pt x="1283" y="280"/>
                </a:cubicBezTo>
                <a:cubicBezTo>
                  <a:pt x="1296" y="303"/>
                  <a:pt x="7" y="992"/>
                  <a:pt x="21" y="1017"/>
                </a:cubicBezTo>
                <a:cubicBezTo>
                  <a:pt x="25" y="1023"/>
                  <a:pt x="1275" y="278"/>
                  <a:pt x="1281" y="289"/>
                </a:cubicBezTo>
                <a:cubicBezTo>
                  <a:pt x="1293" y="310"/>
                  <a:pt x="12" y="1012"/>
                  <a:pt x="19" y="1025"/>
                </a:cubicBezTo>
                <a:cubicBezTo>
                  <a:pt x="24" y="1034"/>
                  <a:pt x="1268" y="268"/>
                  <a:pt x="1284" y="295"/>
                </a:cubicBezTo>
                <a:cubicBezTo>
                  <a:pt x="1294" y="311"/>
                  <a:pt x="13" y="1021"/>
                  <a:pt x="19" y="1033"/>
                </a:cubicBezTo>
                <a:cubicBezTo>
                  <a:pt x="31" y="1053"/>
                  <a:pt x="1268" y="274"/>
                  <a:pt x="1284" y="302"/>
                </a:cubicBezTo>
                <a:cubicBezTo>
                  <a:pt x="1294" y="319"/>
                  <a:pt x="0" y="1013"/>
                  <a:pt x="16" y="1042"/>
                </a:cubicBezTo>
                <a:cubicBezTo>
                  <a:pt x="28" y="1062"/>
                  <a:pt x="1272" y="288"/>
                  <a:pt x="1284" y="309"/>
                </a:cubicBezTo>
                <a:cubicBezTo>
                  <a:pt x="1300" y="337"/>
                  <a:pt x="10" y="1027"/>
                  <a:pt x="22" y="1046"/>
                </a:cubicBezTo>
                <a:cubicBezTo>
                  <a:pt x="34" y="1068"/>
                  <a:pt x="1278" y="306"/>
                  <a:pt x="1285" y="317"/>
                </a:cubicBezTo>
                <a:cubicBezTo>
                  <a:pt x="1295" y="335"/>
                  <a:pt x="6" y="1023"/>
                  <a:pt x="24" y="1054"/>
                </a:cubicBezTo>
                <a:cubicBezTo>
                  <a:pt x="29" y="1064"/>
                  <a:pt x="1275" y="312"/>
                  <a:pt x="1283" y="326"/>
                </a:cubicBezTo>
                <a:cubicBezTo>
                  <a:pt x="1297" y="349"/>
                  <a:pt x="29" y="1031"/>
                  <a:pt x="41" y="1052"/>
                </a:cubicBezTo>
                <a:cubicBezTo>
                  <a:pt x="45" y="1059"/>
                  <a:pt x="1279" y="326"/>
                  <a:pt x="1284" y="334"/>
                </a:cubicBezTo>
                <a:cubicBezTo>
                  <a:pt x="1301" y="365"/>
                  <a:pt x="39" y="1022"/>
                  <a:pt x="56" y="1052"/>
                </a:cubicBezTo>
                <a:cubicBezTo>
                  <a:pt x="65" y="1068"/>
                  <a:pt x="1270" y="323"/>
                  <a:pt x="1282" y="344"/>
                </a:cubicBezTo>
                <a:cubicBezTo>
                  <a:pt x="1289" y="356"/>
                  <a:pt x="50" y="1023"/>
                  <a:pt x="67" y="1053"/>
                </a:cubicBezTo>
                <a:cubicBezTo>
                  <a:pt x="75" y="1066"/>
                  <a:pt x="1277" y="339"/>
                  <a:pt x="1284" y="350"/>
                </a:cubicBezTo>
                <a:cubicBezTo>
                  <a:pt x="1300" y="378"/>
                  <a:pt x="70" y="1029"/>
                  <a:pt x="83" y="1052"/>
                </a:cubicBezTo>
                <a:cubicBezTo>
                  <a:pt x="97" y="1077"/>
                  <a:pt x="1269" y="340"/>
                  <a:pt x="1281" y="360"/>
                </a:cubicBezTo>
                <a:cubicBezTo>
                  <a:pt x="1285" y="367"/>
                  <a:pt x="78" y="1030"/>
                  <a:pt x="92" y="1054"/>
                </a:cubicBezTo>
                <a:cubicBezTo>
                  <a:pt x="109" y="1084"/>
                  <a:pt x="1275" y="357"/>
                  <a:pt x="1281" y="368"/>
                </a:cubicBezTo>
                <a:cubicBezTo>
                  <a:pt x="1296" y="394"/>
                  <a:pt x="90" y="1029"/>
                  <a:pt x="105" y="1054"/>
                </a:cubicBezTo>
                <a:cubicBezTo>
                  <a:pt x="110" y="1063"/>
                  <a:pt x="1272" y="358"/>
                  <a:pt x="1282" y="375"/>
                </a:cubicBezTo>
                <a:cubicBezTo>
                  <a:pt x="1295" y="398"/>
                  <a:pt x="112" y="1034"/>
                  <a:pt x="122" y="1052"/>
                </a:cubicBezTo>
                <a:cubicBezTo>
                  <a:pt x="133" y="1070"/>
                  <a:pt x="1280" y="372"/>
                  <a:pt x="1285" y="380"/>
                </a:cubicBezTo>
                <a:cubicBezTo>
                  <a:pt x="1295" y="399"/>
                  <a:pt x="119" y="1028"/>
                  <a:pt x="133" y="1053"/>
                </a:cubicBezTo>
                <a:cubicBezTo>
                  <a:pt x="147" y="1078"/>
                  <a:pt x="1278" y="378"/>
                  <a:pt x="1284" y="388"/>
                </a:cubicBezTo>
                <a:cubicBezTo>
                  <a:pt x="1288" y="395"/>
                  <a:pt x="135" y="1033"/>
                  <a:pt x="146" y="1052"/>
                </a:cubicBezTo>
                <a:cubicBezTo>
                  <a:pt x="149" y="1059"/>
                  <a:pt x="1269" y="378"/>
                  <a:pt x="1280" y="397"/>
                </a:cubicBezTo>
                <a:cubicBezTo>
                  <a:pt x="1294" y="421"/>
                  <a:pt x="155" y="1040"/>
                  <a:pt x="162" y="1051"/>
                </a:cubicBezTo>
                <a:cubicBezTo>
                  <a:pt x="176" y="1076"/>
                  <a:pt x="1268" y="384"/>
                  <a:pt x="1280" y="405"/>
                </a:cubicBezTo>
                <a:cubicBezTo>
                  <a:pt x="1288" y="419"/>
                  <a:pt x="164" y="1039"/>
                  <a:pt x="172" y="1053"/>
                </a:cubicBezTo>
                <a:cubicBezTo>
                  <a:pt x="175" y="1060"/>
                  <a:pt x="1274" y="400"/>
                  <a:pt x="1281" y="412"/>
                </a:cubicBezTo>
                <a:cubicBezTo>
                  <a:pt x="1293" y="433"/>
                  <a:pt x="180" y="1038"/>
                  <a:pt x="188" y="1052"/>
                </a:cubicBezTo>
                <a:cubicBezTo>
                  <a:pt x="193" y="1062"/>
                  <a:pt x="1280" y="413"/>
                  <a:pt x="1284" y="419"/>
                </a:cubicBezTo>
                <a:cubicBezTo>
                  <a:pt x="1294" y="436"/>
                  <a:pt x="192" y="1045"/>
                  <a:pt x="198" y="1054"/>
                </a:cubicBezTo>
                <a:cubicBezTo>
                  <a:pt x="213" y="1080"/>
                  <a:pt x="1266" y="405"/>
                  <a:pt x="1280" y="429"/>
                </a:cubicBezTo>
                <a:cubicBezTo>
                  <a:pt x="1294" y="453"/>
                  <a:pt x="205" y="1036"/>
                  <a:pt x="215" y="1052"/>
                </a:cubicBezTo>
                <a:cubicBezTo>
                  <a:pt x="220" y="1060"/>
                  <a:pt x="1274" y="420"/>
                  <a:pt x="1283" y="435"/>
                </a:cubicBezTo>
                <a:cubicBezTo>
                  <a:pt x="1287" y="442"/>
                  <a:pt x="223" y="1044"/>
                  <a:pt x="227" y="1051"/>
                </a:cubicBezTo>
                <a:cubicBezTo>
                  <a:pt x="238" y="1069"/>
                  <a:pt x="1279" y="437"/>
                  <a:pt x="1282" y="442"/>
                </a:cubicBezTo>
                <a:cubicBezTo>
                  <a:pt x="1297" y="467"/>
                  <a:pt x="229" y="1035"/>
                  <a:pt x="239" y="1052"/>
                </a:cubicBezTo>
                <a:cubicBezTo>
                  <a:pt x="250" y="1071"/>
                  <a:pt x="1276" y="429"/>
                  <a:pt x="1287" y="448"/>
                </a:cubicBezTo>
                <a:cubicBezTo>
                  <a:pt x="1296" y="465"/>
                  <a:pt x="251" y="1046"/>
                  <a:pt x="254" y="1052"/>
                </a:cubicBezTo>
                <a:cubicBezTo>
                  <a:pt x="264" y="1068"/>
                  <a:pt x="1282" y="450"/>
                  <a:pt x="1286" y="457"/>
                </a:cubicBezTo>
                <a:cubicBezTo>
                  <a:pt x="1291" y="465"/>
                  <a:pt x="256" y="1044"/>
                  <a:pt x="262" y="1055"/>
                </a:cubicBezTo>
                <a:cubicBezTo>
                  <a:pt x="266" y="1061"/>
                  <a:pt x="1276" y="449"/>
                  <a:pt x="1285" y="464"/>
                </a:cubicBezTo>
                <a:cubicBezTo>
                  <a:pt x="1296" y="482"/>
                  <a:pt x="270" y="1032"/>
                  <a:pt x="281" y="1052"/>
                </a:cubicBezTo>
                <a:cubicBezTo>
                  <a:pt x="288" y="1063"/>
                  <a:pt x="1267" y="451"/>
                  <a:pt x="1281" y="475"/>
                </a:cubicBezTo>
                <a:cubicBezTo>
                  <a:pt x="1285" y="482"/>
                  <a:pt x="288" y="1039"/>
                  <a:pt x="295" y="1051"/>
                </a:cubicBezTo>
                <a:cubicBezTo>
                  <a:pt x="300" y="1060"/>
                  <a:pt x="1275" y="464"/>
                  <a:pt x="1284" y="480"/>
                </a:cubicBezTo>
                <a:cubicBezTo>
                  <a:pt x="1296" y="500"/>
                  <a:pt x="294" y="1033"/>
                  <a:pt x="306" y="1053"/>
                </a:cubicBezTo>
                <a:cubicBezTo>
                  <a:pt x="319" y="1076"/>
                  <a:pt x="1281" y="478"/>
                  <a:pt x="1286" y="487"/>
                </a:cubicBezTo>
                <a:cubicBezTo>
                  <a:pt x="1300" y="511"/>
                  <a:pt x="317" y="1047"/>
                  <a:pt x="321" y="1053"/>
                </a:cubicBezTo>
                <a:cubicBezTo>
                  <a:pt x="327" y="1063"/>
                  <a:pt x="1270" y="480"/>
                  <a:pt x="1281" y="499"/>
                </a:cubicBezTo>
                <a:cubicBezTo>
                  <a:pt x="1286" y="508"/>
                  <a:pt x="326" y="1041"/>
                  <a:pt x="333" y="1053"/>
                </a:cubicBezTo>
                <a:cubicBezTo>
                  <a:pt x="341" y="1067"/>
                  <a:pt x="1271" y="482"/>
                  <a:pt x="1284" y="504"/>
                </a:cubicBezTo>
                <a:cubicBezTo>
                  <a:pt x="1287" y="510"/>
                  <a:pt x="344" y="1040"/>
                  <a:pt x="350" y="1051"/>
                </a:cubicBezTo>
                <a:cubicBezTo>
                  <a:pt x="363" y="1073"/>
                  <a:pt x="1279" y="505"/>
                  <a:pt x="1283" y="513"/>
                </a:cubicBezTo>
                <a:cubicBezTo>
                  <a:pt x="1288" y="520"/>
                  <a:pt x="351" y="1035"/>
                  <a:pt x="362" y="1052"/>
                </a:cubicBezTo>
                <a:cubicBezTo>
                  <a:pt x="373" y="1073"/>
                  <a:pt x="1274" y="507"/>
                  <a:pt x="1282" y="521"/>
                </a:cubicBezTo>
                <a:cubicBezTo>
                  <a:pt x="1287" y="530"/>
                  <a:pt x="361" y="1032"/>
                  <a:pt x="373" y="1053"/>
                </a:cubicBezTo>
                <a:cubicBezTo>
                  <a:pt x="384" y="1071"/>
                  <a:pt x="1276" y="515"/>
                  <a:pt x="1283" y="528"/>
                </a:cubicBezTo>
                <a:cubicBezTo>
                  <a:pt x="1288" y="537"/>
                  <a:pt x="380" y="1039"/>
                  <a:pt x="387" y="1052"/>
                </a:cubicBezTo>
                <a:cubicBezTo>
                  <a:pt x="400" y="1074"/>
                  <a:pt x="1276" y="517"/>
                  <a:pt x="1286" y="534"/>
                </a:cubicBezTo>
                <a:cubicBezTo>
                  <a:pt x="1296" y="551"/>
                  <a:pt x="394" y="1037"/>
                  <a:pt x="402" y="1052"/>
                </a:cubicBezTo>
                <a:cubicBezTo>
                  <a:pt x="413" y="1071"/>
                  <a:pt x="1273" y="528"/>
                  <a:pt x="1282" y="544"/>
                </a:cubicBezTo>
                <a:cubicBezTo>
                  <a:pt x="1293" y="562"/>
                  <a:pt x="408" y="1044"/>
                  <a:pt x="413" y="1054"/>
                </a:cubicBezTo>
                <a:cubicBezTo>
                  <a:pt x="424" y="1073"/>
                  <a:pt x="1281" y="542"/>
                  <a:pt x="1286" y="550"/>
                </a:cubicBezTo>
                <a:cubicBezTo>
                  <a:pt x="1291" y="559"/>
                  <a:pt x="413" y="1034"/>
                  <a:pt x="425" y="1055"/>
                </a:cubicBezTo>
                <a:cubicBezTo>
                  <a:pt x="435" y="1072"/>
                  <a:pt x="1277" y="543"/>
                  <a:pt x="1285" y="558"/>
                </a:cubicBezTo>
                <a:cubicBezTo>
                  <a:pt x="1292" y="570"/>
                  <a:pt x="434" y="1044"/>
                  <a:pt x="440" y="1054"/>
                </a:cubicBezTo>
                <a:cubicBezTo>
                  <a:pt x="452" y="1074"/>
                  <a:pt x="1281" y="562"/>
                  <a:pt x="1283" y="567"/>
                </a:cubicBezTo>
                <a:cubicBezTo>
                  <a:pt x="1293" y="583"/>
                  <a:pt x="452" y="1045"/>
                  <a:pt x="456" y="1053"/>
                </a:cubicBezTo>
                <a:cubicBezTo>
                  <a:pt x="459" y="1057"/>
                  <a:pt x="1270" y="557"/>
                  <a:pt x="1281" y="576"/>
                </a:cubicBezTo>
                <a:cubicBezTo>
                  <a:pt x="1293" y="596"/>
                  <a:pt x="464" y="1039"/>
                  <a:pt x="471" y="1052"/>
                </a:cubicBezTo>
                <a:cubicBezTo>
                  <a:pt x="479" y="1066"/>
                  <a:pt x="1274" y="563"/>
                  <a:pt x="1285" y="582"/>
                </a:cubicBezTo>
                <a:cubicBezTo>
                  <a:pt x="1291" y="593"/>
                  <a:pt x="468" y="1036"/>
                  <a:pt x="479" y="1055"/>
                </a:cubicBezTo>
                <a:cubicBezTo>
                  <a:pt x="486" y="1067"/>
                  <a:pt x="1274" y="579"/>
                  <a:pt x="1282" y="592"/>
                </a:cubicBezTo>
                <a:cubicBezTo>
                  <a:pt x="1286" y="600"/>
                  <a:pt x="491" y="1041"/>
                  <a:pt x="498" y="1052"/>
                </a:cubicBezTo>
                <a:cubicBezTo>
                  <a:pt x="502" y="1060"/>
                  <a:pt x="1280" y="595"/>
                  <a:pt x="1283" y="599"/>
                </a:cubicBezTo>
                <a:cubicBezTo>
                  <a:pt x="1286" y="605"/>
                  <a:pt x="498" y="1037"/>
                  <a:pt x="508" y="1054"/>
                </a:cubicBezTo>
                <a:cubicBezTo>
                  <a:pt x="512" y="1061"/>
                  <a:pt x="1275" y="590"/>
                  <a:pt x="1284" y="606"/>
                </a:cubicBezTo>
                <a:cubicBezTo>
                  <a:pt x="1295" y="625"/>
                  <a:pt x="510" y="1035"/>
                  <a:pt x="521" y="1054"/>
                </a:cubicBezTo>
                <a:cubicBezTo>
                  <a:pt x="530" y="1070"/>
                  <a:pt x="1276" y="607"/>
                  <a:pt x="1281" y="615"/>
                </a:cubicBezTo>
                <a:cubicBezTo>
                  <a:pt x="1291" y="633"/>
                  <a:pt x="529" y="1041"/>
                  <a:pt x="537" y="1053"/>
                </a:cubicBezTo>
                <a:cubicBezTo>
                  <a:pt x="540" y="1059"/>
                  <a:pt x="1279" y="618"/>
                  <a:pt x="1281" y="623"/>
                </a:cubicBezTo>
                <a:cubicBezTo>
                  <a:pt x="1291" y="639"/>
                  <a:pt x="539" y="1041"/>
                  <a:pt x="547" y="1055"/>
                </a:cubicBezTo>
                <a:cubicBezTo>
                  <a:pt x="556" y="1071"/>
                  <a:pt x="1275" y="613"/>
                  <a:pt x="1285" y="629"/>
                </a:cubicBezTo>
                <a:cubicBezTo>
                  <a:pt x="1290" y="638"/>
                  <a:pt x="566" y="1047"/>
                  <a:pt x="568" y="1051"/>
                </a:cubicBezTo>
                <a:cubicBezTo>
                  <a:pt x="571" y="1058"/>
                  <a:pt x="1274" y="626"/>
                  <a:pt x="1281" y="639"/>
                </a:cubicBezTo>
                <a:cubicBezTo>
                  <a:pt x="1291" y="656"/>
                  <a:pt x="569" y="1048"/>
                  <a:pt x="573" y="1055"/>
                </a:cubicBezTo>
                <a:cubicBezTo>
                  <a:pt x="576" y="1059"/>
                  <a:pt x="1276" y="640"/>
                  <a:pt x="1280" y="647"/>
                </a:cubicBezTo>
                <a:cubicBezTo>
                  <a:pt x="1286" y="658"/>
                  <a:pt x="586" y="1045"/>
                  <a:pt x="590" y="1053"/>
                </a:cubicBezTo>
                <a:cubicBezTo>
                  <a:pt x="593" y="1058"/>
                  <a:pt x="1279" y="650"/>
                  <a:pt x="1281" y="654"/>
                </a:cubicBezTo>
                <a:cubicBezTo>
                  <a:pt x="1286" y="663"/>
                  <a:pt x="592" y="1038"/>
                  <a:pt x="602" y="1055"/>
                </a:cubicBezTo>
                <a:cubicBezTo>
                  <a:pt x="607" y="1063"/>
                  <a:pt x="1279" y="652"/>
                  <a:pt x="1284" y="661"/>
                </a:cubicBezTo>
                <a:cubicBezTo>
                  <a:pt x="1290" y="671"/>
                  <a:pt x="615" y="1038"/>
                  <a:pt x="622" y="1051"/>
                </a:cubicBezTo>
                <a:cubicBezTo>
                  <a:pt x="627" y="1060"/>
                  <a:pt x="1277" y="656"/>
                  <a:pt x="1284" y="669"/>
                </a:cubicBezTo>
                <a:cubicBezTo>
                  <a:pt x="1292" y="683"/>
                  <a:pt x="628" y="1038"/>
                  <a:pt x="636" y="1051"/>
                </a:cubicBezTo>
                <a:cubicBezTo>
                  <a:pt x="638" y="1056"/>
                  <a:pt x="1278" y="667"/>
                  <a:pt x="1284" y="677"/>
                </a:cubicBezTo>
                <a:cubicBezTo>
                  <a:pt x="1287" y="682"/>
                  <a:pt x="640" y="1036"/>
                  <a:pt x="649" y="1052"/>
                </a:cubicBezTo>
                <a:cubicBezTo>
                  <a:pt x="651" y="1055"/>
                  <a:pt x="1276" y="676"/>
                  <a:pt x="1282" y="686"/>
                </a:cubicBezTo>
                <a:cubicBezTo>
                  <a:pt x="1289" y="697"/>
                  <a:pt x="655" y="1043"/>
                  <a:pt x="661" y="1052"/>
                </a:cubicBezTo>
                <a:cubicBezTo>
                  <a:pt x="666" y="1062"/>
                  <a:pt x="1272" y="681"/>
                  <a:pt x="1280" y="695"/>
                </a:cubicBezTo>
                <a:cubicBezTo>
                  <a:pt x="1284" y="701"/>
                  <a:pt x="662" y="1043"/>
                  <a:pt x="669" y="1055"/>
                </a:cubicBezTo>
                <a:cubicBezTo>
                  <a:pt x="674" y="1064"/>
                  <a:pt x="1280" y="687"/>
                  <a:pt x="1286" y="698"/>
                </a:cubicBezTo>
                <a:cubicBezTo>
                  <a:pt x="1288" y="702"/>
                  <a:pt x="686" y="1048"/>
                  <a:pt x="688" y="1052"/>
                </a:cubicBezTo>
                <a:cubicBezTo>
                  <a:pt x="690" y="1055"/>
                  <a:pt x="1279" y="702"/>
                  <a:pt x="1283" y="708"/>
                </a:cubicBezTo>
                <a:cubicBezTo>
                  <a:pt x="1289" y="719"/>
                  <a:pt x="695" y="1042"/>
                  <a:pt x="701" y="1052"/>
                </a:cubicBezTo>
                <a:cubicBezTo>
                  <a:pt x="707" y="1062"/>
                  <a:pt x="1275" y="705"/>
                  <a:pt x="1282" y="717"/>
                </a:cubicBezTo>
                <a:cubicBezTo>
                  <a:pt x="1286" y="725"/>
                  <a:pt x="711" y="1040"/>
                  <a:pt x="717" y="1051"/>
                </a:cubicBezTo>
                <a:cubicBezTo>
                  <a:pt x="719" y="1054"/>
                  <a:pt x="1275" y="712"/>
                  <a:pt x="1283" y="725"/>
                </a:cubicBezTo>
                <a:cubicBezTo>
                  <a:pt x="1291" y="738"/>
                  <a:pt x="722" y="1046"/>
                  <a:pt x="726" y="1053"/>
                </a:cubicBezTo>
                <a:cubicBezTo>
                  <a:pt x="729" y="1058"/>
                  <a:pt x="1274" y="724"/>
                  <a:pt x="1280" y="734"/>
                </a:cubicBezTo>
                <a:cubicBezTo>
                  <a:pt x="1281" y="736"/>
                  <a:pt x="734" y="1038"/>
                  <a:pt x="742" y="1051"/>
                </a:cubicBezTo>
                <a:cubicBezTo>
                  <a:pt x="745" y="1057"/>
                  <a:pt x="1276" y="733"/>
                  <a:pt x="1280" y="741"/>
                </a:cubicBezTo>
                <a:cubicBezTo>
                  <a:pt x="1286" y="751"/>
                  <a:pt x="751" y="1046"/>
                  <a:pt x="755" y="1052"/>
                </a:cubicBezTo>
                <a:cubicBezTo>
                  <a:pt x="759" y="1060"/>
                  <a:pt x="1281" y="739"/>
                  <a:pt x="1285" y="746"/>
                </a:cubicBezTo>
                <a:cubicBezTo>
                  <a:pt x="1287" y="749"/>
                  <a:pt x="759" y="1040"/>
                  <a:pt x="766" y="1052"/>
                </a:cubicBezTo>
                <a:cubicBezTo>
                  <a:pt x="770" y="1059"/>
                  <a:pt x="1278" y="749"/>
                  <a:pt x="1281" y="755"/>
                </a:cubicBezTo>
                <a:cubicBezTo>
                  <a:pt x="1286" y="763"/>
                  <a:pt x="770" y="1042"/>
                  <a:pt x="777" y="1054"/>
                </a:cubicBezTo>
                <a:cubicBezTo>
                  <a:pt x="780" y="1060"/>
                  <a:pt x="1276" y="756"/>
                  <a:pt x="1280" y="764"/>
                </a:cubicBezTo>
                <a:cubicBezTo>
                  <a:pt x="1282" y="766"/>
                  <a:pt x="787" y="1043"/>
                  <a:pt x="793" y="1053"/>
                </a:cubicBezTo>
                <a:cubicBezTo>
                  <a:pt x="797" y="1061"/>
                  <a:pt x="1280" y="760"/>
                  <a:pt x="1285" y="768"/>
                </a:cubicBezTo>
                <a:cubicBezTo>
                  <a:pt x="1291" y="778"/>
                  <a:pt x="806" y="1049"/>
                  <a:pt x="808" y="1052"/>
                </a:cubicBezTo>
                <a:cubicBezTo>
                  <a:pt x="812" y="1058"/>
                  <a:pt x="1278" y="766"/>
                  <a:pt x="1284" y="777"/>
                </a:cubicBezTo>
                <a:cubicBezTo>
                  <a:pt x="1286" y="780"/>
                  <a:pt x="816" y="1050"/>
                  <a:pt x="818" y="1053"/>
                </a:cubicBezTo>
                <a:cubicBezTo>
                  <a:pt x="822" y="1059"/>
                  <a:pt x="1278" y="774"/>
                  <a:pt x="1284" y="785"/>
                </a:cubicBezTo>
                <a:cubicBezTo>
                  <a:pt x="1290" y="796"/>
                  <a:pt x="827" y="1050"/>
                  <a:pt x="830" y="1054"/>
                </a:cubicBezTo>
                <a:cubicBezTo>
                  <a:pt x="834" y="1062"/>
                  <a:pt x="1281" y="783"/>
                  <a:pt x="1286" y="791"/>
                </a:cubicBezTo>
                <a:cubicBezTo>
                  <a:pt x="1287" y="793"/>
                  <a:pt x="839" y="1047"/>
                  <a:pt x="843" y="1054"/>
                </a:cubicBezTo>
                <a:cubicBezTo>
                  <a:pt x="848" y="1062"/>
                  <a:pt x="1279" y="792"/>
                  <a:pt x="1283" y="799"/>
                </a:cubicBezTo>
                <a:cubicBezTo>
                  <a:pt x="1287" y="806"/>
                  <a:pt x="850" y="1043"/>
                  <a:pt x="856" y="1053"/>
                </a:cubicBezTo>
                <a:cubicBezTo>
                  <a:pt x="861" y="1062"/>
                  <a:pt x="1280" y="806"/>
                  <a:pt x="1282" y="808"/>
                </a:cubicBezTo>
                <a:cubicBezTo>
                  <a:pt x="1284" y="812"/>
                  <a:pt x="869" y="1050"/>
                  <a:pt x="871" y="1053"/>
                </a:cubicBezTo>
                <a:cubicBezTo>
                  <a:pt x="875" y="1061"/>
                  <a:pt x="1279" y="806"/>
                  <a:pt x="1284" y="815"/>
                </a:cubicBezTo>
                <a:cubicBezTo>
                  <a:pt x="1287" y="821"/>
                  <a:pt x="884" y="1045"/>
                  <a:pt x="888" y="1052"/>
                </a:cubicBezTo>
                <a:cubicBezTo>
                  <a:pt x="892" y="1059"/>
                  <a:pt x="1281" y="818"/>
                  <a:pt x="1284" y="823"/>
                </a:cubicBezTo>
                <a:cubicBezTo>
                  <a:pt x="1285" y="826"/>
                  <a:pt x="899" y="1048"/>
                  <a:pt x="902" y="1052"/>
                </a:cubicBezTo>
                <a:cubicBezTo>
                  <a:pt x="903" y="1055"/>
                  <a:pt x="1276" y="823"/>
                  <a:pt x="1281" y="833"/>
                </a:cubicBezTo>
                <a:cubicBezTo>
                  <a:pt x="1286" y="841"/>
                  <a:pt x="909" y="1047"/>
                  <a:pt x="913" y="1053"/>
                </a:cubicBezTo>
                <a:cubicBezTo>
                  <a:pt x="914" y="1056"/>
                  <a:pt x="1282" y="833"/>
                  <a:pt x="1285" y="839"/>
                </a:cubicBezTo>
                <a:cubicBezTo>
                  <a:pt x="1288" y="844"/>
                  <a:pt x="921" y="1046"/>
                  <a:pt x="925" y="1053"/>
                </a:cubicBezTo>
                <a:cubicBezTo>
                  <a:pt x="928" y="1058"/>
                  <a:pt x="1278" y="842"/>
                  <a:pt x="1281" y="848"/>
                </a:cubicBezTo>
                <a:cubicBezTo>
                  <a:pt x="1284" y="852"/>
                  <a:pt x="938" y="1051"/>
                  <a:pt x="939" y="1053"/>
                </a:cubicBezTo>
                <a:cubicBezTo>
                  <a:pt x="941" y="1056"/>
                  <a:pt x="1282" y="851"/>
                  <a:pt x="1283" y="854"/>
                </a:cubicBezTo>
                <a:cubicBezTo>
                  <a:pt x="1288" y="862"/>
                  <a:pt x="952" y="1050"/>
                  <a:pt x="953" y="1053"/>
                </a:cubicBezTo>
                <a:cubicBezTo>
                  <a:pt x="955" y="1056"/>
                  <a:pt x="1283" y="856"/>
                  <a:pt x="1286" y="861"/>
                </a:cubicBezTo>
                <a:cubicBezTo>
                  <a:pt x="1287" y="863"/>
                  <a:pt x="963" y="1052"/>
                  <a:pt x="964" y="1053"/>
                </a:cubicBezTo>
                <a:cubicBezTo>
                  <a:pt x="966" y="1057"/>
                  <a:pt x="1278" y="867"/>
                  <a:pt x="1280" y="871"/>
                </a:cubicBezTo>
                <a:cubicBezTo>
                  <a:pt x="1281" y="873"/>
                  <a:pt x="980" y="1048"/>
                  <a:pt x="982" y="1052"/>
                </a:cubicBezTo>
                <a:cubicBezTo>
                  <a:pt x="985" y="1057"/>
                  <a:pt x="1279" y="873"/>
                  <a:pt x="1282" y="878"/>
                </a:cubicBezTo>
                <a:cubicBezTo>
                  <a:pt x="1283" y="880"/>
                  <a:pt x="989" y="1051"/>
                  <a:pt x="990" y="1053"/>
                </a:cubicBezTo>
                <a:cubicBezTo>
                  <a:pt x="992" y="1057"/>
                  <a:pt x="1277" y="879"/>
                  <a:pt x="1281" y="886"/>
                </a:cubicBezTo>
                <a:cubicBezTo>
                  <a:pt x="1283" y="889"/>
                  <a:pt x="1002" y="1048"/>
                  <a:pt x="1005" y="1052"/>
                </a:cubicBezTo>
                <a:cubicBezTo>
                  <a:pt x="1008" y="1058"/>
                  <a:pt x="1282" y="889"/>
                  <a:pt x="1283" y="891"/>
                </a:cubicBezTo>
                <a:cubicBezTo>
                  <a:pt x="1285" y="893"/>
                  <a:pt x="1012" y="1049"/>
                  <a:pt x="1015" y="1055"/>
                </a:cubicBezTo>
                <a:cubicBezTo>
                  <a:pt x="1016" y="1057"/>
                  <a:pt x="1284" y="896"/>
                  <a:pt x="1285" y="899"/>
                </a:cubicBezTo>
                <a:cubicBezTo>
                  <a:pt x="1287" y="901"/>
                  <a:pt x="1029" y="1049"/>
                  <a:pt x="1031" y="1053"/>
                </a:cubicBezTo>
                <a:cubicBezTo>
                  <a:pt x="1034" y="1058"/>
                  <a:pt x="1282" y="905"/>
                  <a:pt x="1283" y="907"/>
                </a:cubicBezTo>
                <a:cubicBezTo>
                  <a:pt x="1286" y="912"/>
                  <a:pt x="1045" y="1046"/>
                  <a:pt x="1048" y="1051"/>
                </a:cubicBezTo>
                <a:cubicBezTo>
                  <a:pt x="1049" y="1053"/>
                  <a:pt x="1285" y="912"/>
                  <a:pt x="1286" y="914"/>
                </a:cubicBezTo>
                <a:cubicBezTo>
                  <a:pt x="1289" y="918"/>
                  <a:pt x="1058" y="1050"/>
                  <a:pt x="1059" y="1053"/>
                </a:cubicBezTo>
                <a:cubicBezTo>
                  <a:pt x="1062" y="1058"/>
                  <a:pt x="1285" y="919"/>
                  <a:pt x="1286" y="922"/>
                </a:cubicBezTo>
                <a:cubicBezTo>
                  <a:pt x="1289" y="927"/>
                  <a:pt x="1071" y="1051"/>
                  <a:pt x="1073" y="1053"/>
                </a:cubicBezTo>
                <a:cubicBezTo>
                  <a:pt x="1074" y="1056"/>
                  <a:pt x="1281" y="931"/>
                  <a:pt x="1282" y="933"/>
                </a:cubicBezTo>
                <a:cubicBezTo>
                  <a:pt x="1283" y="935"/>
                  <a:pt x="1084" y="1053"/>
                  <a:pt x="1085" y="1055"/>
                </a:cubicBezTo>
                <a:cubicBezTo>
                  <a:pt x="1086" y="1058"/>
                  <a:pt x="1278" y="937"/>
                  <a:pt x="1281" y="942"/>
                </a:cubicBezTo>
                <a:cubicBezTo>
                  <a:pt x="1283" y="946"/>
                  <a:pt x="1099" y="1049"/>
                  <a:pt x="1102" y="1053"/>
                </a:cubicBezTo>
                <a:cubicBezTo>
                  <a:pt x="1103" y="1055"/>
                  <a:pt x="1281" y="948"/>
                  <a:pt x="1281" y="949"/>
                </a:cubicBezTo>
                <a:cubicBezTo>
                  <a:pt x="1283" y="952"/>
                  <a:pt x="1113" y="1050"/>
                  <a:pt x="1115" y="1053"/>
                </a:cubicBezTo>
                <a:cubicBezTo>
                  <a:pt x="1116" y="1054"/>
                  <a:pt x="1286" y="953"/>
                  <a:pt x="1286" y="954"/>
                </a:cubicBezTo>
                <a:cubicBezTo>
                  <a:pt x="1288" y="957"/>
                  <a:pt x="1128" y="1050"/>
                  <a:pt x="1129" y="1052"/>
                </a:cubicBezTo>
                <a:cubicBezTo>
                  <a:pt x="1131" y="1055"/>
                  <a:pt x="1281" y="960"/>
                  <a:pt x="1283" y="963"/>
                </a:cubicBezTo>
                <a:cubicBezTo>
                  <a:pt x="1285" y="967"/>
                  <a:pt x="1135" y="1052"/>
                  <a:pt x="1136" y="1055"/>
                </a:cubicBezTo>
                <a:cubicBezTo>
                  <a:pt x="1137" y="1056"/>
                  <a:pt x="1283" y="968"/>
                  <a:pt x="1284" y="970"/>
                </a:cubicBezTo>
                <a:cubicBezTo>
                  <a:pt x="1286" y="972"/>
                  <a:pt x="1153" y="1049"/>
                  <a:pt x="1154" y="1052"/>
                </a:cubicBezTo>
                <a:cubicBezTo>
                  <a:pt x="1155" y="1053"/>
                  <a:pt x="1281" y="976"/>
                  <a:pt x="1282" y="978"/>
                </a:cubicBezTo>
                <a:cubicBezTo>
                  <a:pt x="1283" y="981"/>
                  <a:pt x="1166" y="1050"/>
                  <a:pt x="1167" y="1052"/>
                </a:cubicBezTo>
                <a:cubicBezTo>
                  <a:pt x="1168" y="1054"/>
                  <a:pt x="1284" y="982"/>
                  <a:pt x="1285" y="984"/>
                </a:cubicBezTo>
                <a:cubicBezTo>
                  <a:pt x="1287" y="987"/>
                  <a:pt x="1178" y="1053"/>
                  <a:pt x="1178" y="1054"/>
                </a:cubicBezTo>
                <a:cubicBezTo>
                  <a:pt x="1179" y="1055"/>
                  <a:pt x="1282" y="992"/>
                  <a:pt x="1283" y="994"/>
                </a:cubicBezTo>
                <a:cubicBezTo>
                  <a:pt x="1284" y="995"/>
                  <a:pt x="1191" y="1054"/>
                  <a:pt x="1191" y="1054"/>
                </a:cubicBezTo>
                <a:cubicBezTo>
                  <a:pt x="1191" y="1055"/>
                  <a:pt x="1285" y="998"/>
                  <a:pt x="1285" y="1000"/>
                </a:cubicBezTo>
                <a:cubicBezTo>
                  <a:pt x="1286" y="1002"/>
                  <a:pt x="1206" y="1051"/>
                  <a:pt x="1207" y="1053"/>
                </a:cubicBezTo>
                <a:cubicBezTo>
                  <a:pt x="1208" y="1054"/>
                  <a:pt x="1281" y="1008"/>
                  <a:pt x="1282" y="1010"/>
                </a:cubicBezTo>
                <a:cubicBezTo>
                  <a:pt x="1282" y="1010"/>
                  <a:pt x="1217" y="1053"/>
                  <a:pt x="1218" y="1054"/>
                </a:cubicBezTo>
                <a:cubicBezTo>
                  <a:pt x="1218" y="1055"/>
                  <a:pt x="1286" y="1014"/>
                  <a:pt x="1286" y="1015"/>
                </a:cubicBezTo>
                <a:cubicBezTo>
                  <a:pt x="1286" y="1015"/>
                  <a:pt x="1236" y="1051"/>
                  <a:pt x="1236" y="1051"/>
                </a:cubicBezTo>
                <a:cubicBezTo>
                  <a:pt x="1236" y="1052"/>
                  <a:pt x="1279" y="1025"/>
                  <a:pt x="1280" y="1026"/>
                </a:cubicBezTo>
                <a:cubicBezTo>
                  <a:pt x="1280" y="1027"/>
                  <a:pt x="1248" y="1052"/>
                  <a:pt x="1248" y="1052"/>
                </a:cubicBezTo>
                <a:cubicBezTo>
                  <a:pt x="1248" y="1053"/>
                  <a:pt x="1285" y="1030"/>
                  <a:pt x="1285" y="1031"/>
                </a:cubicBezTo>
                <a:cubicBezTo>
                  <a:pt x="1286" y="1031"/>
                  <a:pt x="1259" y="1054"/>
                  <a:pt x="1260" y="1054"/>
                </a:cubicBezTo>
                <a:cubicBezTo>
                  <a:pt x="1260" y="1054"/>
                  <a:pt x="1280" y="1042"/>
                  <a:pt x="1280" y="1042"/>
                </a:cubicBezTo>
                <a:cubicBezTo>
                  <a:pt x="1280" y="1042"/>
                  <a:pt x="1278" y="1051"/>
                  <a:pt x="1278" y="1052"/>
                </a:cubicBezTo>
                <a:cubicBezTo>
                  <a:pt x="1278" y="1052"/>
                  <a:pt x="1284" y="1048"/>
                  <a:pt x="1284" y="1048"/>
                </a:cubicBezTo>
              </a:path>
            </a:pathLst>
          </a:custGeom>
          <a:solidFill>
            <a:srgbClr val="FBF612"/>
          </a:solidFill>
          <a:ln w="17" cap="rnd">
            <a:solidFill>
              <a:schemeClr val="bg1">
                <a:lumMod val="85000"/>
              </a:schemeClr>
            </a:solidFill>
            <a:prstDash val="solid"/>
            <a:round/>
            <a:headEnd/>
            <a:tailEnd/>
          </a:ln>
          <a:extLst/>
        </p:spPr>
        <p:txBody>
          <a:bodyPr vert="horz" wrap="square" lIns="144000" tIns="41476" rIns="144000" bIns="41476"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ct val="0"/>
              </a:spcAft>
              <a:buClrTx/>
              <a:buSzTx/>
              <a:buFontTx/>
              <a:buNone/>
              <a:tabLst/>
              <a:defRPr/>
            </a:pPr>
            <a:endParaRPr kumimoji="0" lang="en-ZA" sz="5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ts val="1200"/>
              </a:spcBef>
              <a:spcAft>
                <a:spcPct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Major Functions</a:t>
            </a:r>
            <a:endPar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endParaRPr kumimoji="0" lang="en-ZA" sz="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Investigate </a:t>
            </a: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corruption, </a:t>
            </a: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malpractice </a:t>
            </a: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 maladministration</a:t>
            </a: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Institute </a:t>
            </a: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civil proceedings</a:t>
            </a:r>
          </a:p>
        </p:txBody>
      </p:sp>
      <p:sp>
        <p:nvSpPr>
          <p:cNvPr id="9" name="Freeform 8"/>
          <p:cNvSpPr>
            <a:spLocks/>
          </p:cNvSpPr>
          <p:nvPr/>
        </p:nvSpPr>
        <p:spPr bwMode="auto">
          <a:xfrm>
            <a:off x="4225491" y="3597411"/>
            <a:ext cx="3465094" cy="2237329"/>
          </a:xfrm>
          <a:custGeom>
            <a:avLst/>
            <a:gdLst>
              <a:gd name="T0" fmla="*/ 62 w 1304"/>
              <a:gd name="T1" fmla="*/ 29 h 1084"/>
              <a:gd name="T2" fmla="*/ 120 w 1304"/>
              <a:gd name="T3" fmla="*/ 28 h 1084"/>
              <a:gd name="T4" fmla="*/ 173 w 1304"/>
              <a:gd name="T5" fmla="*/ 30 h 1084"/>
              <a:gd name="T6" fmla="*/ 222 w 1304"/>
              <a:gd name="T7" fmla="*/ 30 h 1084"/>
              <a:gd name="T8" fmla="*/ 274 w 1304"/>
              <a:gd name="T9" fmla="*/ 30 h 1084"/>
              <a:gd name="T10" fmla="*/ 328 w 1304"/>
              <a:gd name="T11" fmla="*/ 31 h 1084"/>
              <a:gd name="T12" fmla="*/ 384 w 1304"/>
              <a:gd name="T13" fmla="*/ 29 h 1084"/>
              <a:gd name="T14" fmla="*/ 432 w 1304"/>
              <a:gd name="T15" fmla="*/ 31 h 1084"/>
              <a:gd name="T16" fmla="*/ 490 w 1304"/>
              <a:gd name="T17" fmla="*/ 28 h 1084"/>
              <a:gd name="T18" fmla="*/ 540 w 1304"/>
              <a:gd name="T19" fmla="*/ 30 h 1084"/>
              <a:gd name="T20" fmla="*/ 591 w 1304"/>
              <a:gd name="T21" fmla="*/ 30 h 1084"/>
              <a:gd name="T22" fmla="*/ 644 w 1304"/>
              <a:gd name="T23" fmla="*/ 30 h 1084"/>
              <a:gd name="T24" fmla="*/ 699 w 1304"/>
              <a:gd name="T25" fmla="*/ 28 h 1084"/>
              <a:gd name="T26" fmla="*/ 751 w 1304"/>
              <a:gd name="T27" fmla="*/ 30 h 1084"/>
              <a:gd name="T28" fmla="*/ 811 w 1304"/>
              <a:gd name="T29" fmla="*/ 27 h 1084"/>
              <a:gd name="T30" fmla="*/ 860 w 1304"/>
              <a:gd name="T31" fmla="*/ 31 h 1084"/>
              <a:gd name="T32" fmla="*/ 918 w 1304"/>
              <a:gd name="T33" fmla="*/ 29 h 1084"/>
              <a:gd name="T34" fmla="*/ 969 w 1304"/>
              <a:gd name="T35" fmla="*/ 30 h 1084"/>
              <a:gd name="T36" fmla="*/ 1023 w 1304"/>
              <a:gd name="T37" fmla="*/ 28 h 1084"/>
              <a:gd name="T38" fmla="*/ 1072 w 1304"/>
              <a:gd name="T39" fmla="*/ 31 h 1084"/>
              <a:gd name="T40" fmla="*/ 1132 w 1304"/>
              <a:gd name="T41" fmla="*/ 27 h 1084"/>
              <a:gd name="T42" fmla="*/ 1183 w 1304"/>
              <a:gd name="T43" fmla="*/ 29 h 1084"/>
              <a:gd name="T44" fmla="*/ 1236 w 1304"/>
              <a:gd name="T45" fmla="*/ 28 h 1084"/>
              <a:gd name="T46" fmla="*/ 1285 w 1304"/>
              <a:gd name="T47" fmla="*/ 30 h 1084"/>
              <a:gd name="T48" fmla="*/ 1281 w 1304"/>
              <a:gd name="T49" fmla="*/ 63 h 1084"/>
              <a:gd name="T50" fmla="*/ 1286 w 1304"/>
              <a:gd name="T51" fmla="*/ 92 h 1084"/>
              <a:gd name="T52" fmla="*/ 1283 w 1304"/>
              <a:gd name="T53" fmla="*/ 123 h 1084"/>
              <a:gd name="T54" fmla="*/ 1284 w 1304"/>
              <a:gd name="T55" fmla="*/ 154 h 1084"/>
              <a:gd name="T56" fmla="*/ 1286 w 1304"/>
              <a:gd name="T57" fmla="*/ 184 h 1084"/>
              <a:gd name="T58" fmla="*/ 1282 w 1304"/>
              <a:gd name="T59" fmla="*/ 217 h 1084"/>
              <a:gd name="T60" fmla="*/ 1284 w 1304"/>
              <a:gd name="T61" fmla="*/ 248 h 1084"/>
              <a:gd name="T62" fmla="*/ 1283 w 1304"/>
              <a:gd name="T63" fmla="*/ 280 h 1084"/>
              <a:gd name="T64" fmla="*/ 1284 w 1304"/>
              <a:gd name="T65" fmla="*/ 309 h 1084"/>
              <a:gd name="T66" fmla="*/ 1282 w 1304"/>
              <a:gd name="T67" fmla="*/ 344 h 1084"/>
              <a:gd name="T68" fmla="*/ 1282 w 1304"/>
              <a:gd name="T69" fmla="*/ 375 h 1084"/>
              <a:gd name="T70" fmla="*/ 1280 w 1304"/>
              <a:gd name="T71" fmla="*/ 405 h 1084"/>
              <a:gd name="T72" fmla="*/ 1283 w 1304"/>
              <a:gd name="T73" fmla="*/ 435 h 1084"/>
              <a:gd name="T74" fmla="*/ 1285 w 1304"/>
              <a:gd name="T75" fmla="*/ 464 h 1084"/>
              <a:gd name="T76" fmla="*/ 1281 w 1304"/>
              <a:gd name="T77" fmla="*/ 499 h 1084"/>
              <a:gd name="T78" fmla="*/ 1283 w 1304"/>
              <a:gd name="T79" fmla="*/ 528 h 1084"/>
              <a:gd name="T80" fmla="*/ 1285 w 1304"/>
              <a:gd name="T81" fmla="*/ 558 h 1084"/>
              <a:gd name="T82" fmla="*/ 1282 w 1304"/>
              <a:gd name="T83" fmla="*/ 592 h 1084"/>
              <a:gd name="T84" fmla="*/ 1281 w 1304"/>
              <a:gd name="T85" fmla="*/ 623 h 1084"/>
              <a:gd name="T86" fmla="*/ 1281 w 1304"/>
              <a:gd name="T87" fmla="*/ 654 h 1084"/>
              <a:gd name="T88" fmla="*/ 1282 w 1304"/>
              <a:gd name="T89" fmla="*/ 686 h 1084"/>
              <a:gd name="T90" fmla="*/ 1282 w 1304"/>
              <a:gd name="T91" fmla="*/ 717 h 1084"/>
              <a:gd name="T92" fmla="*/ 1285 w 1304"/>
              <a:gd name="T93" fmla="*/ 746 h 1084"/>
              <a:gd name="T94" fmla="*/ 1284 w 1304"/>
              <a:gd name="T95" fmla="*/ 777 h 1084"/>
              <a:gd name="T96" fmla="*/ 1282 w 1304"/>
              <a:gd name="T97" fmla="*/ 808 h 1084"/>
              <a:gd name="T98" fmla="*/ 1285 w 1304"/>
              <a:gd name="T99" fmla="*/ 839 h 1084"/>
              <a:gd name="T100" fmla="*/ 1280 w 1304"/>
              <a:gd name="T101" fmla="*/ 871 h 1084"/>
              <a:gd name="T102" fmla="*/ 1285 w 1304"/>
              <a:gd name="T103" fmla="*/ 899 h 1084"/>
              <a:gd name="T104" fmla="*/ 1282 w 1304"/>
              <a:gd name="T105" fmla="*/ 933 h 1084"/>
              <a:gd name="T106" fmla="*/ 1283 w 1304"/>
              <a:gd name="T107" fmla="*/ 963 h 1084"/>
              <a:gd name="T108" fmla="*/ 1283 w 1304"/>
              <a:gd name="T109" fmla="*/ 994 h 1084"/>
              <a:gd name="T110" fmla="*/ 1280 w 1304"/>
              <a:gd name="T111" fmla="*/ 1026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084">
                <a:moveTo>
                  <a:pt x="19" y="31"/>
                </a:moveTo>
                <a:cubicBezTo>
                  <a:pt x="19" y="31"/>
                  <a:pt x="23" y="29"/>
                  <a:pt x="23" y="29"/>
                </a:cubicBezTo>
                <a:cubicBezTo>
                  <a:pt x="23" y="29"/>
                  <a:pt x="22" y="37"/>
                  <a:pt x="22" y="37"/>
                </a:cubicBezTo>
                <a:cubicBezTo>
                  <a:pt x="23" y="38"/>
                  <a:pt x="39" y="28"/>
                  <a:pt x="39" y="28"/>
                </a:cubicBezTo>
                <a:cubicBezTo>
                  <a:pt x="39" y="28"/>
                  <a:pt x="22" y="44"/>
                  <a:pt x="23" y="45"/>
                </a:cubicBezTo>
                <a:cubicBezTo>
                  <a:pt x="23" y="45"/>
                  <a:pt x="46" y="31"/>
                  <a:pt x="46" y="31"/>
                </a:cubicBezTo>
                <a:cubicBezTo>
                  <a:pt x="47" y="31"/>
                  <a:pt x="16" y="55"/>
                  <a:pt x="16" y="56"/>
                </a:cubicBezTo>
                <a:cubicBezTo>
                  <a:pt x="16" y="56"/>
                  <a:pt x="62" y="28"/>
                  <a:pt x="62" y="29"/>
                </a:cubicBezTo>
                <a:cubicBezTo>
                  <a:pt x="63" y="30"/>
                  <a:pt x="17" y="62"/>
                  <a:pt x="18" y="63"/>
                </a:cubicBezTo>
                <a:cubicBezTo>
                  <a:pt x="18" y="64"/>
                  <a:pt x="78" y="27"/>
                  <a:pt x="78" y="28"/>
                </a:cubicBezTo>
                <a:cubicBezTo>
                  <a:pt x="79" y="29"/>
                  <a:pt x="18" y="69"/>
                  <a:pt x="19" y="70"/>
                </a:cubicBezTo>
                <a:cubicBezTo>
                  <a:pt x="19" y="72"/>
                  <a:pt x="87" y="31"/>
                  <a:pt x="87" y="31"/>
                </a:cubicBezTo>
                <a:cubicBezTo>
                  <a:pt x="88" y="33"/>
                  <a:pt x="21" y="75"/>
                  <a:pt x="22" y="76"/>
                </a:cubicBezTo>
                <a:cubicBezTo>
                  <a:pt x="22" y="77"/>
                  <a:pt x="106" y="27"/>
                  <a:pt x="106" y="28"/>
                </a:cubicBezTo>
                <a:cubicBezTo>
                  <a:pt x="107" y="29"/>
                  <a:pt x="19" y="85"/>
                  <a:pt x="20" y="86"/>
                </a:cubicBezTo>
                <a:cubicBezTo>
                  <a:pt x="21" y="87"/>
                  <a:pt x="118" y="26"/>
                  <a:pt x="120" y="28"/>
                </a:cubicBezTo>
                <a:cubicBezTo>
                  <a:pt x="120" y="29"/>
                  <a:pt x="18" y="92"/>
                  <a:pt x="19" y="94"/>
                </a:cubicBezTo>
                <a:cubicBezTo>
                  <a:pt x="20" y="95"/>
                  <a:pt x="132" y="27"/>
                  <a:pt x="133" y="29"/>
                </a:cubicBezTo>
                <a:cubicBezTo>
                  <a:pt x="134" y="31"/>
                  <a:pt x="16" y="103"/>
                  <a:pt x="17" y="104"/>
                </a:cubicBezTo>
                <a:cubicBezTo>
                  <a:pt x="18" y="107"/>
                  <a:pt x="147" y="28"/>
                  <a:pt x="147" y="29"/>
                </a:cubicBezTo>
                <a:cubicBezTo>
                  <a:pt x="148" y="31"/>
                  <a:pt x="19" y="108"/>
                  <a:pt x="20" y="110"/>
                </a:cubicBezTo>
                <a:cubicBezTo>
                  <a:pt x="21" y="111"/>
                  <a:pt x="164" y="26"/>
                  <a:pt x="164" y="27"/>
                </a:cubicBezTo>
                <a:cubicBezTo>
                  <a:pt x="165" y="29"/>
                  <a:pt x="15" y="118"/>
                  <a:pt x="16" y="120"/>
                </a:cubicBezTo>
                <a:cubicBezTo>
                  <a:pt x="17" y="122"/>
                  <a:pt x="172" y="29"/>
                  <a:pt x="173" y="30"/>
                </a:cubicBezTo>
                <a:cubicBezTo>
                  <a:pt x="174" y="31"/>
                  <a:pt x="21" y="123"/>
                  <a:pt x="22" y="125"/>
                </a:cubicBezTo>
                <a:cubicBezTo>
                  <a:pt x="23" y="127"/>
                  <a:pt x="182" y="27"/>
                  <a:pt x="184" y="31"/>
                </a:cubicBezTo>
                <a:cubicBezTo>
                  <a:pt x="185" y="33"/>
                  <a:pt x="20" y="128"/>
                  <a:pt x="22" y="132"/>
                </a:cubicBezTo>
                <a:cubicBezTo>
                  <a:pt x="23" y="133"/>
                  <a:pt x="198" y="29"/>
                  <a:pt x="198" y="30"/>
                </a:cubicBezTo>
                <a:cubicBezTo>
                  <a:pt x="200" y="32"/>
                  <a:pt x="18" y="137"/>
                  <a:pt x="20" y="140"/>
                </a:cubicBezTo>
                <a:cubicBezTo>
                  <a:pt x="21" y="142"/>
                  <a:pt x="212" y="28"/>
                  <a:pt x="212" y="29"/>
                </a:cubicBezTo>
                <a:cubicBezTo>
                  <a:pt x="214" y="31"/>
                  <a:pt x="18" y="145"/>
                  <a:pt x="19" y="148"/>
                </a:cubicBezTo>
                <a:cubicBezTo>
                  <a:pt x="21" y="151"/>
                  <a:pt x="221" y="28"/>
                  <a:pt x="222" y="30"/>
                </a:cubicBezTo>
                <a:cubicBezTo>
                  <a:pt x="225" y="35"/>
                  <a:pt x="21" y="150"/>
                  <a:pt x="23" y="153"/>
                </a:cubicBezTo>
                <a:cubicBezTo>
                  <a:pt x="25" y="158"/>
                  <a:pt x="232" y="26"/>
                  <a:pt x="234" y="30"/>
                </a:cubicBezTo>
                <a:cubicBezTo>
                  <a:pt x="237" y="34"/>
                  <a:pt x="15" y="162"/>
                  <a:pt x="16" y="163"/>
                </a:cubicBezTo>
                <a:cubicBezTo>
                  <a:pt x="19" y="168"/>
                  <a:pt x="246" y="26"/>
                  <a:pt x="248" y="30"/>
                </a:cubicBezTo>
                <a:cubicBezTo>
                  <a:pt x="250" y="34"/>
                  <a:pt x="16" y="168"/>
                  <a:pt x="17" y="170"/>
                </a:cubicBezTo>
                <a:cubicBezTo>
                  <a:pt x="19" y="173"/>
                  <a:pt x="256" y="25"/>
                  <a:pt x="260" y="31"/>
                </a:cubicBezTo>
                <a:cubicBezTo>
                  <a:pt x="261" y="33"/>
                  <a:pt x="19" y="173"/>
                  <a:pt x="21" y="176"/>
                </a:cubicBezTo>
                <a:cubicBezTo>
                  <a:pt x="25" y="182"/>
                  <a:pt x="270" y="24"/>
                  <a:pt x="274" y="30"/>
                </a:cubicBezTo>
                <a:cubicBezTo>
                  <a:pt x="277" y="36"/>
                  <a:pt x="20" y="183"/>
                  <a:pt x="20" y="184"/>
                </a:cubicBezTo>
                <a:cubicBezTo>
                  <a:pt x="22" y="188"/>
                  <a:pt x="290" y="25"/>
                  <a:pt x="292" y="28"/>
                </a:cubicBezTo>
                <a:cubicBezTo>
                  <a:pt x="293" y="30"/>
                  <a:pt x="14" y="187"/>
                  <a:pt x="18" y="194"/>
                </a:cubicBezTo>
                <a:cubicBezTo>
                  <a:pt x="20" y="197"/>
                  <a:pt x="299" y="26"/>
                  <a:pt x="301" y="30"/>
                </a:cubicBezTo>
                <a:cubicBezTo>
                  <a:pt x="304" y="34"/>
                  <a:pt x="19" y="199"/>
                  <a:pt x="20" y="200"/>
                </a:cubicBezTo>
                <a:cubicBezTo>
                  <a:pt x="23" y="206"/>
                  <a:pt x="316" y="23"/>
                  <a:pt x="319" y="28"/>
                </a:cubicBezTo>
                <a:cubicBezTo>
                  <a:pt x="320" y="30"/>
                  <a:pt x="16" y="208"/>
                  <a:pt x="17" y="210"/>
                </a:cubicBezTo>
                <a:cubicBezTo>
                  <a:pt x="21" y="217"/>
                  <a:pt x="324" y="23"/>
                  <a:pt x="328" y="31"/>
                </a:cubicBezTo>
                <a:cubicBezTo>
                  <a:pt x="330" y="34"/>
                  <a:pt x="20" y="213"/>
                  <a:pt x="21" y="215"/>
                </a:cubicBezTo>
                <a:cubicBezTo>
                  <a:pt x="25" y="222"/>
                  <a:pt x="342" y="20"/>
                  <a:pt x="346" y="27"/>
                </a:cubicBezTo>
                <a:cubicBezTo>
                  <a:pt x="348" y="31"/>
                  <a:pt x="17" y="215"/>
                  <a:pt x="21" y="222"/>
                </a:cubicBezTo>
                <a:cubicBezTo>
                  <a:pt x="24" y="227"/>
                  <a:pt x="351" y="25"/>
                  <a:pt x="354" y="30"/>
                </a:cubicBezTo>
                <a:cubicBezTo>
                  <a:pt x="355" y="33"/>
                  <a:pt x="14" y="227"/>
                  <a:pt x="17" y="233"/>
                </a:cubicBezTo>
                <a:cubicBezTo>
                  <a:pt x="18" y="235"/>
                  <a:pt x="372" y="26"/>
                  <a:pt x="373" y="28"/>
                </a:cubicBezTo>
                <a:cubicBezTo>
                  <a:pt x="374" y="30"/>
                  <a:pt x="19" y="235"/>
                  <a:pt x="21" y="238"/>
                </a:cubicBezTo>
                <a:cubicBezTo>
                  <a:pt x="23" y="242"/>
                  <a:pt x="381" y="23"/>
                  <a:pt x="384" y="29"/>
                </a:cubicBezTo>
                <a:cubicBezTo>
                  <a:pt x="388" y="35"/>
                  <a:pt x="20" y="243"/>
                  <a:pt x="21" y="245"/>
                </a:cubicBezTo>
                <a:cubicBezTo>
                  <a:pt x="26" y="255"/>
                  <a:pt x="392" y="21"/>
                  <a:pt x="397" y="29"/>
                </a:cubicBezTo>
                <a:cubicBezTo>
                  <a:pt x="399" y="32"/>
                  <a:pt x="16" y="251"/>
                  <a:pt x="18" y="255"/>
                </a:cubicBezTo>
                <a:cubicBezTo>
                  <a:pt x="20" y="260"/>
                  <a:pt x="403" y="24"/>
                  <a:pt x="406" y="30"/>
                </a:cubicBezTo>
                <a:cubicBezTo>
                  <a:pt x="409" y="35"/>
                  <a:pt x="11" y="254"/>
                  <a:pt x="17" y="263"/>
                </a:cubicBezTo>
                <a:cubicBezTo>
                  <a:pt x="21" y="272"/>
                  <a:pt x="416" y="23"/>
                  <a:pt x="420" y="30"/>
                </a:cubicBezTo>
                <a:cubicBezTo>
                  <a:pt x="424" y="37"/>
                  <a:pt x="17" y="257"/>
                  <a:pt x="22" y="267"/>
                </a:cubicBezTo>
                <a:cubicBezTo>
                  <a:pt x="24" y="270"/>
                  <a:pt x="429" y="26"/>
                  <a:pt x="432" y="31"/>
                </a:cubicBezTo>
                <a:cubicBezTo>
                  <a:pt x="435" y="36"/>
                  <a:pt x="13" y="269"/>
                  <a:pt x="18" y="277"/>
                </a:cubicBezTo>
                <a:cubicBezTo>
                  <a:pt x="22" y="284"/>
                  <a:pt x="442" y="27"/>
                  <a:pt x="444" y="31"/>
                </a:cubicBezTo>
                <a:cubicBezTo>
                  <a:pt x="450" y="41"/>
                  <a:pt x="15" y="280"/>
                  <a:pt x="18" y="285"/>
                </a:cubicBezTo>
                <a:cubicBezTo>
                  <a:pt x="21" y="290"/>
                  <a:pt x="455" y="21"/>
                  <a:pt x="460" y="30"/>
                </a:cubicBezTo>
                <a:cubicBezTo>
                  <a:pt x="463" y="36"/>
                  <a:pt x="19" y="286"/>
                  <a:pt x="22" y="291"/>
                </a:cubicBezTo>
                <a:cubicBezTo>
                  <a:pt x="24" y="296"/>
                  <a:pt x="467" y="19"/>
                  <a:pt x="473" y="30"/>
                </a:cubicBezTo>
                <a:cubicBezTo>
                  <a:pt x="479" y="40"/>
                  <a:pt x="15" y="299"/>
                  <a:pt x="16" y="301"/>
                </a:cubicBezTo>
                <a:cubicBezTo>
                  <a:pt x="20" y="309"/>
                  <a:pt x="485" y="19"/>
                  <a:pt x="490" y="28"/>
                </a:cubicBezTo>
                <a:cubicBezTo>
                  <a:pt x="496" y="38"/>
                  <a:pt x="14" y="303"/>
                  <a:pt x="17" y="308"/>
                </a:cubicBezTo>
                <a:cubicBezTo>
                  <a:pt x="23" y="319"/>
                  <a:pt x="496" y="16"/>
                  <a:pt x="503" y="27"/>
                </a:cubicBezTo>
                <a:cubicBezTo>
                  <a:pt x="505" y="32"/>
                  <a:pt x="16" y="307"/>
                  <a:pt x="21" y="314"/>
                </a:cubicBezTo>
                <a:cubicBezTo>
                  <a:pt x="27" y="324"/>
                  <a:pt x="510" y="16"/>
                  <a:pt x="516" y="28"/>
                </a:cubicBezTo>
                <a:cubicBezTo>
                  <a:pt x="523" y="39"/>
                  <a:pt x="16" y="317"/>
                  <a:pt x="19" y="323"/>
                </a:cubicBezTo>
                <a:cubicBezTo>
                  <a:pt x="22" y="328"/>
                  <a:pt x="521" y="22"/>
                  <a:pt x="526" y="30"/>
                </a:cubicBezTo>
                <a:cubicBezTo>
                  <a:pt x="531" y="40"/>
                  <a:pt x="16" y="322"/>
                  <a:pt x="20" y="330"/>
                </a:cubicBezTo>
                <a:cubicBezTo>
                  <a:pt x="23" y="335"/>
                  <a:pt x="539" y="27"/>
                  <a:pt x="540" y="30"/>
                </a:cubicBezTo>
                <a:cubicBezTo>
                  <a:pt x="544" y="36"/>
                  <a:pt x="14" y="334"/>
                  <a:pt x="17" y="340"/>
                </a:cubicBezTo>
                <a:cubicBezTo>
                  <a:pt x="23" y="349"/>
                  <a:pt x="547" y="22"/>
                  <a:pt x="552" y="31"/>
                </a:cubicBezTo>
                <a:cubicBezTo>
                  <a:pt x="559" y="43"/>
                  <a:pt x="11" y="333"/>
                  <a:pt x="19" y="346"/>
                </a:cubicBezTo>
                <a:cubicBezTo>
                  <a:pt x="25" y="357"/>
                  <a:pt x="568" y="24"/>
                  <a:pt x="570" y="28"/>
                </a:cubicBezTo>
                <a:cubicBezTo>
                  <a:pt x="576" y="39"/>
                  <a:pt x="15" y="338"/>
                  <a:pt x="23" y="351"/>
                </a:cubicBezTo>
                <a:cubicBezTo>
                  <a:pt x="31" y="365"/>
                  <a:pt x="575" y="21"/>
                  <a:pt x="580" y="29"/>
                </a:cubicBezTo>
                <a:cubicBezTo>
                  <a:pt x="587" y="41"/>
                  <a:pt x="9" y="349"/>
                  <a:pt x="17" y="362"/>
                </a:cubicBezTo>
                <a:cubicBezTo>
                  <a:pt x="19" y="366"/>
                  <a:pt x="586" y="22"/>
                  <a:pt x="591" y="30"/>
                </a:cubicBezTo>
                <a:cubicBezTo>
                  <a:pt x="598" y="42"/>
                  <a:pt x="7" y="355"/>
                  <a:pt x="16" y="370"/>
                </a:cubicBezTo>
                <a:cubicBezTo>
                  <a:pt x="18" y="374"/>
                  <a:pt x="599" y="15"/>
                  <a:pt x="607" y="28"/>
                </a:cubicBezTo>
                <a:cubicBezTo>
                  <a:pt x="609" y="33"/>
                  <a:pt x="13" y="362"/>
                  <a:pt x="20" y="375"/>
                </a:cubicBezTo>
                <a:cubicBezTo>
                  <a:pt x="24" y="382"/>
                  <a:pt x="613" y="15"/>
                  <a:pt x="620" y="28"/>
                </a:cubicBezTo>
                <a:cubicBezTo>
                  <a:pt x="622" y="31"/>
                  <a:pt x="15" y="368"/>
                  <a:pt x="22" y="381"/>
                </a:cubicBezTo>
                <a:cubicBezTo>
                  <a:pt x="29" y="393"/>
                  <a:pt x="621" y="16"/>
                  <a:pt x="629" y="30"/>
                </a:cubicBezTo>
                <a:cubicBezTo>
                  <a:pt x="632" y="34"/>
                  <a:pt x="11" y="379"/>
                  <a:pt x="18" y="391"/>
                </a:cubicBezTo>
                <a:cubicBezTo>
                  <a:pt x="23" y="400"/>
                  <a:pt x="641" y="25"/>
                  <a:pt x="644" y="30"/>
                </a:cubicBezTo>
                <a:cubicBezTo>
                  <a:pt x="651" y="43"/>
                  <a:pt x="17" y="388"/>
                  <a:pt x="22" y="396"/>
                </a:cubicBezTo>
                <a:cubicBezTo>
                  <a:pt x="26" y="404"/>
                  <a:pt x="650" y="22"/>
                  <a:pt x="655" y="30"/>
                </a:cubicBezTo>
                <a:cubicBezTo>
                  <a:pt x="661" y="40"/>
                  <a:pt x="16" y="399"/>
                  <a:pt x="19" y="405"/>
                </a:cubicBezTo>
                <a:cubicBezTo>
                  <a:pt x="25" y="415"/>
                  <a:pt x="661" y="13"/>
                  <a:pt x="670" y="29"/>
                </a:cubicBezTo>
                <a:cubicBezTo>
                  <a:pt x="674" y="36"/>
                  <a:pt x="12" y="405"/>
                  <a:pt x="17" y="414"/>
                </a:cubicBezTo>
                <a:cubicBezTo>
                  <a:pt x="26" y="430"/>
                  <a:pt x="678" y="24"/>
                  <a:pt x="682" y="30"/>
                </a:cubicBezTo>
                <a:cubicBezTo>
                  <a:pt x="690" y="45"/>
                  <a:pt x="18" y="414"/>
                  <a:pt x="21" y="419"/>
                </a:cubicBezTo>
                <a:cubicBezTo>
                  <a:pt x="25" y="426"/>
                  <a:pt x="696" y="23"/>
                  <a:pt x="699" y="28"/>
                </a:cubicBezTo>
                <a:cubicBezTo>
                  <a:pt x="703" y="34"/>
                  <a:pt x="13" y="423"/>
                  <a:pt x="17" y="430"/>
                </a:cubicBezTo>
                <a:cubicBezTo>
                  <a:pt x="20" y="437"/>
                  <a:pt x="709" y="23"/>
                  <a:pt x="712" y="29"/>
                </a:cubicBezTo>
                <a:cubicBezTo>
                  <a:pt x="715" y="33"/>
                  <a:pt x="12" y="430"/>
                  <a:pt x="17" y="438"/>
                </a:cubicBezTo>
                <a:cubicBezTo>
                  <a:pt x="20" y="443"/>
                  <a:pt x="719" y="23"/>
                  <a:pt x="723" y="30"/>
                </a:cubicBezTo>
                <a:cubicBezTo>
                  <a:pt x="730" y="43"/>
                  <a:pt x="15" y="435"/>
                  <a:pt x="20" y="444"/>
                </a:cubicBezTo>
                <a:cubicBezTo>
                  <a:pt x="30" y="461"/>
                  <a:pt x="736" y="17"/>
                  <a:pt x="742" y="28"/>
                </a:cubicBezTo>
                <a:cubicBezTo>
                  <a:pt x="750" y="41"/>
                  <a:pt x="14" y="446"/>
                  <a:pt x="18" y="453"/>
                </a:cubicBezTo>
                <a:cubicBezTo>
                  <a:pt x="24" y="463"/>
                  <a:pt x="747" y="23"/>
                  <a:pt x="751" y="30"/>
                </a:cubicBezTo>
                <a:cubicBezTo>
                  <a:pt x="759" y="43"/>
                  <a:pt x="7" y="443"/>
                  <a:pt x="17" y="461"/>
                </a:cubicBezTo>
                <a:cubicBezTo>
                  <a:pt x="27" y="479"/>
                  <a:pt x="758" y="12"/>
                  <a:pt x="767" y="28"/>
                </a:cubicBezTo>
                <a:cubicBezTo>
                  <a:pt x="770" y="32"/>
                  <a:pt x="11" y="459"/>
                  <a:pt x="17" y="470"/>
                </a:cubicBezTo>
                <a:cubicBezTo>
                  <a:pt x="21" y="476"/>
                  <a:pt x="770" y="11"/>
                  <a:pt x="780" y="29"/>
                </a:cubicBezTo>
                <a:cubicBezTo>
                  <a:pt x="784" y="35"/>
                  <a:pt x="12" y="468"/>
                  <a:pt x="17" y="477"/>
                </a:cubicBezTo>
                <a:cubicBezTo>
                  <a:pt x="28" y="496"/>
                  <a:pt x="781" y="15"/>
                  <a:pt x="791" y="31"/>
                </a:cubicBezTo>
                <a:cubicBezTo>
                  <a:pt x="793" y="35"/>
                  <a:pt x="9" y="467"/>
                  <a:pt x="19" y="485"/>
                </a:cubicBezTo>
                <a:cubicBezTo>
                  <a:pt x="27" y="499"/>
                  <a:pt x="804" y="16"/>
                  <a:pt x="811" y="27"/>
                </a:cubicBezTo>
                <a:cubicBezTo>
                  <a:pt x="819" y="42"/>
                  <a:pt x="14" y="480"/>
                  <a:pt x="21" y="492"/>
                </a:cubicBezTo>
                <a:cubicBezTo>
                  <a:pt x="28" y="503"/>
                  <a:pt x="815" y="19"/>
                  <a:pt x="821" y="30"/>
                </a:cubicBezTo>
                <a:cubicBezTo>
                  <a:pt x="827" y="39"/>
                  <a:pt x="16" y="490"/>
                  <a:pt x="21" y="499"/>
                </a:cubicBezTo>
                <a:cubicBezTo>
                  <a:pt x="31" y="516"/>
                  <a:pt x="829" y="18"/>
                  <a:pt x="836" y="29"/>
                </a:cubicBezTo>
                <a:cubicBezTo>
                  <a:pt x="840" y="36"/>
                  <a:pt x="8" y="492"/>
                  <a:pt x="18" y="509"/>
                </a:cubicBezTo>
                <a:cubicBezTo>
                  <a:pt x="23" y="518"/>
                  <a:pt x="845" y="18"/>
                  <a:pt x="851" y="28"/>
                </a:cubicBezTo>
                <a:cubicBezTo>
                  <a:pt x="862" y="48"/>
                  <a:pt x="11" y="500"/>
                  <a:pt x="20" y="515"/>
                </a:cubicBezTo>
                <a:cubicBezTo>
                  <a:pt x="31" y="535"/>
                  <a:pt x="851" y="16"/>
                  <a:pt x="860" y="31"/>
                </a:cubicBezTo>
                <a:cubicBezTo>
                  <a:pt x="863" y="37"/>
                  <a:pt x="11" y="512"/>
                  <a:pt x="18" y="524"/>
                </a:cubicBezTo>
                <a:cubicBezTo>
                  <a:pt x="21" y="529"/>
                  <a:pt x="870" y="23"/>
                  <a:pt x="874" y="30"/>
                </a:cubicBezTo>
                <a:cubicBezTo>
                  <a:pt x="880" y="40"/>
                  <a:pt x="13" y="524"/>
                  <a:pt x="18" y="533"/>
                </a:cubicBezTo>
                <a:cubicBezTo>
                  <a:pt x="23" y="542"/>
                  <a:pt x="880" y="13"/>
                  <a:pt x="889" y="30"/>
                </a:cubicBezTo>
                <a:cubicBezTo>
                  <a:pt x="897" y="43"/>
                  <a:pt x="8" y="526"/>
                  <a:pt x="17" y="542"/>
                </a:cubicBezTo>
                <a:cubicBezTo>
                  <a:pt x="20" y="548"/>
                  <a:pt x="903" y="19"/>
                  <a:pt x="907" y="27"/>
                </a:cubicBezTo>
                <a:cubicBezTo>
                  <a:pt x="913" y="37"/>
                  <a:pt x="13" y="540"/>
                  <a:pt x="18" y="549"/>
                </a:cubicBezTo>
                <a:cubicBezTo>
                  <a:pt x="24" y="559"/>
                  <a:pt x="915" y="23"/>
                  <a:pt x="918" y="29"/>
                </a:cubicBezTo>
                <a:cubicBezTo>
                  <a:pt x="928" y="46"/>
                  <a:pt x="10" y="533"/>
                  <a:pt x="22" y="554"/>
                </a:cubicBezTo>
                <a:cubicBezTo>
                  <a:pt x="31" y="569"/>
                  <a:pt x="923" y="22"/>
                  <a:pt x="928" y="31"/>
                </a:cubicBezTo>
                <a:cubicBezTo>
                  <a:pt x="935" y="43"/>
                  <a:pt x="7" y="541"/>
                  <a:pt x="19" y="563"/>
                </a:cubicBezTo>
                <a:cubicBezTo>
                  <a:pt x="28" y="578"/>
                  <a:pt x="931" y="9"/>
                  <a:pt x="943" y="30"/>
                </a:cubicBezTo>
                <a:cubicBezTo>
                  <a:pt x="952" y="46"/>
                  <a:pt x="8" y="557"/>
                  <a:pt x="16" y="572"/>
                </a:cubicBezTo>
                <a:cubicBezTo>
                  <a:pt x="23" y="584"/>
                  <a:pt x="951" y="17"/>
                  <a:pt x="958" y="29"/>
                </a:cubicBezTo>
                <a:cubicBezTo>
                  <a:pt x="970" y="49"/>
                  <a:pt x="15" y="567"/>
                  <a:pt x="21" y="577"/>
                </a:cubicBezTo>
                <a:cubicBezTo>
                  <a:pt x="30" y="594"/>
                  <a:pt x="958" y="11"/>
                  <a:pt x="969" y="30"/>
                </a:cubicBezTo>
                <a:cubicBezTo>
                  <a:pt x="976" y="42"/>
                  <a:pt x="7" y="572"/>
                  <a:pt x="16" y="588"/>
                </a:cubicBezTo>
                <a:cubicBezTo>
                  <a:pt x="26" y="606"/>
                  <a:pt x="979" y="15"/>
                  <a:pt x="986" y="28"/>
                </a:cubicBezTo>
                <a:cubicBezTo>
                  <a:pt x="999" y="50"/>
                  <a:pt x="18" y="585"/>
                  <a:pt x="22" y="592"/>
                </a:cubicBezTo>
                <a:cubicBezTo>
                  <a:pt x="28" y="603"/>
                  <a:pt x="994" y="18"/>
                  <a:pt x="999" y="27"/>
                </a:cubicBezTo>
                <a:cubicBezTo>
                  <a:pt x="1010" y="47"/>
                  <a:pt x="14" y="597"/>
                  <a:pt x="17" y="602"/>
                </a:cubicBezTo>
                <a:cubicBezTo>
                  <a:pt x="20" y="607"/>
                  <a:pt x="997" y="8"/>
                  <a:pt x="1009" y="29"/>
                </a:cubicBezTo>
                <a:cubicBezTo>
                  <a:pt x="1022" y="52"/>
                  <a:pt x="7" y="592"/>
                  <a:pt x="17" y="609"/>
                </a:cubicBezTo>
                <a:cubicBezTo>
                  <a:pt x="21" y="616"/>
                  <a:pt x="1009" y="5"/>
                  <a:pt x="1023" y="28"/>
                </a:cubicBezTo>
                <a:cubicBezTo>
                  <a:pt x="1028" y="37"/>
                  <a:pt x="11" y="594"/>
                  <a:pt x="23" y="614"/>
                </a:cubicBezTo>
                <a:cubicBezTo>
                  <a:pt x="35" y="635"/>
                  <a:pt x="1029" y="24"/>
                  <a:pt x="1033" y="31"/>
                </a:cubicBezTo>
                <a:cubicBezTo>
                  <a:pt x="1044" y="49"/>
                  <a:pt x="9" y="597"/>
                  <a:pt x="23" y="622"/>
                </a:cubicBezTo>
                <a:cubicBezTo>
                  <a:pt x="30" y="635"/>
                  <a:pt x="1046" y="21"/>
                  <a:pt x="1050" y="29"/>
                </a:cubicBezTo>
                <a:cubicBezTo>
                  <a:pt x="1062" y="49"/>
                  <a:pt x="11" y="617"/>
                  <a:pt x="19" y="631"/>
                </a:cubicBezTo>
                <a:cubicBezTo>
                  <a:pt x="28" y="648"/>
                  <a:pt x="1051" y="13"/>
                  <a:pt x="1060" y="30"/>
                </a:cubicBezTo>
                <a:cubicBezTo>
                  <a:pt x="1068" y="44"/>
                  <a:pt x="13" y="621"/>
                  <a:pt x="22" y="637"/>
                </a:cubicBezTo>
                <a:cubicBezTo>
                  <a:pt x="33" y="656"/>
                  <a:pt x="1063" y="14"/>
                  <a:pt x="1072" y="31"/>
                </a:cubicBezTo>
                <a:cubicBezTo>
                  <a:pt x="1082" y="48"/>
                  <a:pt x="16" y="638"/>
                  <a:pt x="21" y="646"/>
                </a:cubicBezTo>
                <a:cubicBezTo>
                  <a:pt x="29" y="660"/>
                  <a:pt x="1075" y="9"/>
                  <a:pt x="1087" y="31"/>
                </a:cubicBezTo>
                <a:cubicBezTo>
                  <a:pt x="1101" y="56"/>
                  <a:pt x="11" y="638"/>
                  <a:pt x="20" y="654"/>
                </a:cubicBezTo>
                <a:cubicBezTo>
                  <a:pt x="30" y="671"/>
                  <a:pt x="1100" y="20"/>
                  <a:pt x="1104" y="28"/>
                </a:cubicBezTo>
                <a:cubicBezTo>
                  <a:pt x="1110" y="39"/>
                  <a:pt x="7" y="636"/>
                  <a:pt x="22" y="661"/>
                </a:cubicBezTo>
                <a:cubicBezTo>
                  <a:pt x="32" y="678"/>
                  <a:pt x="1104" y="14"/>
                  <a:pt x="1114" y="30"/>
                </a:cubicBezTo>
                <a:cubicBezTo>
                  <a:pt x="1124" y="47"/>
                  <a:pt x="3" y="648"/>
                  <a:pt x="17" y="671"/>
                </a:cubicBezTo>
                <a:cubicBezTo>
                  <a:pt x="28" y="691"/>
                  <a:pt x="1117" y="0"/>
                  <a:pt x="1132" y="27"/>
                </a:cubicBezTo>
                <a:cubicBezTo>
                  <a:pt x="1141" y="43"/>
                  <a:pt x="10" y="660"/>
                  <a:pt x="20" y="678"/>
                </a:cubicBezTo>
                <a:cubicBezTo>
                  <a:pt x="29" y="693"/>
                  <a:pt x="1138" y="18"/>
                  <a:pt x="1144" y="28"/>
                </a:cubicBezTo>
                <a:cubicBezTo>
                  <a:pt x="1152" y="42"/>
                  <a:pt x="16" y="672"/>
                  <a:pt x="23" y="684"/>
                </a:cubicBezTo>
                <a:cubicBezTo>
                  <a:pt x="27" y="691"/>
                  <a:pt x="1141" y="5"/>
                  <a:pt x="1155" y="30"/>
                </a:cubicBezTo>
                <a:cubicBezTo>
                  <a:pt x="1170" y="55"/>
                  <a:pt x="12" y="689"/>
                  <a:pt x="16" y="695"/>
                </a:cubicBezTo>
                <a:cubicBezTo>
                  <a:pt x="26" y="712"/>
                  <a:pt x="1155" y="9"/>
                  <a:pt x="1167" y="31"/>
                </a:cubicBezTo>
                <a:cubicBezTo>
                  <a:pt x="1175" y="44"/>
                  <a:pt x="6" y="675"/>
                  <a:pt x="21" y="700"/>
                </a:cubicBezTo>
                <a:cubicBezTo>
                  <a:pt x="25" y="708"/>
                  <a:pt x="1170" y="7"/>
                  <a:pt x="1183" y="29"/>
                </a:cubicBezTo>
                <a:cubicBezTo>
                  <a:pt x="1198" y="57"/>
                  <a:pt x="7" y="694"/>
                  <a:pt x="16" y="710"/>
                </a:cubicBezTo>
                <a:cubicBezTo>
                  <a:pt x="21" y="719"/>
                  <a:pt x="1187" y="7"/>
                  <a:pt x="1199" y="28"/>
                </a:cubicBezTo>
                <a:cubicBezTo>
                  <a:pt x="1206" y="39"/>
                  <a:pt x="6" y="698"/>
                  <a:pt x="17" y="717"/>
                </a:cubicBezTo>
                <a:cubicBezTo>
                  <a:pt x="32" y="743"/>
                  <a:pt x="1197" y="14"/>
                  <a:pt x="1206" y="31"/>
                </a:cubicBezTo>
                <a:cubicBezTo>
                  <a:pt x="1222" y="57"/>
                  <a:pt x="8" y="698"/>
                  <a:pt x="22" y="722"/>
                </a:cubicBezTo>
                <a:cubicBezTo>
                  <a:pt x="39" y="752"/>
                  <a:pt x="1212" y="19"/>
                  <a:pt x="1219" y="31"/>
                </a:cubicBezTo>
                <a:cubicBezTo>
                  <a:pt x="1229" y="47"/>
                  <a:pt x="4" y="702"/>
                  <a:pt x="20" y="730"/>
                </a:cubicBezTo>
                <a:cubicBezTo>
                  <a:pt x="35" y="757"/>
                  <a:pt x="1221" y="4"/>
                  <a:pt x="1236" y="28"/>
                </a:cubicBezTo>
                <a:cubicBezTo>
                  <a:pt x="1252" y="57"/>
                  <a:pt x="2" y="710"/>
                  <a:pt x="18" y="738"/>
                </a:cubicBezTo>
                <a:cubicBezTo>
                  <a:pt x="29" y="757"/>
                  <a:pt x="1238" y="13"/>
                  <a:pt x="1248" y="29"/>
                </a:cubicBezTo>
                <a:cubicBezTo>
                  <a:pt x="1265" y="59"/>
                  <a:pt x="12" y="732"/>
                  <a:pt x="19" y="745"/>
                </a:cubicBezTo>
                <a:cubicBezTo>
                  <a:pt x="34" y="771"/>
                  <a:pt x="1248" y="14"/>
                  <a:pt x="1258" y="30"/>
                </a:cubicBezTo>
                <a:cubicBezTo>
                  <a:pt x="1273" y="58"/>
                  <a:pt x="17" y="746"/>
                  <a:pt x="20" y="752"/>
                </a:cubicBezTo>
                <a:cubicBezTo>
                  <a:pt x="37" y="781"/>
                  <a:pt x="1258" y="9"/>
                  <a:pt x="1270" y="31"/>
                </a:cubicBezTo>
                <a:cubicBezTo>
                  <a:pt x="1274" y="37"/>
                  <a:pt x="12" y="743"/>
                  <a:pt x="22" y="759"/>
                </a:cubicBezTo>
                <a:cubicBezTo>
                  <a:pt x="31" y="775"/>
                  <a:pt x="1279" y="20"/>
                  <a:pt x="1285" y="30"/>
                </a:cubicBezTo>
                <a:cubicBezTo>
                  <a:pt x="1295" y="47"/>
                  <a:pt x="18" y="759"/>
                  <a:pt x="22" y="767"/>
                </a:cubicBezTo>
                <a:cubicBezTo>
                  <a:pt x="38" y="794"/>
                  <a:pt x="1280" y="32"/>
                  <a:pt x="1283" y="39"/>
                </a:cubicBezTo>
                <a:cubicBezTo>
                  <a:pt x="1290" y="49"/>
                  <a:pt x="3" y="751"/>
                  <a:pt x="18" y="777"/>
                </a:cubicBezTo>
                <a:cubicBezTo>
                  <a:pt x="34" y="805"/>
                  <a:pt x="1270" y="18"/>
                  <a:pt x="1286" y="45"/>
                </a:cubicBezTo>
                <a:cubicBezTo>
                  <a:pt x="1301" y="72"/>
                  <a:pt x="11" y="771"/>
                  <a:pt x="18" y="785"/>
                </a:cubicBezTo>
                <a:cubicBezTo>
                  <a:pt x="30" y="805"/>
                  <a:pt x="1280" y="43"/>
                  <a:pt x="1286" y="53"/>
                </a:cubicBezTo>
                <a:cubicBezTo>
                  <a:pt x="1300" y="77"/>
                  <a:pt x="12" y="780"/>
                  <a:pt x="19" y="792"/>
                </a:cubicBezTo>
                <a:cubicBezTo>
                  <a:pt x="28" y="808"/>
                  <a:pt x="1268" y="40"/>
                  <a:pt x="1281" y="63"/>
                </a:cubicBezTo>
                <a:cubicBezTo>
                  <a:pt x="1294" y="85"/>
                  <a:pt x="1" y="772"/>
                  <a:pt x="17" y="801"/>
                </a:cubicBezTo>
                <a:cubicBezTo>
                  <a:pt x="25" y="814"/>
                  <a:pt x="1277" y="56"/>
                  <a:pt x="1285" y="69"/>
                </a:cubicBezTo>
                <a:cubicBezTo>
                  <a:pt x="1303" y="100"/>
                  <a:pt x="10" y="793"/>
                  <a:pt x="19" y="808"/>
                </a:cubicBezTo>
                <a:cubicBezTo>
                  <a:pt x="33" y="833"/>
                  <a:pt x="1274" y="59"/>
                  <a:pt x="1284" y="77"/>
                </a:cubicBezTo>
                <a:cubicBezTo>
                  <a:pt x="1299" y="102"/>
                  <a:pt x="6" y="790"/>
                  <a:pt x="20" y="815"/>
                </a:cubicBezTo>
                <a:cubicBezTo>
                  <a:pt x="36" y="842"/>
                  <a:pt x="1278" y="71"/>
                  <a:pt x="1286" y="84"/>
                </a:cubicBezTo>
                <a:cubicBezTo>
                  <a:pt x="1304" y="116"/>
                  <a:pt x="8" y="798"/>
                  <a:pt x="22" y="821"/>
                </a:cubicBezTo>
                <a:cubicBezTo>
                  <a:pt x="28" y="832"/>
                  <a:pt x="1273" y="69"/>
                  <a:pt x="1286" y="92"/>
                </a:cubicBezTo>
                <a:cubicBezTo>
                  <a:pt x="1290" y="99"/>
                  <a:pt x="0" y="804"/>
                  <a:pt x="16" y="832"/>
                </a:cubicBezTo>
                <a:cubicBezTo>
                  <a:pt x="26" y="848"/>
                  <a:pt x="1274" y="84"/>
                  <a:pt x="1283" y="100"/>
                </a:cubicBezTo>
                <a:cubicBezTo>
                  <a:pt x="1287" y="107"/>
                  <a:pt x="12" y="824"/>
                  <a:pt x="20" y="838"/>
                </a:cubicBezTo>
                <a:cubicBezTo>
                  <a:pt x="27" y="849"/>
                  <a:pt x="1277" y="99"/>
                  <a:pt x="1283" y="109"/>
                </a:cubicBezTo>
                <a:cubicBezTo>
                  <a:pt x="1289" y="119"/>
                  <a:pt x="8" y="820"/>
                  <a:pt x="22" y="844"/>
                </a:cubicBezTo>
                <a:cubicBezTo>
                  <a:pt x="28" y="854"/>
                  <a:pt x="1271" y="91"/>
                  <a:pt x="1285" y="115"/>
                </a:cubicBezTo>
                <a:cubicBezTo>
                  <a:pt x="1300" y="141"/>
                  <a:pt x="4" y="825"/>
                  <a:pt x="20" y="852"/>
                </a:cubicBezTo>
                <a:cubicBezTo>
                  <a:pt x="38" y="883"/>
                  <a:pt x="1277" y="115"/>
                  <a:pt x="1283" y="123"/>
                </a:cubicBezTo>
                <a:cubicBezTo>
                  <a:pt x="1289" y="134"/>
                  <a:pt x="14" y="847"/>
                  <a:pt x="21" y="860"/>
                </a:cubicBezTo>
                <a:cubicBezTo>
                  <a:pt x="30" y="876"/>
                  <a:pt x="1279" y="125"/>
                  <a:pt x="1283" y="131"/>
                </a:cubicBezTo>
                <a:cubicBezTo>
                  <a:pt x="1301" y="163"/>
                  <a:pt x="3" y="845"/>
                  <a:pt x="17" y="869"/>
                </a:cubicBezTo>
                <a:cubicBezTo>
                  <a:pt x="27" y="887"/>
                  <a:pt x="1275" y="121"/>
                  <a:pt x="1285" y="138"/>
                </a:cubicBezTo>
                <a:cubicBezTo>
                  <a:pt x="1291" y="149"/>
                  <a:pt x="4" y="852"/>
                  <a:pt x="18" y="877"/>
                </a:cubicBezTo>
                <a:cubicBezTo>
                  <a:pt x="24" y="886"/>
                  <a:pt x="1266" y="122"/>
                  <a:pt x="1281" y="148"/>
                </a:cubicBezTo>
                <a:cubicBezTo>
                  <a:pt x="1297" y="176"/>
                  <a:pt x="5" y="865"/>
                  <a:pt x="16" y="886"/>
                </a:cubicBezTo>
                <a:cubicBezTo>
                  <a:pt x="34" y="916"/>
                  <a:pt x="1278" y="144"/>
                  <a:pt x="1284" y="154"/>
                </a:cubicBezTo>
                <a:cubicBezTo>
                  <a:pt x="1299" y="180"/>
                  <a:pt x="6" y="871"/>
                  <a:pt x="18" y="892"/>
                </a:cubicBezTo>
                <a:cubicBezTo>
                  <a:pt x="35" y="921"/>
                  <a:pt x="1270" y="139"/>
                  <a:pt x="1283" y="162"/>
                </a:cubicBezTo>
                <a:cubicBezTo>
                  <a:pt x="1300" y="191"/>
                  <a:pt x="9" y="879"/>
                  <a:pt x="21" y="898"/>
                </a:cubicBezTo>
                <a:cubicBezTo>
                  <a:pt x="26" y="908"/>
                  <a:pt x="1279" y="163"/>
                  <a:pt x="1283" y="170"/>
                </a:cubicBezTo>
                <a:cubicBezTo>
                  <a:pt x="1295" y="191"/>
                  <a:pt x="2" y="879"/>
                  <a:pt x="19" y="907"/>
                </a:cubicBezTo>
                <a:cubicBezTo>
                  <a:pt x="33" y="932"/>
                  <a:pt x="1268" y="158"/>
                  <a:pt x="1280" y="179"/>
                </a:cubicBezTo>
                <a:cubicBezTo>
                  <a:pt x="1293" y="201"/>
                  <a:pt x="12" y="901"/>
                  <a:pt x="20" y="915"/>
                </a:cubicBezTo>
                <a:cubicBezTo>
                  <a:pt x="30" y="933"/>
                  <a:pt x="1271" y="158"/>
                  <a:pt x="1286" y="184"/>
                </a:cubicBezTo>
                <a:cubicBezTo>
                  <a:pt x="1304" y="216"/>
                  <a:pt x="11" y="903"/>
                  <a:pt x="22" y="922"/>
                </a:cubicBezTo>
                <a:cubicBezTo>
                  <a:pt x="28" y="933"/>
                  <a:pt x="1271" y="176"/>
                  <a:pt x="1282" y="194"/>
                </a:cubicBezTo>
                <a:cubicBezTo>
                  <a:pt x="1286" y="202"/>
                  <a:pt x="2" y="902"/>
                  <a:pt x="19" y="931"/>
                </a:cubicBezTo>
                <a:cubicBezTo>
                  <a:pt x="26" y="944"/>
                  <a:pt x="1266" y="175"/>
                  <a:pt x="1282" y="202"/>
                </a:cubicBezTo>
                <a:cubicBezTo>
                  <a:pt x="1288" y="212"/>
                  <a:pt x="8" y="918"/>
                  <a:pt x="20" y="939"/>
                </a:cubicBezTo>
                <a:cubicBezTo>
                  <a:pt x="29" y="954"/>
                  <a:pt x="1276" y="191"/>
                  <a:pt x="1286" y="208"/>
                </a:cubicBezTo>
                <a:cubicBezTo>
                  <a:pt x="1296" y="225"/>
                  <a:pt x="1" y="914"/>
                  <a:pt x="20" y="946"/>
                </a:cubicBezTo>
                <a:cubicBezTo>
                  <a:pt x="35" y="973"/>
                  <a:pt x="1276" y="206"/>
                  <a:pt x="1282" y="217"/>
                </a:cubicBezTo>
                <a:cubicBezTo>
                  <a:pt x="1298" y="246"/>
                  <a:pt x="6" y="938"/>
                  <a:pt x="16" y="955"/>
                </a:cubicBezTo>
                <a:cubicBezTo>
                  <a:pt x="22" y="966"/>
                  <a:pt x="1270" y="201"/>
                  <a:pt x="1284" y="224"/>
                </a:cubicBezTo>
                <a:cubicBezTo>
                  <a:pt x="1301" y="253"/>
                  <a:pt x="13" y="954"/>
                  <a:pt x="18" y="962"/>
                </a:cubicBezTo>
                <a:cubicBezTo>
                  <a:pt x="25" y="975"/>
                  <a:pt x="1271" y="209"/>
                  <a:pt x="1284" y="231"/>
                </a:cubicBezTo>
                <a:cubicBezTo>
                  <a:pt x="1294" y="249"/>
                  <a:pt x="16" y="958"/>
                  <a:pt x="22" y="968"/>
                </a:cubicBezTo>
                <a:cubicBezTo>
                  <a:pt x="38" y="995"/>
                  <a:pt x="1265" y="217"/>
                  <a:pt x="1280" y="241"/>
                </a:cubicBezTo>
                <a:cubicBezTo>
                  <a:pt x="1284" y="249"/>
                  <a:pt x="12" y="970"/>
                  <a:pt x="17" y="979"/>
                </a:cubicBezTo>
                <a:cubicBezTo>
                  <a:pt x="24" y="990"/>
                  <a:pt x="1271" y="225"/>
                  <a:pt x="1284" y="248"/>
                </a:cubicBezTo>
                <a:cubicBezTo>
                  <a:pt x="1292" y="261"/>
                  <a:pt x="11" y="976"/>
                  <a:pt x="17" y="987"/>
                </a:cubicBezTo>
                <a:cubicBezTo>
                  <a:pt x="35" y="1018"/>
                  <a:pt x="1270" y="235"/>
                  <a:pt x="1283" y="256"/>
                </a:cubicBezTo>
                <a:cubicBezTo>
                  <a:pt x="1298" y="283"/>
                  <a:pt x="10" y="982"/>
                  <a:pt x="17" y="994"/>
                </a:cubicBezTo>
                <a:cubicBezTo>
                  <a:pt x="23" y="1004"/>
                  <a:pt x="1272" y="250"/>
                  <a:pt x="1280" y="265"/>
                </a:cubicBezTo>
                <a:cubicBezTo>
                  <a:pt x="1298" y="296"/>
                  <a:pt x="5" y="974"/>
                  <a:pt x="21" y="1000"/>
                </a:cubicBezTo>
                <a:cubicBezTo>
                  <a:pt x="27" y="1012"/>
                  <a:pt x="1279" y="256"/>
                  <a:pt x="1286" y="269"/>
                </a:cubicBezTo>
                <a:cubicBezTo>
                  <a:pt x="1295" y="285"/>
                  <a:pt x="1" y="984"/>
                  <a:pt x="17" y="1011"/>
                </a:cubicBezTo>
                <a:cubicBezTo>
                  <a:pt x="32" y="1037"/>
                  <a:pt x="1265" y="249"/>
                  <a:pt x="1283" y="280"/>
                </a:cubicBezTo>
                <a:cubicBezTo>
                  <a:pt x="1296" y="303"/>
                  <a:pt x="7" y="992"/>
                  <a:pt x="21" y="1017"/>
                </a:cubicBezTo>
                <a:cubicBezTo>
                  <a:pt x="25" y="1023"/>
                  <a:pt x="1275" y="278"/>
                  <a:pt x="1281" y="289"/>
                </a:cubicBezTo>
                <a:cubicBezTo>
                  <a:pt x="1293" y="310"/>
                  <a:pt x="12" y="1012"/>
                  <a:pt x="19" y="1025"/>
                </a:cubicBezTo>
                <a:cubicBezTo>
                  <a:pt x="24" y="1034"/>
                  <a:pt x="1268" y="268"/>
                  <a:pt x="1284" y="295"/>
                </a:cubicBezTo>
                <a:cubicBezTo>
                  <a:pt x="1294" y="311"/>
                  <a:pt x="13" y="1021"/>
                  <a:pt x="19" y="1033"/>
                </a:cubicBezTo>
                <a:cubicBezTo>
                  <a:pt x="31" y="1053"/>
                  <a:pt x="1268" y="274"/>
                  <a:pt x="1284" y="302"/>
                </a:cubicBezTo>
                <a:cubicBezTo>
                  <a:pt x="1294" y="319"/>
                  <a:pt x="0" y="1013"/>
                  <a:pt x="16" y="1042"/>
                </a:cubicBezTo>
                <a:cubicBezTo>
                  <a:pt x="28" y="1062"/>
                  <a:pt x="1272" y="288"/>
                  <a:pt x="1284" y="309"/>
                </a:cubicBezTo>
                <a:cubicBezTo>
                  <a:pt x="1300" y="337"/>
                  <a:pt x="10" y="1027"/>
                  <a:pt x="22" y="1046"/>
                </a:cubicBezTo>
                <a:cubicBezTo>
                  <a:pt x="34" y="1068"/>
                  <a:pt x="1278" y="306"/>
                  <a:pt x="1285" y="317"/>
                </a:cubicBezTo>
                <a:cubicBezTo>
                  <a:pt x="1295" y="335"/>
                  <a:pt x="6" y="1023"/>
                  <a:pt x="24" y="1054"/>
                </a:cubicBezTo>
                <a:cubicBezTo>
                  <a:pt x="29" y="1064"/>
                  <a:pt x="1275" y="312"/>
                  <a:pt x="1283" y="326"/>
                </a:cubicBezTo>
                <a:cubicBezTo>
                  <a:pt x="1297" y="349"/>
                  <a:pt x="29" y="1031"/>
                  <a:pt x="41" y="1052"/>
                </a:cubicBezTo>
                <a:cubicBezTo>
                  <a:pt x="45" y="1059"/>
                  <a:pt x="1279" y="326"/>
                  <a:pt x="1284" y="334"/>
                </a:cubicBezTo>
                <a:cubicBezTo>
                  <a:pt x="1301" y="365"/>
                  <a:pt x="39" y="1022"/>
                  <a:pt x="56" y="1052"/>
                </a:cubicBezTo>
                <a:cubicBezTo>
                  <a:pt x="65" y="1068"/>
                  <a:pt x="1270" y="323"/>
                  <a:pt x="1282" y="344"/>
                </a:cubicBezTo>
                <a:cubicBezTo>
                  <a:pt x="1289" y="356"/>
                  <a:pt x="50" y="1023"/>
                  <a:pt x="67" y="1053"/>
                </a:cubicBezTo>
                <a:cubicBezTo>
                  <a:pt x="75" y="1066"/>
                  <a:pt x="1277" y="339"/>
                  <a:pt x="1284" y="350"/>
                </a:cubicBezTo>
                <a:cubicBezTo>
                  <a:pt x="1300" y="378"/>
                  <a:pt x="70" y="1029"/>
                  <a:pt x="83" y="1052"/>
                </a:cubicBezTo>
                <a:cubicBezTo>
                  <a:pt x="97" y="1077"/>
                  <a:pt x="1269" y="340"/>
                  <a:pt x="1281" y="360"/>
                </a:cubicBezTo>
                <a:cubicBezTo>
                  <a:pt x="1285" y="367"/>
                  <a:pt x="78" y="1030"/>
                  <a:pt x="92" y="1054"/>
                </a:cubicBezTo>
                <a:cubicBezTo>
                  <a:pt x="109" y="1084"/>
                  <a:pt x="1275" y="357"/>
                  <a:pt x="1281" y="368"/>
                </a:cubicBezTo>
                <a:cubicBezTo>
                  <a:pt x="1296" y="394"/>
                  <a:pt x="90" y="1029"/>
                  <a:pt x="105" y="1054"/>
                </a:cubicBezTo>
                <a:cubicBezTo>
                  <a:pt x="110" y="1063"/>
                  <a:pt x="1272" y="358"/>
                  <a:pt x="1282" y="375"/>
                </a:cubicBezTo>
                <a:cubicBezTo>
                  <a:pt x="1295" y="398"/>
                  <a:pt x="112" y="1034"/>
                  <a:pt x="122" y="1052"/>
                </a:cubicBezTo>
                <a:cubicBezTo>
                  <a:pt x="133" y="1070"/>
                  <a:pt x="1280" y="372"/>
                  <a:pt x="1285" y="380"/>
                </a:cubicBezTo>
                <a:cubicBezTo>
                  <a:pt x="1295" y="399"/>
                  <a:pt x="119" y="1028"/>
                  <a:pt x="133" y="1053"/>
                </a:cubicBezTo>
                <a:cubicBezTo>
                  <a:pt x="147" y="1078"/>
                  <a:pt x="1278" y="378"/>
                  <a:pt x="1284" y="388"/>
                </a:cubicBezTo>
                <a:cubicBezTo>
                  <a:pt x="1288" y="395"/>
                  <a:pt x="135" y="1033"/>
                  <a:pt x="146" y="1052"/>
                </a:cubicBezTo>
                <a:cubicBezTo>
                  <a:pt x="149" y="1059"/>
                  <a:pt x="1269" y="378"/>
                  <a:pt x="1280" y="397"/>
                </a:cubicBezTo>
                <a:cubicBezTo>
                  <a:pt x="1294" y="421"/>
                  <a:pt x="155" y="1040"/>
                  <a:pt x="162" y="1051"/>
                </a:cubicBezTo>
                <a:cubicBezTo>
                  <a:pt x="176" y="1076"/>
                  <a:pt x="1268" y="384"/>
                  <a:pt x="1280" y="405"/>
                </a:cubicBezTo>
                <a:cubicBezTo>
                  <a:pt x="1288" y="419"/>
                  <a:pt x="164" y="1039"/>
                  <a:pt x="172" y="1053"/>
                </a:cubicBezTo>
                <a:cubicBezTo>
                  <a:pt x="175" y="1060"/>
                  <a:pt x="1274" y="400"/>
                  <a:pt x="1281" y="412"/>
                </a:cubicBezTo>
                <a:cubicBezTo>
                  <a:pt x="1293" y="433"/>
                  <a:pt x="180" y="1038"/>
                  <a:pt x="188" y="1052"/>
                </a:cubicBezTo>
                <a:cubicBezTo>
                  <a:pt x="193" y="1062"/>
                  <a:pt x="1280" y="413"/>
                  <a:pt x="1284" y="419"/>
                </a:cubicBezTo>
                <a:cubicBezTo>
                  <a:pt x="1294" y="436"/>
                  <a:pt x="192" y="1045"/>
                  <a:pt x="198" y="1054"/>
                </a:cubicBezTo>
                <a:cubicBezTo>
                  <a:pt x="213" y="1080"/>
                  <a:pt x="1266" y="405"/>
                  <a:pt x="1280" y="429"/>
                </a:cubicBezTo>
                <a:cubicBezTo>
                  <a:pt x="1294" y="453"/>
                  <a:pt x="205" y="1036"/>
                  <a:pt x="215" y="1052"/>
                </a:cubicBezTo>
                <a:cubicBezTo>
                  <a:pt x="220" y="1060"/>
                  <a:pt x="1274" y="420"/>
                  <a:pt x="1283" y="435"/>
                </a:cubicBezTo>
                <a:cubicBezTo>
                  <a:pt x="1287" y="442"/>
                  <a:pt x="223" y="1044"/>
                  <a:pt x="227" y="1051"/>
                </a:cubicBezTo>
                <a:cubicBezTo>
                  <a:pt x="238" y="1069"/>
                  <a:pt x="1279" y="437"/>
                  <a:pt x="1282" y="442"/>
                </a:cubicBezTo>
                <a:cubicBezTo>
                  <a:pt x="1297" y="467"/>
                  <a:pt x="229" y="1035"/>
                  <a:pt x="239" y="1052"/>
                </a:cubicBezTo>
                <a:cubicBezTo>
                  <a:pt x="250" y="1071"/>
                  <a:pt x="1276" y="429"/>
                  <a:pt x="1287" y="448"/>
                </a:cubicBezTo>
                <a:cubicBezTo>
                  <a:pt x="1296" y="465"/>
                  <a:pt x="251" y="1046"/>
                  <a:pt x="254" y="1052"/>
                </a:cubicBezTo>
                <a:cubicBezTo>
                  <a:pt x="264" y="1068"/>
                  <a:pt x="1282" y="450"/>
                  <a:pt x="1286" y="457"/>
                </a:cubicBezTo>
                <a:cubicBezTo>
                  <a:pt x="1291" y="465"/>
                  <a:pt x="256" y="1044"/>
                  <a:pt x="262" y="1055"/>
                </a:cubicBezTo>
                <a:cubicBezTo>
                  <a:pt x="266" y="1061"/>
                  <a:pt x="1276" y="449"/>
                  <a:pt x="1285" y="464"/>
                </a:cubicBezTo>
                <a:cubicBezTo>
                  <a:pt x="1296" y="482"/>
                  <a:pt x="270" y="1032"/>
                  <a:pt x="281" y="1052"/>
                </a:cubicBezTo>
                <a:cubicBezTo>
                  <a:pt x="288" y="1063"/>
                  <a:pt x="1267" y="451"/>
                  <a:pt x="1281" y="475"/>
                </a:cubicBezTo>
                <a:cubicBezTo>
                  <a:pt x="1285" y="482"/>
                  <a:pt x="288" y="1039"/>
                  <a:pt x="295" y="1051"/>
                </a:cubicBezTo>
                <a:cubicBezTo>
                  <a:pt x="300" y="1060"/>
                  <a:pt x="1275" y="464"/>
                  <a:pt x="1284" y="480"/>
                </a:cubicBezTo>
                <a:cubicBezTo>
                  <a:pt x="1296" y="500"/>
                  <a:pt x="294" y="1033"/>
                  <a:pt x="306" y="1053"/>
                </a:cubicBezTo>
                <a:cubicBezTo>
                  <a:pt x="319" y="1076"/>
                  <a:pt x="1281" y="478"/>
                  <a:pt x="1286" y="487"/>
                </a:cubicBezTo>
                <a:cubicBezTo>
                  <a:pt x="1300" y="511"/>
                  <a:pt x="317" y="1047"/>
                  <a:pt x="321" y="1053"/>
                </a:cubicBezTo>
                <a:cubicBezTo>
                  <a:pt x="327" y="1063"/>
                  <a:pt x="1270" y="480"/>
                  <a:pt x="1281" y="499"/>
                </a:cubicBezTo>
                <a:cubicBezTo>
                  <a:pt x="1286" y="508"/>
                  <a:pt x="326" y="1041"/>
                  <a:pt x="333" y="1053"/>
                </a:cubicBezTo>
                <a:cubicBezTo>
                  <a:pt x="341" y="1067"/>
                  <a:pt x="1271" y="482"/>
                  <a:pt x="1284" y="504"/>
                </a:cubicBezTo>
                <a:cubicBezTo>
                  <a:pt x="1287" y="510"/>
                  <a:pt x="344" y="1040"/>
                  <a:pt x="350" y="1051"/>
                </a:cubicBezTo>
                <a:cubicBezTo>
                  <a:pt x="363" y="1073"/>
                  <a:pt x="1279" y="505"/>
                  <a:pt x="1283" y="513"/>
                </a:cubicBezTo>
                <a:cubicBezTo>
                  <a:pt x="1288" y="520"/>
                  <a:pt x="351" y="1035"/>
                  <a:pt x="362" y="1052"/>
                </a:cubicBezTo>
                <a:cubicBezTo>
                  <a:pt x="373" y="1073"/>
                  <a:pt x="1274" y="507"/>
                  <a:pt x="1282" y="521"/>
                </a:cubicBezTo>
                <a:cubicBezTo>
                  <a:pt x="1287" y="530"/>
                  <a:pt x="361" y="1032"/>
                  <a:pt x="373" y="1053"/>
                </a:cubicBezTo>
                <a:cubicBezTo>
                  <a:pt x="384" y="1071"/>
                  <a:pt x="1276" y="515"/>
                  <a:pt x="1283" y="528"/>
                </a:cubicBezTo>
                <a:cubicBezTo>
                  <a:pt x="1288" y="537"/>
                  <a:pt x="380" y="1039"/>
                  <a:pt x="387" y="1052"/>
                </a:cubicBezTo>
                <a:cubicBezTo>
                  <a:pt x="400" y="1074"/>
                  <a:pt x="1276" y="517"/>
                  <a:pt x="1286" y="534"/>
                </a:cubicBezTo>
                <a:cubicBezTo>
                  <a:pt x="1296" y="551"/>
                  <a:pt x="394" y="1037"/>
                  <a:pt x="402" y="1052"/>
                </a:cubicBezTo>
                <a:cubicBezTo>
                  <a:pt x="413" y="1071"/>
                  <a:pt x="1273" y="528"/>
                  <a:pt x="1282" y="544"/>
                </a:cubicBezTo>
                <a:cubicBezTo>
                  <a:pt x="1293" y="562"/>
                  <a:pt x="408" y="1044"/>
                  <a:pt x="413" y="1054"/>
                </a:cubicBezTo>
                <a:cubicBezTo>
                  <a:pt x="424" y="1073"/>
                  <a:pt x="1281" y="542"/>
                  <a:pt x="1286" y="550"/>
                </a:cubicBezTo>
                <a:cubicBezTo>
                  <a:pt x="1291" y="559"/>
                  <a:pt x="413" y="1034"/>
                  <a:pt x="425" y="1055"/>
                </a:cubicBezTo>
                <a:cubicBezTo>
                  <a:pt x="435" y="1072"/>
                  <a:pt x="1277" y="543"/>
                  <a:pt x="1285" y="558"/>
                </a:cubicBezTo>
                <a:cubicBezTo>
                  <a:pt x="1292" y="570"/>
                  <a:pt x="434" y="1044"/>
                  <a:pt x="440" y="1054"/>
                </a:cubicBezTo>
                <a:cubicBezTo>
                  <a:pt x="452" y="1074"/>
                  <a:pt x="1281" y="562"/>
                  <a:pt x="1283" y="567"/>
                </a:cubicBezTo>
                <a:cubicBezTo>
                  <a:pt x="1293" y="583"/>
                  <a:pt x="452" y="1045"/>
                  <a:pt x="456" y="1053"/>
                </a:cubicBezTo>
                <a:cubicBezTo>
                  <a:pt x="459" y="1057"/>
                  <a:pt x="1270" y="557"/>
                  <a:pt x="1281" y="576"/>
                </a:cubicBezTo>
                <a:cubicBezTo>
                  <a:pt x="1293" y="596"/>
                  <a:pt x="464" y="1039"/>
                  <a:pt x="471" y="1052"/>
                </a:cubicBezTo>
                <a:cubicBezTo>
                  <a:pt x="479" y="1066"/>
                  <a:pt x="1274" y="563"/>
                  <a:pt x="1285" y="582"/>
                </a:cubicBezTo>
                <a:cubicBezTo>
                  <a:pt x="1291" y="593"/>
                  <a:pt x="468" y="1036"/>
                  <a:pt x="479" y="1055"/>
                </a:cubicBezTo>
                <a:cubicBezTo>
                  <a:pt x="486" y="1067"/>
                  <a:pt x="1274" y="579"/>
                  <a:pt x="1282" y="592"/>
                </a:cubicBezTo>
                <a:cubicBezTo>
                  <a:pt x="1286" y="600"/>
                  <a:pt x="491" y="1041"/>
                  <a:pt x="498" y="1052"/>
                </a:cubicBezTo>
                <a:cubicBezTo>
                  <a:pt x="502" y="1060"/>
                  <a:pt x="1280" y="595"/>
                  <a:pt x="1283" y="599"/>
                </a:cubicBezTo>
                <a:cubicBezTo>
                  <a:pt x="1286" y="605"/>
                  <a:pt x="498" y="1037"/>
                  <a:pt x="508" y="1054"/>
                </a:cubicBezTo>
                <a:cubicBezTo>
                  <a:pt x="512" y="1061"/>
                  <a:pt x="1275" y="590"/>
                  <a:pt x="1284" y="606"/>
                </a:cubicBezTo>
                <a:cubicBezTo>
                  <a:pt x="1295" y="625"/>
                  <a:pt x="510" y="1035"/>
                  <a:pt x="521" y="1054"/>
                </a:cubicBezTo>
                <a:cubicBezTo>
                  <a:pt x="530" y="1070"/>
                  <a:pt x="1276" y="607"/>
                  <a:pt x="1281" y="615"/>
                </a:cubicBezTo>
                <a:cubicBezTo>
                  <a:pt x="1291" y="633"/>
                  <a:pt x="529" y="1041"/>
                  <a:pt x="537" y="1053"/>
                </a:cubicBezTo>
                <a:cubicBezTo>
                  <a:pt x="540" y="1059"/>
                  <a:pt x="1279" y="618"/>
                  <a:pt x="1281" y="623"/>
                </a:cubicBezTo>
                <a:cubicBezTo>
                  <a:pt x="1291" y="639"/>
                  <a:pt x="539" y="1041"/>
                  <a:pt x="547" y="1055"/>
                </a:cubicBezTo>
                <a:cubicBezTo>
                  <a:pt x="556" y="1071"/>
                  <a:pt x="1275" y="613"/>
                  <a:pt x="1285" y="629"/>
                </a:cubicBezTo>
                <a:cubicBezTo>
                  <a:pt x="1290" y="638"/>
                  <a:pt x="566" y="1047"/>
                  <a:pt x="568" y="1051"/>
                </a:cubicBezTo>
                <a:cubicBezTo>
                  <a:pt x="571" y="1058"/>
                  <a:pt x="1274" y="626"/>
                  <a:pt x="1281" y="639"/>
                </a:cubicBezTo>
                <a:cubicBezTo>
                  <a:pt x="1291" y="656"/>
                  <a:pt x="569" y="1048"/>
                  <a:pt x="573" y="1055"/>
                </a:cubicBezTo>
                <a:cubicBezTo>
                  <a:pt x="576" y="1059"/>
                  <a:pt x="1276" y="640"/>
                  <a:pt x="1280" y="647"/>
                </a:cubicBezTo>
                <a:cubicBezTo>
                  <a:pt x="1286" y="658"/>
                  <a:pt x="586" y="1045"/>
                  <a:pt x="590" y="1053"/>
                </a:cubicBezTo>
                <a:cubicBezTo>
                  <a:pt x="593" y="1058"/>
                  <a:pt x="1279" y="650"/>
                  <a:pt x="1281" y="654"/>
                </a:cubicBezTo>
                <a:cubicBezTo>
                  <a:pt x="1286" y="663"/>
                  <a:pt x="592" y="1038"/>
                  <a:pt x="602" y="1055"/>
                </a:cubicBezTo>
                <a:cubicBezTo>
                  <a:pt x="607" y="1063"/>
                  <a:pt x="1279" y="652"/>
                  <a:pt x="1284" y="661"/>
                </a:cubicBezTo>
                <a:cubicBezTo>
                  <a:pt x="1290" y="671"/>
                  <a:pt x="615" y="1038"/>
                  <a:pt x="622" y="1051"/>
                </a:cubicBezTo>
                <a:cubicBezTo>
                  <a:pt x="627" y="1060"/>
                  <a:pt x="1277" y="656"/>
                  <a:pt x="1284" y="669"/>
                </a:cubicBezTo>
                <a:cubicBezTo>
                  <a:pt x="1292" y="683"/>
                  <a:pt x="628" y="1038"/>
                  <a:pt x="636" y="1051"/>
                </a:cubicBezTo>
                <a:cubicBezTo>
                  <a:pt x="638" y="1056"/>
                  <a:pt x="1278" y="667"/>
                  <a:pt x="1284" y="677"/>
                </a:cubicBezTo>
                <a:cubicBezTo>
                  <a:pt x="1287" y="682"/>
                  <a:pt x="640" y="1036"/>
                  <a:pt x="649" y="1052"/>
                </a:cubicBezTo>
                <a:cubicBezTo>
                  <a:pt x="651" y="1055"/>
                  <a:pt x="1276" y="676"/>
                  <a:pt x="1282" y="686"/>
                </a:cubicBezTo>
                <a:cubicBezTo>
                  <a:pt x="1289" y="697"/>
                  <a:pt x="655" y="1043"/>
                  <a:pt x="661" y="1052"/>
                </a:cubicBezTo>
                <a:cubicBezTo>
                  <a:pt x="666" y="1062"/>
                  <a:pt x="1272" y="681"/>
                  <a:pt x="1280" y="695"/>
                </a:cubicBezTo>
                <a:cubicBezTo>
                  <a:pt x="1284" y="701"/>
                  <a:pt x="662" y="1043"/>
                  <a:pt x="669" y="1055"/>
                </a:cubicBezTo>
                <a:cubicBezTo>
                  <a:pt x="674" y="1064"/>
                  <a:pt x="1280" y="687"/>
                  <a:pt x="1286" y="698"/>
                </a:cubicBezTo>
                <a:cubicBezTo>
                  <a:pt x="1288" y="702"/>
                  <a:pt x="686" y="1048"/>
                  <a:pt x="688" y="1052"/>
                </a:cubicBezTo>
                <a:cubicBezTo>
                  <a:pt x="690" y="1055"/>
                  <a:pt x="1279" y="702"/>
                  <a:pt x="1283" y="708"/>
                </a:cubicBezTo>
                <a:cubicBezTo>
                  <a:pt x="1289" y="719"/>
                  <a:pt x="695" y="1042"/>
                  <a:pt x="701" y="1052"/>
                </a:cubicBezTo>
                <a:cubicBezTo>
                  <a:pt x="707" y="1062"/>
                  <a:pt x="1275" y="705"/>
                  <a:pt x="1282" y="717"/>
                </a:cubicBezTo>
                <a:cubicBezTo>
                  <a:pt x="1286" y="725"/>
                  <a:pt x="711" y="1040"/>
                  <a:pt x="717" y="1051"/>
                </a:cubicBezTo>
                <a:cubicBezTo>
                  <a:pt x="719" y="1054"/>
                  <a:pt x="1275" y="712"/>
                  <a:pt x="1283" y="725"/>
                </a:cubicBezTo>
                <a:cubicBezTo>
                  <a:pt x="1291" y="738"/>
                  <a:pt x="722" y="1046"/>
                  <a:pt x="726" y="1053"/>
                </a:cubicBezTo>
                <a:cubicBezTo>
                  <a:pt x="729" y="1058"/>
                  <a:pt x="1274" y="724"/>
                  <a:pt x="1280" y="734"/>
                </a:cubicBezTo>
                <a:cubicBezTo>
                  <a:pt x="1281" y="736"/>
                  <a:pt x="734" y="1038"/>
                  <a:pt x="742" y="1051"/>
                </a:cubicBezTo>
                <a:cubicBezTo>
                  <a:pt x="745" y="1057"/>
                  <a:pt x="1276" y="733"/>
                  <a:pt x="1280" y="741"/>
                </a:cubicBezTo>
                <a:cubicBezTo>
                  <a:pt x="1286" y="751"/>
                  <a:pt x="751" y="1046"/>
                  <a:pt x="755" y="1052"/>
                </a:cubicBezTo>
                <a:cubicBezTo>
                  <a:pt x="759" y="1060"/>
                  <a:pt x="1281" y="739"/>
                  <a:pt x="1285" y="746"/>
                </a:cubicBezTo>
                <a:cubicBezTo>
                  <a:pt x="1287" y="749"/>
                  <a:pt x="759" y="1040"/>
                  <a:pt x="766" y="1052"/>
                </a:cubicBezTo>
                <a:cubicBezTo>
                  <a:pt x="770" y="1059"/>
                  <a:pt x="1278" y="749"/>
                  <a:pt x="1281" y="755"/>
                </a:cubicBezTo>
                <a:cubicBezTo>
                  <a:pt x="1286" y="763"/>
                  <a:pt x="770" y="1042"/>
                  <a:pt x="777" y="1054"/>
                </a:cubicBezTo>
                <a:cubicBezTo>
                  <a:pt x="780" y="1060"/>
                  <a:pt x="1276" y="756"/>
                  <a:pt x="1280" y="764"/>
                </a:cubicBezTo>
                <a:cubicBezTo>
                  <a:pt x="1282" y="766"/>
                  <a:pt x="787" y="1043"/>
                  <a:pt x="793" y="1053"/>
                </a:cubicBezTo>
                <a:cubicBezTo>
                  <a:pt x="797" y="1061"/>
                  <a:pt x="1280" y="760"/>
                  <a:pt x="1285" y="768"/>
                </a:cubicBezTo>
                <a:cubicBezTo>
                  <a:pt x="1291" y="778"/>
                  <a:pt x="806" y="1049"/>
                  <a:pt x="808" y="1052"/>
                </a:cubicBezTo>
                <a:cubicBezTo>
                  <a:pt x="812" y="1058"/>
                  <a:pt x="1278" y="766"/>
                  <a:pt x="1284" y="777"/>
                </a:cubicBezTo>
                <a:cubicBezTo>
                  <a:pt x="1286" y="780"/>
                  <a:pt x="816" y="1050"/>
                  <a:pt x="818" y="1053"/>
                </a:cubicBezTo>
                <a:cubicBezTo>
                  <a:pt x="822" y="1059"/>
                  <a:pt x="1278" y="774"/>
                  <a:pt x="1284" y="785"/>
                </a:cubicBezTo>
                <a:cubicBezTo>
                  <a:pt x="1290" y="796"/>
                  <a:pt x="827" y="1050"/>
                  <a:pt x="830" y="1054"/>
                </a:cubicBezTo>
                <a:cubicBezTo>
                  <a:pt x="834" y="1062"/>
                  <a:pt x="1281" y="783"/>
                  <a:pt x="1286" y="791"/>
                </a:cubicBezTo>
                <a:cubicBezTo>
                  <a:pt x="1287" y="793"/>
                  <a:pt x="839" y="1047"/>
                  <a:pt x="843" y="1054"/>
                </a:cubicBezTo>
                <a:cubicBezTo>
                  <a:pt x="848" y="1062"/>
                  <a:pt x="1279" y="792"/>
                  <a:pt x="1283" y="799"/>
                </a:cubicBezTo>
                <a:cubicBezTo>
                  <a:pt x="1287" y="806"/>
                  <a:pt x="850" y="1043"/>
                  <a:pt x="856" y="1053"/>
                </a:cubicBezTo>
                <a:cubicBezTo>
                  <a:pt x="861" y="1062"/>
                  <a:pt x="1280" y="806"/>
                  <a:pt x="1282" y="808"/>
                </a:cubicBezTo>
                <a:cubicBezTo>
                  <a:pt x="1284" y="812"/>
                  <a:pt x="869" y="1050"/>
                  <a:pt x="871" y="1053"/>
                </a:cubicBezTo>
                <a:cubicBezTo>
                  <a:pt x="875" y="1061"/>
                  <a:pt x="1279" y="806"/>
                  <a:pt x="1284" y="815"/>
                </a:cubicBezTo>
                <a:cubicBezTo>
                  <a:pt x="1287" y="821"/>
                  <a:pt x="884" y="1045"/>
                  <a:pt x="888" y="1052"/>
                </a:cubicBezTo>
                <a:cubicBezTo>
                  <a:pt x="892" y="1059"/>
                  <a:pt x="1281" y="818"/>
                  <a:pt x="1284" y="823"/>
                </a:cubicBezTo>
                <a:cubicBezTo>
                  <a:pt x="1285" y="826"/>
                  <a:pt x="899" y="1048"/>
                  <a:pt x="902" y="1052"/>
                </a:cubicBezTo>
                <a:cubicBezTo>
                  <a:pt x="903" y="1055"/>
                  <a:pt x="1276" y="823"/>
                  <a:pt x="1281" y="833"/>
                </a:cubicBezTo>
                <a:cubicBezTo>
                  <a:pt x="1286" y="841"/>
                  <a:pt x="909" y="1047"/>
                  <a:pt x="913" y="1053"/>
                </a:cubicBezTo>
                <a:cubicBezTo>
                  <a:pt x="914" y="1056"/>
                  <a:pt x="1282" y="833"/>
                  <a:pt x="1285" y="839"/>
                </a:cubicBezTo>
                <a:cubicBezTo>
                  <a:pt x="1288" y="844"/>
                  <a:pt x="921" y="1046"/>
                  <a:pt x="925" y="1053"/>
                </a:cubicBezTo>
                <a:cubicBezTo>
                  <a:pt x="928" y="1058"/>
                  <a:pt x="1278" y="842"/>
                  <a:pt x="1281" y="848"/>
                </a:cubicBezTo>
                <a:cubicBezTo>
                  <a:pt x="1284" y="852"/>
                  <a:pt x="938" y="1051"/>
                  <a:pt x="939" y="1053"/>
                </a:cubicBezTo>
                <a:cubicBezTo>
                  <a:pt x="941" y="1056"/>
                  <a:pt x="1282" y="851"/>
                  <a:pt x="1283" y="854"/>
                </a:cubicBezTo>
                <a:cubicBezTo>
                  <a:pt x="1288" y="862"/>
                  <a:pt x="952" y="1050"/>
                  <a:pt x="953" y="1053"/>
                </a:cubicBezTo>
                <a:cubicBezTo>
                  <a:pt x="955" y="1056"/>
                  <a:pt x="1283" y="856"/>
                  <a:pt x="1286" y="861"/>
                </a:cubicBezTo>
                <a:cubicBezTo>
                  <a:pt x="1287" y="863"/>
                  <a:pt x="963" y="1052"/>
                  <a:pt x="964" y="1053"/>
                </a:cubicBezTo>
                <a:cubicBezTo>
                  <a:pt x="966" y="1057"/>
                  <a:pt x="1278" y="867"/>
                  <a:pt x="1280" y="871"/>
                </a:cubicBezTo>
                <a:cubicBezTo>
                  <a:pt x="1281" y="873"/>
                  <a:pt x="980" y="1048"/>
                  <a:pt x="982" y="1052"/>
                </a:cubicBezTo>
                <a:cubicBezTo>
                  <a:pt x="985" y="1057"/>
                  <a:pt x="1279" y="873"/>
                  <a:pt x="1282" y="878"/>
                </a:cubicBezTo>
                <a:cubicBezTo>
                  <a:pt x="1283" y="880"/>
                  <a:pt x="989" y="1051"/>
                  <a:pt x="990" y="1053"/>
                </a:cubicBezTo>
                <a:cubicBezTo>
                  <a:pt x="992" y="1057"/>
                  <a:pt x="1277" y="879"/>
                  <a:pt x="1281" y="886"/>
                </a:cubicBezTo>
                <a:cubicBezTo>
                  <a:pt x="1283" y="889"/>
                  <a:pt x="1002" y="1048"/>
                  <a:pt x="1005" y="1052"/>
                </a:cubicBezTo>
                <a:cubicBezTo>
                  <a:pt x="1008" y="1058"/>
                  <a:pt x="1282" y="889"/>
                  <a:pt x="1283" y="891"/>
                </a:cubicBezTo>
                <a:cubicBezTo>
                  <a:pt x="1285" y="893"/>
                  <a:pt x="1012" y="1049"/>
                  <a:pt x="1015" y="1055"/>
                </a:cubicBezTo>
                <a:cubicBezTo>
                  <a:pt x="1016" y="1057"/>
                  <a:pt x="1284" y="896"/>
                  <a:pt x="1285" y="899"/>
                </a:cubicBezTo>
                <a:cubicBezTo>
                  <a:pt x="1287" y="901"/>
                  <a:pt x="1029" y="1049"/>
                  <a:pt x="1031" y="1053"/>
                </a:cubicBezTo>
                <a:cubicBezTo>
                  <a:pt x="1034" y="1058"/>
                  <a:pt x="1282" y="905"/>
                  <a:pt x="1283" y="907"/>
                </a:cubicBezTo>
                <a:cubicBezTo>
                  <a:pt x="1286" y="912"/>
                  <a:pt x="1045" y="1046"/>
                  <a:pt x="1048" y="1051"/>
                </a:cubicBezTo>
                <a:cubicBezTo>
                  <a:pt x="1049" y="1053"/>
                  <a:pt x="1285" y="912"/>
                  <a:pt x="1286" y="914"/>
                </a:cubicBezTo>
                <a:cubicBezTo>
                  <a:pt x="1289" y="918"/>
                  <a:pt x="1058" y="1050"/>
                  <a:pt x="1059" y="1053"/>
                </a:cubicBezTo>
                <a:cubicBezTo>
                  <a:pt x="1062" y="1058"/>
                  <a:pt x="1285" y="919"/>
                  <a:pt x="1286" y="922"/>
                </a:cubicBezTo>
                <a:cubicBezTo>
                  <a:pt x="1289" y="927"/>
                  <a:pt x="1071" y="1051"/>
                  <a:pt x="1073" y="1053"/>
                </a:cubicBezTo>
                <a:cubicBezTo>
                  <a:pt x="1074" y="1056"/>
                  <a:pt x="1281" y="931"/>
                  <a:pt x="1282" y="933"/>
                </a:cubicBezTo>
                <a:cubicBezTo>
                  <a:pt x="1283" y="935"/>
                  <a:pt x="1084" y="1053"/>
                  <a:pt x="1085" y="1055"/>
                </a:cubicBezTo>
                <a:cubicBezTo>
                  <a:pt x="1086" y="1058"/>
                  <a:pt x="1278" y="937"/>
                  <a:pt x="1281" y="942"/>
                </a:cubicBezTo>
                <a:cubicBezTo>
                  <a:pt x="1283" y="946"/>
                  <a:pt x="1099" y="1049"/>
                  <a:pt x="1102" y="1053"/>
                </a:cubicBezTo>
                <a:cubicBezTo>
                  <a:pt x="1103" y="1055"/>
                  <a:pt x="1281" y="948"/>
                  <a:pt x="1281" y="949"/>
                </a:cubicBezTo>
                <a:cubicBezTo>
                  <a:pt x="1283" y="952"/>
                  <a:pt x="1113" y="1050"/>
                  <a:pt x="1115" y="1053"/>
                </a:cubicBezTo>
                <a:cubicBezTo>
                  <a:pt x="1116" y="1054"/>
                  <a:pt x="1286" y="953"/>
                  <a:pt x="1286" y="954"/>
                </a:cubicBezTo>
                <a:cubicBezTo>
                  <a:pt x="1288" y="957"/>
                  <a:pt x="1128" y="1050"/>
                  <a:pt x="1129" y="1052"/>
                </a:cubicBezTo>
                <a:cubicBezTo>
                  <a:pt x="1131" y="1055"/>
                  <a:pt x="1281" y="960"/>
                  <a:pt x="1283" y="963"/>
                </a:cubicBezTo>
                <a:cubicBezTo>
                  <a:pt x="1285" y="967"/>
                  <a:pt x="1135" y="1052"/>
                  <a:pt x="1136" y="1055"/>
                </a:cubicBezTo>
                <a:cubicBezTo>
                  <a:pt x="1137" y="1056"/>
                  <a:pt x="1283" y="968"/>
                  <a:pt x="1284" y="970"/>
                </a:cubicBezTo>
                <a:cubicBezTo>
                  <a:pt x="1286" y="972"/>
                  <a:pt x="1153" y="1049"/>
                  <a:pt x="1154" y="1052"/>
                </a:cubicBezTo>
                <a:cubicBezTo>
                  <a:pt x="1155" y="1053"/>
                  <a:pt x="1281" y="976"/>
                  <a:pt x="1282" y="978"/>
                </a:cubicBezTo>
                <a:cubicBezTo>
                  <a:pt x="1283" y="981"/>
                  <a:pt x="1166" y="1050"/>
                  <a:pt x="1167" y="1052"/>
                </a:cubicBezTo>
                <a:cubicBezTo>
                  <a:pt x="1168" y="1054"/>
                  <a:pt x="1284" y="982"/>
                  <a:pt x="1285" y="984"/>
                </a:cubicBezTo>
                <a:cubicBezTo>
                  <a:pt x="1287" y="987"/>
                  <a:pt x="1178" y="1053"/>
                  <a:pt x="1178" y="1054"/>
                </a:cubicBezTo>
                <a:cubicBezTo>
                  <a:pt x="1179" y="1055"/>
                  <a:pt x="1282" y="992"/>
                  <a:pt x="1283" y="994"/>
                </a:cubicBezTo>
                <a:cubicBezTo>
                  <a:pt x="1284" y="995"/>
                  <a:pt x="1191" y="1054"/>
                  <a:pt x="1191" y="1054"/>
                </a:cubicBezTo>
                <a:cubicBezTo>
                  <a:pt x="1191" y="1055"/>
                  <a:pt x="1285" y="998"/>
                  <a:pt x="1285" y="1000"/>
                </a:cubicBezTo>
                <a:cubicBezTo>
                  <a:pt x="1286" y="1002"/>
                  <a:pt x="1206" y="1051"/>
                  <a:pt x="1207" y="1053"/>
                </a:cubicBezTo>
                <a:cubicBezTo>
                  <a:pt x="1208" y="1054"/>
                  <a:pt x="1281" y="1008"/>
                  <a:pt x="1282" y="1010"/>
                </a:cubicBezTo>
                <a:cubicBezTo>
                  <a:pt x="1282" y="1010"/>
                  <a:pt x="1217" y="1053"/>
                  <a:pt x="1218" y="1054"/>
                </a:cubicBezTo>
                <a:cubicBezTo>
                  <a:pt x="1218" y="1055"/>
                  <a:pt x="1286" y="1014"/>
                  <a:pt x="1286" y="1015"/>
                </a:cubicBezTo>
                <a:cubicBezTo>
                  <a:pt x="1286" y="1015"/>
                  <a:pt x="1236" y="1051"/>
                  <a:pt x="1236" y="1051"/>
                </a:cubicBezTo>
                <a:cubicBezTo>
                  <a:pt x="1236" y="1052"/>
                  <a:pt x="1279" y="1025"/>
                  <a:pt x="1280" y="1026"/>
                </a:cubicBezTo>
                <a:cubicBezTo>
                  <a:pt x="1280" y="1027"/>
                  <a:pt x="1248" y="1052"/>
                  <a:pt x="1248" y="1052"/>
                </a:cubicBezTo>
                <a:cubicBezTo>
                  <a:pt x="1248" y="1053"/>
                  <a:pt x="1285" y="1030"/>
                  <a:pt x="1285" y="1031"/>
                </a:cubicBezTo>
                <a:cubicBezTo>
                  <a:pt x="1286" y="1031"/>
                  <a:pt x="1259" y="1054"/>
                  <a:pt x="1260" y="1054"/>
                </a:cubicBezTo>
                <a:cubicBezTo>
                  <a:pt x="1260" y="1054"/>
                  <a:pt x="1280" y="1042"/>
                  <a:pt x="1280" y="1042"/>
                </a:cubicBezTo>
                <a:cubicBezTo>
                  <a:pt x="1280" y="1042"/>
                  <a:pt x="1278" y="1051"/>
                  <a:pt x="1278" y="1052"/>
                </a:cubicBezTo>
                <a:cubicBezTo>
                  <a:pt x="1278" y="1052"/>
                  <a:pt x="1284" y="1048"/>
                  <a:pt x="1284" y="1048"/>
                </a:cubicBezTo>
              </a:path>
            </a:pathLst>
          </a:custGeom>
          <a:solidFill>
            <a:srgbClr val="FBF612"/>
          </a:solidFill>
          <a:ln w="17" cap="rnd">
            <a:solidFill>
              <a:schemeClr val="bg1">
                <a:lumMod val="85000"/>
              </a:schemeClr>
            </a:solidFill>
            <a:prstDash val="solid"/>
            <a:round/>
            <a:headEnd/>
            <a:tailEnd/>
          </a:ln>
          <a:extLst/>
        </p:spPr>
        <p:txBody>
          <a:bodyPr vert="horz" wrap="square" lIns="144000" tIns="41476" rIns="144000" bIns="41476"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ct val="0"/>
              </a:spcAft>
              <a:buClrTx/>
              <a:buSzTx/>
              <a:buFontTx/>
              <a:buNone/>
              <a:tabLst/>
              <a:defRPr/>
            </a:pPr>
            <a:endParaRPr kumimoji="0" lang="en-ZA" sz="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ts val="1200"/>
              </a:spcBef>
              <a:spcAft>
                <a:spcPct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SIU Powers</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1200"/>
              </a:spcBef>
              <a:spcAft>
                <a:spcPct val="0"/>
              </a:spcAft>
              <a:buClrTx/>
              <a:buSzTx/>
              <a:buFontTx/>
              <a:buNone/>
              <a:tabLst/>
              <a:defRPr/>
            </a:pPr>
            <a:endParaRPr kumimoji="0" lang="en-ZA" sz="3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Able to subpoena</a:t>
            </a: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search and seize evidence, and interrogate witnesses under </a:t>
            </a: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oath (once a proclamation has been issued) </a:t>
            </a: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Institute </a:t>
            </a:r>
            <a:r>
              <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civil litigation to recover state funds lost or to prevent future losses </a:t>
            </a:r>
          </a:p>
        </p:txBody>
      </p:sp>
      <p:sp>
        <p:nvSpPr>
          <p:cNvPr id="10" name="Freeform 9"/>
          <p:cNvSpPr>
            <a:spLocks/>
          </p:cNvSpPr>
          <p:nvPr/>
        </p:nvSpPr>
        <p:spPr bwMode="auto">
          <a:xfrm>
            <a:off x="7690585" y="3597411"/>
            <a:ext cx="3330341" cy="2237332"/>
          </a:xfrm>
          <a:custGeom>
            <a:avLst/>
            <a:gdLst>
              <a:gd name="T0" fmla="*/ 62 w 1304"/>
              <a:gd name="T1" fmla="*/ 29 h 1084"/>
              <a:gd name="T2" fmla="*/ 120 w 1304"/>
              <a:gd name="T3" fmla="*/ 28 h 1084"/>
              <a:gd name="T4" fmla="*/ 173 w 1304"/>
              <a:gd name="T5" fmla="*/ 30 h 1084"/>
              <a:gd name="T6" fmla="*/ 222 w 1304"/>
              <a:gd name="T7" fmla="*/ 30 h 1084"/>
              <a:gd name="T8" fmla="*/ 274 w 1304"/>
              <a:gd name="T9" fmla="*/ 30 h 1084"/>
              <a:gd name="T10" fmla="*/ 328 w 1304"/>
              <a:gd name="T11" fmla="*/ 31 h 1084"/>
              <a:gd name="T12" fmla="*/ 384 w 1304"/>
              <a:gd name="T13" fmla="*/ 29 h 1084"/>
              <a:gd name="T14" fmla="*/ 432 w 1304"/>
              <a:gd name="T15" fmla="*/ 31 h 1084"/>
              <a:gd name="T16" fmla="*/ 490 w 1304"/>
              <a:gd name="T17" fmla="*/ 28 h 1084"/>
              <a:gd name="T18" fmla="*/ 540 w 1304"/>
              <a:gd name="T19" fmla="*/ 30 h 1084"/>
              <a:gd name="T20" fmla="*/ 591 w 1304"/>
              <a:gd name="T21" fmla="*/ 30 h 1084"/>
              <a:gd name="T22" fmla="*/ 644 w 1304"/>
              <a:gd name="T23" fmla="*/ 30 h 1084"/>
              <a:gd name="T24" fmla="*/ 699 w 1304"/>
              <a:gd name="T25" fmla="*/ 28 h 1084"/>
              <a:gd name="T26" fmla="*/ 751 w 1304"/>
              <a:gd name="T27" fmla="*/ 30 h 1084"/>
              <a:gd name="T28" fmla="*/ 811 w 1304"/>
              <a:gd name="T29" fmla="*/ 27 h 1084"/>
              <a:gd name="T30" fmla="*/ 860 w 1304"/>
              <a:gd name="T31" fmla="*/ 31 h 1084"/>
              <a:gd name="T32" fmla="*/ 918 w 1304"/>
              <a:gd name="T33" fmla="*/ 29 h 1084"/>
              <a:gd name="T34" fmla="*/ 969 w 1304"/>
              <a:gd name="T35" fmla="*/ 30 h 1084"/>
              <a:gd name="T36" fmla="*/ 1023 w 1304"/>
              <a:gd name="T37" fmla="*/ 28 h 1084"/>
              <a:gd name="T38" fmla="*/ 1072 w 1304"/>
              <a:gd name="T39" fmla="*/ 31 h 1084"/>
              <a:gd name="T40" fmla="*/ 1132 w 1304"/>
              <a:gd name="T41" fmla="*/ 27 h 1084"/>
              <a:gd name="T42" fmla="*/ 1183 w 1304"/>
              <a:gd name="T43" fmla="*/ 29 h 1084"/>
              <a:gd name="T44" fmla="*/ 1236 w 1304"/>
              <a:gd name="T45" fmla="*/ 28 h 1084"/>
              <a:gd name="T46" fmla="*/ 1285 w 1304"/>
              <a:gd name="T47" fmla="*/ 30 h 1084"/>
              <a:gd name="T48" fmla="*/ 1281 w 1304"/>
              <a:gd name="T49" fmla="*/ 63 h 1084"/>
              <a:gd name="T50" fmla="*/ 1286 w 1304"/>
              <a:gd name="T51" fmla="*/ 92 h 1084"/>
              <a:gd name="T52" fmla="*/ 1283 w 1304"/>
              <a:gd name="T53" fmla="*/ 123 h 1084"/>
              <a:gd name="T54" fmla="*/ 1284 w 1304"/>
              <a:gd name="T55" fmla="*/ 154 h 1084"/>
              <a:gd name="T56" fmla="*/ 1286 w 1304"/>
              <a:gd name="T57" fmla="*/ 184 h 1084"/>
              <a:gd name="T58" fmla="*/ 1282 w 1304"/>
              <a:gd name="T59" fmla="*/ 217 h 1084"/>
              <a:gd name="T60" fmla="*/ 1284 w 1304"/>
              <a:gd name="T61" fmla="*/ 248 h 1084"/>
              <a:gd name="T62" fmla="*/ 1283 w 1304"/>
              <a:gd name="T63" fmla="*/ 280 h 1084"/>
              <a:gd name="T64" fmla="*/ 1284 w 1304"/>
              <a:gd name="T65" fmla="*/ 309 h 1084"/>
              <a:gd name="T66" fmla="*/ 1282 w 1304"/>
              <a:gd name="T67" fmla="*/ 344 h 1084"/>
              <a:gd name="T68" fmla="*/ 1282 w 1304"/>
              <a:gd name="T69" fmla="*/ 375 h 1084"/>
              <a:gd name="T70" fmla="*/ 1280 w 1304"/>
              <a:gd name="T71" fmla="*/ 405 h 1084"/>
              <a:gd name="T72" fmla="*/ 1283 w 1304"/>
              <a:gd name="T73" fmla="*/ 435 h 1084"/>
              <a:gd name="T74" fmla="*/ 1285 w 1304"/>
              <a:gd name="T75" fmla="*/ 464 h 1084"/>
              <a:gd name="T76" fmla="*/ 1281 w 1304"/>
              <a:gd name="T77" fmla="*/ 499 h 1084"/>
              <a:gd name="T78" fmla="*/ 1283 w 1304"/>
              <a:gd name="T79" fmla="*/ 528 h 1084"/>
              <a:gd name="T80" fmla="*/ 1285 w 1304"/>
              <a:gd name="T81" fmla="*/ 558 h 1084"/>
              <a:gd name="T82" fmla="*/ 1282 w 1304"/>
              <a:gd name="T83" fmla="*/ 592 h 1084"/>
              <a:gd name="T84" fmla="*/ 1281 w 1304"/>
              <a:gd name="T85" fmla="*/ 623 h 1084"/>
              <a:gd name="T86" fmla="*/ 1281 w 1304"/>
              <a:gd name="T87" fmla="*/ 654 h 1084"/>
              <a:gd name="T88" fmla="*/ 1282 w 1304"/>
              <a:gd name="T89" fmla="*/ 686 h 1084"/>
              <a:gd name="T90" fmla="*/ 1282 w 1304"/>
              <a:gd name="T91" fmla="*/ 717 h 1084"/>
              <a:gd name="T92" fmla="*/ 1285 w 1304"/>
              <a:gd name="T93" fmla="*/ 746 h 1084"/>
              <a:gd name="T94" fmla="*/ 1284 w 1304"/>
              <a:gd name="T95" fmla="*/ 777 h 1084"/>
              <a:gd name="T96" fmla="*/ 1282 w 1304"/>
              <a:gd name="T97" fmla="*/ 808 h 1084"/>
              <a:gd name="T98" fmla="*/ 1285 w 1304"/>
              <a:gd name="T99" fmla="*/ 839 h 1084"/>
              <a:gd name="T100" fmla="*/ 1280 w 1304"/>
              <a:gd name="T101" fmla="*/ 871 h 1084"/>
              <a:gd name="T102" fmla="*/ 1285 w 1304"/>
              <a:gd name="T103" fmla="*/ 899 h 1084"/>
              <a:gd name="T104" fmla="*/ 1282 w 1304"/>
              <a:gd name="T105" fmla="*/ 933 h 1084"/>
              <a:gd name="T106" fmla="*/ 1283 w 1304"/>
              <a:gd name="T107" fmla="*/ 963 h 1084"/>
              <a:gd name="T108" fmla="*/ 1283 w 1304"/>
              <a:gd name="T109" fmla="*/ 994 h 1084"/>
              <a:gd name="T110" fmla="*/ 1280 w 1304"/>
              <a:gd name="T111" fmla="*/ 1026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084">
                <a:moveTo>
                  <a:pt x="19" y="31"/>
                </a:moveTo>
                <a:cubicBezTo>
                  <a:pt x="19" y="31"/>
                  <a:pt x="23" y="29"/>
                  <a:pt x="23" y="29"/>
                </a:cubicBezTo>
                <a:cubicBezTo>
                  <a:pt x="23" y="29"/>
                  <a:pt x="22" y="37"/>
                  <a:pt x="22" y="37"/>
                </a:cubicBezTo>
                <a:cubicBezTo>
                  <a:pt x="23" y="38"/>
                  <a:pt x="39" y="28"/>
                  <a:pt x="39" y="28"/>
                </a:cubicBezTo>
                <a:cubicBezTo>
                  <a:pt x="39" y="28"/>
                  <a:pt x="22" y="44"/>
                  <a:pt x="23" y="45"/>
                </a:cubicBezTo>
                <a:cubicBezTo>
                  <a:pt x="23" y="45"/>
                  <a:pt x="46" y="31"/>
                  <a:pt x="46" y="31"/>
                </a:cubicBezTo>
                <a:cubicBezTo>
                  <a:pt x="47" y="31"/>
                  <a:pt x="16" y="55"/>
                  <a:pt x="16" y="56"/>
                </a:cubicBezTo>
                <a:cubicBezTo>
                  <a:pt x="16" y="56"/>
                  <a:pt x="62" y="28"/>
                  <a:pt x="62" y="29"/>
                </a:cubicBezTo>
                <a:cubicBezTo>
                  <a:pt x="63" y="30"/>
                  <a:pt x="17" y="62"/>
                  <a:pt x="18" y="63"/>
                </a:cubicBezTo>
                <a:cubicBezTo>
                  <a:pt x="18" y="64"/>
                  <a:pt x="78" y="27"/>
                  <a:pt x="78" y="28"/>
                </a:cubicBezTo>
                <a:cubicBezTo>
                  <a:pt x="79" y="29"/>
                  <a:pt x="18" y="69"/>
                  <a:pt x="19" y="70"/>
                </a:cubicBezTo>
                <a:cubicBezTo>
                  <a:pt x="19" y="72"/>
                  <a:pt x="87" y="31"/>
                  <a:pt x="87" y="31"/>
                </a:cubicBezTo>
                <a:cubicBezTo>
                  <a:pt x="88" y="33"/>
                  <a:pt x="21" y="75"/>
                  <a:pt x="22" y="76"/>
                </a:cubicBezTo>
                <a:cubicBezTo>
                  <a:pt x="22" y="77"/>
                  <a:pt x="106" y="27"/>
                  <a:pt x="106" y="28"/>
                </a:cubicBezTo>
                <a:cubicBezTo>
                  <a:pt x="107" y="29"/>
                  <a:pt x="19" y="85"/>
                  <a:pt x="20" y="86"/>
                </a:cubicBezTo>
                <a:cubicBezTo>
                  <a:pt x="21" y="87"/>
                  <a:pt x="118" y="26"/>
                  <a:pt x="120" y="28"/>
                </a:cubicBezTo>
                <a:cubicBezTo>
                  <a:pt x="120" y="29"/>
                  <a:pt x="18" y="92"/>
                  <a:pt x="19" y="94"/>
                </a:cubicBezTo>
                <a:cubicBezTo>
                  <a:pt x="20" y="95"/>
                  <a:pt x="132" y="27"/>
                  <a:pt x="133" y="29"/>
                </a:cubicBezTo>
                <a:cubicBezTo>
                  <a:pt x="134" y="31"/>
                  <a:pt x="16" y="103"/>
                  <a:pt x="17" y="104"/>
                </a:cubicBezTo>
                <a:cubicBezTo>
                  <a:pt x="18" y="107"/>
                  <a:pt x="147" y="28"/>
                  <a:pt x="147" y="29"/>
                </a:cubicBezTo>
                <a:cubicBezTo>
                  <a:pt x="148" y="31"/>
                  <a:pt x="19" y="108"/>
                  <a:pt x="20" y="110"/>
                </a:cubicBezTo>
                <a:cubicBezTo>
                  <a:pt x="21" y="111"/>
                  <a:pt x="164" y="26"/>
                  <a:pt x="164" y="27"/>
                </a:cubicBezTo>
                <a:cubicBezTo>
                  <a:pt x="165" y="29"/>
                  <a:pt x="15" y="118"/>
                  <a:pt x="16" y="120"/>
                </a:cubicBezTo>
                <a:cubicBezTo>
                  <a:pt x="17" y="122"/>
                  <a:pt x="172" y="29"/>
                  <a:pt x="173" y="30"/>
                </a:cubicBezTo>
                <a:cubicBezTo>
                  <a:pt x="174" y="31"/>
                  <a:pt x="21" y="123"/>
                  <a:pt x="22" y="125"/>
                </a:cubicBezTo>
                <a:cubicBezTo>
                  <a:pt x="23" y="127"/>
                  <a:pt x="182" y="27"/>
                  <a:pt x="184" y="31"/>
                </a:cubicBezTo>
                <a:cubicBezTo>
                  <a:pt x="185" y="33"/>
                  <a:pt x="20" y="128"/>
                  <a:pt x="22" y="132"/>
                </a:cubicBezTo>
                <a:cubicBezTo>
                  <a:pt x="23" y="133"/>
                  <a:pt x="198" y="29"/>
                  <a:pt x="198" y="30"/>
                </a:cubicBezTo>
                <a:cubicBezTo>
                  <a:pt x="200" y="32"/>
                  <a:pt x="18" y="137"/>
                  <a:pt x="20" y="140"/>
                </a:cubicBezTo>
                <a:cubicBezTo>
                  <a:pt x="21" y="142"/>
                  <a:pt x="212" y="28"/>
                  <a:pt x="212" y="29"/>
                </a:cubicBezTo>
                <a:cubicBezTo>
                  <a:pt x="214" y="31"/>
                  <a:pt x="18" y="145"/>
                  <a:pt x="19" y="148"/>
                </a:cubicBezTo>
                <a:cubicBezTo>
                  <a:pt x="21" y="151"/>
                  <a:pt x="221" y="28"/>
                  <a:pt x="222" y="30"/>
                </a:cubicBezTo>
                <a:cubicBezTo>
                  <a:pt x="225" y="35"/>
                  <a:pt x="21" y="150"/>
                  <a:pt x="23" y="153"/>
                </a:cubicBezTo>
                <a:cubicBezTo>
                  <a:pt x="25" y="158"/>
                  <a:pt x="232" y="26"/>
                  <a:pt x="234" y="30"/>
                </a:cubicBezTo>
                <a:cubicBezTo>
                  <a:pt x="237" y="34"/>
                  <a:pt x="15" y="162"/>
                  <a:pt x="16" y="163"/>
                </a:cubicBezTo>
                <a:cubicBezTo>
                  <a:pt x="19" y="168"/>
                  <a:pt x="246" y="26"/>
                  <a:pt x="248" y="30"/>
                </a:cubicBezTo>
                <a:cubicBezTo>
                  <a:pt x="250" y="34"/>
                  <a:pt x="16" y="168"/>
                  <a:pt x="17" y="170"/>
                </a:cubicBezTo>
                <a:cubicBezTo>
                  <a:pt x="19" y="173"/>
                  <a:pt x="256" y="25"/>
                  <a:pt x="260" y="31"/>
                </a:cubicBezTo>
                <a:cubicBezTo>
                  <a:pt x="261" y="33"/>
                  <a:pt x="19" y="173"/>
                  <a:pt x="21" y="176"/>
                </a:cubicBezTo>
                <a:cubicBezTo>
                  <a:pt x="25" y="182"/>
                  <a:pt x="270" y="24"/>
                  <a:pt x="274" y="30"/>
                </a:cubicBezTo>
                <a:cubicBezTo>
                  <a:pt x="277" y="36"/>
                  <a:pt x="20" y="183"/>
                  <a:pt x="20" y="184"/>
                </a:cubicBezTo>
                <a:cubicBezTo>
                  <a:pt x="22" y="188"/>
                  <a:pt x="290" y="25"/>
                  <a:pt x="292" y="28"/>
                </a:cubicBezTo>
                <a:cubicBezTo>
                  <a:pt x="293" y="30"/>
                  <a:pt x="14" y="187"/>
                  <a:pt x="18" y="194"/>
                </a:cubicBezTo>
                <a:cubicBezTo>
                  <a:pt x="20" y="197"/>
                  <a:pt x="299" y="26"/>
                  <a:pt x="301" y="30"/>
                </a:cubicBezTo>
                <a:cubicBezTo>
                  <a:pt x="304" y="34"/>
                  <a:pt x="19" y="199"/>
                  <a:pt x="20" y="200"/>
                </a:cubicBezTo>
                <a:cubicBezTo>
                  <a:pt x="23" y="206"/>
                  <a:pt x="316" y="23"/>
                  <a:pt x="319" y="28"/>
                </a:cubicBezTo>
                <a:cubicBezTo>
                  <a:pt x="320" y="30"/>
                  <a:pt x="16" y="208"/>
                  <a:pt x="17" y="210"/>
                </a:cubicBezTo>
                <a:cubicBezTo>
                  <a:pt x="21" y="217"/>
                  <a:pt x="324" y="23"/>
                  <a:pt x="328" y="31"/>
                </a:cubicBezTo>
                <a:cubicBezTo>
                  <a:pt x="330" y="34"/>
                  <a:pt x="20" y="213"/>
                  <a:pt x="21" y="215"/>
                </a:cubicBezTo>
                <a:cubicBezTo>
                  <a:pt x="25" y="222"/>
                  <a:pt x="342" y="20"/>
                  <a:pt x="346" y="27"/>
                </a:cubicBezTo>
                <a:cubicBezTo>
                  <a:pt x="348" y="31"/>
                  <a:pt x="17" y="215"/>
                  <a:pt x="21" y="222"/>
                </a:cubicBezTo>
                <a:cubicBezTo>
                  <a:pt x="24" y="227"/>
                  <a:pt x="351" y="25"/>
                  <a:pt x="354" y="30"/>
                </a:cubicBezTo>
                <a:cubicBezTo>
                  <a:pt x="355" y="33"/>
                  <a:pt x="14" y="227"/>
                  <a:pt x="17" y="233"/>
                </a:cubicBezTo>
                <a:cubicBezTo>
                  <a:pt x="18" y="235"/>
                  <a:pt x="372" y="26"/>
                  <a:pt x="373" y="28"/>
                </a:cubicBezTo>
                <a:cubicBezTo>
                  <a:pt x="374" y="30"/>
                  <a:pt x="19" y="235"/>
                  <a:pt x="21" y="238"/>
                </a:cubicBezTo>
                <a:cubicBezTo>
                  <a:pt x="23" y="242"/>
                  <a:pt x="381" y="23"/>
                  <a:pt x="384" y="29"/>
                </a:cubicBezTo>
                <a:cubicBezTo>
                  <a:pt x="388" y="35"/>
                  <a:pt x="20" y="243"/>
                  <a:pt x="21" y="245"/>
                </a:cubicBezTo>
                <a:cubicBezTo>
                  <a:pt x="26" y="255"/>
                  <a:pt x="392" y="21"/>
                  <a:pt x="397" y="29"/>
                </a:cubicBezTo>
                <a:cubicBezTo>
                  <a:pt x="399" y="32"/>
                  <a:pt x="16" y="251"/>
                  <a:pt x="18" y="255"/>
                </a:cubicBezTo>
                <a:cubicBezTo>
                  <a:pt x="20" y="260"/>
                  <a:pt x="403" y="24"/>
                  <a:pt x="406" y="30"/>
                </a:cubicBezTo>
                <a:cubicBezTo>
                  <a:pt x="409" y="35"/>
                  <a:pt x="11" y="254"/>
                  <a:pt x="17" y="263"/>
                </a:cubicBezTo>
                <a:cubicBezTo>
                  <a:pt x="21" y="272"/>
                  <a:pt x="416" y="23"/>
                  <a:pt x="420" y="30"/>
                </a:cubicBezTo>
                <a:cubicBezTo>
                  <a:pt x="424" y="37"/>
                  <a:pt x="17" y="257"/>
                  <a:pt x="22" y="267"/>
                </a:cubicBezTo>
                <a:cubicBezTo>
                  <a:pt x="24" y="270"/>
                  <a:pt x="429" y="26"/>
                  <a:pt x="432" y="31"/>
                </a:cubicBezTo>
                <a:cubicBezTo>
                  <a:pt x="435" y="36"/>
                  <a:pt x="13" y="269"/>
                  <a:pt x="18" y="277"/>
                </a:cubicBezTo>
                <a:cubicBezTo>
                  <a:pt x="22" y="284"/>
                  <a:pt x="442" y="27"/>
                  <a:pt x="444" y="31"/>
                </a:cubicBezTo>
                <a:cubicBezTo>
                  <a:pt x="450" y="41"/>
                  <a:pt x="15" y="280"/>
                  <a:pt x="18" y="285"/>
                </a:cubicBezTo>
                <a:cubicBezTo>
                  <a:pt x="21" y="290"/>
                  <a:pt x="455" y="21"/>
                  <a:pt x="460" y="30"/>
                </a:cubicBezTo>
                <a:cubicBezTo>
                  <a:pt x="463" y="36"/>
                  <a:pt x="19" y="286"/>
                  <a:pt x="22" y="291"/>
                </a:cubicBezTo>
                <a:cubicBezTo>
                  <a:pt x="24" y="296"/>
                  <a:pt x="467" y="19"/>
                  <a:pt x="473" y="30"/>
                </a:cubicBezTo>
                <a:cubicBezTo>
                  <a:pt x="479" y="40"/>
                  <a:pt x="15" y="299"/>
                  <a:pt x="16" y="301"/>
                </a:cubicBezTo>
                <a:cubicBezTo>
                  <a:pt x="20" y="309"/>
                  <a:pt x="485" y="19"/>
                  <a:pt x="490" y="28"/>
                </a:cubicBezTo>
                <a:cubicBezTo>
                  <a:pt x="496" y="38"/>
                  <a:pt x="14" y="303"/>
                  <a:pt x="17" y="308"/>
                </a:cubicBezTo>
                <a:cubicBezTo>
                  <a:pt x="23" y="319"/>
                  <a:pt x="496" y="16"/>
                  <a:pt x="503" y="27"/>
                </a:cubicBezTo>
                <a:cubicBezTo>
                  <a:pt x="505" y="32"/>
                  <a:pt x="16" y="307"/>
                  <a:pt x="21" y="314"/>
                </a:cubicBezTo>
                <a:cubicBezTo>
                  <a:pt x="27" y="324"/>
                  <a:pt x="510" y="16"/>
                  <a:pt x="516" y="28"/>
                </a:cubicBezTo>
                <a:cubicBezTo>
                  <a:pt x="523" y="39"/>
                  <a:pt x="16" y="317"/>
                  <a:pt x="19" y="323"/>
                </a:cubicBezTo>
                <a:cubicBezTo>
                  <a:pt x="22" y="328"/>
                  <a:pt x="521" y="22"/>
                  <a:pt x="526" y="30"/>
                </a:cubicBezTo>
                <a:cubicBezTo>
                  <a:pt x="531" y="40"/>
                  <a:pt x="16" y="322"/>
                  <a:pt x="20" y="330"/>
                </a:cubicBezTo>
                <a:cubicBezTo>
                  <a:pt x="23" y="335"/>
                  <a:pt x="539" y="27"/>
                  <a:pt x="540" y="30"/>
                </a:cubicBezTo>
                <a:cubicBezTo>
                  <a:pt x="544" y="36"/>
                  <a:pt x="14" y="334"/>
                  <a:pt x="17" y="340"/>
                </a:cubicBezTo>
                <a:cubicBezTo>
                  <a:pt x="23" y="349"/>
                  <a:pt x="547" y="22"/>
                  <a:pt x="552" y="31"/>
                </a:cubicBezTo>
                <a:cubicBezTo>
                  <a:pt x="559" y="43"/>
                  <a:pt x="11" y="333"/>
                  <a:pt x="19" y="346"/>
                </a:cubicBezTo>
                <a:cubicBezTo>
                  <a:pt x="25" y="357"/>
                  <a:pt x="568" y="24"/>
                  <a:pt x="570" y="28"/>
                </a:cubicBezTo>
                <a:cubicBezTo>
                  <a:pt x="576" y="39"/>
                  <a:pt x="15" y="338"/>
                  <a:pt x="23" y="351"/>
                </a:cubicBezTo>
                <a:cubicBezTo>
                  <a:pt x="31" y="365"/>
                  <a:pt x="575" y="21"/>
                  <a:pt x="580" y="29"/>
                </a:cubicBezTo>
                <a:cubicBezTo>
                  <a:pt x="587" y="41"/>
                  <a:pt x="9" y="349"/>
                  <a:pt x="17" y="362"/>
                </a:cubicBezTo>
                <a:cubicBezTo>
                  <a:pt x="19" y="366"/>
                  <a:pt x="586" y="22"/>
                  <a:pt x="591" y="30"/>
                </a:cubicBezTo>
                <a:cubicBezTo>
                  <a:pt x="598" y="42"/>
                  <a:pt x="7" y="355"/>
                  <a:pt x="16" y="370"/>
                </a:cubicBezTo>
                <a:cubicBezTo>
                  <a:pt x="18" y="374"/>
                  <a:pt x="599" y="15"/>
                  <a:pt x="607" y="28"/>
                </a:cubicBezTo>
                <a:cubicBezTo>
                  <a:pt x="609" y="33"/>
                  <a:pt x="13" y="362"/>
                  <a:pt x="20" y="375"/>
                </a:cubicBezTo>
                <a:cubicBezTo>
                  <a:pt x="24" y="382"/>
                  <a:pt x="613" y="15"/>
                  <a:pt x="620" y="28"/>
                </a:cubicBezTo>
                <a:cubicBezTo>
                  <a:pt x="622" y="31"/>
                  <a:pt x="15" y="368"/>
                  <a:pt x="22" y="381"/>
                </a:cubicBezTo>
                <a:cubicBezTo>
                  <a:pt x="29" y="393"/>
                  <a:pt x="621" y="16"/>
                  <a:pt x="629" y="30"/>
                </a:cubicBezTo>
                <a:cubicBezTo>
                  <a:pt x="632" y="34"/>
                  <a:pt x="11" y="379"/>
                  <a:pt x="18" y="391"/>
                </a:cubicBezTo>
                <a:cubicBezTo>
                  <a:pt x="23" y="400"/>
                  <a:pt x="641" y="25"/>
                  <a:pt x="644" y="30"/>
                </a:cubicBezTo>
                <a:cubicBezTo>
                  <a:pt x="651" y="43"/>
                  <a:pt x="17" y="388"/>
                  <a:pt x="22" y="396"/>
                </a:cubicBezTo>
                <a:cubicBezTo>
                  <a:pt x="26" y="404"/>
                  <a:pt x="650" y="22"/>
                  <a:pt x="655" y="30"/>
                </a:cubicBezTo>
                <a:cubicBezTo>
                  <a:pt x="661" y="40"/>
                  <a:pt x="16" y="399"/>
                  <a:pt x="19" y="405"/>
                </a:cubicBezTo>
                <a:cubicBezTo>
                  <a:pt x="25" y="415"/>
                  <a:pt x="661" y="13"/>
                  <a:pt x="670" y="29"/>
                </a:cubicBezTo>
                <a:cubicBezTo>
                  <a:pt x="674" y="36"/>
                  <a:pt x="12" y="405"/>
                  <a:pt x="17" y="414"/>
                </a:cubicBezTo>
                <a:cubicBezTo>
                  <a:pt x="26" y="430"/>
                  <a:pt x="678" y="24"/>
                  <a:pt x="682" y="30"/>
                </a:cubicBezTo>
                <a:cubicBezTo>
                  <a:pt x="690" y="45"/>
                  <a:pt x="18" y="414"/>
                  <a:pt x="21" y="419"/>
                </a:cubicBezTo>
                <a:cubicBezTo>
                  <a:pt x="25" y="426"/>
                  <a:pt x="696" y="23"/>
                  <a:pt x="699" y="28"/>
                </a:cubicBezTo>
                <a:cubicBezTo>
                  <a:pt x="703" y="34"/>
                  <a:pt x="13" y="423"/>
                  <a:pt x="17" y="430"/>
                </a:cubicBezTo>
                <a:cubicBezTo>
                  <a:pt x="20" y="437"/>
                  <a:pt x="709" y="23"/>
                  <a:pt x="712" y="29"/>
                </a:cubicBezTo>
                <a:cubicBezTo>
                  <a:pt x="715" y="33"/>
                  <a:pt x="12" y="430"/>
                  <a:pt x="17" y="438"/>
                </a:cubicBezTo>
                <a:cubicBezTo>
                  <a:pt x="20" y="443"/>
                  <a:pt x="719" y="23"/>
                  <a:pt x="723" y="30"/>
                </a:cubicBezTo>
                <a:cubicBezTo>
                  <a:pt x="730" y="43"/>
                  <a:pt x="15" y="435"/>
                  <a:pt x="20" y="444"/>
                </a:cubicBezTo>
                <a:cubicBezTo>
                  <a:pt x="30" y="461"/>
                  <a:pt x="736" y="17"/>
                  <a:pt x="742" y="28"/>
                </a:cubicBezTo>
                <a:cubicBezTo>
                  <a:pt x="750" y="41"/>
                  <a:pt x="14" y="446"/>
                  <a:pt x="18" y="453"/>
                </a:cubicBezTo>
                <a:cubicBezTo>
                  <a:pt x="24" y="463"/>
                  <a:pt x="747" y="23"/>
                  <a:pt x="751" y="30"/>
                </a:cubicBezTo>
                <a:cubicBezTo>
                  <a:pt x="759" y="43"/>
                  <a:pt x="7" y="443"/>
                  <a:pt x="17" y="461"/>
                </a:cubicBezTo>
                <a:cubicBezTo>
                  <a:pt x="27" y="479"/>
                  <a:pt x="758" y="12"/>
                  <a:pt x="767" y="28"/>
                </a:cubicBezTo>
                <a:cubicBezTo>
                  <a:pt x="770" y="32"/>
                  <a:pt x="11" y="459"/>
                  <a:pt x="17" y="470"/>
                </a:cubicBezTo>
                <a:cubicBezTo>
                  <a:pt x="21" y="476"/>
                  <a:pt x="770" y="11"/>
                  <a:pt x="780" y="29"/>
                </a:cubicBezTo>
                <a:cubicBezTo>
                  <a:pt x="784" y="35"/>
                  <a:pt x="12" y="468"/>
                  <a:pt x="17" y="477"/>
                </a:cubicBezTo>
                <a:cubicBezTo>
                  <a:pt x="28" y="496"/>
                  <a:pt x="781" y="15"/>
                  <a:pt x="791" y="31"/>
                </a:cubicBezTo>
                <a:cubicBezTo>
                  <a:pt x="793" y="35"/>
                  <a:pt x="9" y="467"/>
                  <a:pt x="19" y="485"/>
                </a:cubicBezTo>
                <a:cubicBezTo>
                  <a:pt x="27" y="499"/>
                  <a:pt x="804" y="16"/>
                  <a:pt x="811" y="27"/>
                </a:cubicBezTo>
                <a:cubicBezTo>
                  <a:pt x="819" y="42"/>
                  <a:pt x="14" y="480"/>
                  <a:pt x="21" y="492"/>
                </a:cubicBezTo>
                <a:cubicBezTo>
                  <a:pt x="28" y="503"/>
                  <a:pt x="815" y="19"/>
                  <a:pt x="821" y="30"/>
                </a:cubicBezTo>
                <a:cubicBezTo>
                  <a:pt x="827" y="39"/>
                  <a:pt x="16" y="490"/>
                  <a:pt x="21" y="499"/>
                </a:cubicBezTo>
                <a:cubicBezTo>
                  <a:pt x="31" y="516"/>
                  <a:pt x="829" y="18"/>
                  <a:pt x="836" y="29"/>
                </a:cubicBezTo>
                <a:cubicBezTo>
                  <a:pt x="840" y="36"/>
                  <a:pt x="8" y="492"/>
                  <a:pt x="18" y="509"/>
                </a:cubicBezTo>
                <a:cubicBezTo>
                  <a:pt x="23" y="518"/>
                  <a:pt x="845" y="18"/>
                  <a:pt x="851" y="28"/>
                </a:cubicBezTo>
                <a:cubicBezTo>
                  <a:pt x="862" y="48"/>
                  <a:pt x="11" y="500"/>
                  <a:pt x="20" y="515"/>
                </a:cubicBezTo>
                <a:cubicBezTo>
                  <a:pt x="31" y="535"/>
                  <a:pt x="851" y="16"/>
                  <a:pt x="860" y="31"/>
                </a:cubicBezTo>
                <a:cubicBezTo>
                  <a:pt x="863" y="37"/>
                  <a:pt x="11" y="512"/>
                  <a:pt x="18" y="524"/>
                </a:cubicBezTo>
                <a:cubicBezTo>
                  <a:pt x="21" y="529"/>
                  <a:pt x="870" y="23"/>
                  <a:pt x="874" y="30"/>
                </a:cubicBezTo>
                <a:cubicBezTo>
                  <a:pt x="880" y="40"/>
                  <a:pt x="13" y="524"/>
                  <a:pt x="18" y="533"/>
                </a:cubicBezTo>
                <a:cubicBezTo>
                  <a:pt x="23" y="542"/>
                  <a:pt x="880" y="13"/>
                  <a:pt x="889" y="30"/>
                </a:cubicBezTo>
                <a:cubicBezTo>
                  <a:pt x="897" y="43"/>
                  <a:pt x="8" y="526"/>
                  <a:pt x="17" y="542"/>
                </a:cubicBezTo>
                <a:cubicBezTo>
                  <a:pt x="20" y="548"/>
                  <a:pt x="903" y="19"/>
                  <a:pt x="907" y="27"/>
                </a:cubicBezTo>
                <a:cubicBezTo>
                  <a:pt x="913" y="37"/>
                  <a:pt x="13" y="540"/>
                  <a:pt x="18" y="549"/>
                </a:cubicBezTo>
                <a:cubicBezTo>
                  <a:pt x="24" y="559"/>
                  <a:pt x="915" y="23"/>
                  <a:pt x="918" y="29"/>
                </a:cubicBezTo>
                <a:cubicBezTo>
                  <a:pt x="928" y="46"/>
                  <a:pt x="10" y="533"/>
                  <a:pt x="22" y="554"/>
                </a:cubicBezTo>
                <a:cubicBezTo>
                  <a:pt x="31" y="569"/>
                  <a:pt x="923" y="22"/>
                  <a:pt x="928" y="31"/>
                </a:cubicBezTo>
                <a:cubicBezTo>
                  <a:pt x="935" y="43"/>
                  <a:pt x="7" y="541"/>
                  <a:pt x="19" y="563"/>
                </a:cubicBezTo>
                <a:cubicBezTo>
                  <a:pt x="28" y="578"/>
                  <a:pt x="931" y="9"/>
                  <a:pt x="943" y="30"/>
                </a:cubicBezTo>
                <a:cubicBezTo>
                  <a:pt x="952" y="46"/>
                  <a:pt x="8" y="557"/>
                  <a:pt x="16" y="572"/>
                </a:cubicBezTo>
                <a:cubicBezTo>
                  <a:pt x="23" y="584"/>
                  <a:pt x="951" y="17"/>
                  <a:pt x="958" y="29"/>
                </a:cubicBezTo>
                <a:cubicBezTo>
                  <a:pt x="970" y="49"/>
                  <a:pt x="15" y="567"/>
                  <a:pt x="21" y="577"/>
                </a:cubicBezTo>
                <a:cubicBezTo>
                  <a:pt x="30" y="594"/>
                  <a:pt x="958" y="11"/>
                  <a:pt x="969" y="30"/>
                </a:cubicBezTo>
                <a:cubicBezTo>
                  <a:pt x="976" y="42"/>
                  <a:pt x="7" y="572"/>
                  <a:pt x="16" y="588"/>
                </a:cubicBezTo>
                <a:cubicBezTo>
                  <a:pt x="26" y="606"/>
                  <a:pt x="979" y="15"/>
                  <a:pt x="986" y="28"/>
                </a:cubicBezTo>
                <a:cubicBezTo>
                  <a:pt x="999" y="50"/>
                  <a:pt x="18" y="585"/>
                  <a:pt x="22" y="592"/>
                </a:cubicBezTo>
                <a:cubicBezTo>
                  <a:pt x="28" y="603"/>
                  <a:pt x="994" y="18"/>
                  <a:pt x="999" y="27"/>
                </a:cubicBezTo>
                <a:cubicBezTo>
                  <a:pt x="1010" y="47"/>
                  <a:pt x="14" y="597"/>
                  <a:pt x="17" y="602"/>
                </a:cubicBezTo>
                <a:cubicBezTo>
                  <a:pt x="20" y="607"/>
                  <a:pt x="997" y="8"/>
                  <a:pt x="1009" y="29"/>
                </a:cubicBezTo>
                <a:cubicBezTo>
                  <a:pt x="1022" y="52"/>
                  <a:pt x="7" y="592"/>
                  <a:pt x="17" y="609"/>
                </a:cubicBezTo>
                <a:cubicBezTo>
                  <a:pt x="21" y="616"/>
                  <a:pt x="1009" y="5"/>
                  <a:pt x="1023" y="28"/>
                </a:cubicBezTo>
                <a:cubicBezTo>
                  <a:pt x="1028" y="37"/>
                  <a:pt x="11" y="594"/>
                  <a:pt x="23" y="614"/>
                </a:cubicBezTo>
                <a:cubicBezTo>
                  <a:pt x="35" y="635"/>
                  <a:pt x="1029" y="24"/>
                  <a:pt x="1033" y="31"/>
                </a:cubicBezTo>
                <a:cubicBezTo>
                  <a:pt x="1044" y="49"/>
                  <a:pt x="9" y="597"/>
                  <a:pt x="23" y="622"/>
                </a:cubicBezTo>
                <a:cubicBezTo>
                  <a:pt x="30" y="635"/>
                  <a:pt x="1046" y="21"/>
                  <a:pt x="1050" y="29"/>
                </a:cubicBezTo>
                <a:cubicBezTo>
                  <a:pt x="1062" y="49"/>
                  <a:pt x="11" y="617"/>
                  <a:pt x="19" y="631"/>
                </a:cubicBezTo>
                <a:cubicBezTo>
                  <a:pt x="28" y="648"/>
                  <a:pt x="1051" y="13"/>
                  <a:pt x="1060" y="30"/>
                </a:cubicBezTo>
                <a:cubicBezTo>
                  <a:pt x="1068" y="44"/>
                  <a:pt x="13" y="621"/>
                  <a:pt x="22" y="637"/>
                </a:cubicBezTo>
                <a:cubicBezTo>
                  <a:pt x="33" y="656"/>
                  <a:pt x="1063" y="14"/>
                  <a:pt x="1072" y="31"/>
                </a:cubicBezTo>
                <a:cubicBezTo>
                  <a:pt x="1082" y="48"/>
                  <a:pt x="16" y="638"/>
                  <a:pt x="21" y="646"/>
                </a:cubicBezTo>
                <a:cubicBezTo>
                  <a:pt x="29" y="660"/>
                  <a:pt x="1075" y="9"/>
                  <a:pt x="1087" y="31"/>
                </a:cubicBezTo>
                <a:cubicBezTo>
                  <a:pt x="1101" y="56"/>
                  <a:pt x="11" y="638"/>
                  <a:pt x="20" y="654"/>
                </a:cubicBezTo>
                <a:cubicBezTo>
                  <a:pt x="30" y="671"/>
                  <a:pt x="1100" y="20"/>
                  <a:pt x="1104" y="28"/>
                </a:cubicBezTo>
                <a:cubicBezTo>
                  <a:pt x="1110" y="39"/>
                  <a:pt x="7" y="636"/>
                  <a:pt x="22" y="661"/>
                </a:cubicBezTo>
                <a:cubicBezTo>
                  <a:pt x="32" y="678"/>
                  <a:pt x="1104" y="14"/>
                  <a:pt x="1114" y="30"/>
                </a:cubicBezTo>
                <a:cubicBezTo>
                  <a:pt x="1124" y="47"/>
                  <a:pt x="3" y="648"/>
                  <a:pt x="17" y="671"/>
                </a:cubicBezTo>
                <a:cubicBezTo>
                  <a:pt x="28" y="691"/>
                  <a:pt x="1117" y="0"/>
                  <a:pt x="1132" y="27"/>
                </a:cubicBezTo>
                <a:cubicBezTo>
                  <a:pt x="1141" y="43"/>
                  <a:pt x="10" y="660"/>
                  <a:pt x="20" y="678"/>
                </a:cubicBezTo>
                <a:cubicBezTo>
                  <a:pt x="29" y="693"/>
                  <a:pt x="1138" y="18"/>
                  <a:pt x="1144" y="28"/>
                </a:cubicBezTo>
                <a:cubicBezTo>
                  <a:pt x="1152" y="42"/>
                  <a:pt x="16" y="672"/>
                  <a:pt x="23" y="684"/>
                </a:cubicBezTo>
                <a:cubicBezTo>
                  <a:pt x="27" y="691"/>
                  <a:pt x="1141" y="5"/>
                  <a:pt x="1155" y="30"/>
                </a:cubicBezTo>
                <a:cubicBezTo>
                  <a:pt x="1170" y="55"/>
                  <a:pt x="12" y="689"/>
                  <a:pt x="16" y="695"/>
                </a:cubicBezTo>
                <a:cubicBezTo>
                  <a:pt x="26" y="712"/>
                  <a:pt x="1155" y="9"/>
                  <a:pt x="1167" y="31"/>
                </a:cubicBezTo>
                <a:cubicBezTo>
                  <a:pt x="1175" y="44"/>
                  <a:pt x="6" y="675"/>
                  <a:pt x="21" y="700"/>
                </a:cubicBezTo>
                <a:cubicBezTo>
                  <a:pt x="25" y="708"/>
                  <a:pt x="1170" y="7"/>
                  <a:pt x="1183" y="29"/>
                </a:cubicBezTo>
                <a:cubicBezTo>
                  <a:pt x="1198" y="57"/>
                  <a:pt x="7" y="694"/>
                  <a:pt x="16" y="710"/>
                </a:cubicBezTo>
                <a:cubicBezTo>
                  <a:pt x="21" y="719"/>
                  <a:pt x="1187" y="7"/>
                  <a:pt x="1199" y="28"/>
                </a:cubicBezTo>
                <a:cubicBezTo>
                  <a:pt x="1206" y="39"/>
                  <a:pt x="6" y="698"/>
                  <a:pt x="17" y="717"/>
                </a:cubicBezTo>
                <a:cubicBezTo>
                  <a:pt x="32" y="743"/>
                  <a:pt x="1197" y="14"/>
                  <a:pt x="1206" y="31"/>
                </a:cubicBezTo>
                <a:cubicBezTo>
                  <a:pt x="1222" y="57"/>
                  <a:pt x="8" y="698"/>
                  <a:pt x="22" y="722"/>
                </a:cubicBezTo>
                <a:cubicBezTo>
                  <a:pt x="39" y="752"/>
                  <a:pt x="1212" y="19"/>
                  <a:pt x="1219" y="31"/>
                </a:cubicBezTo>
                <a:cubicBezTo>
                  <a:pt x="1229" y="47"/>
                  <a:pt x="4" y="702"/>
                  <a:pt x="20" y="730"/>
                </a:cubicBezTo>
                <a:cubicBezTo>
                  <a:pt x="35" y="757"/>
                  <a:pt x="1221" y="4"/>
                  <a:pt x="1236" y="28"/>
                </a:cubicBezTo>
                <a:cubicBezTo>
                  <a:pt x="1252" y="57"/>
                  <a:pt x="2" y="710"/>
                  <a:pt x="18" y="738"/>
                </a:cubicBezTo>
                <a:cubicBezTo>
                  <a:pt x="29" y="757"/>
                  <a:pt x="1238" y="13"/>
                  <a:pt x="1248" y="29"/>
                </a:cubicBezTo>
                <a:cubicBezTo>
                  <a:pt x="1265" y="59"/>
                  <a:pt x="12" y="732"/>
                  <a:pt x="19" y="745"/>
                </a:cubicBezTo>
                <a:cubicBezTo>
                  <a:pt x="34" y="771"/>
                  <a:pt x="1248" y="14"/>
                  <a:pt x="1258" y="30"/>
                </a:cubicBezTo>
                <a:cubicBezTo>
                  <a:pt x="1273" y="58"/>
                  <a:pt x="17" y="746"/>
                  <a:pt x="20" y="752"/>
                </a:cubicBezTo>
                <a:cubicBezTo>
                  <a:pt x="37" y="781"/>
                  <a:pt x="1258" y="9"/>
                  <a:pt x="1270" y="31"/>
                </a:cubicBezTo>
                <a:cubicBezTo>
                  <a:pt x="1274" y="37"/>
                  <a:pt x="12" y="743"/>
                  <a:pt x="22" y="759"/>
                </a:cubicBezTo>
                <a:cubicBezTo>
                  <a:pt x="31" y="775"/>
                  <a:pt x="1279" y="20"/>
                  <a:pt x="1285" y="30"/>
                </a:cubicBezTo>
                <a:cubicBezTo>
                  <a:pt x="1295" y="47"/>
                  <a:pt x="18" y="759"/>
                  <a:pt x="22" y="767"/>
                </a:cubicBezTo>
                <a:cubicBezTo>
                  <a:pt x="38" y="794"/>
                  <a:pt x="1280" y="32"/>
                  <a:pt x="1283" y="39"/>
                </a:cubicBezTo>
                <a:cubicBezTo>
                  <a:pt x="1290" y="49"/>
                  <a:pt x="3" y="751"/>
                  <a:pt x="18" y="777"/>
                </a:cubicBezTo>
                <a:cubicBezTo>
                  <a:pt x="34" y="805"/>
                  <a:pt x="1270" y="18"/>
                  <a:pt x="1286" y="45"/>
                </a:cubicBezTo>
                <a:cubicBezTo>
                  <a:pt x="1301" y="72"/>
                  <a:pt x="11" y="771"/>
                  <a:pt x="18" y="785"/>
                </a:cubicBezTo>
                <a:cubicBezTo>
                  <a:pt x="30" y="805"/>
                  <a:pt x="1280" y="43"/>
                  <a:pt x="1286" y="53"/>
                </a:cubicBezTo>
                <a:cubicBezTo>
                  <a:pt x="1300" y="77"/>
                  <a:pt x="12" y="780"/>
                  <a:pt x="19" y="792"/>
                </a:cubicBezTo>
                <a:cubicBezTo>
                  <a:pt x="28" y="808"/>
                  <a:pt x="1268" y="40"/>
                  <a:pt x="1281" y="63"/>
                </a:cubicBezTo>
                <a:cubicBezTo>
                  <a:pt x="1294" y="85"/>
                  <a:pt x="1" y="772"/>
                  <a:pt x="17" y="801"/>
                </a:cubicBezTo>
                <a:cubicBezTo>
                  <a:pt x="25" y="814"/>
                  <a:pt x="1277" y="56"/>
                  <a:pt x="1285" y="69"/>
                </a:cubicBezTo>
                <a:cubicBezTo>
                  <a:pt x="1303" y="100"/>
                  <a:pt x="10" y="793"/>
                  <a:pt x="19" y="808"/>
                </a:cubicBezTo>
                <a:cubicBezTo>
                  <a:pt x="33" y="833"/>
                  <a:pt x="1274" y="59"/>
                  <a:pt x="1284" y="77"/>
                </a:cubicBezTo>
                <a:cubicBezTo>
                  <a:pt x="1299" y="102"/>
                  <a:pt x="6" y="790"/>
                  <a:pt x="20" y="815"/>
                </a:cubicBezTo>
                <a:cubicBezTo>
                  <a:pt x="36" y="842"/>
                  <a:pt x="1278" y="71"/>
                  <a:pt x="1286" y="84"/>
                </a:cubicBezTo>
                <a:cubicBezTo>
                  <a:pt x="1304" y="116"/>
                  <a:pt x="8" y="798"/>
                  <a:pt x="22" y="821"/>
                </a:cubicBezTo>
                <a:cubicBezTo>
                  <a:pt x="28" y="832"/>
                  <a:pt x="1273" y="69"/>
                  <a:pt x="1286" y="92"/>
                </a:cubicBezTo>
                <a:cubicBezTo>
                  <a:pt x="1290" y="99"/>
                  <a:pt x="0" y="804"/>
                  <a:pt x="16" y="832"/>
                </a:cubicBezTo>
                <a:cubicBezTo>
                  <a:pt x="26" y="848"/>
                  <a:pt x="1274" y="84"/>
                  <a:pt x="1283" y="100"/>
                </a:cubicBezTo>
                <a:cubicBezTo>
                  <a:pt x="1287" y="107"/>
                  <a:pt x="12" y="824"/>
                  <a:pt x="20" y="838"/>
                </a:cubicBezTo>
                <a:cubicBezTo>
                  <a:pt x="27" y="849"/>
                  <a:pt x="1277" y="99"/>
                  <a:pt x="1283" y="109"/>
                </a:cubicBezTo>
                <a:cubicBezTo>
                  <a:pt x="1289" y="119"/>
                  <a:pt x="8" y="820"/>
                  <a:pt x="22" y="844"/>
                </a:cubicBezTo>
                <a:cubicBezTo>
                  <a:pt x="28" y="854"/>
                  <a:pt x="1271" y="91"/>
                  <a:pt x="1285" y="115"/>
                </a:cubicBezTo>
                <a:cubicBezTo>
                  <a:pt x="1300" y="141"/>
                  <a:pt x="4" y="825"/>
                  <a:pt x="20" y="852"/>
                </a:cubicBezTo>
                <a:cubicBezTo>
                  <a:pt x="38" y="883"/>
                  <a:pt x="1277" y="115"/>
                  <a:pt x="1283" y="123"/>
                </a:cubicBezTo>
                <a:cubicBezTo>
                  <a:pt x="1289" y="134"/>
                  <a:pt x="14" y="847"/>
                  <a:pt x="21" y="860"/>
                </a:cubicBezTo>
                <a:cubicBezTo>
                  <a:pt x="30" y="876"/>
                  <a:pt x="1279" y="125"/>
                  <a:pt x="1283" y="131"/>
                </a:cubicBezTo>
                <a:cubicBezTo>
                  <a:pt x="1301" y="163"/>
                  <a:pt x="3" y="845"/>
                  <a:pt x="17" y="869"/>
                </a:cubicBezTo>
                <a:cubicBezTo>
                  <a:pt x="27" y="887"/>
                  <a:pt x="1275" y="121"/>
                  <a:pt x="1285" y="138"/>
                </a:cubicBezTo>
                <a:cubicBezTo>
                  <a:pt x="1291" y="149"/>
                  <a:pt x="4" y="852"/>
                  <a:pt x="18" y="877"/>
                </a:cubicBezTo>
                <a:cubicBezTo>
                  <a:pt x="24" y="886"/>
                  <a:pt x="1266" y="122"/>
                  <a:pt x="1281" y="148"/>
                </a:cubicBezTo>
                <a:cubicBezTo>
                  <a:pt x="1297" y="176"/>
                  <a:pt x="5" y="865"/>
                  <a:pt x="16" y="886"/>
                </a:cubicBezTo>
                <a:cubicBezTo>
                  <a:pt x="34" y="916"/>
                  <a:pt x="1278" y="144"/>
                  <a:pt x="1284" y="154"/>
                </a:cubicBezTo>
                <a:cubicBezTo>
                  <a:pt x="1299" y="180"/>
                  <a:pt x="6" y="871"/>
                  <a:pt x="18" y="892"/>
                </a:cubicBezTo>
                <a:cubicBezTo>
                  <a:pt x="35" y="921"/>
                  <a:pt x="1270" y="139"/>
                  <a:pt x="1283" y="162"/>
                </a:cubicBezTo>
                <a:cubicBezTo>
                  <a:pt x="1300" y="191"/>
                  <a:pt x="9" y="879"/>
                  <a:pt x="21" y="898"/>
                </a:cubicBezTo>
                <a:cubicBezTo>
                  <a:pt x="26" y="908"/>
                  <a:pt x="1279" y="163"/>
                  <a:pt x="1283" y="170"/>
                </a:cubicBezTo>
                <a:cubicBezTo>
                  <a:pt x="1295" y="191"/>
                  <a:pt x="2" y="879"/>
                  <a:pt x="19" y="907"/>
                </a:cubicBezTo>
                <a:cubicBezTo>
                  <a:pt x="33" y="932"/>
                  <a:pt x="1268" y="158"/>
                  <a:pt x="1280" y="179"/>
                </a:cubicBezTo>
                <a:cubicBezTo>
                  <a:pt x="1293" y="201"/>
                  <a:pt x="12" y="901"/>
                  <a:pt x="20" y="915"/>
                </a:cubicBezTo>
                <a:cubicBezTo>
                  <a:pt x="30" y="933"/>
                  <a:pt x="1271" y="158"/>
                  <a:pt x="1286" y="184"/>
                </a:cubicBezTo>
                <a:cubicBezTo>
                  <a:pt x="1304" y="216"/>
                  <a:pt x="11" y="903"/>
                  <a:pt x="22" y="922"/>
                </a:cubicBezTo>
                <a:cubicBezTo>
                  <a:pt x="28" y="933"/>
                  <a:pt x="1271" y="176"/>
                  <a:pt x="1282" y="194"/>
                </a:cubicBezTo>
                <a:cubicBezTo>
                  <a:pt x="1286" y="202"/>
                  <a:pt x="2" y="902"/>
                  <a:pt x="19" y="931"/>
                </a:cubicBezTo>
                <a:cubicBezTo>
                  <a:pt x="26" y="944"/>
                  <a:pt x="1266" y="175"/>
                  <a:pt x="1282" y="202"/>
                </a:cubicBezTo>
                <a:cubicBezTo>
                  <a:pt x="1288" y="212"/>
                  <a:pt x="8" y="918"/>
                  <a:pt x="20" y="939"/>
                </a:cubicBezTo>
                <a:cubicBezTo>
                  <a:pt x="29" y="954"/>
                  <a:pt x="1276" y="191"/>
                  <a:pt x="1286" y="208"/>
                </a:cubicBezTo>
                <a:cubicBezTo>
                  <a:pt x="1296" y="225"/>
                  <a:pt x="1" y="914"/>
                  <a:pt x="20" y="946"/>
                </a:cubicBezTo>
                <a:cubicBezTo>
                  <a:pt x="35" y="973"/>
                  <a:pt x="1276" y="206"/>
                  <a:pt x="1282" y="217"/>
                </a:cubicBezTo>
                <a:cubicBezTo>
                  <a:pt x="1298" y="246"/>
                  <a:pt x="6" y="938"/>
                  <a:pt x="16" y="955"/>
                </a:cubicBezTo>
                <a:cubicBezTo>
                  <a:pt x="22" y="966"/>
                  <a:pt x="1270" y="201"/>
                  <a:pt x="1284" y="224"/>
                </a:cubicBezTo>
                <a:cubicBezTo>
                  <a:pt x="1301" y="253"/>
                  <a:pt x="13" y="954"/>
                  <a:pt x="18" y="962"/>
                </a:cubicBezTo>
                <a:cubicBezTo>
                  <a:pt x="25" y="975"/>
                  <a:pt x="1271" y="209"/>
                  <a:pt x="1284" y="231"/>
                </a:cubicBezTo>
                <a:cubicBezTo>
                  <a:pt x="1294" y="249"/>
                  <a:pt x="16" y="958"/>
                  <a:pt x="22" y="968"/>
                </a:cubicBezTo>
                <a:cubicBezTo>
                  <a:pt x="38" y="995"/>
                  <a:pt x="1265" y="217"/>
                  <a:pt x="1280" y="241"/>
                </a:cubicBezTo>
                <a:cubicBezTo>
                  <a:pt x="1284" y="249"/>
                  <a:pt x="12" y="970"/>
                  <a:pt x="17" y="979"/>
                </a:cubicBezTo>
                <a:cubicBezTo>
                  <a:pt x="24" y="990"/>
                  <a:pt x="1271" y="225"/>
                  <a:pt x="1284" y="248"/>
                </a:cubicBezTo>
                <a:cubicBezTo>
                  <a:pt x="1292" y="261"/>
                  <a:pt x="11" y="976"/>
                  <a:pt x="17" y="987"/>
                </a:cubicBezTo>
                <a:cubicBezTo>
                  <a:pt x="35" y="1018"/>
                  <a:pt x="1270" y="235"/>
                  <a:pt x="1283" y="256"/>
                </a:cubicBezTo>
                <a:cubicBezTo>
                  <a:pt x="1298" y="283"/>
                  <a:pt x="10" y="982"/>
                  <a:pt x="17" y="994"/>
                </a:cubicBezTo>
                <a:cubicBezTo>
                  <a:pt x="23" y="1004"/>
                  <a:pt x="1272" y="250"/>
                  <a:pt x="1280" y="265"/>
                </a:cubicBezTo>
                <a:cubicBezTo>
                  <a:pt x="1298" y="296"/>
                  <a:pt x="5" y="974"/>
                  <a:pt x="21" y="1000"/>
                </a:cubicBezTo>
                <a:cubicBezTo>
                  <a:pt x="27" y="1012"/>
                  <a:pt x="1279" y="256"/>
                  <a:pt x="1286" y="269"/>
                </a:cubicBezTo>
                <a:cubicBezTo>
                  <a:pt x="1295" y="285"/>
                  <a:pt x="1" y="984"/>
                  <a:pt x="17" y="1011"/>
                </a:cubicBezTo>
                <a:cubicBezTo>
                  <a:pt x="32" y="1037"/>
                  <a:pt x="1265" y="249"/>
                  <a:pt x="1283" y="280"/>
                </a:cubicBezTo>
                <a:cubicBezTo>
                  <a:pt x="1296" y="303"/>
                  <a:pt x="7" y="992"/>
                  <a:pt x="21" y="1017"/>
                </a:cubicBezTo>
                <a:cubicBezTo>
                  <a:pt x="25" y="1023"/>
                  <a:pt x="1275" y="278"/>
                  <a:pt x="1281" y="289"/>
                </a:cubicBezTo>
                <a:cubicBezTo>
                  <a:pt x="1293" y="310"/>
                  <a:pt x="12" y="1012"/>
                  <a:pt x="19" y="1025"/>
                </a:cubicBezTo>
                <a:cubicBezTo>
                  <a:pt x="24" y="1034"/>
                  <a:pt x="1268" y="268"/>
                  <a:pt x="1284" y="295"/>
                </a:cubicBezTo>
                <a:cubicBezTo>
                  <a:pt x="1294" y="311"/>
                  <a:pt x="13" y="1021"/>
                  <a:pt x="19" y="1033"/>
                </a:cubicBezTo>
                <a:cubicBezTo>
                  <a:pt x="31" y="1053"/>
                  <a:pt x="1268" y="274"/>
                  <a:pt x="1284" y="302"/>
                </a:cubicBezTo>
                <a:cubicBezTo>
                  <a:pt x="1294" y="319"/>
                  <a:pt x="0" y="1013"/>
                  <a:pt x="16" y="1042"/>
                </a:cubicBezTo>
                <a:cubicBezTo>
                  <a:pt x="28" y="1062"/>
                  <a:pt x="1272" y="288"/>
                  <a:pt x="1284" y="309"/>
                </a:cubicBezTo>
                <a:cubicBezTo>
                  <a:pt x="1300" y="337"/>
                  <a:pt x="10" y="1027"/>
                  <a:pt x="22" y="1046"/>
                </a:cubicBezTo>
                <a:cubicBezTo>
                  <a:pt x="34" y="1068"/>
                  <a:pt x="1278" y="306"/>
                  <a:pt x="1285" y="317"/>
                </a:cubicBezTo>
                <a:cubicBezTo>
                  <a:pt x="1295" y="335"/>
                  <a:pt x="6" y="1023"/>
                  <a:pt x="24" y="1054"/>
                </a:cubicBezTo>
                <a:cubicBezTo>
                  <a:pt x="29" y="1064"/>
                  <a:pt x="1275" y="312"/>
                  <a:pt x="1283" y="326"/>
                </a:cubicBezTo>
                <a:cubicBezTo>
                  <a:pt x="1297" y="349"/>
                  <a:pt x="29" y="1031"/>
                  <a:pt x="41" y="1052"/>
                </a:cubicBezTo>
                <a:cubicBezTo>
                  <a:pt x="45" y="1059"/>
                  <a:pt x="1279" y="326"/>
                  <a:pt x="1284" y="334"/>
                </a:cubicBezTo>
                <a:cubicBezTo>
                  <a:pt x="1301" y="365"/>
                  <a:pt x="39" y="1022"/>
                  <a:pt x="56" y="1052"/>
                </a:cubicBezTo>
                <a:cubicBezTo>
                  <a:pt x="65" y="1068"/>
                  <a:pt x="1270" y="323"/>
                  <a:pt x="1282" y="344"/>
                </a:cubicBezTo>
                <a:cubicBezTo>
                  <a:pt x="1289" y="356"/>
                  <a:pt x="50" y="1023"/>
                  <a:pt x="67" y="1053"/>
                </a:cubicBezTo>
                <a:cubicBezTo>
                  <a:pt x="75" y="1066"/>
                  <a:pt x="1277" y="339"/>
                  <a:pt x="1284" y="350"/>
                </a:cubicBezTo>
                <a:cubicBezTo>
                  <a:pt x="1300" y="378"/>
                  <a:pt x="70" y="1029"/>
                  <a:pt x="83" y="1052"/>
                </a:cubicBezTo>
                <a:cubicBezTo>
                  <a:pt x="97" y="1077"/>
                  <a:pt x="1269" y="340"/>
                  <a:pt x="1281" y="360"/>
                </a:cubicBezTo>
                <a:cubicBezTo>
                  <a:pt x="1285" y="367"/>
                  <a:pt x="78" y="1030"/>
                  <a:pt x="92" y="1054"/>
                </a:cubicBezTo>
                <a:cubicBezTo>
                  <a:pt x="109" y="1084"/>
                  <a:pt x="1275" y="357"/>
                  <a:pt x="1281" y="368"/>
                </a:cubicBezTo>
                <a:cubicBezTo>
                  <a:pt x="1296" y="394"/>
                  <a:pt x="90" y="1029"/>
                  <a:pt x="105" y="1054"/>
                </a:cubicBezTo>
                <a:cubicBezTo>
                  <a:pt x="110" y="1063"/>
                  <a:pt x="1272" y="358"/>
                  <a:pt x="1282" y="375"/>
                </a:cubicBezTo>
                <a:cubicBezTo>
                  <a:pt x="1295" y="398"/>
                  <a:pt x="112" y="1034"/>
                  <a:pt x="122" y="1052"/>
                </a:cubicBezTo>
                <a:cubicBezTo>
                  <a:pt x="133" y="1070"/>
                  <a:pt x="1280" y="372"/>
                  <a:pt x="1285" y="380"/>
                </a:cubicBezTo>
                <a:cubicBezTo>
                  <a:pt x="1295" y="399"/>
                  <a:pt x="119" y="1028"/>
                  <a:pt x="133" y="1053"/>
                </a:cubicBezTo>
                <a:cubicBezTo>
                  <a:pt x="147" y="1078"/>
                  <a:pt x="1278" y="378"/>
                  <a:pt x="1284" y="388"/>
                </a:cubicBezTo>
                <a:cubicBezTo>
                  <a:pt x="1288" y="395"/>
                  <a:pt x="135" y="1033"/>
                  <a:pt x="146" y="1052"/>
                </a:cubicBezTo>
                <a:cubicBezTo>
                  <a:pt x="149" y="1059"/>
                  <a:pt x="1269" y="378"/>
                  <a:pt x="1280" y="397"/>
                </a:cubicBezTo>
                <a:cubicBezTo>
                  <a:pt x="1294" y="421"/>
                  <a:pt x="155" y="1040"/>
                  <a:pt x="162" y="1051"/>
                </a:cubicBezTo>
                <a:cubicBezTo>
                  <a:pt x="176" y="1076"/>
                  <a:pt x="1268" y="384"/>
                  <a:pt x="1280" y="405"/>
                </a:cubicBezTo>
                <a:cubicBezTo>
                  <a:pt x="1288" y="419"/>
                  <a:pt x="164" y="1039"/>
                  <a:pt x="172" y="1053"/>
                </a:cubicBezTo>
                <a:cubicBezTo>
                  <a:pt x="175" y="1060"/>
                  <a:pt x="1274" y="400"/>
                  <a:pt x="1281" y="412"/>
                </a:cubicBezTo>
                <a:cubicBezTo>
                  <a:pt x="1293" y="433"/>
                  <a:pt x="180" y="1038"/>
                  <a:pt x="188" y="1052"/>
                </a:cubicBezTo>
                <a:cubicBezTo>
                  <a:pt x="193" y="1062"/>
                  <a:pt x="1280" y="413"/>
                  <a:pt x="1284" y="419"/>
                </a:cubicBezTo>
                <a:cubicBezTo>
                  <a:pt x="1294" y="436"/>
                  <a:pt x="192" y="1045"/>
                  <a:pt x="198" y="1054"/>
                </a:cubicBezTo>
                <a:cubicBezTo>
                  <a:pt x="213" y="1080"/>
                  <a:pt x="1266" y="405"/>
                  <a:pt x="1280" y="429"/>
                </a:cubicBezTo>
                <a:cubicBezTo>
                  <a:pt x="1294" y="453"/>
                  <a:pt x="205" y="1036"/>
                  <a:pt x="215" y="1052"/>
                </a:cubicBezTo>
                <a:cubicBezTo>
                  <a:pt x="220" y="1060"/>
                  <a:pt x="1274" y="420"/>
                  <a:pt x="1283" y="435"/>
                </a:cubicBezTo>
                <a:cubicBezTo>
                  <a:pt x="1287" y="442"/>
                  <a:pt x="223" y="1044"/>
                  <a:pt x="227" y="1051"/>
                </a:cubicBezTo>
                <a:cubicBezTo>
                  <a:pt x="238" y="1069"/>
                  <a:pt x="1279" y="437"/>
                  <a:pt x="1282" y="442"/>
                </a:cubicBezTo>
                <a:cubicBezTo>
                  <a:pt x="1297" y="467"/>
                  <a:pt x="229" y="1035"/>
                  <a:pt x="239" y="1052"/>
                </a:cubicBezTo>
                <a:cubicBezTo>
                  <a:pt x="250" y="1071"/>
                  <a:pt x="1276" y="429"/>
                  <a:pt x="1287" y="448"/>
                </a:cubicBezTo>
                <a:cubicBezTo>
                  <a:pt x="1296" y="465"/>
                  <a:pt x="251" y="1046"/>
                  <a:pt x="254" y="1052"/>
                </a:cubicBezTo>
                <a:cubicBezTo>
                  <a:pt x="264" y="1068"/>
                  <a:pt x="1282" y="450"/>
                  <a:pt x="1286" y="457"/>
                </a:cubicBezTo>
                <a:cubicBezTo>
                  <a:pt x="1291" y="465"/>
                  <a:pt x="256" y="1044"/>
                  <a:pt x="262" y="1055"/>
                </a:cubicBezTo>
                <a:cubicBezTo>
                  <a:pt x="266" y="1061"/>
                  <a:pt x="1276" y="449"/>
                  <a:pt x="1285" y="464"/>
                </a:cubicBezTo>
                <a:cubicBezTo>
                  <a:pt x="1296" y="482"/>
                  <a:pt x="270" y="1032"/>
                  <a:pt x="281" y="1052"/>
                </a:cubicBezTo>
                <a:cubicBezTo>
                  <a:pt x="288" y="1063"/>
                  <a:pt x="1267" y="451"/>
                  <a:pt x="1281" y="475"/>
                </a:cubicBezTo>
                <a:cubicBezTo>
                  <a:pt x="1285" y="482"/>
                  <a:pt x="288" y="1039"/>
                  <a:pt x="295" y="1051"/>
                </a:cubicBezTo>
                <a:cubicBezTo>
                  <a:pt x="300" y="1060"/>
                  <a:pt x="1275" y="464"/>
                  <a:pt x="1284" y="480"/>
                </a:cubicBezTo>
                <a:cubicBezTo>
                  <a:pt x="1296" y="500"/>
                  <a:pt x="294" y="1033"/>
                  <a:pt x="306" y="1053"/>
                </a:cubicBezTo>
                <a:cubicBezTo>
                  <a:pt x="319" y="1076"/>
                  <a:pt x="1281" y="478"/>
                  <a:pt x="1286" y="487"/>
                </a:cubicBezTo>
                <a:cubicBezTo>
                  <a:pt x="1300" y="511"/>
                  <a:pt x="317" y="1047"/>
                  <a:pt x="321" y="1053"/>
                </a:cubicBezTo>
                <a:cubicBezTo>
                  <a:pt x="327" y="1063"/>
                  <a:pt x="1270" y="480"/>
                  <a:pt x="1281" y="499"/>
                </a:cubicBezTo>
                <a:cubicBezTo>
                  <a:pt x="1286" y="508"/>
                  <a:pt x="326" y="1041"/>
                  <a:pt x="333" y="1053"/>
                </a:cubicBezTo>
                <a:cubicBezTo>
                  <a:pt x="341" y="1067"/>
                  <a:pt x="1271" y="482"/>
                  <a:pt x="1284" y="504"/>
                </a:cubicBezTo>
                <a:cubicBezTo>
                  <a:pt x="1287" y="510"/>
                  <a:pt x="344" y="1040"/>
                  <a:pt x="350" y="1051"/>
                </a:cubicBezTo>
                <a:cubicBezTo>
                  <a:pt x="363" y="1073"/>
                  <a:pt x="1279" y="505"/>
                  <a:pt x="1283" y="513"/>
                </a:cubicBezTo>
                <a:cubicBezTo>
                  <a:pt x="1288" y="520"/>
                  <a:pt x="351" y="1035"/>
                  <a:pt x="362" y="1052"/>
                </a:cubicBezTo>
                <a:cubicBezTo>
                  <a:pt x="373" y="1073"/>
                  <a:pt x="1274" y="507"/>
                  <a:pt x="1282" y="521"/>
                </a:cubicBezTo>
                <a:cubicBezTo>
                  <a:pt x="1287" y="530"/>
                  <a:pt x="361" y="1032"/>
                  <a:pt x="373" y="1053"/>
                </a:cubicBezTo>
                <a:cubicBezTo>
                  <a:pt x="384" y="1071"/>
                  <a:pt x="1276" y="515"/>
                  <a:pt x="1283" y="528"/>
                </a:cubicBezTo>
                <a:cubicBezTo>
                  <a:pt x="1288" y="537"/>
                  <a:pt x="380" y="1039"/>
                  <a:pt x="387" y="1052"/>
                </a:cubicBezTo>
                <a:cubicBezTo>
                  <a:pt x="400" y="1074"/>
                  <a:pt x="1276" y="517"/>
                  <a:pt x="1286" y="534"/>
                </a:cubicBezTo>
                <a:cubicBezTo>
                  <a:pt x="1296" y="551"/>
                  <a:pt x="394" y="1037"/>
                  <a:pt x="402" y="1052"/>
                </a:cubicBezTo>
                <a:cubicBezTo>
                  <a:pt x="413" y="1071"/>
                  <a:pt x="1273" y="528"/>
                  <a:pt x="1282" y="544"/>
                </a:cubicBezTo>
                <a:cubicBezTo>
                  <a:pt x="1293" y="562"/>
                  <a:pt x="408" y="1044"/>
                  <a:pt x="413" y="1054"/>
                </a:cubicBezTo>
                <a:cubicBezTo>
                  <a:pt x="424" y="1073"/>
                  <a:pt x="1281" y="542"/>
                  <a:pt x="1286" y="550"/>
                </a:cubicBezTo>
                <a:cubicBezTo>
                  <a:pt x="1291" y="559"/>
                  <a:pt x="413" y="1034"/>
                  <a:pt x="425" y="1055"/>
                </a:cubicBezTo>
                <a:cubicBezTo>
                  <a:pt x="435" y="1072"/>
                  <a:pt x="1277" y="543"/>
                  <a:pt x="1285" y="558"/>
                </a:cubicBezTo>
                <a:cubicBezTo>
                  <a:pt x="1292" y="570"/>
                  <a:pt x="434" y="1044"/>
                  <a:pt x="440" y="1054"/>
                </a:cubicBezTo>
                <a:cubicBezTo>
                  <a:pt x="452" y="1074"/>
                  <a:pt x="1281" y="562"/>
                  <a:pt x="1283" y="567"/>
                </a:cubicBezTo>
                <a:cubicBezTo>
                  <a:pt x="1293" y="583"/>
                  <a:pt x="452" y="1045"/>
                  <a:pt x="456" y="1053"/>
                </a:cubicBezTo>
                <a:cubicBezTo>
                  <a:pt x="459" y="1057"/>
                  <a:pt x="1270" y="557"/>
                  <a:pt x="1281" y="576"/>
                </a:cubicBezTo>
                <a:cubicBezTo>
                  <a:pt x="1293" y="596"/>
                  <a:pt x="464" y="1039"/>
                  <a:pt x="471" y="1052"/>
                </a:cubicBezTo>
                <a:cubicBezTo>
                  <a:pt x="479" y="1066"/>
                  <a:pt x="1274" y="563"/>
                  <a:pt x="1285" y="582"/>
                </a:cubicBezTo>
                <a:cubicBezTo>
                  <a:pt x="1291" y="593"/>
                  <a:pt x="468" y="1036"/>
                  <a:pt x="479" y="1055"/>
                </a:cubicBezTo>
                <a:cubicBezTo>
                  <a:pt x="486" y="1067"/>
                  <a:pt x="1274" y="579"/>
                  <a:pt x="1282" y="592"/>
                </a:cubicBezTo>
                <a:cubicBezTo>
                  <a:pt x="1286" y="600"/>
                  <a:pt x="491" y="1041"/>
                  <a:pt x="498" y="1052"/>
                </a:cubicBezTo>
                <a:cubicBezTo>
                  <a:pt x="502" y="1060"/>
                  <a:pt x="1280" y="595"/>
                  <a:pt x="1283" y="599"/>
                </a:cubicBezTo>
                <a:cubicBezTo>
                  <a:pt x="1286" y="605"/>
                  <a:pt x="498" y="1037"/>
                  <a:pt x="508" y="1054"/>
                </a:cubicBezTo>
                <a:cubicBezTo>
                  <a:pt x="512" y="1061"/>
                  <a:pt x="1275" y="590"/>
                  <a:pt x="1284" y="606"/>
                </a:cubicBezTo>
                <a:cubicBezTo>
                  <a:pt x="1295" y="625"/>
                  <a:pt x="510" y="1035"/>
                  <a:pt x="521" y="1054"/>
                </a:cubicBezTo>
                <a:cubicBezTo>
                  <a:pt x="530" y="1070"/>
                  <a:pt x="1276" y="607"/>
                  <a:pt x="1281" y="615"/>
                </a:cubicBezTo>
                <a:cubicBezTo>
                  <a:pt x="1291" y="633"/>
                  <a:pt x="529" y="1041"/>
                  <a:pt x="537" y="1053"/>
                </a:cubicBezTo>
                <a:cubicBezTo>
                  <a:pt x="540" y="1059"/>
                  <a:pt x="1279" y="618"/>
                  <a:pt x="1281" y="623"/>
                </a:cubicBezTo>
                <a:cubicBezTo>
                  <a:pt x="1291" y="639"/>
                  <a:pt x="539" y="1041"/>
                  <a:pt x="547" y="1055"/>
                </a:cubicBezTo>
                <a:cubicBezTo>
                  <a:pt x="556" y="1071"/>
                  <a:pt x="1275" y="613"/>
                  <a:pt x="1285" y="629"/>
                </a:cubicBezTo>
                <a:cubicBezTo>
                  <a:pt x="1290" y="638"/>
                  <a:pt x="566" y="1047"/>
                  <a:pt x="568" y="1051"/>
                </a:cubicBezTo>
                <a:cubicBezTo>
                  <a:pt x="571" y="1058"/>
                  <a:pt x="1274" y="626"/>
                  <a:pt x="1281" y="639"/>
                </a:cubicBezTo>
                <a:cubicBezTo>
                  <a:pt x="1291" y="656"/>
                  <a:pt x="569" y="1048"/>
                  <a:pt x="573" y="1055"/>
                </a:cubicBezTo>
                <a:cubicBezTo>
                  <a:pt x="576" y="1059"/>
                  <a:pt x="1276" y="640"/>
                  <a:pt x="1280" y="647"/>
                </a:cubicBezTo>
                <a:cubicBezTo>
                  <a:pt x="1286" y="658"/>
                  <a:pt x="586" y="1045"/>
                  <a:pt x="590" y="1053"/>
                </a:cubicBezTo>
                <a:cubicBezTo>
                  <a:pt x="593" y="1058"/>
                  <a:pt x="1279" y="650"/>
                  <a:pt x="1281" y="654"/>
                </a:cubicBezTo>
                <a:cubicBezTo>
                  <a:pt x="1286" y="663"/>
                  <a:pt x="592" y="1038"/>
                  <a:pt x="602" y="1055"/>
                </a:cubicBezTo>
                <a:cubicBezTo>
                  <a:pt x="607" y="1063"/>
                  <a:pt x="1279" y="652"/>
                  <a:pt x="1284" y="661"/>
                </a:cubicBezTo>
                <a:cubicBezTo>
                  <a:pt x="1290" y="671"/>
                  <a:pt x="615" y="1038"/>
                  <a:pt x="622" y="1051"/>
                </a:cubicBezTo>
                <a:cubicBezTo>
                  <a:pt x="627" y="1060"/>
                  <a:pt x="1277" y="656"/>
                  <a:pt x="1284" y="669"/>
                </a:cubicBezTo>
                <a:cubicBezTo>
                  <a:pt x="1292" y="683"/>
                  <a:pt x="628" y="1038"/>
                  <a:pt x="636" y="1051"/>
                </a:cubicBezTo>
                <a:cubicBezTo>
                  <a:pt x="638" y="1056"/>
                  <a:pt x="1278" y="667"/>
                  <a:pt x="1284" y="677"/>
                </a:cubicBezTo>
                <a:cubicBezTo>
                  <a:pt x="1287" y="682"/>
                  <a:pt x="640" y="1036"/>
                  <a:pt x="649" y="1052"/>
                </a:cubicBezTo>
                <a:cubicBezTo>
                  <a:pt x="651" y="1055"/>
                  <a:pt x="1276" y="676"/>
                  <a:pt x="1282" y="686"/>
                </a:cubicBezTo>
                <a:cubicBezTo>
                  <a:pt x="1289" y="697"/>
                  <a:pt x="655" y="1043"/>
                  <a:pt x="661" y="1052"/>
                </a:cubicBezTo>
                <a:cubicBezTo>
                  <a:pt x="666" y="1062"/>
                  <a:pt x="1272" y="681"/>
                  <a:pt x="1280" y="695"/>
                </a:cubicBezTo>
                <a:cubicBezTo>
                  <a:pt x="1284" y="701"/>
                  <a:pt x="662" y="1043"/>
                  <a:pt x="669" y="1055"/>
                </a:cubicBezTo>
                <a:cubicBezTo>
                  <a:pt x="674" y="1064"/>
                  <a:pt x="1280" y="687"/>
                  <a:pt x="1286" y="698"/>
                </a:cubicBezTo>
                <a:cubicBezTo>
                  <a:pt x="1288" y="702"/>
                  <a:pt x="686" y="1048"/>
                  <a:pt x="688" y="1052"/>
                </a:cubicBezTo>
                <a:cubicBezTo>
                  <a:pt x="690" y="1055"/>
                  <a:pt x="1279" y="702"/>
                  <a:pt x="1283" y="708"/>
                </a:cubicBezTo>
                <a:cubicBezTo>
                  <a:pt x="1289" y="719"/>
                  <a:pt x="695" y="1042"/>
                  <a:pt x="701" y="1052"/>
                </a:cubicBezTo>
                <a:cubicBezTo>
                  <a:pt x="707" y="1062"/>
                  <a:pt x="1275" y="705"/>
                  <a:pt x="1282" y="717"/>
                </a:cubicBezTo>
                <a:cubicBezTo>
                  <a:pt x="1286" y="725"/>
                  <a:pt x="711" y="1040"/>
                  <a:pt x="717" y="1051"/>
                </a:cubicBezTo>
                <a:cubicBezTo>
                  <a:pt x="719" y="1054"/>
                  <a:pt x="1275" y="712"/>
                  <a:pt x="1283" y="725"/>
                </a:cubicBezTo>
                <a:cubicBezTo>
                  <a:pt x="1291" y="738"/>
                  <a:pt x="722" y="1046"/>
                  <a:pt x="726" y="1053"/>
                </a:cubicBezTo>
                <a:cubicBezTo>
                  <a:pt x="729" y="1058"/>
                  <a:pt x="1274" y="724"/>
                  <a:pt x="1280" y="734"/>
                </a:cubicBezTo>
                <a:cubicBezTo>
                  <a:pt x="1281" y="736"/>
                  <a:pt x="734" y="1038"/>
                  <a:pt x="742" y="1051"/>
                </a:cubicBezTo>
                <a:cubicBezTo>
                  <a:pt x="745" y="1057"/>
                  <a:pt x="1276" y="733"/>
                  <a:pt x="1280" y="741"/>
                </a:cubicBezTo>
                <a:cubicBezTo>
                  <a:pt x="1286" y="751"/>
                  <a:pt x="751" y="1046"/>
                  <a:pt x="755" y="1052"/>
                </a:cubicBezTo>
                <a:cubicBezTo>
                  <a:pt x="759" y="1060"/>
                  <a:pt x="1281" y="739"/>
                  <a:pt x="1285" y="746"/>
                </a:cubicBezTo>
                <a:cubicBezTo>
                  <a:pt x="1287" y="749"/>
                  <a:pt x="759" y="1040"/>
                  <a:pt x="766" y="1052"/>
                </a:cubicBezTo>
                <a:cubicBezTo>
                  <a:pt x="770" y="1059"/>
                  <a:pt x="1278" y="749"/>
                  <a:pt x="1281" y="755"/>
                </a:cubicBezTo>
                <a:cubicBezTo>
                  <a:pt x="1286" y="763"/>
                  <a:pt x="770" y="1042"/>
                  <a:pt x="777" y="1054"/>
                </a:cubicBezTo>
                <a:cubicBezTo>
                  <a:pt x="780" y="1060"/>
                  <a:pt x="1276" y="756"/>
                  <a:pt x="1280" y="764"/>
                </a:cubicBezTo>
                <a:cubicBezTo>
                  <a:pt x="1282" y="766"/>
                  <a:pt x="787" y="1043"/>
                  <a:pt x="793" y="1053"/>
                </a:cubicBezTo>
                <a:cubicBezTo>
                  <a:pt x="797" y="1061"/>
                  <a:pt x="1280" y="760"/>
                  <a:pt x="1285" y="768"/>
                </a:cubicBezTo>
                <a:cubicBezTo>
                  <a:pt x="1291" y="778"/>
                  <a:pt x="806" y="1049"/>
                  <a:pt x="808" y="1052"/>
                </a:cubicBezTo>
                <a:cubicBezTo>
                  <a:pt x="812" y="1058"/>
                  <a:pt x="1278" y="766"/>
                  <a:pt x="1284" y="777"/>
                </a:cubicBezTo>
                <a:cubicBezTo>
                  <a:pt x="1286" y="780"/>
                  <a:pt x="816" y="1050"/>
                  <a:pt x="818" y="1053"/>
                </a:cubicBezTo>
                <a:cubicBezTo>
                  <a:pt x="822" y="1059"/>
                  <a:pt x="1278" y="774"/>
                  <a:pt x="1284" y="785"/>
                </a:cubicBezTo>
                <a:cubicBezTo>
                  <a:pt x="1290" y="796"/>
                  <a:pt x="827" y="1050"/>
                  <a:pt x="830" y="1054"/>
                </a:cubicBezTo>
                <a:cubicBezTo>
                  <a:pt x="834" y="1062"/>
                  <a:pt x="1281" y="783"/>
                  <a:pt x="1286" y="791"/>
                </a:cubicBezTo>
                <a:cubicBezTo>
                  <a:pt x="1287" y="793"/>
                  <a:pt x="839" y="1047"/>
                  <a:pt x="843" y="1054"/>
                </a:cubicBezTo>
                <a:cubicBezTo>
                  <a:pt x="848" y="1062"/>
                  <a:pt x="1279" y="792"/>
                  <a:pt x="1283" y="799"/>
                </a:cubicBezTo>
                <a:cubicBezTo>
                  <a:pt x="1287" y="806"/>
                  <a:pt x="850" y="1043"/>
                  <a:pt x="856" y="1053"/>
                </a:cubicBezTo>
                <a:cubicBezTo>
                  <a:pt x="861" y="1062"/>
                  <a:pt x="1280" y="806"/>
                  <a:pt x="1282" y="808"/>
                </a:cubicBezTo>
                <a:cubicBezTo>
                  <a:pt x="1284" y="812"/>
                  <a:pt x="869" y="1050"/>
                  <a:pt x="871" y="1053"/>
                </a:cubicBezTo>
                <a:cubicBezTo>
                  <a:pt x="875" y="1061"/>
                  <a:pt x="1279" y="806"/>
                  <a:pt x="1284" y="815"/>
                </a:cubicBezTo>
                <a:cubicBezTo>
                  <a:pt x="1287" y="821"/>
                  <a:pt x="884" y="1045"/>
                  <a:pt x="888" y="1052"/>
                </a:cubicBezTo>
                <a:cubicBezTo>
                  <a:pt x="892" y="1059"/>
                  <a:pt x="1281" y="818"/>
                  <a:pt x="1284" y="823"/>
                </a:cubicBezTo>
                <a:cubicBezTo>
                  <a:pt x="1285" y="826"/>
                  <a:pt x="899" y="1048"/>
                  <a:pt x="902" y="1052"/>
                </a:cubicBezTo>
                <a:cubicBezTo>
                  <a:pt x="903" y="1055"/>
                  <a:pt x="1276" y="823"/>
                  <a:pt x="1281" y="833"/>
                </a:cubicBezTo>
                <a:cubicBezTo>
                  <a:pt x="1286" y="841"/>
                  <a:pt x="909" y="1047"/>
                  <a:pt x="913" y="1053"/>
                </a:cubicBezTo>
                <a:cubicBezTo>
                  <a:pt x="914" y="1056"/>
                  <a:pt x="1282" y="833"/>
                  <a:pt x="1285" y="839"/>
                </a:cubicBezTo>
                <a:cubicBezTo>
                  <a:pt x="1288" y="844"/>
                  <a:pt x="921" y="1046"/>
                  <a:pt x="925" y="1053"/>
                </a:cubicBezTo>
                <a:cubicBezTo>
                  <a:pt x="928" y="1058"/>
                  <a:pt x="1278" y="842"/>
                  <a:pt x="1281" y="848"/>
                </a:cubicBezTo>
                <a:cubicBezTo>
                  <a:pt x="1284" y="852"/>
                  <a:pt x="938" y="1051"/>
                  <a:pt x="939" y="1053"/>
                </a:cubicBezTo>
                <a:cubicBezTo>
                  <a:pt x="941" y="1056"/>
                  <a:pt x="1282" y="851"/>
                  <a:pt x="1283" y="854"/>
                </a:cubicBezTo>
                <a:cubicBezTo>
                  <a:pt x="1288" y="862"/>
                  <a:pt x="952" y="1050"/>
                  <a:pt x="953" y="1053"/>
                </a:cubicBezTo>
                <a:cubicBezTo>
                  <a:pt x="955" y="1056"/>
                  <a:pt x="1283" y="856"/>
                  <a:pt x="1286" y="861"/>
                </a:cubicBezTo>
                <a:cubicBezTo>
                  <a:pt x="1287" y="863"/>
                  <a:pt x="963" y="1052"/>
                  <a:pt x="964" y="1053"/>
                </a:cubicBezTo>
                <a:cubicBezTo>
                  <a:pt x="966" y="1057"/>
                  <a:pt x="1278" y="867"/>
                  <a:pt x="1280" y="871"/>
                </a:cubicBezTo>
                <a:cubicBezTo>
                  <a:pt x="1281" y="873"/>
                  <a:pt x="980" y="1048"/>
                  <a:pt x="982" y="1052"/>
                </a:cubicBezTo>
                <a:cubicBezTo>
                  <a:pt x="985" y="1057"/>
                  <a:pt x="1279" y="873"/>
                  <a:pt x="1282" y="878"/>
                </a:cubicBezTo>
                <a:cubicBezTo>
                  <a:pt x="1283" y="880"/>
                  <a:pt x="989" y="1051"/>
                  <a:pt x="990" y="1053"/>
                </a:cubicBezTo>
                <a:cubicBezTo>
                  <a:pt x="992" y="1057"/>
                  <a:pt x="1277" y="879"/>
                  <a:pt x="1281" y="886"/>
                </a:cubicBezTo>
                <a:cubicBezTo>
                  <a:pt x="1283" y="889"/>
                  <a:pt x="1002" y="1048"/>
                  <a:pt x="1005" y="1052"/>
                </a:cubicBezTo>
                <a:cubicBezTo>
                  <a:pt x="1008" y="1058"/>
                  <a:pt x="1282" y="889"/>
                  <a:pt x="1283" y="891"/>
                </a:cubicBezTo>
                <a:cubicBezTo>
                  <a:pt x="1285" y="893"/>
                  <a:pt x="1012" y="1049"/>
                  <a:pt x="1015" y="1055"/>
                </a:cubicBezTo>
                <a:cubicBezTo>
                  <a:pt x="1016" y="1057"/>
                  <a:pt x="1284" y="896"/>
                  <a:pt x="1285" y="899"/>
                </a:cubicBezTo>
                <a:cubicBezTo>
                  <a:pt x="1287" y="901"/>
                  <a:pt x="1029" y="1049"/>
                  <a:pt x="1031" y="1053"/>
                </a:cubicBezTo>
                <a:cubicBezTo>
                  <a:pt x="1034" y="1058"/>
                  <a:pt x="1282" y="905"/>
                  <a:pt x="1283" y="907"/>
                </a:cubicBezTo>
                <a:cubicBezTo>
                  <a:pt x="1286" y="912"/>
                  <a:pt x="1045" y="1046"/>
                  <a:pt x="1048" y="1051"/>
                </a:cubicBezTo>
                <a:cubicBezTo>
                  <a:pt x="1049" y="1053"/>
                  <a:pt x="1285" y="912"/>
                  <a:pt x="1286" y="914"/>
                </a:cubicBezTo>
                <a:cubicBezTo>
                  <a:pt x="1289" y="918"/>
                  <a:pt x="1058" y="1050"/>
                  <a:pt x="1059" y="1053"/>
                </a:cubicBezTo>
                <a:cubicBezTo>
                  <a:pt x="1062" y="1058"/>
                  <a:pt x="1285" y="919"/>
                  <a:pt x="1286" y="922"/>
                </a:cubicBezTo>
                <a:cubicBezTo>
                  <a:pt x="1289" y="927"/>
                  <a:pt x="1071" y="1051"/>
                  <a:pt x="1073" y="1053"/>
                </a:cubicBezTo>
                <a:cubicBezTo>
                  <a:pt x="1074" y="1056"/>
                  <a:pt x="1281" y="931"/>
                  <a:pt x="1282" y="933"/>
                </a:cubicBezTo>
                <a:cubicBezTo>
                  <a:pt x="1283" y="935"/>
                  <a:pt x="1084" y="1053"/>
                  <a:pt x="1085" y="1055"/>
                </a:cubicBezTo>
                <a:cubicBezTo>
                  <a:pt x="1086" y="1058"/>
                  <a:pt x="1278" y="937"/>
                  <a:pt x="1281" y="942"/>
                </a:cubicBezTo>
                <a:cubicBezTo>
                  <a:pt x="1283" y="946"/>
                  <a:pt x="1099" y="1049"/>
                  <a:pt x="1102" y="1053"/>
                </a:cubicBezTo>
                <a:cubicBezTo>
                  <a:pt x="1103" y="1055"/>
                  <a:pt x="1281" y="948"/>
                  <a:pt x="1281" y="949"/>
                </a:cubicBezTo>
                <a:cubicBezTo>
                  <a:pt x="1283" y="952"/>
                  <a:pt x="1113" y="1050"/>
                  <a:pt x="1115" y="1053"/>
                </a:cubicBezTo>
                <a:cubicBezTo>
                  <a:pt x="1116" y="1054"/>
                  <a:pt x="1286" y="953"/>
                  <a:pt x="1286" y="954"/>
                </a:cubicBezTo>
                <a:cubicBezTo>
                  <a:pt x="1288" y="957"/>
                  <a:pt x="1128" y="1050"/>
                  <a:pt x="1129" y="1052"/>
                </a:cubicBezTo>
                <a:cubicBezTo>
                  <a:pt x="1131" y="1055"/>
                  <a:pt x="1281" y="960"/>
                  <a:pt x="1283" y="963"/>
                </a:cubicBezTo>
                <a:cubicBezTo>
                  <a:pt x="1285" y="967"/>
                  <a:pt x="1135" y="1052"/>
                  <a:pt x="1136" y="1055"/>
                </a:cubicBezTo>
                <a:cubicBezTo>
                  <a:pt x="1137" y="1056"/>
                  <a:pt x="1283" y="968"/>
                  <a:pt x="1284" y="970"/>
                </a:cubicBezTo>
                <a:cubicBezTo>
                  <a:pt x="1286" y="972"/>
                  <a:pt x="1153" y="1049"/>
                  <a:pt x="1154" y="1052"/>
                </a:cubicBezTo>
                <a:cubicBezTo>
                  <a:pt x="1155" y="1053"/>
                  <a:pt x="1281" y="976"/>
                  <a:pt x="1282" y="978"/>
                </a:cubicBezTo>
                <a:cubicBezTo>
                  <a:pt x="1283" y="981"/>
                  <a:pt x="1166" y="1050"/>
                  <a:pt x="1167" y="1052"/>
                </a:cubicBezTo>
                <a:cubicBezTo>
                  <a:pt x="1168" y="1054"/>
                  <a:pt x="1284" y="982"/>
                  <a:pt x="1285" y="984"/>
                </a:cubicBezTo>
                <a:cubicBezTo>
                  <a:pt x="1287" y="987"/>
                  <a:pt x="1178" y="1053"/>
                  <a:pt x="1178" y="1054"/>
                </a:cubicBezTo>
                <a:cubicBezTo>
                  <a:pt x="1179" y="1055"/>
                  <a:pt x="1282" y="992"/>
                  <a:pt x="1283" y="994"/>
                </a:cubicBezTo>
                <a:cubicBezTo>
                  <a:pt x="1284" y="995"/>
                  <a:pt x="1191" y="1054"/>
                  <a:pt x="1191" y="1054"/>
                </a:cubicBezTo>
                <a:cubicBezTo>
                  <a:pt x="1191" y="1055"/>
                  <a:pt x="1285" y="998"/>
                  <a:pt x="1285" y="1000"/>
                </a:cubicBezTo>
                <a:cubicBezTo>
                  <a:pt x="1286" y="1002"/>
                  <a:pt x="1206" y="1051"/>
                  <a:pt x="1207" y="1053"/>
                </a:cubicBezTo>
                <a:cubicBezTo>
                  <a:pt x="1208" y="1054"/>
                  <a:pt x="1281" y="1008"/>
                  <a:pt x="1282" y="1010"/>
                </a:cubicBezTo>
                <a:cubicBezTo>
                  <a:pt x="1282" y="1010"/>
                  <a:pt x="1217" y="1053"/>
                  <a:pt x="1218" y="1054"/>
                </a:cubicBezTo>
                <a:cubicBezTo>
                  <a:pt x="1218" y="1055"/>
                  <a:pt x="1286" y="1014"/>
                  <a:pt x="1286" y="1015"/>
                </a:cubicBezTo>
                <a:cubicBezTo>
                  <a:pt x="1286" y="1015"/>
                  <a:pt x="1236" y="1051"/>
                  <a:pt x="1236" y="1051"/>
                </a:cubicBezTo>
                <a:cubicBezTo>
                  <a:pt x="1236" y="1052"/>
                  <a:pt x="1279" y="1025"/>
                  <a:pt x="1280" y="1026"/>
                </a:cubicBezTo>
                <a:cubicBezTo>
                  <a:pt x="1280" y="1027"/>
                  <a:pt x="1248" y="1052"/>
                  <a:pt x="1248" y="1052"/>
                </a:cubicBezTo>
                <a:cubicBezTo>
                  <a:pt x="1248" y="1053"/>
                  <a:pt x="1285" y="1030"/>
                  <a:pt x="1285" y="1031"/>
                </a:cubicBezTo>
                <a:cubicBezTo>
                  <a:pt x="1286" y="1031"/>
                  <a:pt x="1259" y="1054"/>
                  <a:pt x="1260" y="1054"/>
                </a:cubicBezTo>
                <a:cubicBezTo>
                  <a:pt x="1260" y="1054"/>
                  <a:pt x="1280" y="1042"/>
                  <a:pt x="1280" y="1042"/>
                </a:cubicBezTo>
                <a:cubicBezTo>
                  <a:pt x="1280" y="1042"/>
                  <a:pt x="1278" y="1051"/>
                  <a:pt x="1278" y="1052"/>
                </a:cubicBezTo>
                <a:cubicBezTo>
                  <a:pt x="1278" y="1052"/>
                  <a:pt x="1284" y="1048"/>
                  <a:pt x="1284" y="1048"/>
                </a:cubicBezTo>
              </a:path>
            </a:pathLst>
          </a:custGeom>
          <a:solidFill>
            <a:srgbClr val="FBF612"/>
          </a:solidFill>
          <a:ln w="17" cap="rnd">
            <a:solidFill>
              <a:schemeClr val="bg1">
                <a:lumMod val="85000"/>
              </a:schemeClr>
            </a:solidFill>
            <a:prstDash val="solid"/>
            <a:round/>
            <a:headEnd/>
            <a:tailEnd/>
          </a:ln>
          <a:extLst/>
        </p:spPr>
        <p:txBody>
          <a:bodyPr vert="horz" wrap="square" lIns="144000" tIns="41476" rIns="144000" bIns="41476" numCol="1" anchor="t" anchorCtr="0" compatLnSpc="1">
            <a:prstTxWarp prst="textNoShape">
              <a:avLst/>
            </a:prstTxWarp>
          </a:bodyPr>
          <a:lstStyle/>
          <a:p>
            <a:pPr marL="0" marR="0" lvl="0" indent="0" algn="ctr" defTabSz="914400" rtl="0" eaLnBrk="1" fontAlgn="base" latinLnBrk="0" hangingPunct="1">
              <a:lnSpc>
                <a:spcPct val="100000"/>
              </a:lnSpc>
              <a:spcBef>
                <a:spcPts val="1200"/>
              </a:spcBef>
              <a:spcAft>
                <a:spcPct val="0"/>
              </a:spcAft>
              <a:buClrTx/>
              <a:buSzTx/>
              <a:buFontTx/>
              <a:buNone/>
              <a:tabLst/>
              <a:defRPr/>
            </a:pPr>
            <a:endParaRPr kumimoji="0" lang="en-ZA" sz="3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ts val="1200"/>
              </a:spcBef>
              <a:spcAft>
                <a:spcPct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Out of</a:t>
            </a:r>
            <a:r>
              <a:rPr kumimoji="0" lang="en-ZA" sz="1400" b="1" i="0" u="none" strike="noStrike" kern="1200" cap="none" spc="0"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ZA"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SIU Mandate </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Arrest or </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prosecute offenders </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Implement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disciplinary </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actions</a:t>
            </a: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orks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closely with other relevant agencies where its powers fall short</a:t>
            </a: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Rounded Rectangle 10"/>
          <p:cNvSpPr/>
          <p:nvPr/>
        </p:nvSpPr>
        <p:spPr bwMode="gray">
          <a:xfrm>
            <a:off x="1794835" y="2500157"/>
            <a:ext cx="3991091" cy="1080000"/>
          </a:xfrm>
          <a:prstGeom prst="roundRect">
            <a:avLst/>
          </a:prstGeom>
          <a:solidFill>
            <a:schemeClr val="bg1">
              <a:lumMod val="95000"/>
            </a:schemeClr>
          </a:solidFill>
          <a:ln w="12700" algn="ctr">
            <a:solidFill>
              <a:schemeClr val="bg1">
                <a:lumMod val="85000"/>
              </a:schemeClr>
            </a:solidFill>
            <a:miter lim="800000"/>
            <a:headEnd/>
            <a:tailEnd/>
          </a:ln>
          <a:scene3d>
            <a:camera prst="orthographicFront"/>
            <a:lightRig rig="threePt" dir="t"/>
          </a:scene3d>
          <a:sp3d>
            <a:bevelT/>
          </a:sp3d>
        </p:spPr>
        <p:txBody>
          <a:bodyPr lIns="36000" tIns="36000" rIns="36000" bIns="36000" anchor="ctr"/>
          <a:lstStyle/>
          <a:p>
            <a:pPr algn="ctr" eaLnBrk="0" fontAlgn="base" hangingPunct="0">
              <a:lnSpc>
                <a:spcPct val="106000"/>
              </a:lnSpc>
              <a:spcBef>
                <a:spcPct val="0"/>
              </a:spcBef>
              <a:spcAft>
                <a:spcPct val="0"/>
              </a:spcAft>
              <a:defRPr/>
            </a:pPr>
            <a:r>
              <a:rPr lang="en-ZA" sz="1400" b="1" dirty="0">
                <a:solidFill>
                  <a:srgbClr val="C0504D"/>
                </a:solidFill>
                <a:ea typeface="Verdana" panose="020B0604030504040204" pitchFamily="34" charset="0"/>
                <a:cs typeface="Verdana" panose="020B0604030504040204" pitchFamily="34" charset="0"/>
              </a:rPr>
              <a:t>Vision</a:t>
            </a:r>
          </a:p>
          <a:p>
            <a:pPr algn="ctr" eaLnBrk="0" fontAlgn="base" hangingPunct="0">
              <a:lnSpc>
                <a:spcPct val="106000"/>
              </a:lnSpc>
              <a:spcBef>
                <a:spcPct val="0"/>
              </a:spcBef>
              <a:spcAft>
                <a:spcPct val="0"/>
              </a:spcAft>
              <a:defRPr/>
            </a:pPr>
            <a:r>
              <a:rPr lang="en-GB" sz="1200" b="1" i="1" dirty="0">
                <a:solidFill>
                  <a:srgbClr val="000000"/>
                </a:solidFill>
                <a:cs typeface="Arial" charset="0"/>
              </a:rPr>
              <a:t>“The State’s preferred and trusted forensic investigation and litigation agency.“</a:t>
            </a:r>
          </a:p>
          <a:p>
            <a:pPr algn="ctr" eaLnBrk="0" fontAlgn="base" hangingPunct="0">
              <a:lnSpc>
                <a:spcPct val="106000"/>
              </a:lnSpc>
              <a:spcBef>
                <a:spcPct val="0"/>
              </a:spcBef>
              <a:spcAft>
                <a:spcPct val="0"/>
              </a:spcAft>
              <a:defRPr/>
            </a:pPr>
            <a:endParaRPr lang="en-GB" sz="1200" b="1" i="1" dirty="0">
              <a:solidFill>
                <a:srgbClr val="000000"/>
              </a:solidFill>
              <a:cs typeface="Arial" charset="0"/>
            </a:endParaRPr>
          </a:p>
          <a:p>
            <a:pPr algn="ctr" eaLnBrk="0" fontAlgn="base" hangingPunct="0">
              <a:lnSpc>
                <a:spcPct val="106000"/>
              </a:lnSpc>
              <a:spcBef>
                <a:spcPct val="0"/>
              </a:spcBef>
              <a:spcAft>
                <a:spcPct val="0"/>
              </a:spcAft>
              <a:defRPr/>
            </a:pPr>
            <a:endParaRPr lang="en-US" sz="1200" b="1" dirty="0">
              <a:solidFill>
                <a:srgbClr val="000000"/>
              </a:solidFill>
              <a:cs typeface="Arial" charset="0"/>
            </a:endParaRPr>
          </a:p>
        </p:txBody>
      </p:sp>
      <p:sp>
        <p:nvSpPr>
          <p:cNvPr id="12" name="Rounded Rectangle 11"/>
          <p:cNvSpPr/>
          <p:nvPr/>
        </p:nvSpPr>
        <p:spPr bwMode="gray">
          <a:xfrm>
            <a:off x="6147382" y="2504970"/>
            <a:ext cx="3991091" cy="1080000"/>
          </a:xfrm>
          <a:prstGeom prst="roundRect">
            <a:avLst/>
          </a:prstGeom>
          <a:solidFill>
            <a:schemeClr val="bg1">
              <a:lumMod val="95000"/>
            </a:schemeClr>
          </a:solidFill>
          <a:ln w="12700" algn="ctr">
            <a:solidFill>
              <a:schemeClr val="bg1">
                <a:lumMod val="85000"/>
              </a:schemeClr>
            </a:solidFill>
            <a:miter lim="800000"/>
            <a:headEnd/>
            <a:tailEnd/>
          </a:ln>
          <a:scene3d>
            <a:camera prst="orthographicFront"/>
            <a:lightRig rig="threePt" dir="t"/>
          </a:scene3d>
          <a:sp3d>
            <a:bevelT/>
          </a:sp3d>
        </p:spPr>
        <p:txBody>
          <a:bodyPr lIns="36000" tIns="36000" rIns="36000" bIns="36000" anchor="ctr"/>
          <a:lstStyle/>
          <a:p>
            <a:pPr algn="ctr" eaLnBrk="0" fontAlgn="base" hangingPunct="0">
              <a:lnSpc>
                <a:spcPct val="106000"/>
              </a:lnSpc>
              <a:spcBef>
                <a:spcPct val="0"/>
              </a:spcBef>
              <a:spcAft>
                <a:spcPct val="0"/>
              </a:spcAft>
              <a:defRPr/>
            </a:pPr>
            <a:r>
              <a:rPr lang="en-ZA" sz="1400" b="1" dirty="0">
                <a:solidFill>
                  <a:srgbClr val="C0504D"/>
                </a:solidFill>
                <a:ea typeface="Verdana" panose="020B0604030504040204" pitchFamily="34" charset="0"/>
                <a:cs typeface="Verdana" panose="020B0604030504040204" pitchFamily="34" charset="0"/>
              </a:rPr>
              <a:t>Mission</a:t>
            </a:r>
          </a:p>
          <a:p>
            <a:pPr algn="ctr" eaLnBrk="0" fontAlgn="base" hangingPunct="0">
              <a:lnSpc>
                <a:spcPct val="106000"/>
              </a:lnSpc>
              <a:spcBef>
                <a:spcPct val="0"/>
              </a:spcBef>
              <a:spcAft>
                <a:spcPct val="0"/>
              </a:spcAft>
              <a:defRPr/>
            </a:pPr>
            <a:r>
              <a:rPr lang="en-GB" sz="1200" b="1" i="1" dirty="0">
                <a:solidFill>
                  <a:srgbClr val="000000"/>
                </a:solidFill>
                <a:cs typeface="Arial" charset="0"/>
              </a:rPr>
              <a:t>“We are the State’s preferred provider of forensic investigating and litigating services working together with other agencies in the fight to eradicate corruption, malpractice and maladministration from society.”</a:t>
            </a:r>
            <a:endParaRPr lang="en-US" sz="1200" b="1" dirty="0">
              <a:solidFill>
                <a:srgbClr val="000000"/>
              </a:solidFill>
              <a:cs typeface="Arial" charset="0"/>
            </a:endParaRPr>
          </a:p>
        </p:txBody>
      </p:sp>
      <p:sp>
        <p:nvSpPr>
          <p:cNvPr id="4" name="Slide Number Placeholder 3"/>
          <p:cNvSpPr>
            <a:spLocks noGrp="1"/>
          </p:cNvSpPr>
          <p:nvPr>
            <p:ph type="sldNum" sz="quarter" idx="12"/>
          </p:nvPr>
        </p:nvSpPr>
        <p:spPr/>
        <p:txBody>
          <a:bodyPr/>
          <a:lstStyle/>
          <a:p>
            <a:fld id="{A9CDD504-248B-3749-98AD-45ADFBB8EDAD}" type="slidenum">
              <a:rPr lang="en-US" smtClean="0"/>
              <a:pPr/>
              <a:t>4</a:t>
            </a:fld>
            <a:endParaRPr lang="en-US" dirty="0"/>
          </a:p>
        </p:txBody>
      </p:sp>
    </p:spTree>
    <p:extLst>
      <p:ext uri="{BB962C8B-B14F-4D97-AF65-F5344CB8AC3E}">
        <p14:creationId xmlns:p14="http://schemas.microsoft.com/office/powerpoint/2010/main" xmlns="" val="10495753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2428"/>
            <a:ext cx="10515600" cy="3477838"/>
          </a:xfrm>
        </p:spPr>
        <p:txBody>
          <a:bodyPr/>
          <a:lstStyle/>
          <a:p>
            <a:pPr algn="ctr"/>
            <a:r>
              <a:rPr lang="en-US" b="1" dirty="0">
                <a:solidFill>
                  <a:prstClr val="black"/>
                </a:solidFill>
                <a:latin typeface="Arial" panose="020B0604020202020204" pitchFamily="34" charset="0"/>
                <a:cs typeface="Arial" panose="020B0604020202020204" pitchFamily="34" charset="0"/>
              </a:rPr>
              <a:t>Proc R3 of 2020 – </a:t>
            </a:r>
            <a:r>
              <a:rPr lang="en-ZA" b="1" dirty="0">
                <a:solidFill>
                  <a:prstClr val="black"/>
                </a:solidFill>
                <a:latin typeface="Arial" panose="020B0604020202020204" pitchFamily="34" charset="0"/>
                <a:cs typeface="Arial" panose="020B0604020202020204" pitchFamily="34" charset="0"/>
              </a:rPr>
              <a:t>Engineering and Project Management Consulting Services</a:t>
            </a:r>
            <a:endParaRPr lang="en-US"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A9CDD504-248B-3749-98AD-45ADFBB8EDAD}" type="slidenum">
              <a:rPr lang="en-US" smtClean="0"/>
              <a:pPr/>
              <a:t>40</a:t>
            </a:fld>
            <a:endParaRPr lang="en-US" dirty="0"/>
          </a:p>
        </p:txBody>
      </p:sp>
    </p:spTree>
    <p:extLst>
      <p:ext uri="{BB962C8B-B14F-4D97-AF65-F5344CB8AC3E}">
        <p14:creationId xmlns:p14="http://schemas.microsoft.com/office/powerpoint/2010/main" xmlns="" val="2264866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7972"/>
            <a:ext cx="10515600" cy="525518"/>
          </a:xfrm>
        </p:spPr>
        <p:txBody>
          <a:bodyPr>
            <a:normAutofit/>
          </a:bodyPr>
          <a:lstStyle/>
          <a:p>
            <a:pPr algn="ctr"/>
            <a:r>
              <a:rPr lang="en-US" sz="2800" b="1" dirty="0" smtClean="0">
                <a:latin typeface="Arial" panose="020B0604020202020204" pitchFamily="34" charset="0"/>
                <a:cs typeface="Arial" panose="020B0604020202020204" pitchFamily="34" charset="0"/>
              </a:rPr>
              <a:t>Impulse International</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41737" y="1513490"/>
            <a:ext cx="11855669" cy="4950371"/>
          </a:xfrm>
        </p:spPr>
        <p:txBody>
          <a:bodyPr>
            <a:noAutofit/>
          </a:bodyPr>
          <a:lstStyle/>
          <a:p>
            <a:pPr algn="just">
              <a:lnSpc>
                <a:spcPct val="100000"/>
              </a:lnSpc>
              <a:spcBef>
                <a:spcPts val="0"/>
              </a:spcBef>
              <a:spcAft>
                <a:spcPts val="600"/>
              </a:spcAft>
            </a:pPr>
            <a:r>
              <a:rPr lang="en-US" sz="1800" dirty="0">
                <a:latin typeface="Arial" panose="020B0604020202020204" pitchFamily="34" charset="0"/>
                <a:cs typeface="Arial" panose="020B0604020202020204" pitchFamily="34" charset="0"/>
              </a:rPr>
              <a:t>The SIU investigated two (2) contracts awarded to Impulse on </a:t>
            </a:r>
            <a:r>
              <a:rPr lang="en-US" sz="1800" dirty="0" err="1">
                <a:latin typeface="Arial" panose="020B0604020202020204" pitchFamily="34" charset="0"/>
                <a:cs typeface="Arial" panose="020B0604020202020204" pitchFamily="34" charset="0"/>
              </a:rPr>
              <a:t>Matla</a:t>
            </a:r>
            <a:r>
              <a:rPr lang="en-US" sz="1800" dirty="0">
                <a:latin typeface="Arial" panose="020B0604020202020204" pitchFamily="34" charset="0"/>
                <a:cs typeface="Arial" panose="020B0604020202020204" pitchFamily="34" charset="0"/>
              </a:rPr>
              <a:t> (R41.5m) and </a:t>
            </a:r>
            <a:r>
              <a:rPr lang="en-US" sz="1800" dirty="0" err="1">
                <a:latin typeface="Arial" panose="020B0604020202020204" pitchFamily="34" charset="0"/>
                <a:cs typeface="Arial" panose="020B0604020202020204" pitchFamily="34" charset="0"/>
              </a:rPr>
              <a:t>Majuba</a:t>
            </a:r>
            <a:r>
              <a:rPr lang="en-US" sz="1800" dirty="0">
                <a:latin typeface="Arial" panose="020B0604020202020204" pitchFamily="34" charset="0"/>
                <a:cs typeface="Arial" panose="020B0604020202020204" pitchFamily="34" charset="0"/>
              </a:rPr>
              <a:t> (R41.8) Power Stations.</a:t>
            </a:r>
            <a:r>
              <a:rPr lang="en-ZA" sz="1800" dirty="0">
                <a:latin typeface="Arial" panose="020B0604020202020204" pitchFamily="34" charset="0"/>
                <a:cs typeface="Arial" panose="020B0604020202020204" pitchFamily="34" charset="0"/>
              </a:rPr>
              <a:t> </a:t>
            </a:r>
          </a:p>
          <a:p>
            <a:pPr algn="just">
              <a:lnSpc>
                <a:spcPct val="100000"/>
              </a:lnSpc>
              <a:spcBef>
                <a:spcPts val="0"/>
              </a:spcBef>
              <a:spcAft>
                <a:spcPts val="600"/>
              </a:spcAft>
            </a:pPr>
            <a:r>
              <a:rPr lang="en-US" sz="1800" dirty="0">
                <a:latin typeface="Arial" panose="020B0604020202020204" pitchFamily="34" charset="0"/>
                <a:cs typeface="Arial" panose="020B0604020202020204" pitchFamily="34" charset="0"/>
              </a:rPr>
              <a:t>Evidence was found of a corrupt relationship between Impulse and Eskom officials and their family members and Eskom terminated these contracts.</a:t>
            </a:r>
          </a:p>
          <a:p>
            <a:pPr algn="just">
              <a:lnSpc>
                <a:spcPct val="100000"/>
              </a:lnSpc>
              <a:spcBef>
                <a:spcPts val="0"/>
              </a:spcBef>
              <a:spcAft>
                <a:spcPts val="600"/>
              </a:spcAft>
            </a:pPr>
            <a:r>
              <a:rPr lang="en-ZA" sz="1800" dirty="0">
                <a:latin typeface="Arial" panose="020B0604020202020204" pitchFamily="34" charset="0"/>
                <a:ea typeface="Calibri" panose="020F0502020204030204" pitchFamily="34" charset="0"/>
                <a:cs typeface="Arial" panose="020B0604020202020204" pitchFamily="34" charset="0"/>
              </a:rPr>
              <a:t>Impulse instituted civil action against Eskom suing for damages in respect of the early termination of these contracts </a:t>
            </a:r>
          </a:p>
          <a:p>
            <a:pPr algn="just">
              <a:lnSpc>
                <a:spcPct val="100000"/>
              </a:lnSpc>
              <a:spcBef>
                <a:spcPts val="0"/>
              </a:spcBef>
              <a:spcAft>
                <a:spcPts val="600"/>
              </a:spcAft>
            </a:pPr>
            <a:r>
              <a:rPr lang="en-ZA" sz="1800" dirty="0">
                <a:solidFill>
                  <a:srgbClr val="FF0000"/>
                </a:solidFill>
                <a:latin typeface="Arial" panose="020B0604020202020204" pitchFamily="34" charset="0"/>
                <a:cs typeface="Arial" panose="020B0604020202020204" pitchFamily="34" charset="0"/>
              </a:rPr>
              <a:t>Eskom is defending both matters and also lodged counter proceedings to have the contracts declared invalid – these proceedings are still pending, but are currently deadlocked by the fact that the sole director of Impulse passed away and the company remains incapacitated because a replacement Director (to represent the company) has not yet been appointed by the Executor of the deceased estate. </a:t>
            </a:r>
          </a:p>
          <a:p>
            <a:pPr algn="just">
              <a:lnSpc>
                <a:spcPct val="100000"/>
              </a:lnSpc>
              <a:spcBef>
                <a:spcPts val="0"/>
              </a:spcBef>
              <a:spcAft>
                <a:spcPts val="600"/>
              </a:spcAft>
            </a:pPr>
            <a:r>
              <a:rPr lang="en-ZA" sz="1800" dirty="0">
                <a:solidFill>
                  <a:srgbClr val="FF0000"/>
                </a:solidFill>
                <a:latin typeface="Arial" panose="020B0604020202020204" pitchFamily="34" charset="0"/>
                <a:cs typeface="Arial" panose="020B0604020202020204" pitchFamily="34" charset="0"/>
              </a:rPr>
              <a:t>The SIU entered into discussions with Eskom about the possibility for the SIU to join/intervene in such cases, to try to bolster Eskom’s case, but will only do so if its proposed intervention would add significant value to the litigation and if it is cost-effective and efficient to do so, and would not result in further undue delay. Alternatively, the SIU can merely assist Eskom in providing all relevant information and evidence to Eskom to use in the litigation.</a:t>
            </a:r>
          </a:p>
        </p:txBody>
      </p:sp>
      <p:sp>
        <p:nvSpPr>
          <p:cNvPr id="4" name="Slide Number Placeholder 3"/>
          <p:cNvSpPr>
            <a:spLocks noGrp="1"/>
          </p:cNvSpPr>
          <p:nvPr>
            <p:ph type="sldNum" sz="quarter" idx="12"/>
          </p:nvPr>
        </p:nvSpPr>
        <p:spPr/>
        <p:txBody>
          <a:bodyPr/>
          <a:lstStyle/>
          <a:p>
            <a:fld id="{A9CDD504-248B-3749-98AD-45ADFBB8EDAD}" type="slidenum">
              <a:rPr lang="en-US" smtClean="0"/>
              <a:pPr/>
              <a:t>41</a:t>
            </a:fld>
            <a:endParaRPr lang="en-US" dirty="0"/>
          </a:p>
        </p:txBody>
      </p:sp>
    </p:spTree>
    <p:extLst>
      <p:ext uri="{BB962C8B-B14F-4D97-AF65-F5344CB8AC3E}">
        <p14:creationId xmlns:p14="http://schemas.microsoft.com/office/powerpoint/2010/main" xmlns="" val="30387986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7972"/>
            <a:ext cx="10515600" cy="525518"/>
          </a:xfrm>
        </p:spPr>
        <p:txBody>
          <a:bodyPr>
            <a:normAutofit/>
          </a:bodyPr>
          <a:lstStyle/>
          <a:p>
            <a:pPr algn="ctr"/>
            <a:r>
              <a:rPr lang="en-US" sz="2800" b="1" dirty="0" smtClean="0">
                <a:latin typeface="Arial" panose="020B0604020202020204" pitchFamily="34" charset="0"/>
                <a:cs typeface="Arial" panose="020B0604020202020204" pitchFamily="34" charset="0"/>
              </a:rPr>
              <a:t>Impulse International</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41737" y="1513490"/>
            <a:ext cx="11855669" cy="4950371"/>
          </a:xfrm>
        </p:spPr>
        <p:txBody>
          <a:bodyPr>
            <a:noAutofit/>
          </a:bodyPr>
          <a:lstStyle/>
          <a:p>
            <a:pPr lvl="0" algn="just">
              <a:lnSpc>
                <a:spcPct val="120000"/>
              </a:lnSpc>
              <a:spcBef>
                <a:spcPts val="600"/>
              </a:spcBef>
              <a:spcAft>
                <a:spcPts val="600"/>
              </a:spcAft>
              <a:defRPr/>
            </a:pPr>
            <a:r>
              <a:rPr lang="en-US" sz="1800" dirty="0">
                <a:solidFill>
                  <a:srgbClr val="FF0000"/>
                </a:solidFill>
                <a:latin typeface="Arial" panose="020B0604020202020204" pitchFamily="34" charset="0"/>
                <a:cs typeface="Arial" panose="020B0604020202020204" pitchFamily="34" charset="0"/>
              </a:rPr>
              <a:t>The SIU is playing an active role in assisting the ID to investigate certain aspects, which also resulted in AFU obtaining preservation orders.</a:t>
            </a:r>
          </a:p>
          <a:p>
            <a:pPr lvl="0" algn="just">
              <a:lnSpc>
                <a:spcPct val="120000"/>
              </a:lnSpc>
              <a:spcBef>
                <a:spcPts val="600"/>
              </a:spcBef>
              <a:spcAft>
                <a:spcPts val="600"/>
              </a:spcAft>
              <a:defRPr/>
            </a:pPr>
            <a:r>
              <a:rPr lang="en-US" sz="1800" dirty="0">
                <a:solidFill>
                  <a:srgbClr val="FF0000"/>
                </a:solidFill>
                <a:latin typeface="Arial" panose="020B0604020202020204" pitchFamily="34" charset="0"/>
                <a:cs typeface="Arial" panose="020B0604020202020204" pitchFamily="34" charset="0"/>
              </a:rPr>
              <a:t>SARS, as a preferred creditor, has a claim of approximately R230m against Impulse, where SARS (after diligent searches by SARS, AFU and the SIU) was only able to recover approximately R100m, which means that any assets or funds coming into the possession of Impulse (which will include any claims successfully instituted and executed/recovered by Impulse will also have to go to SARS to make-up the shortfall of approximately R130m). SARS/AFU and the SIU could not find any further assets belonging to Impulse. </a:t>
            </a:r>
          </a:p>
          <a:p>
            <a:pPr lvl="0" algn="just">
              <a:lnSpc>
                <a:spcPct val="120000"/>
              </a:lnSpc>
              <a:spcBef>
                <a:spcPts val="600"/>
              </a:spcBef>
              <a:spcAft>
                <a:spcPts val="600"/>
              </a:spcAft>
              <a:defRPr/>
            </a:pPr>
            <a:r>
              <a:rPr lang="en-US" sz="1800" dirty="0">
                <a:solidFill>
                  <a:srgbClr val="FF0000"/>
                </a:solidFill>
                <a:latin typeface="Arial" panose="020B0604020202020204" pitchFamily="34" charset="0"/>
                <a:cs typeface="Arial" panose="020B0604020202020204" pitchFamily="34" charset="0"/>
              </a:rPr>
              <a:t>Although the SIU will keep discussions open between the SIU and Eskom, it seems as if it will not be cost-effective or efficient and will also not add significant value (which cannot be achieved by merely assisting Eskom with information and evidence) for the SIU to join/intervene in the pending litigation.</a:t>
            </a:r>
          </a:p>
          <a:p>
            <a:pPr algn="just">
              <a:lnSpc>
                <a:spcPct val="100000"/>
              </a:lnSpc>
            </a:pP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9CDD504-248B-3749-98AD-45ADFBB8EDAD}" type="slidenum">
              <a:rPr lang="en-US" smtClean="0"/>
              <a:pPr/>
              <a:t>42</a:t>
            </a:fld>
            <a:endParaRPr lang="en-US" dirty="0"/>
          </a:p>
        </p:txBody>
      </p:sp>
    </p:spTree>
    <p:extLst>
      <p:ext uri="{BB962C8B-B14F-4D97-AF65-F5344CB8AC3E}">
        <p14:creationId xmlns:p14="http://schemas.microsoft.com/office/powerpoint/2010/main" xmlns="" val="3864734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2428"/>
            <a:ext cx="10515600" cy="3477838"/>
          </a:xfrm>
        </p:spPr>
        <p:txBody>
          <a:bodyPr/>
          <a:lstStyle/>
          <a:p>
            <a:pPr algn="ctr"/>
            <a:r>
              <a:rPr lang="en-US" b="1" dirty="0" smtClean="0">
                <a:latin typeface="Arial" panose="020B0604020202020204" pitchFamily="34" charset="0"/>
                <a:cs typeface="Arial" panose="020B0604020202020204" pitchFamily="34" charset="0"/>
              </a:rPr>
              <a:t>Observations</a:t>
            </a:r>
            <a:endParaRPr lang="en-US"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A9CDD504-248B-3749-98AD-45ADFBB8EDAD}" type="slidenum">
              <a:rPr lang="en-US" smtClean="0"/>
              <a:pPr/>
              <a:t>43</a:t>
            </a:fld>
            <a:endParaRPr lang="en-US" dirty="0"/>
          </a:p>
        </p:txBody>
      </p:sp>
    </p:spTree>
    <p:extLst>
      <p:ext uri="{BB962C8B-B14F-4D97-AF65-F5344CB8AC3E}">
        <p14:creationId xmlns:p14="http://schemas.microsoft.com/office/powerpoint/2010/main" xmlns="" val="15744414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7972"/>
            <a:ext cx="10515600" cy="525518"/>
          </a:xfrm>
        </p:spPr>
        <p:txBody>
          <a:bodyPr>
            <a:normAutofit/>
          </a:bodyPr>
          <a:lstStyle/>
          <a:p>
            <a:pPr algn="ctr"/>
            <a:r>
              <a:rPr lang="en-US" sz="2800" b="1" dirty="0" smtClean="0">
                <a:latin typeface="Arial" panose="020B0604020202020204" pitchFamily="34" charset="0"/>
                <a:cs typeface="Arial" panose="020B0604020202020204" pitchFamily="34" charset="0"/>
              </a:rPr>
              <a:t>Observations on Conflict of Interest</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7085" y="1681655"/>
            <a:ext cx="11573691" cy="4414346"/>
          </a:xfrm>
        </p:spPr>
        <p:txBody>
          <a:bodyPr>
            <a:noAutofit/>
          </a:bodyPr>
          <a:lstStyle/>
          <a:p>
            <a:pPr marL="0" lvl="1" indent="0">
              <a:buNone/>
            </a:pPr>
            <a:r>
              <a:rPr lang="en-ZA" sz="1800" dirty="0">
                <a:latin typeface="Arial" panose="020B0604020202020204" pitchFamily="34" charset="0"/>
                <a:cs typeface="Arial" panose="020B0604020202020204" pitchFamily="34" charset="0"/>
              </a:rPr>
              <a:t>Eskom regulates Conflicts of Interests of its employees through a number of policies and procedures that require: </a:t>
            </a:r>
          </a:p>
          <a:p>
            <a:pPr marL="174625" lvl="1" indent="-174625"/>
            <a:r>
              <a:rPr lang="en-US" sz="1800" dirty="0">
                <a:latin typeface="Arial" panose="020B0604020202020204" pitchFamily="34" charset="0"/>
                <a:cs typeface="Arial" panose="020B0604020202020204" pitchFamily="34" charset="0"/>
              </a:rPr>
              <a:t>That Eskom officials above a certain level annually declare </a:t>
            </a:r>
            <a:r>
              <a:rPr lang="en-GB" sz="1800" dirty="0" smtClean="0">
                <a:latin typeface="Arial" panose="020B0604020202020204" pitchFamily="34" charset="0"/>
                <a:cs typeface="Arial" panose="020B0604020202020204" pitchFamily="34" charset="0"/>
              </a:rPr>
              <a:t>all </a:t>
            </a:r>
            <a:r>
              <a:rPr lang="en-GB" sz="1800" dirty="0">
                <a:latin typeface="Arial" panose="020B0604020202020204" pitchFamily="34" charset="0"/>
                <a:cs typeface="Arial" panose="020B0604020202020204" pitchFamily="34" charset="0"/>
              </a:rPr>
              <a:t>conflicts of interest, directorships, memberships, details of any related or inter-related persons or other associates that do business with Eskom, whether a conflict exists or not.</a:t>
            </a:r>
            <a:endParaRPr lang="en-ZA" sz="1800" dirty="0">
              <a:latin typeface="Arial" panose="020B0604020202020204" pitchFamily="34" charset="0"/>
              <a:cs typeface="Arial" panose="020B0604020202020204" pitchFamily="34" charset="0"/>
            </a:endParaRPr>
          </a:p>
          <a:p>
            <a:pPr marL="174625" indent="-174625"/>
            <a:r>
              <a:rPr lang="en-US" sz="1800" dirty="0">
                <a:latin typeface="Arial" panose="020B0604020202020204" pitchFamily="34" charset="0"/>
                <a:cs typeface="Arial" panose="020B0604020202020204" pitchFamily="34" charset="0"/>
              </a:rPr>
              <a:t>That Eskom officials do not</a:t>
            </a:r>
            <a:r>
              <a:rPr lang="en-GB" sz="1800" dirty="0">
                <a:latin typeface="Arial" panose="020B0604020202020204" pitchFamily="34" charset="0"/>
                <a:cs typeface="Arial" panose="020B0604020202020204" pitchFamily="34" charset="0"/>
              </a:rPr>
              <a:t>, without the prior written approval of the manager concerned, become involved in private work for remuneration outside of Eskom or accept a directorship in a company, obtain membership of a closed corporation or a partnership or a joint venture.</a:t>
            </a:r>
          </a:p>
          <a:p>
            <a:pPr marL="0" indent="0">
              <a:buNone/>
            </a:pPr>
            <a:r>
              <a:rPr lang="en-GB" sz="1800" dirty="0">
                <a:latin typeface="Arial" panose="020B0604020202020204" pitchFamily="34" charset="0"/>
                <a:cs typeface="Arial" panose="020B0604020202020204" pitchFamily="34" charset="0"/>
              </a:rPr>
              <a:t>Employees are prohibited from having a personal or other interest in an Eskom contract, whether as a supplier, an advisor, or by virtue of being a director or owner of a business, or in any other capacity. This includes third-party related transactions with an indirect link to an Eskom contract (for example, having a personal or other interest in a business that has as interest in a Supplier to Eskom)</a:t>
            </a:r>
          </a:p>
          <a:p>
            <a:pPr marL="0" indent="0">
              <a:buNone/>
            </a:pPr>
            <a:r>
              <a:rPr lang="en-US" sz="1800" dirty="0" smtClean="0">
                <a:latin typeface="Arial" panose="020B0604020202020204" pitchFamily="34" charset="0"/>
                <a:cs typeface="Arial" panose="020B0604020202020204" pitchFamily="34" charset="0"/>
              </a:rPr>
              <a:t>In </a:t>
            </a:r>
            <a:r>
              <a:rPr lang="en-US" sz="1800" dirty="0">
                <a:latin typeface="Arial" panose="020B0604020202020204" pitchFamily="34" charset="0"/>
                <a:cs typeface="Arial" panose="020B0604020202020204" pitchFamily="34" charset="0"/>
              </a:rPr>
              <a:t>terms of </a:t>
            </a:r>
            <a:r>
              <a:rPr lang="en-US" sz="1800" b="1" dirty="0">
                <a:latin typeface="Arial" panose="020B0604020202020204" pitchFamily="34" charset="0"/>
                <a:cs typeface="Arial" panose="020B0604020202020204" pitchFamily="34" charset="0"/>
              </a:rPr>
              <a:t>section 17(1) of </a:t>
            </a:r>
            <a:r>
              <a:rPr lang="en-US" sz="1800" b="1" dirty="0" smtClean="0">
                <a:latin typeface="Arial" panose="020B0604020202020204" pitchFamily="34" charset="0"/>
                <a:cs typeface="Arial" panose="020B0604020202020204" pitchFamily="34" charset="0"/>
              </a:rPr>
              <a:t>PRECCA </a:t>
            </a:r>
            <a:r>
              <a:rPr lang="en-US" sz="1800" dirty="0">
                <a:latin typeface="Arial" panose="020B0604020202020204" pitchFamily="34" charset="0"/>
                <a:cs typeface="Arial" panose="020B0604020202020204" pitchFamily="34" charset="0"/>
              </a:rPr>
              <a:t>a public official who holds an interest in any contract emanating from or connected with the public body in which he is employed is guilty of an offence. </a:t>
            </a:r>
          </a:p>
        </p:txBody>
      </p:sp>
      <p:sp>
        <p:nvSpPr>
          <p:cNvPr id="4" name="Slide Number Placeholder 3"/>
          <p:cNvSpPr>
            <a:spLocks noGrp="1"/>
          </p:cNvSpPr>
          <p:nvPr>
            <p:ph type="sldNum" sz="quarter" idx="12"/>
          </p:nvPr>
        </p:nvSpPr>
        <p:spPr/>
        <p:txBody>
          <a:bodyPr/>
          <a:lstStyle/>
          <a:p>
            <a:fld id="{A9CDD504-248B-3749-98AD-45ADFBB8EDAD}" type="slidenum">
              <a:rPr lang="en-US" smtClean="0"/>
              <a:pPr/>
              <a:t>44</a:t>
            </a:fld>
            <a:endParaRPr lang="en-US" dirty="0"/>
          </a:p>
        </p:txBody>
      </p:sp>
    </p:spTree>
    <p:extLst>
      <p:ext uri="{BB962C8B-B14F-4D97-AF65-F5344CB8AC3E}">
        <p14:creationId xmlns:p14="http://schemas.microsoft.com/office/powerpoint/2010/main" xmlns="" val="36228851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7972"/>
            <a:ext cx="10515600" cy="525518"/>
          </a:xfrm>
        </p:spPr>
        <p:txBody>
          <a:bodyPr>
            <a:normAutofit/>
          </a:bodyPr>
          <a:lstStyle/>
          <a:p>
            <a:pPr algn="ctr"/>
            <a:r>
              <a:rPr lang="en-US" sz="2800" b="1" dirty="0" smtClean="0">
                <a:latin typeface="Arial" panose="020B0604020202020204" pitchFamily="34" charset="0"/>
                <a:cs typeface="Arial" panose="020B0604020202020204" pitchFamily="34" charset="0"/>
              </a:rPr>
              <a:t>Observations on Conflict of Interest</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99393" y="1513491"/>
            <a:ext cx="11382704" cy="4687612"/>
          </a:xfrm>
        </p:spPr>
        <p:txBody>
          <a:bodyPr>
            <a:noAutofit/>
          </a:bodyPr>
          <a:lstStyle/>
          <a:p>
            <a:pPr marL="87312" lvl="1" indent="0" algn="just">
              <a:buNone/>
            </a:pPr>
            <a:r>
              <a:rPr lang="en-GB" sz="1800" dirty="0">
                <a:latin typeface="Arial" panose="020B0604020202020204" pitchFamily="34" charset="0"/>
                <a:cs typeface="Arial" panose="020B0604020202020204" pitchFamily="34" charset="0"/>
              </a:rPr>
              <a:t>The identification of transgressions is problematic. Desktop analyses of available databases (e.g. CIPC data and Eskom’s vendor, employee, DOI and SAP payment databases) do not always identify the links between officials and Eskom vendors </a:t>
            </a:r>
            <a:endParaRPr lang="en-ZA" sz="1800" dirty="0">
              <a:latin typeface="Arial" panose="020B0604020202020204" pitchFamily="34" charset="0"/>
              <a:cs typeface="Arial" panose="020B0604020202020204" pitchFamily="34" charset="0"/>
            </a:endParaRPr>
          </a:p>
          <a:p>
            <a:pPr marL="87312" lvl="2" indent="0" algn="just">
              <a:buNone/>
            </a:pPr>
            <a:r>
              <a:rPr lang="en-US" sz="1800" dirty="0">
                <a:latin typeface="Arial" panose="020B0604020202020204" pitchFamily="34" charset="0"/>
                <a:cs typeface="Arial" panose="020B0604020202020204" pitchFamily="34" charset="0"/>
              </a:rPr>
              <a:t>The above analyses will only identify the official’s link to an entity if he/she is reflected as a director of the entity on the CIPC database. The following instances will not be picked up:</a:t>
            </a:r>
          </a:p>
          <a:p>
            <a:pPr marL="815975" lvl="4" indent="-271463" algn="just"/>
            <a:r>
              <a:rPr lang="en-US" dirty="0">
                <a:latin typeface="Arial" panose="020B0604020202020204" pitchFamily="34" charset="0"/>
                <a:cs typeface="Arial" panose="020B0604020202020204" pitchFamily="34" charset="0"/>
              </a:rPr>
              <a:t>Where the Directors of the Eskom Vendor are family members or friends of the official in question;	</a:t>
            </a:r>
          </a:p>
          <a:p>
            <a:pPr marL="815975" lvl="4" indent="-271463" algn="just"/>
            <a:r>
              <a:rPr lang="en-US" dirty="0">
                <a:latin typeface="Arial" panose="020B0604020202020204" pitchFamily="34" charset="0"/>
                <a:cs typeface="Arial" panose="020B0604020202020204" pitchFamily="34" charset="0"/>
              </a:rPr>
              <a:t>Where the Directors of the Eskom Vendor are </a:t>
            </a:r>
            <a:r>
              <a:rPr lang="en-US" dirty="0" smtClean="0">
                <a:latin typeface="Arial" panose="020B0604020202020204" pitchFamily="34" charset="0"/>
                <a:cs typeface="Arial" panose="020B0604020202020204" pitchFamily="34" charset="0"/>
              </a:rPr>
              <a:t>co-directors of the Eskom official in other entities that are not Eskom vendors;</a:t>
            </a:r>
          </a:p>
          <a:p>
            <a:pPr marL="87312" lvl="3" indent="0" algn="just">
              <a:buNone/>
            </a:pPr>
            <a:r>
              <a:rPr lang="en-US" dirty="0" smtClean="0">
                <a:latin typeface="Arial" panose="020B0604020202020204" pitchFamily="34" charset="0"/>
                <a:cs typeface="Arial" panose="020B0604020202020204" pitchFamily="34" charset="0"/>
              </a:rPr>
              <a:t>In some instances Eskom officials approach complete strangers to set up sub-contractors and bank accounts through which to channel funds to officials </a:t>
            </a:r>
          </a:p>
          <a:p>
            <a:pPr marL="87312" lvl="3" indent="0" algn="just">
              <a:buNone/>
            </a:pPr>
            <a:r>
              <a:rPr lang="en-US" dirty="0" smtClean="0">
                <a:latin typeface="Arial" panose="020B0604020202020204" pitchFamily="34" charset="0"/>
                <a:cs typeface="Arial" panose="020B0604020202020204" pitchFamily="34" charset="0"/>
              </a:rPr>
              <a:t>These </a:t>
            </a:r>
            <a:r>
              <a:rPr lang="en-US" dirty="0">
                <a:latin typeface="Arial" panose="020B0604020202020204" pitchFamily="34" charset="0"/>
                <a:cs typeface="Arial" panose="020B0604020202020204" pitchFamily="34" charset="0"/>
              </a:rPr>
              <a:t>links can only be identified from a review of bank accounts, email communications, cell phone records etc. </a:t>
            </a:r>
            <a:endParaRPr lang="en-US" dirty="0" smtClean="0">
              <a:latin typeface="Arial" panose="020B0604020202020204" pitchFamily="34" charset="0"/>
              <a:cs typeface="Arial" panose="020B0604020202020204" pitchFamily="34" charset="0"/>
            </a:endParaRPr>
          </a:p>
          <a:p>
            <a:pPr marL="87312" lvl="3" indent="0" algn="just">
              <a:buNone/>
            </a:pPr>
            <a:r>
              <a:rPr lang="en-US" dirty="0" smtClean="0">
                <a:latin typeface="Arial" panose="020B0604020202020204" pitchFamily="34" charset="0"/>
                <a:cs typeface="Arial" panose="020B0604020202020204" pitchFamily="34" charset="0"/>
              </a:rPr>
              <a:t>What </a:t>
            </a:r>
            <a:r>
              <a:rPr lang="en-US" dirty="0">
                <a:latin typeface="Arial" panose="020B0604020202020204" pitchFamily="34" charset="0"/>
                <a:cs typeface="Arial" panose="020B0604020202020204" pitchFamily="34" charset="0"/>
              </a:rPr>
              <a:t>further complicates the identification of conflicts is that Eskom vendors often pay kickbacks to officials indirectly e.g. by paying the creditors of the official directly (e.g. by paying the official’s child’s school fees or by paying the official’s service providers/suppliers directly</a:t>
            </a:r>
            <a:r>
              <a:rPr lang="en-US" dirty="0" smtClean="0">
                <a:latin typeface="Arial" panose="020B0604020202020204" pitchFamily="34" charset="0"/>
                <a:cs typeface="Arial" panose="020B0604020202020204" pitchFamily="34" charset="0"/>
              </a:rPr>
              <a:t>). Including providing Eskom officials with credit cards held in the name of the service provider. This allows the Eskom employee to utilize funds held in the bank accounts of the Eskom service providers with very little chance of being exposed. </a:t>
            </a:r>
            <a:endParaRPr lang="en-US" dirty="0">
              <a:latin typeface="Arial" panose="020B0604020202020204" pitchFamily="34" charset="0"/>
              <a:cs typeface="Arial" panose="020B0604020202020204" pitchFamily="34" charset="0"/>
            </a:endParaRPr>
          </a:p>
          <a:p>
            <a:pPr marL="358775" lvl="3" indent="-271463"/>
            <a:endParaRPr lang="en-US" dirty="0"/>
          </a:p>
          <a:p>
            <a:pPr marL="0" lvl="1" indent="0">
              <a:buNone/>
            </a:pPr>
            <a:endParaRPr lang="en-US" sz="1800" dirty="0"/>
          </a:p>
        </p:txBody>
      </p:sp>
      <p:sp>
        <p:nvSpPr>
          <p:cNvPr id="4" name="Slide Number Placeholder 3"/>
          <p:cNvSpPr>
            <a:spLocks noGrp="1"/>
          </p:cNvSpPr>
          <p:nvPr>
            <p:ph type="sldNum" sz="quarter" idx="12"/>
          </p:nvPr>
        </p:nvSpPr>
        <p:spPr/>
        <p:txBody>
          <a:bodyPr/>
          <a:lstStyle/>
          <a:p>
            <a:fld id="{A9CDD504-248B-3749-98AD-45ADFBB8EDAD}" type="slidenum">
              <a:rPr lang="en-US" smtClean="0"/>
              <a:pPr/>
              <a:t>45</a:t>
            </a:fld>
            <a:endParaRPr lang="en-US" dirty="0"/>
          </a:p>
        </p:txBody>
      </p:sp>
    </p:spTree>
    <p:extLst>
      <p:ext uri="{BB962C8B-B14F-4D97-AF65-F5344CB8AC3E}">
        <p14:creationId xmlns:p14="http://schemas.microsoft.com/office/powerpoint/2010/main" xmlns="" val="39539242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616" y="987972"/>
            <a:ext cx="10117183" cy="525518"/>
          </a:xfrm>
        </p:spPr>
        <p:txBody>
          <a:bodyPr>
            <a:normAutofit/>
          </a:bodyPr>
          <a:lstStyle/>
          <a:p>
            <a:pPr algn="ctr"/>
            <a:r>
              <a:rPr lang="en-US" sz="2800" b="1" dirty="0" smtClean="0">
                <a:latin typeface="Arial" panose="020B0604020202020204" pitchFamily="34" charset="0"/>
                <a:cs typeface="Arial" panose="020B0604020202020204" pitchFamily="34" charset="0"/>
              </a:rPr>
              <a:t>Observations: Coal Procurement and Transportation</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4593" y="1513490"/>
            <a:ext cx="11981793" cy="4761185"/>
          </a:xfrm>
        </p:spPr>
        <p:txBody>
          <a:bodyPr>
            <a:noAutofit/>
          </a:bodyPr>
          <a:lstStyle/>
          <a:p>
            <a:pPr marL="0" indent="0" algn="just">
              <a:buNone/>
            </a:pPr>
            <a:r>
              <a:rPr lang="en-US" sz="1800" dirty="0">
                <a:latin typeface="Arial" panose="020B0604020202020204" pitchFamily="34" charset="0"/>
                <a:cs typeface="Arial" panose="020B0604020202020204" pitchFamily="34" charset="0"/>
              </a:rPr>
              <a:t>Eskom officials </a:t>
            </a:r>
            <a:r>
              <a:rPr lang="en-US" sz="1800" dirty="0" smtClean="0">
                <a:latin typeface="Arial" panose="020B0604020202020204" pitchFamily="34" charset="0"/>
                <a:cs typeface="Arial" panose="020B0604020202020204" pitchFamily="34" charset="0"/>
              </a:rPr>
              <a:t>facilitate </a:t>
            </a:r>
            <a:r>
              <a:rPr lang="en-US" sz="1800" dirty="0">
                <a:latin typeface="Arial" panose="020B0604020202020204" pitchFamily="34" charset="0"/>
                <a:cs typeface="Arial" panose="020B0604020202020204" pitchFamily="34" charset="0"/>
              </a:rPr>
              <a:t>contracts with coal providers despite concerns about coal quality raised by technical experts </a:t>
            </a:r>
          </a:p>
          <a:p>
            <a:pPr marL="0" indent="0" algn="just">
              <a:buNone/>
            </a:pPr>
            <a:r>
              <a:rPr lang="en-US" sz="1800" dirty="0">
                <a:latin typeface="Arial" panose="020B0604020202020204" pitchFamily="34" charset="0"/>
                <a:cs typeface="Arial" panose="020B0604020202020204" pitchFamily="34" charset="0"/>
              </a:rPr>
              <a:t>A number of technical reports questioned the suitability of coal from the Brakfontein mine for the Majuba PS and the ability of the mine to produce the required quantities.</a:t>
            </a:r>
          </a:p>
          <a:p>
            <a:pPr marL="0" indent="0" algn="just">
              <a:buNone/>
            </a:pPr>
            <a:r>
              <a:rPr lang="en-US" sz="1800" dirty="0">
                <a:latin typeface="Arial" panose="020B0604020202020204" pitchFamily="34" charset="0"/>
                <a:cs typeface="Arial" panose="020B0604020202020204" pitchFamily="34" charset="0"/>
              </a:rPr>
              <a:t>Despite these concerns, a contract was entered into with Tegeta at an inflated price.</a:t>
            </a:r>
          </a:p>
          <a:p>
            <a:pPr marL="0" indent="0" algn="just">
              <a:buNone/>
            </a:pPr>
            <a:r>
              <a:rPr lang="en-US" sz="1800" dirty="0">
                <a:latin typeface="Arial" panose="020B0604020202020204" pitchFamily="34" charset="0"/>
                <a:cs typeface="Arial" panose="020B0604020202020204" pitchFamily="34" charset="0"/>
              </a:rPr>
              <a:t>Laboratory testing processes were interfered with by submitting coal that was not from the Brakfontein mine for testing. This happened due to the deliberate actions of Eskom officials who:</a:t>
            </a:r>
          </a:p>
          <a:p>
            <a:pPr lvl="1" indent="-285750" algn="just"/>
            <a:r>
              <a:rPr lang="en-US" sz="1800" dirty="0">
                <a:latin typeface="Arial" panose="020B0604020202020204" pitchFamily="34" charset="0"/>
                <a:cs typeface="Arial" panose="020B0604020202020204" pitchFamily="34" charset="0"/>
              </a:rPr>
              <a:t>Made sure that samples for testing were obtained in the absence of Eskom observers</a:t>
            </a:r>
          </a:p>
          <a:p>
            <a:pPr lvl="1" indent="-285750" algn="just"/>
            <a:r>
              <a:rPr lang="en-US" sz="1800" dirty="0">
                <a:latin typeface="Arial" panose="020B0604020202020204" pitchFamily="34" charset="0"/>
                <a:cs typeface="Arial" panose="020B0604020202020204" pitchFamily="34" charset="0"/>
              </a:rPr>
              <a:t>Facilitated the swapping of samples by transporting samples to the laboratory in a truck that was not fitted with the contractually required tracking device</a:t>
            </a:r>
          </a:p>
          <a:p>
            <a:pPr marL="0" indent="0" algn="just">
              <a:buNone/>
            </a:pPr>
            <a:r>
              <a:rPr lang="en-US" sz="1800" dirty="0">
                <a:latin typeface="Arial" panose="020B0604020202020204" pitchFamily="34" charset="0"/>
                <a:cs typeface="Arial" panose="020B0604020202020204" pitchFamily="34" charset="0"/>
              </a:rPr>
              <a:t>The mine delivered non-compliant coal from areas that are not stipulated in the contract. This is achieved by manipulating pre-certification processes at the mine (i.e. certifying coal that is non-compliant at compliant)</a:t>
            </a:r>
          </a:p>
          <a:p>
            <a:pPr marL="0" indent="0" algn="just">
              <a:buNone/>
            </a:pPr>
            <a:r>
              <a:rPr lang="en-US" sz="1800" dirty="0">
                <a:latin typeface="Arial" panose="020B0604020202020204" pitchFamily="34" charset="0"/>
                <a:cs typeface="Arial" panose="020B0604020202020204" pitchFamily="34" charset="0"/>
              </a:rPr>
              <a:t>Once the coal is delivered at the Power Station no further quality checks are conducted before coal from different origins are mixed. It is imperative that coal be tested upon arrival at Power Stations and prior to being mixed with coal from other mines. This is not currently taking place.</a:t>
            </a:r>
          </a:p>
        </p:txBody>
      </p:sp>
      <p:sp>
        <p:nvSpPr>
          <p:cNvPr id="4" name="Slide Number Placeholder 3"/>
          <p:cNvSpPr>
            <a:spLocks noGrp="1"/>
          </p:cNvSpPr>
          <p:nvPr>
            <p:ph type="sldNum" sz="quarter" idx="12"/>
          </p:nvPr>
        </p:nvSpPr>
        <p:spPr/>
        <p:txBody>
          <a:bodyPr/>
          <a:lstStyle/>
          <a:p>
            <a:fld id="{A9CDD504-248B-3749-98AD-45ADFBB8EDAD}" type="slidenum">
              <a:rPr lang="en-US" smtClean="0"/>
              <a:pPr/>
              <a:t>46</a:t>
            </a:fld>
            <a:endParaRPr lang="en-US" dirty="0"/>
          </a:p>
        </p:txBody>
      </p:sp>
    </p:spTree>
    <p:extLst>
      <p:ext uri="{BB962C8B-B14F-4D97-AF65-F5344CB8AC3E}">
        <p14:creationId xmlns:p14="http://schemas.microsoft.com/office/powerpoint/2010/main" xmlns="" val="31964390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7972"/>
            <a:ext cx="10515600" cy="409904"/>
          </a:xfrm>
        </p:spPr>
        <p:txBody>
          <a:bodyPr>
            <a:normAutofit fontScale="90000"/>
          </a:bodyPr>
          <a:lstStyle/>
          <a:p>
            <a:pPr algn="ctr"/>
            <a:r>
              <a:rPr lang="en-US" sz="2800" b="1" dirty="0" smtClean="0">
                <a:latin typeface="Arial" panose="020B0604020202020204" pitchFamily="34" charset="0"/>
                <a:cs typeface="Arial" panose="020B0604020202020204" pitchFamily="34" charset="0"/>
              </a:rPr>
              <a:t>Observations: Coal Procurement and Transportation</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5503" y="1397876"/>
            <a:ext cx="11983454" cy="4824247"/>
          </a:xfrm>
        </p:spPr>
        <p:txBody>
          <a:bodyPr>
            <a:noAutofit/>
          </a:bodyPr>
          <a:lstStyle/>
          <a:p>
            <a:pPr marL="0" indent="0">
              <a:buNone/>
            </a:pPr>
            <a:r>
              <a:rPr lang="en-US" sz="1800" dirty="0">
                <a:latin typeface="Arial" panose="020B0604020202020204" pitchFamily="34" charset="0"/>
                <a:cs typeface="Arial" panose="020B0604020202020204" pitchFamily="34" charset="0"/>
              </a:rPr>
              <a:t>In order to circumvent controls regulating coal transportation </a:t>
            </a:r>
            <a:r>
              <a:rPr lang="en-ZA" sz="1800" dirty="0">
                <a:latin typeface="Arial" panose="020B0604020202020204" pitchFamily="34" charset="0"/>
                <a:cs typeface="Arial" panose="020B0604020202020204" pitchFamily="34" charset="0"/>
              </a:rPr>
              <a:t>pricing</a:t>
            </a:r>
            <a:r>
              <a:rPr lang="en-US" sz="1800" dirty="0">
                <a:latin typeface="Arial" panose="020B0604020202020204" pitchFamily="34" charset="0"/>
                <a:cs typeface="Arial" panose="020B0604020202020204" pitchFamily="34" charset="0"/>
              </a:rPr>
              <a:t>, Eskom officials collude with mines by entering into CSAs where coal prices are inflated to accommodate transportation costs. </a:t>
            </a:r>
          </a:p>
          <a:p>
            <a:pPr marL="0" indent="0">
              <a:buNone/>
            </a:pPr>
            <a:r>
              <a:rPr lang="en-US" sz="1800" dirty="0">
                <a:latin typeface="Arial" panose="020B0604020202020204" pitchFamily="34" charset="0"/>
                <a:cs typeface="Arial" panose="020B0604020202020204" pitchFamily="34" charset="0"/>
              </a:rPr>
              <a:t>Transportation contracts are then entered into between the mine and transporters linked to Eskom officials. Due to the fact that the transportation contract is between the mine and the Transporter, the pricing is not visible to Eskom. </a:t>
            </a:r>
          </a:p>
          <a:p>
            <a:pPr marL="0" indent="0">
              <a:buNone/>
            </a:pPr>
            <a:r>
              <a:rPr lang="en-US" sz="1800" dirty="0">
                <a:latin typeface="Arial" panose="020B0604020202020204" pitchFamily="34" charset="0"/>
                <a:cs typeface="Arial" panose="020B0604020202020204" pitchFamily="34" charset="0"/>
              </a:rPr>
              <a:t>Often such coal is procured from mines that are far away from the relevant Power Station instead of from mines that are producing coal at the required quality that are situated close to the Power Station in order to increase transportation costs.</a:t>
            </a:r>
          </a:p>
          <a:p>
            <a:pPr marL="0" indent="0">
              <a:buNone/>
            </a:pPr>
            <a:r>
              <a:rPr lang="en-US" sz="1800" dirty="0">
                <a:latin typeface="Arial" panose="020B0604020202020204" pitchFamily="34" charset="0"/>
                <a:cs typeface="Arial" panose="020B0604020202020204" pitchFamily="34" charset="0"/>
              </a:rPr>
              <a:t>Mines and Eskom officials collude with transporters and/or truck drivers to mix poor quality coal from certain mines with good quality coal from other mines – thereby ensuring that the contractually required  quantities are delivered to the relevant Power Stations. </a:t>
            </a:r>
          </a:p>
          <a:p>
            <a:pPr marL="0" indent="0">
              <a:buNone/>
            </a:pPr>
            <a:r>
              <a:rPr lang="en-US" sz="1800" dirty="0">
                <a:latin typeface="Arial" panose="020B0604020202020204" pitchFamily="34" charset="0"/>
                <a:cs typeface="Arial" panose="020B0604020202020204" pitchFamily="34" charset="0"/>
              </a:rPr>
              <a:t>Due to the fact that coal quality is often not tested </a:t>
            </a:r>
            <a:r>
              <a:rPr lang="en-ZA" sz="1800" dirty="0">
                <a:latin typeface="Arial" panose="020B0604020202020204" pitchFamily="34" charset="0"/>
                <a:cs typeface="Arial" panose="020B0604020202020204" pitchFamily="34" charset="0"/>
              </a:rPr>
              <a:t>o</a:t>
            </a:r>
            <a:r>
              <a:rPr lang="en-US" sz="1800" dirty="0">
                <a:latin typeface="Arial" panose="020B0604020202020204" pitchFamily="34" charset="0"/>
                <a:cs typeface="Arial" panose="020B0604020202020204" pitchFamily="34" charset="0"/>
              </a:rPr>
              <a:t>nce coal is delivered to the power station it is in not possible to identify the source of sub-standard coal. </a:t>
            </a:r>
          </a:p>
          <a:p>
            <a:pPr marL="0" indent="0">
              <a:buNone/>
            </a:pPr>
            <a:r>
              <a:rPr lang="en-US" sz="1800" dirty="0">
                <a:latin typeface="Arial" panose="020B0604020202020204" pitchFamily="34" charset="0"/>
                <a:cs typeface="Arial" panose="020B0604020202020204" pitchFamily="34" charset="0"/>
              </a:rPr>
              <a:t>Eskom can only mitigate the risk of this happening by installing automated real-time combustion testing facilities that are able to link test results to a specific truck, and therefore source, as soon as the coal arrive at the power station, and before offloading.  This would ensure that sub-standard coal can be linked and returned to the mine of origin while Eskom will not be liable to pay for the coal, nor incur damage to its equipment due to the overly abrasiveness of the bad coal.</a:t>
            </a:r>
          </a:p>
        </p:txBody>
      </p:sp>
      <p:sp>
        <p:nvSpPr>
          <p:cNvPr id="4" name="Slide Number Placeholder 3"/>
          <p:cNvSpPr>
            <a:spLocks noGrp="1"/>
          </p:cNvSpPr>
          <p:nvPr>
            <p:ph type="sldNum" sz="quarter" idx="12"/>
          </p:nvPr>
        </p:nvSpPr>
        <p:spPr/>
        <p:txBody>
          <a:bodyPr/>
          <a:lstStyle/>
          <a:p>
            <a:fld id="{A9CDD504-248B-3749-98AD-45ADFBB8EDAD}" type="slidenum">
              <a:rPr lang="en-US" smtClean="0"/>
              <a:pPr/>
              <a:t>47</a:t>
            </a:fld>
            <a:endParaRPr lang="en-US" dirty="0"/>
          </a:p>
        </p:txBody>
      </p:sp>
    </p:spTree>
    <p:extLst>
      <p:ext uri="{BB962C8B-B14F-4D97-AF65-F5344CB8AC3E}">
        <p14:creationId xmlns:p14="http://schemas.microsoft.com/office/powerpoint/2010/main" xmlns="" val="26625212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7972"/>
            <a:ext cx="10515600" cy="525518"/>
          </a:xfrm>
        </p:spPr>
        <p:txBody>
          <a:bodyPr>
            <a:normAutofit/>
          </a:bodyPr>
          <a:lstStyle/>
          <a:p>
            <a:pPr algn="ctr"/>
            <a:r>
              <a:rPr lang="en-US" sz="2800" b="1" dirty="0" smtClean="0">
                <a:latin typeface="Arial" panose="020B0604020202020204" pitchFamily="34" charset="0"/>
                <a:cs typeface="Arial" panose="020B0604020202020204" pitchFamily="34" charset="0"/>
              </a:rPr>
              <a:t>Observations: Build Projects</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3543" y="1513490"/>
            <a:ext cx="12035246" cy="4708633"/>
          </a:xfrm>
        </p:spPr>
        <p:txBody>
          <a:bodyPr>
            <a:noAutofit/>
          </a:bodyPr>
          <a:lstStyle/>
          <a:p>
            <a:pPr marL="215404" lvl="2" indent="0" algn="just">
              <a:lnSpc>
                <a:spcPct val="100000"/>
              </a:lnSpc>
              <a:buNone/>
            </a:pPr>
            <a:r>
              <a:rPr lang="en-US" sz="1800" dirty="0">
                <a:latin typeface="Arial" panose="020B0604020202020204" pitchFamily="34" charset="0"/>
                <a:cs typeface="Arial" panose="020B0604020202020204" pitchFamily="34" charset="0"/>
              </a:rPr>
              <a:t>Our findings in many of our investigations in relation to build projects reflect that claims management is an area that is abused by Eskom officials and Contractors alike in the following manner:</a:t>
            </a:r>
          </a:p>
          <a:p>
            <a:pPr marL="363736" lvl="2" indent="-148332" algn="just">
              <a:lnSpc>
                <a:spcPct val="150000"/>
              </a:lnSpc>
            </a:pPr>
            <a:r>
              <a:rPr lang="en-ZA" sz="1800" dirty="0">
                <a:latin typeface="Arial" panose="020B0604020202020204" pitchFamily="34" charset="0"/>
                <a:cs typeface="Arial" panose="020B0604020202020204" pitchFamily="34" charset="0"/>
              </a:rPr>
              <a:t>Contractors submit inflated, unsubstantiated, duplicated claims that are settled by Eskom officials – often by way of global </a:t>
            </a:r>
            <a:r>
              <a:rPr lang="en-ZA" sz="1800" dirty="0" smtClean="0">
                <a:latin typeface="Arial" panose="020B0604020202020204" pitchFamily="34" charset="0"/>
                <a:cs typeface="Arial" panose="020B0604020202020204" pitchFamily="34" charset="0"/>
              </a:rPr>
              <a:t>settlements.</a:t>
            </a:r>
            <a:endParaRPr lang="en-ZA" sz="1800" dirty="0">
              <a:latin typeface="Arial" panose="020B0604020202020204" pitchFamily="34" charset="0"/>
              <a:cs typeface="Arial" panose="020B0604020202020204" pitchFamily="34" charset="0"/>
            </a:endParaRPr>
          </a:p>
          <a:p>
            <a:pPr marL="363736" lvl="2" indent="-148332" algn="just">
              <a:lnSpc>
                <a:spcPct val="150000"/>
              </a:lnSpc>
            </a:pPr>
            <a:r>
              <a:rPr lang="en-US" sz="1800" dirty="0">
                <a:latin typeface="Arial" panose="020B0604020202020204" pitchFamily="34" charset="0"/>
                <a:cs typeface="Arial" panose="020B0604020202020204" pitchFamily="34" charset="0"/>
              </a:rPr>
              <a:t>Contractors refuse to submit substantiation for their claims and Eskom officials allow them to get away with this practice</a:t>
            </a:r>
          </a:p>
          <a:p>
            <a:pPr marL="363736" lvl="2" indent="-148332" algn="just">
              <a:lnSpc>
                <a:spcPct val="150000"/>
              </a:lnSpc>
            </a:pPr>
            <a:r>
              <a:rPr lang="en-US" sz="1800" dirty="0">
                <a:latin typeface="Arial" panose="020B0604020202020204" pitchFamily="34" charset="0"/>
                <a:cs typeface="Arial" panose="020B0604020202020204" pitchFamily="34" charset="0"/>
              </a:rPr>
              <a:t>Contractors and officials </a:t>
            </a:r>
            <a:r>
              <a:rPr lang="en-ZA" sz="1800" dirty="0">
                <a:latin typeface="Arial" panose="020B0604020202020204" pitchFamily="34" charset="0"/>
                <a:cs typeface="Arial" panose="020B0604020202020204" pitchFamily="34" charset="0"/>
              </a:rPr>
              <a:t>manipulate claims assessment processes by providing incorrect/selective information</a:t>
            </a:r>
          </a:p>
          <a:p>
            <a:pPr marL="363736" lvl="2" indent="-148332" algn="just">
              <a:lnSpc>
                <a:spcPct val="150000"/>
              </a:lnSpc>
            </a:pPr>
            <a:r>
              <a:rPr lang="en-US" sz="1800" dirty="0">
                <a:latin typeface="Arial" panose="020B0604020202020204" pitchFamily="34" charset="0"/>
                <a:cs typeface="Arial" panose="020B0604020202020204" pitchFamily="34" charset="0"/>
              </a:rPr>
              <a:t>Officials deliberately </a:t>
            </a:r>
            <a:r>
              <a:rPr lang="en-ZA" sz="1800" dirty="0">
                <a:latin typeface="Arial" panose="020B0604020202020204" pitchFamily="34" charset="0"/>
                <a:cs typeface="Arial" panose="020B0604020202020204" pitchFamily="34" charset="0"/>
              </a:rPr>
              <a:t>fail to timeously instruct claims assessors to defend Eskom against claims leaving them with unreasonably short timeframes within which to adequately prepare </a:t>
            </a:r>
            <a:r>
              <a:rPr lang="en-ZA" sz="1800" dirty="0" smtClean="0">
                <a:latin typeface="Arial" panose="020B0604020202020204" pitchFamily="34" charset="0"/>
                <a:cs typeface="Arial" panose="020B0604020202020204" pitchFamily="34" charset="0"/>
              </a:rPr>
              <a:t>defences.</a:t>
            </a:r>
            <a:endParaRPr lang="en-ZA" sz="1800" dirty="0">
              <a:latin typeface="Arial" panose="020B0604020202020204" pitchFamily="34" charset="0"/>
              <a:cs typeface="Arial" panose="020B0604020202020204" pitchFamily="34" charset="0"/>
            </a:endParaRPr>
          </a:p>
          <a:p>
            <a:pPr marL="363736" lvl="2" indent="-148332" algn="just">
              <a:lnSpc>
                <a:spcPct val="150000"/>
              </a:lnSpc>
            </a:pPr>
            <a:r>
              <a:rPr lang="en-US" sz="1800" dirty="0">
                <a:latin typeface="Arial" panose="020B0604020202020204" pitchFamily="34" charset="0"/>
                <a:cs typeface="Arial" panose="020B0604020202020204" pitchFamily="34" charset="0"/>
              </a:rPr>
              <a:t>Officials provide</a:t>
            </a:r>
            <a:r>
              <a:rPr lang="en-ZA" sz="1800" dirty="0">
                <a:latin typeface="Arial" panose="020B0604020202020204" pitchFamily="34" charset="0"/>
                <a:cs typeface="Arial" panose="020B0604020202020204" pitchFamily="34" charset="0"/>
              </a:rPr>
              <a:t> confidential information on Eskom’s legal position/potential defences to the </a:t>
            </a:r>
            <a:r>
              <a:rPr lang="en-ZA" sz="1800" dirty="0" smtClean="0">
                <a:latin typeface="Arial" panose="020B0604020202020204" pitchFamily="34" charset="0"/>
                <a:cs typeface="Arial" panose="020B0604020202020204" pitchFamily="34" charset="0"/>
              </a:rPr>
              <a:t>opposition.</a:t>
            </a:r>
            <a:endParaRPr lang="en-ZA" sz="1800" dirty="0">
              <a:latin typeface="Arial" panose="020B0604020202020204" pitchFamily="34" charset="0"/>
              <a:cs typeface="Arial" panose="020B0604020202020204" pitchFamily="34" charset="0"/>
            </a:endParaRPr>
          </a:p>
          <a:p>
            <a:pPr marL="363736" lvl="2" indent="-148332" algn="just">
              <a:lnSpc>
                <a:spcPct val="150000"/>
              </a:lnSpc>
            </a:pPr>
            <a:r>
              <a:rPr lang="en-ZA" sz="1800" dirty="0">
                <a:latin typeface="Arial" panose="020B0604020202020204" pitchFamily="34" charset="0"/>
                <a:cs typeface="Arial" panose="020B0604020202020204" pitchFamily="34" charset="0"/>
              </a:rPr>
              <a:t>Officials circumvent the claims assessment process by issuing unnecessary and inflated </a:t>
            </a:r>
            <a:r>
              <a:rPr lang="en-ZA" sz="1800" dirty="0" smtClean="0">
                <a:latin typeface="Arial" panose="020B0604020202020204" pitchFamily="34" charset="0"/>
                <a:cs typeface="Arial" panose="020B0604020202020204" pitchFamily="34" charset="0"/>
              </a:rPr>
              <a:t>variation orders. </a:t>
            </a:r>
            <a:r>
              <a:rPr lang="en-US"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pPr marL="363736" lvl="2" indent="-148332">
              <a:lnSpc>
                <a:spcPct val="150000"/>
              </a:lnSpc>
            </a:pP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9CDD504-248B-3749-98AD-45ADFBB8EDAD}" type="slidenum">
              <a:rPr lang="en-US" smtClean="0"/>
              <a:pPr/>
              <a:t>48</a:t>
            </a:fld>
            <a:endParaRPr lang="en-US" dirty="0"/>
          </a:p>
        </p:txBody>
      </p:sp>
    </p:spTree>
    <p:extLst>
      <p:ext uri="{BB962C8B-B14F-4D97-AF65-F5344CB8AC3E}">
        <p14:creationId xmlns:p14="http://schemas.microsoft.com/office/powerpoint/2010/main" xmlns="" val="33840903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2428"/>
            <a:ext cx="10515600" cy="3477838"/>
          </a:xfrm>
        </p:spPr>
        <p:txBody>
          <a:bodyPr/>
          <a:lstStyle/>
          <a:p>
            <a:pPr algn="ctr"/>
            <a:r>
              <a:rPr lang="en-US" b="1" dirty="0" smtClean="0">
                <a:latin typeface="Arial" panose="020B0604020202020204" pitchFamily="34" charset="0"/>
                <a:cs typeface="Arial" panose="020B0604020202020204" pitchFamily="34" charset="0"/>
              </a:rPr>
              <a:t>Systemic Recommendations</a:t>
            </a:r>
            <a:endParaRPr lang="en-US"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A9CDD504-248B-3749-98AD-45ADFBB8EDAD}" type="slidenum">
              <a:rPr lang="en-US" smtClean="0"/>
              <a:pPr/>
              <a:t>49</a:t>
            </a:fld>
            <a:endParaRPr lang="en-US" dirty="0"/>
          </a:p>
        </p:txBody>
      </p:sp>
    </p:spTree>
    <p:extLst>
      <p:ext uri="{BB962C8B-B14F-4D97-AF65-F5344CB8AC3E}">
        <p14:creationId xmlns:p14="http://schemas.microsoft.com/office/powerpoint/2010/main" xmlns="" val="151460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023" y="1405288"/>
            <a:ext cx="10622280" cy="981778"/>
          </a:xfrm>
        </p:spPr>
        <p:txBody>
          <a:bodyPr>
            <a:normAutofit fontScale="90000"/>
          </a:bodyPr>
          <a:lstStyle/>
          <a:p>
            <a:pPr algn="ctr"/>
            <a:r>
              <a:rPr lang="en-US" sz="3100" b="1" dirty="0">
                <a:latin typeface="Arial" panose="020B0604020202020204" pitchFamily="34" charset="0"/>
                <a:cs typeface="Arial" panose="020B0604020202020204" pitchFamily="34" charset="0"/>
              </a:rPr>
              <a:t>SIU METHODOLOGY</a:t>
            </a: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endParaRPr lang="en-US" dirty="0"/>
          </a:p>
        </p:txBody>
      </p:sp>
      <p:graphicFrame>
        <p:nvGraphicFramePr>
          <p:cNvPr id="3" name="Content Placeholder 3"/>
          <p:cNvGraphicFramePr>
            <a:graphicFrameLocks/>
          </p:cNvGraphicFramePr>
          <p:nvPr>
            <p:extLst>
              <p:ext uri="{D42A27DB-BD31-4B8C-83A1-F6EECF244321}">
                <p14:modId xmlns:p14="http://schemas.microsoft.com/office/powerpoint/2010/main" xmlns="" val="2340257142"/>
              </p:ext>
            </p:extLst>
          </p:nvPr>
        </p:nvGraphicFramePr>
        <p:xfrm>
          <a:off x="839984" y="2050099"/>
          <a:ext cx="10546702" cy="3590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Left-Right Arrow 3"/>
          <p:cNvSpPr/>
          <p:nvPr/>
        </p:nvSpPr>
        <p:spPr>
          <a:xfrm>
            <a:off x="1347537" y="4840080"/>
            <a:ext cx="9827393" cy="1162699"/>
          </a:xfrm>
          <a:prstGeom prst="leftRight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pPr algn="ctr"/>
            <a:r>
              <a:rPr lang="en-US" sz="2800" b="1" dirty="0" smtClean="0">
                <a:latin typeface="Arial" panose="020B0604020202020204" pitchFamily="34" charset="0"/>
                <a:cs typeface="Arial" panose="020B0604020202020204" pitchFamily="34" charset="0"/>
              </a:rPr>
              <a:t>SIU KEY SKILLS</a:t>
            </a:r>
            <a:endParaRPr lang="en-US" sz="28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A9CDD504-248B-3749-98AD-45ADFBB8EDAD}" type="slidenum">
              <a:rPr lang="en-US" smtClean="0"/>
              <a:pPr/>
              <a:t>5</a:t>
            </a:fld>
            <a:endParaRPr lang="en-US" dirty="0"/>
          </a:p>
        </p:txBody>
      </p:sp>
    </p:spTree>
    <p:extLst>
      <p:ext uri="{BB962C8B-B14F-4D97-AF65-F5344CB8AC3E}">
        <p14:creationId xmlns:p14="http://schemas.microsoft.com/office/powerpoint/2010/main" xmlns="" val="3984616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7972"/>
            <a:ext cx="10515600" cy="525518"/>
          </a:xfrm>
        </p:spPr>
        <p:txBody>
          <a:bodyPr>
            <a:normAutofit/>
          </a:bodyPr>
          <a:lstStyle/>
          <a:p>
            <a:pPr algn="ctr"/>
            <a:r>
              <a:rPr lang="en-US" sz="2800" b="1" dirty="0" smtClean="0">
                <a:latin typeface="Arial" panose="020B0604020202020204" pitchFamily="34" charset="0"/>
                <a:cs typeface="Arial" panose="020B0604020202020204" pitchFamily="34" charset="0"/>
              </a:rPr>
              <a:t>Systemic Recommendations</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4083" y="1629103"/>
            <a:ext cx="12002814" cy="4593020"/>
          </a:xfrm>
        </p:spPr>
        <p:txBody>
          <a:bodyPr>
            <a:noAutofit/>
          </a:bodyPr>
          <a:lstStyle/>
          <a:p>
            <a:pPr marL="0" indent="0">
              <a:lnSpc>
                <a:spcPct val="100000"/>
              </a:lnSpc>
              <a:buNone/>
            </a:pPr>
            <a:r>
              <a:rPr lang="en-US" sz="1800" dirty="0">
                <a:latin typeface="Arial" panose="020B0604020202020204" pitchFamily="34" charset="0"/>
                <a:cs typeface="Arial" panose="020B0604020202020204" pitchFamily="34" charset="0"/>
              </a:rPr>
              <a:t>Thorough vetting of officials upon entering Eskom is not </a:t>
            </a:r>
            <a:r>
              <a:rPr lang="en-US" sz="1800" dirty="0" smtClean="0">
                <a:latin typeface="Arial" panose="020B0604020202020204" pitchFamily="34" charset="0"/>
                <a:cs typeface="Arial" panose="020B0604020202020204" pitchFamily="34" charset="0"/>
              </a:rPr>
              <a:t>enough, Eskom should consider implementing contractual terms that:</a:t>
            </a:r>
            <a:endParaRPr lang="en-US" sz="1800" dirty="0">
              <a:latin typeface="Arial" panose="020B0604020202020204" pitchFamily="34" charset="0"/>
              <a:cs typeface="Arial" panose="020B0604020202020204" pitchFamily="34" charset="0"/>
            </a:endParaRPr>
          </a:p>
          <a:p>
            <a:pPr lvl="1">
              <a:lnSpc>
                <a:spcPct val="100000"/>
              </a:lnSpc>
            </a:pPr>
            <a:r>
              <a:rPr lang="en-US" sz="1800" dirty="0">
                <a:latin typeface="Arial" panose="020B0604020202020204" pitchFamily="34" charset="0"/>
                <a:cs typeface="Arial" panose="020B0604020202020204" pitchFamily="34" charset="0"/>
              </a:rPr>
              <a:t>Allow for access to the personal information of the employee, such as bank accounts of the employee (and his/her spouse &amp; children), e-mails and cellular phone communications</a:t>
            </a:r>
          </a:p>
          <a:p>
            <a:pPr lvl="1">
              <a:lnSpc>
                <a:spcPct val="100000"/>
              </a:lnSpc>
            </a:pPr>
            <a:r>
              <a:rPr lang="en-US" sz="1800" dirty="0">
                <a:latin typeface="Arial" panose="020B0604020202020204" pitchFamily="34" charset="0"/>
                <a:cs typeface="Arial" panose="020B0604020202020204" pitchFamily="34" charset="0"/>
              </a:rPr>
              <a:t>Allow for voice stress analyses and lie detector tests to be conducted routinely</a:t>
            </a:r>
          </a:p>
          <a:p>
            <a:pPr marL="0" indent="0">
              <a:lnSpc>
                <a:spcPct val="100000"/>
              </a:lnSpc>
              <a:spcBef>
                <a:spcPts val="600"/>
              </a:spcBef>
              <a:buNone/>
            </a:pPr>
            <a:r>
              <a:rPr lang="en-US" sz="1800" dirty="0">
                <a:latin typeface="Arial" panose="020B0604020202020204" pitchFamily="34" charset="0"/>
                <a:cs typeface="Arial" panose="020B0604020202020204" pitchFamily="34" charset="0"/>
              </a:rPr>
              <a:t>Continued monitoring of high risk officials are required (such as SCM practitioners, contract managers, financial staff etc.)</a:t>
            </a:r>
          </a:p>
          <a:p>
            <a:pPr lvl="1">
              <a:lnSpc>
                <a:spcPct val="100000"/>
              </a:lnSpc>
            </a:pPr>
            <a:r>
              <a:rPr lang="en-US" sz="1800" dirty="0">
                <a:latin typeface="Arial" panose="020B0604020202020204" pitchFamily="34" charset="0"/>
                <a:cs typeface="Arial" panose="020B0604020202020204" pitchFamily="34" charset="0"/>
              </a:rPr>
              <a:t>Monitor the lifestyles and financial transactions of high risk officials</a:t>
            </a:r>
          </a:p>
          <a:p>
            <a:pPr lvl="1">
              <a:lnSpc>
                <a:spcPct val="100000"/>
              </a:lnSpc>
            </a:pPr>
            <a:r>
              <a:rPr lang="en-US" sz="1800" b="1" dirty="0">
                <a:latin typeface="Arial" panose="020B0604020202020204" pitchFamily="34" charset="0"/>
                <a:cs typeface="Arial" panose="020B0604020202020204" pitchFamily="34" charset="0"/>
              </a:rPr>
              <a:t>Monitor declarations of interest</a:t>
            </a:r>
          </a:p>
          <a:p>
            <a:pPr marL="0" indent="0">
              <a:lnSpc>
                <a:spcPct val="100000"/>
              </a:lnSpc>
              <a:spcBef>
                <a:spcPts val="600"/>
              </a:spcBef>
              <a:buNone/>
            </a:pPr>
            <a:r>
              <a:rPr lang="en-US" sz="1800" dirty="0">
                <a:latin typeface="Arial" panose="020B0604020202020204" pitchFamily="34" charset="0"/>
                <a:cs typeface="Arial" panose="020B0604020202020204" pitchFamily="34" charset="0"/>
              </a:rPr>
              <a:t>Manage information obtained through DOIs by both officials and bidders – e.g. if an official declares his interest in a business, ensure that such  business do not appear on Eskom’s vendor database and if they do, remove them </a:t>
            </a:r>
          </a:p>
          <a:p>
            <a:pPr marL="0" indent="0">
              <a:lnSpc>
                <a:spcPct val="100000"/>
              </a:lnSpc>
              <a:spcBef>
                <a:spcPts val="600"/>
              </a:spcBef>
              <a:buNone/>
            </a:pPr>
            <a:r>
              <a:rPr lang="en-US" sz="1800" dirty="0">
                <a:latin typeface="Arial" panose="020B0604020202020204" pitchFamily="34" charset="0"/>
                <a:cs typeface="Arial" panose="020B0604020202020204" pitchFamily="34" charset="0"/>
              </a:rPr>
              <a:t>Build a database of high risk officials/contractors identified in forensic and audit reports/bid documents etc.</a:t>
            </a:r>
          </a:p>
          <a:p>
            <a:pPr marL="215404" lvl="2" indent="0">
              <a:lnSpc>
                <a:spcPct val="150000"/>
              </a:lnSpc>
              <a:buNone/>
            </a:pP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9CDD504-248B-3749-98AD-45ADFBB8EDAD}" type="slidenum">
              <a:rPr lang="en-US" smtClean="0"/>
              <a:pPr/>
              <a:t>50</a:t>
            </a:fld>
            <a:endParaRPr lang="en-US" dirty="0"/>
          </a:p>
        </p:txBody>
      </p:sp>
    </p:spTree>
    <p:extLst>
      <p:ext uri="{BB962C8B-B14F-4D97-AF65-F5344CB8AC3E}">
        <p14:creationId xmlns:p14="http://schemas.microsoft.com/office/powerpoint/2010/main" xmlns="" val="23594941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7972"/>
            <a:ext cx="10515600" cy="525518"/>
          </a:xfrm>
        </p:spPr>
        <p:txBody>
          <a:bodyPr>
            <a:normAutofit/>
          </a:bodyPr>
          <a:lstStyle/>
          <a:p>
            <a:pPr algn="ctr"/>
            <a:r>
              <a:rPr lang="en-US" sz="2800" b="1" dirty="0" smtClean="0">
                <a:latin typeface="Arial" panose="020B0604020202020204" pitchFamily="34" charset="0"/>
                <a:cs typeface="Arial" panose="020B0604020202020204" pitchFamily="34" charset="0"/>
              </a:rPr>
              <a:t>Systemic Recommendations</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9186" y="1629103"/>
            <a:ext cx="11889603" cy="4593020"/>
          </a:xfrm>
        </p:spPr>
        <p:txBody>
          <a:bodyPr>
            <a:noAutofit/>
          </a:bodyPr>
          <a:lstStyle/>
          <a:p>
            <a:pPr marL="0" indent="0" algn="just">
              <a:buNone/>
            </a:pPr>
            <a:r>
              <a:rPr lang="en-US" sz="1800" dirty="0">
                <a:latin typeface="Arial" panose="020B0604020202020204" pitchFamily="34" charset="0"/>
                <a:cs typeface="Arial" panose="020B0604020202020204" pitchFamily="34" charset="0"/>
              </a:rPr>
              <a:t>Develop a system to red flag transactions approved by high risk officials on the SAP payment system or payments made to high risk suppliers/contractors.</a:t>
            </a:r>
          </a:p>
          <a:p>
            <a:pPr marL="0" indent="0" algn="just">
              <a:buNone/>
            </a:pPr>
            <a:r>
              <a:rPr lang="en-US" sz="1800" dirty="0" smtClean="0">
                <a:latin typeface="Arial" panose="020B0604020202020204" pitchFamily="34" charset="0"/>
                <a:cs typeface="Arial" panose="020B0604020202020204" pitchFamily="34" charset="0"/>
              </a:rPr>
              <a:t>Improve </a:t>
            </a:r>
            <a:r>
              <a:rPr lang="en-US" sz="1800" dirty="0">
                <a:latin typeface="Arial" panose="020B0604020202020204" pitchFamily="34" charset="0"/>
                <a:cs typeface="Arial" panose="020B0604020202020204" pitchFamily="34" charset="0"/>
              </a:rPr>
              <a:t>transparency in relation to procurement processes - Transparency provisions enable processes and decisions to be monitored and reviewed, helps ensure that decision-makers can be held accountable and also helps open public procurement to more competition. </a:t>
            </a:r>
            <a:endParaRPr lang="en-US" sz="1800" dirty="0" smtClean="0">
              <a:latin typeface="Arial" panose="020B0604020202020204" pitchFamily="34" charset="0"/>
              <a:cs typeface="Arial" panose="020B0604020202020204" pitchFamily="34" charset="0"/>
            </a:endParaRPr>
          </a:p>
          <a:p>
            <a:pPr marL="0" indent="0" algn="just">
              <a:buNone/>
            </a:pPr>
            <a:r>
              <a:rPr lang="en-US" sz="1800" dirty="0" smtClean="0">
                <a:latin typeface="Arial" panose="020B0604020202020204" pitchFamily="34" charset="0"/>
                <a:cs typeface="Arial" panose="020B0604020202020204" pitchFamily="34" charset="0"/>
              </a:rPr>
              <a:t>Transparency </a:t>
            </a:r>
            <a:r>
              <a:rPr lang="en-US" sz="1800" dirty="0">
                <a:latin typeface="Arial" panose="020B0604020202020204" pitchFamily="34" charset="0"/>
                <a:cs typeface="Arial" panose="020B0604020202020204" pitchFamily="34" charset="0"/>
              </a:rPr>
              <a:t>needs to pervade all steps in the procurement cycle, from the earliest decisions on needs assessments, to the development of procurement plans and budget allocations, to bid evaluations, to implementing the contracts (and any contract amendments</a:t>
            </a:r>
            <a:r>
              <a:rPr lang="en-US" sz="1800" dirty="0" smtClean="0">
                <a:latin typeface="Arial" panose="020B0604020202020204" pitchFamily="34" charset="0"/>
                <a:cs typeface="Arial" panose="020B0604020202020204" pitchFamily="34" charset="0"/>
              </a:rPr>
              <a:t>)</a:t>
            </a:r>
          </a:p>
          <a:p>
            <a:pPr marL="0" indent="0" algn="just">
              <a:buNone/>
            </a:pPr>
            <a:r>
              <a:rPr lang="en-US" sz="1800" dirty="0" smtClean="0">
                <a:latin typeface="Arial" panose="020B0604020202020204" pitchFamily="34" charset="0"/>
                <a:cs typeface="Arial" panose="020B0604020202020204" pitchFamily="34" charset="0"/>
              </a:rPr>
              <a:t>The attitude of turning a blind eye must be discouraged. </a:t>
            </a:r>
          </a:p>
          <a:p>
            <a:pPr marL="0" indent="0" algn="just">
              <a:buNone/>
            </a:pPr>
            <a:r>
              <a:rPr lang="en-US" sz="1800" dirty="0" smtClean="0">
                <a:latin typeface="Arial" panose="020B0604020202020204" pitchFamily="34" charset="0"/>
                <a:cs typeface="Arial" panose="020B0604020202020204" pitchFamily="34" charset="0"/>
              </a:rPr>
              <a:t>When strategic positions are filled, there is usually a rapid progression of the incumbents go-to people to fill in the support positions. This usually presents a fertile ground for corruption as a result of unquestionable loyalty to the incumbent. </a:t>
            </a:r>
            <a:endParaRPr lang="en-ZA" sz="1800" dirty="0">
              <a:latin typeface="Arial" panose="020B0604020202020204" pitchFamily="34" charset="0"/>
              <a:cs typeface="Arial" panose="020B0604020202020204" pitchFamily="34" charset="0"/>
            </a:endParaRPr>
          </a:p>
          <a:p>
            <a:pPr marL="215404" lvl="2" indent="0">
              <a:lnSpc>
                <a:spcPct val="150000"/>
              </a:lnSpc>
              <a:buNone/>
            </a:pP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9CDD504-248B-3749-98AD-45ADFBB8EDAD}" type="slidenum">
              <a:rPr lang="en-US" smtClean="0"/>
              <a:pPr/>
              <a:t>51</a:t>
            </a:fld>
            <a:endParaRPr lang="en-US" dirty="0"/>
          </a:p>
        </p:txBody>
      </p:sp>
    </p:spTree>
    <p:extLst>
      <p:ext uri="{BB962C8B-B14F-4D97-AF65-F5344CB8AC3E}">
        <p14:creationId xmlns:p14="http://schemas.microsoft.com/office/powerpoint/2010/main" xmlns="" val="852731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7972"/>
            <a:ext cx="10515600" cy="525518"/>
          </a:xfrm>
        </p:spPr>
        <p:txBody>
          <a:bodyPr>
            <a:normAutofit/>
          </a:bodyPr>
          <a:lstStyle/>
          <a:p>
            <a:pPr algn="ctr"/>
            <a:r>
              <a:rPr lang="en-US" sz="2800" b="1" dirty="0" smtClean="0">
                <a:latin typeface="Arial" panose="020B0604020202020204" pitchFamily="34" charset="0"/>
                <a:cs typeface="Arial" panose="020B0604020202020204" pitchFamily="34" charset="0"/>
              </a:rPr>
              <a:t>Systemic Recommendations</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2505" y="1637211"/>
            <a:ext cx="11868866" cy="4584912"/>
          </a:xfrm>
        </p:spPr>
        <p:txBody>
          <a:bodyPr>
            <a:noAutofit/>
          </a:bodyPr>
          <a:lstStyle/>
          <a:p>
            <a:r>
              <a:rPr lang="en-US" sz="1600" dirty="0">
                <a:latin typeface="Arial" panose="020B0604020202020204" pitchFamily="34" charset="0"/>
                <a:cs typeface="Arial" panose="020B0604020202020204" pitchFamily="34" charset="0"/>
              </a:rPr>
              <a:t>Independent expert oversight over claims and variations processes (the governance applied to managing claims should equally be applied to the assessment of variations.</a:t>
            </a:r>
          </a:p>
          <a:p>
            <a:r>
              <a:rPr lang="en-ZA" sz="1600" dirty="0">
                <a:latin typeface="Arial" panose="020B0604020202020204" pitchFamily="34" charset="0"/>
                <a:cs typeface="Arial" panose="020B0604020202020204" pitchFamily="34" charset="0"/>
              </a:rPr>
              <a:t>Re-baseline the Kusile and Medupi Project Works to accurately determine Eskom’s exposure to the time and associated costs across all package works. This will provide Eskom with certainty as to its future capital expenditure to completion. </a:t>
            </a:r>
          </a:p>
          <a:p>
            <a:r>
              <a:rPr lang="en-ZA" sz="1600" dirty="0">
                <a:latin typeface="Arial" panose="020B0604020202020204" pitchFamily="34" charset="0"/>
                <a:cs typeface="Arial" panose="020B0604020202020204" pitchFamily="34" charset="0"/>
              </a:rPr>
              <a:t>Aggressively defend open claims against Eskom.</a:t>
            </a:r>
          </a:p>
          <a:p>
            <a:pPr lvl="0"/>
            <a:r>
              <a:rPr lang="en-GB" sz="1600" dirty="0">
                <a:latin typeface="Arial" panose="020B0604020202020204" pitchFamily="34" charset="0"/>
                <a:cs typeface="Arial" panose="020B0604020202020204" pitchFamily="34" charset="0"/>
              </a:rPr>
              <a:t>Apply a consistent and forensic approach to the assessment of claims for additional time and cost in strict adherence to the contract.</a:t>
            </a:r>
            <a:endParaRPr lang="en-ZA" sz="1600" dirty="0">
              <a:latin typeface="Arial" panose="020B0604020202020204" pitchFamily="34" charset="0"/>
              <a:cs typeface="Arial" panose="020B0604020202020204" pitchFamily="34" charset="0"/>
            </a:endParaRPr>
          </a:p>
          <a:p>
            <a:pPr lvl="0"/>
            <a:r>
              <a:rPr lang="en-GB" sz="1600" dirty="0">
                <a:latin typeface="Arial" panose="020B0604020202020204" pitchFamily="34" charset="0"/>
                <a:cs typeface="Arial" panose="020B0604020202020204" pitchFamily="34" charset="0"/>
              </a:rPr>
              <a:t>Ensure that project documentation and records to maintained to rebut, by way substantiated alternative assessment, inflated contractor claims. </a:t>
            </a:r>
          </a:p>
          <a:p>
            <a:pPr hangingPunct="0"/>
            <a:r>
              <a:rPr lang="en-GB" sz="1600" dirty="0">
                <a:latin typeface="Arial" panose="020B0604020202020204" pitchFamily="34" charset="0"/>
                <a:cs typeface="Arial" panose="020B0604020202020204" pitchFamily="34" charset="0"/>
              </a:rPr>
              <a:t>Eskom’s first line of defence, is its construction project management teams. It is therefore essential that these individuals are properly skilled and working in Eskom’s best interests at all times. Central oversight of contract management is required. </a:t>
            </a:r>
            <a:endParaRPr lang="en-ZA" sz="1600" dirty="0">
              <a:latin typeface="Arial" panose="020B0604020202020204" pitchFamily="34" charset="0"/>
              <a:cs typeface="Arial" panose="020B0604020202020204" pitchFamily="34" charset="0"/>
            </a:endParaRPr>
          </a:p>
          <a:p>
            <a:pPr lvl="0" hangingPunct="0"/>
            <a:r>
              <a:rPr lang="en-GB" sz="1600" dirty="0">
                <a:latin typeface="Arial" panose="020B0604020202020204" pitchFamily="34" charset="0"/>
                <a:cs typeface="Arial" panose="020B0604020202020204" pitchFamily="34" charset="0"/>
              </a:rPr>
              <a:t>Recover historic overpayments</a:t>
            </a:r>
            <a:r>
              <a:rPr lang="en-GB" sz="1600" dirty="0" smtClean="0">
                <a:latin typeface="Arial" panose="020B0604020202020204" pitchFamily="34" charset="0"/>
                <a:cs typeface="Arial" panose="020B0604020202020204" pitchFamily="34" charset="0"/>
              </a:rPr>
              <a:t>.</a:t>
            </a:r>
          </a:p>
          <a:p>
            <a:pPr lvl="0" hangingPunct="0"/>
            <a:r>
              <a:rPr lang="en-GB" sz="1600" dirty="0" smtClean="0">
                <a:latin typeface="Arial" panose="020B0604020202020204" pitchFamily="34" charset="0"/>
                <a:cs typeface="Arial" panose="020B0604020202020204" pitchFamily="34" charset="0"/>
              </a:rPr>
              <a:t>Eskom considers alternative modes of coal delivery like rail and conveyor as opposed to road. This will prevent any tampering with the coal. This could also be more cost effective in the long term.   </a:t>
            </a:r>
            <a:endParaRPr lang="en-ZA" sz="1600" dirty="0">
              <a:latin typeface="Arial" panose="020B0604020202020204" pitchFamily="34" charset="0"/>
              <a:cs typeface="Arial" panose="020B0604020202020204" pitchFamily="34" charset="0"/>
            </a:endParaRPr>
          </a:p>
          <a:p>
            <a:pPr marL="215404" lvl="2" indent="0">
              <a:lnSpc>
                <a:spcPct val="150000"/>
              </a:lnSpc>
              <a:buNone/>
            </a:pP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9CDD504-248B-3749-98AD-45ADFBB8EDAD}" type="slidenum">
              <a:rPr lang="en-US" smtClean="0"/>
              <a:pPr/>
              <a:t>52</a:t>
            </a:fld>
            <a:endParaRPr lang="en-US" dirty="0"/>
          </a:p>
        </p:txBody>
      </p:sp>
    </p:spTree>
    <p:extLst>
      <p:ext uri="{BB962C8B-B14F-4D97-AF65-F5344CB8AC3E}">
        <p14:creationId xmlns:p14="http://schemas.microsoft.com/office/powerpoint/2010/main" xmlns="" val="26094187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2428"/>
            <a:ext cx="10515600" cy="3477838"/>
          </a:xfrm>
        </p:spPr>
        <p:txBody>
          <a:bodyPr/>
          <a:lstStyle/>
          <a:p>
            <a:pPr algn="ctr"/>
            <a:r>
              <a:rPr lang="en-US" b="1" dirty="0" smtClean="0">
                <a:latin typeface="Arial" panose="020B0604020202020204" pitchFamily="34" charset="0"/>
                <a:cs typeface="Arial" panose="020B0604020202020204" pitchFamily="34" charset="0"/>
              </a:rPr>
              <a:t>Summary of Outcomes</a:t>
            </a:r>
            <a:endParaRPr lang="en-US"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A9CDD504-248B-3749-98AD-45ADFBB8EDAD}" type="slidenum">
              <a:rPr lang="en-US" smtClean="0"/>
              <a:pPr/>
              <a:t>53</a:t>
            </a:fld>
            <a:endParaRPr lang="en-US" dirty="0"/>
          </a:p>
        </p:txBody>
      </p:sp>
    </p:spTree>
    <p:extLst>
      <p:ext uri="{BB962C8B-B14F-4D97-AF65-F5344CB8AC3E}">
        <p14:creationId xmlns:p14="http://schemas.microsoft.com/office/powerpoint/2010/main" xmlns="" val="11368343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0396"/>
            <a:ext cx="10515600" cy="875900"/>
          </a:xfrm>
        </p:spPr>
        <p:txBody>
          <a:bodyPr>
            <a:normAutofit/>
          </a:bodyPr>
          <a:lstStyle/>
          <a:p>
            <a:pPr algn="ctr"/>
            <a:r>
              <a:rPr lang="en-US" sz="2800" b="1" dirty="0" smtClean="0">
                <a:solidFill>
                  <a:prstClr val="black"/>
                </a:solidFill>
                <a:latin typeface="Arial" panose="020B0604020202020204" pitchFamily="34" charset="0"/>
                <a:cs typeface="Arial" panose="020B0604020202020204" pitchFamily="34" charset="0"/>
              </a:rPr>
              <a:t>Summary of Outcomes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51904677"/>
              </p:ext>
            </p:extLst>
          </p:nvPr>
        </p:nvGraphicFramePr>
        <p:xfrm>
          <a:off x="84084" y="1357161"/>
          <a:ext cx="12002814" cy="5017647"/>
        </p:xfrm>
        <a:graphic>
          <a:graphicData uri="http://schemas.openxmlformats.org/drawingml/2006/table">
            <a:tbl>
              <a:tblPr firstRow="1" bandRow="1">
                <a:tableStyleId>{5C22544A-7EE6-4342-B048-85BDC9FD1C3A}</a:tableStyleId>
              </a:tblPr>
              <a:tblGrid>
                <a:gridCol w="1773592">
                  <a:extLst>
                    <a:ext uri="{9D8B030D-6E8A-4147-A177-3AD203B41FA5}">
                      <a16:colId xmlns:a16="http://schemas.microsoft.com/office/drawing/2014/main" xmlns="" val="2995170530"/>
                    </a:ext>
                  </a:extLst>
                </a:gridCol>
                <a:gridCol w="1858293">
                  <a:extLst>
                    <a:ext uri="{9D8B030D-6E8A-4147-A177-3AD203B41FA5}">
                      <a16:colId xmlns:a16="http://schemas.microsoft.com/office/drawing/2014/main" xmlns="" val="2811818832"/>
                    </a:ext>
                  </a:extLst>
                </a:gridCol>
                <a:gridCol w="2136191">
                  <a:extLst>
                    <a:ext uri="{9D8B030D-6E8A-4147-A177-3AD203B41FA5}">
                      <a16:colId xmlns:a16="http://schemas.microsoft.com/office/drawing/2014/main" xmlns="" val="3255744359"/>
                    </a:ext>
                  </a:extLst>
                </a:gridCol>
                <a:gridCol w="6234738">
                  <a:extLst>
                    <a:ext uri="{9D8B030D-6E8A-4147-A177-3AD203B41FA5}">
                      <a16:colId xmlns:a16="http://schemas.microsoft.com/office/drawing/2014/main" xmlns="" val="2676878281"/>
                    </a:ext>
                  </a:extLst>
                </a:gridCol>
              </a:tblGrid>
              <a:tr h="331659">
                <a:tc>
                  <a:txBody>
                    <a:bodyPr/>
                    <a:lstStyle/>
                    <a:p>
                      <a:pPr algn="ctr"/>
                      <a:r>
                        <a:rPr lang="en-US" sz="1600" dirty="0" smtClean="0">
                          <a:latin typeface="Arial" panose="020B0604020202020204" pitchFamily="34" charset="0"/>
                          <a:cs typeface="Arial" panose="020B0604020202020204" pitchFamily="34" charset="0"/>
                        </a:rPr>
                        <a:t>Focus Area</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smtClean="0">
                          <a:latin typeface="Arial" panose="020B0604020202020204" pitchFamily="34" charset="0"/>
                          <a:cs typeface="Arial" panose="020B0604020202020204" pitchFamily="34" charset="0"/>
                        </a:rPr>
                        <a:t>Disciplinary </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smtClean="0">
                          <a:latin typeface="Arial" panose="020B0604020202020204" pitchFamily="34" charset="0"/>
                          <a:cs typeface="Arial" panose="020B0604020202020204" pitchFamily="34" charset="0"/>
                        </a:rPr>
                        <a:t>NPA</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smtClean="0">
                          <a:latin typeface="Arial" panose="020B0604020202020204" pitchFamily="34" charset="0"/>
                          <a:cs typeface="Arial" panose="020B0604020202020204" pitchFamily="34" charset="0"/>
                        </a:rPr>
                        <a:t>Civil </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840962876"/>
                  </a:ext>
                </a:extLst>
              </a:tr>
              <a:tr h="503747">
                <a:tc>
                  <a:txBody>
                    <a:bodyPr/>
                    <a:lstStyle/>
                    <a:p>
                      <a:r>
                        <a:rPr lang="en-US" sz="1400" dirty="0" smtClean="0">
                          <a:latin typeface="Arial" panose="020B0604020202020204" pitchFamily="34" charset="0"/>
                          <a:cs typeface="Arial" panose="020B0604020202020204" pitchFamily="34" charset="0"/>
                        </a:rPr>
                        <a:t>Conflict of Interest</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135 </a:t>
                      </a:r>
                      <a:endParaRPr lang="en-US" sz="14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14 individuals  </a:t>
                      </a:r>
                      <a:endParaRPr lang="en-US" sz="14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0</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067744285"/>
                  </a:ext>
                </a:extLst>
              </a:tr>
              <a:tr h="354507">
                <a:tc>
                  <a:txBody>
                    <a:bodyPr/>
                    <a:lstStyle/>
                    <a:p>
                      <a:r>
                        <a:rPr lang="en-US" sz="1400" dirty="0" smtClean="0">
                          <a:latin typeface="Arial" panose="020B0604020202020204" pitchFamily="34" charset="0"/>
                          <a:cs typeface="Arial" panose="020B0604020202020204" pitchFamily="34" charset="0"/>
                        </a:rPr>
                        <a:t>Declaration of Interest</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5452 (3879 Finalised)</a:t>
                      </a:r>
                    </a:p>
                  </a:txBody>
                  <a:tcPr/>
                </a:tc>
                <a:tc>
                  <a:txBody>
                    <a:bodyPr/>
                    <a:lstStyle/>
                    <a:p>
                      <a:pPr algn="ctr"/>
                      <a:r>
                        <a:rPr lang="en-US" sz="1400" dirty="0" smtClean="0">
                          <a:latin typeface="Arial" panose="020B0604020202020204" pitchFamily="34" charset="0"/>
                          <a:cs typeface="Arial" panose="020B0604020202020204" pitchFamily="34" charset="0"/>
                        </a:rPr>
                        <a:t>0</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0</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972365856"/>
                  </a:ext>
                </a:extLst>
              </a:tr>
              <a:tr h="308356">
                <a:tc>
                  <a:txBody>
                    <a:bodyPr/>
                    <a:lstStyle/>
                    <a:p>
                      <a:r>
                        <a:rPr lang="en-US" sz="1400" dirty="0" smtClean="0">
                          <a:latin typeface="Arial" panose="020B0604020202020204" pitchFamily="34" charset="0"/>
                          <a:cs typeface="Arial" panose="020B0604020202020204" pitchFamily="34" charset="0"/>
                        </a:rPr>
                        <a:t>Whistleblowers</a:t>
                      </a:r>
                      <a:r>
                        <a:rPr lang="en-US" sz="1400" baseline="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12 (9 Guilty,</a:t>
                      </a:r>
                      <a:r>
                        <a:rPr lang="en-US" sz="1400" baseline="0" dirty="0" smtClean="0">
                          <a:latin typeface="Arial" panose="020B0604020202020204" pitchFamily="34" charset="0"/>
                          <a:cs typeface="Arial" panose="020B0604020202020204" pitchFamily="34" charset="0"/>
                        </a:rPr>
                        <a:t> 2 Resigned, 1 Retired)</a:t>
                      </a:r>
                      <a:endParaRPr lang="en-US" sz="1400" dirty="0" smtClean="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0</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0</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083061428"/>
                  </a:ext>
                </a:extLst>
              </a:tr>
              <a:tr h="1653907">
                <a:tc>
                  <a:txBody>
                    <a:bodyPr/>
                    <a:lstStyle/>
                    <a:p>
                      <a:r>
                        <a:rPr lang="en-US" sz="1400" dirty="0" smtClean="0">
                          <a:latin typeface="Arial" panose="020B0604020202020204" pitchFamily="34" charset="0"/>
                          <a:cs typeface="Arial" panose="020B0604020202020204" pitchFamily="34" charset="0"/>
                        </a:rPr>
                        <a:t>Coal</a:t>
                      </a:r>
                      <a:r>
                        <a:rPr lang="en-US" sz="1400" baseline="0" dirty="0" smtClean="0">
                          <a:latin typeface="Arial" panose="020B0604020202020204" pitchFamily="34" charset="0"/>
                          <a:cs typeface="Arial" panose="020B0604020202020204" pitchFamily="34" charset="0"/>
                        </a:rPr>
                        <a:t> Procurement and Transportation</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1</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15 individuals and companies</a:t>
                      </a:r>
                      <a:endParaRPr lang="en-US" sz="1400" dirty="0">
                        <a:latin typeface="Arial" panose="020B0604020202020204" pitchFamily="34" charset="0"/>
                        <a:cs typeface="Arial" panose="020B0604020202020204" pitchFamily="34" charset="0"/>
                      </a:endParaRPr>
                    </a:p>
                  </a:txBody>
                  <a:tcPr/>
                </a:tc>
                <a:tc>
                  <a:txBody>
                    <a:bodyPr/>
                    <a:lstStyle/>
                    <a:p>
                      <a:pPr marL="285750" indent="-285750" algn="l">
                        <a:buFont typeface="Arial" panose="020B0604020202020204" pitchFamily="34" charset="0"/>
                        <a:buChar char="•"/>
                      </a:pPr>
                      <a:r>
                        <a:rPr lang="en-US" sz="1400" dirty="0" smtClean="0">
                          <a:latin typeface="Arial" panose="020B0604020202020204" pitchFamily="34" charset="0"/>
                          <a:cs typeface="Arial" panose="020B0604020202020204" pitchFamily="34" charset="0"/>
                        </a:rPr>
                        <a:t>1</a:t>
                      </a:r>
                      <a:r>
                        <a:rPr lang="en-US" sz="1400" baseline="0" dirty="0" smtClean="0">
                          <a:latin typeface="Arial" panose="020B0604020202020204" pitchFamily="34" charset="0"/>
                          <a:cs typeface="Arial" panose="020B0604020202020204" pitchFamily="34" charset="0"/>
                        </a:rPr>
                        <a:t> x Contract has been set aside R3.7b</a:t>
                      </a:r>
                    </a:p>
                    <a:p>
                      <a:pPr marL="285750" indent="-285750" algn="l">
                        <a:buFont typeface="Arial" panose="020B0604020202020204" pitchFamily="34" charset="0"/>
                        <a:buChar char="•"/>
                      </a:pPr>
                      <a:r>
                        <a:rPr lang="en-US" sz="1400" baseline="0" dirty="0" smtClean="0">
                          <a:latin typeface="Arial" panose="020B0604020202020204" pitchFamily="34" charset="0"/>
                          <a:cs typeface="Arial" panose="020B0604020202020204" pitchFamily="34" charset="0"/>
                        </a:rPr>
                        <a:t>1 x Damages Claim has been instituted R734m</a:t>
                      </a:r>
                    </a:p>
                    <a:p>
                      <a:pPr marL="285750" indent="-285750" algn="l">
                        <a:buFont typeface="Arial" panose="020B0604020202020204" pitchFamily="34" charset="0"/>
                        <a:buChar char="•"/>
                      </a:pPr>
                      <a:r>
                        <a:rPr lang="en-US" sz="1400" baseline="0" dirty="0" smtClean="0">
                          <a:latin typeface="Arial" panose="020B0604020202020204" pitchFamily="34" charset="0"/>
                          <a:cs typeface="Arial" panose="020B0604020202020204" pitchFamily="34" charset="0"/>
                        </a:rPr>
                        <a:t>1 x Case has been instituted against former Eskom executives, Board members and private companies R3.8b</a:t>
                      </a:r>
                    </a:p>
                    <a:p>
                      <a:pPr marL="285750" indent="-285750" algn="l">
                        <a:buFont typeface="Arial" panose="020B0604020202020204" pitchFamily="34" charset="0"/>
                        <a:buChar char="•"/>
                      </a:pPr>
                      <a:r>
                        <a:rPr lang="en-US" sz="1400" baseline="0" dirty="0" smtClean="0">
                          <a:latin typeface="Arial" panose="020B0604020202020204" pitchFamily="34" charset="0"/>
                          <a:cs typeface="Arial" panose="020B0604020202020204" pitchFamily="34" charset="0"/>
                        </a:rPr>
                        <a:t>1 x Contract R6.5b has been terminated</a:t>
                      </a:r>
                    </a:p>
                    <a:p>
                      <a:pPr marL="285750" indent="-285750" algn="l">
                        <a:buFont typeface="Arial" panose="020B0604020202020204" pitchFamily="34" charset="0"/>
                        <a:buChar char="•"/>
                      </a:pPr>
                      <a:r>
                        <a:rPr lang="en-US" sz="1400" baseline="0" dirty="0" smtClean="0">
                          <a:latin typeface="Arial" panose="020B0604020202020204" pitchFamily="34" charset="0"/>
                          <a:cs typeface="Arial" panose="020B0604020202020204" pitchFamily="34" charset="0"/>
                        </a:rPr>
                        <a:t>1 x Preservation and Forfeiture order has been obtained in the ST R11m.</a:t>
                      </a:r>
                    </a:p>
                    <a:p>
                      <a:pPr marL="285750" indent="-285750" algn="l">
                        <a:buFont typeface="Arial" panose="020B0604020202020204" pitchFamily="34" charset="0"/>
                        <a:buChar char="•"/>
                      </a:pPr>
                      <a:r>
                        <a:rPr lang="en-US" sz="1400" baseline="0" dirty="0" smtClean="0">
                          <a:latin typeface="Arial" panose="020B0604020202020204" pitchFamily="34" charset="0"/>
                          <a:cs typeface="Arial" panose="020B0604020202020204" pitchFamily="34" charset="0"/>
                        </a:rPr>
                        <a:t>R2.7m Claim instituted against former employee Zulu </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804567673"/>
                  </a:ext>
                </a:extLst>
              </a:tr>
              <a:tr h="756873">
                <a:tc>
                  <a:txBody>
                    <a:bodyPr/>
                    <a:lstStyle/>
                    <a:p>
                      <a:r>
                        <a:rPr lang="en-US" sz="1400" dirty="0" smtClean="0">
                          <a:latin typeface="Arial" panose="020B0604020202020204" pitchFamily="34" charset="0"/>
                          <a:cs typeface="Arial" panose="020B0604020202020204" pitchFamily="34" charset="0"/>
                        </a:rPr>
                        <a:t>Build Projects</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14</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103 referrals against  individuals and companies</a:t>
                      </a:r>
                      <a:endParaRPr lang="en-US" sz="1400" dirty="0">
                        <a:latin typeface="Arial" panose="020B0604020202020204" pitchFamily="34" charset="0"/>
                        <a:cs typeface="Arial" panose="020B0604020202020204" pitchFamily="34" charset="0"/>
                      </a:endParaRPr>
                    </a:p>
                  </a:txBody>
                  <a:tcPr/>
                </a:tc>
                <a:tc>
                  <a:txBody>
                    <a:bodyPr/>
                    <a:lstStyle/>
                    <a:p>
                      <a:pPr marL="285750" indent="-285750" algn="l">
                        <a:buFont typeface="Arial" panose="020B0604020202020204" pitchFamily="34" charset="0"/>
                        <a:buChar char="•"/>
                      </a:pPr>
                      <a:r>
                        <a:rPr lang="en-US" sz="1400" dirty="0" smtClean="0">
                          <a:latin typeface="Arial" panose="020B0604020202020204" pitchFamily="34" charset="0"/>
                          <a:cs typeface="Arial" panose="020B0604020202020204" pitchFamily="34" charset="0"/>
                        </a:rPr>
                        <a:t>1 x matter have instituted R 105m</a:t>
                      </a:r>
                    </a:p>
                    <a:p>
                      <a:pPr marL="285750" indent="-285750" algn="l">
                        <a:buFont typeface="Arial" panose="020B0604020202020204" pitchFamily="34" charset="0"/>
                        <a:buChar char="•"/>
                      </a:pPr>
                      <a:r>
                        <a:rPr lang="en-US" sz="1400" dirty="0" smtClean="0">
                          <a:latin typeface="Arial" panose="020B0604020202020204" pitchFamily="34" charset="0"/>
                          <a:cs typeface="Arial" panose="020B0604020202020204" pitchFamily="34" charset="0"/>
                        </a:rPr>
                        <a:t>1 x</a:t>
                      </a:r>
                      <a:r>
                        <a:rPr lang="en-US" sz="1400" baseline="0" dirty="0" smtClean="0">
                          <a:latin typeface="Arial" panose="020B0604020202020204" pitchFamily="34" charset="0"/>
                          <a:cs typeface="Arial" panose="020B0604020202020204" pitchFamily="34" charset="0"/>
                        </a:rPr>
                        <a:t> Pension has been preserved R24m</a:t>
                      </a:r>
                      <a:endParaRPr lang="en-US" sz="1400" dirty="0" smtClean="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400" dirty="0" smtClean="0">
                          <a:latin typeface="Arial" panose="020B0604020202020204" pitchFamily="34" charset="0"/>
                          <a:cs typeface="Arial" panose="020B0604020202020204" pitchFamily="34" charset="0"/>
                        </a:rPr>
                        <a:t>Several others matters are in the process</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944586613"/>
                  </a:ext>
                </a:extLst>
              </a:tr>
              <a:tr h="715850">
                <a:tc>
                  <a:txBody>
                    <a:bodyPr/>
                    <a:lstStyle/>
                    <a:p>
                      <a:r>
                        <a:rPr lang="en-US" sz="1400" dirty="0" smtClean="0">
                          <a:latin typeface="Arial" panose="020B0604020202020204" pitchFamily="34" charset="0"/>
                          <a:cs typeface="Arial" panose="020B0604020202020204" pitchFamily="34" charset="0"/>
                        </a:rPr>
                        <a:t>SAP </a:t>
                      </a:r>
                      <a:endParaRPr lang="en-US" sz="1400" dirty="0">
                        <a:latin typeface="Arial" panose="020B0604020202020204" pitchFamily="34" charset="0"/>
                        <a:cs typeface="Arial" panose="020B0604020202020204" pitchFamily="34" charset="0"/>
                      </a:endParaRPr>
                    </a:p>
                  </a:txBody>
                  <a:tcPr/>
                </a:tc>
                <a:tc>
                  <a:txBody>
                    <a:bodyPr/>
                    <a:lstStyle/>
                    <a:p>
                      <a:pPr marL="0" indent="0" algn="ctr">
                        <a:buFont typeface="Arial" panose="020B0604020202020204" pitchFamily="34" charset="0"/>
                        <a:buNone/>
                      </a:pPr>
                      <a:r>
                        <a:rPr lang="en-US" sz="1400" dirty="0" smtClean="0">
                          <a:latin typeface="Arial" panose="020B0604020202020204" pitchFamily="34" charset="0"/>
                          <a:cs typeface="Arial" panose="020B0604020202020204" pitchFamily="34" charset="0"/>
                        </a:rPr>
                        <a:t>0</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smtClean="0">
                          <a:latin typeface="Arial" panose="020B0604020202020204" pitchFamily="34" charset="0"/>
                          <a:cs typeface="Arial" panose="020B0604020202020204" pitchFamily="34" charset="0"/>
                        </a:rPr>
                        <a:t>13 individuals and companies</a:t>
                      </a:r>
                      <a:endParaRPr lang="en-US" sz="1400" dirty="0">
                        <a:latin typeface="Arial" panose="020B0604020202020204" pitchFamily="34" charset="0"/>
                        <a:cs typeface="Arial" panose="020B0604020202020204" pitchFamily="34" charset="0"/>
                      </a:endParaRPr>
                    </a:p>
                  </a:txBody>
                  <a:tcPr/>
                </a:tc>
                <a:tc>
                  <a:txBody>
                    <a:bodyPr/>
                    <a:lstStyle/>
                    <a:p>
                      <a:pPr marL="285750" indent="-285750" algn="l">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SIU has filed its</a:t>
                      </a:r>
                      <a:r>
                        <a:rPr lang="en-US" sz="1400" baseline="0" dirty="0" smtClean="0">
                          <a:latin typeface="Arial" panose="020B0604020202020204" pitchFamily="34" charset="0"/>
                          <a:cs typeface="Arial" panose="020B0604020202020204" pitchFamily="34" charset="0"/>
                        </a:rPr>
                        <a:t> papers for R1,1b</a:t>
                      </a:r>
                      <a:endParaRPr lang="en-US" sz="1400" dirty="0" smtClean="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parties re currently in</a:t>
                      </a:r>
                      <a:r>
                        <a:rPr lang="en-US" sz="1400" baseline="0" dirty="0" smtClean="0">
                          <a:latin typeface="Arial" panose="020B0604020202020204" pitchFamily="34" charset="0"/>
                          <a:cs typeface="Arial" panose="020B0604020202020204" pitchFamily="34" charset="0"/>
                        </a:rPr>
                        <a:t> settlement discussions</a:t>
                      </a:r>
                      <a:endParaRPr lang="en-US" sz="1400" dirty="0" smtClean="0">
                        <a:latin typeface="Arial" panose="020B0604020202020204" pitchFamily="34" charset="0"/>
                        <a:cs typeface="Arial" panose="020B0604020202020204" pitchFamily="34" charset="0"/>
                      </a:endParaRPr>
                    </a:p>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876743685"/>
                  </a:ext>
                </a:extLst>
              </a:tr>
            </a:tbl>
          </a:graphicData>
        </a:graphic>
      </p:graphicFrame>
      <p:sp>
        <p:nvSpPr>
          <p:cNvPr id="3" name="Slide Number Placeholder 2"/>
          <p:cNvSpPr>
            <a:spLocks noGrp="1"/>
          </p:cNvSpPr>
          <p:nvPr>
            <p:ph type="sldNum" sz="quarter" idx="12"/>
          </p:nvPr>
        </p:nvSpPr>
        <p:spPr/>
        <p:txBody>
          <a:bodyPr/>
          <a:lstStyle/>
          <a:p>
            <a:fld id="{A9CDD504-248B-3749-98AD-45ADFBB8EDAD}" type="slidenum">
              <a:rPr lang="en-US" smtClean="0"/>
              <a:pPr/>
              <a:t>54</a:t>
            </a:fld>
            <a:endParaRPr lang="en-US" dirty="0"/>
          </a:p>
        </p:txBody>
      </p:sp>
    </p:spTree>
    <p:extLst>
      <p:ext uri="{BB962C8B-B14F-4D97-AF65-F5344CB8AC3E}">
        <p14:creationId xmlns:p14="http://schemas.microsoft.com/office/powerpoint/2010/main" xmlns="" val="35449576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5287"/>
            <a:ext cx="12070080" cy="4816837"/>
          </a:xfrm>
        </p:spPr>
        <p:txBody>
          <a:bodyPr>
            <a:normAutofit fontScale="90000"/>
          </a:bodyPr>
          <a:lstStyle/>
          <a:p>
            <a:pPr marL="215404" lvl="2" indent="0" algn="l">
              <a:lnSpc>
                <a:spcPct val="150000"/>
              </a:lnSpc>
              <a:buNone/>
            </a:pPr>
            <a:r>
              <a:rPr lang="en-US" sz="2200" b="1" dirty="0" smtClean="0">
                <a:latin typeface="Arial" panose="020B0604020202020204" pitchFamily="34" charset="0"/>
                <a:cs typeface="Arial" panose="020B0604020202020204" pitchFamily="34" charset="0"/>
              </a:rPr>
              <a:t>The State Capture Recommendations</a:t>
            </a:r>
            <a:br>
              <a:rPr lang="en-US" sz="2200" b="1"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The SIU motivated for a new Proclamation that will allow it to investigate the specific recommendations that have been made by the State Capture Commission.</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The SIU has undergone the necessary internal processes and have made a submission to the DoJ for approval of a new proclamation that will deal specifically with the recommendations of the State Capture Commission recommendations in so far as it relates to Eskom. The SIU can confirm that the Minister of Public Enterprises has provided support for the approval of a new proclamation to deal with the State Capture allegations. </a:t>
            </a:r>
            <a:br>
              <a:rPr lang="en-US" sz="2000"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sz="2200" b="1" dirty="0" smtClean="0">
                <a:latin typeface="Arial" panose="020B0604020202020204" pitchFamily="34" charset="0"/>
                <a:cs typeface="Arial" panose="020B0604020202020204" pitchFamily="34" charset="0"/>
              </a:rPr>
              <a:t>Freezing of Assets</a:t>
            </a: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The SIU has streamlined its strategy in collaboration with the NPA, ID and AFU to freeze and forfeit all proceeds of crime including fixed assets acquired with the proceeds of crime.</a:t>
            </a:r>
            <a:br>
              <a:rPr lang="en-US" sz="2000" dirty="0" smtClean="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A9CDD504-248B-3749-98AD-45ADFBB8EDAD}" type="slidenum">
              <a:rPr lang="en-US" smtClean="0"/>
              <a:pPr/>
              <a:t>55</a:t>
            </a:fld>
            <a:endParaRPr lang="en-US" dirty="0"/>
          </a:p>
        </p:txBody>
      </p:sp>
      <p:sp>
        <p:nvSpPr>
          <p:cNvPr id="4" name="Rectangle 3"/>
          <p:cNvSpPr/>
          <p:nvPr/>
        </p:nvSpPr>
        <p:spPr>
          <a:xfrm>
            <a:off x="1950720" y="200297"/>
            <a:ext cx="7193280" cy="523220"/>
          </a:xfrm>
          <a:prstGeom prst="rect">
            <a:avLst/>
          </a:prstGeom>
        </p:spPr>
        <p:txBody>
          <a:bodyPr wrap="square">
            <a:spAutoFit/>
          </a:bodyPr>
          <a:lstStyle/>
          <a:p>
            <a:pPr algn="ctr"/>
            <a:r>
              <a:rPr lang="en-US" sz="2800" b="1" dirty="0" smtClean="0">
                <a:latin typeface="Arial" panose="020B0604020202020204" pitchFamily="34" charset="0"/>
                <a:cs typeface="Arial" panose="020B0604020202020204" pitchFamily="34" charset="0"/>
              </a:rPr>
              <a:t>New Allegations</a:t>
            </a:r>
            <a:endParaRPr lang="en-GB" sz="2800" dirty="0"/>
          </a:p>
        </p:txBody>
      </p:sp>
    </p:spTree>
    <p:extLst>
      <p:ext uri="{BB962C8B-B14F-4D97-AF65-F5344CB8AC3E}">
        <p14:creationId xmlns:p14="http://schemas.microsoft.com/office/powerpoint/2010/main" xmlns="" val="4476575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7972"/>
            <a:ext cx="10515600" cy="525518"/>
          </a:xfrm>
        </p:spPr>
        <p:txBody>
          <a:bodyPr>
            <a:normAutofit/>
          </a:bodyPr>
          <a:lstStyle/>
          <a:p>
            <a:pPr algn="ctr"/>
            <a:r>
              <a:rPr lang="en-US" sz="2800" b="1" dirty="0" smtClean="0">
                <a:latin typeface="Arial" panose="020B0604020202020204" pitchFamily="34" charset="0"/>
                <a:cs typeface="Arial" panose="020B0604020202020204" pitchFamily="34" charset="0"/>
              </a:rPr>
              <a:t>Allegations by the Former CEO of Eskom</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2505" y="1637211"/>
            <a:ext cx="11868866" cy="4590334"/>
          </a:xfrm>
        </p:spPr>
        <p:txBody>
          <a:bodyPr>
            <a:noAutofit/>
          </a:bodyPr>
          <a:lstStyle/>
          <a:p>
            <a:pPr marL="0" indent="0">
              <a:buNone/>
            </a:pPr>
            <a:r>
              <a:rPr lang="en-US" sz="2000" b="1" dirty="0" smtClean="0">
                <a:latin typeface="Arial" panose="020B0604020202020204" pitchFamily="34" charset="0"/>
                <a:cs typeface="Arial" panose="020B0604020202020204" pitchFamily="34" charset="0"/>
              </a:rPr>
              <a:t>Meetings with Eskom</a:t>
            </a:r>
            <a:endParaRPr lang="en-US" sz="2000" b="1" dirty="0">
              <a:latin typeface="Arial" panose="020B0604020202020204" pitchFamily="34" charset="0"/>
              <a:cs typeface="Arial" panose="020B0604020202020204" pitchFamily="34" charset="0"/>
            </a:endParaRPr>
          </a:p>
          <a:p>
            <a:pPr>
              <a:lnSpc>
                <a:spcPct val="100000"/>
              </a:lnSpc>
            </a:pPr>
            <a:r>
              <a:rPr lang="en-ZA" sz="1800" dirty="0" smtClean="0">
                <a:latin typeface="Arial" panose="020B0604020202020204" pitchFamily="34" charset="0"/>
                <a:cs typeface="Arial" panose="020B0604020202020204" pitchFamily="34" charset="0"/>
              </a:rPr>
              <a:t>As part of the SIU Stakeholder management principles, the investigation team is required to engage with the stakeholder on a regular basis. In this case since the commencement of Eskom investigations in 2018, the SIU </a:t>
            </a:r>
            <a:r>
              <a:rPr lang="en-US" sz="1800" dirty="0" smtClean="0">
                <a:latin typeface="Arial" panose="020B0604020202020204" pitchFamily="34" charset="0"/>
                <a:cs typeface="Arial" panose="020B0604020202020204" pitchFamily="34" charset="0"/>
              </a:rPr>
              <a:t>met </a:t>
            </a:r>
            <a:r>
              <a:rPr lang="en-US" sz="1800" dirty="0">
                <a:latin typeface="Arial" panose="020B0604020202020204" pitchFamily="34" charset="0"/>
                <a:cs typeface="Arial" panose="020B0604020202020204" pitchFamily="34" charset="0"/>
              </a:rPr>
              <a:t>with the former CEO of Eskom and </a:t>
            </a:r>
            <a:r>
              <a:rPr lang="en-US" sz="1800" dirty="0" smtClean="0">
                <a:latin typeface="Arial" panose="020B0604020202020204" pitchFamily="34" charset="0"/>
                <a:cs typeface="Arial" panose="020B0604020202020204" pitchFamily="34" charset="0"/>
              </a:rPr>
              <a:t>other senior officials </a:t>
            </a:r>
            <a:r>
              <a:rPr lang="en-US" sz="1800" dirty="0">
                <a:latin typeface="Arial" panose="020B0604020202020204" pitchFamily="34" charset="0"/>
                <a:cs typeface="Arial" panose="020B0604020202020204" pitchFamily="34" charset="0"/>
              </a:rPr>
              <a:t>on a regular basis in order to give them </a:t>
            </a:r>
            <a:r>
              <a:rPr lang="en-US" sz="1800" dirty="0" smtClean="0">
                <a:latin typeface="Arial" panose="020B0604020202020204" pitchFamily="34" charset="0"/>
                <a:cs typeface="Arial" panose="020B0604020202020204" pitchFamily="34" charset="0"/>
              </a:rPr>
              <a:t>an update </a:t>
            </a:r>
            <a:r>
              <a:rPr lang="en-US" sz="1800" dirty="0">
                <a:latin typeface="Arial" panose="020B0604020202020204" pitchFamily="34" charset="0"/>
                <a:cs typeface="Arial" panose="020B0604020202020204" pitchFamily="34" charset="0"/>
              </a:rPr>
              <a:t>on the SIU investigations</a:t>
            </a:r>
            <a:r>
              <a:rPr lang="en-US" sz="1800" dirty="0" smtClean="0">
                <a:latin typeface="Arial" panose="020B0604020202020204" pitchFamily="34" charset="0"/>
                <a:cs typeface="Arial" panose="020B0604020202020204" pitchFamily="34" charset="0"/>
              </a:rPr>
              <a:t>.</a:t>
            </a:r>
          </a:p>
          <a:p>
            <a:pPr>
              <a:lnSpc>
                <a:spcPct val="100000"/>
              </a:lnSpc>
            </a:pPr>
            <a:r>
              <a:rPr lang="en-ZA" sz="1800" dirty="0" smtClean="0">
                <a:latin typeface="Arial" panose="020B0604020202020204" pitchFamily="34" charset="0"/>
                <a:cs typeface="Arial" panose="020B0604020202020204" pitchFamily="34" charset="0"/>
              </a:rPr>
              <a:t>The SIU provides a monthly report on the status of its investigations to Eskom.</a:t>
            </a:r>
          </a:p>
          <a:p>
            <a:pPr>
              <a:lnSpc>
                <a:spcPct val="100000"/>
              </a:lnSpc>
            </a:pPr>
            <a:r>
              <a:rPr lang="en-ZA" sz="1800" dirty="0" smtClean="0">
                <a:latin typeface="Arial" panose="020B0604020202020204" pitchFamily="34" charset="0"/>
                <a:cs typeface="Arial" panose="020B0604020202020204" pitchFamily="34" charset="0"/>
              </a:rPr>
              <a:t>As part of its continuous engagement with Eskom, one of the matters regularly discussed are new areas requiring investigation.</a:t>
            </a:r>
          </a:p>
          <a:p>
            <a:pPr>
              <a:lnSpc>
                <a:spcPct val="100000"/>
              </a:lnSpc>
            </a:pPr>
            <a:r>
              <a:rPr lang="en-ZA" sz="1800" dirty="0" smtClean="0">
                <a:latin typeface="Arial" panose="020B0604020202020204" pitchFamily="34" charset="0"/>
                <a:cs typeface="Arial" panose="020B0604020202020204" pitchFamily="34" charset="0"/>
              </a:rPr>
              <a:t>The </a:t>
            </a:r>
            <a:r>
              <a:rPr lang="en-ZA" sz="1800" dirty="0">
                <a:latin typeface="Arial" panose="020B0604020202020204" pitchFamily="34" charset="0"/>
                <a:cs typeface="Arial" panose="020B0604020202020204" pitchFamily="34" charset="0"/>
              </a:rPr>
              <a:t>former CEO has on several occasions written to the SIU and requested the SIU undertake specific investigations, including prompting the SIU to apply for extensions to its proclamations. </a:t>
            </a:r>
          </a:p>
          <a:p>
            <a:pPr>
              <a:lnSpc>
                <a:spcPct val="100000"/>
              </a:lnSpc>
            </a:pPr>
            <a:r>
              <a:rPr lang="en-ZA" sz="1800" dirty="0" smtClean="0">
                <a:latin typeface="Arial" panose="020B0604020202020204" pitchFamily="34" charset="0"/>
                <a:cs typeface="Arial" panose="020B0604020202020204" pitchFamily="34" charset="0"/>
              </a:rPr>
              <a:t>Testament to its continuous collaborative engagement with Eskom, are the comments by the former CEO at SCOPA on 19 October 2019 when he stated that the SIU and Eskom </a:t>
            </a:r>
            <a:r>
              <a:rPr lang="en-ZA" sz="1800" b="1" i="1" dirty="0" smtClean="0">
                <a:latin typeface="Arial" panose="020B0604020202020204" pitchFamily="34" charset="0"/>
                <a:cs typeface="Arial" panose="020B0604020202020204" pitchFamily="34" charset="0"/>
              </a:rPr>
              <a:t>“works hand in glove”</a:t>
            </a:r>
            <a:r>
              <a:rPr lang="en-ZA" sz="1800" dirty="0" smtClean="0">
                <a:latin typeface="Arial" panose="020B0604020202020204" pitchFamily="34" charset="0"/>
                <a:cs typeface="Arial" panose="020B0604020202020204" pitchFamily="34" charset="0"/>
              </a:rPr>
              <a:t>.</a:t>
            </a:r>
          </a:p>
          <a:p>
            <a:endParaRPr lang="en-ZA" sz="1800" dirty="0">
              <a:latin typeface="Arial" panose="020B0604020202020204" pitchFamily="34" charset="0"/>
              <a:cs typeface="Arial" panose="020B0604020202020204" pitchFamily="34" charset="0"/>
            </a:endParaRPr>
          </a:p>
          <a:p>
            <a:pPr marL="215404" lvl="2" indent="0">
              <a:lnSpc>
                <a:spcPct val="150000"/>
              </a:lnSpc>
              <a:buNone/>
            </a:pP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9CDD504-248B-3749-98AD-45ADFBB8EDAD}" type="slidenum">
              <a:rPr lang="en-US" smtClean="0"/>
              <a:pPr/>
              <a:t>56</a:t>
            </a:fld>
            <a:endParaRPr lang="en-US" dirty="0"/>
          </a:p>
        </p:txBody>
      </p:sp>
    </p:spTree>
    <p:extLst>
      <p:ext uri="{BB962C8B-B14F-4D97-AF65-F5344CB8AC3E}">
        <p14:creationId xmlns:p14="http://schemas.microsoft.com/office/powerpoint/2010/main" xmlns="" val="28761830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7972"/>
            <a:ext cx="10515600" cy="525518"/>
          </a:xfrm>
        </p:spPr>
        <p:txBody>
          <a:bodyPr>
            <a:normAutofit/>
          </a:bodyPr>
          <a:lstStyle/>
          <a:p>
            <a:pPr algn="ctr"/>
            <a:r>
              <a:rPr lang="en-US" sz="2800" b="1" dirty="0" smtClean="0">
                <a:latin typeface="Arial" panose="020B0604020202020204" pitchFamily="34" charset="0"/>
                <a:cs typeface="Arial" panose="020B0604020202020204" pitchFamily="34" charset="0"/>
              </a:rPr>
              <a:t>Allegations by the Former CEO of Eskom</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2505" y="1637210"/>
            <a:ext cx="11868866" cy="4619211"/>
          </a:xfrm>
        </p:spPr>
        <p:txBody>
          <a:bodyPr>
            <a:normAutofit fontScale="92500" lnSpcReduction="20000"/>
          </a:bodyPr>
          <a:lstStyle/>
          <a:p>
            <a:pPr marL="0" indent="0">
              <a:buNone/>
            </a:pPr>
            <a:r>
              <a:rPr lang="en-US" sz="2000" b="1" dirty="0" smtClean="0">
                <a:latin typeface="Arial" panose="020B0604020202020204" pitchFamily="34" charset="0"/>
                <a:cs typeface="Arial" panose="020B0604020202020204" pitchFamily="34" charset="0"/>
              </a:rPr>
              <a:t>Allegations Raised</a:t>
            </a:r>
            <a:endParaRPr lang="en-US" sz="2000" b="1" dirty="0">
              <a:latin typeface="Arial" panose="020B0604020202020204" pitchFamily="34" charset="0"/>
              <a:cs typeface="Arial" panose="020B0604020202020204" pitchFamily="34" charset="0"/>
            </a:endParaRPr>
          </a:p>
          <a:p>
            <a:pPr>
              <a:lnSpc>
                <a:spcPct val="100000"/>
              </a:lnSpc>
            </a:pPr>
            <a:r>
              <a:rPr lang="en-US" sz="1900" dirty="0" smtClean="0">
                <a:latin typeface="Arial" panose="020B0604020202020204" pitchFamily="34" charset="0"/>
                <a:cs typeface="Arial" panose="020B0604020202020204" pitchFamily="34" charset="0"/>
              </a:rPr>
              <a:t>The allegations </a:t>
            </a:r>
            <a:r>
              <a:rPr lang="en-US" sz="1900" dirty="0">
                <a:latin typeface="Arial" panose="020B0604020202020204" pitchFamily="34" charset="0"/>
                <a:cs typeface="Arial" panose="020B0604020202020204" pitchFamily="34" charset="0"/>
              </a:rPr>
              <a:t>made by the former CEO of Eskom </a:t>
            </a:r>
            <a:r>
              <a:rPr lang="en-US" sz="1900" dirty="0" smtClean="0">
                <a:latin typeface="Arial" panose="020B0604020202020204" pitchFamily="34" charset="0"/>
                <a:cs typeface="Arial" panose="020B0604020202020204" pitchFamily="34" charset="0"/>
              </a:rPr>
              <a:t>was </a:t>
            </a:r>
            <a:r>
              <a:rPr lang="en-US" sz="1900" dirty="0">
                <a:latin typeface="Arial" panose="020B0604020202020204" pitchFamily="34" charset="0"/>
                <a:cs typeface="Arial" panose="020B0604020202020204" pitchFamily="34" charset="0"/>
              </a:rPr>
              <a:t>never brought to the attention of SIU by either </a:t>
            </a:r>
            <a:r>
              <a:rPr lang="en-US" sz="1900" dirty="0" smtClean="0">
                <a:latin typeface="Arial" panose="020B0604020202020204" pitchFamily="34" charset="0"/>
                <a:cs typeface="Arial" panose="020B0604020202020204" pitchFamily="34" charset="0"/>
              </a:rPr>
              <a:t>the former </a:t>
            </a:r>
            <a:r>
              <a:rPr lang="en-US" sz="1900" dirty="0">
                <a:latin typeface="Arial" panose="020B0604020202020204" pitchFamily="34" charset="0"/>
                <a:cs typeface="Arial" panose="020B0604020202020204" pitchFamily="34" charset="0"/>
              </a:rPr>
              <a:t>CEO or </a:t>
            </a:r>
            <a:r>
              <a:rPr lang="en-US" sz="1900" dirty="0" smtClean="0">
                <a:latin typeface="Arial" panose="020B0604020202020204" pitchFamily="34" charset="0"/>
                <a:cs typeface="Arial" panose="020B0604020202020204" pitchFamily="34" charset="0"/>
              </a:rPr>
              <a:t>other Eskom officials.</a:t>
            </a:r>
          </a:p>
          <a:p>
            <a:pPr>
              <a:lnSpc>
                <a:spcPct val="100000"/>
              </a:lnSpc>
            </a:pPr>
            <a:r>
              <a:rPr lang="en-US" sz="1900" dirty="0" smtClean="0">
                <a:latin typeface="Arial" panose="020B0604020202020204" pitchFamily="34" charset="0"/>
                <a:cs typeface="Arial" panose="020B0604020202020204" pitchFamily="34" charset="0"/>
              </a:rPr>
              <a:t>After </a:t>
            </a:r>
            <a:r>
              <a:rPr lang="en-US" sz="1900" dirty="0">
                <a:latin typeface="Arial" panose="020B0604020202020204" pitchFamily="34" charset="0"/>
                <a:cs typeface="Arial" panose="020B0604020202020204" pitchFamily="34" charset="0"/>
              </a:rPr>
              <a:t>the publication of the interview by the former CEO, the SIU made several </a:t>
            </a:r>
            <a:r>
              <a:rPr lang="en-US" sz="1900" dirty="0" smtClean="0">
                <a:latin typeface="Arial" panose="020B0604020202020204" pitchFamily="34" charset="0"/>
                <a:cs typeface="Arial" panose="020B0604020202020204" pitchFamily="34" charset="0"/>
              </a:rPr>
              <a:t>attempts </a:t>
            </a:r>
            <a:r>
              <a:rPr lang="en-US" sz="1900" dirty="0">
                <a:latin typeface="Arial" panose="020B0604020202020204" pitchFamily="34" charset="0"/>
                <a:cs typeface="Arial" panose="020B0604020202020204" pitchFamily="34" charset="0"/>
              </a:rPr>
              <a:t>to contact </a:t>
            </a:r>
            <a:r>
              <a:rPr lang="en-US" sz="1900" dirty="0" smtClean="0">
                <a:latin typeface="Arial" panose="020B0604020202020204" pitchFamily="34" charset="0"/>
                <a:cs typeface="Arial" panose="020B0604020202020204" pitchFamily="34" charset="0"/>
              </a:rPr>
              <a:t>the former </a:t>
            </a:r>
            <a:r>
              <a:rPr lang="en-US" sz="1900" dirty="0">
                <a:latin typeface="Arial" panose="020B0604020202020204" pitchFamily="34" charset="0"/>
                <a:cs typeface="Arial" panose="020B0604020202020204" pitchFamily="34" charset="0"/>
              </a:rPr>
              <a:t>CEO </a:t>
            </a:r>
            <a:r>
              <a:rPr lang="en-US" sz="1900" dirty="0" smtClean="0">
                <a:latin typeface="Arial" panose="020B0604020202020204" pitchFamily="34" charset="0"/>
                <a:cs typeface="Arial" panose="020B0604020202020204" pitchFamily="34" charset="0"/>
              </a:rPr>
              <a:t>however he </a:t>
            </a:r>
            <a:r>
              <a:rPr lang="en-US" sz="1900" dirty="0">
                <a:latin typeface="Arial" panose="020B0604020202020204" pitchFamily="34" charset="0"/>
                <a:cs typeface="Arial" panose="020B0604020202020204" pitchFamily="34" charset="0"/>
              </a:rPr>
              <a:t>never responded to our request for a </a:t>
            </a:r>
            <a:r>
              <a:rPr lang="en-US" sz="1900" dirty="0" smtClean="0">
                <a:latin typeface="Arial" panose="020B0604020202020204" pitchFamily="34" charset="0"/>
                <a:cs typeface="Arial" panose="020B0604020202020204" pitchFamily="34" charset="0"/>
              </a:rPr>
              <a:t>meeting.</a:t>
            </a:r>
            <a:r>
              <a:rPr lang="en-ZA" sz="1900" dirty="0" smtClean="0">
                <a:latin typeface="Arial" panose="020B0604020202020204" pitchFamily="34" charset="0"/>
                <a:cs typeface="Arial" panose="020B0604020202020204" pitchFamily="34" charset="0"/>
              </a:rPr>
              <a:t> </a:t>
            </a:r>
          </a:p>
          <a:p>
            <a:pPr>
              <a:lnSpc>
                <a:spcPct val="100000"/>
              </a:lnSpc>
            </a:pPr>
            <a:r>
              <a:rPr lang="en-US" sz="1900" dirty="0" smtClean="0">
                <a:latin typeface="Arial" panose="020B0604020202020204" pitchFamily="34" charset="0"/>
                <a:cs typeface="Arial" panose="020B0604020202020204" pitchFamily="34" charset="0"/>
              </a:rPr>
              <a:t>The SIU applied for a new proclamation based on its assessment of the State Capture Commissions findings and recommendations. These new allegations will be investigated once the proclamation is issued.</a:t>
            </a:r>
          </a:p>
          <a:p>
            <a:pPr>
              <a:lnSpc>
                <a:spcPct val="100000"/>
              </a:lnSpc>
            </a:pPr>
            <a:r>
              <a:rPr lang="en-US" sz="1900" dirty="0" smtClean="0">
                <a:latin typeface="Arial" panose="020B0604020202020204" pitchFamily="34" charset="0"/>
                <a:cs typeface="Arial" panose="020B0604020202020204" pitchFamily="34" charset="0"/>
              </a:rPr>
              <a:t>The SIU is continuously engaging with officials from Eskom in order to scope new matters for requiring further investigation.</a:t>
            </a:r>
          </a:p>
          <a:p>
            <a:pPr>
              <a:lnSpc>
                <a:spcPct val="100000"/>
              </a:lnSpc>
            </a:pPr>
            <a:r>
              <a:rPr lang="en-US" sz="1900" dirty="0" smtClean="0">
                <a:latin typeface="Arial" panose="020B0604020202020204" pitchFamily="34" charset="0"/>
                <a:cs typeface="Arial" panose="020B0604020202020204" pitchFamily="34" charset="0"/>
              </a:rPr>
              <a:t>The SIU first became aware of the existence of an intelligence report was on the morning before the former CEO was due to appear before SCOPA – (26 April 2023). The investigation immediately request a copy of the report from Eskom officials and were advised on Friday 5 May that Eskom is not in possession of the report.</a:t>
            </a:r>
          </a:p>
          <a:p>
            <a:pPr>
              <a:lnSpc>
                <a:spcPct val="100000"/>
              </a:lnSpc>
            </a:pPr>
            <a:r>
              <a:rPr lang="en-US" sz="1900" dirty="0" smtClean="0">
                <a:latin typeface="Arial" panose="020B0604020202020204" pitchFamily="34" charset="0"/>
                <a:cs typeface="Arial" panose="020B0604020202020204" pitchFamily="34" charset="0"/>
              </a:rPr>
              <a:t>In terms of Section 34 of the PRECCA, the former CEO as a person in a position of authority had a legal duty to report the suspicion of crime to the SAPS. The SAPS official to whom the report is made is required to provide an acknowledgement of receipt after such report is made. The former CEO should be called upon to provide evidence of such report and the required acknowledgement of receipt as proof of such report. </a:t>
            </a:r>
            <a:br>
              <a:rPr lang="en-US" sz="1900" dirty="0" smtClean="0">
                <a:latin typeface="Arial" panose="020B0604020202020204" pitchFamily="34" charset="0"/>
                <a:cs typeface="Arial" panose="020B0604020202020204" pitchFamily="34" charset="0"/>
              </a:rPr>
            </a:br>
            <a:endParaRPr lang="en-US" sz="1900" dirty="0" smtClean="0">
              <a:latin typeface="Arial" panose="020B0604020202020204" pitchFamily="34" charset="0"/>
              <a:cs typeface="Arial" panose="020B0604020202020204" pitchFamily="34" charset="0"/>
            </a:endParaRPr>
          </a:p>
          <a:p>
            <a:pPr>
              <a:lnSpc>
                <a:spcPct val="100000"/>
              </a:lnSpc>
            </a:pPr>
            <a:endParaRPr lang="en-ZA" sz="1800" dirty="0" smtClean="0">
              <a:latin typeface="Arial" panose="020B0604020202020204" pitchFamily="34" charset="0"/>
              <a:cs typeface="Arial" panose="020B0604020202020204" pitchFamily="34" charset="0"/>
            </a:endParaRPr>
          </a:p>
          <a:p>
            <a:pPr marL="215404" lvl="2" indent="0">
              <a:lnSpc>
                <a:spcPct val="150000"/>
              </a:lnSpc>
              <a:buNone/>
            </a:pP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9CDD504-248B-3749-98AD-45ADFBB8EDAD}" type="slidenum">
              <a:rPr lang="en-US" smtClean="0"/>
              <a:pPr/>
              <a:t>57</a:t>
            </a:fld>
            <a:endParaRPr lang="en-US" dirty="0"/>
          </a:p>
        </p:txBody>
      </p:sp>
    </p:spTree>
    <p:extLst>
      <p:ext uri="{BB962C8B-B14F-4D97-AF65-F5344CB8AC3E}">
        <p14:creationId xmlns:p14="http://schemas.microsoft.com/office/powerpoint/2010/main" xmlns="" val="38961566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7972"/>
            <a:ext cx="10515600" cy="649240"/>
          </a:xfrm>
        </p:spPr>
        <p:txBody>
          <a:bodyPr>
            <a:normAutofit/>
          </a:bodyPr>
          <a:lstStyle/>
          <a:p>
            <a:pPr algn="ctr"/>
            <a:r>
              <a:rPr lang="en-US" sz="2800" b="1" dirty="0" smtClean="0">
                <a:latin typeface="Arial" panose="020B0604020202020204" pitchFamily="34" charset="0"/>
                <a:cs typeface="Arial" panose="020B0604020202020204" pitchFamily="34" charset="0"/>
              </a:rPr>
              <a:t>Questions Requiring Answers</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2505" y="1540042"/>
            <a:ext cx="11868866" cy="4735629"/>
          </a:xfrm>
        </p:spPr>
        <p:txBody>
          <a:bodyPr>
            <a:normAutofit/>
          </a:bodyPr>
          <a:lstStyle/>
          <a:p>
            <a:pPr lvl="0">
              <a:lnSpc>
                <a:spcPct val="100000"/>
              </a:lnSpc>
            </a:pPr>
            <a:r>
              <a:rPr lang="en-US" sz="1800" dirty="0" smtClean="0">
                <a:latin typeface="Arial" panose="020B0604020202020204" pitchFamily="34" charset="0"/>
                <a:cs typeface="Arial" panose="020B0604020202020204" pitchFamily="34" charset="0"/>
              </a:rPr>
              <a:t>Who authorized the appointment </a:t>
            </a:r>
            <a:r>
              <a:rPr lang="en-US" sz="1800" dirty="0">
                <a:latin typeface="Arial" panose="020B0604020202020204" pitchFamily="34" charset="0"/>
                <a:cs typeface="Arial" panose="020B0604020202020204" pitchFamily="34" charset="0"/>
              </a:rPr>
              <a:t>of a private investigating company that the former CEO referred </a:t>
            </a:r>
            <a:r>
              <a:rPr lang="en-US" sz="1800" dirty="0" smtClean="0">
                <a:latin typeface="Arial" panose="020B0604020202020204" pitchFamily="34" charset="0"/>
                <a:cs typeface="Arial" panose="020B0604020202020204" pitchFamily="34" charset="0"/>
              </a:rPr>
              <a:t>to?</a:t>
            </a:r>
            <a:endParaRPr lang="en-US" sz="1800" dirty="0">
              <a:latin typeface="Arial" panose="020B0604020202020204" pitchFamily="34" charset="0"/>
              <a:cs typeface="Arial" panose="020B0604020202020204" pitchFamily="34" charset="0"/>
            </a:endParaRPr>
          </a:p>
          <a:p>
            <a:pPr lvl="0">
              <a:lnSpc>
                <a:spcPct val="100000"/>
              </a:lnSpc>
            </a:pPr>
            <a:r>
              <a:rPr lang="en-US" sz="1800" dirty="0">
                <a:latin typeface="Arial" panose="020B0604020202020204" pitchFamily="34" charset="0"/>
                <a:cs typeface="Arial" panose="020B0604020202020204" pitchFamily="34" charset="0"/>
              </a:rPr>
              <a:t>Why would Eskom appoint a private investigating company when the allegations could have been referred to the </a:t>
            </a:r>
            <a:r>
              <a:rPr lang="en-US" sz="1800" dirty="0" smtClean="0">
                <a:latin typeface="Arial" panose="020B0604020202020204" pitchFamily="34" charset="0"/>
                <a:cs typeface="Arial" panose="020B0604020202020204" pitchFamily="34" charset="0"/>
              </a:rPr>
              <a:t>SIU, to </a:t>
            </a:r>
            <a:r>
              <a:rPr lang="en-US" sz="1800" dirty="0">
                <a:latin typeface="Arial" panose="020B0604020202020204" pitchFamily="34" charset="0"/>
                <a:cs typeface="Arial" panose="020B0604020202020204" pitchFamily="34" charset="0"/>
              </a:rPr>
              <a:t>the </a:t>
            </a:r>
            <a:r>
              <a:rPr lang="en-US" sz="1800" dirty="0" smtClean="0">
                <a:latin typeface="Arial" panose="020B0604020202020204" pitchFamily="34" charset="0"/>
                <a:cs typeface="Arial" panose="020B0604020202020204" pitchFamily="34" charset="0"/>
              </a:rPr>
              <a:t>DPCI or State Security Agency </a:t>
            </a:r>
            <a:r>
              <a:rPr lang="en-US" sz="1800" dirty="0">
                <a:latin typeface="Arial" panose="020B0604020202020204" pitchFamily="34" charset="0"/>
                <a:cs typeface="Arial" panose="020B0604020202020204" pitchFamily="34" charset="0"/>
              </a:rPr>
              <a:t>for </a:t>
            </a:r>
            <a:r>
              <a:rPr lang="en-US" sz="1800" dirty="0" smtClean="0">
                <a:latin typeface="Arial" panose="020B0604020202020204" pitchFamily="34" charset="0"/>
                <a:cs typeface="Arial" panose="020B0604020202020204" pitchFamily="34" charset="0"/>
              </a:rPr>
              <a:t>investigation?</a:t>
            </a:r>
            <a:endParaRPr lang="en-US" sz="1800" dirty="0">
              <a:latin typeface="Arial" panose="020B0604020202020204" pitchFamily="34" charset="0"/>
              <a:cs typeface="Arial" panose="020B0604020202020204" pitchFamily="34" charset="0"/>
            </a:endParaRPr>
          </a:p>
          <a:p>
            <a:pPr lvl="0">
              <a:lnSpc>
                <a:spcPct val="100000"/>
              </a:lnSpc>
            </a:pPr>
            <a:r>
              <a:rPr lang="en-US" sz="1800" dirty="0">
                <a:latin typeface="Arial" panose="020B0604020202020204" pitchFamily="34" charset="0"/>
                <a:cs typeface="Arial" panose="020B0604020202020204" pitchFamily="34" charset="0"/>
              </a:rPr>
              <a:t>Whether the report of the private investigating company was handed to Eskom and presented to the Accounting </a:t>
            </a:r>
            <a:r>
              <a:rPr lang="en-US" sz="1800" dirty="0" smtClean="0">
                <a:latin typeface="Arial" panose="020B0604020202020204" pitchFamily="34" charset="0"/>
                <a:cs typeface="Arial" panose="020B0604020202020204" pitchFamily="34" charset="0"/>
              </a:rPr>
              <a:t>Authority?</a:t>
            </a:r>
            <a:endParaRPr lang="en-US" sz="1800" dirty="0">
              <a:latin typeface="Arial" panose="020B0604020202020204" pitchFamily="34" charset="0"/>
              <a:cs typeface="Arial" panose="020B0604020202020204" pitchFamily="34" charset="0"/>
            </a:endParaRPr>
          </a:p>
          <a:p>
            <a:pPr lvl="0">
              <a:lnSpc>
                <a:spcPct val="100000"/>
              </a:lnSpc>
            </a:pPr>
            <a:r>
              <a:rPr lang="en-US" sz="1800" dirty="0">
                <a:latin typeface="Arial" panose="020B0604020202020204" pitchFamily="34" charset="0"/>
                <a:cs typeface="Arial" panose="020B0604020202020204" pitchFamily="34" charset="0"/>
              </a:rPr>
              <a:t>If the report was presented to the Accounting Authority, the SIU would like to access the </a:t>
            </a:r>
            <a:r>
              <a:rPr lang="en-US" sz="1800" dirty="0" smtClean="0">
                <a:latin typeface="Arial" panose="020B0604020202020204" pitchFamily="34" charset="0"/>
                <a:cs typeface="Arial" panose="020B0604020202020204" pitchFamily="34" charset="0"/>
              </a:rPr>
              <a:t>report?</a:t>
            </a:r>
            <a:endParaRPr lang="en-US" sz="1800" dirty="0">
              <a:latin typeface="Arial" panose="020B0604020202020204" pitchFamily="34" charset="0"/>
              <a:cs typeface="Arial" panose="020B0604020202020204" pitchFamily="34" charset="0"/>
            </a:endParaRPr>
          </a:p>
          <a:p>
            <a:pPr lvl="0">
              <a:lnSpc>
                <a:spcPct val="100000"/>
              </a:lnSpc>
            </a:pPr>
            <a:r>
              <a:rPr lang="en-US" sz="1800" dirty="0">
                <a:latin typeface="Arial" panose="020B0604020202020204" pitchFamily="34" charset="0"/>
                <a:cs typeface="Arial" panose="020B0604020202020204" pitchFamily="34" charset="0"/>
              </a:rPr>
              <a:t>How was the private investigating company paid by </a:t>
            </a:r>
            <a:r>
              <a:rPr lang="en-US" sz="1800" dirty="0" smtClean="0">
                <a:latin typeface="Arial" panose="020B0604020202020204" pitchFamily="34" charset="0"/>
                <a:cs typeface="Arial" panose="020B0604020202020204" pitchFamily="34" charset="0"/>
              </a:rPr>
              <a:t>Eskom?</a:t>
            </a:r>
          </a:p>
          <a:p>
            <a:pPr lvl="0">
              <a:lnSpc>
                <a:spcPct val="100000"/>
              </a:lnSpc>
            </a:pPr>
            <a:r>
              <a:rPr lang="en-US" sz="1800" dirty="0" smtClean="0">
                <a:latin typeface="Arial" panose="020B0604020202020204" pitchFamily="34" charset="0"/>
                <a:cs typeface="Arial" panose="020B0604020202020204" pitchFamily="34" charset="0"/>
              </a:rPr>
              <a:t>If the investigation report was paid by third parties, then who are these parties?</a:t>
            </a:r>
            <a:endParaRPr lang="en-US" sz="1800" dirty="0">
              <a:latin typeface="Arial" panose="020B0604020202020204" pitchFamily="34" charset="0"/>
              <a:cs typeface="Arial" panose="020B0604020202020204" pitchFamily="34" charset="0"/>
            </a:endParaRPr>
          </a:p>
          <a:p>
            <a:pPr lvl="0">
              <a:lnSpc>
                <a:spcPct val="100000"/>
              </a:lnSpc>
            </a:pPr>
            <a:r>
              <a:rPr lang="en-US" sz="1800" dirty="0">
                <a:latin typeface="Arial" panose="020B0604020202020204" pitchFamily="34" charset="0"/>
                <a:cs typeface="Arial" panose="020B0604020202020204" pitchFamily="34" charset="0"/>
              </a:rPr>
              <a:t>Whether the payment by Eskom to the private investigating company was </a:t>
            </a:r>
            <a:r>
              <a:rPr lang="en-US" sz="1800" dirty="0" smtClean="0">
                <a:latin typeface="Arial" panose="020B0604020202020204" pitchFamily="34" charset="0"/>
                <a:cs typeface="Arial" panose="020B0604020202020204" pitchFamily="34" charset="0"/>
              </a:rPr>
              <a:t>budgeted for and authorized </a:t>
            </a:r>
            <a:r>
              <a:rPr lang="en-US" sz="1800" dirty="0">
                <a:latin typeface="Arial" panose="020B0604020202020204" pitchFamily="34" charset="0"/>
                <a:cs typeface="Arial" panose="020B0604020202020204" pitchFamily="34" charset="0"/>
              </a:rPr>
              <a:t>by the Accounting Authority,</a:t>
            </a:r>
          </a:p>
          <a:p>
            <a:pPr lvl="0">
              <a:lnSpc>
                <a:spcPct val="100000"/>
              </a:lnSpc>
            </a:pPr>
            <a:r>
              <a:rPr lang="en-US" sz="1800" dirty="0">
                <a:latin typeface="Arial" panose="020B0604020202020204" pitchFamily="34" charset="0"/>
                <a:cs typeface="Arial" panose="020B0604020202020204" pitchFamily="34" charset="0"/>
              </a:rPr>
              <a:t>Whether the outcome of the private investigating company investigation is being acted upon, if so, how is it acted </a:t>
            </a:r>
            <a:r>
              <a:rPr lang="en-US" sz="1800" dirty="0" smtClean="0">
                <a:latin typeface="Arial" panose="020B0604020202020204" pitchFamily="34" charset="0"/>
                <a:cs typeface="Arial" panose="020B0604020202020204" pitchFamily="34" charset="0"/>
              </a:rPr>
              <a:t>upon and by whom.</a:t>
            </a:r>
          </a:p>
          <a:p>
            <a:pPr lvl="0">
              <a:lnSpc>
                <a:spcPct val="100000"/>
              </a:lnSpc>
            </a:pPr>
            <a:r>
              <a:rPr lang="en-US" sz="1800" dirty="0" smtClean="0">
                <a:latin typeface="Arial" panose="020B0604020202020204" pitchFamily="34" charset="0"/>
                <a:cs typeface="Arial" panose="020B0604020202020204" pitchFamily="34" charset="0"/>
              </a:rPr>
              <a:t>Who leaked the report to the media and why?</a:t>
            </a:r>
            <a:r>
              <a:rPr lang="en-US" sz="1800" dirty="0">
                <a:latin typeface="Arial" panose="020B0604020202020204" pitchFamily="34" charset="0"/>
                <a:cs typeface="Arial" panose="020B0604020202020204" pitchFamily="34" charset="0"/>
              </a:rPr>
              <a:t> </a:t>
            </a:r>
          </a:p>
          <a:p>
            <a:pPr marL="215404" lvl="2" indent="0">
              <a:lnSpc>
                <a:spcPct val="150000"/>
              </a:lnSpc>
              <a:buNone/>
            </a:pP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9CDD504-248B-3749-98AD-45ADFBB8EDAD}" type="slidenum">
              <a:rPr lang="en-US" smtClean="0"/>
              <a:pPr/>
              <a:t>58</a:t>
            </a:fld>
            <a:endParaRPr lang="en-US" dirty="0"/>
          </a:p>
        </p:txBody>
      </p:sp>
    </p:spTree>
    <p:extLst>
      <p:ext uri="{BB962C8B-B14F-4D97-AF65-F5344CB8AC3E}">
        <p14:creationId xmlns:p14="http://schemas.microsoft.com/office/powerpoint/2010/main" xmlns="" val="12651481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0" y="2151728"/>
            <a:ext cx="6096000" cy="707886"/>
          </a:xfrm>
          <a:prstGeom prst="rect">
            <a:avLst/>
          </a:prstGeom>
        </p:spPr>
        <p:txBody>
          <a:bodyPr>
            <a:spAutoFit/>
          </a:bodyPr>
          <a:lstStyle/>
          <a:p>
            <a:pPr lvl="0" algn="ctr" defTabSz="457200">
              <a:defRPr/>
            </a:pPr>
            <a:r>
              <a:rPr lang="en-US" sz="4000" b="1" dirty="0">
                <a:solidFill>
                  <a:prstClr val="black"/>
                </a:solidFill>
                <a:latin typeface="Arial" panose="020B0604020202020204" pitchFamily="34" charset="0"/>
                <a:cs typeface="Arial" panose="020B0604020202020204" pitchFamily="34" charset="0"/>
              </a:rPr>
              <a:t>THANK YOU</a:t>
            </a:r>
          </a:p>
        </p:txBody>
      </p:sp>
      <p:sp>
        <p:nvSpPr>
          <p:cNvPr id="7" name="TextBox 6"/>
          <p:cNvSpPr txBox="1"/>
          <p:nvPr/>
        </p:nvSpPr>
        <p:spPr>
          <a:xfrm>
            <a:off x="4795887" y="2957178"/>
            <a:ext cx="3600249"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Arial"/>
              </a:rPr>
              <a:t>Hotline: 0800 037 774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Arial"/>
              </a:rPr>
              <a:t>Website: https://www.siu.org.za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Arial"/>
              </a:rPr>
              <a:t>E-mail: info@siu.org.za </a:t>
            </a:r>
            <a:endParaRPr kumimoji="0" lang="en-US"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2" name="Slide Number Placeholder 1"/>
          <p:cNvSpPr>
            <a:spLocks noGrp="1"/>
          </p:cNvSpPr>
          <p:nvPr>
            <p:ph type="sldNum" sz="quarter" idx="12"/>
          </p:nvPr>
        </p:nvSpPr>
        <p:spPr/>
        <p:txBody>
          <a:bodyPr/>
          <a:lstStyle/>
          <a:p>
            <a:fld id="{A9CDD504-248B-3749-98AD-45ADFBB8EDAD}" type="slidenum">
              <a:rPr lang="en-US" smtClean="0"/>
              <a:pPr/>
              <a:t>59</a:t>
            </a:fld>
            <a:endParaRPr lang="en-US" dirty="0"/>
          </a:p>
        </p:txBody>
      </p:sp>
    </p:spTree>
    <p:extLst>
      <p:ext uri="{BB962C8B-B14F-4D97-AF65-F5344CB8AC3E}">
        <p14:creationId xmlns:p14="http://schemas.microsoft.com/office/powerpoint/2010/main" xmlns="" val="3084787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3534"/>
            <a:ext cx="10515600" cy="933650"/>
          </a:xfrm>
        </p:spPr>
        <p:txBody>
          <a:bodyPr>
            <a:normAutofit/>
          </a:bodyPr>
          <a:lstStyle/>
          <a:p>
            <a:pPr algn="ctr"/>
            <a:r>
              <a:rPr lang="en-ZA" sz="2800" b="1" dirty="0">
                <a:latin typeface="Arial" panose="020B0604020202020204" pitchFamily="34" charset="0"/>
                <a:cs typeface="Arial" panose="020B0604020202020204" pitchFamily="34" charset="0"/>
              </a:rPr>
              <a:t>SIU OUTCOMES</a:t>
            </a:r>
            <a:br>
              <a:rPr lang="en-ZA" sz="2800" b="1" dirty="0">
                <a:latin typeface="Arial" panose="020B0604020202020204" pitchFamily="34" charset="0"/>
                <a:cs typeface="Arial" panose="020B0604020202020204" pitchFamily="34" charset="0"/>
              </a:rPr>
            </a:br>
            <a:r>
              <a:rPr lang="en-ZA" sz="2800" b="1" dirty="0">
                <a:latin typeface="Arial" panose="020B0604020202020204" pitchFamily="34" charset="0"/>
                <a:cs typeface="Arial" panose="020B0604020202020204" pitchFamily="34" charset="0"/>
              </a:rPr>
              <a:t>CONSEQUENCE MANAGEMENT</a:t>
            </a:r>
            <a:endParaRPr lang="en-US" sz="2800" dirty="0"/>
          </a:p>
        </p:txBody>
      </p:sp>
      <p:graphicFrame>
        <p:nvGraphicFramePr>
          <p:cNvPr id="4" name="Content Placeholder 3"/>
          <p:cNvGraphicFramePr>
            <a:graphicFrameLocks noGrp="1"/>
          </p:cNvGraphicFramePr>
          <p:nvPr>
            <p:ph idx="1"/>
            <p:extLst/>
          </p:nvPr>
        </p:nvGraphicFramePr>
        <p:xfrm>
          <a:off x="838200" y="2348564"/>
          <a:ext cx="10515600" cy="3118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1116875" y="5564776"/>
            <a:ext cx="9842862" cy="489857"/>
          </a:xfrm>
          <a:prstGeom prst="roundRect">
            <a:avLst/>
          </a:prstGeom>
          <a:solidFill>
            <a:sysClr val="windowText" lastClr="00000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SYSTEMIC </a:t>
            </a:r>
            <a:r>
              <a:rPr kumimoji="0" lang="en-ZA" sz="1800" b="1" i="0" u="none" strike="noStrike" kern="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RECOMMENDATIONS</a:t>
            </a:r>
            <a:endParaRPr kumimoji="0" lang="en-ZA" sz="1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Slide Number Placeholder 2"/>
          <p:cNvSpPr>
            <a:spLocks noGrp="1"/>
          </p:cNvSpPr>
          <p:nvPr>
            <p:ph type="sldNum" sz="quarter" idx="12"/>
          </p:nvPr>
        </p:nvSpPr>
        <p:spPr/>
        <p:txBody>
          <a:bodyPr/>
          <a:lstStyle/>
          <a:p>
            <a:fld id="{A9CDD504-248B-3749-98AD-45ADFBB8EDAD}" type="slidenum">
              <a:rPr lang="en-US" smtClean="0"/>
              <a:pPr/>
              <a:t>6</a:t>
            </a:fld>
            <a:endParaRPr lang="en-US" dirty="0"/>
          </a:p>
        </p:txBody>
      </p:sp>
    </p:spTree>
    <p:extLst>
      <p:ext uri="{BB962C8B-B14F-4D97-AF65-F5344CB8AC3E}">
        <p14:creationId xmlns:p14="http://schemas.microsoft.com/office/powerpoint/2010/main" xmlns="" val="798001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3110947"/>
            <a:ext cx="10515600" cy="2902647"/>
          </a:xfrm>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8200" y="1376413"/>
            <a:ext cx="10515600" cy="43611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02624" y="1376413"/>
            <a:ext cx="9964339" cy="18673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2858703" y="1701549"/>
            <a:ext cx="6067780" cy="707886"/>
          </a:xfrm>
          <a:prstGeom prst="rect">
            <a:avLst/>
          </a:prstGeom>
          <a:noFill/>
        </p:spPr>
        <p:txBody>
          <a:bodyPr wrap="square" rtlCol="0">
            <a:spAutoFit/>
          </a:bodyPr>
          <a:lstStyle/>
          <a:p>
            <a:pPr algn="ctr"/>
            <a:r>
              <a:rPr lang="en-US" sz="4000" b="1" dirty="0" smtClean="0"/>
              <a:t>PROCLAMATIONS</a:t>
            </a:r>
            <a:endParaRPr lang="en-US" sz="4000" b="1" dirty="0"/>
          </a:p>
        </p:txBody>
      </p:sp>
      <p:sp>
        <p:nvSpPr>
          <p:cNvPr id="7" name="Slide Number Placeholder 6"/>
          <p:cNvSpPr>
            <a:spLocks noGrp="1"/>
          </p:cNvSpPr>
          <p:nvPr>
            <p:ph type="sldNum" sz="quarter" idx="12"/>
          </p:nvPr>
        </p:nvSpPr>
        <p:spPr/>
        <p:txBody>
          <a:bodyPr/>
          <a:lstStyle/>
          <a:p>
            <a:fld id="{A9CDD504-248B-3749-98AD-45ADFBB8EDAD}" type="slidenum">
              <a:rPr lang="en-US" smtClean="0"/>
              <a:pPr/>
              <a:t>7</a:t>
            </a:fld>
            <a:endParaRPr lang="en-US" dirty="0"/>
          </a:p>
        </p:txBody>
      </p:sp>
    </p:spTree>
    <p:extLst>
      <p:ext uri="{BB962C8B-B14F-4D97-AF65-F5344CB8AC3E}">
        <p14:creationId xmlns:p14="http://schemas.microsoft.com/office/powerpoint/2010/main" xmlns="" val="3295580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2409"/>
            <a:ext cx="10515600" cy="625642"/>
          </a:xfrm>
        </p:spPr>
        <p:txBody>
          <a:bodyPr>
            <a:normAutofit/>
          </a:bodyPr>
          <a:lstStyle/>
          <a:p>
            <a:pPr algn="ctr"/>
            <a:r>
              <a:rPr lang="en-US" sz="2800" b="1" dirty="0" smtClean="0">
                <a:latin typeface="Arial" panose="020B0604020202020204" pitchFamily="34" charset="0"/>
                <a:cs typeface="Arial" panose="020B0604020202020204" pitchFamily="34" charset="0"/>
              </a:rPr>
              <a:t>Proclamation R11 of 2018</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48051"/>
            <a:ext cx="10515600" cy="4206240"/>
          </a:xfrm>
        </p:spPr>
        <p:txBody>
          <a:bodyPr>
            <a:normAutofit fontScale="32500" lnSpcReduction="20000"/>
          </a:bodyPr>
          <a:lstStyle/>
          <a:p>
            <a:pPr>
              <a:lnSpc>
                <a:spcPct val="120000"/>
              </a:lnSpc>
              <a:spcAft>
                <a:spcPts val="600"/>
              </a:spcAft>
              <a:defRPr/>
            </a:pPr>
            <a:r>
              <a:rPr lang="en-US" sz="5500" dirty="0">
                <a:latin typeface="Arial" panose="020B0604020202020204" pitchFamily="34" charset="0"/>
                <a:cs typeface="Arial" panose="020B0604020202020204" pitchFamily="34" charset="0"/>
              </a:rPr>
              <a:t>The </a:t>
            </a:r>
            <a:r>
              <a:rPr lang="en-US" sz="5500" dirty="0" smtClean="0">
                <a:latin typeface="Arial" panose="020B0604020202020204" pitchFamily="34" charset="0"/>
                <a:cs typeface="Arial" panose="020B0604020202020204" pitchFamily="34" charset="0"/>
              </a:rPr>
              <a:t>Procurement </a:t>
            </a:r>
            <a:r>
              <a:rPr lang="en-US" sz="5500" dirty="0">
                <a:latin typeface="Arial" panose="020B0604020202020204" pitchFamily="34" charset="0"/>
                <a:cs typeface="Arial" panose="020B0604020202020204" pitchFamily="34" charset="0"/>
              </a:rPr>
              <a:t>of </a:t>
            </a:r>
            <a:r>
              <a:rPr lang="en-US" sz="5500" dirty="0" smtClean="0">
                <a:latin typeface="Arial" panose="020B0604020202020204" pitchFamily="34" charset="0"/>
                <a:cs typeface="Arial" panose="020B0604020202020204" pitchFamily="34" charset="0"/>
              </a:rPr>
              <a:t>Coal;</a:t>
            </a:r>
          </a:p>
          <a:p>
            <a:pPr>
              <a:lnSpc>
                <a:spcPct val="120000"/>
              </a:lnSpc>
              <a:spcAft>
                <a:spcPts val="600"/>
              </a:spcAft>
              <a:defRPr/>
            </a:pPr>
            <a:r>
              <a:rPr lang="en-US" sz="5500" dirty="0" smtClean="0">
                <a:latin typeface="Arial" panose="020B0604020202020204" pitchFamily="34" charset="0"/>
                <a:cs typeface="Arial" panose="020B0604020202020204" pitchFamily="34" charset="0"/>
              </a:rPr>
              <a:t>The Transportation of Coal;</a:t>
            </a:r>
            <a:endParaRPr lang="en-US" sz="5500" dirty="0">
              <a:latin typeface="Arial" panose="020B0604020202020204" pitchFamily="34" charset="0"/>
              <a:cs typeface="Arial" panose="020B0604020202020204" pitchFamily="34" charset="0"/>
            </a:endParaRPr>
          </a:p>
          <a:p>
            <a:pPr>
              <a:lnSpc>
                <a:spcPct val="120000"/>
              </a:lnSpc>
              <a:spcAft>
                <a:spcPts val="600"/>
              </a:spcAft>
              <a:defRPr/>
            </a:pPr>
            <a:r>
              <a:rPr lang="en-US" sz="5500" dirty="0">
                <a:latin typeface="Arial" panose="020B0604020202020204" pitchFamily="34" charset="0"/>
                <a:cs typeface="Arial" panose="020B0604020202020204" pitchFamily="34" charset="0"/>
              </a:rPr>
              <a:t>The </a:t>
            </a:r>
            <a:r>
              <a:rPr lang="en-US" sz="5500" dirty="0" smtClean="0">
                <a:latin typeface="Arial" panose="020B0604020202020204" pitchFamily="34" charset="0"/>
                <a:cs typeface="Arial" panose="020B0604020202020204" pitchFamily="34" charset="0"/>
              </a:rPr>
              <a:t>Procurement </a:t>
            </a:r>
            <a:r>
              <a:rPr lang="en-US" sz="5500" dirty="0">
                <a:latin typeface="Arial" panose="020B0604020202020204" pitchFamily="34" charset="0"/>
                <a:cs typeface="Arial" panose="020B0604020202020204" pitchFamily="34" charset="0"/>
              </a:rPr>
              <a:t>of </a:t>
            </a:r>
            <a:r>
              <a:rPr lang="en-US" sz="5500" dirty="0" smtClean="0">
                <a:latin typeface="Arial" panose="020B0604020202020204" pitchFamily="34" charset="0"/>
                <a:cs typeface="Arial" panose="020B0604020202020204" pitchFamily="34" charset="0"/>
              </a:rPr>
              <a:t>Diesel</a:t>
            </a:r>
            <a:r>
              <a:rPr lang="en-US" sz="5500" dirty="0">
                <a:latin typeface="Arial" panose="020B0604020202020204" pitchFamily="34" charset="0"/>
                <a:cs typeface="Arial" panose="020B0604020202020204" pitchFamily="34" charset="0"/>
              </a:rPr>
              <a:t>;</a:t>
            </a:r>
          </a:p>
          <a:p>
            <a:pPr>
              <a:lnSpc>
                <a:spcPct val="120000"/>
              </a:lnSpc>
              <a:spcAft>
                <a:spcPts val="600"/>
              </a:spcAft>
              <a:defRPr/>
            </a:pPr>
            <a:r>
              <a:rPr lang="en-US" sz="5500" dirty="0">
                <a:latin typeface="Arial" panose="020B0604020202020204" pitchFamily="34" charset="0"/>
                <a:cs typeface="Arial" panose="020B0604020202020204" pitchFamily="34" charset="0"/>
              </a:rPr>
              <a:t>The </a:t>
            </a:r>
            <a:r>
              <a:rPr lang="en-US" sz="5500" dirty="0" smtClean="0">
                <a:latin typeface="Arial" panose="020B0604020202020204" pitchFamily="34" charset="0"/>
                <a:cs typeface="Arial" panose="020B0604020202020204" pitchFamily="34" charset="0"/>
              </a:rPr>
              <a:t>Appointment </a:t>
            </a:r>
            <a:r>
              <a:rPr lang="en-US" sz="5500" dirty="0">
                <a:latin typeface="Arial" panose="020B0604020202020204" pitchFamily="34" charset="0"/>
                <a:cs typeface="Arial" panose="020B0604020202020204" pitchFamily="34" charset="0"/>
              </a:rPr>
              <a:t>of </a:t>
            </a:r>
            <a:r>
              <a:rPr lang="en-US" sz="5500" dirty="0" smtClean="0">
                <a:latin typeface="Arial" panose="020B0604020202020204" pitchFamily="34" charset="0"/>
                <a:cs typeface="Arial" panose="020B0604020202020204" pitchFamily="34" charset="0"/>
              </a:rPr>
              <a:t>and Payments to McKinsey</a:t>
            </a:r>
            <a:r>
              <a:rPr lang="en-US" sz="5500" dirty="0">
                <a:latin typeface="Arial" panose="020B0604020202020204" pitchFamily="34" charset="0"/>
                <a:cs typeface="Arial" panose="020B0604020202020204" pitchFamily="34" charset="0"/>
              </a:rPr>
              <a:t>, Trillian and Regiments;</a:t>
            </a:r>
          </a:p>
          <a:p>
            <a:pPr>
              <a:lnSpc>
                <a:spcPct val="120000"/>
              </a:lnSpc>
              <a:spcAft>
                <a:spcPts val="600"/>
              </a:spcAft>
              <a:defRPr/>
            </a:pPr>
            <a:r>
              <a:rPr lang="en-US" sz="5500" dirty="0">
                <a:latin typeface="Arial" panose="020B0604020202020204" pitchFamily="34" charset="0"/>
                <a:cs typeface="Arial" panose="020B0604020202020204" pitchFamily="34" charset="0"/>
              </a:rPr>
              <a:t>Maladministration </a:t>
            </a:r>
            <a:r>
              <a:rPr lang="en-US" sz="5500" dirty="0" smtClean="0">
                <a:latin typeface="Arial" panose="020B0604020202020204" pitchFamily="34" charset="0"/>
                <a:cs typeface="Arial" panose="020B0604020202020204" pitchFamily="34" charset="0"/>
              </a:rPr>
              <a:t>in the affairs of Eskom and the Non Performance </a:t>
            </a:r>
            <a:r>
              <a:rPr lang="en-US" sz="5500" dirty="0">
                <a:latin typeface="Arial" panose="020B0604020202020204" pitchFamily="34" charset="0"/>
                <a:cs typeface="Arial" panose="020B0604020202020204" pitchFamily="34" charset="0"/>
              </a:rPr>
              <a:t>by </a:t>
            </a:r>
            <a:r>
              <a:rPr lang="en-US" sz="5500" dirty="0" smtClean="0">
                <a:latin typeface="Arial" panose="020B0604020202020204" pitchFamily="34" charset="0"/>
                <a:cs typeface="Arial" panose="020B0604020202020204" pitchFamily="34" charset="0"/>
              </a:rPr>
              <a:t>Service Providers in relation to the </a:t>
            </a:r>
            <a:r>
              <a:rPr lang="en-US" sz="5500" dirty="0">
                <a:latin typeface="Arial" panose="020B0604020202020204" pitchFamily="34" charset="0"/>
                <a:cs typeface="Arial" panose="020B0604020202020204" pitchFamily="34" charset="0"/>
              </a:rPr>
              <a:t>Medupi, Kusile and Ingula Power Stations and the High Voltage </a:t>
            </a:r>
            <a:r>
              <a:rPr lang="en-US" sz="5500" dirty="0" smtClean="0">
                <a:latin typeface="Arial" panose="020B0604020202020204" pitchFamily="34" charset="0"/>
                <a:cs typeface="Arial" panose="020B0604020202020204" pitchFamily="34" charset="0"/>
              </a:rPr>
              <a:t>Transmission Projects </a:t>
            </a:r>
            <a:r>
              <a:rPr lang="en-US" sz="5500" dirty="0">
                <a:latin typeface="Arial" panose="020B0604020202020204" pitchFamily="34" charset="0"/>
                <a:cs typeface="Arial" panose="020B0604020202020204" pitchFamily="34" charset="0"/>
              </a:rPr>
              <a:t>at Medupi, Kusile &amp; Ingula;</a:t>
            </a:r>
          </a:p>
          <a:p>
            <a:pPr>
              <a:lnSpc>
                <a:spcPct val="120000"/>
              </a:lnSpc>
              <a:defRPr/>
            </a:pPr>
            <a:r>
              <a:rPr lang="en-US" sz="5500" dirty="0">
                <a:latin typeface="Arial" panose="020B0604020202020204" pitchFamily="34" charset="0"/>
                <a:cs typeface="Arial" panose="020B0604020202020204" pitchFamily="34" charset="0"/>
              </a:rPr>
              <a:t>Conflicts of interest: </a:t>
            </a:r>
          </a:p>
          <a:p>
            <a:pPr lvl="1">
              <a:lnSpc>
                <a:spcPct val="120000"/>
              </a:lnSpc>
              <a:defRPr/>
            </a:pPr>
            <a:r>
              <a:rPr lang="en-US" sz="5500" dirty="0">
                <a:latin typeface="Arial" panose="020B0604020202020204" pitchFamily="34" charset="0"/>
                <a:cs typeface="Arial" panose="020B0604020202020204" pitchFamily="34" charset="0"/>
              </a:rPr>
              <a:t>Failure by Eskom employees to declare interests; and </a:t>
            </a:r>
          </a:p>
          <a:p>
            <a:pPr lvl="1">
              <a:lnSpc>
                <a:spcPct val="120000"/>
              </a:lnSpc>
              <a:defRPr/>
            </a:pPr>
            <a:r>
              <a:rPr lang="en-US" sz="5500" dirty="0">
                <a:latin typeface="Arial" panose="020B0604020202020204" pitchFamily="34" charset="0"/>
                <a:cs typeface="Arial" panose="020B0604020202020204" pitchFamily="34" charset="0"/>
              </a:rPr>
              <a:t>Eskom employees doing business with Eskom.</a:t>
            </a:r>
          </a:p>
          <a:p>
            <a:endParaRPr lang="en-US" dirty="0"/>
          </a:p>
        </p:txBody>
      </p:sp>
      <p:sp>
        <p:nvSpPr>
          <p:cNvPr id="4" name="Slide Number Placeholder 3"/>
          <p:cNvSpPr>
            <a:spLocks noGrp="1"/>
          </p:cNvSpPr>
          <p:nvPr>
            <p:ph type="sldNum" sz="quarter" idx="12"/>
          </p:nvPr>
        </p:nvSpPr>
        <p:spPr/>
        <p:txBody>
          <a:bodyPr/>
          <a:lstStyle/>
          <a:p>
            <a:fld id="{A9CDD504-248B-3749-98AD-45ADFBB8EDAD}" type="slidenum">
              <a:rPr lang="en-US" smtClean="0"/>
              <a:pPr/>
              <a:t>8</a:t>
            </a:fld>
            <a:endParaRPr lang="en-US" dirty="0"/>
          </a:p>
        </p:txBody>
      </p:sp>
    </p:spTree>
    <p:extLst>
      <p:ext uri="{BB962C8B-B14F-4D97-AF65-F5344CB8AC3E}">
        <p14:creationId xmlns:p14="http://schemas.microsoft.com/office/powerpoint/2010/main" xmlns="" val="512543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2409"/>
            <a:ext cx="10515600" cy="625642"/>
          </a:xfrm>
        </p:spPr>
        <p:txBody>
          <a:bodyPr>
            <a:normAutofit/>
          </a:bodyPr>
          <a:lstStyle/>
          <a:p>
            <a:pPr algn="ctr"/>
            <a:r>
              <a:rPr lang="en-US" sz="2800" b="1" dirty="0" smtClean="0">
                <a:latin typeface="Arial" panose="020B0604020202020204" pitchFamily="34" charset="0"/>
                <a:cs typeface="Arial" panose="020B0604020202020204" pitchFamily="34" charset="0"/>
              </a:rPr>
              <a:t>Proclamation R3 of 2020</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2217683"/>
            <a:ext cx="10515600" cy="3323308"/>
          </a:xfrm>
        </p:spPr>
        <p:txBody>
          <a:bodyPr>
            <a:normAutofit/>
          </a:bodyPr>
          <a:lstStyle/>
          <a:p>
            <a:pPr marL="719138" indent="-360363">
              <a:lnSpc>
                <a:spcPct val="100000"/>
              </a:lnSpc>
              <a:defRPr/>
            </a:pPr>
            <a:r>
              <a:rPr lang="en-ZA" sz="1800" dirty="0">
                <a:latin typeface="Arial" panose="020B0604020202020204" pitchFamily="34" charset="0"/>
                <a:cs typeface="Arial" panose="020B0604020202020204" pitchFamily="34" charset="0"/>
              </a:rPr>
              <a:t>The contracting and procurement of </a:t>
            </a:r>
            <a:endParaRPr lang="en-ZA" sz="1800" dirty="0" smtClean="0">
              <a:latin typeface="Arial" panose="020B0604020202020204" pitchFamily="34" charset="0"/>
              <a:cs typeface="Arial" panose="020B0604020202020204" pitchFamily="34" charset="0"/>
            </a:endParaRPr>
          </a:p>
          <a:p>
            <a:pPr marL="1655763" indent="-568325">
              <a:lnSpc>
                <a:spcPct val="100000"/>
              </a:lnSpc>
              <a:buFont typeface="Wingdings" panose="05000000000000000000" pitchFamily="2" charset="2"/>
              <a:buChar char="§"/>
              <a:defRPr/>
            </a:pPr>
            <a:r>
              <a:rPr lang="en-ZA" sz="1800" dirty="0" smtClean="0">
                <a:latin typeface="Arial" panose="020B0604020202020204" pitchFamily="34" charset="0"/>
                <a:cs typeface="Arial" panose="020B0604020202020204" pitchFamily="34" charset="0"/>
              </a:rPr>
              <a:t>Cloud </a:t>
            </a:r>
            <a:r>
              <a:rPr lang="en-ZA" sz="1800" dirty="0">
                <a:latin typeface="Arial" panose="020B0604020202020204" pitchFamily="34" charset="0"/>
                <a:cs typeface="Arial" panose="020B0604020202020204" pitchFamily="34" charset="0"/>
              </a:rPr>
              <a:t>computing </a:t>
            </a:r>
            <a:r>
              <a:rPr lang="en-ZA" sz="1800" dirty="0" smtClean="0">
                <a:latin typeface="Arial" panose="020B0604020202020204" pitchFamily="34" charset="0"/>
                <a:cs typeface="Arial" panose="020B0604020202020204" pitchFamily="34" charset="0"/>
              </a:rPr>
              <a:t>services and</a:t>
            </a:r>
          </a:p>
          <a:p>
            <a:pPr marL="1655763" indent="-568325">
              <a:lnSpc>
                <a:spcPct val="100000"/>
              </a:lnSpc>
              <a:spcAft>
                <a:spcPts val="600"/>
              </a:spcAft>
              <a:buFont typeface="Wingdings" panose="05000000000000000000" pitchFamily="2" charset="2"/>
              <a:buChar char="§"/>
              <a:defRPr/>
            </a:pPr>
            <a:r>
              <a:rPr lang="en-ZA" sz="1800" dirty="0" smtClean="0">
                <a:latin typeface="Arial" panose="020B0604020202020204" pitchFamily="34" charset="0"/>
                <a:cs typeface="Arial" panose="020B0604020202020204" pitchFamily="34" charset="0"/>
              </a:rPr>
              <a:t>Software </a:t>
            </a:r>
            <a:r>
              <a:rPr lang="en-ZA" sz="1800" dirty="0">
                <a:latin typeface="Arial" panose="020B0604020202020204" pitchFamily="34" charset="0"/>
                <a:cs typeface="Arial" panose="020B0604020202020204" pitchFamily="34" charset="0"/>
              </a:rPr>
              <a:t>licences and support services. (SAP)</a:t>
            </a:r>
          </a:p>
          <a:p>
            <a:pPr marL="719138" indent="-360363">
              <a:lnSpc>
                <a:spcPct val="100000"/>
              </a:lnSpc>
              <a:defRPr/>
            </a:pPr>
            <a:r>
              <a:rPr lang="en-ZA" sz="1800" dirty="0" smtClean="0">
                <a:latin typeface="Arial" panose="020B0604020202020204" pitchFamily="34" charset="0"/>
                <a:cs typeface="Arial" panose="020B0604020202020204" pitchFamily="34" charset="0"/>
              </a:rPr>
              <a:t>Engineering </a:t>
            </a:r>
            <a:r>
              <a:rPr lang="en-ZA" sz="1800" dirty="0">
                <a:latin typeface="Arial" panose="020B0604020202020204" pitchFamily="34" charset="0"/>
                <a:cs typeface="Arial" panose="020B0604020202020204" pitchFamily="34" charset="0"/>
              </a:rPr>
              <a:t>and </a:t>
            </a:r>
            <a:r>
              <a:rPr lang="en-ZA" sz="1800" dirty="0" smtClean="0">
                <a:latin typeface="Arial" panose="020B0604020202020204" pitchFamily="34" charset="0"/>
                <a:cs typeface="Arial" panose="020B0604020202020204" pitchFamily="34" charset="0"/>
              </a:rPr>
              <a:t>Project Management Consulting Services </a:t>
            </a:r>
            <a:r>
              <a:rPr lang="en-ZA" sz="1800" dirty="0">
                <a:latin typeface="Arial" panose="020B0604020202020204" pitchFamily="34" charset="0"/>
                <a:cs typeface="Arial" panose="020B0604020202020204" pitchFamily="34" charset="0"/>
              </a:rPr>
              <a:t>in </a:t>
            </a:r>
            <a:r>
              <a:rPr lang="en-ZA" sz="1800" dirty="0" smtClean="0">
                <a:latin typeface="Arial" panose="020B0604020202020204" pitchFamily="34" charset="0"/>
                <a:cs typeface="Arial" panose="020B0604020202020204" pitchFamily="34" charset="0"/>
              </a:rPr>
              <a:t>Respect </a:t>
            </a:r>
            <a:r>
              <a:rPr lang="en-ZA" sz="1800" dirty="0">
                <a:latin typeface="Arial" panose="020B0604020202020204" pitchFamily="34" charset="0"/>
                <a:cs typeface="Arial" panose="020B0604020202020204" pitchFamily="34" charset="0"/>
              </a:rPr>
              <a:t>of </a:t>
            </a:r>
            <a:endParaRPr lang="en-ZA" sz="1800" dirty="0" smtClean="0">
              <a:latin typeface="Arial" panose="020B0604020202020204" pitchFamily="34" charset="0"/>
              <a:cs typeface="Arial" panose="020B0604020202020204" pitchFamily="34" charset="0"/>
            </a:endParaRPr>
          </a:p>
          <a:p>
            <a:pPr marL="1655763" indent="-568325">
              <a:lnSpc>
                <a:spcPct val="100000"/>
              </a:lnSpc>
              <a:buFont typeface="Wingdings" panose="05000000000000000000" pitchFamily="2" charset="2"/>
              <a:buChar char="§"/>
              <a:defRPr/>
            </a:pPr>
            <a:r>
              <a:rPr lang="en-ZA" sz="1800" dirty="0" smtClean="0">
                <a:latin typeface="Arial" panose="020B0604020202020204" pitchFamily="34" charset="0"/>
                <a:cs typeface="Arial" panose="020B0604020202020204" pitchFamily="34" charset="0"/>
              </a:rPr>
              <a:t>Contract </a:t>
            </a:r>
            <a:r>
              <a:rPr lang="en-ZA" sz="1800" dirty="0">
                <a:latin typeface="Arial" panose="020B0604020202020204" pitchFamily="34" charset="0"/>
                <a:cs typeface="Arial" panose="020B0604020202020204" pitchFamily="34" charset="0"/>
              </a:rPr>
              <a:t>No. 4600061859 (Majuba Power Station) and </a:t>
            </a:r>
            <a:endParaRPr lang="en-ZA" sz="1800" dirty="0" smtClean="0">
              <a:latin typeface="Arial" panose="020B0604020202020204" pitchFamily="34" charset="0"/>
              <a:cs typeface="Arial" panose="020B0604020202020204" pitchFamily="34" charset="0"/>
            </a:endParaRPr>
          </a:p>
          <a:p>
            <a:pPr marL="1655763" indent="-568325">
              <a:lnSpc>
                <a:spcPct val="100000"/>
              </a:lnSpc>
              <a:buFont typeface="Wingdings" panose="05000000000000000000" pitchFamily="2" charset="2"/>
              <a:buChar char="§"/>
              <a:defRPr/>
            </a:pPr>
            <a:r>
              <a:rPr lang="en-ZA" sz="1800" dirty="0" smtClean="0">
                <a:latin typeface="Arial" panose="020B0604020202020204" pitchFamily="34" charset="0"/>
                <a:cs typeface="Arial" panose="020B0604020202020204" pitchFamily="34" charset="0"/>
              </a:rPr>
              <a:t>Contract </a:t>
            </a:r>
            <a:r>
              <a:rPr lang="en-ZA" sz="1800" dirty="0">
                <a:latin typeface="Arial" panose="020B0604020202020204" pitchFamily="34" charset="0"/>
                <a:cs typeface="Arial" panose="020B0604020202020204" pitchFamily="34" charset="0"/>
              </a:rPr>
              <a:t>No. 4600062636 (Matla Power Station.)</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9CDD504-248B-3749-98AD-45ADFBB8EDAD}" type="slidenum">
              <a:rPr lang="en-US" smtClean="0"/>
              <a:pPr/>
              <a:t>9</a:t>
            </a:fld>
            <a:endParaRPr lang="en-US" dirty="0"/>
          </a:p>
        </p:txBody>
      </p:sp>
    </p:spTree>
    <p:extLst>
      <p:ext uri="{BB962C8B-B14F-4D97-AF65-F5344CB8AC3E}">
        <p14:creationId xmlns:p14="http://schemas.microsoft.com/office/powerpoint/2010/main" xmlns="" val="2547111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4850</TotalTime>
  <Words>6603</Words>
  <Application>Microsoft Office PowerPoint</Application>
  <PresentationFormat>Custom</PresentationFormat>
  <Paragraphs>650</Paragraphs>
  <Slides>59</Slides>
  <Notes>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Slide 1</vt:lpstr>
      <vt:lpstr>SIU PRESENTATION TO  SCOPA ON ESKOM INVESTIGATIONS BY  ADV. ANDY MOTHIBI  9 May 2023</vt:lpstr>
      <vt:lpstr>Presentation Outline</vt:lpstr>
      <vt:lpstr>The SIU’s Legislative Mandate</vt:lpstr>
      <vt:lpstr>SIU METHODOLOGY </vt:lpstr>
      <vt:lpstr>SIU OUTCOMES CONSEQUENCE MANAGEMENT</vt:lpstr>
      <vt:lpstr>Slide 7</vt:lpstr>
      <vt:lpstr>Proclamation R11 of 2018</vt:lpstr>
      <vt:lpstr>Proclamation R3 of 2020</vt:lpstr>
      <vt:lpstr>Proclamation R97 of 2022</vt:lpstr>
      <vt:lpstr>Slide 11</vt:lpstr>
      <vt:lpstr>CONFLICT OF INTEREST</vt:lpstr>
      <vt:lpstr>Proc R18 of 2018 – Conflict of Interest Cases</vt:lpstr>
      <vt:lpstr>Proc R18 of 2018 – Conflict of Interest Cases</vt:lpstr>
      <vt:lpstr>LIFESTYLE AUDITS</vt:lpstr>
      <vt:lpstr>Proc R18 of 2018 – Lifestyle Audits</vt:lpstr>
      <vt:lpstr>COAL SUPPLY AGREEMENTS</vt:lpstr>
      <vt:lpstr>Proc R18 of 2018 – Coal Supply Agreements</vt:lpstr>
      <vt:lpstr>Proc R18 of 2018 – Coal Supply Agreements</vt:lpstr>
      <vt:lpstr>Proc R18 of 2018 – Coal Supply Agreements</vt:lpstr>
      <vt:lpstr>Proc R18 of 2018 – Coal Supply Agreements</vt:lpstr>
      <vt:lpstr>Proc R18 of 2018 – Coal Supply Agreements</vt:lpstr>
      <vt:lpstr>Proc R18 of 2018 – Coal Supply Agreements</vt:lpstr>
      <vt:lpstr>Proc R18 of 2018 – Coal Supply Agreements</vt:lpstr>
      <vt:lpstr>Proc R18 of 2018 – Coal Supply Agreements</vt:lpstr>
      <vt:lpstr>SIU vs Zulu and SIU vs Mazibuko</vt:lpstr>
      <vt:lpstr>DIESEL PROCUREMENT</vt:lpstr>
      <vt:lpstr>Proc R18 of 2018 – Diesel Procurement Contracts</vt:lpstr>
      <vt:lpstr>Proc R18 of 2018 – Diesel Procurement Contracts</vt:lpstr>
      <vt:lpstr>Proc R18 of 2018 – Diesel Procurement Contracts</vt:lpstr>
      <vt:lpstr>Proc R18 of 2018 – Diesel Procurement Contracts</vt:lpstr>
      <vt:lpstr>BUILD PROJECTS</vt:lpstr>
      <vt:lpstr>Proc R18 of 2018 - The Build Contracts </vt:lpstr>
      <vt:lpstr>ABB International– C&amp;I Contract - Kusile</vt:lpstr>
      <vt:lpstr>Tenova Contracts - Kusile</vt:lpstr>
      <vt:lpstr>SIU vs Hlakudi and Others</vt:lpstr>
      <vt:lpstr>SIU vs Moyo</vt:lpstr>
      <vt:lpstr>Proc R3 of 2020 – Cloud Computing and Software Licensing Contracts</vt:lpstr>
      <vt:lpstr>Proc R3 of 2020 – Cloud Computing and Software Licensing Build Contracts </vt:lpstr>
      <vt:lpstr>Proc R3 of 2020 – Engineering and Project Management Consulting Services</vt:lpstr>
      <vt:lpstr>Impulse International</vt:lpstr>
      <vt:lpstr>Impulse International</vt:lpstr>
      <vt:lpstr>Observations</vt:lpstr>
      <vt:lpstr>Observations on Conflict of Interest</vt:lpstr>
      <vt:lpstr>Observations on Conflict of Interest</vt:lpstr>
      <vt:lpstr>Observations: Coal Procurement and Transportation</vt:lpstr>
      <vt:lpstr>Observations: Coal Procurement and Transportation</vt:lpstr>
      <vt:lpstr>Observations: Build Projects</vt:lpstr>
      <vt:lpstr>Systemic Recommendations</vt:lpstr>
      <vt:lpstr>Systemic Recommendations</vt:lpstr>
      <vt:lpstr>Systemic Recommendations</vt:lpstr>
      <vt:lpstr>Systemic Recommendations</vt:lpstr>
      <vt:lpstr>Summary of Outcomes</vt:lpstr>
      <vt:lpstr>Summary of Outcomes</vt:lpstr>
      <vt:lpstr>The State Capture Recommendations The SIU motivated for a new Proclamation that will allow it to investigate the specific recommendations that have been made by the State Capture Commission. The SIU has undergone the necessary internal processes and have made a submission to the DoJ for approval of a new proclamation that will deal specifically with the recommendations of the State Capture Commission recommendations in so far as it relates to Eskom. The SIU can confirm that the Minister of Public Enterprises has provided support for the approval of a new proclamation to deal with the State Capture allegations.   Freezing of Assets The SIU has streamlined its strategy in collaboration with the NPA, ID and AFU to freeze and forfeit all proceeds of crime including fixed assets acquired with the proceeds of crime. </vt:lpstr>
      <vt:lpstr>Allegations by the Former CEO of Eskom</vt:lpstr>
      <vt:lpstr>Allegations by the Former CEO of Eskom</vt:lpstr>
      <vt:lpstr>Questions Requiring Answers</vt:lpstr>
      <vt:lpstr>Slide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Accounts IWW</dc:creator>
  <cp:lastModifiedBy>USER</cp:lastModifiedBy>
  <cp:revision>227</cp:revision>
  <dcterms:created xsi:type="dcterms:W3CDTF">2021-06-02T11:08:26Z</dcterms:created>
  <dcterms:modified xsi:type="dcterms:W3CDTF">2023-05-12T08:38:15Z</dcterms:modified>
</cp:coreProperties>
</file>