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Default Extension="wdp" ContentType="image/vnd.ms-photo"/>
  <Override PartName="/ppt/commentAuthors.xml" ContentType="application/vnd.openxmlformats-officedocument.presentationml.commentAuthor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Lst>
  <p:notesMasterIdLst>
    <p:notesMasterId r:id="rId43"/>
  </p:notesMasterIdLst>
  <p:sldIdLst>
    <p:sldId id="267" r:id="rId5"/>
    <p:sldId id="277" r:id="rId6"/>
    <p:sldId id="364" r:id="rId7"/>
    <p:sldId id="390" r:id="rId8"/>
    <p:sldId id="454" r:id="rId9"/>
    <p:sldId id="441" r:id="rId10"/>
    <p:sldId id="269" r:id="rId11"/>
    <p:sldId id="374" r:id="rId12"/>
    <p:sldId id="301" r:id="rId13"/>
    <p:sldId id="450" r:id="rId14"/>
    <p:sldId id="442" r:id="rId15"/>
    <p:sldId id="452" r:id="rId16"/>
    <p:sldId id="316" r:id="rId17"/>
    <p:sldId id="317" r:id="rId18"/>
    <p:sldId id="444" r:id="rId19"/>
    <p:sldId id="435" r:id="rId20"/>
    <p:sldId id="431" r:id="rId21"/>
    <p:sldId id="445" r:id="rId22"/>
    <p:sldId id="336" r:id="rId23"/>
    <p:sldId id="366" r:id="rId24"/>
    <p:sldId id="453" r:id="rId25"/>
    <p:sldId id="368" r:id="rId26"/>
    <p:sldId id="434" r:id="rId27"/>
    <p:sldId id="432" r:id="rId28"/>
    <p:sldId id="447" r:id="rId29"/>
    <p:sldId id="446" r:id="rId30"/>
    <p:sldId id="433" r:id="rId31"/>
    <p:sldId id="371" r:id="rId32"/>
    <p:sldId id="278" r:id="rId33"/>
    <p:sldId id="372" r:id="rId34"/>
    <p:sldId id="397" r:id="rId35"/>
    <p:sldId id="423" r:id="rId36"/>
    <p:sldId id="451" r:id="rId37"/>
    <p:sldId id="379" r:id="rId38"/>
    <p:sldId id="396" r:id="rId39"/>
    <p:sldId id="426" r:id="rId40"/>
    <p:sldId id="437" r:id="rId41"/>
    <p:sldId id="284" r:id="rId4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toinette Ngwenya" initials="AN" lastIdx="1" clrIdx="0">
    <p:extLst>
      <p:ext uri="{19B8F6BF-5375-455C-9EA6-DF929625EA0E}">
        <p15:presenceInfo xmlns:p15="http://schemas.microsoft.com/office/powerpoint/2012/main" xmlns="" userId="S::Antoinette@cge.org.za::7ea64761-d7d8-4b64-a181-03f078b460e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98" y="-96"/>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28EFCA-52A9-41AF-829D-5F2234CD9415}" type="datetimeFigureOut">
              <a:rPr lang="en-ZA" smtClean="0"/>
              <a:pPr/>
              <a:t>2023/05/10</a:t>
            </a:fld>
            <a:endParaRPr lang="en-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5B4976-6210-450F-922C-96709ED442D2}" type="slidenum">
              <a:rPr lang="en-ZA" smtClean="0"/>
              <a:pPr/>
              <a:t>‹#›</a:t>
            </a:fld>
            <a:endParaRPr lang="en-ZA"/>
          </a:p>
        </p:txBody>
      </p:sp>
    </p:spTree>
    <p:extLst>
      <p:ext uri="{BB962C8B-B14F-4D97-AF65-F5344CB8AC3E}">
        <p14:creationId xmlns:p14="http://schemas.microsoft.com/office/powerpoint/2010/main" xmlns="" val="4834284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5"/>
          </p:nvPr>
        </p:nvSpPr>
        <p:spPr/>
        <p:txBody>
          <a:bodyPr/>
          <a:lstStyle/>
          <a:p>
            <a:fld id="{7E5B4976-6210-450F-922C-96709ED442D2}" type="slidenum">
              <a:rPr lang="en-ZA" smtClean="0"/>
              <a:pPr/>
              <a:t>2</a:t>
            </a:fld>
            <a:endParaRPr lang="en-ZA"/>
          </a:p>
        </p:txBody>
      </p:sp>
    </p:spTree>
    <p:extLst>
      <p:ext uri="{BB962C8B-B14F-4D97-AF65-F5344CB8AC3E}">
        <p14:creationId xmlns:p14="http://schemas.microsoft.com/office/powerpoint/2010/main" xmlns="" val="11894851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There were 59 audit findings issued for this financial year. </a:t>
            </a:r>
          </a:p>
          <a:p>
            <a:r>
              <a:rPr lang="en-US"/>
              <a:t># 75% were resolved by the 31 March 2023</a:t>
            </a:r>
          </a:p>
          <a:p>
            <a:r>
              <a:rPr lang="en-US"/>
              <a:t># 25% are in progress, mainly due to </a:t>
            </a:r>
            <a:r>
              <a:rPr lang="en-US" err="1"/>
              <a:t>rhe</a:t>
            </a:r>
            <a:r>
              <a:rPr lang="en-US"/>
              <a:t> following:</a:t>
            </a:r>
          </a:p>
          <a:p>
            <a:pPr marL="171450" indent="-171450">
              <a:buFont typeface="Arial" panose="020B0604020202020204" pitchFamily="34" charset="0"/>
              <a:buChar char="•"/>
            </a:pPr>
            <a:r>
              <a:rPr lang="en-US"/>
              <a:t>Outstanding response from the Office of the Chief Procurement Officer (OCPO), regarding the rotation of appointed panel of attorneys;</a:t>
            </a:r>
          </a:p>
          <a:p>
            <a:pPr marL="171450" indent="-171450">
              <a:buFont typeface="Arial" panose="020B0604020202020204" pitchFamily="34" charset="0"/>
              <a:buChar char="•"/>
            </a:pPr>
            <a:r>
              <a:rPr lang="en-US"/>
              <a:t>Outstanding response from the Office of the Accountant-General(OAG) regarding the 100 hours matter;</a:t>
            </a:r>
          </a:p>
          <a:p>
            <a:pPr marL="171450" indent="-171450">
              <a:buFont typeface="Arial" panose="020B0604020202020204" pitchFamily="34" charset="0"/>
              <a:buChar char="•"/>
            </a:pPr>
            <a:r>
              <a:rPr lang="en-US"/>
              <a:t>The Human Resources policies changes on housing  </a:t>
            </a:r>
          </a:p>
        </p:txBody>
      </p:sp>
      <p:sp>
        <p:nvSpPr>
          <p:cNvPr id="4" name="Slide Number Placeholder 3"/>
          <p:cNvSpPr>
            <a:spLocks noGrp="1"/>
          </p:cNvSpPr>
          <p:nvPr>
            <p:ph type="sldNum" sz="quarter" idx="5"/>
          </p:nvPr>
        </p:nvSpPr>
        <p:spPr/>
        <p:txBody>
          <a:bodyPr/>
          <a:lstStyle/>
          <a:p>
            <a:fld id="{7E5B4976-6210-450F-922C-96709ED442D2}" type="slidenum">
              <a:rPr lang="en-ZA" smtClean="0"/>
              <a:pPr/>
              <a:t>37</a:t>
            </a:fld>
            <a:endParaRPr lang="en-ZA"/>
          </a:p>
        </p:txBody>
      </p:sp>
    </p:spTree>
    <p:extLst>
      <p:ext uri="{BB962C8B-B14F-4D97-AF65-F5344CB8AC3E}">
        <p14:creationId xmlns:p14="http://schemas.microsoft.com/office/powerpoint/2010/main" xmlns="" val="24652562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65759" y="2166364"/>
            <a:ext cx="11471565" cy="1739347"/>
          </a:xfrm>
        </p:spPr>
        <p:txBody>
          <a:bodyPr tIns="45720" bIns="45720" anchor="ctr">
            <a:normAutofit/>
          </a:bodyPr>
          <a:lstStyle>
            <a:lvl1pPr algn="ctr">
              <a:lnSpc>
                <a:spcPct val="80000"/>
              </a:lnSpc>
              <a:defRPr sz="6000" spc="150" baseline="0"/>
            </a:lvl1pPr>
          </a:lstStyle>
          <a:p>
            <a:r>
              <a:rPr lang="en-US"/>
              <a:t>Click to edit Master title style</a:t>
            </a:r>
          </a:p>
        </p:txBody>
      </p:sp>
      <p:sp>
        <p:nvSpPr>
          <p:cNvPr id="3" name="Subtitle 2"/>
          <p:cNvSpPr>
            <a:spLocks noGrp="1"/>
          </p:cNvSpPr>
          <p:nvPr>
            <p:ph type="subTitle" idx="1"/>
          </p:nvPr>
        </p:nvSpPr>
        <p:spPr>
          <a:xfrm>
            <a:off x="1524000" y="3996250"/>
            <a:ext cx="9144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7761D790-2008-4EB7-9D96-BE70BF82F93E}" type="datetime1">
              <a:rPr lang="en-ZA" smtClean="0"/>
              <a:pPr/>
              <a:t>2023/05/10</a:t>
            </a:fld>
            <a:endParaRPr lang="en-ZA"/>
          </a:p>
        </p:txBody>
      </p:sp>
      <p:sp>
        <p:nvSpPr>
          <p:cNvPr id="5" name="Footer Placeholder 4"/>
          <p:cNvSpPr>
            <a:spLocks noGrp="1"/>
          </p:cNvSpPr>
          <p:nvPr>
            <p:ph type="ftr" sz="quarter" idx="11"/>
          </p:nvPr>
        </p:nvSpPr>
        <p:spPr/>
        <p:txBody>
          <a:bodyPr/>
          <a:lstStyle/>
          <a:p>
            <a:r>
              <a:rPr lang="en-US"/>
              <a:t>A Society Free From All Forms of Gender Inequality.</a:t>
            </a:r>
            <a:endParaRPr lang="en-ZA"/>
          </a:p>
        </p:txBody>
      </p:sp>
      <p:sp>
        <p:nvSpPr>
          <p:cNvPr id="6" name="Slide Number Placeholder 5"/>
          <p:cNvSpPr>
            <a:spLocks noGrp="1"/>
          </p:cNvSpPr>
          <p:nvPr>
            <p:ph type="sldNum" sz="quarter" idx="12"/>
          </p:nvPr>
        </p:nvSpPr>
        <p:spPr/>
        <p:txBody>
          <a:bodyPr/>
          <a:lstStyle/>
          <a:p>
            <a:fld id="{4C5DC4AD-8DB4-4E4A-BEA4-8A23F11057A7}" type="slidenum">
              <a:rPr lang="en-ZA" smtClean="0"/>
              <a:pPr/>
              <a:t>‹#›</a:t>
            </a:fld>
            <a:endParaRPr lang="en-ZA"/>
          </a:p>
        </p:txBody>
      </p:sp>
    </p:spTree>
    <p:extLst>
      <p:ext uri="{BB962C8B-B14F-4D97-AF65-F5344CB8AC3E}">
        <p14:creationId xmlns:p14="http://schemas.microsoft.com/office/powerpoint/2010/main" xmlns="" val="40595980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0ECE60B-CA10-4EC4-8832-341D83EA21BE}" type="datetime1">
              <a:rPr lang="en-ZA" smtClean="0"/>
              <a:pPr/>
              <a:t>2023/05/10</a:t>
            </a:fld>
            <a:endParaRPr lang="en-ZA"/>
          </a:p>
        </p:txBody>
      </p:sp>
      <p:sp>
        <p:nvSpPr>
          <p:cNvPr id="5" name="Footer Placeholder 4"/>
          <p:cNvSpPr>
            <a:spLocks noGrp="1"/>
          </p:cNvSpPr>
          <p:nvPr>
            <p:ph type="ftr" sz="quarter" idx="11"/>
          </p:nvPr>
        </p:nvSpPr>
        <p:spPr/>
        <p:txBody>
          <a:bodyPr/>
          <a:lstStyle/>
          <a:p>
            <a:r>
              <a:rPr lang="en-US"/>
              <a:t>A Society Free From All Forms of Gender Inequality.</a:t>
            </a:r>
            <a:endParaRPr lang="en-ZA"/>
          </a:p>
        </p:txBody>
      </p:sp>
      <p:sp>
        <p:nvSpPr>
          <p:cNvPr id="6" name="Slide Number Placeholder 5"/>
          <p:cNvSpPr>
            <a:spLocks noGrp="1"/>
          </p:cNvSpPr>
          <p:nvPr>
            <p:ph type="sldNum" sz="quarter" idx="12"/>
          </p:nvPr>
        </p:nvSpPr>
        <p:spPr/>
        <p:txBody>
          <a:bodyPr/>
          <a:lstStyle/>
          <a:p>
            <a:fld id="{4C5DC4AD-8DB4-4E4A-BEA4-8A23F11057A7}" type="slidenum">
              <a:rPr lang="en-ZA" smtClean="0"/>
              <a:pPr/>
              <a:t>‹#›</a:t>
            </a:fld>
            <a:endParaRPr lang="en-ZA"/>
          </a:p>
        </p:txBody>
      </p:sp>
    </p:spTree>
    <p:extLst>
      <p:ext uri="{BB962C8B-B14F-4D97-AF65-F5344CB8AC3E}">
        <p14:creationId xmlns:p14="http://schemas.microsoft.com/office/powerpoint/2010/main" xmlns="" val="23480364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9019312" y="0"/>
            <a:ext cx="2743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160624" y="274638"/>
            <a:ext cx="2402380" cy="58975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199" y="274638"/>
            <a:ext cx="7973291"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422854"/>
            <a:ext cx="2743196" cy="365125"/>
          </a:xfrm>
        </p:spPr>
        <p:txBody>
          <a:bodyPr/>
          <a:lstStyle/>
          <a:p>
            <a:fld id="{7635EE15-DF5A-4407-B602-AFAC28730699}" type="datetime1">
              <a:rPr lang="en-ZA" smtClean="0"/>
              <a:pPr/>
              <a:t>2023/05/10</a:t>
            </a:fld>
            <a:endParaRPr lang="en-ZA"/>
          </a:p>
        </p:txBody>
      </p:sp>
      <p:sp>
        <p:nvSpPr>
          <p:cNvPr id="5" name="Footer Placeholder 4"/>
          <p:cNvSpPr>
            <a:spLocks noGrp="1"/>
          </p:cNvSpPr>
          <p:nvPr>
            <p:ph type="ftr" sz="quarter" idx="11"/>
          </p:nvPr>
        </p:nvSpPr>
        <p:spPr>
          <a:xfrm>
            <a:off x="3776135" y="6422854"/>
            <a:ext cx="4279669" cy="365125"/>
          </a:xfrm>
        </p:spPr>
        <p:txBody>
          <a:bodyPr/>
          <a:lstStyle/>
          <a:p>
            <a:r>
              <a:rPr lang="en-US"/>
              <a:t>A Society Free From All Forms of Gender Inequality.</a:t>
            </a:r>
            <a:endParaRPr lang="en-ZA"/>
          </a:p>
        </p:txBody>
      </p:sp>
      <p:sp>
        <p:nvSpPr>
          <p:cNvPr id="6" name="Slide Number Placeholder 5"/>
          <p:cNvSpPr>
            <a:spLocks noGrp="1"/>
          </p:cNvSpPr>
          <p:nvPr>
            <p:ph type="sldNum" sz="quarter" idx="12"/>
          </p:nvPr>
        </p:nvSpPr>
        <p:spPr>
          <a:xfrm>
            <a:off x="8073048" y="6422854"/>
            <a:ext cx="879759" cy="365125"/>
          </a:xfrm>
        </p:spPr>
        <p:txBody>
          <a:bodyPr/>
          <a:lstStyle/>
          <a:p>
            <a:fld id="{4C5DC4AD-8DB4-4E4A-BEA4-8A23F11057A7}" type="slidenum">
              <a:rPr lang="en-ZA" smtClean="0"/>
              <a:pPr/>
              <a:t>‹#›</a:t>
            </a:fld>
            <a:endParaRPr lang="en-ZA"/>
          </a:p>
        </p:txBody>
      </p:sp>
    </p:spTree>
    <p:extLst>
      <p:ext uri="{BB962C8B-B14F-4D97-AF65-F5344CB8AC3E}">
        <p14:creationId xmlns:p14="http://schemas.microsoft.com/office/powerpoint/2010/main" xmlns="" val="25927878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DA6F25-8700-47EF-BFFF-210886682FDE}" type="datetime1">
              <a:rPr lang="en-ZA" smtClean="0"/>
              <a:pPr/>
              <a:t>2023/05/10</a:t>
            </a:fld>
            <a:endParaRPr lang="en-ZA"/>
          </a:p>
        </p:txBody>
      </p:sp>
      <p:sp>
        <p:nvSpPr>
          <p:cNvPr id="5" name="Footer Placeholder 4"/>
          <p:cNvSpPr>
            <a:spLocks noGrp="1"/>
          </p:cNvSpPr>
          <p:nvPr>
            <p:ph type="ftr" sz="quarter" idx="11"/>
          </p:nvPr>
        </p:nvSpPr>
        <p:spPr/>
        <p:txBody>
          <a:bodyPr/>
          <a:lstStyle/>
          <a:p>
            <a:r>
              <a:rPr lang="en-US"/>
              <a:t>A Society Free From All Forms of Gender Inequality.</a:t>
            </a:r>
            <a:endParaRPr lang="en-ZA"/>
          </a:p>
        </p:txBody>
      </p:sp>
      <p:sp>
        <p:nvSpPr>
          <p:cNvPr id="6" name="Slide Number Placeholder 5"/>
          <p:cNvSpPr>
            <a:spLocks noGrp="1"/>
          </p:cNvSpPr>
          <p:nvPr>
            <p:ph type="sldNum" sz="quarter" idx="12"/>
          </p:nvPr>
        </p:nvSpPr>
        <p:spPr/>
        <p:txBody>
          <a:bodyPr/>
          <a:lstStyle/>
          <a:p>
            <a:fld id="{4C5DC4AD-8DB4-4E4A-BEA4-8A23F11057A7}" type="slidenum">
              <a:rPr lang="en-ZA" smtClean="0"/>
              <a:pPr/>
              <a:t>‹#›</a:t>
            </a:fld>
            <a:endParaRPr lang="en-ZA"/>
          </a:p>
        </p:txBody>
      </p:sp>
    </p:spTree>
    <p:extLst>
      <p:ext uri="{BB962C8B-B14F-4D97-AF65-F5344CB8AC3E}">
        <p14:creationId xmlns:p14="http://schemas.microsoft.com/office/powerpoint/2010/main" xmlns="" val="4493508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191" y="2208879"/>
            <a:ext cx="10515600" cy="1676400"/>
          </a:xfrm>
        </p:spPr>
        <p:txBody>
          <a:bodyPr anchor="ctr">
            <a:noAutofit/>
          </a:bodyPr>
          <a:lstStyle>
            <a:lvl1pPr algn="ctr">
              <a:lnSpc>
                <a:spcPct val="80000"/>
              </a:lnSpc>
              <a:defRPr sz="6000" b="0" spc="150" baseline="0">
                <a:solidFill>
                  <a:schemeClr val="bg1"/>
                </a:solidFill>
              </a:defRPr>
            </a:lvl1pPr>
          </a:lstStyle>
          <a:p>
            <a:r>
              <a:rPr lang="en-US"/>
              <a:t>Click to edit Master title style</a:t>
            </a:r>
          </a:p>
        </p:txBody>
      </p:sp>
      <p:sp>
        <p:nvSpPr>
          <p:cNvPr id="3" name="Text Placeholder 2"/>
          <p:cNvSpPr>
            <a:spLocks noGrp="1"/>
          </p:cNvSpPr>
          <p:nvPr>
            <p:ph type="body" idx="1"/>
          </p:nvPr>
        </p:nvSpPr>
        <p:spPr>
          <a:xfrm>
            <a:off x="833191" y="4010334"/>
            <a:ext cx="105156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fld id="{2D3F59B9-14C5-4411-8536-532B53B105DC}" type="datetime1">
              <a:rPr lang="en-ZA" smtClean="0"/>
              <a:pPr/>
              <a:t>2023/05/10</a:t>
            </a:fld>
            <a:endParaRPr lang="en-ZA"/>
          </a:p>
        </p:txBody>
      </p:sp>
      <p:sp>
        <p:nvSpPr>
          <p:cNvPr id="5" name="Footer Placeholder 4"/>
          <p:cNvSpPr>
            <a:spLocks noGrp="1"/>
          </p:cNvSpPr>
          <p:nvPr>
            <p:ph type="ftr" sz="quarter" idx="11"/>
          </p:nvPr>
        </p:nvSpPr>
        <p:spPr/>
        <p:txBody>
          <a:bodyPr/>
          <a:lstStyle>
            <a:lvl1pPr>
              <a:defRPr>
                <a:solidFill>
                  <a:schemeClr val="tx2"/>
                </a:solidFill>
              </a:defRPr>
            </a:lvl1pPr>
          </a:lstStyle>
          <a:p>
            <a:r>
              <a:rPr lang="en-US"/>
              <a:t>A Society Free From All Forms of Gender Inequality.</a:t>
            </a:r>
            <a:endParaRPr lang="en-ZA"/>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4C5DC4AD-8DB4-4E4A-BEA4-8A23F11057A7}" type="slidenum">
              <a:rPr lang="en-ZA" smtClean="0"/>
              <a:pPr/>
              <a:t>‹#›</a:t>
            </a:fld>
            <a:endParaRPr lang="en-ZA"/>
          </a:p>
        </p:txBody>
      </p:sp>
    </p:spTree>
    <p:extLst>
      <p:ext uri="{BB962C8B-B14F-4D97-AF65-F5344CB8AC3E}">
        <p14:creationId xmlns:p14="http://schemas.microsoft.com/office/powerpoint/2010/main" xmlns="" val="3979469777"/>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05344"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30391"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D1BB96E-F63B-4B60-92A7-A9C0BEC455BE}" type="datetime1">
              <a:rPr lang="en-ZA" smtClean="0"/>
              <a:pPr/>
              <a:t>2023/05/10</a:t>
            </a:fld>
            <a:endParaRPr lang="en-ZA"/>
          </a:p>
        </p:txBody>
      </p:sp>
      <p:sp>
        <p:nvSpPr>
          <p:cNvPr id="6" name="Footer Placeholder 5"/>
          <p:cNvSpPr>
            <a:spLocks noGrp="1"/>
          </p:cNvSpPr>
          <p:nvPr>
            <p:ph type="ftr" sz="quarter" idx="11"/>
          </p:nvPr>
        </p:nvSpPr>
        <p:spPr/>
        <p:txBody>
          <a:bodyPr/>
          <a:lstStyle/>
          <a:p>
            <a:r>
              <a:rPr lang="en-US"/>
              <a:t>A Society Free From All Forms of Gender Inequality.</a:t>
            </a:r>
            <a:endParaRPr lang="en-ZA"/>
          </a:p>
        </p:txBody>
      </p:sp>
      <p:sp>
        <p:nvSpPr>
          <p:cNvPr id="7" name="Slide Number Placeholder 6"/>
          <p:cNvSpPr>
            <a:spLocks noGrp="1"/>
          </p:cNvSpPr>
          <p:nvPr>
            <p:ph type="sldNum" sz="quarter" idx="12"/>
          </p:nvPr>
        </p:nvSpPr>
        <p:spPr/>
        <p:txBody>
          <a:bodyPr/>
          <a:lstStyle/>
          <a:p>
            <a:fld id="{4C5DC4AD-8DB4-4E4A-BEA4-8A23F11057A7}" type="slidenum">
              <a:rPr lang="en-ZA" smtClean="0"/>
              <a:pPr/>
              <a:t>‹#›</a:t>
            </a:fld>
            <a:endParaRPr lang="en-ZA"/>
          </a:p>
        </p:txBody>
      </p:sp>
    </p:spTree>
    <p:extLst>
      <p:ext uri="{BB962C8B-B14F-4D97-AF65-F5344CB8AC3E}">
        <p14:creationId xmlns:p14="http://schemas.microsoft.com/office/powerpoint/2010/main" xmlns="" val="27356344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207008"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07008" y="2656566"/>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31230"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31230" y="2656564"/>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84F9850-A017-4C2F-BE82-D92800DAA191}" type="datetime1">
              <a:rPr lang="en-ZA" smtClean="0"/>
              <a:pPr/>
              <a:t>2023/05/10</a:t>
            </a:fld>
            <a:endParaRPr lang="en-ZA"/>
          </a:p>
        </p:txBody>
      </p:sp>
      <p:sp>
        <p:nvSpPr>
          <p:cNvPr id="8" name="Footer Placeholder 7"/>
          <p:cNvSpPr>
            <a:spLocks noGrp="1"/>
          </p:cNvSpPr>
          <p:nvPr>
            <p:ph type="ftr" sz="quarter" idx="11"/>
          </p:nvPr>
        </p:nvSpPr>
        <p:spPr/>
        <p:txBody>
          <a:bodyPr/>
          <a:lstStyle/>
          <a:p>
            <a:r>
              <a:rPr lang="en-US"/>
              <a:t>A Society Free From All Forms of Gender Inequality.</a:t>
            </a:r>
            <a:endParaRPr lang="en-ZA"/>
          </a:p>
        </p:txBody>
      </p:sp>
      <p:sp>
        <p:nvSpPr>
          <p:cNvPr id="9" name="Slide Number Placeholder 8"/>
          <p:cNvSpPr>
            <a:spLocks noGrp="1"/>
          </p:cNvSpPr>
          <p:nvPr>
            <p:ph type="sldNum" sz="quarter" idx="12"/>
          </p:nvPr>
        </p:nvSpPr>
        <p:spPr/>
        <p:txBody>
          <a:bodyPr/>
          <a:lstStyle/>
          <a:p>
            <a:fld id="{4C5DC4AD-8DB4-4E4A-BEA4-8A23F11057A7}" type="slidenum">
              <a:rPr lang="en-ZA" smtClean="0"/>
              <a:pPr/>
              <a:t>‹#›</a:t>
            </a:fld>
            <a:endParaRPr lang="en-ZA"/>
          </a:p>
        </p:txBody>
      </p:sp>
    </p:spTree>
    <p:extLst>
      <p:ext uri="{BB962C8B-B14F-4D97-AF65-F5344CB8AC3E}">
        <p14:creationId xmlns:p14="http://schemas.microsoft.com/office/powerpoint/2010/main" xmlns="" val="29428548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F637038-240B-41D2-8B85-863C266FB5EB}" type="datetime1">
              <a:rPr lang="en-ZA" smtClean="0"/>
              <a:pPr/>
              <a:t>2023/05/10</a:t>
            </a:fld>
            <a:endParaRPr lang="en-ZA"/>
          </a:p>
        </p:txBody>
      </p:sp>
      <p:sp>
        <p:nvSpPr>
          <p:cNvPr id="4" name="Footer Placeholder 3"/>
          <p:cNvSpPr>
            <a:spLocks noGrp="1"/>
          </p:cNvSpPr>
          <p:nvPr>
            <p:ph type="ftr" sz="quarter" idx="11"/>
          </p:nvPr>
        </p:nvSpPr>
        <p:spPr/>
        <p:txBody>
          <a:bodyPr/>
          <a:lstStyle/>
          <a:p>
            <a:r>
              <a:rPr lang="en-US"/>
              <a:t>A Society Free From All Forms of Gender Inequality.</a:t>
            </a:r>
            <a:endParaRPr lang="en-ZA"/>
          </a:p>
        </p:txBody>
      </p:sp>
      <p:sp>
        <p:nvSpPr>
          <p:cNvPr id="5" name="Slide Number Placeholder 4"/>
          <p:cNvSpPr>
            <a:spLocks noGrp="1"/>
          </p:cNvSpPr>
          <p:nvPr>
            <p:ph type="sldNum" sz="quarter" idx="12"/>
          </p:nvPr>
        </p:nvSpPr>
        <p:spPr/>
        <p:txBody>
          <a:bodyPr/>
          <a:lstStyle/>
          <a:p>
            <a:fld id="{4C5DC4AD-8DB4-4E4A-BEA4-8A23F11057A7}" type="slidenum">
              <a:rPr lang="en-ZA" smtClean="0"/>
              <a:pPr/>
              <a:t>‹#›</a:t>
            </a:fld>
            <a:endParaRPr lang="en-ZA"/>
          </a:p>
        </p:txBody>
      </p:sp>
    </p:spTree>
    <p:extLst>
      <p:ext uri="{BB962C8B-B14F-4D97-AF65-F5344CB8AC3E}">
        <p14:creationId xmlns:p14="http://schemas.microsoft.com/office/powerpoint/2010/main" xmlns="" val="12450098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AF3300-7AB1-4288-AD51-7C767A29B26E}" type="datetime1">
              <a:rPr lang="en-ZA" smtClean="0"/>
              <a:pPr/>
              <a:t>2023/05/10</a:t>
            </a:fld>
            <a:endParaRPr lang="en-ZA"/>
          </a:p>
        </p:txBody>
      </p:sp>
      <p:sp>
        <p:nvSpPr>
          <p:cNvPr id="3" name="Footer Placeholder 2"/>
          <p:cNvSpPr>
            <a:spLocks noGrp="1"/>
          </p:cNvSpPr>
          <p:nvPr>
            <p:ph type="ftr" sz="quarter" idx="11"/>
          </p:nvPr>
        </p:nvSpPr>
        <p:spPr/>
        <p:txBody>
          <a:bodyPr/>
          <a:lstStyle/>
          <a:p>
            <a:r>
              <a:rPr lang="en-US"/>
              <a:t>A Society Free From All Forms of Gender Inequality.</a:t>
            </a:r>
            <a:endParaRPr lang="en-ZA"/>
          </a:p>
        </p:txBody>
      </p:sp>
      <p:sp>
        <p:nvSpPr>
          <p:cNvPr id="4" name="Slide Number Placeholder 3"/>
          <p:cNvSpPr>
            <a:spLocks noGrp="1"/>
          </p:cNvSpPr>
          <p:nvPr>
            <p:ph type="sldNum" sz="quarter" idx="12"/>
          </p:nvPr>
        </p:nvSpPr>
        <p:spPr/>
        <p:txBody>
          <a:bodyPr/>
          <a:lstStyle/>
          <a:p>
            <a:fld id="{4C5DC4AD-8DB4-4E4A-BEA4-8A23F11057A7}" type="slidenum">
              <a:rPr lang="en-ZA" smtClean="0"/>
              <a:pPr/>
              <a:t>‹#›</a:t>
            </a:fld>
            <a:endParaRPr lang="en-ZA"/>
          </a:p>
        </p:txBody>
      </p:sp>
    </p:spTree>
    <p:extLst>
      <p:ext uri="{BB962C8B-B14F-4D97-AF65-F5344CB8AC3E}">
        <p14:creationId xmlns:p14="http://schemas.microsoft.com/office/powerpoint/2010/main" xmlns="" val="18762475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1207008" y="2120054"/>
            <a:ext cx="612648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789023" y="2147486"/>
            <a:ext cx="3200400" cy="3432319"/>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E394EBA-765A-49A4-8AC7-DF83D2D4AEF2}" type="datetime1">
              <a:rPr lang="en-ZA" smtClean="0"/>
              <a:pPr/>
              <a:t>2023/05/10</a:t>
            </a:fld>
            <a:endParaRPr lang="en-ZA"/>
          </a:p>
        </p:txBody>
      </p:sp>
      <p:sp>
        <p:nvSpPr>
          <p:cNvPr id="6" name="Footer Placeholder 5"/>
          <p:cNvSpPr>
            <a:spLocks noGrp="1"/>
          </p:cNvSpPr>
          <p:nvPr>
            <p:ph type="ftr" sz="quarter" idx="11"/>
          </p:nvPr>
        </p:nvSpPr>
        <p:spPr/>
        <p:txBody>
          <a:bodyPr/>
          <a:lstStyle/>
          <a:p>
            <a:r>
              <a:rPr lang="en-US"/>
              <a:t>A Society Free From All Forms of Gender Inequality.</a:t>
            </a:r>
            <a:endParaRPr lang="en-ZA"/>
          </a:p>
        </p:txBody>
      </p:sp>
      <p:sp>
        <p:nvSpPr>
          <p:cNvPr id="7" name="Slide Number Placeholder 6"/>
          <p:cNvSpPr>
            <a:spLocks noGrp="1"/>
          </p:cNvSpPr>
          <p:nvPr>
            <p:ph type="sldNum" sz="quarter" idx="12"/>
          </p:nvPr>
        </p:nvSpPr>
        <p:spPr/>
        <p:txBody>
          <a:bodyPr/>
          <a:lstStyle/>
          <a:p>
            <a:fld id="{4C5DC4AD-8DB4-4E4A-BEA4-8A23F11057A7}" type="slidenum">
              <a:rPr lang="en-ZA" smtClean="0"/>
              <a:pPr/>
              <a:t>‹#›</a:t>
            </a:fld>
            <a:endParaRPr lang="en-ZA"/>
          </a:p>
        </p:txBody>
      </p:sp>
    </p:spTree>
    <p:extLst>
      <p:ext uri="{BB962C8B-B14F-4D97-AF65-F5344CB8AC3E}">
        <p14:creationId xmlns:p14="http://schemas.microsoft.com/office/powerpoint/2010/main" xmlns="" val="2139137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151E4A2-6E34-413D-9CFD-B6C26527E2FF}" type="datetime1">
              <a:rPr lang="en-ZA" smtClean="0"/>
              <a:pPr/>
              <a:t>2023/05/10</a:t>
            </a:fld>
            <a:endParaRPr lang="en-ZA"/>
          </a:p>
        </p:txBody>
      </p:sp>
      <p:sp>
        <p:nvSpPr>
          <p:cNvPr id="6" name="Footer Placeholder 5"/>
          <p:cNvSpPr>
            <a:spLocks noGrp="1"/>
          </p:cNvSpPr>
          <p:nvPr>
            <p:ph type="ftr" sz="quarter" idx="11"/>
          </p:nvPr>
        </p:nvSpPr>
        <p:spPr/>
        <p:txBody>
          <a:bodyPr/>
          <a:lstStyle/>
          <a:p>
            <a:r>
              <a:rPr lang="en-US"/>
              <a:t>A Society Free From All Forms of Gender Inequality.</a:t>
            </a:r>
            <a:endParaRPr lang="en-ZA"/>
          </a:p>
        </p:txBody>
      </p:sp>
      <p:sp>
        <p:nvSpPr>
          <p:cNvPr id="7" name="Slide Number Placeholder 6"/>
          <p:cNvSpPr>
            <a:spLocks noGrp="1"/>
          </p:cNvSpPr>
          <p:nvPr>
            <p:ph type="sldNum" sz="quarter" idx="12"/>
          </p:nvPr>
        </p:nvSpPr>
        <p:spPr/>
        <p:txBody>
          <a:bodyPr/>
          <a:lstStyle/>
          <a:p>
            <a:fld id="{4C5DC4AD-8DB4-4E4A-BEA4-8A23F11057A7}" type="slidenum">
              <a:rPr lang="en-ZA" smtClean="0"/>
              <a:pPr/>
              <a:t>‹#›</a:t>
            </a:fld>
            <a:endParaRPr lang="en-ZA"/>
          </a:p>
        </p:txBody>
      </p:sp>
    </p:spTree>
    <p:extLst>
      <p:ext uri="{BB962C8B-B14F-4D97-AF65-F5344CB8AC3E}">
        <p14:creationId xmlns:p14="http://schemas.microsoft.com/office/powerpoint/2010/main" xmlns="" val="1100576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050">
                <a:solidFill>
                  <a:schemeClr val="tx1"/>
                </a:solidFill>
              </a:defRPr>
            </a:lvl1pPr>
          </a:lstStyle>
          <a:p>
            <a:fld id="{51F6CE7E-C794-4BE3-9F60-D41AF81C4633}" type="datetime1">
              <a:rPr lang="en-ZA" smtClean="0"/>
              <a:pPr/>
              <a:t>2023/05/10</a:t>
            </a:fld>
            <a:endParaRPr lang="en-ZA"/>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050">
                <a:solidFill>
                  <a:schemeClr val="tx1"/>
                </a:solidFill>
              </a:defRPr>
            </a:lvl1pPr>
          </a:lstStyle>
          <a:p>
            <a:r>
              <a:rPr lang="en-US"/>
              <a:t>A Society Free From All Forms of Gender Inequality.</a:t>
            </a:r>
            <a:endParaRPr lang="en-ZA"/>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1200" b="0">
                <a:solidFill>
                  <a:schemeClr val="tx1"/>
                </a:solidFill>
              </a:defRPr>
            </a:lvl1pPr>
          </a:lstStyle>
          <a:p>
            <a:fld id="{4C5DC4AD-8DB4-4E4A-BEA4-8A23F11057A7}" type="slidenum">
              <a:rPr lang="en-ZA" smtClean="0"/>
              <a:pPr/>
              <a:t>‹#›</a:t>
            </a:fld>
            <a:endParaRPr lang="en-ZA"/>
          </a:p>
        </p:txBody>
      </p:sp>
    </p:spTree>
    <p:extLst>
      <p:ext uri="{BB962C8B-B14F-4D97-AF65-F5344CB8AC3E}">
        <p14:creationId xmlns:p14="http://schemas.microsoft.com/office/powerpoint/2010/main" xmlns="" val="2157917441"/>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8.png"/><Relationship Id="rId10" Type="http://schemas.openxmlformats.org/officeDocument/2006/relationships/image" Target="../media/image12.png"/><Relationship Id="rId4" Type="http://schemas.openxmlformats.org/officeDocument/2006/relationships/image" Target="../media/image7.png"/><Relationship Id="rId9"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 name="Rectangle 58">
            <a:extLst>
              <a:ext uri="{FF2B5EF4-FFF2-40B4-BE49-F238E27FC236}">
                <a16:creationId xmlns:a16="http://schemas.microsoft.com/office/drawing/2014/main" xmlns="" id="{C67564D6-576C-45C9-B7EA-F7701B149F7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4630994" cy="6858000"/>
          </a:xfrm>
          <a:prstGeom prst="rect">
            <a:avLst/>
          </a:prstGeom>
          <a:solidFill>
            <a:schemeClr val="bg1"/>
          </a:solidFill>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sp>
        <p:nvSpPr>
          <p:cNvPr id="70" name="Rectangle 60">
            <a:extLst>
              <a:ext uri="{FF2B5EF4-FFF2-40B4-BE49-F238E27FC236}">
                <a16:creationId xmlns:a16="http://schemas.microsoft.com/office/drawing/2014/main" xmlns="" id="{F9060CEE-D73E-44ED-A407-C828C9E4D94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630994" y="0"/>
            <a:ext cx="7561006"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62">
            <a:extLst>
              <a:ext uri="{FF2B5EF4-FFF2-40B4-BE49-F238E27FC236}">
                <a16:creationId xmlns:a16="http://schemas.microsoft.com/office/drawing/2014/main" xmlns="" id="{AF0B544C-FD6C-42D8-B6B7-DDF7E60D035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630994" y="2059012"/>
            <a:ext cx="7561006" cy="182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xmlns="" id="{6761E7FB-BC30-7A7D-D9B7-2169A3C422F5}"/>
              </a:ext>
            </a:extLst>
          </p:cNvPr>
          <p:cNvSpPr>
            <a:spLocks noGrp="1"/>
          </p:cNvSpPr>
          <p:nvPr>
            <p:ph type="ctrTitle"/>
          </p:nvPr>
        </p:nvSpPr>
        <p:spPr>
          <a:xfrm>
            <a:off x="4954082" y="2103738"/>
            <a:ext cx="6905666" cy="1739347"/>
          </a:xfrm>
        </p:spPr>
        <p:txBody>
          <a:bodyPr vert="horz" lIns="91440" tIns="45720" rIns="91440" bIns="45720" rtlCol="0">
            <a:normAutofit/>
          </a:bodyPr>
          <a:lstStyle/>
          <a:p>
            <a:r>
              <a:rPr lang="en-US">
                <a:solidFill>
                  <a:schemeClr val="tx2"/>
                </a:solidFill>
              </a:rPr>
              <a:t> </a:t>
            </a:r>
            <a:r>
              <a:rPr lang="en-US" sz="3600" b="1">
                <a:solidFill>
                  <a:schemeClr val="tx1">
                    <a:lumMod val="50000"/>
                    <a:lumOff val="50000"/>
                  </a:schemeClr>
                </a:solidFill>
                <a:latin typeface="Century Gothic" panose="020B0502020202020204" pitchFamily="34" charset="0"/>
              </a:rPr>
              <a:t>BRIEFING TO THE PORTFOLIO COMMITTEE</a:t>
            </a:r>
          </a:p>
        </p:txBody>
      </p:sp>
      <p:sp>
        <p:nvSpPr>
          <p:cNvPr id="54" name="Subtitle 53">
            <a:extLst>
              <a:ext uri="{FF2B5EF4-FFF2-40B4-BE49-F238E27FC236}">
                <a16:creationId xmlns:a16="http://schemas.microsoft.com/office/drawing/2014/main" xmlns="" id="{778500F7-8811-DA36-7B8C-A6A7A854F037}"/>
              </a:ext>
            </a:extLst>
          </p:cNvPr>
          <p:cNvSpPr>
            <a:spLocks noGrp="1"/>
          </p:cNvSpPr>
          <p:nvPr>
            <p:ph type="subTitle" idx="1"/>
          </p:nvPr>
        </p:nvSpPr>
        <p:spPr>
          <a:xfrm>
            <a:off x="4954082" y="4378959"/>
            <a:ext cx="6905666" cy="1259842"/>
          </a:xfrm>
        </p:spPr>
        <p:txBody>
          <a:bodyPr>
            <a:normAutofit/>
          </a:bodyPr>
          <a:lstStyle/>
          <a:p>
            <a:r>
              <a:rPr lang="en-US" sz="2800">
                <a:solidFill>
                  <a:schemeClr val="bg1"/>
                </a:solidFill>
                <a:latin typeface="Century Gothic" panose="020B0502020202020204" pitchFamily="34" charset="0"/>
              </a:rPr>
              <a:t> Presentation on 2023/24 Annual Performance Plan &amp; Budget</a:t>
            </a:r>
          </a:p>
        </p:txBody>
      </p:sp>
      <p:sp>
        <p:nvSpPr>
          <p:cNvPr id="4" name="Date Placeholder 3">
            <a:extLst>
              <a:ext uri="{FF2B5EF4-FFF2-40B4-BE49-F238E27FC236}">
                <a16:creationId xmlns:a16="http://schemas.microsoft.com/office/drawing/2014/main" xmlns="" id="{602F921C-C660-5D1F-8F5E-7B525F2361E1}"/>
              </a:ext>
            </a:extLst>
          </p:cNvPr>
          <p:cNvSpPr>
            <a:spLocks noGrp="1"/>
          </p:cNvSpPr>
          <p:nvPr>
            <p:ph type="dt" sz="half" idx="10"/>
          </p:nvPr>
        </p:nvSpPr>
        <p:spPr>
          <a:xfrm>
            <a:off x="731520" y="6422854"/>
            <a:ext cx="3000894" cy="365125"/>
          </a:xfrm>
        </p:spPr>
        <p:txBody>
          <a:bodyPr vert="horz" lIns="91440" tIns="45720" rIns="45720" bIns="45720" rtlCol="0">
            <a:normAutofit/>
          </a:bodyPr>
          <a:lstStyle/>
          <a:p>
            <a:pPr defTabSz="914400">
              <a:spcAft>
                <a:spcPts val="600"/>
              </a:spcAft>
            </a:pPr>
            <a:fld id="{FB5456E2-9E16-4DD8-91CB-318229132251}" type="datetime1">
              <a:rPr lang="en-US" sz="1200">
                <a:latin typeface="Century Gothic" panose="020B0502020202020204" pitchFamily="34" charset="0"/>
              </a:rPr>
              <a:pPr defTabSz="914400">
                <a:spcAft>
                  <a:spcPts val="600"/>
                </a:spcAft>
              </a:pPr>
              <a:t>5/10/2023</a:t>
            </a:fld>
            <a:endParaRPr lang="en-US" sz="1200">
              <a:latin typeface="Century Gothic" panose="020B0502020202020204" pitchFamily="34" charset="0"/>
            </a:endParaRPr>
          </a:p>
        </p:txBody>
      </p:sp>
      <p:sp>
        <p:nvSpPr>
          <p:cNvPr id="5" name="Footer Placeholder 4">
            <a:extLst>
              <a:ext uri="{FF2B5EF4-FFF2-40B4-BE49-F238E27FC236}">
                <a16:creationId xmlns:a16="http://schemas.microsoft.com/office/drawing/2014/main" xmlns="" id="{D543AA3C-35F9-52D4-AFCE-5B5A0743BC0C}"/>
              </a:ext>
            </a:extLst>
          </p:cNvPr>
          <p:cNvSpPr>
            <a:spLocks noGrp="1"/>
          </p:cNvSpPr>
          <p:nvPr>
            <p:ph type="ftr" sz="quarter" idx="11"/>
          </p:nvPr>
        </p:nvSpPr>
        <p:spPr>
          <a:xfrm>
            <a:off x="5596471" y="6422854"/>
            <a:ext cx="5044440" cy="365125"/>
          </a:xfrm>
        </p:spPr>
        <p:txBody>
          <a:bodyPr vert="horz" lIns="91440" tIns="45720" rIns="91440" bIns="45720" rtlCol="0">
            <a:normAutofit/>
          </a:bodyPr>
          <a:lstStyle/>
          <a:p>
            <a:pPr defTabSz="914400">
              <a:spcAft>
                <a:spcPts val="600"/>
              </a:spcAft>
            </a:pPr>
            <a:r>
              <a:rPr lang="en-US" sz="1200">
                <a:solidFill>
                  <a:schemeClr val="bg2"/>
                </a:solidFill>
                <a:latin typeface="Century Gothic" panose="020B0502020202020204" pitchFamily="34" charset="0"/>
              </a:rPr>
              <a:t>A Society Free From All Forms of Gender Inequality.</a:t>
            </a:r>
          </a:p>
        </p:txBody>
      </p:sp>
      <p:sp>
        <p:nvSpPr>
          <p:cNvPr id="6" name="Slide Number Placeholder 5">
            <a:extLst>
              <a:ext uri="{FF2B5EF4-FFF2-40B4-BE49-F238E27FC236}">
                <a16:creationId xmlns:a16="http://schemas.microsoft.com/office/drawing/2014/main" xmlns="" id="{0FE2D43F-A00D-99F6-AB32-D82804613AE9}"/>
              </a:ext>
            </a:extLst>
          </p:cNvPr>
          <p:cNvSpPr>
            <a:spLocks noGrp="1"/>
          </p:cNvSpPr>
          <p:nvPr>
            <p:ph type="sldNum" sz="quarter" idx="12"/>
          </p:nvPr>
        </p:nvSpPr>
        <p:spPr>
          <a:xfrm>
            <a:off x="10658927" y="6422854"/>
            <a:ext cx="946264" cy="365125"/>
          </a:xfrm>
        </p:spPr>
        <p:txBody>
          <a:bodyPr vert="horz" lIns="45720" tIns="45720" rIns="91440" bIns="45720" rtlCol="0">
            <a:normAutofit/>
          </a:bodyPr>
          <a:lstStyle/>
          <a:p>
            <a:pPr defTabSz="914400">
              <a:spcAft>
                <a:spcPts val="600"/>
              </a:spcAft>
            </a:pPr>
            <a:fld id="{4C5DC4AD-8DB4-4E4A-BEA4-8A23F11057A7}" type="slidenum">
              <a:rPr lang="en-US">
                <a:solidFill>
                  <a:schemeClr val="bg2"/>
                </a:solidFill>
                <a:latin typeface="Century Gothic" panose="020B0502020202020204" pitchFamily="34" charset="0"/>
              </a:rPr>
              <a:pPr defTabSz="914400">
                <a:spcAft>
                  <a:spcPts val="600"/>
                </a:spcAft>
              </a:pPr>
              <a:t>1</a:t>
            </a:fld>
            <a:endParaRPr lang="en-US">
              <a:solidFill>
                <a:schemeClr val="bg2"/>
              </a:solidFill>
              <a:latin typeface="Century Gothic" panose="020B0502020202020204" pitchFamily="34" charset="0"/>
            </a:endParaRPr>
          </a:p>
        </p:txBody>
      </p:sp>
      <p:pic>
        <p:nvPicPr>
          <p:cNvPr id="8" name="Picture 7" descr="A picture containing logo&#10;&#10;Description automatically generated">
            <a:extLst>
              <a:ext uri="{FF2B5EF4-FFF2-40B4-BE49-F238E27FC236}">
                <a16:creationId xmlns:a16="http://schemas.microsoft.com/office/drawing/2014/main" xmlns="" id="{88AB7902-5304-26A6-CF86-5FF7E971AAD6}"/>
              </a:ext>
            </a:extLst>
          </p:cNvPr>
          <p:cNvPicPr>
            <a:picLocks noChangeAspect="1"/>
          </p:cNvPicPr>
          <p:nvPr/>
        </p:nvPicPr>
        <p:blipFill rotWithShape="1">
          <a:blip r:embed="rId2" cstate="print">
            <a:extLst>
              <a:ext uri="{28A0092B-C50C-407E-A947-70E740481C1C}">
                <a14:useLocalDpi xmlns:a14="http://schemas.microsoft.com/office/drawing/2010/main" xmlns="" val="0"/>
              </a:ext>
            </a:extLst>
          </a:blip>
          <a:srcRect b="15227"/>
          <a:stretch/>
        </p:blipFill>
        <p:spPr>
          <a:xfrm>
            <a:off x="218493" y="1487160"/>
            <a:ext cx="4089413" cy="2627639"/>
          </a:xfrm>
          <a:prstGeom prst="rect">
            <a:avLst/>
          </a:prstGeom>
        </p:spPr>
      </p:pic>
    </p:spTree>
    <p:extLst>
      <p:ext uri="{BB962C8B-B14F-4D97-AF65-F5344CB8AC3E}">
        <p14:creationId xmlns:p14="http://schemas.microsoft.com/office/powerpoint/2010/main" xmlns="" val="1032428623"/>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09C1F88-CDC3-86E3-2E74-E4A0D7BEAE8E}"/>
              </a:ext>
            </a:extLst>
          </p:cNvPr>
          <p:cNvSpPr>
            <a:spLocks noGrp="1"/>
          </p:cNvSpPr>
          <p:nvPr>
            <p:ph type="title"/>
          </p:nvPr>
        </p:nvSpPr>
        <p:spPr>
          <a:xfrm>
            <a:off x="1258948" y="519500"/>
            <a:ext cx="9784080" cy="989453"/>
          </a:xfrm>
        </p:spPr>
        <p:txBody>
          <a:bodyPr/>
          <a:lstStyle/>
          <a:p>
            <a:r>
              <a:rPr lang="en-ZA" b="1">
                <a:solidFill>
                  <a:schemeClr val="tx2">
                    <a:lumMod val="50000"/>
                  </a:schemeClr>
                </a:solidFill>
                <a:latin typeface="Century Gothic"/>
              </a:rPr>
              <a:t>Explanation OF a New Indicators</a:t>
            </a:r>
          </a:p>
        </p:txBody>
      </p:sp>
      <p:sp>
        <p:nvSpPr>
          <p:cNvPr id="3" name="Content Placeholder 2">
            <a:extLst>
              <a:ext uri="{FF2B5EF4-FFF2-40B4-BE49-F238E27FC236}">
                <a16:creationId xmlns:a16="http://schemas.microsoft.com/office/drawing/2014/main" xmlns="" id="{A1BA8873-C78A-DB0C-A217-78082B00CDA5}"/>
              </a:ext>
            </a:extLst>
          </p:cNvPr>
          <p:cNvSpPr>
            <a:spLocks noGrp="1"/>
          </p:cNvSpPr>
          <p:nvPr>
            <p:ph idx="1"/>
          </p:nvPr>
        </p:nvSpPr>
        <p:spPr>
          <a:xfrm>
            <a:off x="363513" y="1937657"/>
            <a:ext cx="11460479" cy="4336292"/>
          </a:xfrm>
          <a:solidFill>
            <a:schemeClr val="bg2">
              <a:lumMod val="60000"/>
              <a:lumOff val="40000"/>
            </a:schemeClr>
          </a:solidFill>
        </p:spPr>
        <p:txBody>
          <a:bodyPr vert="horz" lIns="91440" tIns="45720" rIns="91440" bIns="45720" rtlCol="0" anchor="t">
            <a:normAutofit fontScale="92500" lnSpcReduction="10000"/>
          </a:bodyPr>
          <a:lstStyle/>
          <a:p>
            <a:pPr marL="0" indent="0">
              <a:buNone/>
            </a:pPr>
            <a:r>
              <a:rPr lang="en-ZA" dirty="0">
                <a:solidFill>
                  <a:schemeClr val="bg1"/>
                </a:solidFill>
                <a:latin typeface="Century Gothic" panose="020B0502020202020204" pitchFamily="34" charset="0"/>
              </a:rPr>
              <a:t>OUTCOME 2: Parliamentary Liaison Unit (PLU)</a:t>
            </a:r>
          </a:p>
          <a:p>
            <a:pPr marL="0" indent="0">
              <a:buNone/>
            </a:pPr>
            <a:r>
              <a:rPr lang="en-ZA" sz="1900" dirty="0">
                <a:solidFill>
                  <a:schemeClr val="bg1"/>
                </a:solidFill>
                <a:latin typeface="Century Gothic" panose="020B0502020202020204" pitchFamily="34" charset="0"/>
              </a:rPr>
              <a:t>Indicator 1.2 Number of Legal proposals made to parliament for new legislation</a:t>
            </a:r>
          </a:p>
          <a:p>
            <a:pPr marL="457200" indent="-457200" algn="just">
              <a:buAutoNum type="alphaLcPeriod"/>
            </a:pPr>
            <a:r>
              <a:rPr lang="en-ZA" sz="1900" dirty="0">
                <a:solidFill>
                  <a:schemeClr val="bg1"/>
                </a:solidFill>
                <a:latin typeface="Century Gothic" panose="020B0502020202020204" pitchFamily="34" charset="0"/>
              </a:rPr>
              <a:t>The indicator requires the  Parliamentary Liaison Unit (PLU) to propose to parliament two new legislations during this financial year . This would be done in Q2 and Q4. Q1 and Q3 would be utilised for research on areas that need legislative development. </a:t>
            </a:r>
          </a:p>
          <a:p>
            <a:pPr marL="0" indent="0" algn="just">
              <a:buNone/>
            </a:pPr>
            <a:r>
              <a:rPr lang="en-ZA" sz="1900" dirty="0">
                <a:solidFill>
                  <a:schemeClr val="bg1"/>
                </a:solidFill>
                <a:latin typeface="Century Gothic" panose="020B0502020202020204" pitchFamily="34" charset="0"/>
              </a:rPr>
              <a:t>Indicator 1.3 Systemic investigations</a:t>
            </a:r>
          </a:p>
          <a:p>
            <a:pPr marL="457200" indent="-457200" algn="just">
              <a:buAutoNum type="alphaLcPeriod"/>
            </a:pPr>
            <a:r>
              <a:rPr lang="en-ZA" sz="1900" dirty="0">
                <a:solidFill>
                  <a:schemeClr val="bg1"/>
                </a:solidFill>
                <a:latin typeface="Century Gothic" panose="020B0502020202020204" pitchFamily="34" charset="0"/>
              </a:rPr>
              <a:t>The Legal department received 9 complaints of intersex Genital Mutilation. The complaints </a:t>
            </a:r>
            <a:r>
              <a:rPr lang="en-ZA" sz="1900" dirty="0" err="1">
                <a:solidFill>
                  <a:schemeClr val="bg1"/>
                </a:solidFill>
                <a:latin typeface="Century Gothic" panose="020B0502020202020204" pitchFamily="34" charset="0"/>
              </a:rPr>
              <a:t>center</a:t>
            </a:r>
            <a:r>
              <a:rPr lang="en-ZA" sz="1900" dirty="0">
                <a:solidFill>
                  <a:schemeClr val="bg1"/>
                </a:solidFill>
                <a:latin typeface="Century Gothic" panose="020B0502020202020204" pitchFamily="34" charset="0"/>
              </a:rPr>
              <a:t> around systemic sexual and reproductive rights violations. The Commission will be embarking on this investigation during the current financial year.</a:t>
            </a:r>
          </a:p>
          <a:p>
            <a:pPr marL="0" indent="0" algn="just">
              <a:buNone/>
            </a:pPr>
            <a:r>
              <a:rPr lang="en-ZA" sz="1900" dirty="0">
                <a:solidFill>
                  <a:schemeClr val="bg1"/>
                </a:solidFill>
                <a:latin typeface="Century Gothic" panose="020B0502020202020204" pitchFamily="34" charset="0"/>
              </a:rPr>
              <a:t>Indicator 1.5 Percentage of complaints attended to in accordance with the complaints handling manual versus received</a:t>
            </a:r>
          </a:p>
          <a:p>
            <a:pPr marL="457200" indent="-457200" algn="just">
              <a:buFont typeface="+mj-lt"/>
              <a:buAutoNum type="alphaLcPeriod"/>
            </a:pPr>
            <a:r>
              <a:rPr lang="en-ZA" sz="1900" dirty="0">
                <a:solidFill>
                  <a:schemeClr val="bg1"/>
                </a:solidFill>
                <a:latin typeface="Century Gothic" panose="020B0502020202020204" pitchFamily="34" charset="0"/>
              </a:rPr>
              <a:t>This indicator requires the  legal department to achieve 100% compliance with the complaints handling manual in the handling of complaints lodged with the Commission.   </a:t>
            </a:r>
          </a:p>
          <a:p>
            <a:pPr marL="0" indent="0">
              <a:buNone/>
            </a:pPr>
            <a:endParaRPr lang="en-ZA" dirty="0">
              <a:solidFill>
                <a:srgbClr val="FFFFFF"/>
              </a:solidFill>
              <a:latin typeface="Corbel"/>
            </a:endParaRPr>
          </a:p>
        </p:txBody>
      </p:sp>
      <p:sp>
        <p:nvSpPr>
          <p:cNvPr id="4" name="Date Placeholder 3">
            <a:extLst>
              <a:ext uri="{FF2B5EF4-FFF2-40B4-BE49-F238E27FC236}">
                <a16:creationId xmlns:a16="http://schemas.microsoft.com/office/drawing/2014/main" xmlns="" id="{51849349-6534-3FF5-021F-D964BFEC1C85}"/>
              </a:ext>
            </a:extLst>
          </p:cNvPr>
          <p:cNvSpPr>
            <a:spLocks noGrp="1"/>
          </p:cNvSpPr>
          <p:nvPr>
            <p:ph type="dt" sz="half" idx="10"/>
          </p:nvPr>
        </p:nvSpPr>
        <p:spPr/>
        <p:txBody>
          <a:bodyPr/>
          <a:lstStyle/>
          <a:p>
            <a:fld id="{55DA6F25-8700-47EF-BFFF-210886682FDE}" type="datetime1">
              <a:rPr lang="en-ZA" smtClean="0"/>
              <a:pPr/>
              <a:t>2023/05/10</a:t>
            </a:fld>
            <a:endParaRPr lang="en-ZA"/>
          </a:p>
        </p:txBody>
      </p:sp>
      <p:sp>
        <p:nvSpPr>
          <p:cNvPr id="5" name="Footer Placeholder 4">
            <a:extLst>
              <a:ext uri="{FF2B5EF4-FFF2-40B4-BE49-F238E27FC236}">
                <a16:creationId xmlns:a16="http://schemas.microsoft.com/office/drawing/2014/main" xmlns="" id="{A8234679-D439-B26A-719B-1A3C3391DDEF}"/>
              </a:ext>
            </a:extLst>
          </p:cNvPr>
          <p:cNvSpPr>
            <a:spLocks noGrp="1"/>
          </p:cNvSpPr>
          <p:nvPr>
            <p:ph type="ftr" sz="quarter" idx="11"/>
          </p:nvPr>
        </p:nvSpPr>
        <p:spPr/>
        <p:txBody>
          <a:bodyPr/>
          <a:lstStyle/>
          <a:p>
            <a:r>
              <a:rPr lang="en-US"/>
              <a:t>A Society Free From All Forms of Gender Inequality.</a:t>
            </a:r>
            <a:endParaRPr lang="en-ZA"/>
          </a:p>
        </p:txBody>
      </p:sp>
      <p:sp>
        <p:nvSpPr>
          <p:cNvPr id="6" name="Slide Number Placeholder 5">
            <a:extLst>
              <a:ext uri="{FF2B5EF4-FFF2-40B4-BE49-F238E27FC236}">
                <a16:creationId xmlns:a16="http://schemas.microsoft.com/office/drawing/2014/main" xmlns="" id="{939B5B66-EC54-3E6A-707A-C4DDB0B3E5D4}"/>
              </a:ext>
            </a:extLst>
          </p:cNvPr>
          <p:cNvSpPr>
            <a:spLocks noGrp="1"/>
          </p:cNvSpPr>
          <p:nvPr>
            <p:ph type="sldNum" sz="quarter" idx="12"/>
          </p:nvPr>
        </p:nvSpPr>
        <p:spPr/>
        <p:txBody>
          <a:bodyPr/>
          <a:lstStyle/>
          <a:p>
            <a:fld id="{4C5DC4AD-8DB4-4E4A-BEA4-8A23F11057A7}" type="slidenum">
              <a:rPr lang="en-ZA" smtClean="0"/>
              <a:pPr/>
              <a:t>10</a:t>
            </a:fld>
            <a:endParaRPr lang="en-ZA"/>
          </a:p>
        </p:txBody>
      </p:sp>
    </p:spTree>
    <p:extLst>
      <p:ext uri="{BB962C8B-B14F-4D97-AF65-F5344CB8AC3E}">
        <p14:creationId xmlns:p14="http://schemas.microsoft.com/office/powerpoint/2010/main" xmlns="" val="18955062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09C1F88-CDC3-86E3-2E74-E4A0D7BEAE8E}"/>
              </a:ext>
            </a:extLst>
          </p:cNvPr>
          <p:cNvSpPr>
            <a:spLocks noGrp="1"/>
          </p:cNvSpPr>
          <p:nvPr>
            <p:ph type="title"/>
          </p:nvPr>
        </p:nvSpPr>
        <p:spPr>
          <a:xfrm>
            <a:off x="1258948" y="586735"/>
            <a:ext cx="9784080" cy="989453"/>
          </a:xfrm>
        </p:spPr>
        <p:txBody>
          <a:bodyPr/>
          <a:lstStyle/>
          <a:p>
            <a:r>
              <a:rPr lang="en-ZA" b="1">
                <a:solidFill>
                  <a:schemeClr val="tx2">
                    <a:lumMod val="50000"/>
                  </a:schemeClr>
                </a:solidFill>
                <a:latin typeface="Century Gothic"/>
              </a:rPr>
              <a:t>Explanation OF a New Indicators</a:t>
            </a:r>
          </a:p>
        </p:txBody>
      </p:sp>
      <p:sp>
        <p:nvSpPr>
          <p:cNvPr id="3" name="Content Placeholder 2">
            <a:extLst>
              <a:ext uri="{FF2B5EF4-FFF2-40B4-BE49-F238E27FC236}">
                <a16:creationId xmlns:a16="http://schemas.microsoft.com/office/drawing/2014/main" xmlns="" id="{A1BA8873-C78A-DB0C-A217-78082B00CDA5}"/>
              </a:ext>
            </a:extLst>
          </p:cNvPr>
          <p:cNvSpPr>
            <a:spLocks noGrp="1"/>
          </p:cNvSpPr>
          <p:nvPr>
            <p:ph idx="1"/>
          </p:nvPr>
        </p:nvSpPr>
        <p:spPr>
          <a:xfrm>
            <a:off x="363513" y="2067709"/>
            <a:ext cx="11460479" cy="4206240"/>
          </a:xfrm>
          <a:solidFill>
            <a:schemeClr val="bg2">
              <a:lumMod val="60000"/>
              <a:lumOff val="40000"/>
            </a:schemeClr>
          </a:solidFill>
        </p:spPr>
        <p:txBody>
          <a:bodyPr vert="horz" lIns="91440" tIns="45720" rIns="91440" bIns="45720" rtlCol="0" anchor="t">
            <a:normAutofit lnSpcReduction="10000"/>
          </a:bodyPr>
          <a:lstStyle/>
          <a:p>
            <a:pPr marL="0" indent="0">
              <a:buNone/>
            </a:pPr>
            <a:r>
              <a:rPr lang="en-ZA" sz="1800" dirty="0">
                <a:solidFill>
                  <a:schemeClr val="bg1"/>
                </a:solidFill>
                <a:latin typeface="Century Gothic" panose="020B0502020202020204" pitchFamily="34" charset="0"/>
              </a:rPr>
              <a:t>OUTCOME 2: Legal Department</a:t>
            </a:r>
          </a:p>
          <a:p>
            <a:pPr marL="0" indent="0">
              <a:buNone/>
            </a:pPr>
            <a:r>
              <a:rPr lang="en-ZA" sz="1800" dirty="0">
                <a:solidFill>
                  <a:schemeClr val="bg1"/>
                </a:solidFill>
                <a:latin typeface="Century Gothic" panose="020B0502020202020204" pitchFamily="34" charset="0"/>
              </a:rPr>
              <a:t>Indicator 1.6 Number of transformation hearings conducted</a:t>
            </a:r>
          </a:p>
          <a:p>
            <a:pPr marL="457200" indent="-457200" algn="just">
              <a:buAutoNum type="alphaLcPeriod"/>
            </a:pPr>
            <a:r>
              <a:rPr lang="en-ZA" sz="1800" dirty="0">
                <a:solidFill>
                  <a:schemeClr val="bg1"/>
                </a:solidFill>
                <a:latin typeface="Century Gothic" panose="020B0502020202020204" pitchFamily="34" charset="0"/>
              </a:rPr>
              <a:t>The indicator requires the legal department to hold 10 transformation hearings during this financial year. The hearings will focus on different sectors and this includes inter alia, Mining sector, fishing sector, clothing sector, local government, Institutions of higher learning, Parliament, Private health care  and  food and retail sector. A total of 40 entities will appear during the hearings. </a:t>
            </a:r>
          </a:p>
          <a:p>
            <a:pPr marL="0" indent="0">
              <a:buNone/>
            </a:pPr>
            <a:endParaRPr lang="en-ZA" sz="1800" dirty="0">
              <a:solidFill>
                <a:schemeClr val="bg1"/>
              </a:solidFill>
              <a:latin typeface="Century Gothic" panose="020B0502020202020204" pitchFamily="34" charset="0"/>
            </a:endParaRPr>
          </a:p>
          <a:p>
            <a:pPr marL="0" indent="0">
              <a:buNone/>
            </a:pPr>
            <a:r>
              <a:rPr lang="en-ZA" sz="1800" dirty="0">
                <a:solidFill>
                  <a:schemeClr val="bg1"/>
                </a:solidFill>
                <a:latin typeface="Century Gothic" panose="020B0502020202020204" pitchFamily="34" charset="0"/>
              </a:rPr>
              <a:t>Indicator 1.7 Number of CGE Act review reports submitted</a:t>
            </a:r>
          </a:p>
          <a:p>
            <a:pPr marL="457200" indent="-457200" algn="just">
              <a:buAutoNum type="alphaLcPeriod"/>
            </a:pPr>
            <a:r>
              <a:rPr lang="en-ZA" sz="1800" dirty="0">
                <a:solidFill>
                  <a:schemeClr val="bg1"/>
                </a:solidFill>
                <a:latin typeface="Century Gothic" panose="020B0502020202020204" pitchFamily="34" charset="0"/>
              </a:rPr>
              <a:t>This indicator is carried from the 2022/2023 financial year. This indicator requires the Commission to prepare a review report on the amendment of the CGE Act. This indicator requires the Commission to have extensive consultation with key stakeholders around the amendment of the CGE Act. </a:t>
            </a:r>
          </a:p>
          <a:p>
            <a:pPr marL="0" indent="0">
              <a:buNone/>
            </a:pPr>
            <a:endParaRPr lang="en-ZA" dirty="0">
              <a:solidFill>
                <a:srgbClr val="FFFFFF"/>
              </a:solidFill>
              <a:latin typeface="Corbel"/>
            </a:endParaRPr>
          </a:p>
        </p:txBody>
      </p:sp>
      <p:sp>
        <p:nvSpPr>
          <p:cNvPr id="4" name="Date Placeholder 3">
            <a:extLst>
              <a:ext uri="{FF2B5EF4-FFF2-40B4-BE49-F238E27FC236}">
                <a16:creationId xmlns:a16="http://schemas.microsoft.com/office/drawing/2014/main" xmlns="" id="{51849349-6534-3FF5-021F-D964BFEC1C85}"/>
              </a:ext>
            </a:extLst>
          </p:cNvPr>
          <p:cNvSpPr>
            <a:spLocks noGrp="1"/>
          </p:cNvSpPr>
          <p:nvPr>
            <p:ph type="dt" sz="half" idx="10"/>
          </p:nvPr>
        </p:nvSpPr>
        <p:spPr/>
        <p:txBody>
          <a:bodyPr/>
          <a:lstStyle/>
          <a:p>
            <a:fld id="{55DA6F25-8700-47EF-BFFF-210886682FDE}" type="datetime1">
              <a:rPr lang="en-ZA" smtClean="0"/>
              <a:pPr/>
              <a:t>2023/05/10</a:t>
            </a:fld>
            <a:endParaRPr lang="en-ZA"/>
          </a:p>
        </p:txBody>
      </p:sp>
      <p:sp>
        <p:nvSpPr>
          <p:cNvPr id="5" name="Footer Placeholder 4">
            <a:extLst>
              <a:ext uri="{FF2B5EF4-FFF2-40B4-BE49-F238E27FC236}">
                <a16:creationId xmlns:a16="http://schemas.microsoft.com/office/drawing/2014/main" xmlns="" id="{A8234679-D439-B26A-719B-1A3C3391DDEF}"/>
              </a:ext>
            </a:extLst>
          </p:cNvPr>
          <p:cNvSpPr>
            <a:spLocks noGrp="1"/>
          </p:cNvSpPr>
          <p:nvPr>
            <p:ph type="ftr" sz="quarter" idx="11"/>
          </p:nvPr>
        </p:nvSpPr>
        <p:spPr/>
        <p:txBody>
          <a:bodyPr/>
          <a:lstStyle/>
          <a:p>
            <a:r>
              <a:rPr lang="en-US"/>
              <a:t>A Society Free From All Forms of Gender Inequality.</a:t>
            </a:r>
            <a:endParaRPr lang="en-ZA"/>
          </a:p>
        </p:txBody>
      </p:sp>
      <p:sp>
        <p:nvSpPr>
          <p:cNvPr id="6" name="Slide Number Placeholder 5">
            <a:extLst>
              <a:ext uri="{FF2B5EF4-FFF2-40B4-BE49-F238E27FC236}">
                <a16:creationId xmlns:a16="http://schemas.microsoft.com/office/drawing/2014/main" xmlns="" id="{939B5B66-EC54-3E6A-707A-C4DDB0B3E5D4}"/>
              </a:ext>
            </a:extLst>
          </p:cNvPr>
          <p:cNvSpPr>
            <a:spLocks noGrp="1"/>
          </p:cNvSpPr>
          <p:nvPr>
            <p:ph type="sldNum" sz="quarter" idx="12"/>
          </p:nvPr>
        </p:nvSpPr>
        <p:spPr/>
        <p:txBody>
          <a:bodyPr/>
          <a:lstStyle/>
          <a:p>
            <a:fld id="{4C5DC4AD-8DB4-4E4A-BEA4-8A23F11057A7}" type="slidenum">
              <a:rPr lang="en-ZA" smtClean="0"/>
              <a:pPr/>
              <a:t>11</a:t>
            </a:fld>
            <a:endParaRPr lang="en-ZA"/>
          </a:p>
        </p:txBody>
      </p:sp>
    </p:spTree>
    <p:extLst>
      <p:ext uri="{BB962C8B-B14F-4D97-AF65-F5344CB8AC3E}">
        <p14:creationId xmlns:p14="http://schemas.microsoft.com/office/powerpoint/2010/main" xmlns="" val="3389381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09C1F88-CDC3-86E3-2E74-E4A0D7BEAE8E}"/>
              </a:ext>
            </a:extLst>
          </p:cNvPr>
          <p:cNvSpPr>
            <a:spLocks noGrp="1"/>
          </p:cNvSpPr>
          <p:nvPr>
            <p:ph type="title"/>
          </p:nvPr>
        </p:nvSpPr>
        <p:spPr>
          <a:xfrm>
            <a:off x="1201712" y="584051"/>
            <a:ext cx="9784080" cy="989453"/>
          </a:xfrm>
        </p:spPr>
        <p:txBody>
          <a:bodyPr/>
          <a:lstStyle/>
          <a:p>
            <a:r>
              <a:rPr lang="en-ZA" b="1" dirty="0">
                <a:solidFill>
                  <a:schemeClr val="tx2">
                    <a:lumMod val="50000"/>
                  </a:schemeClr>
                </a:solidFill>
                <a:latin typeface="Century Gothic"/>
              </a:rPr>
              <a:t>Explanation OF a New Indicators</a:t>
            </a:r>
          </a:p>
        </p:txBody>
      </p:sp>
      <p:sp>
        <p:nvSpPr>
          <p:cNvPr id="3" name="Content Placeholder 2">
            <a:extLst>
              <a:ext uri="{FF2B5EF4-FFF2-40B4-BE49-F238E27FC236}">
                <a16:creationId xmlns:a16="http://schemas.microsoft.com/office/drawing/2014/main" xmlns="" id="{A1BA8873-C78A-DB0C-A217-78082B00CDA5}"/>
              </a:ext>
            </a:extLst>
          </p:cNvPr>
          <p:cNvSpPr>
            <a:spLocks noGrp="1"/>
          </p:cNvSpPr>
          <p:nvPr>
            <p:ph idx="1"/>
          </p:nvPr>
        </p:nvSpPr>
        <p:spPr>
          <a:xfrm>
            <a:off x="365760" y="2432834"/>
            <a:ext cx="11460479" cy="3451348"/>
          </a:xfrm>
          <a:solidFill>
            <a:schemeClr val="bg2">
              <a:lumMod val="60000"/>
              <a:lumOff val="40000"/>
            </a:schemeClr>
          </a:solidFill>
        </p:spPr>
        <p:txBody>
          <a:bodyPr vert="horz" lIns="91440" tIns="45720" rIns="91440" bIns="45720" rtlCol="0" anchor="t">
            <a:normAutofit/>
          </a:bodyPr>
          <a:lstStyle/>
          <a:p>
            <a:pPr marL="0" indent="0">
              <a:buNone/>
            </a:pPr>
            <a:r>
              <a:rPr lang="en-ZA" sz="1800" dirty="0">
                <a:solidFill>
                  <a:schemeClr val="bg1"/>
                </a:solidFill>
                <a:latin typeface="Century Gothic" panose="020B0502020202020204" pitchFamily="34" charset="0"/>
              </a:rPr>
              <a:t>OUTCOME 4: Internal Audit Department</a:t>
            </a:r>
          </a:p>
          <a:p>
            <a:pPr marL="0" indent="0">
              <a:buNone/>
            </a:pPr>
            <a:r>
              <a:rPr lang="en-ZA" sz="1800" dirty="0">
                <a:solidFill>
                  <a:schemeClr val="bg1"/>
                </a:solidFill>
                <a:latin typeface="Century Gothic" panose="020B0502020202020204" pitchFamily="34" charset="0"/>
              </a:rPr>
              <a:t>Indicator  Number of Internal Audit report issued.</a:t>
            </a:r>
          </a:p>
          <a:p>
            <a:r>
              <a:rPr lang="en-ZA" sz="1800" dirty="0">
                <a:solidFill>
                  <a:schemeClr val="bg1"/>
                </a:solidFill>
                <a:latin typeface="Century Gothic" panose="020B0502020202020204" pitchFamily="34" charset="0"/>
              </a:rPr>
              <a:t>This indicator requires Internal Audit department to perform its internal audit tasks. The total planned audits for the year being 13 and quarterly broken down as follows:</a:t>
            </a:r>
          </a:p>
          <a:p>
            <a:r>
              <a:rPr lang="en-ZA" sz="1800" dirty="0">
                <a:solidFill>
                  <a:schemeClr val="bg1"/>
                </a:solidFill>
                <a:latin typeface="Century Gothic" panose="020B0502020202020204" pitchFamily="34" charset="0"/>
              </a:rPr>
              <a:t> 3 Audits for quarter 1</a:t>
            </a:r>
          </a:p>
          <a:p>
            <a:r>
              <a:rPr lang="en-ZA" sz="1800" dirty="0">
                <a:solidFill>
                  <a:schemeClr val="bg1"/>
                </a:solidFill>
                <a:latin typeface="Century Gothic" panose="020B0502020202020204" pitchFamily="34" charset="0"/>
              </a:rPr>
              <a:t>4 Audits for quarter 2</a:t>
            </a:r>
          </a:p>
          <a:p>
            <a:r>
              <a:rPr lang="en-ZA" sz="1800" dirty="0">
                <a:solidFill>
                  <a:schemeClr val="bg1"/>
                </a:solidFill>
                <a:latin typeface="Century Gothic" panose="020B0502020202020204" pitchFamily="34" charset="0"/>
              </a:rPr>
              <a:t>3 Audits for quarter 3</a:t>
            </a:r>
          </a:p>
          <a:p>
            <a:r>
              <a:rPr lang="en-ZA" sz="1800" dirty="0">
                <a:solidFill>
                  <a:schemeClr val="bg1"/>
                </a:solidFill>
                <a:latin typeface="Century Gothic" panose="020B0502020202020204" pitchFamily="34" charset="0"/>
              </a:rPr>
              <a:t>3 Audits for quarter 4</a:t>
            </a:r>
          </a:p>
          <a:p>
            <a:pPr marL="0" indent="0">
              <a:buNone/>
            </a:pPr>
            <a:endParaRPr lang="en-ZA" dirty="0">
              <a:solidFill>
                <a:srgbClr val="FFFFFF"/>
              </a:solidFill>
              <a:latin typeface="Corbel"/>
            </a:endParaRPr>
          </a:p>
          <a:p>
            <a:pPr marL="0" indent="0">
              <a:buNone/>
            </a:pPr>
            <a:endParaRPr lang="en-ZA" dirty="0">
              <a:solidFill>
                <a:srgbClr val="FFFFFF"/>
              </a:solidFill>
              <a:latin typeface="Corbel"/>
            </a:endParaRPr>
          </a:p>
        </p:txBody>
      </p:sp>
      <p:sp>
        <p:nvSpPr>
          <p:cNvPr id="4" name="Date Placeholder 3">
            <a:extLst>
              <a:ext uri="{FF2B5EF4-FFF2-40B4-BE49-F238E27FC236}">
                <a16:creationId xmlns:a16="http://schemas.microsoft.com/office/drawing/2014/main" xmlns="" id="{51849349-6534-3FF5-021F-D964BFEC1C85}"/>
              </a:ext>
            </a:extLst>
          </p:cNvPr>
          <p:cNvSpPr>
            <a:spLocks noGrp="1"/>
          </p:cNvSpPr>
          <p:nvPr>
            <p:ph type="dt" sz="half" idx="10"/>
          </p:nvPr>
        </p:nvSpPr>
        <p:spPr/>
        <p:txBody>
          <a:bodyPr/>
          <a:lstStyle/>
          <a:p>
            <a:fld id="{55DA6F25-8700-47EF-BFFF-210886682FDE}" type="datetime1">
              <a:rPr lang="en-ZA" smtClean="0"/>
              <a:pPr/>
              <a:t>2023/05/10</a:t>
            </a:fld>
            <a:endParaRPr lang="en-ZA"/>
          </a:p>
        </p:txBody>
      </p:sp>
      <p:sp>
        <p:nvSpPr>
          <p:cNvPr id="5" name="Footer Placeholder 4">
            <a:extLst>
              <a:ext uri="{FF2B5EF4-FFF2-40B4-BE49-F238E27FC236}">
                <a16:creationId xmlns:a16="http://schemas.microsoft.com/office/drawing/2014/main" xmlns="" id="{A8234679-D439-B26A-719B-1A3C3391DDEF}"/>
              </a:ext>
            </a:extLst>
          </p:cNvPr>
          <p:cNvSpPr>
            <a:spLocks noGrp="1"/>
          </p:cNvSpPr>
          <p:nvPr>
            <p:ph type="ftr" sz="quarter" idx="11"/>
          </p:nvPr>
        </p:nvSpPr>
        <p:spPr/>
        <p:txBody>
          <a:bodyPr/>
          <a:lstStyle/>
          <a:p>
            <a:r>
              <a:rPr lang="en-US"/>
              <a:t>A Society Free From All Forms of Gender Inequality.</a:t>
            </a:r>
            <a:endParaRPr lang="en-ZA"/>
          </a:p>
        </p:txBody>
      </p:sp>
      <p:sp>
        <p:nvSpPr>
          <p:cNvPr id="6" name="Slide Number Placeholder 5">
            <a:extLst>
              <a:ext uri="{FF2B5EF4-FFF2-40B4-BE49-F238E27FC236}">
                <a16:creationId xmlns:a16="http://schemas.microsoft.com/office/drawing/2014/main" xmlns="" id="{939B5B66-EC54-3E6A-707A-C4DDB0B3E5D4}"/>
              </a:ext>
            </a:extLst>
          </p:cNvPr>
          <p:cNvSpPr>
            <a:spLocks noGrp="1"/>
          </p:cNvSpPr>
          <p:nvPr>
            <p:ph type="sldNum" sz="quarter" idx="12"/>
          </p:nvPr>
        </p:nvSpPr>
        <p:spPr/>
        <p:txBody>
          <a:bodyPr/>
          <a:lstStyle/>
          <a:p>
            <a:fld id="{4C5DC4AD-8DB4-4E4A-BEA4-8A23F11057A7}" type="slidenum">
              <a:rPr lang="en-ZA" smtClean="0"/>
              <a:pPr/>
              <a:t>12</a:t>
            </a:fld>
            <a:endParaRPr lang="en-ZA"/>
          </a:p>
        </p:txBody>
      </p:sp>
    </p:spTree>
    <p:extLst>
      <p:ext uri="{BB962C8B-B14F-4D97-AF65-F5344CB8AC3E}">
        <p14:creationId xmlns:p14="http://schemas.microsoft.com/office/powerpoint/2010/main" xmlns="" val="11984601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3F72319-E641-D959-2980-ECE818F1F277}"/>
              </a:ext>
            </a:extLst>
          </p:cNvPr>
          <p:cNvSpPr>
            <a:spLocks noGrp="1"/>
          </p:cNvSpPr>
          <p:nvPr>
            <p:ph type="title"/>
          </p:nvPr>
        </p:nvSpPr>
        <p:spPr>
          <a:xfrm>
            <a:off x="1203960" y="407667"/>
            <a:ext cx="9784080" cy="1249984"/>
          </a:xfrm>
        </p:spPr>
        <p:txBody>
          <a:bodyPr>
            <a:normAutofit/>
          </a:bodyPr>
          <a:lstStyle/>
          <a:p>
            <a:pPr algn="ctr"/>
            <a:r>
              <a:rPr lang="en-US" b="1">
                <a:solidFill>
                  <a:schemeClr val="tx2">
                    <a:lumMod val="50000"/>
                  </a:schemeClr>
                </a:solidFill>
                <a:latin typeface="Century Gothic" panose="020B0502020202020204" pitchFamily="34" charset="0"/>
              </a:rPr>
              <a:t>QUARTERLY TARGETS</a:t>
            </a:r>
            <a:endParaRPr lang="en-ZA" b="1">
              <a:solidFill>
                <a:schemeClr val="tx2">
                  <a:lumMod val="50000"/>
                </a:schemeClr>
              </a:solidFill>
              <a:latin typeface="Century Gothic" panose="020B0502020202020204" pitchFamily="34" charset="0"/>
            </a:endParaRPr>
          </a:p>
        </p:txBody>
      </p:sp>
      <p:sp>
        <p:nvSpPr>
          <p:cNvPr id="4" name="Date Placeholder 3">
            <a:extLst>
              <a:ext uri="{FF2B5EF4-FFF2-40B4-BE49-F238E27FC236}">
                <a16:creationId xmlns:a16="http://schemas.microsoft.com/office/drawing/2014/main" xmlns="" id="{E92AE267-A952-0411-2FF3-9BD27CF6B74E}"/>
              </a:ext>
            </a:extLst>
          </p:cNvPr>
          <p:cNvSpPr>
            <a:spLocks noGrp="1"/>
          </p:cNvSpPr>
          <p:nvPr>
            <p:ph type="dt" sz="half" idx="10"/>
          </p:nvPr>
        </p:nvSpPr>
        <p:spPr>
          <a:xfrm>
            <a:off x="1202266" y="6422854"/>
            <a:ext cx="2333414" cy="365125"/>
          </a:xfrm>
        </p:spPr>
        <p:txBody>
          <a:bodyPr>
            <a:normAutofit/>
          </a:bodyPr>
          <a:lstStyle/>
          <a:p>
            <a:pPr>
              <a:spcAft>
                <a:spcPts val="600"/>
              </a:spcAft>
            </a:pPr>
            <a:fld id="{55DA6F25-8700-47EF-BFFF-210886682FDE}" type="datetime1">
              <a:rPr lang="en-ZA" smtClean="0"/>
              <a:pPr>
                <a:spcAft>
                  <a:spcPts val="600"/>
                </a:spcAft>
              </a:pPr>
              <a:t>2023/05/10</a:t>
            </a:fld>
            <a:endParaRPr lang="en-ZA"/>
          </a:p>
        </p:txBody>
      </p:sp>
      <p:sp>
        <p:nvSpPr>
          <p:cNvPr id="5" name="Footer Placeholder 4">
            <a:extLst>
              <a:ext uri="{FF2B5EF4-FFF2-40B4-BE49-F238E27FC236}">
                <a16:creationId xmlns:a16="http://schemas.microsoft.com/office/drawing/2014/main" xmlns="" id="{FE8E4408-2F8D-B60C-37C7-E085CD828FE5}"/>
              </a:ext>
            </a:extLst>
          </p:cNvPr>
          <p:cNvSpPr>
            <a:spLocks noGrp="1"/>
          </p:cNvSpPr>
          <p:nvPr>
            <p:ph type="ftr" sz="quarter" idx="11"/>
          </p:nvPr>
        </p:nvSpPr>
        <p:spPr>
          <a:xfrm>
            <a:off x="3599658" y="6422854"/>
            <a:ext cx="4057230" cy="365125"/>
          </a:xfrm>
        </p:spPr>
        <p:txBody>
          <a:bodyPr>
            <a:normAutofit/>
          </a:bodyPr>
          <a:lstStyle/>
          <a:p>
            <a:pPr>
              <a:spcAft>
                <a:spcPts val="600"/>
              </a:spcAft>
            </a:pPr>
            <a:r>
              <a:rPr lang="en-US"/>
              <a:t>A Society Free From All Forms of Gender Inequality.</a:t>
            </a:r>
            <a:endParaRPr lang="en-ZA"/>
          </a:p>
        </p:txBody>
      </p:sp>
      <p:sp>
        <p:nvSpPr>
          <p:cNvPr id="6" name="Slide Number Placeholder 5">
            <a:extLst>
              <a:ext uri="{FF2B5EF4-FFF2-40B4-BE49-F238E27FC236}">
                <a16:creationId xmlns:a16="http://schemas.microsoft.com/office/drawing/2014/main" xmlns="" id="{5BD7F932-6D57-5A90-23A2-D8CFB881F4C8}"/>
              </a:ext>
            </a:extLst>
          </p:cNvPr>
          <p:cNvSpPr>
            <a:spLocks noGrp="1"/>
          </p:cNvSpPr>
          <p:nvPr>
            <p:ph type="sldNum" sz="quarter" idx="12"/>
          </p:nvPr>
        </p:nvSpPr>
        <p:spPr>
          <a:xfrm>
            <a:off x="10658927" y="6422854"/>
            <a:ext cx="946264" cy="365125"/>
          </a:xfrm>
        </p:spPr>
        <p:txBody>
          <a:bodyPr>
            <a:normAutofit/>
          </a:bodyPr>
          <a:lstStyle/>
          <a:p>
            <a:pPr>
              <a:spcAft>
                <a:spcPts val="600"/>
              </a:spcAft>
            </a:pPr>
            <a:fld id="{4C5DC4AD-8DB4-4E4A-BEA4-8A23F11057A7}" type="slidenum">
              <a:rPr lang="en-ZA">
                <a:solidFill>
                  <a:srgbClr val="FFFFFF"/>
                </a:solidFill>
              </a:rPr>
              <a:pPr>
                <a:spcAft>
                  <a:spcPts val="600"/>
                </a:spcAft>
              </a:pPr>
              <a:t>13</a:t>
            </a:fld>
            <a:endParaRPr lang="en-ZA">
              <a:solidFill>
                <a:srgbClr val="FFFFFF"/>
              </a:solidFill>
            </a:endParaRPr>
          </a:p>
        </p:txBody>
      </p:sp>
      <p:graphicFrame>
        <p:nvGraphicFramePr>
          <p:cNvPr id="9" name="Table 8">
            <a:extLst>
              <a:ext uri="{FF2B5EF4-FFF2-40B4-BE49-F238E27FC236}">
                <a16:creationId xmlns:a16="http://schemas.microsoft.com/office/drawing/2014/main" xmlns="" id="{7DA30EE8-4E94-B304-0C30-889CB523647F}"/>
              </a:ext>
            </a:extLst>
          </p:cNvPr>
          <p:cNvGraphicFramePr>
            <a:graphicFrameLocks noGrp="1"/>
          </p:cNvGraphicFramePr>
          <p:nvPr>
            <p:extLst>
              <p:ext uri="{D42A27DB-BD31-4B8C-83A1-F6EECF244321}">
                <p14:modId xmlns:p14="http://schemas.microsoft.com/office/powerpoint/2010/main" xmlns="" val="1522261115"/>
              </p:ext>
            </p:extLst>
          </p:nvPr>
        </p:nvGraphicFramePr>
        <p:xfrm>
          <a:off x="373748" y="2229618"/>
          <a:ext cx="11399623" cy="3894666"/>
        </p:xfrm>
        <a:graphic>
          <a:graphicData uri="http://schemas.openxmlformats.org/drawingml/2006/table">
            <a:tbl>
              <a:tblPr firstRow="1" firstCol="1" bandRow="1">
                <a:tableStyleId>{5C22544A-7EE6-4342-B048-85BDC9FD1C3A}</a:tableStyleId>
              </a:tblPr>
              <a:tblGrid>
                <a:gridCol w="6689911">
                  <a:extLst>
                    <a:ext uri="{9D8B030D-6E8A-4147-A177-3AD203B41FA5}">
                      <a16:colId xmlns:a16="http://schemas.microsoft.com/office/drawing/2014/main" xmlns="" val="657972294"/>
                    </a:ext>
                  </a:extLst>
                </a:gridCol>
                <a:gridCol w="1748114">
                  <a:extLst>
                    <a:ext uri="{9D8B030D-6E8A-4147-A177-3AD203B41FA5}">
                      <a16:colId xmlns:a16="http://schemas.microsoft.com/office/drawing/2014/main" xmlns="" val="724782347"/>
                    </a:ext>
                  </a:extLst>
                </a:gridCol>
                <a:gridCol w="756395">
                  <a:extLst>
                    <a:ext uri="{9D8B030D-6E8A-4147-A177-3AD203B41FA5}">
                      <a16:colId xmlns:a16="http://schemas.microsoft.com/office/drawing/2014/main" xmlns="" val="3386515663"/>
                    </a:ext>
                  </a:extLst>
                </a:gridCol>
                <a:gridCol w="708713">
                  <a:extLst>
                    <a:ext uri="{9D8B030D-6E8A-4147-A177-3AD203B41FA5}">
                      <a16:colId xmlns:a16="http://schemas.microsoft.com/office/drawing/2014/main" xmlns="" val="529644849"/>
                    </a:ext>
                  </a:extLst>
                </a:gridCol>
                <a:gridCol w="682515">
                  <a:extLst>
                    <a:ext uri="{9D8B030D-6E8A-4147-A177-3AD203B41FA5}">
                      <a16:colId xmlns:a16="http://schemas.microsoft.com/office/drawing/2014/main" xmlns="" val="587317978"/>
                    </a:ext>
                  </a:extLst>
                </a:gridCol>
                <a:gridCol w="813975">
                  <a:extLst>
                    <a:ext uri="{9D8B030D-6E8A-4147-A177-3AD203B41FA5}">
                      <a16:colId xmlns:a16="http://schemas.microsoft.com/office/drawing/2014/main" xmlns="" val="3639594633"/>
                    </a:ext>
                  </a:extLst>
                </a:gridCol>
              </a:tblGrid>
              <a:tr h="540613">
                <a:tc>
                  <a:txBody>
                    <a:bodyPr/>
                    <a:lstStyle/>
                    <a:p>
                      <a:pPr marL="6350" indent="-6350" algn="l">
                        <a:lnSpc>
                          <a:spcPct val="152000"/>
                        </a:lnSpc>
                        <a:spcAft>
                          <a:spcPts val="965"/>
                        </a:spcAft>
                      </a:pPr>
                      <a:r>
                        <a:rPr lang="en-ZA" sz="1600">
                          <a:solidFill>
                            <a:schemeClr val="bg1"/>
                          </a:solidFill>
                          <a:effectLst/>
                          <a:latin typeface="Century Gothic"/>
                        </a:rPr>
                        <a:t>Output Indicators</a:t>
                      </a:r>
                      <a:endParaRPr lang="en-ZA" sz="1600">
                        <a:solidFill>
                          <a:schemeClr val="bg1"/>
                        </a:solidFill>
                        <a:effectLst/>
                        <a:latin typeface="Century Gothic"/>
                        <a:ea typeface="Arial" panose="020B0604020202020204" pitchFamily="34" charset="0"/>
                        <a:cs typeface="Times New Roman" panose="02020603050405020304" pitchFamily="18" charset="0"/>
                      </a:endParaRPr>
                    </a:p>
                  </a:txBody>
                  <a:tcPr marL="68580" marR="68580" marT="0" marB="0" anchor="ctr">
                    <a:solidFill>
                      <a:schemeClr val="bg2">
                        <a:lumMod val="60000"/>
                        <a:lumOff val="40000"/>
                      </a:schemeClr>
                    </a:solidFill>
                  </a:tcPr>
                </a:tc>
                <a:tc>
                  <a:txBody>
                    <a:bodyPr/>
                    <a:lstStyle/>
                    <a:p>
                      <a:pPr marL="24130" indent="-6350" algn="ctr">
                        <a:lnSpc>
                          <a:spcPct val="152000"/>
                        </a:lnSpc>
                        <a:spcAft>
                          <a:spcPts val="965"/>
                        </a:spcAft>
                      </a:pPr>
                      <a:r>
                        <a:rPr lang="en-ZA" sz="1600">
                          <a:solidFill>
                            <a:schemeClr val="bg1"/>
                          </a:solidFill>
                          <a:effectLst/>
                          <a:latin typeface="Century Gothic"/>
                        </a:rPr>
                        <a:t>Annual Target</a:t>
                      </a:r>
                      <a:endParaRPr lang="en-ZA" sz="1600">
                        <a:solidFill>
                          <a:schemeClr val="bg1"/>
                        </a:solidFill>
                        <a:effectLst/>
                        <a:latin typeface="Century Gothic"/>
                        <a:ea typeface="Arial" panose="020B0604020202020204" pitchFamily="34" charset="0"/>
                        <a:cs typeface="Times New Roman" panose="02020603050405020304" pitchFamily="18" charset="0"/>
                      </a:endParaRPr>
                    </a:p>
                  </a:txBody>
                  <a:tcPr marL="68580" marR="68580" marT="0" marB="0">
                    <a:solidFill>
                      <a:schemeClr val="bg2">
                        <a:lumMod val="60000"/>
                        <a:lumOff val="40000"/>
                      </a:schemeClr>
                    </a:solidFill>
                  </a:tcPr>
                </a:tc>
                <a:tc>
                  <a:txBody>
                    <a:bodyPr/>
                    <a:lstStyle/>
                    <a:p>
                      <a:pPr marL="1270" indent="-1270" algn="ctr">
                        <a:lnSpc>
                          <a:spcPct val="152000"/>
                        </a:lnSpc>
                        <a:spcAft>
                          <a:spcPts val="965"/>
                        </a:spcAft>
                      </a:pPr>
                      <a:r>
                        <a:rPr lang="en-ZA" sz="1600">
                          <a:solidFill>
                            <a:schemeClr val="bg1"/>
                          </a:solidFill>
                          <a:effectLst/>
                          <a:latin typeface="Century Gothic"/>
                        </a:rPr>
                        <a:t>Q1</a:t>
                      </a:r>
                      <a:endParaRPr lang="en-ZA" sz="1600">
                        <a:solidFill>
                          <a:schemeClr val="bg1"/>
                        </a:solidFill>
                        <a:effectLst/>
                        <a:latin typeface="Century Gothic"/>
                        <a:ea typeface="Arial" panose="020B0604020202020204" pitchFamily="34" charset="0"/>
                        <a:cs typeface="Times New Roman"/>
                      </a:endParaRPr>
                    </a:p>
                  </a:txBody>
                  <a:tcPr marL="68580" marR="68580" marT="0" marB="0" anchor="ctr">
                    <a:solidFill>
                      <a:schemeClr val="bg2">
                        <a:lumMod val="60000"/>
                        <a:lumOff val="40000"/>
                      </a:schemeClr>
                    </a:solidFill>
                  </a:tcPr>
                </a:tc>
                <a:tc>
                  <a:txBody>
                    <a:bodyPr/>
                    <a:lstStyle/>
                    <a:p>
                      <a:pPr marL="6350" indent="-6350" algn="ctr">
                        <a:lnSpc>
                          <a:spcPct val="152000"/>
                        </a:lnSpc>
                        <a:spcAft>
                          <a:spcPts val="965"/>
                        </a:spcAft>
                      </a:pPr>
                      <a:r>
                        <a:rPr lang="en-ZA" sz="1600">
                          <a:solidFill>
                            <a:schemeClr val="bg1"/>
                          </a:solidFill>
                          <a:effectLst/>
                          <a:latin typeface="Century Gothic"/>
                        </a:rPr>
                        <a:t>Q2</a:t>
                      </a:r>
                      <a:endParaRPr lang="en-ZA" sz="1600">
                        <a:solidFill>
                          <a:schemeClr val="bg1"/>
                        </a:solidFill>
                        <a:effectLst/>
                        <a:latin typeface="Century Gothic"/>
                        <a:ea typeface="Arial" panose="020B0604020202020204" pitchFamily="34" charset="0"/>
                        <a:cs typeface="Times New Roman"/>
                      </a:endParaRPr>
                    </a:p>
                  </a:txBody>
                  <a:tcPr marL="68580" marR="68580" marT="0" marB="0" anchor="ctr">
                    <a:solidFill>
                      <a:schemeClr val="bg2">
                        <a:lumMod val="60000"/>
                        <a:lumOff val="40000"/>
                      </a:schemeClr>
                    </a:solidFill>
                  </a:tcPr>
                </a:tc>
                <a:tc>
                  <a:txBody>
                    <a:bodyPr/>
                    <a:lstStyle/>
                    <a:p>
                      <a:pPr marL="6350" indent="-6350" algn="ctr">
                        <a:lnSpc>
                          <a:spcPct val="152000"/>
                        </a:lnSpc>
                        <a:spcAft>
                          <a:spcPts val="965"/>
                        </a:spcAft>
                      </a:pPr>
                      <a:r>
                        <a:rPr lang="en-ZA" sz="1600">
                          <a:solidFill>
                            <a:schemeClr val="bg1"/>
                          </a:solidFill>
                          <a:effectLst/>
                          <a:latin typeface="Century Gothic"/>
                        </a:rPr>
                        <a:t>Q3</a:t>
                      </a:r>
                      <a:endParaRPr lang="en-ZA" sz="1600">
                        <a:solidFill>
                          <a:schemeClr val="bg1"/>
                        </a:solidFill>
                        <a:effectLst/>
                        <a:latin typeface="Century Gothic"/>
                        <a:ea typeface="Arial" panose="020B0604020202020204" pitchFamily="34" charset="0"/>
                        <a:cs typeface="Times New Roman"/>
                      </a:endParaRPr>
                    </a:p>
                  </a:txBody>
                  <a:tcPr marL="68580" marR="68580" marT="0" marB="0" anchor="ctr">
                    <a:solidFill>
                      <a:schemeClr val="bg2">
                        <a:lumMod val="60000"/>
                        <a:lumOff val="40000"/>
                      </a:schemeClr>
                    </a:solidFill>
                  </a:tcPr>
                </a:tc>
                <a:tc>
                  <a:txBody>
                    <a:bodyPr/>
                    <a:lstStyle/>
                    <a:p>
                      <a:pPr marL="6350" indent="-6350" algn="ctr">
                        <a:lnSpc>
                          <a:spcPct val="152000"/>
                        </a:lnSpc>
                        <a:spcAft>
                          <a:spcPts val="965"/>
                        </a:spcAft>
                      </a:pPr>
                      <a:r>
                        <a:rPr lang="en-ZA" sz="1600">
                          <a:solidFill>
                            <a:schemeClr val="bg1"/>
                          </a:solidFill>
                          <a:effectLst/>
                          <a:latin typeface="Century Gothic"/>
                        </a:rPr>
                        <a:t>Q4</a:t>
                      </a:r>
                      <a:endParaRPr lang="en-ZA" sz="1600">
                        <a:solidFill>
                          <a:schemeClr val="bg1"/>
                        </a:solidFill>
                        <a:effectLst/>
                        <a:latin typeface="Century Gothic"/>
                        <a:ea typeface="Arial" panose="020B0604020202020204" pitchFamily="34" charset="0"/>
                        <a:cs typeface="Times New Roman"/>
                      </a:endParaRPr>
                    </a:p>
                  </a:txBody>
                  <a:tcPr marL="68580" marR="68580" marT="0" marB="0" anchor="ctr">
                    <a:solidFill>
                      <a:schemeClr val="bg2">
                        <a:lumMod val="60000"/>
                        <a:lumOff val="40000"/>
                      </a:schemeClr>
                    </a:solidFill>
                  </a:tcPr>
                </a:tc>
                <a:extLst>
                  <a:ext uri="{0D108BD9-81ED-4DB2-BD59-A6C34878D82A}">
                    <a16:rowId xmlns:a16="http://schemas.microsoft.com/office/drawing/2014/main" xmlns="" val="3251125392"/>
                  </a:ext>
                </a:extLst>
              </a:tr>
              <a:tr h="386602">
                <a:tc>
                  <a:txBody>
                    <a:bodyPr/>
                    <a:lstStyle/>
                    <a:p>
                      <a:pPr marL="6350" indent="-6350" algn="l">
                        <a:lnSpc>
                          <a:spcPct val="152000"/>
                        </a:lnSpc>
                        <a:spcAft>
                          <a:spcPts val="965"/>
                        </a:spcAft>
                      </a:pPr>
                      <a:r>
                        <a:rPr lang="en-ZA" sz="1600" b="0">
                          <a:solidFill>
                            <a:schemeClr val="bg1"/>
                          </a:solidFill>
                          <a:effectLst/>
                          <a:latin typeface="Century Gothic"/>
                        </a:rPr>
                        <a:t>Number of legislative inputs provided. </a:t>
                      </a:r>
                      <a:endParaRPr lang="en-ZA" sz="1600" b="0">
                        <a:solidFill>
                          <a:schemeClr val="bg1"/>
                        </a:solidFill>
                        <a:effectLst/>
                        <a:latin typeface="Century Gothic"/>
                        <a:ea typeface="Arial" panose="020B0604020202020204" pitchFamily="34" charset="0"/>
                        <a:cs typeface="Times New Roman"/>
                      </a:endParaRPr>
                    </a:p>
                  </a:txBody>
                  <a:tcPr marL="68580" marR="68580" marT="0" marB="0">
                    <a:solidFill>
                      <a:schemeClr val="bg2">
                        <a:lumMod val="60000"/>
                        <a:lumOff val="40000"/>
                      </a:schemeClr>
                    </a:solidFill>
                  </a:tcPr>
                </a:tc>
                <a:tc>
                  <a:txBody>
                    <a:bodyPr/>
                    <a:lstStyle/>
                    <a:p>
                      <a:pPr marL="6350" indent="-6350" algn="ctr">
                        <a:lnSpc>
                          <a:spcPct val="152000"/>
                        </a:lnSpc>
                        <a:spcAft>
                          <a:spcPts val="965"/>
                        </a:spcAft>
                      </a:pPr>
                      <a:r>
                        <a:rPr lang="en-ZA" sz="1600">
                          <a:effectLst/>
                          <a:latin typeface="Century Gothic"/>
                        </a:rPr>
                        <a:t>16</a:t>
                      </a:r>
                      <a:endParaRPr lang="en-ZA" sz="1600">
                        <a:solidFill>
                          <a:srgbClr val="000000"/>
                        </a:solidFill>
                        <a:effectLst/>
                        <a:latin typeface="Century Gothic"/>
                        <a:ea typeface="Arial" panose="020B0604020202020204" pitchFamily="34" charset="0"/>
                        <a:cs typeface="Times New Roman"/>
                      </a:endParaRPr>
                    </a:p>
                  </a:txBody>
                  <a:tcPr marL="68580" marR="68580" marT="0" marB="0">
                    <a:solidFill>
                      <a:schemeClr val="bg2">
                        <a:lumMod val="60000"/>
                        <a:lumOff val="40000"/>
                      </a:schemeClr>
                    </a:solidFill>
                  </a:tcPr>
                </a:tc>
                <a:tc>
                  <a:txBody>
                    <a:bodyPr/>
                    <a:lstStyle/>
                    <a:p>
                      <a:pPr marL="6350" indent="-6350" algn="ctr">
                        <a:lnSpc>
                          <a:spcPct val="152000"/>
                        </a:lnSpc>
                        <a:spcAft>
                          <a:spcPts val="965"/>
                        </a:spcAft>
                      </a:pPr>
                      <a:r>
                        <a:rPr lang="en-US" sz="1600">
                          <a:effectLst/>
                          <a:latin typeface="Century Gothic"/>
                        </a:rPr>
                        <a:t>4</a:t>
                      </a:r>
                      <a:endParaRPr lang="en-ZA" sz="1600">
                        <a:solidFill>
                          <a:srgbClr val="000000"/>
                        </a:solidFill>
                        <a:effectLst/>
                        <a:latin typeface="Century Gothic"/>
                        <a:ea typeface="Arial" panose="020B0604020202020204" pitchFamily="34" charset="0"/>
                        <a:cs typeface="Times New Roman"/>
                      </a:endParaRPr>
                    </a:p>
                  </a:txBody>
                  <a:tcPr marL="68580" marR="68580" marT="0" marB="0">
                    <a:solidFill>
                      <a:schemeClr val="bg2">
                        <a:lumMod val="60000"/>
                        <a:lumOff val="40000"/>
                      </a:schemeClr>
                    </a:solidFill>
                  </a:tcPr>
                </a:tc>
                <a:tc>
                  <a:txBody>
                    <a:bodyPr/>
                    <a:lstStyle/>
                    <a:p>
                      <a:pPr marL="6350" indent="-6350" algn="ctr">
                        <a:lnSpc>
                          <a:spcPct val="152000"/>
                        </a:lnSpc>
                        <a:spcAft>
                          <a:spcPts val="965"/>
                        </a:spcAft>
                      </a:pPr>
                      <a:r>
                        <a:rPr lang="en-US" sz="1600">
                          <a:effectLst/>
                          <a:latin typeface="Century Gothic"/>
                        </a:rPr>
                        <a:t>4</a:t>
                      </a:r>
                      <a:endParaRPr lang="en-ZA" sz="1600">
                        <a:solidFill>
                          <a:srgbClr val="000000"/>
                        </a:solidFill>
                        <a:effectLst/>
                        <a:latin typeface="Century Gothic"/>
                        <a:ea typeface="Arial" panose="020B0604020202020204" pitchFamily="34" charset="0"/>
                        <a:cs typeface="Times New Roman"/>
                      </a:endParaRPr>
                    </a:p>
                  </a:txBody>
                  <a:tcPr marL="68580" marR="68580" marT="0" marB="0">
                    <a:solidFill>
                      <a:schemeClr val="bg2">
                        <a:lumMod val="60000"/>
                        <a:lumOff val="40000"/>
                      </a:schemeClr>
                    </a:solidFill>
                  </a:tcPr>
                </a:tc>
                <a:tc>
                  <a:txBody>
                    <a:bodyPr/>
                    <a:lstStyle/>
                    <a:p>
                      <a:pPr marL="6350" indent="-6350" algn="ctr">
                        <a:lnSpc>
                          <a:spcPct val="152000"/>
                        </a:lnSpc>
                        <a:spcAft>
                          <a:spcPts val="965"/>
                        </a:spcAft>
                      </a:pPr>
                      <a:r>
                        <a:rPr lang="en-US" sz="1600">
                          <a:effectLst/>
                          <a:latin typeface="Century Gothic"/>
                        </a:rPr>
                        <a:t>4</a:t>
                      </a:r>
                      <a:endParaRPr lang="en-ZA" sz="1600">
                        <a:solidFill>
                          <a:srgbClr val="000000"/>
                        </a:solidFill>
                        <a:effectLst/>
                        <a:latin typeface="Century Gothic"/>
                        <a:ea typeface="Arial" panose="020B0604020202020204" pitchFamily="34" charset="0"/>
                        <a:cs typeface="Times New Roman"/>
                      </a:endParaRPr>
                    </a:p>
                  </a:txBody>
                  <a:tcPr marL="68580" marR="68580" marT="0" marB="0">
                    <a:solidFill>
                      <a:schemeClr val="bg2">
                        <a:lumMod val="60000"/>
                        <a:lumOff val="40000"/>
                      </a:schemeClr>
                    </a:solidFill>
                  </a:tcPr>
                </a:tc>
                <a:tc>
                  <a:txBody>
                    <a:bodyPr/>
                    <a:lstStyle/>
                    <a:p>
                      <a:pPr marL="6350" indent="-6350" algn="ctr">
                        <a:lnSpc>
                          <a:spcPct val="152000"/>
                        </a:lnSpc>
                        <a:spcAft>
                          <a:spcPts val="965"/>
                        </a:spcAft>
                      </a:pPr>
                      <a:r>
                        <a:rPr lang="en-US" sz="1600">
                          <a:effectLst/>
                          <a:latin typeface="Century Gothic"/>
                        </a:rPr>
                        <a:t>4</a:t>
                      </a:r>
                      <a:endParaRPr lang="en-ZA" sz="1600">
                        <a:solidFill>
                          <a:srgbClr val="000000"/>
                        </a:solidFill>
                        <a:effectLst/>
                        <a:latin typeface="Century Gothic"/>
                        <a:ea typeface="Arial" panose="020B0604020202020204" pitchFamily="34" charset="0"/>
                        <a:cs typeface="Times New Roman"/>
                      </a:endParaRPr>
                    </a:p>
                  </a:txBody>
                  <a:tcPr marL="68580" marR="68580" marT="0" marB="0">
                    <a:solidFill>
                      <a:schemeClr val="bg2">
                        <a:lumMod val="60000"/>
                        <a:lumOff val="40000"/>
                      </a:schemeClr>
                    </a:solidFill>
                  </a:tcPr>
                </a:tc>
                <a:extLst>
                  <a:ext uri="{0D108BD9-81ED-4DB2-BD59-A6C34878D82A}">
                    <a16:rowId xmlns:a16="http://schemas.microsoft.com/office/drawing/2014/main" xmlns="" val="657763398"/>
                  </a:ext>
                </a:extLst>
              </a:tr>
              <a:tr h="420220">
                <a:tc>
                  <a:txBody>
                    <a:bodyPr/>
                    <a:lstStyle/>
                    <a:p>
                      <a:pPr marL="6350" indent="-6350" algn="l">
                        <a:lnSpc>
                          <a:spcPct val="152000"/>
                        </a:lnSpc>
                        <a:spcAft>
                          <a:spcPts val="965"/>
                        </a:spcAft>
                      </a:pPr>
                      <a:r>
                        <a:rPr lang="en-ZA" sz="1600" b="0">
                          <a:solidFill>
                            <a:schemeClr val="bg1"/>
                          </a:solidFill>
                          <a:effectLst/>
                          <a:latin typeface="Century Gothic"/>
                        </a:rPr>
                        <a:t>Number of legal proposals made to parliament for new legislation.</a:t>
                      </a:r>
                      <a:endParaRPr lang="en-ZA" sz="1600" b="0">
                        <a:solidFill>
                          <a:schemeClr val="bg1"/>
                        </a:solidFill>
                        <a:effectLst/>
                        <a:latin typeface="Century Gothic"/>
                        <a:ea typeface="Arial" panose="020B0604020202020204" pitchFamily="34" charset="0"/>
                        <a:cs typeface="Times New Roman"/>
                      </a:endParaRPr>
                    </a:p>
                  </a:txBody>
                  <a:tcPr marL="68580" marR="68580" marT="0" marB="0">
                    <a:solidFill>
                      <a:schemeClr val="bg2">
                        <a:lumMod val="60000"/>
                        <a:lumOff val="40000"/>
                      </a:schemeClr>
                    </a:solidFill>
                  </a:tcPr>
                </a:tc>
                <a:tc>
                  <a:txBody>
                    <a:bodyPr/>
                    <a:lstStyle/>
                    <a:p>
                      <a:pPr marL="6350" indent="-6350" algn="ctr">
                        <a:lnSpc>
                          <a:spcPct val="152000"/>
                        </a:lnSpc>
                        <a:spcAft>
                          <a:spcPts val="965"/>
                        </a:spcAft>
                      </a:pPr>
                      <a:r>
                        <a:rPr lang="en-ZA" sz="1600">
                          <a:effectLst/>
                          <a:latin typeface="Century Gothic"/>
                        </a:rPr>
                        <a:t>2</a:t>
                      </a:r>
                      <a:endParaRPr lang="en-ZA" sz="1600">
                        <a:solidFill>
                          <a:srgbClr val="000000"/>
                        </a:solidFill>
                        <a:effectLst/>
                        <a:latin typeface="Century Gothic"/>
                        <a:ea typeface="Arial" panose="020B0604020202020204" pitchFamily="34" charset="0"/>
                        <a:cs typeface="Times New Roman"/>
                      </a:endParaRPr>
                    </a:p>
                  </a:txBody>
                  <a:tcPr marL="68580" marR="68580" marT="0" marB="0">
                    <a:solidFill>
                      <a:schemeClr val="bg2">
                        <a:lumMod val="60000"/>
                        <a:lumOff val="40000"/>
                      </a:schemeClr>
                    </a:solidFill>
                  </a:tcPr>
                </a:tc>
                <a:tc>
                  <a:txBody>
                    <a:bodyPr/>
                    <a:lstStyle/>
                    <a:p>
                      <a:pPr marL="6350" indent="-6350" algn="ctr">
                        <a:lnSpc>
                          <a:spcPct val="152000"/>
                        </a:lnSpc>
                        <a:spcAft>
                          <a:spcPts val="965"/>
                        </a:spcAft>
                      </a:pPr>
                      <a:r>
                        <a:rPr lang="en-US" sz="1600">
                          <a:effectLst/>
                          <a:latin typeface="Century Gothic"/>
                        </a:rPr>
                        <a:t>-</a:t>
                      </a:r>
                      <a:endParaRPr lang="en-ZA" sz="1600">
                        <a:solidFill>
                          <a:srgbClr val="000000"/>
                        </a:solidFill>
                        <a:effectLst/>
                        <a:latin typeface="Century Gothic"/>
                        <a:ea typeface="Arial" panose="020B0604020202020204" pitchFamily="34" charset="0"/>
                        <a:cs typeface="Times New Roman"/>
                      </a:endParaRPr>
                    </a:p>
                  </a:txBody>
                  <a:tcPr marL="68580" marR="68580" marT="0" marB="0">
                    <a:solidFill>
                      <a:schemeClr val="bg2">
                        <a:lumMod val="60000"/>
                        <a:lumOff val="40000"/>
                      </a:schemeClr>
                    </a:solidFill>
                  </a:tcPr>
                </a:tc>
                <a:tc>
                  <a:txBody>
                    <a:bodyPr/>
                    <a:lstStyle/>
                    <a:p>
                      <a:pPr marL="6350" indent="-6350" algn="ctr">
                        <a:lnSpc>
                          <a:spcPct val="152000"/>
                        </a:lnSpc>
                        <a:spcAft>
                          <a:spcPts val="965"/>
                        </a:spcAft>
                      </a:pPr>
                      <a:r>
                        <a:rPr lang="en-US" sz="1600">
                          <a:effectLst/>
                          <a:latin typeface="Century Gothic"/>
                        </a:rPr>
                        <a:t>1</a:t>
                      </a:r>
                      <a:endParaRPr lang="en-ZA" sz="1600">
                        <a:solidFill>
                          <a:srgbClr val="000000"/>
                        </a:solidFill>
                        <a:effectLst/>
                        <a:latin typeface="Century Gothic"/>
                        <a:ea typeface="Arial" panose="020B0604020202020204" pitchFamily="34" charset="0"/>
                        <a:cs typeface="Times New Roman"/>
                      </a:endParaRPr>
                    </a:p>
                  </a:txBody>
                  <a:tcPr marL="68580" marR="68580" marT="0" marB="0">
                    <a:solidFill>
                      <a:schemeClr val="bg2">
                        <a:lumMod val="60000"/>
                        <a:lumOff val="40000"/>
                      </a:schemeClr>
                    </a:solidFill>
                  </a:tcPr>
                </a:tc>
                <a:tc>
                  <a:txBody>
                    <a:bodyPr/>
                    <a:lstStyle/>
                    <a:p>
                      <a:pPr marL="6350" indent="-6350" algn="ctr">
                        <a:lnSpc>
                          <a:spcPct val="152000"/>
                        </a:lnSpc>
                        <a:spcAft>
                          <a:spcPts val="965"/>
                        </a:spcAft>
                      </a:pPr>
                      <a:r>
                        <a:rPr lang="en-US" sz="1600">
                          <a:effectLst/>
                          <a:latin typeface="Century Gothic"/>
                        </a:rPr>
                        <a:t>-</a:t>
                      </a:r>
                      <a:endParaRPr lang="en-ZA" sz="1600">
                        <a:solidFill>
                          <a:srgbClr val="000000"/>
                        </a:solidFill>
                        <a:effectLst/>
                        <a:latin typeface="Century Gothic"/>
                        <a:ea typeface="Arial" panose="020B0604020202020204" pitchFamily="34" charset="0"/>
                        <a:cs typeface="Times New Roman"/>
                      </a:endParaRPr>
                    </a:p>
                  </a:txBody>
                  <a:tcPr marL="68580" marR="68580" marT="0" marB="0">
                    <a:solidFill>
                      <a:schemeClr val="bg2">
                        <a:lumMod val="60000"/>
                        <a:lumOff val="40000"/>
                      </a:schemeClr>
                    </a:solidFill>
                  </a:tcPr>
                </a:tc>
                <a:tc>
                  <a:txBody>
                    <a:bodyPr/>
                    <a:lstStyle/>
                    <a:p>
                      <a:pPr marL="6350" indent="-6350" algn="ctr">
                        <a:lnSpc>
                          <a:spcPct val="152000"/>
                        </a:lnSpc>
                        <a:spcAft>
                          <a:spcPts val="965"/>
                        </a:spcAft>
                      </a:pPr>
                      <a:r>
                        <a:rPr lang="en-US" sz="1600">
                          <a:effectLst/>
                          <a:latin typeface="Century Gothic"/>
                        </a:rPr>
                        <a:t>1</a:t>
                      </a:r>
                      <a:endParaRPr lang="en-ZA" sz="1600">
                        <a:solidFill>
                          <a:srgbClr val="000000"/>
                        </a:solidFill>
                        <a:effectLst/>
                        <a:latin typeface="Century Gothic"/>
                        <a:ea typeface="Arial" panose="020B0604020202020204" pitchFamily="34" charset="0"/>
                        <a:cs typeface="Times New Roman"/>
                      </a:endParaRPr>
                    </a:p>
                  </a:txBody>
                  <a:tcPr marL="68580" marR="68580" marT="0" marB="0">
                    <a:solidFill>
                      <a:schemeClr val="bg2">
                        <a:lumMod val="60000"/>
                        <a:lumOff val="40000"/>
                      </a:schemeClr>
                    </a:solidFill>
                  </a:tcPr>
                </a:tc>
                <a:extLst>
                  <a:ext uri="{0D108BD9-81ED-4DB2-BD59-A6C34878D82A}">
                    <a16:rowId xmlns:a16="http://schemas.microsoft.com/office/drawing/2014/main" xmlns="" val="2589659207"/>
                  </a:ext>
                </a:extLst>
              </a:tr>
              <a:tr h="437029">
                <a:tc>
                  <a:txBody>
                    <a:bodyPr/>
                    <a:lstStyle/>
                    <a:p>
                      <a:pPr marL="6350" indent="-6350" algn="l">
                        <a:lnSpc>
                          <a:spcPct val="152000"/>
                        </a:lnSpc>
                        <a:spcAft>
                          <a:spcPts val="965"/>
                        </a:spcAft>
                      </a:pPr>
                      <a:r>
                        <a:rPr lang="en-ZA" sz="1600" b="0">
                          <a:solidFill>
                            <a:schemeClr val="bg1"/>
                          </a:solidFill>
                          <a:effectLst/>
                          <a:latin typeface="Century Gothic"/>
                        </a:rPr>
                        <a:t>Number of systemic investigations conducted.</a:t>
                      </a:r>
                      <a:endParaRPr lang="en-ZA" sz="1600" b="0">
                        <a:solidFill>
                          <a:schemeClr val="bg1"/>
                        </a:solidFill>
                        <a:effectLst/>
                        <a:latin typeface="Century Gothic"/>
                        <a:ea typeface="Arial" panose="020B0604020202020204" pitchFamily="34" charset="0"/>
                        <a:cs typeface="Times New Roman"/>
                      </a:endParaRPr>
                    </a:p>
                  </a:txBody>
                  <a:tcPr marL="68580" marR="68580" marT="0" marB="0">
                    <a:solidFill>
                      <a:schemeClr val="bg2">
                        <a:lumMod val="60000"/>
                        <a:lumOff val="40000"/>
                      </a:schemeClr>
                    </a:solidFill>
                  </a:tcPr>
                </a:tc>
                <a:tc>
                  <a:txBody>
                    <a:bodyPr/>
                    <a:lstStyle/>
                    <a:p>
                      <a:pPr marL="6350" indent="-6350" algn="ctr">
                        <a:lnSpc>
                          <a:spcPct val="152000"/>
                        </a:lnSpc>
                        <a:spcAft>
                          <a:spcPts val="965"/>
                        </a:spcAft>
                      </a:pPr>
                      <a:r>
                        <a:rPr lang="en-ZA" sz="1600">
                          <a:effectLst/>
                          <a:latin typeface="Century Gothic"/>
                        </a:rPr>
                        <a:t>1</a:t>
                      </a:r>
                      <a:endParaRPr lang="en-ZA" sz="1600">
                        <a:solidFill>
                          <a:srgbClr val="000000"/>
                        </a:solidFill>
                        <a:effectLst/>
                        <a:latin typeface="Century Gothic"/>
                        <a:ea typeface="Arial" panose="020B0604020202020204" pitchFamily="34" charset="0"/>
                        <a:cs typeface="Times New Roman"/>
                      </a:endParaRPr>
                    </a:p>
                  </a:txBody>
                  <a:tcPr marL="68580" marR="68580" marT="0" marB="0">
                    <a:solidFill>
                      <a:schemeClr val="bg2">
                        <a:lumMod val="60000"/>
                        <a:lumOff val="40000"/>
                      </a:schemeClr>
                    </a:solidFill>
                  </a:tcPr>
                </a:tc>
                <a:tc>
                  <a:txBody>
                    <a:bodyPr/>
                    <a:lstStyle/>
                    <a:p>
                      <a:pPr marL="6350" indent="-6350" algn="ctr">
                        <a:lnSpc>
                          <a:spcPct val="152000"/>
                        </a:lnSpc>
                        <a:spcAft>
                          <a:spcPts val="965"/>
                        </a:spcAft>
                      </a:pPr>
                      <a:r>
                        <a:rPr lang="en-US" sz="1600">
                          <a:effectLst/>
                          <a:latin typeface="Century Gothic"/>
                        </a:rPr>
                        <a:t>-</a:t>
                      </a:r>
                      <a:endParaRPr lang="en-ZA" sz="1600">
                        <a:solidFill>
                          <a:srgbClr val="000000"/>
                        </a:solidFill>
                        <a:effectLst/>
                        <a:latin typeface="Century Gothic"/>
                        <a:ea typeface="Arial" panose="020B0604020202020204" pitchFamily="34" charset="0"/>
                        <a:cs typeface="Times New Roman"/>
                      </a:endParaRPr>
                    </a:p>
                  </a:txBody>
                  <a:tcPr marL="68580" marR="68580" marT="0" marB="0">
                    <a:solidFill>
                      <a:schemeClr val="bg2">
                        <a:lumMod val="60000"/>
                        <a:lumOff val="40000"/>
                      </a:schemeClr>
                    </a:solidFill>
                  </a:tcPr>
                </a:tc>
                <a:tc>
                  <a:txBody>
                    <a:bodyPr/>
                    <a:lstStyle/>
                    <a:p>
                      <a:pPr marL="6350" indent="-6350" algn="ctr">
                        <a:lnSpc>
                          <a:spcPct val="152000"/>
                        </a:lnSpc>
                        <a:spcAft>
                          <a:spcPts val="965"/>
                        </a:spcAft>
                      </a:pPr>
                      <a:r>
                        <a:rPr lang="en-US" sz="1600">
                          <a:effectLst/>
                          <a:latin typeface="Century Gothic"/>
                        </a:rPr>
                        <a:t>-</a:t>
                      </a:r>
                      <a:endParaRPr lang="en-ZA" sz="1600">
                        <a:solidFill>
                          <a:srgbClr val="000000"/>
                        </a:solidFill>
                        <a:effectLst/>
                        <a:latin typeface="Century Gothic"/>
                        <a:ea typeface="Arial" panose="020B0604020202020204" pitchFamily="34" charset="0"/>
                        <a:cs typeface="Times New Roman"/>
                      </a:endParaRPr>
                    </a:p>
                  </a:txBody>
                  <a:tcPr marL="68580" marR="68580" marT="0" marB="0">
                    <a:solidFill>
                      <a:schemeClr val="bg2">
                        <a:lumMod val="60000"/>
                        <a:lumOff val="40000"/>
                      </a:schemeClr>
                    </a:solidFill>
                  </a:tcPr>
                </a:tc>
                <a:tc>
                  <a:txBody>
                    <a:bodyPr/>
                    <a:lstStyle/>
                    <a:p>
                      <a:pPr marL="6350" indent="-6350" algn="ctr">
                        <a:lnSpc>
                          <a:spcPct val="152000"/>
                        </a:lnSpc>
                        <a:spcAft>
                          <a:spcPts val="965"/>
                        </a:spcAft>
                      </a:pPr>
                      <a:r>
                        <a:rPr lang="en-US" sz="1600">
                          <a:effectLst/>
                          <a:latin typeface="Century Gothic"/>
                        </a:rPr>
                        <a:t>-</a:t>
                      </a:r>
                      <a:endParaRPr lang="en-ZA" sz="1600">
                        <a:solidFill>
                          <a:srgbClr val="000000"/>
                        </a:solidFill>
                        <a:effectLst/>
                        <a:latin typeface="Century Gothic"/>
                        <a:ea typeface="Arial" panose="020B0604020202020204" pitchFamily="34" charset="0"/>
                        <a:cs typeface="Times New Roman"/>
                      </a:endParaRPr>
                    </a:p>
                  </a:txBody>
                  <a:tcPr marL="68580" marR="68580" marT="0" marB="0">
                    <a:solidFill>
                      <a:schemeClr val="bg2">
                        <a:lumMod val="60000"/>
                        <a:lumOff val="40000"/>
                      </a:schemeClr>
                    </a:solidFill>
                  </a:tcPr>
                </a:tc>
                <a:tc>
                  <a:txBody>
                    <a:bodyPr/>
                    <a:lstStyle/>
                    <a:p>
                      <a:pPr marL="6350" indent="-6350" algn="ctr">
                        <a:lnSpc>
                          <a:spcPct val="152000"/>
                        </a:lnSpc>
                        <a:spcAft>
                          <a:spcPts val="965"/>
                        </a:spcAft>
                      </a:pPr>
                      <a:r>
                        <a:rPr lang="en-US" sz="1600">
                          <a:effectLst/>
                          <a:latin typeface="Century Gothic"/>
                        </a:rPr>
                        <a:t>1</a:t>
                      </a:r>
                      <a:endParaRPr lang="en-ZA" sz="1600">
                        <a:solidFill>
                          <a:srgbClr val="000000"/>
                        </a:solidFill>
                        <a:effectLst/>
                        <a:latin typeface="Century Gothic"/>
                        <a:ea typeface="Arial" panose="020B0604020202020204" pitchFamily="34" charset="0"/>
                        <a:cs typeface="Times New Roman"/>
                      </a:endParaRPr>
                    </a:p>
                  </a:txBody>
                  <a:tcPr marL="68580" marR="68580" marT="0" marB="0">
                    <a:solidFill>
                      <a:schemeClr val="bg2">
                        <a:lumMod val="60000"/>
                        <a:lumOff val="40000"/>
                      </a:schemeClr>
                    </a:solidFill>
                  </a:tcPr>
                </a:tc>
                <a:extLst>
                  <a:ext uri="{0D108BD9-81ED-4DB2-BD59-A6C34878D82A}">
                    <a16:rowId xmlns:a16="http://schemas.microsoft.com/office/drawing/2014/main" xmlns="" val="3874350474"/>
                  </a:ext>
                </a:extLst>
              </a:tr>
              <a:tr h="472440">
                <a:tc>
                  <a:txBody>
                    <a:bodyPr/>
                    <a:lstStyle/>
                    <a:p>
                      <a:pPr marL="6350" indent="-6350" algn="l">
                        <a:lnSpc>
                          <a:spcPct val="152000"/>
                        </a:lnSpc>
                        <a:spcAft>
                          <a:spcPts val="965"/>
                        </a:spcAft>
                      </a:pPr>
                      <a:r>
                        <a:rPr lang="en-ZA" sz="1600" b="0">
                          <a:solidFill>
                            <a:schemeClr val="bg1"/>
                          </a:solidFill>
                          <a:effectLst/>
                          <a:latin typeface="Century Gothic"/>
                        </a:rPr>
                        <a:t>Number of compliance monitoring projects undertaken.</a:t>
                      </a:r>
                      <a:endParaRPr lang="en-ZA" sz="1600" b="0">
                        <a:solidFill>
                          <a:schemeClr val="bg1"/>
                        </a:solidFill>
                        <a:effectLst/>
                        <a:latin typeface="Century Gothic"/>
                        <a:ea typeface="Arial" panose="020B0604020202020204" pitchFamily="34" charset="0"/>
                        <a:cs typeface="Times New Roman"/>
                      </a:endParaRPr>
                    </a:p>
                  </a:txBody>
                  <a:tcPr marL="68580" marR="68580" marT="0" marB="0">
                    <a:solidFill>
                      <a:schemeClr val="bg2">
                        <a:lumMod val="60000"/>
                        <a:lumOff val="40000"/>
                      </a:schemeClr>
                    </a:solidFill>
                  </a:tcPr>
                </a:tc>
                <a:tc>
                  <a:txBody>
                    <a:bodyPr/>
                    <a:lstStyle/>
                    <a:p>
                      <a:pPr marL="2540" indent="-2540" algn="ctr">
                        <a:lnSpc>
                          <a:spcPct val="152000"/>
                        </a:lnSpc>
                        <a:spcAft>
                          <a:spcPts val="965"/>
                        </a:spcAft>
                      </a:pPr>
                      <a:r>
                        <a:rPr lang="en-ZA" sz="1600">
                          <a:effectLst/>
                          <a:latin typeface="Century Gothic"/>
                        </a:rPr>
                        <a:t>2</a:t>
                      </a:r>
                      <a:endParaRPr lang="en-ZA" sz="1600">
                        <a:solidFill>
                          <a:srgbClr val="000000"/>
                        </a:solidFill>
                        <a:effectLst/>
                        <a:latin typeface="Century Gothic"/>
                        <a:ea typeface="Arial" panose="020B0604020202020204" pitchFamily="34" charset="0"/>
                        <a:cs typeface="Times New Roman"/>
                      </a:endParaRPr>
                    </a:p>
                  </a:txBody>
                  <a:tcPr marL="68580" marR="68580" marT="0" marB="0">
                    <a:solidFill>
                      <a:schemeClr val="bg2">
                        <a:lumMod val="60000"/>
                        <a:lumOff val="40000"/>
                      </a:schemeClr>
                    </a:solidFill>
                  </a:tcPr>
                </a:tc>
                <a:tc>
                  <a:txBody>
                    <a:bodyPr/>
                    <a:lstStyle/>
                    <a:p>
                      <a:pPr marL="2540" indent="-2540" algn="ctr">
                        <a:lnSpc>
                          <a:spcPct val="152000"/>
                        </a:lnSpc>
                        <a:spcAft>
                          <a:spcPts val="965"/>
                        </a:spcAft>
                      </a:pPr>
                      <a:r>
                        <a:rPr lang="en-US" sz="1600">
                          <a:effectLst/>
                          <a:latin typeface="Century Gothic"/>
                        </a:rPr>
                        <a:t>-</a:t>
                      </a:r>
                      <a:endParaRPr lang="en-ZA" sz="1600">
                        <a:solidFill>
                          <a:srgbClr val="000000"/>
                        </a:solidFill>
                        <a:effectLst/>
                        <a:latin typeface="Century Gothic"/>
                        <a:ea typeface="Arial" panose="020B0604020202020204" pitchFamily="34" charset="0"/>
                        <a:cs typeface="Times New Roman"/>
                      </a:endParaRPr>
                    </a:p>
                  </a:txBody>
                  <a:tcPr marL="68580" marR="68580" marT="0" marB="0">
                    <a:solidFill>
                      <a:schemeClr val="bg2">
                        <a:lumMod val="60000"/>
                        <a:lumOff val="40000"/>
                      </a:schemeClr>
                    </a:solidFill>
                  </a:tcPr>
                </a:tc>
                <a:tc>
                  <a:txBody>
                    <a:bodyPr/>
                    <a:lstStyle/>
                    <a:p>
                      <a:pPr marL="2540" indent="-2540" algn="ctr">
                        <a:lnSpc>
                          <a:spcPct val="152000"/>
                        </a:lnSpc>
                        <a:spcAft>
                          <a:spcPts val="965"/>
                        </a:spcAft>
                      </a:pPr>
                      <a:r>
                        <a:rPr lang="en-US" sz="1600">
                          <a:effectLst/>
                          <a:latin typeface="Century Gothic"/>
                        </a:rPr>
                        <a:t>1</a:t>
                      </a:r>
                      <a:endParaRPr lang="en-ZA" sz="1600">
                        <a:solidFill>
                          <a:srgbClr val="000000"/>
                        </a:solidFill>
                        <a:effectLst/>
                        <a:latin typeface="Century Gothic"/>
                        <a:ea typeface="Arial" panose="020B0604020202020204" pitchFamily="34" charset="0"/>
                        <a:cs typeface="Times New Roman"/>
                      </a:endParaRPr>
                    </a:p>
                  </a:txBody>
                  <a:tcPr marL="68580" marR="68580" marT="0" marB="0">
                    <a:solidFill>
                      <a:schemeClr val="bg2">
                        <a:lumMod val="60000"/>
                        <a:lumOff val="40000"/>
                      </a:schemeClr>
                    </a:solidFill>
                  </a:tcPr>
                </a:tc>
                <a:tc>
                  <a:txBody>
                    <a:bodyPr/>
                    <a:lstStyle/>
                    <a:p>
                      <a:pPr marL="2540" indent="-2540" algn="ctr">
                        <a:lnSpc>
                          <a:spcPct val="152000"/>
                        </a:lnSpc>
                        <a:spcAft>
                          <a:spcPts val="965"/>
                        </a:spcAft>
                      </a:pPr>
                      <a:r>
                        <a:rPr lang="en-US" sz="1600">
                          <a:effectLst/>
                          <a:latin typeface="Century Gothic"/>
                        </a:rPr>
                        <a:t>-</a:t>
                      </a:r>
                      <a:endParaRPr lang="en-ZA" sz="1600">
                        <a:solidFill>
                          <a:srgbClr val="000000"/>
                        </a:solidFill>
                        <a:effectLst/>
                        <a:latin typeface="Century Gothic"/>
                        <a:ea typeface="Arial" panose="020B0604020202020204" pitchFamily="34" charset="0"/>
                        <a:cs typeface="Times New Roman"/>
                      </a:endParaRPr>
                    </a:p>
                  </a:txBody>
                  <a:tcPr marL="68580" marR="68580" marT="0" marB="0">
                    <a:solidFill>
                      <a:schemeClr val="bg2">
                        <a:lumMod val="60000"/>
                        <a:lumOff val="40000"/>
                      </a:schemeClr>
                    </a:solidFill>
                  </a:tcPr>
                </a:tc>
                <a:tc>
                  <a:txBody>
                    <a:bodyPr/>
                    <a:lstStyle/>
                    <a:p>
                      <a:pPr marL="2540" indent="-2540" algn="ctr">
                        <a:lnSpc>
                          <a:spcPct val="152000"/>
                        </a:lnSpc>
                        <a:spcAft>
                          <a:spcPts val="965"/>
                        </a:spcAft>
                      </a:pPr>
                      <a:r>
                        <a:rPr lang="en-US" sz="1600">
                          <a:effectLst/>
                          <a:latin typeface="Century Gothic"/>
                        </a:rPr>
                        <a:t>1</a:t>
                      </a:r>
                      <a:endParaRPr lang="en-ZA" sz="1600">
                        <a:solidFill>
                          <a:srgbClr val="000000"/>
                        </a:solidFill>
                        <a:effectLst/>
                        <a:latin typeface="Century Gothic"/>
                        <a:ea typeface="Arial" panose="020B0604020202020204" pitchFamily="34" charset="0"/>
                        <a:cs typeface="Times New Roman"/>
                      </a:endParaRPr>
                    </a:p>
                  </a:txBody>
                  <a:tcPr marL="68580" marR="68580" marT="0" marB="0">
                    <a:solidFill>
                      <a:schemeClr val="bg2">
                        <a:lumMod val="60000"/>
                        <a:lumOff val="40000"/>
                      </a:schemeClr>
                    </a:solidFill>
                  </a:tcPr>
                </a:tc>
                <a:extLst>
                  <a:ext uri="{0D108BD9-81ED-4DB2-BD59-A6C34878D82A}">
                    <a16:rowId xmlns:a16="http://schemas.microsoft.com/office/drawing/2014/main" xmlns="" val="3708835052"/>
                  </a:ext>
                </a:extLst>
              </a:tr>
              <a:tr h="540613">
                <a:tc>
                  <a:txBody>
                    <a:bodyPr/>
                    <a:lstStyle/>
                    <a:p>
                      <a:pPr marL="2540" indent="-6350" algn="l">
                        <a:lnSpc>
                          <a:spcPct val="152000"/>
                        </a:lnSpc>
                        <a:spcAft>
                          <a:spcPts val="965"/>
                        </a:spcAft>
                      </a:pPr>
                      <a:r>
                        <a:rPr lang="en-ZA" sz="1600" b="0">
                          <a:solidFill>
                            <a:schemeClr val="bg1"/>
                          </a:solidFill>
                          <a:effectLst/>
                          <a:latin typeface="Century Gothic"/>
                        </a:rPr>
                        <a:t>Percentage complaints attended to in accordance with the complaints manual versus received. </a:t>
                      </a:r>
                      <a:endParaRPr lang="en-ZA" sz="1600" b="0">
                        <a:solidFill>
                          <a:schemeClr val="bg1"/>
                        </a:solidFill>
                        <a:effectLst/>
                        <a:latin typeface="Century Gothic"/>
                        <a:ea typeface="Arial" panose="020B0604020202020204" pitchFamily="34" charset="0"/>
                        <a:cs typeface="Times New Roman"/>
                      </a:endParaRPr>
                    </a:p>
                  </a:txBody>
                  <a:tcPr marL="68580" marR="68580" marT="0" marB="0">
                    <a:solidFill>
                      <a:schemeClr val="bg2">
                        <a:lumMod val="60000"/>
                        <a:lumOff val="40000"/>
                      </a:schemeClr>
                    </a:solidFill>
                  </a:tcPr>
                </a:tc>
                <a:tc>
                  <a:txBody>
                    <a:bodyPr/>
                    <a:lstStyle/>
                    <a:p>
                      <a:pPr marL="2540" indent="-2540" algn="ctr">
                        <a:lnSpc>
                          <a:spcPct val="152000"/>
                        </a:lnSpc>
                        <a:spcAft>
                          <a:spcPts val="965"/>
                        </a:spcAft>
                      </a:pPr>
                      <a:r>
                        <a:rPr lang="en-ZA" sz="1600">
                          <a:effectLst/>
                          <a:latin typeface="Century Gothic"/>
                        </a:rPr>
                        <a:t>100%</a:t>
                      </a:r>
                      <a:endParaRPr lang="en-ZA" sz="1600">
                        <a:solidFill>
                          <a:srgbClr val="000000"/>
                        </a:solidFill>
                        <a:effectLst/>
                        <a:latin typeface="Century Gothic"/>
                        <a:ea typeface="Arial" panose="020B0604020202020204" pitchFamily="34" charset="0"/>
                        <a:cs typeface="Times New Roman"/>
                      </a:endParaRPr>
                    </a:p>
                  </a:txBody>
                  <a:tcPr marL="68580" marR="68580" marT="0" marB="0">
                    <a:solidFill>
                      <a:schemeClr val="bg2">
                        <a:lumMod val="60000"/>
                        <a:lumOff val="40000"/>
                      </a:schemeClr>
                    </a:solidFill>
                  </a:tcPr>
                </a:tc>
                <a:tc>
                  <a:txBody>
                    <a:bodyPr/>
                    <a:lstStyle/>
                    <a:p>
                      <a:pPr marL="2540" indent="-2540" algn="ctr">
                        <a:lnSpc>
                          <a:spcPct val="152000"/>
                        </a:lnSpc>
                        <a:spcAft>
                          <a:spcPts val="965"/>
                        </a:spcAft>
                      </a:pPr>
                      <a:r>
                        <a:rPr lang="en-ZA" sz="1600">
                          <a:effectLst/>
                          <a:latin typeface="Century Gothic"/>
                        </a:rPr>
                        <a:t>100%</a:t>
                      </a:r>
                      <a:endParaRPr lang="en-ZA" sz="1600">
                        <a:solidFill>
                          <a:srgbClr val="000000"/>
                        </a:solidFill>
                        <a:effectLst/>
                        <a:latin typeface="Century Gothic"/>
                        <a:ea typeface="Arial" panose="020B0604020202020204" pitchFamily="34" charset="0"/>
                        <a:cs typeface="Times New Roman"/>
                      </a:endParaRPr>
                    </a:p>
                  </a:txBody>
                  <a:tcPr marL="68580" marR="68580" marT="0" marB="0">
                    <a:solidFill>
                      <a:schemeClr val="bg2">
                        <a:lumMod val="60000"/>
                        <a:lumOff val="40000"/>
                      </a:schemeClr>
                    </a:solidFill>
                  </a:tcPr>
                </a:tc>
                <a:tc>
                  <a:txBody>
                    <a:bodyPr/>
                    <a:lstStyle/>
                    <a:p>
                      <a:pPr marL="2540" indent="-2540" algn="ctr">
                        <a:lnSpc>
                          <a:spcPct val="152000"/>
                        </a:lnSpc>
                        <a:spcAft>
                          <a:spcPts val="965"/>
                        </a:spcAft>
                      </a:pPr>
                      <a:r>
                        <a:rPr lang="en-ZA" sz="1600">
                          <a:effectLst/>
                          <a:latin typeface="Century Gothic"/>
                        </a:rPr>
                        <a:t>100%</a:t>
                      </a:r>
                      <a:endParaRPr lang="en-ZA" sz="1600">
                        <a:solidFill>
                          <a:srgbClr val="000000"/>
                        </a:solidFill>
                        <a:effectLst/>
                        <a:latin typeface="Century Gothic"/>
                        <a:ea typeface="Arial" panose="020B0604020202020204" pitchFamily="34" charset="0"/>
                        <a:cs typeface="Times New Roman"/>
                      </a:endParaRPr>
                    </a:p>
                  </a:txBody>
                  <a:tcPr marL="68580" marR="68580" marT="0" marB="0">
                    <a:solidFill>
                      <a:schemeClr val="bg2">
                        <a:lumMod val="60000"/>
                        <a:lumOff val="40000"/>
                      </a:schemeClr>
                    </a:solidFill>
                  </a:tcPr>
                </a:tc>
                <a:tc>
                  <a:txBody>
                    <a:bodyPr/>
                    <a:lstStyle/>
                    <a:p>
                      <a:pPr marL="2540" indent="-2540" algn="ctr">
                        <a:lnSpc>
                          <a:spcPct val="152000"/>
                        </a:lnSpc>
                        <a:spcAft>
                          <a:spcPts val="965"/>
                        </a:spcAft>
                      </a:pPr>
                      <a:r>
                        <a:rPr lang="en-ZA" sz="1600">
                          <a:effectLst/>
                          <a:latin typeface="Century Gothic"/>
                        </a:rPr>
                        <a:t>100%</a:t>
                      </a:r>
                      <a:endParaRPr lang="en-ZA" sz="1600">
                        <a:solidFill>
                          <a:srgbClr val="000000"/>
                        </a:solidFill>
                        <a:effectLst/>
                        <a:latin typeface="Century Gothic"/>
                        <a:ea typeface="Arial" panose="020B0604020202020204" pitchFamily="34" charset="0"/>
                        <a:cs typeface="Times New Roman"/>
                      </a:endParaRPr>
                    </a:p>
                  </a:txBody>
                  <a:tcPr marL="68580" marR="68580" marT="0" marB="0">
                    <a:solidFill>
                      <a:schemeClr val="bg2">
                        <a:lumMod val="60000"/>
                        <a:lumOff val="40000"/>
                      </a:schemeClr>
                    </a:solidFill>
                  </a:tcPr>
                </a:tc>
                <a:tc>
                  <a:txBody>
                    <a:bodyPr/>
                    <a:lstStyle/>
                    <a:p>
                      <a:pPr marL="2540" indent="-2540" algn="ctr">
                        <a:lnSpc>
                          <a:spcPct val="152000"/>
                        </a:lnSpc>
                        <a:spcAft>
                          <a:spcPts val="965"/>
                        </a:spcAft>
                      </a:pPr>
                      <a:r>
                        <a:rPr lang="en-ZA" sz="1600">
                          <a:effectLst/>
                          <a:latin typeface="Century Gothic"/>
                        </a:rPr>
                        <a:t>100%</a:t>
                      </a:r>
                      <a:endParaRPr lang="en-ZA" sz="1600">
                        <a:solidFill>
                          <a:srgbClr val="000000"/>
                        </a:solidFill>
                        <a:effectLst/>
                        <a:latin typeface="Century Gothic"/>
                        <a:ea typeface="Arial" panose="020B0604020202020204" pitchFamily="34" charset="0"/>
                        <a:cs typeface="Times New Roman"/>
                      </a:endParaRPr>
                    </a:p>
                  </a:txBody>
                  <a:tcPr marL="68580" marR="68580" marT="0" marB="0">
                    <a:solidFill>
                      <a:schemeClr val="bg2">
                        <a:lumMod val="60000"/>
                        <a:lumOff val="40000"/>
                      </a:schemeClr>
                    </a:solidFill>
                  </a:tcPr>
                </a:tc>
                <a:extLst>
                  <a:ext uri="{0D108BD9-81ED-4DB2-BD59-A6C34878D82A}">
                    <a16:rowId xmlns:a16="http://schemas.microsoft.com/office/drawing/2014/main" xmlns="" val="184171843"/>
                  </a:ext>
                </a:extLst>
              </a:tr>
              <a:tr h="403411">
                <a:tc>
                  <a:txBody>
                    <a:bodyPr/>
                    <a:lstStyle/>
                    <a:p>
                      <a:pPr marL="2540" indent="-6350" algn="l">
                        <a:lnSpc>
                          <a:spcPct val="152000"/>
                        </a:lnSpc>
                        <a:spcAft>
                          <a:spcPts val="965"/>
                        </a:spcAft>
                      </a:pPr>
                      <a:r>
                        <a:rPr lang="en-ZA" sz="1600" b="0">
                          <a:solidFill>
                            <a:schemeClr val="bg1"/>
                          </a:solidFill>
                          <a:effectLst/>
                          <a:latin typeface="Century Gothic"/>
                        </a:rPr>
                        <a:t>Number of transformation hearings conducted.</a:t>
                      </a:r>
                      <a:endParaRPr lang="en-ZA" sz="1600" b="0">
                        <a:solidFill>
                          <a:schemeClr val="bg1"/>
                        </a:solidFill>
                        <a:effectLst/>
                        <a:latin typeface="Century Gothic"/>
                        <a:ea typeface="Arial" panose="020B0604020202020204" pitchFamily="34" charset="0"/>
                        <a:cs typeface="Times New Roman"/>
                      </a:endParaRPr>
                    </a:p>
                  </a:txBody>
                  <a:tcPr marL="68580" marR="68580" marT="0" marB="0">
                    <a:solidFill>
                      <a:schemeClr val="bg2">
                        <a:lumMod val="60000"/>
                        <a:lumOff val="40000"/>
                      </a:schemeClr>
                    </a:solidFill>
                  </a:tcPr>
                </a:tc>
                <a:tc>
                  <a:txBody>
                    <a:bodyPr/>
                    <a:lstStyle/>
                    <a:p>
                      <a:pPr marL="2540" indent="-2540" algn="ctr">
                        <a:lnSpc>
                          <a:spcPct val="152000"/>
                        </a:lnSpc>
                        <a:spcAft>
                          <a:spcPts val="965"/>
                        </a:spcAft>
                      </a:pPr>
                      <a:r>
                        <a:rPr lang="en-ZA" sz="1600">
                          <a:effectLst/>
                          <a:latin typeface="Century Gothic"/>
                        </a:rPr>
                        <a:t>10</a:t>
                      </a:r>
                      <a:endParaRPr lang="en-ZA" sz="1600">
                        <a:solidFill>
                          <a:srgbClr val="000000"/>
                        </a:solidFill>
                        <a:effectLst/>
                        <a:latin typeface="Century Gothic"/>
                        <a:ea typeface="Arial" panose="020B0604020202020204" pitchFamily="34" charset="0"/>
                        <a:cs typeface="Times New Roman"/>
                      </a:endParaRPr>
                    </a:p>
                  </a:txBody>
                  <a:tcPr marL="68580" marR="68580" marT="0" marB="0">
                    <a:solidFill>
                      <a:schemeClr val="bg2">
                        <a:lumMod val="60000"/>
                        <a:lumOff val="40000"/>
                      </a:schemeClr>
                    </a:solidFill>
                  </a:tcPr>
                </a:tc>
                <a:tc>
                  <a:txBody>
                    <a:bodyPr/>
                    <a:lstStyle/>
                    <a:p>
                      <a:pPr marL="2540" indent="-2540" algn="ctr">
                        <a:lnSpc>
                          <a:spcPct val="152000"/>
                        </a:lnSpc>
                        <a:spcAft>
                          <a:spcPts val="965"/>
                        </a:spcAft>
                      </a:pPr>
                      <a:r>
                        <a:rPr lang="en-US" sz="1600">
                          <a:effectLst/>
                          <a:latin typeface="Century Gothic"/>
                        </a:rPr>
                        <a:t>-</a:t>
                      </a:r>
                      <a:endParaRPr lang="en-ZA" sz="1600">
                        <a:solidFill>
                          <a:srgbClr val="000000"/>
                        </a:solidFill>
                        <a:effectLst/>
                        <a:latin typeface="Century Gothic"/>
                        <a:ea typeface="Arial" panose="020B0604020202020204" pitchFamily="34" charset="0"/>
                        <a:cs typeface="Times New Roman"/>
                      </a:endParaRPr>
                    </a:p>
                  </a:txBody>
                  <a:tcPr marL="68580" marR="68580" marT="0" marB="0">
                    <a:solidFill>
                      <a:schemeClr val="bg2">
                        <a:lumMod val="60000"/>
                        <a:lumOff val="40000"/>
                      </a:schemeClr>
                    </a:solidFill>
                  </a:tcPr>
                </a:tc>
                <a:tc>
                  <a:txBody>
                    <a:bodyPr/>
                    <a:lstStyle/>
                    <a:p>
                      <a:pPr marL="2540" indent="-2540" algn="ctr">
                        <a:lnSpc>
                          <a:spcPct val="152000"/>
                        </a:lnSpc>
                        <a:spcAft>
                          <a:spcPts val="965"/>
                        </a:spcAft>
                      </a:pPr>
                      <a:r>
                        <a:rPr lang="en-US" sz="1600">
                          <a:effectLst/>
                          <a:latin typeface="Century Gothic"/>
                        </a:rPr>
                        <a:t>-</a:t>
                      </a:r>
                      <a:endParaRPr lang="en-ZA" sz="1600">
                        <a:solidFill>
                          <a:srgbClr val="000000"/>
                        </a:solidFill>
                        <a:effectLst/>
                        <a:latin typeface="Century Gothic"/>
                        <a:ea typeface="Arial" panose="020B0604020202020204" pitchFamily="34" charset="0"/>
                        <a:cs typeface="Times New Roman"/>
                      </a:endParaRPr>
                    </a:p>
                  </a:txBody>
                  <a:tcPr marL="68580" marR="68580" marT="0" marB="0">
                    <a:solidFill>
                      <a:schemeClr val="bg2">
                        <a:lumMod val="60000"/>
                        <a:lumOff val="40000"/>
                      </a:schemeClr>
                    </a:solidFill>
                  </a:tcPr>
                </a:tc>
                <a:tc>
                  <a:txBody>
                    <a:bodyPr/>
                    <a:lstStyle/>
                    <a:p>
                      <a:pPr marL="2540" indent="-2540" algn="ctr">
                        <a:lnSpc>
                          <a:spcPct val="152000"/>
                        </a:lnSpc>
                        <a:spcAft>
                          <a:spcPts val="965"/>
                        </a:spcAft>
                      </a:pPr>
                      <a:r>
                        <a:rPr lang="en-US" sz="1600">
                          <a:effectLst/>
                          <a:latin typeface="Century Gothic"/>
                        </a:rPr>
                        <a:t>10</a:t>
                      </a:r>
                      <a:endParaRPr lang="en-ZA" sz="1600">
                        <a:solidFill>
                          <a:srgbClr val="000000"/>
                        </a:solidFill>
                        <a:effectLst/>
                        <a:latin typeface="Century Gothic"/>
                        <a:ea typeface="Arial" panose="020B0604020202020204" pitchFamily="34" charset="0"/>
                        <a:cs typeface="Times New Roman"/>
                      </a:endParaRPr>
                    </a:p>
                  </a:txBody>
                  <a:tcPr marL="68580" marR="68580" marT="0" marB="0">
                    <a:solidFill>
                      <a:schemeClr val="bg2">
                        <a:lumMod val="60000"/>
                        <a:lumOff val="40000"/>
                      </a:schemeClr>
                    </a:solidFill>
                  </a:tcPr>
                </a:tc>
                <a:tc>
                  <a:txBody>
                    <a:bodyPr/>
                    <a:lstStyle/>
                    <a:p>
                      <a:pPr marL="2540" indent="-2540" algn="ctr">
                        <a:lnSpc>
                          <a:spcPct val="152000"/>
                        </a:lnSpc>
                        <a:spcAft>
                          <a:spcPts val="965"/>
                        </a:spcAft>
                      </a:pPr>
                      <a:r>
                        <a:rPr lang="en-US" sz="1600">
                          <a:effectLst/>
                          <a:latin typeface="Century Gothic"/>
                        </a:rPr>
                        <a:t>-</a:t>
                      </a:r>
                      <a:endParaRPr lang="en-ZA" sz="1600">
                        <a:solidFill>
                          <a:srgbClr val="000000"/>
                        </a:solidFill>
                        <a:effectLst/>
                        <a:latin typeface="Century Gothic"/>
                        <a:ea typeface="Arial" panose="020B0604020202020204" pitchFamily="34" charset="0"/>
                        <a:cs typeface="Times New Roman"/>
                      </a:endParaRPr>
                    </a:p>
                  </a:txBody>
                  <a:tcPr marL="68580" marR="68580" marT="0" marB="0">
                    <a:solidFill>
                      <a:schemeClr val="bg2">
                        <a:lumMod val="60000"/>
                        <a:lumOff val="40000"/>
                      </a:schemeClr>
                    </a:solidFill>
                  </a:tcPr>
                </a:tc>
                <a:extLst>
                  <a:ext uri="{0D108BD9-81ED-4DB2-BD59-A6C34878D82A}">
                    <a16:rowId xmlns:a16="http://schemas.microsoft.com/office/drawing/2014/main" xmlns="" val="2218295542"/>
                  </a:ext>
                </a:extLst>
              </a:tr>
              <a:tr h="540613">
                <a:tc>
                  <a:txBody>
                    <a:bodyPr/>
                    <a:lstStyle/>
                    <a:p>
                      <a:pPr marL="2540" indent="-6350" algn="l">
                        <a:lnSpc>
                          <a:spcPct val="152000"/>
                        </a:lnSpc>
                        <a:spcAft>
                          <a:spcPts val="965"/>
                        </a:spcAft>
                      </a:pPr>
                      <a:r>
                        <a:rPr lang="en-ZA" sz="1600" b="0">
                          <a:solidFill>
                            <a:schemeClr val="bg1"/>
                          </a:solidFill>
                          <a:effectLst/>
                          <a:latin typeface="Century Gothic"/>
                        </a:rPr>
                        <a:t>Number of CGE Act review reports submitted.</a:t>
                      </a:r>
                      <a:endParaRPr lang="en-ZA" sz="1600" b="0">
                        <a:solidFill>
                          <a:schemeClr val="bg1"/>
                        </a:solidFill>
                        <a:effectLst/>
                        <a:latin typeface="Century Gothic"/>
                        <a:ea typeface="Arial" panose="020B0604020202020204" pitchFamily="34" charset="0"/>
                        <a:cs typeface="Times New Roman"/>
                      </a:endParaRPr>
                    </a:p>
                  </a:txBody>
                  <a:tcPr marL="68580" marR="68580" marT="0" marB="0">
                    <a:solidFill>
                      <a:schemeClr val="bg2">
                        <a:lumMod val="60000"/>
                        <a:lumOff val="40000"/>
                      </a:schemeClr>
                    </a:solidFill>
                  </a:tcPr>
                </a:tc>
                <a:tc>
                  <a:txBody>
                    <a:bodyPr/>
                    <a:lstStyle/>
                    <a:p>
                      <a:pPr marL="2540" indent="-2540" algn="ctr">
                        <a:lnSpc>
                          <a:spcPct val="152000"/>
                        </a:lnSpc>
                        <a:spcAft>
                          <a:spcPts val="965"/>
                        </a:spcAft>
                      </a:pPr>
                      <a:r>
                        <a:rPr lang="en-ZA" sz="1600">
                          <a:effectLst/>
                          <a:latin typeface="Century Gothic"/>
                        </a:rPr>
                        <a:t>1</a:t>
                      </a:r>
                      <a:endParaRPr lang="en-ZA" sz="1600">
                        <a:solidFill>
                          <a:srgbClr val="000000"/>
                        </a:solidFill>
                        <a:effectLst/>
                        <a:latin typeface="Century Gothic"/>
                        <a:ea typeface="Arial" panose="020B0604020202020204" pitchFamily="34" charset="0"/>
                        <a:cs typeface="Times New Roman"/>
                      </a:endParaRPr>
                    </a:p>
                  </a:txBody>
                  <a:tcPr marL="68580" marR="68580" marT="0" marB="0">
                    <a:solidFill>
                      <a:schemeClr val="bg2">
                        <a:lumMod val="60000"/>
                        <a:lumOff val="40000"/>
                      </a:schemeClr>
                    </a:solidFill>
                  </a:tcPr>
                </a:tc>
                <a:tc>
                  <a:txBody>
                    <a:bodyPr/>
                    <a:lstStyle/>
                    <a:p>
                      <a:pPr marL="2540" indent="-2540" algn="ctr">
                        <a:lnSpc>
                          <a:spcPct val="152000"/>
                        </a:lnSpc>
                        <a:spcAft>
                          <a:spcPts val="965"/>
                        </a:spcAft>
                      </a:pPr>
                      <a:r>
                        <a:rPr lang="en-US" sz="1600">
                          <a:effectLst/>
                          <a:latin typeface="Century Gothic"/>
                        </a:rPr>
                        <a:t>-</a:t>
                      </a:r>
                      <a:endParaRPr lang="en-ZA" sz="1600">
                        <a:solidFill>
                          <a:srgbClr val="000000"/>
                        </a:solidFill>
                        <a:effectLst/>
                        <a:latin typeface="Century Gothic"/>
                        <a:ea typeface="Arial" panose="020B0604020202020204" pitchFamily="34" charset="0"/>
                        <a:cs typeface="Times New Roman"/>
                      </a:endParaRPr>
                    </a:p>
                  </a:txBody>
                  <a:tcPr marL="68580" marR="68580" marT="0" marB="0">
                    <a:solidFill>
                      <a:schemeClr val="bg2">
                        <a:lumMod val="60000"/>
                        <a:lumOff val="40000"/>
                      </a:schemeClr>
                    </a:solidFill>
                  </a:tcPr>
                </a:tc>
                <a:tc>
                  <a:txBody>
                    <a:bodyPr/>
                    <a:lstStyle/>
                    <a:p>
                      <a:pPr marL="2540" indent="-2540" algn="ctr">
                        <a:lnSpc>
                          <a:spcPct val="152000"/>
                        </a:lnSpc>
                        <a:spcAft>
                          <a:spcPts val="965"/>
                        </a:spcAft>
                      </a:pPr>
                      <a:r>
                        <a:rPr lang="en-US" sz="1600">
                          <a:effectLst/>
                          <a:latin typeface="Century Gothic"/>
                        </a:rPr>
                        <a:t>-</a:t>
                      </a:r>
                      <a:endParaRPr lang="en-ZA" sz="1600">
                        <a:solidFill>
                          <a:srgbClr val="000000"/>
                        </a:solidFill>
                        <a:effectLst/>
                        <a:latin typeface="Century Gothic"/>
                        <a:ea typeface="Arial" panose="020B0604020202020204" pitchFamily="34" charset="0"/>
                        <a:cs typeface="Times New Roman"/>
                      </a:endParaRPr>
                    </a:p>
                  </a:txBody>
                  <a:tcPr marL="68580" marR="68580" marT="0" marB="0">
                    <a:solidFill>
                      <a:schemeClr val="bg2">
                        <a:lumMod val="60000"/>
                        <a:lumOff val="40000"/>
                      </a:schemeClr>
                    </a:solidFill>
                  </a:tcPr>
                </a:tc>
                <a:tc>
                  <a:txBody>
                    <a:bodyPr/>
                    <a:lstStyle/>
                    <a:p>
                      <a:pPr marL="2540" indent="-2540" algn="ctr">
                        <a:lnSpc>
                          <a:spcPct val="152000"/>
                        </a:lnSpc>
                        <a:spcAft>
                          <a:spcPts val="965"/>
                        </a:spcAft>
                      </a:pPr>
                      <a:r>
                        <a:rPr lang="en-US" sz="1600">
                          <a:effectLst/>
                          <a:latin typeface="Century Gothic"/>
                        </a:rPr>
                        <a:t>-</a:t>
                      </a:r>
                      <a:endParaRPr lang="en-ZA" sz="1600">
                        <a:solidFill>
                          <a:srgbClr val="000000"/>
                        </a:solidFill>
                        <a:effectLst/>
                        <a:latin typeface="Century Gothic"/>
                        <a:ea typeface="Arial" panose="020B0604020202020204" pitchFamily="34" charset="0"/>
                        <a:cs typeface="Times New Roman"/>
                      </a:endParaRPr>
                    </a:p>
                  </a:txBody>
                  <a:tcPr marL="68580" marR="68580" marT="0" marB="0">
                    <a:solidFill>
                      <a:schemeClr val="bg2">
                        <a:lumMod val="60000"/>
                        <a:lumOff val="40000"/>
                      </a:schemeClr>
                    </a:solidFill>
                  </a:tcPr>
                </a:tc>
                <a:tc>
                  <a:txBody>
                    <a:bodyPr/>
                    <a:lstStyle/>
                    <a:p>
                      <a:pPr marL="2540" indent="-2540" algn="ctr">
                        <a:lnSpc>
                          <a:spcPct val="152000"/>
                        </a:lnSpc>
                        <a:spcAft>
                          <a:spcPts val="965"/>
                        </a:spcAft>
                      </a:pPr>
                      <a:r>
                        <a:rPr lang="en-US" sz="1600" dirty="0">
                          <a:effectLst/>
                          <a:latin typeface="Century Gothic"/>
                        </a:rPr>
                        <a:t>1</a:t>
                      </a:r>
                      <a:endParaRPr lang="en-ZA" sz="1600" dirty="0">
                        <a:solidFill>
                          <a:srgbClr val="000000"/>
                        </a:solidFill>
                        <a:effectLst/>
                        <a:latin typeface="Century Gothic"/>
                        <a:ea typeface="Arial" panose="020B0604020202020204" pitchFamily="34" charset="0"/>
                        <a:cs typeface="Times New Roman"/>
                      </a:endParaRPr>
                    </a:p>
                  </a:txBody>
                  <a:tcPr marL="68580" marR="68580" marT="0" marB="0">
                    <a:solidFill>
                      <a:schemeClr val="bg2">
                        <a:lumMod val="60000"/>
                        <a:lumOff val="40000"/>
                      </a:schemeClr>
                    </a:solidFill>
                  </a:tcPr>
                </a:tc>
                <a:extLst>
                  <a:ext uri="{0D108BD9-81ED-4DB2-BD59-A6C34878D82A}">
                    <a16:rowId xmlns:a16="http://schemas.microsoft.com/office/drawing/2014/main" xmlns="" val="133580832"/>
                  </a:ext>
                </a:extLst>
              </a:tr>
            </a:tbl>
          </a:graphicData>
        </a:graphic>
      </p:graphicFrame>
      <p:pic>
        <p:nvPicPr>
          <p:cNvPr id="10" name="Picture 9" descr="A picture containing logo&#10;&#10;Description automatically generated">
            <a:extLst>
              <a:ext uri="{FF2B5EF4-FFF2-40B4-BE49-F238E27FC236}">
                <a16:creationId xmlns:a16="http://schemas.microsoft.com/office/drawing/2014/main" xmlns="" id="{FF352AB9-9122-1DBD-F58C-50AAA36F2988}"/>
              </a:ext>
            </a:extLst>
          </p:cNvPr>
          <p:cNvPicPr>
            <a:picLocks noChangeAspect="1"/>
          </p:cNvPicPr>
          <p:nvPr/>
        </p:nvPicPr>
        <p:blipFill rotWithShape="1">
          <a:blip r:embed="rId2" cstate="print">
            <a:extLst>
              <a:ext uri="{28A0092B-C50C-407E-A947-70E740481C1C}">
                <a14:useLocalDpi xmlns:a14="http://schemas.microsoft.com/office/drawing/2010/main" xmlns="" val="0"/>
              </a:ext>
            </a:extLst>
          </a:blip>
          <a:srcRect b="15227"/>
          <a:stretch/>
        </p:blipFill>
        <p:spPr>
          <a:xfrm>
            <a:off x="9496422" y="204416"/>
            <a:ext cx="2325009" cy="1493927"/>
          </a:xfrm>
          <a:prstGeom prst="rect">
            <a:avLst/>
          </a:prstGeom>
        </p:spPr>
      </p:pic>
    </p:spTree>
    <p:extLst>
      <p:ext uri="{BB962C8B-B14F-4D97-AF65-F5344CB8AC3E}">
        <p14:creationId xmlns:p14="http://schemas.microsoft.com/office/powerpoint/2010/main" xmlns="" val="18091169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33BB0F0-DE79-DD77-765B-ED03AF2CC62D}"/>
              </a:ext>
            </a:extLst>
          </p:cNvPr>
          <p:cNvSpPr>
            <a:spLocks noGrp="1"/>
          </p:cNvSpPr>
          <p:nvPr>
            <p:ph type="title"/>
          </p:nvPr>
        </p:nvSpPr>
        <p:spPr>
          <a:xfrm>
            <a:off x="866743" y="351411"/>
            <a:ext cx="9784080" cy="1207439"/>
          </a:xfrm>
        </p:spPr>
        <p:txBody>
          <a:bodyPr/>
          <a:lstStyle/>
          <a:p>
            <a:pPr algn="ctr"/>
            <a:r>
              <a:rPr lang="en-ZA" sz="3200" b="1">
                <a:solidFill>
                  <a:schemeClr val="tx2">
                    <a:lumMod val="50000"/>
                  </a:schemeClr>
                </a:solidFill>
                <a:latin typeface="Century Gothic"/>
              </a:rPr>
              <a:t>OUTCOME 2 – </a:t>
            </a:r>
            <a:r>
              <a:rPr lang="en-ZA" sz="3200" b="1" err="1">
                <a:solidFill>
                  <a:schemeClr val="tx2">
                    <a:lumMod val="50000"/>
                  </a:schemeClr>
                </a:solidFill>
                <a:latin typeface="Century Gothic"/>
              </a:rPr>
              <a:t>pUBLIC</a:t>
            </a:r>
            <a:r>
              <a:rPr lang="en-ZA" sz="3200" b="1">
                <a:solidFill>
                  <a:schemeClr val="tx2">
                    <a:lumMod val="50000"/>
                  </a:schemeClr>
                </a:solidFill>
                <a:latin typeface="Century Gothic"/>
              </a:rPr>
              <a:t> </a:t>
            </a:r>
            <a:r>
              <a:rPr lang="en-ZA" sz="3200" b="1" err="1">
                <a:solidFill>
                  <a:schemeClr val="tx2">
                    <a:lumMod val="50000"/>
                  </a:schemeClr>
                </a:solidFill>
                <a:latin typeface="Century Gothic"/>
              </a:rPr>
              <a:t>eDUCATION</a:t>
            </a:r>
            <a:r>
              <a:rPr lang="en-ZA" sz="3200" b="1">
                <a:solidFill>
                  <a:schemeClr val="tx2">
                    <a:lumMod val="50000"/>
                  </a:schemeClr>
                </a:solidFill>
                <a:latin typeface="Century Gothic"/>
              </a:rPr>
              <a:t> </a:t>
            </a:r>
            <a:r>
              <a:rPr lang="en-US"/>
              <a:t/>
            </a:r>
            <a:br>
              <a:rPr lang="en-US"/>
            </a:br>
            <a:r>
              <a:rPr lang="en-ZA" sz="3200" b="1">
                <a:solidFill>
                  <a:schemeClr val="tx2">
                    <a:lumMod val="50000"/>
                  </a:schemeClr>
                </a:solidFill>
                <a:latin typeface="Century Gothic"/>
              </a:rPr>
              <a:t>&amp; INFORMATION</a:t>
            </a:r>
            <a:endParaRPr lang="en-ZA" sz="3200" b="1" err="1">
              <a:solidFill>
                <a:schemeClr val="tx2">
                  <a:lumMod val="50000"/>
                </a:schemeClr>
              </a:solidFill>
              <a:latin typeface="Century Gothic" panose="020B0502020202020204" pitchFamily="34" charset="0"/>
            </a:endParaRPr>
          </a:p>
        </p:txBody>
      </p:sp>
      <p:sp>
        <p:nvSpPr>
          <p:cNvPr id="4" name="Date Placeholder 3">
            <a:extLst>
              <a:ext uri="{FF2B5EF4-FFF2-40B4-BE49-F238E27FC236}">
                <a16:creationId xmlns:a16="http://schemas.microsoft.com/office/drawing/2014/main" xmlns="" id="{19188542-A6F1-05C1-7E76-AA9929EE5AC1}"/>
              </a:ext>
            </a:extLst>
          </p:cNvPr>
          <p:cNvSpPr>
            <a:spLocks noGrp="1"/>
          </p:cNvSpPr>
          <p:nvPr>
            <p:ph type="dt" sz="half" idx="10"/>
          </p:nvPr>
        </p:nvSpPr>
        <p:spPr/>
        <p:txBody>
          <a:bodyPr/>
          <a:lstStyle/>
          <a:p>
            <a:fld id="{55DA6F25-8700-47EF-BFFF-210886682FDE}" type="datetime1">
              <a:rPr lang="en-ZA" smtClean="0"/>
              <a:pPr/>
              <a:t>2023/05/10</a:t>
            </a:fld>
            <a:endParaRPr lang="en-ZA"/>
          </a:p>
        </p:txBody>
      </p:sp>
      <p:sp>
        <p:nvSpPr>
          <p:cNvPr id="5" name="Footer Placeholder 4">
            <a:extLst>
              <a:ext uri="{FF2B5EF4-FFF2-40B4-BE49-F238E27FC236}">
                <a16:creationId xmlns:a16="http://schemas.microsoft.com/office/drawing/2014/main" xmlns="" id="{7F433450-900C-51F3-59B6-4E22232E8AE2}"/>
              </a:ext>
            </a:extLst>
          </p:cNvPr>
          <p:cNvSpPr>
            <a:spLocks noGrp="1"/>
          </p:cNvSpPr>
          <p:nvPr>
            <p:ph type="ftr" sz="quarter" idx="11"/>
          </p:nvPr>
        </p:nvSpPr>
        <p:spPr/>
        <p:txBody>
          <a:bodyPr/>
          <a:lstStyle/>
          <a:p>
            <a:r>
              <a:rPr lang="en-US"/>
              <a:t>A Society Free From All Forms of Gender Inequality.</a:t>
            </a:r>
            <a:endParaRPr lang="en-ZA"/>
          </a:p>
        </p:txBody>
      </p:sp>
      <p:sp>
        <p:nvSpPr>
          <p:cNvPr id="6" name="Slide Number Placeholder 5">
            <a:extLst>
              <a:ext uri="{FF2B5EF4-FFF2-40B4-BE49-F238E27FC236}">
                <a16:creationId xmlns:a16="http://schemas.microsoft.com/office/drawing/2014/main" xmlns="" id="{D16BC909-B26F-59B1-761E-3EF6997B679C}"/>
              </a:ext>
            </a:extLst>
          </p:cNvPr>
          <p:cNvSpPr>
            <a:spLocks noGrp="1"/>
          </p:cNvSpPr>
          <p:nvPr>
            <p:ph type="sldNum" sz="quarter" idx="12"/>
          </p:nvPr>
        </p:nvSpPr>
        <p:spPr/>
        <p:txBody>
          <a:bodyPr/>
          <a:lstStyle/>
          <a:p>
            <a:fld id="{4C5DC4AD-8DB4-4E4A-BEA4-8A23F11057A7}" type="slidenum">
              <a:rPr lang="en-ZA" smtClean="0"/>
              <a:pPr/>
              <a:t>14</a:t>
            </a:fld>
            <a:endParaRPr lang="en-ZA"/>
          </a:p>
        </p:txBody>
      </p:sp>
      <p:pic>
        <p:nvPicPr>
          <p:cNvPr id="12" name="Picture 11" descr="A picture containing logo&#10;&#10;Description automatically generated">
            <a:extLst>
              <a:ext uri="{FF2B5EF4-FFF2-40B4-BE49-F238E27FC236}">
                <a16:creationId xmlns:a16="http://schemas.microsoft.com/office/drawing/2014/main" xmlns="" id="{E161F8CC-9EBA-3BD1-A00F-032BBEBD73B3}"/>
              </a:ext>
            </a:extLst>
          </p:cNvPr>
          <p:cNvPicPr>
            <a:picLocks noChangeAspect="1"/>
          </p:cNvPicPr>
          <p:nvPr/>
        </p:nvPicPr>
        <p:blipFill rotWithShape="1">
          <a:blip r:embed="rId2" cstate="print">
            <a:extLst>
              <a:ext uri="{28A0092B-C50C-407E-A947-70E740481C1C}">
                <a14:useLocalDpi xmlns:a14="http://schemas.microsoft.com/office/drawing/2010/main" xmlns="" val="0"/>
              </a:ext>
            </a:extLst>
          </a:blip>
          <a:srcRect b="15227"/>
          <a:stretch/>
        </p:blipFill>
        <p:spPr>
          <a:xfrm>
            <a:off x="9496422" y="204416"/>
            <a:ext cx="2325009" cy="1493927"/>
          </a:xfrm>
          <a:prstGeom prst="rect">
            <a:avLst/>
          </a:prstGeom>
        </p:spPr>
      </p:pic>
      <p:graphicFrame>
        <p:nvGraphicFramePr>
          <p:cNvPr id="9" name="Table 8">
            <a:extLst>
              <a:ext uri="{FF2B5EF4-FFF2-40B4-BE49-F238E27FC236}">
                <a16:creationId xmlns:a16="http://schemas.microsoft.com/office/drawing/2014/main" xmlns="" id="{6BBCDD72-E6CE-5A54-7B06-6743C431A123}"/>
              </a:ext>
            </a:extLst>
          </p:cNvPr>
          <p:cNvGraphicFramePr>
            <a:graphicFrameLocks noGrp="1"/>
          </p:cNvGraphicFramePr>
          <p:nvPr>
            <p:extLst>
              <p:ext uri="{D42A27DB-BD31-4B8C-83A1-F6EECF244321}">
                <p14:modId xmlns:p14="http://schemas.microsoft.com/office/powerpoint/2010/main" xmlns="" val="1056253591"/>
              </p:ext>
            </p:extLst>
          </p:nvPr>
        </p:nvGraphicFramePr>
        <p:xfrm>
          <a:off x="398368" y="1904365"/>
          <a:ext cx="11512964" cy="4562072"/>
        </p:xfrm>
        <a:graphic>
          <a:graphicData uri="http://schemas.openxmlformats.org/drawingml/2006/table">
            <a:tbl>
              <a:tblPr firstRow="1" firstCol="1" bandRow="1">
                <a:tableStyleId>{5C22544A-7EE6-4342-B048-85BDC9FD1C3A}</a:tableStyleId>
              </a:tblPr>
              <a:tblGrid>
                <a:gridCol w="2638746">
                  <a:extLst>
                    <a:ext uri="{9D8B030D-6E8A-4147-A177-3AD203B41FA5}">
                      <a16:colId xmlns:a16="http://schemas.microsoft.com/office/drawing/2014/main" xmlns="" val="867531955"/>
                    </a:ext>
                  </a:extLst>
                </a:gridCol>
                <a:gridCol w="4068155">
                  <a:extLst>
                    <a:ext uri="{9D8B030D-6E8A-4147-A177-3AD203B41FA5}">
                      <a16:colId xmlns:a16="http://schemas.microsoft.com/office/drawing/2014/main" xmlns="" val="2270752788"/>
                    </a:ext>
                  </a:extLst>
                </a:gridCol>
                <a:gridCol w="892734">
                  <a:extLst>
                    <a:ext uri="{9D8B030D-6E8A-4147-A177-3AD203B41FA5}">
                      <a16:colId xmlns:a16="http://schemas.microsoft.com/office/drawing/2014/main" xmlns="" val="2023800496"/>
                    </a:ext>
                  </a:extLst>
                </a:gridCol>
                <a:gridCol w="565766">
                  <a:extLst>
                    <a:ext uri="{9D8B030D-6E8A-4147-A177-3AD203B41FA5}">
                      <a16:colId xmlns:a16="http://schemas.microsoft.com/office/drawing/2014/main" xmlns="" val="409957829"/>
                    </a:ext>
                  </a:extLst>
                </a:gridCol>
                <a:gridCol w="892734">
                  <a:extLst>
                    <a:ext uri="{9D8B030D-6E8A-4147-A177-3AD203B41FA5}">
                      <a16:colId xmlns:a16="http://schemas.microsoft.com/office/drawing/2014/main" xmlns="" val="894963940"/>
                    </a:ext>
                  </a:extLst>
                </a:gridCol>
                <a:gridCol w="892734">
                  <a:extLst>
                    <a:ext uri="{9D8B030D-6E8A-4147-A177-3AD203B41FA5}">
                      <a16:colId xmlns:a16="http://schemas.microsoft.com/office/drawing/2014/main" xmlns="" val="2157454898"/>
                    </a:ext>
                  </a:extLst>
                </a:gridCol>
                <a:gridCol w="520209">
                  <a:extLst>
                    <a:ext uri="{9D8B030D-6E8A-4147-A177-3AD203B41FA5}">
                      <a16:colId xmlns:a16="http://schemas.microsoft.com/office/drawing/2014/main" xmlns="" val="2447964758"/>
                    </a:ext>
                  </a:extLst>
                </a:gridCol>
                <a:gridCol w="520943">
                  <a:extLst>
                    <a:ext uri="{9D8B030D-6E8A-4147-A177-3AD203B41FA5}">
                      <a16:colId xmlns:a16="http://schemas.microsoft.com/office/drawing/2014/main" xmlns="" val="3428560167"/>
                    </a:ext>
                  </a:extLst>
                </a:gridCol>
                <a:gridCol w="520943">
                  <a:extLst>
                    <a:ext uri="{9D8B030D-6E8A-4147-A177-3AD203B41FA5}">
                      <a16:colId xmlns:a16="http://schemas.microsoft.com/office/drawing/2014/main" xmlns="" val="3905894752"/>
                    </a:ext>
                  </a:extLst>
                </a:gridCol>
              </a:tblGrid>
              <a:tr h="377371">
                <a:tc gridSpan="9">
                  <a:txBody>
                    <a:bodyPr/>
                    <a:lstStyle/>
                    <a:p>
                      <a:pPr algn="ctr" fontAlgn="base"/>
                      <a:r>
                        <a:rPr lang="en-US" sz="1600" kern="0">
                          <a:solidFill>
                            <a:schemeClr val="accent5">
                              <a:lumMod val="50000"/>
                            </a:schemeClr>
                          </a:solidFill>
                          <a:effectLst/>
                          <a:latin typeface="Century Gothic"/>
                        </a:rPr>
                        <a:t>ANNUAL PERFORMANCE PLAN: 2023/2024</a:t>
                      </a:r>
                      <a:endParaRPr lang="en-US" sz="1600">
                        <a:solidFill>
                          <a:schemeClr val="accent5">
                            <a:lumMod val="50000"/>
                          </a:schemeClr>
                        </a:solidFill>
                        <a:effectLst/>
                        <a:latin typeface="Century Gothic"/>
                      </a:endParaRPr>
                    </a:p>
                  </a:txBody>
                  <a:tcPr marL="9525" marR="9525" marT="9525" marB="9525">
                    <a:solidFill>
                      <a:schemeClr val="bg2">
                        <a:lumMod val="60000"/>
                        <a:lumOff val="4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2557887518"/>
                  </a:ext>
                </a:extLst>
              </a:tr>
              <a:tr h="251581">
                <a:tc rowSpan="3">
                  <a:txBody>
                    <a:bodyPr/>
                    <a:lstStyle/>
                    <a:p>
                      <a:pPr algn="ctr" fontAlgn="base"/>
                      <a:r>
                        <a:rPr lang="en-US" sz="1600" kern="0">
                          <a:solidFill>
                            <a:schemeClr val="accent5">
                              <a:lumMod val="50000"/>
                            </a:schemeClr>
                          </a:solidFill>
                          <a:effectLst/>
                          <a:latin typeface="Century Gothic"/>
                        </a:rPr>
                        <a:t>Output​</a:t>
                      </a:r>
                      <a:endParaRPr lang="en-US" sz="1600">
                        <a:solidFill>
                          <a:schemeClr val="accent5">
                            <a:lumMod val="50000"/>
                          </a:schemeClr>
                        </a:solidFill>
                        <a:effectLst/>
                        <a:latin typeface="Century Gothic"/>
                      </a:endParaRPr>
                    </a:p>
                  </a:txBody>
                  <a:tcPr marL="9525" marR="9525" marT="9525" marB="9525">
                    <a:solidFill>
                      <a:schemeClr val="bg2">
                        <a:lumMod val="60000"/>
                        <a:lumOff val="40000"/>
                      </a:schemeClr>
                    </a:solidFill>
                  </a:tcPr>
                </a:tc>
                <a:tc rowSpan="3">
                  <a:txBody>
                    <a:bodyPr/>
                    <a:lstStyle/>
                    <a:p>
                      <a:pPr algn="ctr" fontAlgn="base"/>
                      <a:r>
                        <a:rPr lang="en-US" sz="1400" b="1" kern="0">
                          <a:effectLst/>
                          <a:latin typeface="Century Gothic"/>
                        </a:rPr>
                        <a:t>Output Indicators​</a:t>
                      </a:r>
                      <a:endParaRPr lang="en-US" sz="1400" b="1">
                        <a:effectLst/>
                        <a:latin typeface="Century Gothic"/>
                      </a:endParaRPr>
                    </a:p>
                  </a:txBody>
                  <a:tcPr marL="9525" marR="9525" marT="9525" marB="9525">
                    <a:solidFill>
                      <a:schemeClr val="bg2">
                        <a:lumMod val="60000"/>
                        <a:lumOff val="40000"/>
                      </a:schemeClr>
                    </a:solidFill>
                  </a:tcPr>
                </a:tc>
                <a:tc gridSpan="4">
                  <a:txBody>
                    <a:bodyPr/>
                    <a:lstStyle/>
                    <a:p>
                      <a:pPr algn="ctr" fontAlgn="base"/>
                      <a:r>
                        <a:rPr lang="en-US" sz="1400" b="1" kern="0">
                          <a:effectLst/>
                          <a:latin typeface="Century Gothic"/>
                        </a:rPr>
                        <a:t>Annual Targets​</a:t>
                      </a:r>
                      <a:endParaRPr lang="en-US" sz="1400" b="1">
                        <a:effectLst/>
                        <a:latin typeface="Century Gothic"/>
                      </a:endParaRPr>
                    </a:p>
                  </a:txBody>
                  <a:tcPr marL="9525" marR="9525" marT="9525" marB="9525">
                    <a:solidFill>
                      <a:schemeClr val="bg2">
                        <a:lumMod val="60000"/>
                        <a:lumOff val="4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rowSpan="2" gridSpan="3">
                  <a:txBody>
                    <a:bodyPr/>
                    <a:lstStyle/>
                    <a:p>
                      <a:pPr algn="ctr" fontAlgn="base"/>
                      <a:r>
                        <a:rPr lang="en-US" sz="1400" b="1" kern="0">
                          <a:effectLst/>
                          <a:latin typeface="Century Gothic"/>
                        </a:rPr>
                        <a:t>MTEF Period​</a:t>
                      </a:r>
                      <a:endParaRPr lang="en-US" sz="1400" b="1">
                        <a:effectLst/>
                        <a:latin typeface="Century Gothic"/>
                      </a:endParaRPr>
                    </a:p>
                    <a:p>
                      <a:pPr algn="ctr" fontAlgn="base"/>
                      <a:r>
                        <a:rPr lang="en-US" sz="1400" b="1" kern="0">
                          <a:effectLst/>
                          <a:latin typeface="Century Gothic"/>
                        </a:rPr>
                        <a:t>​</a:t>
                      </a:r>
                      <a:endParaRPr lang="en-US" sz="1400" b="1">
                        <a:effectLst/>
                        <a:latin typeface="Century Gothic"/>
                      </a:endParaRPr>
                    </a:p>
                    <a:p>
                      <a:pPr algn="ctr" fontAlgn="base"/>
                      <a:r>
                        <a:rPr lang="en-US" sz="1400" b="1" kern="0">
                          <a:effectLst/>
                          <a:latin typeface="Century Gothic"/>
                        </a:rPr>
                        <a:t>​</a:t>
                      </a:r>
                      <a:endParaRPr lang="en-US" sz="1400" b="1">
                        <a:effectLst/>
                        <a:latin typeface="Century Gothic"/>
                      </a:endParaRPr>
                    </a:p>
                  </a:txBody>
                  <a:tcPr marL="9525" marR="9525" marT="9525" marB="9525">
                    <a:solidFill>
                      <a:schemeClr val="bg2">
                        <a:lumMod val="60000"/>
                        <a:lumOff val="40000"/>
                      </a:schemeClr>
                    </a:solidFill>
                  </a:tcPr>
                </a:tc>
                <a:tc rowSpan="2" hMerge="1">
                  <a:txBody>
                    <a:bodyPr/>
                    <a:lstStyle/>
                    <a:p>
                      <a:endParaRPr lang="en-US"/>
                    </a:p>
                  </a:txBody>
                  <a:tcPr/>
                </a:tc>
                <a:tc rowSpan="2" hMerge="1">
                  <a:txBody>
                    <a:bodyPr/>
                    <a:lstStyle/>
                    <a:p>
                      <a:endParaRPr lang="en-US"/>
                    </a:p>
                  </a:txBody>
                  <a:tcPr/>
                </a:tc>
                <a:extLst>
                  <a:ext uri="{0D108BD9-81ED-4DB2-BD59-A6C34878D82A}">
                    <a16:rowId xmlns:a16="http://schemas.microsoft.com/office/drawing/2014/main" xmlns="" val="3007056495"/>
                  </a:ext>
                </a:extLst>
              </a:tr>
              <a:tr h="772713">
                <a:tc vMerge="1">
                  <a:txBody>
                    <a:bodyPr/>
                    <a:lstStyle/>
                    <a:p>
                      <a:endParaRPr lang="en-US"/>
                    </a:p>
                  </a:txBody>
                  <a:tcPr/>
                </a:tc>
                <a:tc vMerge="1">
                  <a:txBody>
                    <a:bodyPr/>
                    <a:lstStyle/>
                    <a:p>
                      <a:endParaRPr lang="en-US"/>
                    </a:p>
                  </a:txBody>
                  <a:tcPr/>
                </a:tc>
                <a:tc gridSpan="3">
                  <a:txBody>
                    <a:bodyPr/>
                    <a:lstStyle/>
                    <a:p>
                      <a:pPr algn="ctr" fontAlgn="base"/>
                      <a:r>
                        <a:rPr lang="en-US" sz="1400" b="1" kern="0">
                          <a:effectLst/>
                          <a:latin typeface="Century Gothic"/>
                        </a:rPr>
                        <a:t>Audited Performance​</a:t>
                      </a:r>
                      <a:endParaRPr lang="en-US" sz="1400" b="1">
                        <a:effectLst/>
                        <a:latin typeface="Century Gothic"/>
                      </a:endParaRPr>
                    </a:p>
                  </a:txBody>
                  <a:tcPr marL="9525" marR="9525" marT="9525" marB="9525">
                    <a:solidFill>
                      <a:schemeClr val="bg2">
                        <a:lumMod val="60000"/>
                        <a:lumOff val="40000"/>
                      </a:schemeClr>
                    </a:solidFill>
                  </a:tcPr>
                </a:tc>
                <a:tc hMerge="1">
                  <a:txBody>
                    <a:bodyPr/>
                    <a:lstStyle/>
                    <a:p>
                      <a:endParaRPr lang="en-US"/>
                    </a:p>
                  </a:txBody>
                  <a:tcPr/>
                </a:tc>
                <a:tc hMerge="1">
                  <a:txBody>
                    <a:bodyPr/>
                    <a:lstStyle/>
                    <a:p>
                      <a:endParaRPr lang="en-US"/>
                    </a:p>
                  </a:txBody>
                  <a:tcPr/>
                </a:tc>
                <a:tc>
                  <a:txBody>
                    <a:bodyPr/>
                    <a:lstStyle/>
                    <a:p>
                      <a:pPr fontAlgn="base"/>
                      <a:r>
                        <a:rPr lang="en-US" sz="1400" b="1" kern="0">
                          <a:effectLst/>
                          <a:latin typeface="Century Gothic"/>
                        </a:rPr>
                        <a:t>Estimated </a:t>
                      </a:r>
                      <a:endParaRPr lang="en-US" sz="1400" b="1">
                        <a:effectLst/>
                        <a:latin typeface="Century Gothic"/>
                      </a:endParaRPr>
                    </a:p>
                    <a:p>
                      <a:pPr fontAlgn="base"/>
                      <a:r>
                        <a:rPr lang="en-US" sz="1400" b="1" kern="0">
                          <a:effectLst/>
                          <a:latin typeface="Century Gothic"/>
                        </a:rPr>
                        <a:t>Performance​</a:t>
                      </a:r>
                      <a:endParaRPr lang="en-US" sz="1400" b="1">
                        <a:effectLst/>
                        <a:latin typeface="Century Gothic"/>
                      </a:endParaRPr>
                    </a:p>
                  </a:txBody>
                  <a:tcPr marL="9525" marR="9525" marT="9525" marB="9525" anchor="b">
                    <a:solidFill>
                      <a:schemeClr val="bg2">
                        <a:lumMod val="60000"/>
                        <a:lumOff val="40000"/>
                      </a:schemeClr>
                    </a:solidFill>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xmlns="" val="2934120131"/>
                  </a:ext>
                </a:extLst>
              </a:tr>
              <a:tr h="233610">
                <a:tc vMerge="1">
                  <a:txBody>
                    <a:bodyPr/>
                    <a:lstStyle/>
                    <a:p>
                      <a:endParaRPr lang="en-US"/>
                    </a:p>
                  </a:txBody>
                  <a:tcPr/>
                </a:tc>
                <a:tc vMerge="1">
                  <a:txBody>
                    <a:bodyPr/>
                    <a:lstStyle/>
                    <a:p>
                      <a:endParaRPr lang="en-US"/>
                    </a:p>
                  </a:txBody>
                  <a:tcPr/>
                </a:tc>
                <a:tc>
                  <a:txBody>
                    <a:bodyPr/>
                    <a:lstStyle/>
                    <a:p>
                      <a:pPr algn="ctr" fontAlgn="base"/>
                      <a:r>
                        <a:rPr lang="en-US" sz="1400" kern="0">
                          <a:effectLst/>
                          <a:latin typeface="Century Gothic"/>
                        </a:rPr>
                        <a:t>19/20​</a:t>
                      </a:r>
                      <a:endParaRPr lang="en-US" sz="1400">
                        <a:effectLst/>
                        <a:latin typeface="Century Gothic"/>
                      </a:endParaRPr>
                    </a:p>
                  </a:txBody>
                  <a:tcPr marL="9525" marR="9525" marT="9525" marB="9525">
                    <a:solidFill>
                      <a:schemeClr val="bg2">
                        <a:lumMod val="60000"/>
                        <a:lumOff val="40000"/>
                      </a:schemeClr>
                    </a:solidFill>
                  </a:tcPr>
                </a:tc>
                <a:tc>
                  <a:txBody>
                    <a:bodyPr/>
                    <a:lstStyle/>
                    <a:p>
                      <a:pPr algn="ctr" fontAlgn="base"/>
                      <a:r>
                        <a:rPr lang="en-US" sz="1400" kern="0">
                          <a:effectLst/>
                          <a:latin typeface="Century Gothic"/>
                        </a:rPr>
                        <a:t>20/21​</a:t>
                      </a:r>
                      <a:endParaRPr lang="en-US" sz="1400">
                        <a:effectLst/>
                        <a:latin typeface="Century Gothic"/>
                      </a:endParaRPr>
                    </a:p>
                  </a:txBody>
                  <a:tcPr marL="9525" marR="9525" marT="9525" marB="9525">
                    <a:solidFill>
                      <a:schemeClr val="bg2">
                        <a:lumMod val="60000"/>
                        <a:lumOff val="40000"/>
                      </a:schemeClr>
                    </a:solidFill>
                  </a:tcPr>
                </a:tc>
                <a:tc>
                  <a:txBody>
                    <a:bodyPr/>
                    <a:lstStyle/>
                    <a:p>
                      <a:pPr algn="ctr" fontAlgn="base"/>
                      <a:r>
                        <a:rPr lang="en-US" sz="1400" kern="0">
                          <a:effectLst/>
                          <a:latin typeface="Century Gothic"/>
                        </a:rPr>
                        <a:t>21/22​</a:t>
                      </a:r>
                      <a:endParaRPr lang="en-US" sz="1400">
                        <a:effectLst/>
                        <a:latin typeface="Century Gothic"/>
                      </a:endParaRPr>
                    </a:p>
                  </a:txBody>
                  <a:tcPr marL="9525" marR="9525" marT="9525" marB="9525">
                    <a:solidFill>
                      <a:schemeClr val="bg2">
                        <a:lumMod val="60000"/>
                        <a:lumOff val="40000"/>
                      </a:schemeClr>
                    </a:solidFill>
                  </a:tcPr>
                </a:tc>
                <a:tc>
                  <a:txBody>
                    <a:bodyPr/>
                    <a:lstStyle/>
                    <a:p>
                      <a:pPr algn="ctr" fontAlgn="base"/>
                      <a:r>
                        <a:rPr lang="en-US" sz="1400" kern="0">
                          <a:effectLst/>
                          <a:latin typeface="Century Gothic"/>
                        </a:rPr>
                        <a:t>22/23​</a:t>
                      </a:r>
                      <a:endParaRPr lang="en-US" sz="1400">
                        <a:effectLst/>
                        <a:latin typeface="Century Gothic"/>
                      </a:endParaRPr>
                    </a:p>
                  </a:txBody>
                  <a:tcPr marL="9525" marR="9525" marT="9525" marB="9525">
                    <a:solidFill>
                      <a:schemeClr val="bg2">
                        <a:lumMod val="60000"/>
                        <a:lumOff val="40000"/>
                      </a:schemeClr>
                    </a:solidFill>
                  </a:tcPr>
                </a:tc>
                <a:tc>
                  <a:txBody>
                    <a:bodyPr/>
                    <a:lstStyle/>
                    <a:p>
                      <a:pPr algn="ctr" fontAlgn="base"/>
                      <a:r>
                        <a:rPr lang="en-US" sz="1400" kern="0">
                          <a:effectLst/>
                          <a:latin typeface="Century Gothic"/>
                        </a:rPr>
                        <a:t>23/24​</a:t>
                      </a:r>
                      <a:endParaRPr lang="en-US" sz="1400">
                        <a:effectLst/>
                        <a:latin typeface="Century Gothic"/>
                      </a:endParaRPr>
                    </a:p>
                  </a:txBody>
                  <a:tcPr marL="9525" marR="9525" marT="9525" marB="9525">
                    <a:solidFill>
                      <a:schemeClr val="bg2">
                        <a:lumMod val="60000"/>
                        <a:lumOff val="40000"/>
                      </a:schemeClr>
                    </a:solidFill>
                  </a:tcPr>
                </a:tc>
                <a:tc>
                  <a:txBody>
                    <a:bodyPr/>
                    <a:lstStyle/>
                    <a:p>
                      <a:pPr algn="ctr" fontAlgn="base"/>
                      <a:r>
                        <a:rPr lang="en-US" sz="1400" kern="0">
                          <a:effectLst/>
                          <a:latin typeface="Century Gothic"/>
                        </a:rPr>
                        <a:t>24/25​</a:t>
                      </a:r>
                      <a:endParaRPr lang="en-US" sz="1400">
                        <a:effectLst/>
                        <a:latin typeface="Century Gothic"/>
                      </a:endParaRPr>
                    </a:p>
                  </a:txBody>
                  <a:tcPr marL="9525" marR="9525" marT="9525" marB="9525">
                    <a:solidFill>
                      <a:schemeClr val="bg2">
                        <a:lumMod val="60000"/>
                        <a:lumOff val="40000"/>
                      </a:schemeClr>
                    </a:solidFill>
                  </a:tcPr>
                </a:tc>
                <a:tc>
                  <a:txBody>
                    <a:bodyPr/>
                    <a:lstStyle/>
                    <a:p>
                      <a:pPr algn="ctr" fontAlgn="base"/>
                      <a:r>
                        <a:rPr lang="en-US" sz="1400" kern="0">
                          <a:effectLst/>
                          <a:latin typeface="Century Gothic"/>
                        </a:rPr>
                        <a:t>25/26​</a:t>
                      </a:r>
                      <a:endParaRPr lang="en-US" sz="1400">
                        <a:effectLst/>
                        <a:latin typeface="Century Gothic"/>
                      </a:endParaRPr>
                    </a:p>
                  </a:txBody>
                  <a:tcPr marL="9525" marR="9525" marT="9525" marB="9525">
                    <a:solidFill>
                      <a:schemeClr val="bg2">
                        <a:lumMod val="60000"/>
                        <a:lumOff val="40000"/>
                      </a:schemeClr>
                    </a:solidFill>
                  </a:tcPr>
                </a:tc>
                <a:extLst>
                  <a:ext uri="{0D108BD9-81ED-4DB2-BD59-A6C34878D82A}">
                    <a16:rowId xmlns:a16="http://schemas.microsoft.com/office/drawing/2014/main" xmlns="" val="2009480892"/>
                  </a:ext>
                </a:extLst>
              </a:tr>
              <a:tr h="413312">
                <a:tc rowSpan="6">
                  <a:txBody>
                    <a:bodyPr/>
                    <a:lstStyle/>
                    <a:p>
                      <a:pPr fontAlgn="base"/>
                      <a:r>
                        <a:rPr lang="en-US" sz="1600" kern="0">
                          <a:solidFill>
                            <a:schemeClr val="accent5">
                              <a:lumMod val="50000"/>
                            </a:schemeClr>
                          </a:solidFill>
                          <a:effectLst/>
                          <a:latin typeface="Century Gothic"/>
                        </a:rPr>
                        <a:t>OUTPUT 2:​</a:t>
                      </a:r>
                      <a:endParaRPr lang="en-US" sz="1600">
                        <a:solidFill>
                          <a:schemeClr val="accent5">
                            <a:lumMod val="50000"/>
                          </a:schemeClr>
                        </a:solidFill>
                        <a:effectLst/>
                        <a:latin typeface="Century Gothic"/>
                      </a:endParaRPr>
                    </a:p>
                    <a:p>
                      <a:pPr fontAlgn="base"/>
                      <a:r>
                        <a:rPr lang="en-US" sz="1600" kern="0">
                          <a:solidFill>
                            <a:schemeClr val="accent5">
                              <a:lumMod val="50000"/>
                            </a:schemeClr>
                          </a:solidFill>
                          <a:effectLst/>
                          <a:latin typeface="Century Gothic"/>
                        </a:rPr>
                        <a:t>Gender Equality​Promoted Through Information &amp; Education to foster public understanding.​</a:t>
                      </a:r>
                      <a:endParaRPr lang="en-US" sz="1600">
                        <a:solidFill>
                          <a:schemeClr val="accent5">
                            <a:lumMod val="50000"/>
                          </a:schemeClr>
                        </a:solidFill>
                        <a:effectLst/>
                        <a:latin typeface="Century Gothic"/>
                      </a:endParaRPr>
                    </a:p>
                    <a:p>
                      <a:pPr algn="ctr" fontAlgn="base"/>
                      <a:r>
                        <a:rPr lang="en-US" sz="1400" kern="0">
                          <a:solidFill>
                            <a:schemeClr val="accent5">
                              <a:lumMod val="50000"/>
                            </a:schemeClr>
                          </a:solidFill>
                          <a:effectLst/>
                          <a:latin typeface="Century Gothic"/>
                        </a:rPr>
                        <a:t>​</a:t>
                      </a:r>
                      <a:endParaRPr lang="en-US" sz="1400">
                        <a:solidFill>
                          <a:schemeClr val="accent5">
                            <a:lumMod val="50000"/>
                          </a:schemeClr>
                        </a:solidFill>
                        <a:effectLst/>
                        <a:latin typeface="Century Gothic"/>
                      </a:endParaRPr>
                    </a:p>
                  </a:txBody>
                  <a:tcPr marL="9525" marR="9525" marT="9525" marB="9525">
                    <a:solidFill>
                      <a:schemeClr val="bg2">
                        <a:lumMod val="60000"/>
                        <a:lumOff val="40000"/>
                      </a:schemeClr>
                    </a:solidFill>
                  </a:tcPr>
                </a:tc>
                <a:tc>
                  <a:txBody>
                    <a:bodyPr/>
                    <a:lstStyle/>
                    <a:p>
                      <a:pPr fontAlgn="base"/>
                      <a:r>
                        <a:rPr lang="en-US" sz="1400" kern="0">
                          <a:effectLst/>
                          <a:latin typeface="Century Gothic"/>
                        </a:rPr>
                        <a:t>No of gender mainstreaming sessions conducted. ​</a:t>
                      </a:r>
                      <a:endParaRPr lang="en-US" sz="1400">
                        <a:effectLst/>
                        <a:latin typeface="Century Gothic"/>
                      </a:endParaRPr>
                    </a:p>
                  </a:txBody>
                  <a:tcPr marL="9525" marR="9525" marT="9525" marB="9525">
                    <a:solidFill>
                      <a:schemeClr val="bg2">
                        <a:lumMod val="60000"/>
                        <a:lumOff val="40000"/>
                      </a:schemeClr>
                    </a:solidFill>
                  </a:tcPr>
                </a:tc>
                <a:tc>
                  <a:txBody>
                    <a:bodyPr/>
                    <a:lstStyle/>
                    <a:p>
                      <a:pPr algn="ctr" fontAlgn="base"/>
                      <a:r>
                        <a:rPr lang="en-US" sz="1400" kern="0">
                          <a:effectLst/>
                          <a:latin typeface="Century Gothic"/>
                        </a:rPr>
                        <a:t>27​</a:t>
                      </a:r>
                      <a:endParaRPr lang="en-US" sz="1400">
                        <a:effectLst/>
                        <a:latin typeface="Century Gothic"/>
                      </a:endParaRPr>
                    </a:p>
                  </a:txBody>
                  <a:tcPr marL="9525" marR="9525" marT="9525" marB="9525">
                    <a:solidFill>
                      <a:schemeClr val="bg2">
                        <a:lumMod val="60000"/>
                        <a:lumOff val="40000"/>
                      </a:schemeClr>
                    </a:solidFill>
                  </a:tcPr>
                </a:tc>
                <a:tc>
                  <a:txBody>
                    <a:bodyPr/>
                    <a:lstStyle/>
                    <a:p>
                      <a:pPr algn="ctr" fontAlgn="base"/>
                      <a:r>
                        <a:rPr lang="en-US" sz="1400" kern="0">
                          <a:effectLst/>
                          <a:latin typeface="Century Gothic"/>
                        </a:rPr>
                        <a:t>46​</a:t>
                      </a:r>
                      <a:endParaRPr lang="en-US" sz="1400">
                        <a:effectLst/>
                        <a:latin typeface="Century Gothic"/>
                      </a:endParaRPr>
                    </a:p>
                  </a:txBody>
                  <a:tcPr marL="9525" marR="9525" marT="9525" marB="9525">
                    <a:solidFill>
                      <a:schemeClr val="bg2">
                        <a:lumMod val="60000"/>
                        <a:lumOff val="40000"/>
                      </a:schemeClr>
                    </a:solidFill>
                  </a:tcPr>
                </a:tc>
                <a:tc>
                  <a:txBody>
                    <a:bodyPr/>
                    <a:lstStyle/>
                    <a:p>
                      <a:pPr algn="ctr" fontAlgn="base"/>
                      <a:r>
                        <a:rPr lang="en-US" sz="1400" kern="0">
                          <a:effectLst/>
                          <a:latin typeface="Century Gothic"/>
                        </a:rPr>
                        <a:t>36​</a:t>
                      </a:r>
                      <a:endParaRPr lang="en-US" sz="1400">
                        <a:effectLst/>
                        <a:latin typeface="Century Gothic"/>
                      </a:endParaRPr>
                    </a:p>
                  </a:txBody>
                  <a:tcPr marL="9525" marR="9525" marT="9525" marB="9525">
                    <a:solidFill>
                      <a:schemeClr val="bg2">
                        <a:lumMod val="60000"/>
                        <a:lumOff val="40000"/>
                      </a:schemeClr>
                    </a:solidFill>
                  </a:tcPr>
                </a:tc>
                <a:tc>
                  <a:txBody>
                    <a:bodyPr/>
                    <a:lstStyle/>
                    <a:p>
                      <a:pPr algn="ctr" fontAlgn="base"/>
                      <a:r>
                        <a:rPr lang="en-US" sz="1400" kern="0">
                          <a:effectLst/>
                          <a:latin typeface="Century Gothic"/>
                        </a:rPr>
                        <a:t>18​</a:t>
                      </a:r>
                      <a:endParaRPr lang="en-US" sz="1400">
                        <a:effectLst/>
                        <a:latin typeface="Century Gothic"/>
                      </a:endParaRPr>
                    </a:p>
                  </a:txBody>
                  <a:tcPr marL="9525" marR="9525" marT="9525" marB="9525">
                    <a:solidFill>
                      <a:schemeClr val="bg2">
                        <a:lumMod val="60000"/>
                        <a:lumOff val="40000"/>
                      </a:schemeClr>
                    </a:solidFill>
                  </a:tcPr>
                </a:tc>
                <a:tc>
                  <a:txBody>
                    <a:bodyPr/>
                    <a:lstStyle/>
                    <a:p>
                      <a:pPr algn="ctr" fontAlgn="base"/>
                      <a:r>
                        <a:rPr lang="en-US" sz="1400" kern="0">
                          <a:effectLst/>
                          <a:latin typeface="Century Gothic"/>
                        </a:rPr>
                        <a:t>18​</a:t>
                      </a:r>
                      <a:endParaRPr lang="en-US" sz="1400">
                        <a:effectLst/>
                        <a:latin typeface="Century Gothic"/>
                      </a:endParaRPr>
                    </a:p>
                  </a:txBody>
                  <a:tcPr marL="9525" marR="9525" marT="9525" marB="9525">
                    <a:solidFill>
                      <a:schemeClr val="bg2">
                        <a:lumMod val="60000"/>
                        <a:lumOff val="40000"/>
                      </a:schemeClr>
                    </a:solidFill>
                  </a:tcPr>
                </a:tc>
                <a:tc>
                  <a:txBody>
                    <a:bodyPr/>
                    <a:lstStyle/>
                    <a:p>
                      <a:pPr algn="ctr" fontAlgn="base"/>
                      <a:r>
                        <a:rPr lang="en-US" sz="1400" kern="0">
                          <a:effectLst/>
                          <a:latin typeface="Century Gothic"/>
                        </a:rPr>
                        <a:t>18​</a:t>
                      </a:r>
                      <a:endParaRPr lang="en-US" sz="1400">
                        <a:effectLst/>
                        <a:latin typeface="Century Gothic"/>
                      </a:endParaRPr>
                    </a:p>
                  </a:txBody>
                  <a:tcPr marL="9525" marR="9525" marT="9525" marB="9525">
                    <a:solidFill>
                      <a:schemeClr val="bg2">
                        <a:lumMod val="60000"/>
                        <a:lumOff val="40000"/>
                      </a:schemeClr>
                    </a:solidFill>
                  </a:tcPr>
                </a:tc>
                <a:tc>
                  <a:txBody>
                    <a:bodyPr/>
                    <a:lstStyle/>
                    <a:p>
                      <a:pPr algn="ctr" fontAlgn="base"/>
                      <a:r>
                        <a:rPr lang="en-US" sz="1400" kern="0">
                          <a:effectLst/>
                          <a:latin typeface="Century Gothic"/>
                        </a:rPr>
                        <a:t>18​</a:t>
                      </a:r>
                      <a:endParaRPr lang="en-US" sz="1400">
                        <a:effectLst/>
                        <a:latin typeface="Century Gothic"/>
                      </a:endParaRPr>
                    </a:p>
                  </a:txBody>
                  <a:tcPr marL="9525" marR="9525" marT="9525" marB="9525">
                    <a:solidFill>
                      <a:schemeClr val="bg2">
                        <a:lumMod val="60000"/>
                        <a:lumOff val="40000"/>
                      </a:schemeClr>
                    </a:solidFill>
                  </a:tcPr>
                </a:tc>
                <a:extLst>
                  <a:ext uri="{0D108BD9-81ED-4DB2-BD59-A6C34878D82A}">
                    <a16:rowId xmlns:a16="http://schemas.microsoft.com/office/drawing/2014/main" xmlns="" val="3410062681"/>
                  </a:ext>
                </a:extLst>
              </a:tr>
              <a:tr h="395341">
                <a:tc vMerge="1">
                  <a:txBody>
                    <a:bodyPr/>
                    <a:lstStyle/>
                    <a:p>
                      <a:endParaRPr lang="en-US"/>
                    </a:p>
                  </a:txBody>
                  <a:tcPr/>
                </a:tc>
                <a:tc>
                  <a:txBody>
                    <a:bodyPr/>
                    <a:lstStyle/>
                    <a:p>
                      <a:pPr fontAlgn="base"/>
                      <a:r>
                        <a:rPr lang="en-US" sz="1400" kern="0">
                          <a:effectLst/>
                          <a:latin typeface="Century Gothic"/>
                        </a:rPr>
                        <a:t>No of public education outreach sessions conducted.​</a:t>
                      </a:r>
                      <a:endParaRPr lang="en-US" sz="1400">
                        <a:effectLst/>
                        <a:latin typeface="Century Gothic"/>
                      </a:endParaRPr>
                    </a:p>
                  </a:txBody>
                  <a:tcPr marL="9525" marR="9525" marT="9525" marB="9525">
                    <a:solidFill>
                      <a:schemeClr val="bg2">
                        <a:lumMod val="60000"/>
                        <a:lumOff val="40000"/>
                      </a:schemeClr>
                    </a:solidFill>
                  </a:tcPr>
                </a:tc>
                <a:tc>
                  <a:txBody>
                    <a:bodyPr/>
                    <a:lstStyle/>
                    <a:p>
                      <a:pPr algn="ctr" fontAlgn="base"/>
                      <a:r>
                        <a:rPr lang="en-US" sz="1400" kern="0">
                          <a:effectLst/>
                          <a:latin typeface="Century Gothic"/>
                        </a:rPr>
                        <a:t>72​</a:t>
                      </a:r>
                      <a:endParaRPr lang="en-US" sz="1400">
                        <a:effectLst/>
                        <a:latin typeface="Century Gothic"/>
                      </a:endParaRPr>
                    </a:p>
                  </a:txBody>
                  <a:tcPr marL="9525" marR="9525" marT="9525" marB="9525">
                    <a:solidFill>
                      <a:schemeClr val="bg2">
                        <a:lumMod val="60000"/>
                        <a:lumOff val="40000"/>
                      </a:schemeClr>
                    </a:solidFill>
                  </a:tcPr>
                </a:tc>
                <a:tc>
                  <a:txBody>
                    <a:bodyPr/>
                    <a:lstStyle/>
                    <a:p>
                      <a:pPr algn="ctr" fontAlgn="base"/>
                      <a:r>
                        <a:rPr lang="en-US" sz="1400" kern="0">
                          <a:effectLst/>
                          <a:latin typeface="Century Gothic"/>
                        </a:rPr>
                        <a:t>72​</a:t>
                      </a:r>
                      <a:endParaRPr lang="en-US" sz="1400">
                        <a:effectLst/>
                        <a:latin typeface="Century Gothic"/>
                      </a:endParaRPr>
                    </a:p>
                  </a:txBody>
                  <a:tcPr marL="9525" marR="9525" marT="9525" marB="9525">
                    <a:solidFill>
                      <a:schemeClr val="bg2">
                        <a:lumMod val="60000"/>
                        <a:lumOff val="40000"/>
                      </a:schemeClr>
                    </a:solidFill>
                  </a:tcPr>
                </a:tc>
                <a:tc>
                  <a:txBody>
                    <a:bodyPr/>
                    <a:lstStyle/>
                    <a:p>
                      <a:pPr algn="ctr" fontAlgn="base"/>
                      <a:r>
                        <a:rPr lang="en-US" sz="1400" kern="0">
                          <a:effectLst/>
                          <a:latin typeface="Century Gothic"/>
                        </a:rPr>
                        <a:t>108​</a:t>
                      </a:r>
                      <a:endParaRPr lang="en-US" sz="1400">
                        <a:effectLst/>
                        <a:latin typeface="Century Gothic"/>
                      </a:endParaRPr>
                    </a:p>
                  </a:txBody>
                  <a:tcPr marL="9525" marR="9525" marT="9525" marB="9525">
                    <a:solidFill>
                      <a:schemeClr val="bg2">
                        <a:lumMod val="60000"/>
                        <a:lumOff val="40000"/>
                      </a:schemeClr>
                    </a:solidFill>
                  </a:tcPr>
                </a:tc>
                <a:tc>
                  <a:txBody>
                    <a:bodyPr/>
                    <a:lstStyle/>
                    <a:p>
                      <a:pPr algn="ctr" fontAlgn="base"/>
                      <a:r>
                        <a:rPr lang="en-US" sz="1400" kern="0">
                          <a:effectLst/>
                          <a:latin typeface="Century Gothic"/>
                        </a:rPr>
                        <a:t>108​</a:t>
                      </a:r>
                      <a:endParaRPr lang="en-US" sz="1400">
                        <a:effectLst/>
                        <a:latin typeface="Century Gothic"/>
                      </a:endParaRPr>
                    </a:p>
                  </a:txBody>
                  <a:tcPr marL="9525" marR="9525" marT="9525" marB="9525">
                    <a:solidFill>
                      <a:schemeClr val="bg2">
                        <a:lumMod val="60000"/>
                        <a:lumOff val="40000"/>
                      </a:schemeClr>
                    </a:solidFill>
                  </a:tcPr>
                </a:tc>
                <a:tc>
                  <a:txBody>
                    <a:bodyPr/>
                    <a:lstStyle/>
                    <a:p>
                      <a:pPr algn="ctr" fontAlgn="base"/>
                      <a:r>
                        <a:rPr lang="en-US" sz="1400" kern="0">
                          <a:effectLst/>
                          <a:latin typeface="Century Gothic"/>
                        </a:rPr>
                        <a:t>108​</a:t>
                      </a:r>
                      <a:endParaRPr lang="en-US" sz="1400">
                        <a:effectLst/>
                        <a:latin typeface="Century Gothic"/>
                      </a:endParaRPr>
                    </a:p>
                  </a:txBody>
                  <a:tcPr marL="9525" marR="9525" marT="9525" marB="9525">
                    <a:solidFill>
                      <a:schemeClr val="bg2">
                        <a:lumMod val="60000"/>
                        <a:lumOff val="40000"/>
                      </a:schemeClr>
                    </a:solidFill>
                  </a:tcPr>
                </a:tc>
                <a:tc>
                  <a:txBody>
                    <a:bodyPr/>
                    <a:lstStyle/>
                    <a:p>
                      <a:pPr algn="ctr" fontAlgn="base"/>
                      <a:r>
                        <a:rPr lang="en-US" sz="1400" kern="0">
                          <a:effectLst/>
                          <a:latin typeface="Century Gothic"/>
                        </a:rPr>
                        <a:t>108​</a:t>
                      </a:r>
                      <a:endParaRPr lang="en-US" sz="1400">
                        <a:effectLst/>
                        <a:latin typeface="Century Gothic"/>
                      </a:endParaRPr>
                    </a:p>
                  </a:txBody>
                  <a:tcPr marL="9525" marR="9525" marT="9525" marB="9525">
                    <a:solidFill>
                      <a:schemeClr val="bg2">
                        <a:lumMod val="60000"/>
                        <a:lumOff val="40000"/>
                      </a:schemeClr>
                    </a:solidFill>
                  </a:tcPr>
                </a:tc>
                <a:tc>
                  <a:txBody>
                    <a:bodyPr/>
                    <a:lstStyle/>
                    <a:p>
                      <a:pPr algn="ctr" fontAlgn="base"/>
                      <a:r>
                        <a:rPr lang="en-US" sz="1400" kern="0">
                          <a:effectLst/>
                          <a:latin typeface="Century Gothic"/>
                        </a:rPr>
                        <a:t>108​</a:t>
                      </a:r>
                      <a:endParaRPr lang="en-US" sz="1400">
                        <a:effectLst/>
                        <a:latin typeface="Century Gothic"/>
                      </a:endParaRPr>
                    </a:p>
                  </a:txBody>
                  <a:tcPr marL="9525" marR="9525" marT="9525" marB="9525">
                    <a:solidFill>
                      <a:schemeClr val="bg2">
                        <a:lumMod val="60000"/>
                        <a:lumOff val="40000"/>
                      </a:schemeClr>
                    </a:solidFill>
                  </a:tcPr>
                </a:tc>
                <a:extLst>
                  <a:ext uri="{0D108BD9-81ED-4DB2-BD59-A6C34878D82A}">
                    <a16:rowId xmlns:a16="http://schemas.microsoft.com/office/drawing/2014/main" xmlns="" val="3675981548"/>
                  </a:ext>
                </a:extLst>
              </a:tr>
              <a:tr h="628952">
                <a:tc vMerge="1">
                  <a:txBody>
                    <a:bodyPr/>
                    <a:lstStyle/>
                    <a:p>
                      <a:endParaRPr lang="en-US"/>
                    </a:p>
                  </a:txBody>
                  <a:tcPr/>
                </a:tc>
                <a:tc>
                  <a:txBody>
                    <a:bodyPr/>
                    <a:lstStyle/>
                    <a:p>
                      <a:pPr fontAlgn="base"/>
                      <a:r>
                        <a:rPr lang="en-US" sz="1400" kern="0">
                          <a:effectLst/>
                          <a:latin typeface="Century Gothic"/>
                        </a:rPr>
                        <a:t>No of community radio education outreach &amp; extensive stakeholder engagement to support CGE strategic plan deliverables​</a:t>
                      </a:r>
                      <a:endParaRPr lang="en-US" sz="1400">
                        <a:effectLst/>
                        <a:latin typeface="Century Gothic"/>
                      </a:endParaRPr>
                    </a:p>
                  </a:txBody>
                  <a:tcPr marL="9525" marR="9525" marT="9525" marB="9525">
                    <a:solidFill>
                      <a:schemeClr val="bg2">
                        <a:lumMod val="60000"/>
                        <a:lumOff val="40000"/>
                      </a:schemeClr>
                    </a:solidFill>
                  </a:tcPr>
                </a:tc>
                <a:tc>
                  <a:txBody>
                    <a:bodyPr/>
                    <a:lstStyle/>
                    <a:p>
                      <a:pPr algn="ctr" fontAlgn="base"/>
                      <a:r>
                        <a:rPr lang="en-US" sz="1400" kern="0">
                          <a:effectLst/>
                          <a:latin typeface="Century Gothic"/>
                        </a:rPr>
                        <a:t>72​</a:t>
                      </a:r>
                      <a:endParaRPr lang="en-US" sz="1400">
                        <a:effectLst/>
                        <a:latin typeface="Century Gothic"/>
                      </a:endParaRPr>
                    </a:p>
                  </a:txBody>
                  <a:tcPr marL="9525" marR="9525" marT="9525" marB="9525">
                    <a:solidFill>
                      <a:schemeClr val="bg2">
                        <a:lumMod val="60000"/>
                        <a:lumOff val="40000"/>
                      </a:schemeClr>
                    </a:solidFill>
                  </a:tcPr>
                </a:tc>
                <a:tc>
                  <a:txBody>
                    <a:bodyPr/>
                    <a:lstStyle/>
                    <a:p>
                      <a:pPr algn="ctr" fontAlgn="base"/>
                      <a:r>
                        <a:rPr lang="en-US" sz="1400" kern="0">
                          <a:effectLst/>
                          <a:latin typeface="Century Gothic"/>
                        </a:rPr>
                        <a:t>72​</a:t>
                      </a:r>
                      <a:endParaRPr lang="en-US" sz="1400">
                        <a:effectLst/>
                        <a:latin typeface="Century Gothic"/>
                      </a:endParaRPr>
                    </a:p>
                  </a:txBody>
                  <a:tcPr marL="9525" marR="9525" marT="9525" marB="9525">
                    <a:solidFill>
                      <a:schemeClr val="bg2">
                        <a:lumMod val="60000"/>
                        <a:lumOff val="40000"/>
                      </a:schemeClr>
                    </a:solidFill>
                  </a:tcPr>
                </a:tc>
                <a:tc>
                  <a:txBody>
                    <a:bodyPr/>
                    <a:lstStyle/>
                    <a:p>
                      <a:pPr algn="ctr" fontAlgn="base"/>
                      <a:r>
                        <a:rPr lang="en-US" sz="1400" kern="0">
                          <a:effectLst/>
                          <a:latin typeface="Century Gothic"/>
                        </a:rPr>
                        <a:t>72​</a:t>
                      </a:r>
                      <a:endParaRPr lang="en-US" sz="1400">
                        <a:effectLst/>
                        <a:latin typeface="Century Gothic"/>
                      </a:endParaRPr>
                    </a:p>
                  </a:txBody>
                  <a:tcPr marL="9525" marR="9525" marT="9525" marB="9525">
                    <a:solidFill>
                      <a:schemeClr val="bg2">
                        <a:lumMod val="60000"/>
                        <a:lumOff val="40000"/>
                      </a:schemeClr>
                    </a:solidFill>
                  </a:tcPr>
                </a:tc>
                <a:tc>
                  <a:txBody>
                    <a:bodyPr/>
                    <a:lstStyle/>
                    <a:p>
                      <a:pPr algn="ctr" fontAlgn="base"/>
                      <a:r>
                        <a:rPr lang="en-US" sz="1400" kern="0">
                          <a:effectLst/>
                          <a:latin typeface="Century Gothic"/>
                        </a:rPr>
                        <a:t>72​</a:t>
                      </a:r>
                      <a:endParaRPr lang="en-US" sz="1400">
                        <a:effectLst/>
                        <a:latin typeface="Century Gothic"/>
                      </a:endParaRPr>
                    </a:p>
                  </a:txBody>
                  <a:tcPr marL="9525" marR="9525" marT="9525" marB="9525">
                    <a:solidFill>
                      <a:schemeClr val="bg2">
                        <a:lumMod val="60000"/>
                        <a:lumOff val="40000"/>
                      </a:schemeClr>
                    </a:solidFill>
                  </a:tcPr>
                </a:tc>
                <a:tc>
                  <a:txBody>
                    <a:bodyPr/>
                    <a:lstStyle/>
                    <a:p>
                      <a:pPr algn="ctr" fontAlgn="base"/>
                      <a:r>
                        <a:rPr lang="en-US" sz="1400" kern="0">
                          <a:effectLst/>
                          <a:latin typeface="Century Gothic"/>
                        </a:rPr>
                        <a:t>72​</a:t>
                      </a:r>
                      <a:endParaRPr lang="en-US" sz="1400">
                        <a:effectLst/>
                        <a:latin typeface="Century Gothic"/>
                      </a:endParaRPr>
                    </a:p>
                  </a:txBody>
                  <a:tcPr marL="9525" marR="9525" marT="9525" marB="9525">
                    <a:solidFill>
                      <a:schemeClr val="bg2">
                        <a:lumMod val="60000"/>
                        <a:lumOff val="40000"/>
                      </a:schemeClr>
                    </a:solidFill>
                  </a:tcPr>
                </a:tc>
                <a:tc>
                  <a:txBody>
                    <a:bodyPr/>
                    <a:lstStyle/>
                    <a:p>
                      <a:pPr algn="ctr" fontAlgn="base"/>
                      <a:r>
                        <a:rPr lang="en-US" sz="1400" kern="0">
                          <a:effectLst/>
                          <a:latin typeface="Century Gothic"/>
                        </a:rPr>
                        <a:t>72​</a:t>
                      </a:r>
                      <a:endParaRPr lang="en-US" sz="1400">
                        <a:effectLst/>
                        <a:latin typeface="Century Gothic"/>
                      </a:endParaRPr>
                    </a:p>
                  </a:txBody>
                  <a:tcPr marL="9525" marR="9525" marT="9525" marB="9525">
                    <a:solidFill>
                      <a:schemeClr val="bg2">
                        <a:lumMod val="60000"/>
                        <a:lumOff val="40000"/>
                      </a:schemeClr>
                    </a:solidFill>
                  </a:tcPr>
                </a:tc>
                <a:tc>
                  <a:txBody>
                    <a:bodyPr/>
                    <a:lstStyle/>
                    <a:p>
                      <a:pPr algn="ctr" fontAlgn="base"/>
                      <a:r>
                        <a:rPr lang="en-US" sz="1400" kern="0">
                          <a:effectLst/>
                          <a:latin typeface="Century Gothic"/>
                        </a:rPr>
                        <a:t>72​</a:t>
                      </a:r>
                      <a:endParaRPr lang="en-US" sz="1400">
                        <a:effectLst/>
                        <a:latin typeface="Century Gothic"/>
                      </a:endParaRPr>
                    </a:p>
                  </a:txBody>
                  <a:tcPr marL="9525" marR="9525" marT="9525" marB="9525">
                    <a:solidFill>
                      <a:schemeClr val="bg2">
                        <a:lumMod val="60000"/>
                        <a:lumOff val="40000"/>
                      </a:schemeClr>
                    </a:solidFill>
                  </a:tcPr>
                </a:tc>
                <a:extLst>
                  <a:ext uri="{0D108BD9-81ED-4DB2-BD59-A6C34878D82A}">
                    <a16:rowId xmlns:a16="http://schemas.microsoft.com/office/drawing/2014/main" xmlns="" val="129735173"/>
                  </a:ext>
                </a:extLst>
              </a:tr>
              <a:tr h="413312">
                <a:tc vMerge="1">
                  <a:txBody>
                    <a:bodyPr/>
                    <a:lstStyle/>
                    <a:p>
                      <a:endParaRPr lang="en-US"/>
                    </a:p>
                  </a:txBody>
                  <a:tcPr/>
                </a:tc>
                <a:tc>
                  <a:txBody>
                    <a:bodyPr/>
                    <a:lstStyle/>
                    <a:p>
                      <a:pPr fontAlgn="base"/>
                      <a:r>
                        <a:rPr lang="en-US" sz="1400" kern="0">
                          <a:effectLst/>
                          <a:latin typeface="Century Gothic"/>
                        </a:rPr>
                        <a:t>No of gender &amp; development (GAD) workshops conducted.​</a:t>
                      </a:r>
                      <a:endParaRPr lang="en-US" sz="1400">
                        <a:effectLst/>
                        <a:latin typeface="Century Gothic"/>
                      </a:endParaRPr>
                    </a:p>
                  </a:txBody>
                  <a:tcPr marL="9525" marR="9525" marT="9525" marB="9525">
                    <a:solidFill>
                      <a:schemeClr val="bg2">
                        <a:lumMod val="60000"/>
                        <a:lumOff val="40000"/>
                      </a:schemeClr>
                    </a:solidFill>
                  </a:tcPr>
                </a:tc>
                <a:tc>
                  <a:txBody>
                    <a:bodyPr/>
                    <a:lstStyle/>
                    <a:p>
                      <a:pPr algn="ctr" fontAlgn="base"/>
                      <a:r>
                        <a:rPr lang="en-US" sz="1400" kern="0">
                          <a:effectLst/>
                          <a:latin typeface="Century Gothic"/>
                        </a:rPr>
                        <a:t>36​</a:t>
                      </a:r>
                      <a:endParaRPr lang="en-US" sz="1400">
                        <a:effectLst/>
                        <a:latin typeface="Century Gothic"/>
                      </a:endParaRPr>
                    </a:p>
                  </a:txBody>
                  <a:tcPr marL="9525" marR="9525" marT="9525" marB="9525">
                    <a:solidFill>
                      <a:schemeClr val="bg2">
                        <a:lumMod val="60000"/>
                        <a:lumOff val="40000"/>
                      </a:schemeClr>
                    </a:solidFill>
                  </a:tcPr>
                </a:tc>
                <a:tc>
                  <a:txBody>
                    <a:bodyPr/>
                    <a:lstStyle/>
                    <a:p>
                      <a:pPr algn="ctr" fontAlgn="base"/>
                      <a:r>
                        <a:rPr lang="en-US" sz="1400" kern="0">
                          <a:effectLst/>
                          <a:latin typeface="Century Gothic"/>
                        </a:rPr>
                        <a:t>36​</a:t>
                      </a:r>
                      <a:endParaRPr lang="en-US" sz="1400">
                        <a:effectLst/>
                        <a:latin typeface="Century Gothic"/>
                      </a:endParaRPr>
                    </a:p>
                  </a:txBody>
                  <a:tcPr marL="9525" marR="9525" marT="9525" marB="9525">
                    <a:solidFill>
                      <a:schemeClr val="bg2">
                        <a:lumMod val="60000"/>
                        <a:lumOff val="40000"/>
                      </a:schemeClr>
                    </a:solidFill>
                  </a:tcPr>
                </a:tc>
                <a:tc>
                  <a:txBody>
                    <a:bodyPr/>
                    <a:lstStyle/>
                    <a:p>
                      <a:pPr algn="ctr" fontAlgn="base"/>
                      <a:r>
                        <a:rPr lang="en-US" sz="1400" kern="0">
                          <a:effectLst/>
                          <a:latin typeface="Century Gothic"/>
                        </a:rPr>
                        <a:t>36​</a:t>
                      </a:r>
                      <a:endParaRPr lang="en-US" sz="1400">
                        <a:effectLst/>
                        <a:latin typeface="Century Gothic"/>
                      </a:endParaRPr>
                    </a:p>
                  </a:txBody>
                  <a:tcPr marL="9525" marR="9525" marT="9525" marB="9525">
                    <a:solidFill>
                      <a:schemeClr val="bg2">
                        <a:lumMod val="60000"/>
                        <a:lumOff val="40000"/>
                      </a:schemeClr>
                    </a:solidFill>
                  </a:tcPr>
                </a:tc>
                <a:tc>
                  <a:txBody>
                    <a:bodyPr/>
                    <a:lstStyle/>
                    <a:p>
                      <a:pPr algn="ctr" fontAlgn="base"/>
                      <a:r>
                        <a:rPr lang="en-US" sz="1400" kern="0">
                          <a:effectLst/>
                          <a:latin typeface="Century Gothic"/>
                        </a:rPr>
                        <a:t>36​</a:t>
                      </a:r>
                      <a:endParaRPr lang="en-US" sz="1400">
                        <a:effectLst/>
                        <a:latin typeface="Century Gothic"/>
                      </a:endParaRPr>
                    </a:p>
                  </a:txBody>
                  <a:tcPr marL="9525" marR="9525" marT="9525" marB="9525">
                    <a:solidFill>
                      <a:schemeClr val="bg2">
                        <a:lumMod val="60000"/>
                        <a:lumOff val="40000"/>
                      </a:schemeClr>
                    </a:solidFill>
                  </a:tcPr>
                </a:tc>
                <a:tc>
                  <a:txBody>
                    <a:bodyPr/>
                    <a:lstStyle/>
                    <a:p>
                      <a:pPr algn="ctr" fontAlgn="base"/>
                      <a:r>
                        <a:rPr lang="en-US" sz="1400" kern="0">
                          <a:effectLst/>
                          <a:latin typeface="Century Gothic"/>
                        </a:rPr>
                        <a:t>36​</a:t>
                      </a:r>
                      <a:endParaRPr lang="en-US" sz="1400">
                        <a:effectLst/>
                        <a:latin typeface="Century Gothic"/>
                      </a:endParaRPr>
                    </a:p>
                  </a:txBody>
                  <a:tcPr marL="9525" marR="9525" marT="9525" marB="9525">
                    <a:solidFill>
                      <a:schemeClr val="bg2">
                        <a:lumMod val="60000"/>
                        <a:lumOff val="40000"/>
                      </a:schemeClr>
                    </a:solidFill>
                  </a:tcPr>
                </a:tc>
                <a:tc>
                  <a:txBody>
                    <a:bodyPr/>
                    <a:lstStyle/>
                    <a:p>
                      <a:pPr algn="ctr" fontAlgn="base"/>
                      <a:r>
                        <a:rPr lang="en-US" sz="1400" kern="0">
                          <a:effectLst/>
                          <a:latin typeface="Century Gothic"/>
                        </a:rPr>
                        <a:t>36​</a:t>
                      </a:r>
                      <a:endParaRPr lang="en-US" sz="1400">
                        <a:effectLst/>
                        <a:latin typeface="Century Gothic"/>
                      </a:endParaRPr>
                    </a:p>
                  </a:txBody>
                  <a:tcPr marL="9525" marR="9525" marT="9525" marB="9525">
                    <a:solidFill>
                      <a:schemeClr val="bg2">
                        <a:lumMod val="60000"/>
                        <a:lumOff val="40000"/>
                      </a:schemeClr>
                    </a:solidFill>
                  </a:tcPr>
                </a:tc>
                <a:tc>
                  <a:txBody>
                    <a:bodyPr/>
                    <a:lstStyle/>
                    <a:p>
                      <a:pPr algn="ctr" fontAlgn="base"/>
                      <a:r>
                        <a:rPr lang="en-US" sz="1400" kern="0">
                          <a:effectLst/>
                          <a:latin typeface="Century Gothic"/>
                        </a:rPr>
                        <a:t>36​</a:t>
                      </a:r>
                      <a:endParaRPr lang="en-US" sz="1400">
                        <a:effectLst/>
                        <a:latin typeface="Century Gothic"/>
                      </a:endParaRPr>
                    </a:p>
                  </a:txBody>
                  <a:tcPr marL="9525" marR="9525" marT="9525" marB="9525">
                    <a:solidFill>
                      <a:schemeClr val="bg2">
                        <a:lumMod val="60000"/>
                        <a:lumOff val="40000"/>
                      </a:schemeClr>
                    </a:solidFill>
                  </a:tcPr>
                </a:tc>
                <a:extLst>
                  <a:ext uri="{0D108BD9-81ED-4DB2-BD59-A6C34878D82A}">
                    <a16:rowId xmlns:a16="http://schemas.microsoft.com/office/drawing/2014/main" xmlns="" val="2403667009"/>
                  </a:ext>
                </a:extLst>
              </a:tr>
              <a:tr h="323462">
                <a:tc vMerge="1">
                  <a:txBody>
                    <a:bodyPr/>
                    <a:lstStyle/>
                    <a:p>
                      <a:endParaRPr lang="en-US"/>
                    </a:p>
                  </a:txBody>
                  <a:tcPr/>
                </a:tc>
                <a:tc>
                  <a:txBody>
                    <a:bodyPr/>
                    <a:lstStyle/>
                    <a:p>
                      <a:pPr fontAlgn="base"/>
                      <a:r>
                        <a:rPr lang="en-US" sz="1400" kern="0">
                          <a:effectLst/>
                          <a:latin typeface="Century Gothic"/>
                        </a:rPr>
                        <a:t>No of stakeholder engagements. ​</a:t>
                      </a:r>
                      <a:endParaRPr lang="en-US" sz="1400">
                        <a:effectLst/>
                        <a:latin typeface="Century Gothic"/>
                      </a:endParaRPr>
                    </a:p>
                  </a:txBody>
                  <a:tcPr marL="9525" marR="9525" marT="9525" marB="9525">
                    <a:solidFill>
                      <a:schemeClr val="bg2">
                        <a:lumMod val="60000"/>
                        <a:lumOff val="40000"/>
                      </a:schemeClr>
                    </a:solidFill>
                  </a:tcPr>
                </a:tc>
                <a:tc>
                  <a:txBody>
                    <a:bodyPr/>
                    <a:lstStyle/>
                    <a:p>
                      <a:pPr algn="ctr" fontAlgn="base"/>
                      <a:r>
                        <a:rPr lang="en-US" sz="1400" kern="0">
                          <a:effectLst/>
                          <a:latin typeface="Century Gothic"/>
                        </a:rPr>
                        <a:t>-​</a:t>
                      </a:r>
                      <a:endParaRPr lang="en-US" sz="1400">
                        <a:effectLst/>
                        <a:latin typeface="Century Gothic"/>
                      </a:endParaRPr>
                    </a:p>
                  </a:txBody>
                  <a:tcPr marL="9525" marR="9525" marT="9525" marB="9525">
                    <a:solidFill>
                      <a:schemeClr val="bg2">
                        <a:lumMod val="60000"/>
                        <a:lumOff val="40000"/>
                      </a:schemeClr>
                    </a:solidFill>
                  </a:tcPr>
                </a:tc>
                <a:tc>
                  <a:txBody>
                    <a:bodyPr/>
                    <a:lstStyle/>
                    <a:p>
                      <a:pPr algn="ctr" fontAlgn="base"/>
                      <a:r>
                        <a:rPr lang="en-US" sz="1400" kern="0">
                          <a:effectLst/>
                          <a:latin typeface="Century Gothic"/>
                        </a:rPr>
                        <a:t>-​</a:t>
                      </a:r>
                      <a:endParaRPr lang="en-US" sz="1400">
                        <a:effectLst/>
                        <a:latin typeface="Century Gothic"/>
                      </a:endParaRPr>
                    </a:p>
                  </a:txBody>
                  <a:tcPr marL="9525" marR="9525" marT="9525" marB="9525">
                    <a:solidFill>
                      <a:schemeClr val="bg2">
                        <a:lumMod val="60000"/>
                        <a:lumOff val="40000"/>
                      </a:schemeClr>
                    </a:solidFill>
                  </a:tcPr>
                </a:tc>
                <a:tc>
                  <a:txBody>
                    <a:bodyPr/>
                    <a:lstStyle/>
                    <a:p>
                      <a:pPr algn="ctr" fontAlgn="base"/>
                      <a:r>
                        <a:rPr lang="en-US" sz="1400" kern="0">
                          <a:effectLst/>
                          <a:latin typeface="Century Gothic"/>
                        </a:rPr>
                        <a:t>-​</a:t>
                      </a:r>
                      <a:endParaRPr lang="en-US" sz="1400">
                        <a:effectLst/>
                        <a:latin typeface="Century Gothic"/>
                      </a:endParaRPr>
                    </a:p>
                  </a:txBody>
                  <a:tcPr marL="9525" marR="9525" marT="9525" marB="9525">
                    <a:solidFill>
                      <a:schemeClr val="bg2">
                        <a:lumMod val="60000"/>
                        <a:lumOff val="40000"/>
                      </a:schemeClr>
                    </a:solidFill>
                  </a:tcPr>
                </a:tc>
                <a:tc>
                  <a:txBody>
                    <a:bodyPr/>
                    <a:lstStyle/>
                    <a:p>
                      <a:pPr algn="ctr" fontAlgn="base"/>
                      <a:r>
                        <a:rPr lang="en-US" sz="1400" kern="0">
                          <a:effectLst/>
                          <a:latin typeface="Century Gothic"/>
                        </a:rPr>
                        <a:t>New indicator​</a:t>
                      </a:r>
                      <a:endParaRPr lang="en-US" sz="1400">
                        <a:effectLst/>
                        <a:latin typeface="Century Gothic"/>
                      </a:endParaRPr>
                    </a:p>
                  </a:txBody>
                  <a:tcPr marL="9525" marR="9525" marT="9525" marB="9525">
                    <a:solidFill>
                      <a:schemeClr val="bg2">
                        <a:lumMod val="60000"/>
                        <a:lumOff val="40000"/>
                      </a:schemeClr>
                    </a:solidFill>
                  </a:tcPr>
                </a:tc>
                <a:tc>
                  <a:txBody>
                    <a:bodyPr/>
                    <a:lstStyle/>
                    <a:p>
                      <a:pPr algn="ctr" fontAlgn="base"/>
                      <a:r>
                        <a:rPr lang="en-US" sz="1400" kern="0">
                          <a:effectLst/>
                          <a:latin typeface="Century Gothic"/>
                        </a:rPr>
                        <a:t>36​</a:t>
                      </a:r>
                      <a:endParaRPr lang="en-US" sz="1400">
                        <a:effectLst/>
                        <a:latin typeface="Century Gothic"/>
                      </a:endParaRPr>
                    </a:p>
                  </a:txBody>
                  <a:tcPr marL="9525" marR="9525" marT="9525" marB="9525">
                    <a:solidFill>
                      <a:schemeClr val="bg2">
                        <a:lumMod val="60000"/>
                        <a:lumOff val="40000"/>
                      </a:schemeClr>
                    </a:solidFill>
                  </a:tcPr>
                </a:tc>
                <a:tc>
                  <a:txBody>
                    <a:bodyPr/>
                    <a:lstStyle/>
                    <a:p>
                      <a:pPr algn="ctr" fontAlgn="base"/>
                      <a:r>
                        <a:rPr lang="en-US" sz="1400" kern="0">
                          <a:effectLst/>
                          <a:latin typeface="Century Gothic"/>
                        </a:rPr>
                        <a:t>36​</a:t>
                      </a:r>
                      <a:endParaRPr lang="en-US" sz="1400">
                        <a:effectLst/>
                        <a:latin typeface="Century Gothic"/>
                      </a:endParaRPr>
                    </a:p>
                  </a:txBody>
                  <a:tcPr marL="9525" marR="9525" marT="9525" marB="9525">
                    <a:solidFill>
                      <a:schemeClr val="bg2">
                        <a:lumMod val="60000"/>
                        <a:lumOff val="40000"/>
                      </a:schemeClr>
                    </a:solidFill>
                  </a:tcPr>
                </a:tc>
                <a:tc>
                  <a:txBody>
                    <a:bodyPr/>
                    <a:lstStyle/>
                    <a:p>
                      <a:pPr algn="ctr" fontAlgn="base"/>
                      <a:r>
                        <a:rPr lang="en-US" sz="1400" kern="0">
                          <a:effectLst/>
                          <a:latin typeface="Century Gothic"/>
                        </a:rPr>
                        <a:t>36​</a:t>
                      </a:r>
                      <a:endParaRPr lang="en-US" sz="1400">
                        <a:effectLst/>
                        <a:latin typeface="Century Gothic"/>
                      </a:endParaRPr>
                    </a:p>
                  </a:txBody>
                  <a:tcPr marL="9525" marR="9525" marT="9525" marB="9525">
                    <a:solidFill>
                      <a:schemeClr val="bg2">
                        <a:lumMod val="60000"/>
                        <a:lumOff val="40000"/>
                      </a:schemeClr>
                    </a:solidFill>
                  </a:tcPr>
                </a:tc>
                <a:extLst>
                  <a:ext uri="{0D108BD9-81ED-4DB2-BD59-A6C34878D82A}">
                    <a16:rowId xmlns:a16="http://schemas.microsoft.com/office/drawing/2014/main" xmlns="" val="1624482295"/>
                  </a:ext>
                </a:extLst>
              </a:tr>
              <a:tr h="341430">
                <a:tc vMerge="1">
                  <a:txBody>
                    <a:bodyPr/>
                    <a:lstStyle/>
                    <a:p>
                      <a:endParaRPr lang="en-US"/>
                    </a:p>
                  </a:txBody>
                  <a:tcPr/>
                </a:tc>
                <a:tc>
                  <a:txBody>
                    <a:bodyPr/>
                    <a:lstStyle/>
                    <a:p>
                      <a:pPr fontAlgn="base"/>
                      <a:r>
                        <a:rPr lang="en-US" sz="1400" kern="0">
                          <a:effectLst/>
                          <a:latin typeface="Century Gothic"/>
                        </a:rPr>
                        <a:t>Public Education &amp; Stakeholder Strategy ​</a:t>
                      </a:r>
                      <a:endParaRPr lang="en-US" sz="1400">
                        <a:effectLst/>
                        <a:latin typeface="Century Gothic"/>
                      </a:endParaRPr>
                    </a:p>
                  </a:txBody>
                  <a:tcPr marL="9525" marR="9525" marT="9525" marB="9525">
                    <a:solidFill>
                      <a:schemeClr val="bg2">
                        <a:lumMod val="60000"/>
                        <a:lumOff val="40000"/>
                      </a:schemeClr>
                    </a:solidFill>
                  </a:tcPr>
                </a:tc>
                <a:tc>
                  <a:txBody>
                    <a:bodyPr/>
                    <a:lstStyle/>
                    <a:p>
                      <a:pPr algn="ctr" fontAlgn="base"/>
                      <a:endParaRPr lang="en-US">
                        <a:effectLst/>
                      </a:endParaRPr>
                    </a:p>
                  </a:txBody>
                  <a:tcPr marL="9525" marR="9525" marT="9525" marB="9525">
                    <a:solidFill>
                      <a:schemeClr val="bg2">
                        <a:lumMod val="60000"/>
                        <a:lumOff val="40000"/>
                      </a:schemeClr>
                    </a:solidFill>
                  </a:tcPr>
                </a:tc>
                <a:tc>
                  <a:txBody>
                    <a:bodyPr/>
                    <a:lstStyle/>
                    <a:p>
                      <a:pPr algn="ctr" fontAlgn="base"/>
                      <a:endParaRPr lang="en-US">
                        <a:effectLst/>
                      </a:endParaRPr>
                    </a:p>
                  </a:txBody>
                  <a:tcPr marL="9525" marR="9525" marT="9525" marB="9525">
                    <a:solidFill>
                      <a:schemeClr val="bg2">
                        <a:lumMod val="60000"/>
                        <a:lumOff val="40000"/>
                      </a:schemeClr>
                    </a:solidFill>
                  </a:tcPr>
                </a:tc>
                <a:tc>
                  <a:txBody>
                    <a:bodyPr/>
                    <a:lstStyle/>
                    <a:p>
                      <a:pPr algn="ctr" fontAlgn="base"/>
                      <a:endParaRPr lang="en-US">
                        <a:effectLst/>
                      </a:endParaRPr>
                    </a:p>
                  </a:txBody>
                  <a:tcPr marL="9525" marR="9525" marT="9525" marB="9525">
                    <a:solidFill>
                      <a:schemeClr val="bg2">
                        <a:lumMod val="60000"/>
                        <a:lumOff val="40000"/>
                      </a:schemeClr>
                    </a:solidFill>
                  </a:tcPr>
                </a:tc>
                <a:tc>
                  <a:txBody>
                    <a:bodyPr/>
                    <a:lstStyle/>
                    <a:p>
                      <a:pPr algn="ctr" fontAlgn="base"/>
                      <a:r>
                        <a:rPr lang="en-US" sz="1200">
                          <a:effectLst/>
                        </a:rPr>
                        <a:t>New Indicator</a:t>
                      </a:r>
                    </a:p>
                  </a:txBody>
                  <a:tcPr marL="9525" marR="9525" marT="9525" marB="9525">
                    <a:solidFill>
                      <a:schemeClr val="bg2">
                        <a:lumMod val="60000"/>
                        <a:lumOff val="40000"/>
                      </a:schemeClr>
                    </a:solidFill>
                  </a:tcPr>
                </a:tc>
                <a:tc>
                  <a:txBody>
                    <a:bodyPr/>
                    <a:lstStyle/>
                    <a:p>
                      <a:pPr algn="ctr" fontAlgn="base"/>
                      <a:endParaRPr lang="en-US">
                        <a:effectLst/>
                      </a:endParaRPr>
                    </a:p>
                  </a:txBody>
                  <a:tcPr marL="9525" marR="9525" marT="9525" marB="9525">
                    <a:solidFill>
                      <a:schemeClr val="bg2">
                        <a:lumMod val="60000"/>
                        <a:lumOff val="40000"/>
                      </a:schemeClr>
                    </a:solidFill>
                  </a:tcPr>
                </a:tc>
                <a:tc>
                  <a:txBody>
                    <a:bodyPr/>
                    <a:lstStyle/>
                    <a:p>
                      <a:pPr algn="ctr" fontAlgn="base"/>
                      <a:endParaRPr lang="en-US">
                        <a:effectLst/>
                      </a:endParaRPr>
                    </a:p>
                  </a:txBody>
                  <a:tcPr marL="9525" marR="9525" marT="9525" marB="9525">
                    <a:solidFill>
                      <a:schemeClr val="bg2">
                        <a:lumMod val="60000"/>
                        <a:lumOff val="40000"/>
                      </a:schemeClr>
                    </a:solidFill>
                  </a:tcPr>
                </a:tc>
                <a:tc>
                  <a:txBody>
                    <a:bodyPr/>
                    <a:lstStyle/>
                    <a:p>
                      <a:pPr algn="ctr" fontAlgn="base"/>
                      <a:endParaRPr lang="en-US" dirty="0">
                        <a:effectLst/>
                      </a:endParaRPr>
                    </a:p>
                  </a:txBody>
                  <a:tcPr marL="9525" marR="9525" marT="9525" marB="9525">
                    <a:solidFill>
                      <a:schemeClr val="bg2">
                        <a:lumMod val="60000"/>
                        <a:lumOff val="40000"/>
                      </a:schemeClr>
                    </a:solidFill>
                  </a:tcPr>
                </a:tc>
                <a:extLst>
                  <a:ext uri="{0D108BD9-81ED-4DB2-BD59-A6C34878D82A}">
                    <a16:rowId xmlns:a16="http://schemas.microsoft.com/office/drawing/2014/main" xmlns="" val="2036328321"/>
                  </a:ext>
                </a:extLst>
              </a:tr>
            </a:tbl>
          </a:graphicData>
        </a:graphic>
      </p:graphicFrame>
    </p:spTree>
    <p:extLst>
      <p:ext uri="{BB962C8B-B14F-4D97-AF65-F5344CB8AC3E}">
        <p14:creationId xmlns:p14="http://schemas.microsoft.com/office/powerpoint/2010/main" xmlns="" val="15652787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66FF184-FAC6-0611-61F8-CE0CAFC00F7E}"/>
              </a:ext>
            </a:extLst>
          </p:cNvPr>
          <p:cNvSpPr>
            <a:spLocks noGrp="1"/>
          </p:cNvSpPr>
          <p:nvPr>
            <p:ph type="title"/>
          </p:nvPr>
        </p:nvSpPr>
        <p:spPr/>
        <p:txBody>
          <a:bodyPr/>
          <a:lstStyle/>
          <a:p>
            <a:pPr algn="ctr"/>
            <a:r>
              <a:rPr lang="en-ZA" b="1">
                <a:solidFill>
                  <a:schemeClr val="tx2">
                    <a:lumMod val="50000"/>
                  </a:schemeClr>
                </a:solidFill>
                <a:latin typeface="Century Gothic"/>
              </a:rPr>
              <a:t>Explanation of a new indicators</a:t>
            </a:r>
            <a:endParaRPr lang="en-US" b="1">
              <a:solidFill>
                <a:schemeClr val="tx2">
                  <a:lumMod val="50000"/>
                </a:schemeClr>
              </a:solidFill>
              <a:latin typeface="Century Gothic"/>
            </a:endParaRPr>
          </a:p>
        </p:txBody>
      </p:sp>
      <p:sp>
        <p:nvSpPr>
          <p:cNvPr id="3" name="Content Placeholder 2">
            <a:extLst>
              <a:ext uri="{FF2B5EF4-FFF2-40B4-BE49-F238E27FC236}">
                <a16:creationId xmlns:a16="http://schemas.microsoft.com/office/drawing/2014/main" xmlns="" id="{34A8B899-7BFF-0C2A-0D05-990599165B12}"/>
              </a:ext>
            </a:extLst>
          </p:cNvPr>
          <p:cNvSpPr>
            <a:spLocks noGrp="1"/>
          </p:cNvSpPr>
          <p:nvPr>
            <p:ph idx="1"/>
          </p:nvPr>
        </p:nvSpPr>
        <p:spPr>
          <a:xfrm>
            <a:off x="207498" y="2523308"/>
            <a:ext cx="11777003" cy="3053385"/>
          </a:xfrm>
          <a:solidFill>
            <a:schemeClr val="bg2">
              <a:lumMod val="60000"/>
              <a:lumOff val="40000"/>
            </a:schemeClr>
          </a:solidFill>
        </p:spPr>
        <p:txBody>
          <a:bodyPr vert="horz" lIns="91440" tIns="45720" rIns="91440" bIns="45720" rtlCol="0" anchor="t">
            <a:normAutofit/>
          </a:bodyPr>
          <a:lstStyle/>
          <a:p>
            <a:pPr>
              <a:buFont typeface="Wingdings"/>
              <a:buChar char=""/>
            </a:pPr>
            <a:r>
              <a:rPr lang="en-ZA" sz="1800" dirty="0">
                <a:solidFill>
                  <a:schemeClr val="bg1"/>
                </a:solidFill>
                <a:latin typeface="Century Gothic" panose="020B0502020202020204" pitchFamily="34" charset="0"/>
              </a:rPr>
              <a:t>OUTCOME 2: PUBLIC EDUCATION &amp; INFORMATION</a:t>
            </a:r>
            <a:endParaRPr lang="en-US" sz="1800" dirty="0">
              <a:solidFill>
                <a:schemeClr val="bg1"/>
              </a:solidFill>
              <a:latin typeface="Century Gothic" panose="020B0502020202020204" pitchFamily="34" charset="0"/>
            </a:endParaRPr>
          </a:p>
          <a:p>
            <a:pPr marL="0" indent="0">
              <a:buNone/>
            </a:pPr>
            <a:r>
              <a:rPr lang="en-ZA" sz="1800" dirty="0">
                <a:solidFill>
                  <a:schemeClr val="bg1"/>
                </a:solidFill>
                <a:latin typeface="Century Gothic" panose="020B0502020202020204" pitchFamily="34" charset="0"/>
              </a:rPr>
              <a:t>Indicator 2.6: Number Of  Stakeholder Engagements with institutions of interest </a:t>
            </a:r>
            <a:endParaRPr lang="en-US" sz="1800" dirty="0">
              <a:solidFill>
                <a:schemeClr val="bg1"/>
              </a:solidFill>
              <a:latin typeface="Century Gothic" panose="020B0502020202020204" pitchFamily="34" charset="0"/>
            </a:endParaRPr>
          </a:p>
          <a:p>
            <a:pPr marL="457200" indent="-457200">
              <a:buAutoNum type="alphaLcPeriod"/>
            </a:pPr>
            <a:r>
              <a:rPr lang="en-ZA" sz="1800" dirty="0">
                <a:solidFill>
                  <a:schemeClr val="bg1"/>
                </a:solidFill>
                <a:latin typeface="Century Gothic" panose="020B0502020202020204" pitchFamily="34" charset="0"/>
              </a:rPr>
              <a:t>Strategic transformative engagements with stakeholders on various public discourse issues related with the CGE mandate as well as full-fill CGE internal strategic planning requirements</a:t>
            </a:r>
            <a:endParaRPr lang="en-US" sz="1800" dirty="0">
              <a:solidFill>
                <a:schemeClr val="bg1"/>
              </a:solidFill>
              <a:latin typeface="Century Gothic" panose="020B0502020202020204" pitchFamily="34" charset="0"/>
            </a:endParaRPr>
          </a:p>
          <a:p>
            <a:pPr marL="457200" indent="-457200">
              <a:buAutoNum type="alphaLcPeriod"/>
            </a:pPr>
            <a:r>
              <a:rPr lang="en-ZA" sz="1800" dirty="0">
                <a:solidFill>
                  <a:schemeClr val="bg1"/>
                </a:solidFill>
                <a:latin typeface="Century Gothic" panose="020B0502020202020204" pitchFamily="34" charset="0"/>
              </a:rPr>
              <a:t>Develop a strategic foundation and ethos of the CGE public  education and information to guide the organisational thinking and approach in public education.</a:t>
            </a:r>
          </a:p>
          <a:p>
            <a:pPr marL="457200" indent="-457200">
              <a:buAutoNum type="alphaLcPeriod"/>
            </a:pPr>
            <a:r>
              <a:rPr lang="en-ZA" sz="1800" dirty="0">
                <a:solidFill>
                  <a:schemeClr val="bg1"/>
                </a:solidFill>
                <a:latin typeface="Century Gothic" panose="020B0502020202020204" pitchFamily="34" charset="0"/>
              </a:rPr>
              <a:t>Develop a stakeholder strategy to guide the nature of partnership CGE should be pursuing, the transformational conversations and setting the gender equity/ equality agenda in South Africa.</a:t>
            </a:r>
          </a:p>
          <a:p>
            <a:pPr marL="0" indent="0">
              <a:buNone/>
            </a:pPr>
            <a:endParaRPr lang="en-ZA" dirty="0">
              <a:solidFill>
                <a:srgbClr val="FFFFFF"/>
              </a:solidFill>
              <a:latin typeface="Corbel" panose="020B0503020204020204"/>
            </a:endParaRPr>
          </a:p>
          <a:p>
            <a:pPr marL="0" indent="0">
              <a:buNone/>
            </a:pPr>
            <a:endParaRPr lang="en-ZA" sz="1400" dirty="0">
              <a:solidFill>
                <a:srgbClr val="2C2C2C"/>
              </a:solidFill>
              <a:latin typeface="Century Gothic"/>
            </a:endParaRPr>
          </a:p>
        </p:txBody>
      </p:sp>
      <p:sp>
        <p:nvSpPr>
          <p:cNvPr id="4" name="Date Placeholder 3">
            <a:extLst>
              <a:ext uri="{FF2B5EF4-FFF2-40B4-BE49-F238E27FC236}">
                <a16:creationId xmlns:a16="http://schemas.microsoft.com/office/drawing/2014/main" xmlns="" id="{8793297F-359B-FB7C-EE6E-2C087985FA78}"/>
              </a:ext>
            </a:extLst>
          </p:cNvPr>
          <p:cNvSpPr>
            <a:spLocks noGrp="1"/>
          </p:cNvSpPr>
          <p:nvPr>
            <p:ph type="dt" sz="half" idx="10"/>
          </p:nvPr>
        </p:nvSpPr>
        <p:spPr/>
        <p:txBody>
          <a:bodyPr/>
          <a:lstStyle/>
          <a:p>
            <a:fld id="{55DA6F25-8700-47EF-BFFF-210886682FDE}" type="datetime1">
              <a:rPr lang="en-ZA" smtClean="0"/>
              <a:pPr/>
              <a:t>2023/05/10</a:t>
            </a:fld>
            <a:endParaRPr lang="en-ZA"/>
          </a:p>
        </p:txBody>
      </p:sp>
      <p:sp>
        <p:nvSpPr>
          <p:cNvPr id="5" name="Footer Placeholder 4">
            <a:extLst>
              <a:ext uri="{FF2B5EF4-FFF2-40B4-BE49-F238E27FC236}">
                <a16:creationId xmlns:a16="http://schemas.microsoft.com/office/drawing/2014/main" xmlns="" id="{5909D7B5-510F-38D6-D5E1-79C9A7119AC3}"/>
              </a:ext>
            </a:extLst>
          </p:cNvPr>
          <p:cNvSpPr>
            <a:spLocks noGrp="1"/>
          </p:cNvSpPr>
          <p:nvPr>
            <p:ph type="ftr" sz="quarter" idx="11"/>
          </p:nvPr>
        </p:nvSpPr>
        <p:spPr/>
        <p:txBody>
          <a:bodyPr/>
          <a:lstStyle/>
          <a:p>
            <a:r>
              <a:rPr lang="en-US"/>
              <a:t>A Society Free From All Forms of Gender Inequality.</a:t>
            </a:r>
            <a:endParaRPr lang="en-ZA"/>
          </a:p>
        </p:txBody>
      </p:sp>
      <p:sp>
        <p:nvSpPr>
          <p:cNvPr id="6" name="Slide Number Placeholder 5">
            <a:extLst>
              <a:ext uri="{FF2B5EF4-FFF2-40B4-BE49-F238E27FC236}">
                <a16:creationId xmlns:a16="http://schemas.microsoft.com/office/drawing/2014/main" xmlns="" id="{D721D072-5420-25B9-C20D-C9E441DDF27F}"/>
              </a:ext>
            </a:extLst>
          </p:cNvPr>
          <p:cNvSpPr>
            <a:spLocks noGrp="1"/>
          </p:cNvSpPr>
          <p:nvPr>
            <p:ph type="sldNum" sz="quarter" idx="12"/>
          </p:nvPr>
        </p:nvSpPr>
        <p:spPr/>
        <p:txBody>
          <a:bodyPr/>
          <a:lstStyle/>
          <a:p>
            <a:fld id="{4C5DC4AD-8DB4-4E4A-BEA4-8A23F11057A7}" type="slidenum">
              <a:rPr lang="en-ZA" smtClean="0"/>
              <a:pPr/>
              <a:t>15</a:t>
            </a:fld>
            <a:endParaRPr lang="en-ZA"/>
          </a:p>
        </p:txBody>
      </p:sp>
    </p:spTree>
    <p:extLst>
      <p:ext uri="{BB962C8B-B14F-4D97-AF65-F5344CB8AC3E}">
        <p14:creationId xmlns:p14="http://schemas.microsoft.com/office/powerpoint/2010/main" xmlns="" val="278769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07797D1-8777-D43D-5F01-8B2E9656D973}"/>
              </a:ext>
            </a:extLst>
          </p:cNvPr>
          <p:cNvSpPr>
            <a:spLocks noGrp="1"/>
          </p:cNvSpPr>
          <p:nvPr>
            <p:ph type="title"/>
          </p:nvPr>
        </p:nvSpPr>
        <p:spPr/>
        <p:txBody>
          <a:bodyPr/>
          <a:lstStyle/>
          <a:p>
            <a:pPr algn="ctr"/>
            <a:r>
              <a:rPr lang="en-US" b="1">
                <a:solidFill>
                  <a:schemeClr val="tx2">
                    <a:lumMod val="50000"/>
                  </a:schemeClr>
                </a:solidFill>
                <a:latin typeface="Century Gothic"/>
              </a:rPr>
              <a:t>QUARTERLY TARGETS</a:t>
            </a:r>
          </a:p>
        </p:txBody>
      </p:sp>
      <p:sp>
        <p:nvSpPr>
          <p:cNvPr id="4" name="Date Placeholder 3">
            <a:extLst>
              <a:ext uri="{FF2B5EF4-FFF2-40B4-BE49-F238E27FC236}">
                <a16:creationId xmlns:a16="http://schemas.microsoft.com/office/drawing/2014/main" xmlns="" id="{CF17AC4F-1942-79FE-00E2-68654AA3F9B9}"/>
              </a:ext>
            </a:extLst>
          </p:cNvPr>
          <p:cNvSpPr>
            <a:spLocks noGrp="1"/>
          </p:cNvSpPr>
          <p:nvPr>
            <p:ph type="dt" sz="half" idx="10"/>
          </p:nvPr>
        </p:nvSpPr>
        <p:spPr/>
        <p:txBody>
          <a:bodyPr/>
          <a:lstStyle/>
          <a:p>
            <a:fld id="{55DA6F25-8700-47EF-BFFF-210886682FDE}" type="datetime1">
              <a:rPr lang="en-ZA" smtClean="0"/>
              <a:pPr/>
              <a:t>2023/05/10</a:t>
            </a:fld>
            <a:endParaRPr lang="en-ZA"/>
          </a:p>
        </p:txBody>
      </p:sp>
      <p:sp>
        <p:nvSpPr>
          <p:cNvPr id="5" name="Footer Placeholder 4">
            <a:extLst>
              <a:ext uri="{FF2B5EF4-FFF2-40B4-BE49-F238E27FC236}">
                <a16:creationId xmlns:a16="http://schemas.microsoft.com/office/drawing/2014/main" xmlns="" id="{B075B11A-E75A-A1EA-B35E-5E5032CE27D0}"/>
              </a:ext>
            </a:extLst>
          </p:cNvPr>
          <p:cNvSpPr>
            <a:spLocks noGrp="1"/>
          </p:cNvSpPr>
          <p:nvPr>
            <p:ph type="ftr" sz="quarter" idx="11"/>
          </p:nvPr>
        </p:nvSpPr>
        <p:spPr/>
        <p:txBody>
          <a:bodyPr/>
          <a:lstStyle/>
          <a:p>
            <a:r>
              <a:rPr lang="en-US"/>
              <a:t>A Society Free From All Forms of Gender Inequality.</a:t>
            </a:r>
            <a:endParaRPr lang="en-ZA"/>
          </a:p>
        </p:txBody>
      </p:sp>
      <p:sp>
        <p:nvSpPr>
          <p:cNvPr id="6" name="Slide Number Placeholder 5">
            <a:extLst>
              <a:ext uri="{FF2B5EF4-FFF2-40B4-BE49-F238E27FC236}">
                <a16:creationId xmlns:a16="http://schemas.microsoft.com/office/drawing/2014/main" xmlns="" id="{7314DF7C-63E2-A53A-A44A-D5580D3670EC}"/>
              </a:ext>
            </a:extLst>
          </p:cNvPr>
          <p:cNvSpPr>
            <a:spLocks noGrp="1"/>
          </p:cNvSpPr>
          <p:nvPr>
            <p:ph type="sldNum" sz="quarter" idx="12"/>
          </p:nvPr>
        </p:nvSpPr>
        <p:spPr/>
        <p:txBody>
          <a:bodyPr/>
          <a:lstStyle/>
          <a:p>
            <a:fld id="{4C5DC4AD-8DB4-4E4A-BEA4-8A23F11057A7}" type="slidenum">
              <a:rPr lang="en-ZA" smtClean="0"/>
              <a:pPr/>
              <a:t>16</a:t>
            </a:fld>
            <a:endParaRPr lang="en-ZA"/>
          </a:p>
        </p:txBody>
      </p:sp>
      <p:graphicFrame>
        <p:nvGraphicFramePr>
          <p:cNvPr id="8" name="Table 7">
            <a:extLst>
              <a:ext uri="{FF2B5EF4-FFF2-40B4-BE49-F238E27FC236}">
                <a16:creationId xmlns:a16="http://schemas.microsoft.com/office/drawing/2014/main" xmlns="" id="{9F6EFDDE-B7B0-2DA1-A44D-04ADCA740234}"/>
              </a:ext>
            </a:extLst>
          </p:cNvPr>
          <p:cNvGraphicFramePr>
            <a:graphicFrameLocks noGrp="1"/>
          </p:cNvGraphicFramePr>
          <p:nvPr>
            <p:extLst>
              <p:ext uri="{D42A27DB-BD31-4B8C-83A1-F6EECF244321}">
                <p14:modId xmlns:p14="http://schemas.microsoft.com/office/powerpoint/2010/main" xmlns="" val="262773698"/>
              </p:ext>
            </p:extLst>
          </p:nvPr>
        </p:nvGraphicFramePr>
        <p:xfrm>
          <a:off x="851647" y="2140323"/>
          <a:ext cx="10706757" cy="3692563"/>
        </p:xfrm>
        <a:graphic>
          <a:graphicData uri="http://schemas.openxmlformats.org/drawingml/2006/table">
            <a:tbl>
              <a:tblPr firstRow="1" firstCol="1" bandRow="1">
                <a:tableStyleId>{8799B23B-EC83-4686-B30A-512413B5E67A}</a:tableStyleId>
              </a:tblPr>
              <a:tblGrid>
                <a:gridCol w="6325862">
                  <a:extLst>
                    <a:ext uri="{9D8B030D-6E8A-4147-A177-3AD203B41FA5}">
                      <a16:colId xmlns:a16="http://schemas.microsoft.com/office/drawing/2014/main" xmlns="" val="1603516027"/>
                    </a:ext>
                  </a:extLst>
                </a:gridCol>
                <a:gridCol w="1246555">
                  <a:extLst>
                    <a:ext uri="{9D8B030D-6E8A-4147-A177-3AD203B41FA5}">
                      <a16:colId xmlns:a16="http://schemas.microsoft.com/office/drawing/2014/main" xmlns="" val="315858497"/>
                    </a:ext>
                  </a:extLst>
                </a:gridCol>
                <a:gridCol w="783585">
                  <a:extLst>
                    <a:ext uri="{9D8B030D-6E8A-4147-A177-3AD203B41FA5}">
                      <a16:colId xmlns:a16="http://schemas.microsoft.com/office/drawing/2014/main" xmlns="" val="1842696345"/>
                    </a:ext>
                  </a:extLst>
                </a:gridCol>
                <a:gridCol w="783585">
                  <a:extLst>
                    <a:ext uri="{9D8B030D-6E8A-4147-A177-3AD203B41FA5}">
                      <a16:colId xmlns:a16="http://schemas.microsoft.com/office/drawing/2014/main" xmlns="" val="3137467088"/>
                    </a:ext>
                  </a:extLst>
                </a:gridCol>
                <a:gridCol w="783585">
                  <a:extLst>
                    <a:ext uri="{9D8B030D-6E8A-4147-A177-3AD203B41FA5}">
                      <a16:colId xmlns:a16="http://schemas.microsoft.com/office/drawing/2014/main" xmlns="" val="3041305210"/>
                    </a:ext>
                  </a:extLst>
                </a:gridCol>
                <a:gridCol w="783585">
                  <a:extLst>
                    <a:ext uri="{9D8B030D-6E8A-4147-A177-3AD203B41FA5}">
                      <a16:colId xmlns:a16="http://schemas.microsoft.com/office/drawing/2014/main" xmlns="" val="419962642"/>
                    </a:ext>
                  </a:extLst>
                </a:gridCol>
              </a:tblGrid>
              <a:tr h="655544">
                <a:tc>
                  <a:txBody>
                    <a:bodyPr/>
                    <a:lstStyle/>
                    <a:p>
                      <a:pPr marL="6350" indent="-6350" algn="l">
                        <a:lnSpc>
                          <a:spcPct val="152000"/>
                        </a:lnSpc>
                        <a:spcAft>
                          <a:spcPts val="965"/>
                        </a:spcAft>
                      </a:pPr>
                      <a:r>
                        <a:rPr lang="en-ZA" sz="1600">
                          <a:solidFill>
                            <a:schemeClr val="bg1"/>
                          </a:solidFill>
                          <a:effectLst/>
                          <a:latin typeface="Century Gothic"/>
                        </a:rPr>
                        <a:t>Output Indicators</a:t>
                      </a:r>
                      <a:endParaRPr lang="en-ZA" sz="1600">
                        <a:solidFill>
                          <a:schemeClr val="bg1"/>
                        </a:solidFill>
                        <a:effectLst/>
                        <a:latin typeface="Century Gothic"/>
                        <a:ea typeface="Arial" panose="020B0604020202020204" pitchFamily="34" charset="0"/>
                        <a:cs typeface="Times New Roman"/>
                      </a:endParaRPr>
                    </a:p>
                  </a:txBody>
                  <a:tcPr marL="114284" marR="114284" marT="0" marB="0" anchor="ctr">
                    <a:solidFill>
                      <a:schemeClr val="bg2">
                        <a:lumMod val="60000"/>
                        <a:lumOff val="40000"/>
                      </a:schemeClr>
                    </a:solidFill>
                  </a:tcPr>
                </a:tc>
                <a:tc>
                  <a:txBody>
                    <a:bodyPr/>
                    <a:lstStyle/>
                    <a:p>
                      <a:pPr marL="24130" indent="-6350" algn="ctr">
                        <a:lnSpc>
                          <a:spcPct val="100000"/>
                        </a:lnSpc>
                        <a:spcAft>
                          <a:spcPts val="0"/>
                        </a:spcAft>
                      </a:pPr>
                      <a:endParaRPr lang="en-ZA" sz="1600">
                        <a:solidFill>
                          <a:schemeClr val="bg1"/>
                        </a:solidFill>
                        <a:effectLst/>
                        <a:latin typeface="Century Gothic"/>
                      </a:endParaRPr>
                    </a:p>
                    <a:p>
                      <a:pPr marL="24130" lvl="0" indent="-6350" algn="ctr">
                        <a:lnSpc>
                          <a:spcPct val="100000"/>
                        </a:lnSpc>
                        <a:spcAft>
                          <a:spcPts val="0"/>
                        </a:spcAft>
                        <a:buNone/>
                      </a:pPr>
                      <a:r>
                        <a:rPr lang="en-ZA" sz="1600">
                          <a:solidFill>
                            <a:schemeClr val="bg1"/>
                          </a:solidFill>
                          <a:effectLst/>
                          <a:latin typeface="Century Gothic"/>
                        </a:rPr>
                        <a:t>Annual Target</a:t>
                      </a:r>
                      <a:endParaRPr lang="en-ZA" sz="1600">
                        <a:solidFill>
                          <a:schemeClr val="bg1"/>
                        </a:solidFill>
                        <a:effectLst/>
                        <a:latin typeface="Century Gothic"/>
                        <a:ea typeface="Arial" panose="020B0604020202020204" pitchFamily="34" charset="0"/>
                        <a:cs typeface="Times New Roman"/>
                      </a:endParaRPr>
                    </a:p>
                  </a:txBody>
                  <a:tcPr marL="114284" marR="114284" marT="0" marB="0">
                    <a:solidFill>
                      <a:schemeClr val="bg2">
                        <a:lumMod val="60000"/>
                        <a:lumOff val="40000"/>
                      </a:schemeClr>
                    </a:solidFill>
                  </a:tcPr>
                </a:tc>
                <a:tc>
                  <a:txBody>
                    <a:bodyPr/>
                    <a:lstStyle/>
                    <a:p>
                      <a:pPr marL="1270" indent="-1270" algn="ctr">
                        <a:lnSpc>
                          <a:spcPct val="152000"/>
                        </a:lnSpc>
                        <a:spcAft>
                          <a:spcPts val="965"/>
                        </a:spcAft>
                      </a:pPr>
                      <a:r>
                        <a:rPr lang="en-ZA" sz="1600">
                          <a:solidFill>
                            <a:schemeClr val="bg1"/>
                          </a:solidFill>
                          <a:effectLst/>
                          <a:latin typeface="Century Gothic"/>
                        </a:rPr>
                        <a:t>Q1</a:t>
                      </a:r>
                      <a:endParaRPr lang="en-ZA" sz="1600">
                        <a:solidFill>
                          <a:schemeClr val="bg1"/>
                        </a:solidFill>
                        <a:effectLst/>
                        <a:latin typeface="Century Gothic"/>
                        <a:ea typeface="Arial" panose="020B0604020202020204" pitchFamily="34" charset="0"/>
                        <a:cs typeface="Times New Roman"/>
                      </a:endParaRPr>
                    </a:p>
                  </a:txBody>
                  <a:tcPr marL="114284" marR="114284" marT="0" marB="0" anchor="ctr">
                    <a:solidFill>
                      <a:schemeClr val="bg2">
                        <a:lumMod val="60000"/>
                        <a:lumOff val="40000"/>
                      </a:schemeClr>
                    </a:solidFill>
                  </a:tcPr>
                </a:tc>
                <a:tc>
                  <a:txBody>
                    <a:bodyPr/>
                    <a:lstStyle/>
                    <a:p>
                      <a:pPr marL="6350" indent="-6350" algn="ctr">
                        <a:lnSpc>
                          <a:spcPct val="152000"/>
                        </a:lnSpc>
                        <a:spcAft>
                          <a:spcPts val="965"/>
                        </a:spcAft>
                      </a:pPr>
                      <a:r>
                        <a:rPr lang="en-ZA" sz="1600">
                          <a:solidFill>
                            <a:schemeClr val="bg1"/>
                          </a:solidFill>
                          <a:effectLst/>
                          <a:latin typeface="Century Gothic"/>
                        </a:rPr>
                        <a:t>Q2</a:t>
                      </a:r>
                      <a:endParaRPr lang="en-ZA" sz="1600">
                        <a:solidFill>
                          <a:schemeClr val="bg1"/>
                        </a:solidFill>
                        <a:effectLst/>
                        <a:latin typeface="Century Gothic"/>
                        <a:ea typeface="Arial" panose="020B0604020202020204" pitchFamily="34" charset="0"/>
                        <a:cs typeface="Times New Roman"/>
                      </a:endParaRPr>
                    </a:p>
                  </a:txBody>
                  <a:tcPr marL="114284" marR="114284" marT="0" marB="0" anchor="ctr">
                    <a:solidFill>
                      <a:schemeClr val="bg2">
                        <a:lumMod val="60000"/>
                        <a:lumOff val="40000"/>
                      </a:schemeClr>
                    </a:solidFill>
                  </a:tcPr>
                </a:tc>
                <a:tc>
                  <a:txBody>
                    <a:bodyPr/>
                    <a:lstStyle/>
                    <a:p>
                      <a:pPr marL="6350" indent="-6350" algn="ctr">
                        <a:lnSpc>
                          <a:spcPct val="152000"/>
                        </a:lnSpc>
                        <a:spcAft>
                          <a:spcPts val="965"/>
                        </a:spcAft>
                      </a:pPr>
                      <a:r>
                        <a:rPr lang="en-ZA" sz="1600">
                          <a:solidFill>
                            <a:schemeClr val="bg1"/>
                          </a:solidFill>
                          <a:effectLst/>
                          <a:latin typeface="Century Gothic"/>
                        </a:rPr>
                        <a:t>Q3</a:t>
                      </a:r>
                      <a:endParaRPr lang="en-ZA" sz="1600">
                        <a:solidFill>
                          <a:schemeClr val="bg1"/>
                        </a:solidFill>
                        <a:effectLst/>
                        <a:latin typeface="Century Gothic"/>
                        <a:ea typeface="Arial" panose="020B0604020202020204" pitchFamily="34" charset="0"/>
                        <a:cs typeface="Times New Roman"/>
                      </a:endParaRPr>
                    </a:p>
                  </a:txBody>
                  <a:tcPr marL="114284" marR="114284" marT="0" marB="0" anchor="ctr">
                    <a:solidFill>
                      <a:schemeClr val="bg2">
                        <a:lumMod val="60000"/>
                        <a:lumOff val="40000"/>
                      </a:schemeClr>
                    </a:solidFill>
                  </a:tcPr>
                </a:tc>
                <a:tc>
                  <a:txBody>
                    <a:bodyPr/>
                    <a:lstStyle/>
                    <a:p>
                      <a:pPr marL="6350" indent="-6350" algn="ctr">
                        <a:lnSpc>
                          <a:spcPct val="152000"/>
                        </a:lnSpc>
                        <a:spcAft>
                          <a:spcPts val="965"/>
                        </a:spcAft>
                      </a:pPr>
                      <a:r>
                        <a:rPr lang="en-ZA" sz="1600">
                          <a:solidFill>
                            <a:schemeClr val="bg1"/>
                          </a:solidFill>
                          <a:effectLst/>
                          <a:latin typeface="Century Gothic"/>
                        </a:rPr>
                        <a:t>Q4</a:t>
                      </a:r>
                      <a:endParaRPr lang="en-ZA" sz="1600">
                        <a:solidFill>
                          <a:schemeClr val="bg1"/>
                        </a:solidFill>
                        <a:effectLst/>
                        <a:latin typeface="Century Gothic"/>
                        <a:ea typeface="Arial" panose="020B0604020202020204" pitchFamily="34" charset="0"/>
                        <a:cs typeface="Times New Roman"/>
                      </a:endParaRPr>
                    </a:p>
                  </a:txBody>
                  <a:tcPr marL="114284" marR="114284" marT="0" marB="0" anchor="ctr">
                    <a:solidFill>
                      <a:schemeClr val="bg2">
                        <a:lumMod val="60000"/>
                        <a:lumOff val="40000"/>
                      </a:schemeClr>
                    </a:solidFill>
                  </a:tcPr>
                </a:tc>
                <a:extLst>
                  <a:ext uri="{0D108BD9-81ED-4DB2-BD59-A6C34878D82A}">
                    <a16:rowId xmlns:a16="http://schemas.microsoft.com/office/drawing/2014/main" xmlns="" val="1000681827"/>
                  </a:ext>
                </a:extLst>
              </a:tr>
              <a:tr h="398621">
                <a:tc>
                  <a:txBody>
                    <a:bodyPr/>
                    <a:lstStyle/>
                    <a:p>
                      <a:pPr marL="6350" indent="-6350" algn="l">
                        <a:lnSpc>
                          <a:spcPct val="152000"/>
                        </a:lnSpc>
                        <a:spcAft>
                          <a:spcPts val="965"/>
                        </a:spcAft>
                      </a:pPr>
                      <a:r>
                        <a:rPr lang="en-ZA" sz="1600" b="0">
                          <a:solidFill>
                            <a:schemeClr val="bg1"/>
                          </a:solidFill>
                          <a:effectLst/>
                          <a:latin typeface="Century Gothic"/>
                        </a:rPr>
                        <a:t>Number of gender mainstreaming sessions conducted. </a:t>
                      </a:r>
                      <a:endParaRPr lang="en-ZA" sz="1600" b="0">
                        <a:solidFill>
                          <a:schemeClr val="bg1"/>
                        </a:solidFill>
                        <a:effectLst/>
                        <a:latin typeface="Century Gothic"/>
                        <a:ea typeface="Arial" panose="020B0604020202020204" pitchFamily="34" charset="0"/>
                        <a:cs typeface="Times New Roman"/>
                      </a:endParaRPr>
                    </a:p>
                  </a:txBody>
                  <a:tcPr marL="114284" marR="114284" marT="0" marB="0">
                    <a:solidFill>
                      <a:schemeClr val="bg2">
                        <a:lumMod val="60000"/>
                        <a:lumOff val="40000"/>
                      </a:schemeClr>
                    </a:solidFill>
                  </a:tcPr>
                </a:tc>
                <a:tc>
                  <a:txBody>
                    <a:bodyPr/>
                    <a:lstStyle/>
                    <a:p>
                      <a:pPr marL="6350" indent="-6350" algn="ctr">
                        <a:lnSpc>
                          <a:spcPct val="152000"/>
                        </a:lnSpc>
                        <a:spcAft>
                          <a:spcPts val="965"/>
                        </a:spcAft>
                      </a:pPr>
                      <a:r>
                        <a:rPr lang="en-ZA" sz="1600">
                          <a:solidFill>
                            <a:schemeClr val="bg1"/>
                          </a:solidFill>
                          <a:effectLst/>
                          <a:latin typeface="Century Gothic"/>
                        </a:rPr>
                        <a:t>18</a:t>
                      </a:r>
                      <a:endParaRPr lang="en-ZA" sz="1600">
                        <a:solidFill>
                          <a:schemeClr val="bg1"/>
                        </a:solidFill>
                        <a:effectLst/>
                        <a:latin typeface="Century Gothic"/>
                        <a:ea typeface="Arial" panose="020B0604020202020204" pitchFamily="34" charset="0"/>
                        <a:cs typeface="Times New Roman"/>
                      </a:endParaRPr>
                    </a:p>
                  </a:txBody>
                  <a:tcPr marL="114284" marR="114284" marT="0" marB="0">
                    <a:solidFill>
                      <a:schemeClr val="bg2">
                        <a:lumMod val="60000"/>
                        <a:lumOff val="40000"/>
                      </a:schemeClr>
                    </a:solidFill>
                  </a:tcPr>
                </a:tc>
                <a:tc>
                  <a:txBody>
                    <a:bodyPr/>
                    <a:lstStyle/>
                    <a:p>
                      <a:pPr marL="6350" indent="-6350" algn="ctr">
                        <a:lnSpc>
                          <a:spcPct val="152000"/>
                        </a:lnSpc>
                        <a:spcAft>
                          <a:spcPts val="965"/>
                        </a:spcAft>
                      </a:pPr>
                      <a:r>
                        <a:rPr lang="en-US" sz="1600">
                          <a:solidFill>
                            <a:schemeClr val="bg1"/>
                          </a:solidFill>
                          <a:effectLst/>
                          <a:latin typeface="Century Gothic"/>
                        </a:rPr>
                        <a:t>4</a:t>
                      </a:r>
                      <a:endParaRPr lang="en-ZA" sz="1600">
                        <a:solidFill>
                          <a:schemeClr val="bg1"/>
                        </a:solidFill>
                        <a:effectLst/>
                        <a:latin typeface="Century Gothic"/>
                        <a:ea typeface="Arial" panose="020B0604020202020204" pitchFamily="34" charset="0"/>
                        <a:cs typeface="Times New Roman"/>
                      </a:endParaRPr>
                    </a:p>
                  </a:txBody>
                  <a:tcPr marL="114284" marR="114284" marT="0" marB="0">
                    <a:solidFill>
                      <a:schemeClr val="bg2">
                        <a:lumMod val="60000"/>
                        <a:lumOff val="40000"/>
                      </a:schemeClr>
                    </a:solidFill>
                  </a:tcPr>
                </a:tc>
                <a:tc>
                  <a:txBody>
                    <a:bodyPr/>
                    <a:lstStyle/>
                    <a:p>
                      <a:pPr marL="6350" indent="-6350" algn="ctr">
                        <a:lnSpc>
                          <a:spcPct val="152000"/>
                        </a:lnSpc>
                        <a:spcAft>
                          <a:spcPts val="965"/>
                        </a:spcAft>
                      </a:pPr>
                      <a:r>
                        <a:rPr lang="en-US" sz="1600">
                          <a:solidFill>
                            <a:schemeClr val="bg1"/>
                          </a:solidFill>
                          <a:effectLst/>
                          <a:latin typeface="Century Gothic"/>
                        </a:rPr>
                        <a:t>5</a:t>
                      </a:r>
                      <a:endParaRPr lang="en-ZA" sz="1600">
                        <a:solidFill>
                          <a:schemeClr val="bg1"/>
                        </a:solidFill>
                        <a:effectLst/>
                        <a:latin typeface="Century Gothic"/>
                        <a:ea typeface="Arial" panose="020B0604020202020204" pitchFamily="34" charset="0"/>
                        <a:cs typeface="Times New Roman"/>
                      </a:endParaRPr>
                    </a:p>
                  </a:txBody>
                  <a:tcPr marL="114284" marR="114284" marT="0" marB="0">
                    <a:solidFill>
                      <a:schemeClr val="bg2">
                        <a:lumMod val="60000"/>
                        <a:lumOff val="40000"/>
                      </a:schemeClr>
                    </a:solidFill>
                  </a:tcPr>
                </a:tc>
                <a:tc>
                  <a:txBody>
                    <a:bodyPr/>
                    <a:lstStyle/>
                    <a:p>
                      <a:pPr marL="6350" indent="-6350" algn="ctr">
                        <a:lnSpc>
                          <a:spcPct val="152000"/>
                        </a:lnSpc>
                        <a:spcAft>
                          <a:spcPts val="965"/>
                        </a:spcAft>
                      </a:pPr>
                      <a:r>
                        <a:rPr lang="en-US" sz="1600">
                          <a:solidFill>
                            <a:schemeClr val="bg1"/>
                          </a:solidFill>
                          <a:effectLst/>
                          <a:latin typeface="Century Gothic"/>
                        </a:rPr>
                        <a:t>5</a:t>
                      </a:r>
                      <a:endParaRPr lang="en-ZA" sz="1600">
                        <a:solidFill>
                          <a:schemeClr val="bg1"/>
                        </a:solidFill>
                        <a:effectLst/>
                        <a:latin typeface="Century Gothic"/>
                        <a:ea typeface="Arial" panose="020B0604020202020204" pitchFamily="34" charset="0"/>
                        <a:cs typeface="Times New Roman"/>
                      </a:endParaRPr>
                    </a:p>
                  </a:txBody>
                  <a:tcPr marL="114284" marR="114284" marT="0" marB="0">
                    <a:solidFill>
                      <a:schemeClr val="bg2">
                        <a:lumMod val="60000"/>
                        <a:lumOff val="40000"/>
                      </a:schemeClr>
                    </a:solidFill>
                  </a:tcPr>
                </a:tc>
                <a:tc>
                  <a:txBody>
                    <a:bodyPr/>
                    <a:lstStyle/>
                    <a:p>
                      <a:pPr marL="6350" indent="-6350" algn="ctr">
                        <a:lnSpc>
                          <a:spcPct val="152000"/>
                        </a:lnSpc>
                        <a:spcAft>
                          <a:spcPts val="965"/>
                        </a:spcAft>
                      </a:pPr>
                      <a:r>
                        <a:rPr lang="en-US" sz="1600">
                          <a:solidFill>
                            <a:schemeClr val="bg1"/>
                          </a:solidFill>
                          <a:effectLst/>
                          <a:latin typeface="Century Gothic"/>
                        </a:rPr>
                        <a:t>4</a:t>
                      </a:r>
                      <a:endParaRPr lang="en-ZA" sz="1600">
                        <a:solidFill>
                          <a:schemeClr val="bg1"/>
                        </a:solidFill>
                        <a:effectLst/>
                        <a:latin typeface="Century Gothic"/>
                        <a:ea typeface="Arial" panose="020B0604020202020204" pitchFamily="34" charset="0"/>
                        <a:cs typeface="Times New Roman"/>
                      </a:endParaRPr>
                    </a:p>
                  </a:txBody>
                  <a:tcPr marL="114284" marR="114284" marT="0" marB="0">
                    <a:solidFill>
                      <a:schemeClr val="bg2">
                        <a:lumMod val="60000"/>
                        <a:lumOff val="40000"/>
                      </a:schemeClr>
                    </a:solidFill>
                  </a:tcPr>
                </a:tc>
                <a:extLst>
                  <a:ext uri="{0D108BD9-81ED-4DB2-BD59-A6C34878D82A}">
                    <a16:rowId xmlns:a16="http://schemas.microsoft.com/office/drawing/2014/main" xmlns="" val="3607250987"/>
                  </a:ext>
                </a:extLst>
              </a:tr>
              <a:tr h="487455">
                <a:tc>
                  <a:txBody>
                    <a:bodyPr/>
                    <a:lstStyle/>
                    <a:p>
                      <a:pPr marL="6350" indent="-6350" algn="l">
                        <a:lnSpc>
                          <a:spcPct val="152000"/>
                        </a:lnSpc>
                        <a:spcAft>
                          <a:spcPts val="965"/>
                        </a:spcAft>
                      </a:pPr>
                      <a:r>
                        <a:rPr lang="en-ZA" sz="1600" b="0">
                          <a:solidFill>
                            <a:schemeClr val="bg1"/>
                          </a:solidFill>
                          <a:effectLst/>
                          <a:latin typeface="Century Gothic"/>
                        </a:rPr>
                        <a:t>Number of public education outreach sessions conducted.</a:t>
                      </a:r>
                      <a:endParaRPr lang="en-ZA" sz="1600" b="0">
                        <a:solidFill>
                          <a:schemeClr val="bg1"/>
                        </a:solidFill>
                        <a:effectLst/>
                        <a:latin typeface="Century Gothic"/>
                        <a:ea typeface="Arial" panose="020B0604020202020204" pitchFamily="34" charset="0"/>
                        <a:cs typeface="Times New Roman"/>
                      </a:endParaRPr>
                    </a:p>
                  </a:txBody>
                  <a:tcPr marL="114284" marR="114284" marT="0" marB="0">
                    <a:solidFill>
                      <a:schemeClr val="bg2">
                        <a:lumMod val="60000"/>
                        <a:lumOff val="40000"/>
                      </a:schemeClr>
                    </a:solidFill>
                  </a:tcPr>
                </a:tc>
                <a:tc>
                  <a:txBody>
                    <a:bodyPr/>
                    <a:lstStyle/>
                    <a:p>
                      <a:pPr marL="6350" indent="-6350" algn="ctr">
                        <a:lnSpc>
                          <a:spcPct val="152000"/>
                        </a:lnSpc>
                        <a:spcAft>
                          <a:spcPts val="965"/>
                        </a:spcAft>
                      </a:pPr>
                      <a:r>
                        <a:rPr lang="en-ZA" sz="1600">
                          <a:solidFill>
                            <a:schemeClr val="bg1"/>
                          </a:solidFill>
                          <a:effectLst/>
                          <a:latin typeface="Century Gothic"/>
                        </a:rPr>
                        <a:t>108</a:t>
                      </a:r>
                      <a:endParaRPr lang="en-ZA" sz="1600">
                        <a:solidFill>
                          <a:schemeClr val="bg1"/>
                        </a:solidFill>
                        <a:effectLst/>
                        <a:latin typeface="Century Gothic"/>
                        <a:ea typeface="Arial" panose="020B0604020202020204" pitchFamily="34" charset="0"/>
                        <a:cs typeface="Times New Roman"/>
                      </a:endParaRPr>
                    </a:p>
                  </a:txBody>
                  <a:tcPr marL="114284" marR="114284" marT="0" marB="0">
                    <a:solidFill>
                      <a:schemeClr val="bg2">
                        <a:lumMod val="60000"/>
                        <a:lumOff val="40000"/>
                      </a:schemeClr>
                    </a:solidFill>
                  </a:tcPr>
                </a:tc>
                <a:tc>
                  <a:txBody>
                    <a:bodyPr/>
                    <a:lstStyle/>
                    <a:p>
                      <a:pPr marL="6350" indent="-6350" algn="ctr">
                        <a:lnSpc>
                          <a:spcPct val="152000"/>
                        </a:lnSpc>
                        <a:spcAft>
                          <a:spcPts val="965"/>
                        </a:spcAft>
                      </a:pPr>
                      <a:r>
                        <a:rPr lang="en-US" sz="1600">
                          <a:solidFill>
                            <a:schemeClr val="bg1"/>
                          </a:solidFill>
                          <a:effectLst/>
                          <a:latin typeface="Century Gothic"/>
                        </a:rPr>
                        <a:t>27</a:t>
                      </a:r>
                      <a:endParaRPr lang="en-ZA" sz="1600">
                        <a:solidFill>
                          <a:schemeClr val="bg1"/>
                        </a:solidFill>
                        <a:effectLst/>
                        <a:latin typeface="Century Gothic"/>
                        <a:ea typeface="Arial" panose="020B0604020202020204" pitchFamily="34" charset="0"/>
                        <a:cs typeface="Times New Roman"/>
                      </a:endParaRPr>
                    </a:p>
                  </a:txBody>
                  <a:tcPr marL="114284" marR="114284" marT="0" marB="0">
                    <a:solidFill>
                      <a:schemeClr val="bg2">
                        <a:lumMod val="60000"/>
                        <a:lumOff val="40000"/>
                      </a:schemeClr>
                    </a:solidFill>
                  </a:tcPr>
                </a:tc>
                <a:tc>
                  <a:txBody>
                    <a:bodyPr/>
                    <a:lstStyle/>
                    <a:p>
                      <a:pPr marL="6350" indent="-6350" algn="ctr">
                        <a:lnSpc>
                          <a:spcPct val="152000"/>
                        </a:lnSpc>
                        <a:spcAft>
                          <a:spcPts val="965"/>
                        </a:spcAft>
                      </a:pPr>
                      <a:r>
                        <a:rPr lang="en-US" sz="1600">
                          <a:solidFill>
                            <a:schemeClr val="bg1"/>
                          </a:solidFill>
                          <a:effectLst/>
                          <a:latin typeface="Century Gothic"/>
                        </a:rPr>
                        <a:t>27</a:t>
                      </a:r>
                      <a:endParaRPr lang="en-ZA" sz="1600">
                        <a:solidFill>
                          <a:schemeClr val="bg1"/>
                        </a:solidFill>
                        <a:effectLst/>
                        <a:latin typeface="Century Gothic"/>
                        <a:ea typeface="Arial" panose="020B0604020202020204" pitchFamily="34" charset="0"/>
                        <a:cs typeface="Times New Roman"/>
                      </a:endParaRPr>
                    </a:p>
                  </a:txBody>
                  <a:tcPr marL="114284" marR="114284" marT="0" marB="0">
                    <a:solidFill>
                      <a:schemeClr val="bg2">
                        <a:lumMod val="60000"/>
                        <a:lumOff val="40000"/>
                      </a:schemeClr>
                    </a:solidFill>
                  </a:tcPr>
                </a:tc>
                <a:tc>
                  <a:txBody>
                    <a:bodyPr/>
                    <a:lstStyle/>
                    <a:p>
                      <a:pPr marL="6350" indent="-6350" algn="ctr">
                        <a:lnSpc>
                          <a:spcPct val="152000"/>
                        </a:lnSpc>
                        <a:spcAft>
                          <a:spcPts val="965"/>
                        </a:spcAft>
                      </a:pPr>
                      <a:r>
                        <a:rPr lang="en-US" sz="1600">
                          <a:solidFill>
                            <a:schemeClr val="bg1"/>
                          </a:solidFill>
                          <a:effectLst/>
                          <a:latin typeface="Century Gothic"/>
                        </a:rPr>
                        <a:t>27</a:t>
                      </a:r>
                      <a:endParaRPr lang="en-ZA" sz="1600">
                        <a:solidFill>
                          <a:schemeClr val="bg1"/>
                        </a:solidFill>
                        <a:effectLst/>
                        <a:latin typeface="Century Gothic"/>
                        <a:ea typeface="Arial" panose="020B0604020202020204" pitchFamily="34" charset="0"/>
                        <a:cs typeface="Times New Roman"/>
                      </a:endParaRPr>
                    </a:p>
                  </a:txBody>
                  <a:tcPr marL="114284" marR="114284" marT="0" marB="0">
                    <a:solidFill>
                      <a:schemeClr val="bg2">
                        <a:lumMod val="60000"/>
                        <a:lumOff val="40000"/>
                      </a:schemeClr>
                    </a:solidFill>
                  </a:tcPr>
                </a:tc>
                <a:tc>
                  <a:txBody>
                    <a:bodyPr/>
                    <a:lstStyle/>
                    <a:p>
                      <a:pPr marL="6350" indent="-6350" algn="ctr">
                        <a:lnSpc>
                          <a:spcPct val="152000"/>
                        </a:lnSpc>
                        <a:spcAft>
                          <a:spcPts val="965"/>
                        </a:spcAft>
                      </a:pPr>
                      <a:r>
                        <a:rPr lang="en-US" sz="1600">
                          <a:solidFill>
                            <a:schemeClr val="bg1"/>
                          </a:solidFill>
                          <a:effectLst/>
                          <a:latin typeface="Century Gothic"/>
                        </a:rPr>
                        <a:t>27</a:t>
                      </a:r>
                      <a:endParaRPr lang="en-ZA" sz="1600">
                        <a:solidFill>
                          <a:schemeClr val="bg1"/>
                        </a:solidFill>
                        <a:effectLst/>
                        <a:latin typeface="Century Gothic"/>
                        <a:ea typeface="Arial" panose="020B0604020202020204" pitchFamily="34" charset="0"/>
                        <a:cs typeface="Times New Roman"/>
                      </a:endParaRPr>
                    </a:p>
                  </a:txBody>
                  <a:tcPr marL="114284" marR="114284" marT="0" marB="0">
                    <a:solidFill>
                      <a:schemeClr val="bg2">
                        <a:lumMod val="60000"/>
                        <a:lumOff val="40000"/>
                      </a:schemeClr>
                    </a:solidFill>
                  </a:tcPr>
                </a:tc>
                <a:extLst>
                  <a:ext uri="{0D108BD9-81ED-4DB2-BD59-A6C34878D82A}">
                    <a16:rowId xmlns:a16="http://schemas.microsoft.com/office/drawing/2014/main" xmlns="" val="761268724"/>
                  </a:ext>
                </a:extLst>
              </a:tr>
              <a:tr h="640080">
                <a:tc>
                  <a:txBody>
                    <a:bodyPr/>
                    <a:lstStyle/>
                    <a:p>
                      <a:pPr marL="6350" lvl="0" indent="-6350" algn="l">
                        <a:lnSpc>
                          <a:spcPct val="100000"/>
                        </a:lnSpc>
                        <a:spcAft>
                          <a:spcPts val="0"/>
                        </a:spcAft>
                        <a:buNone/>
                      </a:pPr>
                      <a:r>
                        <a:rPr lang="en-ZA" sz="1600" b="0">
                          <a:solidFill>
                            <a:schemeClr val="bg1"/>
                          </a:solidFill>
                          <a:effectLst/>
                          <a:latin typeface="Century Gothic"/>
                        </a:rPr>
                        <a:t>Number of community radio education outreach </a:t>
                      </a:r>
                      <a:r>
                        <a:rPr lang="en-ZA" sz="1400" b="0" i="0" u="none" strike="noStrike" noProof="0">
                          <a:solidFill>
                            <a:srgbClr val="000000"/>
                          </a:solidFill>
                          <a:effectLst/>
                          <a:latin typeface="Century Gothic"/>
                        </a:rPr>
                        <a:t>&amp; extensive stakeholder engagement to support CGE strategic plan deliverables</a:t>
                      </a:r>
                      <a:endParaRPr lang="en-ZA" sz="1600" b="0">
                        <a:solidFill>
                          <a:schemeClr val="bg1"/>
                        </a:solidFill>
                        <a:effectLst/>
                        <a:latin typeface="Century Gothic"/>
                        <a:ea typeface="Arial" panose="020B0604020202020204" pitchFamily="34" charset="0"/>
                        <a:cs typeface="Times New Roman"/>
                      </a:endParaRPr>
                    </a:p>
                  </a:txBody>
                  <a:tcPr marL="114284" marR="114284" marT="0" marB="0">
                    <a:solidFill>
                      <a:schemeClr val="bg2">
                        <a:lumMod val="60000"/>
                        <a:lumOff val="40000"/>
                      </a:schemeClr>
                    </a:solidFill>
                  </a:tcPr>
                </a:tc>
                <a:tc>
                  <a:txBody>
                    <a:bodyPr/>
                    <a:lstStyle/>
                    <a:p>
                      <a:pPr marL="6350" indent="-6350" algn="ctr">
                        <a:lnSpc>
                          <a:spcPct val="152000"/>
                        </a:lnSpc>
                        <a:spcAft>
                          <a:spcPts val="965"/>
                        </a:spcAft>
                      </a:pPr>
                      <a:r>
                        <a:rPr lang="en-ZA" sz="1600">
                          <a:solidFill>
                            <a:schemeClr val="bg1"/>
                          </a:solidFill>
                          <a:effectLst/>
                          <a:latin typeface="Century Gothic"/>
                        </a:rPr>
                        <a:t>72</a:t>
                      </a:r>
                      <a:endParaRPr lang="en-ZA" sz="1600">
                        <a:solidFill>
                          <a:schemeClr val="bg1"/>
                        </a:solidFill>
                        <a:effectLst/>
                        <a:latin typeface="Century Gothic"/>
                        <a:ea typeface="Arial" panose="020B0604020202020204" pitchFamily="34" charset="0"/>
                        <a:cs typeface="Times New Roman"/>
                      </a:endParaRPr>
                    </a:p>
                  </a:txBody>
                  <a:tcPr marL="114284" marR="114284" marT="0" marB="0">
                    <a:solidFill>
                      <a:schemeClr val="bg2">
                        <a:lumMod val="60000"/>
                        <a:lumOff val="40000"/>
                      </a:schemeClr>
                    </a:solidFill>
                  </a:tcPr>
                </a:tc>
                <a:tc>
                  <a:txBody>
                    <a:bodyPr/>
                    <a:lstStyle/>
                    <a:p>
                      <a:pPr marL="6350" indent="-6350" algn="ctr">
                        <a:lnSpc>
                          <a:spcPct val="152000"/>
                        </a:lnSpc>
                        <a:spcAft>
                          <a:spcPts val="965"/>
                        </a:spcAft>
                      </a:pPr>
                      <a:r>
                        <a:rPr lang="en-US" sz="1600">
                          <a:solidFill>
                            <a:schemeClr val="bg1"/>
                          </a:solidFill>
                          <a:effectLst/>
                          <a:latin typeface="Century Gothic"/>
                        </a:rPr>
                        <a:t>18</a:t>
                      </a:r>
                      <a:endParaRPr lang="en-ZA" sz="1600">
                        <a:solidFill>
                          <a:schemeClr val="bg1"/>
                        </a:solidFill>
                        <a:effectLst/>
                        <a:latin typeface="Century Gothic"/>
                        <a:ea typeface="Arial" panose="020B0604020202020204" pitchFamily="34" charset="0"/>
                        <a:cs typeface="Times New Roman"/>
                      </a:endParaRPr>
                    </a:p>
                  </a:txBody>
                  <a:tcPr marL="114284" marR="114284" marT="0" marB="0">
                    <a:solidFill>
                      <a:schemeClr val="bg2">
                        <a:lumMod val="60000"/>
                        <a:lumOff val="40000"/>
                      </a:schemeClr>
                    </a:solidFill>
                  </a:tcPr>
                </a:tc>
                <a:tc>
                  <a:txBody>
                    <a:bodyPr/>
                    <a:lstStyle/>
                    <a:p>
                      <a:pPr marL="6350" indent="-6350" algn="ctr">
                        <a:lnSpc>
                          <a:spcPct val="152000"/>
                        </a:lnSpc>
                        <a:spcAft>
                          <a:spcPts val="965"/>
                        </a:spcAft>
                      </a:pPr>
                      <a:r>
                        <a:rPr lang="en-US" sz="1600">
                          <a:solidFill>
                            <a:schemeClr val="bg1"/>
                          </a:solidFill>
                          <a:effectLst/>
                          <a:latin typeface="Century Gothic"/>
                        </a:rPr>
                        <a:t>18</a:t>
                      </a:r>
                      <a:endParaRPr lang="en-ZA" sz="1600">
                        <a:solidFill>
                          <a:schemeClr val="bg1"/>
                        </a:solidFill>
                        <a:effectLst/>
                        <a:latin typeface="Century Gothic"/>
                        <a:ea typeface="Arial" panose="020B0604020202020204" pitchFamily="34" charset="0"/>
                        <a:cs typeface="Times New Roman"/>
                      </a:endParaRPr>
                    </a:p>
                  </a:txBody>
                  <a:tcPr marL="114284" marR="114284" marT="0" marB="0">
                    <a:solidFill>
                      <a:schemeClr val="bg2">
                        <a:lumMod val="60000"/>
                        <a:lumOff val="40000"/>
                      </a:schemeClr>
                    </a:solidFill>
                  </a:tcPr>
                </a:tc>
                <a:tc>
                  <a:txBody>
                    <a:bodyPr/>
                    <a:lstStyle/>
                    <a:p>
                      <a:pPr marL="6350" indent="-6350" algn="ctr">
                        <a:lnSpc>
                          <a:spcPct val="152000"/>
                        </a:lnSpc>
                        <a:spcAft>
                          <a:spcPts val="965"/>
                        </a:spcAft>
                      </a:pPr>
                      <a:r>
                        <a:rPr lang="en-US" sz="1600">
                          <a:solidFill>
                            <a:schemeClr val="bg1"/>
                          </a:solidFill>
                          <a:effectLst/>
                          <a:latin typeface="Century Gothic"/>
                        </a:rPr>
                        <a:t>18</a:t>
                      </a:r>
                      <a:endParaRPr lang="en-ZA" sz="1600">
                        <a:solidFill>
                          <a:schemeClr val="bg1"/>
                        </a:solidFill>
                        <a:effectLst/>
                        <a:latin typeface="Century Gothic"/>
                        <a:ea typeface="Arial" panose="020B0604020202020204" pitchFamily="34" charset="0"/>
                        <a:cs typeface="Times New Roman"/>
                      </a:endParaRPr>
                    </a:p>
                  </a:txBody>
                  <a:tcPr marL="114284" marR="114284" marT="0" marB="0">
                    <a:solidFill>
                      <a:schemeClr val="bg2">
                        <a:lumMod val="60000"/>
                        <a:lumOff val="40000"/>
                      </a:schemeClr>
                    </a:solidFill>
                  </a:tcPr>
                </a:tc>
                <a:tc>
                  <a:txBody>
                    <a:bodyPr/>
                    <a:lstStyle/>
                    <a:p>
                      <a:pPr marL="6350" indent="-6350" algn="ctr">
                        <a:lnSpc>
                          <a:spcPct val="152000"/>
                        </a:lnSpc>
                        <a:spcAft>
                          <a:spcPts val="965"/>
                        </a:spcAft>
                      </a:pPr>
                      <a:r>
                        <a:rPr lang="en-US" sz="1600">
                          <a:solidFill>
                            <a:schemeClr val="bg1"/>
                          </a:solidFill>
                          <a:effectLst/>
                          <a:latin typeface="Century Gothic"/>
                        </a:rPr>
                        <a:t>18</a:t>
                      </a:r>
                      <a:endParaRPr lang="en-ZA" sz="1600">
                        <a:solidFill>
                          <a:schemeClr val="bg1"/>
                        </a:solidFill>
                        <a:effectLst/>
                        <a:latin typeface="Century Gothic"/>
                        <a:ea typeface="Arial" panose="020B0604020202020204" pitchFamily="34" charset="0"/>
                        <a:cs typeface="Times New Roman"/>
                      </a:endParaRPr>
                    </a:p>
                  </a:txBody>
                  <a:tcPr marL="114284" marR="114284" marT="0" marB="0">
                    <a:solidFill>
                      <a:schemeClr val="bg2">
                        <a:lumMod val="60000"/>
                        <a:lumOff val="40000"/>
                      </a:schemeClr>
                    </a:solidFill>
                  </a:tcPr>
                </a:tc>
                <a:extLst>
                  <a:ext uri="{0D108BD9-81ED-4DB2-BD59-A6C34878D82A}">
                    <a16:rowId xmlns:a16="http://schemas.microsoft.com/office/drawing/2014/main" xmlns="" val="1680989820"/>
                  </a:ext>
                </a:extLst>
              </a:tr>
              <a:tr h="619760">
                <a:tc>
                  <a:txBody>
                    <a:bodyPr/>
                    <a:lstStyle/>
                    <a:p>
                      <a:pPr marL="6350" lvl="0" indent="-6350" algn="l">
                        <a:lnSpc>
                          <a:spcPct val="100000"/>
                        </a:lnSpc>
                        <a:spcAft>
                          <a:spcPts val="0"/>
                        </a:spcAft>
                        <a:buNone/>
                      </a:pPr>
                      <a:r>
                        <a:rPr lang="en-ZA" sz="1600" b="0">
                          <a:solidFill>
                            <a:schemeClr val="bg1"/>
                          </a:solidFill>
                          <a:effectLst/>
                          <a:latin typeface="Century Gothic"/>
                        </a:rPr>
                        <a:t>Number of gender and development (GAD) workshops conducted.</a:t>
                      </a:r>
                      <a:endParaRPr lang="en-ZA" sz="1600" b="0">
                        <a:solidFill>
                          <a:schemeClr val="bg1"/>
                        </a:solidFill>
                        <a:effectLst/>
                        <a:latin typeface="Century Gothic"/>
                        <a:ea typeface="Arial" panose="020B0604020202020204" pitchFamily="34" charset="0"/>
                        <a:cs typeface="Times New Roman"/>
                      </a:endParaRPr>
                    </a:p>
                  </a:txBody>
                  <a:tcPr marL="114284" marR="114284" marT="0" marB="0">
                    <a:solidFill>
                      <a:schemeClr val="bg2">
                        <a:lumMod val="60000"/>
                        <a:lumOff val="40000"/>
                      </a:schemeClr>
                    </a:solidFill>
                  </a:tcPr>
                </a:tc>
                <a:tc>
                  <a:txBody>
                    <a:bodyPr/>
                    <a:lstStyle/>
                    <a:p>
                      <a:pPr algn="ctr"/>
                      <a:r>
                        <a:rPr lang="en-ZA" sz="1600">
                          <a:solidFill>
                            <a:schemeClr val="bg1"/>
                          </a:solidFill>
                          <a:effectLst/>
                          <a:latin typeface="Century Gothic"/>
                        </a:rPr>
                        <a:t>36</a:t>
                      </a:r>
                      <a:endParaRPr lang="en-ZA" sz="1600">
                        <a:solidFill>
                          <a:schemeClr val="bg1"/>
                        </a:solidFill>
                        <a:effectLst/>
                        <a:latin typeface="Century Gothic"/>
                        <a:ea typeface="Times New Roman" panose="02020603050405020304" pitchFamily="18" charset="0"/>
                        <a:cs typeface="Times New Roman"/>
                      </a:endParaRPr>
                    </a:p>
                  </a:txBody>
                  <a:tcPr marL="114284" marR="114284" marT="0" marB="0">
                    <a:solidFill>
                      <a:schemeClr val="bg2">
                        <a:lumMod val="60000"/>
                        <a:lumOff val="40000"/>
                      </a:schemeClr>
                    </a:solidFill>
                  </a:tcPr>
                </a:tc>
                <a:tc>
                  <a:txBody>
                    <a:bodyPr/>
                    <a:lstStyle/>
                    <a:p>
                      <a:pPr marL="6350" indent="-6350" algn="ctr">
                        <a:lnSpc>
                          <a:spcPct val="152000"/>
                        </a:lnSpc>
                        <a:spcAft>
                          <a:spcPts val="965"/>
                        </a:spcAft>
                      </a:pPr>
                      <a:r>
                        <a:rPr lang="en-US" sz="1600">
                          <a:solidFill>
                            <a:schemeClr val="bg1"/>
                          </a:solidFill>
                          <a:effectLst/>
                          <a:latin typeface="Century Gothic"/>
                        </a:rPr>
                        <a:t>9</a:t>
                      </a:r>
                      <a:endParaRPr lang="en-ZA" sz="1600">
                        <a:solidFill>
                          <a:schemeClr val="bg1"/>
                        </a:solidFill>
                        <a:effectLst/>
                        <a:latin typeface="Century Gothic"/>
                        <a:ea typeface="Arial" panose="020B0604020202020204" pitchFamily="34" charset="0"/>
                        <a:cs typeface="Times New Roman"/>
                      </a:endParaRPr>
                    </a:p>
                  </a:txBody>
                  <a:tcPr marL="114284" marR="114284" marT="0" marB="0">
                    <a:solidFill>
                      <a:schemeClr val="bg2">
                        <a:lumMod val="60000"/>
                        <a:lumOff val="40000"/>
                      </a:schemeClr>
                    </a:solidFill>
                  </a:tcPr>
                </a:tc>
                <a:tc>
                  <a:txBody>
                    <a:bodyPr/>
                    <a:lstStyle/>
                    <a:p>
                      <a:pPr marL="6350" indent="-6350" algn="ctr">
                        <a:lnSpc>
                          <a:spcPct val="152000"/>
                        </a:lnSpc>
                        <a:spcAft>
                          <a:spcPts val="965"/>
                        </a:spcAft>
                      </a:pPr>
                      <a:r>
                        <a:rPr lang="en-US" sz="1600">
                          <a:solidFill>
                            <a:schemeClr val="bg1"/>
                          </a:solidFill>
                          <a:effectLst/>
                          <a:latin typeface="Century Gothic"/>
                        </a:rPr>
                        <a:t>9</a:t>
                      </a:r>
                      <a:endParaRPr lang="en-ZA" sz="1600">
                        <a:solidFill>
                          <a:schemeClr val="bg1"/>
                        </a:solidFill>
                        <a:effectLst/>
                        <a:latin typeface="Century Gothic"/>
                        <a:ea typeface="Arial" panose="020B0604020202020204" pitchFamily="34" charset="0"/>
                        <a:cs typeface="Times New Roman"/>
                      </a:endParaRPr>
                    </a:p>
                  </a:txBody>
                  <a:tcPr marL="114284" marR="114284" marT="0" marB="0">
                    <a:solidFill>
                      <a:schemeClr val="bg2">
                        <a:lumMod val="60000"/>
                        <a:lumOff val="40000"/>
                      </a:schemeClr>
                    </a:solidFill>
                  </a:tcPr>
                </a:tc>
                <a:tc>
                  <a:txBody>
                    <a:bodyPr/>
                    <a:lstStyle/>
                    <a:p>
                      <a:pPr marL="6350" indent="-6350" algn="ctr">
                        <a:lnSpc>
                          <a:spcPct val="152000"/>
                        </a:lnSpc>
                        <a:spcAft>
                          <a:spcPts val="965"/>
                        </a:spcAft>
                      </a:pPr>
                      <a:r>
                        <a:rPr lang="en-US" sz="1600">
                          <a:solidFill>
                            <a:schemeClr val="bg1"/>
                          </a:solidFill>
                          <a:effectLst/>
                          <a:latin typeface="Century Gothic"/>
                        </a:rPr>
                        <a:t>9</a:t>
                      </a:r>
                      <a:endParaRPr lang="en-ZA" sz="1600">
                        <a:solidFill>
                          <a:schemeClr val="bg1"/>
                        </a:solidFill>
                        <a:effectLst/>
                        <a:latin typeface="Century Gothic"/>
                        <a:ea typeface="Arial" panose="020B0604020202020204" pitchFamily="34" charset="0"/>
                        <a:cs typeface="Times New Roman"/>
                      </a:endParaRPr>
                    </a:p>
                  </a:txBody>
                  <a:tcPr marL="114284" marR="114284" marT="0" marB="0">
                    <a:solidFill>
                      <a:schemeClr val="bg2">
                        <a:lumMod val="60000"/>
                        <a:lumOff val="40000"/>
                      </a:schemeClr>
                    </a:solidFill>
                  </a:tcPr>
                </a:tc>
                <a:tc>
                  <a:txBody>
                    <a:bodyPr/>
                    <a:lstStyle/>
                    <a:p>
                      <a:pPr marL="6350" indent="-6350" algn="ctr">
                        <a:lnSpc>
                          <a:spcPct val="152000"/>
                        </a:lnSpc>
                        <a:spcAft>
                          <a:spcPts val="965"/>
                        </a:spcAft>
                      </a:pPr>
                      <a:r>
                        <a:rPr lang="en-US" sz="1600">
                          <a:solidFill>
                            <a:schemeClr val="bg1"/>
                          </a:solidFill>
                          <a:effectLst/>
                          <a:latin typeface="Century Gothic"/>
                        </a:rPr>
                        <a:t>9</a:t>
                      </a:r>
                      <a:endParaRPr lang="en-ZA" sz="1600">
                        <a:solidFill>
                          <a:schemeClr val="bg1"/>
                        </a:solidFill>
                        <a:effectLst/>
                        <a:latin typeface="Century Gothic"/>
                        <a:ea typeface="Arial" panose="020B0604020202020204" pitchFamily="34" charset="0"/>
                        <a:cs typeface="Times New Roman"/>
                      </a:endParaRPr>
                    </a:p>
                  </a:txBody>
                  <a:tcPr marL="114284" marR="114284" marT="0" marB="0">
                    <a:solidFill>
                      <a:schemeClr val="bg2">
                        <a:lumMod val="60000"/>
                        <a:lumOff val="40000"/>
                      </a:schemeClr>
                    </a:solidFill>
                  </a:tcPr>
                </a:tc>
                <a:extLst>
                  <a:ext uri="{0D108BD9-81ED-4DB2-BD59-A6C34878D82A}">
                    <a16:rowId xmlns:a16="http://schemas.microsoft.com/office/drawing/2014/main" xmlns="" val="2058242234"/>
                  </a:ext>
                </a:extLst>
              </a:tr>
              <a:tr h="784647">
                <a:tc>
                  <a:txBody>
                    <a:bodyPr/>
                    <a:lstStyle/>
                    <a:p>
                      <a:pPr marL="6350" lvl="0" indent="-6350" algn="l">
                        <a:lnSpc>
                          <a:spcPct val="100000"/>
                        </a:lnSpc>
                        <a:spcAft>
                          <a:spcPts val="0"/>
                        </a:spcAft>
                        <a:buNone/>
                      </a:pPr>
                      <a:r>
                        <a:rPr lang="en-ZA" sz="1600" b="0">
                          <a:solidFill>
                            <a:schemeClr val="bg1"/>
                          </a:solidFill>
                          <a:effectLst/>
                          <a:latin typeface="Century Gothic"/>
                        </a:rPr>
                        <a:t>Number of stakeholder engagements – Development of Public Education Strategy and Stakeholder strategy </a:t>
                      </a:r>
                      <a:endParaRPr lang="en-ZA" sz="1600" b="0">
                        <a:solidFill>
                          <a:schemeClr val="bg1"/>
                        </a:solidFill>
                        <a:effectLst/>
                        <a:latin typeface="Century Gothic"/>
                        <a:ea typeface="Arial" panose="020B0604020202020204" pitchFamily="34" charset="0"/>
                        <a:cs typeface="Times New Roman"/>
                      </a:endParaRPr>
                    </a:p>
                  </a:txBody>
                  <a:tcPr marL="114284" marR="114284" marT="0" marB="0">
                    <a:solidFill>
                      <a:schemeClr val="bg2">
                        <a:lumMod val="60000"/>
                        <a:lumOff val="40000"/>
                      </a:schemeClr>
                    </a:solidFill>
                  </a:tcPr>
                </a:tc>
                <a:tc>
                  <a:txBody>
                    <a:bodyPr/>
                    <a:lstStyle/>
                    <a:p>
                      <a:pPr marL="2540" indent="-2540" algn="ctr">
                        <a:lnSpc>
                          <a:spcPct val="152000"/>
                        </a:lnSpc>
                        <a:spcAft>
                          <a:spcPts val="965"/>
                        </a:spcAft>
                      </a:pPr>
                      <a:r>
                        <a:rPr lang="en-ZA" sz="1600">
                          <a:solidFill>
                            <a:schemeClr val="bg1"/>
                          </a:solidFill>
                          <a:effectLst/>
                          <a:latin typeface="Century Gothic"/>
                        </a:rPr>
                        <a:t>36</a:t>
                      </a:r>
                      <a:endParaRPr lang="en-ZA" sz="1600">
                        <a:solidFill>
                          <a:schemeClr val="bg1"/>
                        </a:solidFill>
                        <a:effectLst/>
                        <a:latin typeface="Century Gothic"/>
                        <a:ea typeface="Arial" panose="020B0604020202020204" pitchFamily="34" charset="0"/>
                        <a:cs typeface="Times New Roman"/>
                      </a:endParaRPr>
                    </a:p>
                  </a:txBody>
                  <a:tcPr marL="114284" marR="114284" marT="0" marB="0">
                    <a:solidFill>
                      <a:schemeClr val="bg2">
                        <a:lumMod val="60000"/>
                        <a:lumOff val="40000"/>
                      </a:schemeClr>
                    </a:solidFill>
                  </a:tcPr>
                </a:tc>
                <a:tc>
                  <a:txBody>
                    <a:bodyPr/>
                    <a:lstStyle/>
                    <a:p>
                      <a:pPr marL="2540" indent="-2540" algn="ctr">
                        <a:lnSpc>
                          <a:spcPct val="152000"/>
                        </a:lnSpc>
                        <a:spcAft>
                          <a:spcPts val="965"/>
                        </a:spcAft>
                      </a:pPr>
                      <a:r>
                        <a:rPr lang="en-US" sz="1600">
                          <a:solidFill>
                            <a:schemeClr val="bg1"/>
                          </a:solidFill>
                          <a:effectLst/>
                          <a:latin typeface="Century Gothic"/>
                        </a:rPr>
                        <a:t>9</a:t>
                      </a:r>
                      <a:endParaRPr lang="en-ZA" sz="1600">
                        <a:solidFill>
                          <a:schemeClr val="bg1"/>
                        </a:solidFill>
                        <a:effectLst/>
                        <a:latin typeface="Century Gothic"/>
                        <a:ea typeface="Arial" panose="020B0604020202020204" pitchFamily="34" charset="0"/>
                        <a:cs typeface="Times New Roman"/>
                      </a:endParaRPr>
                    </a:p>
                  </a:txBody>
                  <a:tcPr marL="114284" marR="114284" marT="0" marB="0">
                    <a:solidFill>
                      <a:schemeClr val="bg2">
                        <a:lumMod val="60000"/>
                        <a:lumOff val="40000"/>
                      </a:schemeClr>
                    </a:solidFill>
                  </a:tcPr>
                </a:tc>
                <a:tc>
                  <a:txBody>
                    <a:bodyPr/>
                    <a:lstStyle/>
                    <a:p>
                      <a:pPr marL="2540" indent="-2540" algn="ctr">
                        <a:lnSpc>
                          <a:spcPct val="152000"/>
                        </a:lnSpc>
                        <a:spcAft>
                          <a:spcPts val="965"/>
                        </a:spcAft>
                      </a:pPr>
                      <a:r>
                        <a:rPr lang="en-US" sz="1600">
                          <a:solidFill>
                            <a:schemeClr val="bg1"/>
                          </a:solidFill>
                          <a:effectLst/>
                          <a:latin typeface="Century Gothic"/>
                        </a:rPr>
                        <a:t>9</a:t>
                      </a:r>
                      <a:endParaRPr lang="en-ZA" sz="1600">
                        <a:solidFill>
                          <a:schemeClr val="bg1"/>
                        </a:solidFill>
                        <a:effectLst/>
                        <a:latin typeface="Century Gothic"/>
                        <a:ea typeface="Arial" panose="020B0604020202020204" pitchFamily="34" charset="0"/>
                        <a:cs typeface="Times New Roman"/>
                      </a:endParaRPr>
                    </a:p>
                  </a:txBody>
                  <a:tcPr marL="114284" marR="114284" marT="0" marB="0">
                    <a:solidFill>
                      <a:schemeClr val="bg2">
                        <a:lumMod val="60000"/>
                        <a:lumOff val="40000"/>
                      </a:schemeClr>
                    </a:solidFill>
                  </a:tcPr>
                </a:tc>
                <a:tc>
                  <a:txBody>
                    <a:bodyPr/>
                    <a:lstStyle/>
                    <a:p>
                      <a:pPr marL="2540" indent="-2540" algn="ctr">
                        <a:lnSpc>
                          <a:spcPct val="152000"/>
                        </a:lnSpc>
                        <a:spcAft>
                          <a:spcPts val="965"/>
                        </a:spcAft>
                      </a:pPr>
                      <a:r>
                        <a:rPr lang="en-US" sz="1600">
                          <a:solidFill>
                            <a:schemeClr val="bg1"/>
                          </a:solidFill>
                          <a:effectLst/>
                          <a:latin typeface="Century Gothic"/>
                        </a:rPr>
                        <a:t>9</a:t>
                      </a:r>
                      <a:endParaRPr lang="en-ZA" sz="1600">
                        <a:solidFill>
                          <a:schemeClr val="bg1"/>
                        </a:solidFill>
                        <a:effectLst/>
                        <a:latin typeface="Century Gothic"/>
                        <a:ea typeface="Arial" panose="020B0604020202020204" pitchFamily="34" charset="0"/>
                        <a:cs typeface="Times New Roman"/>
                      </a:endParaRPr>
                    </a:p>
                  </a:txBody>
                  <a:tcPr marL="114284" marR="114284" marT="0" marB="0">
                    <a:solidFill>
                      <a:schemeClr val="bg2">
                        <a:lumMod val="60000"/>
                        <a:lumOff val="40000"/>
                      </a:schemeClr>
                    </a:solidFill>
                  </a:tcPr>
                </a:tc>
                <a:tc>
                  <a:txBody>
                    <a:bodyPr/>
                    <a:lstStyle/>
                    <a:p>
                      <a:pPr marL="2540" indent="-2540" algn="ctr">
                        <a:lnSpc>
                          <a:spcPct val="152000"/>
                        </a:lnSpc>
                        <a:spcAft>
                          <a:spcPts val="965"/>
                        </a:spcAft>
                      </a:pPr>
                      <a:r>
                        <a:rPr lang="en-US" sz="1600" dirty="0">
                          <a:solidFill>
                            <a:schemeClr val="bg1"/>
                          </a:solidFill>
                          <a:effectLst/>
                          <a:latin typeface="Century Gothic"/>
                        </a:rPr>
                        <a:t>9</a:t>
                      </a:r>
                      <a:endParaRPr lang="en-ZA" sz="1600" dirty="0">
                        <a:solidFill>
                          <a:schemeClr val="bg1"/>
                        </a:solidFill>
                        <a:effectLst/>
                        <a:latin typeface="Century Gothic"/>
                        <a:ea typeface="Arial" panose="020B0604020202020204" pitchFamily="34" charset="0"/>
                        <a:cs typeface="Times New Roman"/>
                      </a:endParaRPr>
                    </a:p>
                  </a:txBody>
                  <a:tcPr marL="114284" marR="114284" marT="0" marB="0">
                    <a:solidFill>
                      <a:schemeClr val="bg2">
                        <a:lumMod val="60000"/>
                        <a:lumOff val="40000"/>
                      </a:schemeClr>
                    </a:solidFill>
                  </a:tcPr>
                </a:tc>
                <a:extLst>
                  <a:ext uri="{0D108BD9-81ED-4DB2-BD59-A6C34878D82A}">
                    <a16:rowId xmlns:a16="http://schemas.microsoft.com/office/drawing/2014/main" xmlns="" val="2488871639"/>
                  </a:ext>
                </a:extLst>
              </a:tr>
            </a:tbl>
          </a:graphicData>
        </a:graphic>
      </p:graphicFrame>
    </p:spTree>
    <p:extLst>
      <p:ext uri="{BB962C8B-B14F-4D97-AF65-F5344CB8AC3E}">
        <p14:creationId xmlns:p14="http://schemas.microsoft.com/office/powerpoint/2010/main" xmlns="" val="29172035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33BB0F0-DE79-DD77-765B-ED03AF2CC62D}"/>
              </a:ext>
            </a:extLst>
          </p:cNvPr>
          <p:cNvSpPr>
            <a:spLocks noGrp="1"/>
          </p:cNvSpPr>
          <p:nvPr>
            <p:ph type="title"/>
          </p:nvPr>
        </p:nvSpPr>
        <p:spPr>
          <a:xfrm>
            <a:off x="125234" y="284176"/>
            <a:ext cx="10861765" cy="1207439"/>
          </a:xfrm>
        </p:spPr>
        <p:txBody>
          <a:bodyPr>
            <a:normAutofit/>
          </a:bodyPr>
          <a:lstStyle/>
          <a:p>
            <a:pPr algn="ctr"/>
            <a:r>
              <a:rPr lang="en-ZA" sz="3600" b="1">
                <a:solidFill>
                  <a:schemeClr val="tx2">
                    <a:lumMod val="50000"/>
                  </a:schemeClr>
                </a:solidFill>
                <a:latin typeface="Century Gothic"/>
              </a:rPr>
              <a:t>OUTCOME 2 – communication</a:t>
            </a:r>
            <a:endParaRPr lang="en-ZA" sz="3600" b="1">
              <a:solidFill>
                <a:schemeClr val="tx2">
                  <a:lumMod val="50000"/>
                </a:schemeClr>
              </a:solidFill>
              <a:latin typeface="Century Gothic" panose="020B0502020202020204" pitchFamily="34" charset="0"/>
            </a:endParaRPr>
          </a:p>
        </p:txBody>
      </p:sp>
      <p:sp>
        <p:nvSpPr>
          <p:cNvPr id="4" name="Date Placeholder 3">
            <a:extLst>
              <a:ext uri="{FF2B5EF4-FFF2-40B4-BE49-F238E27FC236}">
                <a16:creationId xmlns:a16="http://schemas.microsoft.com/office/drawing/2014/main" xmlns="" id="{19188542-A6F1-05C1-7E76-AA9929EE5AC1}"/>
              </a:ext>
            </a:extLst>
          </p:cNvPr>
          <p:cNvSpPr>
            <a:spLocks noGrp="1"/>
          </p:cNvSpPr>
          <p:nvPr>
            <p:ph type="dt" sz="half" idx="10"/>
          </p:nvPr>
        </p:nvSpPr>
        <p:spPr/>
        <p:txBody>
          <a:bodyPr/>
          <a:lstStyle/>
          <a:p>
            <a:fld id="{55DA6F25-8700-47EF-BFFF-210886682FDE}" type="datetime1">
              <a:rPr lang="en-ZA" smtClean="0"/>
              <a:pPr/>
              <a:t>2023/05/10</a:t>
            </a:fld>
            <a:endParaRPr lang="en-ZA"/>
          </a:p>
        </p:txBody>
      </p:sp>
      <p:sp>
        <p:nvSpPr>
          <p:cNvPr id="5" name="Footer Placeholder 4">
            <a:extLst>
              <a:ext uri="{FF2B5EF4-FFF2-40B4-BE49-F238E27FC236}">
                <a16:creationId xmlns:a16="http://schemas.microsoft.com/office/drawing/2014/main" xmlns="" id="{7F433450-900C-51F3-59B6-4E22232E8AE2}"/>
              </a:ext>
            </a:extLst>
          </p:cNvPr>
          <p:cNvSpPr>
            <a:spLocks noGrp="1"/>
          </p:cNvSpPr>
          <p:nvPr>
            <p:ph type="ftr" sz="quarter" idx="11"/>
          </p:nvPr>
        </p:nvSpPr>
        <p:spPr/>
        <p:txBody>
          <a:bodyPr/>
          <a:lstStyle/>
          <a:p>
            <a:r>
              <a:rPr lang="en-US"/>
              <a:t>A Society Free From All Forms of Gender Inequality.</a:t>
            </a:r>
            <a:endParaRPr lang="en-ZA"/>
          </a:p>
        </p:txBody>
      </p:sp>
      <p:sp>
        <p:nvSpPr>
          <p:cNvPr id="6" name="Slide Number Placeholder 5">
            <a:extLst>
              <a:ext uri="{FF2B5EF4-FFF2-40B4-BE49-F238E27FC236}">
                <a16:creationId xmlns:a16="http://schemas.microsoft.com/office/drawing/2014/main" xmlns="" id="{D16BC909-B26F-59B1-761E-3EF6997B679C}"/>
              </a:ext>
            </a:extLst>
          </p:cNvPr>
          <p:cNvSpPr>
            <a:spLocks noGrp="1"/>
          </p:cNvSpPr>
          <p:nvPr>
            <p:ph type="sldNum" sz="quarter" idx="12"/>
          </p:nvPr>
        </p:nvSpPr>
        <p:spPr/>
        <p:txBody>
          <a:bodyPr/>
          <a:lstStyle/>
          <a:p>
            <a:fld id="{4C5DC4AD-8DB4-4E4A-BEA4-8A23F11057A7}" type="slidenum">
              <a:rPr lang="en-ZA" smtClean="0"/>
              <a:pPr/>
              <a:t>17</a:t>
            </a:fld>
            <a:endParaRPr lang="en-ZA"/>
          </a:p>
        </p:txBody>
      </p:sp>
      <p:pic>
        <p:nvPicPr>
          <p:cNvPr id="12" name="Picture 11" descr="A picture containing logo&#10;&#10;Description automatically generated">
            <a:extLst>
              <a:ext uri="{FF2B5EF4-FFF2-40B4-BE49-F238E27FC236}">
                <a16:creationId xmlns:a16="http://schemas.microsoft.com/office/drawing/2014/main" xmlns="" id="{E161F8CC-9EBA-3BD1-A00F-032BBEBD73B3}"/>
              </a:ext>
            </a:extLst>
          </p:cNvPr>
          <p:cNvPicPr>
            <a:picLocks noChangeAspect="1"/>
          </p:cNvPicPr>
          <p:nvPr/>
        </p:nvPicPr>
        <p:blipFill rotWithShape="1">
          <a:blip r:embed="rId2" cstate="print">
            <a:extLst>
              <a:ext uri="{28A0092B-C50C-407E-A947-70E740481C1C}">
                <a14:useLocalDpi xmlns:a14="http://schemas.microsoft.com/office/drawing/2010/main" xmlns="" val="0"/>
              </a:ext>
            </a:extLst>
          </a:blip>
          <a:srcRect b="15227"/>
          <a:stretch/>
        </p:blipFill>
        <p:spPr>
          <a:xfrm>
            <a:off x="9496422" y="204416"/>
            <a:ext cx="2325009" cy="1493927"/>
          </a:xfrm>
          <a:prstGeom prst="rect">
            <a:avLst/>
          </a:prstGeom>
        </p:spPr>
      </p:pic>
      <p:graphicFrame>
        <p:nvGraphicFramePr>
          <p:cNvPr id="7" name="Table 6">
            <a:extLst>
              <a:ext uri="{FF2B5EF4-FFF2-40B4-BE49-F238E27FC236}">
                <a16:creationId xmlns:a16="http://schemas.microsoft.com/office/drawing/2014/main" xmlns="" id="{F0973C0D-DCE8-330B-D41E-2D8908F41B80}"/>
              </a:ext>
            </a:extLst>
          </p:cNvPr>
          <p:cNvGraphicFramePr>
            <a:graphicFrameLocks noGrp="1"/>
          </p:cNvGraphicFramePr>
          <p:nvPr>
            <p:extLst>
              <p:ext uri="{D42A27DB-BD31-4B8C-83A1-F6EECF244321}">
                <p14:modId xmlns:p14="http://schemas.microsoft.com/office/powerpoint/2010/main" xmlns="" val="2154135418"/>
              </p:ext>
            </p:extLst>
          </p:nvPr>
        </p:nvGraphicFramePr>
        <p:xfrm>
          <a:off x="681859" y="2056186"/>
          <a:ext cx="10873279" cy="4043464"/>
        </p:xfrm>
        <a:graphic>
          <a:graphicData uri="http://schemas.openxmlformats.org/drawingml/2006/table">
            <a:tbl>
              <a:tblPr firstRow="1" firstCol="1" bandRow="1">
                <a:tableStyleId>{5C22544A-7EE6-4342-B048-85BDC9FD1C3A}</a:tableStyleId>
              </a:tblPr>
              <a:tblGrid>
                <a:gridCol w="2847584">
                  <a:extLst>
                    <a:ext uri="{9D8B030D-6E8A-4147-A177-3AD203B41FA5}">
                      <a16:colId xmlns:a16="http://schemas.microsoft.com/office/drawing/2014/main" xmlns="" val="620634798"/>
                    </a:ext>
                  </a:extLst>
                </a:gridCol>
                <a:gridCol w="2847584">
                  <a:extLst>
                    <a:ext uri="{9D8B030D-6E8A-4147-A177-3AD203B41FA5}">
                      <a16:colId xmlns:a16="http://schemas.microsoft.com/office/drawing/2014/main" xmlns="" val="2539994585"/>
                    </a:ext>
                  </a:extLst>
                </a:gridCol>
                <a:gridCol w="970213">
                  <a:extLst>
                    <a:ext uri="{9D8B030D-6E8A-4147-A177-3AD203B41FA5}">
                      <a16:colId xmlns:a16="http://schemas.microsoft.com/office/drawing/2014/main" xmlns="" val="4103813765"/>
                    </a:ext>
                  </a:extLst>
                </a:gridCol>
                <a:gridCol w="479220">
                  <a:extLst>
                    <a:ext uri="{9D8B030D-6E8A-4147-A177-3AD203B41FA5}">
                      <a16:colId xmlns:a16="http://schemas.microsoft.com/office/drawing/2014/main" xmlns="" val="2014301306"/>
                    </a:ext>
                  </a:extLst>
                </a:gridCol>
                <a:gridCol w="970213">
                  <a:extLst>
                    <a:ext uri="{9D8B030D-6E8A-4147-A177-3AD203B41FA5}">
                      <a16:colId xmlns:a16="http://schemas.microsoft.com/office/drawing/2014/main" xmlns="" val="2462813180"/>
                    </a:ext>
                  </a:extLst>
                </a:gridCol>
                <a:gridCol w="970213">
                  <a:extLst>
                    <a:ext uri="{9D8B030D-6E8A-4147-A177-3AD203B41FA5}">
                      <a16:colId xmlns:a16="http://schemas.microsoft.com/office/drawing/2014/main" xmlns="" val="1533332897"/>
                    </a:ext>
                  </a:extLst>
                </a:gridCol>
                <a:gridCol w="596084">
                  <a:extLst>
                    <a:ext uri="{9D8B030D-6E8A-4147-A177-3AD203B41FA5}">
                      <a16:colId xmlns:a16="http://schemas.microsoft.com/office/drawing/2014/main" xmlns="" val="2098563512"/>
                    </a:ext>
                  </a:extLst>
                </a:gridCol>
                <a:gridCol w="596084">
                  <a:extLst>
                    <a:ext uri="{9D8B030D-6E8A-4147-A177-3AD203B41FA5}">
                      <a16:colId xmlns:a16="http://schemas.microsoft.com/office/drawing/2014/main" xmlns="" val="2737096475"/>
                    </a:ext>
                  </a:extLst>
                </a:gridCol>
                <a:gridCol w="596084">
                  <a:extLst>
                    <a:ext uri="{9D8B030D-6E8A-4147-A177-3AD203B41FA5}">
                      <a16:colId xmlns:a16="http://schemas.microsoft.com/office/drawing/2014/main" xmlns="" val="1440680924"/>
                    </a:ext>
                  </a:extLst>
                </a:gridCol>
              </a:tblGrid>
              <a:tr h="278932">
                <a:tc gridSpan="9">
                  <a:txBody>
                    <a:bodyPr/>
                    <a:lstStyle/>
                    <a:p>
                      <a:pPr algn="ctr" fontAlgn="base"/>
                      <a:r>
                        <a:rPr lang="en-US" sz="1600" kern="0">
                          <a:solidFill>
                            <a:schemeClr val="accent5">
                              <a:lumMod val="50000"/>
                            </a:schemeClr>
                          </a:solidFill>
                          <a:effectLst/>
                          <a:latin typeface="Century Gothic"/>
                        </a:rPr>
                        <a:t>ANNUAL PERFORMANCE PLAN: 2023/2024​</a:t>
                      </a:r>
                      <a:endParaRPr lang="en-US" sz="1600">
                        <a:solidFill>
                          <a:schemeClr val="accent5">
                            <a:lumMod val="50000"/>
                          </a:schemeClr>
                        </a:solidFill>
                        <a:effectLst/>
                        <a:latin typeface="Century Gothic"/>
                      </a:endParaRPr>
                    </a:p>
                  </a:txBody>
                  <a:tcPr marL="9525" marR="9525" marT="9525" marB="9525">
                    <a:solidFill>
                      <a:schemeClr val="bg2">
                        <a:lumMod val="60000"/>
                        <a:lumOff val="4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3393588748"/>
                  </a:ext>
                </a:extLst>
              </a:tr>
              <a:tr h="334717">
                <a:tc rowSpan="3">
                  <a:txBody>
                    <a:bodyPr/>
                    <a:lstStyle/>
                    <a:p>
                      <a:pPr algn="ctr" fontAlgn="base"/>
                      <a:r>
                        <a:rPr lang="en-US" sz="1800" kern="0">
                          <a:solidFill>
                            <a:schemeClr val="accent5">
                              <a:lumMod val="50000"/>
                            </a:schemeClr>
                          </a:solidFill>
                          <a:effectLst/>
                          <a:latin typeface="Century Gothic"/>
                        </a:rPr>
                        <a:t>Output​</a:t>
                      </a:r>
                      <a:endParaRPr lang="en-US" sz="1800">
                        <a:solidFill>
                          <a:schemeClr val="accent5">
                            <a:lumMod val="50000"/>
                          </a:schemeClr>
                        </a:solidFill>
                        <a:effectLst/>
                        <a:latin typeface="Century Gothic"/>
                      </a:endParaRPr>
                    </a:p>
                  </a:txBody>
                  <a:tcPr marL="9525" marR="9525" marT="9525" marB="9525">
                    <a:solidFill>
                      <a:schemeClr val="bg2">
                        <a:lumMod val="60000"/>
                        <a:lumOff val="40000"/>
                      </a:schemeClr>
                    </a:solidFill>
                  </a:tcPr>
                </a:tc>
                <a:tc rowSpan="3">
                  <a:txBody>
                    <a:bodyPr/>
                    <a:lstStyle/>
                    <a:p>
                      <a:pPr algn="ctr" fontAlgn="base"/>
                      <a:r>
                        <a:rPr lang="en-US" sz="1400" kern="0">
                          <a:solidFill>
                            <a:schemeClr val="accent5">
                              <a:lumMod val="50000"/>
                            </a:schemeClr>
                          </a:solidFill>
                          <a:effectLst/>
                          <a:latin typeface="Century Gothic"/>
                        </a:rPr>
                        <a:t>Output Indicators​</a:t>
                      </a:r>
                      <a:endParaRPr lang="en-US" sz="1400">
                        <a:solidFill>
                          <a:schemeClr val="accent5">
                            <a:lumMod val="50000"/>
                          </a:schemeClr>
                        </a:solidFill>
                        <a:effectLst/>
                        <a:latin typeface="Century Gothic"/>
                      </a:endParaRPr>
                    </a:p>
                  </a:txBody>
                  <a:tcPr marL="9525" marR="9525" marT="9525" marB="9525">
                    <a:solidFill>
                      <a:schemeClr val="bg2">
                        <a:lumMod val="60000"/>
                        <a:lumOff val="40000"/>
                      </a:schemeClr>
                    </a:solidFill>
                  </a:tcPr>
                </a:tc>
                <a:tc gridSpan="4">
                  <a:txBody>
                    <a:bodyPr/>
                    <a:lstStyle/>
                    <a:p>
                      <a:pPr algn="ctr" fontAlgn="base"/>
                      <a:r>
                        <a:rPr lang="en-US" sz="1200" kern="0">
                          <a:effectLst/>
                          <a:latin typeface="Century Gothic"/>
                        </a:rPr>
                        <a:t>Annual Targets​</a:t>
                      </a:r>
                      <a:endParaRPr lang="en-US" sz="1200">
                        <a:effectLst/>
                        <a:latin typeface="Century Gothic"/>
                      </a:endParaRPr>
                    </a:p>
                  </a:txBody>
                  <a:tcPr marL="9525" marR="9525" marT="9525" marB="9525">
                    <a:solidFill>
                      <a:schemeClr val="bg2">
                        <a:lumMod val="60000"/>
                        <a:lumOff val="4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rowSpan="2" gridSpan="3">
                  <a:txBody>
                    <a:bodyPr/>
                    <a:lstStyle/>
                    <a:p>
                      <a:pPr algn="ctr" fontAlgn="base"/>
                      <a:endParaRPr lang="en-US" sz="1200" kern="0">
                        <a:effectLst/>
                        <a:latin typeface="Century Gothic"/>
                      </a:endParaRPr>
                    </a:p>
                    <a:p>
                      <a:pPr lvl="0" algn="ctr">
                        <a:buNone/>
                      </a:pPr>
                      <a:r>
                        <a:rPr lang="en-US" sz="1200" kern="0">
                          <a:effectLst/>
                          <a:latin typeface="Century Gothic"/>
                        </a:rPr>
                        <a:t>MTEF Period​</a:t>
                      </a:r>
                      <a:endParaRPr lang="en-US" sz="1200">
                        <a:effectLst/>
                        <a:latin typeface="Century Gothic"/>
                      </a:endParaRPr>
                    </a:p>
                  </a:txBody>
                  <a:tcPr marL="9525" marR="9525" marT="9525" marB="9525">
                    <a:solidFill>
                      <a:schemeClr val="bg2">
                        <a:lumMod val="60000"/>
                        <a:lumOff val="40000"/>
                      </a:schemeClr>
                    </a:solidFill>
                  </a:tcPr>
                </a:tc>
                <a:tc rowSpan="2" hMerge="1">
                  <a:txBody>
                    <a:bodyPr/>
                    <a:lstStyle/>
                    <a:p>
                      <a:endParaRPr lang="en-US"/>
                    </a:p>
                  </a:txBody>
                  <a:tcPr/>
                </a:tc>
                <a:tc rowSpan="2" hMerge="1">
                  <a:txBody>
                    <a:bodyPr/>
                    <a:lstStyle/>
                    <a:p>
                      <a:endParaRPr lang="en-US"/>
                    </a:p>
                  </a:txBody>
                  <a:tcPr/>
                </a:tc>
                <a:extLst>
                  <a:ext uri="{0D108BD9-81ED-4DB2-BD59-A6C34878D82A}">
                    <a16:rowId xmlns:a16="http://schemas.microsoft.com/office/drawing/2014/main" xmlns="" val="3511772225"/>
                  </a:ext>
                </a:extLst>
              </a:tr>
              <a:tr h="697329">
                <a:tc vMerge="1">
                  <a:txBody>
                    <a:bodyPr/>
                    <a:lstStyle/>
                    <a:p>
                      <a:endParaRPr lang="en-US"/>
                    </a:p>
                  </a:txBody>
                  <a:tcPr/>
                </a:tc>
                <a:tc vMerge="1">
                  <a:txBody>
                    <a:bodyPr/>
                    <a:lstStyle/>
                    <a:p>
                      <a:endParaRPr lang="en-US"/>
                    </a:p>
                  </a:txBody>
                  <a:tcPr/>
                </a:tc>
                <a:tc gridSpan="3">
                  <a:txBody>
                    <a:bodyPr/>
                    <a:lstStyle/>
                    <a:p>
                      <a:pPr algn="ctr" fontAlgn="base"/>
                      <a:r>
                        <a:rPr lang="en-US" sz="1200" kern="0">
                          <a:effectLst/>
                          <a:latin typeface="Century Gothic"/>
                        </a:rPr>
                        <a:t>Audited Performance​</a:t>
                      </a:r>
                      <a:endParaRPr lang="en-US" sz="1200">
                        <a:effectLst/>
                        <a:latin typeface="Century Gothic"/>
                      </a:endParaRPr>
                    </a:p>
                  </a:txBody>
                  <a:tcPr marL="9525" marR="9525" marT="9525" marB="9525">
                    <a:solidFill>
                      <a:schemeClr val="bg2">
                        <a:lumMod val="60000"/>
                        <a:lumOff val="40000"/>
                      </a:schemeClr>
                    </a:solidFill>
                  </a:tcPr>
                </a:tc>
                <a:tc hMerge="1">
                  <a:txBody>
                    <a:bodyPr/>
                    <a:lstStyle/>
                    <a:p>
                      <a:endParaRPr lang="en-US"/>
                    </a:p>
                  </a:txBody>
                  <a:tcPr/>
                </a:tc>
                <a:tc hMerge="1">
                  <a:txBody>
                    <a:bodyPr/>
                    <a:lstStyle/>
                    <a:p>
                      <a:endParaRPr lang="en-US"/>
                    </a:p>
                  </a:txBody>
                  <a:tcPr/>
                </a:tc>
                <a:tc>
                  <a:txBody>
                    <a:bodyPr/>
                    <a:lstStyle/>
                    <a:p>
                      <a:pPr algn="ctr" fontAlgn="base"/>
                      <a:r>
                        <a:rPr lang="en-US" sz="1200" kern="0">
                          <a:effectLst/>
                          <a:latin typeface="Century Gothic"/>
                        </a:rPr>
                        <a:t>Estimated</a:t>
                      </a:r>
                      <a:endParaRPr lang="en-US" sz="1200">
                        <a:effectLst/>
                        <a:latin typeface="Century Gothic"/>
                      </a:endParaRPr>
                    </a:p>
                    <a:p>
                      <a:pPr algn="ctr" fontAlgn="base"/>
                      <a:r>
                        <a:rPr lang="en-US" sz="1200" kern="0">
                          <a:effectLst/>
                          <a:latin typeface="Century Gothic"/>
                        </a:rPr>
                        <a:t>Performance​</a:t>
                      </a:r>
                      <a:endParaRPr lang="en-US" sz="1200">
                        <a:effectLst/>
                        <a:latin typeface="Century Gothic"/>
                      </a:endParaRPr>
                    </a:p>
                  </a:txBody>
                  <a:tcPr marL="9525" marR="9525" marT="9525" marB="9525" anchor="b">
                    <a:solidFill>
                      <a:schemeClr val="bg2">
                        <a:lumMod val="60000"/>
                        <a:lumOff val="40000"/>
                      </a:schemeClr>
                    </a:solidFill>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xmlns="" val="251000009"/>
                  </a:ext>
                </a:extLst>
              </a:tr>
              <a:tr h="474183">
                <a:tc vMerge="1">
                  <a:txBody>
                    <a:bodyPr/>
                    <a:lstStyle/>
                    <a:p>
                      <a:endParaRPr lang="en-US"/>
                    </a:p>
                  </a:txBody>
                  <a:tcPr/>
                </a:tc>
                <a:tc vMerge="1">
                  <a:txBody>
                    <a:bodyPr/>
                    <a:lstStyle/>
                    <a:p>
                      <a:endParaRPr lang="en-US"/>
                    </a:p>
                  </a:txBody>
                  <a:tcPr/>
                </a:tc>
                <a:tc>
                  <a:txBody>
                    <a:bodyPr/>
                    <a:lstStyle/>
                    <a:p>
                      <a:pPr algn="ctr" fontAlgn="base"/>
                      <a:r>
                        <a:rPr lang="en-US" sz="1200" kern="0">
                          <a:effectLst/>
                          <a:latin typeface="Century Gothic"/>
                        </a:rPr>
                        <a:t>20/21​</a:t>
                      </a:r>
                      <a:endParaRPr lang="en-US" sz="1200">
                        <a:effectLst/>
                        <a:latin typeface="Century Gothic"/>
                      </a:endParaRPr>
                    </a:p>
                  </a:txBody>
                  <a:tcPr marL="9525" marR="9525" marT="9525" marB="9525">
                    <a:solidFill>
                      <a:schemeClr val="bg2">
                        <a:lumMod val="60000"/>
                        <a:lumOff val="40000"/>
                      </a:schemeClr>
                    </a:solidFill>
                  </a:tcPr>
                </a:tc>
                <a:tc>
                  <a:txBody>
                    <a:bodyPr/>
                    <a:lstStyle/>
                    <a:p>
                      <a:pPr algn="ctr" fontAlgn="base"/>
                      <a:r>
                        <a:rPr lang="en-US" sz="1200" kern="0">
                          <a:effectLst/>
                          <a:latin typeface="Century Gothic"/>
                        </a:rPr>
                        <a:t>21/22​</a:t>
                      </a:r>
                      <a:endParaRPr lang="en-US" sz="1200">
                        <a:effectLst/>
                        <a:latin typeface="Century Gothic"/>
                      </a:endParaRPr>
                    </a:p>
                  </a:txBody>
                  <a:tcPr marL="9525" marR="9525" marT="9525" marB="9525">
                    <a:solidFill>
                      <a:schemeClr val="bg2">
                        <a:lumMod val="60000"/>
                        <a:lumOff val="40000"/>
                      </a:schemeClr>
                    </a:solidFill>
                  </a:tcPr>
                </a:tc>
                <a:tc>
                  <a:txBody>
                    <a:bodyPr/>
                    <a:lstStyle/>
                    <a:p>
                      <a:pPr algn="ctr" fontAlgn="base"/>
                      <a:r>
                        <a:rPr lang="en-US" sz="1200" kern="0">
                          <a:effectLst/>
                          <a:latin typeface="Century Gothic"/>
                        </a:rPr>
                        <a:t>22/23​</a:t>
                      </a:r>
                      <a:endParaRPr lang="en-US" sz="1200">
                        <a:effectLst/>
                        <a:latin typeface="Century Gothic"/>
                      </a:endParaRPr>
                    </a:p>
                  </a:txBody>
                  <a:tcPr marL="9525" marR="9525" marT="9525" marB="9525">
                    <a:solidFill>
                      <a:schemeClr val="bg2">
                        <a:lumMod val="60000"/>
                        <a:lumOff val="40000"/>
                      </a:schemeClr>
                    </a:solidFill>
                  </a:tcPr>
                </a:tc>
                <a:tc>
                  <a:txBody>
                    <a:bodyPr/>
                    <a:lstStyle/>
                    <a:p>
                      <a:pPr algn="ctr" fontAlgn="base"/>
                      <a:r>
                        <a:rPr lang="en-US" sz="1200" kern="0">
                          <a:effectLst/>
                          <a:latin typeface="Century Gothic"/>
                        </a:rPr>
                        <a:t>2023/2024​</a:t>
                      </a:r>
                      <a:endParaRPr lang="en-US" sz="1200">
                        <a:effectLst/>
                        <a:latin typeface="Century Gothic"/>
                      </a:endParaRPr>
                    </a:p>
                  </a:txBody>
                  <a:tcPr marL="9525" marR="9525" marT="9525" marB="9525">
                    <a:solidFill>
                      <a:schemeClr val="bg2">
                        <a:lumMod val="60000"/>
                        <a:lumOff val="40000"/>
                      </a:schemeClr>
                    </a:solidFill>
                  </a:tcPr>
                </a:tc>
                <a:tc>
                  <a:txBody>
                    <a:bodyPr/>
                    <a:lstStyle/>
                    <a:p>
                      <a:pPr algn="ctr" fontAlgn="base"/>
                      <a:r>
                        <a:rPr lang="en-US" sz="1200" kern="0">
                          <a:effectLst/>
                          <a:latin typeface="Century Gothic"/>
                        </a:rPr>
                        <a:t>24/25​</a:t>
                      </a:r>
                      <a:endParaRPr lang="en-US" sz="1200">
                        <a:effectLst/>
                        <a:latin typeface="Century Gothic"/>
                      </a:endParaRPr>
                    </a:p>
                  </a:txBody>
                  <a:tcPr marL="9525" marR="9525" marT="9525" marB="9525">
                    <a:solidFill>
                      <a:schemeClr val="bg2">
                        <a:lumMod val="60000"/>
                        <a:lumOff val="40000"/>
                      </a:schemeClr>
                    </a:solidFill>
                  </a:tcPr>
                </a:tc>
                <a:tc>
                  <a:txBody>
                    <a:bodyPr/>
                    <a:lstStyle/>
                    <a:p>
                      <a:pPr algn="ctr" fontAlgn="base"/>
                      <a:r>
                        <a:rPr lang="en-US" sz="1200" kern="0">
                          <a:effectLst/>
                          <a:latin typeface="Century Gothic"/>
                        </a:rPr>
                        <a:t>25/26​</a:t>
                      </a:r>
                      <a:endParaRPr lang="en-US" sz="1200">
                        <a:effectLst/>
                        <a:latin typeface="Century Gothic"/>
                      </a:endParaRPr>
                    </a:p>
                  </a:txBody>
                  <a:tcPr marL="9525" marR="9525" marT="9525" marB="9525">
                    <a:solidFill>
                      <a:schemeClr val="bg2">
                        <a:lumMod val="60000"/>
                        <a:lumOff val="40000"/>
                      </a:schemeClr>
                    </a:solidFill>
                  </a:tcPr>
                </a:tc>
                <a:tc>
                  <a:txBody>
                    <a:bodyPr/>
                    <a:lstStyle/>
                    <a:p>
                      <a:pPr algn="ctr" fontAlgn="base"/>
                      <a:r>
                        <a:rPr lang="en-US" sz="1200" kern="0">
                          <a:effectLst/>
                          <a:latin typeface="Century Gothic"/>
                        </a:rPr>
                        <a:t>26/27</a:t>
                      </a:r>
                      <a:endParaRPr lang="en-US" sz="1200">
                        <a:effectLst/>
                        <a:latin typeface="Century Gothic"/>
                      </a:endParaRPr>
                    </a:p>
                  </a:txBody>
                  <a:tcPr marL="9525" marR="9525" marT="9525" marB="9525">
                    <a:solidFill>
                      <a:schemeClr val="bg2">
                        <a:lumMod val="60000"/>
                        <a:lumOff val="40000"/>
                      </a:schemeClr>
                    </a:solidFill>
                  </a:tcPr>
                </a:tc>
                <a:extLst>
                  <a:ext uri="{0D108BD9-81ED-4DB2-BD59-A6C34878D82A}">
                    <a16:rowId xmlns:a16="http://schemas.microsoft.com/office/drawing/2014/main" xmlns="" val="2441165670"/>
                  </a:ext>
                </a:extLst>
              </a:tr>
              <a:tr h="278932">
                <a:tc rowSpan="7">
                  <a:txBody>
                    <a:bodyPr/>
                    <a:lstStyle/>
                    <a:p>
                      <a:pPr algn="l" fontAlgn="base"/>
                      <a:r>
                        <a:rPr lang="en-US" sz="1800" kern="0">
                          <a:solidFill>
                            <a:schemeClr val="accent5">
                              <a:lumMod val="50000"/>
                            </a:schemeClr>
                          </a:solidFill>
                          <a:effectLst/>
                          <a:latin typeface="Century Gothic"/>
                        </a:rPr>
                        <a:t>OUTPUT 2:​</a:t>
                      </a:r>
                      <a:endParaRPr lang="en-US" sz="1800">
                        <a:solidFill>
                          <a:schemeClr val="accent5">
                            <a:lumMod val="50000"/>
                          </a:schemeClr>
                        </a:solidFill>
                        <a:effectLst/>
                        <a:latin typeface="Century Gothic"/>
                      </a:endParaRPr>
                    </a:p>
                    <a:p>
                      <a:pPr algn="l" fontAlgn="base"/>
                      <a:r>
                        <a:rPr lang="en-US" sz="1800" kern="0">
                          <a:solidFill>
                            <a:schemeClr val="accent5">
                              <a:lumMod val="50000"/>
                            </a:schemeClr>
                          </a:solidFill>
                          <a:effectLst/>
                          <a:latin typeface="Century Gothic"/>
                        </a:rPr>
                        <a:t>Gender Equality​Promoted Through Information &amp; Education to foster public understanding.​</a:t>
                      </a:r>
                      <a:endParaRPr lang="en-US" sz="1800">
                        <a:solidFill>
                          <a:schemeClr val="accent5">
                            <a:lumMod val="50000"/>
                          </a:schemeClr>
                        </a:solidFill>
                        <a:effectLst/>
                        <a:latin typeface="Century Gothic"/>
                      </a:endParaRPr>
                    </a:p>
                  </a:txBody>
                  <a:tcPr marL="9525" marR="9525" marT="9525" marB="9525">
                    <a:solidFill>
                      <a:schemeClr val="bg2">
                        <a:lumMod val="60000"/>
                        <a:lumOff val="40000"/>
                      </a:schemeClr>
                    </a:solidFill>
                  </a:tcPr>
                </a:tc>
                <a:tc>
                  <a:txBody>
                    <a:bodyPr/>
                    <a:lstStyle/>
                    <a:p>
                      <a:pPr algn="l" fontAlgn="base"/>
                      <a:r>
                        <a:rPr lang="en-US" sz="1400" kern="0">
                          <a:solidFill>
                            <a:schemeClr val="accent5">
                              <a:lumMod val="50000"/>
                            </a:schemeClr>
                          </a:solidFill>
                          <a:effectLst/>
                          <a:latin typeface="Century Gothic"/>
                        </a:rPr>
                        <a:t>Communication Strategy ​</a:t>
                      </a:r>
                      <a:endParaRPr lang="en-US" sz="1400">
                        <a:solidFill>
                          <a:schemeClr val="accent5">
                            <a:lumMod val="50000"/>
                          </a:schemeClr>
                        </a:solidFill>
                        <a:effectLst/>
                        <a:latin typeface="Century Gothic"/>
                      </a:endParaRPr>
                    </a:p>
                  </a:txBody>
                  <a:tcPr marL="9525" marR="9525" marT="9525" marB="9525">
                    <a:solidFill>
                      <a:schemeClr val="bg2">
                        <a:lumMod val="60000"/>
                        <a:lumOff val="40000"/>
                      </a:schemeClr>
                    </a:solidFill>
                  </a:tcPr>
                </a:tc>
                <a:tc>
                  <a:txBody>
                    <a:bodyPr/>
                    <a:lstStyle/>
                    <a:p>
                      <a:pPr algn="ctr" fontAlgn="base"/>
                      <a:r>
                        <a:rPr lang="en-US" sz="800" kern="0">
                          <a:effectLst/>
                        </a:rPr>
                        <a:t>-​</a:t>
                      </a:r>
                      <a:endParaRPr lang="en-US">
                        <a:effectLst/>
                      </a:endParaRPr>
                    </a:p>
                  </a:txBody>
                  <a:tcPr marL="9525" marR="9525" marT="9525" marB="9525">
                    <a:solidFill>
                      <a:schemeClr val="bg2">
                        <a:lumMod val="60000"/>
                        <a:lumOff val="40000"/>
                      </a:schemeClr>
                    </a:solidFill>
                  </a:tcPr>
                </a:tc>
                <a:tc>
                  <a:txBody>
                    <a:bodyPr/>
                    <a:lstStyle/>
                    <a:p>
                      <a:pPr algn="ctr" fontAlgn="base"/>
                      <a:r>
                        <a:rPr lang="en-US" sz="800" kern="0">
                          <a:effectLst/>
                        </a:rPr>
                        <a:t>-​</a:t>
                      </a:r>
                      <a:endParaRPr lang="en-US">
                        <a:effectLst/>
                      </a:endParaRPr>
                    </a:p>
                  </a:txBody>
                  <a:tcPr marL="9525" marR="9525" marT="9525" marB="9525">
                    <a:solidFill>
                      <a:schemeClr val="bg2">
                        <a:lumMod val="60000"/>
                        <a:lumOff val="40000"/>
                      </a:schemeClr>
                    </a:solidFill>
                  </a:tcPr>
                </a:tc>
                <a:tc>
                  <a:txBody>
                    <a:bodyPr/>
                    <a:lstStyle/>
                    <a:p>
                      <a:pPr algn="ctr" fontAlgn="base"/>
                      <a:r>
                        <a:rPr lang="en-US" sz="800" kern="0">
                          <a:effectLst/>
                        </a:rPr>
                        <a:t>-​</a:t>
                      </a:r>
                      <a:endParaRPr lang="en-US">
                        <a:effectLst/>
                      </a:endParaRPr>
                    </a:p>
                  </a:txBody>
                  <a:tcPr marL="9525" marR="9525" marT="9525" marB="9525">
                    <a:solidFill>
                      <a:schemeClr val="bg2">
                        <a:lumMod val="60000"/>
                        <a:lumOff val="40000"/>
                      </a:schemeClr>
                    </a:solidFill>
                  </a:tcPr>
                </a:tc>
                <a:tc>
                  <a:txBody>
                    <a:bodyPr/>
                    <a:lstStyle/>
                    <a:p>
                      <a:pPr algn="ctr" fontAlgn="base"/>
                      <a:r>
                        <a:rPr lang="en-US" sz="1200" kern="0">
                          <a:effectLst/>
                          <a:latin typeface="Century Gothic"/>
                        </a:rPr>
                        <a:t>1​</a:t>
                      </a:r>
                      <a:endParaRPr lang="en-US" sz="1200">
                        <a:effectLst/>
                        <a:latin typeface="Century Gothic"/>
                      </a:endParaRPr>
                    </a:p>
                  </a:txBody>
                  <a:tcPr marL="9525" marR="9525" marT="9525" marB="9525">
                    <a:solidFill>
                      <a:schemeClr val="bg2">
                        <a:lumMod val="60000"/>
                        <a:lumOff val="40000"/>
                      </a:schemeClr>
                    </a:solidFill>
                  </a:tcPr>
                </a:tc>
                <a:tc>
                  <a:txBody>
                    <a:bodyPr/>
                    <a:lstStyle/>
                    <a:p>
                      <a:pPr algn="ctr" fontAlgn="base"/>
                      <a:r>
                        <a:rPr lang="en-US" sz="1200" kern="0">
                          <a:effectLst/>
                          <a:latin typeface="Century Gothic"/>
                        </a:rPr>
                        <a:t>1​</a:t>
                      </a:r>
                      <a:endParaRPr lang="en-US" sz="1200">
                        <a:effectLst/>
                        <a:latin typeface="Century Gothic"/>
                      </a:endParaRPr>
                    </a:p>
                  </a:txBody>
                  <a:tcPr marL="9525" marR="9525" marT="9525" marB="9525">
                    <a:solidFill>
                      <a:schemeClr val="bg2">
                        <a:lumMod val="60000"/>
                        <a:lumOff val="40000"/>
                      </a:schemeClr>
                    </a:solidFill>
                  </a:tcPr>
                </a:tc>
                <a:tc>
                  <a:txBody>
                    <a:bodyPr/>
                    <a:lstStyle/>
                    <a:p>
                      <a:pPr algn="ctr" fontAlgn="base"/>
                      <a:r>
                        <a:rPr lang="en-US" sz="1200" kern="0">
                          <a:effectLst/>
                          <a:latin typeface="Century Gothic"/>
                        </a:rPr>
                        <a:t>1​</a:t>
                      </a:r>
                      <a:endParaRPr lang="en-US" sz="1200">
                        <a:effectLst/>
                        <a:latin typeface="Century Gothic"/>
                      </a:endParaRPr>
                    </a:p>
                  </a:txBody>
                  <a:tcPr marL="9525" marR="9525" marT="9525" marB="9525">
                    <a:solidFill>
                      <a:schemeClr val="bg2">
                        <a:lumMod val="60000"/>
                        <a:lumOff val="40000"/>
                      </a:schemeClr>
                    </a:solidFill>
                  </a:tcPr>
                </a:tc>
                <a:tc>
                  <a:txBody>
                    <a:bodyPr/>
                    <a:lstStyle/>
                    <a:p>
                      <a:pPr algn="ctr" fontAlgn="base"/>
                      <a:r>
                        <a:rPr lang="en-US" sz="800" kern="0">
                          <a:effectLst/>
                        </a:rPr>
                        <a:t>-</a:t>
                      </a:r>
                      <a:endParaRPr lang="en-US">
                        <a:effectLst/>
                      </a:endParaRPr>
                    </a:p>
                  </a:txBody>
                  <a:tcPr marL="9525" marR="9525" marT="9525" marB="9525">
                    <a:solidFill>
                      <a:schemeClr val="bg2">
                        <a:lumMod val="60000"/>
                        <a:lumOff val="40000"/>
                      </a:schemeClr>
                    </a:solidFill>
                  </a:tcPr>
                </a:tc>
                <a:extLst>
                  <a:ext uri="{0D108BD9-81ED-4DB2-BD59-A6C34878D82A}">
                    <a16:rowId xmlns:a16="http://schemas.microsoft.com/office/drawing/2014/main" xmlns="" val="3768354802"/>
                  </a:ext>
                </a:extLst>
              </a:tr>
              <a:tr h="251038">
                <a:tc vMerge="1">
                  <a:txBody>
                    <a:bodyPr/>
                    <a:lstStyle/>
                    <a:p>
                      <a:endParaRPr lang="en-US"/>
                    </a:p>
                  </a:txBody>
                  <a:tcPr/>
                </a:tc>
                <a:tc>
                  <a:txBody>
                    <a:bodyPr/>
                    <a:lstStyle/>
                    <a:p>
                      <a:pPr algn="l" fontAlgn="base"/>
                      <a:r>
                        <a:rPr lang="en-US" sz="1400" kern="0">
                          <a:solidFill>
                            <a:schemeClr val="accent5">
                              <a:lumMod val="50000"/>
                            </a:schemeClr>
                          </a:solidFill>
                          <a:effectLst/>
                          <a:latin typeface="Century Gothic"/>
                        </a:rPr>
                        <a:t>Media Engagement ​</a:t>
                      </a:r>
                      <a:endParaRPr lang="en-US" sz="1400">
                        <a:solidFill>
                          <a:schemeClr val="accent5">
                            <a:lumMod val="50000"/>
                          </a:schemeClr>
                        </a:solidFill>
                        <a:effectLst/>
                        <a:latin typeface="Century Gothic"/>
                      </a:endParaRPr>
                    </a:p>
                  </a:txBody>
                  <a:tcPr marL="9525" marR="9525" marT="9525" marB="9525">
                    <a:solidFill>
                      <a:schemeClr val="bg2">
                        <a:lumMod val="60000"/>
                        <a:lumOff val="40000"/>
                      </a:schemeClr>
                    </a:solidFill>
                  </a:tcPr>
                </a:tc>
                <a:tc>
                  <a:txBody>
                    <a:bodyPr/>
                    <a:lstStyle/>
                    <a:p>
                      <a:pPr algn="ctr" fontAlgn="base"/>
                      <a:r>
                        <a:rPr lang="en-US" sz="800" kern="0">
                          <a:effectLst/>
                        </a:rPr>
                        <a:t>-​</a:t>
                      </a:r>
                      <a:endParaRPr lang="en-US">
                        <a:effectLst/>
                      </a:endParaRPr>
                    </a:p>
                  </a:txBody>
                  <a:tcPr marL="9525" marR="9525" marT="9525" marB="9525">
                    <a:solidFill>
                      <a:schemeClr val="bg2">
                        <a:lumMod val="60000"/>
                        <a:lumOff val="40000"/>
                      </a:schemeClr>
                    </a:solidFill>
                  </a:tcPr>
                </a:tc>
                <a:tc>
                  <a:txBody>
                    <a:bodyPr/>
                    <a:lstStyle/>
                    <a:p>
                      <a:pPr algn="ctr" fontAlgn="base"/>
                      <a:r>
                        <a:rPr lang="en-US" sz="800" kern="0">
                          <a:effectLst/>
                        </a:rPr>
                        <a:t>-​</a:t>
                      </a:r>
                      <a:endParaRPr lang="en-US">
                        <a:effectLst/>
                      </a:endParaRPr>
                    </a:p>
                  </a:txBody>
                  <a:tcPr marL="9525" marR="9525" marT="9525" marB="9525">
                    <a:solidFill>
                      <a:schemeClr val="bg2">
                        <a:lumMod val="60000"/>
                        <a:lumOff val="40000"/>
                      </a:schemeClr>
                    </a:solidFill>
                  </a:tcPr>
                </a:tc>
                <a:tc>
                  <a:txBody>
                    <a:bodyPr/>
                    <a:lstStyle/>
                    <a:p>
                      <a:pPr algn="ctr" fontAlgn="base"/>
                      <a:r>
                        <a:rPr lang="en-US" sz="800" kern="0">
                          <a:effectLst/>
                        </a:rPr>
                        <a:t>-​</a:t>
                      </a:r>
                      <a:endParaRPr lang="en-US">
                        <a:effectLst/>
                      </a:endParaRPr>
                    </a:p>
                  </a:txBody>
                  <a:tcPr marL="9525" marR="9525" marT="9525" marB="9525">
                    <a:solidFill>
                      <a:schemeClr val="bg2">
                        <a:lumMod val="60000"/>
                        <a:lumOff val="40000"/>
                      </a:schemeClr>
                    </a:solidFill>
                  </a:tcPr>
                </a:tc>
                <a:tc>
                  <a:txBody>
                    <a:bodyPr/>
                    <a:lstStyle/>
                    <a:p>
                      <a:pPr algn="ctr" fontAlgn="base"/>
                      <a:r>
                        <a:rPr lang="en-US" sz="1200" kern="0">
                          <a:effectLst/>
                          <a:latin typeface="Century Gothic"/>
                        </a:rPr>
                        <a:t>24​</a:t>
                      </a:r>
                      <a:endParaRPr lang="en-US" sz="1200">
                        <a:effectLst/>
                        <a:latin typeface="Century Gothic"/>
                      </a:endParaRPr>
                    </a:p>
                  </a:txBody>
                  <a:tcPr marL="9525" marR="9525" marT="9525" marB="9525">
                    <a:solidFill>
                      <a:schemeClr val="bg2">
                        <a:lumMod val="60000"/>
                        <a:lumOff val="40000"/>
                      </a:schemeClr>
                    </a:solidFill>
                  </a:tcPr>
                </a:tc>
                <a:tc>
                  <a:txBody>
                    <a:bodyPr/>
                    <a:lstStyle/>
                    <a:p>
                      <a:pPr algn="ctr" fontAlgn="base"/>
                      <a:r>
                        <a:rPr lang="en-US" sz="1200" kern="0">
                          <a:effectLst/>
                          <a:latin typeface="Century Gothic"/>
                        </a:rPr>
                        <a:t>24​</a:t>
                      </a:r>
                      <a:endParaRPr lang="en-US" sz="1200">
                        <a:effectLst/>
                        <a:latin typeface="Century Gothic"/>
                      </a:endParaRPr>
                    </a:p>
                  </a:txBody>
                  <a:tcPr marL="9525" marR="9525" marT="9525" marB="9525">
                    <a:solidFill>
                      <a:schemeClr val="bg2">
                        <a:lumMod val="60000"/>
                        <a:lumOff val="40000"/>
                      </a:schemeClr>
                    </a:solidFill>
                  </a:tcPr>
                </a:tc>
                <a:tc>
                  <a:txBody>
                    <a:bodyPr/>
                    <a:lstStyle/>
                    <a:p>
                      <a:pPr algn="ctr" fontAlgn="base"/>
                      <a:r>
                        <a:rPr lang="en-US" sz="1200" kern="0">
                          <a:effectLst/>
                          <a:latin typeface="Century Gothic"/>
                        </a:rPr>
                        <a:t>24​</a:t>
                      </a:r>
                      <a:endParaRPr lang="en-US" sz="1200">
                        <a:effectLst/>
                        <a:latin typeface="Century Gothic"/>
                      </a:endParaRPr>
                    </a:p>
                  </a:txBody>
                  <a:tcPr marL="9525" marR="9525" marT="9525" marB="9525">
                    <a:solidFill>
                      <a:schemeClr val="bg2">
                        <a:lumMod val="60000"/>
                        <a:lumOff val="40000"/>
                      </a:schemeClr>
                    </a:solidFill>
                  </a:tcPr>
                </a:tc>
                <a:tc>
                  <a:txBody>
                    <a:bodyPr/>
                    <a:lstStyle/>
                    <a:p>
                      <a:pPr algn="ctr" fontAlgn="base"/>
                      <a:r>
                        <a:rPr lang="en-US" sz="800" kern="0">
                          <a:effectLst/>
                        </a:rPr>
                        <a:t>-</a:t>
                      </a:r>
                      <a:endParaRPr lang="en-US">
                        <a:effectLst/>
                      </a:endParaRPr>
                    </a:p>
                  </a:txBody>
                  <a:tcPr marL="9525" marR="9525" marT="9525" marB="9525">
                    <a:solidFill>
                      <a:schemeClr val="bg2">
                        <a:lumMod val="60000"/>
                        <a:lumOff val="40000"/>
                      </a:schemeClr>
                    </a:solidFill>
                  </a:tcPr>
                </a:tc>
                <a:extLst>
                  <a:ext uri="{0D108BD9-81ED-4DB2-BD59-A6C34878D82A}">
                    <a16:rowId xmlns:a16="http://schemas.microsoft.com/office/drawing/2014/main" xmlns="" val="4075330213"/>
                  </a:ext>
                </a:extLst>
              </a:tr>
              <a:tr h="418396">
                <a:tc vMerge="1">
                  <a:txBody>
                    <a:bodyPr/>
                    <a:lstStyle/>
                    <a:p>
                      <a:endParaRPr lang="en-US"/>
                    </a:p>
                  </a:txBody>
                  <a:tcPr/>
                </a:tc>
                <a:tc>
                  <a:txBody>
                    <a:bodyPr/>
                    <a:lstStyle/>
                    <a:p>
                      <a:pPr algn="l" fontAlgn="base"/>
                      <a:r>
                        <a:rPr lang="en-US" sz="1400" kern="0">
                          <a:solidFill>
                            <a:schemeClr val="accent5">
                              <a:lumMod val="50000"/>
                            </a:schemeClr>
                          </a:solidFill>
                          <a:effectLst/>
                          <a:latin typeface="Century Gothic"/>
                        </a:rPr>
                        <a:t>Gender Dialogue TV Talk Show Episodes​</a:t>
                      </a:r>
                      <a:endParaRPr lang="en-US" sz="1400">
                        <a:solidFill>
                          <a:schemeClr val="accent5">
                            <a:lumMod val="50000"/>
                          </a:schemeClr>
                        </a:solidFill>
                        <a:effectLst/>
                        <a:latin typeface="Century Gothic"/>
                      </a:endParaRPr>
                    </a:p>
                  </a:txBody>
                  <a:tcPr marL="9525" marR="9525" marT="9525" marB="9525">
                    <a:solidFill>
                      <a:schemeClr val="bg2">
                        <a:lumMod val="60000"/>
                        <a:lumOff val="40000"/>
                      </a:schemeClr>
                    </a:solidFill>
                  </a:tcPr>
                </a:tc>
                <a:tc>
                  <a:txBody>
                    <a:bodyPr/>
                    <a:lstStyle/>
                    <a:p>
                      <a:pPr algn="ctr" fontAlgn="base"/>
                      <a:r>
                        <a:rPr lang="en-US" sz="800" kern="0">
                          <a:effectLst/>
                        </a:rPr>
                        <a:t>-​</a:t>
                      </a:r>
                      <a:endParaRPr lang="en-US">
                        <a:effectLst/>
                      </a:endParaRPr>
                    </a:p>
                  </a:txBody>
                  <a:tcPr marL="9525" marR="9525" marT="9525" marB="9525">
                    <a:solidFill>
                      <a:schemeClr val="bg2">
                        <a:lumMod val="60000"/>
                        <a:lumOff val="40000"/>
                      </a:schemeClr>
                    </a:solidFill>
                  </a:tcPr>
                </a:tc>
                <a:tc>
                  <a:txBody>
                    <a:bodyPr/>
                    <a:lstStyle/>
                    <a:p>
                      <a:pPr algn="ctr" fontAlgn="base"/>
                      <a:r>
                        <a:rPr lang="en-US" sz="800" kern="0">
                          <a:effectLst/>
                        </a:rPr>
                        <a:t>-​</a:t>
                      </a:r>
                      <a:endParaRPr lang="en-US">
                        <a:effectLst/>
                      </a:endParaRPr>
                    </a:p>
                  </a:txBody>
                  <a:tcPr marL="9525" marR="9525" marT="9525" marB="9525">
                    <a:solidFill>
                      <a:schemeClr val="bg2">
                        <a:lumMod val="60000"/>
                        <a:lumOff val="40000"/>
                      </a:schemeClr>
                    </a:solidFill>
                  </a:tcPr>
                </a:tc>
                <a:tc>
                  <a:txBody>
                    <a:bodyPr/>
                    <a:lstStyle/>
                    <a:p>
                      <a:pPr algn="ctr" fontAlgn="base"/>
                      <a:r>
                        <a:rPr lang="en-US" sz="800" kern="0">
                          <a:effectLst/>
                        </a:rPr>
                        <a:t>-​</a:t>
                      </a:r>
                      <a:endParaRPr lang="en-US">
                        <a:effectLst/>
                      </a:endParaRPr>
                    </a:p>
                  </a:txBody>
                  <a:tcPr marL="9525" marR="9525" marT="9525" marB="9525">
                    <a:solidFill>
                      <a:schemeClr val="bg2">
                        <a:lumMod val="60000"/>
                        <a:lumOff val="40000"/>
                      </a:schemeClr>
                    </a:solidFill>
                  </a:tcPr>
                </a:tc>
                <a:tc>
                  <a:txBody>
                    <a:bodyPr/>
                    <a:lstStyle/>
                    <a:p>
                      <a:pPr algn="ctr" fontAlgn="base"/>
                      <a:r>
                        <a:rPr lang="en-US" sz="1200" kern="0">
                          <a:effectLst/>
                          <a:latin typeface="Century Gothic"/>
                        </a:rPr>
                        <a:t>12​</a:t>
                      </a:r>
                      <a:endParaRPr lang="en-US" sz="1200">
                        <a:effectLst/>
                        <a:latin typeface="Century Gothic"/>
                      </a:endParaRPr>
                    </a:p>
                  </a:txBody>
                  <a:tcPr marL="9525" marR="9525" marT="9525" marB="9525">
                    <a:solidFill>
                      <a:schemeClr val="bg2">
                        <a:lumMod val="60000"/>
                        <a:lumOff val="40000"/>
                      </a:schemeClr>
                    </a:solidFill>
                  </a:tcPr>
                </a:tc>
                <a:tc>
                  <a:txBody>
                    <a:bodyPr/>
                    <a:lstStyle/>
                    <a:p>
                      <a:pPr algn="ctr" fontAlgn="base"/>
                      <a:r>
                        <a:rPr lang="en-US" sz="1200" kern="0">
                          <a:effectLst/>
                          <a:latin typeface="Century Gothic"/>
                        </a:rPr>
                        <a:t>12​</a:t>
                      </a:r>
                      <a:endParaRPr lang="en-US" sz="1200">
                        <a:effectLst/>
                        <a:latin typeface="Century Gothic"/>
                      </a:endParaRPr>
                    </a:p>
                  </a:txBody>
                  <a:tcPr marL="9525" marR="9525" marT="9525" marB="9525">
                    <a:solidFill>
                      <a:schemeClr val="bg2">
                        <a:lumMod val="60000"/>
                        <a:lumOff val="40000"/>
                      </a:schemeClr>
                    </a:solidFill>
                  </a:tcPr>
                </a:tc>
                <a:tc>
                  <a:txBody>
                    <a:bodyPr/>
                    <a:lstStyle/>
                    <a:p>
                      <a:pPr algn="ctr" fontAlgn="base"/>
                      <a:r>
                        <a:rPr lang="en-US" sz="1200" kern="0">
                          <a:effectLst/>
                          <a:latin typeface="Century Gothic"/>
                        </a:rPr>
                        <a:t>12​</a:t>
                      </a:r>
                      <a:endParaRPr lang="en-US" sz="1200">
                        <a:effectLst/>
                        <a:latin typeface="Century Gothic"/>
                      </a:endParaRPr>
                    </a:p>
                  </a:txBody>
                  <a:tcPr marL="9525" marR="9525" marT="9525" marB="9525">
                    <a:solidFill>
                      <a:schemeClr val="bg2">
                        <a:lumMod val="60000"/>
                        <a:lumOff val="40000"/>
                      </a:schemeClr>
                    </a:solidFill>
                  </a:tcPr>
                </a:tc>
                <a:tc>
                  <a:txBody>
                    <a:bodyPr/>
                    <a:lstStyle/>
                    <a:p>
                      <a:pPr algn="ctr" fontAlgn="base"/>
                      <a:r>
                        <a:rPr lang="en-US" sz="800" kern="0">
                          <a:effectLst/>
                        </a:rPr>
                        <a:t>-</a:t>
                      </a:r>
                      <a:endParaRPr lang="en-US">
                        <a:effectLst/>
                      </a:endParaRPr>
                    </a:p>
                  </a:txBody>
                  <a:tcPr marL="9525" marR="9525" marT="9525" marB="9525">
                    <a:solidFill>
                      <a:schemeClr val="bg2">
                        <a:lumMod val="60000"/>
                        <a:lumOff val="40000"/>
                      </a:schemeClr>
                    </a:solidFill>
                  </a:tcPr>
                </a:tc>
                <a:extLst>
                  <a:ext uri="{0D108BD9-81ED-4DB2-BD59-A6C34878D82A}">
                    <a16:rowId xmlns:a16="http://schemas.microsoft.com/office/drawing/2014/main" xmlns="" val="782553465"/>
                  </a:ext>
                </a:extLst>
              </a:tr>
              <a:tr h="418396">
                <a:tc vMerge="1">
                  <a:txBody>
                    <a:bodyPr/>
                    <a:lstStyle/>
                    <a:p>
                      <a:endParaRPr lang="en-US"/>
                    </a:p>
                  </a:txBody>
                  <a:tcPr/>
                </a:tc>
                <a:tc>
                  <a:txBody>
                    <a:bodyPr/>
                    <a:lstStyle/>
                    <a:p>
                      <a:pPr algn="l" fontAlgn="base"/>
                      <a:r>
                        <a:rPr lang="en-US" sz="1400" kern="0">
                          <a:solidFill>
                            <a:schemeClr val="accent5">
                              <a:lumMod val="50000"/>
                            </a:schemeClr>
                          </a:solidFill>
                          <a:effectLst/>
                          <a:latin typeface="Century Gothic"/>
                        </a:rPr>
                        <a:t>Content Development for Digital Platforms​</a:t>
                      </a:r>
                      <a:endParaRPr lang="en-US" sz="1400">
                        <a:solidFill>
                          <a:schemeClr val="accent5">
                            <a:lumMod val="50000"/>
                          </a:schemeClr>
                        </a:solidFill>
                        <a:effectLst/>
                        <a:latin typeface="Century Gothic"/>
                      </a:endParaRPr>
                    </a:p>
                  </a:txBody>
                  <a:tcPr marL="9525" marR="9525" marT="9525" marB="9525">
                    <a:solidFill>
                      <a:schemeClr val="bg2">
                        <a:lumMod val="60000"/>
                        <a:lumOff val="40000"/>
                      </a:schemeClr>
                    </a:solidFill>
                  </a:tcPr>
                </a:tc>
                <a:tc>
                  <a:txBody>
                    <a:bodyPr/>
                    <a:lstStyle/>
                    <a:p>
                      <a:pPr algn="ctr" fontAlgn="base"/>
                      <a:r>
                        <a:rPr lang="en-US" sz="800" kern="0">
                          <a:effectLst/>
                        </a:rPr>
                        <a:t>-​</a:t>
                      </a:r>
                      <a:endParaRPr lang="en-US">
                        <a:effectLst/>
                      </a:endParaRPr>
                    </a:p>
                  </a:txBody>
                  <a:tcPr marL="9525" marR="9525" marT="9525" marB="9525">
                    <a:solidFill>
                      <a:schemeClr val="bg2">
                        <a:lumMod val="60000"/>
                        <a:lumOff val="40000"/>
                      </a:schemeClr>
                    </a:solidFill>
                  </a:tcPr>
                </a:tc>
                <a:tc>
                  <a:txBody>
                    <a:bodyPr/>
                    <a:lstStyle/>
                    <a:p>
                      <a:pPr algn="ctr" fontAlgn="base"/>
                      <a:r>
                        <a:rPr lang="en-US" sz="800" kern="0">
                          <a:effectLst/>
                        </a:rPr>
                        <a:t>-​</a:t>
                      </a:r>
                      <a:endParaRPr lang="en-US">
                        <a:effectLst/>
                      </a:endParaRPr>
                    </a:p>
                  </a:txBody>
                  <a:tcPr marL="9525" marR="9525" marT="9525" marB="9525">
                    <a:solidFill>
                      <a:schemeClr val="bg2">
                        <a:lumMod val="60000"/>
                        <a:lumOff val="40000"/>
                      </a:schemeClr>
                    </a:solidFill>
                  </a:tcPr>
                </a:tc>
                <a:tc>
                  <a:txBody>
                    <a:bodyPr/>
                    <a:lstStyle/>
                    <a:p>
                      <a:pPr algn="ctr" fontAlgn="base"/>
                      <a:r>
                        <a:rPr lang="en-US" sz="800" kern="0">
                          <a:effectLst/>
                        </a:rPr>
                        <a:t>-​</a:t>
                      </a:r>
                      <a:endParaRPr lang="en-US">
                        <a:effectLst/>
                      </a:endParaRPr>
                    </a:p>
                  </a:txBody>
                  <a:tcPr marL="9525" marR="9525" marT="9525" marB="9525">
                    <a:solidFill>
                      <a:schemeClr val="bg2">
                        <a:lumMod val="60000"/>
                        <a:lumOff val="40000"/>
                      </a:schemeClr>
                    </a:solidFill>
                  </a:tcPr>
                </a:tc>
                <a:tc>
                  <a:txBody>
                    <a:bodyPr/>
                    <a:lstStyle/>
                    <a:p>
                      <a:pPr algn="ctr" fontAlgn="base"/>
                      <a:r>
                        <a:rPr lang="en-US" sz="1200" kern="0">
                          <a:effectLst/>
                          <a:latin typeface="Century Gothic"/>
                        </a:rPr>
                        <a:t>800​</a:t>
                      </a:r>
                      <a:endParaRPr lang="en-US" sz="1200">
                        <a:effectLst/>
                        <a:latin typeface="Century Gothic"/>
                      </a:endParaRPr>
                    </a:p>
                  </a:txBody>
                  <a:tcPr marL="9525" marR="9525" marT="9525" marB="9525">
                    <a:solidFill>
                      <a:schemeClr val="bg2">
                        <a:lumMod val="60000"/>
                        <a:lumOff val="40000"/>
                      </a:schemeClr>
                    </a:solidFill>
                  </a:tcPr>
                </a:tc>
                <a:tc>
                  <a:txBody>
                    <a:bodyPr/>
                    <a:lstStyle/>
                    <a:p>
                      <a:pPr algn="ctr" fontAlgn="base"/>
                      <a:r>
                        <a:rPr lang="en-US" sz="1200" kern="0">
                          <a:effectLst/>
                          <a:latin typeface="Century Gothic"/>
                        </a:rPr>
                        <a:t>800​</a:t>
                      </a:r>
                      <a:endParaRPr lang="en-US" sz="1200">
                        <a:effectLst/>
                        <a:latin typeface="Century Gothic"/>
                      </a:endParaRPr>
                    </a:p>
                  </a:txBody>
                  <a:tcPr marL="9525" marR="9525" marT="9525" marB="9525">
                    <a:solidFill>
                      <a:schemeClr val="bg2">
                        <a:lumMod val="60000"/>
                        <a:lumOff val="40000"/>
                      </a:schemeClr>
                    </a:solidFill>
                  </a:tcPr>
                </a:tc>
                <a:tc>
                  <a:txBody>
                    <a:bodyPr/>
                    <a:lstStyle/>
                    <a:p>
                      <a:pPr algn="ctr" fontAlgn="base"/>
                      <a:r>
                        <a:rPr lang="en-US" sz="1200" kern="0">
                          <a:effectLst/>
                          <a:latin typeface="Century Gothic"/>
                        </a:rPr>
                        <a:t>800​</a:t>
                      </a:r>
                      <a:endParaRPr lang="en-US" sz="1200">
                        <a:effectLst/>
                        <a:latin typeface="Century Gothic"/>
                      </a:endParaRPr>
                    </a:p>
                  </a:txBody>
                  <a:tcPr marL="9525" marR="9525" marT="9525" marB="9525">
                    <a:solidFill>
                      <a:schemeClr val="bg2">
                        <a:lumMod val="60000"/>
                        <a:lumOff val="40000"/>
                      </a:schemeClr>
                    </a:solidFill>
                  </a:tcPr>
                </a:tc>
                <a:tc>
                  <a:txBody>
                    <a:bodyPr/>
                    <a:lstStyle/>
                    <a:p>
                      <a:pPr algn="ctr" fontAlgn="base"/>
                      <a:r>
                        <a:rPr lang="en-US" sz="800" kern="0">
                          <a:effectLst/>
                        </a:rPr>
                        <a:t>-</a:t>
                      </a:r>
                      <a:endParaRPr lang="en-US">
                        <a:effectLst/>
                      </a:endParaRPr>
                    </a:p>
                  </a:txBody>
                  <a:tcPr marL="9525" marR="9525" marT="9525" marB="9525">
                    <a:solidFill>
                      <a:schemeClr val="bg2">
                        <a:lumMod val="60000"/>
                        <a:lumOff val="40000"/>
                      </a:schemeClr>
                    </a:solidFill>
                  </a:tcPr>
                </a:tc>
                <a:extLst>
                  <a:ext uri="{0D108BD9-81ED-4DB2-BD59-A6C34878D82A}">
                    <a16:rowId xmlns:a16="http://schemas.microsoft.com/office/drawing/2014/main" xmlns="" val="2847818314"/>
                  </a:ext>
                </a:extLst>
              </a:tr>
              <a:tr h="251038">
                <a:tc vMerge="1">
                  <a:txBody>
                    <a:bodyPr/>
                    <a:lstStyle/>
                    <a:p>
                      <a:endParaRPr lang="en-US"/>
                    </a:p>
                  </a:txBody>
                  <a:tcPr/>
                </a:tc>
                <a:tc>
                  <a:txBody>
                    <a:bodyPr/>
                    <a:lstStyle/>
                    <a:p>
                      <a:pPr algn="l" fontAlgn="base"/>
                      <a:r>
                        <a:rPr lang="en-US" sz="1400" kern="0">
                          <a:solidFill>
                            <a:schemeClr val="accent5">
                              <a:lumMod val="50000"/>
                            </a:schemeClr>
                          </a:solidFill>
                          <a:effectLst/>
                          <a:latin typeface="Century Gothic"/>
                        </a:rPr>
                        <a:t>Provincial Office Branding​</a:t>
                      </a:r>
                      <a:endParaRPr lang="en-US" sz="1400">
                        <a:solidFill>
                          <a:schemeClr val="accent5">
                            <a:lumMod val="50000"/>
                          </a:schemeClr>
                        </a:solidFill>
                        <a:effectLst/>
                        <a:latin typeface="Century Gothic"/>
                      </a:endParaRPr>
                    </a:p>
                  </a:txBody>
                  <a:tcPr marL="9525" marR="9525" marT="9525" marB="9525">
                    <a:solidFill>
                      <a:schemeClr val="bg2">
                        <a:lumMod val="60000"/>
                        <a:lumOff val="40000"/>
                      </a:schemeClr>
                    </a:solidFill>
                  </a:tcPr>
                </a:tc>
                <a:tc>
                  <a:txBody>
                    <a:bodyPr/>
                    <a:lstStyle/>
                    <a:p>
                      <a:pPr algn="ctr" fontAlgn="base"/>
                      <a:r>
                        <a:rPr lang="en-US" sz="800" kern="0">
                          <a:effectLst/>
                        </a:rPr>
                        <a:t>-​</a:t>
                      </a:r>
                      <a:endParaRPr lang="en-US">
                        <a:effectLst/>
                      </a:endParaRPr>
                    </a:p>
                  </a:txBody>
                  <a:tcPr marL="9525" marR="9525" marT="9525" marB="9525">
                    <a:solidFill>
                      <a:schemeClr val="bg2">
                        <a:lumMod val="60000"/>
                        <a:lumOff val="40000"/>
                      </a:schemeClr>
                    </a:solidFill>
                  </a:tcPr>
                </a:tc>
                <a:tc>
                  <a:txBody>
                    <a:bodyPr/>
                    <a:lstStyle/>
                    <a:p>
                      <a:pPr algn="ctr" fontAlgn="base"/>
                      <a:r>
                        <a:rPr lang="en-US" sz="800" kern="0">
                          <a:effectLst/>
                        </a:rPr>
                        <a:t>-​</a:t>
                      </a:r>
                      <a:endParaRPr lang="en-US">
                        <a:effectLst/>
                      </a:endParaRPr>
                    </a:p>
                  </a:txBody>
                  <a:tcPr marL="9525" marR="9525" marT="9525" marB="9525">
                    <a:solidFill>
                      <a:schemeClr val="bg2">
                        <a:lumMod val="60000"/>
                        <a:lumOff val="40000"/>
                      </a:schemeClr>
                    </a:solidFill>
                  </a:tcPr>
                </a:tc>
                <a:tc>
                  <a:txBody>
                    <a:bodyPr/>
                    <a:lstStyle/>
                    <a:p>
                      <a:pPr algn="ctr" fontAlgn="base"/>
                      <a:r>
                        <a:rPr lang="en-US" sz="800" kern="0">
                          <a:effectLst/>
                        </a:rPr>
                        <a:t>-​</a:t>
                      </a:r>
                      <a:endParaRPr lang="en-US">
                        <a:effectLst/>
                      </a:endParaRPr>
                    </a:p>
                  </a:txBody>
                  <a:tcPr marL="9525" marR="9525" marT="9525" marB="9525">
                    <a:solidFill>
                      <a:schemeClr val="bg2">
                        <a:lumMod val="60000"/>
                        <a:lumOff val="40000"/>
                      </a:schemeClr>
                    </a:solidFill>
                  </a:tcPr>
                </a:tc>
                <a:tc>
                  <a:txBody>
                    <a:bodyPr/>
                    <a:lstStyle/>
                    <a:p>
                      <a:pPr algn="ctr" fontAlgn="base"/>
                      <a:r>
                        <a:rPr lang="en-US" sz="1200" kern="0">
                          <a:effectLst/>
                          <a:latin typeface="Century Gothic"/>
                        </a:rPr>
                        <a:t>3​</a:t>
                      </a:r>
                      <a:endParaRPr lang="en-US" sz="1200">
                        <a:effectLst/>
                        <a:latin typeface="Century Gothic"/>
                      </a:endParaRPr>
                    </a:p>
                  </a:txBody>
                  <a:tcPr marL="9525" marR="9525" marT="9525" marB="9525">
                    <a:solidFill>
                      <a:schemeClr val="bg2">
                        <a:lumMod val="60000"/>
                        <a:lumOff val="40000"/>
                      </a:schemeClr>
                    </a:solidFill>
                  </a:tcPr>
                </a:tc>
                <a:tc>
                  <a:txBody>
                    <a:bodyPr/>
                    <a:lstStyle/>
                    <a:p>
                      <a:pPr algn="ctr" fontAlgn="base"/>
                      <a:r>
                        <a:rPr lang="en-US" sz="1200" kern="0">
                          <a:effectLst/>
                          <a:latin typeface="Century Gothic"/>
                        </a:rPr>
                        <a:t>3​</a:t>
                      </a:r>
                      <a:endParaRPr lang="en-US" sz="1200">
                        <a:effectLst/>
                        <a:latin typeface="Century Gothic"/>
                      </a:endParaRPr>
                    </a:p>
                  </a:txBody>
                  <a:tcPr marL="9525" marR="9525" marT="9525" marB="9525">
                    <a:solidFill>
                      <a:schemeClr val="bg2">
                        <a:lumMod val="60000"/>
                        <a:lumOff val="40000"/>
                      </a:schemeClr>
                    </a:solidFill>
                  </a:tcPr>
                </a:tc>
                <a:tc>
                  <a:txBody>
                    <a:bodyPr/>
                    <a:lstStyle/>
                    <a:p>
                      <a:pPr algn="ctr" fontAlgn="base"/>
                      <a:r>
                        <a:rPr lang="en-US" sz="1200" kern="0">
                          <a:effectLst/>
                          <a:latin typeface="Century Gothic"/>
                        </a:rPr>
                        <a:t>3​</a:t>
                      </a:r>
                      <a:endParaRPr lang="en-US" sz="1200">
                        <a:effectLst/>
                        <a:latin typeface="Century Gothic"/>
                      </a:endParaRPr>
                    </a:p>
                  </a:txBody>
                  <a:tcPr marL="9525" marR="9525" marT="9525" marB="9525">
                    <a:solidFill>
                      <a:schemeClr val="bg2">
                        <a:lumMod val="60000"/>
                        <a:lumOff val="40000"/>
                      </a:schemeClr>
                    </a:solidFill>
                  </a:tcPr>
                </a:tc>
                <a:tc>
                  <a:txBody>
                    <a:bodyPr/>
                    <a:lstStyle/>
                    <a:p>
                      <a:pPr algn="ctr" fontAlgn="base"/>
                      <a:r>
                        <a:rPr lang="en-US" sz="800" kern="0">
                          <a:effectLst/>
                        </a:rPr>
                        <a:t>-</a:t>
                      </a:r>
                      <a:endParaRPr lang="en-US">
                        <a:effectLst/>
                      </a:endParaRPr>
                    </a:p>
                  </a:txBody>
                  <a:tcPr marL="9525" marR="9525" marT="9525" marB="9525">
                    <a:solidFill>
                      <a:schemeClr val="bg2">
                        <a:lumMod val="60000"/>
                        <a:lumOff val="40000"/>
                      </a:schemeClr>
                    </a:solidFill>
                  </a:tcPr>
                </a:tc>
                <a:extLst>
                  <a:ext uri="{0D108BD9-81ED-4DB2-BD59-A6C34878D82A}">
                    <a16:rowId xmlns:a16="http://schemas.microsoft.com/office/drawing/2014/main" xmlns="" val="3471838395"/>
                  </a:ext>
                </a:extLst>
              </a:tr>
              <a:tr h="251038">
                <a:tc vMerge="1">
                  <a:txBody>
                    <a:bodyPr/>
                    <a:lstStyle/>
                    <a:p>
                      <a:endParaRPr lang="en-US"/>
                    </a:p>
                  </a:txBody>
                  <a:tcPr/>
                </a:tc>
                <a:tc>
                  <a:txBody>
                    <a:bodyPr/>
                    <a:lstStyle/>
                    <a:p>
                      <a:pPr algn="l" fontAlgn="base"/>
                      <a:r>
                        <a:rPr lang="en-US" sz="1400" kern="0">
                          <a:solidFill>
                            <a:schemeClr val="accent5">
                              <a:lumMod val="50000"/>
                            </a:schemeClr>
                          </a:solidFill>
                          <a:effectLst/>
                          <a:latin typeface="Century Gothic"/>
                        </a:rPr>
                        <a:t>Website Revamp project</a:t>
                      </a:r>
                      <a:endParaRPr lang="en-US" sz="1400">
                        <a:solidFill>
                          <a:schemeClr val="accent5">
                            <a:lumMod val="50000"/>
                          </a:schemeClr>
                        </a:solidFill>
                        <a:effectLst/>
                        <a:latin typeface="Century Gothic"/>
                      </a:endParaRPr>
                    </a:p>
                  </a:txBody>
                  <a:tcPr marL="9525" marR="9525" marT="9525" marB="9525">
                    <a:solidFill>
                      <a:schemeClr val="bg2">
                        <a:lumMod val="60000"/>
                        <a:lumOff val="40000"/>
                      </a:schemeClr>
                    </a:solidFill>
                  </a:tcPr>
                </a:tc>
                <a:tc>
                  <a:txBody>
                    <a:bodyPr/>
                    <a:lstStyle/>
                    <a:p>
                      <a:pPr algn="ctr" fontAlgn="base"/>
                      <a:r>
                        <a:rPr lang="en-US" sz="800" kern="0">
                          <a:effectLst/>
                        </a:rPr>
                        <a:t>-</a:t>
                      </a:r>
                      <a:endParaRPr lang="en-US">
                        <a:effectLst/>
                      </a:endParaRPr>
                    </a:p>
                  </a:txBody>
                  <a:tcPr marL="9525" marR="9525" marT="9525" marB="9525">
                    <a:solidFill>
                      <a:schemeClr val="bg2">
                        <a:lumMod val="60000"/>
                        <a:lumOff val="40000"/>
                      </a:schemeClr>
                    </a:solidFill>
                  </a:tcPr>
                </a:tc>
                <a:tc>
                  <a:txBody>
                    <a:bodyPr/>
                    <a:lstStyle/>
                    <a:p>
                      <a:pPr algn="ctr" fontAlgn="base"/>
                      <a:r>
                        <a:rPr lang="en-US" sz="800" kern="0">
                          <a:effectLst/>
                        </a:rPr>
                        <a:t>-</a:t>
                      </a:r>
                      <a:endParaRPr lang="en-US">
                        <a:effectLst/>
                      </a:endParaRPr>
                    </a:p>
                  </a:txBody>
                  <a:tcPr marL="9525" marR="9525" marT="9525" marB="9525">
                    <a:solidFill>
                      <a:schemeClr val="bg2">
                        <a:lumMod val="60000"/>
                        <a:lumOff val="40000"/>
                      </a:schemeClr>
                    </a:solidFill>
                  </a:tcPr>
                </a:tc>
                <a:tc>
                  <a:txBody>
                    <a:bodyPr/>
                    <a:lstStyle/>
                    <a:p>
                      <a:pPr algn="ctr" fontAlgn="base"/>
                      <a:r>
                        <a:rPr lang="en-US" sz="800" kern="0">
                          <a:effectLst/>
                        </a:rPr>
                        <a:t>-</a:t>
                      </a:r>
                      <a:endParaRPr lang="en-US">
                        <a:effectLst/>
                      </a:endParaRPr>
                    </a:p>
                  </a:txBody>
                  <a:tcPr marL="9525" marR="9525" marT="9525" marB="9525">
                    <a:solidFill>
                      <a:schemeClr val="bg2">
                        <a:lumMod val="60000"/>
                        <a:lumOff val="40000"/>
                      </a:schemeClr>
                    </a:solidFill>
                  </a:tcPr>
                </a:tc>
                <a:tc>
                  <a:txBody>
                    <a:bodyPr/>
                    <a:lstStyle/>
                    <a:p>
                      <a:pPr algn="ctr" fontAlgn="base"/>
                      <a:r>
                        <a:rPr lang="en-US" sz="1200" kern="0">
                          <a:effectLst/>
                          <a:latin typeface="Century Gothic"/>
                        </a:rPr>
                        <a:t>1</a:t>
                      </a:r>
                      <a:endParaRPr lang="en-US" sz="1200">
                        <a:effectLst/>
                        <a:latin typeface="Century Gothic"/>
                      </a:endParaRPr>
                    </a:p>
                  </a:txBody>
                  <a:tcPr marL="9525" marR="9525" marT="9525" marB="9525">
                    <a:solidFill>
                      <a:schemeClr val="bg2">
                        <a:lumMod val="60000"/>
                        <a:lumOff val="40000"/>
                      </a:schemeClr>
                    </a:solidFill>
                  </a:tcPr>
                </a:tc>
                <a:tc>
                  <a:txBody>
                    <a:bodyPr/>
                    <a:lstStyle/>
                    <a:p>
                      <a:pPr algn="ctr" fontAlgn="base"/>
                      <a:r>
                        <a:rPr lang="en-US" sz="1200" kern="0">
                          <a:effectLst/>
                          <a:latin typeface="Century Gothic"/>
                        </a:rPr>
                        <a:t>1</a:t>
                      </a:r>
                      <a:endParaRPr lang="en-US" sz="1200">
                        <a:effectLst/>
                        <a:latin typeface="Century Gothic"/>
                      </a:endParaRPr>
                    </a:p>
                  </a:txBody>
                  <a:tcPr marL="9525" marR="9525" marT="9525" marB="9525">
                    <a:solidFill>
                      <a:schemeClr val="bg2">
                        <a:lumMod val="60000"/>
                        <a:lumOff val="40000"/>
                      </a:schemeClr>
                    </a:solidFill>
                  </a:tcPr>
                </a:tc>
                <a:tc>
                  <a:txBody>
                    <a:bodyPr/>
                    <a:lstStyle/>
                    <a:p>
                      <a:pPr algn="ctr" fontAlgn="base"/>
                      <a:r>
                        <a:rPr lang="en-US" sz="1200" kern="0">
                          <a:effectLst/>
                          <a:latin typeface="Century Gothic"/>
                        </a:rPr>
                        <a:t>1</a:t>
                      </a:r>
                      <a:endParaRPr lang="en-US" sz="1200">
                        <a:effectLst/>
                        <a:latin typeface="Century Gothic"/>
                      </a:endParaRPr>
                    </a:p>
                  </a:txBody>
                  <a:tcPr marL="9525" marR="9525" marT="9525" marB="9525">
                    <a:solidFill>
                      <a:schemeClr val="bg2">
                        <a:lumMod val="60000"/>
                        <a:lumOff val="40000"/>
                      </a:schemeClr>
                    </a:solidFill>
                  </a:tcPr>
                </a:tc>
                <a:tc>
                  <a:txBody>
                    <a:bodyPr/>
                    <a:lstStyle/>
                    <a:p>
                      <a:pPr algn="ctr" fontAlgn="base"/>
                      <a:r>
                        <a:rPr lang="en-US" sz="800" kern="0">
                          <a:effectLst/>
                        </a:rPr>
                        <a:t>-</a:t>
                      </a:r>
                      <a:endParaRPr lang="en-US">
                        <a:effectLst/>
                      </a:endParaRPr>
                    </a:p>
                  </a:txBody>
                  <a:tcPr marL="9525" marR="9525" marT="9525" marB="9525">
                    <a:solidFill>
                      <a:schemeClr val="bg2">
                        <a:lumMod val="60000"/>
                        <a:lumOff val="40000"/>
                      </a:schemeClr>
                    </a:solidFill>
                  </a:tcPr>
                </a:tc>
                <a:extLst>
                  <a:ext uri="{0D108BD9-81ED-4DB2-BD59-A6C34878D82A}">
                    <a16:rowId xmlns:a16="http://schemas.microsoft.com/office/drawing/2014/main" xmlns="" val="3329856430"/>
                  </a:ext>
                </a:extLst>
              </a:tr>
              <a:tr h="334717">
                <a:tc vMerge="1">
                  <a:txBody>
                    <a:bodyPr/>
                    <a:lstStyle/>
                    <a:p>
                      <a:endParaRPr lang="en-US"/>
                    </a:p>
                  </a:txBody>
                  <a:tcPr/>
                </a:tc>
                <a:tc>
                  <a:txBody>
                    <a:bodyPr/>
                    <a:lstStyle/>
                    <a:p>
                      <a:pPr algn="l" fontAlgn="base"/>
                      <a:r>
                        <a:rPr lang="en-US" sz="1400" kern="0">
                          <a:solidFill>
                            <a:schemeClr val="accent5">
                              <a:lumMod val="50000"/>
                            </a:schemeClr>
                          </a:solidFill>
                          <a:effectLst/>
                          <a:latin typeface="Century Gothic"/>
                        </a:rPr>
                        <a:t>Intranet Content Building</a:t>
                      </a:r>
                      <a:endParaRPr lang="en-US" sz="1400">
                        <a:solidFill>
                          <a:schemeClr val="accent5">
                            <a:lumMod val="50000"/>
                          </a:schemeClr>
                        </a:solidFill>
                        <a:effectLst/>
                        <a:latin typeface="Century Gothic"/>
                      </a:endParaRPr>
                    </a:p>
                  </a:txBody>
                  <a:tcPr marL="9525" marR="9525" marT="9525" marB="9525">
                    <a:solidFill>
                      <a:schemeClr val="bg2">
                        <a:lumMod val="60000"/>
                        <a:lumOff val="40000"/>
                      </a:schemeClr>
                    </a:solidFill>
                  </a:tcPr>
                </a:tc>
                <a:tc>
                  <a:txBody>
                    <a:bodyPr/>
                    <a:lstStyle/>
                    <a:p>
                      <a:pPr algn="ctr" fontAlgn="base"/>
                      <a:r>
                        <a:rPr lang="en-US" sz="800" kern="0">
                          <a:effectLst/>
                        </a:rPr>
                        <a:t>-</a:t>
                      </a:r>
                      <a:endParaRPr lang="en-US">
                        <a:effectLst/>
                      </a:endParaRPr>
                    </a:p>
                  </a:txBody>
                  <a:tcPr marL="9525" marR="9525" marT="9525" marB="9525">
                    <a:solidFill>
                      <a:schemeClr val="bg2">
                        <a:lumMod val="60000"/>
                        <a:lumOff val="40000"/>
                      </a:schemeClr>
                    </a:solidFill>
                  </a:tcPr>
                </a:tc>
                <a:tc>
                  <a:txBody>
                    <a:bodyPr/>
                    <a:lstStyle/>
                    <a:p>
                      <a:pPr algn="ctr" fontAlgn="base"/>
                      <a:r>
                        <a:rPr lang="en-US" sz="800" kern="0">
                          <a:effectLst/>
                        </a:rPr>
                        <a:t>-</a:t>
                      </a:r>
                      <a:endParaRPr lang="en-US">
                        <a:effectLst/>
                      </a:endParaRPr>
                    </a:p>
                  </a:txBody>
                  <a:tcPr marL="9525" marR="9525" marT="9525" marB="9525">
                    <a:solidFill>
                      <a:schemeClr val="bg2">
                        <a:lumMod val="60000"/>
                        <a:lumOff val="40000"/>
                      </a:schemeClr>
                    </a:solidFill>
                  </a:tcPr>
                </a:tc>
                <a:tc>
                  <a:txBody>
                    <a:bodyPr/>
                    <a:lstStyle/>
                    <a:p>
                      <a:pPr algn="ctr" fontAlgn="base"/>
                      <a:r>
                        <a:rPr lang="en-US" sz="800" kern="0">
                          <a:effectLst/>
                        </a:rPr>
                        <a:t>-</a:t>
                      </a:r>
                      <a:endParaRPr lang="en-US">
                        <a:effectLst/>
                      </a:endParaRPr>
                    </a:p>
                  </a:txBody>
                  <a:tcPr marL="9525" marR="9525" marT="9525" marB="9525">
                    <a:solidFill>
                      <a:schemeClr val="bg2">
                        <a:lumMod val="60000"/>
                        <a:lumOff val="40000"/>
                      </a:schemeClr>
                    </a:solidFill>
                  </a:tcPr>
                </a:tc>
                <a:tc>
                  <a:txBody>
                    <a:bodyPr/>
                    <a:lstStyle/>
                    <a:p>
                      <a:pPr algn="ctr" fontAlgn="base"/>
                      <a:r>
                        <a:rPr lang="en-US" sz="1200" kern="0">
                          <a:effectLst/>
                          <a:latin typeface="Century Gothic"/>
                        </a:rPr>
                        <a:t>1</a:t>
                      </a:r>
                      <a:endParaRPr lang="en-US" sz="1200">
                        <a:effectLst/>
                        <a:latin typeface="Century Gothic"/>
                      </a:endParaRPr>
                    </a:p>
                  </a:txBody>
                  <a:tcPr marL="9525" marR="9525" marT="9525" marB="9525">
                    <a:solidFill>
                      <a:schemeClr val="bg2">
                        <a:lumMod val="60000"/>
                        <a:lumOff val="40000"/>
                      </a:schemeClr>
                    </a:solidFill>
                  </a:tcPr>
                </a:tc>
                <a:tc>
                  <a:txBody>
                    <a:bodyPr/>
                    <a:lstStyle/>
                    <a:p>
                      <a:pPr algn="ctr" fontAlgn="base"/>
                      <a:r>
                        <a:rPr lang="en-US" sz="1200" kern="0">
                          <a:effectLst/>
                          <a:latin typeface="Century Gothic"/>
                        </a:rPr>
                        <a:t>1</a:t>
                      </a:r>
                      <a:endParaRPr lang="en-US" sz="1200">
                        <a:effectLst/>
                        <a:latin typeface="Century Gothic"/>
                      </a:endParaRPr>
                    </a:p>
                  </a:txBody>
                  <a:tcPr marL="9525" marR="9525" marT="9525" marB="9525">
                    <a:solidFill>
                      <a:schemeClr val="bg2">
                        <a:lumMod val="60000"/>
                        <a:lumOff val="40000"/>
                      </a:schemeClr>
                    </a:solidFill>
                  </a:tcPr>
                </a:tc>
                <a:tc>
                  <a:txBody>
                    <a:bodyPr/>
                    <a:lstStyle/>
                    <a:p>
                      <a:pPr algn="ctr" fontAlgn="base"/>
                      <a:r>
                        <a:rPr lang="en-US" sz="1200" kern="0">
                          <a:effectLst/>
                          <a:latin typeface="Century Gothic"/>
                        </a:rPr>
                        <a:t>1</a:t>
                      </a:r>
                      <a:endParaRPr lang="en-US" sz="1200">
                        <a:effectLst/>
                        <a:latin typeface="Century Gothic"/>
                      </a:endParaRPr>
                    </a:p>
                  </a:txBody>
                  <a:tcPr marL="9525" marR="9525" marT="9525" marB="9525">
                    <a:solidFill>
                      <a:schemeClr val="bg2">
                        <a:lumMod val="60000"/>
                        <a:lumOff val="40000"/>
                      </a:schemeClr>
                    </a:solidFill>
                  </a:tcPr>
                </a:tc>
                <a:tc>
                  <a:txBody>
                    <a:bodyPr/>
                    <a:lstStyle/>
                    <a:p>
                      <a:pPr algn="ctr" fontAlgn="base"/>
                      <a:r>
                        <a:rPr lang="en-US" sz="800" kern="0" dirty="0">
                          <a:effectLst/>
                        </a:rPr>
                        <a:t>-</a:t>
                      </a:r>
                      <a:endParaRPr lang="en-US" dirty="0">
                        <a:effectLst/>
                      </a:endParaRPr>
                    </a:p>
                  </a:txBody>
                  <a:tcPr marL="9525" marR="9525" marT="9525" marB="9525">
                    <a:solidFill>
                      <a:schemeClr val="bg2">
                        <a:lumMod val="60000"/>
                        <a:lumOff val="40000"/>
                      </a:schemeClr>
                    </a:solidFill>
                  </a:tcPr>
                </a:tc>
                <a:extLst>
                  <a:ext uri="{0D108BD9-81ED-4DB2-BD59-A6C34878D82A}">
                    <a16:rowId xmlns:a16="http://schemas.microsoft.com/office/drawing/2014/main" xmlns="" val="3546950167"/>
                  </a:ext>
                </a:extLst>
              </a:tr>
            </a:tbl>
          </a:graphicData>
        </a:graphic>
      </p:graphicFrame>
    </p:spTree>
    <p:extLst>
      <p:ext uri="{BB962C8B-B14F-4D97-AF65-F5344CB8AC3E}">
        <p14:creationId xmlns:p14="http://schemas.microsoft.com/office/powerpoint/2010/main" xmlns="" val="26584206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CD2FEF9-4374-F84F-A5F6-4771E1C25DE9}"/>
              </a:ext>
            </a:extLst>
          </p:cNvPr>
          <p:cNvSpPr>
            <a:spLocks noGrp="1"/>
          </p:cNvSpPr>
          <p:nvPr>
            <p:ph type="title"/>
          </p:nvPr>
        </p:nvSpPr>
        <p:spPr>
          <a:xfrm>
            <a:off x="1258948" y="485882"/>
            <a:ext cx="9784080" cy="1154591"/>
          </a:xfrm>
        </p:spPr>
        <p:txBody>
          <a:bodyPr/>
          <a:lstStyle/>
          <a:p>
            <a:r>
              <a:rPr lang="en-ZA" b="1">
                <a:solidFill>
                  <a:schemeClr val="tx2">
                    <a:lumMod val="50000"/>
                  </a:schemeClr>
                </a:solidFill>
                <a:latin typeface="Century Gothic"/>
              </a:rPr>
              <a:t>Explanation of a new indicator</a:t>
            </a:r>
          </a:p>
        </p:txBody>
      </p:sp>
      <p:sp>
        <p:nvSpPr>
          <p:cNvPr id="4" name="Date Placeholder 3">
            <a:extLst>
              <a:ext uri="{FF2B5EF4-FFF2-40B4-BE49-F238E27FC236}">
                <a16:creationId xmlns:a16="http://schemas.microsoft.com/office/drawing/2014/main" xmlns="" id="{D32BBCBB-BD27-81B0-07FA-99413E24752C}"/>
              </a:ext>
            </a:extLst>
          </p:cNvPr>
          <p:cNvSpPr>
            <a:spLocks noGrp="1"/>
          </p:cNvSpPr>
          <p:nvPr>
            <p:ph type="dt" sz="half" idx="10"/>
          </p:nvPr>
        </p:nvSpPr>
        <p:spPr/>
        <p:txBody>
          <a:bodyPr/>
          <a:lstStyle/>
          <a:p>
            <a:fld id="{55DA6F25-8700-47EF-BFFF-210886682FDE}" type="datetime1">
              <a:rPr lang="en-ZA" smtClean="0"/>
              <a:pPr/>
              <a:t>2023/05/10</a:t>
            </a:fld>
            <a:endParaRPr lang="en-ZA"/>
          </a:p>
        </p:txBody>
      </p:sp>
      <p:sp>
        <p:nvSpPr>
          <p:cNvPr id="5" name="Footer Placeholder 4">
            <a:extLst>
              <a:ext uri="{FF2B5EF4-FFF2-40B4-BE49-F238E27FC236}">
                <a16:creationId xmlns:a16="http://schemas.microsoft.com/office/drawing/2014/main" xmlns="" id="{E568CDE5-7B70-CA62-3F5B-EE1DE5BC97EB}"/>
              </a:ext>
            </a:extLst>
          </p:cNvPr>
          <p:cNvSpPr>
            <a:spLocks noGrp="1"/>
          </p:cNvSpPr>
          <p:nvPr>
            <p:ph type="ftr" sz="quarter" idx="11"/>
          </p:nvPr>
        </p:nvSpPr>
        <p:spPr/>
        <p:txBody>
          <a:bodyPr/>
          <a:lstStyle/>
          <a:p>
            <a:r>
              <a:rPr lang="en-US"/>
              <a:t>A Society Free From All Forms of Gender Inequality.</a:t>
            </a:r>
            <a:endParaRPr lang="en-ZA"/>
          </a:p>
        </p:txBody>
      </p:sp>
      <p:sp>
        <p:nvSpPr>
          <p:cNvPr id="6" name="Slide Number Placeholder 5">
            <a:extLst>
              <a:ext uri="{FF2B5EF4-FFF2-40B4-BE49-F238E27FC236}">
                <a16:creationId xmlns:a16="http://schemas.microsoft.com/office/drawing/2014/main" xmlns="" id="{EF1D0EF0-889F-C7B8-2808-B662A6F7DF1D}"/>
              </a:ext>
            </a:extLst>
          </p:cNvPr>
          <p:cNvSpPr>
            <a:spLocks noGrp="1"/>
          </p:cNvSpPr>
          <p:nvPr>
            <p:ph type="sldNum" sz="quarter" idx="12"/>
          </p:nvPr>
        </p:nvSpPr>
        <p:spPr/>
        <p:txBody>
          <a:bodyPr/>
          <a:lstStyle/>
          <a:p>
            <a:fld id="{4C5DC4AD-8DB4-4E4A-BEA4-8A23F11057A7}" type="slidenum">
              <a:rPr lang="en-ZA" smtClean="0"/>
              <a:pPr/>
              <a:t>18</a:t>
            </a:fld>
            <a:endParaRPr lang="en-ZA"/>
          </a:p>
        </p:txBody>
      </p:sp>
      <p:graphicFrame>
        <p:nvGraphicFramePr>
          <p:cNvPr id="8" name="Table 7">
            <a:extLst>
              <a:ext uri="{FF2B5EF4-FFF2-40B4-BE49-F238E27FC236}">
                <a16:creationId xmlns:a16="http://schemas.microsoft.com/office/drawing/2014/main" xmlns="" id="{44678B8C-772F-74E6-D7F7-C77C7C2B54E4}"/>
              </a:ext>
            </a:extLst>
          </p:cNvPr>
          <p:cNvGraphicFramePr>
            <a:graphicFrameLocks noGrp="1"/>
          </p:cNvGraphicFramePr>
          <p:nvPr>
            <p:extLst>
              <p:ext uri="{D42A27DB-BD31-4B8C-83A1-F6EECF244321}">
                <p14:modId xmlns:p14="http://schemas.microsoft.com/office/powerpoint/2010/main" xmlns="" val="103003153"/>
              </p:ext>
            </p:extLst>
          </p:nvPr>
        </p:nvGraphicFramePr>
        <p:xfrm>
          <a:off x="123264" y="1916205"/>
          <a:ext cx="11966787" cy="4848425"/>
        </p:xfrm>
        <a:graphic>
          <a:graphicData uri="http://schemas.openxmlformats.org/drawingml/2006/table">
            <a:tbl>
              <a:tblPr firstRow="1" firstCol="1" bandRow="1">
                <a:tableStyleId>{5C22544A-7EE6-4342-B048-85BDC9FD1C3A}</a:tableStyleId>
              </a:tblPr>
              <a:tblGrid>
                <a:gridCol w="3661180">
                  <a:extLst>
                    <a:ext uri="{9D8B030D-6E8A-4147-A177-3AD203B41FA5}">
                      <a16:colId xmlns:a16="http://schemas.microsoft.com/office/drawing/2014/main" xmlns="" val="3868238280"/>
                    </a:ext>
                  </a:extLst>
                </a:gridCol>
                <a:gridCol w="8305607">
                  <a:extLst>
                    <a:ext uri="{9D8B030D-6E8A-4147-A177-3AD203B41FA5}">
                      <a16:colId xmlns:a16="http://schemas.microsoft.com/office/drawing/2014/main" xmlns="" val="3991446285"/>
                    </a:ext>
                  </a:extLst>
                </a:gridCol>
              </a:tblGrid>
              <a:tr h="489666">
                <a:tc>
                  <a:txBody>
                    <a:bodyPr/>
                    <a:lstStyle/>
                    <a:p>
                      <a:pPr algn="just" fontAlgn="base"/>
                      <a:r>
                        <a:rPr lang="en-US" sz="1800" kern="0" dirty="0">
                          <a:solidFill>
                            <a:schemeClr val="bg2">
                              <a:lumMod val="10000"/>
                            </a:schemeClr>
                          </a:solidFill>
                          <a:effectLst/>
                          <a:latin typeface="Century Gothic"/>
                        </a:rPr>
                        <a:t>Indicator title </a:t>
                      </a:r>
                      <a:endParaRPr lang="en-US" sz="1800" dirty="0">
                        <a:solidFill>
                          <a:schemeClr val="bg2">
                            <a:lumMod val="10000"/>
                          </a:schemeClr>
                        </a:solidFill>
                        <a:effectLst/>
                        <a:latin typeface="Century Gothic"/>
                      </a:endParaRPr>
                    </a:p>
                  </a:txBody>
                  <a:tcPr marL="0" marR="0" marT="0" marB="0">
                    <a:solidFill>
                      <a:schemeClr val="bg2">
                        <a:lumMod val="60000"/>
                        <a:lumOff val="40000"/>
                      </a:schemeClr>
                    </a:solidFill>
                  </a:tcPr>
                </a:tc>
                <a:tc>
                  <a:txBody>
                    <a:bodyPr/>
                    <a:lstStyle/>
                    <a:p>
                      <a:pPr fontAlgn="base"/>
                      <a:r>
                        <a:rPr lang="en-US" sz="1800" kern="0">
                          <a:solidFill>
                            <a:schemeClr val="bg2">
                              <a:lumMod val="10000"/>
                            </a:schemeClr>
                          </a:solidFill>
                          <a:effectLst/>
                          <a:latin typeface="Century Gothic"/>
                        </a:rPr>
                        <a:t>Media and Communications initiatives conducted/implemented. </a:t>
                      </a:r>
                      <a:endParaRPr lang="en-US" sz="1800">
                        <a:solidFill>
                          <a:schemeClr val="bg2">
                            <a:lumMod val="10000"/>
                          </a:schemeClr>
                        </a:solidFill>
                        <a:effectLst/>
                        <a:latin typeface="Century Gothic"/>
                      </a:endParaRPr>
                    </a:p>
                  </a:txBody>
                  <a:tcPr marL="0" marR="0" marT="0" marB="0">
                    <a:solidFill>
                      <a:schemeClr val="bg2">
                        <a:lumMod val="60000"/>
                        <a:lumOff val="40000"/>
                      </a:schemeClr>
                    </a:solidFill>
                  </a:tcPr>
                </a:tc>
                <a:extLst>
                  <a:ext uri="{0D108BD9-81ED-4DB2-BD59-A6C34878D82A}">
                    <a16:rowId xmlns:a16="http://schemas.microsoft.com/office/drawing/2014/main" xmlns="" val="4185759196"/>
                  </a:ext>
                </a:extLst>
              </a:tr>
              <a:tr h="734498">
                <a:tc>
                  <a:txBody>
                    <a:bodyPr/>
                    <a:lstStyle/>
                    <a:p>
                      <a:pPr fontAlgn="base"/>
                      <a:r>
                        <a:rPr lang="en-US" sz="1800" kern="0">
                          <a:solidFill>
                            <a:schemeClr val="bg2">
                              <a:lumMod val="10000"/>
                            </a:schemeClr>
                          </a:solidFill>
                          <a:effectLst/>
                          <a:latin typeface="Century Gothic"/>
                        </a:rPr>
                        <a:t>Definition  </a:t>
                      </a:r>
                      <a:endParaRPr lang="en-US" sz="1800">
                        <a:solidFill>
                          <a:schemeClr val="bg2">
                            <a:lumMod val="10000"/>
                          </a:schemeClr>
                        </a:solidFill>
                        <a:effectLst/>
                        <a:latin typeface="Century Gothic"/>
                      </a:endParaRPr>
                    </a:p>
                  </a:txBody>
                  <a:tcPr marL="0" marR="0" marT="0" marB="0">
                    <a:solidFill>
                      <a:schemeClr val="bg2">
                        <a:lumMod val="60000"/>
                        <a:lumOff val="40000"/>
                      </a:schemeClr>
                    </a:solidFill>
                  </a:tcPr>
                </a:tc>
                <a:tc>
                  <a:txBody>
                    <a:bodyPr/>
                    <a:lstStyle/>
                    <a:p>
                      <a:pPr fontAlgn="base"/>
                      <a:r>
                        <a:rPr lang="en-US" sz="1600" kern="0">
                          <a:effectLst/>
                          <a:latin typeface="Century Gothic"/>
                        </a:rPr>
                        <a:t>Media &amp; communication related interventions and projects that are </a:t>
                      </a:r>
                      <a:r>
                        <a:rPr lang="en-US" sz="1600" kern="0" err="1">
                          <a:effectLst/>
                          <a:latin typeface="Century Gothic"/>
                        </a:rPr>
                        <a:t>conceptualised</a:t>
                      </a:r>
                      <a:r>
                        <a:rPr lang="en-US" sz="1600" kern="0">
                          <a:effectLst/>
                          <a:latin typeface="Century Gothic"/>
                        </a:rPr>
                        <a:t>/created, planned and executed to achieve communication objectives.  </a:t>
                      </a:r>
                      <a:endParaRPr lang="en-US" sz="1600">
                        <a:effectLst/>
                        <a:latin typeface="Century Gothic"/>
                      </a:endParaRPr>
                    </a:p>
                  </a:txBody>
                  <a:tcPr marL="0" marR="0" marT="0" marB="0">
                    <a:solidFill>
                      <a:schemeClr val="bg2">
                        <a:lumMod val="60000"/>
                        <a:lumOff val="40000"/>
                      </a:schemeClr>
                    </a:solidFill>
                  </a:tcPr>
                </a:tc>
                <a:extLst>
                  <a:ext uri="{0D108BD9-81ED-4DB2-BD59-A6C34878D82A}">
                    <a16:rowId xmlns:a16="http://schemas.microsoft.com/office/drawing/2014/main" xmlns="" val="1144142654"/>
                  </a:ext>
                </a:extLst>
              </a:tr>
              <a:tr h="489666">
                <a:tc>
                  <a:txBody>
                    <a:bodyPr/>
                    <a:lstStyle/>
                    <a:p>
                      <a:pPr fontAlgn="base"/>
                      <a:r>
                        <a:rPr lang="en-US" sz="1800" kern="0">
                          <a:solidFill>
                            <a:schemeClr val="bg2">
                              <a:lumMod val="10000"/>
                            </a:schemeClr>
                          </a:solidFill>
                          <a:effectLst/>
                          <a:latin typeface="Century Gothic"/>
                        </a:rPr>
                        <a:t>Source of data   </a:t>
                      </a:r>
                      <a:endParaRPr lang="en-US" sz="1800">
                        <a:solidFill>
                          <a:schemeClr val="bg2">
                            <a:lumMod val="10000"/>
                          </a:schemeClr>
                        </a:solidFill>
                        <a:effectLst/>
                        <a:latin typeface="Century Gothic"/>
                      </a:endParaRPr>
                    </a:p>
                  </a:txBody>
                  <a:tcPr marL="0" marR="0" marT="0" marB="0">
                    <a:solidFill>
                      <a:schemeClr val="bg2">
                        <a:lumMod val="60000"/>
                        <a:lumOff val="40000"/>
                      </a:schemeClr>
                    </a:solidFill>
                  </a:tcPr>
                </a:tc>
                <a:tc>
                  <a:txBody>
                    <a:bodyPr/>
                    <a:lstStyle/>
                    <a:p>
                      <a:pPr fontAlgn="base"/>
                      <a:r>
                        <a:rPr lang="en-US" sz="1600" kern="0">
                          <a:effectLst/>
                          <a:latin typeface="Century Gothic"/>
                        </a:rPr>
                        <a:t>CGE Communication Strategy and Media &amp; Communication reports from the 2022/2023 financial year. </a:t>
                      </a:r>
                      <a:endParaRPr lang="en-US" sz="1600">
                        <a:effectLst/>
                        <a:latin typeface="Century Gothic"/>
                      </a:endParaRPr>
                    </a:p>
                  </a:txBody>
                  <a:tcPr marL="0" marR="0" marT="0" marB="0">
                    <a:solidFill>
                      <a:schemeClr val="bg2">
                        <a:lumMod val="60000"/>
                        <a:lumOff val="40000"/>
                      </a:schemeClr>
                    </a:solidFill>
                  </a:tcPr>
                </a:tc>
                <a:extLst>
                  <a:ext uri="{0D108BD9-81ED-4DB2-BD59-A6C34878D82A}">
                    <a16:rowId xmlns:a16="http://schemas.microsoft.com/office/drawing/2014/main" xmlns="" val="4059584093"/>
                  </a:ext>
                </a:extLst>
              </a:tr>
              <a:tr h="297297">
                <a:tc>
                  <a:txBody>
                    <a:bodyPr/>
                    <a:lstStyle/>
                    <a:p>
                      <a:pPr fontAlgn="base"/>
                      <a:r>
                        <a:rPr lang="en-US" sz="1800" kern="0">
                          <a:solidFill>
                            <a:schemeClr val="bg2">
                              <a:lumMod val="10000"/>
                            </a:schemeClr>
                          </a:solidFill>
                          <a:effectLst/>
                          <a:latin typeface="Century Gothic"/>
                        </a:rPr>
                        <a:t>Method of calculation or assessment   </a:t>
                      </a:r>
                      <a:endParaRPr lang="en-US" sz="1800">
                        <a:solidFill>
                          <a:schemeClr val="bg2">
                            <a:lumMod val="10000"/>
                          </a:schemeClr>
                        </a:solidFill>
                        <a:effectLst/>
                        <a:latin typeface="Century Gothic"/>
                      </a:endParaRPr>
                    </a:p>
                  </a:txBody>
                  <a:tcPr marL="0" marR="0" marT="0" marB="0">
                    <a:solidFill>
                      <a:schemeClr val="bg2">
                        <a:lumMod val="60000"/>
                        <a:lumOff val="40000"/>
                      </a:schemeClr>
                    </a:solidFill>
                  </a:tcPr>
                </a:tc>
                <a:tc>
                  <a:txBody>
                    <a:bodyPr/>
                    <a:lstStyle/>
                    <a:p>
                      <a:pPr fontAlgn="base"/>
                      <a:r>
                        <a:rPr lang="en-US" sz="1600" kern="0">
                          <a:effectLst/>
                          <a:latin typeface="Century Gothic"/>
                        </a:rPr>
                        <a:t>Qualitative. </a:t>
                      </a:r>
                      <a:endParaRPr lang="en-US" sz="1600">
                        <a:effectLst/>
                        <a:latin typeface="Century Gothic"/>
                      </a:endParaRPr>
                    </a:p>
                  </a:txBody>
                  <a:tcPr marL="0" marR="0" marT="0" marB="0">
                    <a:solidFill>
                      <a:schemeClr val="bg2">
                        <a:lumMod val="60000"/>
                        <a:lumOff val="40000"/>
                      </a:schemeClr>
                    </a:solidFill>
                  </a:tcPr>
                </a:tc>
                <a:extLst>
                  <a:ext uri="{0D108BD9-81ED-4DB2-BD59-A6C34878D82A}">
                    <a16:rowId xmlns:a16="http://schemas.microsoft.com/office/drawing/2014/main" xmlns="" val="611993117"/>
                  </a:ext>
                </a:extLst>
              </a:tr>
              <a:tr h="823632">
                <a:tc>
                  <a:txBody>
                    <a:bodyPr/>
                    <a:lstStyle/>
                    <a:p>
                      <a:pPr fontAlgn="base"/>
                      <a:r>
                        <a:rPr lang="en-US" sz="1800" kern="0">
                          <a:solidFill>
                            <a:schemeClr val="bg2">
                              <a:lumMod val="10000"/>
                            </a:schemeClr>
                          </a:solidFill>
                          <a:effectLst/>
                          <a:latin typeface="Century Gothic"/>
                        </a:rPr>
                        <a:t>Assumptions   </a:t>
                      </a:r>
                      <a:endParaRPr lang="en-US" sz="1800">
                        <a:solidFill>
                          <a:schemeClr val="bg2">
                            <a:lumMod val="10000"/>
                          </a:schemeClr>
                        </a:solidFill>
                        <a:effectLst/>
                        <a:latin typeface="Century Gothic"/>
                      </a:endParaRPr>
                    </a:p>
                  </a:txBody>
                  <a:tcPr marL="0" marR="0" marT="0" marB="0">
                    <a:solidFill>
                      <a:schemeClr val="bg2">
                        <a:lumMod val="60000"/>
                        <a:lumOff val="40000"/>
                      </a:schemeClr>
                    </a:solidFill>
                  </a:tcPr>
                </a:tc>
                <a:tc>
                  <a:txBody>
                    <a:bodyPr/>
                    <a:lstStyle/>
                    <a:p>
                      <a:pPr marL="342900" lvl="0" indent="-342900" algn="just" fontAlgn="base"/>
                      <a:r>
                        <a:rPr lang="en-US" sz="1600" kern="0">
                          <a:effectLst/>
                          <a:latin typeface="Century Gothic"/>
                        </a:rPr>
                        <a:t>Submissions for approval of initiatives that have a cost bearing will be approved by CFO and CEO. Possible, unforeseen operational developments may occur within the CGE to alter the planned targets. </a:t>
                      </a:r>
                      <a:endParaRPr lang="en-US" sz="1600">
                        <a:effectLst/>
                        <a:latin typeface="Century Gothic"/>
                      </a:endParaRPr>
                    </a:p>
                  </a:txBody>
                  <a:tcPr marL="0" marR="0" marT="0" marB="0">
                    <a:solidFill>
                      <a:schemeClr val="bg2">
                        <a:lumMod val="60000"/>
                        <a:lumOff val="40000"/>
                      </a:schemeClr>
                    </a:solidFill>
                  </a:tcPr>
                </a:tc>
                <a:extLst>
                  <a:ext uri="{0D108BD9-81ED-4DB2-BD59-A6C34878D82A}">
                    <a16:rowId xmlns:a16="http://schemas.microsoft.com/office/drawing/2014/main" xmlns="" val="3297247486"/>
                  </a:ext>
                </a:extLst>
              </a:tr>
              <a:tr h="297297">
                <a:tc>
                  <a:txBody>
                    <a:bodyPr/>
                    <a:lstStyle/>
                    <a:p>
                      <a:pPr fontAlgn="base"/>
                      <a:r>
                        <a:rPr lang="en-US" sz="1600" kern="0">
                          <a:solidFill>
                            <a:schemeClr val="bg2">
                              <a:lumMod val="10000"/>
                            </a:schemeClr>
                          </a:solidFill>
                          <a:effectLst/>
                          <a:latin typeface="Century Gothic"/>
                        </a:rPr>
                        <a:t>Disaggregation of beneficiaries (where applicable)   </a:t>
                      </a:r>
                      <a:endParaRPr lang="en-US" sz="1600">
                        <a:solidFill>
                          <a:schemeClr val="bg2">
                            <a:lumMod val="10000"/>
                          </a:schemeClr>
                        </a:solidFill>
                        <a:effectLst/>
                        <a:latin typeface="Century Gothic"/>
                      </a:endParaRPr>
                    </a:p>
                  </a:txBody>
                  <a:tcPr marL="0" marR="0" marT="0" marB="0">
                    <a:solidFill>
                      <a:schemeClr val="bg2">
                        <a:lumMod val="60000"/>
                        <a:lumOff val="40000"/>
                      </a:schemeClr>
                    </a:solidFill>
                  </a:tcPr>
                </a:tc>
                <a:tc>
                  <a:txBody>
                    <a:bodyPr/>
                    <a:lstStyle/>
                    <a:p>
                      <a:pPr fontAlgn="base"/>
                      <a:r>
                        <a:rPr lang="en-US" sz="1600" kern="0">
                          <a:effectLst/>
                          <a:latin typeface="Century Gothic"/>
                        </a:rPr>
                        <a:t>N/A </a:t>
                      </a:r>
                      <a:endParaRPr lang="en-US" sz="1600">
                        <a:effectLst/>
                        <a:latin typeface="Century Gothic"/>
                      </a:endParaRPr>
                    </a:p>
                  </a:txBody>
                  <a:tcPr marL="0" marR="0" marT="0" marB="0">
                    <a:solidFill>
                      <a:schemeClr val="bg2">
                        <a:lumMod val="60000"/>
                        <a:lumOff val="40000"/>
                      </a:schemeClr>
                    </a:solidFill>
                  </a:tcPr>
                </a:tc>
                <a:extLst>
                  <a:ext uri="{0D108BD9-81ED-4DB2-BD59-A6C34878D82A}">
                    <a16:rowId xmlns:a16="http://schemas.microsoft.com/office/drawing/2014/main" xmlns="" val="2844475203"/>
                  </a:ext>
                </a:extLst>
              </a:tr>
              <a:tr h="297297">
                <a:tc>
                  <a:txBody>
                    <a:bodyPr/>
                    <a:lstStyle/>
                    <a:p>
                      <a:pPr fontAlgn="base"/>
                      <a:r>
                        <a:rPr lang="en-US" sz="1600" kern="0">
                          <a:solidFill>
                            <a:schemeClr val="bg2">
                              <a:lumMod val="10000"/>
                            </a:schemeClr>
                          </a:solidFill>
                          <a:effectLst/>
                          <a:latin typeface="Century Gothic"/>
                        </a:rPr>
                        <a:t>Spatial Transformation (where applicable)  </a:t>
                      </a:r>
                      <a:endParaRPr lang="en-US" sz="1600">
                        <a:solidFill>
                          <a:schemeClr val="bg2">
                            <a:lumMod val="10000"/>
                          </a:schemeClr>
                        </a:solidFill>
                        <a:effectLst/>
                        <a:latin typeface="Century Gothic"/>
                      </a:endParaRPr>
                    </a:p>
                  </a:txBody>
                  <a:tcPr marL="0" marR="0" marT="0" marB="0">
                    <a:solidFill>
                      <a:schemeClr val="bg2">
                        <a:lumMod val="60000"/>
                        <a:lumOff val="40000"/>
                      </a:schemeClr>
                    </a:solidFill>
                  </a:tcPr>
                </a:tc>
                <a:tc>
                  <a:txBody>
                    <a:bodyPr/>
                    <a:lstStyle/>
                    <a:p>
                      <a:pPr fontAlgn="base"/>
                      <a:r>
                        <a:rPr lang="en-US" sz="1600" kern="0">
                          <a:effectLst/>
                          <a:latin typeface="Century Gothic"/>
                        </a:rPr>
                        <a:t>N/A </a:t>
                      </a:r>
                      <a:endParaRPr lang="en-US" sz="1600">
                        <a:effectLst/>
                        <a:latin typeface="Century Gothic"/>
                      </a:endParaRPr>
                    </a:p>
                  </a:txBody>
                  <a:tcPr marL="0" marR="0" marT="0" marB="0">
                    <a:solidFill>
                      <a:schemeClr val="bg2">
                        <a:lumMod val="60000"/>
                        <a:lumOff val="40000"/>
                      </a:schemeClr>
                    </a:solidFill>
                  </a:tcPr>
                </a:tc>
                <a:extLst>
                  <a:ext uri="{0D108BD9-81ED-4DB2-BD59-A6C34878D82A}">
                    <a16:rowId xmlns:a16="http://schemas.microsoft.com/office/drawing/2014/main" xmlns="" val="3733192554"/>
                  </a:ext>
                </a:extLst>
              </a:tr>
              <a:tr h="489666">
                <a:tc>
                  <a:txBody>
                    <a:bodyPr/>
                    <a:lstStyle/>
                    <a:p>
                      <a:pPr fontAlgn="base"/>
                      <a:r>
                        <a:rPr lang="en-US" sz="1600" kern="0">
                          <a:solidFill>
                            <a:schemeClr val="bg2">
                              <a:lumMod val="10000"/>
                            </a:schemeClr>
                          </a:solidFill>
                          <a:effectLst/>
                          <a:latin typeface="Century Gothic"/>
                        </a:rPr>
                        <a:t>Desired performance   </a:t>
                      </a:r>
                      <a:endParaRPr lang="en-US" sz="1600">
                        <a:solidFill>
                          <a:schemeClr val="bg2">
                            <a:lumMod val="10000"/>
                          </a:schemeClr>
                        </a:solidFill>
                        <a:effectLst/>
                        <a:latin typeface="Century Gothic"/>
                      </a:endParaRPr>
                    </a:p>
                  </a:txBody>
                  <a:tcPr marL="0" marR="0" marT="0" marB="0">
                    <a:solidFill>
                      <a:schemeClr val="bg2">
                        <a:lumMod val="60000"/>
                        <a:lumOff val="40000"/>
                      </a:schemeClr>
                    </a:solidFill>
                  </a:tcPr>
                </a:tc>
                <a:tc>
                  <a:txBody>
                    <a:bodyPr/>
                    <a:lstStyle/>
                    <a:p>
                      <a:pPr fontAlgn="base"/>
                      <a:r>
                        <a:rPr lang="en-US" sz="1600" kern="0">
                          <a:effectLst/>
                          <a:latin typeface="Century Gothic"/>
                        </a:rPr>
                        <a:t>Successful completion of the planned number target by end of 2023/2024 financial year. </a:t>
                      </a:r>
                      <a:endParaRPr lang="en-US" sz="1600">
                        <a:effectLst/>
                        <a:latin typeface="Century Gothic"/>
                      </a:endParaRPr>
                    </a:p>
                  </a:txBody>
                  <a:tcPr marL="0" marR="0" marT="0" marB="0">
                    <a:solidFill>
                      <a:schemeClr val="bg2">
                        <a:lumMod val="60000"/>
                        <a:lumOff val="40000"/>
                      </a:schemeClr>
                    </a:solidFill>
                  </a:tcPr>
                </a:tc>
                <a:extLst>
                  <a:ext uri="{0D108BD9-81ED-4DB2-BD59-A6C34878D82A}">
                    <a16:rowId xmlns:a16="http://schemas.microsoft.com/office/drawing/2014/main" xmlns="" val="1268100816"/>
                  </a:ext>
                </a:extLst>
              </a:tr>
              <a:tr h="297297">
                <a:tc>
                  <a:txBody>
                    <a:bodyPr/>
                    <a:lstStyle/>
                    <a:p>
                      <a:pPr fontAlgn="base"/>
                      <a:r>
                        <a:rPr lang="en-US" sz="1800" kern="0">
                          <a:solidFill>
                            <a:schemeClr val="bg2">
                              <a:lumMod val="10000"/>
                            </a:schemeClr>
                          </a:solidFill>
                          <a:effectLst/>
                          <a:latin typeface="Century Gothic"/>
                        </a:rPr>
                        <a:t>Indicator responsibility</a:t>
                      </a:r>
                      <a:r>
                        <a:rPr lang="en-US" sz="1000" kern="0">
                          <a:solidFill>
                            <a:schemeClr val="bg2">
                              <a:lumMod val="10000"/>
                            </a:schemeClr>
                          </a:solidFill>
                          <a:effectLst/>
                        </a:rPr>
                        <a:t>   </a:t>
                      </a:r>
                      <a:endParaRPr lang="en-US">
                        <a:solidFill>
                          <a:schemeClr val="bg2">
                            <a:lumMod val="10000"/>
                          </a:schemeClr>
                        </a:solidFill>
                        <a:effectLst/>
                      </a:endParaRPr>
                    </a:p>
                  </a:txBody>
                  <a:tcPr marL="0" marR="0" marT="0" marB="0">
                    <a:solidFill>
                      <a:schemeClr val="bg2">
                        <a:lumMod val="60000"/>
                        <a:lumOff val="40000"/>
                      </a:schemeClr>
                    </a:solidFill>
                  </a:tcPr>
                </a:tc>
                <a:tc>
                  <a:txBody>
                    <a:bodyPr/>
                    <a:lstStyle/>
                    <a:p>
                      <a:pPr fontAlgn="base"/>
                      <a:r>
                        <a:rPr lang="en-US" sz="1600" kern="0" dirty="0">
                          <a:effectLst/>
                          <a:latin typeface="Century Gothic"/>
                        </a:rPr>
                        <a:t>Communications Unit. </a:t>
                      </a:r>
                      <a:endParaRPr lang="en-US" sz="1600" dirty="0">
                        <a:effectLst/>
                        <a:latin typeface="Century Gothic"/>
                      </a:endParaRPr>
                    </a:p>
                  </a:txBody>
                  <a:tcPr marL="0" marR="0" marT="0" marB="0">
                    <a:solidFill>
                      <a:schemeClr val="bg2">
                        <a:lumMod val="60000"/>
                        <a:lumOff val="40000"/>
                      </a:schemeClr>
                    </a:solidFill>
                  </a:tcPr>
                </a:tc>
                <a:extLst>
                  <a:ext uri="{0D108BD9-81ED-4DB2-BD59-A6C34878D82A}">
                    <a16:rowId xmlns:a16="http://schemas.microsoft.com/office/drawing/2014/main" xmlns="" val="2405139489"/>
                  </a:ext>
                </a:extLst>
              </a:tr>
            </a:tbl>
          </a:graphicData>
        </a:graphic>
      </p:graphicFrame>
    </p:spTree>
    <p:extLst>
      <p:ext uri="{BB962C8B-B14F-4D97-AF65-F5344CB8AC3E}">
        <p14:creationId xmlns:p14="http://schemas.microsoft.com/office/powerpoint/2010/main" xmlns="" val="32741096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4E9B277-20F1-94DA-2CE8-039B239203A2}"/>
              </a:ext>
            </a:extLst>
          </p:cNvPr>
          <p:cNvSpPr>
            <a:spLocks noGrp="1"/>
          </p:cNvSpPr>
          <p:nvPr>
            <p:ph type="title"/>
          </p:nvPr>
        </p:nvSpPr>
        <p:spPr/>
        <p:txBody>
          <a:bodyPr/>
          <a:lstStyle/>
          <a:p>
            <a:pPr algn="ctr"/>
            <a:r>
              <a:rPr lang="en-US" b="1">
                <a:solidFill>
                  <a:schemeClr val="tx2">
                    <a:lumMod val="50000"/>
                  </a:schemeClr>
                </a:solidFill>
                <a:latin typeface="Century Gothic" panose="020B0502020202020204" pitchFamily="34" charset="0"/>
              </a:rPr>
              <a:t>QUARTERLY TARGETS</a:t>
            </a:r>
            <a:endParaRPr lang="en-ZA" b="1">
              <a:solidFill>
                <a:schemeClr val="tx2">
                  <a:lumMod val="50000"/>
                </a:schemeClr>
              </a:solidFill>
              <a:latin typeface="Century Gothic" panose="020B0502020202020204" pitchFamily="34" charset="0"/>
            </a:endParaRPr>
          </a:p>
        </p:txBody>
      </p:sp>
      <p:sp>
        <p:nvSpPr>
          <p:cNvPr id="4" name="Date Placeholder 3">
            <a:extLst>
              <a:ext uri="{FF2B5EF4-FFF2-40B4-BE49-F238E27FC236}">
                <a16:creationId xmlns:a16="http://schemas.microsoft.com/office/drawing/2014/main" xmlns="" id="{8CA3D463-C4C1-1224-E0D3-4D48E5243F44}"/>
              </a:ext>
            </a:extLst>
          </p:cNvPr>
          <p:cNvSpPr>
            <a:spLocks noGrp="1"/>
          </p:cNvSpPr>
          <p:nvPr>
            <p:ph type="dt" sz="half" idx="10"/>
          </p:nvPr>
        </p:nvSpPr>
        <p:spPr/>
        <p:txBody>
          <a:bodyPr/>
          <a:lstStyle/>
          <a:p>
            <a:fld id="{55DA6F25-8700-47EF-BFFF-210886682FDE}" type="datetime1">
              <a:rPr lang="en-ZA" smtClean="0"/>
              <a:pPr/>
              <a:t>2023/05/10</a:t>
            </a:fld>
            <a:endParaRPr lang="en-ZA"/>
          </a:p>
        </p:txBody>
      </p:sp>
      <p:sp>
        <p:nvSpPr>
          <p:cNvPr id="5" name="Footer Placeholder 4">
            <a:extLst>
              <a:ext uri="{FF2B5EF4-FFF2-40B4-BE49-F238E27FC236}">
                <a16:creationId xmlns:a16="http://schemas.microsoft.com/office/drawing/2014/main" xmlns="" id="{187B3271-8008-CE0B-4293-BD3843E29544}"/>
              </a:ext>
            </a:extLst>
          </p:cNvPr>
          <p:cNvSpPr>
            <a:spLocks noGrp="1"/>
          </p:cNvSpPr>
          <p:nvPr>
            <p:ph type="ftr" sz="quarter" idx="11"/>
          </p:nvPr>
        </p:nvSpPr>
        <p:spPr/>
        <p:txBody>
          <a:bodyPr/>
          <a:lstStyle/>
          <a:p>
            <a:r>
              <a:rPr lang="en-US"/>
              <a:t>A Society Free From All Forms of Gender Inequality.</a:t>
            </a:r>
            <a:endParaRPr lang="en-ZA"/>
          </a:p>
        </p:txBody>
      </p:sp>
      <p:sp>
        <p:nvSpPr>
          <p:cNvPr id="6" name="Slide Number Placeholder 5">
            <a:extLst>
              <a:ext uri="{FF2B5EF4-FFF2-40B4-BE49-F238E27FC236}">
                <a16:creationId xmlns:a16="http://schemas.microsoft.com/office/drawing/2014/main" xmlns="" id="{5A88288D-2355-8FB4-D73D-3B39D1A490C5}"/>
              </a:ext>
            </a:extLst>
          </p:cNvPr>
          <p:cNvSpPr>
            <a:spLocks noGrp="1"/>
          </p:cNvSpPr>
          <p:nvPr>
            <p:ph type="sldNum" sz="quarter" idx="12"/>
          </p:nvPr>
        </p:nvSpPr>
        <p:spPr/>
        <p:txBody>
          <a:bodyPr/>
          <a:lstStyle/>
          <a:p>
            <a:fld id="{4C5DC4AD-8DB4-4E4A-BEA4-8A23F11057A7}" type="slidenum">
              <a:rPr lang="en-ZA" smtClean="0"/>
              <a:pPr/>
              <a:t>19</a:t>
            </a:fld>
            <a:endParaRPr lang="en-ZA"/>
          </a:p>
        </p:txBody>
      </p:sp>
      <p:graphicFrame>
        <p:nvGraphicFramePr>
          <p:cNvPr id="3" name="Table 2">
            <a:extLst>
              <a:ext uri="{FF2B5EF4-FFF2-40B4-BE49-F238E27FC236}">
                <a16:creationId xmlns:a16="http://schemas.microsoft.com/office/drawing/2014/main" xmlns="" id="{C4DA672F-C9F3-AE97-3FB0-06678BEE6BDF}"/>
              </a:ext>
            </a:extLst>
          </p:cNvPr>
          <p:cNvGraphicFramePr>
            <a:graphicFrameLocks noGrp="1"/>
          </p:cNvGraphicFramePr>
          <p:nvPr>
            <p:extLst>
              <p:ext uri="{D42A27DB-BD31-4B8C-83A1-F6EECF244321}">
                <p14:modId xmlns:p14="http://schemas.microsoft.com/office/powerpoint/2010/main" xmlns="" val="2453398412"/>
              </p:ext>
            </p:extLst>
          </p:nvPr>
        </p:nvGraphicFramePr>
        <p:xfrm>
          <a:off x="851647" y="2140323"/>
          <a:ext cx="10706757" cy="3693781"/>
        </p:xfrm>
        <a:graphic>
          <a:graphicData uri="http://schemas.openxmlformats.org/drawingml/2006/table">
            <a:tbl>
              <a:tblPr firstRow="1" firstCol="1" bandRow="1">
                <a:tableStyleId>{8799B23B-EC83-4686-B30A-512413B5E67A}</a:tableStyleId>
              </a:tblPr>
              <a:tblGrid>
                <a:gridCol w="6325862">
                  <a:extLst>
                    <a:ext uri="{9D8B030D-6E8A-4147-A177-3AD203B41FA5}">
                      <a16:colId xmlns:a16="http://schemas.microsoft.com/office/drawing/2014/main" xmlns="" val="1603516027"/>
                    </a:ext>
                  </a:extLst>
                </a:gridCol>
                <a:gridCol w="1246555">
                  <a:extLst>
                    <a:ext uri="{9D8B030D-6E8A-4147-A177-3AD203B41FA5}">
                      <a16:colId xmlns:a16="http://schemas.microsoft.com/office/drawing/2014/main" xmlns="" val="315858497"/>
                    </a:ext>
                  </a:extLst>
                </a:gridCol>
                <a:gridCol w="783585">
                  <a:extLst>
                    <a:ext uri="{9D8B030D-6E8A-4147-A177-3AD203B41FA5}">
                      <a16:colId xmlns:a16="http://schemas.microsoft.com/office/drawing/2014/main" xmlns="" val="1842696345"/>
                    </a:ext>
                  </a:extLst>
                </a:gridCol>
                <a:gridCol w="783585">
                  <a:extLst>
                    <a:ext uri="{9D8B030D-6E8A-4147-A177-3AD203B41FA5}">
                      <a16:colId xmlns:a16="http://schemas.microsoft.com/office/drawing/2014/main" xmlns="" val="3137467088"/>
                    </a:ext>
                  </a:extLst>
                </a:gridCol>
                <a:gridCol w="783585">
                  <a:extLst>
                    <a:ext uri="{9D8B030D-6E8A-4147-A177-3AD203B41FA5}">
                      <a16:colId xmlns:a16="http://schemas.microsoft.com/office/drawing/2014/main" xmlns="" val="3041305210"/>
                    </a:ext>
                  </a:extLst>
                </a:gridCol>
                <a:gridCol w="783585">
                  <a:extLst>
                    <a:ext uri="{9D8B030D-6E8A-4147-A177-3AD203B41FA5}">
                      <a16:colId xmlns:a16="http://schemas.microsoft.com/office/drawing/2014/main" xmlns="" val="419962642"/>
                    </a:ext>
                  </a:extLst>
                </a:gridCol>
              </a:tblGrid>
              <a:tr h="848062">
                <a:tc>
                  <a:txBody>
                    <a:bodyPr/>
                    <a:lstStyle/>
                    <a:p>
                      <a:pPr marL="6350" indent="-6350" algn="l">
                        <a:lnSpc>
                          <a:spcPct val="152000"/>
                        </a:lnSpc>
                        <a:spcAft>
                          <a:spcPts val="965"/>
                        </a:spcAft>
                      </a:pPr>
                      <a:r>
                        <a:rPr lang="en-ZA" sz="1600">
                          <a:solidFill>
                            <a:schemeClr val="bg1"/>
                          </a:solidFill>
                          <a:effectLst/>
                          <a:latin typeface="Century Gothic"/>
                        </a:rPr>
                        <a:t>Output Indicators</a:t>
                      </a:r>
                      <a:endParaRPr lang="en-ZA" sz="1600">
                        <a:solidFill>
                          <a:schemeClr val="bg1"/>
                        </a:solidFill>
                        <a:effectLst/>
                        <a:latin typeface="Century Gothic"/>
                        <a:ea typeface="Arial" panose="020B0604020202020204" pitchFamily="34" charset="0"/>
                        <a:cs typeface="Times New Roman"/>
                      </a:endParaRPr>
                    </a:p>
                  </a:txBody>
                  <a:tcPr marL="114284" marR="114284" marT="0" marB="0" anchor="ctr">
                    <a:solidFill>
                      <a:schemeClr val="bg2">
                        <a:lumMod val="60000"/>
                        <a:lumOff val="40000"/>
                      </a:schemeClr>
                    </a:solidFill>
                  </a:tcPr>
                </a:tc>
                <a:tc>
                  <a:txBody>
                    <a:bodyPr/>
                    <a:lstStyle/>
                    <a:p>
                      <a:pPr marL="24130" indent="-6350" algn="ctr">
                        <a:lnSpc>
                          <a:spcPct val="100000"/>
                        </a:lnSpc>
                        <a:spcAft>
                          <a:spcPts val="0"/>
                        </a:spcAft>
                      </a:pPr>
                      <a:endParaRPr lang="en-ZA" sz="1600">
                        <a:solidFill>
                          <a:schemeClr val="bg1"/>
                        </a:solidFill>
                        <a:effectLst/>
                        <a:latin typeface="Century Gothic"/>
                      </a:endParaRPr>
                    </a:p>
                    <a:p>
                      <a:pPr marL="24130" lvl="0" indent="-6350" algn="ctr">
                        <a:lnSpc>
                          <a:spcPct val="100000"/>
                        </a:lnSpc>
                        <a:spcAft>
                          <a:spcPts val="0"/>
                        </a:spcAft>
                        <a:buNone/>
                      </a:pPr>
                      <a:r>
                        <a:rPr lang="en-ZA" sz="1600">
                          <a:solidFill>
                            <a:schemeClr val="bg1"/>
                          </a:solidFill>
                          <a:effectLst/>
                          <a:latin typeface="Century Gothic"/>
                        </a:rPr>
                        <a:t>Annual Target</a:t>
                      </a:r>
                      <a:endParaRPr lang="en-ZA" sz="1600">
                        <a:solidFill>
                          <a:schemeClr val="bg1"/>
                        </a:solidFill>
                        <a:effectLst/>
                        <a:latin typeface="Century Gothic"/>
                        <a:ea typeface="Arial" panose="020B0604020202020204" pitchFamily="34" charset="0"/>
                        <a:cs typeface="Times New Roman"/>
                      </a:endParaRPr>
                    </a:p>
                  </a:txBody>
                  <a:tcPr marL="114284" marR="114284" marT="0" marB="0">
                    <a:solidFill>
                      <a:schemeClr val="bg2">
                        <a:lumMod val="60000"/>
                        <a:lumOff val="40000"/>
                      </a:schemeClr>
                    </a:solidFill>
                  </a:tcPr>
                </a:tc>
                <a:tc>
                  <a:txBody>
                    <a:bodyPr/>
                    <a:lstStyle/>
                    <a:p>
                      <a:pPr marL="1270" indent="-1270" algn="ctr">
                        <a:lnSpc>
                          <a:spcPct val="152000"/>
                        </a:lnSpc>
                        <a:spcAft>
                          <a:spcPts val="965"/>
                        </a:spcAft>
                      </a:pPr>
                      <a:r>
                        <a:rPr lang="en-ZA" sz="1600">
                          <a:solidFill>
                            <a:schemeClr val="bg1"/>
                          </a:solidFill>
                          <a:effectLst/>
                          <a:latin typeface="Century Gothic"/>
                        </a:rPr>
                        <a:t>Q1</a:t>
                      </a:r>
                      <a:endParaRPr lang="en-ZA" sz="1600">
                        <a:solidFill>
                          <a:schemeClr val="bg1"/>
                        </a:solidFill>
                        <a:effectLst/>
                        <a:latin typeface="Century Gothic"/>
                        <a:ea typeface="Arial" panose="020B0604020202020204" pitchFamily="34" charset="0"/>
                        <a:cs typeface="Times New Roman"/>
                      </a:endParaRPr>
                    </a:p>
                  </a:txBody>
                  <a:tcPr marL="114284" marR="114284" marT="0" marB="0" anchor="ctr">
                    <a:solidFill>
                      <a:schemeClr val="bg2">
                        <a:lumMod val="60000"/>
                        <a:lumOff val="40000"/>
                      </a:schemeClr>
                    </a:solidFill>
                  </a:tcPr>
                </a:tc>
                <a:tc>
                  <a:txBody>
                    <a:bodyPr/>
                    <a:lstStyle/>
                    <a:p>
                      <a:pPr marL="6350" indent="-6350" algn="ctr">
                        <a:lnSpc>
                          <a:spcPct val="152000"/>
                        </a:lnSpc>
                        <a:spcAft>
                          <a:spcPts val="965"/>
                        </a:spcAft>
                      </a:pPr>
                      <a:r>
                        <a:rPr lang="en-ZA" sz="1600">
                          <a:solidFill>
                            <a:schemeClr val="bg1"/>
                          </a:solidFill>
                          <a:effectLst/>
                          <a:latin typeface="Century Gothic"/>
                        </a:rPr>
                        <a:t>Q2</a:t>
                      </a:r>
                      <a:endParaRPr lang="en-ZA" sz="1600">
                        <a:solidFill>
                          <a:schemeClr val="bg1"/>
                        </a:solidFill>
                        <a:effectLst/>
                        <a:latin typeface="Century Gothic"/>
                        <a:ea typeface="Arial" panose="020B0604020202020204" pitchFamily="34" charset="0"/>
                        <a:cs typeface="Times New Roman"/>
                      </a:endParaRPr>
                    </a:p>
                  </a:txBody>
                  <a:tcPr marL="114284" marR="114284" marT="0" marB="0" anchor="ctr">
                    <a:solidFill>
                      <a:schemeClr val="bg2">
                        <a:lumMod val="60000"/>
                        <a:lumOff val="40000"/>
                      </a:schemeClr>
                    </a:solidFill>
                  </a:tcPr>
                </a:tc>
                <a:tc>
                  <a:txBody>
                    <a:bodyPr/>
                    <a:lstStyle/>
                    <a:p>
                      <a:pPr marL="6350" indent="-6350" algn="ctr">
                        <a:lnSpc>
                          <a:spcPct val="152000"/>
                        </a:lnSpc>
                        <a:spcAft>
                          <a:spcPts val="965"/>
                        </a:spcAft>
                      </a:pPr>
                      <a:r>
                        <a:rPr lang="en-ZA" sz="1600">
                          <a:solidFill>
                            <a:schemeClr val="bg1"/>
                          </a:solidFill>
                          <a:effectLst/>
                          <a:latin typeface="Century Gothic"/>
                        </a:rPr>
                        <a:t>Q3</a:t>
                      </a:r>
                      <a:endParaRPr lang="en-ZA" sz="1600">
                        <a:solidFill>
                          <a:schemeClr val="bg1"/>
                        </a:solidFill>
                        <a:effectLst/>
                        <a:latin typeface="Century Gothic"/>
                        <a:ea typeface="Arial" panose="020B0604020202020204" pitchFamily="34" charset="0"/>
                        <a:cs typeface="Times New Roman"/>
                      </a:endParaRPr>
                    </a:p>
                  </a:txBody>
                  <a:tcPr marL="114284" marR="114284" marT="0" marB="0" anchor="ctr">
                    <a:solidFill>
                      <a:schemeClr val="bg2">
                        <a:lumMod val="60000"/>
                        <a:lumOff val="40000"/>
                      </a:schemeClr>
                    </a:solidFill>
                  </a:tcPr>
                </a:tc>
                <a:tc>
                  <a:txBody>
                    <a:bodyPr/>
                    <a:lstStyle/>
                    <a:p>
                      <a:pPr marL="6350" indent="-6350" algn="ctr">
                        <a:lnSpc>
                          <a:spcPct val="152000"/>
                        </a:lnSpc>
                        <a:spcAft>
                          <a:spcPts val="965"/>
                        </a:spcAft>
                      </a:pPr>
                      <a:r>
                        <a:rPr lang="en-ZA" sz="1600">
                          <a:solidFill>
                            <a:schemeClr val="bg1"/>
                          </a:solidFill>
                          <a:effectLst/>
                          <a:latin typeface="Century Gothic"/>
                        </a:rPr>
                        <a:t>Q4</a:t>
                      </a:r>
                      <a:endParaRPr lang="en-ZA" sz="1600">
                        <a:solidFill>
                          <a:schemeClr val="bg1"/>
                        </a:solidFill>
                        <a:effectLst/>
                        <a:latin typeface="Century Gothic"/>
                        <a:ea typeface="Arial" panose="020B0604020202020204" pitchFamily="34" charset="0"/>
                        <a:cs typeface="Times New Roman"/>
                      </a:endParaRPr>
                    </a:p>
                  </a:txBody>
                  <a:tcPr marL="114284" marR="114284" marT="0" marB="0" anchor="ctr">
                    <a:solidFill>
                      <a:schemeClr val="bg2">
                        <a:lumMod val="60000"/>
                        <a:lumOff val="40000"/>
                      </a:schemeClr>
                    </a:solidFill>
                  </a:tcPr>
                </a:tc>
                <a:extLst>
                  <a:ext uri="{0D108BD9-81ED-4DB2-BD59-A6C34878D82A}">
                    <a16:rowId xmlns:a16="http://schemas.microsoft.com/office/drawing/2014/main" xmlns="" val="1000681827"/>
                  </a:ext>
                </a:extLst>
              </a:tr>
              <a:tr h="414608">
                <a:tc>
                  <a:txBody>
                    <a:bodyPr/>
                    <a:lstStyle/>
                    <a:p>
                      <a:pPr marL="6350" indent="-6350" algn="l">
                        <a:lnSpc>
                          <a:spcPct val="152000"/>
                        </a:lnSpc>
                        <a:spcAft>
                          <a:spcPts val="965"/>
                        </a:spcAft>
                      </a:pPr>
                      <a:r>
                        <a:rPr lang="en-ZA" sz="1600" b="0">
                          <a:solidFill>
                            <a:schemeClr val="bg1"/>
                          </a:solidFill>
                          <a:effectLst/>
                          <a:latin typeface="Century Gothic"/>
                        </a:rPr>
                        <a:t>Number of media statements written and issued.</a:t>
                      </a:r>
                      <a:endParaRPr lang="en-ZA" sz="1600" b="0">
                        <a:solidFill>
                          <a:schemeClr val="bg1"/>
                        </a:solidFill>
                        <a:effectLst/>
                        <a:latin typeface="Century Gothic"/>
                        <a:ea typeface="Arial" panose="020B0604020202020204" pitchFamily="34" charset="0"/>
                        <a:cs typeface="Times New Roman"/>
                      </a:endParaRPr>
                    </a:p>
                  </a:txBody>
                  <a:tcPr marL="114284" marR="114284" marT="0" marB="0">
                    <a:solidFill>
                      <a:schemeClr val="bg2">
                        <a:lumMod val="60000"/>
                        <a:lumOff val="40000"/>
                      </a:schemeClr>
                    </a:solidFill>
                  </a:tcPr>
                </a:tc>
                <a:tc>
                  <a:txBody>
                    <a:bodyPr/>
                    <a:lstStyle/>
                    <a:p>
                      <a:pPr marL="6350" indent="-6350" algn="ctr">
                        <a:lnSpc>
                          <a:spcPct val="152000"/>
                        </a:lnSpc>
                        <a:spcAft>
                          <a:spcPts val="965"/>
                        </a:spcAft>
                      </a:pPr>
                      <a:r>
                        <a:rPr lang="en-ZA" sz="1600">
                          <a:solidFill>
                            <a:schemeClr val="bg1"/>
                          </a:solidFill>
                          <a:effectLst/>
                          <a:latin typeface="Century Gothic"/>
                        </a:rPr>
                        <a:t>24</a:t>
                      </a:r>
                    </a:p>
                  </a:txBody>
                  <a:tcPr marL="114284" marR="114284" marT="0" marB="0">
                    <a:solidFill>
                      <a:schemeClr val="bg2">
                        <a:lumMod val="60000"/>
                        <a:lumOff val="40000"/>
                      </a:schemeClr>
                    </a:solidFill>
                  </a:tcPr>
                </a:tc>
                <a:tc>
                  <a:txBody>
                    <a:bodyPr/>
                    <a:lstStyle/>
                    <a:p>
                      <a:pPr marL="6350" indent="-6350" algn="ctr">
                        <a:lnSpc>
                          <a:spcPct val="152000"/>
                        </a:lnSpc>
                        <a:spcAft>
                          <a:spcPts val="965"/>
                        </a:spcAft>
                      </a:pPr>
                      <a:r>
                        <a:rPr lang="en-US" sz="1600">
                          <a:solidFill>
                            <a:schemeClr val="bg1"/>
                          </a:solidFill>
                          <a:effectLst/>
                          <a:latin typeface="Century Gothic"/>
                        </a:rPr>
                        <a:t>6</a:t>
                      </a:r>
                    </a:p>
                  </a:txBody>
                  <a:tcPr marL="114284" marR="114284" marT="0" marB="0">
                    <a:solidFill>
                      <a:schemeClr val="bg2">
                        <a:lumMod val="60000"/>
                        <a:lumOff val="40000"/>
                      </a:schemeClr>
                    </a:solidFill>
                  </a:tcPr>
                </a:tc>
                <a:tc>
                  <a:txBody>
                    <a:bodyPr/>
                    <a:lstStyle/>
                    <a:p>
                      <a:pPr marL="6350" indent="-6350" algn="ctr">
                        <a:lnSpc>
                          <a:spcPct val="152000"/>
                        </a:lnSpc>
                        <a:spcAft>
                          <a:spcPts val="965"/>
                        </a:spcAft>
                      </a:pPr>
                      <a:r>
                        <a:rPr lang="en-US" sz="1600">
                          <a:solidFill>
                            <a:schemeClr val="bg1"/>
                          </a:solidFill>
                          <a:effectLst/>
                          <a:latin typeface="Century Gothic"/>
                        </a:rPr>
                        <a:t>6</a:t>
                      </a:r>
                    </a:p>
                  </a:txBody>
                  <a:tcPr marL="114284" marR="114284" marT="0" marB="0">
                    <a:solidFill>
                      <a:schemeClr val="bg2">
                        <a:lumMod val="60000"/>
                        <a:lumOff val="40000"/>
                      </a:schemeClr>
                    </a:solidFill>
                  </a:tcPr>
                </a:tc>
                <a:tc>
                  <a:txBody>
                    <a:bodyPr/>
                    <a:lstStyle/>
                    <a:p>
                      <a:pPr marL="6350" indent="-6350" algn="ctr">
                        <a:lnSpc>
                          <a:spcPct val="152000"/>
                        </a:lnSpc>
                        <a:spcAft>
                          <a:spcPts val="965"/>
                        </a:spcAft>
                      </a:pPr>
                      <a:r>
                        <a:rPr lang="en-US" sz="1600">
                          <a:solidFill>
                            <a:schemeClr val="bg1"/>
                          </a:solidFill>
                          <a:effectLst/>
                          <a:latin typeface="Century Gothic"/>
                        </a:rPr>
                        <a:t>6</a:t>
                      </a:r>
                    </a:p>
                  </a:txBody>
                  <a:tcPr marL="114284" marR="114284" marT="0" marB="0">
                    <a:solidFill>
                      <a:schemeClr val="bg2">
                        <a:lumMod val="60000"/>
                        <a:lumOff val="40000"/>
                      </a:schemeClr>
                    </a:solidFill>
                  </a:tcPr>
                </a:tc>
                <a:tc>
                  <a:txBody>
                    <a:bodyPr/>
                    <a:lstStyle/>
                    <a:p>
                      <a:pPr marL="6350" indent="-6350" algn="ctr">
                        <a:lnSpc>
                          <a:spcPct val="152000"/>
                        </a:lnSpc>
                        <a:spcAft>
                          <a:spcPts val="965"/>
                        </a:spcAft>
                      </a:pPr>
                      <a:r>
                        <a:rPr lang="en-US" sz="1600">
                          <a:solidFill>
                            <a:schemeClr val="bg1"/>
                          </a:solidFill>
                          <a:effectLst/>
                          <a:latin typeface="Century Gothic"/>
                        </a:rPr>
                        <a:t>6</a:t>
                      </a:r>
                    </a:p>
                  </a:txBody>
                  <a:tcPr marL="114284" marR="114284" marT="0" marB="0">
                    <a:solidFill>
                      <a:schemeClr val="bg2">
                        <a:lumMod val="60000"/>
                        <a:lumOff val="40000"/>
                      </a:schemeClr>
                    </a:solidFill>
                  </a:tcPr>
                </a:tc>
                <a:extLst>
                  <a:ext uri="{0D108BD9-81ED-4DB2-BD59-A6C34878D82A}">
                    <a16:rowId xmlns:a16="http://schemas.microsoft.com/office/drawing/2014/main" xmlns="" val="3607250987"/>
                  </a:ext>
                </a:extLst>
              </a:tr>
              <a:tr h="452300">
                <a:tc>
                  <a:txBody>
                    <a:bodyPr/>
                    <a:lstStyle/>
                    <a:p>
                      <a:pPr marL="6350" indent="-6350" algn="l">
                        <a:lnSpc>
                          <a:spcPct val="152000"/>
                        </a:lnSpc>
                        <a:spcAft>
                          <a:spcPts val="965"/>
                        </a:spcAft>
                      </a:pPr>
                      <a:r>
                        <a:rPr lang="en-ZA" sz="1600" b="0">
                          <a:solidFill>
                            <a:schemeClr val="bg1"/>
                          </a:solidFill>
                          <a:effectLst/>
                          <a:latin typeface="Century Gothic"/>
                        </a:rPr>
                        <a:t>Number of media interviews conducted.</a:t>
                      </a:r>
                      <a:endParaRPr lang="en-ZA" sz="1600" b="0">
                        <a:solidFill>
                          <a:schemeClr val="bg1"/>
                        </a:solidFill>
                        <a:effectLst/>
                        <a:latin typeface="Century Gothic"/>
                        <a:ea typeface="Arial" panose="020B0604020202020204" pitchFamily="34" charset="0"/>
                        <a:cs typeface="Times New Roman"/>
                      </a:endParaRPr>
                    </a:p>
                  </a:txBody>
                  <a:tcPr marL="114284" marR="114284" marT="0" marB="0">
                    <a:solidFill>
                      <a:schemeClr val="bg2">
                        <a:lumMod val="60000"/>
                        <a:lumOff val="40000"/>
                      </a:schemeClr>
                    </a:solidFill>
                  </a:tcPr>
                </a:tc>
                <a:tc>
                  <a:txBody>
                    <a:bodyPr/>
                    <a:lstStyle/>
                    <a:p>
                      <a:pPr marL="6350" indent="-6350" algn="ctr">
                        <a:lnSpc>
                          <a:spcPct val="152000"/>
                        </a:lnSpc>
                        <a:spcAft>
                          <a:spcPts val="965"/>
                        </a:spcAft>
                      </a:pPr>
                      <a:r>
                        <a:rPr lang="en-ZA" sz="1600">
                          <a:solidFill>
                            <a:schemeClr val="bg1"/>
                          </a:solidFill>
                          <a:effectLst/>
                          <a:latin typeface="Century Gothic"/>
                        </a:rPr>
                        <a:t>48</a:t>
                      </a:r>
                    </a:p>
                  </a:txBody>
                  <a:tcPr marL="114284" marR="114284" marT="0" marB="0">
                    <a:solidFill>
                      <a:schemeClr val="bg2">
                        <a:lumMod val="60000"/>
                        <a:lumOff val="40000"/>
                      </a:schemeClr>
                    </a:solidFill>
                  </a:tcPr>
                </a:tc>
                <a:tc>
                  <a:txBody>
                    <a:bodyPr/>
                    <a:lstStyle/>
                    <a:p>
                      <a:pPr marL="6350" indent="-6350" algn="ctr">
                        <a:lnSpc>
                          <a:spcPct val="152000"/>
                        </a:lnSpc>
                        <a:spcAft>
                          <a:spcPts val="965"/>
                        </a:spcAft>
                      </a:pPr>
                      <a:r>
                        <a:rPr lang="en-US" sz="1600">
                          <a:solidFill>
                            <a:schemeClr val="bg1"/>
                          </a:solidFill>
                          <a:effectLst/>
                          <a:latin typeface="Century Gothic"/>
                        </a:rPr>
                        <a:t>12</a:t>
                      </a:r>
                    </a:p>
                  </a:txBody>
                  <a:tcPr marL="114284" marR="114284" marT="0" marB="0">
                    <a:solidFill>
                      <a:schemeClr val="bg2">
                        <a:lumMod val="60000"/>
                        <a:lumOff val="40000"/>
                      </a:schemeClr>
                    </a:solidFill>
                  </a:tcPr>
                </a:tc>
                <a:tc>
                  <a:txBody>
                    <a:bodyPr/>
                    <a:lstStyle/>
                    <a:p>
                      <a:pPr marL="6350" indent="-6350" algn="ctr">
                        <a:lnSpc>
                          <a:spcPct val="152000"/>
                        </a:lnSpc>
                        <a:spcAft>
                          <a:spcPts val="965"/>
                        </a:spcAft>
                      </a:pPr>
                      <a:r>
                        <a:rPr lang="en-US" sz="1600">
                          <a:solidFill>
                            <a:schemeClr val="bg1"/>
                          </a:solidFill>
                          <a:effectLst/>
                          <a:latin typeface="Century Gothic"/>
                        </a:rPr>
                        <a:t>12</a:t>
                      </a:r>
                    </a:p>
                  </a:txBody>
                  <a:tcPr marL="114284" marR="114284" marT="0" marB="0">
                    <a:solidFill>
                      <a:schemeClr val="bg2">
                        <a:lumMod val="60000"/>
                        <a:lumOff val="40000"/>
                      </a:schemeClr>
                    </a:solidFill>
                  </a:tcPr>
                </a:tc>
                <a:tc>
                  <a:txBody>
                    <a:bodyPr/>
                    <a:lstStyle/>
                    <a:p>
                      <a:pPr marL="6350" indent="-6350" algn="ctr">
                        <a:lnSpc>
                          <a:spcPct val="152000"/>
                        </a:lnSpc>
                        <a:spcAft>
                          <a:spcPts val="965"/>
                        </a:spcAft>
                      </a:pPr>
                      <a:r>
                        <a:rPr lang="en-US" sz="1600">
                          <a:solidFill>
                            <a:schemeClr val="bg1"/>
                          </a:solidFill>
                          <a:effectLst/>
                          <a:latin typeface="Century Gothic"/>
                        </a:rPr>
                        <a:t>12</a:t>
                      </a:r>
                    </a:p>
                  </a:txBody>
                  <a:tcPr marL="114284" marR="114284" marT="0" marB="0">
                    <a:solidFill>
                      <a:schemeClr val="bg2">
                        <a:lumMod val="60000"/>
                        <a:lumOff val="40000"/>
                      </a:schemeClr>
                    </a:solidFill>
                  </a:tcPr>
                </a:tc>
                <a:tc>
                  <a:txBody>
                    <a:bodyPr/>
                    <a:lstStyle/>
                    <a:p>
                      <a:pPr marL="6350" indent="-6350" algn="ctr">
                        <a:lnSpc>
                          <a:spcPct val="152000"/>
                        </a:lnSpc>
                        <a:spcAft>
                          <a:spcPts val="965"/>
                        </a:spcAft>
                      </a:pPr>
                      <a:r>
                        <a:rPr lang="en-US" sz="1600">
                          <a:solidFill>
                            <a:schemeClr val="bg1"/>
                          </a:solidFill>
                          <a:effectLst/>
                          <a:latin typeface="Century Gothic"/>
                        </a:rPr>
                        <a:t>12</a:t>
                      </a:r>
                    </a:p>
                  </a:txBody>
                  <a:tcPr marL="114284" marR="114284" marT="0" marB="0">
                    <a:solidFill>
                      <a:schemeClr val="bg2">
                        <a:lumMod val="60000"/>
                        <a:lumOff val="40000"/>
                      </a:schemeClr>
                    </a:solidFill>
                  </a:tcPr>
                </a:tc>
                <a:extLst>
                  <a:ext uri="{0D108BD9-81ED-4DB2-BD59-A6C34878D82A}">
                    <a16:rowId xmlns:a16="http://schemas.microsoft.com/office/drawing/2014/main" xmlns="" val="761268724"/>
                  </a:ext>
                </a:extLst>
              </a:tr>
              <a:tr h="414608">
                <a:tc>
                  <a:txBody>
                    <a:bodyPr/>
                    <a:lstStyle/>
                    <a:p>
                      <a:pPr marL="6350" lvl="0" indent="-6350" algn="l">
                        <a:lnSpc>
                          <a:spcPct val="100000"/>
                        </a:lnSpc>
                        <a:spcAft>
                          <a:spcPts val="0"/>
                        </a:spcAft>
                        <a:buNone/>
                      </a:pPr>
                      <a:r>
                        <a:rPr lang="en-ZA" sz="1600" b="0">
                          <a:solidFill>
                            <a:schemeClr val="bg1"/>
                          </a:solidFill>
                          <a:effectLst/>
                          <a:latin typeface="Century Gothic"/>
                        </a:rPr>
                        <a:t>Number of CGE TV talk shows conducted.</a:t>
                      </a:r>
                    </a:p>
                  </a:txBody>
                  <a:tcPr marL="114284" marR="114284" marT="0" marB="0">
                    <a:solidFill>
                      <a:schemeClr val="bg2">
                        <a:lumMod val="60000"/>
                        <a:lumOff val="40000"/>
                      </a:schemeClr>
                    </a:solidFill>
                  </a:tcPr>
                </a:tc>
                <a:tc>
                  <a:txBody>
                    <a:bodyPr/>
                    <a:lstStyle/>
                    <a:p>
                      <a:pPr marL="6350" indent="-6350" algn="ctr">
                        <a:lnSpc>
                          <a:spcPct val="152000"/>
                        </a:lnSpc>
                        <a:spcAft>
                          <a:spcPts val="965"/>
                        </a:spcAft>
                      </a:pPr>
                      <a:r>
                        <a:rPr lang="en-ZA" sz="1600">
                          <a:solidFill>
                            <a:schemeClr val="bg1"/>
                          </a:solidFill>
                          <a:effectLst/>
                          <a:latin typeface="Century Gothic"/>
                        </a:rPr>
                        <a:t>12</a:t>
                      </a:r>
                    </a:p>
                  </a:txBody>
                  <a:tcPr marL="114284" marR="114284" marT="0" marB="0">
                    <a:solidFill>
                      <a:schemeClr val="bg2">
                        <a:lumMod val="60000"/>
                        <a:lumOff val="40000"/>
                      </a:schemeClr>
                    </a:solidFill>
                  </a:tcPr>
                </a:tc>
                <a:tc>
                  <a:txBody>
                    <a:bodyPr/>
                    <a:lstStyle/>
                    <a:p>
                      <a:pPr marL="6350" indent="-6350" algn="ctr">
                        <a:lnSpc>
                          <a:spcPct val="152000"/>
                        </a:lnSpc>
                        <a:spcAft>
                          <a:spcPts val="965"/>
                        </a:spcAft>
                      </a:pPr>
                      <a:r>
                        <a:rPr lang="en-US" sz="1600">
                          <a:solidFill>
                            <a:schemeClr val="bg1"/>
                          </a:solidFill>
                          <a:effectLst/>
                          <a:latin typeface="Century Gothic"/>
                        </a:rPr>
                        <a:t>3</a:t>
                      </a:r>
                    </a:p>
                  </a:txBody>
                  <a:tcPr marL="114284" marR="114284" marT="0" marB="0">
                    <a:solidFill>
                      <a:schemeClr val="bg2">
                        <a:lumMod val="60000"/>
                        <a:lumOff val="40000"/>
                      </a:schemeClr>
                    </a:solidFill>
                  </a:tcPr>
                </a:tc>
                <a:tc>
                  <a:txBody>
                    <a:bodyPr/>
                    <a:lstStyle/>
                    <a:p>
                      <a:pPr marL="6350" indent="-6350" algn="ctr">
                        <a:lnSpc>
                          <a:spcPct val="152000"/>
                        </a:lnSpc>
                        <a:spcAft>
                          <a:spcPts val="965"/>
                        </a:spcAft>
                      </a:pPr>
                      <a:r>
                        <a:rPr lang="en-US" sz="1600">
                          <a:solidFill>
                            <a:schemeClr val="bg1"/>
                          </a:solidFill>
                          <a:effectLst/>
                          <a:latin typeface="Century Gothic"/>
                        </a:rPr>
                        <a:t>3</a:t>
                      </a:r>
                    </a:p>
                  </a:txBody>
                  <a:tcPr marL="114284" marR="114284" marT="0" marB="0">
                    <a:solidFill>
                      <a:schemeClr val="bg2">
                        <a:lumMod val="60000"/>
                        <a:lumOff val="40000"/>
                      </a:schemeClr>
                    </a:solidFill>
                  </a:tcPr>
                </a:tc>
                <a:tc>
                  <a:txBody>
                    <a:bodyPr/>
                    <a:lstStyle/>
                    <a:p>
                      <a:pPr marL="6350" indent="-6350" algn="ctr">
                        <a:lnSpc>
                          <a:spcPct val="152000"/>
                        </a:lnSpc>
                        <a:spcAft>
                          <a:spcPts val="965"/>
                        </a:spcAft>
                      </a:pPr>
                      <a:r>
                        <a:rPr lang="en-US" sz="1600">
                          <a:solidFill>
                            <a:schemeClr val="bg1"/>
                          </a:solidFill>
                          <a:effectLst/>
                          <a:latin typeface="Century Gothic"/>
                        </a:rPr>
                        <a:t>3</a:t>
                      </a:r>
                    </a:p>
                  </a:txBody>
                  <a:tcPr marL="114284" marR="114284" marT="0" marB="0">
                    <a:solidFill>
                      <a:schemeClr val="bg2">
                        <a:lumMod val="60000"/>
                        <a:lumOff val="40000"/>
                      </a:schemeClr>
                    </a:solidFill>
                  </a:tcPr>
                </a:tc>
                <a:tc>
                  <a:txBody>
                    <a:bodyPr/>
                    <a:lstStyle/>
                    <a:p>
                      <a:pPr marL="6350" indent="-6350" algn="ctr">
                        <a:lnSpc>
                          <a:spcPct val="152000"/>
                        </a:lnSpc>
                        <a:spcAft>
                          <a:spcPts val="965"/>
                        </a:spcAft>
                      </a:pPr>
                      <a:r>
                        <a:rPr lang="en-US" sz="1600">
                          <a:solidFill>
                            <a:schemeClr val="bg1"/>
                          </a:solidFill>
                          <a:effectLst/>
                          <a:latin typeface="Century Gothic"/>
                        </a:rPr>
                        <a:t>3</a:t>
                      </a:r>
                    </a:p>
                  </a:txBody>
                  <a:tcPr marL="114284" marR="114284" marT="0" marB="0">
                    <a:solidFill>
                      <a:schemeClr val="bg2">
                        <a:lumMod val="60000"/>
                        <a:lumOff val="40000"/>
                      </a:schemeClr>
                    </a:solidFill>
                  </a:tcPr>
                </a:tc>
                <a:extLst>
                  <a:ext uri="{0D108BD9-81ED-4DB2-BD59-A6C34878D82A}">
                    <a16:rowId xmlns:a16="http://schemas.microsoft.com/office/drawing/2014/main" xmlns="" val="1680989820"/>
                  </a:ext>
                </a:extLst>
              </a:tr>
              <a:tr h="414608">
                <a:tc>
                  <a:txBody>
                    <a:bodyPr/>
                    <a:lstStyle/>
                    <a:p>
                      <a:pPr marL="6350" lvl="0" indent="-6350" algn="l">
                        <a:lnSpc>
                          <a:spcPct val="100000"/>
                        </a:lnSpc>
                        <a:spcAft>
                          <a:spcPts val="0"/>
                        </a:spcAft>
                        <a:buNone/>
                      </a:pPr>
                      <a:r>
                        <a:rPr lang="en-ZA" sz="1600" b="0">
                          <a:solidFill>
                            <a:schemeClr val="bg1"/>
                          </a:solidFill>
                          <a:effectLst/>
                          <a:latin typeface="Century Gothic"/>
                        </a:rPr>
                        <a:t>Number of content posts published on digital platforms.</a:t>
                      </a:r>
                    </a:p>
                  </a:txBody>
                  <a:tcPr marL="114284" marR="114284" marT="0" marB="0">
                    <a:solidFill>
                      <a:schemeClr val="bg2">
                        <a:lumMod val="60000"/>
                        <a:lumOff val="40000"/>
                      </a:schemeClr>
                    </a:solidFill>
                  </a:tcPr>
                </a:tc>
                <a:tc>
                  <a:txBody>
                    <a:bodyPr/>
                    <a:lstStyle/>
                    <a:p>
                      <a:pPr algn="ctr"/>
                      <a:r>
                        <a:rPr lang="en-ZA" sz="1600">
                          <a:solidFill>
                            <a:schemeClr val="bg1"/>
                          </a:solidFill>
                          <a:effectLst/>
                          <a:latin typeface="Century Gothic"/>
                        </a:rPr>
                        <a:t>800</a:t>
                      </a:r>
                    </a:p>
                  </a:txBody>
                  <a:tcPr marL="114284" marR="114284" marT="0" marB="0">
                    <a:solidFill>
                      <a:schemeClr val="bg2">
                        <a:lumMod val="60000"/>
                        <a:lumOff val="40000"/>
                      </a:schemeClr>
                    </a:solidFill>
                  </a:tcPr>
                </a:tc>
                <a:tc>
                  <a:txBody>
                    <a:bodyPr/>
                    <a:lstStyle/>
                    <a:p>
                      <a:pPr marL="6350" indent="-6350" algn="ctr">
                        <a:lnSpc>
                          <a:spcPct val="152000"/>
                        </a:lnSpc>
                        <a:spcAft>
                          <a:spcPts val="965"/>
                        </a:spcAft>
                      </a:pPr>
                      <a:r>
                        <a:rPr lang="en-US" sz="1600">
                          <a:solidFill>
                            <a:schemeClr val="bg1"/>
                          </a:solidFill>
                          <a:effectLst/>
                          <a:latin typeface="Century Gothic"/>
                        </a:rPr>
                        <a:t>200</a:t>
                      </a:r>
                    </a:p>
                  </a:txBody>
                  <a:tcPr marL="114284" marR="114284" marT="0" marB="0">
                    <a:solidFill>
                      <a:schemeClr val="bg2">
                        <a:lumMod val="60000"/>
                        <a:lumOff val="40000"/>
                      </a:schemeClr>
                    </a:solidFill>
                  </a:tcPr>
                </a:tc>
                <a:tc>
                  <a:txBody>
                    <a:bodyPr/>
                    <a:lstStyle/>
                    <a:p>
                      <a:pPr marL="6350" indent="-6350" algn="ctr">
                        <a:lnSpc>
                          <a:spcPct val="152000"/>
                        </a:lnSpc>
                        <a:spcAft>
                          <a:spcPts val="965"/>
                        </a:spcAft>
                      </a:pPr>
                      <a:r>
                        <a:rPr lang="en-US" sz="1600">
                          <a:solidFill>
                            <a:schemeClr val="bg1"/>
                          </a:solidFill>
                          <a:effectLst/>
                          <a:latin typeface="Century Gothic"/>
                        </a:rPr>
                        <a:t>200</a:t>
                      </a:r>
                    </a:p>
                  </a:txBody>
                  <a:tcPr marL="114284" marR="114284" marT="0" marB="0">
                    <a:solidFill>
                      <a:schemeClr val="bg2">
                        <a:lumMod val="60000"/>
                        <a:lumOff val="40000"/>
                      </a:schemeClr>
                    </a:solidFill>
                  </a:tcPr>
                </a:tc>
                <a:tc>
                  <a:txBody>
                    <a:bodyPr/>
                    <a:lstStyle/>
                    <a:p>
                      <a:pPr marL="6350" indent="-6350" algn="ctr">
                        <a:lnSpc>
                          <a:spcPct val="152000"/>
                        </a:lnSpc>
                        <a:spcAft>
                          <a:spcPts val="965"/>
                        </a:spcAft>
                      </a:pPr>
                      <a:r>
                        <a:rPr lang="en-US" sz="1600">
                          <a:solidFill>
                            <a:schemeClr val="bg1"/>
                          </a:solidFill>
                          <a:effectLst/>
                          <a:latin typeface="Century Gothic"/>
                        </a:rPr>
                        <a:t>200</a:t>
                      </a:r>
                    </a:p>
                  </a:txBody>
                  <a:tcPr marL="114284" marR="114284" marT="0" marB="0">
                    <a:solidFill>
                      <a:schemeClr val="bg2">
                        <a:lumMod val="60000"/>
                        <a:lumOff val="40000"/>
                      </a:schemeClr>
                    </a:solidFill>
                  </a:tcPr>
                </a:tc>
                <a:tc>
                  <a:txBody>
                    <a:bodyPr/>
                    <a:lstStyle/>
                    <a:p>
                      <a:pPr marL="6350" indent="-6350" algn="ctr">
                        <a:lnSpc>
                          <a:spcPct val="152000"/>
                        </a:lnSpc>
                        <a:spcAft>
                          <a:spcPts val="965"/>
                        </a:spcAft>
                      </a:pPr>
                      <a:r>
                        <a:rPr lang="en-US" sz="1600">
                          <a:solidFill>
                            <a:schemeClr val="bg1"/>
                          </a:solidFill>
                          <a:effectLst/>
                          <a:latin typeface="Century Gothic"/>
                        </a:rPr>
                        <a:t>200</a:t>
                      </a:r>
                    </a:p>
                  </a:txBody>
                  <a:tcPr marL="114284" marR="114284" marT="0" marB="0">
                    <a:solidFill>
                      <a:schemeClr val="bg2">
                        <a:lumMod val="60000"/>
                        <a:lumOff val="40000"/>
                      </a:schemeClr>
                    </a:solidFill>
                  </a:tcPr>
                </a:tc>
                <a:extLst>
                  <a:ext uri="{0D108BD9-81ED-4DB2-BD59-A6C34878D82A}">
                    <a16:rowId xmlns:a16="http://schemas.microsoft.com/office/drawing/2014/main" xmlns="" val="2058242234"/>
                  </a:ext>
                </a:extLst>
              </a:tr>
              <a:tr h="414608">
                <a:tc>
                  <a:txBody>
                    <a:bodyPr/>
                    <a:lstStyle/>
                    <a:p>
                      <a:pPr marL="6350" indent="-6350" algn="l">
                        <a:lnSpc>
                          <a:spcPct val="152000"/>
                        </a:lnSpc>
                        <a:spcAft>
                          <a:spcPts val="965"/>
                        </a:spcAft>
                      </a:pPr>
                      <a:r>
                        <a:rPr lang="en-ZA" sz="1600" b="0">
                          <a:solidFill>
                            <a:schemeClr val="bg1"/>
                          </a:solidFill>
                          <a:effectLst/>
                          <a:latin typeface="Century Gothic"/>
                        </a:rPr>
                        <a:t>Website Revamp.</a:t>
                      </a:r>
                    </a:p>
                  </a:txBody>
                  <a:tcPr marL="114284" marR="114284" marT="0" marB="0">
                    <a:solidFill>
                      <a:schemeClr val="bg2">
                        <a:lumMod val="60000"/>
                        <a:lumOff val="40000"/>
                      </a:schemeClr>
                    </a:solidFill>
                  </a:tcPr>
                </a:tc>
                <a:tc>
                  <a:txBody>
                    <a:bodyPr/>
                    <a:lstStyle/>
                    <a:p>
                      <a:pPr marL="2540" indent="-2540" algn="ctr">
                        <a:lnSpc>
                          <a:spcPct val="152000"/>
                        </a:lnSpc>
                        <a:spcAft>
                          <a:spcPts val="965"/>
                        </a:spcAft>
                      </a:pPr>
                      <a:r>
                        <a:rPr lang="en-ZA" sz="1600">
                          <a:solidFill>
                            <a:schemeClr val="bg1"/>
                          </a:solidFill>
                          <a:effectLst/>
                          <a:latin typeface="Century Gothic"/>
                        </a:rPr>
                        <a:t>1</a:t>
                      </a:r>
                    </a:p>
                  </a:txBody>
                  <a:tcPr marL="114284" marR="114284" marT="0" marB="0">
                    <a:solidFill>
                      <a:schemeClr val="bg2">
                        <a:lumMod val="60000"/>
                        <a:lumOff val="40000"/>
                      </a:schemeClr>
                    </a:solidFill>
                  </a:tcPr>
                </a:tc>
                <a:tc>
                  <a:txBody>
                    <a:bodyPr/>
                    <a:lstStyle/>
                    <a:p>
                      <a:pPr marL="2540" indent="-2540" algn="ctr">
                        <a:lnSpc>
                          <a:spcPct val="152000"/>
                        </a:lnSpc>
                        <a:spcAft>
                          <a:spcPts val="965"/>
                        </a:spcAft>
                      </a:pPr>
                      <a:r>
                        <a:rPr lang="en-US" sz="1600">
                          <a:solidFill>
                            <a:schemeClr val="bg1"/>
                          </a:solidFill>
                          <a:effectLst/>
                          <a:latin typeface="Century Gothic"/>
                        </a:rPr>
                        <a:t>-</a:t>
                      </a:r>
                    </a:p>
                  </a:txBody>
                  <a:tcPr marL="114284" marR="114284" marT="0" marB="0">
                    <a:solidFill>
                      <a:schemeClr val="bg2">
                        <a:lumMod val="60000"/>
                        <a:lumOff val="40000"/>
                      </a:schemeClr>
                    </a:solidFill>
                  </a:tcPr>
                </a:tc>
                <a:tc>
                  <a:txBody>
                    <a:bodyPr/>
                    <a:lstStyle/>
                    <a:p>
                      <a:pPr marL="2540" indent="-2540" algn="ctr">
                        <a:lnSpc>
                          <a:spcPct val="152000"/>
                        </a:lnSpc>
                        <a:spcAft>
                          <a:spcPts val="965"/>
                        </a:spcAft>
                      </a:pPr>
                      <a:r>
                        <a:rPr lang="en-US" sz="1600">
                          <a:solidFill>
                            <a:schemeClr val="bg1"/>
                          </a:solidFill>
                          <a:effectLst/>
                          <a:latin typeface="Century Gothic"/>
                        </a:rPr>
                        <a:t>1</a:t>
                      </a:r>
                    </a:p>
                  </a:txBody>
                  <a:tcPr marL="114284" marR="114284" marT="0" marB="0">
                    <a:solidFill>
                      <a:schemeClr val="bg2">
                        <a:lumMod val="60000"/>
                        <a:lumOff val="40000"/>
                      </a:schemeClr>
                    </a:solidFill>
                  </a:tcPr>
                </a:tc>
                <a:tc>
                  <a:txBody>
                    <a:bodyPr/>
                    <a:lstStyle/>
                    <a:p>
                      <a:pPr marL="2540" indent="-2540" algn="ctr">
                        <a:lnSpc>
                          <a:spcPct val="152000"/>
                        </a:lnSpc>
                        <a:spcAft>
                          <a:spcPts val="965"/>
                        </a:spcAft>
                      </a:pPr>
                      <a:r>
                        <a:rPr lang="en-US" sz="1600">
                          <a:solidFill>
                            <a:schemeClr val="bg1"/>
                          </a:solidFill>
                          <a:effectLst/>
                          <a:latin typeface="Century Gothic"/>
                        </a:rPr>
                        <a:t>-</a:t>
                      </a:r>
                    </a:p>
                  </a:txBody>
                  <a:tcPr marL="114284" marR="114284" marT="0" marB="0">
                    <a:solidFill>
                      <a:schemeClr val="bg2">
                        <a:lumMod val="60000"/>
                        <a:lumOff val="40000"/>
                      </a:schemeClr>
                    </a:solidFill>
                  </a:tcPr>
                </a:tc>
                <a:tc>
                  <a:txBody>
                    <a:bodyPr/>
                    <a:lstStyle/>
                    <a:p>
                      <a:pPr marL="2540" indent="-2540" algn="ctr">
                        <a:lnSpc>
                          <a:spcPct val="152000"/>
                        </a:lnSpc>
                        <a:spcAft>
                          <a:spcPts val="965"/>
                        </a:spcAft>
                      </a:pPr>
                      <a:r>
                        <a:rPr lang="en-US" sz="1600">
                          <a:solidFill>
                            <a:schemeClr val="bg1"/>
                          </a:solidFill>
                          <a:effectLst/>
                          <a:latin typeface="Century Gothic"/>
                        </a:rPr>
                        <a:t>-</a:t>
                      </a:r>
                    </a:p>
                  </a:txBody>
                  <a:tcPr marL="114284" marR="114284" marT="0" marB="0">
                    <a:solidFill>
                      <a:schemeClr val="bg2">
                        <a:lumMod val="60000"/>
                        <a:lumOff val="40000"/>
                      </a:schemeClr>
                    </a:solidFill>
                  </a:tcPr>
                </a:tc>
                <a:extLst>
                  <a:ext uri="{0D108BD9-81ED-4DB2-BD59-A6C34878D82A}">
                    <a16:rowId xmlns:a16="http://schemas.microsoft.com/office/drawing/2014/main" xmlns="" val="2431555332"/>
                  </a:ext>
                </a:extLst>
              </a:tr>
              <a:tr h="734987">
                <a:tc>
                  <a:txBody>
                    <a:bodyPr/>
                    <a:lstStyle/>
                    <a:p>
                      <a:pPr marL="6350" lvl="0" indent="-6350" algn="l">
                        <a:lnSpc>
                          <a:spcPct val="100000"/>
                        </a:lnSpc>
                        <a:spcAft>
                          <a:spcPts val="0"/>
                        </a:spcAft>
                        <a:buNone/>
                      </a:pPr>
                      <a:r>
                        <a:rPr lang="en-ZA" sz="1600" b="0">
                          <a:solidFill>
                            <a:schemeClr val="bg1"/>
                          </a:solidFill>
                          <a:effectLst/>
                          <a:latin typeface="Century Gothic"/>
                        </a:rPr>
                        <a:t>Intranet Content Revamp.</a:t>
                      </a:r>
                    </a:p>
                  </a:txBody>
                  <a:tcPr marL="114284" marR="114284" marT="0" marB="0">
                    <a:solidFill>
                      <a:schemeClr val="bg2">
                        <a:lumMod val="60000"/>
                        <a:lumOff val="40000"/>
                      </a:schemeClr>
                    </a:solidFill>
                  </a:tcPr>
                </a:tc>
                <a:tc>
                  <a:txBody>
                    <a:bodyPr/>
                    <a:lstStyle/>
                    <a:p>
                      <a:pPr marL="2540" indent="-2540" algn="ctr">
                        <a:lnSpc>
                          <a:spcPct val="152000"/>
                        </a:lnSpc>
                        <a:spcAft>
                          <a:spcPts val="965"/>
                        </a:spcAft>
                      </a:pPr>
                      <a:r>
                        <a:rPr lang="en-ZA" sz="1600">
                          <a:solidFill>
                            <a:schemeClr val="bg1"/>
                          </a:solidFill>
                          <a:effectLst/>
                          <a:latin typeface="Century Gothic"/>
                        </a:rPr>
                        <a:t>1</a:t>
                      </a:r>
                    </a:p>
                  </a:txBody>
                  <a:tcPr marL="114284" marR="114284" marT="0" marB="0">
                    <a:solidFill>
                      <a:schemeClr val="bg2">
                        <a:lumMod val="60000"/>
                        <a:lumOff val="40000"/>
                      </a:schemeClr>
                    </a:solidFill>
                  </a:tcPr>
                </a:tc>
                <a:tc>
                  <a:txBody>
                    <a:bodyPr/>
                    <a:lstStyle/>
                    <a:p>
                      <a:pPr marL="2540" indent="-2540" algn="ctr">
                        <a:lnSpc>
                          <a:spcPct val="152000"/>
                        </a:lnSpc>
                        <a:spcAft>
                          <a:spcPts val="965"/>
                        </a:spcAft>
                      </a:pPr>
                      <a:r>
                        <a:rPr lang="en-US" sz="1600">
                          <a:solidFill>
                            <a:schemeClr val="bg1"/>
                          </a:solidFill>
                          <a:effectLst/>
                          <a:latin typeface="Century Gothic"/>
                        </a:rPr>
                        <a:t>-</a:t>
                      </a:r>
                    </a:p>
                  </a:txBody>
                  <a:tcPr marL="114284" marR="114284" marT="0" marB="0">
                    <a:solidFill>
                      <a:schemeClr val="bg2">
                        <a:lumMod val="60000"/>
                        <a:lumOff val="40000"/>
                      </a:schemeClr>
                    </a:solidFill>
                  </a:tcPr>
                </a:tc>
                <a:tc>
                  <a:txBody>
                    <a:bodyPr/>
                    <a:lstStyle/>
                    <a:p>
                      <a:pPr marL="2540" indent="-2540" algn="ctr">
                        <a:lnSpc>
                          <a:spcPct val="152000"/>
                        </a:lnSpc>
                        <a:spcAft>
                          <a:spcPts val="965"/>
                        </a:spcAft>
                      </a:pPr>
                      <a:r>
                        <a:rPr lang="en-US" sz="1600">
                          <a:solidFill>
                            <a:schemeClr val="bg1"/>
                          </a:solidFill>
                          <a:effectLst/>
                          <a:latin typeface="Century Gothic"/>
                        </a:rPr>
                        <a:t>1</a:t>
                      </a:r>
                    </a:p>
                  </a:txBody>
                  <a:tcPr marL="114284" marR="114284" marT="0" marB="0">
                    <a:solidFill>
                      <a:schemeClr val="bg2">
                        <a:lumMod val="60000"/>
                        <a:lumOff val="40000"/>
                      </a:schemeClr>
                    </a:solidFill>
                  </a:tcPr>
                </a:tc>
                <a:tc>
                  <a:txBody>
                    <a:bodyPr/>
                    <a:lstStyle/>
                    <a:p>
                      <a:pPr marL="2540" indent="-2540" algn="ctr">
                        <a:lnSpc>
                          <a:spcPct val="152000"/>
                        </a:lnSpc>
                        <a:spcAft>
                          <a:spcPts val="965"/>
                        </a:spcAft>
                      </a:pPr>
                      <a:r>
                        <a:rPr lang="en-US" sz="1600">
                          <a:solidFill>
                            <a:schemeClr val="bg1"/>
                          </a:solidFill>
                          <a:effectLst/>
                          <a:latin typeface="Century Gothic"/>
                        </a:rPr>
                        <a:t>-</a:t>
                      </a:r>
                    </a:p>
                  </a:txBody>
                  <a:tcPr marL="114284" marR="114284" marT="0" marB="0">
                    <a:solidFill>
                      <a:schemeClr val="bg2">
                        <a:lumMod val="60000"/>
                        <a:lumOff val="40000"/>
                      </a:schemeClr>
                    </a:solidFill>
                  </a:tcPr>
                </a:tc>
                <a:tc>
                  <a:txBody>
                    <a:bodyPr/>
                    <a:lstStyle/>
                    <a:p>
                      <a:pPr marL="2540" indent="-2540" algn="ctr">
                        <a:lnSpc>
                          <a:spcPct val="152000"/>
                        </a:lnSpc>
                        <a:spcAft>
                          <a:spcPts val="965"/>
                        </a:spcAft>
                      </a:pPr>
                      <a:r>
                        <a:rPr lang="en-US" sz="1600" dirty="0">
                          <a:solidFill>
                            <a:schemeClr val="bg1"/>
                          </a:solidFill>
                          <a:effectLst/>
                          <a:latin typeface="Century Gothic"/>
                        </a:rPr>
                        <a:t>-</a:t>
                      </a:r>
                    </a:p>
                  </a:txBody>
                  <a:tcPr marL="114284" marR="114284" marT="0" marB="0">
                    <a:solidFill>
                      <a:schemeClr val="bg2">
                        <a:lumMod val="60000"/>
                        <a:lumOff val="40000"/>
                      </a:schemeClr>
                    </a:solidFill>
                  </a:tcPr>
                </a:tc>
                <a:extLst>
                  <a:ext uri="{0D108BD9-81ED-4DB2-BD59-A6C34878D82A}">
                    <a16:rowId xmlns:a16="http://schemas.microsoft.com/office/drawing/2014/main" xmlns="" val="2488871639"/>
                  </a:ext>
                </a:extLst>
              </a:tr>
            </a:tbl>
          </a:graphicData>
        </a:graphic>
      </p:graphicFrame>
      <p:pic>
        <p:nvPicPr>
          <p:cNvPr id="9" name="Picture 8" descr="A picture containing logo&#10;&#10;Description automatically generated">
            <a:extLst>
              <a:ext uri="{FF2B5EF4-FFF2-40B4-BE49-F238E27FC236}">
                <a16:creationId xmlns:a16="http://schemas.microsoft.com/office/drawing/2014/main" xmlns="" id="{BC643C54-B488-AC0B-582B-628825B6EC2B}"/>
              </a:ext>
            </a:extLst>
          </p:cNvPr>
          <p:cNvPicPr>
            <a:picLocks noChangeAspect="1"/>
          </p:cNvPicPr>
          <p:nvPr/>
        </p:nvPicPr>
        <p:blipFill rotWithShape="1">
          <a:blip r:embed="rId2" cstate="print">
            <a:extLst>
              <a:ext uri="{28A0092B-C50C-407E-A947-70E740481C1C}">
                <a14:useLocalDpi xmlns:a14="http://schemas.microsoft.com/office/drawing/2010/main" xmlns="" val="0"/>
              </a:ext>
            </a:extLst>
          </a:blip>
          <a:srcRect b="15227"/>
          <a:stretch/>
        </p:blipFill>
        <p:spPr>
          <a:xfrm>
            <a:off x="9496422" y="204416"/>
            <a:ext cx="2325009" cy="1493927"/>
          </a:xfrm>
          <a:prstGeom prst="rect">
            <a:avLst/>
          </a:prstGeom>
        </p:spPr>
      </p:pic>
    </p:spTree>
    <p:extLst>
      <p:ext uri="{BB962C8B-B14F-4D97-AF65-F5344CB8AC3E}">
        <p14:creationId xmlns:p14="http://schemas.microsoft.com/office/powerpoint/2010/main" xmlns="" val="17349539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761E7FB-BC30-7A7D-D9B7-2169A3C422F5}"/>
              </a:ext>
            </a:extLst>
          </p:cNvPr>
          <p:cNvSpPr>
            <a:spLocks noGrp="1"/>
          </p:cNvSpPr>
          <p:nvPr>
            <p:ph type="title"/>
          </p:nvPr>
        </p:nvSpPr>
        <p:spPr>
          <a:xfrm>
            <a:off x="704431" y="534008"/>
            <a:ext cx="9784080" cy="1219504"/>
          </a:xfrm>
        </p:spPr>
        <p:txBody>
          <a:bodyPr/>
          <a:lstStyle/>
          <a:p>
            <a:pPr algn="ctr"/>
            <a:r>
              <a:rPr lang="en-US" b="1">
                <a:solidFill>
                  <a:schemeClr val="tx2">
                    <a:lumMod val="50000"/>
                  </a:schemeClr>
                </a:solidFill>
                <a:latin typeface="Century Gothic" panose="020B0502020202020204" pitchFamily="34" charset="0"/>
              </a:rPr>
              <a:t>TABLE OF CONTENTS </a:t>
            </a:r>
            <a:endParaRPr lang="en-ZA" b="1">
              <a:solidFill>
                <a:schemeClr val="tx2">
                  <a:lumMod val="50000"/>
                </a:schemeClr>
              </a:solidFill>
              <a:latin typeface="Century Gothic" panose="020B0502020202020204" pitchFamily="34" charset="0"/>
            </a:endParaRPr>
          </a:p>
        </p:txBody>
      </p:sp>
      <p:sp>
        <p:nvSpPr>
          <p:cNvPr id="3" name="Content Placeholder 2">
            <a:extLst>
              <a:ext uri="{FF2B5EF4-FFF2-40B4-BE49-F238E27FC236}">
                <a16:creationId xmlns:a16="http://schemas.microsoft.com/office/drawing/2014/main" xmlns="" id="{92D94745-8B64-EB12-B997-23679310C9A0}"/>
              </a:ext>
            </a:extLst>
          </p:cNvPr>
          <p:cNvSpPr>
            <a:spLocks noGrp="1"/>
          </p:cNvSpPr>
          <p:nvPr>
            <p:ph idx="1"/>
          </p:nvPr>
        </p:nvSpPr>
        <p:spPr>
          <a:xfrm>
            <a:off x="347911" y="2046844"/>
            <a:ext cx="11257280" cy="4336586"/>
          </a:xfrm>
          <a:solidFill>
            <a:schemeClr val="bg2">
              <a:lumMod val="60000"/>
              <a:lumOff val="40000"/>
            </a:schemeClr>
          </a:solidFill>
        </p:spPr>
        <p:txBody>
          <a:bodyPr vert="horz" lIns="91440" tIns="45720" rIns="91440" bIns="45720" rtlCol="0" anchor="t">
            <a:normAutofit/>
          </a:bodyPr>
          <a:lstStyle/>
          <a:p>
            <a:pPr marL="0" indent="0">
              <a:buNone/>
            </a:pPr>
            <a:r>
              <a:rPr lang="en-US" sz="1800" dirty="0">
                <a:solidFill>
                  <a:schemeClr val="tx2">
                    <a:lumMod val="25000"/>
                  </a:schemeClr>
                </a:solidFill>
                <a:latin typeface="Century Gothic"/>
              </a:rPr>
              <a:t>1. Vision and Mission </a:t>
            </a:r>
            <a:endParaRPr lang="en-US" sz="1800" dirty="0">
              <a:solidFill>
                <a:schemeClr val="tx2">
                  <a:lumMod val="25000"/>
                </a:schemeClr>
              </a:solidFill>
              <a:latin typeface="Century Gothic" panose="020B0502020202020204" pitchFamily="34" charset="0"/>
            </a:endParaRPr>
          </a:p>
          <a:p>
            <a:pPr marL="0" indent="0">
              <a:buNone/>
            </a:pPr>
            <a:r>
              <a:rPr lang="en-US" sz="1800" dirty="0">
                <a:solidFill>
                  <a:schemeClr val="tx2">
                    <a:lumMod val="25000"/>
                  </a:schemeClr>
                </a:solidFill>
                <a:latin typeface="Century Gothic"/>
              </a:rPr>
              <a:t>2. Constitutional Mandate </a:t>
            </a:r>
          </a:p>
          <a:p>
            <a:pPr marL="0" indent="0">
              <a:buNone/>
            </a:pPr>
            <a:r>
              <a:rPr lang="en-US" sz="1800" dirty="0">
                <a:solidFill>
                  <a:schemeClr val="tx2">
                    <a:lumMod val="25000"/>
                  </a:schemeClr>
                </a:solidFill>
                <a:latin typeface="Century Gothic"/>
              </a:rPr>
              <a:t>3. CGE Values  </a:t>
            </a:r>
          </a:p>
          <a:p>
            <a:pPr marL="0" indent="0">
              <a:buNone/>
            </a:pPr>
            <a:r>
              <a:rPr lang="en-US" sz="1800" dirty="0">
                <a:solidFill>
                  <a:schemeClr val="tx2">
                    <a:lumMod val="25000"/>
                  </a:schemeClr>
                </a:solidFill>
                <a:latin typeface="Century Gothic"/>
              </a:rPr>
              <a:t>4. General Remarks </a:t>
            </a:r>
          </a:p>
          <a:p>
            <a:pPr marL="0" indent="0">
              <a:buNone/>
            </a:pPr>
            <a:r>
              <a:rPr lang="en-US" sz="1800" dirty="0">
                <a:solidFill>
                  <a:schemeClr val="tx2">
                    <a:lumMod val="25000"/>
                  </a:schemeClr>
                </a:solidFill>
                <a:latin typeface="Century Gothic"/>
              </a:rPr>
              <a:t>5. Reasons for late submission of APP </a:t>
            </a:r>
            <a:endParaRPr lang="en-US" sz="1800" dirty="0">
              <a:solidFill>
                <a:schemeClr val="tx2">
                  <a:lumMod val="25000"/>
                </a:schemeClr>
              </a:solidFill>
              <a:latin typeface="Century Gothic" panose="020B0502020202020204" pitchFamily="34" charset="0"/>
            </a:endParaRPr>
          </a:p>
          <a:p>
            <a:pPr marL="0" indent="0">
              <a:buNone/>
            </a:pPr>
            <a:r>
              <a:rPr lang="en-US" sz="1800" dirty="0">
                <a:solidFill>
                  <a:schemeClr val="tx2">
                    <a:lumMod val="25000"/>
                  </a:schemeClr>
                </a:solidFill>
                <a:latin typeface="Century Gothic"/>
              </a:rPr>
              <a:t>6. Previously asked questions </a:t>
            </a:r>
            <a:endParaRPr lang="en-US" dirty="0">
              <a:solidFill>
                <a:schemeClr val="tx2">
                  <a:lumMod val="25000"/>
                </a:schemeClr>
              </a:solidFill>
              <a:latin typeface="Corbel" panose="020B0503020204020204"/>
            </a:endParaRPr>
          </a:p>
          <a:p>
            <a:pPr marL="0" indent="0">
              <a:buNone/>
            </a:pPr>
            <a:r>
              <a:rPr lang="en-US" sz="1800" dirty="0">
                <a:solidFill>
                  <a:schemeClr val="tx2">
                    <a:lumMod val="25000"/>
                  </a:schemeClr>
                </a:solidFill>
                <a:latin typeface="Century Gothic"/>
              </a:rPr>
              <a:t>7. Strategic Outcomes </a:t>
            </a:r>
          </a:p>
          <a:p>
            <a:pPr marL="0" indent="0">
              <a:buNone/>
            </a:pPr>
            <a:r>
              <a:rPr lang="en-US" sz="1800" dirty="0">
                <a:solidFill>
                  <a:schemeClr val="tx2">
                    <a:lumMod val="25000"/>
                  </a:schemeClr>
                </a:solidFill>
                <a:latin typeface="Century Gothic"/>
              </a:rPr>
              <a:t>8. Strategic Role of Commissioners </a:t>
            </a:r>
          </a:p>
          <a:p>
            <a:pPr marL="0" indent="0">
              <a:buNone/>
            </a:pPr>
            <a:r>
              <a:rPr lang="en-US" sz="1800" dirty="0">
                <a:solidFill>
                  <a:schemeClr val="tx2">
                    <a:lumMod val="25000"/>
                  </a:schemeClr>
                </a:solidFill>
                <a:latin typeface="Century Gothic"/>
              </a:rPr>
              <a:t>9. Budget for 2023/24</a:t>
            </a:r>
          </a:p>
          <a:p>
            <a:pPr marL="0" indent="0">
              <a:buNone/>
            </a:pPr>
            <a:r>
              <a:rPr lang="en-US" sz="1800" dirty="0">
                <a:solidFill>
                  <a:schemeClr val="tx2">
                    <a:lumMod val="25000"/>
                  </a:schemeClr>
                </a:solidFill>
                <a:latin typeface="Century Gothic"/>
              </a:rPr>
              <a:t>10. Auditor General of South Africa </a:t>
            </a:r>
            <a:endParaRPr lang="en-US" sz="1800" dirty="0">
              <a:solidFill>
                <a:schemeClr val="tx2">
                  <a:lumMod val="25000"/>
                </a:schemeClr>
              </a:solidFill>
              <a:latin typeface="Corbel" panose="020B0503020204020204"/>
            </a:endParaRPr>
          </a:p>
          <a:p>
            <a:pPr marL="0" indent="0">
              <a:buNone/>
            </a:pPr>
            <a:endParaRPr lang="en-US" sz="1800" dirty="0">
              <a:solidFill>
                <a:schemeClr val="tx2">
                  <a:lumMod val="25000"/>
                </a:schemeClr>
              </a:solidFill>
              <a:latin typeface="Century Gothic"/>
            </a:endParaRPr>
          </a:p>
          <a:p>
            <a:pPr marL="0" indent="0">
              <a:buNone/>
            </a:pPr>
            <a:endParaRPr lang="en-US" dirty="0">
              <a:solidFill>
                <a:schemeClr val="tx2">
                  <a:lumMod val="25000"/>
                </a:schemeClr>
              </a:solidFill>
              <a:latin typeface="Corbel" panose="020B0503020204020204"/>
            </a:endParaRPr>
          </a:p>
          <a:p>
            <a:pPr marL="0" indent="0">
              <a:buNone/>
            </a:pPr>
            <a:endParaRPr lang="en-US" sz="1800" dirty="0">
              <a:solidFill>
                <a:schemeClr val="tx2">
                  <a:lumMod val="25000"/>
                </a:schemeClr>
              </a:solidFill>
              <a:latin typeface="Century Gothic"/>
            </a:endParaRPr>
          </a:p>
          <a:p>
            <a:pPr marL="0" indent="0">
              <a:buNone/>
            </a:pPr>
            <a:endParaRPr lang="en-US" sz="1800" dirty="0">
              <a:solidFill>
                <a:schemeClr val="tx2">
                  <a:lumMod val="25000"/>
                </a:schemeClr>
              </a:solidFill>
              <a:latin typeface="Century Gothic"/>
            </a:endParaRPr>
          </a:p>
          <a:p>
            <a:pPr marL="0" indent="0">
              <a:buNone/>
            </a:pPr>
            <a:endParaRPr lang="en-ZA" sz="1800" dirty="0">
              <a:solidFill>
                <a:schemeClr val="tx2">
                  <a:lumMod val="25000"/>
                </a:schemeClr>
              </a:solidFill>
              <a:latin typeface="Century Gothic"/>
            </a:endParaRPr>
          </a:p>
        </p:txBody>
      </p:sp>
      <p:sp>
        <p:nvSpPr>
          <p:cNvPr id="4" name="Date Placeholder 3">
            <a:extLst>
              <a:ext uri="{FF2B5EF4-FFF2-40B4-BE49-F238E27FC236}">
                <a16:creationId xmlns:a16="http://schemas.microsoft.com/office/drawing/2014/main" xmlns="" id="{602F921C-C660-5D1F-8F5E-7B525F2361E1}"/>
              </a:ext>
            </a:extLst>
          </p:cNvPr>
          <p:cNvSpPr>
            <a:spLocks noGrp="1"/>
          </p:cNvSpPr>
          <p:nvPr>
            <p:ph type="dt" sz="half" idx="10"/>
          </p:nvPr>
        </p:nvSpPr>
        <p:spPr/>
        <p:txBody>
          <a:bodyPr/>
          <a:lstStyle/>
          <a:p>
            <a:fld id="{FB5456E2-9E16-4DD8-91CB-318229132251}" type="datetime1">
              <a:rPr lang="en-ZA" sz="1200" smtClean="0">
                <a:latin typeface="Century Gothic" panose="020B0502020202020204" pitchFamily="34" charset="0"/>
              </a:rPr>
              <a:pPr/>
              <a:t>2023/05/10</a:t>
            </a:fld>
            <a:endParaRPr lang="en-ZA" sz="1200">
              <a:latin typeface="Century Gothic" panose="020B0502020202020204" pitchFamily="34" charset="0"/>
            </a:endParaRPr>
          </a:p>
        </p:txBody>
      </p:sp>
      <p:sp>
        <p:nvSpPr>
          <p:cNvPr id="5" name="Footer Placeholder 4">
            <a:extLst>
              <a:ext uri="{FF2B5EF4-FFF2-40B4-BE49-F238E27FC236}">
                <a16:creationId xmlns:a16="http://schemas.microsoft.com/office/drawing/2014/main" xmlns="" id="{D543AA3C-35F9-52D4-AFCE-5B5A0743BC0C}"/>
              </a:ext>
            </a:extLst>
          </p:cNvPr>
          <p:cNvSpPr>
            <a:spLocks noGrp="1"/>
          </p:cNvSpPr>
          <p:nvPr>
            <p:ph type="ftr" sz="quarter" idx="11"/>
          </p:nvPr>
        </p:nvSpPr>
        <p:spPr>
          <a:xfrm>
            <a:off x="5687911" y="6422854"/>
            <a:ext cx="5044440" cy="365125"/>
          </a:xfrm>
        </p:spPr>
        <p:txBody>
          <a:bodyPr/>
          <a:lstStyle/>
          <a:p>
            <a:r>
              <a:rPr lang="en-US" sz="1200">
                <a:latin typeface="Century Gothic" panose="020B0502020202020204" pitchFamily="34" charset="0"/>
              </a:rPr>
              <a:t>A Society Free From All Forms of Gender Inequality.</a:t>
            </a:r>
            <a:endParaRPr lang="en-ZA" sz="1200">
              <a:latin typeface="Century Gothic" panose="020B0502020202020204" pitchFamily="34" charset="0"/>
            </a:endParaRPr>
          </a:p>
        </p:txBody>
      </p:sp>
      <p:sp>
        <p:nvSpPr>
          <p:cNvPr id="6" name="Slide Number Placeholder 5">
            <a:extLst>
              <a:ext uri="{FF2B5EF4-FFF2-40B4-BE49-F238E27FC236}">
                <a16:creationId xmlns:a16="http://schemas.microsoft.com/office/drawing/2014/main" xmlns="" id="{0FE2D43F-A00D-99F6-AB32-D82804613AE9}"/>
              </a:ext>
            </a:extLst>
          </p:cNvPr>
          <p:cNvSpPr>
            <a:spLocks noGrp="1"/>
          </p:cNvSpPr>
          <p:nvPr>
            <p:ph type="sldNum" sz="quarter" idx="12"/>
          </p:nvPr>
        </p:nvSpPr>
        <p:spPr/>
        <p:txBody>
          <a:bodyPr/>
          <a:lstStyle/>
          <a:p>
            <a:fld id="{4C5DC4AD-8DB4-4E4A-BEA4-8A23F11057A7}" type="slidenum">
              <a:rPr lang="en-ZA" smtClean="0">
                <a:latin typeface="Century Gothic" panose="020B0502020202020204" pitchFamily="34" charset="0"/>
              </a:rPr>
              <a:pPr/>
              <a:t>2</a:t>
            </a:fld>
            <a:endParaRPr lang="en-ZA">
              <a:latin typeface="Century Gothic" panose="020B0502020202020204" pitchFamily="34" charset="0"/>
            </a:endParaRPr>
          </a:p>
        </p:txBody>
      </p:sp>
      <p:pic>
        <p:nvPicPr>
          <p:cNvPr id="8" name="Picture 7" descr="A picture containing logo&#10;&#10;Description automatically generated">
            <a:extLst>
              <a:ext uri="{FF2B5EF4-FFF2-40B4-BE49-F238E27FC236}">
                <a16:creationId xmlns:a16="http://schemas.microsoft.com/office/drawing/2014/main" xmlns="" id="{E7527317-9708-C71E-208D-D03854BC18FB}"/>
              </a:ext>
            </a:extLst>
          </p:cNvPr>
          <p:cNvPicPr>
            <a:picLocks noChangeAspect="1"/>
          </p:cNvPicPr>
          <p:nvPr/>
        </p:nvPicPr>
        <p:blipFill rotWithShape="1">
          <a:blip r:embed="rId3" cstate="print">
            <a:extLst>
              <a:ext uri="{28A0092B-C50C-407E-A947-70E740481C1C}">
                <a14:useLocalDpi xmlns:a14="http://schemas.microsoft.com/office/drawing/2010/main" xmlns="" val="0"/>
              </a:ext>
            </a:extLst>
          </a:blip>
          <a:srcRect b="15227"/>
          <a:stretch/>
        </p:blipFill>
        <p:spPr>
          <a:xfrm>
            <a:off x="9496422" y="204416"/>
            <a:ext cx="2472225" cy="1588520"/>
          </a:xfrm>
          <a:prstGeom prst="rect">
            <a:avLst/>
          </a:prstGeom>
        </p:spPr>
      </p:pic>
    </p:spTree>
    <p:extLst>
      <p:ext uri="{BB962C8B-B14F-4D97-AF65-F5344CB8AC3E}">
        <p14:creationId xmlns:p14="http://schemas.microsoft.com/office/powerpoint/2010/main" xmlns="" val="35411477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4E9B277-20F1-94DA-2CE8-039B239203A2}"/>
              </a:ext>
            </a:extLst>
          </p:cNvPr>
          <p:cNvSpPr>
            <a:spLocks noGrp="1"/>
          </p:cNvSpPr>
          <p:nvPr>
            <p:ph type="title"/>
          </p:nvPr>
        </p:nvSpPr>
        <p:spPr/>
        <p:txBody>
          <a:bodyPr/>
          <a:lstStyle/>
          <a:p>
            <a:pPr algn="ctr"/>
            <a:r>
              <a:rPr lang="en-US" b="1">
                <a:solidFill>
                  <a:schemeClr val="tx2">
                    <a:lumMod val="50000"/>
                  </a:schemeClr>
                </a:solidFill>
                <a:latin typeface="Century Gothic" panose="020B0502020202020204" pitchFamily="34" charset="0"/>
              </a:rPr>
              <a:t>OUTCOME 3</a:t>
            </a:r>
            <a:endParaRPr lang="en-ZA" b="1">
              <a:solidFill>
                <a:schemeClr val="tx2">
                  <a:lumMod val="50000"/>
                </a:schemeClr>
              </a:solidFill>
              <a:latin typeface="Century Gothic" panose="020B0502020202020204" pitchFamily="34" charset="0"/>
            </a:endParaRPr>
          </a:p>
        </p:txBody>
      </p:sp>
      <p:sp>
        <p:nvSpPr>
          <p:cNvPr id="4" name="Date Placeholder 3">
            <a:extLst>
              <a:ext uri="{FF2B5EF4-FFF2-40B4-BE49-F238E27FC236}">
                <a16:creationId xmlns:a16="http://schemas.microsoft.com/office/drawing/2014/main" xmlns="" id="{8CA3D463-C4C1-1224-E0D3-4D48E5243F44}"/>
              </a:ext>
            </a:extLst>
          </p:cNvPr>
          <p:cNvSpPr>
            <a:spLocks noGrp="1"/>
          </p:cNvSpPr>
          <p:nvPr>
            <p:ph type="dt" sz="half" idx="10"/>
          </p:nvPr>
        </p:nvSpPr>
        <p:spPr/>
        <p:txBody>
          <a:bodyPr/>
          <a:lstStyle/>
          <a:p>
            <a:fld id="{55DA6F25-8700-47EF-BFFF-210886682FDE}" type="datetime1">
              <a:rPr lang="en-ZA" smtClean="0"/>
              <a:pPr/>
              <a:t>2023/05/10</a:t>
            </a:fld>
            <a:endParaRPr lang="en-ZA"/>
          </a:p>
        </p:txBody>
      </p:sp>
      <p:sp>
        <p:nvSpPr>
          <p:cNvPr id="5" name="Footer Placeholder 4">
            <a:extLst>
              <a:ext uri="{FF2B5EF4-FFF2-40B4-BE49-F238E27FC236}">
                <a16:creationId xmlns:a16="http://schemas.microsoft.com/office/drawing/2014/main" xmlns="" id="{187B3271-8008-CE0B-4293-BD3843E29544}"/>
              </a:ext>
            </a:extLst>
          </p:cNvPr>
          <p:cNvSpPr>
            <a:spLocks noGrp="1"/>
          </p:cNvSpPr>
          <p:nvPr>
            <p:ph type="ftr" sz="quarter" idx="11"/>
          </p:nvPr>
        </p:nvSpPr>
        <p:spPr/>
        <p:txBody>
          <a:bodyPr/>
          <a:lstStyle/>
          <a:p>
            <a:r>
              <a:rPr lang="en-US"/>
              <a:t>A Society Free From All Forms of Gender Inequality.</a:t>
            </a:r>
            <a:endParaRPr lang="en-ZA"/>
          </a:p>
        </p:txBody>
      </p:sp>
      <p:sp>
        <p:nvSpPr>
          <p:cNvPr id="6" name="Slide Number Placeholder 5">
            <a:extLst>
              <a:ext uri="{FF2B5EF4-FFF2-40B4-BE49-F238E27FC236}">
                <a16:creationId xmlns:a16="http://schemas.microsoft.com/office/drawing/2014/main" xmlns="" id="{5A88288D-2355-8FB4-D73D-3B39D1A490C5}"/>
              </a:ext>
            </a:extLst>
          </p:cNvPr>
          <p:cNvSpPr>
            <a:spLocks noGrp="1"/>
          </p:cNvSpPr>
          <p:nvPr>
            <p:ph type="sldNum" sz="quarter" idx="12"/>
          </p:nvPr>
        </p:nvSpPr>
        <p:spPr/>
        <p:txBody>
          <a:bodyPr/>
          <a:lstStyle/>
          <a:p>
            <a:fld id="{4C5DC4AD-8DB4-4E4A-BEA4-8A23F11057A7}" type="slidenum">
              <a:rPr lang="en-ZA" smtClean="0"/>
              <a:pPr/>
              <a:t>20</a:t>
            </a:fld>
            <a:endParaRPr lang="en-ZA"/>
          </a:p>
        </p:txBody>
      </p:sp>
      <p:pic>
        <p:nvPicPr>
          <p:cNvPr id="8" name="Picture 7" descr="A picture containing logo&#10;&#10;Description automatically generated">
            <a:extLst>
              <a:ext uri="{FF2B5EF4-FFF2-40B4-BE49-F238E27FC236}">
                <a16:creationId xmlns:a16="http://schemas.microsoft.com/office/drawing/2014/main" xmlns="" id="{B4CDFE79-03FC-77DF-9D95-57DFEFEE2D3B}"/>
              </a:ext>
            </a:extLst>
          </p:cNvPr>
          <p:cNvPicPr>
            <a:picLocks noChangeAspect="1"/>
          </p:cNvPicPr>
          <p:nvPr/>
        </p:nvPicPr>
        <p:blipFill rotWithShape="1">
          <a:blip r:embed="rId2" cstate="print">
            <a:extLst>
              <a:ext uri="{28A0092B-C50C-407E-A947-70E740481C1C}">
                <a14:useLocalDpi xmlns:a14="http://schemas.microsoft.com/office/drawing/2010/main" xmlns="" val="0"/>
              </a:ext>
            </a:extLst>
          </a:blip>
          <a:srcRect b="15227"/>
          <a:stretch/>
        </p:blipFill>
        <p:spPr>
          <a:xfrm>
            <a:off x="9496422" y="204416"/>
            <a:ext cx="2325009" cy="1493927"/>
          </a:xfrm>
          <a:prstGeom prst="rect">
            <a:avLst/>
          </a:prstGeom>
        </p:spPr>
      </p:pic>
      <p:graphicFrame>
        <p:nvGraphicFramePr>
          <p:cNvPr id="9" name="Table 8">
            <a:extLst>
              <a:ext uri="{FF2B5EF4-FFF2-40B4-BE49-F238E27FC236}">
                <a16:creationId xmlns:a16="http://schemas.microsoft.com/office/drawing/2014/main" xmlns="" id="{65904C2A-9138-C411-674C-03AD7DF73E35}"/>
              </a:ext>
            </a:extLst>
          </p:cNvPr>
          <p:cNvGraphicFramePr>
            <a:graphicFrameLocks noGrp="1"/>
          </p:cNvGraphicFramePr>
          <p:nvPr>
            <p:extLst>
              <p:ext uri="{D42A27DB-BD31-4B8C-83A1-F6EECF244321}">
                <p14:modId xmlns:p14="http://schemas.microsoft.com/office/powerpoint/2010/main" xmlns="" val="1503139997"/>
              </p:ext>
            </p:extLst>
          </p:nvPr>
        </p:nvGraphicFramePr>
        <p:xfrm>
          <a:off x="515470" y="1983440"/>
          <a:ext cx="11325873" cy="4067217"/>
        </p:xfrm>
        <a:graphic>
          <a:graphicData uri="http://schemas.openxmlformats.org/drawingml/2006/table">
            <a:tbl>
              <a:tblPr firstRow="1" firstCol="1" bandRow="1">
                <a:tableStyleId>{5C22544A-7EE6-4342-B048-85BDC9FD1C3A}</a:tableStyleId>
              </a:tblPr>
              <a:tblGrid>
                <a:gridCol w="2487705">
                  <a:extLst>
                    <a:ext uri="{9D8B030D-6E8A-4147-A177-3AD203B41FA5}">
                      <a16:colId xmlns:a16="http://schemas.microsoft.com/office/drawing/2014/main" xmlns="" val="1421465021"/>
                    </a:ext>
                  </a:extLst>
                </a:gridCol>
                <a:gridCol w="2510570">
                  <a:extLst>
                    <a:ext uri="{9D8B030D-6E8A-4147-A177-3AD203B41FA5}">
                      <a16:colId xmlns:a16="http://schemas.microsoft.com/office/drawing/2014/main" xmlns="" val="1337738551"/>
                    </a:ext>
                  </a:extLst>
                </a:gridCol>
                <a:gridCol w="924485">
                  <a:extLst>
                    <a:ext uri="{9D8B030D-6E8A-4147-A177-3AD203B41FA5}">
                      <a16:colId xmlns:a16="http://schemas.microsoft.com/office/drawing/2014/main" xmlns="" val="971814396"/>
                    </a:ext>
                  </a:extLst>
                </a:gridCol>
                <a:gridCol w="823631">
                  <a:extLst>
                    <a:ext uri="{9D8B030D-6E8A-4147-A177-3AD203B41FA5}">
                      <a16:colId xmlns:a16="http://schemas.microsoft.com/office/drawing/2014/main" xmlns="" val="105063502"/>
                    </a:ext>
                  </a:extLst>
                </a:gridCol>
                <a:gridCol w="840440">
                  <a:extLst>
                    <a:ext uri="{9D8B030D-6E8A-4147-A177-3AD203B41FA5}">
                      <a16:colId xmlns:a16="http://schemas.microsoft.com/office/drawing/2014/main" xmlns="" val="3568045568"/>
                    </a:ext>
                  </a:extLst>
                </a:gridCol>
                <a:gridCol w="1719409">
                  <a:extLst>
                    <a:ext uri="{9D8B030D-6E8A-4147-A177-3AD203B41FA5}">
                      <a16:colId xmlns:a16="http://schemas.microsoft.com/office/drawing/2014/main" xmlns="" val="943276844"/>
                    </a:ext>
                  </a:extLst>
                </a:gridCol>
                <a:gridCol w="673211">
                  <a:extLst>
                    <a:ext uri="{9D8B030D-6E8A-4147-A177-3AD203B41FA5}">
                      <a16:colId xmlns:a16="http://schemas.microsoft.com/office/drawing/2014/main" xmlns="" val="793028692"/>
                    </a:ext>
                  </a:extLst>
                </a:gridCol>
                <a:gridCol w="673211">
                  <a:extLst>
                    <a:ext uri="{9D8B030D-6E8A-4147-A177-3AD203B41FA5}">
                      <a16:colId xmlns:a16="http://schemas.microsoft.com/office/drawing/2014/main" xmlns="" val="2168875129"/>
                    </a:ext>
                  </a:extLst>
                </a:gridCol>
                <a:gridCol w="673211">
                  <a:extLst>
                    <a:ext uri="{9D8B030D-6E8A-4147-A177-3AD203B41FA5}">
                      <a16:colId xmlns:a16="http://schemas.microsoft.com/office/drawing/2014/main" xmlns="" val="1477338574"/>
                    </a:ext>
                  </a:extLst>
                </a:gridCol>
              </a:tblGrid>
              <a:tr h="554662">
                <a:tc gridSpan="9">
                  <a:txBody>
                    <a:bodyPr/>
                    <a:lstStyle/>
                    <a:p>
                      <a:pPr algn="ctr" fontAlgn="base"/>
                      <a:r>
                        <a:rPr lang="en-US" sz="1600" kern="0">
                          <a:solidFill>
                            <a:schemeClr val="accent5">
                              <a:lumMod val="50000"/>
                            </a:schemeClr>
                          </a:solidFill>
                          <a:effectLst/>
                          <a:latin typeface="Century Gothic"/>
                        </a:rPr>
                        <a:t>ANNUAL PERFORMANCE PLAN: 2023/2024</a:t>
                      </a:r>
                      <a:endParaRPr lang="en-US" sz="1600">
                        <a:solidFill>
                          <a:schemeClr val="accent5">
                            <a:lumMod val="50000"/>
                          </a:schemeClr>
                        </a:solidFill>
                        <a:effectLst/>
                        <a:latin typeface="Century Gothic"/>
                      </a:endParaRPr>
                    </a:p>
                  </a:txBody>
                  <a:tcPr marL="9525" marR="9525" marT="9525" marB="9525" anchor="b">
                    <a:solidFill>
                      <a:schemeClr val="bg2">
                        <a:lumMod val="60000"/>
                        <a:lumOff val="4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3098962336"/>
                  </a:ext>
                </a:extLst>
              </a:tr>
              <a:tr h="792374">
                <a:tc rowSpan="3">
                  <a:txBody>
                    <a:bodyPr/>
                    <a:lstStyle/>
                    <a:p>
                      <a:pPr algn="ctr" fontAlgn="base"/>
                      <a:r>
                        <a:rPr lang="en-US" sz="1400" kern="0">
                          <a:solidFill>
                            <a:schemeClr val="accent5">
                              <a:lumMod val="50000"/>
                            </a:schemeClr>
                          </a:solidFill>
                          <a:effectLst/>
                          <a:latin typeface="Century Gothic"/>
                        </a:rPr>
                        <a:t>Outputs​</a:t>
                      </a:r>
                      <a:endParaRPr lang="en-US" sz="1400">
                        <a:solidFill>
                          <a:schemeClr val="accent5">
                            <a:lumMod val="50000"/>
                          </a:schemeClr>
                        </a:solidFill>
                        <a:effectLst/>
                        <a:latin typeface="Century Gothic"/>
                      </a:endParaRPr>
                    </a:p>
                  </a:txBody>
                  <a:tcPr marL="9525" marR="9525" marT="9525" marB="9525" anchor="ctr">
                    <a:solidFill>
                      <a:schemeClr val="bg2">
                        <a:lumMod val="60000"/>
                        <a:lumOff val="40000"/>
                      </a:schemeClr>
                    </a:solidFill>
                  </a:tcPr>
                </a:tc>
                <a:tc rowSpan="3">
                  <a:txBody>
                    <a:bodyPr/>
                    <a:lstStyle/>
                    <a:p>
                      <a:pPr algn="ctr" fontAlgn="base"/>
                      <a:r>
                        <a:rPr lang="en-US" sz="1400" kern="0">
                          <a:effectLst/>
                          <a:latin typeface="Century Gothic"/>
                        </a:rPr>
                        <a:t>Output Indicators​</a:t>
                      </a:r>
                      <a:endParaRPr lang="en-US" sz="1400">
                        <a:effectLst/>
                        <a:latin typeface="Century Gothic"/>
                      </a:endParaRPr>
                    </a:p>
                  </a:txBody>
                  <a:tcPr marL="9525" marR="9525" marT="9525" marB="9525" anchor="ctr">
                    <a:solidFill>
                      <a:schemeClr val="bg2">
                        <a:lumMod val="60000"/>
                        <a:lumOff val="40000"/>
                      </a:schemeClr>
                    </a:solidFill>
                  </a:tcPr>
                </a:tc>
                <a:tc gridSpan="4">
                  <a:txBody>
                    <a:bodyPr/>
                    <a:lstStyle/>
                    <a:p>
                      <a:pPr algn="ctr" fontAlgn="base"/>
                      <a:r>
                        <a:rPr lang="en-US" sz="1400" b="1" kern="0">
                          <a:effectLst/>
                          <a:latin typeface="Century Gothic"/>
                        </a:rPr>
                        <a:t>Annual Targets​</a:t>
                      </a:r>
                      <a:endParaRPr lang="en-US" sz="1400" b="1">
                        <a:effectLst/>
                        <a:latin typeface="Century Gothic"/>
                      </a:endParaRPr>
                    </a:p>
                  </a:txBody>
                  <a:tcPr marL="9525" marR="9525" marT="9525" marB="9525" anchor="ctr">
                    <a:solidFill>
                      <a:schemeClr val="bg2">
                        <a:lumMod val="60000"/>
                        <a:lumOff val="4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rowSpan="2" gridSpan="3">
                  <a:txBody>
                    <a:bodyPr/>
                    <a:lstStyle/>
                    <a:p>
                      <a:pPr algn="ctr" fontAlgn="base"/>
                      <a:r>
                        <a:rPr lang="en-US" sz="1400" b="1" kern="0">
                          <a:effectLst/>
                          <a:latin typeface="Century Gothic"/>
                        </a:rPr>
                        <a:t>MTEF Period​</a:t>
                      </a:r>
                      <a:endParaRPr lang="en-US" sz="1400" b="1">
                        <a:effectLst/>
                        <a:latin typeface="Century Gothic"/>
                      </a:endParaRPr>
                    </a:p>
                    <a:p>
                      <a:pPr algn="ctr" fontAlgn="base"/>
                      <a:r>
                        <a:rPr lang="en-US" sz="1400" b="1" kern="0">
                          <a:effectLst/>
                          <a:latin typeface="Century Gothic"/>
                        </a:rPr>
                        <a:t>​</a:t>
                      </a:r>
                      <a:endParaRPr lang="en-US" sz="1400" b="1">
                        <a:effectLst/>
                        <a:latin typeface="Century Gothic"/>
                      </a:endParaRPr>
                    </a:p>
                    <a:p>
                      <a:pPr algn="ctr" fontAlgn="base"/>
                      <a:r>
                        <a:rPr lang="en-US" sz="1400" b="1" kern="0">
                          <a:effectLst/>
                          <a:latin typeface="Century Gothic"/>
                        </a:rPr>
                        <a:t>​</a:t>
                      </a:r>
                      <a:endParaRPr lang="en-US" sz="1400" b="1">
                        <a:effectLst/>
                        <a:latin typeface="Century Gothic"/>
                      </a:endParaRPr>
                    </a:p>
                  </a:txBody>
                  <a:tcPr marL="9525" marR="9525" marT="9525" marB="9525" anchor="ctr">
                    <a:solidFill>
                      <a:schemeClr val="bg2">
                        <a:lumMod val="60000"/>
                        <a:lumOff val="40000"/>
                      </a:schemeClr>
                    </a:solidFill>
                  </a:tcPr>
                </a:tc>
                <a:tc rowSpan="2" hMerge="1">
                  <a:txBody>
                    <a:bodyPr/>
                    <a:lstStyle/>
                    <a:p>
                      <a:endParaRPr lang="en-US"/>
                    </a:p>
                  </a:txBody>
                  <a:tcPr/>
                </a:tc>
                <a:tc rowSpan="2" hMerge="1">
                  <a:txBody>
                    <a:bodyPr/>
                    <a:lstStyle/>
                    <a:p>
                      <a:endParaRPr lang="en-US"/>
                    </a:p>
                  </a:txBody>
                  <a:tcPr/>
                </a:tc>
                <a:extLst>
                  <a:ext uri="{0D108BD9-81ED-4DB2-BD59-A6C34878D82A}">
                    <a16:rowId xmlns:a16="http://schemas.microsoft.com/office/drawing/2014/main" xmlns="" val="179148963"/>
                  </a:ext>
                </a:extLst>
              </a:tr>
              <a:tr h="501837">
                <a:tc vMerge="1">
                  <a:txBody>
                    <a:bodyPr/>
                    <a:lstStyle/>
                    <a:p>
                      <a:endParaRPr lang="en-US"/>
                    </a:p>
                  </a:txBody>
                  <a:tcPr/>
                </a:tc>
                <a:tc vMerge="1">
                  <a:txBody>
                    <a:bodyPr/>
                    <a:lstStyle/>
                    <a:p>
                      <a:endParaRPr lang="en-US"/>
                    </a:p>
                  </a:txBody>
                  <a:tcPr/>
                </a:tc>
                <a:tc gridSpan="3">
                  <a:txBody>
                    <a:bodyPr/>
                    <a:lstStyle/>
                    <a:p>
                      <a:pPr algn="ctr" fontAlgn="base"/>
                      <a:r>
                        <a:rPr lang="en-US" sz="1400" b="1" kern="0">
                          <a:effectLst/>
                          <a:latin typeface="Century Gothic"/>
                        </a:rPr>
                        <a:t>Audited Performance​</a:t>
                      </a:r>
                      <a:endParaRPr lang="en-US" sz="1400" b="1">
                        <a:effectLst/>
                        <a:latin typeface="Century Gothic"/>
                      </a:endParaRPr>
                    </a:p>
                  </a:txBody>
                  <a:tcPr marL="9525" marR="9525" marT="9525" marB="9525" anchor="ctr">
                    <a:solidFill>
                      <a:schemeClr val="bg2">
                        <a:lumMod val="60000"/>
                        <a:lumOff val="40000"/>
                      </a:schemeClr>
                    </a:solidFill>
                  </a:tcPr>
                </a:tc>
                <a:tc hMerge="1">
                  <a:txBody>
                    <a:bodyPr/>
                    <a:lstStyle/>
                    <a:p>
                      <a:endParaRPr lang="en-US"/>
                    </a:p>
                  </a:txBody>
                  <a:tcPr/>
                </a:tc>
                <a:tc hMerge="1">
                  <a:txBody>
                    <a:bodyPr/>
                    <a:lstStyle/>
                    <a:p>
                      <a:endParaRPr lang="en-US"/>
                    </a:p>
                  </a:txBody>
                  <a:tcPr/>
                </a:tc>
                <a:tc>
                  <a:txBody>
                    <a:bodyPr/>
                    <a:lstStyle/>
                    <a:p>
                      <a:pPr marL="38100" indent="-9525" algn="ctr" fontAlgn="base"/>
                      <a:r>
                        <a:rPr lang="en-US" sz="1400" b="1" kern="0">
                          <a:effectLst/>
                          <a:latin typeface="Century Gothic"/>
                        </a:rPr>
                        <a:t>Estimated Performance​</a:t>
                      </a:r>
                      <a:endParaRPr lang="en-US" sz="1400" b="1">
                        <a:effectLst/>
                        <a:latin typeface="Century Gothic"/>
                      </a:endParaRPr>
                    </a:p>
                  </a:txBody>
                  <a:tcPr marL="9525" marR="9525" marT="9525" marB="9525" anchor="ctr">
                    <a:solidFill>
                      <a:schemeClr val="bg2">
                        <a:lumMod val="60000"/>
                        <a:lumOff val="40000"/>
                      </a:schemeClr>
                    </a:solidFill>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xmlns="" val="2035838379"/>
                  </a:ext>
                </a:extLst>
              </a:tr>
              <a:tr h="237712">
                <a:tc vMerge="1">
                  <a:txBody>
                    <a:bodyPr/>
                    <a:lstStyle/>
                    <a:p>
                      <a:endParaRPr lang="en-US"/>
                    </a:p>
                  </a:txBody>
                  <a:tcPr/>
                </a:tc>
                <a:tc vMerge="1">
                  <a:txBody>
                    <a:bodyPr/>
                    <a:lstStyle/>
                    <a:p>
                      <a:endParaRPr lang="en-US"/>
                    </a:p>
                  </a:txBody>
                  <a:tcPr/>
                </a:tc>
                <a:tc>
                  <a:txBody>
                    <a:bodyPr/>
                    <a:lstStyle/>
                    <a:p>
                      <a:pPr algn="ctr" fontAlgn="base"/>
                      <a:r>
                        <a:rPr lang="en-US" sz="1400" b="1" kern="0">
                          <a:effectLst/>
                          <a:latin typeface="Century Gothic"/>
                        </a:rPr>
                        <a:t>19/20​</a:t>
                      </a:r>
                      <a:endParaRPr lang="en-US" sz="1400" b="1">
                        <a:effectLst/>
                        <a:latin typeface="Century Gothic"/>
                      </a:endParaRPr>
                    </a:p>
                  </a:txBody>
                  <a:tcPr marL="9525" marR="9525" marT="9525" marB="9525">
                    <a:solidFill>
                      <a:schemeClr val="bg2">
                        <a:lumMod val="60000"/>
                        <a:lumOff val="40000"/>
                      </a:schemeClr>
                    </a:solidFill>
                  </a:tcPr>
                </a:tc>
                <a:tc>
                  <a:txBody>
                    <a:bodyPr/>
                    <a:lstStyle/>
                    <a:p>
                      <a:pPr algn="ctr" fontAlgn="base"/>
                      <a:r>
                        <a:rPr lang="en-US" sz="1400" b="1" kern="0">
                          <a:effectLst/>
                          <a:latin typeface="Century Gothic"/>
                        </a:rPr>
                        <a:t>20/21​</a:t>
                      </a:r>
                      <a:endParaRPr lang="en-US" sz="1400" b="1">
                        <a:effectLst/>
                        <a:latin typeface="Century Gothic"/>
                      </a:endParaRPr>
                    </a:p>
                  </a:txBody>
                  <a:tcPr marL="9525" marR="9525" marT="9525" marB="9525">
                    <a:solidFill>
                      <a:schemeClr val="bg2">
                        <a:lumMod val="60000"/>
                        <a:lumOff val="40000"/>
                      </a:schemeClr>
                    </a:solidFill>
                  </a:tcPr>
                </a:tc>
                <a:tc>
                  <a:txBody>
                    <a:bodyPr/>
                    <a:lstStyle/>
                    <a:p>
                      <a:pPr algn="ctr" fontAlgn="base"/>
                      <a:r>
                        <a:rPr lang="en-US" sz="1400" b="1" kern="0">
                          <a:effectLst/>
                          <a:latin typeface="Century Gothic"/>
                        </a:rPr>
                        <a:t>21/22​</a:t>
                      </a:r>
                      <a:endParaRPr lang="en-US" sz="1400" b="1">
                        <a:effectLst/>
                        <a:latin typeface="Century Gothic"/>
                      </a:endParaRPr>
                    </a:p>
                  </a:txBody>
                  <a:tcPr marL="9525" marR="9525" marT="9525" marB="9525">
                    <a:solidFill>
                      <a:schemeClr val="bg2">
                        <a:lumMod val="60000"/>
                        <a:lumOff val="40000"/>
                      </a:schemeClr>
                    </a:solidFill>
                  </a:tcPr>
                </a:tc>
                <a:tc>
                  <a:txBody>
                    <a:bodyPr/>
                    <a:lstStyle/>
                    <a:p>
                      <a:pPr algn="ctr" fontAlgn="base"/>
                      <a:r>
                        <a:rPr lang="en-US" sz="1400" b="1" kern="0">
                          <a:effectLst/>
                          <a:latin typeface="Century Gothic"/>
                        </a:rPr>
                        <a:t>22/23​</a:t>
                      </a:r>
                      <a:endParaRPr lang="en-US" sz="1400" b="1">
                        <a:effectLst/>
                        <a:latin typeface="Century Gothic"/>
                      </a:endParaRPr>
                    </a:p>
                  </a:txBody>
                  <a:tcPr marL="9525" marR="9525" marT="9525" marB="9525">
                    <a:solidFill>
                      <a:schemeClr val="bg2">
                        <a:lumMod val="60000"/>
                        <a:lumOff val="40000"/>
                      </a:schemeClr>
                    </a:solidFill>
                  </a:tcPr>
                </a:tc>
                <a:tc>
                  <a:txBody>
                    <a:bodyPr/>
                    <a:lstStyle/>
                    <a:p>
                      <a:pPr algn="ctr" fontAlgn="base"/>
                      <a:r>
                        <a:rPr lang="en-US" sz="1400" b="1" kern="0">
                          <a:effectLst/>
                          <a:latin typeface="Century Gothic"/>
                        </a:rPr>
                        <a:t>23/24​</a:t>
                      </a:r>
                      <a:endParaRPr lang="en-US" sz="1400" b="1">
                        <a:effectLst/>
                        <a:latin typeface="Century Gothic"/>
                      </a:endParaRPr>
                    </a:p>
                  </a:txBody>
                  <a:tcPr marL="9525" marR="9525" marT="9525" marB="9525">
                    <a:solidFill>
                      <a:schemeClr val="bg2">
                        <a:lumMod val="60000"/>
                        <a:lumOff val="40000"/>
                      </a:schemeClr>
                    </a:solidFill>
                  </a:tcPr>
                </a:tc>
                <a:tc>
                  <a:txBody>
                    <a:bodyPr/>
                    <a:lstStyle/>
                    <a:p>
                      <a:pPr algn="ctr" fontAlgn="base"/>
                      <a:r>
                        <a:rPr lang="en-US" sz="1400" b="1" kern="0">
                          <a:effectLst/>
                          <a:latin typeface="Century Gothic"/>
                        </a:rPr>
                        <a:t>24/25​</a:t>
                      </a:r>
                      <a:endParaRPr lang="en-US" sz="1400" b="1">
                        <a:effectLst/>
                        <a:latin typeface="Century Gothic"/>
                      </a:endParaRPr>
                    </a:p>
                  </a:txBody>
                  <a:tcPr marL="9525" marR="9525" marT="9525" marB="9525">
                    <a:solidFill>
                      <a:schemeClr val="bg2">
                        <a:lumMod val="60000"/>
                        <a:lumOff val="40000"/>
                      </a:schemeClr>
                    </a:solidFill>
                  </a:tcPr>
                </a:tc>
                <a:tc>
                  <a:txBody>
                    <a:bodyPr/>
                    <a:lstStyle/>
                    <a:p>
                      <a:pPr algn="ctr" fontAlgn="base"/>
                      <a:r>
                        <a:rPr lang="en-US" sz="1400" b="1" kern="0">
                          <a:effectLst/>
                          <a:latin typeface="Century Gothic"/>
                        </a:rPr>
                        <a:t>25/26​</a:t>
                      </a:r>
                      <a:endParaRPr lang="en-US" sz="1400" b="1">
                        <a:effectLst/>
                        <a:latin typeface="Century Gothic"/>
                      </a:endParaRPr>
                    </a:p>
                  </a:txBody>
                  <a:tcPr marL="9525" marR="9525" marT="9525" marB="9525">
                    <a:solidFill>
                      <a:schemeClr val="bg2">
                        <a:lumMod val="60000"/>
                        <a:lumOff val="40000"/>
                      </a:schemeClr>
                    </a:solidFill>
                  </a:tcPr>
                </a:tc>
                <a:extLst>
                  <a:ext uri="{0D108BD9-81ED-4DB2-BD59-A6C34878D82A}">
                    <a16:rowId xmlns:a16="http://schemas.microsoft.com/office/drawing/2014/main" xmlns="" val="2406431256"/>
                  </a:ext>
                </a:extLst>
              </a:tr>
              <a:tr h="449012">
                <a:tc rowSpan="3">
                  <a:txBody>
                    <a:bodyPr/>
                    <a:lstStyle/>
                    <a:p>
                      <a:pPr fontAlgn="base"/>
                      <a:r>
                        <a:rPr lang="en-US" sz="1400" kern="0" dirty="0">
                          <a:solidFill>
                            <a:schemeClr val="accent5">
                              <a:lumMod val="50000"/>
                            </a:schemeClr>
                          </a:solidFill>
                          <a:effectLst/>
                          <a:latin typeface="Century Gothic"/>
                        </a:rPr>
                        <a:t>OUTPUT 3:​</a:t>
                      </a:r>
                      <a:endParaRPr lang="en-US" sz="1400" dirty="0">
                        <a:solidFill>
                          <a:schemeClr val="accent5">
                            <a:lumMod val="50000"/>
                          </a:schemeClr>
                        </a:solidFill>
                        <a:effectLst/>
                        <a:latin typeface="Century Gothic"/>
                      </a:endParaRPr>
                    </a:p>
                    <a:p>
                      <a:pPr fontAlgn="base"/>
                      <a:r>
                        <a:rPr lang="en-US" sz="1400" kern="0" dirty="0">
                          <a:solidFill>
                            <a:schemeClr val="accent5">
                              <a:lumMod val="50000"/>
                            </a:schemeClr>
                          </a:solidFill>
                          <a:effectLst/>
                          <a:latin typeface="Century Gothic"/>
                        </a:rPr>
                        <a:t>Monitoring and Research investigations on issues that undermine attainment of gender equality.​</a:t>
                      </a:r>
                      <a:endParaRPr lang="en-US" sz="1400" dirty="0">
                        <a:solidFill>
                          <a:schemeClr val="accent5">
                            <a:lumMod val="50000"/>
                          </a:schemeClr>
                        </a:solidFill>
                        <a:effectLst/>
                        <a:latin typeface="Century Gothic"/>
                      </a:endParaRPr>
                    </a:p>
                  </a:txBody>
                  <a:tcPr marL="9525" marR="9525" marT="9525" marB="9525">
                    <a:solidFill>
                      <a:schemeClr val="bg2">
                        <a:lumMod val="60000"/>
                        <a:lumOff val="40000"/>
                      </a:schemeClr>
                    </a:solidFill>
                  </a:tcPr>
                </a:tc>
                <a:tc>
                  <a:txBody>
                    <a:bodyPr/>
                    <a:lstStyle/>
                    <a:p>
                      <a:pPr fontAlgn="base"/>
                      <a:r>
                        <a:rPr lang="en-US" sz="1400" kern="0">
                          <a:effectLst/>
                          <a:latin typeface="Century Gothic"/>
                        </a:rPr>
                        <a:t>Number of planned research projects conducted. ​</a:t>
                      </a:r>
                      <a:endParaRPr lang="en-US" sz="1400">
                        <a:effectLst/>
                        <a:latin typeface="Century Gothic"/>
                      </a:endParaRPr>
                    </a:p>
                  </a:txBody>
                  <a:tcPr marL="9525" marR="9525" marT="9525" marB="9525">
                    <a:solidFill>
                      <a:schemeClr val="bg2">
                        <a:lumMod val="60000"/>
                        <a:lumOff val="40000"/>
                      </a:schemeClr>
                    </a:solidFill>
                  </a:tcPr>
                </a:tc>
                <a:tc>
                  <a:txBody>
                    <a:bodyPr/>
                    <a:lstStyle/>
                    <a:p>
                      <a:pPr algn="ctr" fontAlgn="base"/>
                      <a:r>
                        <a:rPr lang="en-US" sz="1400" kern="0">
                          <a:effectLst/>
                          <a:latin typeface="Century Gothic"/>
                        </a:rPr>
                        <a:t>-​</a:t>
                      </a:r>
                      <a:endParaRPr lang="en-US" sz="1400">
                        <a:effectLst/>
                        <a:latin typeface="Century Gothic"/>
                      </a:endParaRPr>
                    </a:p>
                  </a:txBody>
                  <a:tcPr marL="9525" marR="9525" marT="9525" marB="9525">
                    <a:solidFill>
                      <a:schemeClr val="bg2">
                        <a:lumMod val="60000"/>
                        <a:lumOff val="40000"/>
                      </a:schemeClr>
                    </a:solidFill>
                  </a:tcPr>
                </a:tc>
                <a:tc>
                  <a:txBody>
                    <a:bodyPr/>
                    <a:lstStyle/>
                    <a:p>
                      <a:pPr algn="ctr" fontAlgn="base"/>
                      <a:r>
                        <a:rPr lang="en-US" sz="1400" kern="0">
                          <a:effectLst/>
                          <a:latin typeface="Century Gothic"/>
                        </a:rPr>
                        <a:t>-​</a:t>
                      </a:r>
                      <a:endParaRPr lang="en-US" sz="1400">
                        <a:effectLst/>
                        <a:latin typeface="Century Gothic"/>
                      </a:endParaRPr>
                    </a:p>
                  </a:txBody>
                  <a:tcPr marL="9525" marR="9525" marT="9525" marB="9525">
                    <a:solidFill>
                      <a:schemeClr val="bg2">
                        <a:lumMod val="60000"/>
                        <a:lumOff val="40000"/>
                      </a:schemeClr>
                    </a:solidFill>
                  </a:tcPr>
                </a:tc>
                <a:tc>
                  <a:txBody>
                    <a:bodyPr/>
                    <a:lstStyle/>
                    <a:p>
                      <a:pPr algn="ctr" fontAlgn="base"/>
                      <a:r>
                        <a:rPr lang="en-US" sz="1400" kern="0">
                          <a:effectLst/>
                          <a:latin typeface="Century Gothic"/>
                        </a:rPr>
                        <a:t>-​</a:t>
                      </a:r>
                      <a:endParaRPr lang="en-US" sz="1400">
                        <a:effectLst/>
                        <a:latin typeface="Century Gothic"/>
                      </a:endParaRPr>
                    </a:p>
                  </a:txBody>
                  <a:tcPr marL="9525" marR="9525" marT="9525" marB="9525">
                    <a:solidFill>
                      <a:schemeClr val="bg2">
                        <a:lumMod val="60000"/>
                        <a:lumOff val="40000"/>
                      </a:schemeClr>
                    </a:solidFill>
                  </a:tcPr>
                </a:tc>
                <a:tc>
                  <a:txBody>
                    <a:bodyPr/>
                    <a:lstStyle/>
                    <a:p>
                      <a:pPr algn="ctr" fontAlgn="base"/>
                      <a:r>
                        <a:rPr lang="en-US" sz="1400" kern="0">
                          <a:effectLst/>
                          <a:latin typeface="Century Gothic"/>
                        </a:rPr>
                        <a:t>8​</a:t>
                      </a:r>
                      <a:endParaRPr lang="en-US" sz="1400">
                        <a:effectLst/>
                        <a:latin typeface="Century Gothic"/>
                      </a:endParaRPr>
                    </a:p>
                  </a:txBody>
                  <a:tcPr marL="9525" marR="9525" marT="9525" marB="9525">
                    <a:solidFill>
                      <a:schemeClr val="bg2">
                        <a:lumMod val="60000"/>
                        <a:lumOff val="40000"/>
                      </a:schemeClr>
                    </a:solidFill>
                  </a:tcPr>
                </a:tc>
                <a:tc>
                  <a:txBody>
                    <a:bodyPr/>
                    <a:lstStyle/>
                    <a:p>
                      <a:pPr algn="ctr" fontAlgn="base"/>
                      <a:r>
                        <a:rPr lang="en-US" sz="1400" kern="0">
                          <a:effectLst/>
                          <a:latin typeface="Century Gothic"/>
                        </a:rPr>
                        <a:t>6​</a:t>
                      </a:r>
                      <a:endParaRPr lang="en-US" sz="1400">
                        <a:effectLst/>
                        <a:latin typeface="Century Gothic"/>
                      </a:endParaRPr>
                    </a:p>
                  </a:txBody>
                  <a:tcPr marL="9525" marR="9525" marT="9525" marB="9525">
                    <a:solidFill>
                      <a:schemeClr val="bg2">
                        <a:lumMod val="60000"/>
                        <a:lumOff val="40000"/>
                      </a:schemeClr>
                    </a:solidFill>
                  </a:tcPr>
                </a:tc>
                <a:tc>
                  <a:txBody>
                    <a:bodyPr/>
                    <a:lstStyle/>
                    <a:p>
                      <a:pPr algn="ctr" fontAlgn="base"/>
                      <a:r>
                        <a:rPr lang="en-US" sz="1400" kern="0">
                          <a:effectLst/>
                          <a:latin typeface="Century Gothic"/>
                        </a:rPr>
                        <a:t>6​</a:t>
                      </a:r>
                      <a:endParaRPr lang="en-US" sz="1400">
                        <a:effectLst/>
                        <a:latin typeface="Century Gothic"/>
                      </a:endParaRPr>
                    </a:p>
                  </a:txBody>
                  <a:tcPr marL="9525" marR="9525" marT="9525" marB="9525">
                    <a:solidFill>
                      <a:schemeClr val="bg2">
                        <a:lumMod val="60000"/>
                        <a:lumOff val="40000"/>
                      </a:schemeClr>
                    </a:solidFill>
                  </a:tcPr>
                </a:tc>
                <a:tc>
                  <a:txBody>
                    <a:bodyPr/>
                    <a:lstStyle/>
                    <a:p>
                      <a:pPr algn="ctr" fontAlgn="base"/>
                      <a:r>
                        <a:rPr lang="en-US" sz="1400" kern="0">
                          <a:effectLst/>
                          <a:latin typeface="Century Gothic"/>
                        </a:rPr>
                        <a:t>6​</a:t>
                      </a:r>
                      <a:endParaRPr lang="en-US" sz="1400">
                        <a:effectLst/>
                        <a:latin typeface="Century Gothic"/>
                      </a:endParaRPr>
                    </a:p>
                  </a:txBody>
                  <a:tcPr marL="9525" marR="9525" marT="9525" marB="9525">
                    <a:solidFill>
                      <a:schemeClr val="bg2">
                        <a:lumMod val="60000"/>
                        <a:lumOff val="40000"/>
                      </a:schemeClr>
                    </a:solidFill>
                  </a:tcPr>
                </a:tc>
                <a:extLst>
                  <a:ext uri="{0D108BD9-81ED-4DB2-BD59-A6C34878D82A}">
                    <a16:rowId xmlns:a16="http://schemas.microsoft.com/office/drawing/2014/main" xmlns="" val="3263848408"/>
                  </a:ext>
                </a:extLst>
              </a:tr>
              <a:tr h="449012">
                <a:tc vMerge="1">
                  <a:txBody>
                    <a:bodyPr/>
                    <a:lstStyle/>
                    <a:p>
                      <a:endParaRPr lang="en-US"/>
                    </a:p>
                  </a:txBody>
                  <a:tcPr/>
                </a:tc>
                <a:tc>
                  <a:txBody>
                    <a:bodyPr/>
                    <a:lstStyle/>
                    <a:p>
                      <a:pPr fontAlgn="base"/>
                      <a:r>
                        <a:rPr lang="en-US" sz="1400" kern="0">
                          <a:effectLst/>
                          <a:latin typeface="Century Gothic"/>
                        </a:rPr>
                        <a:t>Number of gender equality research reports published. ​</a:t>
                      </a:r>
                      <a:endParaRPr lang="en-US" sz="1400">
                        <a:effectLst/>
                        <a:latin typeface="Century Gothic"/>
                      </a:endParaRPr>
                    </a:p>
                  </a:txBody>
                  <a:tcPr marL="9525" marR="9525" marT="9525" marB="9525">
                    <a:solidFill>
                      <a:schemeClr val="bg2">
                        <a:lumMod val="60000"/>
                        <a:lumOff val="40000"/>
                      </a:schemeClr>
                    </a:solidFill>
                  </a:tcPr>
                </a:tc>
                <a:tc>
                  <a:txBody>
                    <a:bodyPr/>
                    <a:lstStyle/>
                    <a:p>
                      <a:pPr algn="ctr" fontAlgn="base"/>
                      <a:r>
                        <a:rPr lang="en-US" sz="1400" kern="0">
                          <a:effectLst/>
                          <a:latin typeface="Century Gothic"/>
                        </a:rPr>
                        <a:t>-​</a:t>
                      </a:r>
                      <a:endParaRPr lang="en-US" sz="1400">
                        <a:effectLst/>
                        <a:latin typeface="Century Gothic"/>
                      </a:endParaRPr>
                    </a:p>
                  </a:txBody>
                  <a:tcPr marL="9525" marR="9525" marT="9525" marB="9525">
                    <a:solidFill>
                      <a:schemeClr val="bg2">
                        <a:lumMod val="60000"/>
                        <a:lumOff val="40000"/>
                      </a:schemeClr>
                    </a:solidFill>
                  </a:tcPr>
                </a:tc>
                <a:tc>
                  <a:txBody>
                    <a:bodyPr/>
                    <a:lstStyle/>
                    <a:p>
                      <a:pPr algn="ctr" fontAlgn="base"/>
                      <a:r>
                        <a:rPr lang="en-US" sz="1400" kern="0">
                          <a:effectLst/>
                          <a:latin typeface="Century Gothic"/>
                        </a:rPr>
                        <a:t>-​</a:t>
                      </a:r>
                      <a:endParaRPr lang="en-US" sz="1400">
                        <a:effectLst/>
                        <a:latin typeface="Century Gothic"/>
                      </a:endParaRPr>
                    </a:p>
                  </a:txBody>
                  <a:tcPr marL="9525" marR="9525" marT="9525" marB="9525">
                    <a:solidFill>
                      <a:schemeClr val="bg2">
                        <a:lumMod val="60000"/>
                        <a:lumOff val="40000"/>
                      </a:schemeClr>
                    </a:solidFill>
                  </a:tcPr>
                </a:tc>
                <a:tc>
                  <a:txBody>
                    <a:bodyPr/>
                    <a:lstStyle/>
                    <a:p>
                      <a:pPr algn="ctr" fontAlgn="base"/>
                      <a:r>
                        <a:rPr lang="en-US" sz="1400" kern="0">
                          <a:effectLst/>
                          <a:latin typeface="Century Gothic"/>
                        </a:rPr>
                        <a:t>-​</a:t>
                      </a:r>
                      <a:endParaRPr lang="en-US" sz="1400">
                        <a:effectLst/>
                        <a:latin typeface="Century Gothic"/>
                      </a:endParaRPr>
                    </a:p>
                  </a:txBody>
                  <a:tcPr marL="9525" marR="9525" marT="9525" marB="9525">
                    <a:solidFill>
                      <a:schemeClr val="bg2">
                        <a:lumMod val="60000"/>
                        <a:lumOff val="40000"/>
                      </a:schemeClr>
                    </a:solidFill>
                  </a:tcPr>
                </a:tc>
                <a:tc>
                  <a:txBody>
                    <a:bodyPr/>
                    <a:lstStyle/>
                    <a:p>
                      <a:pPr algn="ctr" fontAlgn="base"/>
                      <a:r>
                        <a:rPr lang="en-US" sz="1400" kern="0">
                          <a:effectLst/>
                          <a:latin typeface="Century Gothic"/>
                        </a:rPr>
                        <a:t>New indicator​</a:t>
                      </a:r>
                      <a:endParaRPr lang="en-US" sz="1400">
                        <a:effectLst/>
                        <a:latin typeface="Century Gothic"/>
                      </a:endParaRPr>
                    </a:p>
                  </a:txBody>
                  <a:tcPr marL="9525" marR="9525" marT="9525" marB="9525">
                    <a:solidFill>
                      <a:schemeClr val="bg2">
                        <a:lumMod val="60000"/>
                        <a:lumOff val="40000"/>
                      </a:schemeClr>
                    </a:solidFill>
                  </a:tcPr>
                </a:tc>
                <a:tc>
                  <a:txBody>
                    <a:bodyPr/>
                    <a:lstStyle/>
                    <a:p>
                      <a:pPr algn="ctr" fontAlgn="base"/>
                      <a:r>
                        <a:rPr lang="en-US" sz="1400" kern="0">
                          <a:effectLst/>
                          <a:latin typeface="Century Gothic"/>
                        </a:rPr>
                        <a:t>6​</a:t>
                      </a:r>
                      <a:endParaRPr lang="en-US" sz="1400">
                        <a:effectLst/>
                        <a:latin typeface="Century Gothic"/>
                      </a:endParaRPr>
                    </a:p>
                  </a:txBody>
                  <a:tcPr marL="9525" marR="9525" marT="9525" marB="9525">
                    <a:solidFill>
                      <a:schemeClr val="bg2">
                        <a:lumMod val="60000"/>
                        <a:lumOff val="40000"/>
                      </a:schemeClr>
                    </a:solidFill>
                  </a:tcPr>
                </a:tc>
                <a:tc>
                  <a:txBody>
                    <a:bodyPr/>
                    <a:lstStyle/>
                    <a:p>
                      <a:pPr algn="ctr" fontAlgn="base"/>
                      <a:r>
                        <a:rPr lang="en-US" sz="1400" kern="0">
                          <a:effectLst/>
                          <a:latin typeface="Century Gothic"/>
                        </a:rPr>
                        <a:t>6​</a:t>
                      </a:r>
                      <a:endParaRPr lang="en-US" sz="1400">
                        <a:effectLst/>
                        <a:latin typeface="Century Gothic"/>
                      </a:endParaRPr>
                    </a:p>
                  </a:txBody>
                  <a:tcPr marL="9525" marR="9525" marT="9525" marB="9525">
                    <a:solidFill>
                      <a:schemeClr val="bg2">
                        <a:lumMod val="60000"/>
                        <a:lumOff val="40000"/>
                      </a:schemeClr>
                    </a:solidFill>
                  </a:tcPr>
                </a:tc>
                <a:tc>
                  <a:txBody>
                    <a:bodyPr/>
                    <a:lstStyle/>
                    <a:p>
                      <a:pPr algn="ctr" fontAlgn="base"/>
                      <a:r>
                        <a:rPr lang="en-US" sz="1400" kern="0">
                          <a:effectLst/>
                          <a:latin typeface="Century Gothic"/>
                        </a:rPr>
                        <a:t>6​</a:t>
                      </a:r>
                      <a:endParaRPr lang="en-US" sz="1400">
                        <a:effectLst/>
                        <a:latin typeface="Century Gothic"/>
                      </a:endParaRPr>
                    </a:p>
                  </a:txBody>
                  <a:tcPr marL="9525" marR="9525" marT="9525" marB="9525">
                    <a:solidFill>
                      <a:schemeClr val="bg2">
                        <a:lumMod val="60000"/>
                        <a:lumOff val="40000"/>
                      </a:schemeClr>
                    </a:solidFill>
                  </a:tcPr>
                </a:tc>
                <a:extLst>
                  <a:ext uri="{0D108BD9-81ED-4DB2-BD59-A6C34878D82A}">
                    <a16:rowId xmlns:a16="http://schemas.microsoft.com/office/drawing/2014/main" xmlns="" val="3399356047"/>
                  </a:ext>
                </a:extLst>
              </a:tr>
              <a:tr h="871613">
                <a:tc vMerge="1">
                  <a:txBody>
                    <a:bodyPr/>
                    <a:lstStyle/>
                    <a:p>
                      <a:endParaRPr lang="en-US"/>
                    </a:p>
                  </a:txBody>
                  <a:tcPr/>
                </a:tc>
                <a:tc>
                  <a:txBody>
                    <a:bodyPr/>
                    <a:lstStyle/>
                    <a:p>
                      <a:pPr fontAlgn="base"/>
                      <a:r>
                        <a:rPr lang="en-US" sz="1400" kern="0">
                          <a:effectLst/>
                          <a:latin typeface="Century Gothic"/>
                        </a:rPr>
                        <a:t>Number of research reports disseminated through other initiatives (policy brief, media, dialogue, etc.)​</a:t>
                      </a:r>
                      <a:endParaRPr lang="en-US" sz="1400">
                        <a:effectLst/>
                        <a:latin typeface="Century Gothic"/>
                      </a:endParaRPr>
                    </a:p>
                  </a:txBody>
                  <a:tcPr marL="9525" marR="9525" marT="9525" marB="9525">
                    <a:solidFill>
                      <a:schemeClr val="bg2">
                        <a:lumMod val="60000"/>
                        <a:lumOff val="40000"/>
                      </a:schemeClr>
                    </a:solidFill>
                  </a:tcPr>
                </a:tc>
                <a:tc>
                  <a:txBody>
                    <a:bodyPr/>
                    <a:lstStyle/>
                    <a:p>
                      <a:pPr algn="ctr" fontAlgn="base"/>
                      <a:r>
                        <a:rPr lang="en-US" sz="1400" kern="0">
                          <a:effectLst/>
                          <a:latin typeface="Century Gothic"/>
                        </a:rPr>
                        <a:t>-​</a:t>
                      </a:r>
                      <a:endParaRPr lang="en-US" sz="1400">
                        <a:effectLst/>
                        <a:latin typeface="Century Gothic"/>
                      </a:endParaRPr>
                    </a:p>
                  </a:txBody>
                  <a:tcPr marL="9525" marR="9525" marT="9525" marB="9525">
                    <a:solidFill>
                      <a:schemeClr val="bg2">
                        <a:lumMod val="60000"/>
                        <a:lumOff val="40000"/>
                      </a:schemeClr>
                    </a:solidFill>
                  </a:tcPr>
                </a:tc>
                <a:tc>
                  <a:txBody>
                    <a:bodyPr/>
                    <a:lstStyle/>
                    <a:p>
                      <a:pPr algn="ctr" fontAlgn="base"/>
                      <a:r>
                        <a:rPr lang="en-US" sz="1400" kern="0">
                          <a:effectLst/>
                          <a:latin typeface="Century Gothic"/>
                        </a:rPr>
                        <a:t>-​</a:t>
                      </a:r>
                      <a:endParaRPr lang="en-US" sz="1400">
                        <a:effectLst/>
                        <a:latin typeface="Century Gothic"/>
                      </a:endParaRPr>
                    </a:p>
                  </a:txBody>
                  <a:tcPr marL="9525" marR="9525" marT="9525" marB="9525">
                    <a:solidFill>
                      <a:schemeClr val="bg2">
                        <a:lumMod val="60000"/>
                        <a:lumOff val="40000"/>
                      </a:schemeClr>
                    </a:solidFill>
                  </a:tcPr>
                </a:tc>
                <a:tc>
                  <a:txBody>
                    <a:bodyPr/>
                    <a:lstStyle/>
                    <a:p>
                      <a:pPr algn="ctr" fontAlgn="base"/>
                      <a:r>
                        <a:rPr lang="en-US" sz="1400" kern="0">
                          <a:effectLst/>
                          <a:latin typeface="Century Gothic"/>
                        </a:rPr>
                        <a:t>-​</a:t>
                      </a:r>
                      <a:endParaRPr lang="en-US" sz="1400">
                        <a:effectLst/>
                        <a:latin typeface="Century Gothic"/>
                      </a:endParaRPr>
                    </a:p>
                  </a:txBody>
                  <a:tcPr marL="9525" marR="9525" marT="9525" marB="9525">
                    <a:solidFill>
                      <a:schemeClr val="bg2">
                        <a:lumMod val="60000"/>
                        <a:lumOff val="40000"/>
                      </a:schemeClr>
                    </a:solidFill>
                  </a:tcPr>
                </a:tc>
                <a:tc>
                  <a:txBody>
                    <a:bodyPr/>
                    <a:lstStyle/>
                    <a:p>
                      <a:pPr algn="ctr" fontAlgn="base"/>
                      <a:r>
                        <a:rPr lang="en-US" sz="1400" kern="0">
                          <a:effectLst/>
                          <a:latin typeface="Century Gothic"/>
                        </a:rPr>
                        <a:t>New indicator​</a:t>
                      </a:r>
                      <a:endParaRPr lang="en-US" sz="1400">
                        <a:effectLst/>
                        <a:latin typeface="Century Gothic"/>
                      </a:endParaRPr>
                    </a:p>
                  </a:txBody>
                  <a:tcPr marL="9525" marR="9525" marT="9525" marB="9525">
                    <a:solidFill>
                      <a:schemeClr val="bg2">
                        <a:lumMod val="60000"/>
                        <a:lumOff val="40000"/>
                      </a:schemeClr>
                    </a:solidFill>
                  </a:tcPr>
                </a:tc>
                <a:tc>
                  <a:txBody>
                    <a:bodyPr/>
                    <a:lstStyle/>
                    <a:p>
                      <a:pPr algn="ctr" fontAlgn="base"/>
                      <a:r>
                        <a:rPr lang="en-US" sz="1400" kern="0">
                          <a:effectLst/>
                          <a:latin typeface="Century Gothic"/>
                        </a:rPr>
                        <a:t>6​</a:t>
                      </a:r>
                      <a:endParaRPr lang="en-US" sz="1400">
                        <a:effectLst/>
                        <a:latin typeface="Century Gothic"/>
                      </a:endParaRPr>
                    </a:p>
                  </a:txBody>
                  <a:tcPr marL="9525" marR="9525" marT="9525" marB="9525">
                    <a:solidFill>
                      <a:schemeClr val="bg2">
                        <a:lumMod val="60000"/>
                        <a:lumOff val="40000"/>
                      </a:schemeClr>
                    </a:solidFill>
                  </a:tcPr>
                </a:tc>
                <a:tc>
                  <a:txBody>
                    <a:bodyPr/>
                    <a:lstStyle/>
                    <a:p>
                      <a:pPr algn="ctr" fontAlgn="base"/>
                      <a:r>
                        <a:rPr lang="en-US" sz="1400" kern="0">
                          <a:effectLst/>
                          <a:latin typeface="Century Gothic"/>
                        </a:rPr>
                        <a:t>6​</a:t>
                      </a:r>
                      <a:endParaRPr lang="en-US" sz="1400">
                        <a:effectLst/>
                        <a:latin typeface="Century Gothic"/>
                      </a:endParaRPr>
                    </a:p>
                  </a:txBody>
                  <a:tcPr marL="9525" marR="9525" marT="9525" marB="9525">
                    <a:solidFill>
                      <a:schemeClr val="bg2">
                        <a:lumMod val="60000"/>
                        <a:lumOff val="40000"/>
                      </a:schemeClr>
                    </a:solidFill>
                  </a:tcPr>
                </a:tc>
                <a:tc>
                  <a:txBody>
                    <a:bodyPr/>
                    <a:lstStyle/>
                    <a:p>
                      <a:pPr algn="ctr" fontAlgn="base"/>
                      <a:r>
                        <a:rPr lang="en-US" sz="1400" kern="0" dirty="0">
                          <a:effectLst/>
                          <a:latin typeface="Century Gothic"/>
                        </a:rPr>
                        <a:t>6​</a:t>
                      </a:r>
                      <a:endParaRPr lang="en-US" sz="1400" dirty="0">
                        <a:effectLst/>
                        <a:latin typeface="Century Gothic"/>
                      </a:endParaRPr>
                    </a:p>
                  </a:txBody>
                  <a:tcPr marL="9525" marR="9525" marT="9525" marB="9525">
                    <a:solidFill>
                      <a:schemeClr val="bg2">
                        <a:lumMod val="60000"/>
                        <a:lumOff val="40000"/>
                      </a:schemeClr>
                    </a:solidFill>
                  </a:tcPr>
                </a:tc>
                <a:extLst>
                  <a:ext uri="{0D108BD9-81ED-4DB2-BD59-A6C34878D82A}">
                    <a16:rowId xmlns:a16="http://schemas.microsoft.com/office/drawing/2014/main" xmlns="" val="1658111120"/>
                  </a:ext>
                </a:extLst>
              </a:tr>
            </a:tbl>
          </a:graphicData>
        </a:graphic>
      </p:graphicFrame>
    </p:spTree>
    <p:extLst>
      <p:ext uri="{BB962C8B-B14F-4D97-AF65-F5344CB8AC3E}">
        <p14:creationId xmlns:p14="http://schemas.microsoft.com/office/powerpoint/2010/main" xmlns="" val="2666504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xmlns="" id="{8CA3D463-C4C1-1224-E0D3-4D48E5243F44}"/>
              </a:ext>
            </a:extLst>
          </p:cNvPr>
          <p:cNvSpPr>
            <a:spLocks noGrp="1"/>
          </p:cNvSpPr>
          <p:nvPr>
            <p:ph type="dt" sz="half" idx="10"/>
          </p:nvPr>
        </p:nvSpPr>
        <p:spPr/>
        <p:txBody>
          <a:bodyPr/>
          <a:lstStyle/>
          <a:p>
            <a:fld id="{55DA6F25-8700-47EF-BFFF-210886682FDE}" type="datetime1">
              <a:rPr lang="en-ZA" smtClean="0"/>
              <a:pPr/>
              <a:t>2023/05/10</a:t>
            </a:fld>
            <a:endParaRPr lang="en-ZA"/>
          </a:p>
        </p:txBody>
      </p:sp>
      <p:sp>
        <p:nvSpPr>
          <p:cNvPr id="5" name="Footer Placeholder 4">
            <a:extLst>
              <a:ext uri="{FF2B5EF4-FFF2-40B4-BE49-F238E27FC236}">
                <a16:creationId xmlns:a16="http://schemas.microsoft.com/office/drawing/2014/main" xmlns="" id="{187B3271-8008-CE0B-4293-BD3843E29544}"/>
              </a:ext>
            </a:extLst>
          </p:cNvPr>
          <p:cNvSpPr>
            <a:spLocks noGrp="1"/>
          </p:cNvSpPr>
          <p:nvPr>
            <p:ph type="ftr" sz="quarter" idx="11"/>
          </p:nvPr>
        </p:nvSpPr>
        <p:spPr/>
        <p:txBody>
          <a:bodyPr/>
          <a:lstStyle/>
          <a:p>
            <a:r>
              <a:rPr lang="en-US"/>
              <a:t>A Society Free From All Forms of Gender Inequality.</a:t>
            </a:r>
            <a:endParaRPr lang="en-ZA"/>
          </a:p>
        </p:txBody>
      </p:sp>
      <p:sp>
        <p:nvSpPr>
          <p:cNvPr id="6" name="Slide Number Placeholder 5">
            <a:extLst>
              <a:ext uri="{FF2B5EF4-FFF2-40B4-BE49-F238E27FC236}">
                <a16:creationId xmlns:a16="http://schemas.microsoft.com/office/drawing/2014/main" xmlns="" id="{5A88288D-2355-8FB4-D73D-3B39D1A490C5}"/>
              </a:ext>
            </a:extLst>
          </p:cNvPr>
          <p:cNvSpPr>
            <a:spLocks noGrp="1"/>
          </p:cNvSpPr>
          <p:nvPr>
            <p:ph type="sldNum" sz="quarter" idx="12"/>
          </p:nvPr>
        </p:nvSpPr>
        <p:spPr/>
        <p:txBody>
          <a:bodyPr/>
          <a:lstStyle/>
          <a:p>
            <a:fld id="{4C5DC4AD-8DB4-4E4A-BEA4-8A23F11057A7}" type="slidenum">
              <a:rPr lang="en-ZA" smtClean="0"/>
              <a:pPr/>
              <a:t>21</a:t>
            </a:fld>
            <a:endParaRPr lang="en-ZA"/>
          </a:p>
        </p:txBody>
      </p:sp>
      <p:pic>
        <p:nvPicPr>
          <p:cNvPr id="8" name="Picture 7" descr="A picture containing logo&#10;&#10;Description automatically generated">
            <a:extLst>
              <a:ext uri="{FF2B5EF4-FFF2-40B4-BE49-F238E27FC236}">
                <a16:creationId xmlns:a16="http://schemas.microsoft.com/office/drawing/2014/main" xmlns="" id="{7DC34AED-551D-8CAB-76C1-4A64302787A2}"/>
              </a:ext>
            </a:extLst>
          </p:cNvPr>
          <p:cNvPicPr>
            <a:picLocks noChangeAspect="1"/>
          </p:cNvPicPr>
          <p:nvPr/>
        </p:nvPicPr>
        <p:blipFill rotWithShape="1">
          <a:blip r:embed="rId2" cstate="print">
            <a:extLst>
              <a:ext uri="{28A0092B-C50C-407E-A947-70E740481C1C}">
                <a14:useLocalDpi xmlns:a14="http://schemas.microsoft.com/office/drawing/2010/main" xmlns="" val="0"/>
              </a:ext>
            </a:extLst>
          </a:blip>
          <a:srcRect b="15227"/>
          <a:stretch/>
        </p:blipFill>
        <p:spPr>
          <a:xfrm>
            <a:off x="9496422" y="204416"/>
            <a:ext cx="2325009" cy="1493927"/>
          </a:xfrm>
          <a:prstGeom prst="rect">
            <a:avLst/>
          </a:prstGeom>
        </p:spPr>
      </p:pic>
      <p:sp>
        <p:nvSpPr>
          <p:cNvPr id="11" name="Title 1">
            <a:extLst>
              <a:ext uri="{FF2B5EF4-FFF2-40B4-BE49-F238E27FC236}">
                <a16:creationId xmlns:a16="http://schemas.microsoft.com/office/drawing/2014/main" xmlns="" id="{FF40F2F3-E70C-DF96-AA1F-4DA3A65FE408}"/>
              </a:ext>
            </a:extLst>
          </p:cNvPr>
          <p:cNvSpPr txBox="1">
            <a:spLocks/>
          </p:cNvSpPr>
          <p:nvPr/>
        </p:nvSpPr>
        <p:spPr>
          <a:xfrm>
            <a:off x="945184" y="441058"/>
            <a:ext cx="9784080" cy="1154591"/>
          </a:xfrm>
          <a:prstGeom prst="rect">
            <a:avLst/>
          </a:prstGeom>
        </p:spPr>
        <p:txBody>
          <a:bodyPr vert="horz" lIns="91440" tIns="45720" rIns="91440" bIns="45720" rtlCol="0" anchor="ctr">
            <a:normAutofit/>
          </a:bodyPr>
          <a:lst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a:lstStyle>
          <a:p>
            <a:r>
              <a:rPr lang="en-ZA" b="1">
                <a:solidFill>
                  <a:schemeClr val="tx2">
                    <a:lumMod val="50000"/>
                  </a:schemeClr>
                </a:solidFill>
                <a:latin typeface="Century Gothic"/>
              </a:rPr>
              <a:t>Explanation of a new indicator</a:t>
            </a:r>
          </a:p>
        </p:txBody>
      </p:sp>
      <p:graphicFrame>
        <p:nvGraphicFramePr>
          <p:cNvPr id="13" name="Table 12">
            <a:extLst>
              <a:ext uri="{FF2B5EF4-FFF2-40B4-BE49-F238E27FC236}">
                <a16:creationId xmlns:a16="http://schemas.microsoft.com/office/drawing/2014/main" xmlns="" id="{B8833862-B7FF-7538-CC39-1C2DCD4428C8}"/>
              </a:ext>
            </a:extLst>
          </p:cNvPr>
          <p:cNvGraphicFramePr>
            <a:graphicFrameLocks noGrp="1"/>
          </p:cNvGraphicFramePr>
          <p:nvPr>
            <p:extLst>
              <p:ext uri="{D42A27DB-BD31-4B8C-83A1-F6EECF244321}">
                <p14:modId xmlns:p14="http://schemas.microsoft.com/office/powerpoint/2010/main" xmlns="" val="464387607"/>
              </p:ext>
            </p:extLst>
          </p:nvPr>
        </p:nvGraphicFramePr>
        <p:xfrm>
          <a:off x="291679" y="1941670"/>
          <a:ext cx="11529752" cy="4916330"/>
        </p:xfrm>
        <a:graphic>
          <a:graphicData uri="http://schemas.openxmlformats.org/drawingml/2006/table">
            <a:tbl>
              <a:tblPr firstRow="1" firstCol="1" bandRow="1">
                <a:tableStyleId>{5C22544A-7EE6-4342-B048-85BDC9FD1C3A}</a:tableStyleId>
              </a:tblPr>
              <a:tblGrid>
                <a:gridCol w="3527471">
                  <a:extLst>
                    <a:ext uri="{9D8B030D-6E8A-4147-A177-3AD203B41FA5}">
                      <a16:colId xmlns:a16="http://schemas.microsoft.com/office/drawing/2014/main" xmlns="" val="3868238280"/>
                    </a:ext>
                  </a:extLst>
                </a:gridCol>
                <a:gridCol w="8002281">
                  <a:extLst>
                    <a:ext uri="{9D8B030D-6E8A-4147-A177-3AD203B41FA5}">
                      <a16:colId xmlns:a16="http://schemas.microsoft.com/office/drawing/2014/main" xmlns="" val="3991446285"/>
                    </a:ext>
                  </a:extLst>
                </a:gridCol>
              </a:tblGrid>
              <a:tr h="489666">
                <a:tc>
                  <a:txBody>
                    <a:bodyPr/>
                    <a:lstStyle/>
                    <a:p>
                      <a:pPr algn="just" fontAlgn="base"/>
                      <a:r>
                        <a:rPr lang="en-US" sz="1800" kern="0" dirty="0">
                          <a:solidFill>
                            <a:schemeClr val="bg2">
                              <a:lumMod val="10000"/>
                            </a:schemeClr>
                          </a:solidFill>
                          <a:effectLst/>
                          <a:latin typeface="Century Gothic"/>
                        </a:rPr>
                        <a:t>Indicator title </a:t>
                      </a:r>
                      <a:endParaRPr lang="en-US" sz="1800" dirty="0">
                        <a:solidFill>
                          <a:schemeClr val="bg2">
                            <a:lumMod val="10000"/>
                          </a:schemeClr>
                        </a:solidFill>
                        <a:effectLst/>
                        <a:latin typeface="Century Gothic"/>
                      </a:endParaRPr>
                    </a:p>
                  </a:txBody>
                  <a:tcPr marL="0" marR="0" marT="0" marB="0">
                    <a:solidFill>
                      <a:schemeClr val="bg2">
                        <a:lumMod val="60000"/>
                        <a:lumOff val="40000"/>
                      </a:schemeClr>
                    </a:solidFill>
                  </a:tcPr>
                </a:tc>
                <a:tc>
                  <a:txBody>
                    <a:bodyPr/>
                    <a:lstStyle/>
                    <a:p>
                      <a:pPr marL="0" lvl="0" indent="0" algn="l">
                        <a:lnSpc>
                          <a:spcPct val="100000"/>
                        </a:lnSpc>
                        <a:buNone/>
                      </a:pPr>
                      <a:r>
                        <a:rPr lang="en-US" sz="1800" b="0" i="0" u="none" strike="noStrike" kern="0" baseline="0" noProof="0" dirty="0">
                          <a:solidFill>
                            <a:srgbClr val="010F16"/>
                          </a:solidFill>
                          <a:effectLst/>
                          <a:latin typeface="Century Gothic"/>
                        </a:rPr>
                        <a:t>Number of gender equality research reports published + Number of research reports disseminated through other initiatives (policy brief, media, dialogue, etc.) </a:t>
                      </a:r>
                      <a:endParaRPr lang="en-US"/>
                    </a:p>
                  </a:txBody>
                  <a:tcPr marL="0" marR="0" marT="0" marB="0">
                    <a:solidFill>
                      <a:schemeClr val="bg2">
                        <a:lumMod val="60000"/>
                        <a:lumOff val="40000"/>
                      </a:schemeClr>
                    </a:solidFill>
                  </a:tcPr>
                </a:tc>
                <a:extLst>
                  <a:ext uri="{0D108BD9-81ED-4DB2-BD59-A6C34878D82A}">
                    <a16:rowId xmlns:a16="http://schemas.microsoft.com/office/drawing/2014/main" xmlns="" val="4185759196"/>
                  </a:ext>
                </a:extLst>
              </a:tr>
              <a:tr h="734498">
                <a:tc>
                  <a:txBody>
                    <a:bodyPr/>
                    <a:lstStyle/>
                    <a:p>
                      <a:pPr fontAlgn="base"/>
                      <a:r>
                        <a:rPr lang="en-US" sz="1800" kern="0" dirty="0">
                          <a:solidFill>
                            <a:schemeClr val="bg2">
                              <a:lumMod val="10000"/>
                            </a:schemeClr>
                          </a:solidFill>
                          <a:effectLst/>
                          <a:latin typeface="Century Gothic"/>
                        </a:rPr>
                        <a:t>Definition  </a:t>
                      </a:r>
                      <a:endParaRPr lang="en-US" sz="1800" dirty="0">
                        <a:solidFill>
                          <a:schemeClr val="bg2">
                            <a:lumMod val="10000"/>
                          </a:schemeClr>
                        </a:solidFill>
                        <a:effectLst/>
                        <a:latin typeface="Century Gothic"/>
                      </a:endParaRPr>
                    </a:p>
                  </a:txBody>
                  <a:tcPr marL="0" marR="0" marT="0" marB="0">
                    <a:solidFill>
                      <a:schemeClr val="bg2">
                        <a:lumMod val="60000"/>
                        <a:lumOff val="40000"/>
                      </a:schemeClr>
                    </a:solidFill>
                  </a:tcPr>
                </a:tc>
                <a:tc>
                  <a:txBody>
                    <a:bodyPr/>
                    <a:lstStyle/>
                    <a:p>
                      <a:pPr fontAlgn="base"/>
                      <a:r>
                        <a:rPr lang="en-US" sz="1600" kern="0" dirty="0">
                          <a:effectLst/>
                          <a:latin typeface="Century Gothic"/>
                        </a:rPr>
                        <a:t> As part of dissemination of research findings, the research reports will be published as hard and electronic copies. The other component of dissemination includes stakeholder engagement (e.g. policy dialogues) and media, policy briefs, etc.</a:t>
                      </a:r>
                      <a:endParaRPr lang="en-US" sz="1600" dirty="0">
                        <a:effectLst/>
                        <a:latin typeface="Century Gothic"/>
                      </a:endParaRPr>
                    </a:p>
                  </a:txBody>
                  <a:tcPr marL="0" marR="0" marT="0" marB="0">
                    <a:solidFill>
                      <a:schemeClr val="bg2">
                        <a:lumMod val="60000"/>
                        <a:lumOff val="40000"/>
                      </a:schemeClr>
                    </a:solidFill>
                  </a:tcPr>
                </a:tc>
                <a:extLst>
                  <a:ext uri="{0D108BD9-81ED-4DB2-BD59-A6C34878D82A}">
                    <a16:rowId xmlns:a16="http://schemas.microsoft.com/office/drawing/2014/main" xmlns="" val="1144142654"/>
                  </a:ext>
                </a:extLst>
              </a:tr>
              <a:tr h="489666">
                <a:tc>
                  <a:txBody>
                    <a:bodyPr/>
                    <a:lstStyle/>
                    <a:p>
                      <a:pPr fontAlgn="base"/>
                      <a:r>
                        <a:rPr lang="en-US" sz="1800" kern="0" dirty="0">
                          <a:solidFill>
                            <a:schemeClr val="bg2">
                              <a:lumMod val="10000"/>
                            </a:schemeClr>
                          </a:solidFill>
                          <a:effectLst/>
                          <a:latin typeface="Century Gothic"/>
                        </a:rPr>
                        <a:t>Source of data   </a:t>
                      </a:r>
                      <a:endParaRPr lang="en-US" sz="1800" dirty="0">
                        <a:solidFill>
                          <a:schemeClr val="bg2">
                            <a:lumMod val="10000"/>
                          </a:schemeClr>
                        </a:solidFill>
                        <a:effectLst/>
                        <a:latin typeface="Century Gothic"/>
                      </a:endParaRPr>
                    </a:p>
                  </a:txBody>
                  <a:tcPr marL="0" marR="0" marT="0" marB="0">
                    <a:solidFill>
                      <a:schemeClr val="bg2">
                        <a:lumMod val="60000"/>
                        <a:lumOff val="40000"/>
                      </a:schemeClr>
                    </a:solidFill>
                  </a:tcPr>
                </a:tc>
                <a:tc>
                  <a:txBody>
                    <a:bodyPr/>
                    <a:lstStyle/>
                    <a:p>
                      <a:pPr fontAlgn="base"/>
                      <a:r>
                        <a:rPr lang="en-US" sz="1600" kern="0" dirty="0">
                          <a:effectLst/>
                          <a:latin typeface="Century Gothic"/>
                        </a:rPr>
                        <a:t>Research reports </a:t>
                      </a:r>
                    </a:p>
                  </a:txBody>
                  <a:tcPr marL="0" marR="0" marT="0" marB="0">
                    <a:solidFill>
                      <a:schemeClr val="bg2">
                        <a:lumMod val="60000"/>
                        <a:lumOff val="40000"/>
                      </a:schemeClr>
                    </a:solidFill>
                  </a:tcPr>
                </a:tc>
                <a:extLst>
                  <a:ext uri="{0D108BD9-81ED-4DB2-BD59-A6C34878D82A}">
                    <a16:rowId xmlns:a16="http://schemas.microsoft.com/office/drawing/2014/main" xmlns="" val="4059584093"/>
                  </a:ext>
                </a:extLst>
              </a:tr>
              <a:tr h="297297">
                <a:tc>
                  <a:txBody>
                    <a:bodyPr/>
                    <a:lstStyle/>
                    <a:p>
                      <a:pPr fontAlgn="base"/>
                      <a:r>
                        <a:rPr lang="en-US" sz="1800" kern="0" dirty="0">
                          <a:solidFill>
                            <a:schemeClr val="bg2">
                              <a:lumMod val="10000"/>
                            </a:schemeClr>
                          </a:solidFill>
                          <a:effectLst/>
                          <a:latin typeface="Century Gothic"/>
                        </a:rPr>
                        <a:t>Method of calculation or assessment   </a:t>
                      </a:r>
                      <a:endParaRPr lang="en-US" sz="1800" dirty="0">
                        <a:solidFill>
                          <a:schemeClr val="bg2">
                            <a:lumMod val="10000"/>
                          </a:schemeClr>
                        </a:solidFill>
                        <a:effectLst/>
                        <a:latin typeface="Century Gothic"/>
                      </a:endParaRPr>
                    </a:p>
                  </a:txBody>
                  <a:tcPr marL="0" marR="0" marT="0" marB="0">
                    <a:solidFill>
                      <a:schemeClr val="bg2">
                        <a:lumMod val="60000"/>
                        <a:lumOff val="40000"/>
                      </a:schemeClr>
                    </a:solidFill>
                  </a:tcPr>
                </a:tc>
                <a:tc>
                  <a:txBody>
                    <a:bodyPr/>
                    <a:lstStyle/>
                    <a:p>
                      <a:pPr lvl="0">
                        <a:buNone/>
                      </a:pPr>
                      <a:r>
                        <a:rPr lang="en-US" sz="1600" b="0" i="0" u="none" strike="noStrike" kern="0" baseline="0" noProof="0" dirty="0">
                          <a:solidFill>
                            <a:srgbClr val="2C2C2C"/>
                          </a:solidFill>
                          <a:effectLst/>
                          <a:latin typeface="Century Gothic"/>
                        </a:rPr>
                        <a:t>Qualitative. </a:t>
                      </a:r>
                      <a:endParaRPr lang="en-US" dirty="0"/>
                    </a:p>
                  </a:txBody>
                  <a:tcPr marL="0" marR="0" marT="0" marB="0">
                    <a:solidFill>
                      <a:schemeClr val="bg2">
                        <a:lumMod val="60000"/>
                        <a:lumOff val="40000"/>
                      </a:schemeClr>
                    </a:solidFill>
                  </a:tcPr>
                </a:tc>
                <a:extLst>
                  <a:ext uri="{0D108BD9-81ED-4DB2-BD59-A6C34878D82A}">
                    <a16:rowId xmlns:a16="http://schemas.microsoft.com/office/drawing/2014/main" xmlns="" val="611993117"/>
                  </a:ext>
                </a:extLst>
              </a:tr>
              <a:tr h="386602">
                <a:tc>
                  <a:txBody>
                    <a:bodyPr/>
                    <a:lstStyle/>
                    <a:p>
                      <a:pPr fontAlgn="base"/>
                      <a:r>
                        <a:rPr lang="en-US" sz="1800" kern="0" dirty="0">
                          <a:solidFill>
                            <a:schemeClr val="bg2">
                              <a:lumMod val="10000"/>
                            </a:schemeClr>
                          </a:solidFill>
                          <a:effectLst/>
                          <a:latin typeface="Century Gothic"/>
                        </a:rPr>
                        <a:t>Assumptions   </a:t>
                      </a:r>
                      <a:endParaRPr lang="en-US" sz="1800" dirty="0">
                        <a:solidFill>
                          <a:schemeClr val="bg2">
                            <a:lumMod val="10000"/>
                          </a:schemeClr>
                        </a:solidFill>
                        <a:effectLst/>
                        <a:latin typeface="Century Gothic"/>
                      </a:endParaRPr>
                    </a:p>
                  </a:txBody>
                  <a:tcPr marL="0" marR="0" marT="0" marB="0">
                    <a:solidFill>
                      <a:schemeClr val="bg2">
                        <a:lumMod val="60000"/>
                        <a:lumOff val="40000"/>
                      </a:schemeClr>
                    </a:solidFill>
                  </a:tcPr>
                </a:tc>
                <a:tc>
                  <a:txBody>
                    <a:bodyPr/>
                    <a:lstStyle/>
                    <a:p>
                      <a:pPr marL="342900" lvl="0" indent="-342900" algn="just" fontAlgn="base"/>
                      <a:r>
                        <a:rPr lang="en-US" sz="1600" kern="0" dirty="0">
                          <a:effectLst/>
                          <a:latin typeface="Century Gothic"/>
                        </a:rPr>
                        <a:t>It is assumed that there will be research report findings to be disseminated through the means outlined above. </a:t>
                      </a:r>
                    </a:p>
                  </a:txBody>
                  <a:tcPr marL="0" marR="0" marT="0" marB="0">
                    <a:solidFill>
                      <a:schemeClr val="bg2">
                        <a:lumMod val="60000"/>
                        <a:lumOff val="40000"/>
                      </a:schemeClr>
                    </a:solidFill>
                  </a:tcPr>
                </a:tc>
                <a:extLst>
                  <a:ext uri="{0D108BD9-81ED-4DB2-BD59-A6C34878D82A}">
                    <a16:rowId xmlns:a16="http://schemas.microsoft.com/office/drawing/2014/main" xmlns="" val="3297247486"/>
                  </a:ext>
                </a:extLst>
              </a:tr>
              <a:tr h="297297">
                <a:tc>
                  <a:txBody>
                    <a:bodyPr/>
                    <a:lstStyle/>
                    <a:p>
                      <a:pPr fontAlgn="base"/>
                      <a:r>
                        <a:rPr lang="en-US" sz="1600" kern="0" dirty="0">
                          <a:solidFill>
                            <a:schemeClr val="bg2">
                              <a:lumMod val="10000"/>
                            </a:schemeClr>
                          </a:solidFill>
                          <a:effectLst/>
                          <a:latin typeface="Century Gothic"/>
                        </a:rPr>
                        <a:t>Disaggregation of beneficiaries (where applicable)   </a:t>
                      </a:r>
                      <a:endParaRPr lang="en-US" sz="1600" dirty="0">
                        <a:solidFill>
                          <a:schemeClr val="bg2">
                            <a:lumMod val="10000"/>
                          </a:schemeClr>
                        </a:solidFill>
                        <a:effectLst/>
                        <a:latin typeface="Century Gothic"/>
                      </a:endParaRPr>
                    </a:p>
                  </a:txBody>
                  <a:tcPr marL="0" marR="0" marT="0" marB="0">
                    <a:solidFill>
                      <a:schemeClr val="bg2">
                        <a:lumMod val="60000"/>
                        <a:lumOff val="40000"/>
                      </a:schemeClr>
                    </a:solidFill>
                  </a:tcPr>
                </a:tc>
                <a:tc>
                  <a:txBody>
                    <a:bodyPr/>
                    <a:lstStyle/>
                    <a:p>
                      <a:pPr fontAlgn="base"/>
                      <a:r>
                        <a:rPr lang="en-US" sz="1600" kern="0" dirty="0">
                          <a:effectLst/>
                          <a:latin typeface="Century Gothic"/>
                        </a:rPr>
                        <a:t>N/A</a:t>
                      </a:r>
                    </a:p>
                  </a:txBody>
                  <a:tcPr marL="0" marR="0" marT="0" marB="0">
                    <a:solidFill>
                      <a:schemeClr val="bg2">
                        <a:lumMod val="60000"/>
                        <a:lumOff val="40000"/>
                      </a:schemeClr>
                    </a:solidFill>
                  </a:tcPr>
                </a:tc>
                <a:extLst>
                  <a:ext uri="{0D108BD9-81ED-4DB2-BD59-A6C34878D82A}">
                    <a16:rowId xmlns:a16="http://schemas.microsoft.com/office/drawing/2014/main" xmlns="" val="2844475203"/>
                  </a:ext>
                </a:extLst>
              </a:tr>
              <a:tr h="297297">
                <a:tc>
                  <a:txBody>
                    <a:bodyPr/>
                    <a:lstStyle/>
                    <a:p>
                      <a:pPr fontAlgn="base"/>
                      <a:r>
                        <a:rPr lang="en-US" sz="1600" kern="0" dirty="0">
                          <a:solidFill>
                            <a:schemeClr val="bg2">
                              <a:lumMod val="10000"/>
                            </a:schemeClr>
                          </a:solidFill>
                          <a:effectLst/>
                          <a:latin typeface="Century Gothic"/>
                        </a:rPr>
                        <a:t>Spatial Transformation (where applicable)  </a:t>
                      </a:r>
                      <a:endParaRPr lang="en-US" sz="1600" dirty="0">
                        <a:solidFill>
                          <a:schemeClr val="bg2">
                            <a:lumMod val="10000"/>
                          </a:schemeClr>
                        </a:solidFill>
                        <a:effectLst/>
                        <a:latin typeface="Century Gothic"/>
                      </a:endParaRPr>
                    </a:p>
                  </a:txBody>
                  <a:tcPr marL="0" marR="0" marT="0" marB="0">
                    <a:solidFill>
                      <a:schemeClr val="bg2">
                        <a:lumMod val="60000"/>
                        <a:lumOff val="40000"/>
                      </a:schemeClr>
                    </a:solidFill>
                  </a:tcPr>
                </a:tc>
                <a:tc>
                  <a:txBody>
                    <a:bodyPr/>
                    <a:lstStyle/>
                    <a:p>
                      <a:pPr fontAlgn="base"/>
                      <a:r>
                        <a:rPr lang="en-US" sz="1600" kern="0" dirty="0">
                          <a:effectLst/>
                          <a:latin typeface="Century Gothic"/>
                        </a:rPr>
                        <a:t>The dialogues, policy briefs, </a:t>
                      </a:r>
                      <a:r>
                        <a:rPr lang="en-US" sz="1600" kern="0" dirty="0" err="1">
                          <a:effectLst/>
                          <a:latin typeface="Century Gothic"/>
                        </a:rPr>
                        <a:t>etc</a:t>
                      </a:r>
                      <a:r>
                        <a:rPr lang="en-US" sz="1600" kern="0" dirty="0">
                          <a:effectLst/>
                          <a:latin typeface="Century Gothic"/>
                        </a:rPr>
                        <a:t> will contribute in transforming the gender space. </a:t>
                      </a:r>
                    </a:p>
                  </a:txBody>
                  <a:tcPr marL="0" marR="0" marT="0" marB="0">
                    <a:solidFill>
                      <a:schemeClr val="bg2">
                        <a:lumMod val="60000"/>
                        <a:lumOff val="40000"/>
                      </a:schemeClr>
                    </a:solidFill>
                  </a:tcPr>
                </a:tc>
                <a:extLst>
                  <a:ext uri="{0D108BD9-81ED-4DB2-BD59-A6C34878D82A}">
                    <a16:rowId xmlns:a16="http://schemas.microsoft.com/office/drawing/2014/main" xmlns="" val="3733192554"/>
                  </a:ext>
                </a:extLst>
              </a:tr>
              <a:tr h="319367">
                <a:tc>
                  <a:txBody>
                    <a:bodyPr/>
                    <a:lstStyle/>
                    <a:p>
                      <a:pPr fontAlgn="base"/>
                      <a:r>
                        <a:rPr lang="en-US" sz="1600" kern="0" dirty="0">
                          <a:solidFill>
                            <a:schemeClr val="bg2">
                              <a:lumMod val="10000"/>
                            </a:schemeClr>
                          </a:solidFill>
                          <a:effectLst/>
                          <a:latin typeface="Century Gothic"/>
                        </a:rPr>
                        <a:t>Desired performance   </a:t>
                      </a:r>
                      <a:endParaRPr lang="en-US" sz="1600" dirty="0">
                        <a:solidFill>
                          <a:schemeClr val="bg2">
                            <a:lumMod val="10000"/>
                          </a:schemeClr>
                        </a:solidFill>
                        <a:effectLst/>
                        <a:latin typeface="Century Gothic"/>
                      </a:endParaRPr>
                    </a:p>
                  </a:txBody>
                  <a:tcPr marL="0" marR="0" marT="0" marB="0">
                    <a:solidFill>
                      <a:schemeClr val="bg2">
                        <a:lumMod val="60000"/>
                        <a:lumOff val="40000"/>
                      </a:schemeClr>
                    </a:solidFill>
                  </a:tcPr>
                </a:tc>
                <a:tc>
                  <a:txBody>
                    <a:bodyPr/>
                    <a:lstStyle/>
                    <a:p>
                      <a:pPr fontAlgn="base"/>
                      <a:r>
                        <a:rPr lang="en-US" sz="1600" kern="0" dirty="0">
                          <a:effectLst/>
                          <a:latin typeface="Century Gothic"/>
                        </a:rPr>
                        <a:t>Transformation of the gender discourse in South Africa</a:t>
                      </a:r>
                    </a:p>
                  </a:txBody>
                  <a:tcPr marL="0" marR="0" marT="0" marB="0">
                    <a:solidFill>
                      <a:schemeClr val="bg2">
                        <a:lumMod val="60000"/>
                        <a:lumOff val="40000"/>
                      </a:schemeClr>
                    </a:solidFill>
                  </a:tcPr>
                </a:tc>
                <a:extLst>
                  <a:ext uri="{0D108BD9-81ED-4DB2-BD59-A6C34878D82A}">
                    <a16:rowId xmlns:a16="http://schemas.microsoft.com/office/drawing/2014/main" xmlns="" val="1268100816"/>
                  </a:ext>
                </a:extLst>
              </a:tr>
              <a:tr h="297297">
                <a:tc>
                  <a:txBody>
                    <a:bodyPr/>
                    <a:lstStyle/>
                    <a:p>
                      <a:pPr fontAlgn="base"/>
                      <a:r>
                        <a:rPr lang="en-US" sz="1600" kern="0" dirty="0">
                          <a:solidFill>
                            <a:schemeClr val="bg2">
                              <a:lumMod val="10000"/>
                            </a:schemeClr>
                          </a:solidFill>
                          <a:effectLst/>
                          <a:latin typeface="Century Gothic"/>
                        </a:rPr>
                        <a:t>Indicator responsibility</a:t>
                      </a:r>
                      <a:r>
                        <a:rPr lang="en-US" sz="1600" kern="0" dirty="0">
                          <a:solidFill>
                            <a:schemeClr val="bg2">
                              <a:lumMod val="10000"/>
                            </a:schemeClr>
                          </a:solidFill>
                          <a:effectLst/>
                        </a:rPr>
                        <a:t>   </a:t>
                      </a:r>
                      <a:endParaRPr lang="en-US" sz="1600" dirty="0">
                        <a:solidFill>
                          <a:schemeClr val="bg2">
                            <a:lumMod val="10000"/>
                          </a:schemeClr>
                        </a:solidFill>
                        <a:effectLst/>
                      </a:endParaRPr>
                    </a:p>
                  </a:txBody>
                  <a:tcPr marL="0" marR="0" marT="0" marB="0">
                    <a:solidFill>
                      <a:schemeClr val="bg2">
                        <a:lumMod val="60000"/>
                        <a:lumOff val="40000"/>
                      </a:schemeClr>
                    </a:solidFill>
                  </a:tcPr>
                </a:tc>
                <a:tc>
                  <a:txBody>
                    <a:bodyPr/>
                    <a:lstStyle/>
                    <a:p>
                      <a:pPr fontAlgn="base"/>
                      <a:r>
                        <a:rPr lang="en-US" sz="1600" kern="0" dirty="0">
                          <a:effectLst/>
                          <a:latin typeface="Century Gothic"/>
                        </a:rPr>
                        <a:t>Research Department </a:t>
                      </a:r>
                    </a:p>
                  </a:txBody>
                  <a:tcPr marL="0" marR="0" marT="0" marB="0">
                    <a:solidFill>
                      <a:schemeClr val="bg2">
                        <a:lumMod val="60000"/>
                        <a:lumOff val="40000"/>
                      </a:schemeClr>
                    </a:solidFill>
                  </a:tcPr>
                </a:tc>
                <a:extLst>
                  <a:ext uri="{0D108BD9-81ED-4DB2-BD59-A6C34878D82A}">
                    <a16:rowId xmlns:a16="http://schemas.microsoft.com/office/drawing/2014/main" xmlns="" val="2405139489"/>
                  </a:ext>
                </a:extLst>
              </a:tr>
            </a:tbl>
          </a:graphicData>
        </a:graphic>
      </p:graphicFrame>
    </p:spTree>
    <p:extLst>
      <p:ext uri="{BB962C8B-B14F-4D97-AF65-F5344CB8AC3E}">
        <p14:creationId xmlns:p14="http://schemas.microsoft.com/office/powerpoint/2010/main" xmlns="" val="35371123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4E9B277-20F1-94DA-2CE8-039B239203A2}"/>
              </a:ext>
            </a:extLst>
          </p:cNvPr>
          <p:cNvSpPr>
            <a:spLocks noGrp="1"/>
          </p:cNvSpPr>
          <p:nvPr>
            <p:ph type="title"/>
          </p:nvPr>
        </p:nvSpPr>
        <p:spPr/>
        <p:txBody>
          <a:bodyPr/>
          <a:lstStyle/>
          <a:p>
            <a:pPr algn="ctr"/>
            <a:r>
              <a:rPr lang="en-US" b="1">
                <a:solidFill>
                  <a:schemeClr val="tx2">
                    <a:lumMod val="50000"/>
                  </a:schemeClr>
                </a:solidFill>
                <a:latin typeface="Century Gothic" panose="020B0502020202020204" pitchFamily="34" charset="0"/>
              </a:rPr>
              <a:t>QUARTERLY TARGETS</a:t>
            </a:r>
            <a:endParaRPr lang="en-ZA" b="1">
              <a:solidFill>
                <a:schemeClr val="tx2">
                  <a:lumMod val="50000"/>
                </a:schemeClr>
              </a:solidFill>
              <a:latin typeface="Century Gothic" panose="020B0502020202020204" pitchFamily="34" charset="0"/>
            </a:endParaRPr>
          </a:p>
        </p:txBody>
      </p:sp>
      <p:sp>
        <p:nvSpPr>
          <p:cNvPr id="4" name="Date Placeholder 3">
            <a:extLst>
              <a:ext uri="{FF2B5EF4-FFF2-40B4-BE49-F238E27FC236}">
                <a16:creationId xmlns:a16="http://schemas.microsoft.com/office/drawing/2014/main" xmlns="" id="{8CA3D463-C4C1-1224-E0D3-4D48E5243F44}"/>
              </a:ext>
            </a:extLst>
          </p:cNvPr>
          <p:cNvSpPr>
            <a:spLocks noGrp="1"/>
          </p:cNvSpPr>
          <p:nvPr>
            <p:ph type="dt" sz="half" idx="10"/>
          </p:nvPr>
        </p:nvSpPr>
        <p:spPr/>
        <p:txBody>
          <a:bodyPr/>
          <a:lstStyle/>
          <a:p>
            <a:fld id="{55DA6F25-8700-47EF-BFFF-210886682FDE}" type="datetime1">
              <a:rPr lang="en-ZA" smtClean="0"/>
              <a:pPr/>
              <a:t>2023/05/10</a:t>
            </a:fld>
            <a:endParaRPr lang="en-ZA"/>
          </a:p>
        </p:txBody>
      </p:sp>
      <p:sp>
        <p:nvSpPr>
          <p:cNvPr id="5" name="Footer Placeholder 4">
            <a:extLst>
              <a:ext uri="{FF2B5EF4-FFF2-40B4-BE49-F238E27FC236}">
                <a16:creationId xmlns:a16="http://schemas.microsoft.com/office/drawing/2014/main" xmlns="" id="{187B3271-8008-CE0B-4293-BD3843E29544}"/>
              </a:ext>
            </a:extLst>
          </p:cNvPr>
          <p:cNvSpPr>
            <a:spLocks noGrp="1"/>
          </p:cNvSpPr>
          <p:nvPr>
            <p:ph type="ftr" sz="quarter" idx="11"/>
          </p:nvPr>
        </p:nvSpPr>
        <p:spPr/>
        <p:txBody>
          <a:bodyPr/>
          <a:lstStyle/>
          <a:p>
            <a:r>
              <a:rPr lang="en-US"/>
              <a:t>A Society Free From All Forms of Gender Inequality.</a:t>
            </a:r>
            <a:endParaRPr lang="en-ZA"/>
          </a:p>
        </p:txBody>
      </p:sp>
      <p:sp>
        <p:nvSpPr>
          <p:cNvPr id="6" name="Slide Number Placeholder 5">
            <a:extLst>
              <a:ext uri="{FF2B5EF4-FFF2-40B4-BE49-F238E27FC236}">
                <a16:creationId xmlns:a16="http://schemas.microsoft.com/office/drawing/2014/main" xmlns="" id="{5A88288D-2355-8FB4-D73D-3B39D1A490C5}"/>
              </a:ext>
            </a:extLst>
          </p:cNvPr>
          <p:cNvSpPr>
            <a:spLocks noGrp="1"/>
          </p:cNvSpPr>
          <p:nvPr>
            <p:ph type="sldNum" sz="quarter" idx="12"/>
          </p:nvPr>
        </p:nvSpPr>
        <p:spPr/>
        <p:txBody>
          <a:bodyPr/>
          <a:lstStyle/>
          <a:p>
            <a:fld id="{4C5DC4AD-8DB4-4E4A-BEA4-8A23F11057A7}" type="slidenum">
              <a:rPr lang="en-ZA" smtClean="0"/>
              <a:pPr/>
              <a:t>22</a:t>
            </a:fld>
            <a:endParaRPr lang="en-ZA"/>
          </a:p>
        </p:txBody>
      </p:sp>
      <p:graphicFrame>
        <p:nvGraphicFramePr>
          <p:cNvPr id="3" name="Table 2">
            <a:extLst>
              <a:ext uri="{FF2B5EF4-FFF2-40B4-BE49-F238E27FC236}">
                <a16:creationId xmlns:a16="http://schemas.microsoft.com/office/drawing/2014/main" xmlns="" id="{428DED26-20F6-00F5-FB8D-9674DF552BC7}"/>
              </a:ext>
            </a:extLst>
          </p:cNvPr>
          <p:cNvGraphicFramePr>
            <a:graphicFrameLocks noGrp="1"/>
          </p:cNvGraphicFramePr>
          <p:nvPr>
            <p:extLst>
              <p:ext uri="{D42A27DB-BD31-4B8C-83A1-F6EECF244321}">
                <p14:modId xmlns:p14="http://schemas.microsoft.com/office/powerpoint/2010/main" xmlns="" val="3350654364"/>
              </p:ext>
            </p:extLst>
          </p:nvPr>
        </p:nvGraphicFramePr>
        <p:xfrm>
          <a:off x="548669" y="2367415"/>
          <a:ext cx="11092580" cy="3108825"/>
        </p:xfrm>
        <a:graphic>
          <a:graphicData uri="http://schemas.openxmlformats.org/drawingml/2006/table">
            <a:tbl>
              <a:tblPr firstRow="1" firstCol="1" bandRow="1">
                <a:tableStyleId>{8EC20E35-A176-4012-BC5E-935CFFF8708E}</a:tableStyleId>
              </a:tblPr>
              <a:tblGrid>
                <a:gridCol w="5989879">
                  <a:extLst>
                    <a:ext uri="{9D8B030D-6E8A-4147-A177-3AD203B41FA5}">
                      <a16:colId xmlns:a16="http://schemas.microsoft.com/office/drawing/2014/main" xmlns="" val="3087715749"/>
                    </a:ext>
                  </a:extLst>
                </a:gridCol>
                <a:gridCol w="1451941">
                  <a:extLst>
                    <a:ext uri="{9D8B030D-6E8A-4147-A177-3AD203B41FA5}">
                      <a16:colId xmlns:a16="http://schemas.microsoft.com/office/drawing/2014/main" xmlns="" val="2406908238"/>
                    </a:ext>
                  </a:extLst>
                </a:gridCol>
                <a:gridCol w="912690">
                  <a:extLst>
                    <a:ext uri="{9D8B030D-6E8A-4147-A177-3AD203B41FA5}">
                      <a16:colId xmlns:a16="http://schemas.microsoft.com/office/drawing/2014/main" xmlns="" val="1010676156"/>
                    </a:ext>
                  </a:extLst>
                </a:gridCol>
                <a:gridCol w="912690">
                  <a:extLst>
                    <a:ext uri="{9D8B030D-6E8A-4147-A177-3AD203B41FA5}">
                      <a16:colId xmlns:a16="http://schemas.microsoft.com/office/drawing/2014/main" xmlns="" val="1780985965"/>
                    </a:ext>
                  </a:extLst>
                </a:gridCol>
                <a:gridCol w="912690">
                  <a:extLst>
                    <a:ext uri="{9D8B030D-6E8A-4147-A177-3AD203B41FA5}">
                      <a16:colId xmlns:a16="http://schemas.microsoft.com/office/drawing/2014/main" xmlns="" val="3050139516"/>
                    </a:ext>
                  </a:extLst>
                </a:gridCol>
                <a:gridCol w="912690">
                  <a:extLst>
                    <a:ext uri="{9D8B030D-6E8A-4147-A177-3AD203B41FA5}">
                      <a16:colId xmlns:a16="http://schemas.microsoft.com/office/drawing/2014/main" xmlns="" val="632245924"/>
                    </a:ext>
                  </a:extLst>
                </a:gridCol>
              </a:tblGrid>
              <a:tr h="1050870">
                <a:tc>
                  <a:txBody>
                    <a:bodyPr/>
                    <a:lstStyle/>
                    <a:p>
                      <a:pPr marL="6350" indent="-6350" algn="l">
                        <a:lnSpc>
                          <a:spcPct val="100000"/>
                        </a:lnSpc>
                        <a:spcAft>
                          <a:spcPts val="0"/>
                        </a:spcAft>
                      </a:pPr>
                      <a:r>
                        <a:rPr lang="en-ZA" sz="1600">
                          <a:solidFill>
                            <a:schemeClr val="bg1"/>
                          </a:solidFill>
                          <a:effectLst/>
                          <a:latin typeface="Century Gothic"/>
                        </a:rPr>
                        <a:t>Output Indicators</a:t>
                      </a:r>
                      <a:endParaRPr lang="en-ZA" sz="1600">
                        <a:solidFill>
                          <a:schemeClr val="bg1"/>
                        </a:solidFill>
                        <a:effectLst/>
                        <a:latin typeface="Century Gothic"/>
                        <a:ea typeface="Arial" panose="020B0604020202020204" pitchFamily="34" charset="0"/>
                        <a:cs typeface="Times New Roman" panose="02020603050405020304" pitchFamily="18" charset="0"/>
                      </a:endParaRPr>
                    </a:p>
                  </a:txBody>
                  <a:tcPr marL="153060" marR="153060" marT="0" marB="0" anchor="ctr">
                    <a:solidFill>
                      <a:schemeClr val="bg2">
                        <a:lumMod val="60000"/>
                        <a:lumOff val="40000"/>
                      </a:schemeClr>
                    </a:solidFill>
                  </a:tcPr>
                </a:tc>
                <a:tc>
                  <a:txBody>
                    <a:bodyPr/>
                    <a:lstStyle/>
                    <a:p>
                      <a:pPr marL="24130" indent="-6350" algn="ctr">
                        <a:lnSpc>
                          <a:spcPct val="152000"/>
                        </a:lnSpc>
                        <a:spcAft>
                          <a:spcPts val="965"/>
                        </a:spcAft>
                      </a:pPr>
                      <a:r>
                        <a:rPr lang="en-ZA" sz="1600">
                          <a:solidFill>
                            <a:schemeClr val="bg1"/>
                          </a:solidFill>
                          <a:effectLst/>
                          <a:latin typeface="Century Gothic"/>
                        </a:rPr>
                        <a:t>Annual Target</a:t>
                      </a:r>
                      <a:endParaRPr lang="en-ZA" sz="1600">
                        <a:solidFill>
                          <a:schemeClr val="bg1"/>
                        </a:solidFill>
                        <a:effectLst/>
                        <a:latin typeface="Century Gothic"/>
                        <a:ea typeface="Arial" panose="020B0604020202020204" pitchFamily="34" charset="0"/>
                        <a:cs typeface="Times New Roman"/>
                      </a:endParaRPr>
                    </a:p>
                  </a:txBody>
                  <a:tcPr marL="153060" marR="153060" marT="0" marB="0">
                    <a:solidFill>
                      <a:schemeClr val="bg2">
                        <a:lumMod val="60000"/>
                        <a:lumOff val="40000"/>
                      </a:schemeClr>
                    </a:solidFill>
                  </a:tcPr>
                </a:tc>
                <a:tc>
                  <a:txBody>
                    <a:bodyPr/>
                    <a:lstStyle/>
                    <a:p>
                      <a:pPr marL="1270" indent="-1270" algn="ctr">
                        <a:lnSpc>
                          <a:spcPct val="152000"/>
                        </a:lnSpc>
                        <a:spcAft>
                          <a:spcPts val="965"/>
                        </a:spcAft>
                      </a:pPr>
                      <a:r>
                        <a:rPr lang="en-ZA" sz="1600">
                          <a:solidFill>
                            <a:schemeClr val="bg1"/>
                          </a:solidFill>
                          <a:effectLst/>
                          <a:latin typeface="Century Gothic"/>
                        </a:rPr>
                        <a:t>Q1</a:t>
                      </a:r>
                      <a:endParaRPr lang="en-ZA" sz="1600">
                        <a:solidFill>
                          <a:schemeClr val="bg1"/>
                        </a:solidFill>
                        <a:effectLst/>
                        <a:latin typeface="Century Gothic"/>
                        <a:ea typeface="Arial" panose="020B0604020202020204" pitchFamily="34" charset="0"/>
                        <a:cs typeface="Times New Roman"/>
                      </a:endParaRPr>
                    </a:p>
                  </a:txBody>
                  <a:tcPr marL="153060" marR="153060" marT="0" marB="0" anchor="ctr">
                    <a:solidFill>
                      <a:schemeClr val="bg2">
                        <a:lumMod val="60000"/>
                        <a:lumOff val="40000"/>
                      </a:schemeClr>
                    </a:solidFill>
                  </a:tcPr>
                </a:tc>
                <a:tc>
                  <a:txBody>
                    <a:bodyPr/>
                    <a:lstStyle/>
                    <a:p>
                      <a:pPr marL="6350" indent="-6350" algn="ctr">
                        <a:lnSpc>
                          <a:spcPct val="152000"/>
                        </a:lnSpc>
                        <a:spcAft>
                          <a:spcPts val="965"/>
                        </a:spcAft>
                      </a:pPr>
                      <a:r>
                        <a:rPr lang="en-ZA" sz="1600">
                          <a:solidFill>
                            <a:schemeClr val="bg1"/>
                          </a:solidFill>
                          <a:effectLst/>
                          <a:latin typeface="Century Gothic"/>
                        </a:rPr>
                        <a:t>Q2</a:t>
                      </a:r>
                      <a:endParaRPr lang="en-ZA" sz="1600">
                        <a:solidFill>
                          <a:schemeClr val="bg1"/>
                        </a:solidFill>
                        <a:effectLst/>
                        <a:latin typeface="Century Gothic"/>
                        <a:ea typeface="Arial" panose="020B0604020202020204" pitchFamily="34" charset="0"/>
                        <a:cs typeface="Times New Roman"/>
                      </a:endParaRPr>
                    </a:p>
                  </a:txBody>
                  <a:tcPr marL="153060" marR="153060" marT="0" marB="0" anchor="ctr">
                    <a:solidFill>
                      <a:schemeClr val="bg2">
                        <a:lumMod val="60000"/>
                        <a:lumOff val="40000"/>
                      </a:schemeClr>
                    </a:solidFill>
                  </a:tcPr>
                </a:tc>
                <a:tc>
                  <a:txBody>
                    <a:bodyPr/>
                    <a:lstStyle/>
                    <a:p>
                      <a:pPr marL="6350" indent="-6350" algn="ctr">
                        <a:lnSpc>
                          <a:spcPct val="152000"/>
                        </a:lnSpc>
                        <a:spcAft>
                          <a:spcPts val="965"/>
                        </a:spcAft>
                      </a:pPr>
                      <a:r>
                        <a:rPr lang="en-ZA" sz="1600">
                          <a:solidFill>
                            <a:schemeClr val="bg1"/>
                          </a:solidFill>
                          <a:effectLst/>
                          <a:latin typeface="Century Gothic"/>
                        </a:rPr>
                        <a:t>Q3</a:t>
                      </a:r>
                      <a:endParaRPr lang="en-ZA" sz="1600">
                        <a:solidFill>
                          <a:schemeClr val="bg1"/>
                        </a:solidFill>
                        <a:effectLst/>
                        <a:latin typeface="Century Gothic"/>
                        <a:ea typeface="Arial" panose="020B0604020202020204" pitchFamily="34" charset="0"/>
                        <a:cs typeface="Times New Roman"/>
                      </a:endParaRPr>
                    </a:p>
                  </a:txBody>
                  <a:tcPr marL="153060" marR="153060" marT="0" marB="0" anchor="ctr">
                    <a:solidFill>
                      <a:schemeClr val="bg2">
                        <a:lumMod val="60000"/>
                        <a:lumOff val="40000"/>
                      </a:schemeClr>
                    </a:solidFill>
                  </a:tcPr>
                </a:tc>
                <a:tc>
                  <a:txBody>
                    <a:bodyPr/>
                    <a:lstStyle/>
                    <a:p>
                      <a:pPr marL="6350" indent="-6350" algn="ctr">
                        <a:lnSpc>
                          <a:spcPct val="152000"/>
                        </a:lnSpc>
                        <a:spcAft>
                          <a:spcPts val="965"/>
                        </a:spcAft>
                      </a:pPr>
                      <a:r>
                        <a:rPr lang="en-ZA" sz="1600">
                          <a:solidFill>
                            <a:schemeClr val="bg1"/>
                          </a:solidFill>
                          <a:effectLst/>
                          <a:latin typeface="Century Gothic"/>
                        </a:rPr>
                        <a:t>Q4</a:t>
                      </a:r>
                      <a:endParaRPr lang="en-ZA" sz="1600">
                        <a:solidFill>
                          <a:schemeClr val="bg1"/>
                        </a:solidFill>
                        <a:effectLst/>
                        <a:latin typeface="Century Gothic"/>
                        <a:ea typeface="Arial" panose="020B0604020202020204" pitchFamily="34" charset="0"/>
                        <a:cs typeface="Times New Roman"/>
                      </a:endParaRPr>
                    </a:p>
                  </a:txBody>
                  <a:tcPr marL="153060" marR="153060" marT="0" marB="0" anchor="ctr">
                    <a:solidFill>
                      <a:schemeClr val="bg2">
                        <a:lumMod val="60000"/>
                        <a:lumOff val="40000"/>
                      </a:schemeClr>
                    </a:solidFill>
                  </a:tcPr>
                </a:tc>
                <a:extLst>
                  <a:ext uri="{0D108BD9-81ED-4DB2-BD59-A6C34878D82A}">
                    <a16:rowId xmlns:a16="http://schemas.microsoft.com/office/drawing/2014/main" xmlns="" val="1948058669"/>
                  </a:ext>
                </a:extLst>
              </a:tr>
              <a:tr h="615235">
                <a:tc>
                  <a:txBody>
                    <a:bodyPr/>
                    <a:lstStyle/>
                    <a:p>
                      <a:pPr marL="6350" indent="-6350" algn="l">
                        <a:lnSpc>
                          <a:spcPct val="100000"/>
                        </a:lnSpc>
                        <a:spcAft>
                          <a:spcPts val="0"/>
                        </a:spcAft>
                      </a:pPr>
                      <a:endParaRPr lang="en-ZA" sz="1600" b="0">
                        <a:solidFill>
                          <a:schemeClr val="bg1"/>
                        </a:solidFill>
                        <a:effectLst/>
                        <a:latin typeface="Century Gothic"/>
                      </a:endParaRPr>
                    </a:p>
                    <a:p>
                      <a:pPr marL="6350" lvl="0" indent="-6350" algn="l">
                        <a:lnSpc>
                          <a:spcPct val="100000"/>
                        </a:lnSpc>
                        <a:spcAft>
                          <a:spcPts val="0"/>
                        </a:spcAft>
                        <a:buNone/>
                      </a:pPr>
                      <a:r>
                        <a:rPr lang="en-ZA" sz="1600" b="0">
                          <a:solidFill>
                            <a:schemeClr val="bg1"/>
                          </a:solidFill>
                          <a:effectLst/>
                          <a:latin typeface="Century Gothic"/>
                        </a:rPr>
                        <a:t>Number of planned research projects conducted. </a:t>
                      </a:r>
                      <a:endParaRPr lang="en-ZA" sz="1600" b="0">
                        <a:solidFill>
                          <a:schemeClr val="bg1"/>
                        </a:solidFill>
                        <a:effectLst/>
                        <a:latin typeface="Century Gothic"/>
                        <a:ea typeface="Arial" panose="020B0604020202020204" pitchFamily="34" charset="0"/>
                        <a:cs typeface="Times New Roman"/>
                      </a:endParaRPr>
                    </a:p>
                  </a:txBody>
                  <a:tcPr marL="153060" marR="153060" marT="0" marB="0">
                    <a:solidFill>
                      <a:schemeClr val="bg2">
                        <a:lumMod val="60000"/>
                        <a:lumOff val="40000"/>
                      </a:schemeClr>
                    </a:solidFill>
                  </a:tcPr>
                </a:tc>
                <a:tc>
                  <a:txBody>
                    <a:bodyPr/>
                    <a:lstStyle/>
                    <a:p>
                      <a:pPr marL="6350" indent="-6350" algn="ctr">
                        <a:lnSpc>
                          <a:spcPct val="152000"/>
                        </a:lnSpc>
                        <a:spcAft>
                          <a:spcPts val="965"/>
                        </a:spcAft>
                      </a:pPr>
                      <a:r>
                        <a:rPr lang="en-ZA" sz="1600">
                          <a:effectLst/>
                          <a:latin typeface="Century Gothic"/>
                        </a:rPr>
                        <a:t>6</a:t>
                      </a:r>
                      <a:endParaRPr lang="en-ZA" sz="1600">
                        <a:solidFill>
                          <a:srgbClr val="000000"/>
                        </a:solidFill>
                        <a:effectLst/>
                        <a:latin typeface="Century Gothic"/>
                        <a:ea typeface="Arial" panose="020B0604020202020204" pitchFamily="34" charset="0"/>
                        <a:cs typeface="Times New Roman"/>
                      </a:endParaRPr>
                    </a:p>
                  </a:txBody>
                  <a:tcPr marL="153060" marR="153060" marT="0" marB="0">
                    <a:solidFill>
                      <a:schemeClr val="bg2">
                        <a:lumMod val="60000"/>
                        <a:lumOff val="40000"/>
                      </a:schemeClr>
                    </a:solidFill>
                  </a:tcPr>
                </a:tc>
                <a:tc>
                  <a:txBody>
                    <a:bodyPr/>
                    <a:lstStyle/>
                    <a:p>
                      <a:pPr marL="6350" indent="-6350" algn="ctr">
                        <a:lnSpc>
                          <a:spcPct val="152000"/>
                        </a:lnSpc>
                        <a:spcAft>
                          <a:spcPts val="965"/>
                        </a:spcAft>
                      </a:pPr>
                      <a:r>
                        <a:rPr lang="en-US" sz="1600">
                          <a:effectLst/>
                          <a:latin typeface="Century Gothic"/>
                        </a:rPr>
                        <a:t>-</a:t>
                      </a:r>
                      <a:endParaRPr lang="en-ZA" sz="1600">
                        <a:solidFill>
                          <a:srgbClr val="000000"/>
                        </a:solidFill>
                        <a:effectLst/>
                        <a:latin typeface="Century Gothic"/>
                        <a:ea typeface="Arial" panose="020B0604020202020204" pitchFamily="34" charset="0"/>
                        <a:cs typeface="Times New Roman"/>
                      </a:endParaRPr>
                    </a:p>
                  </a:txBody>
                  <a:tcPr marL="153060" marR="153060" marT="0" marB="0">
                    <a:solidFill>
                      <a:schemeClr val="bg2">
                        <a:lumMod val="60000"/>
                        <a:lumOff val="40000"/>
                      </a:schemeClr>
                    </a:solidFill>
                  </a:tcPr>
                </a:tc>
                <a:tc>
                  <a:txBody>
                    <a:bodyPr/>
                    <a:lstStyle/>
                    <a:p>
                      <a:pPr marL="6350" indent="-6350" algn="ctr">
                        <a:lnSpc>
                          <a:spcPct val="152000"/>
                        </a:lnSpc>
                        <a:spcAft>
                          <a:spcPts val="965"/>
                        </a:spcAft>
                      </a:pPr>
                      <a:r>
                        <a:rPr lang="en-US" sz="1600">
                          <a:effectLst/>
                          <a:latin typeface="Century Gothic"/>
                        </a:rPr>
                        <a:t>-</a:t>
                      </a:r>
                      <a:endParaRPr lang="en-ZA" sz="1600">
                        <a:solidFill>
                          <a:srgbClr val="000000"/>
                        </a:solidFill>
                        <a:effectLst/>
                        <a:latin typeface="Century Gothic"/>
                        <a:ea typeface="Arial" panose="020B0604020202020204" pitchFamily="34" charset="0"/>
                        <a:cs typeface="Times New Roman"/>
                      </a:endParaRPr>
                    </a:p>
                  </a:txBody>
                  <a:tcPr marL="153060" marR="153060" marT="0" marB="0">
                    <a:solidFill>
                      <a:schemeClr val="bg2">
                        <a:lumMod val="60000"/>
                        <a:lumOff val="40000"/>
                      </a:schemeClr>
                    </a:solidFill>
                  </a:tcPr>
                </a:tc>
                <a:tc>
                  <a:txBody>
                    <a:bodyPr/>
                    <a:lstStyle/>
                    <a:p>
                      <a:pPr marL="6350" indent="-6350" algn="ctr">
                        <a:lnSpc>
                          <a:spcPct val="152000"/>
                        </a:lnSpc>
                        <a:spcAft>
                          <a:spcPts val="965"/>
                        </a:spcAft>
                      </a:pPr>
                      <a:r>
                        <a:rPr lang="en-US" sz="1600">
                          <a:effectLst/>
                          <a:latin typeface="Century Gothic"/>
                        </a:rPr>
                        <a:t>-</a:t>
                      </a:r>
                      <a:endParaRPr lang="en-ZA" sz="1600">
                        <a:solidFill>
                          <a:srgbClr val="000000"/>
                        </a:solidFill>
                        <a:effectLst/>
                        <a:latin typeface="Century Gothic"/>
                        <a:ea typeface="Arial" panose="020B0604020202020204" pitchFamily="34" charset="0"/>
                        <a:cs typeface="Times New Roman"/>
                      </a:endParaRPr>
                    </a:p>
                  </a:txBody>
                  <a:tcPr marL="153060" marR="153060" marT="0" marB="0">
                    <a:solidFill>
                      <a:schemeClr val="bg2">
                        <a:lumMod val="60000"/>
                        <a:lumOff val="40000"/>
                      </a:schemeClr>
                    </a:solidFill>
                  </a:tcPr>
                </a:tc>
                <a:tc>
                  <a:txBody>
                    <a:bodyPr/>
                    <a:lstStyle/>
                    <a:p>
                      <a:pPr marL="6350" indent="-6350" algn="ctr">
                        <a:lnSpc>
                          <a:spcPct val="152000"/>
                        </a:lnSpc>
                        <a:spcAft>
                          <a:spcPts val="965"/>
                        </a:spcAft>
                      </a:pPr>
                      <a:r>
                        <a:rPr lang="en-US" sz="1600">
                          <a:effectLst/>
                          <a:latin typeface="Century Gothic"/>
                        </a:rPr>
                        <a:t>6</a:t>
                      </a:r>
                      <a:endParaRPr lang="en-ZA" sz="1600">
                        <a:solidFill>
                          <a:srgbClr val="000000"/>
                        </a:solidFill>
                        <a:effectLst/>
                        <a:latin typeface="Century Gothic"/>
                        <a:ea typeface="Arial" panose="020B0604020202020204" pitchFamily="34" charset="0"/>
                        <a:cs typeface="Times New Roman"/>
                      </a:endParaRPr>
                    </a:p>
                  </a:txBody>
                  <a:tcPr marL="153060" marR="153060" marT="0" marB="0">
                    <a:solidFill>
                      <a:schemeClr val="bg2">
                        <a:lumMod val="60000"/>
                        <a:lumOff val="40000"/>
                      </a:schemeClr>
                    </a:solidFill>
                  </a:tcPr>
                </a:tc>
                <a:extLst>
                  <a:ext uri="{0D108BD9-81ED-4DB2-BD59-A6C34878D82A}">
                    <a16:rowId xmlns:a16="http://schemas.microsoft.com/office/drawing/2014/main" xmlns="" val="492254837"/>
                  </a:ext>
                </a:extLst>
              </a:tr>
              <a:tr h="641325">
                <a:tc>
                  <a:txBody>
                    <a:bodyPr/>
                    <a:lstStyle/>
                    <a:p>
                      <a:pPr marL="6350" indent="-6350" algn="l">
                        <a:lnSpc>
                          <a:spcPct val="100000"/>
                        </a:lnSpc>
                        <a:spcAft>
                          <a:spcPts val="0"/>
                        </a:spcAft>
                      </a:pPr>
                      <a:endParaRPr lang="en-ZA" sz="1600" b="0">
                        <a:solidFill>
                          <a:schemeClr val="bg1"/>
                        </a:solidFill>
                        <a:effectLst/>
                        <a:latin typeface="Century Gothic"/>
                      </a:endParaRPr>
                    </a:p>
                    <a:p>
                      <a:pPr marL="6350" lvl="0" indent="-6350" algn="l">
                        <a:lnSpc>
                          <a:spcPct val="100000"/>
                        </a:lnSpc>
                        <a:spcAft>
                          <a:spcPts val="0"/>
                        </a:spcAft>
                        <a:buNone/>
                      </a:pPr>
                      <a:r>
                        <a:rPr lang="en-ZA" sz="1600" b="0">
                          <a:solidFill>
                            <a:schemeClr val="bg1"/>
                          </a:solidFill>
                          <a:effectLst/>
                          <a:latin typeface="Century Gothic"/>
                        </a:rPr>
                        <a:t>Number of gender equality research reports published.</a:t>
                      </a:r>
                      <a:endParaRPr lang="en-ZA" sz="1600" b="0">
                        <a:solidFill>
                          <a:schemeClr val="bg1"/>
                        </a:solidFill>
                        <a:effectLst/>
                        <a:latin typeface="Century Gothic"/>
                        <a:ea typeface="Arial" panose="020B0604020202020204" pitchFamily="34" charset="0"/>
                        <a:cs typeface="Times New Roman"/>
                      </a:endParaRPr>
                    </a:p>
                  </a:txBody>
                  <a:tcPr marL="153060" marR="153060" marT="0" marB="0">
                    <a:solidFill>
                      <a:schemeClr val="bg2">
                        <a:lumMod val="60000"/>
                        <a:lumOff val="40000"/>
                      </a:schemeClr>
                    </a:solidFill>
                  </a:tcPr>
                </a:tc>
                <a:tc>
                  <a:txBody>
                    <a:bodyPr/>
                    <a:lstStyle/>
                    <a:p>
                      <a:pPr marL="6350" indent="-6350" algn="ctr">
                        <a:lnSpc>
                          <a:spcPct val="152000"/>
                        </a:lnSpc>
                        <a:spcAft>
                          <a:spcPts val="965"/>
                        </a:spcAft>
                      </a:pPr>
                      <a:r>
                        <a:rPr lang="en-US" sz="1600">
                          <a:effectLst/>
                          <a:latin typeface="Century Gothic"/>
                        </a:rPr>
                        <a:t>6</a:t>
                      </a:r>
                      <a:endParaRPr lang="en-ZA" sz="1600">
                        <a:solidFill>
                          <a:srgbClr val="000000"/>
                        </a:solidFill>
                        <a:effectLst/>
                        <a:latin typeface="Century Gothic"/>
                        <a:ea typeface="Arial" panose="020B0604020202020204" pitchFamily="34" charset="0"/>
                        <a:cs typeface="Times New Roman"/>
                      </a:endParaRPr>
                    </a:p>
                  </a:txBody>
                  <a:tcPr marL="153060" marR="153060" marT="0" marB="0">
                    <a:solidFill>
                      <a:schemeClr val="bg2">
                        <a:lumMod val="60000"/>
                        <a:lumOff val="40000"/>
                      </a:schemeClr>
                    </a:solidFill>
                  </a:tcPr>
                </a:tc>
                <a:tc>
                  <a:txBody>
                    <a:bodyPr/>
                    <a:lstStyle/>
                    <a:p>
                      <a:pPr marL="6350" indent="-6350" algn="ctr">
                        <a:lnSpc>
                          <a:spcPct val="152000"/>
                        </a:lnSpc>
                        <a:spcAft>
                          <a:spcPts val="965"/>
                        </a:spcAft>
                      </a:pPr>
                      <a:r>
                        <a:rPr lang="en-US" sz="1600">
                          <a:effectLst/>
                          <a:latin typeface="Century Gothic"/>
                        </a:rPr>
                        <a:t>-</a:t>
                      </a:r>
                      <a:endParaRPr lang="en-ZA" sz="1600">
                        <a:solidFill>
                          <a:srgbClr val="000000"/>
                        </a:solidFill>
                        <a:effectLst/>
                        <a:latin typeface="Century Gothic"/>
                        <a:ea typeface="Arial" panose="020B0604020202020204" pitchFamily="34" charset="0"/>
                        <a:cs typeface="Times New Roman"/>
                      </a:endParaRPr>
                    </a:p>
                  </a:txBody>
                  <a:tcPr marL="153060" marR="153060" marT="0" marB="0">
                    <a:solidFill>
                      <a:schemeClr val="bg2">
                        <a:lumMod val="60000"/>
                        <a:lumOff val="40000"/>
                      </a:schemeClr>
                    </a:solidFill>
                  </a:tcPr>
                </a:tc>
                <a:tc>
                  <a:txBody>
                    <a:bodyPr/>
                    <a:lstStyle/>
                    <a:p>
                      <a:pPr marL="6350" indent="-6350" algn="ctr">
                        <a:lnSpc>
                          <a:spcPct val="152000"/>
                        </a:lnSpc>
                        <a:spcAft>
                          <a:spcPts val="965"/>
                        </a:spcAft>
                      </a:pPr>
                      <a:r>
                        <a:rPr lang="en-US" sz="1600">
                          <a:effectLst/>
                          <a:latin typeface="Century Gothic"/>
                        </a:rPr>
                        <a:t>-</a:t>
                      </a:r>
                      <a:endParaRPr lang="en-ZA" sz="1600">
                        <a:solidFill>
                          <a:srgbClr val="000000"/>
                        </a:solidFill>
                        <a:effectLst/>
                        <a:latin typeface="Century Gothic"/>
                        <a:ea typeface="Arial" panose="020B0604020202020204" pitchFamily="34" charset="0"/>
                        <a:cs typeface="Times New Roman"/>
                      </a:endParaRPr>
                    </a:p>
                  </a:txBody>
                  <a:tcPr marL="153060" marR="153060" marT="0" marB="0">
                    <a:solidFill>
                      <a:schemeClr val="bg2">
                        <a:lumMod val="60000"/>
                        <a:lumOff val="40000"/>
                      </a:schemeClr>
                    </a:solidFill>
                  </a:tcPr>
                </a:tc>
                <a:tc>
                  <a:txBody>
                    <a:bodyPr/>
                    <a:lstStyle/>
                    <a:p>
                      <a:pPr marL="6350" indent="-6350" algn="ctr">
                        <a:lnSpc>
                          <a:spcPct val="152000"/>
                        </a:lnSpc>
                        <a:spcAft>
                          <a:spcPts val="965"/>
                        </a:spcAft>
                      </a:pPr>
                      <a:r>
                        <a:rPr lang="en-US" sz="1600">
                          <a:effectLst/>
                          <a:latin typeface="Century Gothic"/>
                        </a:rPr>
                        <a:t>-</a:t>
                      </a:r>
                      <a:endParaRPr lang="en-ZA" sz="1600">
                        <a:solidFill>
                          <a:srgbClr val="000000"/>
                        </a:solidFill>
                        <a:effectLst/>
                        <a:latin typeface="Century Gothic"/>
                        <a:ea typeface="Arial" panose="020B0604020202020204" pitchFamily="34" charset="0"/>
                        <a:cs typeface="Times New Roman"/>
                      </a:endParaRPr>
                    </a:p>
                  </a:txBody>
                  <a:tcPr marL="153060" marR="153060" marT="0" marB="0">
                    <a:solidFill>
                      <a:schemeClr val="bg2">
                        <a:lumMod val="60000"/>
                        <a:lumOff val="40000"/>
                      </a:schemeClr>
                    </a:solidFill>
                  </a:tcPr>
                </a:tc>
                <a:tc>
                  <a:txBody>
                    <a:bodyPr/>
                    <a:lstStyle/>
                    <a:p>
                      <a:pPr marL="6350" indent="-6350" algn="ctr">
                        <a:lnSpc>
                          <a:spcPct val="152000"/>
                        </a:lnSpc>
                        <a:spcAft>
                          <a:spcPts val="965"/>
                        </a:spcAft>
                      </a:pPr>
                      <a:r>
                        <a:rPr lang="en-US" sz="1600">
                          <a:effectLst/>
                          <a:latin typeface="Century Gothic"/>
                        </a:rPr>
                        <a:t>6</a:t>
                      </a:r>
                      <a:endParaRPr lang="en-ZA" sz="1600">
                        <a:solidFill>
                          <a:srgbClr val="000000"/>
                        </a:solidFill>
                        <a:effectLst/>
                        <a:latin typeface="Century Gothic"/>
                        <a:ea typeface="Arial" panose="020B0604020202020204" pitchFamily="34" charset="0"/>
                        <a:cs typeface="Times New Roman"/>
                      </a:endParaRPr>
                    </a:p>
                  </a:txBody>
                  <a:tcPr marL="153060" marR="153060" marT="0" marB="0">
                    <a:solidFill>
                      <a:schemeClr val="bg2">
                        <a:lumMod val="60000"/>
                        <a:lumOff val="40000"/>
                      </a:schemeClr>
                    </a:solidFill>
                  </a:tcPr>
                </a:tc>
                <a:extLst>
                  <a:ext uri="{0D108BD9-81ED-4DB2-BD59-A6C34878D82A}">
                    <a16:rowId xmlns:a16="http://schemas.microsoft.com/office/drawing/2014/main" xmlns="" val="630319412"/>
                  </a:ext>
                </a:extLst>
              </a:tr>
              <a:tr h="801395">
                <a:tc>
                  <a:txBody>
                    <a:bodyPr/>
                    <a:lstStyle/>
                    <a:p>
                      <a:pPr marL="6350" indent="-6350" algn="l">
                        <a:lnSpc>
                          <a:spcPct val="100000"/>
                        </a:lnSpc>
                        <a:spcAft>
                          <a:spcPts val="0"/>
                        </a:spcAft>
                      </a:pPr>
                      <a:r>
                        <a:rPr lang="en-ZA" sz="1600" b="0">
                          <a:solidFill>
                            <a:schemeClr val="bg1"/>
                          </a:solidFill>
                          <a:effectLst/>
                          <a:latin typeface="Century Gothic"/>
                        </a:rPr>
                        <a:t>Number of research reports disseminated through other initiatives (policy brief, media, dialogue, etc.)</a:t>
                      </a:r>
                      <a:endParaRPr lang="en-ZA" sz="1600" b="0">
                        <a:solidFill>
                          <a:schemeClr val="bg1"/>
                        </a:solidFill>
                        <a:effectLst/>
                        <a:latin typeface="Century Gothic"/>
                        <a:ea typeface="Arial" panose="020B0604020202020204" pitchFamily="34" charset="0"/>
                        <a:cs typeface="Times New Roman"/>
                      </a:endParaRPr>
                    </a:p>
                  </a:txBody>
                  <a:tcPr marL="153060" marR="153060" marT="0" marB="0">
                    <a:solidFill>
                      <a:schemeClr val="bg2">
                        <a:lumMod val="60000"/>
                        <a:lumOff val="40000"/>
                      </a:schemeClr>
                    </a:solidFill>
                  </a:tcPr>
                </a:tc>
                <a:tc>
                  <a:txBody>
                    <a:bodyPr/>
                    <a:lstStyle/>
                    <a:p>
                      <a:pPr marL="6350" indent="-6350" algn="ctr">
                        <a:lnSpc>
                          <a:spcPct val="152000"/>
                        </a:lnSpc>
                        <a:spcAft>
                          <a:spcPts val="965"/>
                        </a:spcAft>
                      </a:pPr>
                      <a:r>
                        <a:rPr lang="en-ZA" sz="1600">
                          <a:effectLst/>
                          <a:latin typeface="Century Gothic"/>
                        </a:rPr>
                        <a:t>6</a:t>
                      </a:r>
                      <a:endParaRPr lang="en-ZA" sz="1600">
                        <a:solidFill>
                          <a:srgbClr val="000000"/>
                        </a:solidFill>
                        <a:effectLst/>
                        <a:latin typeface="Century Gothic"/>
                        <a:ea typeface="Arial" panose="020B0604020202020204" pitchFamily="34" charset="0"/>
                        <a:cs typeface="Times New Roman"/>
                      </a:endParaRPr>
                    </a:p>
                  </a:txBody>
                  <a:tcPr marL="153060" marR="153060" marT="0" marB="0">
                    <a:solidFill>
                      <a:schemeClr val="bg2">
                        <a:lumMod val="60000"/>
                        <a:lumOff val="40000"/>
                      </a:schemeClr>
                    </a:solidFill>
                  </a:tcPr>
                </a:tc>
                <a:tc>
                  <a:txBody>
                    <a:bodyPr/>
                    <a:lstStyle/>
                    <a:p>
                      <a:pPr marL="6350" indent="-6350" algn="ctr">
                        <a:lnSpc>
                          <a:spcPct val="152000"/>
                        </a:lnSpc>
                        <a:spcAft>
                          <a:spcPts val="965"/>
                        </a:spcAft>
                      </a:pPr>
                      <a:r>
                        <a:rPr lang="en-US" sz="1600">
                          <a:effectLst/>
                          <a:latin typeface="Century Gothic"/>
                        </a:rPr>
                        <a:t>2</a:t>
                      </a:r>
                      <a:endParaRPr lang="en-ZA" sz="1600">
                        <a:solidFill>
                          <a:srgbClr val="000000"/>
                        </a:solidFill>
                        <a:effectLst/>
                        <a:latin typeface="Century Gothic"/>
                        <a:ea typeface="Arial" panose="020B0604020202020204" pitchFamily="34" charset="0"/>
                        <a:cs typeface="Times New Roman"/>
                      </a:endParaRPr>
                    </a:p>
                  </a:txBody>
                  <a:tcPr marL="153060" marR="153060" marT="0" marB="0">
                    <a:solidFill>
                      <a:schemeClr val="bg2">
                        <a:lumMod val="60000"/>
                        <a:lumOff val="40000"/>
                      </a:schemeClr>
                    </a:solidFill>
                  </a:tcPr>
                </a:tc>
                <a:tc>
                  <a:txBody>
                    <a:bodyPr/>
                    <a:lstStyle/>
                    <a:p>
                      <a:pPr marL="6350" indent="-6350" algn="ctr">
                        <a:lnSpc>
                          <a:spcPct val="152000"/>
                        </a:lnSpc>
                        <a:spcAft>
                          <a:spcPts val="965"/>
                        </a:spcAft>
                      </a:pPr>
                      <a:r>
                        <a:rPr lang="en-US" sz="1600">
                          <a:effectLst/>
                          <a:latin typeface="Century Gothic"/>
                        </a:rPr>
                        <a:t>2</a:t>
                      </a:r>
                      <a:endParaRPr lang="en-ZA" sz="1600">
                        <a:solidFill>
                          <a:srgbClr val="000000"/>
                        </a:solidFill>
                        <a:effectLst/>
                        <a:latin typeface="Century Gothic"/>
                        <a:ea typeface="Arial" panose="020B0604020202020204" pitchFamily="34" charset="0"/>
                        <a:cs typeface="Times New Roman"/>
                      </a:endParaRPr>
                    </a:p>
                  </a:txBody>
                  <a:tcPr marL="153060" marR="153060" marT="0" marB="0">
                    <a:solidFill>
                      <a:schemeClr val="bg2">
                        <a:lumMod val="60000"/>
                        <a:lumOff val="40000"/>
                      </a:schemeClr>
                    </a:solidFill>
                  </a:tcPr>
                </a:tc>
                <a:tc>
                  <a:txBody>
                    <a:bodyPr/>
                    <a:lstStyle/>
                    <a:p>
                      <a:pPr marL="6350" indent="-6350" algn="ctr">
                        <a:lnSpc>
                          <a:spcPct val="152000"/>
                        </a:lnSpc>
                        <a:spcAft>
                          <a:spcPts val="965"/>
                        </a:spcAft>
                      </a:pPr>
                      <a:r>
                        <a:rPr lang="en-US" sz="1600">
                          <a:effectLst/>
                          <a:latin typeface="Century Gothic"/>
                        </a:rPr>
                        <a:t>2</a:t>
                      </a:r>
                      <a:endParaRPr lang="en-ZA" sz="1600">
                        <a:solidFill>
                          <a:srgbClr val="000000"/>
                        </a:solidFill>
                        <a:effectLst/>
                        <a:latin typeface="Century Gothic"/>
                        <a:ea typeface="Arial" panose="020B0604020202020204" pitchFamily="34" charset="0"/>
                        <a:cs typeface="Times New Roman"/>
                      </a:endParaRPr>
                    </a:p>
                  </a:txBody>
                  <a:tcPr marL="153060" marR="153060" marT="0" marB="0">
                    <a:solidFill>
                      <a:schemeClr val="bg2">
                        <a:lumMod val="60000"/>
                        <a:lumOff val="40000"/>
                      </a:schemeClr>
                    </a:solidFill>
                  </a:tcPr>
                </a:tc>
                <a:tc>
                  <a:txBody>
                    <a:bodyPr/>
                    <a:lstStyle/>
                    <a:p>
                      <a:pPr marL="6350" indent="-6350" algn="ctr">
                        <a:lnSpc>
                          <a:spcPct val="152000"/>
                        </a:lnSpc>
                        <a:spcAft>
                          <a:spcPts val="965"/>
                        </a:spcAft>
                      </a:pPr>
                      <a:r>
                        <a:rPr lang="en-US" sz="1400" dirty="0">
                          <a:effectLst/>
                          <a:latin typeface="Century Gothic"/>
                        </a:rPr>
                        <a:t>-</a:t>
                      </a:r>
                      <a:endParaRPr lang="en-ZA" sz="1400" dirty="0">
                        <a:solidFill>
                          <a:srgbClr val="000000"/>
                        </a:solidFill>
                        <a:effectLst/>
                        <a:latin typeface="Century Gothic"/>
                        <a:ea typeface="Arial" panose="020B0604020202020204" pitchFamily="34" charset="0"/>
                        <a:cs typeface="Times New Roman" panose="02020603050405020304" pitchFamily="18" charset="0"/>
                      </a:endParaRPr>
                    </a:p>
                  </a:txBody>
                  <a:tcPr marL="153060" marR="153060" marT="0" marB="0">
                    <a:solidFill>
                      <a:schemeClr val="bg2">
                        <a:lumMod val="60000"/>
                        <a:lumOff val="40000"/>
                      </a:schemeClr>
                    </a:solidFill>
                  </a:tcPr>
                </a:tc>
                <a:extLst>
                  <a:ext uri="{0D108BD9-81ED-4DB2-BD59-A6C34878D82A}">
                    <a16:rowId xmlns:a16="http://schemas.microsoft.com/office/drawing/2014/main" xmlns="" val="2212981723"/>
                  </a:ext>
                </a:extLst>
              </a:tr>
            </a:tbl>
          </a:graphicData>
        </a:graphic>
      </p:graphicFrame>
      <p:pic>
        <p:nvPicPr>
          <p:cNvPr id="8" name="Picture 7" descr="A picture containing logo&#10;&#10;Description automatically generated">
            <a:extLst>
              <a:ext uri="{FF2B5EF4-FFF2-40B4-BE49-F238E27FC236}">
                <a16:creationId xmlns:a16="http://schemas.microsoft.com/office/drawing/2014/main" xmlns="" id="{7DC34AED-551D-8CAB-76C1-4A64302787A2}"/>
              </a:ext>
            </a:extLst>
          </p:cNvPr>
          <p:cNvPicPr>
            <a:picLocks noChangeAspect="1"/>
          </p:cNvPicPr>
          <p:nvPr/>
        </p:nvPicPr>
        <p:blipFill rotWithShape="1">
          <a:blip r:embed="rId2" cstate="print">
            <a:extLst>
              <a:ext uri="{28A0092B-C50C-407E-A947-70E740481C1C}">
                <a14:useLocalDpi xmlns:a14="http://schemas.microsoft.com/office/drawing/2010/main" xmlns="" val="0"/>
              </a:ext>
            </a:extLst>
          </a:blip>
          <a:srcRect b="15227"/>
          <a:stretch/>
        </p:blipFill>
        <p:spPr>
          <a:xfrm>
            <a:off x="9496422" y="204416"/>
            <a:ext cx="2325009" cy="1493927"/>
          </a:xfrm>
          <a:prstGeom prst="rect">
            <a:avLst/>
          </a:prstGeom>
        </p:spPr>
      </p:pic>
    </p:spTree>
    <p:extLst>
      <p:ext uri="{BB962C8B-B14F-4D97-AF65-F5344CB8AC3E}">
        <p14:creationId xmlns:p14="http://schemas.microsoft.com/office/powerpoint/2010/main" xmlns="" val="16578726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xmlns="" id="{8CA3D463-C4C1-1224-E0D3-4D48E5243F44}"/>
              </a:ext>
            </a:extLst>
          </p:cNvPr>
          <p:cNvSpPr>
            <a:spLocks noGrp="1"/>
          </p:cNvSpPr>
          <p:nvPr>
            <p:ph type="dt" sz="half" idx="10"/>
          </p:nvPr>
        </p:nvSpPr>
        <p:spPr/>
        <p:txBody>
          <a:bodyPr/>
          <a:lstStyle/>
          <a:p>
            <a:fld id="{55DA6F25-8700-47EF-BFFF-210886682FDE}" type="datetime1">
              <a:rPr lang="en-ZA" smtClean="0"/>
              <a:pPr/>
              <a:t>2023/05/10</a:t>
            </a:fld>
            <a:endParaRPr lang="en-ZA"/>
          </a:p>
        </p:txBody>
      </p:sp>
      <p:sp>
        <p:nvSpPr>
          <p:cNvPr id="5" name="Footer Placeholder 4">
            <a:extLst>
              <a:ext uri="{FF2B5EF4-FFF2-40B4-BE49-F238E27FC236}">
                <a16:creationId xmlns:a16="http://schemas.microsoft.com/office/drawing/2014/main" xmlns="" id="{187B3271-8008-CE0B-4293-BD3843E29544}"/>
              </a:ext>
            </a:extLst>
          </p:cNvPr>
          <p:cNvSpPr>
            <a:spLocks noGrp="1"/>
          </p:cNvSpPr>
          <p:nvPr>
            <p:ph type="ftr" sz="quarter" idx="11"/>
          </p:nvPr>
        </p:nvSpPr>
        <p:spPr/>
        <p:txBody>
          <a:bodyPr/>
          <a:lstStyle/>
          <a:p>
            <a:r>
              <a:rPr lang="en-US"/>
              <a:t>A Society Free From All Forms of Gender Inequality.</a:t>
            </a:r>
            <a:endParaRPr lang="en-ZA"/>
          </a:p>
        </p:txBody>
      </p:sp>
      <p:sp>
        <p:nvSpPr>
          <p:cNvPr id="6" name="Slide Number Placeholder 5">
            <a:extLst>
              <a:ext uri="{FF2B5EF4-FFF2-40B4-BE49-F238E27FC236}">
                <a16:creationId xmlns:a16="http://schemas.microsoft.com/office/drawing/2014/main" xmlns="" id="{5A88288D-2355-8FB4-D73D-3B39D1A490C5}"/>
              </a:ext>
            </a:extLst>
          </p:cNvPr>
          <p:cNvSpPr>
            <a:spLocks noGrp="1"/>
          </p:cNvSpPr>
          <p:nvPr>
            <p:ph type="sldNum" sz="quarter" idx="12"/>
          </p:nvPr>
        </p:nvSpPr>
        <p:spPr/>
        <p:txBody>
          <a:bodyPr/>
          <a:lstStyle/>
          <a:p>
            <a:fld id="{4C5DC4AD-8DB4-4E4A-BEA4-8A23F11057A7}" type="slidenum">
              <a:rPr lang="en-ZA" smtClean="0"/>
              <a:pPr/>
              <a:t>23</a:t>
            </a:fld>
            <a:endParaRPr lang="en-ZA"/>
          </a:p>
        </p:txBody>
      </p:sp>
      <p:pic>
        <p:nvPicPr>
          <p:cNvPr id="8" name="Picture 7" descr="A picture containing logo&#10;&#10;Description automatically generated">
            <a:extLst>
              <a:ext uri="{FF2B5EF4-FFF2-40B4-BE49-F238E27FC236}">
                <a16:creationId xmlns:a16="http://schemas.microsoft.com/office/drawing/2014/main" xmlns="" id="{648726D6-9C29-1E61-C09E-26C39EA70B3E}"/>
              </a:ext>
            </a:extLst>
          </p:cNvPr>
          <p:cNvPicPr>
            <a:picLocks noChangeAspect="1"/>
          </p:cNvPicPr>
          <p:nvPr/>
        </p:nvPicPr>
        <p:blipFill rotWithShape="1">
          <a:blip r:embed="rId2" cstate="print">
            <a:extLst>
              <a:ext uri="{28A0092B-C50C-407E-A947-70E740481C1C}">
                <a14:useLocalDpi xmlns:a14="http://schemas.microsoft.com/office/drawing/2010/main" xmlns="" val="0"/>
              </a:ext>
            </a:extLst>
          </a:blip>
          <a:srcRect b="15227"/>
          <a:stretch/>
        </p:blipFill>
        <p:spPr>
          <a:xfrm>
            <a:off x="9496422" y="204416"/>
            <a:ext cx="2325009" cy="1493927"/>
          </a:xfrm>
          <a:prstGeom prst="rect">
            <a:avLst/>
          </a:prstGeom>
        </p:spPr>
      </p:pic>
      <p:sp>
        <p:nvSpPr>
          <p:cNvPr id="11" name="Title 1">
            <a:extLst>
              <a:ext uri="{FF2B5EF4-FFF2-40B4-BE49-F238E27FC236}">
                <a16:creationId xmlns:a16="http://schemas.microsoft.com/office/drawing/2014/main" xmlns="" id="{69F48B67-DC52-0848-750A-AC64739B65D8}"/>
              </a:ext>
            </a:extLst>
          </p:cNvPr>
          <p:cNvSpPr>
            <a:spLocks noGrp="1"/>
          </p:cNvSpPr>
          <p:nvPr>
            <p:ph type="title"/>
          </p:nvPr>
        </p:nvSpPr>
        <p:spPr>
          <a:xfrm>
            <a:off x="1202919" y="284176"/>
            <a:ext cx="9087395" cy="1508760"/>
          </a:xfrm>
        </p:spPr>
        <p:txBody>
          <a:bodyPr/>
          <a:lstStyle/>
          <a:p>
            <a:pPr algn="ctr"/>
            <a:r>
              <a:rPr lang="en-US" b="1">
                <a:solidFill>
                  <a:schemeClr val="tx2">
                    <a:lumMod val="50000"/>
                  </a:schemeClr>
                </a:solidFill>
                <a:latin typeface="Century Gothic"/>
              </a:rPr>
              <a:t>OUTCOME 4</a:t>
            </a:r>
            <a:endParaRPr lang="en-ZA" b="1">
              <a:solidFill>
                <a:schemeClr val="tx2">
                  <a:lumMod val="50000"/>
                </a:schemeClr>
              </a:solidFill>
              <a:latin typeface="Century Gothic" panose="020B0502020202020204" pitchFamily="34" charset="0"/>
            </a:endParaRPr>
          </a:p>
        </p:txBody>
      </p:sp>
      <p:graphicFrame>
        <p:nvGraphicFramePr>
          <p:cNvPr id="13" name="Table 12">
            <a:extLst>
              <a:ext uri="{FF2B5EF4-FFF2-40B4-BE49-F238E27FC236}">
                <a16:creationId xmlns:a16="http://schemas.microsoft.com/office/drawing/2014/main" xmlns="" id="{5A3B7E79-F27A-BD4A-C8D4-C99BC3EACE53}"/>
              </a:ext>
            </a:extLst>
          </p:cNvPr>
          <p:cNvGraphicFramePr>
            <a:graphicFrameLocks noGrp="1"/>
          </p:cNvGraphicFramePr>
          <p:nvPr>
            <p:extLst>
              <p:ext uri="{D42A27DB-BD31-4B8C-83A1-F6EECF244321}">
                <p14:modId xmlns:p14="http://schemas.microsoft.com/office/powerpoint/2010/main" xmlns="" val="3699891170"/>
              </p:ext>
            </p:extLst>
          </p:nvPr>
        </p:nvGraphicFramePr>
        <p:xfrm>
          <a:off x="179293" y="1916205"/>
          <a:ext cx="11654305" cy="4609368"/>
        </p:xfrm>
        <a:graphic>
          <a:graphicData uri="http://schemas.openxmlformats.org/drawingml/2006/table">
            <a:tbl>
              <a:tblPr firstRow="1" firstCol="1" bandRow="1">
                <a:tableStyleId>{5C22544A-7EE6-4342-B048-85BDC9FD1C3A}</a:tableStyleId>
              </a:tblPr>
              <a:tblGrid>
                <a:gridCol w="3251922">
                  <a:extLst>
                    <a:ext uri="{9D8B030D-6E8A-4147-A177-3AD203B41FA5}">
                      <a16:colId xmlns:a16="http://schemas.microsoft.com/office/drawing/2014/main" xmlns="" val="1850809421"/>
                    </a:ext>
                  </a:extLst>
                </a:gridCol>
                <a:gridCol w="3778295">
                  <a:extLst>
                    <a:ext uri="{9D8B030D-6E8A-4147-A177-3AD203B41FA5}">
                      <a16:colId xmlns:a16="http://schemas.microsoft.com/office/drawing/2014/main" xmlns="" val="3944393484"/>
                    </a:ext>
                  </a:extLst>
                </a:gridCol>
                <a:gridCol w="762073">
                  <a:extLst>
                    <a:ext uri="{9D8B030D-6E8A-4147-A177-3AD203B41FA5}">
                      <a16:colId xmlns:a16="http://schemas.microsoft.com/office/drawing/2014/main" xmlns="" val="1580073721"/>
                    </a:ext>
                  </a:extLst>
                </a:gridCol>
                <a:gridCol w="731281">
                  <a:extLst>
                    <a:ext uri="{9D8B030D-6E8A-4147-A177-3AD203B41FA5}">
                      <a16:colId xmlns:a16="http://schemas.microsoft.com/office/drawing/2014/main" xmlns="" val="2267300535"/>
                    </a:ext>
                  </a:extLst>
                </a:gridCol>
                <a:gridCol w="504264">
                  <a:extLst>
                    <a:ext uri="{9D8B030D-6E8A-4147-A177-3AD203B41FA5}">
                      <a16:colId xmlns:a16="http://schemas.microsoft.com/office/drawing/2014/main" xmlns="" val="3603570466"/>
                    </a:ext>
                  </a:extLst>
                </a:gridCol>
                <a:gridCol w="918936">
                  <a:extLst>
                    <a:ext uri="{9D8B030D-6E8A-4147-A177-3AD203B41FA5}">
                      <a16:colId xmlns:a16="http://schemas.microsoft.com/office/drawing/2014/main" xmlns="" val="1157188537"/>
                    </a:ext>
                  </a:extLst>
                </a:gridCol>
                <a:gridCol w="602332">
                  <a:extLst>
                    <a:ext uri="{9D8B030D-6E8A-4147-A177-3AD203B41FA5}">
                      <a16:colId xmlns:a16="http://schemas.microsoft.com/office/drawing/2014/main" xmlns="" val="48180171"/>
                    </a:ext>
                  </a:extLst>
                </a:gridCol>
                <a:gridCol w="560780">
                  <a:extLst>
                    <a:ext uri="{9D8B030D-6E8A-4147-A177-3AD203B41FA5}">
                      <a16:colId xmlns:a16="http://schemas.microsoft.com/office/drawing/2014/main" xmlns="" val="4161708201"/>
                    </a:ext>
                  </a:extLst>
                </a:gridCol>
                <a:gridCol w="544422">
                  <a:extLst>
                    <a:ext uri="{9D8B030D-6E8A-4147-A177-3AD203B41FA5}">
                      <a16:colId xmlns:a16="http://schemas.microsoft.com/office/drawing/2014/main" xmlns="" val="335331795"/>
                    </a:ext>
                  </a:extLst>
                </a:gridCol>
              </a:tblGrid>
              <a:tr h="259923">
                <a:tc gridSpan="9">
                  <a:txBody>
                    <a:bodyPr/>
                    <a:lstStyle/>
                    <a:p>
                      <a:pPr algn="ctr" fontAlgn="base"/>
                      <a:r>
                        <a:rPr lang="en-US" sz="1600" kern="0" dirty="0">
                          <a:solidFill>
                            <a:schemeClr val="accent5">
                              <a:lumMod val="50000"/>
                            </a:schemeClr>
                          </a:solidFill>
                          <a:effectLst/>
                          <a:latin typeface="Century Gothic"/>
                        </a:rPr>
                        <a:t>ANNUL PERFORMANCE PLAN: 2023/2024​​</a:t>
                      </a:r>
                      <a:endParaRPr lang="en-US" sz="1600" dirty="0">
                        <a:solidFill>
                          <a:schemeClr val="accent5">
                            <a:lumMod val="50000"/>
                          </a:schemeClr>
                        </a:solidFill>
                        <a:effectLst/>
                        <a:latin typeface="Century Gothic"/>
                      </a:endParaRPr>
                    </a:p>
                  </a:txBody>
                  <a:tcPr marL="9525" marR="9525" marT="9525" marB="9525">
                    <a:solidFill>
                      <a:schemeClr val="bg2">
                        <a:lumMod val="60000"/>
                        <a:lumOff val="4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671007496"/>
                  </a:ext>
                </a:extLst>
              </a:tr>
              <a:tr h="236293">
                <a:tc rowSpan="3">
                  <a:txBody>
                    <a:bodyPr/>
                    <a:lstStyle/>
                    <a:p>
                      <a:pPr algn="ctr" fontAlgn="base"/>
                      <a:r>
                        <a:rPr lang="en-US" sz="1400" b="1" kern="0">
                          <a:solidFill>
                            <a:schemeClr val="accent5">
                              <a:lumMod val="50000"/>
                            </a:schemeClr>
                          </a:solidFill>
                          <a:effectLst/>
                          <a:latin typeface="Century Gothic"/>
                        </a:rPr>
                        <a:t>Outputs​​</a:t>
                      </a:r>
                      <a:endParaRPr lang="en-US" sz="1400" b="1">
                        <a:solidFill>
                          <a:schemeClr val="accent5">
                            <a:lumMod val="50000"/>
                          </a:schemeClr>
                        </a:solidFill>
                        <a:effectLst/>
                        <a:latin typeface="Century Gothic"/>
                      </a:endParaRPr>
                    </a:p>
                  </a:txBody>
                  <a:tcPr marL="9525" marR="9525" marT="9525" marB="9525">
                    <a:solidFill>
                      <a:schemeClr val="bg2">
                        <a:lumMod val="60000"/>
                        <a:lumOff val="40000"/>
                      </a:schemeClr>
                    </a:solidFill>
                  </a:tcPr>
                </a:tc>
                <a:tc rowSpan="3">
                  <a:txBody>
                    <a:bodyPr/>
                    <a:lstStyle/>
                    <a:p>
                      <a:pPr algn="ctr" fontAlgn="base"/>
                      <a:r>
                        <a:rPr lang="en-US" sz="1400" b="1" kern="0" dirty="0">
                          <a:solidFill>
                            <a:schemeClr val="accent5">
                              <a:lumMod val="50000"/>
                            </a:schemeClr>
                          </a:solidFill>
                          <a:effectLst/>
                          <a:latin typeface="Century Gothic"/>
                        </a:rPr>
                        <a:t>Output Indicators​​</a:t>
                      </a:r>
                      <a:endParaRPr lang="en-US" sz="1400" b="1" dirty="0">
                        <a:solidFill>
                          <a:schemeClr val="accent5">
                            <a:lumMod val="50000"/>
                          </a:schemeClr>
                        </a:solidFill>
                        <a:effectLst/>
                        <a:latin typeface="Century Gothic"/>
                      </a:endParaRPr>
                    </a:p>
                  </a:txBody>
                  <a:tcPr marL="9525" marR="9525" marT="9525" marB="9525">
                    <a:solidFill>
                      <a:schemeClr val="bg2">
                        <a:lumMod val="60000"/>
                        <a:lumOff val="40000"/>
                      </a:schemeClr>
                    </a:solidFill>
                  </a:tcPr>
                </a:tc>
                <a:tc gridSpan="4">
                  <a:txBody>
                    <a:bodyPr/>
                    <a:lstStyle/>
                    <a:p>
                      <a:pPr algn="ctr" fontAlgn="base"/>
                      <a:r>
                        <a:rPr lang="en-US" sz="1400" b="1" kern="0">
                          <a:solidFill>
                            <a:schemeClr val="accent5">
                              <a:lumMod val="50000"/>
                            </a:schemeClr>
                          </a:solidFill>
                          <a:effectLst/>
                          <a:latin typeface="Century Gothic"/>
                        </a:rPr>
                        <a:t>Annual Targets​​</a:t>
                      </a:r>
                      <a:endParaRPr lang="en-US" sz="1400" b="1">
                        <a:solidFill>
                          <a:schemeClr val="accent5">
                            <a:lumMod val="50000"/>
                          </a:schemeClr>
                        </a:solidFill>
                        <a:effectLst/>
                        <a:latin typeface="Century Gothic"/>
                      </a:endParaRPr>
                    </a:p>
                  </a:txBody>
                  <a:tcPr marL="9525" marR="9525" marT="9525" marB="9525">
                    <a:solidFill>
                      <a:schemeClr val="bg2">
                        <a:lumMod val="60000"/>
                        <a:lumOff val="4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rowSpan="2" gridSpan="3">
                  <a:txBody>
                    <a:bodyPr/>
                    <a:lstStyle/>
                    <a:p>
                      <a:pPr algn="ctr" fontAlgn="base"/>
                      <a:r>
                        <a:rPr lang="en-US" sz="1400" b="1" kern="0">
                          <a:solidFill>
                            <a:schemeClr val="accent5">
                              <a:lumMod val="50000"/>
                            </a:schemeClr>
                          </a:solidFill>
                          <a:effectLst/>
                          <a:latin typeface="Century Gothic"/>
                        </a:rPr>
                        <a:t>MTEF Period​​</a:t>
                      </a:r>
                      <a:endParaRPr lang="en-US" sz="1400" b="1">
                        <a:solidFill>
                          <a:schemeClr val="accent5">
                            <a:lumMod val="50000"/>
                          </a:schemeClr>
                        </a:solidFill>
                        <a:effectLst/>
                        <a:latin typeface="Century Gothic"/>
                      </a:endParaRPr>
                    </a:p>
                    <a:p>
                      <a:pPr algn="ctr" fontAlgn="base"/>
                      <a:r>
                        <a:rPr lang="en-US" sz="1400" b="1" kern="0">
                          <a:solidFill>
                            <a:schemeClr val="accent5">
                              <a:lumMod val="50000"/>
                            </a:schemeClr>
                          </a:solidFill>
                          <a:effectLst/>
                          <a:latin typeface="Century Gothic"/>
                        </a:rPr>
                        <a:t>​​</a:t>
                      </a:r>
                      <a:endParaRPr lang="en-US" sz="1400" b="1">
                        <a:solidFill>
                          <a:schemeClr val="accent5">
                            <a:lumMod val="50000"/>
                          </a:schemeClr>
                        </a:solidFill>
                        <a:effectLst/>
                        <a:latin typeface="Century Gothic"/>
                      </a:endParaRPr>
                    </a:p>
                    <a:p>
                      <a:pPr algn="ctr" fontAlgn="base"/>
                      <a:r>
                        <a:rPr lang="en-US" sz="1400" b="1" kern="0">
                          <a:solidFill>
                            <a:schemeClr val="accent5">
                              <a:lumMod val="50000"/>
                            </a:schemeClr>
                          </a:solidFill>
                          <a:effectLst/>
                          <a:latin typeface="Century Gothic"/>
                        </a:rPr>
                        <a:t>​​</a:t>
                      </a:r>
                      <a:endParaRPr lang="en-US" sz="1400" b="1">
                        <a:solidFill>
                          <a:schemeClr val="accent5">
                            <a:lumMod val="50000"/>
                          </a:schemeClr>
                        </a:solidFill>
                        <a:effectLst/>
                        <a:latin typeface="Century Gothic"/>
                      </a:endParaRPr>
                    </a:p>
                  </a:txBody>
                  <a:tcPr marL="9525" marR="9525" marT="9525" marB="9525">
                    <a:solidFill>
                      <a:schemeClr val="bg2">
                        <a:lumMod val="60000"/>
                        <a:lumOff val="40000"/>
                      </a:schemeClr>
                    </a:solidFill>
                  </a:tcPr>
                </a:tc>
                <a:tc rowSpan="2" hMerge="1">
                  <a:txBody>
                    <a:bodyPr/>
                    <a:lstStyle/>
                    <a:p>
                      <a:endParaRPr lang="en-US"/>
                    </a:p>
                  </a:txBody>
                  <a:tcPr/>
                </a:tc>
                <a:tc rowSpan="2" hMerge="1">
                  <a:txBody>
                    <a:bodyPr/>
                    <a:lstStyle/>
                    <a:p>
                      <a:endParaRPr lang="en-US"/>
                    </a:p>
                  </a:txBody>
                  <a:tcPr/>
                </a:tc>
                <a:extLst>
                  <a:ext uri="{0D108BD9-81ED-4DB2-BD59-A6C34878D82A}">
                    <a16:rowId xmlns:a16="http://schemas.microsoft.com/office/drawing/2014/main" xmlns="" val="3900615421"/>
                  </a:ext>
                </a:extLst>
              </a:tr>
              <a:tr h="519846">
                <a:tc vMerge="1">
                  <a:txBody>
                    <a:bodyPr/>
                    <a:lstStyle/>
                    <a:p>
                      <a:endParaRPr lang="en-US"/>
                    </a:p>
                  </a:txBody>
                  <a:tcPr/>
                </a:tc>
                <a:tc vMerge="1">
                  <a:txBody>
                    <a:bodyPr/>
                    <a:lstStyle/>
                    <a:p>
                      <a:endParaRPr lang="en-US"/>
                    </a:p>
                  </a:txBody>
                  <a:tcPr/>
                </a:tc>
                <a:tc gridSpan="3">
                  <a:txBody>
                    <a:bodyPr/>
                    <a:lstStyle/>
                    <a:p>
                      <a:pPr algn="ctr" fontAlgn="base"/>
                      <a:r>
                        <a:rPr lang="en-US" sz="1400" b="1" kern="0">
                          <a:solidFill>
                            <a:schemeClr val="accent5">
                              <a:lumMod val="50000"/>
                            </a:schemeClr>
                          </a:solidFill>
                          <a:effectLst/>
                          <a:latin typeface="Century Gothic"/>
                        </a:rPr>
                        <a:t>Audited Performance​​</a:t>
                      </a:r>
                      <a:endParaRPr lang="en-US" sz="1400" b="1">
                        <a:solidFill>
                          <a:schemeClr val="accent5">
                            <a:lumMod val="50000"/>
                          </a:schemeClr>
                        </a:solidFill>
                        <a:effectLst/>
                        <a:latin typeface="Century Gothic"/>
                      </a:endParaRPr>
                    </a:p>
                  </a:txBody>
                  <a:tcPr marL="9525" marR="9525" marT="9525" marB="9525">
                    <a:solidFill>
                      <a:schemeClr val="bg2">
                        <a:lumMod val="60000"/>
                        <a:lumOff val="40000"/>
                      </a:schemeClr>
                    </a:solidFill>
                  </a:tcPr>
                </a:tc>
                <a:tc hMerge="1">
                  <a:txBody>
                    <a:bodyPr/>
                    <a:lstStyle/>
                    <a:p>
                      <a:endParaRPr lang="en-US"/>
                    </a:p>
                  </a:txBody>
                  <a:tcPr/>
                </a:tc>
                <a:tc hMerge="1">
                  <a:txBody>
                    <a:bodyPr/>
                    <a:lstStyle/>
                    <a:p>
                      <a:endParaRPr lang="en-US"/>
                    </a:p>
                  </a:txBody>
                  <a:tcPr/>
                </a:tc>
                <a:tc>
                  <a:txBody>
                    <a:bodyPr/>
                    <a:lstStyle/>
                    <a:p>
                      <a:pPr fontAlgn="base"/>
                      <a:r>
                        <a:rPr lang="en-US" sz="1400" b="1" kern="0">
                          <a:solidFill>
                            <a:schemeClr val="accent5">
                              <a:lumMod val="50000"/>
                            </a:schemeClr>
                          </a:solidFill>
                          <a:effectLst/>
                          <a:latin typeface="Century Gothic"/>
                        </a:rPr>
                        <a:t>Estimated ​</a:t>
                      </a:r>
                      <a:endParaRPr lang="en-US" sz="1400" b="1">
                        <a:solidFill>
                          <a:schemeClr val="accent5">
                            <a:lumMod val="50000"/>
                          </a:schemeClr>
                        </a:solidFill>
                        <a:effectLst/>
                        <a:latin typeface="Century Gothic"/>
                      </a:endParaRPr>
                    </a:p>
                    <a:p>
                      <a:pPr fontAlgn="base"/>
                      <a:r>
                        <a:rPr lang="en-US" sz="1400" b="1" kern="0">
                          <a:solidFill>
                            <a:schemeClr val="accent5">
                              <a:lumMod val="50000"/>
                            </a:schemeClr>
                          </a:solidFill>
                          <a:effectLst/>
                          <a:latin typeface="Century Gothic"/>
                        </a:rPr>
                        <a:t>Performance​​</a:t>
                      </a:r>
                      <a:endParaRPr lang="en-US" sz="1400" b="1">
                        <a:solidFill>
                          <a:schemeClr val="accent5">
                            <a:lumMod val="50000"/>
                          </a:schemeClr>
                        </a:solidFill>
                        <a:effectLst/>
                        <a:latin typeface="Century Gothic"/>
                      </a:endParaRPr>
                    </a:p>
                  </a:txBody>
                  <a:tcPr marL="9525" marR="9525" marT="9525" marB="9525" anchor="ctr">
                    <a:solidFill>
                      <a:schemeClr val="bg2">
                        <a:lumMod val="60000"/>
                        <a:lumOff val="40000"/>
                      </a:schemeClr>
                    </a:solidFill>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xmlns="" val="1992227775"/>
                  </a:ext>
                </a:extLst>
              </a:tr>
              <a:tr h="283553">
                <a:tc vMerge="1">
                  <a:txBody>
                    <a:bodyPr/>
                    <a:lstStyle/>
                    <a:p>
                      <a:endParaRPr lang="en-US"/>
                    </a:p>
                  </a:txBody>
                  <a:tcPr/>
                </a:tc>
                <a:tc vMerge="1">
                  <a:txBody>
                    <a:bodyPr/>
                    <a:lstStyle/>
                    <a:p>
                      <a:endParaRPr lang="en-US"/>
                    </a:p>
                  </a:txBody>
                  <a:tcPr/>
                </a:tc>
                <a:tc>
                  <a:txBody>
                    <a:bodyPr/>
                    <a:lstStyle/>
                    <a:p>
                      <a:pPr algn="ctr" fontAlgn="base"/>
                      <a:r>
                        <a:rPr lang="en-US" sz="1400" b="1" kern="0">
                          <a:effectLst/>
                          <a:latin typeface="Century Gothic"/>
                        </a:rPr>
                        <a:t>19/20​​</a:t>
                      </a:r>
                      <a:endParaRPr lang="en-US" sz="1400" b="1">
                        <a:effectLst/>
                        <a:latin typeface="Century Gothic"/>
                      </a:endParaRPr>
                    </a:p>
                  </a:txBody>
                  <a:tcPr marL="9525" marR="9525" marT="9525" marB="9525">
                    <a:solidFill>
                      <a:schemeClr val="bg2">
                        <a:lumMod val="60000"/>
                        <a:lumOff val="40000"/>
                      </a:schemeClr>
                    </a:solidFill>
                  </a:tcPr>
                </a:tc>
                <a:tc>
                  <a:txBody>
                    <a:bodyPr/>
                    <a:lstStyle/>
                    <a:p>
                      <a:pPr algn="ctr" fontAlgn="base"/>
                      <a:r>
                        <a:rPr lang="en-US" sz="1400" b="1" kern="0">
                          <a:effectLst/>
                          <a:latin typeface="Century Gothic"/>
                        </a:rPr>
                        <a:t>20/21​​</a:t>
                      </a:r>
                      <a:endParaRPr lang="en-US" sz="1400" b="1">
                        <a:effectLst/>
                        <a:latin typeface="Century Gothic"/>
                      </a:endParaRPr>
                    </a:p>
                  </a:txBody>
                  <a:tcPr marL="9525" marR="9525" marT="9525" marB="9525">
                    <a:solidFill>
                      <a:schemeClr val="bg2">
                        <a:lumMod val="60000"/>
                        <a:lumOff val="40000"/>
                      </a:schemeClr>
                    </a:solidFill>
                  </a:tcPr>
                </a:tc>
                <a:tc>
                  <a:txBody>
                    <a:bodyPr/>
                    <a:lstStyle/>
                    <a:p>
                      <a:pPr algn="ctr" fontAlgn="base"/>
                      <a:r>
                        <a:rPr lang="en-US" sz="1400" b="1" kern="0">
                          <a:effectLst/>
                          <a:latin typeface="Century Gothic"/>
                        </a:rPr>
                        <a:t>21/22​​</a:t>
                      </a:r>
                      <a:endParaRPr lang="en-US" sz="1400" b="1">
                        <a:effectLst/>
                        <a:latin typeface="Century Gothic"/>
                      </a:endParaRPr>
                    </a:p>
                  </a:txBody>
                  <a:tcPr marL="9525" marR="9525" marT="9525" marB="9525">
                    <a:solidFill>
                      <a:schemeClr val="bg2">
                        <a:lumMod val="60000"/>
                        <a:lumOff val="40000"/>
                      </a:schemeClr>
                    </a:solidFill>
                  </a:tcPr>
                </a:tc>
                <a:tc>
                  <a:txBody>
                    <a:bodyPr/>
                    <a:lstStyle/>
                    <a:p>
                      <a:pPr algn="ctr" fontAlgn="base"/>
                      <a:r>
                        <a:rPr lang="en-US" sz="1400" b="1" kern="0">
                          <a:effectLst/>
                          <a:latin typeface="Century Gothic"/>
                        </a:rPr>
                        <a:t>2022/23​​</a:t>
                      </a:r>
                      <a:endParaRPr lang="en-US" sz="1400" b="1">
                        <a:effectLst/>
                        <a:latin typeface="Century Gothic"/>
                      </a:endParaRPr>
                    </a:p>
                  </a:txBody>
                  <a:tcPr marL="9525" marR="9525" marT="9525" marB="9525">
                    <a:solidFill>
                      <a:schemeClr val="bg2">
                        <a:lumMod val="60000"/>
                        <a:lumOff val="40000"/>
                      </a:schemeClr>
                    </a:solidFill>
                  </a:tcPr>
                </a:tc>
                <a:tc>
                  <a:txBody>
                    <a:bodyPr/>
                    <a:lstStyle/>
                    <a:p>
                      <a:pPr algn="ctr" fontAlgn="base"/>
                      <a:r>
                        <a:rPr lang="en-US" sz="1400" b="1" kern="0">
                          <a:effectLst/>
                          <a:latin typeface="Century Gothic"/>
                        </a:rPr>
                        <a:t>23/24​​</a:t>
                      </a:r>
                      <a:endParaRPr lang="en-US" sz="1400" b="1">
                        <a:effectLst/>
                        <a:latin typeface="Century Gothic"/>
                      </a:endParaRPr>
                    </a:p>
                  </a:txBody>
                  <a:tcPr marL="9525" marR="9525" marT="9525" marB="9525">
                    <a:solidFill>
                      <a:schemeClr val="bg2">
                        <a:lumMod val="60000"/>
                        <a:lumOff val="40000"/>
                      </a:schemeClr>
                    </a:solidFill>
                  </a:tcPr>
                </a:tc>
                <a:tc>
                  <a:txBody>
                    <a:bodyPr/>
                    <a:lstStyle/>
                    <a:p>
                      <a:pPr algn="ctr" fontAlgn="base"/>
                      <a:r>
                        <a:rPr lang="en-US" sz="1400" b="1" kern="0">
                          <a:effectLst/>
                          <a:latin typeface="Century Gothic"/>
                        </a:rPr>
                        <a:t>24/25​​</a:t>
                      </a:r>
                      <a:endParaRPr lang="en-US" sz="1400" b="1">
                        <a:effectLst/>
                        <a:latin typeface="Century Gothic"/>
                      </a:endParaRPr>
                    </a:p>
                  </a:txBody>
                  <a:tcPr marL="9525" marR="9525" marT="9525" marB="9525">
                    <a:solidFill>
                      <a:schemeClr val="bg2">
                        <a:lumMod val="60000"/>
                        <a:lumOff val="40000"/>
                      </a:schemeClr>
                    </a:solidFill>
                  </a:tcPr>
                </a:tc>
                <a:tc>
                  <a:txBody>
                    <a:bodyPr/>
                    <a:lstStyle/>
                    <a:p>
                      <a:pPr algn="ctr" fontAlgn="base"/>
                      <a:r>
                        <a:rPr lang="en-US" sz="1400" b="1" kern="0">
                          <a:effectLst/>
                          <a:latin typeface="Century Gothic"/>
                        </a:rPr>
                        <a:t>25/26​​</a:t>
                      </a:r>
                      <a:endParaRPr lang="en-US" sz="1400" b="1">
                        <a:effectLst/>
                        <a:latin typeface="Century Gothic"/>
                      </a:endParaRPr>
                    </a:p>
                  </a:txBody>
                  <a:tcPr marL="9525" marR="9525" marT="9525" marB="9525">
                    <a:solidFill>
                      <a:schemeClr val="bg2">
                        <a:lumMod val="60000"/>
                        <a:lumOff val="40000"/>
                      </a:schemeClr>
                    </a:solidFill>
                  </a:tcPr>
                </a:tc>
                <a:extLst>
                  <a:ext uri="{0D108BD9-81ED-4DB2-BD59-A6C34878D82A}">
                    <a16:rowId xmlns:a16="http://schemas.microsoft.com/office/drawing/2014/main" xmlns="" val="1392760394"/>
                  </a:ext>
                </a:extLst>
              </a:tr>
              <a:tr h="354440">
                <a:tc rowSpan="8">
                  <a:txBody>
                    <a:bodyPr/>
                    <a:lstStyle/>
                    <a:p>
                      <a:pPr fontAlgn="base"/>
                      <a:r>
                        <a:rPr lang="en-US" sz="1600" kern="0" dirty="0">
                          <a:solidFill>
                            <a:schemeClr val="accent5">
                              <a:lumMod val="50000"/>
                            </a:schemeClr>
                          </a:solidFill>
                          <a:effectLst/>
                          <a:latin typeface="Century Gothic"/>
                        </a:rPr>
                        <a:t>OUTPUT 4:​​</a:t>
                      </a:r>
                      <a:endParaRPr lang="en-US" sz="1600" dirty="0">
                        <a:solidFill>
                          <a:schemeClr val="accent5">
                            <a:lumMod val="50000"/>
                          </a:schemeClr>
                        </a:solidFill>
                        <a:effectLst/>
                        <a:latin typeface="Century Gothic"/>
                      </a:endParaRPr>
                    </a:p>
                    <a:p>
                      <a:pPr fontAlgn="base"/>
                      <a:r>
                        <a:rPr lang="en-US" sz="1600" kern="0" dirty="0">
                          <a:solidFill>
                            <a:schemeClr val="accent5">
                              <a:lumMod val="50000"/>
                            </a:schemeClr>
                          </a:solidFill>
                          <a:effectLst/>
                          <a:latin typeface="Century Gothic"/>
                        </a:rPr>
                        <a:t>A renewed, effective and efficient </a:t>
                      </a:r>
                      <a:endParaRPr lang="en-US" sz="1600" dirty="0">
                        <a:solidFill>
                          <a:schemeClr val="accent5">
                            <a:lumMod val="50000"/>
                          </a:schemeClr>
                        </a:solidFill>
                        <a:effectLst/>
                        <a:latin typeface="Century Gothic"/>
                      </a:endParaRPr>
                    </a:p>
                    <a:p>
                      <a:pPr lvl="0">
                        <a:buNone/>
                      </a:pPr>
                      <a:r>
                        <a:rPr lang="en-US" sz="1600" kern="0" dirty="0" err="1">
                          <a:solidFill>
                            <a:schemeClr val="accent5">
                              <a:lumMod val="50000"/>
                            </a:schemeClr>
                          </a:solidFill>
                          <a:effectLst/>
                          <a:latin typeface="Century Gothic"/>
                        </a:rPr>
                        <a:t>organisation</a:t>
                      </a:r>
                      <a:r>
                        <a:rPr lang="en-US" sz="1600" kern="0" dirty="0">
                          <a:solidFill>
                            <a:schemeClr val="accent5">
                              <a:lumMod val="50000"/>
                            </a:schemeClr>
                          </a:solidFill>
                          <a:effectLst/>
                          <a:latin typeface="Century Gothic"/>
                        </a:rPr>
                        <a:t> </a:t>
                      </a:r>
                      <a:endParaRPr lang="en-US" sz="1600" dirty="0">
                        <a:solidFill>
                          <a:schemeClr val="accent5">
                            <a:lumMod val="50000"/>
                          </a:schemeClr>
                        </a:solidFill>
                        <a:effectLst/>
                        <a:latin typeface="Century Gothic"/>
                      </a:endParaRPr>
                    </a:p>
                    <a:p>
                      <a:pPr fontAlgn="base"/>
                      <a:r>
                        <a:rPr lang="en-US" sz="1600" kern="0" dirty="0">
                          <a:solidFill>
                            <a:schemeClr val="accent5">
                              <a:lumMod val="50000"/>
                            </a:schemeClr>
                          </a:solidFill>
                          <a:effectLst/>
                          <a:latin typeface="Century Gothic"/>
                        </a:rPr>
                        <a:t>that is sustainable.​​</a:t>
                      </a:r>
                      <a:endParaRPr lang="en-US" sz="1600" dirty="0">
                        <a:solidFill>
                          <a:schemeClr val="accent5">
                            <a:lumMod val="50000"/>
                          </a:schemeClr>
                        </a:solidFill>
                        <a:effectLst/>
                        <a:latin typeface="Century Gothic"/>
                      </a:endParaRPr>
                    </a:p>
                    <a:p>
                      <a:pPr fontAlgn="base"/>
                      <a:r>
                        <a:rPr lang="en-US" sz="1400" kern="0" dirty="0">
                          <a:solidFill>
                            <a:schemeClr val="accent5">
                              <a:lumMod val="50000"/>
                            </a:schemeClr>
                          </a:solidFill>
                          <a:effectLst/>
                          <a:latin typeface="Century Gothic"/>
                        </a:rPr>
                        <a:t>​​</a:t>
                      </a:r>
                      <a:endParaRPr lang="en-US" sz="1400" dirty="0">
                        <a:solidFill>
                          <a:schemeClr val="accent5">
                            <a:lumMod val="50000"/>
                          </a:schemeClr>
                        </a:solidFill>
                        <a:effectLst/>
                        <a:latin typeface="Century Gothic"/>
                      </a:endParaRPr>
                    </a:p>
                    <a:p>
                      <a:pPr fontAlgn="base"/>
                      <a:r>
                        <a:rPr lang="en-US" sz="1400" kern="0" dirty="0">
                          <a:solidFill>
                            <a:schemeClr val="accent5">
                              <a:lumMod val="50000"/>
                            </a:schemeClr>
                          </a:solidFill>
                          <a:effectLst/>
                          <a:latin typeface="Century Gothic"/>
                        </a:rPr>
                        <a:t>​​</a:t>
                      </a:r>
                      <a:endParaRPr lang="en-US" sz="1400" dirty="0">
                        <a:solidFill>
                          <a:schemeClr val="accent5">
                            <a:lumMod val="50000"/>
                          </a:schemeClr>
                        </a:solidFill>
                        <a:effectLst/>
                        <a:latin typeface="Century Gothic"/>
                      </a:endParaRPr>
                    </a:p>
                  </a:txBody>
                  <a:tcPr marL="9525" marR="9525" marT="9525" marB="9525">
                    <a:solidFill>
                      <a:schemeClr val="bg2">
                        <a:lumMod val="60000"/>
                        <a:lumOff val="40000"/>
                      </a:schemeClr>
                    </a:solidFill>
                  </a:tcPr>
                </a:tc>
                <a:tc>
                  <a:txBody>
                    <a:bodyPr/>
                    <a:lstStyle/>
                    <a:p>
                      <a:pPr fontAlgn="base"/>
                      <a:r>
                        <a:rPr lang="en-US" sz="1400" kern="0">
                          <a:effectLst/>
                          <a:latin typeface="Century Gothic"/>
                        </a:rPr>
                        <a:t>Percentage compliance to standard operating procedures.​​</a:t>
                      </a:r>
                      <a:endParaRPr lang="en-US" sz="1400">
                        <a:effectLst/>
                        <a:latin typeface="Century Gothic"/>
                      </a:endParaRPr>
                    </a:p>
                  </a:txBody>
                  <a:tcPr marL="9525" marR="9525" marT="9525" marB="9525">
                    <a:solidFill>
                      <a:schemeClr val="bg2">
                        <a:lumMod val="60000"/>
                        <a:lumOff val="40000"/>
                      </a:schemeClr>
                    </a:solidFill>
                  </a:tcPr>
                </a:tc>
                <a:tc>
                  <a:txBody>
                    <a:bodyPr/>
                    <a:lstStyle/>
                    <a:p>
                      <a:pPr algn="ctr" fontAlgn="base"/>
                      <a:r>
                        <a:rPr lang="en-US" sz="1400" kern="0">
                          <a:effectLst/>
                          <a:latin typeface="Century Gothic"/>
                        </a:rPr>
                        <a:t>-​​</a:t>
                      </a:r>
                      <a:endParaRPr lang="en-US" sz="1400">
                        <a:effectLst/>
                        <a:latin typeface="Century Gothic"/>
                      </a:endParaRPr>
                    </a:p>
                  </a:txBody>
                  <a:tcPr marL="9525" marR="9525" marT="9525" marB="9525">
                    <a:solidFill>
                      <a:schemeClr val="bg2">
                        <a:lumMod val="60000"/>
                        <a:lumOff val="40000"/>
                      </a:schemeClr>
                    </a:solidFill>
                  </a:tcPr>
                </a:tc>
                <a:tc>
                  <a:txBody>
                    <a:bodyPr/>
                    <a:lstStyle/>
                    <a:p>
                      <a:pPr algn="ctr" fontAlgn="base"/>
                      <a:r>
                        <a:rPr lang="en-US" sz="1400" kern="0">
                          <a:effectLst/>
                          <a:latin typeface="Century Gothic"/>
                        </a:rPr>
                        <a:t>-​​</a:t>
                      </a:r>
                      <a:endParaRPr lang="en-US" sz="1400">
                        <a:effectLst/>
                        <a:latin typeface="Century Gothic"/>
                      </a:endParaRPr>
                    </a:p>
                  </a:txBody>
                  <a:tcPr marL="9525" marR="9525" marT="9525" marB="9525">
                    <a:solidFill>
                      <a:schemeClr val="bg2">
                        <a:lumMod val="60000"/>
                        <a:lumOff val="40000"/>
                      </a:schemeClr>
                    </a:solidFill>
                  </a:tcPr>
                </a:tc>
                <a:tc>
                  <a:txBody>
                    <a:bodyPr/>
                    <a:lstStyle/>
                    <a:p>
                      <a:pPr algn="ctr" fontAlgn="base"/>
                      <a:r>
                        <a:rPr lang="en-US" sz="1400" kern="0">
                          <a:effectLst/>
                          <a:latin typeface="Century Gothic"/>
                        </a:rPr>
                        <a:t>-​​</a:t>
                      </a:r>
                      <a:endParaRPr lang="en-US" sz="1400">
                        <a:effectLst/>
                        <a:latin typeface="Century Gothic"/>
                      </a:endParaRPr>
                    </a:p>
                  </a:txBody>
                  <a:tcPr marL="9525" marR="9525" marT="9525" marB="9525">
                    <a:solidFill>
                      <a:schemeClr val="bg2">
                        <a:lumMod val="60000"/>
                        <a:lumOff val="40000"/>
                      </a:schemeClr>
                    </a:solidFill>
                  </a:tcPr>
                </a:tc>
                <a:tc>
                  <a:txBody>
                    <a:bodyPr/>
                    <a:lstStyle/>
                    <a:p>
                      <a:pPr algn="ctr" fontAlgn="base"/>
                      <a:r>
                        <a:rPr lang="en-US" sz="1400" kern="0">
                          <a:effectLst/>
                          <a:latin typeface="Century Gothic"/>
                        </a:rPr>
                        <a:t>New </a:t>
                      </a:r>
                      <a:r>
                        <a:rPr lang="en-US" sz="1400" kern="0" err="1">
                          <a:effectLst/>
                          <a:latin typeface="Century Gothic"/>
                        </a:rPr>
                        <a:t>indic</a:t>
                      </a:r>
                      <a:r>
                        <a:rPr lang="en-US" sz="1400" kern="0">
                          <a:effectLst/>
                          <a:latin typeface="Century Gothic"/>
                        </a:rPr>
                        <a:t>​</a:t>
                      </a:r>
                      <a:endParaRPr lang="en-US" sz="1400">
                        <a:effectLst/>
                        <a:latin typeface="Century Gothic"/>
                      </a:endParaRPr>
                    </a:p>
                  </a:txBody>
                  <a:tcPr marL="9525" marR="9525" marT="9525" marB="9525">
                    <a:solidFill>
                      <a:schemeClr val="bg2">
                        <a:lumMod val="60000"/>
                        <a:lumOff val="40000"/>
                      </a:schemeClr>
                    </a:solidFill>
                  </a:tcPr>
                </a:tc>
                <a:tc>
                  <a:txBody>
                    <a:bodyPr/>
                    <a:lstStyle/>
                    <a:p>
                      <a:pPr algn="ctr" fontAlgn="base"/>
                      <a:r>
                        <a:rPr lang="en-US" sz="1400" kern="0">
                          <a:effectLst/>
                          <a:latin typeface="Century Gothic"/>
                        </a:rPr>
                        <a:t>100%​​</a:t>
                      </a:r>
                      <a:endParaRPr lang="en-US" sz="1400">
                        <a:effectLst/>
                        <a:latin typeface="Century Gothic"/>
                      </a:endParaRPr>
                    </a:p>
                  </a:txBody>
                  <a:tcPr marL="9525" marR="9525" marT="9525" marB="9525">
                    <a:solidFill>
                      <a:schemeClr val="bg2">
                        <a:lumMod val="60000"/>
                        <a:lumOff val="40000"/>
                      </a:schemeClr>
                    </a:solidFill>
                  </a:tcPr>
                </a:tc>
                <a:tc>
                  <a:txBody>
                    <a:bodyPr/>
                    <a:lstStyle/>
                    <a:p>
                      <a:pPr algn="ctr" fontAlgn="base"/>
                      <a:r>
                        <a:rPr lang="en-US" sz="1400" kern="0">
                          <a:effectLst/>
                          <a:latin typeface="Century Gothic"/>
                        </a:rPr>
                        <a:t>100%​​</a:t>
                      </a:r>
                      <a:endParaRPr lang="en-US" sz="1400">
                        <a:effectLst/>
                        <a:latin typeface="Century Gothic"/>
                      </a:endParaRPr>
                    </a:p>
                  </a:txBody>
                  <a:tcPr marL="9525" marR="9525" marT="9525" marB="9525">
                    <a:solidFill>
                      <a:schemeClr val="bg2">
                        <a:lumMod val="60000"/>
                        <a:lumOff val="40000"/>
                      </a:schemeClr>
                    </a:solidFill>
                  </a:tcPr>
                </a:tc>
                <a:tc>
                  <a:txBody>
                    <a:bodyPr/>
                    <a:lstStyle/>
                    <a:p>
                      <a:pPr algn="ctr" fontAlgn="base"/>
                      <a:r>
                        <a:rPr lang="en-US" sz="1400" kern="0">
                          <a:effectLst/>
                          <a:latin typeface="Century Gothic"/>
                        </a:rPr>
                        <a:t>100%​​</a:t>
                      </a:r>
                      <a:endParaRPr lang="en-US" sz="1400">
                        <a:effectLst/>
                        <a:latin typeface="Century Gothic"/>
                      </a:endParaRPr>
                    </a:p>
                  </a:txBody>
                  <a:tcPr marL="9525" marR="9525" marT="9525" marB="9525">
                    <a:solidFill>
                      <a:schemeClr val="bg2">
                        <a:lumMod val="60000"/>
                        <a:lumOff val="40000"/>
                      </a:schemeClr>
                    </a:solidFill>
                  </a:tcPr>
                </a:tc>
                <a:extLst>
                  <a:ext uri="{0D108BD9-81ED-4DB2-BD59-A6C34878D82A}">
                    <a16:rowId xmlns:a16="http://schemas.microsoft.com/office/drawing/2014/main" xmlns="" val="3258757823"/>
                  </a:ext>
                </a:extLst>
              </a:tr>
              <a:tr h="354440">
                <a:tc vMerge="1">
                  <a:txBody>
                    <a:bodyPr/>
                    <a:lstStyle/>
                    <a:p>
                      <a:endParaRPr lang="en-US"/>
                    </a:p>
                  </a:txBody>
                  <a:tcPr/>
                </a:tc>
                <a:tc>
                  <a:txBody>
                    <a:bodyPr/>
                    <a:lstStyle/>
                    <a:p>
                      <a:pPr fontAlgn="base"/>
                      <a:r>
                        <a:rPr lang="en-US" sz="1400" kern="0">
                          <a:effectLst/>
                          <a:latin typeface="Century Gothic"/>
                        </a:rPr>
                        <a:t>Number of stakeholder relations management reports.​​</a:t>
                      </a:r>
                      <a:endParaRPr lang="en-US" sz="1400">
                        <a:effectLst/>
                        <a:latin typeface="Century Gothic"/>
                      </a:endParaRPr>
                    </a:p>
                  </a:txBody>
                  <a:tcPr marL="9525" marR="9525" marT="9525" marB="9525">
                    <a:solidFill>
                      <a:schemeClr val="bg2">
                        <a:lumMod val="60000"/>
                        <a:lumOff val="40000"/>
                      </a:schemeClr>
                    </a:solidFill>
                  </a:tcPr>
                </a:tc>
                <a:tc>
                  <a:txBody>
                    <a:bodyPr/>
                    <a:lstStyle/>
                    <a:p>
                      <a:pPr algn="ctr" fontAlgn="base"/>
                      <a:r>
                        <a:rPr lang="en-US" sz="1400" kern="0">
                          <a:effectLst/>
                          <a:latin typeface="Century Gothic"/>
                        </a:rPr>
                        <a:t>-​​</a:t>
                      </a:r>
                      <a:endParaRPr lang="en-US" sz="1400">
                        <a:effectLst/>
                        <a:latin typeface="Century Gothic"/>
                      </a:endParaRPr>
                    </a:p>
                  </a:txBody>
                  <a:tcPr marL="9525" marR="9525" marT="9525" marB="9525">
                    <a:solidFill>
                      <a:schemeClr val="bg2">
                        <a:lumMod val="60000"/>
                        <a:lumOff val="40000"/>
                      </a:schemeClr>
                    </a:solidFill>
                  </a:tcPr>
                </a:tc>
                <a:tc>
                  <a:txBody>
                    <a:bodyPr/>
                    <a:lstStyle/>
                    <a:p>
                      <a:pPr algn="ctr" fontAlgn="base"/>
                      <a:r>
                        <a:rPr lang="en-US" sz="1400" kern="0">
                          <a:effectLst/>
                          <a:latin typeface="Century Gothic"/>
                        </a:rPr>
                        <a:t>-​​</a:t>
                      </a:r>
                      <a:endParaRPr lang="en-US" sz="1400">
                        <a:effectLst/>
                        <a:latin typeface="Century Gothic"/>
                      </a:endParaRPr>
                    </a:p>
                  </a:txBody>
                  <a:tcPr marL="9525" marR="9525" marT="9525" marB="9525">
                    <a:solidFill>
                      <a:schemeClr val="bg2">
                        <a:lumMod val="60000"/>
                        <a:lumOff val="40000"/>
                      </a:schemeClr>
                    </a:solidFill>
                  </a:tcPr>
                </a:tc>
                <a:tc>
                  <a:txBody>
                    <a:bodyPr/>
                    <a:lstStyle/>
                    <a:p>
                      <a:pPr algn="ctr" fontAlgn="base"/>
                      <a:r>
                        <a:rPr lang="en-US" sz="1400" kern="0">
                          <a:effectLst/>
                          <a:latin typeface="Century Gothic"/>
                        </a:rPr>
                        <a:t>-​​</a:t>
                      </a:r>
                      <a:endParaRPr lang="en-US" sz="1400">
                        <a:effectLst/>
                        <a:latin typeface="Century Gothic"/>
                      </a:endParaRPr>
                    </a:p>
                  </a:txBody>
                  <a:tcPr marL="9525" marR="9525" marT="9525" marB="9525">
                    <a:solidFill>
                      <a:schemeClr val="bg2">
                        <a:lumMod val="60000"/>
                        <a:lumOff val="40000"/>
                      </a:schemeClr>
                    </a:solidFill>
                  </a:tcPr>
                </a:tc>
                <a:tc>
                  <a:txBody>
                    <a:bodyPr/>
                    <a:lstStyle/>
                    <a:p>
                      <a:pPr algn="ctr" fontAlgn="base"/>
                      <a:r>
                        <a:rPr lang="en-US" sz="1400" kern="0">
                          <a:effectLst/>
                          <a:latin typeface="Century Gothic"/>
                        </a:rPr>
                        <a:t>New </a:t>
                      </a:r>
                      <a:r>
                        <a:rPr lang="en-US" sz="1400" kern="0" err="1">
                          <a:effectLst/>
                          <a:latin typeface="Century Gothic"/>
                        </a:rPr>
                        <a:t>indic</a:t>
                      </a:r>
                      <a:r>
                        <a:rPr lang="en-US" sz="1400" kern="0">
                          <a:effectLst/>
                          <a:latin typeface="Century Gothic"/>
                        </a:rPr>
                        <a:t>​</a:t>
                      </a:r>
                      <a:endParaRPr lang="en-US" sz="1400">
                        <a:effectLst/>
                        <a:latin typeface="Century Gothic"/>
                      </a:endParaRPr>
                    </a:p>
                  </a:txBody>
                  <a:tcPr marL="9525" marR="9525" marT="9525" marB="9525">
                    <a:solidFill>
                      <a:schemeClr val="bg2">
                        <a:lumMod val="60000"/>
                        <a:lumOff val="40000"/>
                      </a:schemeClr>
                    </a:solidFill>
                  </a:tcPr>
                </a:tc>
                <a:tc>
                  <a:txBody>
                    <a:bodyPr/>
                    <a:lstStyle/>
                    <a:p>
                      <a:pPr algn="ctr" fontAlgn="base"/>
                      <a:r>
                        <a:rPr lang="en-US" sz="1400" kern="0">
                          <a:effectLst/>
                          <a:latin typeface="Century Gothic"/>
                        </a:rPr>
                        <a:t>6​​</a:t>
                      </a:r>
                      <a:endParaRPr lang="en-US" sz="1400">
                        <a:effectLst/>
                        <a:latin typeface="Century Gothic"/>
                      </a:endParaRPr>
                    </a:p>
                  </a:txBody>
                  <a:tcPr marL="9525" marR="9525" marT="9525" marB="9525">
                    <a:solidFill>
                      <a:schemeClr val="bg2">
                        <a:lumMod val="60000"/>
                        <a:lumOff val="40000"/>
                      </a:schemeClr>
                    </a:solidFill>
                  </a:tcPr>
                </a:tc>
                <a:tc>
                  <a:txBody>
                    <a:bodyPr/>
                    <a:lstStyle/>
                    <a:p>
                      <a:pPr algn="ctr" fontAlgn="base"/>
                      <a:r>
                        <a:rPr lang="en-US" sz="1400" kern="0">
                          <a:effectLst/>
                          <a:latin typeface="Century Gothic"/>
                        </a:rPr>
                        <a:t>6​​</a:t>
                      </a:r>
                      <a:endParaRPr lang="en-US" sz="1400">
                        <a:effectLst/>
                        <a:latin typeface="Century Gothic"/>
                      </a:endParaRPr>
                    </a:p>
                  </a:txBody>
                  <a:tcPr marL="9525" marR="9525" marT="9525" marB="9525">
                    <a:solidFill>
                      <a:schemeClr val="bg2">
                        <a:lumMod val="60000"/>
                        <a:lumOff val="40000"/>
                      </a:schemeClr>
                    </a:solidFill>
                  </a:tcPr>
                </a:tc>
                <a:tc>
                  <a:txBody>
                    <a:bodyPr/>
                    <a:lstStyle/>
                    <a:p>
                      <a:pPr algn="ctr" fontAlgn="base"/>
                      <a:r>
                        <a:rPr lang="en-US" sz="1400" kern="0">
                          <a:effectLst/>
                          <a:latin typeface="Century Gothic"/>
                        </a:rPr>
                        <a:t>6​​</a:t>
                      </a:r>
                      <a:endParaRPr lang="en-US" sz="1400">
                        <a:effectLst/>
                        <a:latin typeface="Century Gothic"/>
                      </a:endParaRPr>
                    </a:p>
                  </a:txBody>
                  <a:tcPr marL="9525" marR="9525" marT="9525" marB="9525">
                    <a:solidFill>
                      <a:schemeClr val="bg2">
                        <a:lumMod val="60000"/>
                        <a:lumOff val="40000"/>
                      </a:schemeClr>
                    </a:solidFill>
                  </a:tcPr>
                </a:tc>
                <a:extLst>
                  <a:ext uri="{0D108BD9-81ED-4DB2-BD59-A6C34878D82A}">
                    <a16:rowId xmlns:a16="http://schemas.microsoft.com/office/drawing/2014/main" xmlns="" val="822752682"/>
                  </a:ext>
                </a:extLst>
              </a:tr>
              <a:tr h="672352">
                <a:tc vMerge="1">
                  <a:txBody>
                    <a:bodyPr/>
                    <a:lstStyle/>
                    <a:p>
                      <a:endParaRPr lang="en-US"/>
                    </a:p>
                  </a:txBody>
                  <a:tcPr/>
                </a:tc>
                <a:tc>
                  <a:txBody>
                    <a:bodyPr/>
                    <a:lstStyle/>
                    <a:p>
                      <a:pPr fontAlgn="base"/>
                      <a:r>
                        <a:rPr lang="en-US" sz="1400" kern="0">
                          <a:effectLst/>
                          <a:latin typeface="Century Gothic"/>
                        </a:rPr>
                        <a:t>Human Capital strategy, Wage Negotiations strategy, HR Policy and filling of vacancy​​</a:t>
                      </a:r>
                      <a:endParaRPr lang="en-US" sz="1400">
                        <a:effectLst/>
                        <a:latin typeface="Century Gothic"/>
                      </a:endParaRPr>
                    </a:p>
                  </a:txBody>
                  <a:tcPr marL="9525" marR="9525" marT="9525" marB="9525">
                    <a:solidFill>
                      <a:schemeClr val="bg2">
                        <a:lumMod val="60000"/>
                        <a:lumOff val="40000"/>
                      </a:schemeClr>
                    </a:solidFill>
                  </a:tcPr>
                </a:tc>
                <a:tc>
                  <a:txBody>
                    <a:bodyPr/>
                    <a:lstStyle/>
                    <a:p>
                      <a:pPr algn="ctr" fontAlgn="base"/>
                      <a:r>
                        <a:rPr lang="en-US" sz="1400" kern="0">
                          <a:effectLst/>
                          <a:latin typeface="Century Gothic"/>
                        </a:rPr>
                        <a:t>-​​</a:t>
                      </a:r>
                      <a:endParaRPr lang="en-US" sz="1400">
                        <a:effectLst/>
                        <a:latin typeface="Century Gothic"/>
                      </a:endParaRPr>
                    </a:p>
                  </a:txBody>
                  <a:tcPr marL="9525" marR="9525" marT="9525" marB="9525">
                    <a:solidFill>
                      <a:schemeClr val="bg2">
                        <a:lumMod val="60000"/>
                        <a:lumOff val="40000"/>
                      </a:schemeClr>
                    </a:solidFill>
                  </a:tcPr>
                </a:tc>
                <a:tc>
                  <a:txBody>
                    <a:bodyPr/>
                    <a:lstStyle/>
                    <a:p>
                      <a:pPr algn="ctr" fontAlgn="base"/>
                      <a:r>
                        <a:rPr lang="en-US" sz="1400" kern="0">
                          <a:effectLst/>
                          <a:latin typeface="Century Gothic"/>
                        </a:rPr>
                        <a:t>-​​</a:t>
                      </a:r>
                      <a:endParaRPr lang="en-US" sz="1400">
                        <a:effectLst/>
                        <a:latin typeface="Century Gothic"/>
                      </a:endParaRPr>
                    </a:p>
                  </a:txBody>
                  <a:tcPr marL="9525" marR="9525" marT="9525" marB="9525">
                    <a:solidFill>
                      <a:schemeClr val="bg2">
                        <a:lumMod val="60000"/>
                        <a:lumOff val="40000"/>
                      </a:schemeClr>
                    </a:solidFill>
                  </a:tcPr>
                </a:tc>
                <a:tc>
                  <a:txBody>
                    <a:bodyPr/>
                    <a:lstStyle/>
                    <a:p>
                      <a:pPr algn="ctr" fontAlgn="base"/>
                      <a:r>
                        <a:rPr lang="en-US" sz="1400" kern="0">
                          <a:effectLst/>
                          <a:latin typeface="Century Gothic"/>
                        </a:rPr>
                        <a:t>-​​</a:t>
                      </a:r>
                      <a:endParaRPr lang="en-US" sz="1400">
                        <a:effectLst/>
                        <a:latin typeface="Century Gothic"/>
                      </a:endParaRPr>
                    </a:p>
                  </a:txBody>
                  <a:tcPr marL="9525" marR="9525" marT="9525" marB="9525">
                    <a:solidFill>
                      <a:schemeClr val="bg2">
                        <a:lumMod val="60000"/>
                        <a:lumOff val="40000"/>
                      </a:schemeClr>
                    </a:solidFill>
                  </a:tcPr>
                </a:tc>
                <a:tc>
                  <a:txBody>
                    <a:bodyPr/>
                    <a:lstStyle/>
                    <a:p>
                      <a:pPr algn="ctr" fontAlgn="base"/>
                      <a:r>
                        <a:rPr lang="en-US" sz="1400" kern="0">
                          <a:effectLst/>
                          <a:latin typeface="Century Gothic"/>
                        </a:rPr>
                        <a:t>85%​</a:t>
                      </a:r>
                      <a:endParaRPr lang="en-US" sz="1400">
                        <a:effectLst/>
                        <a:latin typeface="Century Gothic"/>
                      </a:endParaRPr>
                    </a:p>
                  </a:txBody>
                  <a:tcPr marL="9525" marR="9525" marT="9525" marB="9525">
                    <a:solidFill>
                      <a:schemeClr val="bg2">
                        <a:lumMod val="60000"/>
                        <a:lumOff val="40000"/>
                      </a:schemeClr>
                    </a:solidFill>
                  </a:tcPr>
                </a:tc>
                <a:tc>
                  <a:txBody>
                    <a:bodyPr/>
                    <a:lstStyle/>
                    <a:p>
                      <a:pPr algn="ctr" fontAlgn="base"/>
                      <a:r>
                        <a:rPr lang="en-US" sz="1400" kern="0">
                          <a:effectLst/>
                          <a:latin typeface="Century Gothic"/>
                        </a:rPr>
                        <a:t>100%​​</a:t>
                      </a:r>
                      <a:endParaRPr lang="en-US" sz="1400">
                        <a:effectLst/>
                        <a:latin typeface="Century Gothic"/>
                      </a:endParaRPr>
                    </a:p>
                  </a:txBody>
                  <a:tcPr marL="9525" marR="9525" marT="9525" marB="9525">
                    <a:solidFill>
                      <a:schemeClr val="bg2">
                        <a:lumMod val="60000"/>
                        <a:lumOff val="40000"/>
                      </a:schemeClr>
                    </a:solidFill>
                  </a:tcPr>
                </a:tc>
                <a:tc>
                  <a:txBody>
                    <a:bodyPr/>
                    <a:lstStyle/>
                    <a:p>
                      <a:pPr algn="ctr" fontAlgn="base"/>
                      <a:r>
                        <a:rPr lang="en-US" sz="1400" kern="0">
                          <a:effectLst/>
                          <a:latin typeface="Century Gothic"/>
                        </a:rPr>
                        <a:t>100%​​</a:t>
                      </a:r>
                      <a:endParaRPr lang="en-US" sz="1400">
                        <a:effectLst/>
                        <a:latin typeface="Century Gothic"/>
                      </a:endParaRPr>
                    </a:p>
                  </a:txBody>
                  <a:tcPr marL="9525" marR="9525" marT="9525" marB="9525">
                    <a:solidFill>
                      <a:schemeClr val="bg2">
                        <a:lumMod val="60000"/>
                        <a:lumOff val="40000"/>
                      </a:schemeClr>
                    </a:solidFill>
                  </a:tcPr>
                </a:tc>
                <a:tc>
                  <a:txBody>
                    <a:bodyPr/>
                    <a:lstStyle/>
                    <a:p>
                      <a:pPr algn="ctr" fontAlgn="base"/>
                      <a:r>
                        <a:rPr lang="en-US" sz="1400" kern="0">
                          <a:effectLst/>
                          <a:latin typeface="Century Gothic"/>
                        </a:rPr>
                        <a:t>100%​​</a:t>
                      </a:r>
                      <a:endParaRPr lang="en-US" sz="1400">
                        <a:effectLst/>
                        <a:latin typeface="Century Gothic"/>
                      </a:endParaRPr>
                    </a:p>
                  </a:txBody>
                  <a:tcPr marL="9525" marR="9525" marT="9525" marB="9525">
                    <a:solidFill>
                      <a:schemeClr val="bg2">
                        <a:lumMod val="60000"/>
                        <a:lumOff val="40000"/>
                      </a:schemeClr>
                    </a:solidFill>
                  </a:tcPr>
                </a:tc>
                <a:extLst>
                  <a:ext uri="{0D108BD9-81ED-4DB2-BD59-A6C34878D82A}">
                    <a16:rowId xmlns:a16="http://schemas.microsoft.com/office/drawing/2014/main" xmlns="" val="1959368855"/>
                  </a:ext>
                </a:extLst>
              </a:tr>
              <a:tr h="283553">
                <a:tc vMerge="1">
                  <a:txBody>
                    <a:bodyPr/>
                    <a:lstStyle/>
                    <a:p>
                      <a:endParaRPr lang="en-US"/>
                    </a:p>
                  </a:txBody>
                  <a:tcPr/>
                </a:tc>
                <a:tc>
                  <a:txBody>
                    <a:bodyPr/>
                    <a:lstStyle/>
                    <a:p>
                      <a:pPr fontAlgn="base"/>
                      <a:r>
                        <a:rPr lang="en-US" sz="1400" kern="0">
                          <a:effectLst/>
                          <a:latin typeface="Century Gothic"/>
                        </a:rPr>
                        <a:t>Percentage of WSP implemented.​​</a:t>
                      </a:r>
                      <a:endParaRPr lang="en-US" sz="1400">
                        <a:effectLst/>
                        <a:latin typeface="Century Gothic"/>
                      </a:endParaRPr>
                    </a:p>
                  </a:txBody>
                  <a:tcPr marL="9525" marR="9525" marT="9525" marB="9525">
                    <a:solidFill>
                      <a:schemeClr val="bg2">
                        <a:lumMod val="60000"/>
                        <a:lumOff val="40000"/>
                      </a:schemeClr>
                    </a:solidFill>
                  </a:tcPr>
                </a:tc>
                <a:tc>
                  <a:txBody>
                    <a:bodyPr/>
                    <a:lstStyle/>
                    <a:p>
                      <a:pPr algn="ctr" fontAlgn="base"/>
                      <a:r>
                        <a:rPr lang="en-US" sz="1400" kern="0">
                          <a:effectLst/>
                          <a:latin typeface="Century Gothic"/>
                        </a:rPr>
                        <a:t>-​​</a:t>
                      </a:r>
                      <a:endParaRPr lang="en-US" sz="1400">
                        <a:effectLst/>
                        <a:latin typeface="Century Gothic"/>
                      </a:endParaRPr>
                    </a:p>
                  </a:txBody>
                  <a:tcPr marL="9525" marR="9525" marT="9525" marB="9525">
                    <a:solidFill>
                      <a:schemeClr val="bg2">
                        <a:lumMod val="60000"/>
                        <a:lumOff val="40000"/>
                      </a:schemeClr>
                    </a:solidFill>
                  </a:tcPr>
                </a:tc>
                <a:tc>
                  <a:txBody>
                    <a:bodyPr/>
                    <a:lstStyle/>
                    <a:p>
                      <a:pPr algn="ctr" fontAlgn="base"/>
                      <a:r>
                        <a:rPr lang="en-US" sz="1400" kern="0">
                          <a:effectLst/>
                          <a:latin typeface="Century Gothic"/>
                        </a:rPr>
                        <a:t>-​​</a:t>
                      </a:r>
                      <a:endParaRPr lang="en-US" sz="1400">
                        <a:effectLst/>
                        <a:latin typeface="Century Gothic"/>
                      </a:endParaRPr>
                    </a:p>
                  </a:txBody>
                  <a:tcPr marL="9525" marR="9525" marT="9525" marB="9525">
                    <a:solidFill>
                      <a:schemeClr val="bg2">
                        <a:lumMod val="60000"/>
                        <a:lumOff val="40000"/>
                      </a:schemeClr>
                    </a:solidFill>
                  </a:tcPr>
                </a:tc>
                <a:tc>
                  <a:txBody>
                    <a:bodyPr/>
                    <a:lstStyle/>
                    <a:p>
                      <a:pPr algn="ctr" fontAlgn="base"/>
                      <a:r>
                        <a:rPr lang="en-US" sz="1400" kern="0">
                          <a:effectLst/>
                          <a:latin typeface="Century Gothic"/>
                        </a:rPr>
                        <a:t>-​​</a:t>
                      </a:r>
                      <a:endParaRPr lang="en-US" sz="1400">
                        <a:effectLst/>
                        <a:latin typeface="Century Gothic"/>
                      </a:endParaRPr>
                    </a:p>
                  </a:txBody>
                  <a:tcPr marL="9525" marR="9525" marT="9525" marB="9525">
                    <a:solidFill>
                      <a:schemeClr val="bg2">
                        <a:lumMod val="60000"/>
                        <a:lumOff val="40000"/>
                      </a:schemeClr>
                    </a:solidFill>
                  </a:tcPr>
                </a:tc>
                <a:tc>
                  <a:txBody>
                    <a:bodyPr/>
                    <a:lstStyle/>
                    <a:p>
                      <a:pPr algn="ctr" fontAlgn="base"/>
                      <a:r>
                        <a:rPr lang="en-US" sz="1400" kern="0">
                          <a:effectLst/>
                          <a:latin typeface="Century Gothic"/>
                        </a:rPr>
                        <a:t>100%​</a:t>
                      </a:r>
                      <a:endParaRPr lang="en-US" sz="1400">
                        <a:effectLst/>
                        <a:latin typeface="Century Gothic"/>
                      </a:endParaRPr>
                    </a:p>
                  </a:txBody>
                  <a:tcPr marL="9525" marR="9525" marT="9525" marB="9525">
                    <a:solidFill>
                      <a:schemeClr val="bg2">
                        <a:lumMod val="60000"/>
                        <a:lumOff val="40000"/>
                      </a:schemeClr>
                    </a:solidFill>
                  </a:tcPr>
                </a:tc>
                <a:tc>
                  <a:txBody>
                    <a:bodyPr/>
                    <a:lstStyle/>
                    <a:p>
                      <a:pPr algn="ctr" fontAlgn="base"/>
                      <a:r>
                        <a:rPr lang="en-US" sz="1400" kern="0">
                          <a:effectLst/>
                          <a:latin typeface="Century Gothic"/>
                        </a:rPr>
                        <a:t>100%​​</a:t>
                      </a:r>
                      <a:endParaRPr lang="en-US" sz="1400">
                        <a:effectLst/>
                        <a:latin typeface="Century Gothic"/>
                      </a:endParaRPr>
                    </a:p>
                  </a:txBody>
                  <a:tcPr marL="9525" marR="9525" marT="9525" marB="9525">
                    <a:solidFill>
                      <a:schemeClr val="bg2">
                        <a:lumMod val="60000"/>
                        <a:lumOff val="40000"/>
                      </a:schemeClr>
                    </a:solidFill>
                  </a:tcPr>
                </a:tc>
                <a:tc>
                  <a:txBody>
                    <a:bodyPr/>
                    <a:lstStyle/>
                    <a:p>
                      <a:pPr algn="ctr" fontAlgn="base"/>
                      <a:r>
                        <a:rPr lang="en-US" sz="1400" kern="0">
                          <a:effectLst/>
                          <a:latin typeface="Century Gothic"/>
                        </a:rPr>
                        <a:t>100%​​</a:t>
                      </a:r>
                      <a:endParaRPr lang="en-US" sz="1400">
                        <a:effectLst/>
                        <a:latin typeface="Century Gothic"/>
                      </a:endParaRPr>
                    </a:p>
                  </a:txBody>
                  <a:tcPr marL="9525" marR="9525" marT="9525" marB="9525">
                    <a:solidFill>
                      <a:schemeClr val="bg2">
                        <a:lumMod val="60000"/>
                        <a:lumOff val="40000"/>
                      </a:schemeClr>
                    </a:solidFill>
                  </a:tcPr>
                </a:tc>
                <a:tc>
                  <a:txBody>
                    <a:bodyPr/>
                    <a:lstStyle/>
                    <a:p>
                      <a:pPr algn="ctr" fontAlgn="base"/>
                      <a:r>
                        <a:rPr lang="en-US" sz="1400" kern="0">
                          <a:effectLst/>
                          <a:latin typeface="Century Gothic"/>
                        </a:rPr>
                        <a:t>100%​​</a:t>
                      </a:r>
                      <a:endParaRPr lang="en-US" sz="1400">
                        <a:effectLst/>
                        <a:latin typeface="Century Gothic"/>
                      </a:endParaRPr>
                    </a:p>
                  </a:txBody>
                  <a:tcPr marL="9525" marR="9525" marT="9525" marB="9525">
                    <a:solidFill>
                      <a:schemeClr val="bg2">
                        <a:lumMod val="60000"/>
                        <a:lumOff val="40000"/>
                      </a:schemeClr>
                    </a:solidFill>
                  </a:tcPr>
                </a:tc>
                <a:extLst>
                  <a:ext uri="{0D108BD9-81ED-4DB2-BD59-A6C34878D82A}">
                    <a16:rowId xmlns:a16="http://schemas.microsoft.com/office/drawing/2014/main" xmlns="" val="861392782"/>
                  </a:ext>
                </a:extLst>
              </a:tr>
              <a:tr h="283553">
                <a:tc vMerge="1">
                  <a:txBody>
                    <a:bodyPr/>
                    <a:lstStyle/>
                    <a:p>
                      <a:endParaRPr lang="en-US"/>
                    </a:p>
                  </a:txBody>
                  <a:tcPr/>
                </a:tc>
                <a:tc>
                  <a:txBody>
                    <a:bodyPr/>
                    <a:lstStyle/>
                    <a:p>
                      <a:pPr fontAlgn="base"/>
                      <a:r>
                        <a:rPr lang="en-US" sz="1400" kern="0">
                          <a:effectLst/>
                          <a:latin typeface="Century Gothic"/>
                        </a:rPr>
                        <a:t>Percentage variance on budget spent.​​</a:t>
                      </a:r>
                      <a:endParaRPr lang="en-US" sz="1400">
                        <a:effectLst/>
                        <a:latin typeface="Century Gothic"/>
                      </a:endParaRPr>
                    </a:p>
                  </a:txBody>
                  <a:tcPr marL="9525" marR="9525" marT="9525" marB="9525">
                    <a:solidFill>
                      <a:schemeClr val="bg2">
                        <a:lumMod val="60000"/>
                        <a:lumOff val="40000"/>
                      </a:schemeClr>
                    </a:solidFill>
                  </a:tcPr>
                </a:tc>
                <a:tc>
                  <a:txBody>
                    <a:bodyPr/>
                    <a:lstStyle/>
                    <a:p>
                      <a:pPr algn="ctr" fontAlgn="base"/>
                      <a:r>
                        <a:rPr lang="en-US" sz="1400" kern="0">
                          <a:effectLst/>
                          <a:latin typeface="Century Gothic"/>
                        </a:rPr>
                        <a:t>-​​</a:t>
                      </a:r>
                      <a:endParaRPr lang="en-US" sz="1400">
                        <a:effectLst/>
                        <a:latin typeface="Century Gothic"/>
                      </a:endParaRPr>
                    </a:p>
                  </a:txBody>
                  <a:tcPr marL="9525" marR="9525" marT="9525" marB="9525">
                    <a:solidFill>
                      <a:schemeClr val="bg2">
                        <a:lumMod val="60000"/>
                        <a:lumOff val="40000"/>
                      </a:schemeClr>
                    </a:solidFill>
                  </a:tcPr>
                </a:tc>
                <a:tc>
                  <a:txBody>
                    <a:bodyPr/>
                    <a:lstStyle/>
                    <a:p>
                      <a:pPr algn="ctr" fontAlgn="base"/>
                      <a:r>
                        <a:rPr lang="en-US" sz="1400" kern="0">
                          <a:effectLst/>
                          <a:latin typeface="Century Gothic"/>
                        </a:rPr>
                        <a:t>-​​</a:t>
                      </a:r>
                      <a:endParaRPr lang="en-US" sz="1400">
                        <a:effectLst/>
                        <a:latin typeface="Century Gothic"/>
                      </a:endParaRPr>
                    </a:p>
                  </a:txBody>
                  <a:tcPr marL="9525" marR="9525" marT="9525" marB="9525">
                    <a:solidFill>
                      <a:schemeClr val="bg2">
                        <a:lumMod val="60000"/>
                        <a:lumOff val="40000"/>
                      </a:schemeClr>
                    </a:solidFill>
                  </a:tcPr>
                </a:tc>
                <a:tc>
                  <a:txBody>
                    <a:bodyPr/>
                    <a:lstStyle/>
                    <a:p>
                      <a:pPr algn="ctr" fontAlgn="base"/>
                      <a:r>
                        <a:rPr lang="en-US" sz="1400" kern="0">
                          <a:effectLst/>
                          <a:latin typeface="Century Gothic"/>
                        </a:rPr>
                        <a:t>-​​</a:t>
                      </a:r>
                      <a:endParaRPr lang="en-US" sz="1400">
                        <a:effectLst/>
                        <a:latin typeface="Century Gothic"/>
                      </a:endParaRPr>
                    </a:p>
                  </a:txBody>
                  <a:tcPr marL="9525" marR="9525" marT="9525" marB="9525">
                    <a:solidFill>
                      <a:schemeClr val="bg2">
                        <a:lumMod val="60000"/>
                        <a:lumOff val="40000"/>
                      </a:schemeClr>
                    </a:solidFill>
                  </a:tcPr>
                </a:tc>
                <a:tc>
                  <a:txBody>
                    <a:bodyPr/>
                    <a:lstStyle/>
                    <a:p>
                      <a:pPr algn="ctr" fontAlgn="base"/>
                      <a:r>
                        <a:rPr lang="en-US" sz="1400" kern="0">
                          <a:effectLst/>
                          <a:latin typeface="Century Gothic"/>
                        </a:rPr>
                        <a:t>New </a:t>
                      </a:r>
                      <a:r>
                        <a:rPr lang="en-US" sz="1400" kern="0" err="1">
                          <a:effectLst/>
                          <a:latin typeface="Century Gothic"/>
                        </a:rPr>
                        <a:t>indic</a:t>
                      </a:r>
                      <a:r>
                        <a:rPr lang="en-US" sz="1400" kern="0">
                          <a:effectLst/>
                          <a:latin typeface="Century Gothic"/>
                        </a:rPr>
                        <a:t>​</a:t>
                      </a:r>
                      <a:endParaRPr lang="en-US" sz="1400">
                        <a:effectLst/>
                        <a:latin typeface="Century Gothic"/>
                      </a:endParaRPr>
                    </a:p>
                  </a:txBody>
                  <a:tcPr marL="9525" marR="9525" marT="9525" marB="9525">
                    <a:solidFill>
                      <a:schemeClr val="bg2">
                        <a:lumMod val="60000"/>
                        <a:lumOff val="40000"/>
                      </a:schemeClr>
                    </a:solidFill>
                  </a:tcPr>
                </a:tc>
                <a:tc>
                  <a:txBody>
                    <a:bodyPr/>
                    <a:lstStyle/>
                    <a:p>
                      <a:pPr algn="ctr" fontAlgn="base"/>
                      <a:r>
                        <a:rPr lang="en-US" sz="1400" kern="0">
                          <a:effectLst/>
                          <a:latin typeface="Century Gothic"/>
                        </a:rPr>
                        <a:t>0%​​</a:t>
                      </a:r>
                      <a:endParaRPr lang="en-US" sz="1400">
                        <a:effectLst/>
                        <a:latin typeface="Century Gothic"/>
                      </a:endParaRPr>
                    </a:p>
                  </a:txBody>
                  <a:tcPr marL="9525" marR="9525" marT="9525" marB="9525">
                    <a:solidFill>
                      <a:schemeClr val="bg2">
                        <a:lumMod val="60000"/>
                        <a:lumOff val="40000"/>
                      </a:schemeClr>
                    </a:solidFill>
                  </a:tcPr>
                </a:tc>
                <a:tc>
                  <a:txBody>
                    <a:bodyPr/>
                    <a:lstStyle/>
                    <a:p>
                      <a:pPr algn="ctr" fontAlgn="base"/>
                      <a:r>
                        <a:rPr lang="en-US" sz="1400" kern="0">
                          <a:effectLst/>
                          <a:latin typeface="Century Gothic"/>
                        </a:rPr>
                        <a:t>0%​​</a:t>
                      </a:r>
                      <a:endParaRPr lang="en-US" sz="1400">
                        <a:effectLst/>
                        <a:latin typeface="Century Gothic"/>
                      </a:endParaRPr>
                    </a:p>
                  </a:txBody>
                  <a:tcPr marL="9525" marR="9525" marT="9525" marB="9525">
                    <a:solidFill>
                      <a:schemeClr val="bg2">
                        <a:lumMod val="60000"/>
                        <a:lumOff val="40000"/>
                      </a:schemeClr>
                    </a:solidFill>
                  </a:tcPr>
                </a:tc>
                <a:tc>
                  <a:txBody>
                    <a:bodyPr/>
                    <a:lstStyle/>
                    <a:p>
                      <a:pPr algn="ctr" fontAlgn="base"/>
                      <a:r>
                        <a:rPr lang="en-US" sz="1400" kern="0">
                          <a:effectLst/>
                          <a:latin typeface="Century Gothic"/>
                        </a:rPr>
                        <a:t>0%​​</a:t>
                      </a:r>
                      <a:endParaRPr lang="en-US" sz="1400">
                        <a:effectLst/>
                        <a:latin typeface="Century Gothic"/>
                      </a:endParaRPr>
                    </a:p>
                  </a:txBody>
                  <a:tcPr marL="9525" marR="9525" marT="9525" marB="9525">
                    <a:solidFill>
                      <a:schemeClr val="bg2">
                        <a:lumMod val="60000"/>
                        <a:lumOff val="40000"/>
                      </a:schemeClr>
                    </a:solidFill>
                  </a:tcPr>
                </a:tc>
                <a:extLst>
                  <a:ext uri="{0D108BD9-81ED-4DB2-BD59-A6C34878D82A}">
                    <a16:rowId xmlns:a16="http://schemas.microsoft.com/office/drawing/2014/main" xmlns="" val="2584368534"/>
                  </a:ext>
                </a:extLst>
              </a:tr>
              <a:tr h="354440">
                <a:tc vMerge="1">
                  <a:txBody>
                    <a:bodyPr/>
                    <a:lstStyle/>
                    <a:p>
                      <a:endParaRPr lang="en-US"/>
                    </a:p>
                  </a:txBody>
                  <a:tcPr/>
                </a:tc>
                <a:tc>
                  <a:txBody>
                    <a:bodyPr/>
                    <a:lstStyle/>
                    <a:p>
                      <a:pPr fontAlgn="base"/>
                      <a:r>
                        <a:rPr lang="en-US" sz="1400" kern="0">
                          <a:effectLst/>
                          <a:latin typeface="Century Gothic"/>
                        </a:rPr>
                        <a:t>Percentage progress on implementation of procurement plan.​​</a:t>
                      </a:r>
                      <a:endParaRPr lang="en-US" sz="1400">
                        <a:effectLst/>
                        <a:latin typeface="Century Gothic"/>
                      </a:endParaRPr>
                    </a:p>
                  </a:txBody>
                  <a:tcPr marL="9525" marR="9525" marT="9525" marB="9525">
                    <a:solidFill>
                      <a:schemeClr val="bg2">
                        <a:lumMod val="60000"/>
                        <a:lumOff val="40000"/>
                      </a:schemeClr>
                    </a:solidFill>
                  </a:tcPr>
                </a:tc>
                <a:tc>
                  <a:txBody>
                    <a:bodyPr/>
                    <a:lstStyle/>
                    <a:p>
                      <a:pPr algn="ctr" fontAlgn="base"/>
                      <a:r>
                        <a:rPr lang="en-US" sz="1400" kern="0">
                          <a:effectLst/>
                          <a:latin typeface="Century Gothic"/>
                        </a:rPr>
                        <a:t>-​​</a:t>
                      </a:r>
                      <a:endParaRPr lang="en-US" sz="1400">
                        <a:effectLst/>
                        <a:latin typeface="Century Gothic"/>
                      </a:endParaRPr>
                    </a:p>
                  </a:txBody>
                  <a:tcPr marL="9525" marR="9525" marT="9525" marB="9525">
                    <a:solidFill>
                      <a:schemeClr val="bg2">
                        <a:lumMod val="60000"/>
                        <a:lumOff val="40000"/>
                      </a:schemeClr>
                    </a:solidFill>
                  </a:tcPr>
                </a:tc>
                <a:tc>
                  <a:txBody>
                    <a:bodyPr/>
                    <a:lstStyle/>
                    <a:p>
                      <a:pPr algn="ctr" fontAlgn="base"/>
                      <a:r>
                        <a:rPr lang="en-US" sz="1400" kern="0">
                          <a:effectLst/>
                          <a:latin typeface="Century Gothic"/>
                        </a:rPr>
                        <a:t>-​​</a:t>
                      </a:r>
                      <a:endParaRPr lang="en-US" sz="1400">
                        <a:effectLst/>
                        <a:latin typeface="Century Gothic"/>
                      </a:endParaRPr>
                    </a:p>
                  </a:txBody>
                  <a:tcPr marL="9525" marR="9525" marT="9525" marB="9525">
                    <a:solidFill>
                      <a:schemeClr val="bg2">
                        <a:lumMod val="60000"/>
                        <a:lumOff val="40000"/>
                      </a:schemeClr>
                    </a:solidFill>
                  </a:tcPr>
                </a:tc>
                <a:tc>
                  <a:txBody>
                    <a:bodyPr/>
                    <a:lstStyle/>
                    <a:p>
                      <a:pPr algn="ctr" fontAlgn="base"/>
                      <a:r>
                        <a:rPr lang="en-US" sz="1400" kern="0">
                          <a:effectLst/>
                          <a:latin typeface="Century Gothic"/>
                        </a:rPr>
                        <a:t>-​​</a:t>
                      </a:r>
                      <a:endParaRPr lang="en-US" sz="1400">
                        <a:effectLst/>
                        <a:latin typeface="Century Gothic"/>
                      </a:endParaRPr>
                    </a:p>
                  </a:txBody>
                  <a:tcPr marL="9525" marR="9525" marT="9525" marB="9525">
                    <a:solidFill>
                      <a:schemeClr val="bg2">
                        <a:lumMod val="60000"/>
                        <a:lumOff val="40000"/>
                      </a:schemeClr>
                    </a:solidFill>
                  </a:tcPr>
                </a:tc>
                <a:tc>
                  <a:txBody>
                    <a:bodyPr/>
                    <a:lstStyle/>
                    <a:p>
                      <a:pPr algn="ctr" fontAlgn="base"/>
                      <a:r>
                        <a:rPr lang="en-US" sz="1400" kern="0">
                          <a:effectLst/>
                          <a:latin typeface="Century Gothic"/>
                        </a:rPr>
                        <a:t>New </a:t>
                      </a:r>
                      <a:r>
                        <a:rPr lang="en-US" sz="1400" kern="0" err="1">
                          <a:effectLst/>
                          <a:latin typeface="Century Gothic"/>
                        </a:rPr>
                        <a:t>indic</a:t>
                      </a:r>
                      <a:r>
                        <a:rPr lang="en-US" sz="1400" kern="0">
                          <a:effectLst/>
                          <a:latin typeface="Century Gothic"/>
                        </a:rPr>
                        <a:t>​</a:t>
                      </a:r>
                      <a:endParaRPr lang="en-US" sz="1400">
                        <a:effectLst/>
                        <a:latin typeface="Century Gothic"/>
                      </a:endParaRPr>
                    </a:p>
                  </a:txBody>
                  <a:tcPr marL="9525" marR="9525" marT="9525" marB="9525">
                    <a:solidFill>
                      <a:schemeClr val="bg2">
                        <a:lumMod val="60000"/>
                        <a:lumOff val="40000"/>
                      </a:schemeClr>
                    </a:solidFill>
                  </a:tcPr>
                </a:tc>
                <a:tc>
                  <a:txBody>
                    <a:bodyPr/>
                    <a:lstStyle/>
                    <a:p>
                      <a:pPr algn="ctr" fontAlgn="base"/>
                      <a:r>
                        <a:rPr lang="en-US" sz="1400" kern="0">
                          <a:effectLst/>
                          <a:latin typeface="Century Gothic"/>
                        </a:rPr>
                        <a:t>100%​​</a:t>
                      </a:r>
                      <a:endParaRPr lang="en-US" sz="1400">
                        <a:effectLst/>
                        <a:latin typeface="Century Gothic"/>
                      </a:endParaRPr>
                    </a:p>
                  </a:txBody>
                  <a:tcPr marL="9525" marR="9525" marT="9525" marB="9525">
                    <a:solidFill>
                      <a:schemeClr val="bg2">
                        <a:lumMod val="60000"/>
                        <a:lumOff val="40000"/>
                      </a:schemeClr>
                    </a:solidFill>
                  </a:tcPr>
                </a:tc>
                <a:tc>
                  <a:txBody>
                    <a:bodyPr/>
                    <a:lstStyle/>
                    <a:p>
                      <a:pPr algn="ctr" fontAlgn="base"/>
                      <a:r>
                        <a:rPr lang="en-US" sz="1400" kern="0">
                          <a:effectLst/>
                          <a:latin typeface="Century Gothic"/>
                        </a:rPr>
                        <a:t>100%​​</a:t>
                      </a:r>
                      <a:endParaRPr lang="en-US" sz="1400">
                        <a:effectLst/>
                        <a:latin typeface="Century Gothic"/>
                      </a:endParaRPr>
                    </a:p>
                  </a:txBody>
                  <a:tcPr marL="9525" marR="9525" marT="9525" marB="9525">
                    <a:solidFill>
                      <a:schemeClr val="bg2">
                        <a:lumMod val="60000"/>
                        <a:lumOff val="40000"/>
                      </a:schemeClr>
                    </a:solidFill>
                  </a:tcPr>
                </a:tc>
                <a:tc>
                  <a:txBody>
                    <a:bodyPr/>
                    <a:lstStyle/>
                    <a:p>
                      <a:pPr algn="ctr" fontAlgn="base"/>
                      <a:r>
                        <a:rPr lang="en-US" sz="1400" kern="0">
                          <a:effectLst/>
                          <a:latin typeface="Century Gothic"/>
                        </a:rPr>
                        <a:t>100%​​</a:t>
                      </a:r>
                      <a:endParaRPr lang="en-US" sz="1400">
                        <a:effectLst/>
                        <a:latin typeface="Century Gothic"/>
                      </a:endParaRPr>
                    </a:p>
                  </a:txBody>
                  <a:tcPr marL="9525" marR="9525" marT="9525" marB="9525">
                    <a:solidFill>
                      <a:schemeClr val="bg2">
                        <a:lumMod val="60000"/>
                        <a:lumOff val="40000"/>
                      </a:schemeClr>
                    </a:solidFill>
                  </a:tcPr>
                </a:tc>
                <a:extLst>
                  <a:ext uri="{0D108BD9-81ED-4DB2-BD59-A6C34878D82A}">
                    <a16:rowId xmlns:a16="http://schemas.microsoft.com/office/drawing/2014/main" xmlns="" val="1561993092"/>
                  </a:ext>
                </a:extLst>
              </a:tr>
              <a:tr h="283553">
                <a:tc vMerge="1">
                  <a:txBody>
                    <a:bodyPr/>
                    <a:lstStyle/>
                    <a:p>
                      <a:endParaRPr lang="en-US"/>
                    </a:p>
                  </a:txBody>
                  <a:tcPr/>
                </a:tc>
                <a:tc>
                  <a:txBody>
                    <a:bodyPr/>
                    <a:lstStyle/>
                    <a:p>
                      <a:pPr fontAlgn="base"/>
                      <a:r>
                        <a:rPr lang="en-US" sz="1400" kern="0">
                          <a:effectLst/>
                          <a:latin typeface="Century Gothic"/>
                        </a:rPr>
                        <a:t>Number of operations </a:t>
                      </a:r>
                      <a:r>
                        <a:rPr lang="en-US" sz="1400" kern="0" err="1">
                          <a:effectLst/>
                          <a:latin typeface="Century Gothic"/>
                        </a:rPr>
                        <a:t>digitised</a:t>
                      </a:r>
                      <a:r>
                        <a:rPr lang="en-US" sz="1400" kern="0">
                          <a:effectLst/>
                          <a:latin typeface="Century Gothic"/>
                        </a:rPr>
                        <a:t>. ​​</a:t>
                      </a:r>
                      <a:endParaRPr lang="en-US" sz="1400">
                        <a:effectLst/>
                        <a:latin typeface="Century Gothic"/>
                      </a:endParaRPr>
                    </a:p>
                  </a:txBody>
                  <a:tcPr marL="9525" marR="9525" marT="9525" marB="9525">
                    <a:solidFill>
                      <a:schemeClr val="bg2">
                        <a:lumMod val="60000"/>
                        <a:lumOff val="40000"/>
                      </a:schemeClr>
                    </a:solidFill>
                  </a:tcPr>
                </a:tc>
                <a:tc>
                  <a:txBody>
                    <a:bodyPr/>
                    <a:lstStyle/>
                    <a:p>
                      <a:pPr algn="ctr" fontAlgn="base"/>
                      <a:r>
                        <a:rPr lang="en-US" sz="1400" kern="0">
                          <a:effectLst/>
                          <a:latin typeface="Century Gothic"/>
                        </a:rPr>
                        <a:t>-​​</a:t>
                      </a:r>
                      <a:endParaRPr lang="en-US" sz="1400">
                        <a:effectLst/>
                        <a:latin typeface="Century Gothic"/>
                      </a:endParaRPr>
                    </a:p>
                  </a:txBody>
                  <a:tcPr marL="9525" marR="9525" marT="9525" marB="9525">
                    <a:solidFill>
                      <a:schemeClr val="bg2">
                        <a:lumMod val="60000"/>
                        <a:lumOff val="40000"/>
                      </a:schemeClr>
                    </a:solidFill>
                  </a:tcPr>
                </a:tc>
                <a:tc>
                  <a:txBody>
                    <a:bodyPr/>
                    <a:lstStyle/>
                    <a:p>
                      <a:pPr algn="ctr" fontAlgn="base"/>
                      <a:r>
                        <a:rPr lang="en-US" sz="1400" kern="0">
                          <a:effectLst/>
                          <a:latin typeface="Century Gothic"/>
                        </a:rPr>
                        <a:t>-​​</a:t>
                      </a:r>
                      <a:endParaRPr lang="en-US" sz="1400">
                        <a:effectLst/>
                        <a:latin typeface="Century Gothic"/>
                      </a:endParaRPr>
                    </a:p>
                  </a:txBody>
                  <a:tcPr marL="9525" marR="9525" marT="9525" marB="9525">
                    <a:solidFill>
                      <a:schemeClr val="bg2">
                        <a:lumMod val="60000"/>
                        <a:lumOff val="40000"/>
                      </a:schemeClr>
                    </a:solidFill>
                  </a:tcPr>
                </a:tc>
                <a:tc>
                  <a:txBody>
                    <a:bodyPr/>
                    <a:lstStyle/>
                    <a:p>
                      <a:pPr algn="ctr" fontAlgn="base"/>
                      <a:r>
                        <a:rPr lang="en-US" sz="1400" kern="0">
                          <a:effectLst/>
                          <a:latin typeface="Century Gothic"/>
                        </a:rPr>
                        <a:t>-​​</a:t>
                      </a:r>
                      <a:endParaRPr lang="en-US" sz="1400">
                        <a:effectLst/>
                        <a:latin typeface="Century Gothic"/>
                      </a:endParaRPr>
                    </a:p>
                  </a:txBody>
                  <a:tcPr marL="9525" marR="9525" marT="9525" marB="9525">
                    <a:solidFill>
                      <a:schemeClr val="bg2">
                        <a:lumMod val="60000"/>
                        <a:lumOff val="40000"/>
                      </a:schemeClr>
                    </a:solidFill>
                  </a:tcPr>
                </a:tc>
                <a:tc>
                  <a:txBody>
                    <a:bodyPr/>
                    <a:lstStyle/>
                    <a:p>
                      <a:pPr algn="ctr" fontAlgn="base"/>
                      <a:r>
                        <a:rPr lang="en-US" sz="1400" kern="0">
                          <a:effectLst/>
                          <a:latin typeface="Century Gothic"/>
                        </a:rPr>
                        <a:t>New </a:t>
                      </a:r>
                      <a:r>
                        <a:rPr lang="en-US" sz="1400" kern="0" err="1">
                          <a:effectLst/>
                          <a:latin typeface="Century Gothic"/>
                        </a:rPr>
                        <a:t>indic</a:t>
                      </a:r>
                      <a:r>
                        <a:rPr lang="en-US" sz="1400" kern="0">
                          <a:effectLst/>
                          <a:latin typeface="Century Gothic"/>
                        </a:rPr>
                        <a:t>​</a:t>
                      </a:r>
                      <a:endParaRPr lang="en-US" sz="1400">
                        <a:effectLst/>
                        <a:latin typeface="Century Gothic"/>
                      </a:endParaRPr>
                    </a:p>
                  </a:txBody>
                  <a:tcPr marL="9525" marR="9525" marT="9525" marB="9525">
                    <a:solidFill>
                      <a:schemeClr val="bg2">
                        <a:lumMod val="60000"/>
                        <a:lumOff val="40000"/>
                      </a:schemeClr>
                    </a:solidFill>
                  </a:tcPr>
                </a:tc>
                <a:tc>
                  <a:txBody>
                    <a:bodyPr/>
                    <a:lstStyle/>
                    <a:p>
                      <a:pPr algn="ctr" fontAlgn="base"/>
                      <a:r>
                        <a:rPr lang="en-US" sz="1400" kern="0">
                          <a:effectLst/>
                          <a:latin typeface="Century Gothic"/>
                        </a:rPr>
                        <a:t>2​​</a:t>
                      </a:r>
                      <a:endParaRPr lang="en-US" sz="1400">
                        <a:effectLst/>
                        <a:latin typeface="Century Gothic"/>
                      </a:endParaRPr>
                    </a:p>
                  </a:txBody>
                  <a:tcPr marL="9525" marR="9525" marT="9525" marB="9525">
                    <a:solidFill>
                      <a:schemeClr val="bg2">
                        <a:lumMod val="60000"/>
                        <a:lumOff val="40000"/>
                      </a:schemeClr>
                    </a:solidFill>
                  </a:tcPr>
                </a:tc>
                <a:tc>
                  <a:txBody>
                    <a:bodyPr/>
                    <a:lstStyle/>
                    <a:p>
                      <a:pPr algn="ctr" fontAlgn="base"/>
                      <a:r>
                        <a:rPr lang="en-US" sz="1400" kern="0">
                          <a:effectLst/>
                          <a:latin typeface="Century Gothic"/>
                        </a:rPr>
                        <a:t>2​​</a:t>
                      </a:r>
                      <a:endParaRPr lang="en-US" sz="1400">
                        <a:effectLst/>
                        <a:latin typeface="Century Gothic"/>
                      </a:endParaRPr>
                    </a:p>
                  </a:txBody>
                  <a:tcPr marL="9525" marR="9525" marT="9525" marB="9525">
                    <a:solidFill>
                      <a:schemeClr val="bg2">
                        <a:lumMod val="60000"/>
                        <a:lumOff val="40000"/>
                      </a:schemeClr>
                    </a:solidFill>
                  </a:tcPr>
                </a:tc>
                <a:tc>
                  <a:txBody>
                    <a:bodyPr/>
                    <a:lstStyle/>
                    <a:p>
                      <a:pPr algn="ctr" fontAlgn="base"/>
                      <a:r>
                        <a:rPr lang="en-US" sz="1400" kern="0">
                          <a:effectLst/>
                          <a:latin typeface="Century Gothic"/>
                        </a:rPr>
                        <a:t>2​​</a:t>
                      </a:r>
                      <a:endParaRPr lang="en-US" sz="1400">
                        <a:effectLst/>
                        <a:latin typeface="Century Gothic"/>
                      </a:endParaRPr>
                    </a:p>
                  </a:txBody>
                  <a:tcPr marL="9525" marR="9525" marT="9525" marB="9525">
                    <a:solidFill>
                      <a:schemeClr val="bg2">
                        <a:lumMod val="60000"/>
                        <a:lumOff val="40000"/>
                      </a:schemeClr>
                    </a:solidFill>
                  </a:tcPr>
                </a:tc>
                <a:extLst>
                  <a:ext uri="{0D108BD9-81ED-4DB2-BD59-A6C34878D82A}">
                    <a16:rowId xmlns:a16="http://schemas.microsoft.com/office/drawing/2014/main" xmlns="" val="1418528312"/>
                  </a:ext>
                </a:extLst>
              </a:tr>
              <a:tr h="307181">
                <a:tc vMerge="1">
                  <a:txBody>
                    <a:bodyPr/>
                    <a:lstStyle/>
                    <a:p>
                      <a:endParaRPr lang="en-US"/>
                    </a:p>
                  </a:txBody>
                  <a:tcPr/>
                </a:tc>
                <a:tc>
                  <a:txBody>
                    <a:bodyPr/>
                    <a:lstStyle/>
                    <a:p>
                      <a:pPr fontAlgn="base"/>
                      <a:r>
                        <a:rPr lang="en-US" sz="1400" kern="0">
                          <a:effectLst/>
                          <a:latin typeface="Century Gothic"/>
                        </a:rPr>
                        <a:t>Percentage of network uptime.​​</a:t>
                      </a:r>
                      <a:endParaRPr lang="en-US" sz="1400">
                        <a:effectLst/>
                        <a:latin typeface="Century Gothic"/>
                      </a:endParaRPr>
                    </a:p>
                  </a:txBody>
                  <a:tcPr marL="9525" marR="9525" marT="9525" marB="9525">
                    <a:solidFill>
                      <a:schemeClr val="bg2">
                        <a:lumMod val="60000"/>
                        <a:lumOff val="40000"/>
                      </a:schemeClr>
                    </a:solidFill>
                  </a:tcPr>
                </a:tc>
                <a:tc>
                  <a:txBody>
                    <a:bodyPr/>
                    <a:lstStyle/>
                    <a:p>
                      <a:pPr algn="ctr" fontAlgn="base"/>
                      <a:r>
                        <a:rPr lang="en-US" sz="1400" kern="0">
                          <a:effectLst/>
                          <a:latin typeface="Century Gothic"/>
                        </a:rPr>
                        <a:t>-​​</a:t>
                      </a:r>
                      <a:endParaRPr lang="en-US" sz="1400">
                        <a:effectLst/>
                        <a:latin typeface="Century Gothic"/>
                      </a:endParaRPr>
                    </a:p>
                  </a:txBody>
                  <a:tcPr marL="9525" marR="9525" marT="9525" marB="9525">
                    <a:solidFill>
                      <a:schemeClr val="bg2">
                        <a:lumMod val="60000"/>
                        <a:lumOff val="40000"/>
                      </a:schemeClr>
                    </a:solidFill>
                  </a:tcPr>
                </a:tc>
                <a:tc>
                  <a:txBody>
                    <a:bodyPr/>
                    <a:lstStyle/>
                    <a:p>
                      <a:pPr algn="ctr" fontAlgn="base"/>
                      <a:r>
                        <a:rPr lang="en-US" sz="1400" kern="0">
                          <a:effectLst/>
                          <a:latin typeface="Century Gothic"/>
                        </a:rPr>
                        <a:t>-​​</a:t>
                      </a:r>
                      <a:endParaRPr lang="en-US" sz="1400">
                        <a:effectLst/>
                        <a:latin typeface="Century Gothic"/>
                      </a:endParaRPr>
                    </a:p>
                  </a:txBody>
                  <a:tcPr marL="9525" marR="9525" marT="9525" marB="9525">
                    <a:solidFill>
                      <a:schemeClr val="bg2">
                        <a:lumMod val="60000"/>
                        <a:lumOff val="40000"/>
                      </a:schemeClr>
                    </a:solidFill>
                  </a:tcPr>
                </a:tc>
                <a:tc>
                  <a:txBody>
                    <a:bodyPr/>
                    <a:lstStyle/>
                    <a:p>
                      <a:pPr algn="ctr" fontAlgn="base"/>
                      <a:r>
                        <a:rPr lang="en-US" sz="1400" kern="0">
                          <a:effectLst/>
                          <a:latin typeface="Century Gothic"/>
                        </a:rPr>
                        <a:t>-​​</a:t>
                      </a:r>
                      <a:endParaRPr lang="en-US" sz="1400">
                        <a:effectLst/>
                        <a:latin typeface="Century Gothic"/>
                      </a:endParaRPr>
                    </a:p>
                  </a:txBody>
                  <a:tcPr marL="9525" marR="9525" marT="9525" marB="9525">
                    <a:solidFill>
                      <a:schemeClr val="bg2">
                        <a:lumMod val="60000"/>
                        <a:lumOff val="40000"/>
                      </a:schemeClr>
                    </a:solidFill>
                  </a:tcPr>
                </a:tc>
                <a:tc>
                  <a:txBody>
                    <a:bodyPr/>
                    <a:lstStyle/>
                    <a:p>
                      <a:pPr algn="ctr" fontAlgn="base"/>
                      <a:r>
                        <a:rPr lang="en-US" sz="1400" kern="0">
                          <a:effectLst/>
                          <a:latin typeface="Century Gothic"/>
                        </a:rPr>
                        <a:t>New </a:t>
                      </a:r>
                      <a:r>
                        <a:rPr lang="en-US" sz="1400" kern="0" err="1">
                          <a:effectLst/>
                          <a:latin typeface="Century Gothic"/>
                        </a:rPr>
                        <a:t>indic</a:t>
                      </a:r>
                      <a:r>
                        <a:rPr lang="en-US" sz="1400" kern="0">
                          <a:effectLst/>
                          <a:latin typeface="Century Gothic"/>
                        </a:rPr>
                        <a:t>​</a:t>
                      </a:r>
                      <a:endParaRPr lang="en-US" sz="1400">
                        <a:effectLst/>
                        <a:latin typeface="Century Gothic"/>
                      </a:endParaRPr>
                    </a:p>
                  </a:txBody>
                  <a:tcPr marL="9525" marR="9525" marT="9525" marB="9525">
                    <a:solidFill>
                      <a:schemeClr val="bg2">
                        <a:lumMod val="60000"/>
                        <a:lumOff val="40000"/>
                      </a:schemeClr>
                    </a:solidFill>
                  </a:tcPr>
                </a:tc>
                <a:tc>
                  <a:txBody>
                    <a:bodyPr/>
                    <a:lstStyle/>
                    <a:p>
                      <a:pPr algn="ctr" fontAlgn="base"/>
                      <a:r>
                        <a:rPr lang="en-US" sz="1400" kern="0">
                          <a:effectLst/>
                          <a:latin typeface="Century Gothic"/>
                        </a:rPr>
                        <a:t>100%​​</a:t>
                      </a:r>
                      <a:endParaRPr lang="en-US" sz="1400">
                        <a:effectLst/>
                        <a:latin typeface="Century Gothic"/>
                      </a:endParaRPr>
                    </a:p>
                  </a:txBody>
                  <a:tcPr marL="9525" marR="9525" marT="9525" marB="9525">
                    <a:solidFill>
                      <a:schemeClr val="bg2">
                        <a:lumMod val="60000"/>
                        <a:lumOff val="40000"/>
                      </a:schemeClr>
                    </a:solidFill>
                  </a:tcPr>
                </a:tc>
                <a:tc>
                  <a:txBody>
                    <a:bodyPr/>
                    <a:lstStyle/>
                    <a:p>
                      <a:pPr algn="ctr" fontAlgn="base"/>
                      <a:r>
                        <a:rPr lang="en-US" sz="1400" kern="0">
                          <a:effectLst/>
                          <a:latin typeface="Century Gothic"/>
                        </a:rPr>
                        <a:t>100%​​</a:t>
                      </a:r>
                      <a:endParaRPr lang="en-US" sz="1400">
                        <a:effectLst/>
                        <a:latin typeface="Century Gothic"/>
                      </a:endParaRPr>
                    </a:p>
                  </a:txBody>
                  <a:tcPr marL="9525" marR="9525" marT="9525" marB="9525">
                    <a:solidFill>
                      <a:schemeClr val="bg2">
                        <a:lumMod val="60000"/>
                        <a:lumOff val="40000"/>
                      </a:schemeClr>
                    </a:solidFill>
                  </a:tcPr>
                </a:tc>
                <a:tc>
                  <a:txBody>
                    <a:bodyPr/>
                    <a:lstStyle/>
                    <a:p>
                      <a:pPr algn="ctr" fontAlgn="base"/>
                      <a:r>
                        <a:rPr lang="en-US" sz="1400" kern="0" dirty="0">
                          <a:effectLst/>
                          <a:latin typeface="Century Gothic"/>
                        </a:rPr>
                        <a:t>100%​​</a:t>
                      </a:r>
                      <a:endParaRPr lang="en-US" sz="1400" dirty="0">
                        <a:effectLst/>
                        <a:latin typeface="Century Gothic"/>
                      </a:endParaRPr>
                    </a:p>
                  </a:txBody>
                  <a:tcPr marL="9525" marR="9525" marT="9525" marB="9525">
                    <a:solidFill>
                      <a:schemeClr val="bg2">
                        <a:lumMod val="60000"/>
                        <a:lumOff val="40000"/>
                      </a:schemeClr>
                    </a:solidFill>
                  </a:tcPr>
                </a:tc>
                <a:extLst>
                  <a:ext uri="{0D108BD9-81ED-4DB2-BD59-A6C34878D82A}">
                    <a16:rowId xmlns:a16="http://schemas.microsoft.com/office/drawing/2014/main" xmlns="" val="756585886"/>
                  </a:ext>
                </a:extLst>
              </a:tr>
            </a:tbl>
          </a:graphicData>
        </a:graphic>
      </p:graphicFrame>
    </p:spTree>
    <p:extLst>
      <p:ext uri="{BB962C8B-B14F-4D97-AF65-F5344CB8AC3E}">
        <p14:creationId xmlns:p14="http://schemas.microsoft.com/office/powerpoint/2010/main" xmlns="" val="40517289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4E9B277-20F1-94DA-2CE8-039B239203A2}"/>
              </a:ext>
            </a:extLst>
          </p:cNvPr>
          <p:cNvSpPr>
            <a:spLocks noGrp="1"/>
          </p:cNvSpPr>
          <p:nvPr>
            <p:ph type="title"/>
          </p:nvPr>
        </p:nvSpPr>
        <p:spPr>
          <a:xfrm>
            <a:off x="1202919" y="284176"/>
            <a:ext cx="9087395" cy="1508760"/>
          </a:xfrm>
        </p:spPr>
        <p:txBody>
          <a:bodyPr/>
          <a:lstStyle/>
          <a:p>
            <a:pPr algn="ctr"/>
            <a:r>
              <a:rPr lang="en-US" b="1">
                <a:solidFill>
                  <a:schemeClr val="tx2">
                    <a:lumMod val="50000"/>
                  </a:schemeClr>
                </a:solidFill>
                <a:latin typeface="Century Gothic"/>
              </a:rPr>
              <a:t>OUTCOME 4- Internal audit</a:t>
            </a:r>
            <a:endParaRPr lang="en-ZA" b="1">
              <a:solidFill>
                <a:schemeClr val="tx2">
                  <a:lumMod val="50000"/>
                </a:schemeClr>
              </a:solidFill>
              <a:latin typeface="Century Gothic" panose="020B0502020202020204" pitchFamily="34" charset="0"/>
            </a:endParaRPr>
          </a:p>
        </p:txBody>
      </p:sp>
      <p:sp>
        <p:nvSpPr>
          <p:cNvPr id="4" name="Date Placeholder 3">
            <a:extLst>
              <a:ext uri="{FF2B5EF4-FFF2-40B4-BE49-F238E27FC236}">
                <a16:creationId xmlns:a16="http://schemas.microsoft.com/office/drawing/2014/main" xmlns="" id="{8CA3D463-C4C1-1224-E0D3-4D48E5243F44}"/>
              </a:ext>
            </a:extLst>
          </p:cNvPr>
          <p:cNvSpPr>
            <a:spLocks noGrp="1"/>
          </p:cNvSpPr>
          <p:nvPr>
            <p:ph type="dt" sz="half" idx="10"/>
          </p:nvPr>
        </p:nvSpPr>
        <p:spPr/>
        <p:txBody>
          <a:bodyPr/>
          <a:lstStyle/>
          <a:p>
            <a:fld id="{55DA6F25-8700-47EF-BFFF-210886682FDE}" type="datetime1">
              <a:rPr lang="en-ZA" smtClean="0"/>
              <a:pPr/>
              <a:t>2023/05/10</a:t>
            </a:fld>
            <a:endParaRPr lang="en-ZA"/>
          </a:p>
        </p:txBody>
      </p:sp>
      <p:sp>
        <p:nvSpPr>
          <p:cNvPr id="5" name="Footer Placeholder 4">
            <a:extLst>
              <a:ext uri="{FF2B5EF4-FFF2-40B4-BE49-F238E27FC236}">
                <a16:creationId xmlns:a16="http://schemas.microsoft.com/office/drawing/2014/main" xmlns="" id="{187B3271-8008-CE0B-4293-BD3843E29544}"/>
              </a:ext>
            </a:extLst>
          </p:cNvPr>
          <p:cNvSpPr>
            <a:spLocks noGrp="1"/>
          </p:cNvSpPr>
          <p:nvPr>
            <p:ph type="ftr" sz="quarter" idx="11"/>
          </p:nvPr>
        </p:nvSpPr>
        <p:spPr/>
        <p:txBody>
          <a:bodyPr/>
          <a:lstStyle/>
          <a:p>
            <a:r>
              <a:rPr lang="en-US"/>
              <a:t>A Society Free From All Forms of Gender Inequality.</a:t>
            </a:r>
            <a:endParaRPr lang="en-ZA"/>
          </a:p>
        </p:txBody>
      </p:sp>
      <p:sp>
        <p:nvSpPr>
          <p:cNvPr id="6" name="Slide Number Placeholder 5">
            <a:extLst>
              <a:ext uri="{FF2B5EF4-FFF2-40B4-BE49-F238E27FC236}">
                <a16:creationId xmlns:a16="http://schemas.microsoft.com/office/drawing/2014/main" xmlns="" id="{5A88288D-2355-8FB4-D73D-3B39D1A490C5}"/>
              </a:ext>
            </a:extLst>
          </p:cNvPr>
          <p:cNvSpPr>
            <a:spLocks noGrp="1"/>
          </p:cNvSpPr>
          <p:nvPr>
            <p:ph type="sldNum" sz="quarter" idx="12"/>
          </p:nvPr>
        </p:nvSpPr>
        <p:spPr/>
        <p:txBody>
          <a:bodyPr/>
          <a:lstStyle/>
          <a:p>
            <a:fld id="{4C5DC4AD-8DB4-4E4A-BEA4-8A23F11057A7}" type="slidenum">
              <a:rPr lang="en-ZA" smtClean="0"/>
              <a:pPr/>
              <a:t>24</a:t>
            </a:fld>
            <a:endParaRPr lang="en-ZA"/>
          </a:p>
        </p:txBody>
      </p:sp>
      <p:pic>
        <p:nvPicPr>
          <p:cNvPr id="7" name="Picture 6" descr="A picture containing logo&#10;&#10;Description automatically generated">
            <a:extLst>
              <a:ext uri="{FF2B5EF4-FFF2-40B4-BE49-F238E27FC236}">
                <a16:creationId xmlns:a16="http://schemas.microsoft.com/office/drawing/2014/main" xmlns="" id="{6E35602F-539B-D8D3-917D-98F65CC18B64}"/>
              </a:ext>
            </a:extLst>
          </p:cNvPr>
          <p:cNvPicPr>
            <a:picLocks noChangeAspect="1"/>
          </p:cNvPicPr>
          <p:nvPr/>
        </p:nvPicPr>
        <p:blipFill rotWithShape="1">
          <a:blip r:embed="rId2" cstate="print">
            <a:extLst>
              <a:ext uri="{28A0092B-C50C-407E-A947-70E740481C1C}">
                <a14:useLocalDpi xmlns:a14="http://schemas.microsoft.com/office/drawing/2010/main" xmlns="" val="0"/>
              </a:ext>
            </a:extLst>
          </a:blip>
          <a:srcRect b="15227"/>
          <a:stretch/>
        </p:blipFill>
        <p:spPr>
          <a:xfrm>
            <a:off x="9496422" y="204416"/>
            <a:ext cx="2325009" cy="1493927"/>
          </a:xfrm>
          <a:prstGeom prst="rect">
            <a:avLst/>
          </a:prstGeom>
        </p:spPr>
      </p:pic>
      <p:graphicFrame>
        <p:nvGraphicFramePr>
          <p:cNvPr id="9" name="Table 8">
            <a:extLst>
              <a:ext uri="{FF2B5EF4-FFF2-40B4-BE49-F238E27FC236}">
                <a16:creationId xmlns:a16="http://schemas.microsoft.com/office/drawing/2014/main" xmlns="" id="{11C12664-8757-9A81-1AA5-4F8D5B9DB6D3}"/>
              </a:ext>
            </a:extLst>
          </p:cNvPr>
          <p:cNvGraphicFramePr>
            <a:graphicFrameLocks noGrp="1"/>
          </p:cNvGraphicFramePr>
          <p:nvPr>
            <p:extLst>
              <p:ext uri="{D42A27DB-BD31-4B8C-83A1-F6EECF244321}">
                <p14:modId xmlns:p14="http://schemas.microsoft.com/office/powerpoint/2010/main" xmlns="" val="3188631521"/>
              </p:ext>
            </p:extLst>
          </p:nvPr>
        </p:nvGraphicFramePr>
        <p:xfrm>
          <a:off x="358588" y="1961029"/>
          <a:ext cx="11398023" cy="4347306"/>
        </p:xfrm>
        <a:graphic>
          <a:graphicData uri="http://schemas.openxmlformats.org/drawingml/2006/table">
            <a:tbl>
              <a:tblPr firstRow="1" firstCol="1" bandRow="1">
                <a:tableStyleId>{5C22544A-7EE6-4342-B048-85BDC9FD1C3A}</a:tableStyleId>
              </a:tblPr>
              <a:tblGrid>
                <a:gridCol w="3294529">
                  <a:extLst>
                    <a:ext uri="{9D8B030D-6E8A-4147-A177-3AD203B41FA5}">
                      <a16:colId xmlns:a16="http://schemas.microsoft.com/office/drawing/2014/main" xmlns="" val="1607205284"/>
                    </a:ext>
                  </a:extLst>
                </a:gridCol>
                <a:gridCol w="3104568">
                  <a:extLst>
                    <a:ext uri="{9D8B030D-6E8A-4147-A177-3AD203B41FA5}">
                      <a16:colId xmlns:a16="http://schemas.microsoft.com/office/drawing/2014/main" xmlns="" val="497997524"/>
                    </a:ext>
                  </a:extLst>
                </a:gridCol>
                <a:gridCol w="796666">
                  <a:extLst>
                    <a:ext uri="{9D8B030D-6E8A-4147-A177-3AD203B41FA5}">
                      <a16:colId xmlns:a16="http://schemas.microsoft.com/office/drawing/2014/main" xmlns="" val="2447784568"/>
                    </a:ext>
                  </a:extLst>
                </a:gridCol>
                <a:gridCol w="571500">
                  <a:extLst>
                    <a:ext uri="{9D8B030D-6E8A-4147-A177-3AD203B41FA5}">
                      <a16:colId xmlns:a16="http://schemas.microsoft.com/office/drawing/2014/main" xmlns="" val="419564350"/>
                    </a:ext>
                  </a:extLst>
                </a:gridCol>
                <a:gridCol w="570050">
                  <a:extLst>
                    <a:ext uri="{9D8B030D-6E8A-4147-A177-3AD203B41FA5}">
                      <a16:colId xmlns:a16="http://schemas.microsoft.com/office/drawing/2014/main" xmlns="" val="2525872016"/>
                    </a:ext>
                  </a:extLst>
                </a:gridCol>
                <a:gridCol w="887360">
                  <a:extLst>
                    <a:ext uri="{9D8B030D-6E8A-4147-A177-3AD203B41FA5}">
                      <a16:colId xmlns:a16="http://schemas.microsoft.com/office/drawing/2014/main" xmlns="" val="3534724214"/>
                    </a:ext>
                  </a:extLst>
                </a:gridCol>
                <a:gridCol w="724450">
                  <a:extLst>
                    <a:ext uri="{9D8B030D-6E8A-4147-A177-3AD203B41FA5}">
                      <a16:colId xmlns:a16="http://schemas.microsoft.com/office/drawing/2014/main" xmlns="" val="3243677593"/>
                    </a:ext>
                  </a:extLst>
                </a:gridCol>
                <a:gridCol w="724450">
                  <a:extLst>
                    <a:ext uri="{9D8B030D-6E8A-4147-A177-3AD203B41FA5}">
                      <a16:colId xmlns:a16="http://schemas.microsoft.com/office/drawing/2014/main" xmlns="" val="1330987353"/>
                    </a:ext>
                  </a:extLst>
                </a:gridCol>
                <a:gridCol w="724450">
                  <a:extLst>
                    <a:ext uri="{9D8B030D-6E8A-4147-A177-3AD203B41FA5}">
                      <a16:colId xmlns:a16="http://schemas.microsoft.com/office/drawing/2014/main" xmlns="" val="2545409839"/>
                    </a:ext>
                  </a:extLst>
                </a:gridCol>
              </a:tblGrid>
              <a:tr h="279663">
                <a:tc gridSpan="9">
                  <a:txBody>
                    <a:bodyPr/>
                    <a:lstStyle/>
                    <a:p>
                      <a:pPr algn="ctr" fontAlgn="base"/>
                      <a:r>
                        <a:rPr lang="en-US" sz="1600" kern="0">
                          <a:solidFill>
                            <a:schemeClr val="accent5">
                              <a:lumMod val="50000"/>
                            </a:schemeClr>
                          </a:solidFill>
                          <a:effectLst/>
                          <a:latin typeface="Century Gothic"/>
                        </a:rPr>
                        <a:t>ANNUAL PERFORMANCE PLAN: 2023/2024​​</a:t>
                      </a:r>
                      <a:endParaRPr lang="en-US" sz="1600">
                        <a:solidFill>
                          <a:schemeClr val="accent5">
                            <a:lumMod val="50000"/>
                          </a:schemeClr>
                        </a:solidFill>
                        <a:effectLst/>
                        <a:latin typeface="Century Gothic"/>
                      </a:endParaRPr>
                    </a:p>
                  </a:txBody>
                  <a:tcPr marL="9525" marR="9525" marT="9525" marB="9525">
                    <a:solidFill>
                      <a:schemeClr val="bg2">
                        <a:lumMod val="60000"/>
                        <a:lumOff val="4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4001531751"/>
                  </a:ext>
                </a:extLst>
              </a:tr>
              <a:tr h="335596">
                <a:tc rowSpan="3">
                  <a:txBody>
                    <a:bodyPr/>
                    <a:lstStyle/>
                    <a:p>
                      <a:pPr algn="ctr" fontAlgn="base"/>
                      <a:r>
                        <a:rPr lang="en-US" sz="1600" kern="0">
                          <a:solidFill>
                            <a:schemeClr val="accent5">
                              <a:lumMod val="50000"/>
                            </a:schemeClr>
                          </a:solidFill>
                          <a:effectLst/>
                          <a:latin typeface="Century Gothic"/>
                        </a:rPr>
                        <a:t>Outputs​​</a:t>
                      </a:r>
                      <a:endParaRPr lang="en-US" sz="1600">
                        <a:solidFill>
                          <a:schemeClr val="accent5">
                            <a:lumMod val="50000"/>
                          </a:schemeClr>
                        </a:solidFill>
                        <a:effectLst/>
                        <a:latin typeface="Century Gothic"/>
                      </a:endParaRPr>
                    </a:p>
                  </a:txBody>
                  <a:tcPr marL="9525" marR="9525" marT="9525" marB="9525">
                    <a:solidFill>
                      <a:schemeClr val="bg2">
                        <a:lumMod val="60000"/>
                        <a:lumOff val="40000"/>
                      </a:schemeClr>
                    </a:solidFill>
                  </a:tcPr>
                </a:tc>
                <a:tc rowSpan="3">
                  <a:txBody>
                    <a:bodyPr/>
                    <a:lstStyle/>
                    <a:p>
                      <a:pPr algn="ctr" fontAlgn="base"/>
                      <a:r>
                        <a:rPr lang="en-US" sz="1400" kern="0">
                          <a:effectLst/>
                          <a:latin typeface="Century Gothic"/>
                        </a:rPr>
                        <a:t>Output Indicators​​</a:t>
                      </a:r>
                      <a:endParaRPr lang="en-US" sz="1400">
                        <a:effectLst/>
                        <a:latin typeface="Century Gothic"/>
                      </a:endParaRPr>
                    </a:p>
                  </a:txBody>
                  <a:tcPr marL="9525" marR="9525" marT="9525" marB="9525">
                    <a:solidFill>
                      <a:schemeClr val="bg2">
                        <a:lumMod val="60000"/>
                        <a:lumOff val="40000"/>
                      </a:schemeClr>
                    </a:solidFill>
                  </a:tcPr>
                </a:tc>
                <a:tc gridSpan="4">
                  <a:txBody>
                    <a:bodyPr/>
                    <a:lstStyle/>
                    <a:p>
                      <a:pPr algn="ctr" fontAlgn="base"/>
                      <a:r>
                        <a:rPr lang="en-US" sz="1400" kern="0">
                          <a:effectLst/>
                          <a:latin typeface="Century Gothic"/>
                        </a:rPr>
                        <a:t>Annual Targets​​</a:t>
                      </a:r>
                      <a:endParaRPr lang="en-US" sz="1400">
                        <a:effectLst/>
                        <a:latin typeface="Century Gothic"/>
                      </a:endParaRPr>
                    </a:p>
                  </a:txBody>
                  <a:tcPr marL="9525" marR="9525" marT="9525" marB="9525">
                    <a:solidFill>
                      <a:schemeClr val="bg2">
                        <a:lumMod val="60000"/>
                        <a:lumOff val="4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rowSpan="2" gridSpan="3">
                  <a:txBody>
                    <a:bodyPr/>
                    <a:lstStyle/>
                    <a:p>
                      <a:pPr algn="ctr" fontAlgn="base"/>
                      <a:r>
                        <a:rPr lang="en-US" sz="1400" kern="0">
                          <a:effectLst/>
                          <a:latin typeface="Century Gothic"/>
                        </a:rPr>
                        <a:t>MTEF Period​​</a:t>
                      </a:r>
                      <a:endParaRPr lang="en-US" sz="1400">
                        <a:effectLst/>
                        <a:latin typeface="Century Gothic"/>
                      </a:endParaRPr>
                    </a:p>
                    <a:p>
                      <a:pPr algn="ctr" fontAlgn="base"/>
                      <a:r>
                        <a:rPr lang="en-US" sz="1400" kern="0">
                          <a:effectLst/>
                          <a:latin typeface="Century Gothic"/>
                        </a:rPr>
                        <a:t>​​</a:t>
                      </a:r>
                      <a:endParaRPr lang="en-US" sz="1400">
                        <a:effectLst/>
                        <a:latin typeface="Century Gothic"/>
                      </a:endParaRPr>
                    </a:p>
                    <a:p>
                      <a:pPr algn="ctr" fontAlgn="base"/>
                      <a:r>
                        <a:rPr lang="en-US" sz="1400" kern="0">
                          <a:effectLst/>
                          <a:latin typeface="Century Gothic"/>
                        </a:rPr>
                        <a:t>​​</a:t>
                      </a:r>
                      <a:endParaRPr lang="en-US" sz="1400">
                        <a:effectLst/>
                        <a:latin typeface="Century Gothic"/>
                      </a:endParaRPr>
                    </a:p>
                  </a:txBody>
                  <a:tcPr marL="9525" marR="9525" marT="9525" marB="9525">
                    <a:solidFill>
                      <a:schemeClr val="bg2">
                        <a:lumMod val="60000"/>
                        <a:lumOff val="40000"/>
                      </a:schemeClr>
                    </a:solidFill>
                  </a:tcPr>
                </a:tc>
                <a:tc rowSpan="2" hMerge="1">
                  <a:txBody>
                    <a:bodyPr/>
                    <a:lstStyle/>
                    <a:p>
                      <a:endParaRPr lang="en-US"/>
                    </a:p>
                  </a:txBody>
                  <a:tcPr/>
                </a:tc>
                <a:tc rowSpan="2" hMerge="1">
                  <a:txBody>
                    <a:bodyPr/>
                    <a:lstStyle/>
                    <a:p>
                      <a:endParaRPr lang="en-US"/>
                    </a:p>
                  </a:txBody>
                  <a:tcPr/>
                </a:tc>
                <a:extLst>
                  <a:ext uri="{0D108BD9-81ED-4DB2-BD59-A6C34878D82A}">
                    <a16:rowId xmlns:a16="http://schemas.microsoft.com/office/drawing/2014/main" xmlns="" val="3702140129"/>
                  </a:ext>
                </a:extLst>
              </a:tr>
              <a:tr h="447462">
                <a:tc vMerge="1">
                  <a:txBody>
                    <a:bodyPr/>
                    <a:lstStyle/>
                    <a:p>
                      <a:endParaRPr lang="en-US"/>
                    </a:p>
                  </a:txBody>
                  <a:tcPr/>
                </a:tc>
                <a:tc vMerge="1">
                  <a:txBody>
                    <a:bodyPr/>
                    <a:lstStyle/>
                    <a:p>
                      <a:endParaRPr lang="en-US"/>
                    </a:p>
                  </a:txBody>
                  <a:tcPr/>
                </a:tc>
                <a:tc gridSpan="3">
                  <a:txBody>
                    <a:bodyPr/>
                    <a:lstStyle/>
                    <a:p>
                      <a:pPr algn="ctr" fontAlgn="base"/>
                      <a:r>
                        <a:rPr lang="en-US" sz="1400" kern="0">
                          <a:effectLst/>
                          <a:latin typeface="Century Gothic"/>
                        </a:rPr>
                        <a:t>Audited Performance​​</a:t>
                      </a:r>
                      <a:endParaRPr lang="en-US" sz="1400">
                        <a:effectLst/>
                        <a:latin typeface="Century Gothic"/>
                      </a:endParaRPr>
                    </a:p>
                  </a:txBody>
                  <a:tcPr marL="9525" marR="9525" marT="9525" marB="9525">
                    <a:solidFill>
                      <a:schemeClr val="bg2">
                        <a:lumMod val="60000"/>
                        <a:lumOff val="40000"/>
                      </a:schemeClr>
                    </a:solidFill>
                  </a:tcPr>
                </a:tc>
                <a:tc hMerge="1">
                  <a:txBody>
                    <a:bodyPr/>
                    <a:lstStyle/>
                    <a:p>
                      <a:endParaRPr lang="en-US"/>
                    </a:p>
                  </a:txBody>
                  <a:tcPr/>
                </a:tc>
                <a:tc hMerge="1">
                  <a:txBody>
                    <a:bodyPr/>
                    <a:lstStyle/>
                    <a:p>
                      <a:endParaRPr lang="en-US"/>
                    </a:p>
                  </a:txBody>
                  <a:tcPr/>
                </a:tc>
                <a:tc>
                  <a:txBody>
                    <a:bodyPr/>
                    <a:lstStyle/>
                    <a:p>
                      <a:pPr algn="l" fontAlgn="base"/>
                      <a:r>
                        <a:rPr lang="en-US" sz="1400" kern="0">
                          <a:effectLst/>
                          <a:latin typeface="Century Gothic"/>
                        </a:rPr>
                        <a:t>Estimated ​</a:t>
                      </a:r>
                      <a:endParaRPr lang="en-US" sz="1400">
                        <a:effectLst/>
                        <a:latin typeface="Century Gothic"/>
                      </a:endParaRPr>
                    </a:p>
                    <a:p>
                      <a:pPr algn="l" fontAlgn="base"/>
                      <a:r>
                        <a:rPr lang="en-US" sz="1400" kern="0">
                          <a:effectLst/>
                          <a:latin typeface="Century Gothic"/>
                        </a:rPr>
                        <a:t>Performance​​</a:t>
                      </a:r>
                      <a:endParaRPr lang="en-US" sz="1400">
                        <a:effectLst/>
                        <a:latin typeface="Century Gothic"/>
                      </a:endParaRPr>
                    </a:p>
                  </a:txBody>
                  <a:tcPr marL="9525" marR="9525" marT="9525" marB="9525" anchor="ctr">
                    <a:solidFill>
                      <a:schemeClr val="bg2">
                        <a:lumMod val="60000"/>
                        <a:lumOff val="40000"/>
                      </a:schemeClr>
                    </a:solidFill>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xmlns="" val="3428935498"/>
                  </a:ext>
                </a:extLst>
              </a:tr>
              <a:tr h="223730">
                <a:tc vMerge="1">
                  <a:txBody>
                    <a:bodyPr/>
                    <a:lstStyle/>
                    <a:p>
                      <a:endParaRPr lang="en-US"/>
                    </a:p>
                  </a:txBody>
                  <a:tcPr/>
                </a:tc>
                <a:tc vMerge="1">
                  <a:txBody>
                    <a:bodyPr/>
                    <a:lstStyle/>
                    <a:p>
                      <a:endParaRPr lang="en-US"/>
                    </a:p>
                  </a:txBody>
                  <a:tcPr/>
                </a:tc>
                <a:tc>
                  <a:txBody>
                    <a:bodyPr/>
                    <a:lstStyle/>
                    <a:p>
                      <a:pPr algn="ctr" fontAlgn="base"/>
                      <a:r>
                        <a:rPr lang="en-US" sz="1400" b="1" kern="0">
                          <a:effectLst/>
                          <a:latin typeface="Century Gothic"/>
                        </a:rPr>
                        <a:t>19/20​​</a:t>
                      </a:r>
                      <a:endParaRPr lang="en-US" sz="1400" b="1">
                        <a:effectLst/>
                        <a:latin typeface="Century Gothic"/>
                      </a:endParaRPr>
                    </a:p>
                  </a:txBody>
                  <a:tcPr marL="9525" marR="9525" marT="9525" marB="9525">
                    <a:solidFill>
                      <a:schemeClr val="bg2">
                        <a:lumMod val="60000"/>
                        <a:lumOff val="40000"/>
                      </a:schemeClr>
                    </a:solidFill>
                  </a:tcPr>
                </a:tc>
                <a:tc>
                  <a:txBody>
                    <a:bodyPr/>
                    <a:lstStyle/>
                    <a:p>
                      <a:pPr algn="ctr" fontAlgn="base"/>
                      <a:r>
                        <a:rPr lang="en-US" sz="1400" b="1" kern="0">
                          <a:effectLst/>
                          <a:latin typeface="Century Gothic"/>
                        </a:rPr>
                        <a:t>20/21​​</a:t>
                      </a:r>
                      <a:endParaRPr lang="en-US" sz="1400" b="1">
                        <a:effectLst/>
                        <a:latin typeface="Century Gothic"/>
                      </a:endParaRPr>
                    </a:p>
                  </a:txBody>
                  <a:tcPr marL="9525" marR="9525" marT="9525" marB="9525">
                    <a:solidFill>
                      <a:schemeClr val="bg2">
                        <a:lumMod val="60000"/>
                        <a:lumOff val="40000"/>
                      </a:schemeClr>
                    </a:solidFill>
                  </a:tcPr>
                </a:tc>
                <a:tc>
                  <a:txBody>
                    <a:bodyPr/>
                    <a:lstStyle/>
                    <a:p>
                      <a:pPr algn="ctr" fontAlgn="base"/>
                      <a:r>
                        <a:rPr lang="en-US" sz="1400" b="1" kern="0">
                          <a:effectLst/>
                          <a:latin typeface="Century Gothic"/>
                        </a:rPr>
                        <a:t>21/22​​</a:t>
                      </a:r>
                      <a:endParaRPr lang="en-US" sz="1400" b="1">
                        <a:effectLst/>
                        <a:latin typeface="Century Gothic"/>
                      </a:endParaRPr>
                    </a:p>
                  </a:txBody>
                  <a:tcPr marL="9525" marR="9525" marT="9525" marB="9525">
                    <a:solidFill>
                      <a:schemeClr val="bg2">
                        <a:lumMod val="60000"/>
                        <a:lumOff val="40000"/>
                      </a:schemeClr>
                    </a:solidFill>
                  </a:tcPr>
                </a:tc>
                <a:tc>
                  <a:txBody>
                    <a:bodyPr/>
                    <a:lstStyle/>
                    <a:p>
                      <a:pPr algn="ctr" fontAlgn="base"/>
                      <a:r>
                        <a:rPr lang="en-US" sz="1400" b="1" kern="0">
                          <a:effectLst/>
                          <a:latin typeface="Century Gothic"/>
                        </a:rPr>
                        <a:t>2022/23​​</a:t>
                      </a:r>
                      <a:endParaRPr lang="en-US" sz="1400" b="1">
                        <a:effectLst/>
                        <a:latin typeface="Century Gothic"/>
                      </a:endParaRPr>
                    </a:p>
                  </a:txBody>
                  <a:tcPr marL="9525" marR="9525" marT="9525" marB="9525">
                    <a:solidFill>
                      <a:schemeClr val="bg2">
                        <a:lumMod val="60000"/>
                        <a:lumOff val="40000"/>
                      </a:schemeClr>
                    </a:solidFill>
                  </a:tcPr>
                </a:tc>
                <a:tc>
                  <a:txBody>
                    <a:bodyPr/>
                    <a:lstStyle/>
                    <a:p>
                      <a:pPr algn="ctr" fontAlgn="base"/>
                      <a:r>
                        <a:rPr lang="en-US" sz="1400" b="1" kern="0">
                          <a:effectLst/>
                          <a:latin typeface="Century Gothic"/>
                        </a:rPr>
                        <a:t>23/24​​</a:t>
                      </a:r>
                      <a:endParaRPr lang="en-US" sz="1400" b="1">
                        <a:effectLst/>
                        <a:latin typeface="Century Gothic"/>
                      </a:endParaRPr>
                    </a:p>
                  </a:txBody>
                  <a:tcPr marL="9525" marR="9525" marT="9525" marB="9525">
                    <a:solidFill>
                      <a:schemeClr val="bg2">
                        <a:lumMod val="60000"/>
                        <a:lumOff val="40000"/>
                      </a:schemeClr>
                    </a:solidFill>
                  </a:tcPr>
                </a:tc>
                <a:tc>
                  <a:txBody>
                    <a:bodyPr/>
                    <a:lstStyle/>
                    <a:p>
                      <a:pPr algn="ctr" fontAlgn="base"/>
                      <a:r>
                        <a:rPr lang="en-US" sz="1400" b="1" kern="0">
                          <a:effectLst/>
                          <a:latin typeface="Century Gothic"/>
                        </a:rPr>
                        <a:t>24/25​​</a:t>
                      </a:r>
                      <a:endParaRPr lang="en-US" sz="1400" b="1">
                        <a:effectLst/>
                        <a:latin typeface="Century Gothic"/>
                      </a:endParaRPr>
                    </a:p>
                  </a:txBody>
                  <a:tcPr marL="9525" marR="9525" marT="9525" marB="9525">
                    <a:solidFill>
                      <a:schemeClr val="bg2">
                        <a:lumMod val="60000"/>
                        <a:lumOff val="40000"/>
                      </a:schemeClr>
                    </a:solidFill>
                  </a:tcPr>
                </a:tc>
                <a:tc>
                  <a:txBody>
                    <a:bodyPr/>
                    <a:lstStyle/>
                    <a:p>
                      <a:pPr algn="ctr" fontAlgn="base"/>
                      <a:r>
                        <a:rPr lang="en-US" sz="1400" b="1" kern="0">
                          <a:effectLst/>
                          <a:latin typeface="Century Gothic"/>
                        </a:rPr>
                        <a:t>25/26​​</a:t>
                      </a:r>
                      <a:endParaRPr lang="en-US" sz="1400" b="1">
                        <a:effectLst/>
                        <a:latin typeface="Century Gothic"/>
                      </a:endParaRPr>
                    </a:p>
                  </a:txBody>
                  <a:tcPr marL="9525" marR="9525" marT="9525" marB="9525">
                    <a:solidFill>
                      <a:schemeClr val="bg2">
                        <a:lumMod val="60000"/>
                        <a:lumOff val="40000"/>
                      </a:schemeClr>
                    </a:solidFill>
                  </a:tcPr>
                </a:tc>
                <a:extLst>
                  <a:ext uri="{0D108BD9-81ED-4DB2-BD59-A6C34878D82A}">
                    <a16:rowId xmlns:a16="http://schemas.microsoft.com/office/drawing/2014/main" xmlns="" val="3897557700"/>
                  </a:ext>
                </a:extLst>
              </a:tr>
              <a:tr h="419496">
                <a:tc rowSpan="5">
                  <a:txBody>
                    <a:bodyPr/>
                    <a:lstStyle/>
                    <a:p>
                      <a:pPr algn="l" fontAlgn="base"/>
                      <a:r>
                        <a:rPr lang="en-US" sz="1600" kern="0">
                          <a:solidFill>
                            <a:schemeClr val="accent5">
                              <a:lumMod val="50000"/>
                            </a:schemeClr>
                          </a:solidFill>
                          <a:effectLst/>
                          <a:latin typeface="Century Gothic"/>
                        </a:rPr>
                        <a:t>OUTPUT 4:​​</a:t>
                      </a:r>
                      <a:endParaRPr lang="en-US" sz="1600">
                        <a:solidFill>
                          <a:schemeClr val="accent5">
                            <a:lumMod val="50000"/>
                          </a:schemeClr>
                        </a:solidFill>
                        <a:effectLst/>
                        <a:latin typeface="Century Gothic"/>
                      </a:endParaRPr>
                    </a:p>
                    <a:p>
                      <a:pPr algn="l" fontAlgn="base"/>
                      <a:r>
                        <a:rPr lang="en-US" sz="1600" kern="0">
                          <a:solidFill>
                            <a:schemeClr val="accent5">
                              <a:lumMod val="50000"/>
                            </a:schemeClr>
                          </a:solidFill>
                          <a:effectLst/>
                          <a:latin typeface="Century Gothic"/>
                        </a:rPr>
                        <a:t>A renewed, effective and </a:t>
                      </a:r>
                      <a:endParaRPr lang="en-US" sz="1400">
                        <a:solidFill>
                          <a:schemeClr val="accent5">
                            <a:lumMod val="50000"/>
                          </a:schemeClr>
                        </a:solidFill>
                        <a:effectLst/>
                        <a:latin typeface="Century Gothic"/>
                      </a:endParaRPr>
                    </a:p>
                    <a:p>
                      <a:pPr lvl="0" algn="l">
                        <a:buNone/>
                      </a:pPr>
                      <a:r>
                        <a:rPr lang="en-US" sz="1600" kern="0">
                          <a:solidFill>
                            <a:schemeClr val="accent5">
                              <a:lumMod val="50000"/>
                            </a:schemeClr>
                          </a:solidFill>
                          <a:effectLst/>
                          <a:latin typeface="Century Gothic"/>
                        </a:rPr>
                        <a:t>efficient </a:t>
                      </a:r>
                      <a:r>
                        <a:rPr lang="en-US" sz="1600" kern="0" err="1">
                          <a:solidFill>
                            <a:schemeClr val="accent5">
                              <a:lumMod val="50000"/>
                            </a:schemeClr>
                          </a:solidFill>
                          <a:effectLst/>
                          <a:latin typeface="Century Gothic"/>
                        </a:rPr>
                        <a:t>organisation</a:t>
                      </a:r>
                      <a:r>
                        <a:rPr lang="en-US" sz="1600" kern="0">
                          <a:solidFill>
                            <a:schemeClr val="accent5">
                              <a:lumMod val="50000"/>
                            </a:schemeClr>
                          </a:solidFill>
                          <a:effectLst/>
                          <a:latin typeface="Century Gothic"/>
                        </a:rPr>
                        <a:t> that is </a:t>
                      </a:r>
                      <a:endParaRPr lang="en-US" sz="1400">
                        <a:solidFill>
                          <a:schemeClr val="accent5">
                            <a:lumMod val="50000"/>
                          </a:schemeClr>
                        </a:solidFill>
                        <a:effectLst/>
                        <a:latin typeface="Century Gothic"/>
                      </a:endParaRPr>
                    </a:p>
                    <a:p>
                      <a:pPr lvl="0" algn="l">
                        <a:buNone/>
                      </a:pPr>
                      <a:r>
                        <a:rPr lang="en-US" sz="1600" kern="0">
                          <a:solidFill>
                            <a:schemeClr val="accent5">
                              <a:lumMod val="50000"/>
                            </a:schemeClr>
                          </a:solidFill>
                          <a:effectLst/>
                          <a:latin typeface="Century Gothic"/>
                        </a:rPr>
                        <a:t>sustainable</a:t>
                      </a:r>
                      <a:r>
                        <a:rPr lang="en-US" sz="1400" kern="0">
                          <a:solidFill>
                            <a:schemeClr val="accent5">
                              <a:lumMod val="50000"/>
                            </a:schemeClr>
                          </a:solidFill>
                          <a:effectLst/>
                          <a:latin typeface="Century Gothic"/>
                        </a:rPr>
                        <a:t>.​​</a:t>
                      </a:r>
                      <a:endParaRPr lang="en-US" sz="1400">
                        <a:solidFill>
                          <a:schemeClr val="accent5">
                            <a:lumMod val="50000"/>
                          </a:schemeClr>
                        </a:solidFill>
                        <a:effectLst/>
                        <a:latin typeface="Century Gothic"/>
                      </a:endParaRPr>
                    </a:p>
                    <a:p>
                      <a:pPr algn="r" fontAlgn="base"/>
                      <a:r>
                        <a:rPr lang="en-US" sz="1400" kern="0">
                          <a:solidFill>
                            <a:schemeClr val="accent5">
                              <a:lumMod val="50000"/>
                            </a:schemeClr>
                          </a:solidFill>
                          <a:effectLst/>
                          <a:latin typeface="Century Gothic"/>
                        </a:rPr>
                        <a:t>​​</a:t>
                      </a:r>
                      <a:endParaRPr lang="en-US" sz="1400">
                        <a:solidFill>
                          <a:schemeClr val="accent5">
                            <a:lumMod val="50000"/>
                          </a:schemeClr>
                        </a:solidFill>
                        <a:effectLst/>
                        <a:latin typeface="Century Gothic"/>
                      </a:endParaRPr>
                    </a:p>
                    <a:p>
                      <a:pPr algn="r" fontAlgn="base"/>
                      <a:r>
                        <a:rPr lang="en-US" sz="1400" kern="0">
                          <a:solidFill>
                            <a:schemeClr val="accent5">
                              <a:lumMod val="50000"/>
                            </a:schemeClr>
                          </a:solidFill>
                          <a:effectLst/>
                          <a:latin typeface="Century Gothic"/>
                        </a:rPr>
                        <a:t>​​</a:t>
                      </a:r>
                      <a:endParaRPr lang="en-US" sz="1400">
                        <a:solidFill>
                          <a:schemeClr val="accent5">
                            <a:lumMod val="50000"/>
                          </a:schemeClr>
                        </a:solidFill>
                        <a:effectLst/>
                        <a:latin typeface="Century Gothic"/>
                      </a:endParaRPr>
                    </a:p>
                  </a:txBody>
                  <a:tcPr marL="9525" marR="9525" marT="9525" marB="9525">
                    <a:solidFill>
                      <a:schemeClr val="bg2">
                        <a:lumMod val="60000"/>
                        <a:lumOff val="40000"/>
                      </a:schemeClr>
                    </a:solidFill>
                  </a:tcPr>
                </a:tc>
                <a:tc>
                  <a:txBody>
                    <a:bodyPr/>
                    <a:lstStyle/>
                    <a:p>
                      <a:pPr algn="l" fontAlgn="base"/>
                      <a:r>
                        <a:rPr lang="en-US" sz="1400" kern="0">
                          <a:effectLst/>
                          <a:latin typeface="Century Gothic"/>
                        </a:rPr>
                        <a:t>Number of Internal Audit Reports Issued</a:t>
                      </a:r>
                      <a:endParaRPr lang="en-US" sz="1400">
                        <a:effectLst/>
                        <a:latin typeface="Century Gothic"/>
                      </a:endParaRPr>
                    </a:p>
                  </a:txBody>
                  <a:tcPr marL="9525" marR="9525" marT="9525" marB="9525">
                    <a:solidFill>
                      <a:schemeClr val="bg2">
                        <a:lumMod val="60000"/>
                        <a:lumOff val="40000"/>
                      </a:schemeClr>
                    </a:solidFill>
                  </a:tcPr>
                </a:tc>
                <a:tc>
                  <a:txBody>
                    <a:bodyPr/>
                    <a:lstStyle/>
                    <a:p>
                      <a:pPr algn="ctr" fontAlgn="base"/>
                      <a:r>
                        <a:rPr lang="en-US" sz="1400" kern="0">
                          <a:effectLst/>
                          <a:latin typeface="Century Gothic"/>
                        </a:rPr>
                        <a:t>-​​</a:t>
                      </a:r>
                      <a:endParaRPr lang="en-US" sz="1400">
                        <a:effectLst/>
                        <a:latin typeface="Century Gothic"/>
                      </a:endParaRPr>
                    </a:p>
                  </a:txBody>
                  <a:tcPr marL="9525" marR="9525" marT="9525" marB="9525">
                    <a:solidFill>
                      <a:schemeClr val="bg2">
                        <a:lumMod val="60000"/>
                        <a:lumOff val="40000"/>
                      </a:schemeClr>
                    </a:solidFill>
                  </a:tcPr>
                </a:tc>
                <a:tc>
                  <a:txBody>
                    <a:bodyPr/>
                    <a:lstStyle/>
                    <a:p>
                      <a:pPr algn="ctr" fontAlgn="base"/>
                      <a:r>
                        <a:rPr lang="en-US" sz="1400" kern="0">
                          <a:effectLst/>
                          <a:latin typeface="Century Gothic"/>
                        </a:rPr>
                        <a:t>-​​</a:t>
                      </a:r>
                      <a:endParaRPr lang="en-US" sz="1400">
                        <a:effectLst/>
                        <a:latin typeface="Century Gothic"/>
                      </a:endParaRPr>
                    </a:p>
                  </a:txBody>
                  <a:tcPr marL="9525" marR="9525" marT="9525" marB="9525">
                    <a:solidFill>
                      <a:schemeClr val="bg2">
                        <a:lumMod val="60000"/>
                        <a:lumOff val="40000"/>
                      </a:schemeClr>
                    </a:solidFill>
                  </a:tcPr>
                </a:tc>
                <a:tc>
                  <a:txBody>
                    <a:bodyPr/>
                    <a:lstStyle/>
                    <a:p>
                      <a:pPr algn="ctr" fontAlgn="base"/>
                      <a:r>
                        <a:rPr lang="en-US" sz="1400" kern="0">
                          <a:effectLst/>
                          <a:latin typeface="Century Gothic"/>
                        </a:rPr>
                        <a:t>-​​</a:t>
                      </a:r>
                      <a:endParaRPr lang="en-US" sz="1400">
                        <a:effectLst/>
                        <a:latin typeface="Century Gothic"/>
                      </a:endParaRPr>
                    </a:p>
                  </a:txBody>
                  <a:tcPr marL="9525" marR="9525" marT="9525" marB="9525">
                    <a:solidFill>
                      <a:schemeClr val="bg2">
                        <a:lumMod val="60000"/>
                        <a:lumOff val="40000"/>
                      </a:schemeClr>
                    </a:solidFill>
                  </a:tcPr>
                </a:tc>
                <a:tc>
                  <a:txBody>
                    <a:bodyPr/>
                    <a:lstStyle/>
                    <a:p>
                      <a:pPr algn="ctr" fontAlgn="base"/>
                      <a:r>
                        <a:rPr lang="en-US" sz="1400" kern="0">
                          <a:effectLst/>
                          <a:latin typeface="Century Gothic"/>
                        </a:rPr>
                        <a:t>New </a:t>
                      </a:r>
                      <a:r>
                        <a:rPr lang="en-US" sz="1400" kern="0" err="1">
                          <a:effectLst/>
                          <a:latin typeface="Century Gothic"/>
                        </a:rPr>
                        <a:t>indic</a:t>
                      </a:r>
                      <a:r>
                        <a:rPr lang="en-US" sz="1400" kern="0">
                          <a:effectLst/>
                          <a:latin typeface="Century Gothic"/>
                        </a:rPr>
                        <a:t>​​</a:t>
                      </a:r>
                      <a:endParaRPr lang="en-US" sz="1400">
                        <a:effectLst/>
                        <a:latin typeface="Century Gothic"/>
                      </a:endParaRPr>
                    </a:p>
                  </a:txBody>
                  <a:tcPr marL="9525" marR="9525" marT="9525" marB="9525">
                    <a:solidFill>
                      <a:schemeClr val="bg2">
                        <a:lumMod val="60000"/>
                        <a:lumOff val="40000"/>
                      </a:schemeClr>
                    </a:solidFill>
                  </a:tcPr>
                </a:tc>
                <a:tc>
                  <a:txBody>
                    <a:bodyPr/>
                    <a:lstStyle/>
                    <a:p>
                      <a:pPr algn="ctr" fontAlgn="base"/>
                      <a:r>
                        <a:rPr lang="en-US" sz="1400" kern="0">
                          <a:effectLst/>
                          <a:latin typeface="Century Gothic"/>
                        </a:rPr>
                        <a:t>13​</a:t>
                      </a:r>
                      <a:endParaRPr lang="en-US" sz="1400">
                        <a:effectLst/>
                        <a:latin typeface="Century Gothic"/>
                      </a:endParaRPr>
                    </a:p>
                  </a:txBody>
                  <a:tcPr marL="9525" marR="9525" marT="9525" marB="9525">
                    <a:solidFill>
                      <a:schemeClr val="bg2">
                        <a:lumMod val="60000"/>
                        <a:lumOff val="40000"/>
                      </a:schemeClr>
                    </a:solidFill>
                  </a:tcPr>
                </a:tc>
                <a:tc>
                  <a:txBody>
                    <a:bodyPr/>
                    <a:lstStyle/>
                    <a:p>
                      <a:pPr algn="ctr" fontAlgn="base"/>
                      <a:r>
                        <a:rPr lang="en-US" sz="1400" kern="0">
                          <a:effectLst/>
                          <a:latin typeface="Century Gothic"/>
                        </a:rPr>
                        <a:t>13​​</a:t>
                      </a:r>
                      <a:endParaRPr lang="en-US" sz="1400">
                        <a:effectLst/>
                        <a:latin typeface="Century Gothic"/>
                      </a:endParaRPr>
                    </a:p>
                  </a:txBody>
                  <a:tcPr marL="9525" marR="9525" marT="9525" marB="9525">
                    <a:solidFill>
                      <a:schemeClr val="bg2">
                        <a:lumMod val="60000"/>
                        <a:lumOff val="40000"/>
                      </a:schemeClr>
                    </a:solidFill>
                  </a:tcPr>
                </a:tc>
                <a:tc>
                  <a:txBody>
                    <a:bodyPr/>
                    <a:lstStyle/>
                    <a:p>
                      <a:pPr algn="ctr" fontAlgn="base"/>
                      <a:r>
                        <a:rPr lang="en-US" sz="1400" kern="0">
                          <a:effectLst/>
                          <a:latin typeface="Century Gothic"/>
                        </a:rPr>
                        <a:t>13</a:t>
                      </a:r>
                    </a:p>
                  </a:txBody>
                  <a:tcPr marL="9525" marR="9525" marT="9525" marB="9525">
                    <a:solidFill>
                      <a:schemeClr val="bg2">
                        <a:lumMod val="60000"/>
                        <a:lumOff val="40000"/>
                      </a:schemeClr>
                    </a:solidFill>
                  </a:tcPr>
                </a:tc>
                <a:extLst>
                  <a:ext uri="{0D108BD9-81ED-4DB2-BD59-A6C34878D82A}">
                    <a16:rowId xmlns:a16="http://schemas.microsoft.com/office/drawing/2014/main" xmlns="" val="2005794902"/>
                  </a:ext>
                </a:extLst>
              </a:tr>
              <a:tr h="447462">
                <a:tc vMerge="1">
                  <a:txBody>
                    <a:bodyPr/>
                    <a:lstStyle/>
                    <a:p>
                      <a:endParaRPr lang="en-US"/>
                    </a:p>
                  </a:txBody>
                  <a:tcPr/>
                </a:tc>
                <a:tc>
                  <a:txBody>
                    <a:bodyPr/>
                    <a:lstStyle/>
                    <a:p>
                      <a:pPr algn="l" fontAlgn="base"/>
                      <a:endParaRPr lang="en-US" sz="1400" kern="0">
                        <a:effectLst/>
                        <a:latin typeface="Century Gothic"/>
                      </a:endParaRPr>
                    </a:p>
                  </a:txBody>
                  <a:tcPr marL="9525" marR="9525" marT="9525" marB="9525">
                    <a:solidFill>
                      <a:schemeClr val="bg2">
                        <a:lumMod val="60000"/>
                        <a:lumOff val="40000"/>
                      </a:schemeClr>
                    </a:solidFill>
                  </a:tcPr>
                </a:tc>
                <a:tc>
                  <a:txBody>
                    <a:bodyPr/>
                    <a:lstStyle/>
                    <a:p>
                      <a:pPr algn="ctr" fontAlgn="base"/>
                      <a:endParaRPr lang="en-US" sz="1400" kern="0">
                        <a:effectLst/>
                        <a:latin typeface="Century Gothic"/>
                      </a:endParaRPr>
                    </a:p>
                  </a:txBody>
                  <a:tcPr marL="9525" marR="9525" marT="9525" marB="9525">
                    <a:solidFill>
                      <a:schemeClr val="bg2">
                        <a:lumMod val="60000"/>
                        <a:lumOff val="40000"/>
                      </a:schemeClr>
                    </a:solidFill>
                  </a:tcPr>
                </a:tc>
                <a:tc>
                  <a:txBody>
                    <a:bodyPr/>
                    <a:lstStyle/>
                    <a:p>
                      <a:pPr algn="ctr" fontAlgn="base"/>
                      <a:endParaRPr lang="en-US" sz="1400" kern="0">
                        <a:effectLst/>
                        <a:latin typeface="Century Gothic"/>
                      </a:endParaRPr>
                    </a:p>
                  </a:txBody>
                  <a:tcPr marL="9525" marR="9525" marT="9525" marB="9525">
                    <a:solidFill>
                      <a:schemeClr val="bg2">
                        <a:lumMod val="60000"/>
                        <a:lumOff val="40000"/>
                      </a:schemeClr>
                    </a:solidFill>
                  </a:tcPr>
                </a:tc>
                <a:tc>
                  <a:txBody>
                    <a:bodyPr/>
                    <a:lstStyle/>
                    <a:p>
                      <a:pPr algn="ctr" fontAlgn="base"/>
                      <a:endParaRPr lang="en-US" sz="1400" kern="0">
                        <a:effectLst/>
                        <a:latin typeface="Century Gothic"/>
                      </a:endParaRPr>
                    </a:p>
                  </a:txBody>
                  <a:tcPr marL="9525" marR="9525" marT="9525" marB="9525">
                    <a:solidFill>
                      <a:schemeClr val="bg2">
                        <a:lumMod val="60000"/>
                        <a:lumOff val="40000"/>
                      </a:schemeClr>
                    </a:solidFill>
                  </a:tcPr>
                </a:tc>
                <a:tc>
                  <a:txBody>
                    <a:bodyPr/>
                    <a:lstStyle/>
                    <a:p>
                      <a:pPr algn="ctr" fontAlgn="base"/>
                      <a:endParaRPr lang="en-US" sz="1400" kern="0">
                        <a:effectLst/>
                        <a:latin typeface="Century Gothic"/>
                      </a:endParaRPr>
                    </a:p>
                  </a:txBody>
                  <a:tcPr marL="9525" marR="9525" marT="9525" marB="9525">
                    <a:solidFill>
                      <a:schemeClr val="bg2">
                        <a:lumMod val="60000"/>
                        <a:lumOff val="40000"/>
                      </a:schemeClr>
                    </a:solidFill>
                  </a:tcPr>
                </a:tc>
                <a:tc>
                  <a:txBody>
                    <a:bodyPr/>
                    <a:lstStyle/>
                    <a:p>
                      <a:pPr algn="ctr" fontAlgn="base"/>
                      <a:endParaRPr lang="en-US" sz="1400" kern="0">
                        <a:effectLst/>
                        <a:latin typeface="Century Gothic"/>
                      </a:endParaRPr>
                    </a:p>
                  </a:txBody>
                  <a:tcPr marL="9525" marR="9525" marT="9525" marB="9525">
                    <a:solidFill>
                      <a:schemeClr val="bg2">
                        <a:lumMod val="60000"/>
                        <a:lumOff val="40000"/>
                      </a:schemeClr>
                    </a:solidFill>
                  </a:tcPr>
                </a:tc>
                <a:tc>
                  <a:txBody>
                    <a:bodyPr/>
                    <a:lstStyle/>
                    <a:p>
                      <a:pPr algn="ctr" fontAlgn="base"/>
                      <a:endParaRPr lang="en-US" sz="1400" kern="0">
                        <a:effectLst/>
                        <a:latin typeface="Century Gothic"/>
                      </a:endParaRPr>
                    </a:p>
                  </a:txBody>
                  <a:tcPr marL="9525" marR="9525" marT="9525" marB="9525">
                    <a:solidFill>
                      <a:schemeClr val="bg2">
                        <a:lumMod val="60000"/>
                        <a:lumOff val="40000"/>
                      </a:schemeClr>
                    </a:solidFill>
                  </a:tcPr>
                </a:tc>
                <a:tc>
                  <a:txBody>
                    <a:bodyPr/>
                    <a:lstStyle/>
                    <a:p>
                      <a:pPr algn="ctr" fontAlgn="base"/>
                      <a:endParaRPr lang="en-US" sz="1400" kern="0">
                        <a:effectLst/>
                        <a:latin typeface="Century Gothic"/>
                      </a:endParaRPr>
                    </a:p>
                  </a:txBody>
                  <a:tcPr marL="9525" marR="9525" marT="9525" marB="9525">
                    <a:solidFill>
                      <a:schemeClr val="bg2">
                        <a:lumMod val="60000"/>
                        <a:lumOff val="40000"/>
                      </a:schemeClr>
                    </a:solidFill>
                  </a:tcPr>
                </a:tc>
                <a:extLst>
                  <a:ext uri="{0D108BD9-81ED-4DB2-BD59-A6C34878D82A}">
                    <a16:rowId xmlns:a16="http://schemas.microsoft.com/office/drawing/2014/main" xmlns="" val="1085522629"/>
                  </a:ext>
                </a:extLst>
              </a:tr>
              <a:tr h="643226">
                <a:tc vMerge="1">
                  <a:txBody>
                    <a:bodyPr/>
                    <a:lstStyle/>
                    <a:p>
                      <a:endParaRPr lang="en-US"/>
                    </a:p>
                  </a:txBody>
                  <a:tcPr/>
                </a:tc>
                <a:tc>
                  <a:txBody>
                    <a:bodyPr/>
                    <a:lstStyle/>
                    <a:p>
                      <a:pPr algn="l" fontAlgn="base"/>
                      <a:endParaRPr lang="en-US" sz="1400" kern="0">
                        <a:effectLst/>
                        <a:latin typeface="Century Gothic"/>
                      </a:endParaRPr>
                    </a:p>
                  </a:txBody>
                  <a:tcPr marL="9525" marR="9525" marT="9525" marB="9525">
                    <a:solidFill>
                      <a:schemeClr val="bg2">
                        <a:lumMod val="60000"/>
                        <a:lumOff val="40000"/>
                      </a:schemeClr>
                    </a:solidFill>
                  </a:tcPr>
                </a:tc>
                <a:tc>
                  <a:txBody>
                    <a:bodyPr/>
                    <a:lstStyle/>
                    <a:p>
                      <a:pPr algn="ctr" fontAlgn="base"/>
                      <a:endParaRPr lang="en-US" sz="1400" kern="0">
                        <a:effectLst/>
                        <a:latin typeface="Century Gothic"/>
                      </a:endParaRPr>
                    </a:p>
                  </a:txBody>
                  <a:tcPr marL="9525" marR="9525" marT="9525" marB="9525">
                    <a:solidFill>
                      <a:schemeClr val="bg2">
                        <a:lumMod val="60000"/>
                        <a:lumOff val="40000"/>
                      </a:schemeClr>
                    </a:solidFill>
                  </a:tcPr>
                </a:tc>
                <a:tc>
                  <a:txBody>
                    <a:bodyPr/>
                    <a:lstStyle/>
                    <a:p>
                      <a:pPr algn="ctr" fontAlgn="base"/>
                      <a:endParaRPr lang="en-US" sz="1400" kern="0">
                        <a:effectLst/>
                        <a:latin typeface="Century Gothic"/>
                      </a:endParaRPr>
                    </a:p>
                  </a:txBody>
                  <a:tcPr marL="9525" marR="9525" marT="9525" marB="9525">
                    <a:solidFill>
                      <a:schemeClr val="bg2">
                        <a:lumMod val="60000"/>
                        <a:lumOff val="40000"/>
                      </a:schemeClr>
                    </a:solidFill>
                  </a:tcPr>
                </a:tc>
                <a:tc>
                  <a:txBody>
                    <a:bodyPr/>
                    <a:lstStyle/>
                    <a:p>
                      <a:pPr algn="ctr" fontAlgn="base"/>
                      <a:endParaRPr lang="en-US" sz="1400" kern="0">
                        <a:effectLst/>
                        <a:latin typeface="Century Gothic"/>
                      </a:endParaRPr>
                    </a:p>
                  </a:txBody>
                  <a:tcPr marL="9525" marR="9525" marT="9525" marB="9525">
                    <a:solidFill>
                      <a:schemeClr val="bg2">
                        <a:lumMod val="60000"/>
                        <a:lumOff val="40000"/>
                      </a:schemeClr>
                    </a:solidFill>
                  </a:tcPr>
                </a:tc>
                <a:tc>
                  <a:txBody>
                    <a:bodyPr/>
                    <a:lstStyle/>
                    <a:p>
                      <a:pPr algn="ctr" fontAlgn="base"/>
                      <a:endParaRPr lang="en-US" sz="1400" kern="0">
                        <a:effectLst/>
                        <a:latin typeface="Century Gothic"/>
                      </a:endParaRPr>
                    </a:p>
                  </a:txBody>
                  <a:tcPr marL="9525" marR="9525" marT="9525" marB="9525">
                    <a:solidFill>
                      <a:schemeClr val="bg2">
                        <a:lumMod val="60000"/>
                        <a:lumOff val="40000"/>
                      </a:schemeClr>
                    </a:solidFill>
                  </a:tcPr>
                </a:tc>
                <a:tc>
                  <a:txBody>
                    <a:bodyPr/>
                    <a:lstStyle/>
                    <a:p>
                      <a:pPr algn="ctr" fontAlgn="base"/>
                      <a:endParaRPr lang="en-US" sz="1400" kern="0">
                        <a:effectLst/>
                        <a:latin typeface="Century Gothic"/>
                      </a:endParaRPr>
                    </a:p>
                  </a:txBody>
                  <a:tcPr marL="9525" marR="9525" marT="9525" marB="9525">
                    <a:solidFill>
                      <a:schemeClr val="bg2">
                        <a:lumMod val="60000"/>
                        <a:lumOff val="40000"/>
                      </a:schemeClr>
                    </a:solidFill>
                  </a:tcPr>
                </a:tc>
                <a:tc>
                  <a:txBody>
                    <a:bodyPr/>
                    <a:lstStyle/>
                    <a:p>
                      <a:pPr algn="ctr" fontAlgn="base"/>
                      <a:endParaRPr lang="en-US" sz="1400" kern="0">
                        <a:effectLst/>
                        <a:latin typeface="Century Gothic"/>
                      </a:endParaRPr>
                    </a:p>
                  </a:txBody>
                  <a:tcPr marL="9525" marR="9525" marT="9525" marB="9525">
                    <a:solidFill>
                      <a:schemeClr val="bg2">
                        <a:lumMod val="60000"/>
                        <a:lumOff val="40000"/>
                      </a:schemeClr>
                    </a:solidFill>
                  </a:tcPr>
                </a:tc>
                <a:tc>
                  <a:txBody>
                    <a:bodyPr/>
                    <a:lstStyle/>
                    <a:p>
                      <a:pPr algn="ctr" fontAlgn="base"/>
                      <a:endParaRPr lang="en-US" sz="1400" kern="0">
                        <a:effectLst/>
                        <a:latin typeface="Century Gothic"/>
                      </a:endParaRPr>
                    </a:p>
                  </a:txBody>
                  <a:tcPr marL="9525" marR="9525" marT="9525" marB="9525">
                    <a:solidFill>
                      <a:schemeClr val="bg2">
                        <a:lumMod val="60000"/>
                        <a:lumOff val="40000"/>
                      </a:schemeClr>
                    </a:solidFill>
                  </a:tcPr>
                </a:tc>
                <a:extLst>
                  <a:ext uri="{0D108BD9-81ED-4DB2-BD59-A6C34878D82A}">
                    <a16:rowId xmlns:a16="http://schemas.microsoft.com/office/drawing/2014/main" xmlns="" val="3873800271"/>
                  </a:ext>
                </a:extLst>
              </a:tr>
              <a:tr h="419496">
                <a:tc vMerge="1">
                  <a:txBody>
                    <a:bodyPr/>
                    <a:lstStyle/>
                    <a:p>
                      <a:endParaRPr lang="en-US"/>
                    </a:p>
                  </a:txBody>
                  <a:tcPr/>
                </a:tc>
                <a:tc>
                  <a:txBody>
                    <a:bodyPr/>
                    <a:lstStyle/>
                    <a:p>
                      <a:pPr algn="l" fontAlgn="base"/>
                      <a:endParaRPr lang="en-US" sz="1400" kern="0">
                        <a:effectLst/>
                        <a:latin typeface="Century Gothic"/>
                      </a:endParaRPr>
                    </a:p>
                  </a:txBody>
                  <a:tcPr marL="9525" marR="9525" marT="9525" marB="9525">
                    <a:solidFill>
                      <a:schemeClr val="bg2">
                        <a:lumMod val="60000"/>
                        <a:lumOff val="40000"/>
                      </a:schemeClr>
                    </a:solidFill>
                  </a:tcPr>
                </a:tc>
                <a:tc>
                  <a:txBody>
                    <a:bodyPr/>
                    <a:lstStyle/>
                    <a:p>
                      <a:pPr algn="ctr" fontAlgn="base"/>
                      <a:endParaRPr lang="en-US" sz="1400" kern="0">
                        <a:effectLst/>
                        <a:latin typeface="Century Gothic"/>
                      </a:endParaRPr>
                    </a:p>
                  </a:txBody>
                  <a:tcPr marL="9525" marR="9525" marT="9525" marB="9525">
                    <a:solidFill>
                      <a:schemeClr val="bg2">
                        <a:lumMod val="60000"/>
                        <a:lumOff val="40000"/>
                      </a:schemeClr>
                    </a:solidFill>
                  </a:tcPr>
                </a:tc>
                <a:tc>
                  <a:txBody>
                    <a:bodyPr/>
                    <a:lstStyle/>
                    <a:p>
                      <a:pPr algn="ctr" fontAlgn="base"/>
                      <a:endParaRPr lang="en-US" sz="1400" kern="0">
                        <a:effectLst/>
                        <a:latin typeface="Century Gothic"/>
                      </a:endParaRPr>
                    </a:p>
                  </a:txBody>
                  <a:tcPr marL="9525" marR="9525" marT="9525" marB="9525">
                    <a:solidFill>
                      <a:schemeClr val="bg2">
                        <a:lumMod val="60000"/>
                        <a:lumOff val="40000"/>
                      </a:schemeClr>
                    </a:solidFill>
                  </a:tcPr>
                </a:tc>
                <a:tc>
                  <a:txBody>
                    <a:bodyPr/>
                    <a:lstStyle/>
                    <a:p>
                      <a:pPr algn="ctr" fontAlgn="base"/>
                      <a:endParaRPr lang="en-US" sz="1400" kern="0">
                        <a:effectLst/>
                        <a:latin typeface="Century Gothic"/>
                      </a:endParaRPr>
                    </a:p>
                  </a:txBody>
                  <a:tcPr marL="9525" marR="9525" marT="9525" marB="9525">
                    <a:solidFill>
                      <a:schemeClr val="bg2">
                        <a:lumMod val="60000"/>
                        <a:lumOff val="40000"/>
                      </a:schemeClr>
                    </a:solidFill>
                  </a:tcPr>
                </a:tc>
                <a:tc>
                  <a:txBody>
                    <a:bodyPr/>
                    <a:lstStyle/>
                    <a:p>
                      <a:pPr algn="ctr" fontAlgn="base"/>
                      <a:endParaRPr lang="en-US" sz="1400" kern="0">
                        <a:effectLst/>
                        <a:latin typeface="Century Gothic"/>
                      </a:endParaRPr>
                    </a:p>
                  </a:txBody>
                  <a:tcPr marL="9525" marR="9525" marT="9525" marB="9525">
                    <a:solidFill>
                      <a:schemeClr val="bg2">
                        <a:lumMod val="60000"/>
                        <a:lumOff val="40000"/>
                      </a:schemeClr>
                    </a:solidFill>
                  </a:tcPr>
                </a:tc>
                <a:tc>
                  <a:txBody>
                    <a:bodyPr/>
                    <a:lstStyle/>
                    <a:p>
                      <a:pPr algn="ctr" fontAlgn="base"/>
                      <a:endParaRPr lang="en-US" sz="1400" kern="0">
                        <a:effectLst/>
                        <a:latin typeface="Century Gothic"/>
                      </a:endParaRPr>
                    </a:p>
                  </a:txBody>
                  <a:tcPr marL="9525" marR="9525" marT="9525" marB="9525">
                    <a:solidFill>
                      <a:schemeClr val="bg2">
                        <a:lumMod val="60000"/>
                        <a:lumOff val="40000"/>
                      </a:schemeClr>
                    </a:solidFill>
                  </a:tcPr>
                </a:tc>
                <a:tc>
                  <a:txBody>
                    <a:bodyPr/>
                    <a:lstStyle/>
                    <a:p>
                      <a:pPr algn="ctr" fontAlgn="base"/>
                      <a:endParaRPr lang="en-US" sz="1400" kern="0">
                        <a:effectLst/>
                        <a:latin typeface="Century Gothic"/>
                      </a:endParaRPr>
                    </a:p>
                  </a:txBody>
                  <a:tcPr marL="9525" marR="9525" marT="9525" marB="9525">
                    <a:solidFill>
                      <a:schemeClr val="bg2">
                        <a:lumMod val="60000"/>
                        <a:lumOff val="40000"/>
                      </a:schemeClr>
                    </a:solidFill>
                  </a:tcPr>
                </a:tc>
                <a:tc>
                  <a:txBody>
                    <a:bodyPr/>
                    <a:lstStyle/>
                    <a:p>
                      <a:pPr algn="ctr" fontAlgn="base"/>
                      <a:endParaRPr lang="en-US" sz="1400" kern="0">
                        <a:effectLst/>
                        <a:latin typeface="Century Gothic"/>
                      </a:endParaRPr>
                    </a:p>
                  </a:txBody>
                  <a:tcPr marL="9525" marR="9525" marT="9525" marB="9525">
                    <a:solidFill>
                      <a:schemeClr val="bg2">
                        <a:lumMod val="60000"/>
                        <a:lumOff val="40000"/>
                      </a:schemeClr>
                    </a:solidFill>
                  </a:tcPr>
                </a:tc>
                <a:extLst>
                  <a:ext uri="{0D108BD9-81ED-4DB2-BD59-A6C34878D82A}">
                    <a16:rowId xmlns:a16="http://schemas.microsoft.com/office/drawing/2014/main" xmlns="" val="2592810683"/>
                  </a:ext>
                </a:extLst>
              </a:tr>
              <a:tr h="671193">
                <a:tc vMerge="1">
                  <a:txBody>
                    <a:bodyPr/>
                    <a:lstStyle/>
                    <a:p>
                      <a:endParaRPr lang="en-US"/>
                    </a:p>
                  </a:txBody>
                  <a:tcPr/>
                </a:tc>
                <a:tc>
                  <a:txBody>
                    <a:bodyPr/>
                    <a:lstStyle/>
                    <a:p>
                      <a:pPr algn="l" fontAlgn="base"/>
                      <a:endParaRPr lang="en-US" sz="1400" kern="0">
                        <a:effectLst/>
                        <a:latin typeface="Century Gothic"/>
                      </a:endParaRPr>
                    </a:p>
                  </a:txBody>
                  <a:tcPr marL="9525" marR="9525" marT="9525" marB="9525">
                    <a:solidFill>
                      <a:schemeClr val="bg2">
                        <a:lumMod val="60000"/>
                        <a:lumOff val="40000"/>
                      </a:schemeClr>
                    </a:solidFill>
                  </a:tcPr>
                </a:tc>
                <a:tc>
                  <a:txBody>
                    <a:bodyPr/>
                    <a:lstStyle/>
                    <a:p>
                      <a:pPr algn="ctr" fontAlgn="base"/>
                      <a:endParaRPr lang="en-US" sz="1400" kern="0">
                        <a:effectLst/>
                        <a:latin typeface="Century Gothic"/>
                      </a:endParaRPr>
                    </a:p>
                  </a:txBody>
                  <a:tcPr marL="9525" marR="9525" marT="9525" marB="9525">
                    <a:solidFill>
                      <a:schemeClr val="bg2">
                        <a:lumMod val="60000"/>
                        <a:lumOff val="40000"/>
                      </a:schemeClr>
                    </a:solidFill>
                  </a:tcPr>
                </a:tc>
                <a:tc>
                  <a:txBody>
                    <a:bodyPr/>
                    <a:lstStyle/>
                    <a:p>
                      <a:pPr algn="ctr" fontAlgn="base"/>
                      <a:endParaRPr lang="en-US" sz="1400" kern="0">
                        <a:effectLst/>
                        <a:latin typeface="Century Gothic"/>
                      </a:endParaRPr>
                    </a:p>
                  </a:txBody>
                  <a:tcPr marL="9525" marR="9525" marT="9525" marB="9525">
                    <a:solidFill>
                      <a:schemeClr val="bg2">
                        <a:lumMod val="60000"/>
                        <a:lumOff val="40000"/>
                      </a:schemeClr>
                    </a:solidFill>
                  </a:tcPr>
                </a:tc>
                <a:tc>
                  <a:txBody>
                    <a:bodyPr/>
                    <a:lstStyle/>
                    <a:p>
                      <a:pPr algn="ctr" fontAlgn="base"/>
                      <a:endParaRPr lang="en-US" sz="1400" kern="0">
                        <a:effectLst/>
                        <a:latin typeface="Century Gothic"/>
                      </a:endParaRPr>
                    </a:p>
                  </a:txBody>
                  <a:tcPr marL="9525" marR="9525" marT="9525" marB="9525">
                    <a:solidFill>
                      <a:schemeClr val="bg2">
                        <a:lumMod val="60000"/>
                        <a:lumOff val="40000"/>
                      </a:schemeClr>
                    </a:solidFill>
                  </a:tcPr>
                </a:tc>
                <a:tc>
                  <a:txBody>
                    <a:bodyPr/>
                    <a:lstStyle/>
                    <a:p>
                      <a:pPr algn="ctr" fontAlgn="base"/>
                      <a:endParaRPr lang="en-US" sz="1400" kern="0">
                        <a:effectLst/>
                        <a:latin typeface="Century Gothic"/>
                      </a:endParaRPr>
                    </a:p>
                  </a:txBody>
                  <a:tcPr marL="9525" marR="9525" marT="9525" marB="9525">
                    <a:solidFill>
                      <a:schemeClr val="bg2">
                        <a:lumMod val="60000"/>
                        <a:lumOff val="40000"/>
                      </a:schemeClr>
                    </a:solidFill>
                  </a:tcPr>
                </a:tc>
                <a:tc>
                  <a:txBody>
                    <a:bodyPr/>
                    <a:lstStyle/>
                    <a:p>
                      <a:pPr algn="ctr" fontAlgn="base"/>
                      <a:endParaRPr lang="en-US" sz="1400" kern="0">
                        <a:effectLst/>
                        <a:latin typeface="Century Gothic"/>
                      </a:endParaRPr>
                    </a:p>
                  </a:txBody>
                  <a:tcPr marL="9525" marR="9525" marT="9525" marB="9525">
                    <a:solidFill>
                      <a:schemeClr val="bg2">
                        <a:lumMod val="60000"/>
                        <a:lumOff val="40000"/>
                      </a:schemeClr>
                    </a:solidFill>
                  </a:tcPr>
                </a:tc>
                <a:tc>
                  <a:txBody>
                    <a:bodyPr/>
                    <a:lstStyle/>
                    <a:p>
                      <a:pPr algn="ctr" fontAlgn="base"/>
                      <a:endParaRPr lang="en-US" sz="1400" kern="0">
                        <a:effectLst/>
                        <a:latin typeface="Century Gothic"/>
                      </a:endParaRPr>
                    </a:p>
                  </a:txBody>
                  <a:tcPr marL="9525" marR="9525" marT="9525" marB="9525">
                    <a:solidFill>
                      <a:schemeClr val="bg2">
                        <a:lumMod val="60000"/>
                        <a:lumOff val="40000"/>
                      </a:schemeClr>
                    </a:solidFill>
                  </a:tcPr>
                </a:tc>
                <a:tc>
                  <a:txBody>
                    <a:bodyPr/>
                    <a:lstStyle/>
                    <a:p>
                      <a:pPr algn="ctr" fontAlgn="base"/>
                      <a:endParaRPr lang="en-US" sz="1400" kern="0" dirty="0">
                        <a:effectLst/>
                        <a:latin typeface="Century Gothic"/>
                      </a:endParaRPr>
                    </a:p>
                  </a:txBody>
                  <a:tcPr marL="9525" marR="9525" marT="9525" marB="9525">
                    <a:solidFill>
                      <a:schemeClr val="bg2">
                        <a:lumMod val="60000"/>
                        <a:lumOff val="40000"/>
                      </a:schemeClr>
                    </a:solidFill>
                  </a:tcPr>
                </a:tc>
                <a:extLst>
                  <a:ext uri="{0D108BD9-81ED-4DB2-BD59-A6C34878D82A}">
                    <a16:rowId xmlns:a16="http://schemas.microsoft.com/office/drawing/2014/main" xmlns="" val="3912926316"/>
                  </a:ext>
                </a:extLst>
              </a:tr>
            </a:tbl>
          </a:graphicData>
        </a:graphic>
      </p:graphicFrame>
    </p:spTree>
    <p:extLst>
      <p:ext uri="{BB962C8B-B14F-4D97-AF65-F5344CB8AC3E}">
        <p14:creationId xmlns:p14="http://schemas.microsoft.com/office/powerpoint/2010/main" xmlns="" val="19911710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79D58AC-E223-AD40-006A-259286BE02AD}"/>
              </a:ext>
            </a:extLst>
          </p:cNvPr>
          <p:cNvSpPr>
            <a:spLocks noGrp="1"/>
          </p:cNvSpPr>
          <p:nvPr>
            <p:ph type="title"/>
          </p:nvPr>
        </p:nvSpPr>
        <p:spPr/>
        <p:txBody>
          <a:bodyPr/>
          <a:lstStyle/>
          <a:p>
            <a:pPr algn="ctr"/>
            <a:r>
              <a:rPr lang="en-ZA" b="1" dirty="0">
                <a:solidFill>
                  <a:schemeClr val="tx2">
                    <a:lumMod val="50000"/>
                  </a:schemeClr>
                </a:solidFill>
                <a:latin typeface="Century Gothic" panose="020B0502020202020204" pitchFamily="34" charset="0"/>
              </a:rPr>
              <a:t>Explanation of a new indicator</a:t>
            </a:r>
          </a:p>
        </p:txBody>
      </p:sp>
      <p:sp>
        <p:nvSpPr>
          <p:cNvPr id="3" name="Content Placeholder 2">
            <a:extLst>
              <a:ext uri="{FF2B5EF4-FFF2-40B4-BE49-F238E27FC236}">
                <a16:creationId xmlns:a16="http://schemas.microsoft.com/office/drawing/2014/main" xmlns="" id="{D6FCF743-81B9-7BEB-860B-23383048B70B}"/>
              </a:ext>
            </a:extLst>
          </p:cNvPr>
          <p:cNvSpPr>
            <a:spLocks noGrp="1"/>
          </p:cNvSpPr>
          <p:nvPr>
            <p:ph idx="1"/>
          </p:nvPr>
        </p:nvSpPr>
        <p:spPr>
          <a:solidFill>
            <a:schemeClr val="bg2">
              <a:lumMod val="60000"/>
              <a:lumOff val="40000"/>
            </a:schemeClr>
          </a:solidFill>
        </p:spPr>
        <p:txBody>
          <a:bodyPr vert="horz" lIns="91440" tIns="45720" rIns="91440" bIns="45720" rtlCol="0" anchor="t">
            <a:normAutofit fontScale="92500" lnSpcReduction="10000"/>
          </a:bodyPr>
          <a:lstStyle/>
          <a:p>
            <a:pPr marL="0" indent="0">
              <a:buNone/>
            </a:pPr>
            <a:r>
              <a:rPr lang="en-ZA" sz="1600" b="1" dirty="0">
                <a:solidFill>
                  <a:schemeClr val="bg1"/>
                </a:solidFill>
                <a:latin typeface="Century Gothic" panose="020B0502020202020204" pitchFamily="34" charset="0"/>
              </a:rPr>
              <a:t>Human Resources Department</a:t>
            </a:r>
            <a:endParaRPr lang="en-US" sz="1600" dirty="0">
              <a:solidFill>
                <a:schemeClr val="bg1"/>
              </a:solidFill>
              <a:latin typeface="Century Gothic" panose="020B0502020202020204" pitchFamily="34" charset="0"/>
            </a:endParaRPr>
          </a:p>
          <a:p>
            <a:pPr marL="0" indent="0">
              <a:buNone/>
            </a:pPr>
            <a:r>
              <a:rPr lang="en-US" sz="1600" b="1" dirty="0">
                <a:solidFill>
                  <a:schemeClr val="bg1"/>
                </a:solidFill>
                <a:latin typeface="Century Gothic" panose="020B0502020202020204" pitchFamily="34" charset="0"/>
              </a:rPr>
              <a:t>Human Capital Strategy</a:t>
            </a:r>
            <a:endParaRPr lang="en-ZA" sz="1600" b="1" dirty="0">
              <a:solidFill>
                <a:schemeClr val="bg1"/>
              </a:solidFill>
              <a:latin typeface="Century Gothic" panose="020B0502020202020204" pitchFamily="34" charset="0"/>
            </a:endParaRPr>
          </a:p>
          <a:p>
            <a:pPr marL="342900" indent="-342900">
              <a:buFont typeface="+mj-lt"/>
              <a:buAutoNum type="alphaLcPeriod"/>
            </a:pPr>
            <a:r>
              <a:rPr lang="en-US" sz="1600" dirty="0">
                <a:solidFill>
                  <a:schemeClr val="bg1"/>
                </a:solidFill>
                <a:latin typeface="Century Gothic" panose="020B0502020202020204" pitchFamily="34" charset="0"/>
              </a:rPr>
              <a:t>This indicator is meant to deliver the human capital strategy that is concomitant to the expertise required at CGE in line required expertise in line Gender Equality mandate. </a:t>
            </a:r>
          </a:p>
          <a:p>
            <a:pPr marL="0" indent="0">
              <a:buNone/>
            </a:pPr>
            <a:r>
              <a:rPr lang="en-US" sz="1600" b="1" dirty="0">
                <a:solidFill>
                  <a:schemeClr val="bg1"/>
                </a:solidFill>
                <a:latin typeface="Century Gothic" panose="020B0502020202020204" pitchFamily="34" charset="0"/>
              </a:rPr>
              <a:t>HR Policy Review </a:t>
            </a:r>
            <a:endParaRPr lang="en-ZA" sz="1600" b="1" dirty="0">
              <a:solidFill>
                <a:schemeClr val="bg1"/>
              </a:solidFill>
              <a:latin typeface="Century Gothic" panose="020B0502020202020204" pitchFamily="34" charset="0"/>
            </a:endParaRPr>
          </a:p>
          <a:p>
            <a:pPr marL="342900" indent="-342900">
              <a:buFont typeface="+mj-lt"/>
              <a:buAutoNum type="alphaLcPeriod"/>
            </a:pPr>
            <a:r>
              <a:rPr lang="en-US" sz="1600" dirty="0">
                <a:solidFill>
                  <a:schemeClr val="bg1"/>
                </a:solidFill>
                <a:latin typeface="Century Gothic" panose="020B0502020202020204" pitchFamily="34" charset="0"/>
              </a:rPr>
              <a:t>CGE Human Resource policies are outdate and have not been reviewed for years. The human resource department will be reviewing policies in consultation with staff and management.  To also ensure that they relevant to the current legislation.</a:t>
            </a:r>
          </a:p>
          <a:p>
            <a:pPr marL="0" indent="0">
              <a:buNone/>
            </a:pPr>
            <a:r>
              <a:rPr lang="en-US" sz="1600" b="1" dirty="0">
                <a:solidFill>
                  <a:schemeClr val="bg1"/>
                </a:solidFill>
                <a:latin typeface="Century Gothic" panose="020B0502020202020204" pitchFamily="34" charset="0"/>
              </a:rPr>
              <a:t>Positions (vacancies) filled</a:t>
            </a:r>
          </a:p>
          <a:p>
            <a:pPr marL="342900" indent="-342900">
              <a:buFont typeface="+mj-lt"/>
              <a:buAutoNum type="alphaLcPeriod"/>
            </a:pPr>
            <a:r>
              <a:rPr lang="en-US" sz="1600" dirty="0">
                <a:solidFill>
                  <a:schemeClr val="bg1"/>
                </a:solidFill>
                <a:latin typeface="Century Gothic" panose="020B0502020202020204" pitchFamily="34" charset="0"/>
              </a:rPr>
              <a:t>This indicator keeps an updated information on the number of position filled and the percentage of vacancy rate reduced. This is to ensure that all departments are capacitated to deliver on their plans.</a:t>
            </a:r>
          </a:p>
          <a:p>
            <a:pPr marL="0" indent="0">
              <a:buNone/>
            </a:pPr>
            <a:r>
              <a:rPr lang="en-US" sz="1600" b="1" dirty="0">
                <a:solidFill>
                  <a:schemeClr val="bg1"/>
                </a:solidFill>
                <a:latin typeface="Century Gothic" panose="020B0502020202020204" pitchFamily="34" charset="0"/>
              </a:rPr>
              <a:t>Percentage of WSP Implemented</a:t>
            </a:r>
          </a:p>
          <a:p>
            <a:pPr marL="342900" indent="-342900">
              <a:buFont typeface="+mj-lt"/>
              <a:buAutoNum type="alphaLcPeriod"/>
            </a:pPr>
            <a:r>
              <a:rPr lang="en-US" sz="1600" dirty="0">
                <a:solidFill>
                  <a:schemeClr val="bg1"/>
                </a:solidFill>
                <a:latin typeface="Century Gothic" panose="020B0502020202020204" pitchFamily="34" charset="0"/>
              </a:rPr>
              <a:t>Work Skills Plan – ensures that training is provided and aligned to all departmental training needs. </a:t>
            </a:r>
          </a:p>
        </p:txBody>
      </p:sp>
      <p:sp>
        <p:nvSpPr>
          <p:cNvPr id="4" name="Date Placeholder 3">
            <a:extLst>
              <a:ext uri="{FF2B5EF4-FFF2-40B4-BE49-F238E27FC236}">
                <a16:creationId xmlns:a16="http://schemas.microsoft.com/office/drawing/2014/main" xmlns="" id="{22DD047F-F8DE-9D1A-3118-CD67B921669A}"/>
              </a:ext>
            </a:extLst>
          </p:cNvPr>
          <p:cNvSpPr>
            <a:spLocks noGrp="1"/>
          </p:cNvSpPr>
          <p:nvPr>
            <p:ph type="dt" sz="half" idx="10"/>
          </p:nvPr>
        </p:nvSpPr>
        <p:spPr/>
        <p:txBody>
          <a:bodyPr/>
          <a:lstStyle/>
          <a:p>
            <a:fld id="{55DA6F25-8700-47EF-BFFF-210886682FDE}" type="datetime1">
              <a:rPr lang="en-ZA" smtClean="0"/>
              <a:pPr/>
              <a:t>2023/05/10</a:t>
            </a:fld>
            <a:endParaRPr lang="en-ZA"/>
          </a:p>
        </p:txBody>
      </p:sp>
      <p:sp>
        <p:nvSpPr>
          <p:cNvPr id="5" name="Footer Placeholder 4">
            <a:extLst>
              <a:ext uri="{FF2B5EF4-FFF2-40B4-BE49-F238E27FC236}">
                <a16:creationId xmlns:a16="http://schemas.microsoft.com/office/drawing/2014/main" xmlns="" id="{52C6E07A-DD4B-2AAC-F91C-AE975AC0EB32}"/>
              </a:ext>
            </a:extLst>
          </p:cNvPr>
          <p:cNvSpPr>
            <a:spLocks noGrp="1"/>
          </p:cNvSpPr>
          <p:nvPr>
            <p:ph type="ftr" sz="quarter" idx="11"/>
          </p:nvPr>
        </p:nvSpPr>
        <p:spPr/>
        <p:txBody>
          <a:bodyPr/>
          <a:lstStyle/>
          <a:p>
            <a:r>
              <a:rPr lang="en-US"/>
              <a:t>A Society Free From All Forms of Gender Inequality.</a:t>
            </a:r>
            <a:endParaRPr lang="en-ZA"/>
          </a:p>
        </p:txBody>
      </p:sp>
      <p:sp>
        <p:nvSpPr>
          <p:cNvPr id="6" name="Slide Number Placeholder 5">
            <a:extLst>
              <a:ext uri="{FF2B5EF4-FFF2-40B4-BE49-F238E27FC236}">
                <a16:creationId xmlns:a16="http://schemas.microsoft.com/office/drawing/2014/main" xmlns="" id="{F0B10C42-DFB4-63B8-770D-B10623C79B68}"/>
              </a:ext>
            </a:extLst>
          </p:cNvPr>
          <p:cNvSpPr>
            <a:spLocks noGrp="1"/>
          </p:cNvSpPr>
          <p:nvPr>
            <p:ph type="sldNum" sz="quarter" idx="12"/>
          </p:nvPr>
        </p:nvSpPr>
        <p:spPr/>
        <p:txBody>
          <a:bodyPr/>
          <a:lstStyle/>
          <a:p>
            <a:fld id="{4C5DC4AD-8DB4-4E4A-BEA4-8A23F11057A7}" type="slidenum">
              <a:rPr lang="en-ZA" smtClean="0"/>
              <a:pPr/>
              <a:t>25</a:t>
            </a:fld>
            <a:endParaRPr lang="en-ZA"/>
          </a:p>
        </p:txBody>
      </p:sp>
    </p:spTree>
    <p:extLst>
      <p:ext uri="{BB962C8B-B14F-4D97-AF65-F5344CB8AC3E}">
        <p14:creationId xmlns:p14="http://schemas.microsoft.com/office/powerpoint/2010/main" xmlns="" val="40507844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8F89AB9-B33D-D6A4-B7EE-486B5D955225}"/>
              </a:ext>
            </a:extLst>
          </p:cNvPr>
          <p:cNvSpPr>
            <a:spLocks noGrp="1"/>
          </p:cNvSpPr>
          <p:nvPr>
            <p:ph type="title"/>
          </p:nvPr>
        </p:nvSpPr>
        <p:spPr/>
        <p:txBody>
          <a:bodyPr/>
          <a:lstStyle/>
          <a:p>
            <a:r>
              <a:rPr lang="en-ZA" b="1" dirty="0">
                <a:solidFill>
                  <a:schemeClr val="tx2">
                    <a:lumMod val="50000"/>
                  </a:schemeClr>
                </a:solidFill>
                <a:latin typeface="Century Gothic" panose="020B0502020202020204" pitchFamily="34" charset="0"/>
              </a:rPr>
              <a:t>Explanation of a new indicator</a:t>
            </a:r>
          </a:p>
        </p:txBody>
      </p:sp>
      <p:sp>
        <p:nvSpPr>
          <p:cNvPr id="3" name="Content Placeholder 2">
            <a:extLst>
              <a:ext uri="{FF2B5EF4-FFF2-40B4-BE49-F238E27FC236}">
                <a16:creationId xmlns:a16="http://schemas.microsoft.com/office/drawing/2014/main" xmlns="" id="{3682B7A7-026E-2702-868B-1B60E3D15235}"/>
              </a:ext>
            </a:extLst>
          </p:cNvPr>
          <p:cNvSpPr>
            <a:spLocks noGrp="1"/>
          </p:cNvSpPr>
          <p:nvPr>
            <p:ph idx="1"/>
          </p:nvPr>
        </p:nvSpPr>
        <p:spPr>
          <a:xfrm>
            <a:off x="327363" y="2500472"/>
            <a:ext cx="11537273" cy="2964157"/>
          </a:xfrm>
          <a:solidFill>
            <a:schemeClr val="bg2">
              <a:lumMod val="60000"/>
              <a:lumOff val="40000"/>
            </a:schemeClr>
          </a:solidFill>
        </p:spPr>
        <p:txBody>
          <a:bodyPr vert="horz" lIns="91440" tIns="45720" rIns="91440" bIns="45720" rtlCol="0" anchor="t">
            <a:normAutofit/>
          </a:bodyPr>
          <a:lstStyle/>
          <a:p>
            <a:pPr marL="0" indent="0">
              <a:buNone/>
            </a:pPr>
            <a:r>
              <a:rPr lang="en-US" b="1" dirty="0"/>
              <a:t> </a:t>
            </a:r>
            <a:r>
              <a:rPr lang="en-US" sz="1800" b="1" dirty="0">
                <a:solidFill>
                  <a:schemeClr val="bg1"/>
                </a:solidFill>
                <a:latin typeface="Century Gothic" panose="020B0502020202020204" pitchFamily="34" charset="0"/>
              </a:rPr>
              <a:t>Budget spent variance percentage</a:t>
            </a:r>
            <a:endParaRPr lang="en-US" sz="1800" dirty="0">
              <a:solidFill>
                <a:schemeClr val="bg1"/>
              </a:solidFill>
              <a:latin typeface="Century Gothic" panose="020B0502020202020204" pitchFamily="34" charset="0"/>
            </a:endParaRPr>
          </a:p>
          <a:p>
            <a:pPr marL="457200" indent="-457200">
              <a:buAutoNum type="alphaLcPeriod"/>
            </a:pPr>
            <a:r>
              <a:rPr lang="en-US" sz="1800" dirty="0">
                <a:solidFill>
                  <a:schemeClr val="bg1"/>
                </a:solidFill>
                <a:latin typeface="Century Gothic" panose="020B0502020202020204" pitchFamily="34" charset="0"/>
              </a:rPr>
              <a:t>This</a:t>
            </a:r>
            <a:r>
              <a:rPr lang="en-US" sz="1800" b="1" dirty="0">
                <a:solidFill>
                  <a:schemeClr val="bg1"/>
                </a:solidFill>
                <a:latin typeface="Century Gothic" panose="020B0502020202020204" pitchFamily="34" charset="0"/>
              </a:rPr>
              <a:t> </a:t>
            </a:r>
            <a:r>
              <a:rPr lang="en-US" sz="1800" dirty="0">
                <a:solidFill>
                  <a:schemeClr val="bg1"/>
                </a:solidFill>
                <a:latin typeface="Century Gothic" panose="020B0502020202020204" pitchFamily="34" charset="0"/>
              </a:rPr>
              <a:t>indicator has been introduced to account for the budget under-spending that CGE has been experiencing over a number of years. This will encourage Secretariat to implement all APP activities as planned for the financial year, in carrying out CGE’s mandate.</a:t>
            </a:r>
          </a:p>
          <a:p>
            <a:pPr marL="0" indent="0">
              <a:buNone/>
            </a:pPr>
            <a:r>
              <a:rPr lang="en-US" sz="1800" b="1" dirty="0">
                <a:solidFill>
                  <a:schemeClr val="bg1"/>
                </a:solidFill>
                <a:latin typeface="Century Gothic" panose="020B0502020202020204" pitchFamily="34" charset="0"/>
              </a:rPr>
              <a:t>Procurement plan implementation percentage</a:t>
            </a:r>
          </a:p>
          <a:p>
            <a:pPr marL="457200" indent="-457200">
              <a:buAutoNum type="alphaLcPeriod"/>
            </a:pPr>
            <a:r>
              <a:rPr lang="en-US" sz="1800" dirty="0">
                <a:solidFill>
                  <a:schemeClr val="bg1"/>
                </a:solidFill>
                <a:latin typeface="Century Gothic" panose="020B0502020202020204" pitchFamily="34" charset="0"/>
              </a:rPr>
              <a:t>To encourage full implementation of the annual procurement plan &amp; promotes continuous monitoring of it. This indicator has an impact on the goods &amp; services’ budget being spent in full or not.</a:t>
            </a:r>
            <a:endParaRPr lang="en-ZA" sz="1800" dirty="0">
              <a:solidFill>
                <a:schemeClr val="bg1"/>
              </a:solidFill>
              <a:latin typeface="Century Gothic" panose="020B0502020202020204" pitchFamily="34" charset="0"/>
            </a:endParaRPr>
          </a:p>
        </p:txBody>
      </p:sp>
      <p:sp>
        <p:nvSpPr>
          <p:cNvPr id="4" name="Date Placeholder 3">
            <a:extLst>
              <a:ext uri="{FF2B5EF4-FFF2-40B4-BE49-F238E27FC236}">
                <a16:creationId xmlns:a16="http://schemas.microsoft.com/office/drawing/2014/main" xmlns="" id="{7585C66B-33BF-17FD-9121-D603A780B8F6}"/>
              </a:ext>
            </a:extLst>
          </p:cNvPr>
          <p:cNvSpPr>
            <a:spLocks noGrp="1"/>
          </p:cNvSpPr>
          <p:nvPr>
            <p:ph type="dt" sz="half" idx="10"/>
          </p:nvPr>
        </p:nvSpPr>
        <p:spPr/>
        <p:txBody>
          <a:bodyPr/>
          <a:lstStyle/>
          <a:p>
            <a:fld id="{55DA6F25-8700-47EF-BFFF-210886682FDE}" type="datetime1">
              <a:rPr lang="en-ZA" smtClean="0"/>
              <a:pPr/>
              <a:t>2023/05/10</a:t>
            </a:fld>
            <a:endParaRPr lang="en-ZA"/>
          </a:p>
        </p:txBody>
      </p:sp>
      <p:sp>
        <p:nvSpPr>
          <p:cNvPr id="5" name="Footer Placeholder 4">
            <a:extLst>
              <a:ext uri="{FF2B5EF4-FFF2-40B4-BE49-F238E27FC236}">
                <a16:creationId xmlns:a16="http://schemas.microsoft.com/office/drawing/2014/main" xmlns="" id="{C7A497C6-2472-B152-EB8F-AD9BA1659F42}"/>
              </a:ext>
            </a:extLst>
          </p:cNvPr>
          <p:cNvSpPr>
            <a:spLocks noGrp="1"/>
          </p:cNvSpPr>
          <p:nvPr>
            <p:ph type="ftr" sz="quarter" idx="11"/>
          </p:nvPr>
        </p:nvSpPr>
        <p:spPr/>
        <p:txBody>
          <a:bodyPr/>
          <a:lstStyle/>
          <a:p>
            <a:r>
              <a:rPr lang="en-US"/>
              <a:t>A Society Free From All Forms of Gender Inequality.</a:t>
            </a:r>
            <a:endParaRPr lang="en-ZA"/>
          </a:p>
        </p:txBody>
      </p:sp>
      <p:sp>
        <p:nvSpPr>
          <p:cNvPr id="6" name="Slide Number Placeholder 5">
            <a:extLst>
              <a:ext uri="{FF2B5EF4-FFF2-40B4-BE49-F238E27FC236}">
                <a16:creationId xmlns:a16="http://schemas.microsoft.com/office/drawing/2014/main" xmlns="" id="{68733FDE-26B9-A322-9B80-325BE5FCDCAB}"/>
              </a:ext>
            </a:extLst>
          </p:cNvPr>
          <p:cNvSpPr>
            <a:spLocks noGrp="1"/>
          </p:cNvSpPr>
          <p:nvPr>
            <p:ph type="sldNum" sz="quarter" idx="12"/>
          </p:nvPr>
        </p:nvSpPr>
        <p:spPr/>
        <p:txBody>
          <a:bodyPr/>
          <a:lstStyle/>
          <a:p>
            <a:fld id="{4C5DC4AD-8DB4-4E4A-BEA4-8A23F11057A7}" type="slidenum">
              <a:rPr lang="en-ZA" smtClean="0"/>
              <a:pPr/>
              <a:t>26</a:t>
            </a:fld>
            <a:endParaRPr lang="en-ZA"/>
          </a:p>
        </p:txBody>
      </p:sp>
    </p:spTree>
    <p:extLst>
      <p:ext uri="{BB962C8B-B14F-4D97-AF65-F5344CB8AC3E}">
        <p14:creationId xmlns:p14="http://schemas.microsoft.com/office/powerpoint/2010/main" xmlns="" val="1684862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4E9B277-20F1-94DA-2CE8-039B239203A2}"/>
              </a:ext>
            </a:extLst>
          </p:cNvPr>
          <p:cNvSpPr>
            <a:spLocks noGrp="1"/>
          </p:cNvSpPr>
          <p:nvPr>
            <p:ph type="title"/>
          </p:nvPr>
        </p:nvSpPr>
        <p:spPr/>
        <p:txBody>
          <a:bodyPr/>
          <a:lstStyle/>
          <a:p>
            <a:pPr algn="ctr"/>
            <a:r>
              <a:rPr lang="en-US" b="1">
                <a:solidFill>
                  <a:schemeClr val="tx2">
                    <a:lumMod val="50000"/>
                  </a:schemeClr>
                </a:solidFill>
                <a:latin typeface="Century Gothic" panose="020B0502020202020204" pitchFamily="34" charset="0"/>
              </a:rPr>
              <a:t>QUARTERLY TARGETS</a:t>
            </a:r>
            <a:endParaRPr lang="en-ZA" b="1">
              <a:solidFill>
                <a:schemeClr val="tx2">
                  <a:lumMod val="50000"/>
                </a:schemeClr>
              </a:solidFill>
              <a:latin typeface="Century Gothic" panose="020B0502020202020204" pitchFamily="34" charset="0"/>
            </a:endParaRPr>
          </a:p>
        </p:txBody>
      </p:sp>
      <p:sp>
        <p:nvSpPr>
          <p:cNvPr id="4" name="Date Placeholder 3">
            <a:extLst>
              <a:ext uri="{FF2B5EF4-FFF2-40B4-BE49-F238E27FC236}">
                <a16:creationId xmlns:a16="http://schemas.microsoft.com/office/drawing/2014/main" xmlns="" id="{8CA3D463-C4C1-1224-E0D3-4D48E5243F44}"/>
              </a:ext>
            </a:extLst>
          </p:cNvPr>
          <p:cNvSpPr>
            <a:spLocks noGrp="1"/>
          </p:cNvSpPr>
          <p:nvPr>
            <p:ph type="dt" sz="half" idx="10"/>
          </p:nvPr>
        </p:nvSpPr>
        <p:spPr/>
        <p:txBody>
          <a:bodyPr/>
          <a:lstStyle/>
          <a:p>
            <a:fld id="{55DA6F25-8700-47EF-BFFF-210886682FDE}" type="datetime1">
              <a:rPr lang="en-ZA" smtClean="0"/>
              <a:pPr/>
              <a:t>2023/05/10</a:t>
            </a:fld>
            <a:endParaRPr lang="en-ZA"/>
          </a:p>
        </p:txBody>
      </p:sp>
      <p:sp>
        <p:nvSpPr>
          <p:cNvPr id="5" name="Footer Placeholder 4">
            <a:extLst>
              <a:ext uri="{FF2B5EF4-FFF2-40B4-BE49-F238E27FC236}">
                <a16:creationId xmlns:a16="http://schemas.microsoft.com/office/drawing/2014/main" xmlns="" id="{187B3271-8008-CE0B-4293-BD3843E29544}"/>
              </a:ext>
            </a:extLst>
          </p:cNvPr>
          <p:cNvSpPr>
            <a:spLocks noGrp="1"/>
          </p:cNvSpPr>
          <p:nvPr>
            <p:ph type="ftr" sz="quarter" idx="11"/>
          </p:nvPr>
        </p:nvSpPr>
        <p:spPr/>
        <p:txBody>
          <a:bodyPr/>
          <a:lstStyle/>
          <a:p>
            <a:r>
              <a:rPr lang="en-US"/>
              <a:t>A Society Free From All Forms of Gender Inequality.</a:t>
            </a:r>
            <a:endParaRPr lang="en-ZA"/>
          </a:p>
        </p:txBody>
      </p:sp>
      <p:sp>
        <p:nvSpPr>
          <p:cNvPr id="6" name="Slide Number Placeholder 5">
            <a:extLst>
              <a:ext uri="{FF2B5EF4-FFF2-40B4-BE49-F238E27FC236}">
                <a16:creationId xmlns:a16="http://schemas.microsoft.com/office/drawing/2014/main" xmlns="" id="{5A88288D-2355-8FB4-D73D-3B39D1A490C5}"/>
              </a:ext>
            </a:extLst>
          </p:cNvPr>
          <p:cNvSpPr>
            <a:spLocks noGrp="1"/>
          </p:cNvSpPr>
          <p:nvPr>
            <p:ph type="sldNum" sz="quarter" idx="12"/>
          </p:nvPr>
        </p:nvSpPr>
        <p:spPr/>
        <p:txBody>
          <a:bodyPr/>
          <a:lstStyle/>
          <a:p>
            <a:fld id="{4C5DC4AD-8DB4-4E4A-BEA4-8A23F11057A7}" type="slidenum">
              <a:rPr lang="en-ZA" smtClean="0"/>
              <a:pPr/>
              <a:t>27</a:t>
            </a:fld>
            <a:endParaRPr lang="en-ZA"/>
          </a:p>
        </p:txBody>
      </p:sp>
      <p:graphicFrame>
        <p:nvGraphicFramePr>
          <p:cNvPr id="7" name="Table 6">
            <a:extLst>
              <a:ext uri="{FF2B5EF4-FFF2-40B4-BE49-F238E27FC236}">
                <a16:creationId xmlns:a16="http://schemas.microsoft.com/office/drawing/2014/main" xmlns="" id="{227DE647-49DB-9E3E-4F05-0CC93D2D8CEA}"/>
              </a:ext>
            </a:extLst>
          </p:cNvPr>
          <p:cNvGraphicFramePr>
            <a:graphicFrameLocks noGrp="1"/>
          </p:cNvGraphicFramePr>
          <p:nvPr>
            <p:extLst>
              <p:ext uri="{D42A27DB-BD31-4B8C-83A1-F6EECF244321}">
                <p14:modId xmlns:p14="http://schemas.microsoft.com/office/powerpoint/2010/main" xmlns="" val="1610540106"/>
              </p:ext>
            </p:extLst>
          </p:nvPr>
        </p:nvGraphicFramePr>
        <p:xfrm>
          <a:off x="399133" y="2137423"/>
          <a:ext cx="11548534" cy="4144398"/>
        </p:xfrm>
        <a:graphic>
          <a:graphicData uri="http://schemas.openxmlformats.org/drawingml/2006/table">
            <a:tbl>
              <a:tblPr firstRow="1" firstCol="1" bandRow="1">
                <a:noFill/>
                <a:tableStyleId>{5C22544A-7EE6-4342-B048-85BDC9FD1C3A}</a:tableStyleId>
              </a:tblPr>
              <a:tblGrid>
                <a:gridCol w="5258848">
                  <a:extLst>
                    <a:ext uri="{9D8B030D-6E8A-4147-A177-3AD203B41FA5}">
                      <a16:colId xmlns:a16="http://schemas.microsoft.com/office/drawing/2014/main" xmlns="" val="1321847930"/>
                    </a:ext>
                  </a:extLst>
                </a:gridCol>
                <a:gridCol w="1636665">
                  <a:extLst>
                    <a:ext uri="{9D8B030D-6E8A-4147-A177-3AD203B41FA5}">
                      <a16:colId xmlns:a16="http://schemas.microsoft.com/office/drawing/2014/main" xmlns="" val="3297444153"/>
                    </a:ext>
                  </a:extLst>
                </a:gridCol>
                <a:gridCol w="999120">
                  <a:extLst>
                    <a:ext uri="{9D8B030D-6E8A-4147-A177-3AD203B41FA5}">
                      <a16:colId xmlns:a16="http://schemas.microsoft.com/office/drawing/2014/main" xmlns="" val="232406815"/>
                    </a:ext>
                  </a:extLst>
                </a:gridCol>
                <a:gridCol w="1636663">
                  <a:extLst>
                    <a:ext uri="{9D8B030D-6E8A-4147-A177-3AD203B41FA5}">
                      <a16:colId xmlns:a16="http://schemas.microsoft.com/office/drawing/2014/main" xmlns="" val="2370012344"/>
                    </a:ext>
                  </a:extLst>
                </a:gridCol>
                <a:gridCol w="1018119">
                  <a:extLst>
                    <a:ext uri="{9D8B030D-6E8A-4147-A177-3AD203B41FA5}">
                      <a16:colId xmlns:a16="http://schemas.microsoft.com/office/drawing/2014/main" xmlns="" val="3526550081"/>
                    </a:ext>
                  </a:extLst>
                </a:gridCol>
                <a:gridCol w="999119">
                  <a:extLst>
                    <a:ext uri="{9D8B030D-6E8A-4147-A177-3AD203B41FA5}">
                      <a16:colId xmlns:a16="http://schemas.microsoft.com/office/drawing/2014/main" xmlns="" val="3145557190"/>
                    </a:ext>
                  </a:extLst>
                </a:gridCol>
              </a:tblGrid>
              <a:tr h="391059">
                <a:tc>
                  <a:txBody>
                    <a:bodyPr/>
                    <a:lstStyle/>
                    <a:p>
                      <a:pPr marL="6350" indent="-6350" algn="l">
                        <a:lnSpc>
                          <a:spcPct val="100000"/>
                        </a:lnSpc>
                        <a:spcAft>
                          <a:spcPts val="0"/>
                        </a:spcAft>
                      </a:pPr>
                      <a:r>
                        <a:rPr lang="en-ZA" sz="1600" b="1" cap="none" spc="0">
                          <a:solidFill>
                            <a:schemeClr val="bg1"/>
                          </a:solidFill>
                          <a:effectLst/>
                          <a:latin typeface="Century Gothic"/>
                        </a:rPr>
                        <a:t>Output Indicators</a:t>
                      </a:r>
                      <a:endParaRPr lang="en-ZA" sz="1600" b="1" cap="none" spc="0">
                        <a:solidFill>
                          <a:schemeClr val="bg1"/>
                        </a:solidFill>
                        <a:effectLst/>
                        <a:latin typeface="Century Gothic"/>
                        <a:ea typeface="Arial" panose="020B0604020202020204" pitchFamily="34" charset="0"/>
                        <a:cs typeface="Times New Roman"/>
                      </a:endParaRPr>
                    </a:p>
                  </a:txBody>
                  <a:tcPr marL="59822" marR="59822" marT="55834" marB="55834" anchor="ctr">
                    <a:lnL w="12700" cmpd="sng">
                      <a:noFill/>
                    </a:lnL>
                    <a:lnR w="12700" cmpd="sng">
                      <a:noFill/>
                    </a:lnR>
                    <a:lnT w="28575" cap="flat" cmpd="sng" algn="ctr">
                      <a:solidFill>
                        <a:schemeClr val="tx1"/>
                      </a:solidFill>
                      <a:prstDash val="solid"/>
                    </a:lnT>
                    <a:lnB w="38100" cmpd="sng">
                      <a:noFill/>
                    </a:lnB>
                    <a:solidFill>
                      <a:schemeClr val="bg2">
                        <a:lumMod val="60000"/>
                        <a:lumOff val="40000"/>
                      </a:schemeClr>
                    </a:solidFill>
                  </a:tcPr>
                </a:tc>
                <a:tc>
                  <a:txBody>
                    <a:bodyPr/>
                    <a:lstStyle/>
                    <a:p>
                      <a:pPr marL="24130" indent="-6350" algn="ctr">
                        <a:lnSpc>
                          <a:spcPct val="100000"/>
                        </a:lnSpc>
                        <a:spcAft>
                          <a:spcPts val="0"/>
                        </a:spcAft>
                      </a:pPr>
                      <a:r>
                        <a:rPr lang="en-ZA" sz="1600" b="1" cap="none" spc="0">
                          <a:solidFill>
                            <a:schemeClr val="bg1"/>
                          </a:solidFill>
                          <a:effectLst/>
                          <a:latin typeface="Century Gothic"/>
                        </a:rPr>
                        <a:t>Annual Target</a:t>
                      </a:r>
                      <a:endParaRPr lang="en-ZA" sz="1600" b="1" cap="none" spc="0">
                        <a:solidFill>
                          <a:schemeClr val="bg1"/>
                        </a:solidFill>
                        <a:effectLst/>
                        <a:latin typeface="Century Gothic"/>
                        <a:ea typeface="Arial" panose="020B0604020202020204" pitchFamily="34" charset="0"/>
                        <a:cs typeface="Times New Roman"/>
                      </a:endParaRPr>
                    </a:p>
                  </a:txBody>
                  <a:tcPr marL="59822" marR="59822" marT="55834" marB="55834">
                    <a:lnL w="12700" cmpd="sng">
                      <a:noFill/>
                    </a:lnL>
                    <a:lnR w="12700" cmpd="sng">
                      <a:noFill/>
                    </a:lnR>
                    <a:lnT w="28575" cap="flat" cmpd="sng" algn="ctr">
                      <a:solidFill>
                        <a:schemeClr val="tx1"/>
                      </a:solidFill>
                      <a:prstDash val="solid"/>
                    </a:lnT>
                    <a:lnB w="38100" cmpd="sng">
                      <a:noFill/>
                    </a:lnB>
                    <a:solidFill>
                      <a:schemeClr val="bg2">
                        <a:lumMod val="60000"/>
                        <a:lumOff val="40000"/>
                      </a:schemeClr>
                    </a:solidFill>
                  </a:tcPr>
                </a:tc>
                <a:tc>
                  <a:txBody>
                    <a:bodyPr/>
                    <a:lstStyle/>
                    <a:p>
                      <a:pPr marL="1270" indent="-1270" algn="ctr">
                        <a:lnSpc>
                          <a:spcPct val="100000"/>
                        </a:lnSpc>
                        <a:spcAft>
                          <a:spcPts val="0"/>
                        </a:spcAft>
                      </a:pPr>
                      <a:r>
                        <a:rPr lang="en-ZA" sz="1600" b="1" cap="none" spc="0">
                          <a:solidFill>
                            <a:schemeClr val="bg1"/>
                          </a:solidFill>
                          <a:effectLst/>
                          <a:latin typeface="Century Gothic"/>
                        </a:rPr>
                        <a:t>Q1</a:t>
                      </a:r>
                      <a:endParaRPr lang="en-ZA" sz="1600" b="1" cap="none" spc="0">
                        <a:solidFill>
                          <a:schemeClr val="bg1"/>
                        </a:solidFill>
                        <a:effectLst/>
                        <a:latin typeface="Century Gothic"/>
                        <a:ea typeface="Arial" panose="020B0604020202020204" pitchFamily="34" charset="0"/>
                        <a:cs typeface="Times New Roman"/>
                      </a:endParaRPr>
                    </a:p>
                  </a:txBody>
                  <a:tcPr marL="59822" marR="59822" marT="55834" marB="55834" anchor="ctr">
                    <a:lnL w="12700" cmpd="sng">
                      <a:noFill/>
                    </a:lnL>
                    <a:lnR w="12700" cmpd="sng">
                      <a:noFill/>
                    </a:lnR>
                    <a:lnT w="28575" cap="flat" cmpd="sng" algn="ctr">
                      <a:solidFill>
                        <a:schemeClr val="tx1"/>
                      </a:solidFill>
                      <a:prstDash val="solid"/>
                    </a:lnT>
                    <a:lnB w="38100" cmpd="sng">
                      <a:noFill/>
                    </a:lnB>
                    <a:solidFill>
                      <a:schemeClr val="bg2">
                        <a:lumMod val="60000"/>
                        <a:lumOff val="40000"/>
                      </a:schemeClr>
                    </a:solidFill>
                  </a:tcPr>
                </a:tc>
                <a:tc>
                  <a:txBody>
                    <a:bodyPr/>
                    <a:lstStyle/>
                    <a:p>
                      <a:pPr marL="6350" indent="-6350" algn="ctr">
                        <a:lnSpc>
                          <a:spcPct val="100000"/>
                        </a:lnSpc>
                        <a:spcAft>
                          <a:spcPts val="0"/>
                        </a:spcAft>
                      </a:pPr>
                      <a:r>
                        <a:rPr lang="en-ZA" sz="1600" b="1" cap="none" spc="0">
                          <a:solidFill>
                            <a:schemeClr val="bg1"/>
                          </a:solidFill>
                          <a:effectLst/>
                          <a:latin typeface="Century Gothic"/>
                        </a:rPr>
                        <a:t>Q2</a:t>
                      </a:r>
                      <a:endParaRPr lang="en-ZA" sz="1600" b="1" cap="none" spc="0">
                        <a:solidFill>
                          <a:schemeClr val="bg1"/>
                        </a:solidFill>
                        <a:effectLst/>
                        <a:latin typeface="Century Gothic"/>
                        <a:ea typeface="Arial" panose="020B0604020202020204" pitchFamily="34" charset="0"/>
                        <a:cs typeface="Times New Roman"/>
                      </a:endParaRPr>
                    </a:p>
                  </a:txBody>
                  <a:tcPr marL="59822" marR="59822" marT="55834" marB="55834" anchor="ctr">
                    <a:lnL w="12700" cmpd="sng">
                      <a:noFill/>
                    </a:lnL>
                    <a:lnR w="12700" cmpd="sng">
                      <a:noFill/>
                    </a:lnR>
                    <a:lnT w="28575" cap="flat" cmpd="sng" algn="ctr">
                      <a:solidFill>
                        <a:schemeClr val="tx1"/>
                      </a:solidFill>
                      <a:prstDash val="solid"/>
                    </a:lnT>
                    <a:lnB w="38100" cmpd="sng">
                      <a:noFill/>
                    </a:lnB>
                    <a:solidFill>
                      <a:schemeClr val="bg2">
                        <a:lumMod val="60000"/>
                        <a:lumOff val="40000"/>
                      </a:schemeClr>
                    </a:solidFill>
                  </a:tcPr>
                </a:tc>
                <a:tc>
                  <a:txBody>
                    <a:bodyPr/>
                    <a:lstStyle/>
                    <a:p>
                      <a:pPr marL="6350" indent="-6350" algn="ctr">
                        <a:lnSpc>
                          <a:spcPct val="100000"/>
                        </a:lnSpc>
                        <a:spcAft>
                          <a:spcPts val="0"/>
                        </a:spcAft>
                      </a:pPr>
                      <a:r>
                        <a:rPr lang="en-ZA" sz="1600" b="1" cap="none" spc="0">
                          <a:solidFill>
                            <a:schemeClr val="bg1"/>
                          </a:solidFill>
                          <a:effectLst/>
                          <a:latin typeface="Century Gothic"/>
                        </a:rPr>
                        <a:t>Q3</a:t>
                      </a:r>
                      <a:endParaRPr lang="en-ZA" sz="1600" b="1" cap="none" spc="0">
                        <a:solidFill>
                          <a:schemeClr val="bg1"/>
                        </a:solidFill>
                        <a:effectLst/>
                        <a:latin typeface="Century Gothic"/>
                        <a:ea typeface="Arial" panose="020B0604020202020204" pitchFamily="34" charset="0"/>
                        <a:cs typeface="Times New Roman"/>
                      </a:endParaRPr>
                    </a:p>
                  </a:txBody>
                  <a:tcPr marL="59822" marR="59822" marT="55834" marB="55834" anchor="ctr">
                    <a:lnL w="12700" cmpd="sng">
                      <a:noFill/>
                    </a:lnL>
                    <a:lnR w="12700" cmpd="sng">
                      <a:noFill/>
                    </a:lnR>
                    <a:lnT w="28575" cap="flat" cmpd="sng" algn="ctr">
                      <a:solidFill>
                        <a:schemeClr val="tx1"/>
                      </a:solidFill>
                      <a:prstDash val="solid"/>
                    </a:lnT>
                    <a:lnB w="38100" cmpd="sng">
                      <a:noFill/>
                    </a:lnB>
                    <a:solidFill>
                      <a:schemeClr val="bg2">
                        <a:lumMod val="60000"/>
                        <a:lumOff val="40000"/>
                      </a:schemeClr>
                    </a:solidFill>
                  </a:tcPr>
                </a:tc>
                <a:tc>
                  <a:txBody>
                    <a:bodyPr/>
                    <a:lstStyle/>
                    <a:p>
                      <a:pPr marL="6350" indent="-6350" algn="ctr">
                        <a:lnSpc>
                          <a:spcPct val="100000"/>
                        </a:lnSpc>
                        <a:spcAft>
                          <a:spcPts val="0"/>
                        </a:spcAft>
                      </a:pPr>
                      <a:r>
                        <a:rPr lang="en-ZA" sz="1600" b="1" cap="none" spc="0">
                          <a:solidFill>
                            <a:schemeClr val="bg1"/>
                          </a:solidFill>
                          <a:effectLst/>
                          <a:latin typeface="Century Gothic"/>
                        </a:rPr>
                        <a:t>Q4</a:t>
                      </a:r>
                      <a:endParaRPr lang="en-ZA" sz="1600" b="1" cap="none" spc="0">
                        <a:solidFill>
                          <a:schemeClr val="bg1"/>
                        </a:solidFill>
                        <a:effectLst/>
                        <a:latin typeface="Century Gothic"/>
                        <a:ea typeface="Arial" panose="020B0604020202020204" pitchFamily="34" charset="0"/>
                        <a:cs typeface="Times New Roman"/>
                      </a:endParaRPr>
                    </a:p>
                  </a:txBody>
                  <a:tcPr marL="59822" marR="59822" marT="55834" marB="55834" anchor="ctr">
                    <a:lnL w="12700" cmpd="sng">
                      <a:noFill/>
                    </a:lnL>
                    <a:lnR w="12700" cmpd="sng">
                      <a:noFill/>
                    </a:lnR>
                    <a:lnT w="28575" cap="flat" cmpd="sng" algn="ctr">
                      <a:solidFill>
                        <a:schemeClr val="tx1"/>
                      </a:solidFill>
                      <a:prstDash val="solid"/>
                    </a:lnT>
                    <a:lnB w="38100" cmpd="sng">
                      <a:noFill/>
                    </a:lnB>
                    <a:solidFill>
                      <a:schemeClr val="bg2">
                        <a:lumMod val="60000"/>
                        <a:lumOff val="40000"/>
                      </a:schemeClr>
                    </a:solidFill>
                  </a:tcPr>
                </a:tc>
                <a:extLst>
                  <a:ext uri="{0D108BD9-81ED-4DB2-BD59-A6C34878D82A}">
                    <a16:rowId xmlns:a16="http://schemas.microsoft.com/office/drawing/2014/main" xmlns="" val="1039413203"/>
                  </a:ext>
                </a:extLst>
              </a:tr>
              <a:tr h="391059">
                <a:tc>
                  <a:txBody>
                    <a:bodyPr/>
                    <a:lstStyle/>
                    <a:p>
                      <a:pPr marL="6350" indent="-6350" algn="l">
                        <a:lnSpc>
                          <a:spcPct val="100000"/>
                        </a:lnSpc>
                        <a:spcAft>
                          <a:spcPts val="0"/>
                        </a:spcAft>
                      </a:pPr>
                      <a:r>
                        <a:rPr lang="en-US" sz="1600" b="0" cap="none" spc="0">
                          <a:solidFill>
                            <a:schemeClr val="bg1"/>
                          </a:solidFill>
                          <a:effectLst/>
                          <a:latin typeface="Century Gothic"/>
                        </a:rPr>
                        <a:t>Percentage compliance to standard operating procedures</a:t>
                      </a:r>
                      <a:endParaRPr lang="en-ZA" sz="1600" b="0" cap="none" spc="0">
                        <a:solidFill>
                          <a:schemeClr val="bg1"/>
                        </a:solidFill>
                        <a:effectLst/>
                        <a:latin typeface="Century Gothic"/>
                        <a:ea typeface="Arial" panose="020B0604020202020204" pitchFamily="34" charset="0"/>
                        <a:cs typeface="Times New Roman"/>
                      </a:endParaRPr>
                    </a:p>
                  </a:txBody>
                  <a:tcPr marL="59822" marR="59822" marT="55834" marB="55834">
                    <a:lnL w="28575" cap="flat" cmpd="sng" algn="ctr">
                      <a:noFill/>
                      <a:prstDash val="solid"/>
                    </a:lnL>
                    <a:lnR w="12700" cmpd="sng">
                      <a:noFill/>
                      <a:prstDash val="solid"/>
                    </a:lnR>
                    <a:lnT w="38100" cmpd="sng">
                      <a:noFill/>
                    </a:lnT>
                    <a:lnB w="12700" cap="flat" cmpd="sng" algn="ctr">
                      <a:noFill/>
                      <a:prstDash val="solid"/>
                    </a:lnB>
                    <a:solidFill>
                      <a:schemeClr val="bg2">
                        <a:lumMod val="60000"/>
                        <a:lumOff val="40000"/>
                      </a:schemeClr>
                    </a:solidFill>
                  </a:tcPr>
                </a:tc>
                <a:tc>
                  <a:txBody>
                    <a:bodyPr/>
                    <a:lstStyle/>
                    <a:p>
                      <a:pPr marL="6350" indent="-6350" algn="ctr">
                        <a:lnSpc>
                          <a:spcPct val="100000"/>
                        </a:lnSpc>
                        <a:spcAft>
                          <a:spcPts val="0"/>
                        </a:spcAft>
                      </a:pPr>
                      <a:r>
                        <a:rPr lang="en-ZA" sz="1600" cap="none" spc="0">
                          <a:solidFill>
                            <a:schemeClr val="bg1"/>
                          </a:solidFill>
                          <a:effectLst/>
                          <a:latin typeface="Century Gothic"/>
                        </a:rPr>
                        <a:t>100%</a:t>
                      </a:r>
                      <a:endParaRPr lang="en-ZA" sz="1600" cap="none" spc="0">
                        <a:solidFill>
                          <a:schemeClr val="bg1"/>
                        </a:solidFill>
                        <a:effectLst/>
                        <a:latin typeface="Century Gothic"/>
                        <a:ea typeface="Arial" panose="020B0604020202020204" pitchFamily="34" charset="0"/>
                        <a:cs typeface="Times New Roman"/>
                      </a:endParaRPr>
                    </a:p>
                  </a:txBody>
                  <a:tcPr marL="59822" marR="59822" marT="55834" marB="55834">
                    <a:lnL w="12700" cmpd="sng">
                      <a:noFill/>
                      <a:prstDash val="solid"/>
                    </a:lnL>
                    <a:lnR w="12700" cmpd="sng">
                      <a:noFill/>
                      <a:prstDash val="solid"/>
                    </a:lnR>
                    <a:lnT w="38100" cmpd="sng">
                      <a:noFill/>
                    </a:lnT>
                    <a:lnB w="12700" cap="flat" cmpd="sng" algn="ctr">
                      <a:noFill/>
                      <a:prstDash val="solid"/>
                    </a:lnB>
                    <a:solidFill>
                      <a:schemeClr val="bg2">
                        <a:lumMod val="60000"/>
                        <a:lumOff val="40000"/>
                      </a:schemeClr>
                    </a:solidFill>
                  </a:tcPr>
                </a:tc>
                <a:tc>
                  <a:txBody>
                    <a:bodyPr/>
                    <a:lstStyle/>
                    <a:p>
                      <a:pPr marL="6350" indent="-6350" algn="ctr">
                        <a:lnSpc>
                          <a:spcPct val="100000"/>
                        </a:lnSpc>
                        <a:spcAft>
                          <a:spcPts val="0"/>
                        </a:spcAft>
                      </a:pPr>
                      <a:r>
                        <a:rPr lang="en-ZA" sz="1600" cap="none" spc="0">
                          <a:solidFill>
                            <a:schemeClr val="bg1"/>
                          </a:solidFill>
                          <a:effectLst/>
                          <a:latin typeface="Century Gothic"/>
                        </a:rPr>
                        <a:t>100%</a:t>
                      </a:r>
                      <a:endParaRPr lang="en-ZA" sz="1600" cap="none" spc="0">
                        <a:solidFill>
                          <a:schemeClr val="bg1"/>
                        </a:solidFill>
                        <a:effectLst/>
                        <a:latin typeface="Century Gothic"/>
                        <a:ea typeface="Arial" panose="020B0604020202020204" pitchFamily="34" charset="0"/>
                        <a:cs typeface="Times New Roman"/>
                      </a:endParaRPr>
                    </a:p>
                  </a:txBody>
                  <a:tcPr marL="59822" marR="59822" marT="55834" marB="55834">
                    <a:lnL w="12700" cmpd="sng">
                      <a:noFill/>
                      <a:prstDash val="solid"/>
                    </a:lnL>
                    <a:lnR w="12700" cmpd="sng">
                      <a:noFill/>
                      <a:prstDash val="solid"/>
                    </a:lnR>
                    <a:lnT w="38100" cmpd="sng">
                      <a:noFill/>
                    </a:lnT>
                    <a:lnB w="12700" cap="flat" cmpd="sng" algn="ctr">
                      <a:noFill/>
                      <a:prstDash val="solid"/>
                    </a:lnB>
                    <a:solidFill>
                      <a:schemeClr val="bg2">
                        <a:lumMod val="60000"/>
                        <a:lumOff val="40000"/>
                      </a:schemeClr>
                    </a:solidFill>
                  </a:tcPr>
                </a:tc>
                <a:tc>
                  <a:txBody>
                    <a:bodyPr/>
                    <a:lstStyle/>
                    <a:p>
                      <a:pPr marL="6350" indent="-6350" algn="ctr">
                        <a:lnSpc>
                          <a:spcPct val="100000"/>
                        </a:lnSpc>
                        <a:spcAft>
                          <a:spcPts val="0"/>
                        </a:spcAft>
                      </a:pPr>
                      <a:r>
                        <a:rPr lang="en-ZA" sz="1600" cap="none" spc="0">
                          <a:solidFill>
                            <a:schemeClr val="bg1"/>
                          </a:solidFill>
                          <a:effectLst/>
                          <a:latin typeface="Century Gothic"/>
                        </a:rPr>
                        <a:t>100%</a:t>
                      </a:r>
                      <a:endParaRPr lang="en-ZA" sz="1600" cap="none" spc="0">
                        <a:solidFill>
                          <a:schemeClr val="bg1"/>
                        </a:solidFill>
                        <a:effectLst/>
                        <a:latin typeface="Century Gothic"/>
                        <a:ea typeface="Arial" panose="020B0604020202020204" pitchFamily="34" charset="0"/>
                        <a:cs typeface="Times New Roman"/>
                      </a:endParaRPr>
                    </a:p>
                  </a:txBody>
                  <a:tcPr marL="59822" marR="59822" marT="55834" marB="55834">
                    <a:lnL w="12700" cmpd="sng">
                      <a:noFill/>
                      <a:prstDash val="solid"/>
                    </a:lnL>
                    <a:lnR w="12700" cmpd="sng">
                      <a:noFill/>
                      <a:prstDash val="solid"/>
                    </a:lnR>
                    <a:lnT w="38100" cmpd="sng">
                      <a:noFill/>
                    </a:lnT>
                    <a:lnB w="12700" cap="flat" cmpd="sng" algn="ctr">
                      <a:noFill/>
                      <a:prstDash val="solid"/>
                    </a:lnB>
                    <a:solidFill>
                      <a:schemeClr val="bg2">
                        <a:lumMod val="60000"/>
                        <a:lumOff val="40000"/>
                      </a:schemeClr>
                    </a:solidFill>
                  </a:tcPr>
                </a:tc>
                <a:tc>
                  <a:txBody>
                    <a:bodyPr/>
                    <a:lstStyle/>
                    <a:p>
                      <a:pPr marL="6350" indent="-6350" algn="ctr">
                        <a:lnSpc>
                          <a:spcPct val="100000"/>
                        </a:lnSpc>
                        <a:spcAft>
                          <a:spcPts val="0"/>
                        </a:spcAft>
                      </a:pPr>
                      <a:r>
                        <a:rPr lang="en-ZA" sz="1600" cap="none" spc="0">
                          <a:solidFill>
                            <a:schemeClr val="bg1"/>
                          </a:solidFill>
                          <a:effectLst/>
                          <a:latin typeface="Century Gothic"/>
                        </a:rPr>
                        <a:t>100%</a:t>
                      </a:r>
                      <a:endParaRPr lang="en-ZA" sz="1600" cap="none" spc="0">
                        <a:solidFill>
                          <a:schemeClr val="bg1"/>
                        </a:solidFill>
                        <a:effectLst/>
                        <a:latin typeface="Century Gothic"/>
                        <a:ea typeface="Arial" panose="020B0604020202020204" pitchFamily="34" charset="0"/>
                        <a:cs typeface="Times New Roman"/>
                      </a:endParaRPr>
                    </a:p>
                  </a:txBody>
                  <a:tcPr marL="59822" marR="59822" marT="55834" marB="55834">
                    <a:lnL w="12700" cmpd="sng">
                      <a:noFill/>
                      <a:prstDash val="solid"/>
                    </a:lnL>
                    <a:lnR w="12700" cmpd="sng">
                      <a:noFill/>
                      <a:prstDash val="solid"/>
                    </a:lnR>
                    <a:lnT w="38100" cmpd="sng">
                      <a:noFill/>
                    </a:lnT>
                    <a:lnB w="12700" cap="flat" cmpd="sng" algn="ctr">
                      <a:noFill/>
                      <a:prstDash val="solid"/>
                    </a:lnB>
                    <a:solidFill>
                      <a:schemeClr val="bg2">
                        <a:lumMod val="60000"/>
                        <a:lumOff val="40000"/>
                      </a:schemeClr>
                    </a:solidFill>
                  </a:tcPr>
                </a:tc>
                <a:tc>
                  <a:txBody>
                    <a:bodyPr/>
                    <a:lstStyle/>
                    <a:p>
                      <a:pPr marL="6350" indent="-6350" algn="ctr">
                        <a:lnSpc>
                          <a:spcPct val="100000"/>
                        </a:lnSpc>
                        <a:spcAft>
                          <a:spcPts val="0"/>
                        </a:spcAft>
                      </a:pPr>
                      <a:r>
                        <a:rPr lang="en-ZA" sz="1600" cap="none" spc="0">
                          <a:solidFill>
                            <a:schemeClr val="bg1"/>
                          </a:solidFill>
                          <a:effectLst/>
                          <a:latin typeface="Century Gothic"/>
                        </a:rPr>
                        <a:t>100%</a:t>
                      </a:r>
                      <a:endParaRPr lang="en-ZA" sz="1600" cap="none" spc="0">
                        <a:solidFill>
                          <a:schemeClr val="bg1"/>
                        </a:solidFill>
                        <a:effectLst/>
                        <a:latin typeface="Century Gothic"/>
                        <a:ea typeface="Arial" panose="020B0604020202020204" pitchFamily="34" charset="0"/>
                        <a:cs typeface="Times New Roman"/>
                      </a:endParaRPr>
                    </a:p>
                  </a:txBody>
                  <a:tcPr marL="59822" marR="59822" marT="55834" marB="55834">
                    <a:lnL w="12700" cmpd="sng">
                      <a:noFill/>
                      <a:prstDash val="solid"/>
                    </a:lnL>
                    <a:lnR w="28575" cap="flat" cmpd="sng" algn="ctr">
                      <a:noFill/>
                      <a:prstDash val="solid"/>
                    </a:lnR>
                    <a:lnT w="38100" cmpd="sng">
                      <a:noFill/>
                    </a:lnT>
                    <a:lnB w="12700" cap="flat" cmpd="sng" algn="ctr">
                      <a:noFill/>
                      <a:prstDash val="solid"/>
                    </a:lnB>
                    <a:solidFill>
                      <a:schemeClr val="bg2">
                        <a:lumMod val="60000"/>
                        <a:lumOff val="40000"/>
                      </a:schemeClr>
                    </a:solidFill>
                  </a:tcPr>
                </a:tc>
                <a:extLst>
                  <a:ext uri="{0D108BD9-81ED-4DB2-BD59-A6C34878D82A}">
                    <a16:rowId xmlns:a16="http://schemas.microsoft.com/office/drawing/2014/main" xmlns="" val="855121661"/>
                  </a:ext>
                </a:extLst>
              </a:tr>
              <a:tr h="391059">
                <a:tc>
                  <a:txBody>
                    <a:bodyPr/>
                    <a:lstStyle/>
                    <a:p>
                      <a:pPr marL="6350" indent="-6350" algn="l">
                        <a:lnSpc>
                          <a:spcPct val="100000"/>
                        </a:lnSpc>
                        <a:spcAft>
                          <a:spcPts val="0"/>
                        </a:spcAft>
                      </a:pPr>
                      <a:r>
                        <a:rPr lang="en-US" sz="1600" b="0" cap="none" spc="0">
                          <a:solidFill>
                            <a:schemeClr val="bg1"/>
                          </a:solidFill>
                          <a:effectLst/>
                          <a:latin typeface="Century Gothic"/>
                        </a:rPr>
                        <a:t>No of stakeholder relations management reports.</a:t>
                      </a:r>
                      <a:endParaRPr lang="en-ZA" sz="1600" b="0" cap="none" spc="0">
                        <a:solidFill>
                          <a:schemeClr val="bg1"/>
                        </a:solidFill>
                        <a:effectLst/>
                        <a:latin typeface="Century Gothic"/>
                        <a:ea typeface="Arial" panose="020B0604020202020204" pitchFamily="34" charset="0"/>
                        <a:cs typeface="Times New Roman"/>
                      </a:endParaRPr>
                    </a:p>
                  </a:txBody>
                  <a:tcPr marL="59822" marR="59822" marT="55834" marB="55834">
                    <a:lnL w="12700" cmpd="sng">
                      <a:noFill/>
                      <a:prstDash val="solid"/>
                    </a:lnL>
                    <a:lnR w="12700" cmpd="sng">
                      <a:noFill/>
                      <a:prstDash val="solid"/>
                    </a:lnR>
                    <a:lnT w="12700" cap="flat" cmpd="sng" algn="ctr">
                      <a:noFill/>
                      <a:prstDash val="solid"/>
                    </a:lnT>
                    <a:lnB w="12700" cmpd="sng">
                      <a:noFill/>
                      <a:prstDash val="solid"/>
                    </a:lnB>
                    <a:solidFill>
                      <a:schemeClr val="bg2">
                        <a:lumMod val="60000"/>
                        <a:lumOff val="40000"/>
                      </a:schemeClr>
                    </a:solidFill>
                  </a:tcPr>
                </a:tc>
                <a:tc>
                  <a:txBody>
                    <a:bodyPr/>
                    <a:lstStyle/>
                    <a:p>
                      <a:pPr algn="ctr">
                        <a:lnSpc>
                          <a:spcPct val="100000"/>
                        </a:lnSpc>
                        <a:spcAft>
                          <a:spcPts val="0"/>
                        </a:spcAft>
                      </a:pPr>
                      <a:r>
                        <a:rPr lang="en-ZA" sz="1600" cap="none" spc="0">
                          <a:solidFill>
                            <a:schemeClr val="bg1"/>
                          </a:solidFill>
                          <a:effectLst/>
                          <a:latin typeface="Century Gothic"/>
                        </a:rPr>
                        <a:t>4</a:t>
                      </a:r>
                      <a:endParaRPr lang="en-ZA" sz="1600" cap="none" spc="0">
                        <a:solidFill>
                          <a:schemeClr val="bg1"/>
                        </a:solidFill>
                        <a:effectLst/>
                        <a:latin typeface="Century Gothic"/>
                        <a:ea typeface="Times New Roman" panose="02020603050405020304" pitchFamily="18" charset="0"/>
                        <a:cs typeface="Times New Roman"/>
                      </a:endParaRPr>
                    </a:p>
                  </a:txBody>
                  <a:tcPr marL="59822" marR="59822" marT="55834" marB="55834">
                    <a:lnL w="12700" cmpd="sng">
                      <a:noFill/>
                      <a:prstDash val="solid"/>
                    </a:lnL>
                    <a:lnR w="12700" cmpd="sng">
                      <a:noFill/>
                      <a:prstDash val="solid"/>
                    </a:lnR>
                    <a:lnT w="12700" cap="flat" cmpd="sng" algn="ctr">
                      <a:noFill/>
                      <a:prstDash val="solid"/>
                    </a:lnT>
                    <a:lnB w="12700" cmpd="sng">
                      <a:noFill/>
                      <a:prstDash val="solid"/>
                    </a:lnB>
                    <a:solidFill>
                      <a:schemeClr val="bg2">
                        <a:lumMod val="60000"/>
                        <a:lumOff val="40000"/>
                      </a:schemeClr>
                    </a:solidFill>
                  </a:tcPr>
                </a:tc>
                <a:tc>
                  <a:txBody>
                    <a:bodyPr/>
                    <a:lstStyle/>
                    <a:p>
                      <a:pPr marL="6350" indent="-6350" algn="ctr">
                        <a:lnSpc>
                          <a:spcPct val="100000"/>
                        </a:lnSpc>
                        <a:spcAft>
                          <a:spcPts val="0"/>
                        </a:spcAft>
                      </a:pPr>
                      <a:r>
                        <a:rPr lang="en-US" sz="1600" cap="none" spc="0">
                          <a:solidFill>
                            <a:schemeClr val="bg1"/>
                          </a:solidFill>
                          <a:effectLst/>
                          <a:latin typeface="Century Gothic"/>
                        </a:rPr>
                        <a:t>1</a:t>
                      </a:r>
                      <a:endParaRPr lang="en-ZA" sz="1600" cap="none" spc="0">
                        <a:solidFill>
                          <a:schemeClr val="bg1"/>
                        </a:solidFill>
                        <a:effectLst/>
                        <a:latin typeface="Century Gothic"/>
                        <a:ea typeface="Arial" panose="020B0604020202020204" pitchFamily="34" charset="0"/>
                        <a:cs typeface="Times New Roman"/>
                      </a:endParaRPr>
                    </a:p>
                  </a:txBody>
                  <a:tcPr marL="59822" marR="59822" marT="55834" marB="55834">
                    <a:lnL w="12700" cmpd="sng">
                      <a:noFill/>
                      <a:prstDash val="solid"/>
                    </a:lnL>
                    <a:lnR w="12700" cmpd="sng">
                      <a:noFill/>
                      <a:prstDash val="solid"/>
                    </a:lnR>
                    <a:lnT w="12700" cap="flat" cmpd="sng" algn="ctr">
                      <a:noFill/>
                      <a:prstDash val="solid"/>
                    </a:lnT>
                    <a:lnB w="12700" cmpd="sng">
                      <a:noFill/>
                      <a:prstDash val="solid"/>
                    </a:lnB>
                    <a:solidFill>
                      <a:schemeClr val="bg2">
                        <a:lumMod val="60000"/>
                        <a:lumOff val="40000"/>
                      </a:schemeClr>
                    </a:solidFill>
                  </a:tcPr>
                </a:tc>
                <a:tc>
                  <a:txBody>
                    <a:bodyPr/>
                    <a:lstStyle/>
                    <a:p>
                      <a:pPr marL="6350" indent="-6350" algn="ctr">
                        <a:lnSpc>
                          <a:spcPct val="100000"/>
                        </a:lnSpc>
                        <a:spcAft>
                          <a:spcPts val="0"/>
                        </a:spcAft>
                      </a:pPr>
                      <a:r>
                        <a:rPr lang="en-US" sz="1600" cap="none" spc="0">
                          <a:solidFill>
                            <a:schemeClr val="bg1"/>
                          </a:solidFill>
                          <a:effectLst/>
                          <a:latin typeface="Century Gothic"/>
                        </a:rPr>
                        <a:t>1</a:t>
                      </a:r>
                      <a:endParaRPr lang="en-ZA" sz="1600" cap="none" spc="0">
                        <a:solidFill>
                          <a:schemeClr val="bg1"/>
                        </a:solidFill>
                        <a:effectLst/>
                        <a:latin typeface="Century Gothic"/>
                        <a:ea typeface="Arial" panose="020B0604020202020204" pitchFamily="34" charset="0"/>
                        <a:cs typeface="Times New Roman"/>
                      </a:endParaRPr>
                    </a:p>
                  </a:txBody>
                  <a:tcPr marL="59822" marR="59822" marT="55834" marB="55834">
                    <a:lnL w="12700" cmpd="sng">
                      <a:noFill/>
                      <a:prstDash val="solid"/>
                    </a:lnL>
                    <a:lnR w="12700" cmpd="sng">
                      <a:noFill/>
                      <a:prstDash val="solid"/>
                    </a:lnR>
                    <a:lnT w="12700" cap="flat" cmpd="sng" algn="ctr">
                      <a:noFill/>
                      <a:prstDash val="solid"/>
                    </a:lnT>
                    <a:lnB w="12700" cmpd="sng">
                      <a:noFill/>
                      <a:prstDash val="solid"/>
                    </a:lnB>
                    <a:solidFill>
                      <a:schemeClr val="bg2">
                        <a:lumMod val="60000"/>
                        <a:lumOff val="40000"/>
                      </a:schemeClr>
                    </a:solidFill>
                  </a:tcPr>
                </a:tc>
                <a:tc>
                  <a:txBody>
                    <a:bodyPr/>
                    <a:lstStyle/>
                    <a:p>
                      <a:pPr marL="6350" indent="-6350" algn="ctr">
                        <a:lnSpc>
                          <a:spcPct val="100000"/>
                        </a:lnSpc>
                        <a:spcAft>
                          <a:spcPts val="0"/>
                        </a:spcAft>
                      </a:pPr>
                      <a:r>
                        <a:rPr lang="en-US" sz="1600" cap="none" spc="0">
                          <a:solidFill>
                            <a:schemeClr val="bg1"/>
                          </a:solidFill>
                          <a:effectLst/>
                          <a:latin typeface="Century Gothic"/>
                        </a:rPr>
                        <a:t>1</a:t>
                      </a:r>
                      <a:endParaRPr lang="en-ZA" sz="1600" cap="none" spc="0">
                        <a:solidFill>
                          <a:schemeClr val="bg1"/>
                        </a:solidFill>
                        <a:effectLst/>
                        <a:latin typeface="Century Gothic"/>
                        <a:ea typeface="Arial" panose="020B0604020202020204" pitchFamily="34" charset="0"/>
                        <a:cs typeface="Times New Roman"/>
                      </a:endParaRPr>
                    </a:p>
                  </a:txBody>
                  <a:tcPr marL="59822" marR="59822" marT="55834" marB="55834">
                    <a:lnL w="12700" cmpd="sng">
                      <a:noFill/>
                      <a:prstDash val="solid"/>
                    </a:lnL>
                    <a:lnR w="12700" cmpd="sng">
                      <a:noFill/>
                      <a:prstDash val="solid"/>
                    </a:lnR>
                    <a:lnT w="12700" cap="flat" cmpd="sng" algn="ctr">
                      <a:noFill/>
                      <a:prstDash val="solid"/>
                    </a:lnT>
                    <a:lnB w="12700" cmpd="sng">
                      <a:noFill/>
                      <a:prstDash val="solid"/>
                    </a:lnB>
                    <a:solidFill>
                      <a:schemeClr val="bg2">
                        <a:lumMod val="60000"/>
                        <a:lumOff val="40000"/>
                      </a:schemeClr>
                    </a:solidFill>
                  </a:tcPr>
                </a:tc>
                <a:tc>
                  <a:txBody>
                    <a:bodyPr/>
                    <a:lstStyle/>
                    <a:p>
                      <a:pPr marL="6350" indent="-6350" algn="ctr">
                        <a:lnSpc>
                          <a:spcPct val="100000"/>
                        </a:lnSpc>
                        <a:spcAft>
                          <a:spcPts val="0"/>
                        </a:spcAft>
                      </a:pPr>
                      <a:r>
                        <a:rPr lang="en-US" sz="1600" cap="none" spc="0">
                          <a:solidFill>
                            <a:schemeClr val="bg1"/>
                          </a:solidFill>
                          <a:effectLst/>
                          <a:latin typeface="Century Gothic"/>
                        </a:rPr>
                        <a:t>1</a:t>
                      </a:r>
                      <a:endParaRPr lang="en-ZA" sz="1600" cap="none" spc="0">
                        <a:solidFill>
                          <a:schemeClr val="bg1"/>
                        </a:solidFill>
                        <a:effectLst/>
                        <a:latin typeface="Century Gothic"/>
                        <a:ea typeface="Arial" panose="020B0604020202020204" pitchFamily="34" charset="0"/>
                        <a:cs typeface="Times New Roman"/>
                      </a:endParaRPr>
                    </a:p>
                  </a:txBody>
                  <a:tcPr marL="59822" marR="59822" marT="55834" marB="55834">
                    <a:lnL w="12700" cmpd="sng">
                      <a:noFill/>
                      <a:prstDash val="solid"/>
                    </a:lnL>
                    <a:lnR w="12700" cmpd="sng">
                      <a:noFill/>
                      <a:prstDash val="solid"/>
                    </a:lnR>
                    <a:lnT w="12700" cap="flat" cmpd="sng" algn="ctr">
                      <a:noFill/>
                      <a:prstDash val="solid"/>
                    </a:lnT>
                    <a:lnB w="12700" cmpd="sng">
                      <a:noFill/>
                      <a:prstDash val="solid"/>
                    </a:lnB>
                    <a:solidFill>
                      <a:schemeClr val="bg2">
                        <a:lumMod val="60000"/>
                        <a:lumOff val="40000"/>
                      </a:schemeClr>
                    </a:solidFill>
                  </a:tcPr>
                </a:tc>
                <a:extLst>
                  <a:ext uri="{0D108BD9-81ED-4DB2-BD59-A6C34878D82A}">
                    <a16:rowId xmlns:a16="http://schemas.microsoft.com/office/drawing/2014/main" xmlns="" val="3696929106"/>
                  </a:ext>
                </a:extLst>
              </a:tr>
              <a:tr h="391059">
                <a:tc>
                  <a:txBody>
                    <a:bodyPr/>
                    <a:lstStyle/>
                    <a:p>
                      <a:pPr marL="6350" indent="-6350" algn="l">
                        <a:lnSpc>
                          <a:spcPct val="100000"/>
                        </a:lnSpc>
                        <a:spcAft>
                          <a:spcPts val="0"/>
                        </a:spcAft>
                      </a:pPr>
                      <a:r>
                        <a:rPr lang="en-US" sz="1600" b="0" cap="none" spc="0">
                          <a:solidFill>
                            <a:schemeClr val="bg1"/>
                          </a:solidFill>
                          <a:effectLst/>
                          <a:latin typeface="Century Gothic"/>
                        </a:rPr>
                        <a:t>Human Capital Strategy, HR Policy Review &amp; position filled</a:t>
                      </a:r>
                    </a:p>
                  </a:txBody>
                  <a:tcPr marL="59822" marR="59822" marT="55834" marB="55834">
                    <a:lnL w="28575" cap="flat" cmpd="sng" algn="ctr">
                      <a:noFill/>
                      <a:prstDash val="solid"/>
                    </a:lnL>
                    <a:lnR w="12700" cmpd="sng">
                      <a:noFill/>
                      <a:prstDash val="solid"/>
                    </a:lnR>
                    <a:lnT w="12700" cmpd="sng">
                      <a:noFill/>
                      <a:prstDash val="solid"/>
                    </a:lnT>
                    <a:lnB w="12700" cap="flat" cmpd="sng" algn="ctr">
                      <a:noFill/>
                      <a:prstDash val="solid"/>
                    </a:lnB>
                    <a:solidFill>
                      <a:schemeClr val="bg2">
                        <a:lumMod val="60000"/>
                        <a:lumOff val="40000"/>
                      </a:schemeClr>
                    </a:solidFill>
                  </a:tcPr>
                </a:tc>
                <a:tc>
                  <a:txBody>
                    <a:bodyPr/>
                    <a:lstStyle/>
                    <a:p>
                      <a:pPr marL="2540" indent="-2540" algn="ctr">
                        <a:lnSpc>
                          <a:spcPct val="100000"/>
                        </a:lnSpc>
                        <a:spcAft>
                          <a:spcPts val="0"/>
                        </a:spcAft>
                      </a:pPr>
                      <a:r>
                        <a:rPr lang="en-ZA" sz="1600" cap="none" spc="0">
                          <a:solidFill>
                            <a:schemeClr val="bg1"/>
                          </a:solidFill>
                          <a:effectLst/>
                          <a:latin typeface="Century Gothic"/>
                        </a:rPr>
                        <a:t>100%</a:t>
                      </a:r>
                      <a:endParaRPr lang="en-ZA" sz="1600" cap="none" spc="0">
                        <a:solidFill>
                          <a:schemeClr val="bg1"/>
                        </a:solidFill>
                        <a:effectLst/>
                        <a:latin typeface="Century Gothic"/>
                        <a:ea typeface="Arial" panose="020B0604020202020204" pitchFamily="34" charset="0"/>
                        <a:cs typeface="Times New Roman"/>
                      </a:endParaRPr>
                    </a:p>
                  </a:txBody>
                  <a:tcPr marL="59822" marR="59822" marT="55834" marB="55834">
                    <a:lnL w="12700" cmpd="sng">
                      <a:noFill/>
                      <a:prstDash val="solid"/>
                    </a:lnL>
                    <a:lnR w="12700" cmpd="sng">
                      <a:noFill/>
                      <a:prstDash val="solid"/>
                    </a:lnR>
                    <a:lnT w="12700" cmpd="sng">
                      <a:noFill/>
                      <a:prstDash val="solid"/>
                    </a:lnT>
                    <a:lnB w="12700" cap="flat" cmpd="sng" algn="ctr">
                      <a:noFill/>
                      <a:prstDash val="solid"/>
                    </a:lnB>
                    <a:solidFill>
                      <a:schemeClr val="bg2">
                        <a:lumMod val="60000"/>
                        <a:lumOff val="40000"/>
                      </a:schemeClr>
                    </a:solidFill>
                  </a:tcPr>
                </a:tc>
                <a:tc>
                  <a:txBody>
                    <a:bodyPr/>
                    <a:lstStyle/>
                    <a:p>
                      <a:pPr marL="2540" indent="-2540" algn="ctr">
                        <a:lnSpc>
                          <a:spcPct val="100000"/>
                        </a:lnSpc>
                        <a:spcAft>
                          <a:spcPts val="0"/>
                        </a:spcAft>
                      </a:pPr>
                      <a:r>
                        <a:rPr lang="en-US" sz="1600" cap="none" spc="0">
                          <a:solidFill>
                            <a:schemeClr val="bg1"/>
                          </a:solidFill>
                          <a:effectLst/>
                          <a:latin typeface="Century Gothic"/>
                        </a:rPr>
                        <a:t>25%</a:t>
                      </a:r>
                      <a:endParaRPr lang="en-ZA" sz="1600" cap="none" spc="0">
                        <a:solidFill>
                          <a:schemeClr val="bg1"/>
                        </a:solidFill>
                        <a:effectLst/>
                        <a:latin typeface="Century Gothic"/>
                        <a:ea typeface="Arial" panose="020B0604020202020204" pitchFamily="34" charset="0"/>
                        <a:cs typeface="Times New Roman"/>
                      </a:endParaRPr>
                    </a:p>
                  </a:txBody>
                  <a:tcPr marL="59822" marR="59822" marT="55834" marB="55834">
                    <a:lnL w="12700" cmpd="sng">
                      <a:noFill/>
                      <a:prstDash val="solid"/>
                    </a:lnL>
                    <a:lnR w="12700" cmpd="sng">
                      <a:noFill/>
                      <a:prstDash val="solid"/>
                    </a:lnR>
                    <a:lnT w="12700" cmpd="sng">
                      <a:noFill/>
                      <a:prstDash val="solid"/>
                    </a:lnT>
                    <a:lnB w="12700" cap="flat" cmpd="sng" algn="ctr">
                      <a:noFill/>
                      <a:prstDash val="solid"/>
                    </a:lnB>
                    <a:solidFill>
                      <a:schemeClr val="bg2">
                        <a:lumMod val="60000"/>
                        <a:lumOff val="40000"/>
                      </a:schemeClr>
                    </a:solidFill>
                  </a:tcPr>
                </a:tc>
                <a:tc>
                  <a:txBody>
                    <a:bodyPr/>
                    <a:lstStyle/>
                    <a:p>
                      <a:pPr marL="2540" indent="-2540" algn="ctr">
                        <a:lnSpc>
                          <a:spcPct val="100000"/>
                        </a:lnSpc>
                        <a:spcAft>
                          <a:spcPts val="0"/>
                        </a:spcAft>
                      </a:pPr>
                      <a:r>
                        <a:rPr lang="en-US" sz="1600" cap="none" spc="0">
                          <a:solidFill>
                            <a:schemeClr val="bg1"/>
                          </a:solidFill>
                          <a:effectLst/>
                          <a:latin typeface="Century Gothic"/>
                        </a:rPr>
                        <a:t>25%</a:t>
                      </a:r>
                      <a:endParaRPr lang="en-ZA" sz="1600" cap="none" spc="0">
                        <a:solidFill>
                          <a:schemeClr val="bg1"/>
                        </a:solidFill>
                        <a:effectLst/>
                        <a:latin typeface="Century Gothic"/>
                        <a:ea typeface="Arial" panose="020B0604020202020204" pitchFamily="34" charset="0"/>
                        <a:cs typeface="Times New Roman"/>
                      </a:endParaRPr>
                    </a:p>
                  </a:txBody>
                  <a:tcPr marL="59822" marR="59822" marT="55834" marB="55834">
                    <a:lnL w="12700" cmpd="sng">
                      <a:noFill/>
                      <a:prstDash val="solid"/>
                    </a:lnL>
                    <a:lnR w="12700" cmpd="sng">
                      <a:noFill/>
                      <a:prstDash val="solid"/>
                    </a:lnR>
                    <a:lnT w="12700" cmpd="sng">
                      <a:noFill/>
                      <a:prstDash val="solid"/>
                    </a:lnT>
                    <a:lnB w="12700" cap="flat" cmpd="sng" algn="ctr">
                      <a:noFill/>
                      <a:prstDash val="solid"/>
                    </a:lnB>
                    <a:solidFill>
                      <a:schemeClr val="bg2">
                        <a:lumMod val="60000"/>
                        <a:lumOff val="40000"/>
                      </a:schemeClr>
                    </a:solidFill>
                  </a:tcPr>
                </a:tc>
                <a:tc>
                  <a:txBody>
                    <a:bodyPr/>
                    <a:lstStyle/>
                    <a:p>
                      <a:pPr marL="2540" indent="-2540" algn="ctr">
                        <a:lnSpc>
                          <a:spcPct val="100000"/>
                        </a:lnSpc>
                        <a:spcAft>
                          <a:spcPts val="0"/>
                        </a:spcAft>
                      </a:pPr>
                      <a:r>
                        <a:rPr lang="en-US" sz="1600" cap="none" spc="0">
                          <a:solidFill>
                            <a:schemeClr val="bg1"/>
                          </a:solidFill>
                          <a:effectLst/>
                          <a:latin typeface="Century Gothic"/>
                        </a:rPr>
                        <a:t>25%</a:t>
                      </a:r>
                      <a:endParaRPr lang="en-ZA" sz="1600" cap="none" spc="0">
                        <a:solidFill>
                          <a:schemeClr val="bg1"/>
                        </a:solidFill>
                        <a:effectLst/>
                        <a:latin typeface="Century Gothic"/>
                        <a:ea typeface="Arial" panose="020B0604020202020204" pitchFamily="34" charset="0"/>
                        <a:cs typeface="Times New Roman"/>
                      </a:endParaRPr>
                    </a:p>
                  </a:txBody>
                  <a:tcPr marL="59822" marR="59822" marT="55834" marB="55834">
                    <a:lnL w="12700" cmpd="sng">
                      <a:noFill/>
                      <a:prstDash val="solid"/>
                    </a:lnL>
                    <a:lnR w="12700" cmpd="sng">
                      <a:noFill/>
                      <a:prstDash val="solid"/>
                    </a:lnR>
                    <a:lnT w="12700" cmpd="sng">
                      <a:noFill/>
                      <a:prstDash val="solid"/>
                    </a:lnT>
                    <a:lnB w="12700" cap="flat" cmpd="sng" algn="ctr">
                      <a:noFill/>
                      <a:prstDash val="solid"/>
                    </a:lnB>
                    <a:solidFill>
                      <a:schemeClr val="bg2">
                        <a:lumMod val="60000"/>
                        <a:lumOff val="40000"/>
                      </a:schemeClr>
                    </a:solidFill>
                  </a:tcPr>
                </a:tc>
                <a:tc>
                  <a:txBody>
                    <a:bodyPr/>
                    <a:lstStyle/>
                    <a:p>
                      <a:pPr marL="2540" indent="-2540" algn="ctr">
                        <a:lnSpc>
                          <a:spcPct val="100000"/>
                        </a:lnSpc>
                        <a:spcAft>
                          <a:spcPts val="0"/>
                        </a:spcAft>
                      </a:pPr>
                      <a:r>
                        <a:rPr lang="en-US" sz="1600" cap="none" spc="0">
                          <a:solidFill>
                            <a:schemeClr val="bg1"/>
                          </a:solidFill>
                          <a:effectLst/>
                          <a:latin typeface="Century Gothic"/>
                        </a:rPr>
                        <a:t>100%</a:t>
                      </a:r>
                      <a:endParaRPr lang="en-ZA" sz="1600" cap="none" spc="0">
                        <a:solidFill>
                          <a:schemeClr val="bg1"/>
                        </a:solidFill>
                        <a:effectLst/>
                        <a:latin typeface="Century Gothic"/>
                        <a:ea typeface="Arial" panose="020B0604020202020204" pitchFamily="34" charset="0"/>
                        <a:cs typeface="Times New Roman"/>
                      </a:endParaRPr>
                    </a:p>
                  </a:txBody>
                  <a:tcPr marL="59822" marR="59822" marT="55834" marB="55834">
                    <a:lnL w="12700" cmpd="sng">
                      <a:noFill/>
                      <a:prstDash val="solid"/>
                    </a:lnL>
                    <a:lnR w="28575" cap="flat" cmpd="sng" algn="ctr">
                      <a:noFill/>
                      <a:prstDash val="solid"/>
                    </a:lnR>
                    <a:lnT w="12700" cmpd="sng">
                      <a:noFill/>
                      <a:prstDash val="solid"/>
                    </a:lnT>
                    <a:lnB w="12700" cap="flat" cmpd="sng" algn="ctr">
                      <a:noFill/>
                      <a:prstDash val="solid"/>
                    </a:lnB>
                    <a:solidFill>
                      <a:schemeClr val="bg2">
                        <a:lumMod val="60000"/>
                        <a:lumOff val="40000"/>
                      </a:schemeClr>
                    </a:solidFill>
                  </a:tcPr>
                </a:tc>
                <a:extLst>
                  <a:ext uri="{0D108BD9-81ED-4DB2-BD59-A6C34878D82A}">
                    <a16:rowId xmlns:a16="http://schemas.microsoft.com/office/drawing/2014/main" xmlns="" val="4218197566"/>
                  </a:ext>
                </a:extLst>
              </a:tr>
              <a:tr h="391059">
                <a:tc>
                  <a:txBody>
                    <a:bodyPr/>
                    <a:lstStyle/>
                    <a:p>
                      <a:pPr marL="2540" indent="-6350" algn="l">
                        <a:lnSpc>
                          <a:spcPct val="100000"/>
                        </a:lnSpc>
                        <a:spcAft>
                          <a:spcPts val="0"/>
                        </a:spcAft>
                      </a:pPr>
                      <a:r>
                        <a:rPr lang="en-ZA" sz="1600" b="0" cap="none" spc="0">
                          <a:solidFill>
                            <a:schemeClr val="bg1"/>
                          </a:solidFill>
                          <a:effectLst/>
                          <a:latin typeface="Century Gothic"/>
                        </a:rPr>
                        <a:t>Percentage of WSP implemented</a:t>
                      </a:r>
                      <a:endParaRPr lang="en-ZA" sz="1600" b="0" cap="none" spc="0">
                        <a:solidFill>
                          <a:schemeClr val="bg1"/>
                        </a:solidFill>
                        <a:effectLst/>
                        <a:latin typeface="Century Gothic"/>
                        <a:ea typeface="Arial" panose="020B0604020202020204" pitchFamily="34" charset="0"/>
                        <a:cs typeface="Times New Roman"/>
                      </a:endParaRPr>
                    </a:p>
                  </a:txBody>
                  <a:tcPr marL="59822" marR="59822" marT="55834" marB="55834">
                    <a:lnL w="12700" cmpd="sng">
                      <a:noFill/>
                      <a:prstDash val="solid"/>
                    </a:lnL>
                    <a:lnR w="12700" cmpd="sng">
                      <a:noFill/>
                      <a:prstDash val="solid"/>
                    </a:lnR>
                    <a:lnT w="12700" cap="flat" cmpd="sng" algn="ctr">
                      <a:noFill/>
                      <a:prstDash val="solid"/>
                    </a:lnT>
                    <a:lnB w="12700" cmpd="sng">
                      <a:noFill/>
                      <a:prstDash val="solid"/>
                    </a:lnB>
                    <a:solidFill>
                      <a:schemeClr val="bg2">
                        <a:lumMod val="60000"/>
                        <a:lumOff val="40000"/>
                      </a:schemeClr>
                    </a:solidFill>
                  </a:tcPr>
                </a:tc>
                <a:tc>
                  <a:txBody>
                    <a:bodyPr/>
                    <a:lstStyle/>
                    <a:p>
                      <a:pPr marL="2540" indent="-2540" algn="ctr">
                        <a:lnSpc>
                          <a:spcPct val="100000"/>
                        </a:lnSpc>
                        <a:spcAft>
                          <a:spcPts val="0"/>
                        </a:spcAft>
                      </a:pPr>
                      <a:r>
                        <a:rPr lang="en-ZA" sz="1600" cap="none" spc="0">
                          <a:solidFill>
                            <a:schemeClr val="bg1"/>
                          </a:solidFill>
                          <a:effectLst/>
                          <a:latin typeface="Century Gothic"/>
                        </a:rPr>
                        <a:t>80%</a:t>
                      </a:r>
                      <a:endParaRPr lang="en-ZA" sz="1600" cap="none" spc="0">
                        <a:solidFill>
                          <a:schemeClr val="bg1"/>
                        </a:solidFill>
                        <a:effectLst/>
                        <a:latin typeface="Century Gothic"/>
                        <a:ea typeface="Arial" panose="020B0604020202020204" pitchFamily="34" charset="0"/>
                        <a:cs typeface="Times New Roman"/>
                      </a:endParaRPr>
                    </a:p>
                  </a:txBody>
                  <a:tcPr marL="59822" marR="59822" marT="55834" marB="55834">
                    <a:lnL w="12700" cmpd="sng">
                      <a:noFill/>
                      <a:prstDash val="solid"/>
                    </a:lnL>
                    <a:lnR w="12700" cmpd="sng">
                      <a:noFill/>
                      <a:prstDash val="solid"/>
                    </a:lnR>
                    <a:lnT w="12700" cap="flat" cmpd="sng" algn="ctr">
                      <a:noFill/>
                      <a:prstDash val="solid"/>
                    </a:lnT>
                    <a:lnB w="12700" cmpd="sng">
                      <a:noFill/>
                      <a:prstDash val="solid"/>
                    </a:lnB>
                    <a:solidFill>
                      <a:schemeClr val="bg2">
                        <a:lumMod val="60000"/>
                        <a:lumOff val="40000"/>
                      </a:schemeClr>
                    </a:solidFill>
                  </a:tcPr>
                </a:tc>
                <a:tc>
                  <a:txBody>
                    <a:bodyPr/>
                    <a:lstStyle/>
                    <a:p>
                      <a:pPr marL="2540" indent="-2540" algn="ctr">
                        <a:lnSpc>
                          <a:spcPct val="100000"/>
                        </a:lnSpc>
                        <a:spcAft>
                          <a:spcPts val="0"/>
                        </a:spcAft>
                      </a:pPr>
                      <a:r>
                        <a:rPr lang="en-US" sz="1600" cap="none" spc="0">
                          <a:solidFill>
                            <a:schemeClr val="bg1"/>
                          </a:solidFill>
                          <a:effectLst/>
                          <a:latin typeface="Century Gothic"/>
                        </a:rPr>
                        <a:t>20%</a:t>
                      </a:r>
                      <a:endParaRPr lang="en-ZA" sz="1600" cap="none" spc="0">
                        <a:solidFill>
                          <a:schemeClr val="bg1"/>
                        </a:solidFill>
                        <a:effectLst/>
                        <a:latin typeface="Century Gothic"/>
                        <a:ea typeface="Arial" panose="020B0604020202020204" pitchFamily="34" charset="0"/>
                        <a:cs typeface="Times New Roman"/>
                      </a:endParaRPr>
                    </a:p>
                  </a:txBody>
                  <a:tcPr marL="59822" marR="59822" marT="55834" marB="55834">
                    <a:lnL w="12700" cmpd="sng">
                      <a:noFill/>
                      <a:prstDash val="solid"/>
                    </a:lnL>
                    <a:lnR w="12700" cmpd="sng">
                      <a:noFill/>
                      <a:prstDash val="solid"/>
                    </a:lnR>
                    <a:lnT w="12700" cap="flat" cmpd="sng" algn="ctr">
                      <a:noFill/>
                      <a:prstDash val="solid"/>
                    </a:lnT>
                    <a:lnB w="12700" cmpd="sng">
                      <a:noFill/>
                      <a:prstDash val="solid"/>
                    </a:lnB>
                    <a:solidFill>
                      <a:schemeClr val="bg2">
                        <a:lumMod val="60000"/>
                        <a:lumOff val="40000"/>
                      </a:schemeClr>
                    </a:solidFill>
                  </a:tcPr>
                </a:tc>
                <a:tc>
                  <a:txBody>
                    <a:bodyPr/>
                    <a:lstStyle/>
                    <a:p>
                      <a:pPr marL="2540" indent="-2540" algn="ctr">
                        <a:lnSpc>
                          <a:spcPct val="100000"/>
                        </a:lnSpc>
                        <a:spcAft>
                          <a:spcPts val="0"/>
                        </a:spcAft>
                      </a:pPr>
                      <a:r>
                        <a:rPr lang="en-US" sz="1600" cap="none" spc="0">
                          <a:solidFill>
                            <a:schemeClr val="bg1"/>
                          </a:solidFill>
                          <a:effectLst/>
                          <a:latin typeface="Century Gothic"/>
                        </a:rPr>
                        <a:t>20%</a:t>
                      </a:r>
                    </a:p>
                  </a:txBody>
                  <a:tcPr marL="59822" marR="59822" marT="55834" marB="55834">
                    <a:lnL w="12700" cmpd="sng">
                      <a:noFill/>
                      <a:prstDash val="solid"/>
                    </a:lnL>
                    <a:lnR w="12700" cmpd="sng">
                      <a:noFill/>
                      <a:prstDash val="solid"/>
                    </a:lnR>
                    <a:lnT w="12700" cap="flat" cmpd="sng" algn="ctr">
                      <a:noFill/>
                      <a:prstDash val="solid"/>
                    </a:lnT>
                    <a:lnB w="12700" cmpd="sng">
                      <a:noFill/>
                      <a:prstDash val="solid"/>
                    </a:lnB>
                    <a:solidFill>
                      <a:schemeClr val="bg2">
                        <a:lumMod val="60000"/>
                        <a:lumOff val="40000"/>
                      </a:schemeClr>
                    </a:solidFill>
                  </a:tcPr>
                </a:tc>
                <a:tc>
                  <a:txBody>
                    <a:bodyPr/>
                    <a:lstStyle/>
                    <a:p>
                      <a:pPr marL="2540" indent="-2540" algn="ctr">
                        <a:lnSpc>
                          <a:spcPct val="100000"/>
                        </a:lnSpc>
                        <a:spcAft>
                          <a:spcPts val="0"/>
                        </a:spcAft>
                      </a:pPr>
                      <a:r>
                        <a:rPr lang="en-US" sz="1600" cap="none" spc="0">
                          <a:solidFill>
                            <a:schemeClr val="bg1"/>
                          </a:solidFill>
                          <a:effectLst/>
                          <a:latin typeface="Century Gothic"/>
                        </a:rPr>
                        <a:t>20%</a:t>
                      </a:r>
                    </a:p>
                  </a:txBody>
                  <a:tcPr marL="59822" marR="59822" marT="55834" marB="55834">
                    <a:lnL w="12700" cmpd="sng">
                      <a:noFill/>
                      <a:prstDash val="solid"/>
                    </a:lnL>
                    <a:lnR w="12700" cmpd="sng">
                      <a:noFill/>
                      <a:prstDash val="solid"/>
                    </a:lnR>
                    <a:lnT w="12700" cap="flat" cmpd="sng" algn="ctr">
                      <a:noFill/>
                      <a:prstDash val="solid"/>
                    </a:lnT>
                    <a:lnB w="12700" cmpd="sng">
                      <a:noFill/>
                      <a:prstDash val="solid"/>
                    </a:lnB>
                    <a:solidFill>
                      <a:schemeClr val="bg2">
                        <a:lumMod val="60000"/>
                        <a:lumOff val="40000"/>
                      </a:schemeClr>
                    </a:solidFill>
                  </a:tcPr>
                </a:tc>
                <a:tc>
                  <a:txBody>
                    <a:bodyPr/>
                    <a:lstStyle/>
                    <a:p>
                      <a:pPr marL="2540" indent="-2540" algn="ctr">
                        <a:lnSpc>
                          <a:spcPct val="100000"/>
                        </a:lnSpc>
                        <a:spcAft>
                          <a:spcPts val="0"/>
                        </a:spcAft>
                      </a:pPr>
                      <a:r>
                        <a:rPr lang="en-US" sz="1600" cap="none" spc="0">
                          <a:solidFill>
                            <a:schemeClr val="bg1"/>
                          </a:solidFill>
                          <a:effectLst/>
                          <a:latin typeface="Century Gothic"/>
                        </a:rPr>
                        <a:t>100%</a:t>
                      </a:r>
                      <a:endParaRPr lang="en-ZA" sz="1600" cap="none" spc="0">
                        <a:solidFill>
                          <a:schemeClr val="bg1"/>
                        </a:solidFill>
                        <a:effectLst/>
                        <a:latin typeface="Century Gothic"/>
                        <a:ea typeface="Arial" panose="020B0604020202020204" pitchFamily="34" charset="0"/>
                        <a:cs typeface="Times New Roman"/>
                      </a:endParaRPr>
                    </a:p>
                  </a:txBody>
                  <a:tcPr marL="59822" marR="59822" marT="55834" marB="55834">
                    <a:lnL w="12700" cmpd="sng">
                      <a:noFill/>
                      <a:prstDash val="solid"/>
                    </a:lnL>
                    <a:lnR w="12700" cmpd="sng">
                      <a:noFill/>
                      <a:prstDash val="solid"/>
                    </a:lnR>
                    <a:lnT w="12700" cap="flat" cmpd="sng" algn="ctr">
                      <a:noFill/>
                      <a:prstDash val="solid"/>
                    </a:lnT>
                    <a:lnB w="12700" cmpd="sng">
                      <a:noFill/>
                      <a:prstDash val="solid"/>
                    </a:lnB>
                    <a:solidFill>
                      <a:schemeClr val="bg2">
                        <a:lumMod val="60000"/>
                        <a:lumOff val="40000"/>
                      </a:schemeClr>
                    </a:solidFill>
                  </a:tcPr>
                </a:tc>
                <a:extLst>
                  <a:ext uri="{0D108BD9-81ED-4DB2-BD59-A6C34878D82A}">
                    <a16:rowId xmlns:a16="http://schemas.microsoft.com/office/drawing/2014/main" xmlns="" val="3865147607"/>
                  </a:ext>
                </a:extLst>
              </a:tr>
              <a:tr h="391059">
                <a:tc>
                  <a:txBody>
                    <a:bodyPr/>
                    <a:lstStyle/>
                    <a:p>
                      <a:pPr marL="2540" indent="-6350" algn="l">
                        <a:lnSpc>
                          <a:spcPct val="100000"/>
                        </a:lnSpc>
                        <a:spcAft>
                          <a:spcPts val="0"/>
                        </a:spcAft>
                      </a:pPr>
                      <a:r>
                        <a:rPr lang="en-ZA" sz="1600" b="0" cap="none" spc="0">
                          <a:solidFill>
                            <a:schemeClr val="bg1"/>
                          </a:solidFill>
                          <a:effectLst/>
                          <a:latin typeface="Century Gothic"/>
                        </a:rPr>
                        <a:t>Percentage variance on budget spent.</a:t>
                      </a:r>
                      <a:endParaRPr lang="en-ZA" sz="1600" b="0" cap="none" spc="0">
                        <a:solidFill>
                          <a:schemeClr val="bg1"/>
                        </a:solidFill>
                        <a:effectLst/>
                        <a:latin typeface="Century Gothic"/>
                        <a:ea typeface="Arial" panose="020B0604020202020204" pitchFamily="34" charset="0"/>
                        <a:cs typeface="Times New Roman"/>
                      </a:endParaRPr>
                    </a:p>
                  </a:txBody>
                  <a:tcPr marL="59822" marR="59822" marT="55834" marB="55834">
                    <a:lnL w="28575" cap="flat" cmpd="sng" algn="ctr">
                      <a:noFill/>
                      <a:prstDash val="solid"/>
                    </a:lnL>
                    <a:lnR w="12700" cmpd="sng">
                      <a:noFill/>
                      <a:prstDash val="solid"/>
                    </a:lnR>
                    <a:lnT w="12700" cmpd="sng">
                      <a:noFill/>
                      <a:prstDash val="solid"/>
                    </a:lnT>
                    <a:lnB w="12700" cap="flat" cmpd="sng" algn="ctr">
                      <a:noFill/>
                      <a:prstDash val="solid"/>
                    </a:lnB>
                    <a:solidFill>
                      <a:schemeClr val="bg2">
                        <a:lumMod val="60000"/>
                        <a:lumOff val="40000"/>
                      </a:schemeClr>
                    </a:solidFill>
                  </a:tcPr>
                </a:tc>
                <a:tc>
                  <a:txBody>
                    <a:bodyPr/>
                    <a:lstStyle/>
                    <a:p>
                      <a:pPr marL="2540" indent="-2540" algn="ctr">
                        <a:lnSpc>
                          <a:spcPct val="100000"/>
                        </a:lnSpc>
                        <a:spcAft>
                          <a:spcPts val="0"/>
                        </a:spcAft>
                      </a:pPr>
                      <a:r>
                        <a:rPr lang="en-ZA" sz="1600" cap="none" spc="0">
                          <a:solidFill>
                            <a:schemeClr val="bg1"/>
                          </a:solidFill>
                          <a:effectLst/>
                          <a:latin typeface="Century Gothic"/>
                        </a:rPr>
                        <a:t>0%</a:t>
                      </a:r>
                      <a:endParaRPr lang="en-ZA" sz="1600" cap="none" spc="0">
                        <a:solidFill>
                          <a:schemeClr val="bg1"/>
                        </a:solidFill>
                        <a:effectLst/>
                        <a:latin typeface="Century Gothic"/>
                        <a:ea typeface="Arial" panose="020B0604020202020204" pitchFamily="34" charset="0"/>
                        <a:cs typeface="Times New Roman"/>
                      </a:endParaRPr>
                    </a:p>
                  </a:txBody>
                  <a:tcPr marL="59822" marR="59822" marT="55834" marB="55834">
                    <a:lnL w="12700" cmpd="sng">
                      <a:noFill/>
                      <a:prstDash val="solid"/>
                    </a:lnL>
                    <a:lnR w="12700" cmpd="sng">
                      <a:noFill/>
                      <a:prstDash val="solid"/>
                    </a:lnR>
                    <a:lnT w="12700" cmpd="sng">
                      <a:noFill/>
                      <a:prstDash val="solid"/>
                    </a:lnT>
                    <a:lnB w="12700" cap="flat" cmpd="sng" algn="ctr">
                      <a:noFill/>
                      <a:prstDash val="solid"/>
                    </a:lnB>
                    <a:solidFill>
                      <a:schemeClr val="bg2">
                        <a:lumMod val="60000"/>
                        <a:lumOff val="40000"/>
                      </a:schemeClr>
                    </a:solidFill>
                  </a:tcPr>
                </a:tc>
                <a:tc>
                  <a:txBody>
                    <a:bodyPr/>
                    <a:lstStyle/>
                    <a:p>
                      <a:pPr marL="2540" indent="-2540" algn="ctr">
                        <a:lnSpc>
                          <a:spcPct val="100000"/>
                        </a:lnSpc>
                        <a:spcAft>
                          <a:spcPts val="0"/>
                        </a:spcAft>
                      </a:pPr>
                      <a:r>
                        <a:rPr lang="en-US" sz="1600" cap="none" spc="0">
                          <a:solidFill>
                            <a:schemeClr val="bg1"/>
                          </a:solidFill>
                          <a:effectLst/>
                          <a:latin typeface="Century Gothic"/>
                        </a:rPr>
                        <a:t>0%</a:t>
                      </a:r>
                      <a:endParaRPr lang="en-ZA" sz="1600" cap="none" spc="0">
                        <a:solidFill>
                          <a:schemeClr val="bg1"/>
                        </a:solidFill>
                        <a:effectLst/>
                        <a:latin typeface="Century Gothic"/>
                        <a:ea typeface="Arial" panose="020B0604020202020204" pitchFamily="34" charset="0"/>
                        <a:cs typeface="Times New Roman"/>
                      </a:endParaRPr>
                    </a:p>
                  </a:txBody>
                  <a:tcPr marL="59822" marR="59822" marT="55834" marB="55834">
                    <a:lnL w="12700" cmpd="sng">
                      <a:noFill/>
                      <a:prstDash val="solid"/>
                    </a:lnL>
                    <a:lnR w="12700" cmpd="sng">
                      <a:noFill/>
                      <a:prstDash val="solid"/>
                    </a:lnR>
                    <a:lnT w="12700" cmpd="sng">
                      <a:noFill/>
                      <a:prstDash val="solid"/>
                    </a:lnT>
                    <a:lnB w="12700" cap="flat" cmpd="sng" algn="ctr">
                      <a:noFill/>
                      <a:prstDash val="solid"/>
                    </a:lnB>
                    <a:solidFill>
                      <a:schemeClr val="bg2">
                        <a:lumMod val="60000"/>
                        <a:lumOff val="40000"/>
                      </a:schemeClr>
                    </a:solidFill>
                  </a:tcPr>
                </a:tc>
                <a:tc>
                  <a:txBody>
                    <a:bodyPr/>
                    <a:lstStyle/>
                    <a:p>
                      <a:pPr marL="2540" indent="-2540" algn="ctr">
                        <a:lnSpc>
                          <a:spcPct val="100000"/>
                        </a:lnSpc>
                        <a:spcAft>
                          <a:spcPts val="0"/>
                        </a:spcAft>
                      </a:pPr>
                      <a:r>
                        <a:rPr lang="en-US" sz="1600" cap="none" spc="0">
                          <a:solidFill>
                            <a:schemeClr val="bg1"/>
                          </a:solidFill>
                          <a:effectLst/>
                          <a:latin typeface="Century Gothic"/>
                        </a:rPr>
                        <a:t>0%</a:t>
                      </a:r>
                      <a:endParaRPr lang="en-ZA" sz="1600" cap="none" spc="0">
                        <a:solidFill>
                          <a:schemeClr val="bg1"/>
                        </a:solidFill>
                        <a:effectLst/>
                        <a:latin typeface="Century Gothic"/>
                        <a:ea typeface="Arial" panose="020B0604020202020204" pitchFamily="34" charset="0"/>
                        <a:cs typeface="Times New Roman"/>
                      </a:endParaRPr>
                    </a:p>
                  </a:txBody>
                  <a:tcPr marL="59822" marR="59822" marT="55834" marB="55834">
                    <a:lnL w="12700" cmpd="sng">
                      <a:noFill/>
                      <a:prstDash val="solid"/>
                    </a:lnL>
                    <a:lnR w="12700" cmpd="sng">
                      <a:noFill/>
                      <a:prstDash val="solid"/>
                    </a:lnR>
                    <a:lnT w="12700" cmpd="sng">
                      <a:noFill/>
                      <a:prstDash val="solid"/>
                    </a:lnT>
                    <a:lnB w="12700" cap="flat" cmpd="sng" algn="ctr">
                      <a:noFill/>
                      <a:prstDash val="solid"/>
                    </a:lnB>
                    <a:solidFill>
                      <a:schemeClr val="bg2">
                        <a:lumMod val="60000"/>
                        <a:lumOff val="40000"/>
                      </a:schemeClr>
                    </a:solidFill>
                  </a:tcPr>
                </a:tc>
                <a:tc>
                  <a:txBody>
                    <a:bodyPr/>
                    <a:lstStyle/>
                    <a:p>
                      <a:pPr marL="2540" indent="-2540" algn="ctr">
                        <a:lnSpc>
                          <a:spcPct val="100000"/>
                        </a:lnSpc>
                        <a:spcAft>
                          <a:spcPts val="0"/>
                        </a:spcAft>
                      </a:pPr>
                      <a:r>
                        <a:rPr lang="en-US" sz="1600" cap="none" spc="0">
                          <a:solidFill>
                            <a:schemeClr val="bg1"/>
                          </a:solidFill>
                          <a:effectLst/>
                          <a:latin typeface="Century Gothic"/>
                        </a:rPr>
                        <a:t>0%</a:t>
                      </a:r>
                      <a:endParaRPr lang="en-ZA" sz="1600" cap="none" spc="0">
                        <a:solidFill>
                          <a:schemeClr val="bg1"/>
                        </a:solidFill>
                        <a:effectLst/>
                        <a:latin typeface="Century Gothic"/>
                        <a:ea typeface="Arial" panose="020B0604020202020204" pitchFamily="34" charset="0"/>
                        <a:cs typeface="Times New Roman"/>
                      </a:endParaRPr>
                    </a:p>
                  </a:txBody>
                  <a:tcPr marL="59822" marR="59822" marT="55834" marB="55834">
                    <a:lnL w="12700" cmpd="sng">
                      <a:noFill/>
                      <a:prstDash val="solid"/>
                    </a:lnL>
                    <a:lnR w="12700" cmpd="sng">
                      <a:noFill/>
                      <a:prstDash val="solid"/>
                    </a:lnR>
                    <a:lnT w="12700" cmpd="sng">
                      <a:noFill/>
                      <a:prstDash val="solid"/>
                    </a:lnT>
                    <a:lnB w="12700" cap="flat" cmpd="sng" algn="ctr">
                      <a:noFill/>
                      <a:prstDash val="solid"/>
                    </a:lnB>
                    <a:solidFill>
                      <a:schemeClr val="bg2">
                        <a:lumMod val="60000"/>
                        <a:lumOff val="40000"/>
                      </a:schemeClr>
                    </a:solidFill>
                  </a:tcPr>
                </a:tc>
                <a:tc>
                  <a:txBody>
                    <a:bodyPr/>
                    <a:lstStyle/>
                    <a:p>
                      <a:pPr marL="2540" indent="-2540" algn="ctr">
                        <a:lnSpc>
                          <a:spcPct val="100000"/>
                        </a:lnSpc>
                        <a:spcAft>
                          <a:spcPts val="0"/>
                        </a:spcAft>
                      </a:pPr>
                      <a:r>
                        <a:rPr lang="en-US" sz="1600" cap="none" spc="0">
                          <a:solidFill>
                            <a:schemeClr val="bg1"/>
                          </a:solidFill>
                          <a:effectLst/>
                          <a:latin typeface="Century Gothic"/>
                        </a:rPr>
                        <a:t>0%</a:t>
                      </a:r>
                      <a:endParaRPr lang="en-ZA" sz="1600" cap="none" spc="0">
                        <a:solidFill>
                          <a:schemeClr val="bg1"/>
                        </a:solidFill>
                        <a:effectLst/>
                        <a:latin typeface="Century Gothic"/>
                        <a:ea typeface="Arial" panose="020B0604020202020204" pitchFamily="34" charset="0"/>
                        <a:cs typeface="Times New Roman"/>
                      </a:endParaRPr>
                    </a:p>
                  </a:txBody>
                  <a:tcPr marL="59822" marR="59822" marT="55834" marB="55834">
                    <a:lnL w="12700" cmpd="sng">
                      <a:noFill/>
                      <a:prstDash val="solid"/>
                    </a:lnL>
                    <a:lnR w="28575" cap="flat" cmpd="sng" algn="ctr">
                      <a:noFill/>
                      <a:prstDash val="solid"/>
                    </a:lnR>
                    <a:lnT w="12700" cmpd="sng">
                      <a:noFill/>
                      <a:prstDash val="solid"/>
                    </a:lnT>
                    <a:lnB w="12700" cap="flat" cmpd="sng" algn="ctr">
                      <a:noFill/>
                      <a:prstDash val="solid"/>
                    </a:lnB>
                    <a:solidFill>
                      <a:schemeClr val="bg2">
                        <a:lumMod val="60000"/>
                        <a:lumOff val="40000"/>
                      </a:schemeClr>
                    </a:solidFill>
                  </a:tcPr>
                </a:tc>
                <a:extLst>
                  <a:ext uri="{0D108BD9-81ED-4DB2-BD59-A6C34878D82A}">
                    <a16:rowId xmlns:a16="http://schemas.microsoft.com/office/drawing/2014/main" xmlns="" val="3221482364"/>
                  </a:ext>
                </a:extLst>
              </a:tr>
              <a:tr h="391059">
                <a:tc>
                  <a:txBody>
                    <a:bodyPr/>
                    <a:lstStyle/>
                    <a:p>
                      <a:pPr marL="2540" indent="-6350" algn="l">
                        <a:lnSpc>
                          <a:spcPct val="100000"/>
                        </a:lnSpc>
                        <a:spcAft>
                          <a:spcPts val="0"/>
                        </a:spcAft>
                      </a:pPr>
                      <a:r>
                        <a:rPr lang="en-ZA" sz="1600" b="0" cap="none" spc="0">
                          <a:solidFill>
                            <a:schemeClr val="bg1"/>
                          </a:solidFill>
                          <a:effectLst/>
                          <a:latin typeface="Century Gothic"/>
                        </a:rPr>
                        <a:t>Percentage progress on implementation of procurement plan.</a:t>
                      </a:r>
                      <a:endParaRPr lang="en-ZA" sz="1600" b="0" cap="none" spc="0">
                        <a:solidFill>
                          <a:schemeClr val="bg1"/>
                        </a:solidFill>
                        <a:effectLst/>
                        <a:latin typeface="Century Gothic"/>
                        <a:ea typeface="Arial" panose="020B0604020202020204" pitchFamily="34" charset="0"/>
                        <a:cs typeface="Times New Roman"/>
                      </a:endParaRPr>
                    </a:p>
                  </a:txBody>
                  <a:tcPr marL="59822" marR="59822" marT="55834" marB="55834">
                    <a:lnL w="12700" cmpd="sng">
                      <a:noFill/>
                      <a:prstDash val="solid"/>
                    </a:lnL>
                    <a:lnR w="12700" cmpd="sng">
                      <a:noFill/>
                      <a:prstDash val="solid"/>
                    </a:lnR>
                    <a:lnT w="12700" cap="flat" cmpd="sng" algn="ctr">
                      <a:noFill/>
                      <a:prstDash val="solid"/>
                    </a:lnT>
                    <a:lnB w="12700" cmpd="sng">
                      <a:noFill/>
                      <a:prstDash val="solid"/>
                    </a:lnB>
                    <a:solidFill>
                      <a:schemeClr val="bg2">
                        <a:lumMod val="60000"/>
                        <a:lumOff val="40000"/>
                      </a:schemeClr>
                    </a:solidFill>
                  </a:tcPr>
                </a:tc>
                <a:tc>
                  <a:txBody>
                    <a:bodyPr/>
                    <a:lstStyle/>
                    <a:p>
                      <a:pPr marL="2540" indent="-2540" algn="ctr">
                        <a:lnSpc>
                          <a:spcPct val="100000"/>
                        </a:lnSpc>
                        <a:spcAft>
                          <a:spcPts val="0"/>
                        </a:spcAft>
                      </a:pPr>
                      <a:r>
                        <a:rPr lang="en-ZA" sz="1600" cap="none" spc="0">
                          <a:solidFill>
                            <a:schemeClr val="bg1"/>
                          </a:solidFill>
                          <a:effectLst/>
                          <a:latin typeface="Century Gothic"/>
                        </a:rPr>
                        <a:t>100%</a:t>
                      </a:r>
                      <a:endParaRPr lang="en-ZA" sz="1600" cap="none" spc="0">
                        <a:solidFill>
                          <a:schemeClr val="bg1"/>
                        </a:solidFill>
                        <a:effectLst/>
                        <a:latin typeface="Century Gothic"/>
                        <a:ea typeface="Arial" panose="020B0604020202020204" pitchFamily="34" charset="0"/>
                        <a:cs typeface="Times New Roman"/>
                      </a:endParaRPr>
                    </a:p>
                  </a:txBody>
                  <a:tcPr marL="59822" marR="59822" marT="55834" marB="55834">
                    <a:lnL w="12700" cmpd="sng">
                      <a:noFill/>
                      <a:prstDash val="solid"/>
                    </a:lnL>
                    <a:lnR w="12700" cmpd="sng">
                      <a:noFill/>
                      <a:prstDash val="solid"/>
                    </a:lnR>
                    <a:lnT w="12700" cap="flat" cmpd="sng" algn="ctr">
                      <a:noFill/>
                      <a:prstDash val="solid"/>
                    </a:lnT>
                    <a:lnB w="12700" cmpd="sng">
                      <a:noFill/>
                      <a:prstDash val="solid"/>
                    </a:lnB>
                    <a:solidFill>
                      <a:schemeClr val="bg2">
                        <a:lumMod val="60000"/>
                        <a:lumOff val="40000"/>
                      </a:schemeClr>
                    </a:solidFill>
                  </a:tcPr>
                </a:tc>
                <a:tc>
                  <a:txBody>
                    <a:bodyPr/>
                    <a:lstStyle/>
                    <a:p>
                      <a:pPr marL="2540" indent="-2540" algn="ctr">
                        <a:lnSpc>
                          <a:spcPct val="100000"/>
                        </a:lnSpc>
                        <a:spcAft>
                          <a:spcPts val="0"/>
                        </a:spcAft>
                      </a:pPr>
                      <a:r>
                        <a:rPr lang="en-US" sz="1600" cap="none" spc="0">
                          <a:solidFill>
                            <a:schemeClr val="bg1"/>
                          </a:solidFill>
                          <a:effectLst/>
                          <a:latin typeface="Century Gothic"/>
                        </a:rPr>
                        <a:t>10%</a:t>
                      </a:r>
                      <a:endParaRPr lang="en-ZA" sz="1600" cap="none" spc="0">
                        <a:solidFill>
                          <a:schemeClr val="bg1"/>
                        </a:solidFill>
                        <a:effectLst/>
                        <a:latin typeface="Century Gothic"/>
                        <a:ea typeface="Arial" panose="020B0604020202020204" pitchFamily="34" charset="0"/>
                        <a:cs typeface="Times New Roman"/>
                      </a:endParaRPr>
                    </a:p>
                  </a:txBody>
                  <a:tcPr marL="59822" marR="59822" marT="55834" marB="55834">
                    <a:lnL w="12700" cmpd="sng">
                      <a:noFill/>
                      <a:prstDash val="solid"/>
                    </a:lnL>
                    <a:lnR w="12700" cmpd="sng">
                      <a:noFill/>
                      <a:prstDash val="solid"/>
                    </a:lnR>
                    <a:lnT w="12700" cap="flat" cmpd="sng" algn="ctr">
                      <a:noFill/>
                      <a:prstDash val="solid"/>
                    </a:lnT>
                    <a:lnB w="12700" cmpd="sng">
                      <a:noFill/>
                      <a:prstDash val="solid"/>
                    </a:lnB>
                    <a:solidFill>
                      <a:schemeClr val="bg2">
                        <a:lumMod val="60000"/>
                        <a:lumOff val="40000"/>
                      </a:schemeClr>
                    </a:solidFill>
                  </a:tcPr>
                </a:tc>
                <a:tc>
                  <a:txBody>
                    <a:bodyPr/>
                    <a:lstStyle/>
                    <a:p>
                      <a:pPr marL="2540" indent="-2540" algn="ctr">
                        <a:lnSpc>
                          <a:spcPct val="100000"/>
                        </a:lnSpc>
                        <a:spcAft>
                          <a:spcPts val="0"/>
                        </a:spcAft>
                      </a:pPr>
                      <a:r>
                        <a:rPr lang="en-US" sz="1600" cap="none" spc="0">
                          <a:solidFill>
                            <a:schemeClr val="bg1"/>
                          </a:solidFill>
                          <a:effectLst/>
                          <a:latin typeface="Century Gothic"/>
                        </a:rPr>
                        <a:t>40%</a:t>
                      </a:r>
                      <a:endParaRPr lang="en-ZA" sz="1600" cap="none" spc="0">
                        <a:solidFill>
                          <a:schemeClr val="bg1"/>
                        </a:solidFill>
                        <a:effectLst/>
                        <a:latin typeface="Century Gothic"/>
                        <a:ea typeface="Arial" panose="020B0604020202020204" pitchFamily="34" charset="0"/>
                        <a:cs typeface="Times New Roman"/>
                      </a:endParaRPr>
                    </a:p>
                  </a:txBody>
                  <a:tcPr marL="59822" marR="59822" marT="55834" marB="55834">
                    <a:lnL w="12700" cmpd="sng">
                      <a:noFill/>
                      <a:prstDash val="solid"/>
                    </a:lnL>
                    <a:lnR w="12700" cmpd="sng">
                      <a:noFill/>
                      <a:prstDash val="solid"/>
                    </a:lnR>
                    <a:lnT w="12700" cap="flat" cmpd="sng" algn="ctr">
                      <a:noFill/>
                      <a:prstDash val="solid"/>
                    </a:lnT>
                    <a:lnB w="12700" cmpd="sng">
                      <a:noFill/>
                      <a:prstDash val="solid"/>
                    </a:lnB>
                    <a:solidFill>
                      <a:schemeClr val="bg2">
                        <a:lumMod val="60000"/>
                        <a:lumOff val="40000"/>
                      </a:schemeClr>
                    </a:solidFill>
                  </a:tcPr>
                </a:tc>
                <a:tc>
                  <a:txBody>
                    <a:bodyPr/>
                    <a:lstStyle/>
                    <a:p>
                      <a:pPr marL="2540" indent="-2540" algn="ctr">
                        <a:lnSpc>
                          <a:spcPct val="100000"/>
                        </a:lnSpc>
                        <a:spcAft>
                          <a:spcPts val="0"/>
                        </a:spcAft>
                      </a:pPr>
                      <a:r>
                        <a:rPr lang="en-US" sz="1600" cap="none" spc="0">
                          <a:solidFill>
                            <a:schemeClr val="bg1"/>
                          </a:solidFill>
                          <a:effectLst/>
                          <a:latin typeface="Century Gothic"/>
                        </a:rPr>
                        <a:t>40%</a:t>
                      </a:r>
                      <a:endParaRPr lang="en-ZA" sz="1600" cap="none" spc="0">
                        <a:solidFill>
                          <a:schemeClr val="bg1"/>
                        </a:solidFill>
                        <a:effectLst/>
                        <a:latin typeface="Century Gothic"/>
                        <a:ea typeface="Arial" panose="020B0604020202020204" pitchFamily="34" charset="0"/>
                        <a:cs typeface="Times New Roman"/>
                      </a:endParaRPr>
                    </a:p>
                  </a:txBody>
                  <a:tcPr marL="59822" marR="59822" marT="55834" marB="55834">
                    <a:lnL w="12700" cmpd="sng">
                      <a:noFill/>
                      <a:prstDash val="solid"/>
                    </a:lnL>
                    <a:lnR w="12700" cmpd="sng">
                      <a:noFill/>
                      <a:prstDash val="solid"/>
                    </a:lnR>
                    <a:lnT w="12700" cap="flat" cmpd="sng" algn="ctr">
                      <a:noFill/>
                      <a:prstDash val="solid"/>
                    </a:lnT>
                    <a:lnB w="12700" cmpd="sng">
                      <a:noFill/>
                      <a:prstDash val="solid"/>
                    </a:lnB>
                    <a:solidFill>
                      <a:schemeClr val="bg2">
                        <a:lumMod val="60000"/>
                        <a:lumOff val="40000"/>
                      </a:schemeClr>
                    </a:solidFill>
                  </a:tcPr>
                </a:tc>
                <a:tc>
                  <a:txBody>
                    <a:bodyPr/>
                    <a:lstStyle/>
                    <a:p>
                      <a:pPr marL="2540" indent="-2540" algn="ctr">
                        <a:lnSpc>
                          <a:spcPct val="100000"/>
                        </a:lnSpc>
                        <a:spcAft>
                          <a:spcPts val="0"/>
                        </a:spcAft>
                      </a:pPr>
                      <a:r>
                        <a:rPr lang="en-US" sz="1600" cap="none" spc="0">
                          <a:solidFill>
                            <a:schemeClr val="bg1"/>
                          </a:solidFill>
                          <a:effectLst/>
                          <a:latin typeface="Century Gothic"/>
                        </a:rPr>
                        <a:t>10%</a:t>
                      </a:r>
                      <a:endParaRPr lang="en-ZA" sz="1600" cap="none" spc="0">
                        <a:solidFill>
                          <a:schemeClr val="bg1"/>
                        </a:solidFill>
                        <a:effectLst/>
                        <a:latin typeface="Century Gothic"/>
                        <a:ea typeface="Arial" panose="020B0604020202020204" pitchFamily="34" charset="0"/>
                        <a:cs typeface="Times New Roman"/>
                      </a:endParaRPr>
                    </a:p>
                  </a:txBody>
                  <a:tcPr marL="59822" marR="59822" marT="55834" marB="55834">
                    <a:lnL w="12700" cmpd="sng">
                      <a:noFill/>
                      <a:prstDash val="solid"/>
                    </a:lnL>
                    <a:lnR w="12700" cmpd="sng">
                      <a:noFill/>
                      <a:prstDash val="solid"/>
                    </a:lnR>
                    <a:lnT w="12700" cap="flat" cmpd="sng" algn="ctr">
                      <a:noFill/>
                      <a:prstDash val="solid"/>
                    </a:lnT>
                    <a:lnB w="12700" cmpd="sng">
                      <a:noFill/>
                      <a:prstDash val="solid"/>
                    </a:lnB>
                    <a:solidFill>
                      <a:schemeClr val="bg2">
                        <a:lumMod val="60000"/>
                        <a:lumOff val="40000"/>
                      </a:schemeClr>
                    </a:solidFill>
                  </a:tcPr>
                </a:tc>
                <a:extLst>
                  <a:ext uri="{0D108BD9-81ED-4DB2-BD59-A6C34878D82A}">
                    <a16:rowId xmlns:a16="http://schemas.microsoft.com/office/drawing/2014/main" xmlns="" val="1220919266"/>
                  </a:ext>
                </a:extLst>
              </a:tr>
              <a:tr h="391059">
                <a:tc>
                  <a:txBody>
                    <a:bodyPr/>
                    <a:lstStyle/>
                    <a:p>
                      <a:pPr marL="2540" indent="-6350" algn="l">
                        <a:lnSpc>
                          <a:spcPct val="100000"/>
                        </a:lnSpc>
                        <a:spcAft>
                          <a:spcPts val="0"/>
                        </a:spcAft>
                      </a:pPr>
                      <a:r>
                        <a:rPr lang="en-ZA" sz="1600" b="0" cap="none" spc="0">
                          <a:solidFill>
                            <a:schemeClr val="bg1"/>
                          </a:solidFill>
                          <a:effectLst/>
                          <a:latin typeface="Century Gothic"/>
                        </a:rPr>
                        <a:t>No of operations digitised. </a:t>
                      </a:r>
                      <a:endParaRPr lang="en-ZA" sz="1600" b="0" cap="none" spc="0">
                        <a:solidFill>
                          <a:schemeClr val="bg1"/>
                        </a:solidFill>
                        <a:effectLst/>
                        <a:latin typeface="Century Gothic"/>
                        <a:ea typeface="Arial" panose="020B0604020202020204" pitchFamily="34" charset="0"/>
                        <a:cs typeface="Times New Roman"/>
                      </a:endParaRPr>
                    </a:p>
                  </a:txBody>
                  <a:tcPr marL="59822" marR="59822" marT="55834" marB="55834">
                    <a:lnL w="28575" cap="flat" cmpd="sng" algn="ctr">
                      <a:noFill/>
                      <a:prstDash val="solid"/>
                    </a:lnL>
                    <a:lnR w="12700" cmpd="sng">
                      <a:noFill/>
                      <a:prstDash val="solid"/>
                    </a:lnR>
                    <a:lnT w="12700" cmpd="sng">
                      <a:noFill/>
                      <a:prstDash val="solid"/>
                    </a:lnT>
                    <a:lnB w="12700" cap="flat" cmpd="sng" algn="ctr">
                      <a:noFill/>
                      <a:prstDash val="solid"/>
                    </a:lnB>
                    <a:solidFill>
                      <a:schemeClr val="bg2">
                        <a:lumMod val="60000"/>
                        <a:lumOff val="40000"/>
                      </a:schemeClr>
                    </a:solidFill>
                  </a:tcPr>
                </a:tc>
                <a:tc>
                  <a:txBody>
                    <a:bodyPr/>
                    <a:lstStyle/>
                    <a:p>
                      <a:pPr marL="2540" indent="-2540" algn="ctr">
                        <a:lnSpc>
                          <a:spcPct val="100000"/>
                        </a:lnSpc>
                        <a:spcAft>
                          <a:spcPts val="0"/>
                        </a:spcAft>
                      </a:pPr>
                      <a:r>
                        <a:rPr lang="en-ZA" sz="1600" cap="none" spc="0">
                          <a:solidFill>
                            <a:schemeClr val="bg1"/>
                          </a:solidFill>
                          <a:effectLst/>
                          <a:latin typeface="Century Gothic"/>
                        </a:rPr>
                        <a:t>2</a:t>
                      </a:r>
                      <a:endParaRPr lang="en-ZA" sz="1600" cap="none" spc="0">
                        <a:solidFill>
                          <a:schemeClr val="bg1"/>
                        </a:solidFill>
                        <a:effectLst/>
                        <a:latin typeface="Century Gothic"/>
                        <a:ea typeface="Arial" panose="020B0604020202020204" pitchFamily="34" charset="0"/>
                        <a:cs typeface="Times New Roman"/>
                      </a:endParaRPr>
                    </a:p>
                  </a:txBody>
                  <a:tcPr marL="59822" marR="59822" marT="55834" marB="55834">
                    <a:lnL w="12700" cmpd="sng">
                      <a:noFill/>
                      <a:prstDash val="solid"/>
                    </a:lnL>
                    <a:lnR w="12700" cmpd="sng">
                      <a:noFill/>
                      <a:prstDash val="solid"/>
                    </a:lnR>
                    <a:lnT w="12700" cmpd="sng">
                      <a:noFill/>
                      <a:prstDash val="solid"/>
                    </a:lnT>
                    <a:lnB w="12700" cap="flat" cmpd="sng" algn="ctr">
                      <a:noFill/>
                      <a:prstDash val="solid"/>
                    </a:lnB>
                    <a:solidFill>
                      <a:schemeClr val="bg2">
                        <a:lumMod val="60000"/>
                        <a:lumOff val="40000"/>
                      </a:schemeClr>
                    </a:solidFill>
                  </a:tcPr>
                </a:tc>
                <a:tc>
                  <a:txBody>
                    <a:bodyPr/>
                    <a:lstStyle/>
                    <a:p>
                      <a:pPr marL="2540" indent="-2540" algn="ctr">
                        <a:lnSpc>
                          <a:spcPct val="100000"/>
                        </a:lnSpc>
                        <a:spcAft>
                          <a:spcPts val="0"/>
                        </a:spcAft>
                      </a:pPr>
                      <a:r>
                        <a:rPr lang="en-US" sz="1600" cap="none" spc="0">
                          <a:solidFill>
                            <a:schemeClr val="bg1"/>
                          </a:solidFill>
                          <a:effectLst/>
                          <a:latin typeface="Century Gothic"/>
                        </a:rPr>
                        <a:t>-</a:t>
                      </a:r>
                      <a:endParaRPr lang="en-ZA" sz="1600" cap="none" spc="0">
                        <a:solidFill>
                          <a:schemeClr val="bg1"/>
                        </a:solidFill>
                        <a:effectLst/>
                        <a:latin typeface="Century Gothic"/>
                        <a:ea typeface="Arial" panose="020B0604020202020204" pitchFamily="34" charset="0"/>
                        <a:cs typeface="Times New Roman"/>
                      </a:endParaRPr>
                    </a:p>
                  </a:txBody>
                  <a:tcPr marL="59822" marR="59822" marT="55834" marB="55834">
                    <a:lnL w="12700" cmpd="sng">
                      <a:noFill/>
                      <a:prstDash val="solid"/>
                    </a:lnL>
                    <a:lnR w="12700" cmpd="sng">
                      <a:noFill/>
                      <a:prstDash val="solid"/>
                    </a:lnR>
                    <a:lnT w="12700" cmpd="sng">
                      <a:noFill/>
                      <a:prstDash val="solid"/>
                    </a:lnT>
                    <a:lnB w="12700" cap="flat" cmpd="sng" algn="ctr">
                      <a:noFill/>
                      <a:prstDash val="solid"/>
                    </a:lnB>
                    <a:solidFill>
                      <a:schemeClr val="bg2">
                        <a:lumMod val="60000"/>
                        <a:lumOff val="40000"/>
                      </a:schemeClr>
                    </a:solidFill>
                  </a:tcPr>
                </a:tc>
                <a:tc>
                  <a:txBody>
                    <a:bodyPr/>
                    <a:lstStyle/>
                    <a:p>
                      <a:pPr marL="2540" indent="-2540" algn="ctr">
                        <a:lnSpc>
                          <a:spcPct val="100000"/>
                        </a:lnSpc>
                        <a:spcAft>
                          <a:spcPts val="0"/>
                        </a:spcAft>
                      </a:pPr>
                      <a:r>
                        <a:rPr lang="en-US" sz="1600" cap="none" spc="0">
                          <a:solidFill>
                            <a:schemeClr val="bg1"/>
                          </a:solidFill>
                          <a:effectLst/>
                          <a:latin typeface="Century Gothic"/>
                        </a:rPr>
                        <a:t>-</a:t>
                      </a:r>
                      <a:endParaRPr lang="en-ZA" sz="1600" cap="none" spc="0">
                        <a:solidFill>
                          <a:schemeClr val="bg1"/>
                        </a:solidFill>
                        <a:effectLst/>
                        <a:latin typeface="Century Gothic"/>
                        <a:ea typeface="Arial" panose="020B0604020202020204" pitchFamily="34" charset="0"/>
                        <a:cs typeface="Times New Roman"/>
                      </a:endParaRPr>
                    </a:p>
                  </a:txBody>
                  <a:tcPr marL="59822" marR="59822" marT="55834" marB="55834">
                    <a:lnL w="12700" cmpd="sng">
                      <a:noFill/>
                      <a:prstDash val="solid"/>
                    </a:lnL>
                    <a:lnR w="12700" cmpd="sng">
                      <a:noFill/>
                      <a:prstDash val="solid"/>
                    </a:lnR>
                    <a:lnT w="12700" cmpd="sng">
                      <a:noFill/>
                      <a:prstDash val="solid"/>
                    </a:lnT>
                    <a:lnB w="12700" cap="flat" cmpd="sng" algn="ctr">
                      <a:noFill/>
                      <a:prstDash val="solid"/>
                    </a:lnB>
                    <a:solidFill>
                      <a:schemeClr val="bg2">
                        <a:lumMod val="60000"/>
                        <a:lumOff val="40000"/>
                      </a:schemeClr>
                    </a:solidFill>
                  </a:tcPr>
                </a:tc>
                <a:tc>
                  <a:txBody>
                    <a:bodyPr/>
                    <a:lstStyle/>
                    <a:p>
                      <a:pPr marL="2540" indent="-2540" algn="ctr">
                        <a:lnSpc>
                          <a:spcPct val="100000"/>
                        </a:lnSpc>
                        <a:spcAft>
                          <a:spcPts val="0"/>
                        </a:spcAft>
                      </a:pPr>
                      <a:r>
                        <a:rPr lang="en-US" sz="1600" cap="none" spc="0">
                          <a:solidFill>
                            <a:schemeClr val="bg1"/>
                          </a:solidFill>
                          <a:effectLst/>
                          <a:latin typeface="Century Gothic"/>
                        </a:rPr>
                        <a:t>-</a:t>
                      </a:r>
                      <a:endParaRPr lang="en-ZA" sz="1600" cap="none" spc="0">
                        <a:solidFill>
                          <a:schemeClr val="bg1"/>
                        </a:solidFill>
                        <a:effectLst/>
                        <a:latin typeface="Century Gothic"/>
                        <a:ea typeface="Arial" panose="020B0604020202020204" pitchFamily="34" charset="0"/>
                        <a:cs typeface="Times New Roman"/>
                      </a:endParaRPr>
                    </a:p>
                  </a:txBody>
                  <a:tcPr marL="59822" marR="59822" marT="55834" marB="55834">
                    <a:lnL w="12700" cmpd="sng">
                      <a:noFill/>
                      <a:prstDash val="solid"/>
                    </a:lnL>
                    <a:lnR w="12700" cmpd="sng">
                      <a:noFill/>
                      <a:prstDash val="solid"/>
                    </a:lnR>
                    <a:lnT w="12700" cmpd="sng">
                      <a:noFill/>
                      <a:prstDash val="solid"/>
                    </a:lnT>
                    <a:lnB w="12700" cap="flat" cmpd="sng" algn="ctr">
                      <a:noFill/>
                      <a:prstDash val="solid"/>
                    </a:lnB>
                    <a:solidFill>
                      <a:schemeClr val="bg2">
                        <a:lumMod val="60000"/>
                        <a:lumOff val="40000"/>
                      </a:schemeClr>
                    </a:solidFill>
                  </a:tcPr>
                </a:tc>
                <a:tc>
                  <a:txBody>
                    <a:bodyPr/>
                    <a:lstStyle/>
                    <a:p>
                      <a:pPr marL="2540" indent="-2540" algn="ctr">
                        <a:lnSpc>
                          <a:spcPct val="100000"/>
                        </a:lnSpc>
                        <a:spcAft>
                          <a:spcPts val="0"/>
                        </a:spcAft>
                      </a:pPr>
                      <a:r>
                        <a:rPr lang="en-US" sz="1600" cap="none" spc="0">
                          <a:solidFill>
                            <a:schemeClr val="bg1"/>
                          </a:solidFill>
                          <a:effectLst/>
                          <a:latin typeface="Century Gothic"/>
                        </a:rPr>
                        <a:t>2</a:t>
                      </a:r>
                      <a:endParaRPr lang="en-ZA" sz="1600" cap="none" spc="0">
                        <a:solidFill>
                          <a:schemeClr val="bg1"/>
                        </a:solidFill>
                        <a:effectLst/>
                        <a:latin typeface="Century Gothic"/>
                        <a:ea typeface="Arial" panose="020B0604020202020204" pitchFamily="34" charset="0"/>
                        <a:cs typeface="Times New Roman"/>
                      </a:endParaRPr>
                    </a:p>
                  </a:txBody>
                  <a:tcPr marL="59822" marR="59822" marT="55834" marB="55834">
                    <a:lnL w="12700" cmpd="sng">
                      <a:noFill/>
                      <a:prstDash val="solid"/>
                    </a:lnL>
                    <a:lnR w="28575" cap="flat" cmpd="sng" algn="ctr">
                      <a:noFill/>
                      <a:prstDash val="solid"/>
                    </a:lnR>
                    <a:lnT w="12700" cmpd="sng">
                      <a:noFill/>
                      <a:prstDash val="solid"/>
                    </a:lnT>
                    <a:lnB w="12700" cap="flat" cmpd="sng" algn="ctr">
                      <a:noFill/>
                      <a:prstDash val="solid"/>
                    </a:lnB>
                    <a:solidFill>
                      <a:schemeClr val="bg2">
                        <a:lumMod val="60000"/>
                        <a:lumOff val="40000"/>
                      </a:schemeClr>
                    </a:solidFill>
                  </a:tcPr>
                </a:tc>
                <a:extLst>
                  <a:ext uri="{0D108BD9-81ED-4DB2-BD59-A6C34878D82A}">
                    <a16:rowId xmlns:a16="http://schemas.microsoft.com/office/drawing/2014/main" xmlns="" val="254952544"/>
                  </a:ext>
                </a:extLst>
              </a:tr>
              <a:tr h="391059">
                <a:tc>
                  <a:txBody>
                    <a:bodyPr/>
                    <a:lstStyle/>
                    <a:p>
                      <a:pPr marL="2540" indent="-6350" algn="l">
                        <a:lnSpc>
                          <a:spcPct val="100000"/>
                        </a:lnSpc>
                        <a:spcAft>
                          <a:spcPts val="0"/>
                        </a:spcAft>
                      </a:pPr>
                      <a:r>
                        <a:rPr lang="en-ZA" sz="1600" b="0" cap="none" spc="0">
                          <a:solidFill>
                            <a:schemeClr val="bg1"/>
                          </a:solidFill>
                          <a:effectLst/>
                          <a:latin typeface="Century Gothic"/>
                        </a:rPr>
                        <a:t>Percentage network uptime.</a:t>
                      </a:r>
                      <a:endParaRPr lang="en-ZA" sz="1600" b="0" cap="none" spc="0">
                        <a:solidFill>
                          <a:schemeClr val="bg1"/>
                        </a:solidFill>
                        <a:effectLst/>
                        <a:latin typeface="Century Gothic"/>
                        <a:ea typeface="Arial" panose="020B0604020202020204" pitchFamily="34" charset="0"/>
                        <a:cs typeface="Times New Roman"/>
                      </a:endParaRPr>
                    </a:p>
                  </a:txBody>
                  <a:tcPr marL="59822" marR="59822" marT="55834" marB="55834">
                    <a:lnL w="12700" cmpd="sng">
                      <a:noFill/>
                      <a:prstDash val="solid"/>
                    </a:lnL>
                    <a:lnR w="12700" cmpd="sng">
                      <a:noFill/>
                      <a:prstDash val="solid"/>
                    </a:lnR>
                    <a:lnT w="12700" cap="flat" cmpd="sng" algn="ctr">
                      <a:noFill/>
                      <a:prstDash val="solid"/>
                    </a:lnT>
                    <a:lnB w="12700" cmpd="sng">
                      <a:noFill/>
                      <a:prstDash val="solid"/>
                    </a:lnB>
                    <a:solidFill>
                      <a:schemeClr val="bg2">
                        <a:lumMod val="60000"/>
                        <a:lumOff val="40000"/>
                      </a:schemeClr>
                    </a:solidFill>
                  </a:tcPr>
                </a:tc>
                <a:tc>
                  <a:txBody>
                    <a:bodyPr/>
                    <a:lstStyle/>
                    <a:p>
                      <a:pPr marL="2540" indent="-2540" algn="ctr">
                        <a:lnSpc>
                          <a:spcPct val="100000"/>
                        </a:lnSpc>
                        <a:spcAft>
                          <a:spcPts val="0"/>
                        </a:spcAft>
                      </a:pPr>
                      <a:r>
                        <a:rPr lang="en-ZA" sz="1600" cap="none" spc="0">
                          <a:solidFill>
                            <a:schemeClr val="bg1"/>
                          </a:solidFill>
                          <a:effectLst/>
                          <a:latin typeface="Century Gothic"/>
                        </a:rPr>
                        <a:t>98%</a:t>
                      </a:r>
                      <a:endParaRPr lang="en-ZA" sz="1600" cap="none" spc="0">
                        <a:solidFill>
                          <a:schemeClr val="bg1"/>
                        </a:solidFill>
                        <a:effectLst/>
                        <a:latin typeface="Century Gothic"/>
                        <a:ea typeface="Arial" panose="020B0604020202020204" pitchFamily="34" charset="0"/>
                        <a:cs typeface="Times New Roman"/>
                      </a:endParaRPr>
                    </a:p>
                  </a:txBody>
                  <a:tcPr marL="59822" marR="59822" marT="55834" marB="55834">
                    <a:lnL w="12700" cmpd="sng">
                      <a:noFill/>
                      <a:prstDash val="solid"/>
                    </a:lnL>
                    <a:lnR w="12700" cmpd="sng">
                      <a:noFill/>
                      <a:prstDash val="solid"/>
                    </a:lnR>
                    <a:lnT w="12700" cap="flat" cmpd="sng" algn="ctr">
                      <a:noFill/>
                      <a:prstDash val="solid"/>
                    </a:lnT>
                    <a:lnB w="12700" cmpd="sng">
                      <a:noFill/>
                      <a:prstDash val="solid"/>
                    </a:lnB>
                    <a:solidFill>
                      <a:schemeClr val="bg2">
                        <a:lumMod val="60000"/>
                        <a:lumOff val="40000"/>
                      </a:schemeClr>
                    </a:solidFill>
                  </a:tcPr>
                </a:tc>
                <a:tc>
                  <a:txBody>
                    <a:bodyPr/>
                    <a:lstStyle/>
                    <a:p>
                      <a:pPr marL="2540" indent="-2540" algn="ctr">
                        <a:lnSpc>
                          <a:spcPct val="100000"/>
                        </a:lnSpc>
                        <a:spcAft>
                          <a:spcPts val="0"/>
                        </a:spcAft>
                      </a:pPr>
                      <a:r>
                        <a:rPr lang="en-US" sz="1600" cap="none" spc="0">
                          <a:solidFill>
                            <a:schemeClr val="bg1"/>
                          </a:solidFill>
                          <a:effectLst/>
                          <a:latin typeface="Century Gothic"/>
                        </a:rPr>
                        <a:t>98%</a:t>
                      </a:r>
                      <a:endParaRPr lang="en-ZA" sz="1600" cap="none" spc="0">
                        <a:solidFill>
                          <a:schemeClr val="bg1"/>
                        </a:solidFill>
                        <a:effectLst/>
                        <a:latin typeface="Century Gothic"/>
                        <a:ea typeface="Arial" panose="020B0604020202020204" pitchFamily="34" charset="0"/>
                        <a:cs typeface="Times New Roman"/>
                      </a:endParaRPr>
                    </a:p>
                  </a:txBody>
                  <a:tcPr marL="59822" marR="59822" marT="55834" marB="55834">
                    <a:lnL w="12700" cmpd="sng">
                      <a:noFill/>
                      <a:prstDash val="solid"/>
                    </a:lnL>
                    <a:lnR w="12700" cmpd="sng">
                      <a:noFill/>
                      <a:prstDash val="solid"/>
                    </a:lnR>
                    <a:lnT w="12700" cap="flat" cmpd="sng" algn="ctr">
                      <a:noFill/>
                      <a:prstDash val="solid"/>
                    </a:lnT>
                    <a:lnB w="12700" cmpd="sng">
                      <a:noFill/>
                      <a:prstDash val="solid"/>
                    </a:lnB>
                    <a:solidFill>
                      <a:schemeClr val="bg2">
                        <a:lumMod val="60000"/>
                        <a:lumOff val="40000"/>
                      </a:schemeClr>
                    </a:solidFill>
                  </a:tcPr>
                </a:tc>
                <a:tc>
                  <a:txBody>
                    <a:bodyPr/>
                    <a:lstStyle/>
                    <a:p>
                      <a:pPr marL="2540" indent="-2540" algn="ctr">
                        <a:lnSpc>
                          <a:spcPct val="100000"/>
                        </a:lnSpc>
                        <a:spcAft>
                          <a:spcPts val="0"/>
                        </a:spcAft>
                      </a:pPr>
                      <a:r>
                        <a:rPr lang="en-US" sz="1600" cap="none" spc="0">
                          <a:solidFill>
                            <a:schemeClr val="bg1"/>
                          </a:solidFill>
                          <a:effectLst/>
                          <a:latin typeface="Century Gothic"/>
                        </a:rPr>
                        <a:t>98%</a:t>
                      </a:r>
                      <a:endParaRPr lang="en-ZA" sz="1600" cap="none" spc="0">
                        <a:solidFill>
                          <a:schemeClr val="bg1"/>
                        </a:solidFill>
                        <a:effectLst/>
                        <a:latin typeface="Century Gothic"/>
                        <a:ea typeface="Arial" panose="020B0604020202020204" pitchFamily="34" charset="0"/>
                        <a:cs typeface="Times New Roman"/>
                      </a:endParaRPr>
                    </a:p>
                  </a:txBody>
                  <a:tcPr marL="59822" marR="59822" marT="55834" marB="55834">
                    <a:lnL w="12700" cmpd="sng">
                      <a:noFill/>
                      <a:prstDash val="solid"/>
                    </a:lnL>
                    <a:lnR w="12700" cmpd="sng">
                      <a:noFill/>
                      <a:prstDash val="solid"/>
                    </a:lnR>
                    <a:lnT w="12700" cap="flat" cmpd="sng" algn="ctr">
                      <a:noFill/>
                      <a:prstDash val="solid"/>
                    </a:lnT>
                    <a:lnB w="12700" cmpd="sng">
                      <a:noFill/>
                      <a:prstDash val="solid"/>
                    </a:lnB>
                    <a:solidFill>
                      <a:schemeClr val="bg2">
                        <a:lumMod val="60000"/>
                        <a:lumOff val="40000"/>
                      </a:schemeClr>
                    </a:solidFill>
                  </a:tcPr>
                </a:tc>
                <a:tc>
                  <a:txBody>
                    <a:bodyPr/>
                    <a:lstStyle/>
                    <a:p>
                      <a:pPr marL="2540" indent="-2540" algn="ctr">
                        <a:lnSpc>
                          <a:spcPct val="100000"/>
                        </a:lnSpc>
                        <a:spcAft>
                          <a:spcPts val="0"/>
                        </a:spcAft>
                      </a:pPr>
                      <a:r>
                        <a:rPr lang="en-US" sz="1600" cap="none" spc="0">
                          <a:solidFill>
                            <a:schemeClr val="bg1"/>
                          </a:solidFill>
                          <a:effectLst/>
                          <a:latin typeface="Century Gothic"/>
                        </a:rPr>
                        <a:t>98%</a:t>
                      </a:r>
                      <a:endParaRPr lang="en-ZA" sz="1600" cap="none" spc="0">
                        <a:solidFill>
                          <a:schemeClr val="bg1"/>
                        </a:solidFill>
                        <a:effectLst/>
                        <a:latin typeface="Century Gothic"/>
                        <a:ea typeface="Arial" panose="020B0604020202020204" pitchFamily="34" charset="0"/>
                        <a:cs typeface="Times New Roman"/>
                      </a:endParaRPr>
                    </a:p>
                  </a:txBody>
                  <a:tcPr marL="59822" marR="59822" marT="55834" marB="55834">
                    <a:lnL w="12700" cmpd="sng">
                      <a:noFill/>
                      <a:prstDash val="solid"/>
                    </a:lnL>
                    <a:lnR w="12700" cmpd="sng">
                      <a:noFill/>
                      <a:prstDash val="solid"/>
                    </a:lnR>
                    <a:lnT w="12700" cap="flat" cmpd="sng" algn="ctr">
                      <a:noFill/>
                      <a:prstDash val="solid"/>
                    </a:lnT>
                    <a:lnB w="12700" cmpd="sng">
                      <a:noFill/>
                      <a:prstDash val="solid"/>
                    </a:lnB>
                    <a:solidFill>
                      <a:schemeClr val="bg2">
                        <a:lumMod val="60000"/>
                        <a:lumOff val="40000"/>
                      </a:schemeClr>
                    </a:solidFill>
                  </a:tcPr>
                </a:tc>
                <a:tc>
                  <a:txBody>
                    <a:bodyPr/>
                    <a:lstStyle/>
                    <a:p>
                      <a:pPr marL="2540" indent="-2540" algn="ctr">
                        <a:lnSpc>
                          <a:spcPct val="100000"/>
                        </a:lnSpc>
                        <a:spcAft>
                          <a:spcPts val="0"/>
                        </a:spcAft>
                      </a:pPr>
                      <a:r>
                        <a:rPr lang="en-US" sz="1600" cap="none" spc="0" dirty="0">
                          <a:solidFill>
                            <a:schemeClr val="bg1"/>
                          </a:solidFill>
                          <a:effectLst/>
                          <a:latin typeface="Century Gothic"/>
                        </a:rPr>
                        <a:t>98%</a:t>
                      </a:r>
                      <a:endParaRPr lang="en-ZA" sz="1600" cap="none" spc="0" dirty="0">
                        <a:solidFill>
                          <a:schemeClr val="bg1"/>
                        </a:solidFill>
                        <a:effectLst/>
                        <a:latin typeface="Century Gothic"/>
                        <a:ea typeface="Arial" panose="020B0604020202020204" pitchFamily="34" charset="0"/>
                        <a:cs typeface="Times New Roman"/>
                      </a:endParaRPr>
                    </a:p>
                  </a:txBody>
                  <a:tcPr marL="59822" marR="59822" marT="55834" marB="55834">
                    <a:lnL w="12700" cmpd="sng">
                      <a:noFill/>
                      <a:prstDash val="solid"/>
                    </a:lnL>
                    <a:lnR w="12700" cmpd="sng">
                      <a:noFill/>
                      <a:prstDash val="solid"/>
                    </a:lnR>
                    <a:lnT w="12700" cap="flat" cmpd="sng" algn="ctr">
                      <a:noFill/>
                      <a:prstDash val="solid"/>
                    </a:lnT>
                    <a:lnB w="12700" cmpd="sng">
                      <a:noFill/>
                      <a:prstDash val="solid"/>
                    </a:lnB>
                    <a:solidFill>
                      <a:schemeClr val="bg2">
                        <a:lumMod val="60000"/>
                        <a:lumOff val="40000"/>
                      </a:schemeClr>
                    </a:solidFill>
                  </a:tcPr>
                </a:tc>
                <a:extLst>
                  <a:ext uri="{0D108BD9-81ED-4DB2-BD59-A6C34878D82A}">
                    <a16:rowId xmlns:a16="http://schemas.microsoft.com/office/drawing/2014/main" xmlns="" val="162898178"/>
                  </a:ext>
                </a:extLst>
              </a:tr>
            </a:tbl>
          </a:graphicData>
        </a:graphic>
      </p:graphicFrame>
      <p:pic>
        <p:nvPicPr>
          <p:cNvPr id="8" name="Picture 7" descr="A picture containing logo&#10;&#10;Description automatically generated">
            <a:extLst>
              <a:ext uri="{FF2B5EF4-FFF2-40B4-BE49-F238E27FC236}">
                <a16:creationId xmlns:a16="http://schemas.microsoft.com/office/drawing/2014/main" xmlns="" id="{648726D6-9C29-1E61-C09E-26C39EA70B3E}"/>
              </a:ext>
            </a:extLst>
          </p:cNvPr>
          <p:cNvPicPr>
            <a:picLocks noChangeAspect="1"/>
          </p:cNvPicPr>
          <p:nvPr/>
        </p:nvPicPr>
        <p:blipFill rotWithShape="1">
          <a:blip r:embed="rId2" cstate="print">
            <a:extLst>
              <a:ext uri="{28A0092B-C50C-407E-A947-70E740481C1C}">
                <a14:useLocalDpi xmlns:a14="http://schemas.microsoft.com/office/drawing/2010/main" xmlns="" val="0"/>
              </a:ext>
            </a:extLst>
          </a:blip>
          <a:srcRect b="15227"/>
          <a:stretch/>
        </p:blipFill>
        <p:spPr>
          <a:xfrm>
            <a:off x="9496422" y="204416"/>
            <a:ext cx="2325009" cy="1493927"/>
          </a:xfrm>
          <a:prstGeom prst="rect">
            <a:avLst/>
          </a:prstGeom>
        </p:spPr>
      </p:pic>
    </p:spTree>
    <p:extLst>
      <p:ext uri="{BB962C8B-B14F-4D97-AF65-F5344CB8AC3E}">
        <p14:creationId xmlns:p14="http://schemas.microsoft.com/office/powerpoint/2010/main" xmlns="" val="42447358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4E9B277-20F1-94DA-2CE8-039B239203A2}"/>
              </a:ext>
            </a:extLst>
          </p:cNvPr>
          <p:cNvSpPr>
            <a:spLocks noGrp="1"/>
          </p:cNvSpPr>
          <p:nvPr>
            <p:ph type="title"/>
          </p:nvPr>
        </p:nvSpPr>
        <p:spPr/>
        <p:txBody>
          <a:bodyPr/>
          <a:lstStyle/>
          <a:p>
            <a:pPr algn="ctr"/>
            <a:r>
              <a:rPr lang="en-US" b="1">
                <a:solidFill>
                  <a:schemeClr val="tx2">
                    <a:lumMod val="50000"/>
                  </a:schemeClr>
                </a:solidFill>
                <a:latin typeface="Century Gothic" panose="020B0502020202020204" pitchFamily="34" charset="0"/>
              </a:rPr>
              <a:t>QUARTERLY TARGETS</a:t>
            </a:r>
            <a:endParaRPr lang="en-ZA" b="1">
              <a:solidFill>
                <a:schemeClr val="tx2">
                  <a:lumMod val="50000"/>
                </a:schemeClr>
              </a:solidFill>
              <a:latin typeface="Century Gothic" panose="020B0502020202020204" pitchFamily="34" charset="0"/>
            </a:endParaRPr>
          </a:p>
        </p:txBody>
      </p:sp>
      <p:sp>
        <p:nvSpPr>
          <p:cNvPr id="4" name="Date Placeholder 3">
            <a:extLst>
              <a:ext uri="{FF2B5EF4-FFF2-40B4-BE49-F238E27FC236}">
                <a16:creationId xmlns:a16="http://schemas.microsoft.com/office/drawing/2014/main" xmlns="" id="{8CA3D463-C4C1-1224-E0D3-4D48E5243F44}"/>
              </a:ext>
            </a:extLst>
          </p:cNvPr>
          <p:cNvSpPr>
            <a:spLocks noGrp="1"/>
          </p:cNvSpPr>
          <p:nvPr>
            <p:ph type="dt" sz="half" idx="10"/>
          </p:nvPr>
        </p:nvSpPr>
        <p:spPr/>
        <p:txBody>
          <a:bodyPr/>
          <a:lstStyle/>
          <a:p>
            <a:fld id="{55DA6F25-8700-47EF-BFFF-210886682FDE}" type="datetime1">
              <a:rPr lang="en-ZA" smtClean="0"/>
              <a:pPr/>
              <a:t>2023/05/10</a:t>
            </a:fld>
            <a:endParaRPr lang="en-ZA"/>
          </a:p>
        </p:txBody>
      </p:sp>
      <p:sp>
        <p:nvSpPr>
          <p:cNvPr id="5" name="Footer Placeholder 4">
            <a:extLst>
              <a:ext uri="{FF2B5EF4-FFF2-40B4-BE49-F238E27FC236}">
                <a16:creationId xmlns:a16="http://schemas.microsoft.com/office/drawing/2014/main" xmlns="" id="{187B3271-8008-CE0B-4293-BD3843E29544}"/>
              </a:ext>
            </a:extLst>
          </p:cNvPr>
          <p:cNvSpPr>
            <a:spLocks noGrp="1"/>
          </p:cNvSpPr>
          <p:nvPr>
            <p:ph type="ftr" sz="quarter" idx="11"/>
          </p:nvPr>
        </p:nvSpPr>
        <p:spPr/>
        <p:txBody>
          <a:bodyPr/>
          <a:lstStyle/>
          <a:p>
            <a:r>
              <a:rPr lang="en-US"/>
              <a:t>A Society Free From All Forms of Gender Inequality.</a:t>
            </a:r>
            <a:endParaRPr lang="en-ZA"/>
          </a:p>
        </p:txBody>
      </p:sp>
      <p:sp>
        <p:nvSpPr>
          <p:cNvPr id="6" name="Slide Number Placeholder 5">
            <a:extLst>
              <a:ext uri="{FF2B5EF4-FFF2-40B4-BE49-F238E27FC236}">
                <a16:creationId xmlns:a16="http://schemas.microsoft.com/office/drawing/2014/main" xmlns="" id="{5A88288D-2355-8FB4-D73D-3B39D1A490C5}"/>
              </a:ext>
            </a:extLst>
          </p:cNvPr>
          <p:cNvSpPr>
            <a:spLocks noGrp="1"/>
          </p:cNvSpPr>
          <p:nvPr>
            <p:ph type="sldNum" sz="quarter" idx="12"/>
          </p:nvPr>
        </p:nvSpPr>
        <p:spPr/>
        <p:txBody>
          <a:bodyPr/>
          <a:lstStyle/>
          <a:p>
            <a:fld id="{4C5DC4AD-8DB4-4E4A-BEA4-8A23F11057A7}" type="slidenum">
              <a:rPr lang="en-ZA" smtClean="0"/>
              <a:pPr/>
              <a:t>28</a:t>
            </a:fld>
            <a:endParaRPr lang="en-ZA"/>
          </a:p>
        </p:txBody>
      </p:sp>
      <p:graphicFrame>
        <p:nvGraphicFramePr>
          <p:cNvPr id="3" name="Table 2">
            <a:extLst>
              <a:ext uri="{FF2B5EF4-FFF2-40B4-BE49-F238E27FC236}">
                <a16:creationId xmlns:a16="http://schemas.microsoft.com/office/drawing/2014/main" xmlns="" id="{428DED26-20F6-00F5-FB8D-9674DF552BC7}"/>
              </a:ext>
            </a:extLst>
          </p:cNvPr>
          <p:cNvGraphicFramePr>
            <a:graphicFrameLocks noGrp="1"/>
          </p:cNvGraphicFramePr>
          <p:nvPr>
            <p:extLst>
              <p:ext uri="{D42A27DB-BD31-4B8C-83A1-F6EECF244321}">
                <p14:modId xmlns:p14="http://schemas.microsoft.com/office/powerpoint/2010/main" xmlns="" val="1683243673"/>
              </p:ext>
            </p:extLst>
          </p:nvPr>
        </p:nvGraphicFramePr>
        <p:xfrm>
          <a:off x="548669" y="2367415"/>
          <a:ext cx="11092580" cy="3108825"/>
        </p:xfrm>
        <a:graphic>
          <a:graphicData uri="http://schemas.openxmlformats.org/drawingml/2006/table">
            <a:tbl>
              <a:tblPr firstRow="1" firstCol="1" bandRow="1">
                <a:tableStyleId>{8EC20E35-A176-4012-BC5E-935CFFF8708E}</a:tableStyleId>
              </a:tblPr>
              <a:tblGrid>
                <a:gridCol w="5989879">
                  <a:extLst>
                    <a:ext uri="{9D8B030D-6E8A-4147-A177-3AD203B41FA5}">
                      <a16:colId xmlns:a16="http://schemas.microsoft.com/office/drawing/2014/main" xmlns="" val="3087715749"/>
                    </a:ext>
                  </a:extLst>
                </a:gridCol>
                <a:gridCol w="1451941">
                  <a:extLst>
                    <a:ext uri="{9D8B030D-6E8A-4147-A177-3AD203B41FA5}">
                      <a16:colId xmlns:a16="http://schemas.microsoft.com/office/drawing/2014/main" xmlns="" val="2406908238"/>
                    </a:ext>
                  </a:extLst>
                </a:gridCol>
                <a:gridCol w="912690">
                  <a:extLst>
                    <a:ext uri="{9D8B030D-6E8A-4147-A177-3AD203B41FA5}">
                      <a16:colId xmlns:a16="http://schemas.microsoft.com/office/drawing/2014/main" xmlns="" val="1010676156"/>
                    </a:ext>
                  </a:extLst>
                </a:gridCol>
                <a:gridCol w="912690">
                  <a:extLst>
                    <a:ext uri="{9D8B030D-6E8A-4147-A177-3AD203B41FA5}">
                      <a16:colId xmlns:a16="http://schemas.microsoft.com/office/drawing/2014/main" xmlns="" val="1780985965"/>
                    </a:ext>
                  </a:extLst>
                </a:gridCol>
                <a:gridCol w="912690">
                  <a:extLst>
                    <a:ext uri="{9D8B030D-6E8A-4147-A177-3AD203B41FA5}">
                      <a16:colId xmlns:a16="http://schemas.microsoft.com/office/drawing/2014/main" xmlns="" val="3050139516"/>
                    </a:ext>
                  </a:extLst>
                </a:gridCol>
                <a:gridCol w="912690">
                  <a:extLst>
                    <a:ext uri="{9D8B030D-6E8A-4147-A177-3AD203B41FA5}">
                      <a16:colId xmlns:a16="http://schemas.microsoft.com/office/drawing/2014/main" xmlns="" val="632245924"/>
                    </a:ext>
                  </a:extLst>
                </a:gridCol>
              </a:tblGrid>
              <a:tr h="1050870">
                <a:tc>
                  <a:txBody>
                    <a:bodyPr/>
                    <a:lstStyle/>
                    <a:p>
                      <a:pPr marL="6350" indent="-6350" algn="l">
                        <a:lnSpc>
                          <a:spcPct val="100000"/>
                        </a:lnSpc>
                        <a:spcAft>
                          <a:spcPts val="0"/>
                        </a:spcAft>
                      </a:pPr>
                      <a:r>
                        <a:rPr lang="en-ZA" sz="1600">
                          <a:solidFill>
                            <a:schemeClr val="bg1"/>
                          </a:solidFill>
                          <a:effectLst/>
                          <a:latin typeface="Century Gothic"/>
                        </a:rPr>
                        <a:t>Output Indicators</a:t>
                      </a:r>
                      <a:endParaRPr lang="en-ZA" sz="1600">
                        <a:solidFill>
                          <a:schemeClr val="bg1"/>
                        </a:solidFill>
                        <a:effectLst/>
                        <a:latin typeface="Century Gothic"/>
                        <a:ea typeface="Arial" panose="020B0604020202020204" pitchFamily="34" charset="0"/>
                        <a:cs typeface="Times New Roman"/>
                      </a:endParaRPr>
                    </a:p>
                  </a:txBody>
                  <a:tcPr marL="153060" marR="153060" marT="0" marB="0" anchor="ctr">
                    <a:solidFill>
                      <a:schemeClr val="bg2">
                        <a:lumMod val="40000"/>
                        <a:lumOff val="60000"/>
                      </a:schemeClr>
                    </a:solidFill>
                  </a:tcPr>
                </a:tc>
                <a:tc>
                  <a:txBody>
                    <a:bodyPr/>
                    <a:lstStyle/>
                    <a:p>
                      <a:pPr marL="24130" indent="-6350" algn="ctr">
                        <a:lnSpc>
                          <a:spcPct val="152000"/>
                        </a:lnSpc>
                        <a:spcAft>
                          <a:spcPts val="965"/>
                        </a:spcAft>
                      </a:pPr>
                      <a:r>
                        <a:rPr lang="en-ZA" sz="1600">
                          <a:solidFill>
                            <a:schemeClr val="bg1"/>
                          </a:solidFill>
                          <a:effectLst/>
                          <a:latin typeface="Century Gothic"/>
                        </a:rPr>
                        <a:t>Annual Target</a:t>
                      </a:r>
                      <a:endParaRPr lang="en-ZA" sz="1600">
                        <a:solidFill>
                          <a:schemeClr val="bg1"/>
                        </a:solidFill>
                        <a:effectLst/>
                        <a:latin typeface="Century Gothic"/>
                        <a:ea typeface="Arial" panose="020B0604020202020204" pitchFamily="34" charset="0"/>
                        <a:cs typeface="Times New Roman"/>
                      </a:endParaRPr>
                    </a:p>
                  </a:txBody>
                  <a:tcPr marL="153060" marR="153060" marT="0" marB="0">
                    <a:solidFill>
                      <a:schemeClr val="bg2">
                        <a:lumMod val="40000"/>
                        <a:lumOff val="60000"/>
                      </a:schemeClr>
                    </a:solidFill>
                  </a:tcPr>
                </a:tc>
                <a:tc>
                  <a:txBody>
                    <a:bodyPr/>
                    <a:lstStyle/>
                    <a:p>
                      <a:pPr marL="1270" indent="-1270" algn="ctr">
                        <a:lnSpc>
                          <a:spcPct val="152000"/>
                        </a:lnSpc>
                        <a:spcAft>
                          <a:spcPts val="965"/>
                        </a:spcAft>
                      </a:pPr>
                      <a:r>
                        <a:rPr lang="en-ZA" sz="1600">
                          <a:solidFill>
                            <a:schemeClr val="bg1"/>
                          </a:solidFill>
                          <a:effectLst/>
                          <a:latin typeface="Century Gothic"/>
                        </a:rPr>
                        <a:t>Q1</a:t>
                      </a:r>
                      <a:endParaRPr lang="en-ZA" sz="1600">
                        <a:solidFill>
                          <a:schemeClr val="bg1"/>
                        </a:solidFill>
                        <a:effectLst/>
                        <a:latin typeface="Century Gothic"/>
                        <a:ea typeface="Arial" panose="020B0604020202020204" pitchFamily="34" charset="0"/>
                        <a:cs typeface="Times New Roman"/>
                      </a:endParaRPr>
                    </a:p>
                  </a:txBody>
                  <a:tcPr marL="153060" marR="153060" marT="0" marB="0" anchor="ctr">
                    <a:solidFill>
                      <a:schemeClr val="bg2">
                        <a:lumMod val="40000"/>
                        <a:lumOff val="60000"/>
                      </a:schemeClr>
                    </a:solidFill>
                  </a:tcPr>
                </a:tc>
                <a:tc>
                  <a:txBody>
                    <a:bodyPr/>
                    <a:lstStyle/>
                    <a:p>
                      <a:pPr marL="6350" indent="-6350" algn="ctr">
                        <a:lnSpc>
                          <a:spcPct val="152000"/>
                        </a:lnSpc>
                        <a:spcAft>
                          <a:spcPts val="965"/>
                        </a:spcAft>
                      </a:pPr>
                      <a:r>
                        <a:rPr lang="en-ZA" sz="1600">
                          <a:solidFill>
                            <a:schemeClr val="bg1"/>
                          </a:solidFill>
                          <a:effectLst/>
                          <a:latin typeface="Century Gothic"/>
                        </a:rPr>
                        <a:t>Q2</a:t>
                      </a:r>
                      <a:endParaRPr lang="en-ZA" sz="1600">
                        <a:solidFill>
                          <a:schemeClr val="bg1"/>
                        </a:solidFill>
                        <a:effectLst/>
                        <a:latin typeface="Century Gothic"/>
                        <a:ea typeface="Arial" panose="020B0604020202020204" pitchFamily="34" charset="0"/>
                        <a:cs typeface="Times New Roman"/>
                      </a:endParaRPr>
                    </a:p>
                  </a:txBody>
                  <a:tcPr marL="153060" marR="153060" marT="0" marB="0" anchor="ctr">
                    <a:solidFill>
                      <a:schemeClr val="bg2">
                        <a:lumMod val="40000"/>
                        <a:lumOff val="60000"/>
                      </a:schemeClr>
                    </a:solidFill>
                  </a:tcPr>
                </a:tc>
                <a:tc>
                  <a:txBody>
                    <a:bodyPr/>
                    <a:lstStyle/>
                    <a:p>
                      <a:pPr marL="6350" indent="-6350" algn="ctr">
                        <a:lnSpc>
                          <a:spcPct val="152000"/>
                        </a:lnSpc>
                        <a:spcAft>
                          <a:spcPts val="965"/>
                        </a:spcAft>
                      </a:pPr>
                      <a:r>
                        <a:rPr lang="en-ZA" sz="1600">
                          <a:solidFill>
                            <a:schemeClr val="bg1"/>
                          </a:solidFill>
                          <a:effectLst/>
                          <a:latin typeface="Century Gothic"/>
                        </a:rPr>
                        <a:t>Q3</a:t>
                      </a:r>
                      <a:endParaRPr lang="en-ZA" sz="1600">
                        <a:solidFill>
                          <a:schemeClr val="bg1"/>
                        </a:solidFill>
                        <a:effectLst/>
                        <a:latin typeface="Century Gothic"/>
                        <a:ea typeface="Arial" panose="020B0604020202020204" pitchFamily="34" charset="0"/>
                        <a:cs typeface="Times New Roman"/>
                      </a:endParaRPr>
                    </a:p>
                  </a:txBody>
                  <a:tcPr marL="153060" marR="153060" marT="0" marB="0" anchor="ctr">
                    <a:solidFill>
                      <a:schemeClr val="bg2">
                        <a:lumMod val="40000"/>
                        <a:lumOff val="60000"/>
                      </a:schemeClr>
                    </a:solidFill>
                  </a:tcPr>
                </a:tc>
                <a:tc>
                  <a:txBody>
                    <a:bodyPr/>
                    <a:lstStyle/>
                    <a:p>
                      <a:pPr marL="6350" indent="-6350" algn="ctr">
                        <a:lnSpc>
                          <a:spcPct val="152000"/>
                        </a:lnSpc>
                        <a:spcAft>
                          <a:spcPts val="965"/>
                        </a:spcAft>
                      </a:pPr>
                      <a:r>
                        <a:rPr lang="en-ZA" sz="1600">
                          <a:solidFill>
                            <a:schemeClr val="bg1"/>
                          </a:solidFill>
                          <a:effectLst/>
                          <a:latin typeface="Century Gothic"/>
                        </a:rPr>
                        <a:t>Q4</a:t>
                      </a:r>
                      <a:endParaRPr lang="en-ZA" sz="1600">
                        <a:solidFill>
                          <a:schemeClr val="bg1"/>
                        </a:solidFill>
                        <a:effectLst/>
                        <a:latin typeface="Century Gothic"/>
                        <a:ea typeface="Arial" panose="020B0604020202020204" pitchFamily="34" charset="0"/>
                        <a:cs typeface="Times New Roman"/>
                      </a:endParaRPr>
                    </a:p>
                  </a:txBody>
                  <a:tcPr marL="153060" marR="153060" marT="0" marB="0" anchor="ctr">
                    <a:solidFill>
                      <a:schemeClr val="bg2">
                        <a:lumMod val="40000"/>
                        <a:lumOff val="60000"/>
                      </a:schemeClr>
                    </a:solidFill>
                  </a:tcPr>
                </a:tc>
                <a:extLst>
                  <a:ext uri="{0D108BD9-81ED-4DB2-BD59-A6C34878D82A}">
                    <a16:rowId xmlns:a16="http://schemas.microsoft.com/office/drawing/2014/main" xmlns="" val="1948058669"/>
                  </a:ext>
                </a:extLst>
              </a:tr>
              <a:tr h="615235">
                <a:tc>
                  <a:txBody>
                    <a:bodyPr/>
                    <a:lstStyle/>
                    <a:p>
                      <a:pPr marL="6350" indent="-6350" algn="l">
                        <a:lnSpc>
                          <a:spcPct val="100000"/>
                        </a:lnSpc>
                        <a:spcAft>
                          <a:spcPts val="0"/>
                        </a:spcAft>
                      </a:pPr>
                      <a:r>
                        <a:rPr lang="en-ZA" sz="1600" b="0">
                          <a:solidFill>
                            <a:schemeClr val="bg1"/>
                          </a:solidFill>
                          <a:effectLst/>
                          <a:latin typeface="Century Gothic"/>
                        </a:rPr>
                        <a:t>Number of planned research projects conducted. </a:t>
                      </a:r>
                      <a:endParaRPr lang="en-ZA" sz="1600" b="0">
                        <a:solidFill>
                          <a:schemeClr val="bg1"/>
                        </a:solidFill>
                        <a:effectLst/>
                        <a:latin typeface="Century Gothic"/>
                        <a:ea typeface="Arial" panose="020B0604020202020204" pitchFamily="34" charset="0"/>
                        <a:cs typeface="Times New Roman"/>
                      </a:endParaRPr>
                    </a:p>
                  </a:txBody>
                  <a:tcPr marL="153060" marR="153060" marT="0" marB="0">
                    <a:solidFill>
                      <a:schemeClr val="bg2">
                        <a:lumMod val="40000"/>
                        <a:lumOff val="60000"/>
                      </a:schemeClr>
                    </a:solidFill>
                  </a:tcPr>
                </a:tc>
                <a:tc>
                  <a:txBody>
                    <a:bodyPr/>
                    <a:lstStyle/>
                    <a:p>
                      <a:pPr marL="6350" indent="-6350" algn="ctr">
                        <a:lnSpc>
                          <a:spcPct val="152000"/>
                        </a:lnSpc>
                        <a:spcAft>
                          <a:spcPts val="965"/>
                        </a:spcAft>
                      </a:pPr>
                      <a:r>
                        <a:rPr lang="en-ZA" sz="1600">
                          <a:effectLst/>
                          <a:latin typeface="Century Gothic"/>
                        </a:rPr>
                        <a:t>6</a:t>
                      </a:r>
                      <a:endParaRPr lang="en-ZA" sz="1600">
                        <a:solidFill>
                          <a:srgbClr val="000000"/>
                        </a:solidFill>
                        <a:effectLst/>
                        <a:latin typeface="Century Gothic"/>
                        <a:ea typeface="Arial" panose="020B0604020202020204" pitchFamily="34" charset="0"/>
                        <a:cs typeface="Times New Roman"/>
                      </a:endParaRPr>
                    </a:p>
                  </a:txBody>
                  <a:tcPr marL="153060" marR="153060" marT="0" marB="0">
                    <a:solidFill>
                      <a:schemeClr val="bg2">
                        <a:lumMod val="40000"/>
                        <a:lumOff val="60000"/>
                      </a:schemeClr>
                    </a:solidFill>
                  </a:tcPr>
                </a:tc>
                <a:tc>
                  <a:txBody>
                    <a:bodyPr/>
                    <a:lstStyle/>
                    <a:p>
                      <a:pPr marL="6350" indent="-6350" algn="ctr">
                        <a:lnSpc>
                          <a:spcPct val="152000"/>
                        </a:lnSpc>
                        <a:spcAft>
                          <a:spcPts val="965"/>
                        </a:spcAft>
                      </a:pPr>
                      <a:r>
                        <a:rPr lang="en-US" sz="1600">
                          <a:effectLst/>
                          <a:latin typeface="Century Gothic"/>
                        </a:rPr>
                        <a:t>-</a:t>
                      </a:r>
                      <a:endParaRPr lang="en-ZA" sz="1600">
                        <a:solidFill>
                          <a:srgbClr val="000000"/>
                        </a:solidFill>
                        <a:effectLst/>
                        <a:latin typeface="Century Gothic"/>
                        <a:ea typeface="Arial" panose="020B0604020202020204" pitchFamily="34" charset="0"/>
                        <a:cs typeface="Times New Roman"/>
                      </a:endParaRPr>
                    </a:p>
                  </a:txBody>
                  <a:tcPr marL="153060" marR="153060" marT="0" marB="0">
                    <a:solidFill>
                      <a:schemeClr val="bg2">
                        <a:lumMod val="40000"/>
                        <a:lumOff val="60000"/>
                      </a:schemeClr>
                    </a:solidFill>
                  </a:tcPr>
                </a:tc>
                <a:tc>
                  <a:txBody>
                    <a:bodyPr/>
                    <a:lstStyle/>
                    <a:p>
                      <a:pPr marL="6350" indent="-6350" algn="ctr">
                        <a:lnSpc>
                          <a:spcPct val="152000"/>
                        </a:lnSpc>
                        <a:spcAft>
                          <a:spcPts val="965"/>
                        </a:spcAft>
                      </a:pPr>
                      <a:r>
                        <a:rPr lang="en-US" sz="1600">
                          <a:effectLst/>
                          <a:latin typeface="Century Gothic"/>
                        </a:rPr>
                        <a:t>-</a:t>
                      </a:r>
                      <a:endParaRPr lang="en-ZA" sz="1600">
                        <a:solidFill>
                          <a:srgbClr val="000000"/>
                        </a:solidFill>
                        <a:effectLst/>
                        <a:latin typeface="Century Gothic"/>
                        <a:ea typeface="Arial" panose="020B0604020202020204" pitchFamily="34" charset="0"/>
                        <a:cs typeface="Times New Roman"/>
                      </a:endParaRPr>
                    </a:p>
                  </a:txBody>
                  <a:tcPr marL="153060" marR="153060" marT="0" marB="0">
                    <a:solidFill>
                      <a:schemeClr val="bg2">
                        <a:lumMod val="40000"/>
                        <a:lumOff val="60000"/>
                      </a:schemeClr>
                    </a:solidFill>
                  </a:tcPr>
                </a:tc>
                <a:tc>
                  <a:txBody>
                    <a:bodyPr/>
                    <a:lstStyle/>
                    <a:p>
                      <a:pPr marL="6350" indent="-6350" algn="ctr">
                        <a:lnSpc>
                          <a:spcPct val="152000"/>
                        </a:lnSpc>
                        <a:spcAft>
                          <a:spcPts val="965"/>
                        </a:spcAft>
                      </a:pPr>
                      <a:r>
                        <a:rPr lang="en-US" sz="1600">
                          <a:effectLst/>
                          <a:latin typeface="Century Gothic"/>
                        </a:rPr>
                        <a:t>-</a:t>
                      </a:r>
                      <a:endParaRPr lang="en-ZA" sz="1600">
                        <a:solidFill>
                          <a:srgbClr val="000000"/>
                        </a:solidFill>
                        <a:effectLst/>
                        <a:latin typeface="Century Gothic"/>
                        <a:ea typeface="Arial" panose="020B0604020202020204" pitchFamily="34" charset="0"/>
                        <a:cs typeface="Times New Roman"/>
                      </a:endParaRPr>
                    </a:p>
                  </a:txBody>
                  <a:tcPr marL="153060" marR="153060" marT="0" marB="0">
                    <a:solidFill>
                      <a:schemeClr val="bg2">
                        <a:lumMod val="40000"/>
                        <a:lumOff val="60000"/>
                      </a:schemeClr>
                    </a:solidFill>
                  </a:tcPr>
                </a:tc>
                <a:tc>
                  <a:txBody>
                    <a:bodyPr/>
                    <a:lstStyle/>
                    <a:p>
                      <a:pPr marL="6350" indent="-6350" algn="ctr">
                        <a:lnSpc>
                          <a:spcPct val="152000"/>
                        </a:lnSpc>
                        <a:spcAft>
                          <a:spcPts val="965"/>
                        </a:spcAft>
                      </a:pPr>
                      <a:r>
                        <a:rPr lang="en-US" sz="1600">
                          <a:effectLst/>
                          <a:latin typeface="Century Gothic"/>
                        </a:rPr>
                        <a:t>6</a:t>
                      </a:r>
                      <a:endParaRPr lang="en-ZA" sz="1600">
                        <a:solidFill>
                          <a:srgbClr val="000000"/>
                        </a:solidFill>
                        <a:effectLst/>
                        <a:latin typeface="Century Gothic"/>
                        <a:ea typeface="Arial" panose="020B0604020202020204" pitchFamily="34" charset="0"/>
                        <a:cs typeface="Times New Roman"/>
                      </a:endParaRPr>
                    </a:p>
                  </a:txBody>
                  <a:tcPr marL="153060" marR="153060" marT="0" marB="0">
                    <a:solidFill>
                      <a:schemeClr val="bg2">
                        <a:lumMod val="40000"/>
                        <a:lumOff val="60000"/>
                      </a:schemeClr>
                    </a:solidFill>
                  </a:tcPr>
                </a:tc>
                <a:extLst>
                  <a:ext uri="{0D108BD9-81ED-4DB2-BD59-A6C34878D82A}">
                    <a16:rowId xmlns:a16="http://schemas.microsoft.com/office/drawing/2014/main" xmlns="" val="492254837"/>
                  </a:ext>
                </a:extLst>
              </a:tr>
              <a:tr h="641325">
                <a:tc>
                  <a:txBody>
                    <a:bodyPr/>
                    <a:lstStyle/>
                    <a:p>
                      <a:pPr marL="6350" indent="-6350" algn="l">
                        <a:lnSpc>
                          <a:spcPct val="100000"/>
                        </a:lnSpc>
                        <a:spcAft>
                          <a:spcPts val="0"/>
                        </a:spcAft>
                      </a:pPr>
                      <a:r>
                        <a:rPr lang="en-ZA" sz="1600" b="0">
                          <a:solidFill>
                            <a:schemeClr val="bg1"/>
                          </a:solidFill>
                          <a:effectLst/>
                          <a:latin typeface="Century Gothic"/>
                        </a:rPr>
                        <a:t>Number of gender equality research reports published.</a:t>
                      </a:r>
                      <a:endParaRPr lang="en-ZA" sz="1600" b="0">
                        <a:solidFill>
                          <a:schemeClr val="bg1"/>
                        </a:solidFill>
                        <a:effectLst/>
                        <a:latin typeface="Century Gothic"/>
                        <a:ea typeface="Arial" panose="020B0604020202020204" pitchFamily="34" charset="0"/>
                        <a:cs typeface="Times New Roman"/>
                      </a:endParaRPr>
                    </a:p>
                  </a:txBody>
                  <a:tcPr marL="153060" marR="153060" marT="0" marB="0">
                    <a:solidFill>
                      <a:schemeClr val="bg2">
                        <a:lumMod val="40000"/>
                        <a:lumOff val="60000"/>
                      </a:schemeClr>
                    </a:solidFill>
                  </a:tcPr>
                </a:tc>
                <a:tc>
                  <a:txBody>
                    <a:bodyPr/>
                    <a:lstStyle/>
                    <a:p>
                      <a:pPr marL="6350" indent="-6350" algn="ctr">
                        <a:lnSpc>
                          <a:spcPct val="152000"/>
                        </a:lnSpc>
                        <a:spcAft>
                          <a:spcPts val="965"/>
                        </a:spcAft>
                      </a:pPr>
                      <a:r>
                        <a:rPr lang="en-US" sz="1600">
                          <a:effectLst/>
                          <a:latin typeface="Century Gothic"/>
                        </a:rPr>
                        <a:t>6</a:t>
                      </a:r>
                      <a:endParaRPr lang="en-ZA" sz="1600">
                        <a:solidFill>
                          <a:srgbClr val="000000"/>
                        </a:solidFill>
                        <a:effectLst/>
                        <a:latin typeface="Century Gothic"/>
                        <a:ea typeface="Arial" panose="020B0604020202020204" pitchFamily="34" charset="0"/>
                        <a:cs typeface="Times New Roman"/>
                      </a:endParaRPr>
                    </a:p>
                  </a:txBody>
                  <a:tcPr marL="153060" marR="153060" marT="0" marB="0">
                    <a:solidFill>
                      <a:schemeClr val="bg2">
                        <a:lumMod val="40000"/>
                        <a:lumOff val="60000"/>
                      </a:schemeClr>
                    </a:solidFill>
                  </a:tcPr>
                </a:tc>
                <a:tc>
                  <a:txBody>
                    <a:bodyPr/>
                    <a:lstStyle/>
                    <a:p>
                      <a:pPr marL="6350" indent="-6350" algn="ctr">
                        <a:lnSpc>
                          <a:spcPct val="152000"/>
                        </a:lnSpc>
                        <a:spcAft>
                          <a:spcPts val="965"/>
                        </a:spcAft>
                      </a:pPr>
                      <a:r>
                        <a:rPr lang="en-US" sz="1600">
                          <a:effectLst/>
                          <a:latin typeface="Century Gothic"/>
                        </a:rPr>
                        <a:t>-</a:t>
                      </a:r>
                      <a:endParaRPr lang="en-ZA" sz="1600">
                        <a:solidFill>
                          <a:srgbClr val="000000"/>
                        </a:solidFill>
                        <a:effectLst/>
                        <a:latin typeface="Century Gothic"/>
                        <a:ea typeface="Arial" panose="020B0604020202020204" pitchFamily="34" charset="0"/>
                        <a:cs typeface="Times New Roman"/>
                      </a:endParaRPr>
                    </a:p>
                  </a:txBody>
                  <a:tcPr marL="153060" marR="153060" marT="0" marB="0">
                    <a:solidFill>
                      <a:schemeClr val="bg2">
                        <a:lumMod val="40000"/>
                        <a:lumOff val="60000"/>
                      </a:schemeClr>
                    </a:solidFill>
                  </a:tcPr>
                </a:tc>
                <a:tc>
                  <a:txBody>
                    <a:bodyPr/>
                    <a:lstStyle/>
                    <a:p>
                      <a:pPr marL="6350" indent="-6350" algn="ctr">
                        <a:lnSpc>
                          <a:spcPct val="152000"/>
                        </a:lnSpc>
                        <a:spcAft>
                          <a:spcPts val="965"/>
                        </a:spcAft>
                      </a:pPr>
                      <a:r>
                        <a:rPr lang="en-US" sz="1600">
                          <a:effectLst/>
                          <a:latin typeface="Century Gothic"/>
                        </a:rPr>
                        <a:t>-</a:t>
                      </a:r>
                      <a:endParaRPr lang="en-ZA" sz="1600">
                        <a:solidFill>
                          <a:srgbClr val="000000"/>
                        </a:solidFill>
                        <a:effectLst/>
                        <a:latin typeface="Century Gothic"/>
                        <a:ea typeface="Arial" panose="020B0604020202020204" pitchFamily="34" charset="0"/>
                        <a:cs typeface="Times New Roman"/>
                      </a:endParaRPr>
                    </a:p>
                  </a:txBody>
                  <a:tcPr marL="153060" marR="153060" marT="0" marB="0">
                    <a:solidFill>
                      <a:schemeClr val="bg2">
                        <a:lumMod val="40000"/>
                        <a:lumOff val="60000"/>
                      </a:schemeClr>
                    </a:solidFill>
                  </a:tcPr>
                </a:tc>
                <a:tc>
                  <a:txBody>
                    <a:bodyPr/>
                    <a:lstStyle/>
                    <a:p>
                      <a:pPr marL="6350" indent="-6350" algn="ctr">
                        <a:lnSpc>
                          <a:spcPct val="152000"/>
                        </a:lnSpc>
                        <a:spcAft>
                          <a:spcPts val="965"/>
                        </a:spcAft>
                      </a:pPr>
                      <a:r>
                        <a:rPr lang="en-US" sz="1600">
                          <a:effectLst/>
                          <a:latin typeface="Century Gothic"/>
                        </a:rPr>
                        <a:t>-</a:t>
                      </a:r>
                      <a:endParaRPr lang="en-ZA" sz="1600">
                        <a:solidFill>
                          <a:srgbClr val="000000"/>
                        </a:solidFill>
                        <a:effectLst/>
                        <a:latin typeface="Century Gothic"/>
                        <a:ea typeface="Arial" panose="020B0604020202020204" pitchFamily="34" charset="0"/>
                        <a:cs typeface="Times New Roman"/>
                      </a:endParaRPr>
                    </a:p>
                  </a:txBody>
                  <a:tcPr marL="153060" marR="153060" marT="0" marB="0">
                    <a:solidFill>
                      <a:schemeClr val="bg2">
                        <a:lumMod val="40000"/>
                        <a:lumOff val="60000"/>
                      </a:schemeClr>
                    </a:solidFill>
                  </a:tcPr>
                </a:tc>
                <a:tc>
                  <a:txBody>
                    <a:bodyPr/>
                    <a:lstStyle/>
                    <a:p>
                      <a:pPr marL="6350" indent="-6350" algn="ctr">
                        <a:lnSpc>
                          <a:spcPct val="152000"/>
                        </a:lnSpc>
                        <a:spcAft>
                          <a:spcPts val="965"/>
                        </a:spcAft>
                      </a:pPr>
                      <a:r>
                        <a:rPr lang="en-US" sz="1600">
                          <a:effectLst/>
                          <a:latin typeface="Century Gothic"/>
                        </a:rPr>
                        <a:t>6</a:t>
                      </a:r>
                      <a:endParaRPr lang="en-ZA" sz="1600">
                        <a:solidFill>
                          <a:srgbClr val="000000"/>
                        </a:solidFill>
                        <a:effectLst/>
                        <a:latin typeface="Century Gothic"/>
                        <a:ea typeface="Arial" panose="020B0604020202020204" pitchFamily="34" charset="0"/>
                        <a:cs typeface="Times New Roman"/>
                      </a:endParaRPr>
                    </a:p>
                  </a:txBody>
                  <a:tcPr marL="153060" marR="153060" marT="0" marB="0">
                    <a:solidFill>
                      <a:schemeClr val="bg2">
                        <a:lumMod val="40000"/>
                        <a:lumOff val="60000"/>
                      </a:schemeClr>
                    </a:solidFill>
                  </a:tcPr>
                </a:tc>
                <a:extLst>
                  <a:ext uri="{0D108BD9-81ED-4DB2-BD59-A6C34878D82A}">
                    <a16:rowId xmlns:a16="http://schemas.microsoft.com/office/drawing/2014/main" xmlns="" val="630319412"/>
                  </a:ext>
                </a:extLst>
              </a:tr>
              <a:tr h="801395">
                <a:tc>
                  <a:txBody>
                    <a:bodyPr/>
                    <a:lstStyle/>
                    <a:p>
                      <a:pPr marL="6350" indent="-6350" algn="l">
                        <a:lnSpc>
                          <a:spcPct val="100000"/>
                        </a:lnSpc>
                        <a:spcAft>
                          <a:spcPts val="0"/>
                        </a:spcAft>
                      </a:pPr>
                      <a:r>
                        <a:rPr lang="en-ZA" sz="1600" b="0">
                          <a:solidFill>
                            <a:schemeClr val="bg1"/>
                          </a:solidFill>
                          <a:effectLst/>
                          <a:latin typeface="Century Gothic"/>
                        </a:rPr>
                        <a:t>Number of research reports disseminated through other initiatives (policy brief, media, dialogue, etc.)</a:t>
                      </a:r>
                      <a:endParaRPr lang="en-ZA" sz="1600" b="0">
                        <a:solidFill>
                          <a:schemeClr val="bg1"/>
                        </a:solidFill>
                        <a:effectLst/>
                        <a:latin typeface="Century Gothic"/>
                        <a:ea typeface="Arial" panose="020B0604020202020204" pitchFamily="34" charset="0"/>
                        <a:cs typeface="Times New Roman"/>
                      </a:endParaRPr>
                    </a:p>
                  </a:txBody>
                  <a:tcPr marL="153060" marR="153060" marT="0" marB="0">
                    <a:solidFill>
                      <a:schemeClr val="bg2">
                        <a:lumMod val="40000"/>
                        <a:lumOff val="60000"/>
                      </a:schemeClr>
                    </a:solidFill>
                  </a:tcPr>
                </a:tc>
                <a:tc>
                  <a:txBody>
                    <a:bodyPr/>
                    <a:lstStyle/>
                    <a:p>
                      <a:pPr marL="6350" indent="-6350" algn="ctr">
                        <a:lnSpc>
                          <a:spcPct val="152000"/>
                        </a:lnSpc>
                        <a:spcAft>
                          <a:spcPts val="965"/>
                        </a:spcAft>
                      </a:pPr>
                      <a:r>
                        <a:rPr lang="en-ZA" sz="1600">
                          <a:effectLst/>
                          <a:latin typeface="Century Gothic"/>
                        </a:rPr>
                        <a:t>6</a:t>
                      </a:r>
                      <a:endParaRPr lang="en-ZA" sz="1600">
                        <a:solidFill>
                          <a:srgbClr val="000000"/>
                        </a:solidFill>
                        <a:effectLst/>
                        <a:latin typeface="Century Gothic"/>
                        <a:ea typeface="Arial" panose="020B0604020202020204" pitchFamily="34" charset="0"/>
                        <a:cs typeface="Times New Roman"/>
                      </a:endParaRPr>
                    </a:p>
                  </a:txBody>
                  <a:tcPr marL="153060" marR="153060" marT="0" marB="0">
                    <a:solidFill>
                      <a:schemeClr val="bg2">
                        <a:lumMod val="40000"/>
                        <a:lumOff val="60000"/>
                      </a:schemeClr>
                    </a:solidFill>
                  </a:tcPr>
                </a:tc>
                <a:tc>
                  <a:txBody>
                    <a:bodyPr/>
                    <a:lstStyle/>
                    <a:p>
                      <a:pPr marL="6350" indent="-6350" algn="ctr">
                        <a:lnSpc>
                          <a:spcPct val="152000"/>
                        </a:lnSpc>
                        <a:spcAft>
                          <a:spcPts val="965"/>
                        </a:spcAft>
                      </a:pPr>
                      <a:r>
                        <a:rPr lang="en-US" sz="1600">
                          <a:effectLst/>
                          <a:latin typeface="Century Gothic"/>
                        </a:rPr>
                        <a:t>2</a:t>
                      </a:r>
                      <a:endParaRPr lang="en-ZA" sz="1600">
                        <a:solidFill>
                          <a:srgbClr val="000000"/>
                        </a:solidFill>
                        <a:effectLst/>
                        <a:latin typeface="Century Gothic"/>
                        <a:ea typeface="Arial" panose="020B0604020202020204" pitchFamily="34" charset="0"/>
                        <a:cs typeface="Times New Roman"/>
                      </a:endParaRPr>
                    </a:p>
                  </a:txBody>
                  <a:tcPr marL="153060" marR="153060" marT="0" marB="0">
                    <a:solidFill>
                      <a:schemeClr val="bg2">
                        <a:lumMod val="40000"/>
                        <a:lumOff val="60000"/>
                      </a:schemeClr>
                    </a:solidFill>
                  </a:tcPr>
                </a:tc>
                <a:tc>
                  <a:txBody>
                    <a:bodyPr/>
                    <a:lstStyle/>
                    <a:p>
                      <a:pPr marL="6350" indent="-6350" algn="ctr">
                        <a:lnSpc>
                          <a:spcPct val="152000"/>
                        </a:lnSpc>
                        <a:spcAft>
                          <a:spcPts val="965"/>
                        </a:spcAft>
                      </a:pPr>
                      <a:r>
                        <a:rPr lang="en-US" sz="1600">
                          <a:effectLst/>
                          <a:latin typeface="Century Gothic"/>
                        </a:rPr>
                        <a:t>2</a:t>
                      </a:r>
                      <a:endParaRPr lang="en-ZA" sz="1600">
                        <a:solidFill>
                          <a:srgbClr val="000000"/>
                        </a:solidFill>
                        <a:effectLst/>
                        <a:latin typeface="Century Gothic"/>
                        <a:ea typeface="Arial" panose="020B0604020202020204" pitchFamily="34" charset="0"/>
                        <a:cs typeface="Times New Roman"/>
                      </a:endParaRPr>
                    </a:p>
                  </a:txBody>
                  <a:tcPr marL="153060" marR="153060" marT="0" marB="0">
                    <a:solidFill>
                      <a:schemeClr val="bg2">
                        <a:lumMod val="40000"/>
                        <a:lumOff val="60000"/>
                      </a:schemeClr>
                    </a:solidFill>
                  </a:tcPr>
                </a:tc>
                <a:tc>
                  <a:txBody>
                    <a:bodyPr/>
                    <a:lstStyle/>
                    <a:p>
                      <a:pPr marL="6350" indent="-6350" algn="ctr">
                        <a:lnSpc>
                          <a:spcPct val="152000"/>
                        </a:lnSpc>
                        <a:spcAft>
                          <a:spcPts val="965"/>
                        </a:spcAft>
                      </a:pPr>
                      <a:r>
                        <a:rPr lang="en-US" sz="1600">
                          <a:effectLst/>
                          <a:latin typeface="Century Gothic"/>
                        </a:rPr>
                        <a:t>2</a:t>
                      </a:r>
                      <a:endParaRPr lang="en-ZA" sz="1600">
                        <a:solidFill>
                          <a:srgbClr val="000000"/>
                        </a:solidFill>
                        <a:effectLst/>
                        <a:latin typeface="Century Gothic"/>
                        <a:ea typeface="Arial" panose="020B0604020202020204" pitchFamily="34" charset="0"/>
                        <a:cs typeface="Times New Roman"/>
                      </a:endParaRPr>
                    </a:p>
                  </a:txBody>
                  <a:tcPr marL="153060" marR="153060" marT="0" marB="0">
                    <a:solidFill>
                      <a:schemeClr val="bg2">
                        <a:lumMod val="40000"/>
                        <a:lumOff val="60000"/>
                      </a:schemeClr>
                    </a:solidFill>
                  </a:tcPr>
                </a:tc>
                <a:tc>
                  <a:txBody>
                    <a:bodyPr/>
                    <a:lstStyle/>
                    <a:p>
                      <a:pPr marL="6350" indent="-6350" algn="ctr">
                        <a:lnSpc>
                          <a:spcPct val="152000"/>
                        </a:lnSpc>
                        <a:spcAft>
                          <a:spcPts val="965"/>
                        </a:spcAft>
                      </a:pPr>
                      <a:r>
                        <a:rPr lang="en-US" sz="1400" dirty="0">
                          <a:effectLst/>
                          <a:latin typeface="Century Gothic"/>
                        </a:rPr>
                        <a:t>-</a:t>
                      </a:r>
                      <a:endParaRPr lang="en-ZA" sz="1400" dirty="0">
                        <a:solidFill>
                          <a:srgbClr val="000000"/>
                        </a:solidFill>
                        <a:effectLst/>
                        <a:latin typeface="Century Gothic"/>
                        <a:ea typeface="Arial" panose="020B0604020202020204" pitchFamily="34" charset="0"/>
                        <a:cs typeface="Times New Roman" panose="02020603050405020304" pitchFamily="18" charset="0"/>
                      </a:endParaRPr>
                    </a:p>
                  </a:txBody>
                  <a:tcPr marL="153060" marR="153060" marT="0" marB="0">
                    <a:solidFill>
                      <a:schemeClr val="bg2">
                        <a:lumMod val="40000"/>
                        <a:lumOff val="60000"/>
                      </a:schemeClr>
                    </a:solidFill>
                  </a:tcPr>
                </a:tc>
                <a:extLst>
                  <a:ext uri="{0D108BD9-81ED-4DB2-BD59-A6C34878D82A}">
                    <a16:rowId xmlns:a16="http://schemas.microsoft.com/office/drawing/2014/main" xmlns="" val="2212981723"/>
                  </a:ext>
                </a:extLst>
              </a:tr>
            </a:tbl>
          </a:graphicData>
        </a:graphic>
      </p:graphicFrame>
      <p:pic>
        <p:nvPicPr>
          <p:cNvPr id="7" name="Picture 6" descr="A picture containing logo&#10;&#10;Description automatically generated">
            <a:extLst>
              <a:ext uri="{FF2B5EF4-FFF2-40B4-BE49-F238E27FC236}">
                <a16:creationId xmlns:a16="http://schemas.microsoft.com/office/drawing/2014/main" xmlns="" id="{B7A8C6A7-EF8A-55E3-5C75-B30EAFAE9DD6}"/>
              </a:ext>
            </a:extLst>
          </p:cNvPr>
          <p:cNvPicPr>
            <a:picLocks noChangeAspect="1"/>
          </p:cNvPicPr>
          <p:nvPr/>
        </p:nvPicPr>
        <p:blipFill rotWithShape="1">
          <a:blip r:embed="rId2" cstate="print">
            <a:extLst>
              <a:ext uri="{28A0092B-C50C-407E-A947-70E740481C1C}">
                <a14:useLocalDpi xmlns:a14="http://schemas.microsoft.com/office/drawing/2010/main" xmlns="" val="0"/>
              </a:ext>
            </a:extLst>
          </a:blip>
          <a:srcRect b="15227"/>
          <a:stretch/>
        </p:blipFill>
        <p:spPr>
          <a:xfrm>
            <a:off x="9496422" y="204416"/>
            <a:ext cx="2325009" cy="1493927"/>
          </a:xfrm>
          <a:prstGeom prst="rect">
            <a:avLst/>
          </a:prstGeom>
        </p:spPr>
      </p:pic>
    </p:spTree>
    <p:extLst>
      <p:ext uri="{BB962C8B-B14F-4D97-AF65-F5344CB8AC3E}">
        <p14:creationId xmlns:p14="http://schemas.microsoft.com/office/powerpoint/2010/main" xmlns="" val="24906157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E693954D-B1CD-1494-AB23-C2FEB5400E89}"/>
              </a:ext>
            </a:extLst>
          </p:cNvPr>
          <p:cNvSpPr>
            <a:spLocks noGrp="1"/>
          </p:cNvSpPr>
          <p:nvPr>
            <p:ph type="dt" sz="half" idx="10"/>
          </p:nvPr>
        </p:nvSpPr>
        <p:spPr/>
        <p:txBody>
          <a:bodyPr/>
          <a:lstStyle/>
          <a:p>
            <a:fld id="{2FAF3300-7AB1-4288-AD51-7C767A29B26E}" type="datetime1">
              <a:rPr lang="en-ZA" smtClean="0"/>
              <a:pPr/>
              <a:t>2023/05/10</a:t>
            </a:fld>
            <a:endParaRPr lang="en-ZA"/>
          </a:p>
        </p:txBody>
      </p:sp>
      <p:sp>
        <p:nvSpPr>
          <p:cNvPr id="3" name="Footer Placeholder 2">
            <a:extLst>
              <a:ext uri="{FF2B5EF4-FFF2-40B4-BE49-F238E27FC236}">
                <a16:creationId xmlns:a16="http://schemas.microsoft.com/office/drawing/2014/main" xmlns="" id="{62B6597C-0741-AA4D-991C-148E78467ECA}"/>
              </a:ext>
            </a:extLst>
          </p:cNvPr>
          <p:cNvSpPr>
            <a:spLocks noGrp="1"/>
          </p:cNvSpPr>
          <p:nvPr>
            <p:ph type="ftr" sz="quarter" idx="11"/>
          </p:nvPr>
        </p:nvSpPr>
        <p:spPr/>
        <p:txBody>
          <a:bodyPr/>
          <a:lstStyle/>
          <a:p>
            <a:r>
              <a:rPr lang="en-US"/>
              <a:t>A Society Free From All Forms of Gender Inequality.</a:t>
            </a:r>
            <a:endParaRPr lang="en-ZA"/>
          </a:p>
        </p:txBody>
      </p:sp>
      <p:sp>
        <p:nvSpPr>
          <p:cNvPr id="4" name="Slide Number Placeholder 3">
            <a:extLst>
              <a:ext uri="{FF2B5EF4-FFF2-40B4-BE49-F238E27FC236}">
                <a16:creationId xmlns:a16="http://schemas.microsoft.com/office/drawing/2014/main" xmlns="" id="{19913E4E-44AD-9FBA-29EA-9780F85498DA}"/>
              </a:ext>
            </a:extLst>
          </p:cNvPr>
          <p:cNvSpPr>
            <a:spLocks noGrp="1"/>
          </p:cNvSpPr>
          <p:nvPr>
            <p:ph type="sldNum" sz="quarter" idx="12"/>
          </p:nvPr>
        </p:nvSpPr>
        <p:spPr/>
        <p:txBody>
          <a:bodyPr/>
          <a:lstStyle/>
          <a:p>
            <a:fld id="{4C5DC4AD-8DB4-4E4A-BEA4-8A23F11057A7}" type="slidenum">
              <a:rPr lang="en-ZA" smtClean="0"/>
              <a:pPr/>
              <a:t>29</a:t>
            </a:fld>
            <a:endParaRPr lang="en-ZA"/>
          </a:p>
        </p:txBody>
      </p:sp>
      <p:pic>
        <p:nvPicPr>
          <p:cNvPr id="6" name="Picture 5" descr="A screenshot of a computer&#10;&#10;Description automatically generated with low confidence">
            <a:extLst>
              <a:ext uri="{FF2B5EF4-FFF2-40B4-BE49-F238E27FC236}">
                <a16:creationId xmlns:a16="http://schemas.microsoft.com/office/drawing/2014/main" xmlns="" id="{B5A21164-9AC4-7719-CE9A-A72122D07AA7}"/>
              </a:ext>
            </a:extLst>
          </p:cNvPr>
          <p:cNvPicPr>
            <a:picLocks noChangeAspect="1"/>
          </p:cNvPicPr>
          <p:nvPr/>
        </p:nvPicPr>
        <p:blipFill rotWithShape="1">
          <a:blip r:embed="rId2" cstate="print">
            <a:duotone>
              <a:prstClr val="black"/>
              <a:schemeClr val="accent4">
                <a:tint val="45000"/>
                <a:satMod val="400000"/>
              </a:schemeClr>
            </a:duotone>
            <a:extLst>
              <a:ext uri="{28A0092B-C50C-407E-A947-70E740481C1C}">
                <a14:useLocalDpi xmlns:a14="http://schemas.microsoft.com/office/drawing/2010/main" xmlns="" val="0"/>
              </a:ext>
            </a:extLst>
          </a:blip>
          <a:srcRect l="42792" t="22518" r="17208" b="11852"/>
          <a:stretch/>
        </p:blipFill>
        <p:spPr>
          <a:xfrm>
            <a:off x="5822767" y="-1"/>
            <a:ext cx="6362958" cy="5872481"/>
          </a:xfrm>
          <a:prstGeom prst="rect">
            <a:avLst/>
          </a:prstGeom>
        </p:spPr>
      </p:pic>
      <p:pic>
        <p:nvPicPr>
          <p:cNvPr id="13" name="Picture 12" descr="A screenshot of a computer&#10;&#10;Description automatically generated with medium confidence">
            <a:extLst>
              <a:ext uri="{FF2B5EF4-FFF2-40B4-BE49-F238E27FC236}">
                <a16:creationId xmlns:a16="http://schemas.microsoft.com/office/drawing/2014/main" xmlns="" id="{2043ACB9-4675-A50F-45A2-1D09C1DA1AC5}"/>
              </a:ext>
            </a:extLst>
          </p:cNvPr>
          <p:cNvPicPr>
            <a:picLocks noChangeAspect="1"/>
          </p:cNvPicPr>
          <p:nvPr/>
        </p:nvPicPr>
        <p:blipFill rotWithShape="1">
          <a:blip r:embed="rId3" cstate="print">
            <a:extLst>
              <a:ext uri="{28A0092B-C50C-407E-A947-70E740481C1C}">
                <a14:useLocalDpi xmlns:a14="http://schemas.microsoft.com/office/drawing/2010/main" xmlns="" val="0"/>
              </a:ext>
            </a:extLst>
          </a:blip>
          <a:srcRect l="42583" t="22370" r="16042" b="7450"/>
          <a:stretch/>
        </p:blipFill>
        <p:spPr>
          <a:xfrm>
            <a:off x="0" y="-1"/>
            <a:ext cx="6155014" cy="5872481"/>
          </a:xfrm>
          <a:prstGeom prst="rect">
            <a:avLst/>
          </a:prstGeom>
        </p:spPr>
      </p:pic>
    </p:spTree>
    <p:extLst>
      <p:ext uri="{BB962C8B-B14F-4D97-AF65-F5344CB8AC3E}">
        <p14:creationId xmlns:p14="http://schemas.microsoft.com/office/powerpoint/2010/main" xmlns="" val="6737078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148E21D-E56C-2038-1942-EAD42A657E9D}"/>
              </a:ext>
            </a:extLst>
          </p:cNvPr>
          <p:cNvSpPr>
            <a:spLocks noGrp="1"/>
          </p:cNvSpPr>
          <p:nvPr>
            <p:ph type="title"/>
          </p:nvPr>
        </p:nvSpPr>
        <p:spPr/>
        <p:txBody>
          <a:bodyPr/>
          <a:lstStyle/>
          <a:p>
            <a:pPr algn="ctr"/>
            <a:r>
              <a:rPr lang="en-US" b="1">
                <a:solidFill>
                  <a:schemeClr val="tx2">
                    <a:lumMod val="50000"/>
                  </a:schemeClr>
                </a:solidFill>
                <a:latin typeface="Century Gothic" panose="020B0502020202020204" pitchFamily="34" charset="0"/>
              </a:rPr>
              <a:t>VISION AND MISSION </a:t>
            </a:r>
            <a:endParaRPr lang="en-ZA" b="1">
              <a:solidFill>
                <a:schemeClr val="tx2">
                  <a:lumMod val="50000"/>
                </a:schemeClr>
              </a:solidFill>
              <a:latin typeface="Century Gothic" panose="020B0502020202020204" pitchFamily="34" charset="0"/>
            </a:endParaRPr>
          </a:p>
        </p:txBody>
      </p:sp>
      <p:sp>
        <p:nvSpPr>
          <p:cNvPr id="3" name="Content Placeholder 2">
            <a:extLst>
              <a:ext uri="{FF2B5EF4-FFF2-40B4-BE49-F238E27FC236}">
                <a16:creationId xmlns:a16="http://schemas.microsoft.com/office/drawing/2014/main" xmlns="" id="{DFC99324-CE60-0CF9-ACEC-A06C0412B586}"/>
              </a:ext>
            </a:extLst>
          </p:cNvPr>
          <p:cNvSpPr>
            <a:spLocks noGrp="1"/>
          </p:cNvSpPr>
          <p:nvPr>
            <p:ph idx="1"/>
          </p:nvPr>
        </p:nvSpPr>
        <p:spPr>
          <a:xfrm>
            <a:off x="1202919" y="2475880"/>
            <a:ext cx="9784080" cy="1508760"/>
          </a:xfrm>
        </p:spPr>
        <p:txBody>
          <a:bodyPr>
            <a:normAutofit/>
          </a:bodyPr>
          <a:lstStyle/>
          <a:p>
            <a:pPr marL="0" indent="0" algn="ctr">
              <a:buNone/>
            </a:pPr>
            <a:r>
              <a:rPr lang="en-US" sz="2400" b="1">
                <a:solidFill>
                  <a:schemeClr val="bg2">
                    <a:lumMod val="20000"/>
                    <a:lumOff val="80000"/>
                  </a:schemeClr>
                </a:solidFill>
                <a:latin typeface="Century Gothic" panose="020B0502020202020204" pitchFamily="34" charset="0"/>
              </a:rPr>
              <a:t>VISION</a:t>
            </a:r>
            <a:r>
              <a:rPr lang="en-US" sz="2400" b="1">
                <a:latin typeface="Century Gothic" panose="020B0502020202020204" pitchFamily="34" charset="0"/>
              </a:rPr>
              <a:t>: </a:t>
            </a:r>
          </a:p>
          <a:p>
            <a:pPr marL="0" indent="0" algn="ctr">
              <a:buNone/>
            </a:pPr>
            <a:r>
              <a:rPr lang="en-US" sz="2400" b="1">
                <a:latin typeface="Century Gothic" panose="020B0502020202020204" pitchFamily="34" charset="0"/>
              </a:rPr>
              <a:t>A society free from all forms of gender oppression and inequality.</a:t>
            </a:r>
            <a:endParaRPr lang="en-ZA" sz="2400" b="1">
              <a:latin typeface="Century Gothic" panose="020B0502020202020204" pitchFamily="34" charset="0"/>
            </a:endParaRPr>
          </a:p>
        </p:txBody>
      </p:sp>
      <p:sp>
        <p:nvSpPr>
          <p:cNvPr id="4" name="Date Placeholder 3">
            <a:extLst>
              <a:ext uri="{FF2B5EF4-FFF2-40B4-BE49-F238E27FC236}">
                <a16:creationId xmlns:a16="http://schemas.microsoft.com/office/drawing/2014/main" xmlns="" id="{1E594C54-A204-759D-BE74-CCCC16E4B35A}"/>
              </a:ext>
            </a:extLst>
          </p:cNvPr>
          <p:cNvSpPr>
            <a:spLocks noGrp="1"/>
          </p:cNvSpPr>
          <p:nvPr>
            <p:ph type="dt" sz="half" idx="10"/>
          </p:nvPr>
        </p:nvSpPr>
        <p:spPr/>
        <p:txBody>
          <a:bodyPr/>
          <a:lstStyle/>
          <a:p>
            <a:fld id="{55DA6F25-8700-47EF-BFFF-210886682FDE}" type="datetime1">
              <a:rPr lang="en-ZA" smtClean="0"/>
              <a:pPr/>
              <a:t>2023/05/10</a:t>
            </a:fld>
            <a:endParaRPr lang="en-ZA"/>
          </a:p>
        </p:txBody>
      </p:sp>
      <p:sp>
        <p:nvSpPr>
          <p:cNvPr id="5" name="Footer Placeholder 4">
            <a:extLst>
              <a:ext uri="{FF2B5EF4-FFF2-40B4-BE49-F238E27FC236}">
                <a16:creationId xmlns:a16="http://schemas.microsoft.com/office/drawing/2014/main" xmlns="" id="{4DC9E0DC-48BD-3C41-F19D-10D34767BE3C}"/>
              </a:ext>
            </a:extLst>
          </p:cNvPr>
          <p:cNvSpPr>
            <a:spLocks noGrp="1"/>
          </p:cNvSpPr>
          <p:nvPr>
            <p:ph type="ftr" sz="quarter" idx="11"/>
          </p:nvPr>
        </p:nvSpPr>
        <p:spPr/>
        <p:txBody>
          <a:bodyPr/>
          <a:lstStyle/>
          <a:p>
            <a:r>
              <a:rPr lang="en-US"/>
              <a:t>A Society Free From All Forms of Gender Inequality.</a:t>
            </a:r>
            <a:endParaRPr lang="en-ZA"/>
          </a:p>
        </p:txBody>
      </p:sp>
      <p:sp>
        <p:nvSpPr>
          <p:cNvPr id="6" name="Slide Number Placeholder 5">
            <a:extLst>
              <a:ext uri="{FF2B5EF4-FFF2-40B4-BE49-F238E27FC236}">
                <a16:creationId xmlns:a16="http://schemas.microsoft.com/office/drawing/2014/main" xmlns="" id="{232F1CEB-12B0-DF0C-F46C-CC302742B579}"/>
              </a:ext>
            </a:extLst>
          </p:cNvPr>
          <p:cNvSpPr>
            <a:spLocks noGrp="1"/>
          </p:cNvSpPr>
          <p:nvPr>
            <p:ph type="sldNum" sz="quarter" idx="12"/>
          </p:nvPr>
        </p:nvSpPr>
        <p:spPr/>
        <p:txBody>
          <a:bodyPr/>
          <a:lstStyle/>
          <a:p>
            <a:fld id="{4C5DC4AD-8DB4-4E4A-BEA4-8A23F11057A7}" type="slidenum">
              <a:rPr lang="en-ZA" smtClean="0"/>
              <a:pPr/>
              <a:t>3</a:t>
            </a:fld>
            <a:endParaRPr lang="en-ZA"/>
          </a:p>
        </p:txBody>
      </p:sp>
      <p:sp>
        <p:nvSpPr>
          <p:cNvPr id="7" name="Content Placeholder 2">
            <a:extLst>
              <a:ext uri="{FF2B5EF4-FFF2-40B4-BE49-F238E27FC236}">
                <a16:creationId xmlns:a16="http://schemas.microsoft.com/office/drawing/2014/main" xmlns="" id="{3AD962CB-EF18-E2C5-43F0-70AE3EC12A0A}"/>
              </a:ext>
            </a:extLst>
          </p:cNvPr>
          <p:cNvSpPr txBox="1">
            <a:spLocks/>
          </p:cNvSpPr>
          <p:nvPr/>
        </p:nvSpPr>
        <p:spPr>
          <a:xfrm>
            <a:off x="1202919" y="4070352"/>
            <a:ext cx="9784080" cy="1832608"/>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pPr marL="0" indent="0" algn="ctr">
              <a:buFont typeface="Wingdings" pitchFamily="2" charset="2"/>
              <a:buNone/>
            </a:pPr>
            <a:r>
              <a:rPr lang="en-US" sz="2400" b="1">
                <a:solidFill>
                  <a:schemeClr val="bg2">
                    <a:lumMod val="20000"/>
                    <a:lumOff val="80000"/>
                  </a:schemeClr>
                </a:solidFill>
                <a:latin typeface="Century Gothic" panose="020B0502020202020204" pitchFamily="34" charset="0"/>
              </a:rPr>
              <a:t>MISSION</a:t>
            </a:r>
            <a:r>
              <a:rPr lang="en-US" sz="2400" b="1">
                <a:latin typeface="Century Gothic" panose="020B0502020202020204" pitchFamily="34" charset="0"/>
              </a:rPr>
              <a:t>: </a:t>
            </a:r>
          </a:p>
          <a:p>
            <a:pPr marL="0" indent="0" algn="ctr">
              <a:buFont typeface="Wingdings" pitchFamily="2" charset="2"/>
              <a:buNone/>
            </a:pPr>
            <a:r>
              <a:rPr lang="en-US" sz="2400" b="1">
                <a:latin typeface="Century Gothic" panose="020B0502020202020204" pitchFamily="34" charset="0"/>
              </a:rPr>
              <a:t>To promote, protect, monitor and evaluate gender equality through research, public education, policy development, legislative initiatives, effective monitoring and litigation.</a:t>
            </a:r>
            <a:endParaRPr lang="en-ZA" sz="2400" b="1">
              <a:latin typeface="Century Gothic" panose="020B0502020202020204" pitchFamily="34" charset="0"/>
            </a:endParaRPr>
          </a:p>
        </p:txBody>
      </p:sp>
      <p:pic>
        <p:nvPicPr>
          <p:cNvPr id="8" name="Picture 7" descr="A picture containing logo&#10;&#10;Description automatically generated">
            <a:extLst>
              <a:ext uri="{FF2B5EF4-FFF2-40B4-BE49-F238E27FC236}">
                <a16:creationId xmlns:a16="http://schemas.microsoft.com/office/drawing/2014/main" xmlns="" id="{CD632982-62D2-295E-8E22-9C33A21B4F3F}"/>
              </a:ext>
            </a:extLst>
          </p:cNvPr>
          <p:cNvPicPr>
            <a:picLocks noChangeAspect="1"/>
          </p:cNvPicPr>
          <p:nvPr/>
        </p:nvPicPr>
        <p:blipFill rotWithShape="1">
          <a:blip r:embed="rId2" cstate="print">
            <a:extLst>
              <a:ext uri="{28A0092B-C50C-407E-A947-70E740481C1C}">
                <a14:useLocalDpi xmlns:a14="http://schemas.microsoft.com/office/drawing/2010/main" xmlns="" val="0"/>
              </a:ext>
            </a:extLst>
          </a:blip>
          <a:srcRect b="15227"/>
          <a:stretch/>
        </p:blipFill>
        <p:spPr>
          <a:xfrm>
            <a:off x="9496422" y="204416"/>
            <a:ext cx="2325009" cy="1493927"/>
          </a:xfrm>
          <a:prstGeom prst="rect">
            <a:avLst/>
          </a:prstGeom>
        </p:spPr>
      </p:pic>
    </p:spTree>
    <p:extLst>
      <p:ext uri="{BB962C8B-B14F-4D97-AF65-F5344CB8AC3E}">
        <p14:creationId xmlns:p14="http://schemas.microsoft.com/office/powerpoint/2010/main" xmlns="" val="22682815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4E9B277-20F1-94DA-2CE8-039B239203A2}"/>
              </a:ext>
            </a:extLst>
          </p:cNvPr>
          <p:cNvSpPr>
            <a:spLocks noGrp="1"/>
          </p:cNvSpPr>
          <p:nvPr>
            <p:ph type="title"/>
          </p:nvPr>
        </p:nvSpPr>
        <p:spPr>
          <a:xfrm>
            <a:off x="1202919" y="284176"/>
            <a:ext cx="9784080" cy="1142605"/>
          </a:xfrm>
        </p:spPr>
        <p:txBody>
          <a:bodyPr/>
          <a:lstStyle/>
          <a:p>
            <a:pPr algn="ctr"/>
            <a:r>
              <a:rPr lang="en-US" b="1">
                <a:solidFill>
                  <a:schemeClr val="tx2">
                    <a:lumMod val="50000"/>
                  </a:schemeClr>
                </a:solidFill>
                <a:latin typeface="Century Gothic" panose="020B0502020202020204" pitchFamily="34" charset="0"/>
              </a:rPr>
              <a:t>2023/24 BUDGET</a:t>
            </a:r>
            <a:endParaRPr lang="en-ZA" b="1">
              <a:solidFill>
                <a:schemeClr val="tx2">
                  <a:lumMod val="50000"/>
                </a:schemeClr>
              </a:solidFill>
              <a:latin typeface="Century Gothic" panose="020B0502020202020204" pitchFamily="34" charset="0"/>
            </a:endParaRPr>
          </a:p>
        </p:txBody>
      </p:sp>
      <p:sp>
        <p:nvSpPr>
          <p:cNvPr id="4" name="Date Placeholder 3">
            <a:extLst>
              <a:ext uri="{FF2B5EF4-FFF2-40B4-BE49-F238E27FC236}">
                <a16:creationId xmlns:a16="http://schemas.microsoft.com/office/drawing/2014/main" xmlns="" id="{8CA3D463-C4C1-1224-E0D3-4D48E5243F44}"/>
              </a:ext>
            </a:extLst>
          </p:cNvPr>
          <p:cNvSpPr>
            <a:spLocks noGrp="1"/>
          </p:cNvSpPr>
          <p:nvPr>
            <p:ph type="dt" sz="half" idx="10"/>
          </p:nvPr>
        </p:nvSpPr>
        <p:spPr/>
        <p:txBody>
          <a:bodyPr/>
          <a:lstStyle/>
          <a:p>
            <a:fld id="{55DA6F25-8700-47EF-BFFF-210886682FDE}" type="datetime1">
              <a:rPr lang="en-ZA" smtClean="0"/>
              <a:pPr/>
              <a:t>2023/05/10</a:t>
            </a:fld>
            <a:endParaRPr lang="en-ZA"/>
          </a:p>
        </p:txBody>
      </p:sp>
      <p:sp>
        <p:nvSpPr>
          <p:cNvPr id="5" name="Footer Placeholder 4">
            <a:extLst>
              <a:ext uri="{FF2B5EF4-FFF2-40B4-BE49-F238E27FC236}">
                <a16:creationId xmlns:a16="http://schemas.microsoft.com/office/drawing/2014/main" xmlns="" id="{187B3271-8008-CE0B-4293-BD3843E29544}"/>
              </a:ext>
            </a:extLst>
          </p:cNvPr>
          <p:cNvSpPr>
            <a:spLocks noGrp="1"/>
          </p:cNvSpPr>
          <p:nvPr>
            <p:ph type="ftr" sz="quarter" idx="11"/>
          </p:nvPr>
        </p:nvSpPr>
        <p:spPr/>
        <p:txBody>
          <a:bodyPr/>
          <a:lstStyle/>
          <a:p>
            <a:r>
              <a:rPr lang="en-US"/>
              <a:t>A Society Free From All Forms of Gender Inequality.</a:t>
            </a:r>
            <a:endParaRPr lang="en-ZA"/>
          </a:p>
        </p:txBody>
      </p:sp>
      <p:sp>
        <p:nvSpPr>
          <p:cNvPr id="6" name="Slide Number Placeholder 5">
            <a:extLst>
              <a:ext uri="{FF2B5EF4-FFF2-40B4-BE49-F238E27FC236}">
                <a16:creationId xmlns:a16="http://schemas.microsoft.com/office/drawing/2014/main" xmlns="" id="{5A88288D-2355-8FB4-D73D-3B39D1A490C5}"/>
              </a:ext>
            </a:extLst>
          </p:cNvPr>
          <p:cNvSpPr>
            <a:spLocks noGrp="1"/>
          </p:cNvSpPr>
          <p:nvPr>
            <p:ph type="sldNum" sz="quarter" idx="12"/>
          </p:nvPr>
        </p:nvSpPr>
        <p:spPr/>
        <p:txBody>
          <a:bodyPr/>
          <a:lstStyle/>
          <a:p>
            <a:fld id="{4C5DC4AD-8DB4-4E4A-BEA4-8A23F11057A7}" type="slidenum">
              <a:rPr lang="en-ZA" smtClean="0"/>
              <a:pPr/>
              <a:t>30</a:t>
            </a:fld>
            <a:endParaRPr lang="en-ZA"/>
          </a:p>
        </p:txBody>
      </p:sp>
      <p:pic>
        <p:nvPicPr>
          <p:cNvPr id="7" name="Picture 6" descr="A picture containing logo&#10;&#10;Description automatically generated">
            <a:extLst>
              <a:ext uri="{FF2B5EF4-FFF2-40B4-BE49-F238E27FC236}">
                <a16:creationId xmlns:a16="http://schemas.microsoft.com/office/drawing/2014/main" xmlns="" id="{2F0876B5-AE14-A2D5-D5AA-F2DA620FA381}"/>
              </a:ext>
            </a:extLst>
          </p:cNvPr>
          <p:cNvPicPr>
            <a:picLocks noChangeAspect="1"/>
          </p:cNvPicPr>
          <p:nvPr/>
        </p:nvPicPr>
        <p:blipFill rotWithShape="1">
          <a:blip r:embed="rId2" cstate="print">
            <a:extLst>
              <a:ext uri="{28A0092B-C50C-407E-A947-70E740481C1C}">
                <a14:useLocalDpi xmlns:a14="http://schemas.microsoft.com/office/drawing/2010/main" xmlns="" val="0"/>
              </a:ext>
            </a:extLst>
          </a:blip>
          <a:srcRect b="15227"/>
          <a:stretch/>
        </p:blipFill>
        <p:spPr>
          <a:xfrm>
            <a:off x="9496422" y="204416"/>
            <a:ext cx="2325009" cy="1493927"/>
          </a:xfrm>
          <a:prstGeom prst="rect">
            <a:avLst/>
          </a:prstGeom>
        </p:spPr>
      </p:pic>
      <p:sp>
        <p:nvSpPr>
          <p:cNvPr id="3" name="TextBox 2">
            <a:extLst>
              <a:ext uri="{FF2B5EF4-FFF2-40B4-BE49-F238E27FC236}">
                <a16:creationId xmlns:a16="http://schemas.microsoft.com/office/drawing/2014/main" xmlns="" id="{10F0C505-DFDC-E536-07F1-98D5DB335144}"/>
              </a:ext>
            </a:extLst>
          </p:cNvPr>
          <p:cNvSpPr txBox="1"/>
          <p:nvPr/>
        </p:nvSpPr>
        <p:spPr>
          <a:xfrm>
            <a:off x="526676" y="2151530"/>
            <a:ext cx="11306734" cy="3785652"/>
          </a:xfrm>
          <a:prstGeom prst="rect">
            <a:avLst/>
          </a:prstGeom>
          <a:solidFill>
            <a:schemeClr val="bg2">
              <a:lumMod val="60000"/>
              <a:lumOff val="4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solidFill>
                  <a:schemeClr val="bg1"/>
                </a:solidFill>
                <a:latin typeface="Century Gothic"/>
              </a:rPr>
              <a:t>EXECUTIVE SUMMARY</a:t>
            </a:r>
            <a:endParaRPr lang="en-US" sz="2400">
              <a:solidFill>
                <a:schemeClr val="bg1"/>
              </a:solidFill>
            </a:endParaRPr>
          </a:p>
          <a:p>
            <a:endParaRPr lang="en-US">
              <a:solidFill>
                <a:schemeClr val="bg1"/>
              </a:solidFill>
              <a:latin typeface="Century Gothic"/>
            </a:endParaRPr>
          </a:p>
          <a:p>
            <a:pPr marL="457200" indent="-457200" algn="just">
              <a:buAutoNum type="alphaLcPeriod"/>
            </a:pPr>
            <a:r>
              <a:rPr lang="en-US" sz="2000">
                <a:solidFill>
                  <a:schemeClr val="bg1"/>
                </a:solidFill>
                <a:latin typeface="Century Gothic"/>
              </a:rPr>
              <a:t>CGE is mandated to monitor compliance and play an oversight role in public and private sectors. By virtue of this, CGE must monitor and not provide direct services to communities and </a:t>
            </a:r>
            <a:r>
              <a:rPr lang="en-US" sz="2000" err="1">
                <a:solidFill>
                  <a:schemeClr val="bg1"/>
                </a:solidFill>
                <a:latin typeface="Century Gothic"/>
              </a:rPr>
              <a:t>organisations</a:t>
            </a:r>
            <a:r>
              <a:rPr lang="en-US" sz="2000">
                <a:solidFill>
                  <a:schemeClr val="bg1"/>
                </a:solidFill>
                <a:latin typeface="Century Gothic"/>
              </a:rPr>
              <a:t>. </a:t>
            </a:r>
            <a:endParaRPr lang="en-US">
              <a:solidFill>
                <a:schemeClr val="bg1"/>
              </a:solidFill>
              <a:latin typeface="Corbel" panose="020B0503020204020204"/>
            </a:endParaRPr>
          </a:p>
          <a:p>
            <a:pPr marL="457200" indent="-457200" algn="just">
              <a:buAutoNum type="alphaLcPeriod"/>
            </a:pPr>
            <a:r>
              <a:rPr lang="en-US" sz="2000">
                <a:solidFill>
                  <a:schemeClr val="bg1"/>
                </a:solidFill>
                <a:latin typeface="Century Gothic"/>
              </a:rPr>
              <a:t>CGE </a:t>
            </a:r>
            <a:r>
              <a:rPr lang="en-US" sz="2000" err="1">
                <a:solidFill>
                  <a:schemeClr val="bg1"/>
                </a:solidFill>
                <a:latin typeface="Century Gothic"/>
              </a:rPr>
              <a:t>programmes</a:t>
            </a:r>
            <a:r>
              <a:rPr lang="en-US" sz="2000">
                <a:solidFill>
                  <a:schemeClr val="bg1"/>
                </a:solidFill>
                <a:latin typeface="Century Gothic"/>
              </a:rPr>
              <a:t> are mainly funded by National Treasury through allocations made under a Budget Vote for the National Department of Women, Youth and Persons with Disabilities. </a:t>
            </a:r>
            <a:endParaRPr lang="en-US">
              <a:solidFill>
                <a:schemeClr val="bg1"/>
              </a:solidFill>
              <a:latin typeface="Corbel" panose="020B0503020204020204"/>
            </a:endParaRPr>
          </a:p>
          <a:p>
            <a:pPr marL="457200" indent="-457200" algn="just">
              <a:buAutoNum type="alphaLcPeriod"/>
            </a:pPr>
            <a:r>
              <a:rPr lang="en-US" sz="2000">
                <a:solidFill>
                  <a:schemeClr val="bg1"/>
                </a:solidFill>
                <a:latin typeface="Century Gothic"/>
              </a:rPr>
              <a:t>The baseline allocation for the 2023/24 financial year reduced to R94.1 million (R100.7 million in 2022/23). This reduction requires efficiency and economical effectiveness when implementing activities of the CGE.</a:t>
            </a:r>
            <a:endParaRPr lang="en-US">
              <a:solidFill>
                <a:schemeClr val="bg1"/>
              </a:solidFill>
            </a:endParaRPr>
          </a:p>
          <a:p>
            <a:endParaRPr lang="en-US"/>
          </a:p>
        </p:txBody>
      </p:sp>
    </p:spTree>
    <p:extLst>
      <p:ext uri="{BB962C8B-B14F-4D97-AF65-F5344CB8AC3E}">
        <p14:creationId xmlns:p14="http://schemas.microsoft.com/office/powerpoint/2010/main" xmlns="" val="9303490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7A5230E-7664-0003-060D-7BE9A1BFB543}"/>
              </a:ext>
            </a:extLst>
          </p:cNvPr>
          <p:cNvSpPr>
            <a:spLocks noGrp="1"/>
          </p:cNvSpPr>
          <p:nvPr>
            <p:ph type="title"/>
          </p:nvPr>
        </p:nvSpPr>
        <p:spPr/>
        <p:txBody>
          <a:bodyPr>
            <a:normAutofit/>
          </a:bodyPr>
          <a:lstStyle/>
          <a:p>
            <a:r>
              <a:rPr lang="en-US">
                <a:ea typeface="+mj-lt"/>
                <a:cs typeface="+mj-lt"/>
              </a:rPr>
              <a:t>   </a:t>
            </a:r>
            <a:endParaRPr lang="en-US"/>
          </a:p>
        </p:txBody>
      </p:sp>
      <p:sp>
        <p:nvSpPr>
          <p:cNvPr id="3" name="Content Placeholder 2">
            <a:extLst>
              <a:ext uri="{FF2B5EF4-FFF2-40B4-BE49-F238E27FC236}">
                <a16:creationId xmlns:a16="http://schemas.microsoft.com/office/drawing/2014/main" xmlns="" id="{9344D882-3973-A5F8-837D-A560DF94EFE5}"/>
              </a:ext>
            </a:extLst>
          </p:cNvPr>
          <p:cNvSpPr>
            <a:spLocks noGrp="1"/>
          </p:cNvSpPr>
          <p:nvPr>
            <p:ph idx="1"/>
          </p:nvPr>
        </p:nvSpPr>
        <p:spPr>
          <a:xfrm>
            <a:off x="318119" y="2393464"/>
            <a:ext cx="11551436" cy="3498131"/>
          </a:xfrm>
          <a:solidFill>
            <a:schemeClr val="bg2">
              <a:lumMod val="60000"/>
              <a:lumOff val="40000"/>
            </a:schemeClr>
          </a:solidFill>
        </p:spPr>
        <p:txBody>
          <a:bodyPr vert="horz" lIns="91440" tIns="45720" rIns="91440" bIns="45720" rtlCol="0" anchor="t">
            <a:normAutofit/>
          </a:bodyPr>
          <a:lstStyle/>
          <a:p>
            <a:pPr marL="342900" indent="-342900">
              <a:buAutoNum type="alphaLcPeriod"/>
            </a:pPr>
            <a:r>
              <a:rPr lang="en-US" sz="1800">
                <a:solidFill>
                  <a:schemeClr val="bg1"/>
                </a:solidFill>
                <a:latin typeface="Century Gothic"/>
              </a:rPr>
              <a:t>We are at the end of the five-year Strategic Plan. </a:t>
            </a:r>
            <a:endParaRPr lang="en-US">
              <a:solidFill>
                <a:schemeClr val="bg1"/>
              </a:solidFill>
            </a:endParaRPr>
          </a:p>
          <a:p>
            <a:pPr marL="342900" indent="-342900">
              <a:buAutoNum type="alphaLcPeriod"/>
            </a:pPr>
            <a:r>
              <a:rPr lang="en-US" sz="1800">
                <a:solidFill>
                  <a:schemeClr val="bg1"/>
                </a:solidFill>
                <a:latin typeface="Century Gothic"/>
              </a:rPr>
              <a:t>The new Strategic planning process will be finalized by end of June 2023.</a:t>
            </a:r>
            <a:endParaRPr lang="en-US">
              <a:solidFill>
                <a:schemeClr val="bg1"/>
              </a:solidFill>
            </a:endParaRPr>
          </a:p>
          <a:p>
            <a:pPr marL="342900" indent="-342900">
              <a:buAutoNum type="alphaLcPeriod"/>
            </a:pPr>
            <a:r>
              <a:rPr lang="en-US" sz="1800">
                <a:solidFill>
                  <a:schemeClr val="bg1"/>
                </a:solidFill>
                <a:latin typeface="Century Gothic"/>
              </a:rPr>
              <a:t>Strategic objectives and the breakdown per </a:t>
            </a:r>
            <a:r>
              <a:rPr lang="en-US" sz="1800" err="1">
                <a:solidFill>
                  <a:schemeClr val="bg1"/>
                </a:solidFill>
                <a:latin typeface="Century Gothic"/>
              </a:rPr>
              <a:t>programme</a:t>
            </a:r>
            <a:r>
              <a:rPr lang="en-US" sz="1800">
                <a:solidFill>
                  <a:schemeClr val="bg1"/>
                </a:solidFill>
                <a:latin typeface="Century Gothic"/>
              </a:rPr>
              <a:t> were costed for the current APP period: </a:t>
            </a:r>
          </a:p>
          <a:p>
            <a:pPr marL="342900" indent="-342900">
              <a:buAutoNum type="alphaLcPeriod"/>
            </a:pPr>
            <a:r>
              <a:rPr lang="en-US" sz="1800">
                <a:solidFill>
                  <a:schemeClr val="bg1"/>
                </a:solidFill>
                <a:latin typeface="Century Gothic"/>
              </a:rPr>
              <a:t>Office accommodation – Lease schedule is depicted on following slides.</a:t>
            </a:r>
          </a:p>
          <a:p>
            <a:pPr marL="342900" indent="-342900">
              <a:buAutoNum type="alphaLcPeriod"/>
            </a:pPr>
            <a:r>
              <a:rPr lang="en-US" sz="1800">
                <a:solidFill>
                  <a:schemeClr val="bg1"/>
                </a:solidFill>
                <a:latin typeface="Century Gothic"/>
              </a:rPr>
              <a:t>Costs of employment per </a:t>
            </a:r>
            <a:r>
              <a:rPr lang="en-US" sz="1800" err="1">
                <a:solidFill>
                  <a:schemeClr val="bg1"/>
                </a:solidFill>
                <a:latin typeface="Century Gothic"/>
              </a:rPr>
              <a:t>programme</a:t>
            </a:r>
            <a:r>
              <a:rPr lang="en-US" sz="1800">
                <a:solidFill>
                  <a:schemeClr val="bg1"/>
                </a:solidFill>
                <a:latin typeface="Century Gothic"/>
              </a:rPr>
              <a:t> is detailed on following slides.</a:t>
            </a:r>
          </a:p>
          <a:p>
            <a:pPr marL="342900" indent="-342900">
              <a:buAutoNum type="alphaLcPeriod"/>
            </a:pPr>
            <a:r>
              <a:rPr lang="en-US" sz="1800">
                <a:solidFill>
                  <a:schemeClr val="bg1"/>
                </a:solidFill>
                <a:latin typeface="Century Gothic"/>
              </a:rPr>
              <a:t>Consultants' usage budget provision is detailed on following slides.</a:t>
            </a:r>
          </a:p>
          <a:p>
            <a:pPr marL="342900" indent="-342900">
              <a:buAutoNum type="alphaLcPeriod"/>
            </a:pPr>
            <a:r>
              <a:rPr lang="en-US" sz="1800">
                <a:solidFill>
                  <a:schemeClr val="bg1"/>
                </a:solidFill>
                <a:latin typeface="Century Gothic"/>
              </a:rPr>
              <a:t>Laptops have been procured for all employees (excluding cleaners) to accommodate loadshedding and COVID impact</a:t>
            </a:r>
            <a:r>
              <a:rPr lang="en-US" sz="3200">
                <a:solidFill>
                  <a:schemeClr val="bg1"/>
                </a:solidFill>
              </a:rPr>
              <a:t>. </a:t>
            </a:r>
          </a:p>
          <a:p>
            <a:pPr>
              <a:buFont typeface="Arial" pitchFamily="2" charset="2"/>
              <a:buChar char="•"/>
            </a:pPr>
            <a:endParaRPr lang="en-US" sz="3200"/>
          </a:p>
        </p:txBody>
      </p:sp>
      <p:sp>
        <p:nvSpPr>
          <p:cNvPr id="4" name="Date Placeholder 3">
            <a:extLst>
              <a:ext uri="{FF2B5EF4-FFF2-40B4-BE49-F238E27FC236}">
                <a16:creationId xmlns:a16="http://schemas.microsoft.com/office/drawing/2014/main" xmlns="" id="{A8529DA4-5B3E-EC34-340E-FD94D8EE111C}"/>
              </a:ext>
            </a:extLst>
          </p:cNvPr>
          <p:cNvSpPr>
            <a:spLocks noGrp="1"/>
          </p:cNvSpPr>
          <p:nvPr>
            <p:ph type="dt" sz="half" idx="10"/>
          </p:nvPr>
        </p:nvSpPr>
        <p:spPr/>
        <p:txBody>
          <a:bodyPr/>
          <a:lstStyle/>
          <a:p>
            <a:fld id="{55DA6F25-8700-47EF-BFFF-210886682FDE}" type="datetime1">
              <a:rPr lang="en-ZA" smtClean="0"/>
              <a:pPr/>
              <a:t>2023/05/10</a:t>
            </a:fld>
            <a:endParaRPr lang="en-ZA"/>
          </a:p>
        </p:txBody>
      </p:sp>
      <p:sp>
        <p:nvSpPr>
          <p:cNvPr id="5" name="Footer Placeholder 4">
            <a:extLst>
              <a:ext uri="{FF2B5EF4-FFF2-40B4-BE49-F238E27FC236}">
                <a16:creationId xmlns:a16="http://schemas.microsoft.com/office/drawing/2014/main" xmlns="" id="{DB63A2F1-58A1-4E8C-1D4F-AE6A713E825D}"/>
              </a:ext>
            </a:extLst>
          </p:cNvPr>
          <p:cNvSpPr>
            <a:spLocks noGrp="1"/>
          </p:cNvSpPr>
          <p:nvPr>
            <p:ph type="ftr" sz="quarter" idx="11"/>
          </p:nvPr>
        </p:nvSpPr>
        <p:spPr/>
        <p:txBody>
          <a:bodyPr/>
          <a:lstStyle/>
          <a:p>
            <a:r>
              <a:rPr lang="en-US"/>
              <a:t>A Society Free From All Forms of Gender Inequality.</a:t>
            </a:r>
            <a:endParaRPr lang="en-ZA"/>
          </a:p>
        </p:txBody>
      </p:sp>
      <p:sp>
        <p:nvSpPr>
          <p:cNvPr id="6" name="Slide Number Placeholder 5">
            <a:extLst>
              <a:ext uri="{FF2B5EF4-FFF2-40B4-BE49-F238E27FC236}">
                <a16:creationId xmlns:a16="http://schemas.microsoft.com/office/drawing/2014/main" xmlns="" id="{62286BA8-5832-9A7C-35AA-A318D8CCEBE9}"/>
              </a:ext>
            </a:extLst>
          </p:cNvPr>
          <p:cNvSpPr>
            <a:spLocks noGrp="1"/>
          </p:cNvSpPr>
          <p:nvPr>
            <p:ph type="sldNum" sz="quarter" idx="12"/>
          </p:nvPr>
        </p:nvSpPr>
        <p:spPr/>
        <p:txBody>
          <a:bodyPr/>
          <a:lstStyle/>
          <a:p>
            <a:fld id="{4C5DC4AD-8DB4-4E4A-BEA4-8A23F11057A7}" type="slidenum">
              <a:rPr lang="en-ZA" smtClean="0"/>
              <a:pPr/>
              <a:t>31</a:t>
            </a:fld>
            <a:endParaRPr lang="en-ZA"/>
          </a:p>
        </p:txBody>
      </p:sp>
      <p:sp>
        <p:nvSpPr>
          <p:cNvPr id="7" name="TextBox 6">
            <a:extLst>
              <a:ext uri="{FF2B5EF4-FFF2-40B4-BE49-F238E27FC236}">
                <a16:creationId xmlns:a16="http://schemas.microsoft.com/office/drawing/2014/main" xmlns="" id="{AF96BF22-2BC9-698C-C3BC-33FCE296DBB5}"/>
              </a:ext>
            </a:extLst>
          </p:cNvPr>
          <p:cNvSpPr txBox="1"/>
          <p:nvPr/>
        </p:nvSpPr>
        <p:spPr>
          <a:xfrm>
            <a:off x="3427478" y="799593"/>
            <a:ext cx="484229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600" b="1" cap="all">
                <a:solidFill>
                  <a:schemeClr val="tx2">
                    <a:lumMod val="50000"/>
                  </a:schemeClr>
                </a:solidFill>
                <a:latin typeface="Century Gothic"/>
              </a:rPr>
              <a:t>FINANCIAL MATTERS</a:t>
            </a:r>
            <a:endParaRPr lang="en-US" sz="3600" b="1">
              <a:solidFill>
                <a:schemeClr val="tx2">
                  <a:lumMod val="50000"/>
                </a:schemeClr>
              </a:solidFill>
              <a:latin typeface="Century Gothic"/>
            </a:endParaRPr>
          </a:p>
        </p:txBody>
      </p:sp>
    </p:spTree>
    <p:extLst>
      <p:ext uri="{BB962C8B-B14F-4D97-AF65-F5344CB8AC3E}">
        <p14:creationId xmlns:p14="http://schemas.microsoft.com/office/powerpoint/2010/main" xmlns="" val="36526393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xmlns="" id="{5F9F5EB8-AB42-47FD-8F4A-176C0A4B1B0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48" y="2059012"/>
            <a:ext cx="12188952"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xmlns="" id="{CA758F27-EB0A-4675-AACF-0CD47C91120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xmlns="" id="{EE03235C-FB6C-4CC8-1E42-F1669350BAF3}"/>
              </a:ext>
            </a:extLst>
          </p:cNvPr>
          <p:cNvSpPr txBox="1"/>
          <p:nvPr/>
        </p:nvSpPr>
        <p:spPr>
          <a:xfrm>
            <a:off x="191432" y="-68071"/>
            <a:ext cx="10905065" cy="662672"/>
          </a:xfrm>
          <a:prstGeom prst="rect">
            <a:avLst/>
          </a:prstGeom>
        </p:spPr>
        <p:txBody>
          <a:bodyPr rot="0" spcFirstLastPara="0" vertOverflow="overflow" horzOverflow="overflow" vert="horz" lIns="91440" tIns="45720" rIns="91440" bIns="45720" numCol="1" spcCol="0" rtlCol="0" fromWordArt="0" anchor="b" anchorCtr="0" forceAA="0" compatLnSpc="1">
            <a:prstTxWarp prst="textNoShape">
              <a:avLst/>
            </a:prstTxWarp>
            <a:normAutofit/>
          </a:bodyPr>
          <a:lstStyle/>
          <a:p>
            <a:pPr algn="ctr" defTabSz="914400">
              <a:lnSpc>
                <a:spcPct val="80000"/>
              </a:lnSpc>
              <a:spcBef>
                <a:spcPct val="0"/>
              </a:spcBef>
              <a:spcAft>
                <a:spcPts val="600"/>
              </a:spcAft>
            </a:pPr>
            <a:r>
              <a:rPr lang="en-US" sz="2600" b="1" cap="all" spc="150">
                <a:solidFill>
                  <a:schemeClr val="tx2"/>
                </a:solidFill>
                <a:latin typeface="+mj-lt"/>
                <a:ea typeface="+mj-ea"/>
                <a:cs typeface="+mj-cs"/>
              </a:rPr>
              <a:t>BUDGET: 2023/24 FINANCIAL YEAR – PER STRATEGIC OUTCOMES</a:t>
            </a:r>
            <a:endParaRPr lang="en-US" sz="2600" cap="all" spc="150">
              <a:solidFill>
                <a:schemeClr val="tx2"/>
              </a:solidFill>
              <a:latin typeface="+mj-lt"/>
              <a:ea typeface="+mj-ea"/>
              <a:cs typeface="+mj-cs"/>
            </a:endParaRPr>
          </a:p>
        </p:txBody>
      </p:sp>
      <p:sp>
        <p:nvSpPr>
          <p:cNvPr id="17" name="Rectangle 16">
            <a:extLst>
              <a:ext uri="{FF2B5EF4-FFF2-40B4-BE49-F238E27FC236}">
                <a16:creationId xmlns:a16="http://schemas.microsoft.com/office/drawing/2014/main" xmlns="" id="{CFDF506A-FD4E-4BBC-A10A-DEB94F9BAA5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17325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8" descr="Graphical user interface, text&#10;&#10;Description automatically generated">
            <a:extLst>
              <a:ext uri="{FF2B5EF4-FFF2-40B4-BE49-F238E27FC236}">
                <a16:creationId xmlns:a16="http://schemas.microsoft.com/office/drawing/2014/main" xmlns="" id="{A20EC9B9-7495-5149-AE5E-18717D5F5F8D}"/>
              </a:ext>
            </a:extLst>
          </p:cNvPr>
          <p:cNvPicPr>
            <a:picLocks noChangeAspect="1"/>
          </p:cNvPicPr>
          <p:nvPr/>
        </p:nvPicPr>
        <p:blipFill>
          <a:blip r:embed="rId2" cstate="print"/>
          <a:stretch>
            <a:fillRect/>
          </a:stretch>
        </p:blipFill>
        <p:spPr>
          <a:xfrm>
            <a:off x="3182" y="548327"/>
            <a:ext cx="12185633" cy="5786909"/>
          </a:xfrm>
          <a:prstGeom prst="rect">
            <a:avLst/>
          </a:prstGeom>
        </p:spPr>
      </p:pic>
      <p:sp>
        <p:nvSpPr>
          <p:cNvPr id="19" name="Rectangle 18">
            <a:extLst>
              <a:ext uri="{FF2B5EF4-FFF2-40B4-BE49-F238E27FC236}">
                <a16:creationId xmlns:a16="http://schemas.microsoft.com/office/drawing/2014/main" xmlns="" id="{3571FB1B-4FFC-43D6-8121-390B3A44E83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6373369"/>
            <a:ext cx="12192000" cy="48463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a:extLst>
              <a:ext uri="{FF2B5EF4-FFF2-40B4-BE49-F238E27FC236}">
                <a16:creationId xmlns:a16="http://schemas.microsoft.com/office/drawing/2014/main" xmlns="" id="{A1EC5953-FE0F-D596-E954-A9E87DE1875E}"/>
              </a:ext>
            </a:extLst>
          </p:cNvPr>
          <p:cNvSpPr>
            <a:spLocks noGrp="1"/>
          </p:cNvSpPr>
          <p:nvPr>
            <p:ph type="dt" sz="half" idx="10"/>
          </p:nvPr>
        </p:nvSpPr>
        <p:spPr>
          <a:xfrm>
            <a:off x="1202266" y="6422854"/>
            <a:ext cx="3000894" cy="365125"/>
          </a:xfrm>
        </p:spPr>
        <p:txBody>
          <a:bodyPr vert="horz" lIns="91440" tIns="45720" rIns="45720" bIns="45720" rtlCol="0" anchor="ctr">
            <a:normAutofit/>
          </a:bodyPr>
          <a:lstStyle/>
          <a:p>
            <a:pPr defTabSz="914400">
              <a:spcAft>
                <a:spcPts val="600"/>
              </a:spcAft>
            </a:pPr>
            <a:fld id="{2FAF3300-7AB1-4288-AD51-7C767A29B26E}" type="datetime1">
              <a:rPr lang="en-US">
                <a:solidFill>
                  <a:schemeClr val="bg1"/>
                </a:solidFill>
              </a:rPr>
              <a:pPr defTabSz="914400">
                <a:spcAft>
                  <a:spcPts val="600"/>
                </a:spcAft>
              </a:pPr>
              <a:t>5/10/2023</a:t>
            </a:fld>
            <a:endParaRPr lang="en-US">
              <a:solidFill>
                <a:schemeClr val="bg1"/>
              </a:solidFill>
            </a:endParaRPr>
          </a:p>
        </p:txBody>
      </p:sp>
      <p:sp>
        <p:nvSpPr>
          <p:cNvPr id="3" name="Footer Placeholder 2">
            <a:extLst>
              <a:ext uri="{FF2B5EF4-FFF2-40B4-BE49-F238E27FC236}">
                <a16:creationId xmlns:a16="http://schemas.microsoft.com/office/drawing/2014/main" xmlns="" id="{0C0A803A-00BB-1416-1D40-5ECB69172344}"/>
              </a:ext>
            </a:extLst>
          </p:cNvPr>
          <p:cNvSpPr>
            <a:spLocks noGrp="1"/>
          </p:cNvSpPr>
          <p:nvPr>
            <p:ph type="ftr" sz="quarter" idx="11"/>
          </p:nvPr>
        </p:nvSpPr>
        <p:spPr>
          <a:xfrm>
            <a:off x="5596471" y="6422854"/>
            <a:ext cx="5044440" cy="365125"/>
          </a:xfrm>
        </p:spPr>
        <p:txBody>
          <a:bodyPr vert="horz" lIns="91440" tIns="45720" rIns="91440" bIns="45720" rtlCol="0" anchor="ctr">
            <a:normAutofit/>
          </a:bodyPr>
          <a:lstStyle/>
          <a:p>
            <a:pPr defTabSz="914400">
              <a:spcAft>
                <a:spcPts val="600"/>
              </a:spcAft>
            </a:pPr>
            <a:r>
              <a:rPr lang="en-US">
                <a:solidFill>
                  <a:schemeClr val="bg1"/>
                </a:solidFill>
              </a:rPr>
              <a:t>A Society Free From All Forms of Gender Inequality.</a:t>
            </a:r>
          </a:p>
        </p:txBody>
      </p:sp>
      <p:sp>
        <p:nvSpPr>
          <p:cNvPr id="4" name="Slide Number Placeholder 3">
            <a:extLst>
              <a:ext uri="{FF2B5EF4-FFF2-40B4-BE49-F238E27FC236}">
                <a16:creationId xmlns:a16="http://schemas.microsoft.com/office/drawing/2014/main" xmlns="" id="{397AFB92-2292-CA6A-2092-5AAF41FFD294}"/>
              </a:ext>
            </a:extLst>
          </p:cNvPr>
          <p:cNvSpPr>
            <a:spLocks noGrp="1"/>
          </p:cNvSpPr>
          <p:nvPr>
            <p:ph type="sldNum" sz="quarter" idx="12"/>
          </p:nvPr>
        </p:nvSpPr>
        <p:spPr>
          <a:xfrm>
            <a:off x="10658927" y="6422854"/>
            <a:ext cx="946264" cy="365125"/>
          </a:xfrm>
        </p:spPr>
        <p:txBody>
          <a:bodyPr vert="horz" lIns="45720" tIns="45720" rIns="91440" bIns="45720" rtlCol="0" anchor="ctr">
            <a:normAutofit/>
          </a:bodyPr>
          <a:lstStyle/>
          <a:p>
            <a:pPr defTabSz="914400">
              <a:spcAft>
                <a:spcPts val="600"/>
              </a:spcAft>
            </a:pPr>
            <a:fld id="{4C5DC4AD-8DB4-4E4A-BEA4-8A23F11057A7}" type="slidenum">
              <a:rPr lang="en-US">
                <a:solidFill>
                  <a:schemeClr val="bg1"/>
                </a:solidFill>
              </a:rPr>
              <a:pPr defTabSz="914400">
                <a:spcAft>
                  <a:spcPts val="600"/>
                </a:spcAft>
              </a:pPr>
              <a:t>32</a:t>
            </a:fld>
            <a:endParaRPr lang="en-US">
              <a:solidFill>
                <a:schemeClr val="bg1"/>
              </a:solidFill>
            </a:endParaRPr>
          </a:p>
        </p:txBody>
      </p:sp>
    </p:spTree>
    <p:extLst>
      <p:ext uri="{BB962C8B-B14F-4D97-AF65-F5344CB8AC3E}">
        <p14:creationId xmlns:p14="http://schemas.microsoft.com/office/powerpoint/2010/main" xmlns="" val="3836414392"/>
      </p:ext>
    </p:extLst>
  </p:cSld>
  <p:clrMapOvr>
    <a:overrideClrMapping bg1="lt1" tx1="dk1" bg2="lt2" tx2="dk2" accent1="accent1" accent2="accent2" accent3="accent3" accent4="accent4" accent5="accent5" accent6="accent6" hlink="hlink" folHlink="folHlink"/>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7A26722-1DB2-E979-34A1-999993727336}"/>
              </a:ext>
            </a:extLst>
          </p:cNvPr>
          <p:cNvSpPr>
            <a:spLocks noGrp="1"/>
          </p:cNvSpPr>
          <p:nvPr>
            <p:ph type="title"/>
          </p:nvPr>
        </p:nvSpPr>
        <p:spPr>
          <a:xfrm>
            <a:off x="168777" y="284176"/>
            <a:ext cx="10818222" cy="665118"/>
          </a:xfrm>
        </p:spPr>
        <p:txBody>
          <a:bodyPr/>
          <a:lstStyle/>
          <a:p>
            <a:r>
              <a:rPr lang="en-US" b="1">
                <a:ea typeface="+mj-lt"/>
                <a:cs typeface="+mj-lt"/>
              </a:rPr>
              <a:t>Budget: 2023/24 per Programme</a:t>
            </a:r>
            <a:r>
              <a:rPr lang="en-US">
                <a:ea typeface="+mj-lt"/>
                <a:cs typeface="+mj-lt"/>
              </a:rPr>
              <a:t> </a:t>
            </a:r>
            <a:endParaRPr lang="en-US"/>
          </a:p>
        </p:txBody>
      </p:sp>
      <p:sp>
        <p:nvSpPr>
          <p:cNvPr id="4" name="Date Placeholder 3">
            <a:extLst>
              <a:ext uri="{FF2B5EF4-FFF2-40B4-BE49-F238E27FC236}">
                <a16:creationId xmlns:a16="http://schemas.microsoft.com/office/drawing/2014/main" xmlns="" id="{A6D38317-16A5-2B7C-6F60-05C91B9B62AD}"/>
              </a:ext>
            </a:extLst>
          </p:cNvPr>
          <p:cNvSpPr>
            <a:spLocks noGrp="1"/>
          </p:cNvSpPr>
          <p:nvPr>
            <p:ph type="dt" sz="half" idx="10"/>
          </p:nvPr>
        </p:nvSpPr>
        <p:spPr/>
        <p:txBody>
          <a:bodyPr/>
          <a:lstStyle/>
          <a:p>
            <a:fld id="{55DA6F25-8700-47EF-BFFF-210886682FDE}" type="datetime1">
              <a:rPr lang="en-ZA" smtClean="0"/>
              <a:pPr/>
              <a:t>2023/05/10</a:t>
            </a:fld>
            <a:endParaRPr lang="en-ZA"/>
          </a:p>
        </p:txBody>
      </p:sp>
      <p:sp>
        <p:nvSpPr>
          <p:cNvPr id="5" name="Footer Placeholder 4">
            <a:extLst>
              <a:ext uri="{FF2B5EF4-FFF2-40B4-BE49-F238E27FC236}">
                <a16:creationId xmlns:a16="http://schemas.microsoft.com/office/drawing/2014/main" xmlns="" id="{14D710EC-B88D-FE6C-36EF-C1B0A19010F9}"/>
              </a:ext>
            </a:extLst>
          </p:cNvPr>
          <p:cNvSpPr>
            <a:spLocks noGrp="1"/>
          </p:cNvSpPr>
          <p:nvPr>
            <p:ph type="ftr" sz="quarter" idx="11"/>
          </p:nvPr>
        </p:nvSpPr>
        <p:spPr/>
        <p:txBody>
          <a:bodyPr/>
          <a:lstStyle/>
          <a:p>
            <a:r>
              <a:rPr lang="en-US"/>
              <a:t>A Society Free From All Forms of Gender Inequality.</a:t>
            </a:r>
            <a:endParaRPr lang="en-ZA"/>
          </a:p>
        </p:txBody>
      </p:sp>
      <p:sp>
        <p:nvSpPr>
          <p:cNvPr id="6" name="Slide Number Placeholder 5">
            <a:extLst>
              <a:ext uri="{FF2B5EF4-FFF2-40B4-BE49-F238E27FC236}">
                <a16:creationId xmlns:a16="http://schemas.microsoft.com/office/drawing/2014/main" xmlns="" id="{791A718E-9C94-4858-86B3-F85C1BE8DA9C}"/>
              </a:ext>
            </a:extLst>
          </p:cNvPr>
          <p:cNvSpPr>
            <a:spLocks noGrp="1"/>
          </p:cNvSpPr>
          <p:nvPr>
            <p:ph type="sldNum" sz="quarter" idx="12"/>
          </p:nvPr>
        </p:nvSpPr>
        <p:spPr/>
        <p:txBody>
          <a:bodyPr/>
          <a:lstStyle/>
          <a:p>
            <a:fld id="{4C5DC4AD-8DB4-4E4A-BEA4-8A23F11057A7}" type="slidenum">
              <a:rPr lang="en-ZA" smtClean="0"/>
              <a:pPr/>
              <a:t>33</a:t>
            </a:fld>
            <a:endParaRPr lang="en-ZA"/>
          </a:p>
        </p:txBody>
      </p:sp>
      <p:pic>
        <p:nvPicPr>
          <p:cNvPr id="7" name="Picture 7" descr="Table&#10;&#10;Description automatically generated">
            <a:extLst>
              <a:ext uri="{FF2B5EF4-FFF2-40B4-BE49-F238E27FC236}">
                <a16:creationId xmlns:a16="http://schemas.microsoft.com/office/drawing/2014/main" xmlns="" id="{6626A471-8971-50F3-9A8A-30200176BEEF}"/>
              </a:ext>
            </a:extLst>
          </p:cNvPr>
          <p:cNvPicPr>
            <a:picLocks noChangeAspect="1"/>
          </p:cNvPicPr>
          <p:nvPr/>
        </p:nvPicPr>
        <p:blipFill>
          <a:blip r:embed="rId2" cstate="print"/>
          <a:stretch>
            <a:fillRect/>
          </a:stretch>
        </p:blipFill>
        <p:spPr>
          <a:xfrm>
            <a:off x="2721" y="856401"/>
            <a:ext cx="12186557" cy="5635056"/>
          </a:xfrm>
          <a:prstGeom prst="rect">
            <a:avLst/>
          </a:prstGeom>
        </p:spPr>
      </p:pic>
    </p:spTree>
    <p:extLst>
      <p:ext uri="{BB962C8B-B14F-4D97-AF65-F5344CB8AC3E}">
        <p14:creationId xmlns:p14="http://schemas.microsoft.com/office/powerpoint/2010/main" xmlns="" val="37928842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4E9B277-20F1-94DA-2CE8-039B239203A2}"/>
              </a:ext>
            </a:extLst>
          </p:cNvPr>
          <p:cNvSpPr>
            <a:spLocks noGrp="1"/>
          </p:cNvSpPr>
          <p:nvPr>
            <p:ph type="title"/>
          </p:nvPr>
        </p:nvSpPr>
        <p:spPr>
          <a:xfrm>
            <a:off x="1202919" y="284176"/>
            <a:ext cx="9784080" cy="1315032"/>
          </a:xfrm>
        </p:spPr>
        <p:txBody>
          <a:bodyPr/>
          <a:lstStyle/>
          <a:p>
            <a:pPr algn="ctr"/>
            <a:r>
              <a:rPr lang="en-US" b="1">
                <a:solidFill>
                  <a:schemeClr val="tx2">
                    <a:lumMod val="50000"/>
                  </a:schemeClr>
                </a:solidFill>
                <a:latin typeface="Century Gothic" panose="020B0502020202020204" pitchFamily="34" charset="0"/>
              </a:rPr>
              <a:t>FINANCIAL MATTERS</a:t>
            </a:r>
            <a:endParaRPr lang="en-ZA" b="1">
              <a:solidFill>
                <a:schemeClr val="tx2">
                  <a:lumMod val="50000"/>
                </a:schemeClr>
              </a:solidFill>
              <a:latin typeface="Century Gothic" panose="020B0502020202020204" pitchFamily="34" charset="0"/>
            </a:endParaRPr>
          </a:p>
        </p:txBody>
      </p:sp>
      <p:sp>
        <p:nvSpPr>
          <p:cNvPr id="4" name="Date Placeholder 3">
            <a:extLst>
              <a:ext uri="{FF2B5EF4-FFF2-40B4-BE49-F238E27FC236}">
                <a16:creationId xmlns:a16="http://schemas.microsoft.com/office/drawing/2014/main" xmlns="" id="{8CA3D463-C4C1-1224-E0D3-4D48E5243F44}"/>
              </a:ext>
            </a:extLst>
          </p:cNvPr>
          <p:cNvSpPr>
            <a:spLocks noGrp="1"/>
          </p:cNvSpPr>
          <p:nvPr>
            <p:ph type="dt" sz="half" idx="10"/>
          </p:nvPr>
        </p:nvSpPr>
        <p:spPr/>
        <p:txBody>
          <a:bodyPr/>
          <a:lstStyle/>
          <a:p>
            <a:fld id="{55DA6F25-8700-47EF-BFFF-210886682FDE}" type="datetime1">
              <a:rPr lang="en-ZA" smtClean="0"/>
              <a:pPr/>
              <a:t>2023/05/10</a:t>
            </a:fld>
            <a:endParaRPr lang="en-ZA"/>
          </a:p>
        </p:txBody>
      </p:sp>
      <p:sp>
        <p:nvSpPr>
          <p:cNvPr id="5" name="Footer Placeholder 4">
            <a:extLst>
              <a:ext uri="{FF2B5EF4-FFF2-40B4-BE49-F238E27FC236}">
                <a16:creationId xmlns:a16="http://schemas.microsoft.com/office/drawing/2014/main" xmlns="" id="{187B3271-8008-CE0B-4293-BD3843E29544}"/>
              </a:ext>
            </a:extLst>
          </p:cNvPr>
          <p:cNvSpPr>
            <a:spLocks noGrp="1"/>
          </p:cNvSpPr>
          <p:nvPr>
            <p:ph type="ftr" sz="quarter" idx="11"/>
          </p:nvPr>
        </p:nvSpPr>
        <p:spPr/>
        <p:txBody>
          <a:bodyPr/>
          <a:lstStyle/>
          <a:p>
            <a:r>
              <a:rPr lang="en-US"/>
              <a:t>A Society Free From All Forms of Gender Inequality.</a:t>
            </a:r>
            <a:endParaRPr lang="en-ZA"/>
          </a:p>
        </p:txBody>
      </p:sp>
      <p:sp>
        <p:nvSpPr>
          <p:cNvPr id="6" name="Slide Number Placeholder 5">
            <a:extLst>
              <a:ext uri="{FF2B5EF4-FFF2-40B4-BE49-F238E27FC236}">
                <a16:creationId xmlns:a16="http://schemas.microsoft.com/office/drawing/2014/main" xmlns="" id="{5A88288D-2355-8FB4-D73D-3B39D1A490C5}"/>
              </a:ext>
            </a:extLst>
          </p:cNvPr>
          <p:cNvSpPr>
            <a:spLocks noGrp="1"/>
          </p:cNvSpPr>
          <p:nvPr>
            <p:ph type="sldNum" sz="quarter" idx="12"/>
          </p:nvPr>
        </p:nvSpPr>
        <p:spPr/>
        <p:txBody>
          <a:bodyPr/>
          <a:lstStyle/>
          <a:p>
            <a:fld id="{4C5DC4AD-8DB4-4E4A-BEA4-8A23F11057A7}" type="slidenum">
              <a:rPr lang="en-ZA" dirty="0" smtClean="0"/>
              <a:pPr/>
              <a:t>34</a:t>
            </a:fld>
            <a:endParaRPr lang="en-ZA"/>
          </a:p>
        </p:txBody>
      </p:sp>
      <p:pic>
        <p:nvPicPr>
          <p:cNvPr id="7" name="Picture 6" descr="A picture containing logo&#10;&#10;Description automatically generated">
            <a:extLst>
              <a:ext uri="{FF2B5EF4-FFF2-40B4-BE49-F238E27FC236}">
                <a16:creationId xmlns:a16="http://schemas.microsoft.com/office/drawing/2014/main" xmlns="" id="{2F0876B5-AE14-A2D5-D5AA-F2DA620FA381}"/>
              </a:ext>
            </a:extLst>
          </p:cNvPr>
          <p:cNvPicPr>
            <a:picLocks noChangeAspect="1"/>
          </p:cNvPicPr>
          <p:nvPr/>
        </p:nvPicPr>
        <p:blipFill rotWithShape="1">
          <a:blip r:embed="rId2" cstate="print">
            <a:extLst>
              <a:ext uri="{28A0092B-C50C-407E-A947-70E740481C1C}">
                <a14:useLocalDpi xmlns:a14="http://schemas.microsoft.com/office/drawing/2010/main" xmlns="" val="0"/>
              </a:ext>
            </a:extLst>
          </a:blip>
          <a:srcRect b="15227"/>
          <a:stretch/>
        </p:blipFill>
        <p:spPr>
          <a:xfrm>
            <a:off x="9496422" y="204416"/>
            <a:ext cx="2325009" cy="1493927"/>
          </a:xfrm>
          <a:prstGeom prst="rect">
            <a:avLst/>
          </a:prstGeom>
        </p:spPr>
      </p:pic>
      <p:sp>
        <p:nvSpPr>
          <p:cNvPr id="3" name="TextBox 2">
            <a:extLst>
              <a:ext uri="{FF2B5EF4-FFF2-40B4-BE49-F238E27FC236}">
                <a16:creationId xmlns:a16="http://schemas.microsoft.com/office/drawing/2014/main" xmlns="" id="{E416DA2F-DAA8-FA3F-3B2F-A78B5D785BEB}"/>
              </a:ext>
            </a:extLst>
          </p:cNvPr>
          <p:cNvSpPr txBox="1"/>
          <p:nvPr/>
        </p:nvSpPr>
        <p:spPr>
          <a:xfrm>
            <a:off x="-740408" y="1201160"/>
            <a:ext cx="7587806"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a:solidFill>
                  <a:schemeClr val="bg1"/>
                </a:solidFill>
                <a:latin typeface="Century Gothic"/>
              </a:rPr>
              <a:t>Budget: 2023/24 - Per</a:t>
            </a:r>
            <a:r>
              <a:rPr lang="en-US" sz="2000" b="1">
                <a:latin typeface="Century Gothic"/>
              </a:rPr>
              <a:t> </a:t>
            </a:r>
            <a:r>
              <a:rPr lang="en-US" sz="2000" b="1">
                <a:solidFill>
                  <a:schemeClr val="bg1"/>
                </a:solidFill>
                <a:latin typeface="Century Gothic"/>
              </a:rPr>
              <a:t>Expenditure Type</a:t>
            </a:r>
            <a:endParaRPr lang="en-US" sz="2000">
              <a:solidFill>
                <a:schemeClr val="bg1"/>
              </a:solidFill>
            </a:endParaRPr>
          </a:p>
        </p:txBody>
      </p:sp>
      <p:pic>
        <p:nvPicPr>
          <p:cNvPr id="10" name="Picture 7" descr="Table&#10;&#10;Description automatically generated">
            <a:extLst>
              <a:ext uri="{FF2B5EF4-FFF2-40B4-BE49-F238E27FC236}">
                <a16:creationId xmlns:a16="http://schemas.microsoft.com/office/drawing/2014/main" xmlns="" id="{A6FD68B6-D93E-1004-C7C7-2ED95B8A8F62}"/>
              </a:ext>
            </a:extLst>
          </p:cNvPr>
          <p:cNvPicPr>
            <a:picLocks noChangeAspect="1"/>
          </p:cNvPicPr>
          <p:nvPr/>
        </p:nvPicPr>
        <p:blipFill>
          <a:blip r:embed="rId3" cstate="print"/>
          <a:stretch>
            <a:fillRect/>
          </a:stretch>
        </p:blipFill>
        <p:spPr>
          <a:xfrm>
            <a:off x="-2669" y="1706241"/>
            <a:ext cx="12198878" cy="4718940"/>
          </a:xfrm>
          <a:prstGeom prst="rect">
            <a:avLst/>
          </a:prstGeom>
        </p:spPr>
      </p:pic>
    </p:spTree>
    <p:extLst>
      <p:ext uri="{BB962C8B-B14F-4D97-AF65-F5344CB8AC3E}">
        <p14:creationId xmlns:p14="http://schemas.microsoft.com/office/powerpoint/2010/main" xmlns="" val="22556698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7224B8BD-C21A-80DB-77E6-8694375B1B15}"/>
              </a:ext>
            </a:extLst>
          </p:cNvPr>
          <p:cNvSpPr>
            <a:spLocks noGrp="1"/>
          </p:cNvSpPr>
          <p:nvPr>
            <p:ph type="dt" sz="half" idx="10"/>
          </p:nvPr>
        </p:nvSpPr>
        <p:spPr/>
        <p:txBody>
          <a:bodyPr/>
          <a:lstStyle/>
          <a:p>
            <a:fld id="{2FAF3300-7AB1-4288-AD51-7C767A29B26E}" type="datetime1">
              <a:rPr lang="en-ZA" smtClean="0"/>
              <a:pPr/>
              <a:t>2023/05/10</a:t>
            </a:fld>
            <a:endParaRPr lang="en-ZA"/>
          </a:p>
        </p:txBody>
      </p:sp>
      <p:sp>
        <p:nvSpPr>
          <p:cNvPr id="3" name="Footer Placeholder 2">
            <a:extLst>
              <a:ext uri="{FF2B5EF4-FFF2-40B4-BE49-F238E27FC236}">
                <a16:creationId xmlns:a16="http://schemas.microsoft.com/office/drawing/2014/main" xmlns="" id="{E5F3FA75-EEA0-7F14-E104-1331412179D2}"/>
              </a:ext>
            </a:extLst>
          </p:cNvPr>
          <p:cNvSpPr>
            <a:spLocks noGrp="1"/>
          </p:cNvSpPr>
          <p:nvPr>
            <p:ph type="ftr" sz="quarter" idx="11"/>
          </p:nvPr>
        </p:nvSpPr>
        <p:spPr>
          <a:xfrm>
            <a:off x="6176020" y="4705671"/>
            <a:ext cx="5044440" cy="365125"/>
          </a:xfrm>
        </p:spPr>
        <p:txBody>
          <a:bodyPr/>
          <a:lstStyle/>
          <a:p>
            <a:r>
              <a:rPr lang="en-US"/>
              <a:t>A Society Free From All Forms of Gender Inequality.</a:t>
            </a:r>
            <a:endParaRPr lang="en-ZA"/>
          </a:p>
        </p:txBody>
      </p:sp>
      <p:sp>
        <p:nvSpPr>
          <p:cNvPr id="4" name="Slide Number Placeholder 3">
            <a:extLst>
              <a:ext uri="{FF2B5EF4-FFF2-40B4-BE49-F238E27FC236}">
                <a16:creationId xmlns:a16="http://schemas.microsoft.com/office/drawing/2014/main" xmlns="" id="{4ED24967-D999-BD95-5BC5-3740F5BD6F96}"/>
              </a:ext>
            </a:extLst>
          </p:cNvPr>
          <p:cNvSpPr>
            <a:spLocks noGrp="1"/>
          </p:cNvSpPr>
          <p:nvPr>
            <p:ph type="sldNum" sz="quarter" idx="12"/>
          </p:nvPr>
        </p:nvSpPr>
        <p:spPr/>
        <p:txBody>
          <a:bodyPr/>
          <a:lstStyle/>
          <a:p>
            <a:fld id="{4C5DC4AD-8DB4-4E4A-BEA4-8A23F11057A7}" type="slidenum">
              <a:rPr lang="en-ZA" dirty="0" smtClean="0"/>
              <a:pPr/>
              <a:t>35</a:t>
            </a:fld>
            <a:endParaRPr lang="en-ZA"/>
          </a:p>
        </p:txBody>
      </p:sp>
      <p:graphicFrame>
        <p:nvGraphicFramePr>
          <p:cNvPr id="11" name="Table 10">
            <a:extLst>
              <a:ext uri="{FF2B5EF4-FFF2-40B4-BE49-F238E27FC236}">
                <a16:creationId xmlns:a16="http://schemas.microsoft.com/office/drawing/2014/main" xmlns="" id="{51FC1BD7-A948-2737-6896-7F425A013592}"/>
              </a:ext>
            </a:extLst>
          </p:cNvPr>
          <p:cNvGraphicFramePr>
            <a:graphicFrameLocks noGrp="1"/>
          </p:cNvGraphicFramePr>
          <p:nvPr>
            <p:extLst>
              <p:ext uri="{D42A27DB-BD31-4B8C-83A1-F6EECF244321}">
                <p14:modId xmlns:p14="http://schemas.microsoft.com/office/powerpoint/2010/main" xmlns="" val="657919109"/>
              </p:ext>
            </p:extLst>
          </p:nvPr>
        </p:nvGraphicFramePr>
        <p:xfrm>
          <a:off x="449945" y="747565"/>
          <a:ext cx="11254964" cy="5940220"/>
        </p:xfrm>
        <a:graphic>
          <a:graphicData uri="http://schemas.openxmlformats.org/drawingml/2006/table">
            <a:tbl>
              <a:tblPr firstRow="1" firstCol="1" bandRow="1">
                <a:tableStyleId>{5C22544A-7EE6-4342-B048-85BDC9FD1C3A}</a:tableStyleId>
              </a:tblPr>
              <a:tblGrid>
                <a:gridCol w="4893658">
                  <a:extLst>
                    <a:ext uri="{9D8B030D-6E8A-4147-A177-3AD203B41FA5}">
                      <a16:colId xmlns:a16="http://schemas.microsoft.com/office/drawing/2014/main" xmlns="" val="2002125987"/>
                    </a:ext>
                  </a:extLst>
                </a:gridCol>
                <a:gridCol w="3610593">
                  <a:extLst>
                    <a:ext uri="{9D8B030D-6E8A-4147-A177-3AD203B41FA5}">
                      <a16:colId xmlns:a16="http://schemas.microsoft.com/office/drawing/2014/main" xmlns="" val="1650499200"/>
                    </a:ext>
                  </a:extLst>
                </a:gridCol>
                <a:gridCol w="2750713">
                  <a:extLst>
                    <a:ext uri="{9D8B030D-6E8A-4147-A177-3AD203B41FA5}">
                      <a16:colId xmlns:a16="http://schemas.microsoft.com/office/drawing/2014/main" xmlns="" val="2751137309"/>
                    </a:ext>
                  </a:extLst>
                </a:gridCol>
              </a:tblGrid>
              <a:tr h="381190">
                <a:tc>
                  <a:txBody>
                    <a:bodyPr/>
                    <a:lstStyle/>
                    <a:p>
                      <a:pPr>
                        <a:spcBef>
                          <a:spcPts val="40"/>
                        </a:spcBef>
                      </a:pPr>
                      <a:r>
                        <a:rPr lang="en-US" sz="1600" u="sng">
                          <a:solidFill>
                            <a:schemeClr val="bg1"/>
                          </a:solidFill>
                          <a:effectLst/>
                          <a:latin typeface="Century Gothic"/>
                        </a:rPr>
                        <a:t>PROPERTY DESCRIPTION</a:t>
                      </a:r>
                    </a:p>
                  </a:txBody>
                  <a:tcPr marL="68580" marR="68580" marT="0" marB="0">
                    <a:lnL w="0">
                      <a:noFill/>
                    </a:lnL>
                    <a:lnR w="0">
                      <a:noFill/>
                    </a:lnR>
                    <a:lnT w="0">
                      <a:noFill/>
                    </a:lnT>
                    <a:lnB w="0">
                      <a:noFill/>
                    </a:lnB>
                    <a:solidFill>
                      <a:schemeClr val="bg2">
                        <a:lumMod val="60000"/>
                        <a:lumOff val="40000"/>
                      </a:schemeClr>
                    </a:solidFill>
                  </a:tcPr>
                </a:tc>
                <a:tc>
                  <a:txBody>
                    <a:bodyPr/>
                    <a:lstStyle/>
                    <a:p>
                      <a:pPr>
                        <a:spcBef>
                          <a:spcPts val="40"/>
                        </a:spcBef>
                      </a:pPr>
                      <a:r>
                        <a:rPr lang="en-US" sz="1600" u="sng">
                          <a:solidFill>
                            <a:schemeClr val="bg1"/>
                          </a:solidFill>
                          <a:effectLst/>
                          <a:latin typeface="Century Gothic"/>
                        </a:rPr>
                        <a:t>LEASE START DATE</a:t>
                      </a:r>
                      <a:endParaRPr lang="en-US" sz="1600" u="sng">
                        <a:latin typeface="Century Gothic"/>
                      </a:endParaRPr>
                    </a:p>
                  </a:txBody>
                  <a:tcPr marL="68580" marR="68580" marT="0" marB="0">
                    <a:lnL w="0">
                      <a:noFill/>
                    </a:lnL>
                    <a:lnR w="0">
                      <a:noFill/>
                    </a:lnR>
                    <a:lnT w="0">
                      <a:noFill/>
                    </a:lnT>
                    <a:lnB w="0">
                      <a:noFill/>
                    </a:lnB>
                    <a:solidFill>
                      <a:schemeClr val="bg2">
                        <a:lumMod val="60000"/>
                        <a:lumOff val="40000"/>
                      </a:schemeClr>
                    </a:solidFill>
                  </a:tcPr>
                </a:tc>
                <a:tc>
                  <a:txBody>
                    <a:bodyPr/>
                    <a:lstStyle/>
                    <a:p>
                      <a:pPr>
                        <a:spcBef>
                          <a:spcPts val="40"/>
                        </a:spcBef>
                      </a:pPr>
                      <a:r>
                        <a:rPr lang="en-US" sz="1600" u="sng">
                          <a:solidFill>
                            <a:schemeClr val="bg1"/>
                          </a:solidFill>
                          <a:effectLst/>
                          <a:latin typeface="Century Gothic"/>
                        </a:rPr>
                        <a:t>LEASE END DATE</a:t>
                      </a:r>
                    </a:p>
                  </a:txBody>
                  <a:tcPr marL="68580" marR="68580" marT="0" marB="0">
                    <a:lnL w="0">
                      <a:noFill/>
                    </a:lnL>
                    <a:lnR w="0">
                      <a:noFill/>
                    </a:lnR>
                    <a:lnT w="0">
                      <a:noFill/>
                    </a:lnT>
                    <a:lnB w="0">
                      <a:noFill/>
                    </a:lnB>
                    <a:solidFill>
                      <a:schemeClr val="bg2">
                        <a:lumMod val="60000"/>
                        <a:lumOff val="40000"/>
                      </a:schemeClr>
                    </a:solidFill>
                  </a:tcPr>
                </a:tc>
                <a:extLst>
                  <a:ext uri="{0D108BD9-81ED-4DB2-BD59-A6C34878D82A}">
                    <a16:rowId xmlns:a16="http://schemas.microsoft.com/office/drawing/2014/main" xmlns="" val="2965099920"/>
                  </a:ext>
                </a:extLst>
              </a:tr>
              <a:tr h="555903">
                <a:tc>
                  <a:txBody>
                    <a:bodyPr/>
                    <a:lstStyle/>
                    <a:p>
                      <a:pPr>
                        <a:spcBef>
                          <a:spcPts val="40"/>
                        </a:spcBef>
                      </a:pPr>
                      <a:r>
                        <a:rPr lang="en-US" sz="1600">
                          <a:solidFill>
                            <a:schemeClr val="bg1"/>
                          </a:solidFill>
                          <a:effectLst/>
                          <a:latin typeface="Century Gothic"/>
                        </a:rPr>
                        <a:t>Bloemfontein: Fedsure Building</a:t>
                      </a:r>
                      <a:endParaRPr lang="en-US" sz="1600">
                        <a:latin typeface="Century Gothic"/>
                      </a:endParaRPr>
                    </a:p>
                  </a:txBody>
                  <a:tcPr marL="68580" marR="68580" marT="0" marB="0">
                    <a:lnL w="0">
                      <a:noFill/>
                    </a:lnL>
                    <a:lnR w="0">
                      <a:noFill/>
                    </a:lnR>
                    <a:lnT w="0">
                      <a:noFill/>
                    </a:lnT>
                    <a:lnB w="0">
                      <a:noFill/>
                    </a:lnB>
                    <a:solidFill>
                      <a:schemeClr val="bg2">
                        <a:lumMod val="60000"/>
                        <a:lumOff val="40000"/>
                      </a:schemeClr>
                    </a:solidFill>
                  </a:tcPr>
                </a:tc>
                <a:tc>
                  <a:txBody>
                    <a:bodyPr/>
                    <a:lstStyle/>
                    <a:p>
                      <a:pPr>
                        <a:spcBef>
                          <a:spcPts val="40"/>
                        </a:spcBef>
                      </a:pPr>
                      <a:r>
                        <a:rPr lang="en-US" sz="1600">
                          <a:solidFill>
                            <a:schemeClr val="bg1"/>
                          </a:solidFill>
                          <a:effectLst/>
                          <a:latin typeface="Century Gothic"/>
                        </a:rPr>
                        <a:t>29-01-2019</a:t>
                      </a:r>
                    </a:p>
                  </a:txBody>
                  <a:tcPr marL="68580" marR="68580" marT="0" marB="0">
                    <a:lnL w="0">
                      <a:noFill/>
                    </a:lnL>
                    <a:lnR w="0">
                      <a:noFill/>
                    </a:lnR>
                    <a:lnT w="0">
                      <a:noFill/>
                    </a:lnT>
                    <a:lnB w="0">
                      <a:noFill/>
                    </a:lnB>
                    <a:solidFill>
                      <a:schemeClr val="bg2">
                        <a:lumMod val="60000"/>
                        <a:lumOff val="40000"/>
                      </a:schemeClr>
                    </a:solidFill>
                  </a:tcPr>
                </a:tc>
                <a:tc>
                  <a:txBody>
                    <a:bodyPr/>
                    <a:lstStyle/>
                    <a:p>
                      <a:pPr>
                        <a:spcBef>
                          <a:spcPts val="40"/>
                        </a:spcBef>
                      </a:pPr>
                      <a:r>
                        <a:rPr lang="en-US" sz="1600">
                          <a:solidFill>
                            <a:schemeClr val="bg1"/>
                          </a:solidFill>
                          <a:effectLst/>
                          <a:latin typeface="Century Gothic"/>
                        </a:rPr>
                        <a:t>31-08- 2024</a:t>
                      </a:r>
                    </a:p>
                  </a:txBody>
                  <a:tcPr marL="68580" marR="68580" marT="0" marB="0">
                    <a:lnL w="0">
                      <a:noFill/>
                    </a:lnL>
                    <a:lnR w="0">
                      <a:noFill/>
                    </a:lnR>
                    <a:lnT w="0">
                      <a:noFill/>
                    </a:lnT>
                    <a:lnB w="0">
                      <a:noFill/>
                    </a:lnB>
                    <a:solidFill>
                      <a:schemeClr val="bg2">
                        <a:lumMod val="60000"/>
                        <a:lumOff val="40000"/>
                      </a:schemeClr>
                    </a:solidFill>
                  </a:tcPr>
                </a:tc>
                <a:extLst>
                  <a:ext uri="{0D108BD9-81ED-4DB2-BD59-A6C34878D82A}">
                    <a16:rowId xmlns:a16="http://schemas.microsoft.com/office/drawing/2014/main" xmlns="" val="2672370420"/>
                  </a:ext>
                </a:extLst>
              </a:tr>
              <a:tr h="555903">
                <a:tc>
                  <a:txBody>
                    <a:bodyPr/>
                    <a:lstStyle/>
                    <a:p>
                      <a:pPr>
                        <a:spcBef>
                          <a:spcPts val="40"/>
                        </a:spcBef>
                      </a:pPr>
                      <a:r>
                        <a:rPr lang="en-US" sz="1600">
                          <a:solidFill>
                            <a:schemeClr val="bg1"/>
                          </a:solidFill>
                          <a:effectLst/>
                          <a:latin typeface="Century Gothic"/>
                        </a:rPr>
                        <a:t>Cape Town: Absa Building</a:t>
                      </a:r>
                      <a:endParaRPr lang="en-US" sz="1600">
                        <a:latin typeface="Century Gothic"/>
                      </a:endParaRPr>
                    </a:p>
                  </a:txBody>
                  <a:tcPr marL="68580" marR="68580" marT="0" marB="0">
                    <a:lnL w="0">
                      <a:noFill/>
                    </a:lnL>
                    <a:lnR w="0">
                      <a:noFill/>
                    </a:lnR>
                    <a:lnT w="0">
                      <a:noFill/>
                    </a:lnT>
                    <a:lnB w="0">
                      <a:noFill/>
                    </a:lnB>
                    <a:solidFill>
                      <a:schemeClr val="bg2">
                        <a:lumMod val="60000"/>
                        <a:lumOff val="40000"/>
                      </a:schemeClr>
                    </a:solidFill>
                  </a:tcPr>
                </a:tc>
                <a:tc>
                  <a:txBody>
                    <a:bodyPr/>
                    <a:lstStyle/>
                    <a:p>
                      <a:pPr>
                        <a:spcBef>
                          <a:spcPts val="40"/>
                        </a:spcBef>
                      </a:pPr>
                      <a:r>
                        <a:rPr lang="en-US" sz="1600">
                          <a:solidFill>
                            <a:schemeClr val="bg1"/>
                          </a:solidFill>
                          <a:effectLst/>
                          <a:latin typeface="Century Gothic"/>
                        </a:rPr>
                        <a:t>01-01-2022</a:t>
                      </a:r>
                    </a:p>
                  </a:txBody>
                  <a:tcPr marL="68580" marR="68580" marT="0" marB="0">
                    <a:lnL w="0">
                      <a:noFill/>
                    </a:lnL>
                    <a:lnR w="0">
                      <a:noFill/>
                    </a:lnR>
                    <a:lnT w="0">
                      <a:noFill/>
                    </a:lnT>
                    <a:lnB w="0">
                      <a:noFill/>
                    </a:lnB>
                    <a:solidFill>
                      <a:schemeClr val="bg2">
                        <a:lumMod val="60000"/>
                        <a:lumOff val="40000"/>
                      </a:schemeClr>
                    </a:solidFill>
                  </a:tcPr>
                </a:tc>
                <a:tc>
                  <a:txBody>
                    <a:bodyPr/>
                    <a:lstStyle/>
                    <a:p>
                      <a:pPr>
                        <a:spcBef>
                          <a:spcPts val="40"/>
                        </a:spcBef>
                      </a:pPr>
                      <a:r>
                        <a:rPr lang="en-US" sz="1600">
                          <a:solidFill>
                            <a:schemeClr val="bg1"/>
                          </a:solidFill>
                          <a:effectLst/>
                          <a:latin typeface="Century Gothic"/>
                        </a:rPr>
                        <a:t>31-12-2022</a:t>
                      </a:r>
                    </a:p>
                  </a:txBody>
                  <a:tcPr marL="68580" marR="68580" marT="0" marB="0">
                    <a:lnL w="0">
                      <a:noFill/>
                    </a:lnL>
                    <a:lnR w="0">
                      <a:noFill/>
                    </a:lnR>
                    <a:lnT w="0">
                      <a:noFill/>
                    </a:lnT>
                    <a:lnB w="0">
                      <a:noFill/>
                    </a:lnB>
                    <a:solidFill>
                      <a:schemeClr val="bg2">
                        <a:lumMod val="60000"/>
                        <a:lumOff val="40000"/>
                      </a:schemeClr>
                    </a:solidFill>
                  </a:tcPr>
                </a:tc>
                <a:extLst>
                  <a:ext uri="{0D108BD9-81ED-4DB2-BD59-A6C34878D82A}">
                    <a16:rowId xmlns:a16="http://schemas.microsoft.com/office/drawing/2014/main" xmlns="" val="2301816099"/>
                  </a:ext>
                </a:extLst>
              </a:tr>
              <a:tr h="555903">
                <a:tc>
                  <a:txBody>
                    <a:bodyPr/>
                    <a:lstStyle/>
                    <a:p>
                      <a:pPr>
                        <a:spcBef>
                          <a:spcPts val="40"/>
                        </a:spcBef>
                      </a:pPr>
                      <a:r>
                        <a:rPr lang="en-US" sz="1600">
                          <a:solidFill>
                            <a:schemeClr val="bg1"/>
                          </a:solidFill>
                          <a:effectLst/>
                          <a:latin typeface="Century Gothic"/>
                        </a:rPr>
                        <a:t>Durban: 40 Commercial Road</a:t>
                      </a:r>
                      <a:endParaRPr lang="en-US" sz="1600">
                        <a:latin typeface="Century Gothic"/>
                      </a:endParaRPr>
                    </a:p>
                  </a:txBody>
                  <a:tcPr marL="68580" marR="68580" marT="0" marB="0">
                    <a:lnL w="0">
                      <a:noFill/>
                    </a:lnL>
                    <a:lnR w="0">
                      <a:noFill/>
                    </a:lnR>
                    <a:lnT w="0">
                      <a:noFill/>
                    </a:lnT>
                    <a:lnB w="0">
                      <a:noFill/>
                    </a:lnB>
                    <a:solidFill>
                      <a:schemeClr val="bg2">
                        <a:lumMod val="60000"/>
                        <a:lumOff val="40000"/>
                      </a:schemeClr>
                    </a:solidFill>
                  </a:tcPr>
                </a:tc>
                <a:tc>
                  <a:txBody>
                    <a:bodyPr/>
                    <a:lstStyle/>
                    <a:p>
                      <a:pPr>
                        <a:spcBef>
                          <a:spcPts val="40"/>
                        </a:spcBef>
                      </a:pPr>
                      <a:r>
                        <a:rPr lang="en-US" sz="1600">
                          <a:solidFill>
                            <a:schemeClr val="bg1"/>
                          </a:solidFill>
                          <a:effectLst/>
                          <a:latin typeface="Century Gothic"/>
                        </a:rPr>
                        <a:t>01-09-2019</a:t>
                      </a:r>
                    </a:p>
                  </a:txBody>
                  <a:tcPr marL="68580" marR="68580" marT="0" marB="0">
                    <a:lnL w="0">
                      <a:noFill/>
                    </a:lnL>
                    <a:lnR w="0">
                      <a:noFill/>
                    </a:lnR>
                    <a:lnT w="0">
                      <a:noFill/>
                    </a:lnT>
                    <a:lnB w="0">
                      <a:noFill/>
                    </a:lnB>
                    <a:solidFill>
                      <a:schemeClr val="bg2">
                        <a:lumMod val="60000"/>
                        <a:lumOff val="40000"/>
                      </a:schemeClr>
                    </a:solidFill>
                  </a:tcPr>
                </a:tc>
                <a:tc>
                  <a:txBody>
                    <a:bodyPr/>
                    <a:lstStyle/>
                    <a:p>
                      <a:pPr>
                        <a:spcBef>
                          <a:spcPts val="40"/>
                        </a:spcBef>
                      </a:pPr>
                      <a:r>
                        <a:rPr lang="en-US" sz="1600">
                          <a:solidFill>
                            <a:schemeClr val="bg1"/>
                          </a:solidFill>
                          <a:effectLst/>
                          <a:latin typeface="Century Gothic"/>
                        </a:rPr>
                        <a:t>31-08- 2023</a:t>
                      </a:r>
                    </a:p>
                  </a:txBody>
                  <a:tcPr marL="68580" marR="68580" marT="0" marB="0">
                    <a:lnL w="0">
                      <a:noFill/>
                    </a:lnL>
                    <a:lnR w="0">
                      <a:noFill/>
                    </a:lnR>
                    <a:lnT w="0">
                      <a:noFill/>
                    </a:lnT>
                    <a:lnB w="0">
                      <a:noFill/>
                    </a:lnB>
                    <a:solidFill>
                      <a:schemeClr val="bg2">
                        <a:lumMod val="60000"/>
                        <a:lumOff val="40000"/>
                      </a:schemeClr>
                    </a:solidFill>
                  </a:tcPr>
                </a:tc>
                <a:extLst>
                  <a:ext uri="{0D108BD9-81ED-4DB2-BD59-A6C34878D82A}">
                    <a16:rowId xmlns:a16="http://schemas.microsoft.com/office/drawing/2014/main" xmlns="" val="3666479937"/>
                  </a:ext>
                </a:extLst>
              </a:tr>
              <a:tr h="555903">
                <a:tc>
                  <a:txBody>
                    <a:bodyPr/>
                    <a:lstStyle/>
                    <a:p>
                      <a:pPr>
                        <a:spcBef>
                          <a:spcPts val="40"/>
                        </a:spcBef>
                      </a:pPr>
                      <a:r>
                        <a:rPr lang="en-US" sz="1600">
                          <a:solidFill>
                            <a:schemeClr val="bg1"/>
                          </a:solidFill>
                          <a:effectLst/>
                          <a:latin typeface="Century Gothic"/>
                        </a:rPr>
                        <a:t>Kimberley: 143 Du </a:t>
                      </a:r>
                      <a:r>
                        <a:rPr lang="en-US" sz="1600" err="1">
                          <a:solidFill>
                            <a:schemeClr val="bg1"/>
                          </a:solidFill>
                          <a:effectLst/>
                          <a:latin typeface="Century Gothic"/>
                        </a:rPr>
                        <a:t>Toitspan</a:t>
                      </a:r>
                      <a:r>
                        <a:rPr lang="en-US" sz="1600">
                          <a:solidFill>
                            <a:schemeClr val="bg1"/>
                          </a:solidFill>
                          <a:effectLst/>
                          <a:latin typeface="Century Gothic"/>
                        </a:rPr>
                        <a:t> Rd</a:t>
                      </a:r>
                      <a:endParaRPr lang="en-US" sz="1600">
                        <a:latin typeface="Century Gothic"/>
                      </a:endParaRPr>
                    </a:p>
                  </a:txBody>
                  <a:tcPr marL="68580" marR="68580" marT="0" marB="0">
                    <a:lnL w="0">
                      <a:noFill/>
                    </a:lnL>
                    <a:lnR w="0">
                      <a:noFill/>
                    </a:lnR>
                    <a:lnT w="0">
                      <a:noFill/>
                    </a:lnT>
                    <a:lnB w="0">
                      <a:noFill/>
                    </a:lnB>
                    <a:solidFill>
                      <a:schemeClr val="bg2">
                        <a:lumMod val="60000"/>
                        <a:lumOff val="40000"/>
                      </a:schemeClr>
                    </a:solidFill>
                  </a:tcPr>
                </a:tc>
                <a:tc>
                  <a:txBody>
                    <a:bodyPr/>
                    <a:lstStyle/>
                    <a:p>
                      <a:pPr>
                        <a:spcBef>
                          <a:spcPts val="40"/>
                        </a:spcBef>
                      </a:pPr>
                      <a:r>
                        <a:rPr lang="en-US" sz="1600">
                          <a:solidFill>
                            <a:schemeClr val="bg1"/>
                          </a:solidFill>
                          <a:effectLst/>
                          <a:latin typeface="Century Gothic"/>
                        </a:rPr>
                        <a:t>04-01-2022</a:t>
                      </a:r>
                    </a:p>
                  </a:txBody>
                  <a:tcPr marL="68580" marR="68580" marT="0" marB="0">
                    <a:lnL w="0">
                      <a:noFill/>
                    </a:lnL>
                    <a:lnR w="0">
                      <a:noFill/>
                    </a:lnR>
                    <a:lnT w="0">
                      <a:noFill/>
                    </a:lnT>
                    <a:lnB w="0">
                      <a:noFill/>
                    </a:lnB>
                    <a:solidFill>
                      <a:schemeClr val="bg2">
                        <a:lumMod val="60000"/>
                        <a:lumOff val="40000"/>
                      </a:schemeClr>
                    </a:solidFill>
                  </a:tcPr>
                </a:tc>
                <a:tc>
                  <a:txBody>
                    <a:bodyPr/>
                    <a:lstStyle/>
                    <a:p>
                      <a:pPr>
                        <a:spcBef>
                          <a:spcPts val="40"/>
                        </a:spcBef>
                      </a:pPr>
                      <a:r>
                        <a:rPr lang="en-US" sz="1600">
                          <a:solidFill>
                            <a:schemeClr val="bg1"/>
                          </a:solidFill>
                          <a:effectLst/>
                          <a:latin typeface="Century Gothic"/>
                        </a:rPr>
                        <a:t>31-03 -2025</a:t>
                      </a:r>
                    </a:p>
                  </a:txBody>
                  <a:tcPr marL="68580" marR="68580" marT="0" marB="0">
                    <a:lnL w="0">
                      <a:noFill/>
                    </a:lnL>
                    <a:lnR w="0">
                      <a:noFill/>
                    </a:lnR>
                    <a:lnT w="0">
                      <a:noFill/>
                    </a:lnT>
                    <a:lnB w="0">
                      <a:noFill/>
                    </a:lnB>
                    <a:solidFill>
                      <a:schemeClr val="bg2">
                        <a:lumMod val="60000"/>
                        <a:lumOff val="40000"/>
                      </a:schemeClr>
                    </a:solidFill>
                  </a:tcPr>
                </a:tc>
                <a:extLst>
                  <a:ext uri="{0D108BD9-81ED-4DB2-BD59-A6C34878D82A}">
                    <a16:rowId xmlns:a16="http://schemas.microsoft.com/office/drawing/2014/main" xmlns="" val="2628355152"/>
                  </a:ext>
                </a:extLst>
              </a:tr>
              <a:tr h="555903">
                <a:tc>
                  <a:txBody>
                    <a:bodyPr/>
                    <a:lstStyle/>
                    <a:p>
                      <a:pPr>
                        <a:spcBef>
                          <a:spcPts val="40"/>
                        </a:spcBef>
                      </a:pPr>
                      <a:r>
                        <a:rPr lang="en-US" sz="1600">
                          <a:solidFill>
                            <a:schemeClr val="bg1"/>
                          </a:solidFill>
                          <a:effectLst/>
                          <a:latin typeface="Century Gothic"/>
                        </a:rPr>
                        <a:t>Mmabatho: 38 Molopo Road</a:t>
                      </a:r>
                      <a:endParaRPr lang="en-US" sz="1600">
                        <a:latin typeface="Century Gothic"/>
                      </a:endParaRPr>
                    </a:p>
                  </a:txBody>
                  <a:tcPr marL="68580" marR="68580" marT="0" marB="0">
                    <a:lnL w="0">
                      <a:noFill/>
                    </a:lnL>
                    <a:lnR w="0">
                      <a:noFill/>
                    </a:lnR>
                    <a:lnT w="0">
                      <a:noFill/>
                    </a:lnT>
                    <a:lnB w="0">
                      <a:noFill/>
                    </a:lnB>
                    <a:solidFill>
                      <a:schemeClr val="bg2">
                        <a:lumMod val="60000"/>
                        <a:lumOff val="40000"/>
                      </a:schemeClr>
                    </a:solidFill>
                  </a:tcPr>
                </a:tc>
                <a:tc>
                  <a:txBody>
                    <a:bodyPr/>
                    <a:lstStyle/>
                    <a:p>
                      <a:pPr>
                        <a:spcBef>
                          <a:spcPts val="40"/>
                        </a:spcBef>
                      </a:pPr>
                      <a:r>
                        <a:rPr lang="en-US" sz="1600">
                          <a:solidFill>
                            <a:schemeClr val="bg1"/>
                          </a:solidFill>
                          <a:effectLst/>
                          <a:latin typeface="Century Gothic"/>
                        </a:rPr>
                        <a:t>01-09-2019</a:t>
                      </a:r>
                    </a:p>
                  </a:txBody>
                  <a:tcPr marL="68580" marR="68580" marT="0" marB="0">
                    <a:lnL w="0">
                      <a:noFill/>
                    </a:lnL>
                    <a:lnR w="0">
                      <a:noFill/>
                    </a:lnR>
                    <a:lnT w="0">
                      <a:noFill/>
                    </a:lnT>
                    <a:lnB w="0">
                      <a:noFill/>
                    </a:lnB>
                    <a:solidFill>
                      <a:schemeClr val="bg2">
                        <a:lumMod val="60000"/>
                        <a:lumOff val="40000"/>
                      </a:schemeClr>
                    </a:solidFill>
                  </a:tcPr>
                </a:tc>
                <a:tc>
                  <a:txBody>
                    <a:bodyPr/>
                    <a:lstStyle/>
                    <a:p>
                      <a:pPr>
                        <a:spcBef>
                          <a:spcPts val="40"/>
                        </a:spcBef>
                      </a:pPr>
                      <a:r>
                        <a:rPr lang="en-US" sz="1600">
                          <a:solidFill>
                            <a:schemeClr val="bg1"/>
                          </a:solidFill>
                          <a:effectLst/>
                          <a:latin typeface="Century Gothic"/>
                        </a:rPr>
                        <a:t>31-08- 2024</a:t>
                      </a:r>
                    </a:p>
                  </a:txBody>
                  <a:tcPr marL="68580" marR="68580" marT="0" marB="0">
                    <a:lnL w="0">
                      <a:noFill/>
                    </a:lnL>
                    <a:lnR w="0">
                      <a:noFill/>
                    </a:lnR>
                    <a:lnT w="0">
                      <a:noFill/>
                    </a:lnT>
                    <a:lnB w="0">
                      <a:noFill/>
                    </a:lnB>
                    <a:solidFill>
                      <a:schemeClr val="bg2">
                        <a:lumMod val="60000"/>
                        <a:lumOff val="40000"/>
                      </a:schemeClr>
                    </a:solidFill>
                  </a:tcPr>
                </a:tc>
                <a:extLst>
                  <a:ext uri="{0D108BD9-81ED-4DB2-BD59-A6C34878D82A}">
                    <a16:rowId xmlns:a16="http://schemas.microsoft.com/office/drawing/2014/main" xmlns="" val="2787108841"/>
                  </a:ext>
                </a:extLst>
              </a:tr>
              <a:tr h="555903">
                <a:tc>
                  <a:txBody>
                    <a:bodyPr/>
                    <a:lstStyle/>
                    <a:p>
                      <a:pPr>
                        <a:spcBef>
                          <a:spcPts val="40"/>
                        </a:spcBef>
                      </a:pPr>
                      <a:r>
                        <a:rPr lang="en-US" sz="1600">
                          <a:solidFill>
                            <a:schemeClr val="bg1"/>
                          </a:solidFill>
                          <a:effectLst/>
                          <a:latin typeface="Century Gothic"/>
                        </a:rPr>
                        <a:t>Nelspruit: 32 Bell Street</a:t>
                      </a:r>
                      <a:endParaRPr lang="en-US" sz="1600">
                        <a:latin typeface="Century Gothic"/>
                      </a:endParaRPr>
                    </a:p>
                  </a:txBody>
                  <a:tcPr marL="68580" marR="68580" marT="0" marB="0">
                    <a:lnL w="0">
                      <a:noFill/>
                    </a:lnL>
                    <a:lnR w="0">
                      <a:noFill/>
                    </a:lnR>
                    <a:lnT w="0">
                      <a:noFill/>
                    </a:lnT>
                    <a:lnB w="0">
                      <a:noFill/>
                    </a:lnB>
                    <a:solidFill>
                      <a:schemeClr val="bg2">
                        <a:lumMod val="60000"/>
                        <a:lumOff val="40000"/>
                      </a:schemeClr>
                    </a:solidFill>
                  </a:tcPr>
                </a:tc>
                <a:tc>
                  <a:txBody>
                    <a:bodyPr/>
                    <a:lstStyle/>
                    <a:p>
                      <a:pPr>
                        <a:spcBef>
                          <a:spcPts val="40"/>
                        </a:spcBef>
                      </a:pPr>
                      <a:r>
                        <a:rPr lang="en-US" sz="1600">
                          <a:solidFill>
                            <a:schemeClr val="bg1"/>
                          </a:solidFill>
                          <a:effectLst/>
                          <a:latin typeface="Century Gothic"/>
                        </a:rPr>
                        <a:t>01-05-2019</a:t>
                      </a:r>
                    </a:p>
                  </a:txBody>
                  <a:tcPr marL="68580" marR="68580" marT="0" marB="0">
                    <a:lnL w="0">
                      <a:noFill/>
                    </a:lnL>
                    <a:lnR w="0">
                      <a:noFill/>
                    </a:lnR>
                    <a:lnT w="0">
                      <a:noFill/>
                    </a:lnT>
                    <a:lnB w="0">
                      <a:noFill/>
                    </a:lnB>
                    <a:solidFill>
                      <a:schemeClr val="bg2">
                        <a:lumMod val="60000"/>
                        <a:lumOff val="40000"/>
                      </a:schemeClr>
                    </a:solidFill>
                  </a:tcPr>
                </a:tc>
                <a:tc>
                  <a:txBody>
                    <a:bodyPr/>
                    <a:lstStyle/>
                    <a:p>
                      <a:pPr>
                        <a:spcBef>
                          <a:spcPts val="40"/>
                        </a:spcBef>
                      </a:pPr>
                      <a:r>
                        <a:rPr lang="en-US" sz="1600">
                          <a:solidFill>
                            <a:schemeClr val="bg1"/>
                          </a:solidFill>
                          <a:effectLst/>
                          <a:latin typeface="Century Gothic"/>
                        </a:rPr>
                        <a:t>30-04- 2023</a:t>
                      </a:r>
                    </a:p>
                  </a:txBody>
                  <a:tcPr marL="68580" marR="68580" marT="0" marB="0">
                    <a:lnL w="0">
                      <a:noFill/>
                    </a:lnL>
                    <a:lnR w="0">
                      <a:noFill/>
                    </a:lnR>
                    <a:lnT w="0">
                      <a:noFill/>
                    </a:lnT>
                    <a:lnB w="0">
                      <a:noFill/>
                    </a:lnB>
                    <a:solidFill>
                      <a:schemeClr val="bg2">
                        <a:lumMod val="60000"/>
                        <a:lumOff val="40000"/>
                      </a:schemeClr>
                    </a:solidFill>
                  </a:tcPr>
                </a:tc>
                <a:extLst>
                  <a:ext uri="{0D108BD9-81ED-4DB2-BD59-A6C34878D82A}">
                    <a16:rowId xmlns:a16="http://schemas.microsoft.com/office/drawing/2014/main" xmlns="" val="1234357219"/>
                  </a:ext>
                </a:extLst>
              </a:tr>
              <a:tr h="555903">
                <a:tc>
                  <a:txBody>
                    <a:bodyPr/>
                    <a:lstStyle/>
                    <a:p>
                      <a:pPr>
                        <a:spcBef>
                          <a:spcPts val="40"/>
                        </a:spcBef>
                      </a:pPr>
                      <a:r>
                        <a:rPr lang="en-US" sz="1600">
                          <a:solidFill>
                            <a:schemeClr val="bg1"/>
                          </a:solidFill>
                          <a:effectLst/>
                          <a:latin typeface="Century Gothic"/>
                        </a:rPr>
                        <a:t>Polokwane: Library Gardens</a:t>
                      </a:r>
                      <a:endParaRPr lang="en-US" sz="1600">
                        <a:latin typeface="Century Gothic"/>
                      </a:endParaRPr>
                    </a:p>
                  </a:txBody>
                  <a:tcPr marL="68580" marR="68580" marT="0" marB="0">
                    <a:lnL w="0">
                      <a:noFill/>
                    </a:lnL>
                    <a:lnR w="0">
                      <a:noFill/>
                    </a:lnR>
                    <a:lnT w="0">
                      <a:noFill/>
                    </a:lnT>
                    <a:lnB w="0">
                      <a:noFill/>
                    </a:lnB>
                    <a:solidFill>
                      <a:schemeClr val="bg2">
                        <a:lumMod val="60000"/>
                        <a:lumOff val="40000"/>
                      </a:schemeClr>
                    </a:solidFill>
                  </a:tcPr>
                </a:tc>
                <a:tc>
                  <a:txBody>
                    <a:bodyPr/>
                    <a:lstStyle/>
                    <a:p>
                      <a:pPr>
                        <a:spcBef>
                          <a:spcPts val="40"/>
                        </a:spcBef>
                      </a:pPr>
                      <a:r>
                        <a:rPr lang="en-US" sz="1600">
                          <a:solidFill>
                            <a:schemeClr val="bg1"/>
                          </a:solidFill>
                          <a:effectLst/>
                          <a:latin typeface="Century Gothic"/>
                        </a:rPr>
                        <a:t>01-05-2019</a:t>
                      </a:r>
                    </a:p>
                  </a:txBody>
                  <a:tcPr marL="68580" marR="68580" marT="0" marB="0">
                    <a:lnL w="0">
                      <a:noFill/>
                    </a:lnL>
                    <a:lnR w="0">
                      <a:noFill/>
                    </a:lnR>
                    <a:lnT w="0">
                      <a:noFill/>
                    </a:lnT>
                    <a:lnB w="0">
                      <a:noFill/>
                    </a:lnB>
                    <a:solidFill>
                      <a:schemeClr val="bg2">
                        <a:lumMod val="60000"/>
                        <a:lumOff val="40000"/>
                      </a:schemeClr>
                    </a:solidFill>
                  </a:tcPr>
                </a:tc>
                <a:tc>
                  <a:txBody>
                    <a:bodyPr/>
                    <a:lstStyle/>
                    <a:p>
                      <a:pPr>
                        <a:spcBef>
                          <a:spcPts val="40"/>
                        </a:spcBef>
                      </a:pPr>
                      <a:r>
                        <a:rPr lang="en-US" sz="1600">
                          <a:solidFill>
                            <a:schemeClr val="bg1"/>
                          </a:solidFill>
                          <a:effectLst/>
                          <a:latin typeface="Century Gothic"/>
                        </a:rPr>
                        <a:t>30-04- 2025</a:t>
                      </a:r>
                    </a:p>
                  </a:txBody>
                  <a:tcPr marL="68580" marR="68580" marT="0" marB="0">
                    <a:lnL w="0">
                      <a:noFill/>
                    </a:lnL>
                    <a:lnR w="0">
                      <a:noFill/>
                    </a:lnR>
                    <a:lnT w="0">
                      <a:noFill/>
                    </a:lnT>
                    <a:lnB w="0">
                      <a:noFill/>
                    </a:lnB>
                    <a:solidFill>
                      <a:schemeClr val="bg2">
                        <a:lumMod val="60000"/>
                        <a:lumOff val="40000"/>
                      </a:schemeClr>
                    </a:solidFill>
                  </a:tcPr>
                </a:tc>
                <a:extLst>
                  <a:ext uri="{0D108BD9-81ED-4DB2-BD59-A6C34878D82A}">
                    <a16:rowId xmlns:a16="http://schemas.microsoft.com/office/drawing/2014/main" xmlns="" val="2294928345"/>
                  </a:ext>
                </a:extLst>
              </a:tr>
              <a:tr h="555903">
                <a:tc>
                  <a:txBody>
                    <a:bodyPr/>
                    <a:lstStyle/>
                    <a:p>
                      <a:pPr>
                        <a:spcBef>
                          <a:spcPts val="40"/>
                        </a:spcBef>
                      </a:pPr>
                      <a:r>
                        <a:rPr lang="en-US" sz="1600">
                          <a:solidFill>
                            <a:schemeClr val="bg1"/>
                          </a:solidFill>
                          <a:effectLst/>
                          <a:latin typeface="Century Gothic"/>
                        </a:rPr>
                        <a:t>East London: Waverly Office Park,</a:t>
                      </a:r>
                      <a:endParaRPr lang="en-US" sz="1600">
                        <a:latin typeface="Century Gothic"/>
                      </a:endParaRPr>
                    </a:p>
                  </a:txBody>
                  <a:tcPr marL="68580" marR="68580" marT="0" marB="0">
                    <a:lnL w="0">
                      <a:noFill/>
                    </a:lnL>
                    <a:lnR w="0">
                      <a:noFill/>
                    </a:lnR>
                    <a:lnT w="0">
                      <a:noFill/>
                    </a:lnT>
                    <a:lnB w="0">
                      <a:noFill/>
                    </a:lnB>
                    <a:solidFill>
                      <a:schemeClr val="bg2">
                        <a:lumMod val="60000"/>
                        <a:lumOff val="40000"/>
                      </a:schemeClr>
                    </a:solidFill>
                  </a:tcPr>
                </a:tc>
                <a:tc>
                  <a:txBody>
                    <a:bodyPr/>
                    <a:lstStyle/>
                    <a:p>
                      <a:pPr>
                        <a:spcBef>
                          <a:spcPts val="40"/>
                        </a:spcBef>
                      </a:pPr>
                      <a:r>
                        <a:rPr lang="en-US" sz="1600">
                          <a:solidFill>
                            <a:schemeClr val="bg1"/>
                          </a:solidFill>
                          <a:effectLst/>
                          <a:latin typeface="Century Gothic"/>
                        </a:rPr>
                        <a:t>01-07-2019</a:t>
                      </a:r>
                    </a:p>
                  </a:txBody>
                  <a:tcPr marL="68580" marR="68580" marT="0" marB="0">
                    <a:lnL w="0">
                      <a:noFill/>
                    </a:lnL>
                    <a:lnR w="0">
                      <a:noFill/>
                    </a:lnR>
                    <a:lnT w="0">
                      <a:noFill/>
                    </a:lnT>
                    <a:lnB w="0">
                      <a:noFill/>
                    </a:lnB>
                    <a:solidFill>
                      <a:schemeClr val="bg2">
                        <a:lumMod val="60000"/>
                        <a:lumOff val="40000"/>
                      </a:schemeClr>
                    </a:solidFill>
                  </a:tcPr>
                </a:tc>
                <a:tc>
                  <a:txBody>
                    <a:bodyPr/>
                    <a:lstStyle/>
                    <a:p>
                      <a:pPr>
                        <a:spcBef>
                          <a:spcPts val="40"/>
                        </a:spcBef>
                      </a:pPr>
                      <a:r>
                        <a:rPr lang="en-US" sz="1600">
                          <a:solidFill>
                            <a:schemeClr val="bg1"/>
                          </a:solidFill>
                          <a:effectLst/>
                          <a:latin typeface="Century Gothic"/>
                        </a:rPr>
                        <a:t>30-06- 2024</a:t>
                      </a:r>
                    </a:p>
                  </a:txBody>
                  <a:tcPr marL="68580" marR="68580" marT="0" marB="0">
                    <a:lnL w="0">
                      <a:noFill/>
                    </a:lnL>
                    <a:lnR w="0">
                      <a:noFill/>
                    </a:lnR>
                    <a:lnT w="0">
                      <a:noFill/>
                    </a:lnT>
                    <a:lnB w="0">
                      <a:noFill/>
                    </a:lnB>
                    <a:solidFill>
                      <a:schemeClr val="bg2">
                        <a:lumMod val="60000"/>
                        <a:lumOff val="40000"/>
                      </a:schemeClr>
                    </a:solidFill>
                  </a:tcPr>
                </a:tc>
                <a:extLst>
                  <a:ext uri="{0D108BD9-81ED-4DB2-BD59-A6C34878D82A}">
                    <a16:rowId xmlns:a16="http://schemas.microsoft.com/office/drawing/2014/main" xmlns="" val="1590376466"/>
                  </a:ext>
                </a:extLst>
              </a:tr>
              <a:tr h="555903">
                <a:tc>
                  <a:txBody>
                    <a:bodyPr/>
                    <a:lstStyle/>
                    <a:p>
                      <a:pPr>
                        <a:spcBef>
                          <a:spcPts val="40"/>
                        </a:spcBef>
                      </a:pPr>
                      <a:r>
                        <a:rPr lang="en-US" sz="1600">
                          <a:solidFill>
                            <a:schemeClr val="bg1"/>
                          </a:solidFill>
                          <a:effectLst/>
                          <a:latin typeface="Century Gothic"/>
                        </a:rPr>
                        <a:t>Pretoria: Preator Forum Building</a:t>
                      </a:r>
                      <a:endParaRPr lang="en-US" sz="1600">
                        <a:latin typeface="Century Gothic"/>
                      </a:endParaRPr>
                    </a:p>
                  </a:txBody>
                  <a:tcPr marL="68580" marR="68580" marT="0" marB="0">
                    <a:lnL w="0">
                      <a:noFill/>
                    </a:lnL>
                    <a:lnR w="0">
                      <a:noFill/>
                    </a:lnR>
                    <a:lnT w="0">
                      <a:noFill/>
                    </a:lnT>
                    <a:lnB w="0">
                      <a:noFill/>
                    </a:lnB>
                    <a:solidFill>
                      <a:schemeClr val="bg2">
                        <a:lumMod val="60000"/>
                        <a:lumOff val="40000"/>
                      </a:schemeClr>
                    </a:solidFill>
                  </a:tcPr>
                </a:tc>
                <a:tc>
                  <a:txBody>
                    <a:bodyPr/>
                    <a:lstStyle/>
                    <a:p>
                      <a:pPr>
                        <a:spcBef>
                          <a:spcPts val="40"/>
                        </a:spcBef>
                      </a:pPr>
                      <a:r>
                        <a:rPr lang="en-US" sz="1600">
                          <a:solidFill>
                            <a:schemeClr val="bg1"/>
                          </a:solidFill>
                          <a:effectLst/>
                          <a:latin typeface="Century Gothic"/>
                        </a:rPr>
                        <a:t>01-05-2016</a:t>
                      </a:r>
                    </a:p>
                  </a:txBody>
                  <a:tcPr marL="68580" marR="68580" marT="0" marB="0">
                    <a:lnL w="0">
                      <a:noFill/>
                    </a:lnL>
                    <a:lnR w="0">
                      <a:noFill/>
                    </a:lnR>
                    <a:lnT w="0">
                      <a:noFill/>
                    </a:lnT>
                    <a:lnB w="0">
                      <a:noFill/>
                    </a:lnB>
                    <a:solidFill>
                      <a:schemeClr val="bg2">
                        <a:lumMod val="60000"/>
                        <a:lumOff val="40000"/>
                      </a:schemeClr>
                    </a:solidFill>
                  </a:tcPr>
                </a:tc>
                <a:tc>
                  <a:txBody>
                    <a:bodyPr/>
                    <a:lstStyle/>
                    <a:p>
                      <a:pPr>
                        <a:spcBef>
                          <a:spcPts val="40"/>
                        </a:spcBef>
                      </a:pPr>
                      <a:r>
                        <a:rPr lang="en-US" sz="1600">
                          <a:solidFill>
                            <a:schemeClr val="bg1"/>
                          </a:solidFill>
                          <a:effectLst/>
                          <a:latin typeface="Century Gothic"/>
                        </a:rPr>
                        <a:t>31-07- 2025</a:t>
                      </a:r>
                    </a:p>
                  </a:txBody>
                  <a:tcPr marL="68580" marR="68580" marT="0" marB="0">
                    <a:lnL w="0">
                      <a:noFill/>
                    </a:lnL>
                    <a:lnR w="0">
                      <a:noFill/>
                    </a:lnR>
                    <a:lnT w="0">
                      <a:noFill/>
                    </a:lnT>
                    <a:lnB w="0">
                      <a:noFill/>
                    </a:lnB>
                    <a:solidFill>
                      <a:schemeClr val="bg2">
                        <a:lumMod val="60000"/>
                        <a:lumOff val="40000"/>
                      </a:schemeClr>
                    </a:solidFill>
                  </a:tcPr>
                </a:tc>
                <a:extLst>
                  <a:ext uri="{0D108BD9-81ED-4DB2-BD59-A6C34878D82A}">
                    <a16:rowId xmlns:a16="http://schemas.microsoft.com/office/drawing/2014/main" xmlns="" val="3644049507"/>
                  </a:ext>
                </a:extLst>
              </a:tr>
              <a:tr h="555903">
                <a:tc>
                  <a:txBody>
                    <a:bodyPr/>
                    <a:lstStyle/>
                    <a:p>
                      <a:pPr>
                        <a:spcBef>
                          <a:spcPts val="40"/>
                        </a:spcBef>
                      </a:pPr>
                      <a:r>
                        <a:rPr lang="en-US" sz="1600">
                          <a:solidFill>
                            <a:schemeClr val="bg1"/>
                          </a:solidFill>
                          <a:effectLst/>
                          <a:latin typeface="Century Gothic"/>
                        </a:rPr>
                        <a:t>Johannesburg: Constitutional Hill</a:t>
                      </a:r>
                      <a:endParaRPr lang="en-US" sz="1600">
                        <a:latin typeface="Century Gothic"/>
                      </a:endParaRPr>
                    </a:p>
                  </a:txBody>
                  <a:tcPr marL="68580" marR="68580" marT="0" marB="0">
                    <a:lnL w="0">
                      <a:noFill/>
                    </a:lnL>
                    <a:lnR w="0">
                      <a:noFill/>
                    </a:lnR>
                    <a:lnT w="0">
                      <a:noFill/>
                    </a:lnT>
                    <a:lnB w="0">
                      <a:noFill/>
                    </a:lnB>
                    <a:solidFill>
                      <a:schemeClr val="bg2">
                        <a:lumMod val="60000"/>
                        <a:lumOff val="40000"/>
                      </a:schemeClr>
                    </a:solidFill>
                  </a:tcPr>
                </a:tc>
                <a:tc>
                  <a:txBody>
                    <a:bodyPr/>
                    <a:lstStyle/>
                    <a:p>
                      <a:pPr>
                        <a:spcBef>
                          <a:spcPts val="40"/>
                        </a:spcBef>
                      </a:pPr>
                      <a:r>
                        <a:rPr lang="en-US" sz="1600">
                          <a:solidFill>
                            <a:schemeClr val="bg1"/>
                          </a:solidFill>
                          <a:effectLst/>
                          <a:latin typeface="Century Gothic"/>
                        </a:rPr>
                        <a:t>02-01-2022</a:t>
                      </a:r>
                    </a:p>
                  </a:txBody>
                  <a:tcPr marL="68580" marR="68580" marT="0" marB="0">
                    <a:lnL w="0">
                      <a:noFill/>
                    </a:lnL>
                    <a:lnR w="0">
                      <a:noFill/>
                    </a:lnR>
                    <a:lnT w="0">
                      <a:noFill/>
                    </a:lnT>
                    <a:lnB w="0">
                      <a:noFill/>
                    </a:lnB>
                    <a:solidFill>
                      <a:schemeClr val="bg2">
                        <a:lumMod val="60000"/>
                        <a:lumOff val="40000"/>
                      </a:schemeClr>
                    </a:solidFill>
                  </a:tcPr>
                </a:tc>
                <a:tc>
                  <a:txBody>
                    <a:bodyPr/>
                    <a:lstStyle/>
                    <a:p>
                      <a:pPr>
                        <a:spcBef>
                          <a:spcPts val="40"/>
                        </a:spcBef>
                      </a:pPr>
                      <a:r>
                        <a:rPr lang="en-US" sz="1600" dirty="0">
                          <a:solidFill>
                            <a:schemeClr val="bg1"/>
                          </a:solidFill>
                          <a:effectLst/>
                          <a:latin typeface="Century Gothic"/>
                        </a:rPr>
                        <a:t>31-01-2025</a:t>
                      </a:r>
                    </a:p>
                  </a:txBody>
                  <a:tcPr marL="68580" marR="68580" marT="0" marB="0">
                    <a:lnL w="0">
                      <a:noFill/>
                    </a:lnL>
                    <a:lnR w="0">
                      <a:noFill/>
                    </a:lnR>
                    <a:lnT w="0">
                      <a:noFill/>
                    </a:lnT>
                    <a:lnB w="0">
                      <a:noFill/>
                    </a:lnB>
                    <a:solidFill>
                      <a:schemeClr val="bg2">
                        <a:lumMod val="60000"/>
                        <a:lumOff val="40000"/>
                      </a:schemeClr>
                    </a:solidFill>
                  </a:tcPr>
                </a:tc>
                <a:extLst>
                  <a:ext uri="{0D108BD9-81ED-4DB2-BD59-A6C34878D82A}">
                    <a16:rowId xmlns:a16="http://schemas.microsoft.com/office/drawing/2014/main" xmlns="" val="3970713318"/>
                  </a:ext>
                </a:extLst>
              </a:tr>
            </a:tbl>
          </a:graphicData>
        </a:graphic>
      </p:graphicFrame>
      <p:sp>
        <p:nvSpPr>
          <p:cNvPr id="12" name="TextBox 11">
            <a:extLst>
              <a:ext uri="{FF2B5EF4-FFF2-40B4-BE49-F238E27FC236}">
                <a16:creationId xmlns:a16="http://schemas.microsoft.com/office/drawing/2014/main" xmlns="" id="{C346B172-741B-5ACB-112C-7BA3E9E29FA5}"/>
              </a:ext>
            </a:extLst>
          </p:cNvPr>
          <p:cNvSpPr txBox="1"/>
          <p:nvPr/>
        </p:nvSpPr>
        <p:spPr>
          <a:xfrm>
            <a:off x="597725" y="201880"/>
            <a:ext cx="10838212"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u="sng">
                <a:solidFill>
                  <a:schemeClr val="bg1"/>
                </a:solidFill>
                <a:latin typeface="Arial"/>
                <a:cs typeface="Arial"/>
              </a:rPr>
              <a:t>CGE LEASED OFFICE ACCOMMODATION PROGRESS REPORT AS AT 31 MARCH 2023</a:t>
            </a:r>
            <a:endParaRPr lang="en-US" sz="2000" b="1">
              <a:solidFill>
                <a:schemeClr val="bg1"/>
              </a:solidFill>
              <a:latin typeface="Century Gothic"/>
              <a:cs typeface="Arial"/>
            </a:endParaRPr>
          </a:p>
        </p:txBody>
      </p:sp>
    </p:spTree>
    <p:extLst>
      <p:ext uri="{BB962C8B-B14F-4D97-AF65-F5344CB8AC3E}">
        <p14:creationId xmlns:p14="http://schemas.microsoft.com/office/powerpoint/2010/main" xmlns="" val="27963126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DE0B2AC-8AA1-9EEA-3290-C1D6BB695196}"/>
              </a:ext>
            </a:extLst>
          </p:cNvPr>
          <p:cNvSpPr>
            <a:spLocks noGrp="1"/>
          </p:cNvSpPr>
          <p:nvPr>
            <p:ph type="title"/>
          </p:nvPr>
        </p:nvSpPr>
        <p:spPr/>
        <p:txBody>
          <a:bodyPr/>
          <a:lstStyle/>
          <a:p>
            <a:pPr algn="ctr"/>
            <a:r>
              <a:rPr lang="en-US" b="1">
                <a:solidFill>
                  <a:schemeClr val="tx2">
                    <a:lumMod val="50000"/>
                  </a:schemeClr>
                </a:solidFill>
                <a:latin typeface="Century Gothic"/>
              </a:rPr>
              <a:t>AUDITOR </a:t>
            </a:r>
            <a:r>
              <a:rPr lang="en-US" b="1" err="1">
                <a:solidFill>
                  <a:schemeClr val="tx2">
                    <a:lumMod val="50000"/>
                  </a:schemeClr>
                </a:solidFill>
                <a:latin typeface="Century Gothic"/>
              </a:rPr>
              <a:t>gENERAL</a:t>
            </a:r>
            <a:r>
              <a:rPr lang="en-US" b="1">
                <a:solidFill>
                  <a:schemeClr val="tx2">
                    <a:lumMod val="50000"/>
                  </a:schemeClr>
                </a:solidFill>
                <a:latin typeface="Century Gothic"/>
              </a:rPr>
              <a:t> OF SA</a:t>
            </a:r>
          </a:p>
        </p:txBody>
      </p:sp>
      <p:sp>
        <p:nvSpPr>
          <p:cNvPr id="3" name="Content Placeholder 2">
            <a:extLst>
              <a:ext uri="{FF2B5EF4-FFF2-40B4-BE49-F238E27FC236}">
                <a16:creationId xmlns:a16="http://schemas.microsoft.com/office/drawing/2014/main" xmlns="" id="{1D21ABA9-106B-B5DD-A017-3E80890D61A4}"/>
              </a:ext>
            </a:extLst>
          </p:cNvPr>
          <p:cNvSpPr>
            <a:spLocks noGrp="1"/>
          </p:cNvSpPr>
          <p:nvPr>
            <p:ph idx="1"/>
          </p:nvPr>
        </p:nvSpPr>
        <p:spPr>
          <a:xfrm>
            <a:off x="1303772" y="2549563"/>
            <a:ext cx="9784080" cy="2962388"/>
          </a:xfrm>
          <a:solidFill>
            <a:schemeClr val="bg2">
              <a:lumMod val="60000"/>
              <a:lumOff val="40000"/>
            </a:schemeClr>
          </a:solidFill>
        </p:spPr>
        <p:txBody>
          <a:bodyPr vert="horz" lIns="91440" tIns="45720" rIns="91440" bIns="45720" rtlCol="0" anchor="t">
            <a:normAutofit/>
          </a:bodyPr>
          <a:lstStyle/>
          <a:p>
            <a:pPr marL="342900" indent="-342900">
              <a:buAutoNum type="alphaLcPeriod"/>
            </a:pPr>
            <a:r>
              <a:rPr lang="en-US" sz="1800" dirty="0">
                <a:solidFill>
                  <a:schemeClr val="bg1"/>
                </a:solidFill>
                <a:latin typeface="Century Gothic"/>
              </a:rPr>
              <a:t>Audit Findings – Audit plan to address repetitive audit findings – Chief Financial Officer</a:t>
            </a:r>
          </a:p>
          <a:p>
            <a:pPr marL="342900" indent="-342900">
              <a:buAutoNum type="alphaLcPeriod"/>
            </a:pPr>
            <a:r>
              <a:rPr lang="en-US" sz="1800" dirty="0">
                <a:solidFill>
                  <a:schemeClr val="bg1"/>
                </a:solidFill>
                <a:latin typeface="Century Gothic"/>
              </a:rPr>
              <a:t>Whistleblowing cases that implicated Internal Chief Auditor were never reported to Auditor General for probing or further investigate </a:t>
            </a:r>
            <a:endParaRPr lang="en-US" dirty="0">
              <a:solidFill>
                <a:schemeClr val="bg1"/>
              </a:solidFill>
              <a:latin typeface="Corbel" panose="020B0503020204020204"/>
            </a:endParaRPr>
          </a:p>
          <a:p>
            <a:pPr marL="342900" indent="-342900">
              <a:buAutoNum type="alphaLcPeriod"/>
            </a:pPr>
            <a:r>
              <a:rPr lang="en-US" sz="1800" dirty="0">
                <a:solidFill>
                  <a:schemeClr val="bg1"/>
                </a:solidFill>
                <a:latin typeface="Century Gothic"/>
              </a:rPr>
              <a:t>Internal  Chief Auditor – Suspended. </a:t>
            </a:r>
            <a:endParaRPr lang="en-US" dirty="0">
              <a:solidFill>
                <a:schemeClr val="bg1"/>
              </a:solidFill>
              <a:latin typeface="Corbel"/>
            </a:endParaRPr>
          </a:p>
          <a:p>
            <a:endParaRPr lang="en-US" dirty="0"/>
          </a:p>
        </p:txBody>
      </p:sp>
      <p:sp>
        <p:nvSpPr>
          <p:cNvPr id="4" name="Date Placeholder 3">
            <a:extLst>
              <a:ext uri="{FF2B5EF4-FFF2-40B4-BE49-F238E27FC236}">
                <a16:creationId xmlns:a16="http://schemas.microsoft.com/office/drawing/2014/main" xmlns="" id="{01875054-191E-2E22-A023-44CF1BA3CB00}"/>
              </a:ext>
            </a:extLst>
          </p:cNvPr>
          <p:cNvSpPr>
            <a:spLocks noGrp="1"/>
          </p:cNvSpPr>
          <p:nvPr>
            <p:ph type="dt" sz="half" idx="10"/>
          </p:nvPr>
        </p:nvSpPr>
        <p:spPr/>
        <p:txBody>
          <a:bodyPr/>
          <a:lstStyle/>
          <a:p>
            <a:fld id="{55DA6F25-8700-47EF-BFFF-210886682FDE}" type="datetime1">
              <a:rPr lang="en-ZA" smtClean="0"/>
              <a:pPr/>
              <a:t>2023/05/10</a:t>
            </a:fld>
            <a:endParaRPr lang="en-ZA"/>
          </a:p>
        </p:txBody>
      </p:sp>
      <p:sp>
        <p:nvSpPr>
          <p:cNvPr id="5" name="Footer Placeholder 4">
            <a:extLst>
              <a:ext uri="{FF2B5EF4-FFF2-40B4-BE49-F238E27FC236}">
                <a16:creationId xmlns:a16="http://schemas.microsoft.com/office/drawing/2014/main" xmlns="" id="{76BC69C2-7A20-F5D7-0A54-BAC4C4F59FAC}"/>
              </a:ext>
            </a:extLst>
          </p:cNvPr>
          <p:cNvSpPr>
            <a:spLocks noGrp="1"/>
          </p:cNvSpPr>
          <p:nvPr>
            <p:ph type="ftr" sz="quarter" idx="11"/>
          </p:nvPr>
        </p:nvSpPr>
        <p:spPr/>
        <p:txBody>
          <a:bodyPr/>
          <a:lstStyle/>
          <a:p>
            <a:r>
              <a:rPr lang="en-US"/>
              <a:t>A Society Free From All Forms of Gender Inequality.</a:t>
            </a:r>
            <a:endParaRPr lang="en-ZA"/>
          </a:p>
        </p:txBody>
      </p:sp>
      <p:sp>
        <p:nvSpPr>
          <p:cNvPr id="6" name="Slide Number Placeholder 5">
            <a:extLst>
              <a:ext uri="{FF2B5EF4-FFF2-40B4-BE49-F238E27FC236}">
                <a16:creationId xmlns:a16="http://schemas.microsoft.com/office/drawing/2014/main" xmlns="" id="{EB79F0DE-E2FD-80D0-F250-E65F67105745}"/>
              </a:ext>
            </a:extLst>
          </p:cNvPr>
          <p:cNvSpPr>
            <a:spLocks noGrp="1"/>
          </p:cNvSpPr>
          <p:nvPr>
            <p:ph type="sldNum" sz="quarter" idx="12"/>
          </p:nvPr>
        </p:nvSpPr>
        <p:spPr/>
        <p:txBody>
          <a:bodyPr/>
          <a:lstStyle/>
          <a:p>
            <a:fld id="{4C5DC4AD-8DB4-4E4A-BEA4-8A23F11057A7}" type="slidenum">
              <a:rPr lang="en-ZA" smtClean="0"/>
              <a:pPr/>
              <a:t>36</a:t>
            </a:fld>
            <a:endParaRPr lang="en-ZA"/>
          </a:p>
        </p:txBody>
      </p:sp>
    </p:spTree>
    <p:extLst>
      <p:ext uri="{BB962C8B-B14F-4D97-AF65-F5344CB8AC3E}">
        <p14:creationId xmlns:p14="http://schemas.microsoft.com/office/powerpoint/2010/main" xmlns="" val="40988349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E9535CE8-6B3F-3568-0A56-847A789D51B2}"/>
              </a:ext>
            </a:extLst>
          </p:cNvPr>
          <p:cNvSpPr>
            <a:spLocks noGrp="1"/>
          </p:cNvSpPr>
          <p:nvPr>
            <p:ph type="dt" sz="half" idx="10"/>
          </p:nvPr>
        </p:nvSpPr>
        <p:spPr/>
        <p:txBody>
          <a:bodyPr/>
          <a:lstStyle/>
          <a:p>
            <a:fld id="{2FAF3300-7AB1-4288-AD51-7C767A29B26E}" type="datetime1">
              <a:rPr lang="en-ZA" smtClean="0"/>
              <a:pPr/>
              <a:t>2023/05/10</a:t>
            </a:fld>
            <a:endParaRPr lang="en-ZA"/>
          </a:p>
        </p:txBody>
      </p:sp>
      <p:sp>
        <p:nvSpPr>
          <p:cNvPr id="3" name="Footer Placeholder 2">
            <a:extLst>
              <a:ext uri="{FF2B5EF4-FFF2-40B4-BE49-F238E27FC236}">
                <a16:creationId xmlns:a16="http://schemas.microsoft.com/office/drawing/2014/main" xmlns="" id="{C19275E4-92F8-F40C-C84B-0DCC5768CA0D}"/>
              </a:ext>
            </a:extLst>
          </p:cNvPr>
          <p:cNvSpPr>
            <a:spLocks noGrp="1"/>
          </p:cNvSpPr>
          <p:nvPr>
            <p:ph type="ftr" sz="quarter" idx="11"/>
          </p:nvPr>
        </p:nvSpPr>
        <p:spPr/>
        <p:txBody>
          <a:bodyPr/>
          <a:lstStyle/>
          <a:p>
            <a:r>
              <a:rPr lang="en-US"/>
              <a:t>A Society Free From All Forms of Gender Inequality.</a:t>
            </a:r>
            <a:endParaRPr lang="en-ZA"/>
          </a:p>
        </p:txBody>
      </p:sp>
      <p:sp>
        <p:nvSpPr>
          <p:cNvPr id="4" name="Slide Number Placeholder 3">
            <a:extLst>
              <a:ext uri="{FF2B5EF4-FFF2-40B4-BE49-F238E27FC236}">
                <a16:creationId xmlns:a16="http://schemas.microsoft.com/office/drawing/2014/main" xmlns="" id="{B89D46E5-038A-F6B1-11B6-65BF1329AEEE}"/>
              </a:ext>
            </a:extLst>
          </p:cNvPr>
          <p:cNvSpPr>
            <a:spLocks noGrp="1"/>
          </p:cNvSpPr>
          <p:nvPr>
            <p:ph type="sldNum" sz="quarter" idx="12"/>
          </p:nvPr>
        </p:nvSpPr>
        <p:spPr/>
        <p:txBody>
          <a:bodyPr/>
          <a:lstStyle/>
          <a:p>
            <a:fld id="{4C5DC4AD-8DB4-4E4A-BEA4-8A23F11057A7}" type="slidenum">
              <a:rPr lang="en-ZA" smtClean="0"/>
              <a:pPr/>
              <a:t>37</a:t>
            </a:fld>
            <a:endParaRPr lang="en-ZA"/>
          </a:p>
        </p:txBody>
      </p:sp>
      <p:sp>
        <p:nvSpPr>
          <p:cNvPr id="6" name="TextBox 5">
            <a:extLst>
              <a:ext uri="{FF2B5EF4-FFF2-40B4-BE49-F238E27FC236}">
                <a16:creationId xmlns:a16="http://schemas.microsoft.com/office/drawing/2014/main" xmlns="" id="{F23DAB4B-EF44-9B38-CF86-1BD85B3C7621}"/>
              </a:ext>
            </a:extLst>
          </p:cNvPr>
          <p:cNvSpPr txBox="1"/>
          <p:nvPr/>
        </p:nvSpPr>
        <p:spPr>
          <a:xfrm>
            <a:off x="5179092" y="2514756"/>
            <a:ext cx="1828800" cy="1828800"/>
          </a:xfrm>
          <a:prstGeom prst="rect">
            <a:avLst/>
          </a:prstGeom>
          <a:noFill/>
        </p:spPr>
        <p:txBody>
          <a:bodyPr wrap="square" rtlCol="0">
            <a:spAutoFit/>
          </a:bodyPr>
          <a:lstStyle/>
          <a:p>
            <a:pPr algn="l"/>
            <a:endParaRPr lang="en-US"/>
          </a:p>
        </p:txBody>
      </p:sp>
      <p:sp>
        <p:nvSpPr>
          <p:cNvPr id="7" name="TextBox 6">
            <a:extLst>
              <a:ext uri="{FF2B5EF4-FFF2-40B4-BE49-F238E27FC236}">
                <a16:creationId xmlns:a16="http://schemas.microsoft.com/office/drawing/2014/main" xmlns="" id="{50B2EB97-6015-8FB3-025F-1DC616D87996}"/>
              </a:ext>
            </a:extLst>
          </p:cNvPr>
          <p:cNvSpPr txBox="1"/>
          <p:nvPr/>
        </p:nvSpPr>
        <p:spPr>
          <a:xfrm>
            <a:off x="932024" y="230321"/>
            <a:ext cx="8380800" cy="523220"/>
          </a:xfrm>
          <a:prstGeom prst="rect">
            <a:avLst/>
          </a:prstGeom>
          <a:solidFill>
            <a:schemeClr val="bg2">
              <a:lumMod val="40000"/>
              <a:lumOff val="60000"/>
            </a:schemeClr>
          </a:solidFill>
          <a:ln>
            <a:solidFill>
              <a:schemeClr val="bg1"/>
            </a:solidFill>
          </a:ln>
        </p:spPr>
        <p:txBody>
          <a:bodyPr wrap="square" lIns="91440" tIns="45720" rIns="91440" bIns="45720" rtlCol="0" anchor="t">
            <a:spAutoFit/>
          </a:bodyPr>
          <a:lstStyle/>
          <a:p>
            <a:r>
              <a:rPr lang="en-US" sz="2800" b="1">
                <a:solidFill>
                  <a:srgbClr val="002060"/>
                </a:solidFill>
              </a:rPr>
              <a:t>Audit Action Plan: 2021/22 Financial year</a:t>
            </a:r>
            <a:r>
              <a:rPr lang="en-US" b="1">
                <a:solidFill>
                  <a:srgbClr val="002060"/>
                </a:solidFill>
              </a:rPr>
              <a:t> </a:t>
            </a:r>
            <a:endParaRPr lang="en-US" b="1"/>
          </a:p>
        </p:txBody>
      </p:sp>
      <p:sp>
        <p:nvSpPr>
          <p:cNvPr id="9" name="TextBox 8">
            <a:extLst>
              <a:ext uri="{FF2B5EF4-FFF2-40B4-BE49-F238E27FC236}">
                <a16:creationId xmlns:a16="http://schemas.microsoft.com/office/drawing/2014/main" xmlns="" id="{59974412-6FEB-3A5B-A64E-98D2F618BD3E}"/>
              </a:ext>
            </a:extLst>
          </p:cNvPr>
          <p:cNvSpPr txBox="1"/>
          <p:nvPr/>
        </p:nvSpPr>
        <p:spPr>
          <a:xfrm>
            <a:off x="977294" y="1328591"/>
            <a:ext cx="11138405" cy="4524315"/>
          </a:xfrm>
          <a:prstGeom prst="rect">
            <a:avLst/>
          </a:prstGeom>
          <a:solidFill>
            <a:schemeClr val="bg2">
              <a:lumMod val="40000"/>
              <a:lumOff val="60000"/>
            </a:schemeClr>
          </a:solidFill>
          <a:ln>
            <a:solidFill>
              <a:schemeClr val="bg1"/>
            </a:solidFill>
          </a:ln>
        </p:spPr>
        <p:txBody>
          <a:bodyPr wrap="square" lIns="91440" tIns="45720" rIns="91440" bIns="45720" anchor="t">
            <a:spAutoFit/>
          </a:bodyPr>
          <a:lstStyle/>
          <a:p>
            <a:r>
              <a:rPr lang="en-US" sz="3200" dirty="0">
                <a:solidFill>
                  <a:srgbClr val="002060"/>
                </a:solidFill>
              </a:rPr>
              <a:t>There were 59 audit findings issued for this financial year. </a:t>
            </a:r>
          </a:p>
          <a:p>
            <a:r>
              <a:rPr lang="en-US" sz="3200" dirty="0">
                <a:solidFill>
                  <a:srgbClr val="002060"/>
                </a:solidFill>
              </a:rPr>
              <a:t># (44) 75% were resolved by the 31 March 2023</a:t>
            </a:r>
          </a:p>
          <a:p>
            <a:r>
              <a:rPr lang="en-US" sz="3200" dirty="0">
                <a:solidFill>
                  <a:srgbClr val="002060"/>
                </a:solidFill>
              </a:rPr>
              <a:t># (15) 25% are in progress, mainly due to the following:</a:t>
            </a:r>
          </a:p>
          <a:p>
            <a:pPr marL="171450" indent="-171450">
              <a:buFont typeface="Arial" panose="020B0604020202020204" pitchFamily="34" charset="0"/>
              <a:buChar char="•"/>
            </a:pPr>
            <a:r>
              <a:rPr lang="en-US" sz="3200" dirty="0">
                <a:solidFill>
                  <a:srgbClr val="002060"/>
                </a:solidFill>
              </a:rPr>
              <a:t>Outstanding response from the Office of the Chief Procurement Officer (OCPO), regarding the rotation of appointed panel of attorneys;</a:t>
            </a:r>
          </a:p>
          <a:p>
            <a:pPr marL="171450" indent="-171450">
              <a:buFont typeface="Arial" panose="020B0604020202020204" pitchFamily="34" charset="0"/>
              <a:buChar char="•"/>
            </a:pPr>
            <a:r>
              <a:rPr lang="en-US" sz="3200" dirty="0">
                <a:solidFill>
                  <a:srgbClr val="002060"/>
                </a:solidFill>
              </a:rPr>
              <a:t>Outstanding response from the Office of the Accountant-General (OAG) regarding the 100 hours matter;</a:t>
            </a:r>
          </a:p>
          <a:p>
            <a:pPr marL="171450" indent="-171450">
              <a:buFont typeface="Arial" panose="020B0604020202020204" pitchFamily="34" charset="0"/>
              <a:buChar char="•"/>
            </a:pPr>
            <a:r>
              <a:rPr lang="en-US" sz="3200" dirty="0">
                <a:solidFill>
                  <a:srgbClr val="002060"/>
                </a:solidFill>
              </a:rPr>
              <a:t>The Human Resources policies changes on housing allowance. </a:t>
            </a:r>
          </a:p>
        </p:txBody>
      </p:sp>
    </p:spTree>
    <p:extLst>
      <p:ext uri="{BB962C8B-B14F-4D97-AF65-F5344CB8AC3E}">
        <p14:creationId xmlns:p14="http://schemas.microsoft.com/office/powerpoint/2010/main" xmlns="" val="21146209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17429DBE-BACF-EF3E-BA1C-ED18D73E0421}"/>
              </a:ext>
            </a:extLst>
          </p:cNvPr>
          <p:cNvSpPr>
            <a:spLocks noGrp="1"/>
          </p:cNvSpPr>
          <p:nvPr>
            <p:ph type="dt" sz="half" idx="10"/>
          </p:nvPr>
        </p:nvSpPr>
        <p:spPr/>
        <p:txBody>
          <a:bodyPr/>
          <a:lstStyle/>
          <a:p>
            <a:fld id="{2FAF3300-7AB1-4288-AD51-7C767A29B26E}" type="datetime1">
              <a:rPr lang="en-ZA" smtClean="0"/>
              <a:pPr/>
              <a:t>2023/05/10</a:t>
            </a:fld>
            <a:endParaRPr lang="en-ZA"/>
          </a:p>
        </p:txBody>
      </p:sp>
      <p:sp>
        <p:nvSpPr>
          <p:cNvPr id="3" name="Footer Placeholder 2">
            <a:extLst>
              <a:ext uri="{FF2B5EF4-FFF2-40B4-BE49-F238E27FC236}">
                <a16:creationId xmlns:a16="http://schemas.microsoft.com/office/drawing/2014/main" xmlns="" id="{E41D2772-03CA-61F3-1EE9-5D43285E83A2}"/>
              </a:ext>
            </a:extLst>
          </p:cNvPr>
          <p:cNvSpPr>
            <a:spLocks noGrp="1"/>
          </p:cNvSpPr>
          <p:nvPr>
            <p:ph type="ftr" sz="quarter" idx="11"/>
          </p:nvPr>
        </p:nvSpPr>
        <p:spPr/>
        <p:txBody>
          <a:bodyPr/>
          <a:lstStyle/>
          <a:p>
            <a:r>
              <a:rPr lang="en-US"/>
              <a:t>A Society Free From All Forms of Gender Inequality.</a:t>
            </a:r>
            <a:endParaRPr lang="en-ZA"/>
          </a:p>
        </p:txBody>
      </p:sp>
      <p:sp>
        <p:nvSpPr>
          <p:cNvPr id="4" name="Slide Number Placeholder 3">
            <a:extLst>
              <a:ext uri="{FF2B5EF4-FFF2-40B4-BE49-F238E27FC236}">
                <a16:creationId xmlns:a16="http://schemas.microsoft.com/office/drawing/2014/main" xmlns="" id="{DE28A6AB-15F6-91BF-7506-662A528B892F}"/>
              </a:ext>
            </a:extLst>
          </p:cNvPr>
          <p:cNvSpPr>
            <a:spLocks noGrp="1"/>
          </p:cNvSpPr>
          <p:nvPr>
            <p:ph type="sldNum" sz="quarter" idx="12"/>
          </p:nvPr>
        </p:nvSpPr>
        <p:spPr/>
        <p:txBody>
          <a:bodyPr/>
          <a:lstStyle/>
          <a:p>
            <a:fld id="{4C5DC4AD-8DB4-4E4A-BEA4-8A23F11057A7}" type="slidenum">
              <a:rPr lang="en-ZA" smtClean="0"/>
              <a:pPr/>
              <a:t>38</a:t>
            </a:fld>
            <a:endParaRPr lang="en-ZA"/>
          </a:p>
        </p:txBody>
      </p:sp>
      <p:sp>
        <p:nvSpPr>
          <p:cNvPr id="5" name="TextBox 4">
            <a:extLst>
              <a:ext uri="{FF2B5EF4-FFF2-40B4-BE49-F238E27FC236}">
                <a16:creationId xmlns:a16="http://schemas.microsoft.com/office/drawing/2014/main" xmlns="" id="{C82DFD4F-A410-EDC6-B6EB-937A866B36C0}"/>
              </a:ext>
            </a:extLst>
          </p:cNvPr>
          <p:cNvSpPr txBox="1"/>
          <p:nvPr/>
        </p:nvSpPr>
        <p:spPr>
          <a:xfrm>
            <a:off x="2348657" y="2417183"/>
            <a:ext cx="7813040" cy="769441"/>
          </a:xfrm>
          <a:prstGeom prst="rect">
            <a:avLst/>
          </a:prstGeom>
          <a:noFill/>
        </p:spPr>
        <p:txBody>
          <a:bodyPr wrap="square" rtlCol="0">
            <a:spAutoFit/>
          </a:bodyPr>
          <a:lstStyle/>
          <a:p>
            <a:pPr algn="ctr"/>
            <a:r>
              <a:rPr lang="en-ZA" sz="4400" b="1">
                <a:solidFill>
                  <a:schemeClr val="bg2">
                    <a:lumMod val="20000"/>
                    <a:lumOff val="80000"/>
                  </a:schemeClr>
                </a:solidFill>
                <a:latin typeface="Century Gothic" panose="020B0502020202020204" pitchFamily="34" charset="0"/>
              </a:rPr>
              <a:t>THANK YOU</a:t>
            </a:r>
          </a:p>
        </p:txBody>
      </p:sp>
      <p:grpSp>
        <p:nvGrpSpPr>
          <p:cNvPr id="6" name="Group 5">
            <a:extLst>
              <a:ext uri="{FF2B5EF4-FFF2-40B4-BE49-F238E27FC236}">
                <a16:creationId xmlns:a16="http://schemas.microsoft.com/office/drawing/2014/main" xmlns="" id="{73D5EBFD-68F8-9305-2CD5-2856DA4AFDCF}"/>
              </a:ext>
            </a:extLst>
          </p:cNvPr>
          <p:cNvGrpSpPr/>
          <p:nvPr/>
        </p:nvGrpSpPr>
        <p:grpSpPr>
          <a:xfrm>
            <a:off x="1354878" y="4686753"/>
            <a:ext cx="9634856" cy="1736101"/>
            <a:chOff x="1195701" y="4734981"/>
            <a:chExt cx="9634856" cy="1736101"/>
          </a:xfrm>
        </p:grpSpPr>
        <p:pic>
          <p:nvPicPr>
            <p:cNvPr id="7" name="Picture 6">
              <a:extLst>
                <a:ext uri="{FF2B5EF4-FFF2-40B4-BE49-F238E27FC236}">
                  <a16:creationId xmlns:a16="http://schemas.microsoft.com/office/drawing/2014/main" xmlns="" id="{D0F2BDA5-A9D9-CE9C-0033-09F5BFC1A87D}"/>
                </a:ext>
              </a:extLst>
            </p:cNvPr>
            <p:cNvPicPr>
              <a:picLocks noChangeAspect="1"/>
            </p:cNvPicPr>
            <p:nvPr/>
          </p:nvPicPr>
          <p:blipFill rotWithShape="1">
            <a:blip r:embed="rId2" cstate="print">
              <a:extLst>
                <a:ext uri="{28A0092B-C50C-407E-A947-70E740481C1C}">
                  <a14:useLocalDpi xmlns:a14="http://schemas.microsoft.com/office/drawing/2010/main" xmlns="" val="0"/>
                </a:ext>
              </a:extLst>
            </a:blip>
            <a:srcRect l="11633" t="81741" r="39918" b="13269"/>
            <a:stretch/>
          </p:blipFill>
          <p:spPr bwMode="auto">
            <a:xfrm>
              <a:off x="1195701" y="5166583"/>
              <a:ext cx="9634856" cy="558111"/>
            </a:xfrm>
            <a:prstGeom prst="rect">
              <a:avLst/>
            </a:prstGeom>
            <a:ln>
              <a:noFill/>
            </a:ln>
            <a:extLst>
              <a:ext uri="{53640926-AAD7-44D8-BBD7-CCE9431645EC}">
                <a14:shadowObscured xmlns:a14="http://schemas.microsoft.com/office/drawing/2010/main" xmlns=""/>
              </a:ext>
            </a:extLst>
          </p:spPr>
        </p:pic>
        <p:sp>
          <p:nvSpPr>
            <p:cNvPr id="8" name="TextBox 7">
              <a:extLst>
                <a:ext uri="{FF2B5EF4-FFF2-40B4-BE49-F238E27FC236}">
                  <a16:creationId xmlns:a16="http://schemas.microsoft.com/office/drawing/2014/main" xmlns="" id="{B11C0BBF-35AE-71C9-4B90-6269D764EACA}"/>
                </a:ext>
              </a:extLst>
            </p:cNvPr>
            <p:cNvSpPr txBox="1"/>
            <p:nvPr/>
          </p:nvSpPr>
          <p:spPr>
            <a:xfrm>
              <a:off x="3713480" y="4734981"/>
              <a:ext cx="4765040" cy="461665"/>
            </a:xfrm>
            <a:prstGeom prst="rect">
              <a:avLst/>
            </a:prstGeom>
            <a:noFill/>
          </p:spPr>
          <p:txBody>
            <a:bodyPr wrap="square" rtlCol="0">
              <a:spAutoFit/>
            </a:bodyPr>
            <a:lstStyle/>
            <a:p>
              <a:pPr algn="ctr" defTabSz="914400"/>
              <a:r>
                <a:rPr lang="en-US" sz="2400" b="1">
                  <a:solidFill>
                    <a:srgbClr val="FA9500"/>
                  </a:solidFill>
                  <a:latin typeface="Century Gothic" panose="020B0502020202020204" pitchFamily="34" charset="0"/>
                </a:rPr>
                <a:t>SOCIAL MEDIA CONTACTS</a:t>
              </a:r>
              <a:endParaRPr lang="en-ZA" sz="2400" b="1">
                <a:solidFill>
                  <a:srgbClr val="FA9500"/>
                </a:solidFill>
                <a:latin typeface="Century Gothic" panose="020B0502020202020204" pitchFamily="34" charset="0"/>
              </a:endParaRPr>
            </a:p>
          </p:txBody>
        </p:sp>
        <p:pic>
          <p:nvPicPr>
            <p:cNvPr id="9" name="Picture 8">
              <a:extLst>
                <a:ext uri="{FF2B5EF4-FFF2-40B4-BE49-F238E27FC236}">
                  <a16:creationId xmlns:a16="http://schemas.microsoft.com/office/drawing/2014/main" xmlns="" id="{373D20D7-6C93-46FD-169C-1BB7981464C9}"/>
                </a:ext>
              </a:extLst>
            </p:cNvPr>
            <p:cNvPicPr>
              <a:picLocks noChangeAspect="1"/>
            </p:cNvPicPr>
            <p:nvPr/>
          </p:nvPicPr>
          <p:blipFill rotWithShape="1">
            <a:blip r:embed="rId2" cstate="print">
              <a:extLst>
                <a:ext uri="{28A0092B-C50C-407E-A947-70E740481C1C}">
                  <a14:useLocalDpi xmlns:a14="http://schemas.microsoft.com/office/drawing/2010/main" xmlns="" val="0"/>
                </a:ext>
              </a:extLst>
            </a:blip>
            <a:srcRect l="11634" t="86182" r="54749" b="7964"/>
            <a:stretch/>
          </p:blipFill>
          <p:spPr bwMode="auto">
            <a:xfrm>
              <a:off x="2915920" y="5816175"/>
              <a:ext cx="6685280" cy="654907"/>
            </a:xfrm>
            <a:prstGeom prst="rect">
              <a:avLst/>
            </a:prstGeom>
            <a:ln>
              <a:noFill/>
            </a:ln>
            <a:extLst>
              <a:ext uri="{53640926-AAD7-44D8-BBD7-CCE9431645EC}">
                <a14:shadowObscured xmlns:a14="http://schemas.microsoft.com/office/drawing/2010/main" xmlns=""/>
              </a:ext>
            </a:extLst>
          </p:spPr>
        </p:pic>
      </p:grpSp>
      <p:sp>
        <p:nvSpPr>
          <p:cNvPr id="10" name="Content Placeholder 11">
            <a:extLst>
              <a:ext uri="{FF2B5EF4-FFF2-40B4-BE49-F238E27FC236}">
                <a16:creationId xmlns:a16="http://schemas.microsoft.com/office/drawing/2014/main" xmlns="" id="{EB8A4401-3A02-58C4-E375-FAA232F02D6E}"/>
              </a:ext>
            </a:extLst>
          </p:cNvPr>
          <p:cNvSpPr txBox="1">
            <a:spLocks/>
          </p:cNvSpPr>
          <p:nvPr/>
        </p:nvSpPr>
        <p:spPr>
          <a:xfrm>
            <a:off x="3555157" y="4590307"/>
            <a:ext cx="5725160" cy="461051"/>
          </a:xfrm>
          <a:prstGeom prst="rect">
            <a:avLst/>
          </a:prstGeom>
          <a:solidFill>
            <a:schemeClr val="bg2">
              <a:lumMod val="20000"/>
              <a:lumOff val="80000"/>
            </a:schemeClr>
          </a:solidFill>
          <a:ln>
            <a:noFill/>
          </a:ln>
        </p:spPr>
        <p:txBody>
          <a:bodyPr>
            <a:normAutofit/>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pPr marL="0" indent="0" algn="ctr">
              <a:buFont typeface="Wingdings" pitchFamily="2" charset="2"/>
              <a:buNone/>
            </a:pPr>
            <a:r>
              <a:rPr lang="en-ZA" sz="2400" b="1">
                <a:solidFill>
                  <a:srgbClr val="0070C0"/>
                </a:solidFill>
                <a:latin typeface="Century Gothic" panose="020B0502020202020204" pitchFamily="34" charset="0"/>
              </a:rPr>
              <a:t>FOLLOW US ON SOCIAL MEDIA</a:t>
            </a:r>
          </a:p>
        </p:txBody>
      </p:sp>
      <p:sp>
        <p:nvSpPr>
          <p:cNvPr id="11" name="TextBox 10">
            <a:extLst>
              <a:ext uri="{FF2B5EF4-FFF2-40B4-BE49-F238E27FC236}">
                <a16:creationId xmlns:a16="http://schemas.microsoft.com/office/drawing/2014/main" xmlns="" id="{7C40F9D8-FE94-5559-D6D6-B7D1276614E9}"/>
              </a:ext>
            </a:extLst>
          </p:cNvPr>
          <p:cNvSpPr txBox="1"/>
          <p:nvPr/>
        </p:nvSpPr>
        <p:spPr>
          <a:xfrm>
            <a:off x="4339168" y="3944538"/>
            <a:ext cx="4157137" cy="523220"/>
          </a:xfrm>
          <a:prstGeom prst="rect">
            <a:avLst/>
          </a:prstGeom>
          <a:noFill/>
        </p:spPr>
        <p:txBody>
          <a:bodyPr wrap="square" rtlCol="0">
            <a:spAutoFit/>
          </a:bodyPr>
          <a:lstStyle/>
          <a:p>
            <a:pPr algn="ctr"/>
            <a:r>
              <a:rPr lang="en-ZA" sz="2800">
                <a:latin typeface="Century Gothic" panose="020B0502020202020204" pitchFamily="34" charset="0"/>
              </a:rPr>
              <a:t>www.cge.org.za</a:t>
            </a:r>
          </a:p>
        </p:txBody>
      </p:sp>
    </p:spTree>
    <p:extLst>
      <p:ext uri="{BB962C8B-B14F-4D97-AF65-F5344CB8AC3E}">
        <p14:creationId xmlns:p14="http://schemas.microsoft.com/office/powerpoint/2010/main" xmlns="" val="7962123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148E21D-E56C-2038-1942-EAD42A657E9D}"/>
              </a:ext>
            </a:extLst>
          </p:cNvPr>
          <p:cNvSpPr>
            <a:spLocks noGrp="1"/>
          </p:cNvSpPr>
          <p:nvPr>
            <p:ph type="title"/>
          </p:nvPr>
        </p:nvSpPr>
        <p:spPr/>
        <p:txBody>
          <a:bodyPr/>
          <a:lstStyle/>
          <a:p>
            <a:pPr algn="ctr"/>
            <a:r>
              <a:rPr lang="en-US" b="1">
                <a:solidFill>
                  <a:schemeClr val="tx2">
                    <a:lumMod val="50000"/>
                  </a:schemeClr>
                </a:solidFill>
                <a:latin typeface="Century Gothic" panose="020B0502020202020204" pitchFamily="34" charset="0"/>
              </a:rPr>
              <a:t>CONSTITUTIONAL MANDATE </a:t>
            </a:r>
            <a:endParaRPr lang="en-ZA" b="1">
              <a:solidFill>
                <a:schemeClr val="tx2">
                  <a:lumMod val="50000"/>
                </a:schemeClr>
              </a:solidFill>
              <a:latin typeface="Century Gothic" panose="020B0502020202020204" pitchFamily="34" charset="0"/>
            </a:endParaRPr>
          </a:p>
        </p:txBody>
      </p:sp>
      <p:sp>
        <p:nvSpPr>
          <p:cNvPr id="4" name="Date Placeholder 3">
            <a:extLst>
              <a:ext uri="{FF2B5EF4-FFF2-40B4-BE49-F238E27FC236}">
                <a16:creationId xmlns:a16="http://schemas.microsoft.com/office/drawing/2014/main" xmlns="" id="{1E594C54-A204-759D-BE74-CCCC16E4B35A}"/>
              </a:ext>
            </a:extLst>
          </p:cNvPr>
          <p:cNvSpPr>
            <a:spLocks noGrp="1"/>
          </p:cNvSpPr>
          <p:nvPr>
            <p:ph type="dt" sz="half" idx="10"/>
          </p:nvPr>
        </p:nvSpPr>
        <p:spPr/>
        <p:txBody>
          <a:bodyPr/>
          <a:lstStyle/>
          <a:p>
            <a:fld id="{55DA6F25-8700-47EF-BFFF-210886682FDE}" type="datetime1">
              <a:rPr lang="en-ZA" smtClean="0"/>
              <a:pPr/>
              <a:t>2023/05/10</a:t>
            </a:fld>
            <a:endParaRPr lang="en-ZA"/>
          </a:p>
        </p:txBody>
      </p:sp>
      <p:sp>
        <p:nvSpPr>
          <p:cNvPr id="5" name="Footer Placeholder 4">
            <a:extLst>
              <a:ext uri="{FF2B5EF4-FFF2-40B4-BE49-F238E27FC236}">
                <a16:creationId xmlns:a16="http://schemas.microsoft.com/office/drawing/2014/main" xmlns="" id="{4DC9E0DC-48BD-3C41-F19D-10D34767BE3C}"/>
              </a:ext>
            </a:extLst>
          </p:cNvPr>
          <p:cNvSpPr>
            <a:spLocks noGrp="1"/>
          </p:cNvSpPr>
          <p:nvPr>
            <p:ph type="ftr" sz="quarter" idx="11"/>
          </p:nvPr>
        </p:nvSpPr>
        <p:spPr/>
        <p:txBody>
          <a:bodyPr/>
          <a:lstStyle/>
          <a:p>
            <a:r>
              <a:rPr lang="en-US"/>
              <a:t>A Society Free From All Forms of Gender Inequality.</a:t>
            </a:r>
            <a:endParaRPr lang="en-ZA"/>
          </a:p>
        </p:txBody>
      </p:sp>
      <p:sp>
        <p:nvSpPr>
          <p:cNvPr id="6" name="Slide Number Placeholder 5">
            <a:extLst>
              <a:ext uri="{FF2B5EF4-FFF2-40B4-BE49-F238E27FC236}">
                <a16:creationId xmlns:a16="http://schemas.microsoft.com/office/drawing/2014/main" xmlns="" id="{232F1CEB-12B0-DF0C-F46C-CC302742B579}"/>
              </a:ext>
            </a:extLst>
          </p:cNvPr>
          <p:cNvSpPr>
            <a:spLocks noGrp="1"/>
          </p:cNvSpPr>
          <p:nvPr>
            <p:ph type="sldNum" sz="quarter" idx="12"/>
          </p:nvPr>
        </p:nvSpPr>
        <p:spPr/>
        <p:txBody>
          <a:bodyPr/>
          <a:lstStyle/>
          <a:p>
            <a:fld id="{4C5DC4AD-8DB4-4E4A-BEA4-8A23F11057A7}" type="slidenum">
              <a:rPr lang="en-ZA" smtClean="0"/>
              <a:pPr/>
              <a:t>4</a:t>
            </a:fld>
            <a:endParaRPr lang="en-ZA"/>
          </a:p>
        </p:txBody>
      </p:sp>
      <p:pic>
        <p:nvPicPr>
          <p:cNvPr id="8" name="Picture 7" descr="A picture containing logo&#10;&#10;Description automatically generated">
            <a:extLst>
              <a:ext uri="{FF2B5EF4-FFF2-40B4-BE49-F238E27FC236}">
                <a16:creationId xmlns:a16="http://schemas.microsoft.com/office/drawing/2014/main" xmlns="" id="{CD632982-62D2-295E-8E22-9C33A21B4F3F}"/>
              </a:ext>
            </a:extLst>
          </p:cNvPr>
          <p:cNvPicPr>
            <a:picLocks noChangeAspect="1"/>
          </p:cNvPicPr>
          <p:nvPr/>
        </p:nvPicPr>
        <p:blipFill rotWithShape="1">
          <a:blip r:embed="rId2" cstate="print">
            <a:extLst>
              <a:ext uri="{28A0092B-C50C-407E-A947-70E740481C1C}">
                <a14:useLocalDpi xmlns:a14="http://schemas.microsoft.com/office/drawing/2010/main" xmlns="" val="0"/>
              </a:ext>
            </a:extLst>
          </a:blip>
          <a:srcRect b="15227"/>
          <a:stretch/>
        </p:blipFill>
        <p:spPr>
          <a:xfrm>
            <a:off x="9496422" y="204416"/>
            <a:ext cx="2325009" cy="1493927"/>
          </a:xfrm>
          <a:prstGeom prst="rect">
            <a:avLst/>
          </a:prstGeom>
        </p:spPr>
      </p:pic>
      <p:sp>
        <p:nvSpPr>
          <p:cNvPr id="11" name="Content Placeholder 2">
            <a:extLst>
              <a:ext uri="{FF2B5EF4-FFF2-40B4-BE49-F238E27FC236}">
                <a16:creationId xmlns:a16="http://schemas.microsoft.com/office/drawing/2014/main" xmlns="" id="{598FFB21-F223-759A-5C19-C346EFA194E5}"/>
              </a:ext>
            </a:extLst>
          </p:cNvPr>
          <p:cNvSpPr>
            <a:spLocks noGrp="1"/>
          </p:cNvSpPr>
          <p:nvPr>
            <p:ph idx="1"/>
          </p:nvPr>
        </p:nvSpPr>
        <p:spPr>
          <a:xfrm>
            <a:off x="1202266" y="2575865"/>
            <a:ext cx="9784080" cy="3073096"/>
          </a:xfrm>
          <a:solidFill>
            <a:schemeClr val="bg2">
              <a:lumMod val="60000"/>
              <a:lumOff val="40000"/>
            </a:schemeClr>
          </a:solidFill>
        </p:spPr>
        <p:txBody>
          <a:bodyPr/>
          <a:lstStyle/>
          <a:p>
            <a:pPr algn="ctr"/>
            <a:endParaRPr lang="en-US" sz="2000" b="0" i="0" dirty="0">
              <a:solidFill>
                <a:schemeClr val="tx2">
                  <a:lumMod val="25000"/>
                </a:schemeClr>
              </a:solidFill>
              <a:effectLst/>
              <a:latin typeface="Century Gothic" panose="020B0502020202020204" pitchFamily="34" charset="0"/>
            </a:endParaRPr>
          </a:p>
          <a:p>
            <a:pPr algn="ctr"/>
            <a:r>
              <a:rPr lang="en-US" sz="2000" b="0" i="0" dirty="0">
                <a:solidFill>
                  <a:schemeClr val="tx2">
                    <a:lumMod val="25000"/>
                  </a:schemeClr>
                </a:solidFill>
                <a:effectLst/>
                <a:latin typeface="Century Gothic" panose="020B0502020202020204" pitchFamily="34" charset="0"/>
              </a:rPr>
              <a:t>Established in terms of Section 187 of the Constitution of the Republic of South Africa in order to promote respect for gender equality and the protection, development and attainment of gender equality. </a:t>
            </a:r>
          </a:p>
          <a:p>
            <a:pPr algn="ctr"/>
            <a:r>
              <a:rPr lang="en-US" sz="2000" b="0" i="0" dirty="0">
                <a:solidFill>
                  <a:schemeClr val="tx2">
                    <a:lumMod val="25000"/>
                  </a:schemeClr>
                </a:solidFill>
                <a:effectLst/>
                <a:latin typeface="Century Gothic" panose="020B0502020202020204" pitchFamily="34" charset="0"/>
              </a:rPr>
              <a:t>The CGE shall advance promote and protect gender equality in South Africa through undertaking research, public education, policy development, legislative initiatives, effective monitoring and litigation.</a:t>
            </a:r>
          </a:p>
          <a:p>
            <a:pPr marL="0" indent="0">
              <a:buNone/>
            </a:pPr>
            <a:endParaRPr lang="en-ZA" dirty="0"/>
          </a:p>
        </p:txBody>
      </p:sp>
    </p:spTree>
    <p:extLst>
      <p:ext uri="{BB962C8B-B14F-4D97-AF65-F5344CB8AC3E}">
        <p14:creationId xmlns:p14="http://schemas.microsoft.com/office/powerpoint/2010/main" xmlns="" val="15409599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E693954D-B1CD-1494-AB23-C2FEB5400E89}"/>
              </a:ext>
            </a:extLst>
          </p:cNvPr>
          <p:cNvSpPr>
            <a:spLocks noGrp="1"/>
          </p:cNvSpPr>
          <p:nvPr>
            <p:ph type="dt" sz="half" idx="10"/>
          </p:nvPr>
        </p:nvSpPr>
        <p:spPr/>
        <p:txBody>
          <a:bodyPr/>
          <a:lstStyle/>
          <a:p>
            <a:fld id="{2FAF3300-7AB1-4288-AD51-7C767A29B26E}" type="datetime1">
              <a:rPr lang="en-ZA" smtClean="0"/>
              <a:pPr/>
              <a:t>2023/05/10</a:t>
            </a:fld>
            <a:endParaRPr lang="en-ZA"/>
          </a:p>
        </p:txBody>
      </p:sp>
      <p:sp>
        <p:nvSpPr>
          <p:cNvPr id="3" name="Footer Placeholder 2">
            <a:extLst>
              <a:ext uri="{FF2B5EF4-FFF2-40B4-BE49-F238E27FC236}">
                <a16:creationId xmlns:a16="http://schemas.microsoft.com/office/drawing/2014/main" xmlns="" id="{62B6597C-0741-AA4D-991C-148E78467ECA}"/>
              </a:ext>
            </a:extLst>
          </p:cNvPr>
          <p:cNvSpPr>
            <a:spLocks noGrp="1"/>
          </p:cNvSpPr>
          <p:nvPr>
            <p:ph type="ftr" sz="quarter" idx="11"/>
          </p:nvPr>
        </p:nvSpPr>
        <p:spPr/>
        <p:txBody>
          <a:bodyPr/>
          <a:lstStyle/>
          <a:p>
            <a:r>
              <a:rPr lang="en-US"/>
              <a:t>A Society Free From All Forms of Gender Inequality.</a:t>
            </a:r>
            <a:endParaRPr lang="en-ZA"/>
          </a:p>
        </p:txBody>
      </p:sp>
      <p:sp>
        <p:nvSpPr>
          <p:cNvPr id="4" name="Slide Number Placeholder 3">
            <a:extLst>
              <a:ext uri="{FF2B5EF4-FFF2-40B4-BE49-F238E27FC236}">
                <a16:creationId xmlns:a16="http://schemas.microsoft.com/office/drawing/2014/main" xmlns="" id="{19913E4E-44AD-9FBA-29EA-9780F85498DA}"/>
              </a:ext>
            </a:extLst>
          </p:cNvPr>
          <p:cNvSpPr>
            <a:spLocks noGrp="1"/>
          </p:cNvSpPr>
          <p:nvPr>
            <p:ph type="sldNum" sz="quarter" idx="12"/>
          </p:nvPr>
        </p:nvSpPr>
        <p:spPr/>
        <p:txBody>
          <a:bodyPr/>
          <a:lstStyle/>
          <a:p>
            <a:fld id="{4C5DC4AD-8DB4-4E4A-BEA4-8A23F11057A7}" type="slidenum">
              <a:rPr lang="en-ZA" smtClean="0"/>
              <a:pPr/>
              <a:t>5</a:t>
            </a:fld>
            <a:endParaRPr lang="en-ZA"/>
          </a:p>
        </p:txBody>
      </p:sp>
      <p:pic>
        <p:nvPicPr>
          <p:cNvPr id="8" name="Picture 7" descr="A screenshot of a computer&#10;&#10;Description automatically generated with medium confidence">
            <a:extLst>
              <a:ext uri="{FF2B5EF4-FFF2-40B4-BE49-F238E27FC236}">
                <a16:creationId xmlns:a16="http://schemas.microsoft.com/office/drawing/2014/main" xmlns="" id="{51C5BAF5-CFB5-69C0-BC9A-AB0B2D1CD1CD}"/>
              </a:ext>
            </a:extLst>
          </p:cNvPr>
          <p:cNvPicPr>
            <a:picLocks noChangeAspect="1"/>
          </p:cNvPicPr>
          <p:nvPr/>
        </p:nvPicPr>
        <p:blipFill rotWithShape="1">
          <a:blip r:embed="rId2" cstate="print">
            <a:extLst>
              <a:ext uri="{28A0092B-C50C-407E-A947-70E740481C1C}">
                <a14:useLocalDpi xmlns:a14="http://schemas.microsoft.com/office/drawing/2010/main" xmlns="" val="0"/>
              </a:ext>
            </a:extLst>
          </a:blip>
          <a:srcRect l="62750" t="22222" r="17750" b="6963"/>
          <a:stretch/>
        </p:blipFill>
        <p:spPr>
          <a:xfrm>
            <a:off x="0" y="0"/>
            <a:ext cx="3362960" cy="6869636"/>
          </a:xfrm>
          <a:prstGeom prst="rect">
            <a:avLst/>
          </a:prstGeom>
        </p:spPr>
      </p:pic>
      <p:pic>
        <p:nvPicPr>
          <p:cNvPr id="10" name="Picture 9" descr="A picture containing text, electronics, screenshot, computer&#10;&#10;Description automatically generated">
            <a:extLst>
              <a:ext uri="{FF2B5EF4-FFF2-40B4-BE49-F238E27FC236}">
                <a16:creationId xmlns:a16="http://schemas.microsoft.com/office/drawing/2014/main" xmlns="" id="{CBE34DD0-8DFB-EF0D-3097-463AD311F86B}"/>
              </a:ext>
            </a:extLst>
          </p:cNvPr>
          <p:cNvPicPr>
            <a:picLocks noChangeAspect="1"/>
          </p:cNvPicPr>
          <p:nvPr/>
        </p:nvPicPr>
        <p:blipFill rotWithShape="1">
          <a:blip r:embed="rId3" cstate="print">
            <a:extLst>
              <a:ext uri="{28A0092B-C50C-407E-A947-70E740481C1C}">
                <a14:useLocalDpi xmlns:a14="http://schemas.microsoft.com/office/drawing/2010/main" xmlns="" val="0"/>
              </a:ext>
            </a:extLst>
          </a:blip>
          <a:srcRect l="50000" t="22074" r="16417" b="7556"/>
          <a:stretch/>
        </p:blipFill>
        <p:spPr>
          <a:xfrm>
            <a:off x="3362960" y="0"/>
            <a:ext cx="5828344" cy="6869636"/>
          </a:xfrm>
          <a:prstGeom prst="rect">
            <a:avLst/>
          </a:prstGeom>
        </p:spPr>
      </p:pic>
      <p:pic>
        <p:nvPicPr>
          <p:cNvPr id="12" name="Picture 11" descr="Graphical user interface, text&#10;&#10;Description automatically generated">
            <a:extLst>
              <a:ext uri="{FF2B5EF4-FFF2-40B4-BE49-F238E27FC236}">
                <a16:creationId xmlns:a16="http://schemas.microsoft.com/office/drawing/2014/main" xmlns="" id="{7CC15C86-A70B-6FBB-8461-5EAC5CD2ECF8}"/>
              </a:ext>
            </a:extLst>
          </p:cNvPr>
          <p:cNvPicPr>
            <a:picLocks noChangeAspect="1"/>
          </p:cNvPicPr>
          <p:nvPr/>
        </p:nvPicPr>
        <p:blipFill rotWithShape="1">
          <a:blip r:embed="rId4" cstate="print">
            <a:duotone>
              <a:schemeClr val="bg2">
                <a:shade val="45000"/>
                <a:satMod val="135000"/>
              </a:schemeClr>
              <a:prstClr val="white"/>
            </a:duotone>
            <a:extLst>
              <a:ext uri="{28A0092B-C50C-407E-A947-70E740481C1C}">
                <a14:useLocalDpi xmlns:a14="http://schemas.microsoft.com/office/drawing/2010/main" xmlns="" val="0"/>
              </a:ext>
            </a:extLst>
          </a:blip>
          <a:srcRect l="62668" t="22223" r="19166" b="7535"/>
          <a:stretch/>
        </p:blipFill>
        <p:spPr>
          <a:xfrm>
            <a:off x="9032240" y="0"/>
            <a:ext cx="3159760" cy="6872240"/>
          </a:xfrm>
          <a:prstGeom prst="rect">
            <a:avLst/>
          </a:prstGeom>
        </p:spPr>
      </p:pic>
      <p:sp>
        <p:nvSpPr>
          <p:cNvPr id="5" name="TextBox 4">
            <a:extLst>
              <a:ext uri="{FF2B5EF4-FFF2-40B4-BE49-F238E27FC236}">
                <a16:creationId xmlns:a16="http://schemas.microsoft.com/office/drawing/2014/main" xmlns="" id="{E6FD72E7-E963-ACD6-2EA0-E57BF003C48B}"/>
              </a:ext>
            </a:extLst>
          </p:cNvPr>
          <p:cNvSpPr txBox="1"/>
          <p:nvPr/>
        </p:nvSpPr>
        <p:spPr>
          <a:xfrm>
            <a:off x="3501704" y="209837"/>
            <a:ext cx="5689600" cy="782857"/>
          </a:xfrm>
          <a:prstGeom prst="rect">
            <a:avLst/>
          </a:prstGeom>
          <a:solidFill>
            <a:srgbClr val="0070C0"/>
          </a:solidFill>
        </p:spPr>
        <p:txBody>
          <a:bodyPr wrap="square" rtlCol="0">
            <a:spAutoFit/>
          </a:bodyPr>
          <a:lstStyle/>
          <a:p>
            <a:pPr algn="ctr"/>
            <a:r>
              <a:rPr lang="en-US" sz="4400" b="1">
                <a:latin typeface="Century Gothic" panose="020B0502020202020204" pitchFamily="34" charset="0"/>
              </a:rPr>
              <a:t>OUR VALUES</a:t>
            </a:r>
            <a:endParaRPr lang="en-ZA" sz="4400" b="1">
              <a:latin typeface="Century Gothic" panose="020B0502020202020204" pitchFamily="34" charset="0"/>
            </a:endParaRPr>
          </a:p>
        </p:txBody>
      </p:sp>
      <p:grpSp>
        <p:nvGrpSpPr>
          <p:cNvPr id="16" name="Group 15">
            <a:extLst>
              <a:ext uri="{FF2B5EF4-FFF2-40B4-BE49-F238E27FC236}">
                <a16:creationId xmlns:a16="http://schemas.microsoft.com/office/drawing/2014/main" xmlns="" id="{82EEADE1-D3BC-CFA7-0114-391A3E8C45B3}"/>
              </a:ext>
            </a:extLst>
          </p:cNvPr>
          <p:cNvGrpSpPr/>
          <p:nvPr/>
        </p:nvGrpSpPr>
        <p:grpSpPr>
          <a:xfrm>
            <a:off x="1645847" y="1314070"/>
            <a:ext cx="9103507" cy="5234189"/>
            <a:chOff x="683707" y="1061024"/>
            <a:chExt cx="9103507" cy="5234189"/>
          </a:xfrm>
        </p:grpSpPr>
        <p:pic>
          <p:nvPicPr>
            <p:cNvPr id="7" name="Picture 6" descr="Graphical user interface, text, application&#10;&#10;Description automatically generated">
              <a:extLst>
                <a:ext uri="{FF2B5EF4-FFF2-40B4-BE49-F238E27FC236}">
                  <a16:creationId xmlns:a16="http://schemas.microsoft.com/office/drawing/2014/main" xmlns="" id="{02797EFC-8DA8-F209-A64F-0ADC2E32E040}"/>
                </a:ext>
              </a:extLst>
            </p:cNvPr>
            <p:cNvPicPr>
              <a:picLocks noChangeAspect="1"/>
            </p:cNvPicPr>
            <p:nvPr/>
          </p:nvPicPr>
          <p:blipFill rotWithShape="1">
            <a:blip r:embed="rId5" cstate="print">
              <a:duotone>
                <a:prstClr val="black"/>
                <a:schemeClr val="accent4">
                  <a:tint val="45000"/>
                  <a:satMod val="400000"/>
                </a:schemeClr>
              </a:duotone>
              <a:extLst>
                <a:ext uri="{BEBA8EAE-BF5A-486C-A8C5-ECC9F3942E4B}">
                  <a14:imgProps xmlns:a14="http://schemas.microsoft.com/office/drawing/2010/main" xmlns="">
                    <a14:imgLayer r:embed="rId6">
                      <a14:imgEffect>
                        <a14:colorTemperature colorTemp="5300"/>
                      </a14:imgEffect>
                    </a14:imgLayer>
                  </a14:imgProps>
                </a:ext>
                <a:ext uri="{28A0092B-C50C-407E-A947-70E740481C1C}">
                  <a14:useLocalDpi xmlns:a14="http://schemas.microsoft.com/office/drawing/2010/main" xmlns="" val="0"/>
                </a:ext>
              </a:extLst>
            </a:blip>
            <a:srcRect l="5667" t="66302" r="65986" b="18885"/>
            <a:stretch/>
          </p:blipFill>
          <p:spPr>
            <a:xfrm>
              <a:off x="683707" y="2418931"/>
              <a:ext cx="3699044" cy="1087305"/>
            </a:xfrm>
            <a:prstGeom prst="rect">
              <a:avLst/>
            </a:prstGeom>
          </p:spPr>
        </p:pic>
        <p:pic>
          <p:nvPicPr>
            <p:cNvPr id="11" name="Picture 10" descr="Graphical user interface, text, application&#10;&#10;Description automatically generated">
              <a:extLst>
                <a:ext uri="{FF2B5EF4-FFF2-40B4-BE49-F238E27FC236}">
                  <a16:creationId xmlns:a16="http://schemas.microsoft.com/office/drawing/2014/main" xmlns="" id="{6A6E47CB-BED4-7725-E791-2D3D5B701288}"/>
                </a:ext>
              </a:extLst>
            </p:cNvPr>
            <p:cNvPicPr>
              <a:picLocks noChangeAspect="1"/>
            </p:cNvPicPr>
            <p:nvPr/>
          </p:nvPicPr>
          <p:blipFill rotWithShape="1">
            <a:blip r:embed="rId7" cstate="print">
              <a:extLst>
                <a:ext uri="{BEBA8EAE-BF5A-486C-A8C5-ECC9F3942E4B}">
                  <a14:imgProps xmlns:a14="http://schemas.microsoft.com/office/drawing/2010/main" xmlns="">
                    <a14:imgLayer r:embed="rId6">
                      <a14:imgEffect>
                        <a14:colorTemperature colorTemp="4700"/>
                      </a14:imgEffect>
                    </a14:imgLayer>
                  </a14:imgProps>
                </a:ext>
                <a:ext uri="{28A0092B-C50C-407E-A947-70E740481C1C}">
                  <a14:useLocalDpi xmlns:a14="http://schemas.microsoft.com/office/drawing/2010/main" xmlns="" val="0"/>
                </a:ext>
              </a:extLst>
            </a:blip>
            <a:srcRect l="64733" t="68365" r="7833" b="13923"/>
            <a:stretch/>
          </p:blipFill>
          <p:spPr>
            <a:xfrm>
              <a:off x="6197319" y="1061024"/>
              <a:ext cx="3456740" cy="1255297"/>
            </a:xfrm>
            <a:prstGeom prst="rect">
              <a:avLst/>
            </a:prstGeom>
          </p:spPr>
        </p:pic>
        <p:pic>
          <p:nvPicPr>
            <p:cNvPr id="15" name="Picture 14" descr="Graphical user interface, text, application&#10;&#10;Description automatically generated">
              <a:extLst>
                <a:ext uri="{FF2B5EF4-FFF2-40B4-BE49-F238E27FC236}">
                  <a16:creationId xmlns:a16="http://schemas.microsoft.com/office/drawing/2014/main" xmlns="" id="{8119EA37-8C7F-0C2B-D050-EE3F18C32B8B}"/>
                </a:ext>
              </a:extLst>
            </p:cNvPr>
            <p:cNvPicPr>
              <a:picLocks noChangeAspect="1"/>
            </p:cNvPicPr>
            <p:nvPr/>
          </p:nvPicPr>
          <p:blipFill rotWithShape="1">
            <a:blip r:embed="rId8" cstate="print">
              <a:duotone>
                <a:prstClr val="black"/>
                <a:schemeClr val="accent3">
                  <a:tint val="45000"/>
                  <a:satMod val="400000"/>
                </a:schemeClr>
              </a:duotone>
              <a:extLst>
                <a:ext uri="{BEBA8EAE-BF5A-486C-A8C5-ECC9F3942E4B}">
                  <a14:imgProps xmlns:a14="http://schemas.microsoft.com/office/drawing/2010/main" xmlns="">
                    <a14:imgLayer r:embed="rId6">
                      <a14:imgEffect>
                        <a14:colorTemperature colorTemp="5300"/>
                      </a14:imgEffect>
                      <a14:imgEffect>
                        <a14:saturation sat="400000"/>
                      </a14:imgEffect>
                    </a14:imgLayer>
                  </a14:imgProps>
                </a:ext>
                <a:ext uri="{28A0092B-C50C-407E-A947-70E740481C1C}">
                  <a14:useLocalDpi xmlns:a14="http://schemas.microsoft.com/office/drawing/2010/main" xmlns="" val="0"/>
                </a:ext>
              </a:extLst>
            </a:blip>
            <a:srcRect l="34475" t="67970" r="37493" b="16131"/>
            <a:stretch/>
          </p:blipFill>
          <p:spPr>
            <a:xfrm>
              <a:off x="6255080" y="3844224"/>
              <a:ext cx="3532134" cy="1126896"/>
            </a:xfrm>
            <a:prstGeom prst="rect">
              <a:avLst/>
            </a:prstGeom>
          </p:spPr>
        </p:pic>
        <p:pic>
          <p:nvPicPr>
            <p:cNvPr id="17" name="Picture 16" descr="Graphical user interface, application&#10;&#10;Description automatically generated">
              <a:extLst>
                <a:ext uri="{FF2B5EF4-FFF2-40B4-BE49-F238E27FC236}">
                  <a16:creationId xmlns:a16="http://schemas.microsoft.com/office/drawing/2014/main" xmlns="" id="{1D6FCBC4-3299-14C7-064D-1503F277D94C}"/>
                </a:ext>
              </a:extLst>
            </p:cNvPr>
            <p:cNvPicPr>
              <a:picLocks noChangeAspect="1"/>
            </p:cNvPicPr>
            <p:nvPr/>
          </p:nvPicPr>
          <p:blipFill rotWithShape="1">
            <a:blip r:embed="rId9" cstate="print">
              <a:duotone>
                <a:prstClr val="black"/>
                <a:schemeClr val="accent2">
                  <a:tint val="45000"/>
                  <a:satMod val="400000"/>
                </a:schemeClr>
              </a:duotone>
              <a:extLst>
                <a:ext uri="{28A0092B-C50C-407E-A947-70E740481C1C}">
                  <a14:useLocalDpi xmlns:a14="http://schemas.microsoft.com/office/drawing/2010/main" xmlns="" val="0"/>
                </a:ext>
              </a:extLst>
            </a:blip>
            <a:srcRect l="6666" t="48307" r="68287" b="37832"/>
            <a:stretch/>
          </p:blipFill>
          <p:spPr>
            <a:xfrm>
              <a:off x="702737" y="3726253"/>
              <a:ext cx="3699044" cy="1151450"/>
            </a:xfrm>
            <a:prstGeom prst="rect">
              <a:avLst/>
            </a:prstGeom>
          </p:spPr>
        </p:pic>
        <p:pic>
          <p:nvPicPr>
            <p:cNvPr id="19" name="Picture 18" descr="Graphical user interface, text, application&#10;&#10;Description automatically generated">
              <a:extLst>
                <a:ext uri="{FF2B5EF4-FFF2-40B4-BE49-F238E27FC236}">
                  <a16:creationId xmlns:a16="http://schemas.microsoft.com/office/drawing/2014/main" xmlns="" id="{DF1CB688-491A-CDA1-6E9E-E12A281700C0}"/>
                </a:ext>
              </a:extLst>
            </p:cNvPr>
            <p:cNvPicPr>
              <a:picLocks noChangeAspect="1"/>
            </p:cNvPicPr>
            <p:nvPr/>
          </p:nvPicPr>
          <p:blipFill rotWithShape="1">
            <a:blip r:embed="rId5" cstate="print">
              <a:extLst>
                <a:ext uri="{BEBA8EAE-BF5A-486C-A8C5-ECC9F3942E4B}">
                  <a14:imgProps xmlns:a14="http://schemas.microsoft.com/office/drawing/2010/main" xmlns="">
                    <a14:imgLayer r:embed="rId6">
                      <a14:imgEffect>
                        <a14:colorTemperature colorTemp="5300"/>
                      </a14:imgEffect>
                    </a14:imgLayer>
                  </a14:imgProps>
                </a:ext>
                <a:ext uri="{28A0092B-C50C-407E-A947-70E740481C1C}">
                  <a14:useLocalDpi xmlns:a14="http://schemas.microsoft.com/office/drawing/2010/main" xmlns="" val="0"/>
                </a:ext>
              </a:extLst>
            </a:blip>
            <a:srcRect l="5667" t="43649" r="65986" b="40619"/>
            <a:stretch/>
          </p:blipFill>
          <p:spPr>
            <a:xfrm>
              <a:off x="683707" y="1111609"/>
              <a:ext cx="3688542" cy="1151450"/>
            </a:xfrm>
            <a:prstGeom prst="rect">
              <a:avLst/>
            </a:prstGeom>
          </p:spPr>
        </p:pic>
        <p:pic>
          <p:nvPicPr>
            <p:cNvPr id="20" name="Picture 19" descr="Graphical user interface, text, application&#10;&#10;Description automatically generated">
              <a:extLst>
                <a:ext uri="{FF2B5EF4-FFF2-40B4-BE49-F238E27FC236}">
                  <a16:creationId xmlns:a16="http://schemas.microsoft.com/office/drawing/2014/main" xmlns="" id="{01E5B592-A773-4346-56D8-95F94FEF662E}"/>
                </a:ext>
              </a:extLst>
            </p:cNvPr>
            <p:cNvPicPr>
              <a:picLocks noChangeAspect="1"/>
            </p:cNvPicPr>
            <p:nvPr/>
          </p:nvPicPr>
          <p:blipFill rotWithShape="1">
            <a:blip r:embed="rId7" cstate="print">
              <a:duotone>
                <a:prstClr val="black"/>
                <a:schemeClr val="accent6">
                  <a:tint val="45000"/>
                  <a:satMod val="400000"/>
                </a:schemeClr>
              </a:duotone>
              <a:extLst>
                <a:ext uri="{BEBA8EAE-BF5A-486C-A8C5-ECC9F3942E4B}">
                  <a14:imgProps xmlns:a14="http://schemas.microsoft.com/office/drawing/2010/main" xmlns="">
                    <a14:imgLayer r:embed="rId6">
                      <a14:imgEffect>
                        <a14:colorTemperature colorTemp="4700"/>
                      </a14:imgEffect>
                    </a14:imgLayer>
                  </a14:imgProps>
                </a:ext>
                <a:ext uri="{28A0092B-C50C-407E-A947-70E740481C1C}">
                  <a14:useLocalDpi xmlns:a14="http://schemas.microsoft.com/office/drawing/2010/main" xmlns="" val="0"/>
                </a:ext>
              </a:extLst>
            </a:blip>
            <a:srcRect l="63978" t="43122" r="7833" b="38106"/>
            <a:stretch/>
          </p:blipFill>
          <p:spPr>
            <a:xfrm>
              <a:off x="6227352" y="2452624"/>
              <a:ext cx="3351371" cy="1255297"/>
            </a:xfrm>
            <a:prstGeom prst="rect">
              <a:avLst/>
            </a:prstGeom>
          </p:spPr>
        </p:pic>
        <p:pic>
          <p:nvPicPr>
            <p:cNvPr id="9" name="Picture 8" descr="A screenshot of a computer&#10;&#10;Description automatically generated">
              <a:extLst>
                <a:ext uri="{FF2B5EF4-FFF2-40B4-BE49-F238E27FC236}">
                  <a16:creationId xmlns:a16="http://schemas.microsoft.com/office/drawing/2014/main" xmlns="" id="{EF5CCBC2-4F06-D2E0-C0C2-5DD6421C3884}"/>
                </a:ext>
              </a:extLst>
            </p:cNvPr>
            <p:cNvPicPr>
              <a:picLocks noChangeAspect="1"/>
            </p:cNvPicPr>
            <p:nvPr/>
          </p:nvPicPr>
          <p:blipFill rotWithShape="1">
            <a:blip r:embed="rId10" cstate="print">
              <a:extLst>
                <a:ext uri="{28A0092B-C50C-407E-A947-70E740481C1C}">
                  <a14:useLocalDpi xmlns:a14="http://schemas.microsoft.com/office/drawing/2010/main" xmlns="" val="0"/>
                </a:ext>
              </a:extLst>
            </a:blip>
            <a:srcRect l="33106" t="40483" r="37933" b="42400"/>
            <a:stretch/>
          </p:blipFill>
          <p:spPr>
            <a:xfrm>
              <a:off x="702737" y="5074553"/>
              <a:ext cx="3671316" cy="1220660"/>
            </a:xfrm>
            <a:prstGeom prst="rect">
              <a:avLst/>
            </a:prstGeom>
          </p:spPr>
        </p:pic>
        <p:pic>
          <p:nvPicPr>
            <p:cNvPr id="14" name="Picture 13" descr="A screenshot of a computer&#10;&#10;Description automatically generated">
              <a:extLst>
                <a:ext uri="{FF2B5EF4-FFF2-40B4-BE49-F238E27FC236}">
                  <a16:creationId xmlns:a16="http://schemas.microsoft.com/office/drawing/2014/main" xmlns="" id="{666855F2-5337-9C28-3AA5-E6B165E200B5}"/>
                </a:ext>
              </a:extLst>
            </p:cNvPr>
            <p:cNvPicPr>
              <a:picLocks noChangeAspect="1"/>
            </p:cNvPicPr>
            <p:nvPr/>
          </p:nvPicPr>
          <p:blipFill rotWithShape="1">
            <a:blip r:embed="rId9" cstate="print">
              <a:extLst>
                <a:ext uri="{28A0092B-C50C-407E-A947-70E740481C1C}">
                  <a14:useLocalDpi xmlns:a14="http://schemas.microsoft.com/office/drawing/2010/main" xmlns="" val="0"/>
                </a:ext>
              </a:extLst>
            </a:blip>
            <a:srcRect l="35179" t="47897" r="36469" b="36248"/>
            <a:stretch/>
          </p:blipFill>
          <p:spPr>
            <a:xfrm>
              <a:off x="6277132" y="5177259"/>
              <a:ext cx="3456741" cy="1087306"/>
            </a:xfrm>
            <a:prstGeom prst="rect">
              <a:avLst/>
            </a:prstGeom>
          </p:spPr>
        </p:pic>
      </p:grpSp>
    </p:spTree>
    <p:extLst>
      <p:ext uri="{BB962C8B-B14F-4D97-AF65-F5344CB8AC3E}">
        <p14:creationId xmlns:p14="http://schemas.microsoft.com/office/powerpoint/2010/main" xmlns="" val="9429532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7A5230E-7664-0003-060D-7BE9A1BFB543}"/>
              </a:ext>
            </a:extLst>
          </p:cNvPr>
          <p:cNvSpPr>
            <a:spLocks noGrp="1"/>
          </p:cNvSpPr>
          <p:nvPr>
            <p:ph type="title"/>
          </p:nvPr>
        </p:nvSpPr>
        <p:spPr/>
        <p:txBody>
          <a:bodyPr>
            <a:normAutofit/>
          </a:bodyPr>
          <a:lstStyle/>
          <a:p>
            <a:r>
              <a:rPr lang="en-US">
                <a:ea typeface="+mj-lt"/>
                <a:cs typeface="+mj-lt"/>
              </a:rPr>
              <a:t>   </a:t>
            </a:r>
            <a:endParaRPr lang="en-US"/>
          </a:p>
        </p:txBody>
      </p:sp>
      <p:sp>
        <p:nvSpPr>
          <p:cNvPr id="3" name="Content Placeholder 2">
            <a:extLst>
              <a:ext uri="{FF2B5EF4-FFF2-40B4-BE49-F238E27FC236}">
                <a16:creationId xmlns:a16="http://schemas.microsoft.com/office/drawing/2014/main" xmlns="" id="{9344D882-3973-A5F8-837D-A560DF94EFE5}"/>
              </a:ext>
            </a:extLst>
          </p:cNvPr>
          <p:cNvSpPr>
            <a:spLocks noGrp="1"/>
          </p:cNvSpPr>
          <p:nvPr>
            <p:ph idx="1"/>
          </p:nvPr>
        </p:nvSpPr>
        <p:spPr>
          <a:xfrm>
            <a:off x="318119" y="2393464"/>
            <a:ext cx="11551436" cy="3498131"/>
          </a:xfrm>
          <a:solidFill>
            <a:schemeClr val="bg2">
              <a:lumMod val="60000"/>
              <a:lumOff val="40000"/>
            </a:schemeClr>
          </a:solidFill>
        </p:spPr>
        <p:txBody>
          <a:bodyPr vert="horz" lIns="91440" tIns="45720" rIns="91440" bIns="45720" rtlCol="0" anchor="t">
            <a:normAutofit/>
          </a:bodyPr>
          <a:lstStyle/>
          <a:p>
            <a:pPr marL="342900" indent="-342900">
              <a:buAutoNum type="alphaLcPeriod"/>
            </a:pPr>
            <a:r>
              <a:rPr lang="en-US" sz="1800" dirty="0">
                <a:solidFill>
                  <a:schemeClr val="bg1"/>
                </a:solidFill>
                <a:latin typeface="Century Gothic"/>
              </a:rPr>
              <a:t>Institution Building </a:t>
            </a:r>
            <a:endParaRPr lang="en-US" dirty="0">
              <a:solidFill>
                <a:schemeClr val="bg1"/>
              </a:solidFill>
            </a:endParaRPr>
          </a:p>
          <a:p>
            <a:pPr marL="342900" indent="-342900">
              <a:buAutoNum type="alphaLcPeriod"/>
            </a:pPr>
            <a:r>
              <a:rPr lang="en-US" sz="1800" dirty="0">
                <a:solidFill>
                  <a:schemeClr val="bg1"/>
                </a:solidFill>
                <a:latin typeface="Century Gothic"/>
              </a:rPr>
              <a:t>Strengthening Strategic foundation of CGE intervention</a:t>
            </a:r>
            <a:endParaRPr lang="en-US" dirty="0">
              <a:solidFill>
                <a:schemeClr val="bg1"/>
              </a:solidFill>
            </a:endParaRPr>
          </a:p>
          <a:p>
            <a:pPr marL="342900" indent="-342900">
              <a:buAutoNum type="alphaLcPeriod"/>
            </a:pPr>
            <a:r>
              <a:rPr lang="en-US" sz="1800" dirty="0">
                <a:solidFill>
                  <a:schemeClr val="bg1"/>
                </a:solidFill>
                <a:latin typeface="Century Gothic"/>
              </a:rPr>
              <a:t>Rebuilding human rights organizational culture </a:t>
            </a:r>
          </a:p>
          <a:p>
            <a:pPr marL="342900" indent="-342900">
              <a:buAutoNum type="alphaLcPeriod"/>
            </a:pPr>
            <a:r>
              <a:rPr lang="en-US" sz="1800" dirty="0">
                <a:solidFill>
                  <a:schemeClr val="bg1"/>
                </a:solidFill>
                <a:latin typeface="Century Gothic"/>
              </a:rPr>
              <a:t>Building CGE Brand Equity </a:t>
            </a:r>
          </a:p>
          <a:p>
            <a:pPr marL="342900" indent="-342900">
              <a:buAutoNum type="alphaLcPeriod"/>
            </a:pPr>
            <a:r>
              <a:rPr lang="en-US" sz="1800" dirty="0">
                <a:solidFill>
                  <a:schemeClr val="bg1"/>
                </a:solidFill>
                <a:latin typeface="Century Gothic"/>
              </a:rPr>
              <a:t>Explore alternative sources of income while protecting institutional independence</a:t>
            </a:r>
          </a:p>
          <a:p>
            <a:pPr marL="342900" indent="-342900">
              <a:buAutoNum type="alphaLcPeriod"/>
            </a:pPr>
            <a:r>
              <a:rPr lang="en-US" sz="1800" dirty="0">
                <a:solidFill>
                  <a:schemeClr val="bg1"/>
                </a:solidFill>
                <a:latin typeface="Century Gothic"/>
              </a:rPr>
              <a:t>Recruit staff with requisite expertise </a:t>
            </a:r>
          </a:p>
          <a:p>
            <a:pPr marL="342900" indent="-342900">
              <a:buAutoNum type="alphaLcPeriod"/>
            </a:pPr>
            <a:r>
              <a:rPr lang="en-US" sz="1800" dirty="0">
                <a:solidFill>
                  <a:schemeClr val="bg1"/>
                </a:solidFill>
                <a:latin typeface="Century Gothic"/>
              </a:rPr>
              <a:t>Strategic alignment –  for the next 5years 2024-2029</a:t>
            </a:r>
          </a:p>
          <a:p>
            <a:pPr marL="342900" indent="-342900">
              <a:buAutoNum type="alphaLcPeriod"/>
            </a:pPr>
            <a:r>
              <a:rPr lang="en-US" sz="1800" dirty="0">
                <a:solidFill>
                  <a:schemeClr val="bg1"/>
                </a:solidFill>
                <a:latin typeface="Century Gothic"/>
              </a:rPr>
              <a:t>CGE Business Case </a:t>
            </a:r>
          </a:p>
          <a:p>
            <a:pPr marL="342900" indent="-342900">
              <a:buAutoNum type="alphaLcPeriod"/>
            </a:pPr>
            <a:endParaRPr lang="en-US" sz="3200" dirty="0">
              <a:solidFill>
                <a:schemeClr val="bg1"/>
              </a:solidFill>
              <a:latin typeface="Century Gothic"/>
            </a:endParaRPr>
          </a:p>
        </p:txBody>
      </p:sp>
      <p:sp>
        <p:nvSpPr>
          <p:cNvPr id="4" name="Date Placeholder 3">
            <a:extLst>
              <a:ext uri="{FF2B5EF4-FFF2-40B4-BE49-F238E27FC236}">
                <a16:creationId xmlns:a16="http://schemas.microsoft.com/office/drawing/2014/main" xmlns="" id="{A8529DA4-5B3E-EC34-340E-FD94D8EE111C}"/>
              </a:ext>
            </a:extLst>
          </p:cNvPr>
          <p:cNvSpPr>
            <a:spLocks noGrp="1"/>
          </p:cNvSpPr>
          <p:nvPr>
            <p:ph type="dt" sz="half" idx="10"/>
          </p:nvPr>
        </p:nvSpPr>
        <p:spPr/>
        <p:txBody>
          <a:bodyPr/>
          <a:lstStyle/>
          <a:p>
            <a:fld id="{55DA6F25-8700-47EF-BFFF-210886682FDE}" type="datetime1">
              <a:rPr lang="en-ZA" smtClean="0"/>
              <a:pPr/>
              <a:t>2023/05/10</a:t>
            </a:fld>
            <a:endParaRPr lang="en-ZA"/>
          </a:p>
        </p:txBody>
      </p:sp>
      <p:sp>
        <p:nvSpPr>
          <p:cNvPr id="5" name="Footer Placeholder 4">
            <a:extLst>
              <a:ext uri="{FF2B5EF4-FFF2-40B4-BE49-F238E27FC236}">
                <a16:creationId xmlns:a16="http://schemas.microsoft.com/office/drawing/2014/main" xmlns="" id="{DB63A2F1-58A1-4E8C-1D4F-AE6A713E825D}"/>
              </a:ext>
            </a:extLst>
          </p:cNvPr>
          <p:cNvSpPr>
            <a:spLocks noGrp="1"/>
          </p:cNvSpPr>
          <p:nvPr>
            <p:ph type="ftr" sz="quarter" idx="11"/>
          </p:nvPr>
        </p:nvSpPr>
        <p:spPr/>
        <p:txBody>
          <a:bodyPr/>
          <a:lstStyle/>
          <a:p>
            <a:r>
              <a:rPr lang="en-US"/>
              <a:t>A Society Free From All Forms of Gender Inequality.</a:t>
            </a:r>
            <a:endParaRPr lang="en-ZA"/>
          </a:p>
        </p:txBody>
      </p:sp>
      <p:sp>
        <p:nvSpPr>
          <p:cNvPr id="6" name="Slide Number Placeholder 5">
            <a:extLst>
              <a:ext uri="{FF2B5EF4-FFF2-40B4-BE49-F238E27FC236}">
                <a16:creationId xmlns:a16="http://schemas.microsoft.com/office/drawing/2014/main" xmlns="" id="{62286BA8-5832-9A7C-35AA-A318D8CCEBE9}"/>
              </a:ext>
            </a:extLst>
          </p:cNvPr>
          <p:cNvSpPr>
            <a:spLocks noGrp="1"/>
          </p:cNvSpPr>
          <p:nvPr>
            <p:ph type="sldNum" sz="quarter" idx="12"/>
          </p:nvPr>
        </p:nvSpPr>
        <p:spPr/>
        <p:txBody>
          <a:bodyPr/>
          <a:lstStyle/>
          <a:p>
            <a:fld id="{4C5DC4AD-8DB4-4E4A-BEA4-8A23F11057A7}" type="slidenum">
              <a:rPr lang="en-ZA" smtClean="0"/>
              <a:pPr/>
              <a:t>6</a:t>
            </a:fld>
            <a:endParaRPr lang="en-ZA"/>
          </a:p>
        </p:txBody>
      </p:sp>
      <p:sp>
        <p:nvSpPr>
          <p:cNvPr id="7" name="TextBox 6">
            <a:extLst>
              <a:ext uri="{FF2B5EF4-FFF2-40B4-BE49-F238E27FC236}">
                <a16:creationId xmlns:a16="http://schemas.microsoft.com/office/drawing/2014/main" xmlns="" id="{AF96BF22-2BC9-698C-C3BC-33FCE296DBB5}"/>
              </a:ext>
            </a:extLst>
          </p:cNvPr>
          <p:cNvSpPr txBox="1"/>
          <p:nvPr/>
        </p:nvSpPr>
        <p:spPr>
          <a:xfrm>
            <a:off x="3427478" y="799593"/>
            <a:ext cx="484229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600" b="1" cap="all">
                <a:solidFill>
                  <a:schemeClr val="tx2">
                    <a:lumMod val="50000"/>
                  </a:schemeClr>
                </a:solidFill>
                <a:latin typeface="Century Gothic"/>
              </a:rPr>
              <a:t>General Remarks </a:t>
            </a:r>
            <a:endParaRPr lang="en-US" sz="3600" b="1">
              <a:solidFill>
                <a:schemeClr val="tx2">
                  <a:lumMod val="50000"/>
                </a:schemeClr>
              </a:solidFill>
              <a:latin typeface="Century Gothic"/>
            </a:endParaRPr>
          </a:p>
        </p:txBody>
      </p:sp>
    </p:spTree>
    <p:extLst>
      <p:ext uri="{BB962C8B-B14F-4D97-AF65-F5344CB8AC3E}">
        <p14:creationId xmlns:p14="http://schemas.microsoft.com/office/powerpoint/2010/main" xmlns="" val="29346798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761E7FB-BC30-7A7D-D9B7-2169A3C422F5}"/>
              </a:ext>
            </a:extLst>
          </p:cNvPr>
          <p:cNvSpPr>
            <a:spLocks noGrp="1"/>
          </p:cNvSpPr>
          <p:nvPr>
            <p:ph type="title"/>
          </p:nvPr>
        </p:nvSpPr>
        <p:spPr>
          <a:xfrm>
            <a:off x="704431" y="285074"/>
            <a:ext cx="9784080" cy="1508760"/>
          </a:xfrm>
        </p:spPr>
        <p:txBody>
          <a:bodyPr>
            <a:normAutofit/>
          </a:bodyPr>
          <a:lstStyle/>
          <a:p>
            <a:pPr algn="ctr"/>
            <a:r>
              <a:rPr lang="en-ZA" sz="3200" b="1">
                <a:solidFill>
                  <a:schemeClr val="tx2">
                    <a:lumMod val="50000"/>
                  </a:schemeClr>
                </a:solidFill>
                <a:latin typeface="Century Gothic" panose="020B0502020202020204" pitchFamily="34" charset="0"/>
              </a:rPr>
              <a:t>2023/24 Annual performance plan</a:t>
            </a:r>
          </a:p>
        </p:txBody>
      </p:sp>
      <p:sp>
        <p:nvSpPr>
          <p:cNvPr id="4" name="Date Placeholder 3">
            <a:extLst>
              <a:ext uri="{FF2B5EF4-FFF2-40B4-BE49-F238E27FC236}">
                <a16:creationId xmlns:a16="http://schemas.microsoft.com/office/drawing/2014/main" xmlns="" id="{602F921C-C660-5D1F-8F5E-7B525F2361E1}"/>
              </a:ext>
            </a:extLst>
          </p:cNvPr>
          <p:cNvSpPr>
            <a:spLocks noGrp="1"/>
          </p:cNvSpPr>
          <p:nvPr>
            <p:ph type="dt" sz="half" idx="10"/>
          </p:nvPr>
        </p:nvSpPr>
        <p:spPr/>
        <p:txBody>
          <a:bodyPr/>
          <a:lstStyle/>
          <a:p>
            <a:fld id="{55DA6F25-8700-47EF-BFFF-210886682FDE}" type="datetime1">
              <a:rPr lang="en-ZA" sz="1200" smtClean="0">
                <a:latin typeface="Century Gothic" panose="020B0502020202020204" pitchFamily="34" charset="0"/>
              </a:rPr>
              <a:pPr/>
              <a:t>2023/05/10</a:t>
            </a:fld>
            <a:endParaRPr lang="en-ZA" sz="1200">
              <a:latin typeface="Century Gothic" panose="020B0502020202020204" pitchFamily="34" charset="0"/>
            </a:endParaRPr>
          </a:p>
        </p:txBody>
      </p:sp>
      <p:sp>
        <p:nvSpPr>
          <p:cNvPr id="5" name="Footer Placeholder 4">
            <a:extLst>
              <a:ext uri="{FF2B5EF4-FFF2-40B4-BE49-F238E27FC236}">
                <a16:creationId xmlns:a16="http://schemas.microsoft.com/office/drawing/2014/main" xmlns="" id="{D543AA3C-35F9-52D4-AFCE-5B5A0743BC0C}"/>
              </a:ext>
            </a:extLst>
          </p:cNvPr>
          <p:cNvSpPr>
            <a:spLocks noGrp="1"/>
          </p:cNvSpPr>
          <p:nvPr>
            <p:ph type="ftr" sz="quarter" idx="11"/>
          </p:nvPr>
        </p:nvSpPr>
        <p:spPr/>
        <p:txBody>
          <a:bodyPr/>
          <a:lstStyle/>
          <a:p>
            <a:r>
              <a:rPr lang="en-US" sz="1200">
                <a:latin typeface="Century Gothic" panose="020B0502020202020204" pitchFamily="34" charset="0"/>
              </a:rPr>
              <a:t>A Society Free From All Forms of Gender Inequality</a:t>
            </a:r>
            <a:r>
              <a:rPr lang="en-US"/>
              <a:t>.</a:t>
            </a:r>
            <a:endParaRPr lang="en-ZA"/>
          </a:p>
        </p:txBody>
      </p:sp>
      <p:sp>
        <p:nvSpPr>
          <p:cNvPr id="6" name="Slide Number Placeholder 5">
            <a:extLst>
              <a:ext uri="{FF2B5EF4-FFF2-40B4-BE49-F238E27FC236}">
                <a16:creationId xmlns:a16="http://schemas.microsoft.com/office/drawing/2014/main" xmlns="" id="{0FE2D43F-A00D-99F6-AB32-D82804613AE9}"/>
              </a:ext>
            </a:extLst>
          </p:cNvPr>
          <p:cNvSpPr>
            <a:spLocks noGrp="1"/>
          </p:cNvSpPr>
          <p:nvPr>
            <p:ph type="sldNum" sz="quarter" idx="12"/>
          </p:nvPr>
        </p:nvSpPr>
        <p:spPr/>
        <p:txBody>
          <a:bodyPr/>
          <a:lstStyle/>
          <a:p>
            <a:fld id="{4C5DC4AD-8DB4-4E4A-BEA4-8A23F11057A7}" type="slidenum">
              <a:rPr lang="en-ZA" smtClean="0">
                <a:latin typeface="Century Gothic" panose="020B0502020202020204" pitchFamily="34" charset="0"/>
              </a:rPr>
              <a:pPr/>
              <a:t>7</a:t>
            </a:fld>
            <a:endParaRPr lang="en-ZA">
              <a:latin typeface="Century Gothic" panose="020B0502020202020204" pitchFamily="34" charset="0"/>
            </a:endParaRPr>
          </a:p>
        </p:txBody>
      </p:sp>
      <p:pic>
        <p:nvPicPr>
          <p:cNvPr id="8" name="Picture 7" descr="A picture containing logo&#10;&#10;Description automatically generated">
            <a:extLst>
              <a:ext uri="{FF2B5EF4-FFF2-40B4-BE49-F238E27FC236}">
                <a16:creationId xmlns:a16="http://schemas.microsoft.com/office/drawing/2014/main" xmlns="" id="{71391B13-A105-A6A8-36B3-B6394399913E}"/>
              </a:ext>
            </a:extLst>
          </p:cNvPr>
          <p:cNvPicPr>
            <a:picLocks noChangeAspect="1"/>
          </p:cNvPicPr>
          <p:nvPr/>
        </p:nvPicPr>
        <p:blipFill rotWithShape="1">
          <a:blip r:embed="rId2" cstate="print">
            <a:extLst>
              <a:ext uri="{28A0092B-C50C-407E-A947-70E740481C1C}">
                <a14:useLocalDpi xmlns:a14="http://schemas.microsoft.com/office/drawing/2010/main" xmlns="" val="0"/>
              </a:ext>
            </a:extLst>
          </a:blip>
          <a:srcRect b="15227"/>
          <a:stretch/>
        </p:blipFill>
        <p:spPr>
          <a:xfrm>
            <a:off x="9496422" y="204416"/>
            <a:ext cx="2325009" cy="1493927"/>
          </a:xfrm>
          <a:prstGeom prst="rect">
            <a:avLst/>
          </a:prstGeom>
        </p:spPr>
      </p:pic>
      <p:graphicFrame>
        <p:nvGraphicFramePr>
          <p:cNvPr id="10" name="Table 9">
            <a:extLst>
              <a:ext uri="{FF2B5EF4-FFF2-40B4-BE49-F238E27FC236}">
                <a16:creationId xmlns:a16="http://schemas.microsoft.com/office/drawing/2014/main" xmlns="" id="{DC3CA501-E4D5-AA31-62ED-3832E85F069D}"/>
              </a:ext>
            </a:extLst>
          </p:cNvPr>
          <p:cNvGraphicFramePr>
            <a:graphicFrameLocks noGrp="1"/>
          </p:cNvGraphicFramePr>
          <p:nvPr>
            <p:extLst>
              <p:ext uri="{D42A27DB-BD31-4B8C-83A1-F6EECF244321}">
                <p14:modId xmlns:p14="http://schemas.microsoft.com/office/powerpoint/2010/main" xmlns="" val="2765821639"/>
              </p:ext>
            </p:extLst>
          </p:nvPr>
        </p:nvGraphicFramePr>
        <p:xfrm>
          <a:off x="1117600" y="1828800"/>
          <a:ext cx="9963569" cy="4928421"/>
        </p:xfrm>
        <a:graphic>
          <a:graphicData uri="http://schemas.openxmlformats.org/drawingml/2006/table">
            <a:tbl>
              <a:tblPr firstRow="1" firstCol="1" bandRow="1">
                <a:tableStyleId>{5C22544A-7EE6-4342-B048-85BDC9FD1C3A}</a:tableStyleId>
              </a:tblPr>
              <a:tblGrid>
                <a:gridCol w="434591">
                  <a:extLst>
                    <a:ext uri="{9D8B030D-6E8A-4147-A177-3AD203B41FA5}">
                      <a16:colId xmlns:a16="http://schemas.microsoft.com/office/drawing/2014/main" xmlns="" val="2431171462"/>
                    </a:ext>
                  </a:extLst>
                </a:gridCol>
                <a:gridCol w="9528978">
                  <a:extLst>
                    <a:ext uri="{9D8B030D-6E8A-4147-A177-3AD203B41FA5}">
                      <a16:colId xmlns:a16="http://schemas.microsoft.com/office/drawing/2014/main" xmlns="" val="1303928418"/>
                    </a:ext>
                  </a:extLst>
                </a:gridCol>
              </a:tblGrid>
              <a:tr h="928429">
                <a:tc>
                  <a:txBody>
                    <a:bodyPr/>
                    <a:lstStyle/>
                    <a:p>
                      <a:pPr marL="6350" indent="-6350" algn="ctr">
                        <a:lnSpc>
                          <a:spcPct val="152000"/>
                        </a:lnSpc>
                        <a:spcAft>
                          <a:spcPts val="965"/>
                        </a:spcAft>
                      </a:pPr>
                      <a:endParaRPr lang="en-ZA" sz="1100">
                        <a:solidFill>
                          <a:schemeClr val="tx1"/>
                        </a:solidFill>
                        <a:effectLst/>
                      </a:endParaRPr>
                    </a:p>
                  </a:txBody>
                  <a:tcPr marL="68580" marR="68580" marT="0" marB="0" anchor="ctr">
                    <a:solidFill>
                      <a:srgbClr val="002060"/>
                    </a:solidFill>
                  </a:tcPr>
                </a:tc>
                <a:tc>
                  <a:txBody>
                    <a:bodyPr/>
                    <a:lstStyle/>
                    <a:p>
                      <a:pPr marL="6350" indent="-6350" algn="ctr">
                        <a:lnSpc>
                          <a:spcPct val="100000"/>
                        </a:lnSpc>
                        <a:spcAft>
                          <a:spcPts val="0"/>
                        </a:spcAft>
                      </a:pPr>
                      <a:endParaRPr lang="en-ZA" sz="1800">
                        <a:solidFill>
                          <a:schemeClr val="tx1"/>
                        </a:solidFill>
                        <a:effectLst/>
                        <a:latin typeface="Century Gothic" panose="020B0502020202020204" pitchFamily="34" charset="0"/>
                        <a:ea typeface="Arial" panose="020B0604020202020204" pitchFamily="34" charset="0"/>
                        <a:cs typeface="Times New Roman" panose="02020603050405020304" pitchFamily="18" charset="0"/>
                      </a:endParaRPr>
                    </a:p>
                    <a:p>
                      <a:pPr marL="6350" indent="-6350" algn="ctr">
                        <a:lnSpc>
                          <a:spcPct val="100000"/>
                        </a:lnSpc>
                        <a:spcAft>
                          <a:spcPts val="0"/>
                        </a:spcAft>
                      </a:pPr>
                      <a:r>
                        <a:rPr lang="en-ZA" sz="1800">
                          <a:solidFill>
                            <a:schemeClr val="tx1"/>
                          </a:solidFill>
                          <a:effectLst/>
                          <a:latin typeface="Century Gothic"/>
                          <a:ea typeface="Arial" panose="020B0604020202020204" pitchFamily="34" charset="0"/>
                          <a:cs typeface="Times New Roman"/>
                        </a:rPr>
                        <a:t>REASONS FOR LATE SUBMISSION OF APP</a:t>
                      </a:r>
                    </a:p>
                    <a:p>
                      <a:pPr marL="6350" indent="-6350" algn="ctr">
                        <a:lnSpc>
                          <a:spcPct val="100000"/>
                        </a:lnSpc>
                        <a:spcAft>
                          <a:spcPts val="0"/>
                        </a:spcAft>
                      </a:pPr>
                      <a:endParaRPr lang="en-ZA" sz="1800">
                        <a:solidFill>
                          <a:schemeClr val="tx1"/>
                        </a:solidFill>
                        <a:effectLst/>
                        <a:latin typeface="Century Gothic" panose="020B0502020202020204" pitchFamily="34" charset="0"/>
                        <a:ea typeface="Arial" panose="020B0604020202020204" pitchFamily="34" charset="0"/>
                        <a:cs typeface="Times New Roman" panose="02020603050405020304" pitchFamily="18" charset="0"/>
                      </a:endParaRPr>
                    </a:p>
                  </a:txBody>
                  <a:tcPr marL="68580" marR="68580" marT="0" marB="0" anchor="ctr">
                    <a:solidFill>
                      <a:srgbClr val="002060"/>
                    </a:solidFill>
                  </a:tcPr>
                </a:tc>
                <a:extLst>
                  <a:ext uri="{0D108BD9-81ED-4DB2-BD59-A6C34878D82A}">
                    <a16:rowId xmlns:a16="http://schemas.microsoft.com/office/drawing/2014/main" xmlns="" val="4010205348"/>
                  </a:ext>
                </a:extLst>
              </a:tr>
              <a:tr h="1217613">
                <a:tc>
                  <a:txBody>
                    <a:bodyPr/>
                    <a:lstStyle/>
                    <a:p>
                      <a:pPr marL="0" lvl="0" indent="0" algn="just">
                        <a:lnSpc>
                          <a:spcPct val="115000"/>
                        </a:lnSpc>
                        <a:spcAft>
                          <a:spcPts val="965"/>
                        </a:spcAft>
                        <a:buSzPts val="1200"/>
                        <a:buFont typeface="+mj-lt"/>
                        <a:buNone/>
                      </a:pPr>
                      <a:r>
                        <a:rPr lang="en-ZA" sz="1300" baseline="0" dirty="0">
                          <a:solidFill>
                            <a:schemeClr val="bg1"/>
                          </a:solidFill>
                          <a:effectLst/>
                          <a:latin typeface="Century Gothic"/>
                          <a:ea typeface="Arial" panose="020B0604020202020204" pitchFamily="34" charset="0"/>
                          <a:cs typeface="Times New Roman" panose="02020603050405020304" pitchFamily="18" charset="0"/>
                        </a:rPr>
                        <a:t>1.</a:t>
                      </a:r>
                    </a:p>
                  </a:txBody>
                  <a:tcPr marL="68580" marR="68580" marT="0" marB="0">
                    <a:solidFill>
                      <a:schemeClr val="bg2">
                        <a:lumMod val="60000"/>
                        <a:lumOff val="40000"/>
                      </a:schemeClr>
                    </a:solidFill>
                  </a:tcPr>
                </a:tc>
                <a:tc>
                  <a:txBody>
                    <a:bodyPr/>
                    <a:lstStyle/>
                    <a:p>
                      <a:pPr marL="6350" indent="-6350" algn="just">
                        <a:lnSpc>
                          <a:spcPct val="115000"/>
                        </a:lnSpc>
                        <a:spcAft>
                          <a:spcPts val="965"/>
                        </a:spcAft>
                      </a:pPr>
                      <a:r>
                        <a:rPr lang="en-ZA" sz="1600" baseline="0" dirty="0">
                          <a:solidFill>
                            <a:srgbClr val="000000"/>
                          </a:solidFill>
                          <a:effectLst/>
                          <a:latin typeface="Century Gothic"/>
                          <a:ea typeface="Arial" panose="020B0604020202020204" pitchFamily="34" charset="0"/>
                          <a:cs typeface="Times New Roman"/>
                        </a:rPr>
                        <a:t>Commission for Gender Equality (CGE)has missed several other statutory submissions :</a:t>
                      </a:r>
                      <a:endParaRPr lang="en-US" dirty="0"/>
                    </a:p>
                    <a:p>
                      <a:pPr marL="6350" lvl="0" indent="-6350" algn="just">
                        <a:lnSpc>
                          <a:spcPct val="114999"/>
                        </a:lnSpc>
                        <a:spcAft>
                          <a:spcPts val="965"/>
                        </a:spcAft>
                        <a:buNone/>
                      </a:pPr>
                      <a:r>
                        <a:rPr lang="en-ZA" sz="1600" baseline="0" dirty="0">
                          <a:solidFill>
                            <a:srgbClr val="000000"/>
                          </a:solidFill>
                          <a:effectLst/>
                          <a:latin typeface="Century Gothic"/>
                          <a:ea typeface="Arial" panose="020B0604020202020204" pitchFamily="34" charset="0"/>
                          <a:cs typeface="Times New Roman"/>
                        </a:rPr>
                        <a:t>CGE missed DPME submission deadline which was due in October 2022 – meaning that the CGE strategic planning session that was held in December 2022 was already late in terms public sector planning cycle</a:t>
                      </a:r>
                    </a:p>
                  </a:txBody>
                  <a:tcPr marL="68580" marR="68580" marT="0" marB="0">
                    <a:solidFill>
                      <a:schemeClr val="bg2">
                        <a:lumMod val="60000"/>
                        <a:lumOff val="40000"/>
                      </a:schemeClr>
                    </a:solidFill>
                  </a:tcPr>
                </a:tc>
                <a:extLst>
                  <a:ext uri="{0D108BD9-81ED-4DB2-BD59-A6C34878D82A}">
                    <a16:rowId xmlns:a16="http://schemas.microsoft.com/office/drawing/2014/main" xmlns="" val="1711991487"/>
                  </a:ext>
                </a:extLst>
              </a:tr>
              <a:tr h="1217613">
                <a:tc>
                  <a:txBody>
                    <a:bodyPr/>
                    <a:lstStyle/>
                    <a:p>
                      <a:pPr marL="0" lvl="0" indent="0" algn="just">
                        <a:lnSpc>
                          <a:spcPct val="115000"/>
                        </a:lnSpc>
                        <a:spcAft>
                          <a:spcPts val="965"/>
                        </a:spcAft>
                        <a:buSzPts val="1200"/>
                        <a:buFont typeface="+mj-lt"/>
                        <a:buNone/>
                      </a:pPr>
                      <a:r>
                        <a:rPr lang="en-ZA" sz="1300" baseline="0" dirty="0">
                          <a:solidFill>
                            <a:schemeClr val="bg1"/>
                          </a:solidFill>
                          <a:effectLst/>
                          <a:latin typeface="Century Gothic"/>
                          <a:ea typeface="Arial" panose="020B0604020202020204" pitchFamily="34" charset="0"/>
                          <a:cs typeface="Times New Roman" panose="02020603050405020304" pitchFamily="18" charset="0"/>
                        </a:rPr>
                        <a:t>2.</a:t>
                      </a:r>
                    </a:p>
                  </a:txBody>
                  <a:tcPr marL="68580" marR="68580" marT="0" marB="0">
                    <a:solidFill>
                      <a:schemeClr val="bg2">
                        <a:lumMod val="60000"/>
                        <a:lumOff val="40000"/>
                      </a:schemeClr>
                    </a:solidFill>
                  </a:tcPr>
                </a:tc>
                <a:tc>
                  <a:txBody>
                    <a:bodyPr/>
                    <a:lstStyle/>
                    <a:p>
                      <a:pPr marL="6350" indent="-6350" algn="just">
                        <a:lnSpc>
                          <a:spcPct val="115000"/>
                        </a:lnSpc>
                        <a:spcAft>
                          <a:spcPts val="965"/>
                        </a:spcAft>
                      </a:pPr>
                      <a:r>
                        <a:rPr lang="en-ZA" sz="1600" baseline="0" dirty="0">
                          <a:solidFill>
                            <a:srgbClr val="000000"/>
                          </a:solidFill>
                          <a:effectLst/>
                          <a:latin typeface="Century Gothic"/>
                          <a:ea typeface="Arial" panose="020B0604020202020204" pitchFamily="34" charset="0"/>
                          <a:cs typeface="Times New Roman"/>
                        </a:rPr>
                        <a:t>Submission to Parliament in January was late</a:t>
                      </a:r>
                    </a:p>
                    <a:p>
                      <a:pPr marL="6350" lvl="0" indent="-6350" algn="just">
                        <a:lnSpc>
                          <a:spcPct val="114999"/>
                        </a:lnSpc>
                        <a:spcAft>
                          <a:spcPts val="965"/>
                        </a:spcAft>
                        <a:buNone/>
                      </a:pPr>
                      <a:r>
                        <a:rPr lang="en-ZA" sz="1600" b="0" i="0" u="none" strike="noStrike" baseline="0" noProof="0" dirty="0">
                          <a:solidFill>
                            <a:srgbClr val="000000"/>
                          </a:solidFill>
                          <a:effectLst/>
                          <a:latin typeface="Century Gothic"/>
                        </a:rPr>
                        <a:t>Reason for late submission : Leadership transition at CGE between July 2022 to March 2023 affected compliance of the organisation as well as lack of internal capacity on compliance, governance and risk.</a:t>
                      </a:r>
                      <a:endParaRPr lang="en-ZA" dirty="0"/>
                    </a:p>
                  </a:txBody>
                  <a:tcPr marL="68580" marR="68580" marT="0" marB="0">
                    <a:solidFill>
                      <a:schemeClr val="bg2">
                        <a:lumMod val="60000"/>
                        <a:lumOff val="40000"/>
                      </a:schemeClr>
                    </a:solidFill>
                  </a:tcPr>
                </a:tc>
                <a:extLst>
                  <a:ext uri="{0D108BD9-81ED-4DB2-BD59-A6C34878D82A}">
                    <a16:rowId xmlns:a16="http://schemas.microsoft.com/office/drawing/2014/main" xmlns="" val="1792613272"/>
                  </a:ext>
                </a:extLst>
              </a:tr>
              <a:tr h="1461129">
                <a:tc>
                  <a:txBody>
                    <a:bodyPr/>
                    <a:lstStyle/>
                    <a:p>
                      <a:pPr marL="0" lvl="0" indent="0" algn="just">
                        <a:lnSpc>
                          <a:spcPct val="115000"/>
                        </a:lnSpc>
                        <a:spcAft>
                          <a:spcPts val="965"/>
                        </a:spcAft>
                        <a:buSzPts val="1200"/>
                        <a:buFont typeface="Century Gothic" panose="020B0502020202020204" pitchFamily="34" charset="0"/>
                        <a:buNone/>
                      </a:pPr>
                      <a:r>
                        <a:rPr lang="en-ZA" sz="1300" baseline="0">
                          <a:solidFill>
                            <a:schemeClr val="bg1"/>
                          </a:solidFill>
                          <a:effectLst/>
                          <a:latin typeface="Century Gothic"/>
                        </a:rPr>
                        <a:t>3. </a:t>
                      </a:r>
                      <a:endParaRPr lang="en-ZA" sz="1300" baseline="0">
                        <a:solidFill>
                          <a:schemeClr val="bg1"/>
                        </a:solidFill>
                        <a:effectLst/>
                        <a:latin typeface="Century Gothic"/>
                        <a:ea typeface="Arial" panose="020B0604020202020204" pitchFamily="34" charset="0"/>
                        <a:cs typeface="Times New Roman" panose="02020603050405020304" pitchFamily="18" charset="0"/>
                      </a:endParaRPr>
                    </a:p>
                  </a:txBody>
                  <a:tcPr marL="68580" marR="68580" marT="0" marB="0">
                    <a:solidFill>
                      <a:schemeClr val="bg2">
                        <a:lumMod val="60000"/>
                        <a:lumOff val="40000"/>
                      </a:schemeClr>
                    </a:solidFill>
                  </a:tcPr>
                </a:tc>
                <a:tc>
                  <a:txBody>
                    <a:bodyPr/>
                    <a:lstStyle/>
                    <a:p>
                      <a:pPr marL="6350" indent="-6350" algn="just">
                        <a:lnSpc>
                          <a:spcPct val="115000"/>
                        </a:lnSpc>
                        <a:spcAft>
                          <a:spcPts val="965"/>
                        </a:spcAft>
                      </a:pPr>
                      <a:r>
                        <a:rPr lang="en-ZA" sz="1600" baseline="0" dirty="0">
                          <a:solidFill>
                            <a:srgbClr val="000000"/>
                          </a:solidFill>
                          <a:effectLst/>
                          <a:latin typeface="Century Gothic"/>
                          <a:ea typeface="Arial" panose="020B0604020202020204" pitchFamily="34" charset="0"/>
                          <a:cs typeface="Times New Roman"/>
                        </a:rPr>
                        <a:t>Interventions : </a:t>
                      </a:r>
                    </a:p>
                    <a:p>
                      <a:pPr marL="6350" lvl="0" indent="-6350" algn="just">
                        <a:lnSpc>
                          <a:spcPct val="114999"/>
                        </a:lnSpc>
                        <a:spcAft>
                          <a:spcPts val="965"/>
                        </a:spcAft>
                        <a:buNone/>
                      </a:pPr>
                      <a:r>
                        <a:rPr lang="en-ZA" sz="1600" baseline="0" dirty="0">
                          <a:solidFill>
                            <a:srgbClr val="000000"/>
                          </a:solidFill>
                          <a:effectLst/>
                          <a:latin typeface="Century Gothic"/>
                          <a:cs typeface="Times New Roman"/>
                        </a:rPr>
                        <a:t>Training : DPME will be training all CGE management on compliance reporting </a:t>
                      </a:r>
                    </a:p>
                    <a:p>
                      <a:pPr marL="6350" lvl="0" indent="-6350" algn="just">
                        <a:lnSpc>
                          <a:spcPct val="114999"/>
                        </a:lnSpc>
                        <a:spcAft>
                          <a:spcPts val="965"/>
                        </a:spcAft>
                        <a:buNone/>
                      </a:pPr>
                      <a:r>
                        <a:rPr lang="en-ZA" sz="1600" baseline="0" dirty="0">
                          <a:solidFill>
                            <a:srgbClr val="000000"/>
                          </a:solidFill>
                          <a:effectLst/>
                          <a:latin typeface="Century Gothic"/>
                          <a:cs typeface="Times New Roman"/>
                        </a:rPr>
                        <a:t>CGE is recruiting Compliance, governance risk Co-ordinator </a:t>
                      </a:r>
                    </a:p>
                    <a:p>
                      <a:pPr marL="6350" lvl="0" indent="-6350" algn="just">
                        <a:lnSpc>
                          <a:spcPct val="114999"/>
                        </a:lnSpc>
                        <a:spcAft>
                          <a:spcPts val="965"/>
                        </a:spcAft>
                        <a:buNone/>
                      </a:pPr>
                      <a:endParaRPr lang="en-ZA" sz="1600" baseline="0" dirty="0">
                        <a:solidFill>
                          <a:srgbClr val="000000"/>
                        </a:solidFill>
                        <a:effectLst/>
                        <a:latin typeface="Century Gothic"/>
                        <a:cs typeface="Times New Roman"/>
                      </a:endParaRPr>
                    </a:p>
                  </a:txBody>
                  <a:tcPr marL="68580" marR="68580" marT="0" marB="0">
                    <a:solidFill>
                      <a:schemeClr val="bg2">
                        <a:lumMod val="60000"/>
                        <a:lumOff val="40000"/>
                      </a:schemeClr>
                    </a:solidFill>
                  </a:tcPr>
                </a:tc>
                <a:extLst>
                  <a:ext uri="{0D108BD9-81ED-4DB2-BD59-A6C34878D82A}">
                    <a16:rowId xmlns:a16="http://schemas.microsoft.com/office/drawing/2014/main" xmlns="" val="1805912920"/>
                  </a:ext>
                </a:extLst>
              </a:tr>
            </a:tbl>
          </a:graphicData>
        </a:graphic>
      </p:graphicFrame>
    </p:spTree>
    <p:extLst>
      <p:ext uri="{BB962C8B-B14F-4D97-AF65-F5344CB8AC3E}">
        <p14:creationId xmlns:p14="http://schemas.microsoft.com/office/powerpoint/2010/main" xmlns="" val="27822566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761E7FB-BC30-7A7D-D9B7-2169A3C422F5}"/>
              </a:ext>
            </a:extLst>
          </p:cNvPr>
          <p:cNvSpPr>
            <a:spLocks noGrp="1"/>
          </p:cNvSpPr>
          <p:nvPr>
            <p:ph type="title"/>
          </p:nvPr>
        </p:nvSpPr>
        <p:spPr>
          <a:xfrm>
            <a:off x="704431" y="324613"/>
            <a:ext cx="9784080" cy="1508760"/>
          </a:xfrm>
        </p:spPr>
        <p:txBody>
          <a:bodyPr/>
          <a:lstStyle/>
          <a:p>
            <a:pPr algn="ctr"/>
            <a:r>
              <a:rPr lang="en-ZA" sz="3600" b="1">
                <a:solidFill>
                  <a:schemeClr val="tx2">
                    <a:lumMod val="50000"/>
                  </a:schemeClr>
                </a:solidFill>
                <a:latin typeface="Century Gothic" panose="020B0502020202020204" pitchFamily="34" charset="0"/>
              </a:rPr>
              <a:t>1. CGE strategic outcomes</a:t>
            </a:r>
          </a:p>
        </p:txBody>
      </p:sp>
      <p:sp>
        <p:nvSpPr>
          <p:cNvPr id="4" name="Date Placeholder 3">
            <a:extLst>
              <a:ext uri="{FF2B5EF4-FFF2-40B4-BE49-F238E27FC236}">
                <a16:creationId xmlns:a16="http://schemas.microsoft.com/office/drawing/2014/main" xmlns="" id="{602F921C-C660-5D1F-8F5E-7B525F2361E1}"/>
              </a:ext>
            </a:extLst>
          </p:cNvPr>
          <p:cNvSpPr>
            <a:spLocks noGrp="1"/>
          </p:cNvSpPr>
          <p:nvPr>
            <p:ph type="dt" sz="half" idx="10"/>
          </p:nvPr>
        </p:nvSpPr>
        <p:spPr/>
        <p:txBody>
          <a:bodyPr/>
          <a:lstStyle/>
          <a:p>
            <a:fld id="{55DA6F25-8700-47EF-BFFF-210886682FDE}" type="datetime1">
              <a:rPr lang="en-ZA" sz="1200" smtClean="0">
                <a:latin typeface="Century Gothic" panose="020B0502020202020204" pitchFamily="34" charset="0"/>
              </a:rPr>
              <a:pPr/>
              <a:t>2023/05/10</a:t>
            </a:fld>
            <a:endParaRPr lang="en-ZA" sz="1200">
              <a:latin typeface="Century Gothic" panose="020B0502020202020204" pitchFamily="34" charset="0"/>
            </a:endParaRPr>
          </a:p>
        </p:txBody>
      </p:sp>
      <p:sp>
        <p:nvSpPr>
          <p:cNvPr id="5" name="Footer Placeholder 4">
            <a:extLst>
              <a:ext uri="{FF2B5EF4-FFF2-40B4-BE49-F238E27FC236}">
                <a16:creationId xmlns:a16="http://schemas.microsoft.com/office/drawing/2014/main" xmlns="" id="{D543AA3C-35F9-52D4-AFCE-5B5A0743BC0C}"/>
              </a:ext>
            </a:extLst>
          </p:cNvPr>
          <p:cNvSpPr>
            <a:spLocks noGrp="1"/>
          </p:cNvSpPr>
          <p:nvPr>
            <p:ph type="ftr" sz="quarter" idx="11"/>
          </p:nvPr>
        </p:nvSpPr>
        <p:spPr/>
        <p:txBody>
          <a:bodyPr/>
          <a:lstStyle/>
          <a:p>
            <a:r>
              <a:rPr lang="en-US" sz="1200">
                <a:latin typeface="Century Gothic" panose="020B0502020202020204" pitchFamily="34" charset="0"/>
              </a:rPr>
              <a:t>A Society Free From All Forms of Gender Inequality</a:t>
            </a:r>
            <a:r>
              <a:rPr lang="en-US"/>
              <a:t>.</a:t>
            </a:r>
            <a:endParaRPr lang="en-ZA"/>
          </a:p>
        </p:txBody>
      </p:sp>
      <p:sp>
        <p:nvSpPr>
          <p:cNvPr id="6" name="Slide Number Placeholder 5">
            <a:extLst>
              <a:ext uri="{FF2B5EF4-FFF2-40B4-BE49-F238E27FC236}">
                <a16:creationId xmlns:a16="http://schemas.microsoft.com/office/drawing/2014/main" xmlns="" id="{0FE2D43F-A00D-99F6-AB32-D82804613AE9}"/>
              </a:ext>
            </a:extLst>
          </p:cNvPr>
          <p:cNvSpPr>
            <a:spLocks noGrp="1"/>
          </p:cNvSpPr>
          <p:nvPr>
            <p:ph type="sldNum" sz="quarter" idx="12"/>
          </p:nvPr>
        </p:nvSpPr>
        <p:spPr/>
        <p:txBody>
          <a:bodyPr/>
          <a:lstStyle/>
          <a:p>
            <a:fld id="{4C5DC4AD-8DB4-4E4A-BEA4-8A23F11057A7}" type="slidenum">
              <a:rPr lang="en-ZA" smtClean="0">
                <a:latin typeface="Century Gothic" panose="020B0502020202020204" pitchFamily="34" charset="0"/>
              </a:rPr>
              <a:pPr/>
              <a:t>8</a:t>
            </a:fld>
            <a:endParaRPr lang="en-ZA">
              <a:latin typeface="Century Gothic" panose="020B0502020202020204" pitchFamily="34" charset="0"/>
            </a:endParaRPr>
          </a:p>
        </p:txBody>
      </p:sp>
      <p:pic>
        <p:nvPicPr>
          <p:cNvPr id="8" name="Picture 7" descr="A picture containing logo&#10;&#10;Description automatically generated">
            <a:extLst>
              <a:ext uri="{FF2B5EF4-FFF2-40B4-BE49-F238E27FC236}">
                <a16:creationId xmlns:a16="http://schemas.microsoft.com/office/drawing/2014/main" xmlns="" id="{71391B13-A105-A6A8-36B3-B6394399913E}"/>
              </a:ext>
            </a:extLst>
          </p:cNvPr>
          <p:cNvPicPr>
            <a:picLocks noChangeAspect="1"/>
          </p:cNvPicPr>
          <p:nvPr/>
        </p:nvPicPr>
        <p:blipFill rotWithShape="1">
          <a:blip r:embed="rId2" cstate="print">
            <a:extLst>
              <a:ext uri="{28A0092B-C50C-407E-A947-70E740481C1C}">
                <a14:useLocalDpi xmlns:a14="http://schemas.microsoft.com/office/drawing/2010/main" xmlns="" val="0"/>
              </a:ext>
            </a:extLst>
          </a:blip>
          <a:srcRect b="15227"/>
          <a:stretch/>
        </p:blipFill>
        <p:spPr>
          <a:xfrm>
            <a:off x="9496422" y="204416"/>
            <a:ext cx="2325009" cy="1493927"/>
          </a:xfrm>
          <a:prstGeom prst="rect">
            <a:avLst/>
          </a:prstGeom>
        </p:spPr>
      </p:pic>
      <p:graphicFrame>
        <p:nvGraphicFramePr>
          <p:cNvPr id="10" name="Table 9">
            <a:extLst>
              <a:ext uri="{FF2B5EF4-FFF2-40B4-BE49-F238E27FC236}">
                <a16:creationId xmlns:a16="http://schemas.microsoft.com/office/drawing/2014/main" xmlns="" id="{DC3CA501-E4D5-AA31-62ED-3832E85F069D}"/>
              </a:ext>
            </a:extLst>
          </p:cNvPr>
          <p:cNvGraphicFramePr>
            <a:graphicFrameLocks noGrp="1"/>
          </p:cNvGraphicFramePr>
          <p:nvPr>
            <p:extLst>
              <p:ext uri="{D42A27DB-BD31-4B8C-83A1-F6EECF244321}">
                <p14:modId xmlns:p14="http://schemas.microsoft.com/office/powerpoint/2010/main" xmlns="" val="3363654580"/>
              </p:ext>
            </p:extLst>
          </p:nvPr>
        </p:nvGraphicFramePr>
        <p:xfrm>
          <a:off x="704431" y="2126034"/>
          <a:ext cx="10715409" cy="4280989"/>
        </p:xfrm>
        <a:graphic>
          <a:graphicData uri="http://schemas.openxmlformats.org/drawingml/2006/table">
            <a:tbl>
              <a:tblPr firstRow="1" firstCol="1" bandRow="1">
                <a:tableStyleId>{5C22544A-7EE6-4342-B048-85BDC9FD1C3A}</a:tableStyleId>
              </a:tblPr>
              <a:tblGrid>
                <a:gridCol w="434591">
                  <a:extLst>
                    <a:ext uri="{9D8B030D-6E8A-4147-A177-3AD203B41FA5}">
                      <a16:colId xmlns:a16="http://schemas.microsoft.com/office/drawing/2014/main" xmlns="" val="2431171462"/>
                    </a:ext>
                  </a:extLst>
                </a:gridCol>
                <a:gridCol w="4599809">
                  <a:extLst>
                    <a:ext uri="{9D8B030D-6E8A-4147-A177-3AD203B41FA5}">
                      <a16:colId xmlns:a16="http://schemas.microsoft.com/office/drawing/2014/main" xmlns="" val="1303928418"/>
                    </a:ext>
                  </a:extLst>
                </a:gridCol>
                <a:gridCol w="5681009">
                  <a:extLst>
                    <a:ext uri="{9D8B030D-6E8A-4147-A177-3AD203B41FA5}">
                      <a16:colId xmlns:a16="http://schemas.microsoft.com/office/drawing/2014/main" xmlns="" val="2124504941"/>
                    </a:ext>
                  </a:extLst>
                </a:gridCol>
              </a:tblGrid>
              <a:tr h="385258">
                <a:tc>
                  <a:txBody>
                    <a:bodyPr/>
                    <a:lstStyle/>
                    <a:p>
                      <a:pPr marL="6350" indent="-6350" algn="ctr">
                        <a:lnSpc>
                          <a:spcPct val="152000"/>
                        </a:lnSpc>
                        <a:spcAft>
                          <a:spcPts val="965"/>
                        </a:spcAft>
                      </a:pPr>
                      <a:r>
                        <a:rPr lang="en-ZA" sz="1100">
                          <a:solidFill>
                            <a:schemeClr val="bg1"/>
                          </a:solidFill>
                          <a:effectLst/>
                        </a:rPr>
                        <a:t>#</a:t>
                      </a:r>
                      <a:endParaRPr lang="en-ZA" sz="1200">
                        <a:solidFill>
                          <a:schemeClr val="bg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solidFill>
                      <a:schemeClr val="bg2">
                        <a:lumMod val="20000"/>
                        <a:lumOff val="80000"/>
                      </a:schemeClr>
                    </a:solidFill>
                  </a:tcPr>
                </a:tc>
                <a:tc>
                  <a:txBody>
                    <a:bodyPr/>
                    <a:lstStyle/>
                    <a:p>
                      <a:pPr marL="6350" indent="-6350" algn="ctr">
                        <a:lnSpc>
                          <a:spcPct val="152000"/>
                        </a:lnSpc>
                        <a:spcAft>
                          <a:spcPts val="965"/>
                        </a:spcAft>
                      </a:pPr>
                      <a:r>
                        <a:rPr lang="en-ZA" sz="1800">
                          <a:solidFill>
                            <a:schemeClr val="bg1"/>
                          </a:solidFill>
                          <a:effectLst/>
                          <a:latin typeface="Century Gothic" panose="020B0502020202020204" pitchFamily="34" charset="0"/>
                        </a:rPr>
                        <a:t>OUTCOMES</a:t>
                      </a:r>
                      <a:endParaRPr lang="en-ZA" sz="1800">
                        <a:solidFill>
                          <a:schemeClr val="bg1"/>
                        </a:solidFill>
                        <a:effectLst/>
                        <a:latin typeface="Century Gothic" panose="020B0502020202020204" pitchFamily="34" charset="0"/>
                        <a:ea typeface="Arial" panose="020B0604020202020204" pitchFamily="34" charset="0"/>
                        <a:cs typeface="Times New Roman" panose="02020603050405020304" pitchFamily="18" charset="0"/>
                      </a:endParaRPr>
                    </a:p>
                  </a:txBody>
                  <a:tcPr marL="68580" marR="68580" marT="0" marB="0" anchor="ctr">
                    <a:solidFill>
                      <a:schemeClr val="bg2">
                        <a:lumMod val="20000"/>
                        <a:lumOff val="80000"/>
                      </a:schemeClr>
                    </a:solidFill>
                  </a:tcPr>
                </a:tc>
                <a:tc>
                  <a:txBody>
                    <a:bodyPr/>
                    <a:lstStyle/>
                    <a:p>
                      <a:pPr marL="6350" indent="-6350" algn="ctr">
                        <a:lnSpc>
                          <a:spcPct val="152000"/>
                        </a:lnSpc>
                        <a:spcAft>
                          <a:spcPts val="965"/>
                        </a:spcAft>
                      </a:pPr>
                      <a:r>
                        <a:rPr lang="en-ZA" sz="1800">
                          <a:solidFill>
                            <a:schemeClr val="bg1"/>
                          </a:solidFill>
                          <a:effectLst/>
                          <a:latin typeface="Century Gothic" panose="020B0502020202020204" pitchFamily="34" charset="0"/>
                        </a:rPr>
                        <a:t>PURPOSE</a:t>
                      </a:r>
                      <a:endParaRPr lang="en-ZA" sz="1800">
                        <a:solidFill>
                          <a:schemeClr val="bg1"/>
                        </a:solidFill>
                        <a:effectLst/>
                        <a:latin typeface="Century Gothic" panose="020B0502020202020204" pitchFamily="34" charset="0"/>
                        <a:ea typeface="Arial" panose="020B0604020202020204" pitchFamily="34" charset="0"/>
                        <a:cs typeface="Times New Roman" panose="02020603050405020304" pitchFamily="18" charset="0"/>
                      </a:endParaRPr>
                    </a:p>
                  </a:txBody>
                  <a:tcPr marL="68580" marR="68580" marT="0" marB="0" anchor="ctr">
                    <a:solidFill>
                      <a:schemeClr val="bg2">
                        <a:lumMod val="60000"/>
                        <a:lumOff val="40000"/>
                      </a:schemeClr>
                    </a:solidFill>
                  </a:tcPr>
                </a:tc>
                <a:extLst>
                  <a:ext uri="{0D108BD9-81ED-4DB2-BD59-A6C34878D82A}">
                    <a16:rowId xmlns:a16="http://schemas.microsoft.com/office/drawing/2014/main" xmlns="" val="4010205348"/>
                  </a:ext>
                </a:extLst>
              </a:tr>
              <a:tr h="761328">
                <a:tc>
                  <a:txBody>
                    <a:bodyPr/>
                    <a:lstStyle/>
                    <a:p>
                      <a:pPr marL="342900" lvl="0" indent="-342900" algn="just">
                        <a:lnSpc>
                          <a:spcPct val="115000"/>
                        </a:lnSpc>
                        <a:spcAft>
                          <a:spcPts val="965"/>
                        </a:spcAft>
                        <a:buSzPts val="1200"/>
                        <a:buFont typeface="Century Gothic" panose="020B0502020202020204" pitchFamily="34" charset="0"/>
                        <a:buAutoNum type="arabicPeriod"/>
                      </a:pPr>
                      <a:r>
                        <a:rPr lang="en-ZA" sz="1300" baseline="0">
                          <a:solidFill>
                            <a:schemeClr val="bg1"/>
                          </a:solidFill>
                          <a:effectLst/>
                          <a:latin typeface="Century Gothic" panose="020B0502020202020204" pitchFamily="34" charset="0"/>
                        </a:rPr>
                        <a:t> </a:t>
                      </a:r>
                      <a:endParaRPr lang="en-ZA" sz="1300" baseline="0">
                        <a:solidFill>
                          <a:schemeClr val="bg1"/>
                        </a:solidFill>
                        <a:effectLst/>
                        <a:latin typeface="Century Gothic" panose="020B0502020202020204" pitchFamily="34" charset="0"/>
                        <a:ea typeface="Arial" panose="020B0604020202020204" pitchFamily="34" charset="0"/>
                        <a:cs typeface="Times New Roman" panose="02020603050405020304" pitchFamily="18" charset="0"/>
                      </a:endParaRPr>
                    </a:p>
                  </a:txBody>
                  <a:tcPr marL="68580" marR="68580" marT="0" marB="0">
                    <a:solidFill>
                      <a:schemeClr val="bg2">
                        <a:lumMod val="20000"/>
                        <a:lumOff val="80000"/>
                      </a:schemeClr>
                    </a:solidFill>
                  </a:tcPr>
                </a:tc>
                <a:tc>
                  <a:txBody>
                    <a:bodyPr/>
                    <a:lstStyle/>
                    <a:p>
                      <a:pPr marL="6350" indent="-6350" algn="just">
                        <a:lnSpc>
                          <a:spcPct val="115000"/>
                        </a:lnSpc>
                        <a:spcAft>
                          <a:spcPts val="965"/>
                        </a:spcAft>
                      </a:pPr>
                      <a:r>
                        <a:rPr lang="en-ZA" sz="1600" baseline="0">
                          <a:effectLst/>
                          <a:latin typeface="Century Gothic" panose="020B0502020202020204" pitchFamily="34" charset="0"/>
                        </a:rPr>
                        <a:t>An enabling legislative environment for gender equality.</a:t>
                      </a:r>
                      <a:endParaRPr lang="en-ZA" sz="1600" baseline="0">
                        <a:solidFill>
                          <a:srgbClr val="000000"/>
                        </a:solidFill>
                        <a:effectLst/>
                        <a:latin typeface="Century Gothic" panose="020B0502020202020204" pitchFamily="34" charset="0"/>
                        <a:ea typeface="Arial" panose="020B0604020202020204" pitchFamily="34" charset="0"/>
                        <a:cs typeface="Times New Roman" panose="02020603050405020304" pitchFamily="18" charset="0"/>
                      </a:endParaRPr>
                    </a:p>
                  </a:txBody>
                  <a:tcPr marL="68580" marR="68580" marT="0" marB="0">
                    <a:solidFill>
                      <a:schemeClr val="bg2">
                        <a:lumMod val="20000"/>
                        <a:lumOff val="80000"/>
                      </a:schemeClr>
                    </a:solidFill>
                  </a:tcPr>
                </a:tc>
                <a:tc>
                  <a:txBody>
                    <a:bodyPr/>
                    <a:lstStyle/>
                    <a:p>
                      <a:pPr marL="6350" indent="-6350" algn="just">
                        <a:lnSpc>
                          <a:spcPct val="115000"/>
                        </a:lnSpc>
                        <a:spcAft>
                          <a:spcPts val="965"/>
                        </a:spcAft>
                      </a:pPr>
                      <a:r>
                        <a:rPr lang="en-ZA" sz="1400" baseline="0">
                          <a:effectLst/>
                          <a:latin typeface="Century Gothic" panose="020B0502020202020204" pitchFamily="34" charset="0"/>
                        </a:rPr>
                        <a:t>To evaluate legislation, policies, practices and mechanisms within public and private institutions and make recommendations to advance the gender transformation agenda.</a:t>
                      </a:r>
                      <a:endParaRPr lang="en-ZA" sz="1400" baseline="0">
                        <a:solidFill>
                          <a:srgbClr val="000000"/>
                        </a:solidFill>
                        <a:effectLst/>
                        <a:latin typeface="Century Gothic" panose="020B0502020202020204" pitchFamily="34" charset="0"/>
                        <a:ea typeface="Arial" panose="020B0604020202020204" pitchFamily="34" charset="0"/>
                        <a:cs typeface="Times New Roman" panose="02020603050405020304" pitchFamily="18" charset="0"/>
                      </a:endParaRPr>
                    </a:p>
                  </a:txBody>
                  <a:tcPr marL="68580" marR="68580" marT="0" marB="0">
                    <a:solidFill>
                      <a:schemeClr val="bg2">
                        <a:lumMod val="60000"/>
                        <a:lumOff val="40000"/>
                      </a:schemeClr>
                    </a:solidFill>
                  </a:tcPr>
                </a:tc>
                <a:extLst>
                  <a:ext uri="{0D108BD9-81ED-4DB2-BD59-A6C34878D82A}">
                    <a16:rowId xmlns:a16="http://schemas.microsoft.com/office/drawing/2014/main" xmlns="" val="1711991487"/>
                  </a:ext>
                </a:extLst>
              </a:tr>
              <a:tr h="761328">
                <a:tc>
                  <a:txBody>
                    <a:bodyPr/>
                    <a:lstStyle/>
                    <a:p>
                      <a:pPr marL="0" lvl="0" indent="0" algn="just">
                        <a:lnSpc>
                          <a:spcPct val="115000"/>
                        </a:lnSpc>
                        <a:spcAft>
                          <a:spcPts val="965"/>
                        </a:spcAft>
                        <a:buSzPts val="1200"/>
                        <a:buFont typeface="Century Gothic" panose="020B0502020202020204" pitchFamily="34" charset="0"/>
                        <a:buNone/>
                      </a:pPr>
                      <a:r>
                        <a:rPr lang="en-ZA" sz="1300" baseline="0">
                          <a:solidFill>
                            <a:schemeClr val="bg1"/>
                          </a:solidFill>
                          <a:effectLst/>
                          <a:latin typeface="Century Gothic" panose="020B0502020202020204" pitchFamily="34" charset="0"/>
                        </a:rPr>
                        <a:t>2. </a:t>
                      </a:r>
                      <a:endParaRPr lang="en-ZA" sz="1300" baseline="0">
                        <a:solidFill>
                          <a:schemeClr val="bg1"/>
                        </a:solidFill>
                        <a:effectLst/>
                        <a:latin typeface="Century Gothic" panose="020B0502020202020204" pitchFamily="34" charset="0"/>
                        <a:ea typeface="Arial" panose="020B0604020202020204" pitchFamily="34" charset="0"/>
                        <a:cs typeface="Times New Roman" panose="02020603050405020304" pitchFamily="18" charset="0"/>
                      </a:endParaRPr>
                    </a:p>
                  </a:txBody>
                  <a:tcPr marL="68580" marR="68580" marT="0" marB="0">
                    <a:solidFill>
                      <a:schemeClr val="bg2">
                        <a:lumMod val="20000"/>
                        <a:lumOff val="80000"/>
                      </a:schemeClr>
                    </a:solidFill>
                  </a:tcPr>
                </a:tc>
                <a:tc>
                  <a:txBody>
                    <a:bodyPr/>
                    <a:lstStyle/>
                    <a:p>
                      <a:pPr marL="6350" indent="-6350" algn="just">
                        <a:lnSpc>
                          <a:spcPct val="115000"/>
                        </a:lnSpc>
                        <a:spcAft>
                          <a:spcPts val="965"/>
                        </a:spcAft>
                      </a:pPr>
                      <a:r>
                        <a:rPr lang="en-ZA" sz="1600" baseline="0">
                          <a:effectLst/>
                          <a:latin typeface="Century Gothic" panose="020B0502020202020204" pitchFamily="34" charset="0"/>
                        </a:rPr>
                        <a:t>Gender equality promoted through information &amp; education to foster public understanding.</a:t>
                      </a:r>
                      <a:endParaRPr lang="en-ZA" sz="1600" baseline="0">
                        <a:solidFill>
                          <a:srgbClr val="000000"/>
                        </a:solidFill>
                        <a:effectLst/>
                        <a:latin typeface="Century Gothic" panose="020B0502020202020204" pitchFamily="34" charset="0"/>
                        <a:ea typeface="Arial" panose="020B0604020202020204" pitchFamily="34" charset="0"/>
                        <a:cs typeface="Times New Roman" panose="02020603050405020304" pitchFamily="18" charset="0"/>
                      </a:endParaRPr>
                    </a:p>
                  </a:txBody>
                  <a:tcPr marL="68580" marR="68580" marT="0" marB="0">
                    <a:solidFill>
                      <a:schemeClr val="bg2">
                        <a:lumMod val="20000"/>
                        <a:lumOff val="80000"/>
                      </a:schemeClr>
                    </a:solidFill>
                  </a:tcPr>
                </a:tc>
                <a:tc>
                  <a:txBody>
                    <a:bodyPr/>
                    <a:lstStyle/>
                    <a:p>
                      <a:pPr marL="6350" indent="-6350" algn="just">
                        <a:lnSpc>
                          <a:spcPct val="115000"/>
                        </a:lnSpc>
                        <a:spcAft>
                          <a:spcPts val="965"/>
                        </a:spcAft>
                      </a:pPr>
                      <a:r>
                        <a:rPr lang="en-ZA" sz="1400" baseline="0">
                          <a:effectLst/>
                          <a:latin typeface="Century Gothic" panose="020B0502020202020204" pitchFamily="34" charset="0"/>
                        </a:rPr>
                        <a:t>To conduct advocacy initiatives and public education interventions in the promotion of public understanding of gender equality and access to gender justice.</a:t>
                      </a:r>
                      <a:endParaRPr lang="en-ZA" sz="1400" baseline="0">
                        <a:solidFill>
                          <a:srgbClr val="000000"/>
                        </a:solidFill>
                        <a:effectLst/>
                        <a:latin typeface="Century Gothic" panose="020B0502020202020204" pitchFamily="34" charset="0"/>
                        <a:ea typeface="Arial" panose="020B0604020202020204" pitchFamily="34" charset="0"/>
                        <a:cs typeface="Times New Roman" panose="02020603050405020304" pitchFamily="18" charset="0"/>
                      </a:endParaRPr>
                    </a:p>
                  </a:txBody>
                  <a:tcPr marL="68580" marR="68580" marT="0" marB="0">
                    <a:solidFill>
                      <a:schemeClr val="bg2">
                        <a:lumMod val="60000"/>
                        <a:lumOff val="40000"/>
                      </a:schemeClr>
                    </a:solidFill>
                  </a:tcPr>
                </a:tc>
                <a:extLst>
                  <a:ext uri="{0D108BD9-81ED-4DB2-BD59-A6C34878D82A}">
                    <a16:rowId xmlns:a16="http://schemas.microsoft.com/office/drawing/2014/main" xmlns="" val="1792613272"/>
                  </a:ext>
                </a:extLst>
              </a:tr>
              <a:tr h="1020672">
                <a:tc>
                  <a:txBody>
                    <a:bodyPr/>
                    <a:lstStyle/>
                    <a:p>
                      <a:pPr marL="0" lvl="0" indent="0" algn="just">
                        <a:lnSpc>
                          <a:spcPct val="115000"/>
                        </a:lnSpc>
                        <a:spcAft>
                          <a:spcPts val="965"/>
                        </a:spcAft>
                        <a:buSzPts val="1200"/>
                        <a:buFont typeface="Century Gothic" panose="020B0502020202020204" pitchFamily="34" charset="0"/>
                        <a:buNone/>
                      </a:pPr>
                      <a:r>
                        <a:rPr lang="en-ZA" sz="1300" baseline="0">
                          <a:solidFill>
                            <a:schemeClr val="bg1"/>
                          </a:solidFill>
                          <a:effectLst/>
                          <a:latin typeface="Century Gothic" panose="020B0502020202020204" pitchFamily="34" charset="0"/>
                        </a:rPr>
                        <a:t>3. </a:t>
                      </a:r>
                      <a:endParaRPr lang="en-ZA" sz="1300" baseline="0">
                        <a:solidFill>
                          <a:schemeClr val="bg1"/>
                        </a:solidFill>
                        <a:effectLst/>
                        <a:latin typeface="Century Gothic" panose="020B0502020202020204" pitchFamily="34" charset="0"/>
                        <a:ea typeface="Arial" panose="020B0604020202020204" pitchFamily="34" charset="0"/>
                        <a:cs typeface="Times New Roman" panose="02020603050405020304" pitchFamily="18" charset="0"/>
                      </a:endParaRPr>
                    </a:p>
                  </a:txBody>
                  <a:tcPr marL="68580" marR="68580" marT="0" marB="0">
                    <a:solidFill>
                      <a:schemeClr val="bg2">
                        <a:lumMod val="20000"/>
                        <a:lumOff val="80000"/>
                      </a:schemeClr>
                    </a:solidFill>
                  </a:tcPr>
                </a:tc>
                <a:tc>
                  <a:txBody>
                    <a:bodyPr/>
                    <a:lstStyle/>
                    <a:p>
                      <a:pPr marL="6350" indent="-6350" algn="just">
                        <a:lnSpc>
                          <a:spcPct val="115000"/>
                        </a:lnSpc>
                        <a:spcAft>
                          <a:spcPts val="965"/>
                        </a:spcAft>
                      </a:pPr>
                      <a:r>
                        <a:rPr lang="en-ZA" sz="1600" baseline="0">
                          <a:effectLst/>
                          <a:latin typeface="Century Gothic" panose="020B0502020202020204" pitchFamily="34" charset="0"/>
                        </a:rPr>
                        <a:t>Monitoring and Research investigations on issues that undermine the attainment of gender equality.</a:t>
                      </a:r>
                      <a:endParaRPr lang="en-ZA" sz="1600" baseline="0">
                        <a:solidFill>
                          <a:srgbClr val="000000"/>
                        </a:solidFill>
                        <a:effectLst/>
                        <a:latin typeface="Century Gothic" panose="020B0502020202020204" pitchFamily="34" charset="0"/>
                        <a:ea typeface="Arial" panose="020B0604020202020204" pitchFamily="34" charset="0"/>
                        <a:cs typeface="Times New Roman" panose="02020603050405020304" pitchFamily="18" charset="0"/>
                      </a:endParaRPr>
                    </a:p>
                  </a:txBody>
                  <a:tcPr marL="68580" marR="68580" marT="0" marB="0">
                    <a:solidFill>
                      <a:schemeClr val="bg2">
                        <a:lumMod val="20000"/>
                        <a:lumOff val="80000"/>
                      </a:schemeClr>
                    </a:solidFill>
                  </a:tcPr>
                </a:tc>
                <a:tc>
                  <a:txBody>
                    <a:bodyPr/>
                    <a:lstStyle/>
                    <a:p>
                      <a:pPr marL="6350" marR="12700" indent="-6350" algn="just">
                        <a:lnSpc>
                          <a:spcPct val="115000"/>
                        </a:lnSpc>
                        <a:spcAft>
                          <a:spcPts val="965"/>
                        </a:spcAft>
                      </a:pPr>
                      <a:r>
                        <a:rPr lang="en-ZA" sz="1400" baseline="0">
                          <a:effectLst/>
                          <a:latin typeface="Century Gothic" panose="020B0502020202020204" pitchFamily="34" charset="0"/>
                        </a:rPr>
                        <a:t>To identify and monitor key issues that impact on gender equality, evaluate contributions by role-players to gender equality and make recommendations to promote and attain gender equality.</a:t>
                      </a:r>
                      <a:endParaRPr lang="en-ZA" sz="1400" baseline="0">
                        <a:solidFill>
                          <a:srgbClr val="000000"/>
                        </a:solidFill>
                        <a:effectLst/>
                        <a:latin typeface="Century Gothic" panose="020B0502020202020204" pitchFamily="34" charset="0"/>
                        <a:ea typeface="Arial" panose="020B0604020202020204" pitchFamily="34" charset="0"/>
                        <a:cs typeface="Times New Roman" panose="02020603050405020304" pitchFamily="18" charset="0"/>
                      </a:endParaRPr>
                    </a:p>
                  </a:txBody>
                  <a:tcPr marL="68580" marR="68580" marT="0" marB="0">
                    <a:solidFill>
                      <a:schemeClr val="bg2">
                        <a:lumMod val="60000"/>
                        <a:lumOff val="40000"/>
                      </a:schemeClr>
                    </a:solidFill>
                  </a:tcPr>
                </a:tc>
                <a:extLst>
                  <a:ext uri="{0D108BD9-81ED-4DB2-BD59-A6C34878D82A}">
                    <a16:rowId xmlns:a16="http://schemas.microsoft.com/office/drawing/2014/main" xmlns="" val="1805912920"/>
                  </a:ext>
                </a:extLst>
              </a:tr>
              <a:tr h="1020672">
                <a:tc>
                  <a:txBody>
                    <a:bodyPr/>
                    <a:lstStyle/>
                    <a:p>
                      <a:pPr marL="342900" lvl="0" indent="-342900" algn="just">
                        <a:lnSpc>
                          <a:spcPct val="115000"/>
                        </a:lnSpc>
                        <a:spcAft>
                          <a:spcPts val="965"/>
                        </a:spcAft>
                        <a:buSzPts val="1200"/>
                        <a:buFont typeface="Century Gothic" panose="020B0502020202020204" pitchFamily="34" charset="0"/>
                        <a:buAutoNum type="arabicPeriod" startAt="4"/>
                      </a:pPr>
                      <a:r>
                        <a:rPr lang="en-ZA" sz="1300" baseline="0">
                          <a:solidFill>
                            <a:schemeClr val="bg1"/>
                          </a:solidFill>
                          <a:effectLst/>
                          <a:latin typeface="Century Gothic" panose="020B0502020202020204" pitchFamily="34" charset="0"/>
                        </a:rPr>
                        <a:t> </a:t>
                      </a:r>
                      <a:endParaRPr lang="en-ZA" sz="1300" baseline="0">
                        <a:solidFill>
                          <a:schemeClr val="bg1"/>
                        </a:solidFill>
                        <a:effectLst/>
                        <a:latin typeface="Century Gothic" panose="020B0502020202020204" pitchFamily="34" charset="0"/>
                        <a:ea typeface="Arial" panose="020B0604020202020204" pitchFamily="34" charset="0"/>
                        <a:cs typeface="Times New Roman" panose="02020603050405020304" pitchFamily="18" charset="0"/>
                      </a:endParaRPr>
                    </a:p>
                  </a:txBody>
                  <a:tcPr marL="68580" marR="68580" marT="0" marB="0">
                    <a:solidFill>
                      <a:schemeClr val="bg2">
                        <a:lumMod val="20000"/>
                        <a:lumOff val="80000"/>
                      </a:schemeClr>
                    </a:solidFill>
                  </a:tcPr>
                </a:tc>
                <a:tc>
                  <a:txBody>
                    <a:bodyPr/>
                    <a:lstStyle/>
                    <a:p>
                      <a:pPr marL="6350" indent="-6350" algn="just">
                        <a:lnSpc>
                          <a:spcPct val="115000"/>
                        </a:lnSpc>
                        <a:spcAft>
                          <a:spcPts val="965"/>
                        </a:spcAft>
                      </a:pPr>
                      <a:r>
                        <a:rPr lang="en-ZA" sz="1600" baseline="0">
                          <a:effectLst/>
                          <a:latin typeface="Century Gothic" panose="020B0502020202020204" pitchFamily="34" charset="0"/>
                        </a:rPr>
                        <a:t>A renewed, efficient and effective organisation that is sustainable.</a:t>
                      </a:r>
                      <a:endParaRPr lang="en-ZA" sz="1600" baseline="0">
                        <a:solidFill>
                          <a:srgbClr val="000000"/>
                        </a:solidFill>
                        <a:effectLst/>
                        <a:latin typeface="Century Gothic" panose="020B0502020202020204" pitchFamily="34" charset="0"/>
                        <a:ea typeface="Arial" panose="020B0604020202020204" pitchFamily="34" charset="0"/>
                        <a:cs typeface="Times New Roman" panose="02020603050405020304" pitchFamily="18" charset="0"/>
                      </a:endParaRPr>
                    </a:p>
                  </a:txBody>
                  <a:tcPr marL="68580" marR="68580" marT="0" marB="0">
                    <a:solidFill>
                      <a:schemeClr val="bg2">
                        <a:lumMod val="20000"/>
                        <a:lumOff val="80000"/>
                      </a:schemeClr>
                    </a:solidFill>
                  </a:tcPr>
                </a:tc>
                <a:tc>
                  <a:txBody>
                    <a:bodyPr/>
                    <a:lstStyle/>
                    <a:p>
                      <a:pPr marL="6350" marR="347980" indent="-6350" algn="just">
                        <a:lnSpc>
                          <a:spcPct val="115000"/>
                        </a:lnSpc>
                        <a:spcAft>
                          <a:spcPts val="965"/>
                        </a:spcAft>
                      </a:pPr>
                      <a:r>
                        <a:rPr lang="en-ZA" sz="1400" baseline="0" dirty="0">
                          <a:effectLst/>
                          <a:latin typeface="Century Gothic" panose="020B0502020202020204" pitchFamily="34" charset="0"/>
                        </a:rPr>
                        <a:t>To build and sustain efficient and effective organisational systems, operations and governance processes, for the optimal performance of the institution in executing its mandate.</a:t>
                      </a:r>
                      <a:endParaRPr lang="en-ZA" sz="1400" baseline="0" dirty="0">
                        <a:solidFill>
                          <a:srgbClr val="000000"/>
                        </a:solidFill>
                        <a:effectLst/>
                        <a:latin typeface="Century Gothic" panose="020B0502020202020204" pitchFamily="34" charset="0"/>
                        <a:ea typeface="Arial" panose="020B0604020202020204" pitchFamily="34" charset="0"/>
                        <a:cs typeface="Times New Roman" panose="02020603050405020304" pitchFamily="18" charset="0"/>
                      </a:endParaRPr>
                    </a:p>
                  </a:txBody>
                  <a:tcPr marL="68580" marR="68580" marT="0" marB="0">
                    <a:solidFill>
                      <a:schemeClr val="bg2">
                        <a:lumMod val="60000"/>
                        <a:lumOff val="40000"/>
                      </a:schemeClr>
                    </a:solidFill>
                  </a:tcPr>
                </a:tc>
                <a:extLst>
                  <a:ext uri="{0D108BD9-81ED-4DB2-BD59-A6C34878D82A}">
                    <a16:rowId xmlns:a16="http://schemas.microsoft.com/office/drawing/2014/main" xmlns="" val="1775558283"/>
                  </a:ext>
                </a:extLst>
              </a:tr>
            </a:tbl>
          </a:graphicData>
        </a:graphic>
      </p:graphicFrame>
    </p:spTree>
    <p:extLst>
      <p:ext uri="{BB962C8B-B14F-4D97-AF65-F5344CB8AC3E}">
        <p14:creationId xmlns:p14="http://schemas.microsoft.com/office/powerpoint/2010/main" xmlns="" val="18562630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34C41E7-9C0C-A037-4550-094FD8364880}"/>
              </a:ext>
            </a:extLst>
          </p:cNvPr>
          <p:cNvSpPr>
            <a:spLocks noGrp="1"/>
          </p:cNvSpPr>
          <p:nvPr>
            <p:ph type="title"/>
          </p:nvPr>
        </p:nvSpPr>
        <p:spPr>
          <a:xfrm>
            <a:off x="1202919" y="284176"/>
            <a:ext cx="9784080" cy="1229664"/>
          </a:xfrm>
        </p:spPr>
        <p:txBody>
          <a:bodyPr>
            <a:normAutofit/>
          </a:bodyPr>
          <a:lstStyle/>
          <a:p>
            <a:pPr algn="ctr"/>
            <a:r>
              <a:rPr lang="en-US" b="1">
                <a:solidFill>
                  <a:schemeClr val="tx2">
                    <a:lumMod val="50000"/>
                  </a:schemeClr>
                </a:solidFill>
                <a:latin typeface="Century Gothic" panose="020B0502020202020204" pitchFamily="34" charset="0"/>
              </a:rPr>
              <a:t>OUTCOME 1</a:t>
            </a:r>
            <a:endParaRPr lang="en-ZA" b="1">
              <a:solidFill>
                <a:schemeClr val="tx2">
                  <a:lumMod val="50000"/>
                </a:schemeClr>
              </a:solidFill>
              <a:latin typeface="Century Gothic" panose="020B0502020202020204" pitchFamily="34" charset="0"/>
            </a:endParaRPr>
          </a:p>
        </p:txBody>
      </p:sp>
      <p:sp>
        <p:nvSpPr>
          <p:cNvPr id="4" name="Date Placeholder 3">
            <a:extLst>
              <a:ext uri="{FF2B5EF4-FFF2-40B4-BE49-F238E27FC236}">
                <a16:creationId xmlns:a16="http://schemas.microsoft.com/office/drawing/2014/main" xmlns="" id="{F4795C60-E797-98DE-6B61-3CBA9720E4C6}"/>
              </a:ext>
            </a:extLst>
          </p:cNvPr>
          <p:cNvSpPr>
            <a:spLocks noGrp="1"/>
          </p:cNvSpPr>
          <p:nvPr>
            <p:ph type="dt" sz="half" idx="10"/>
          </p:nvPr>
        </p:nvSpPr>
        <p:spPr>
          <a:xfrm>
            <a:off x="1202266" y="6422854"/>
            <a:ext cx="2333414" cy="365125"/>
          </a:xfrm>
        </p:spPr>
        <p:txBody>
          <a:bodyPr>
            <a:normAutofit/>
          </a:bodyPr>
          <a:lstStyle/>
          <a:p>
            <a:pPr>
              <a:spcAft>
                <a:spcPts val="600"/>
              </a:spcAft>
            </a:pPr>
            <a:fld id="{55DA6F25-8700-47EF-BFFF-210886682FDE}" type="datetime1">
              <a:rPr lang="en-ZA" smtClean="0"/>
              <a:pPr>
                <a:spcAft>
                  <a:spcPts val="600"/>
                </a:spcAft>
              </a:pPr>
              <a:t>2023/05/10</a:t>
            </a:fld>
            <a:endParaRPr lang="en-ZA"/>
          </a:p>
        </p:txBody>
      </p:sp>
      <p:sp>
        <p:nvSpPr>
          <p:cNvPr id="5" name="Footer Placeholder 4">
            <a:extLst>
              <a:ext uri="{FF2B5EF4-FFF2-40B4-BE49-F238E27FC236}">
                <a16:creationId xmlns:a16="http://schemas.microsoft.com/office/drawing/2014/main" xmlns="" id="{87FE7245-FE03-9703-C22B-613BC5E078E5}"/>
              </a:ext>
            </a:extLst>
          </p:cNvPr>
          <p:cNvSpPr>
            <a:spLocks noGrp="1"/>
          </p:cNvSpPr>
          <p:nvPr>
            <p:ph type="ftr" sz="quarter" idx="11"/>
          </p:nvPr>
        </p:nvSpPr>
        <p:spPr>
          <a:xfrm>
            <a:off x="3599658" y="6422854"/>
            <a:ext cx="4057230" cy="365125"/>
          </a:xfrm>
        </p:spPr>
        <p:txBody>
          <a:bodyPr>
            <a:normAutofit/>
          </a:bodyPr>
          <a:lstStyle/>
          <a:p>
            <a:pPr>
              <a:spcAft>
                <a:spcPts val="600"/>
              </a:spcAft>
            </a:pPr>
            <a:r>
              <a:rPr lang="en-US"/>
              <a:t>A Society Free From All Forms of Gender Inequality.</a:t>
            </a:r>
            <a:endParaRPr lang="en-ZA"/>
          </a:p>
        </p:txBody>
      </p:sp>
      <p:sp>
        <p:nvSpPr>
          <p:cNvPr id="6" name="Slide Number Placeholder 5">
            <a:extLst>
              <a:ext uri="{FF2B5EF4-FFF2-40B4-BE49-F238E27FC236}">
                <a16:creationId xmlns:a16="http://schemas.microsoft.com/office/drawing/2014/main" xmlns="" id="{7B0357A1-10C1-A8C4-2504-7CE52F96C584}"/>
              </a:ext>
            </a:extLst>
          </p:cNvPr>
          <p:cNvSpPr>
            <a:spLocks noGrp="1"/>
          </p:cNvSpPr>
          <p:nvPr>
            <p:ph type="sldNum" sz="quarter" idx="12"/>
          </p:nvPr>
        </p:nvSpPr>
        <p:spPr>
          <a:xfrm>
            <a:off x="10658927" y="6422854"/>
            <a:ext cx="946264" cy="365125"/>
          </a:xfrm>
        </p:spPr>
        <p:txBody>
          <a:bodyPr>
            <a:normAutofit/>
          </a:bodyPr>
          <a:lstStyle/>
          <a:p>
            <a:pPr>
              <a:spcAft>
                <a:spcPts val="600"/>
              </a:spcAft>
            </a:pPr>
            <a:fld id="{4C5DC4AD-8DB4-4E4A-BEA4-8A23F11057A7}" type="slidenum">
              <a:rPr lang="en-ZA">
                <a:solidFill>
                  <a:srgbClr val="FFFFFF"/>
                </a:solidFill>
              </a:rPr>
              <a:pPr>
                <a:spcAft>
                  <a:spcPts val="600"/>
                </a:spcAft>
              </a:pPr>
              <a:t>9</a:t>
            </a:fld>
            <a:endParaRPr lang="en-ZA">
              <a:solidFill>
                <a:srgbClr val="FFFFFF"/>
              </a:solidFill>
            </a:endParaRPr>
          </a:p>
        </p:txBody>
      </p:sp>
      <p:graphicFrame>
        <p:nvGraphicFramePr>
          <p:cNvPr id="11" name="Table 10">
            <a:extLst>
              <a:ext uri="{FF2B5EF4-FFF2-40B4-BE49-F238E27FC236}">
                <a16:creationId xmlns:a16="http://schemas.microsoft.com/office/drawing/2014/main" xmlns="" id="{5E0AADE3-0599-2764-35B5-7C9A6A2EB61C}"/>
              </a:ext>
            </a:extLst>
          </p:cNvPr>
          <p:cNvGraphicFramePr>
            <a:graphicFrameLocks noGrp="1"/>
          </p:cNvGraphicFramePr>
          <p:nvPr>
            <p:extLst>
              <p:ext uri="{D42A27DB-BD31-4B8C-83A1-F6EECF244321}">
                <p14:modId xmlns:p14="http://schemas.microsoft.com/office/powerpoint/2010/main" xmlns="" val="4026413048"/>
              </p:ext>
            </p:extLst>
          </p:nvPr>
        </p:nvGraphicFramePr>
        <p:xfrm>
          <a:off x="179294" y="1893794"/>
          <a:ext cx="11818364" cy="4644255"/>
        </p:xfrm>
        <a:graphic>
          <a:graphicData uri="http://schemas.openxmlformats.org/drawingml/2006/table">
            <a:tbl>
              <a:tblPr firstRow="1" firstCol="1" bandRow="1"/>
              <a:tblGrid>
                <a:gridCol w="2000250">
                  <a:extLst>
                    <a:ext uri="{9D8B030D-6E8A-4147-A177-3AD203B41FA5}">
                      <a16:colId xmlns:a16="http://schemas.microsoft.com/office/drawing/2014/main" xmlns="" val="1045937893"/>
                    </a:ext>
                  </a:extLst>
                </a:gridCol>
                <a:gridCol w="4607607">
                  <a:extLst>
                    <a:ext uri="{9D8B030D-6E8A-4147-A177-3AD203B41FA5}">
                      <a16:colId xmlns:a16="http://schemas.microsoft.com/office/drawing/2014/main" xmlns="" val="2694251668"/>
                    </a:ext>
                  </a:extLst>
                </a:gridCol>
                <a:gridCol w="554690">
                  <a:extLst>
                    <a:ext uri="{9D8B030D-6E8A-4147-A177-3AD203B41FA5}">
                      <a16:colId xmlns:a16="http://schemas.microsoft.com/office/drawing/2014/main" xmlns="" val="2621311739"/>
                    </a:ext>
                  </a:extLst>
                </a:gridCol>
                <a:gridCol w="470647">
                  <a:extLst>
                    <a:ext uri="{9D8B030D-6E8A-4147-A177-3AD203B41FA5}">
                      <a16:colId xmlns:a16="http://schemas.microsoft.com/office/drawing/2014/main" xmlns="" val="839437992"/>
                    </a:ext>
                  </a:extLst>
                </a:gridCol>
                <a:gridCol w="689161">
                  <a:extLst>
                    <a:ext uri="{9D8B030D-6E8A-4147-A177-3AD203B41FA5}">
                      <a16:colId xmlns:a16="http://schemas.microsoft.com/office/drawing/2014/main" xmlns="" val="3567275629"/>
                    </a:ext>
                  </a:extLst>
                </a:gridCol>
                <a:gridCol w="1579807">
                  <a:extLst>
                    <a:ext uri="{9D8B030D-6E8A-4147-A177-3AD203B41FA5}">
                      <a16:colId xmlns:a16="http://schemas.microsoft.com/office/drawing/2014/main" xmlns="" val="3836374781"/>
                    </a:ext>
                  </a:extLst>
                </a:gridCol>
                <a:gridCol w="605117">
                  <a:extLst>
                    <a:ext uri="{9D8B030D-6E8A-4147-A177-3AD203B41FA5}">
                      <a16:colId xmlns:a16="http://schemas.microsoft.com/office/drawing/2014/main" xmlns="" val="4245440524"/>
                    </a:ext>
                  </a:extLst>
                </a:gridCol>
                <a:gridCol w="638733">
                  <a:extLst>
                    <a:ext uri="{9D8B030D-6E8A-4147-A177-3AD203B41FA5}">
                      <a16:colId xmlns:a16="http://schemas.microsoft.com/office/drawing/2014/main" xmlns="" val="3495825806"/>
                    </a:ext>
                  </a:extLst>
                </a:gridCol>
                <a:gridCol w="672352">
                  <a:extLst>
                    <a:ext uri="{9D8B030D-6E8A-4147-A177-3AD203B41FA5}">
                      <a16:colId xmlns:a16="http://schemas.microsoft.com/office/drawing/2014/main" xmlns="" val="3008612434"/>
                    </a:ext>
                  </a:extLst>
                </a:gridCol>
              </a:tblGrid>
              <a:tr h="472366">
                <a:tc gridSpan="8">
                  <a:txBody>
                    <a:bodyPr/>
                    <a:lstStyle/>
                    <a:p>
                      <a:pPr marL="8890" indent="-8890" algn="ctr" fontAlgn="t">
                        <a:lnSpc>
                          <a:spcPct val="152000"/>
                        </a:lnSpc>
                        <a:spcBef>
                          <a:spcPts val="0"/>
                        </a:spcBef>
                        <a:spcAft>
                          <a:spcPts val="965"/>
                        </a:spcAft>
                      </a:pPr>
                      <a:r>
                        <a:rPr lang="en-ZA" sz="1600" b="1" i="0" u="none" strike="noStrike">
                          <a:solidFill>
                            <a:schemeClr val="bg1"/>
                          </a:solidFill>
                          <a:effectLst/>
                          <a:latin typeface="Century Gothic"/>
                          <a:ea typeface="Arial" panose="020B0604020202020204" pitchFamily="34" charset="0"/>
                          <a:cs typeface="Times New Roman"/>
                        </a:rPr>
                        <a:t>ANNUAL PERFORMANCE PLAN: 2023/2024</a:t>
                      </a:r>
                      <a:endParaRPr lang="en-ZA" sz="1600" b="0" i="0" u="none" strike="noStrike">
                        <a:solidFill>
                          <a:schemeClr val="bg1"/>
                        </a:solidFill>
                        <a:effectLst/>
                        <a:latin typeface="Century Gothic"/>
                        <a:cs typeface="Times New Roman"/>
                      </a:endParaRPr>
                    </a:p>
                  </a:txBody>
                  <a:tcPr marL="98556" marR="98556" marT="49278" marB="4927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0000"/>
                        <a:lumOff val="40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a:txBody>
                    <a:bodyPr/>
                    <a:lstStyle/>
                    <a:p>
                      <a:pPr marL="8890" indent="-8890" algn="ctr" fontAlgn="t">
                        <a:lnSpc>
                          <a:spcPct val="152000"/>
                        </a:lnSpc>
                        <a:spcBef>
                          <a:spcPts val="0"/>
                        </a:spcBef>
                        <a:spcAft>
                          <a:spcPts val="965"/>
                        </a:spcAft>
                      </a:pPr>
                      <a:endParaRPr lang="en-ZA" sz="1900" b="0" i="0" u="none" strike="noStrike">
                        <a:solidFill>
                          <a:schemeClr val="bg1"/>
                        </a:solidFill>
                        <a:effectLst/>
                        <a:latin typeface="Century Gothic"/>
                        <a:cs typeface="Times New Roman"/>
                      </a:endParaRPr>
                    </a:p>
                  </a:txBody>
                  <a:tcPr marL="23955" marR="18479" marT="616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0000"/>
                        <a:lumOff val="40000"/>
                      </a:schemeClr>
                    </a:solidFill>
                  </a:tcPr>
                </a:tc>
                <a:extLst>
                  <a:ext uri="{0D108BD9-81ED-4DB2-BD59-A6C34878D82A}">
                    <a16:rowId xmlns:a16="http://schemas.microsoft.com/office/drawing/2014/main" xmlns="" val="314873558"/>
                  </a:ext>
                </a:extLst>
              </a:tr>
              <a:tr h="421755">
                <a:tc rowSpan="3">
                  <a:txBody>
                    <a:bodyPr/>
                    <a:lstStyle/>
                    <a:p>
                      <a:pPr marL="8890" indent="-8890" algn="ctr" fontAlgn="ctr">
                        <a:lnSpc>
                          <a:spcPct val="152000"/>
                        </a:lnSpc>
                        <a:spcBef>
                          <a:spcPts val="0"/>
                        </a:spcBef>
                        <a:spcAft>
                          <a:spcPts val="965"/>
                        </a:spcAft>
                        <a:tabLst>
                          <a:tab pos="488950" algn="r"/>
                        </a:tabLst>
                      </a:pPr>
                      <a:r>
                        <a:rPr lang="en-ZA" sz="1600" b="1" i="0" u="none" strike="noStrike">
                          <a:solidFill>
                            <a:schemeClr val="bg1"/>
                          </a:solidFill>
                          <a:effectLst/>
                          <a:latin typeface="Century Gothic"/>
                          <a:ea typeface="Arial" panose="020B0604020202020204" pitchFamily="34" charset="0"/>
                          <a:cs typeface="Times New Roman"/>
                        </a:rPr>
                        <a:t>Output</a:t>
                      </a:r>
                      <a:endParaRPr lang="en-ZA" sz="1600" b="0" i="0" u="none" strike="noStrike">
                        <a:solidFill>
                          <a:schemeClr val="bg1"/>
                        </a:solidFill>
                        <a:effectLst/>
                        <a:latin typeface="Century Gothic"/>
                        <a:cs typeface="Times New Roman"/>
                      </a:endParaRPr>
                    </a:p>
                  </a:txBody>
                  <a:tcPr marL="98556" marR="98556" marT="49278" marB="4927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0000"/>
                        <a:lumOff val="40000"/>
                      </a:schemeClr>
                    </a:solidFill>
                  </a:tcPr>
                </a:tc>
                <a:tc rowSpan="3">
                  <a:txBody>
                    <a:bodyPr/>
                    <a:lstStyle/>
                    <a:p>
                      <a:pPr marL="8890" indent="-8890" algn="ctr" fontAlgn="ctr">
                        <a:lnSpc>
                          <a:spcPct val="152000"/>
                        </a:lnSpc>
                        <a:spcBef>
                          <a:spcPts val="0"/>
                        </a:spcBef>
                        <a:spcAft>
                          <a:spcPts val="965"/>
                        </a:spcAft>
                      </a:pPr>
                      <a:r>
                        <a:rPr lang="en-ZA" sz="1600" b="1" i="0" u="none" strike="noStrike">
                          <a:solidFill>
                            <a:schemeClr val="bg1"/>
                          </a:solidFill>
                          <a:effectLst/>
                          <a:latin typeface="Century Gothic"/>
                          <a:ea typeface="Arial" panose="020B0604020202020204" pitchFamily="34" charset="0"/>
                          <a:cs typeface="Times New Roman"/>
                        </a:rPr>
                        <a:t>Output Indicators</a:t>
                      </a:r>
                      <a:endParaRPr lang="en-ZA" sz="1600" b="0" i="0" u="none" strike="noStrike">
                        <a:solidFill>
                          <a:schemeClr val="bg1"/>
                        </a:solidFill>
                        <a:effectLst/>
                        <a:latin typeface="Century Gothic"/>
                        <a:cs typeface="Times New Roman"/>
                      </a:endParaRPr>
                    </a:p>
                  </a:txBody>
                  <a:tcPr marL="98556" marR="98556" marT="49278" marB="4927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0000"/>
                        <a:lumOff val="40000"/>
                      </a:schemeClr>
                    </a:solidFill>
                  </a:tcPr>
                </a:tc>
                <a:tc gridSpan="4">
                  <a:txBody>
                    <a:bodyPr/>
                    <a:lstStyle/>
                    <a:p>
                      <a:pPr marL="8890" marR="182880" indent="-8890" algn="ctr" fontAlgn="ctr">
                        <a:lnSpc>
                          <a:spcPct val="152000"/>
                        </a:lnSpc>
                        <a:spcBef>
                          <a:spcPts val="0"/>
                        </a:spcBef>
                        <a:spcAft>
                          <a:spcPts val="965"/>
                        </a:spcAft>
                      </a:pPr>
                      <a:r>
                        <a:rPr lang="en-ZA" sz="1400" b="1" i="0" u="none" strike="noStrike">
                          <a:solidFill>
                            <a:schemeClr val="bg1"/>
                          </a:solidFill>
                          <a:effectLst/>
                          <a:latin typeface="Century Gothic"/>
                          <a:ea typeface="Arial" panose="020B0604020202020204" pitchFamily="34" charset="0"/>
                          <a:cs typeface="Times New Roman"/>
                        </a:rPr>
                        <a:t>Annual Targets</a:t>
                      </a:r>
                      <a:endParaRPr lang="en-ZA" sz="1400" b="0" i="0" u="none" strike="noStrike">
                        <a:solidFill>
                          <a:schemeClr val="bg1"/>
                        </a:solidFill>
                        <a:effectLst/>
                        <a:latin typeface="Century Gothic"/>
                        <a:cs typeface="Times New Roman"/>
                      </a:endParaRPr>
                    </a:p>
                  </a:txBody>
                  <a:tcPr marL="98556" marR="98556" marT="49278" marB="4927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0000"/>
                        <a:lumOff val="40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tc rowSpan="2" gridSpan="2">
                  <a:txBody>
                    <a:bodyPr/>
                    <a:lstStyle/>
                    <a:p>
                      <a:pPr marL="8890" marR="8890" indent="-8890" algn="ctr" fontAlgn="ctr">
                        <a:lnSpc>
                          <a:spcPct val="152000"/>
                        </a:lnSpc>
                        <a:spcBef>
                          <a:spcPts val="0"/>
                        </a:spcBef>
                        <a:spcAft>
                          <a:spcPts val="965"/>
                        </a:spcAft>
                      </a:pPr>
                      <a:r>
                        <a:rPr lang="en-ZA" sz="1400" b="1" i="0" u="none" strike="noStrike">
                          <a:solidFill>
                            <a:schemeClr val="bg1"/>
                          </a:solidFill>
                          <a:effectLst/>
                          <a:latin typeface="Century Gothic"/>
                          <a:ea typeface="Arial" panose="020B0604020202020204" pitchFamily="34" charset="0"/>
                          <a:cs typeface="Times New Roman"/>
                        </a:rPr>
                        <a:t>MTEF Period</a:t>
                      </a:r>
                      <a:endParaRPr lang="en-ZA" sz="1400" b="0" i="0" u="none" strike="noStrike">
                        <a:solidFill>
                          <a:schemeClr val="bg1"/>
                        </a:solidFill>
                        <a:effectLst/>
                        <a:latin typeface="Century Gothic"/>
                        <a:cs typeface="Times New Roman"/>
                      </a:endParaRPr>
                    </a:p>
                  </a:txBody>
                  <a:tcPr marL="98556" marR="98556" marT="49278" marB="49278">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F2DBDB"/>
                      </a:solidFill>
                      <a:prstDash val="solid"/>
                      <a:round/>
                      <a:headEnd type="none" w="med" len="med"/>
                      <a:tailEnd type="none" w="med" len="med"/>
                    </a:lnB>
                    <a:solidFill>
                      <a:schemeClr val="bg2">
                        <a:lumMod val="60000"/>
                        <a:lumOff val="40000"/>
                      </a:schemeClr>
                    </a:solidFill>
                  </a:tcPr>
                </a:tc>
                <a:tc rowSpan="2" hMerge="1">
                  <a:txBody>
                    <a:bodyPr/>
                    <a:lstStyle/>
                    <a:p>
                      <a:endParaRPr lang="en-ZA"/>
                    </a:p>
                  </a:txBody>
                  <a:tcPr/>
                </a:tc>
                <a:tc>
                  <a:txBody>
                    <a:bodyPr/>
                    <a:lstStyle/>
                    <a:p>
                      <a:pPr marL="8890" marR="8890" indent="-8890" algn="ctr" fontAlgn="t">
                        <a:lnSpc>
                          <a:spcPct val="152000"/>
                        </a:lnSpc>
                        <a:spcBef>
                          <a:spcPts val="0"/>
                        </a:spcBef>
                        <a:spcAft>
                          <a:spcPts val="965"/>
                        </a:spcAft>
                      </a:pPr>
                      <a:endParaRPr lang="en-ZA" sz="1100" b="0" i="0" u="none" strike="noStrike">
                        <a:solidFill>
                          <a:schemeClr val="bg1"/>
                        </a:solidFill>
                        <a:effectLst/>
                        <a:latin typeface="Century Gothic"/>
                        <a:cs typeface="Times New Roman"/>
                      </a:endParaRPr>
                    </a:p>
                  </a:txBody>
                  <a:tcPr marL="23955" marR="18479" marT="616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2">
                        <a:lumMod val="60000"/>
                        <a:lumOff val="40000"/>
                      </a:schemeClr>
                    </a:solidFill>
                  </a:tcPr>
                </a:tc>
                <a:extLst>
                  <a:ext uri="{0D108BD9-81ED-4DB2-BD59-A6C34878D82A}">
                    <a16:rowId xmlns:a16="http://schemas.microsoft.com/office/drawing/2014/main" xmlns="" val="2351529646"/>
                  </a:ext>
                </a:extLst>
              </a:tr>
              <a:tr h="742289">
                <a:tc vMerge="1">
                  <a:txBody>
                    <a:bodyPr/>
                    <a:lstStyle/>
                    <a:p>
                      <a:endParaRPr lang="en-ZA"/>
                    </a:p>
                  </a:txBody>
                  <a:tcPr/>
                </a:tc>
                <a:tc vMerge="1">
                  <a:txBody>
                    <a:bodyPr/>
                    <a:lstStyle/>
                    <a:p>
                      <a:endParaRPr lang="en-ZA"/>
                    </a:p>
                  </a:txBody>
                  <a:tcPr/>
                </a:tc>
                <a:tc gridSpan="3">
                  <a:txBody>
                    <a:bodyPr/>
                    <a:lstStyle/>
                    <a:p>
                      <a:pPr marL="8890" marR="8890" indent="-8890" algn="ctr" fontAlgn="ctr">
                        <a:lnSpc>
                          <a:spcPct val="152000"/>
                        </a:lnSpc>
                        <a:spcBef>
                          <a:spcPts val="0"/>
                        </a:spcBef>
                        <a:spcAft>
                          <a:spcPts val="965"/>
                        </a:spcAft>
                      </a:pPr>
                      <a:r>
                        <a:rPr lang="en-ZA" sz="1400" b="1" i="0" u="none" strike="noStrike">
                          <a:solidFill>
                            <a:schemeClr val="bg1"/>
                          </a:solidFill>
                          <a:effectLst/>
                          <a:latin typeface="Century Gothic"/>
                          <a:ea typeface="Arial" panose="020B0604020202020204" pitchFamily="34" charset="0"/>
                          <a:cs typeface="Times New Roman"/>
                        </a:rPr>
                        <a:t>Audited Performance</a:t>
                      </a:r>
                      <a:endParaRPr lang="en-ZA" sz="1400" b="0" i="0" u="none" strike="noStrike">
                        <a:solidFill>
                          <a:schemeClr val="bg1"/>
                        </a:solidFill>
                        <a:effectLst/>
                        <a:latin typeface="Century Gothic"/>
                        <a:cs typeface="Times New Roman"/>
                      </a:endParaRPr>
                    </a:p>
                  </a:txBody>
                  <a:tcPr marL="98556" marR="98556" marT="49278" marB="4927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0000"/>
                        <a:lumOff val="40000"/>
                      </a:schemeClr>
                    </a:solidFill>
                  </a:tcPr>
                </a:tc>
                <a:tc hMerge="1">
                  <a:txBody>
                    <a:bodyPr/>
                    <a:lstStyle/>
                    <a:p>
                      <a:endParaRPr lang="en-ZA"/>
                    </a:p>
                  </a:txBody>
                  <a:tcPr/>
                </a:tc>
                <a:tc hMerge="1">
                  <a:txBody>
                    <a:bodyPr/>
                    <a:lstStyle/>
                    <a:p>
                      <a:endParaRPr lang="en-ZA"/>
                    </a:p>
                  </a:txBody>
                  <a:tcPr/>
                </a:tc>
                <a:tc>
                  <a:txBody>
                    <a:bodyPr/>
                    <a:lstStyle/>
                    <a:p>
                      <a:pPr marL="45720" indent="-8890" algn="ctr" fontAlgn="ctr">
                        <a:lnSpc>
                          <a:spcPct val="152000"/>
                        </a:lnSpc>
                        <a:spcBef>
                          <a:spcPts val="0"/>
                        </a:spcBef>
                        <a:spcAft>
                          <a:spcPts val="965"/>
                        </a:spcAft>
                      </a:pPr>
                      <a:r>
                        <a:rPr lang="en-ZA" sz="1400" b="1" i="0" u="none" strike="noStrike">
                          <a:solidFill>
                            <a:schemeClr val="bg1"/>
                          </a:solidFill>
                          <a:effectLst/>
                          <a:latin typeface="Century Gothic"/>
                          <a:ea typeface="Arial" panose="020B0604020202020204" pitchFamily="34" charset="0"/>
                          <a:cs typeface="Times New Roman"/>
                        </a:rPr>
                        <a:t>Estimated Performance</a:t>
                      </a:r>
                      <a:endParaRPr lang="en-ZA" sz="1400" b="0" i="0" u="none" strike="noStrike">
                        <a:solidFill>
                          <a:schemeClr val="bg1"/>
                        </a:solidFill>
                        <a:effectLst/>
                        <a:latin typeface="Century Gothic"/>
                        <a:cs typeface="Times New Roman"/>
                      </a:endParaRPr>
                    </a:p>
                  </a:txBody>
                  <a:tcPr marL="23955" marR="18479" marT="61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0000"/>
                        <a:lumOff val="40000"/>
                      </a:schemeClr>
                    </a:solidFill>
                  </a:tcPr>
                </a:tc>
                <a:tc gridSpan="2" vMerge="1">
                  <a:txBody>
                    <a:bodyPr/>
                    <a:lstStyle/>
                    <a:p>
                      <a:endParaRPr lang="en-ZA"/>
                    </a:p>
                  </a:txBody>
                  <a:tcPr/>
                </a:tc>
                <a:tc hMerge="1" vMerge="1">
                  <a:txBody>
                    <a:bodyPr/>
                    <a:lstStyle/>
                    <a:p>
                      <a:endParaRPr lang="en-ZA"/>
                    </a:p>
                  </a:txBody>
                  <a:tcPr/>
                </a:tc>
                <a:tc>
                  <a:txBody>
                    <a:bodyPr/>
                    <a:lstStyle/>
                    <a:p>
                      <a:pPr marL="8890" marR="8890" indent="-8890" algn="ctr" fontAlgn="t">
                        <a:lnSpc>
                          <a:spcPct val="152000"/>
                        </a:lnSpc>
                        <a:spcBef>
                          <a:spcPts val="0"/>
                        </a:spcBef>
                        <a:spcAft>
                          <a:spcPts val="965"/>
                        </a:spcAft>
                      </a:pPr>
                      <a:endParaRPr lang="en-ZA" sz="1100" b="0" i="0" u="none" strike="noStrike">
                        <a:solidFill>
                          <a:schemeClr val="bg1"/>
                        </a:solidFill>
                        <a:effectLst/>
                        <a:latin typeface="Century Gothic"/>
                        <a:cs typeface="Times New Roman"/>
                      </a:endParaRPr>
                    </a:p>
                  </a:txBody>
                  <a:tcPr marL="23955" marR="18479" marT="6160" marB="0">
                    <a:lnL>
                      <a:noFill/>
                    </a:lnL>
                    <a:lnR w="12700" cap="flat" cmpd="sng" algn="ctr">
                      <a:solidFill>
                        <a:srgbClr val="000000"/>
                      </a:solidFill>
                      <a:prstDash val="solid"/>
                      <a:round/>
                      <a:headEnd type="none" w="med" len="med"/>
                      <a:tailEnd type="none" w="med" len="med"/>
                    </a:lnR>
                    <a:lnT>
                      <a:noFill/>
                    </a:lnT>
                    <a:lnB w="12700" cap="flat" cmpd="sng" algn="ctr">
                      <a:solidFill>
                        <a:srgbClr val="F2DBDB"/>
                      </a:solidFill>
                      <a:prstDash val="solid"/>
                      <a:round/>
                      <a:headEnd type="none" w="med" len="med"/>
                      <a:tailEnd type="none" w="med" len="med"/>
                    </a:lnB>
                    <a:solidFill>
                      <a:schemeClr val="bg2">
                        <a:lumMod val="60000"/>
                        <a:lumOff val="40000"/>
                      </a:schemeClr>
                    </a:solidFill>
                  </a:tcPr>
                </a:tc>
                <a:extLst>
                  <a:ext uri="{0D108BD9-81ED-4DB2-BD59-A6C34878D82A}">
                    <a16:rowId xmlns:a16="http://schemas.microsoft.com/office/drawing/2014/main" xmlns="" val="4238853812"/>
                  </a:ext>
                </a:extLst>
              </a:tr>
              <a:tr h="320534">
                <a:tc vMerge="1">
                  <a:txBody>
                    <a:bodyPr/>
                    <a:lstStyle/>
                    <a:p>
                      <a:endParaRPr lang="en-ZA"/>
                    </a:p>
                  </a:txBody>
                  <a:tcPr/>
                </a:tc>
                <a:tc vMerge="1">
                  <a:txBody>
                    <a:bodyPr/>
                    <a:lstStyle/>
                    <a:p>
                      <a:endParaRPr lang="en-ZA"/>
                    </a:p>
                  </a:txBody>
                  <a:tcPr/>
                </a:tc>
                <a:tc>
                  <a:txBody>
                    <a:bodyPr/>
                    <a:lstStyle/>
                    <a:p>
                      <a:pPr marL="8890" indent="-8890" algn="ctr" fontAlgn="t">
                        <a:lnSpc>
                          <a:spcPct val="152000"/>
                        </a:lnSpc>
                        <a:spcBef>
                          <a:spcPts val="0"/>
                        </a:spcBef>
                        <a:spcAft>
                          <a:spcPts val="965"/>
                        </a:spcAft>
                      </a:pPr>
                      <a:r>
                        <a:rPr lang="en-ZA" sz="1100" b="1" i="0" u="none" strike="noStrike">
                          <a:solidFill>
                            <a:schemeClr val="bg1"/>
                          </a:solidFill>
                          <a:effectLst/>
                          <a:latin typeface="Century Gothic"/>
                          <a:cs typeface="Times New Roman"/>
                        </a:rPr>
                        <a:t>19/20</a:t>
                      </a:r>
                      <a:endParaRPr lang="en-ZA" sz="1100" b="0" i="0" u="none" strike="noStrike">
                        <a:solidFill>
                          <a:schemeClr val="bg1"/>
                        </a:solidFill>
                        <a:effectLst/>
                        <a:latin typeface="Century Gothic"/>
                        <a:cs typeface="Times New Roman"/>
                      </a:endParaRPr>
                    </a:p>
                  </a:txBody>
                  <a:tcPr marL="23955" marR="18479" marT="616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0000"/>
                        <a:lumOff val="40000"/>
                      </a:schemeClr>
                    </a:solidFill>
                  </a:tcPr>
                </a:tc>
                <a:tc>
                  <a:txBody>
                    <a:bodyPr/>
                    <a:lstStyle/>
                    <a:p>
                      <a:pPr marL="0" indent="-8890" algn="ctr" fontAlgn="t">
                        <a:lnSpc>
                          <a:spcPct val="152000"/>
                        </a:lnSpc>
                        <a:spcBef>
                          <a:spcPts val="0"/>
                        </a:spcBef>
                        <a:spcAft>
                          <a:spcPts val="965"/>
                        </a:spcAft>
                      </a:pPr>
                      <a:r>
                        <a:rPr lang="en-ZA" sz="1100" b="1" i="0" u="none" strike="noStrike">
                          <a:solidFill>
                            <a:schemeClr val="bg1"/>
                          </a:solidFill>
                          <a:effectLst/>
                          <a:latin typeface="Century Gothic"/>
                          <a:cs typeface="Times New Roman"/>
                        </a:rPr>
                        <a:t>20/21</a:t>
                      </a:r>
                      <a:endParaRPr lang="en-ZA" sz="1100" b="0" i="0" u="none" strike="noStrike">
                        <a:solidFill>
                          <a:schemeClr val="bg1"/>
                        </a:solidFill>
                        <a:effectLst/>
                        <a:latin typeface="Century Gothic"/>
                        <a:cs typeface="Times New Roman"/>
                      </a:endParaRPr>
                    </a:p>
                  </a:txBody>
                  <a:tcPr marL="23955" marR="18479" marT="616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0000"/>
                        <a:lumOff val="40000"/>
                      </a:schemeClr>
                    </a:solidFill>
                  </a:tcPr>
                </a:tc>
                <a:tc>
                  <a:txBody>
                    <a:bodyPr/>
                    <a:lstStyle/>
                    <a:p>
                      <a:pPr marL="0" indent="-8890" algn="ctr" fontAlgn="t">
                        <a:lnSpc>
                          <a:spcPct val="152000"/>
                        </a:lnSpc>
                        <a:spcBef>
                          <a:spcPts val="0"/>
                        </a:spcBef>
                        <a:spcAft>
                          <a:spcPts val="965"/>
                        </a:spcAft>
                      </a:pPr>
                      <a:r>
                        <a:rPr lang="en-ZA" sz="1100" b="1" i="0" u="none" strike="noStrike">
                          <a:solidFill>
                            <a:schemeClr val="bg1"/>
                          </a:solidFill>
                          <a:effectLst/>
                          <a:latin typeface="Century Gothic"/>
                          <a:cs typeface="Times New Roman"/>
                        </a:rPr>
                        <a:t>21/22</a:t>
                      </a:r>
                      <a:endParaRPr lang="en-ZA" sz="1100" b="0" i="0" u="none" strike="noStrike">
                        <a:solidFill>
                          <a:schemeClr val="bg1"/>
                        </a:solidFill>
                        <a:effectLst/>
                        <a:latin typeface="Century Gothic"/>
                        <a:cs typeface="Times New Roman"/>
                      </a:endParaRPr>
                    </a:p>
                  </a:txBody>
                  <a:tcPr marL="23955" marR="18479" marT="616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0000"/>
                        <a:lumOff val="40000"/>
                      </a:schemeClr>
                    </a:solidFill>
                  </a:tcPr>
                </a:tc>
                <a:tc>
                  <a:txBody>
                    <a:bodyPr/>
                    <a:lstStyle/>
                    <a:p>
                      <a:pPr marL="8890" marR="8890" indent="-8890" algn="ctr" fontAlgn="t">
                        <a:lnSpc>
                          <a:spcPct val="152000"/>
                        </a:lnSpc>
                        <a:spcBef>
                          <a:spcPts val="0"/>
                        </a:spcBef>
                        <a:spcAft>
                          <a:spcPts val="965"/>
                        </a:spcAft>
                      </a:pPr>
                      <a:r>
                        <a:rPr lang="en-ZA" sz="1400" b="1" i="0" u="none" strike="noStrike">
                          <a:solidFill>
                            <a:schemeClr val="bg1"/>
                          </a:solidFill>
                          <a:effectLst/>
                          <a:latin typeface="Century Gothic"/>
                          <a:cs typeface="Times New Roman"/>
                        </a:rPr>
                        <a:t>22/23</a:t>
                      </a:r>
                      <a:endParaRPr lang="en-ZA" sz="1400" b="0" i="0" u="none" strike="noStrike">
                        <a:solidFill>
                          <a:schemeClr val="bg1"/>
                        </a:solidFill>
                        <a:effectLst/>
                        <a:latin typeface="Century Gothic"/>
                        <a:cs typeface="Times New Roman"/>
                      </a:endParaRPr>
                    </a:p>
                  </a:txBody>
                  <a:tcPr marL="23955" marR="18479" marT="616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0000"/>
                        <a:lumOff val="40000"/>
                      </a:schemeClr>
                    </a:solidFill>
                  </a:tcPr>
                </a:tc>
                <a:tc>
                  <a:txBody>
                    <a:bodyPr/>
                    <a:lstStyle/>
                    <a:p>
                      <a:pPr marL="0" indent="-8890" algn="ctr" fontAlgn="t">
                        <a:lnSpc>
                          <a:spcPct val="152000"/>
                        </a:lnSpc>
                        <a:spcBef>
                          <a:spcPts val="0"/>
                        </a:spcBef>
                        <a:spcAft>
                          <a:spcPts val="965"/>
                        </a:spcAft>
                      </a:pPr>
                      <a:r>
                        <a:rPr lang="en-ZA" sz="1100" b="1" i="0" u="none" strike="noStrike">
                          <a:solidFill>
                            <a:schemeClr val="bg1"/>
                          </a:solidFill>
                          <a:effectLst/>
                          <a:latin typeface="Century Gothic"/>
                          <a:cs typeface="Times New Roman"/>
                        </a:rPr>
                        <a:t>23/24</a:t>
                      </a:r>
                      <a:endParaRPr lang="en-ZA" sz="1100" b="0" i="0" u="none" strike="noStrike">
                        <a:solidFill>
                          <a:schemeClr val="bg1"/>
                        </a:solidFill>
                        <a:effectLst/>
                        <a:latin typeface="Century Gothic"/>
                        <a:cs typeface="Times New Roman"/>
                      </a:endParaRPr>
                    </a:p>
                  </a:txBody>
                  <a:tcPr marL="23955" marR="18479" marT="616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2DBDB"/>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0000"/>
                        <a:lumOff val="40000"/>
                      </a:schemeClr>
                    </a:solidFill>
                  </a:tcPr>
                </a:tc>
                <a:tc>
                  <a:txBody>
                    <a:bodyPr/>
                    <a:lstStyle/>
                    <a:p>
                      <a:pPr marL="0" indent="-8890" algn="ctr" fontAlgn="t">
                        <a:lnSpc>
                          <a:spcPct val="152000"/>
                        </a:lnSpc>
                        <a:spcBef>
                          <a:spcPts val="0"/>
                        </a:spcBef>
                        <a:spcAft>
                          <a:spcPts val="965"/>
                        </a:spcAft>
                      </a:pPr>
                      <a:r>
                        <a:rPr lang="en-ZA" sz="1100" b="1" i="0" u="none" strike="noStrike">
                          <a:solidFill>
                            <a:schemeClr val="bg1"/>
                          </a:solidFill>
                          <a:effectLst/>
                          <a:latin typeface="Century Gothic"/>
                          <a:cs typeface="Times New Roman"/>
                        </a:rPr>
                        <a:t>24/25</a:t>
                      </a:r>
                      <a:endParaRPr lang="en-ZA" sz="1100" b="0" i="0" u="none" strike="noStrike">
                        <a:solidFill>
                          <a:schemeClr val="bg1"/>
                        </a:solidFill>
                        <a:effectLst/>
                        <a:latin typeface="Century Gothic"/>
                        <a:cs typeface="Times New Roman"/>
                      </a:endParaRPr>
                    </a:p>
                  </a:txBody>
                  <a:tcPr marL="23955" marR="18479" marT="616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2DBDB"/>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0000"/>
                        <a:lumOff val="40000"/>
                      </a:schemeClr>
                    </a:solidFill>
                  </a:tcPr>
                </a:tc>
                <a:tc>
                  <a:txBody>
                    <a:bodyPr/>
                    <a:lstStyle/>
                    <a:p>
                      <a:pPr marL="0" indent="-8890" algn="ctr" fontAlgn="t">
                        <a:lnSpc>
                          <a:spcPct val="152000"/>
                        </a:lnSpc>
                        <a:spcBef>
                          <a:spcPts val="0"/>
                        </a:spcBef>
                        <a:spcAft>
                          <a:spcPts val="965"/>
                        </a:spcAft>
                      </a:pPr>
                      <a:r>
                        <a:rPr lang="en-ZA" sz="1100" b="1" i="0" u="none" strike="noStrike">
                          <a:solidFill>
                            <a:schemeClr val="bg1"/>
                          </a:solidFill>
                          <a:effectLst/>
                          <a:latin typeface="Century Gothic"/>
                          <a:cs typeface="Times New Roman"/>
                        </a:rPr>
                        <a:t>25/26</a:t>
                      </a:r>
                      <a:endParaRPr lang="en-ZA" sz="1100" b="0" i="0" u="none" strike="noStrike">
                        <a:solidFill>
                          <a:schemeClr val="bg1"/>
                        </a:solidFill>
                        <a:effectLst/>
                        <a:latin typeface="Century Gothic"/>
                        <a:cs typeface="Times New Roman"/>
                      </a:endParaRPr>
                    </a:p>
                  </a:txBody>
                  <a:tcPr marL="23955" marR="18479" marT="616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2DBDB"/>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0000"/>
                        <a:lumOff val="40000"/>
                      </a:schemeClr>
                    </a:solidFill>
                  </a:tcPr>
                </a:tc>
                <a:extLst>
                  <a:ext uri="{0D108BD9-81ED-4DB2-BD59-A6C34878D82A}">
                    <a16:rowId xmlns:a16="http://schemas.microsoft.com/office/drawing/2014/main" xmlns="" val="3304445031"/>
                  </a:ext>
                </a:extLst>
              </a:tr>
              <a:tr h="320534">
                <a:tc rowSpan="7">
                  <a:txBody>
                    <a:bodyPr/>
                    <a:lstStyle/>
                    <a:p>
                      <a:pPr marL="8890" indent="-8890" algn="l" fontAlgn="t">
                        <a:lnSpc>
                          <a:spcPct val="152000"/>
                        </a:lnSpc>
                        <a:spcBef>
                          <a:spcPts val="0"/>
                        </a:spcBef>
                        <a:spcAft>
                          <a:spcPts val="965"/>
                        </a:spcAft>
                      </a:pPr>
                      <a:r>
                        <a:rPr lang="en-ZA" sz="1400" b="1" i="0" u="none" strike="noStrike">
                          <a:solidFill>
                            <a:schemeClr val="bg1"/>
                          </a:solidFill>
                          <a:effectLst/>
                          <a:latin typeface="Century Gothic"/>
                          <a:ea typeface="Arial" panose="020B0604020202020204" pitchFamily="34" charset="0"/>
                          <a:cs typeface="Times New Roman"/>
                        </a:rPr>
                        <a:t>OUTPUT 1: </a:t>
                      </a:r>
                      <a:endParaRPr lang="en-ZA" sz="1400" b="1" i="0" u="none" strike="noStrike">
                        <a:solidFill>
                          <a:schemeClr val="bg1"/>
                        </a:solidFill>
                        <a:effectLst/>
                        <a:latin typeface="Century Gothic" panose="020B0502020202020204" pitchFamily="34" charset="0"/>
                        <a:ea typeface="Arial" panose="020B0604020202020204" pitchFamily="34" charset="0"/>
                        <a:cs typeface="Times New Roman" panose="02020603050405020304" pitchFamily="18" charset="0"/>
                      </a:endParaRPr>
                    </a:p>
                    <a:p>
                      <a:pPr marL="8890" indent="-8890" algn="l" fontAlgn="t">
                        <a:lnSpc>
                          <a:spcPct val="100000"/>
                        </a:lnSpc>
                        <a:spcBef>
                          <a:spcPts val="0"/>
                        </a:spcBef>
                        <a:spcAft>
                          <a:spcPts val="0"/>
                        </a:spcAft>
                      </a:pPr>
                      <a:r>
                        <a:rPr lang="en-ZA" sz="1600" b="1" i="0" u="none" strike="noStrike">
                          <a:solidFill>
                            <a:schemeClr val="bg1"/>
                          </a:solidFill>
                          <a:effectLst/>
                          <a:latin typeface="Century Gothic"/>
                          <a:ea typeface="Arial" panose="020B0604020202020204" pitchFamily="34" charset="0"/>
                          <a:cs typeface="Times New Roman"/>
                        </a:rPr>
                        <a:t>Enabling Legislative Environment for Gender Equality.</a:t>
                      </a:r>
                      <a:endParaRPr lang="en-ZA" sz="1600" b="0" i="0" u="none" strike="noStrike">
                        <a:solidFill>
                          <a:schemeClr val="bg1"/>
                        </a:solidFill>
                        <a:effectLst/>
                        <a:latin typeface="Century Gothic"/>
                        <a:cs typeface="Times New Roman"/>
                      </a:endParaRPr>
                    </a:p>
                  </a:txBody>
                  <a:tcPr marL="98556" marR="98556" marT="49278" marB="4927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0000"/>
                        <a:lumOff val="40000"/>
                      </a:schemeClr>
                    </a:solidFill>
                  </a:tcPr>
                </a:tc>
                <a:tc>
                  <a:txBody>
                    <a:bodyPr/>
                    <a:lstStyle/>
                    <a:p>
                      <a:pPr marL="347345" indent="-347345" algn="l" fontAlgn="t">
                        <a:lnSpc>
                          <a:spcPct val="152000"/>
                        </a:lnSpc>
                        <a:spcBef>
                          <a:spcPts val="0"/>
                        </a:spcBef>
                        <a:spcAft>
                          <a:spcPts val="965"/>
                        </a:spcAft>
                        <a:buClrTx/>
                        <a:buSzPts val="1000"/>
                        <a:buFont typeface="Symbol" panose="05050102010706020507" pitchFamily="18" charset="2"/>
                        <a:buChar char="·"/>
                      </a:pPr>
                      <a:r>
                        <a:rPr lang="en-ZA" sz="1400" b="0" i="0" u="none" strike="noStrike">
                          <a:solidFill>
                            <a:schemeClr val="bg1"/>
                          </a:solidFill>
                          <a:effectLst/>
                          <a:latin typeface="Century Gothic"/>
                          <a:ea typeface="Arial" panose="020B0604020202020204" pitchFamily="34" charset="0"/>
                          <a:cs typeface="Times New Roman"/>
                        </a:rPr>
                        <a:t>Number of legislative inputs provided. </a:t>
                      </a:r>
                      <a:endParaRPr lang="en-ZA" sz="1400" b="0" i="0" u="none" strike="noStrike">
                        <a:solidFill>
                          <a:schemeClr val="bg1"/>
                        </a:solidFill>
                        <a:effectLst/>
                        <a:latin typeface="Century Gothic"/>
                      </a:endParaRPr>
                    </a:p>
                  </a:txBody>
                  <a:tcPr marL="23955" marR="18479" marT="616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0000"/>
                        <a:lumOff val="40000"/>
                      </a:schemeClr>
                    </a:solidFill>
                  </a:tcPr>
                </a:tc>
                <a:tc>
                  <a:txBody>
                    <a:bodyPr/>
                    <a:lstStyle/>
                    <a:p>
                      <a:pPr marL="45720" indent="-8890" algn="ctr" fontAlgn="t">
                        <a:lnSpc>
                          <a:spcPct val="152000"/>
                        </a:lnSpc>
                        <a:spcBef>
                          <a:spcPts val="0"/>
                        </a:spcBef>
                        <a:spcAft>
                          <a:spcPts val="965"/>
                        </a:spcAft>
                      </a:pPr>
                      <a:r>
                        <a:rPr lang="en-ZA" sz="1400" b="0" i="0" u="none" strike="noStrike">
                          <a:solidFill>
                            <a:schemeClr val="bg1"/>
                          </a:solidFill>
                          <a:effectLst/>
                          <a:latin typeface="Century Gothic"/>
                          <a:ea typeface="Arial" panose="020B0604020202020204" pitchFamily="34" charset="0"/>
                          <a:cs typeface="Times New Roman"/>
                        </a:rPr>
                        <a:t>16</a:t>
                      </a:r>
                      <a:endParaRPr lang="en-ZA" sz="1400" b="0" i="0" u="none" strike="noStrike">
                        <a:solidFill>
                          <a:schemeClr val="bg1"/>
                        </a:solidFill>
                        <a:effectLst/>
                        <a:latin typeface="Century Gothic"/>
                        <a:cs typeface="Times New Roman"/>
                      </a:endParaRPr>
                    </a:p>
                  </a:txBody>
                  <a:tcPr marL="23955" marR="18479" marT="616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0000"/>
                        <a:lumOff val="40000"/>
                      </a:schemeClr>
                    </a:solidFill>
                  </a:tcPr>
                </a:tc>
                <a:tc>
                  <a:txBody>
                    <a:bodyPr/>
                    <a:lstStyle/>
                    <a:p>
                      <a:pPr marL="45720" indent="-8890" algn="ctr" fontAlgn="t">
                        <a:lnSpc>
                          <a:spcPct val="152000"/>
                        </a:lnSpc>
                        <a:spcBef>
                          <a:spcPts val="0"/>
                        </a:spcBef>
                        <a:spcAft>
                          <a:spcPts val="965"/>
                        </a:spcAft>
                      </a:pPr>
                      <a:r>
                        <a:rPr lang="en-ZA" sz="1400" b="0" i="0" u="none" strike="noStrike">
                          <a:solidFill>
                            <a:schemeClr val="bg1"/>
                          </a:solidFill>
                          <a:effectLst/>
                          <a:latin typeface="Century Gothic"/>
                          <a:ea typeface="Arial" panose="020B0604020202020204" pitchFamily="34" charset="0"/>
                          <a:cs typeface="Times New Roman"/>
                        </a:rPr>
                        <a:t>16</a:t>
                      </a:r>
                      <a:endParaRPr lang="en-ZA" sz="1400" b="0" i="0" u="none" strike="noStrike">
                        <a:solidFill>
                          <a:schemeClr val="bg1"/>
                        </a:solidFill>
                        <a:effectLst/>
                        <a:latin typeface="Century Gothic"/>
                        <a:cs typeface="Times New Roman"/>
                      </a:endParaRPr>
                    </a:p>
                  </a:txBody>
                  <a:tcPr marL="23955" marR="18479" marT="616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0000"/>
                        <a:lumOff val="40000"/>
                      </a:schemeClr>
                    </a:solidFill>
                  </a:tcPr>
                </a:tc>
                <a:tc>
                  <a:txBody>
                    <a:bodyPr/>
                    <a:lstStyle/>
                    <a:p>
                      <a:pPr marL="45720" indent="-8890" algn="ctr" fontAlgn="t">
                        <a:lnSpc>
                          <a:spcPct val="152000"/>
                        </a:lnSpc>
                        <a:spcBef>
                          <a:spcPts val="0"/>
                        </a:spcBef>
                        <a:spcAft>
                          <a:spcPts val="965"/>
                        </a:spcAft>
                      </a:pPr>
                      <a:r>
                        <a:rPr lang="en-ZA" sz="1400" b="0" i="0" u="none" strike="noStrike">
                          <a:solidFill>
                            <a:schemeClr val="bg1"/>
                          </a:solidFill>
                          <a:effectLst/>
                          <a:latin typeface="Century Gothic"/>
                          <a:ea typeface="Arial" panose="020B0604020202020204" pitchFamily="34" charset="0"/>
                          <a:cs typeface="Times New Roman"/>
                        </a:rPr>
                        <a:t>13</a:t>
                      </a:r>
                      <a:endParaRPr lang="en-ZA" sz="1400" b="0" i="0" u="none" strike="noStrike">
                        <a:solidFill>
                          <a:schemeClr val="bg1"/>
                        </a:solidFill>
                        <a:effectLst/>
                        <a:latin typeface="Century Gothic"/>
                        <a:cs typeface="Times New Roman"/>
                      </a:endParaRPr>
                    </a:p>
                  </a:txBody>
                  <a:tcPr marL="23955" marR="18479" marT="616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0000"/>
                        <a:lumOff val="40000"/>
                      </a:schemeClr>
                    </a:solidFill>
                  </a:tcPr>
                </a:tc>
                <a:tc>
                  <a:txBody>
                    <a:bodyPr/>
                    <a:lstStyle/>
                    <a:p>
                      <a:pPr marL="45720" indent="-8890" algn="ctr" fontAlgn="t">
                        <a:lnSpc>
                          <a:spcPct val="152000"/>
                        </a:lnSpc>
                        <a:spcBef>
                          <a:spcPts val="0"/>
                        </a:spcBef>
                        <a:spcAft>
                          <a:spcPts val="965"/>
                        </a:spcAft>
                      </a:pPr>
                      <a:r>
                        <a:rPr lang="en-ZA" sz="1400" b="0" i="0" u="none" strike="noStrike">
                          <a:solidFill>
                            <a:schemeClr val="bg1"/>
                          </a:solidFill>
                          <a:effectLst/>
                          <a:latin typeface="Century Gothic"/>
                          <a:ea typeface="Arial" panose="020B0604020202020204" pitchFamily="34" charset="0"/>
                          <a:cs typeface="Times New Roman"/>
                        </a:rPr>
                        <a:t>16</a:t>
                      </a:r>
                      <a:endParaRPr lang="en-ZA" sz="1400" b="0" i="0" u="none" strike="noStrike">
                        <a:solidFill>
                          <a:schemeClr val="bg1"/>
                        </a:solidFill>
                        <a:effectLst/>
                        <a:latin typeface="Century Gothic"/>
                        <a:cs typeface="Times New Roman"/>
                      </a:endParaRPr>
                    </a:p>
                  </a:txBody>
                  <a:tcPr marL="23955" marR="18479" marT="616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0000"/>
                        <a:lumOff val="40000"/>
                      </a:schemeClr>
                    </a:solidFill>
                  </a:tcPr>
                </a:tc>
                <a:tc>
                  <a:txBody>
                    <a:bodyPr/>
                    <a:lstStyle/>
                    <a:p>
                      <a:pPr marL="45720" indent="-8890" algn="ctr" fontAlgn="t">
                        <a:lnSpc>
                          <a:spcPct val="152000"/>
                        </a:lnSpc>
                        <a:spcBef>
                          <a:spcPts val="0"/>
                        </a:spcBef>
                        <a:spcAft>
                          <a:spcPts val="965"/>
                        </a:spcAft>
                      </a:pPr>
                      <a:r>
                        <a:rPr lang="en-ZA" sz="1400" b="0" i="0" u="none" strike="noStrike">
                          <a:solidFill>
                            <a:schemeClr val="bg1"/>
                          </a:solidFill>
                          <a:effectLst/>
                          <a:latin typeface="Century Gothic"/>
                          <a:ea typeface="Arial" panose="020B0604020202020204" pitchFamily="34" charset="0"/>
                          <a:cs typeface="Times New Roman"/>
                        </a:rPr>
                        <a:t>16</a:t>
                      </a:r>
                      <a:endParaRPr lang="en-ZA" sz="1400" b="0" i="0" u="none" strike="noStrike">
                        <a:solidFill>
                          <a:schemeClr val="bg1"/>
                        </a:solidFill>
                        <a:effectLst/>
                        <a:latin typeface="Century Gothic"/>
                        <a:cs typeface="Times New Roman"/>
                      </a:endParaRPr>
                    </a:p>
                  </a:txBody>
                  <a:tcPr marL="23955" marR="18479" marT="616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0000"/>
                        <a:lumOff val="40000"/>
                      </a:schemeClr>
                    </a:solidFill>
                  </a:tcPr>
                </a:tc>
                <a:tc>
                  <a:txBody>
                    <a:bodyPr/>
                    <a:lstStyle/>
                    <a:p>
                      <a:pPr marL="8890" indent="-8890" algn="ctr" fontAlgn="t">
                        <a:lnSpc>
                          <a:spcPct val="152000"/>
                        </a:lnSpc>
                        <a:spcBef>
                          <a:spcPts val="0"/>
                        </a:spcBef>
                        <a:spcAft>
                          <a:spcPts val="965"/>
                        </a:spcAft>
                      </a:pPr>
                      <a:r>
                        <a:rPr lang="en-ZA" sz="1400" b="0" i="0" u="none" strike="noStrike">
                          <a:solidFill>
                            <a:schemeClr val="bg1"/>
                          </a:solidFill>
                          <a:effectLst/>
                          <a:latin typeface="Century Gothic"/>
                          <a:ea typeface="Arial" panose="020B0604020202020204" pitchFamily="34" charset="0"/>
                          <a:cs typeface="Times New Roman"/>
                        </a:rPr>
                        <a:t>16</a:t>
                      </a:r>
                      <a:endParaRPr lang="en-ZA" sz="1400" b="0" i="0" u="none" strike="noStrike">
                        <a:solidFill>
                          <a:schemeClr val="bg1"/>
                        </a:solidFill>
                        <a:effectLst/>
                        <a:latin typeface="Century Gothic"/>
                        <a:cs typeface="Times New Roman"/>
                      </a:endParaRPr>
                    </a:p>
                  </a:txBody>
                  <a:tcPr marL="23955" marR="18479" marT="616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0000"/>
                        <a:lumOff val="40000"/>
                      </a:schemeClr>
                    </a:solidFill>
                  </a:tcPr>
                </a:tc>
                <a:tc>
                  <a:txBody>
                    <a:bodyPr/>
                    <a:lstStyle/>
                    <a:p>
                      <a:pPr marL="45720" indent="-8890" algn="ctr" fontAlgn="t">
                        <a:lnSpc>
                          <a:spcPct val="152000"/>
                        </a:lnSpc>
                        <a:spcBef>
                          <a:spcPts val="0"/>
                        </a:spcBef>
                        <a:spcAft>
                          <a:spcPts val="965"/>
                        </a:spcAft>
                      </a:pPr>
                      <a:r>
                        <a:rPr lang="en-ZA" sz="1400" b="0" i="0" u="none" strike="noStrike">
                          <a:solidFill>
                            <a:schemeClr val="bg1"/>
                          </a:solidFill>
                          <a:effectLst/>
                          <a:latin typeface="Century Gothic"/>
                          <a:ea typeface="Arial" panose="020B0604020202020204" pitchFamily="34" charset="0"/>
                          <a:cs typeface="Times New Roman"/>
                        </a:rPr>
                        <a:t>16</a:t>
                      </a:r>
                      <a:endParaRPr lang="en-ZA" sz="1400" b="0" i="0" u="none" strike="noStrike">
                        <a:solidFill>
                          <a:schemeClr val="bg1"/>
                        </a:solidFill>
                        <a:effectLst/>
                        <a:latin typeface="Century Gothic"/>
                        <a:cs typeface="Times New Roman"/>
                      </a:endParaRPr>
                    </a:p>
                  </a:txBody>
                  <a:tcPr marL="23955" marR="18479" marT="616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0000"/>
                        <a:lumOff val="40000"/>
                      </a:schemeClr>
                    </a:solidFill>
                  </a:tcPr>
                </a:tc>
                <a:extLst>
                  <a:ext uri="{0D108BD9-81ED-4DB2-BD59-A6C34878D82A}">
                    <a16:rowId xmlns:a16="http://schemas.microsoft.com/office/drawing/2014/main" xmlns="" val="1595908365"/>
                  </a:ext>
                </a:extLst>
              </a:tr>
              <a:tr h="472366">
                <a:tc vMerge="1">
                  <a:txBody>
                    <a:bodyPr/>
                    <a:lstStyle/>
                    <a:p>
                      <a:endParaRPr lang="en-ZA"/>
                    </a:p>
                  </a:txBody>
                  <a:tcPr/>
                </a:tc>
                <a:tc>
                  <a:txBody>
                    <a:bodyPr/>
                    <a:lstStyle/>
                    <a:p>
                      <a:pPr marL="347345" indent="-347345" algn="l" fontAlgn="t">
                        <a:lnSpc>
                          <a:spcPct val="100000"/>
                        </a:lnSpc>
                        <a:spcBef>
                          <a:spcPts val="0"/>
                        </a:spcBef>
                        <a:spcAft>
                          <a:spcPts val="0"/>
                        </a:spcAft>
                        <a:buClrTx/>
                        <a:buSzPts val="1000"/>
                        <a:buFont typeface="Symbol" panose="05050102010706020507" pitchFamily="18" charset="2"/>
                        <a:buChar char="·"/>
                      </a:pPr>
                      <a:r>
                        <a:rPr lang="en-ZA" sz="1400" b="0" i="0" u="none" strike="noStrike">
                          <a:solidFill>
                            <a:schemeClr val="bg1"/>
                          </a:solidFill>
                          <a:effectLst/>
                          <a:latin typeface="Century Gothic"/>
                          <a:ea typeface="Arial" panose="020B0604020202020204" pitchFamily="34" charset="0"/>
                          <a:cs typeface="Times New Roman"/>
                        </a:rPr>
                        <a:t>Number of legal proposals made to parliament for new legislation.</a:t>
                      </a:r>
                      <a:endParaRPr lang="en-ZA" sz="1400" b="0" i="0" u="none" strike="noStrike">
                        <a:solidFill>
                          <a:schemeClr val="bg1"/>
                        </a:solidFill>
                        <a:effectLst/>
                        <a:latin typeface="Century Gothic"/>
                      </a:endParaRPr>
                    </a:p>
                  </a:txBody>
                  <a:tcPr marL="23955" marR="18479" marT="616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0000"/>
                        <a:lumOff val="40000"/>
                      </a:schemeClr>
                    </a:solidFill>
                  </a:tcPr>
                </a:tc>
                <a:tc>
                  <a:txBody>
                    <a:bodyPr/>
                    <a:lstStyle/>
                    <a:p>
                      <a:pPr marL="45720" indent="-8890" algn="ctr" fontAlgn="t">
                        <a:lnSpc>
                          <a:spcPct val="152000"/>
                        </a:lnSpc>
                        <a:spcBef>
                          <a:spcPts val="0"/>
                        </a:spcBef>
                        <a:spcAft>
                          <a:spcPts val="965"/>
                        </a:spcAft>
                      </a:pPr>
                      <a:r>
                        <a:rPr lang="en-ZA" sz="1400" b="0" i="0" u="none" strike="noStrike">
                          <a:solidFill>
                            <a:schemeClr val="bg1"/>
                          </a:solidFill>
                          <a:effectLst/>
                          <a:latin typeface="Century Gothic"/>
                          <a:ea typeface="Arial" panose="020B0604020202020204" pitchFamily="34" charset="0"/>
                          <a:cs typeface="Times New Roman"/>
                        </a:rPr>
                        <a:t>-</a:t>
                      </a:r>
                      <a:endParaRPr lang="en-ZA" sz="1400" b="0" i="0" u="none" strike="noStrike">
                        <a:solidFill>
                          <a:schemeClr val="bg1"/>
                        </a:solidFill>
                        <a:effectLst/>
                        <a:latin typeface="Century Gothic"/>
                        <a:cs typeface="Times New Roman"/>
                      </a:endParaRPr>
                    </a:p>
                  </a:txBody>
                  <a:tcPr marL="23955" marR="18479" marT="616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0000"/>
                        <a:lumOff val="40000"/>
                      </a:schemeClr>
                    </a:solidFill>
                  </a:tcPr>
                </a:tc>
                <a:tc>
                  <a:txBody>
                    <a:bodyPr/>
                    <a:lstStyle/>
                    <a:p>
                      <a:pPr marL="45720" indent="-8890" algn="ctr" fontAlgn="t">
                        <a:lnSpc>
                          <a:spcPct val="152000"/>
                        </a:lnSpc>
                        <a:spcBef>
                          <a:spcPts val="0"/>
                        </a:spcBef>
                        <a:spcAft>
                          <a:spcPts val="965"/>
                        </a:spcAft>
                      </a:pPr>
                      <a:r>
                        <a:rPr lang="en-ZA" sz="1400" b="0" i="0" u="none" strike="noStrike">
                          <a:solidFill>
                            <a:schemeClr val="bg1"/>
                          </a:solidFill>
                          <a:effectLst/>
                          <a:latin typeface="Century Gothic"/>
                          <a:ea typeface="Arial" panose="020B0604020202020204" pitchFamily="34" charset="0"/>
                          <a:cs typeface="Times New Roman"/>
                        </a:rPr>
                        <a:t>-</a:t>
                      </a:r>
                      <a:endParaRPr lang="en-ZA" sz="1400" b="0" i="0" u="none" strike="noStrike">
                        <a:solidFill>
                          <a:schemeClr val="bg1"/>
                        </a:solidFill>
                        <a:effectLst/>
                        <a:latin typeface="Century Gothic"/>
                        <a:cs typeface="Times New Roman"/>
                      </a:endParaRPr>
                    </a:p>
                  </a:txBody>
                  <a:tcPr marL="23955" marR="18479" marT="616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0000"/>
                        <a:lumOff val="40000"/>
                      </a:schemeClr>
                    </a:solidFill>
                  </a:tcPr>
                </a:tc>
                <a:tc>
                  <a:txBody>
                    <a:bodyPr/>
                    <a:lstStyle/>
                    <a:p>
                      <a:pPr marL="45720" indent="-8890" algn="ctr" fontAlgn="t">
                        <a:lnSpc>
                          <a:spcPct val="152000"/>
                        </a:lnSpc>
                        <a:spcBef>
                          <a:spcPts val="0"/>
                        </a:spcBef>
                        <a:spcAft>
                          <a:spcPts val="965"/>
                        </a:spcAft>
                      </a:pPr>
                      <a:r>
                        <a:rPr lang="en-ZA" sz="1400" b="0" i="0" u="none" strike="noStrike">
                          <a:solidFill>
                            <a:schemeClr val="bg1"/>
                          </a:solidFill>
                          <a:effectLst/>
                          <a:latin typeface="Century Gothic"/>
                          <a:ea typeface="Arial" panose="020B0604020202020204" pitchFamily="34" charset="0"/>
                          <a:cs typeface="Times New Roman"/>
                        </a:rPr>
                        <a:t>-</a:t>
                      </a:r>
                      <a:endParaRPr lang="en-ZA" sz="1400" b="0" i="0" u="none" strike="noStrike">
                        <a:solidFill>
                          <a:schemeClr val="bg1"/>
                        </a:solidFill>
                        <a:effectLst/>
                        <a:latin typeface="Century Gothic"/>
                        <a:cs typeface="Times New Roman"/>
                      </a:endParaRPr>
                    </a:p>
                  </a:txBody>
                  <a:tcPr marL="23955" marR="18479" marT="616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0000"/>
                        <a:lumOff val="40000"/>
                      </a:schemeClr>
                    </a:solidFill>
                  </a:tcPr>
                </a:tc>
                <a:tc>
                  <a:txBody>
                    <a:bodyPr/>
                    <a:lstStyle/>
                    <a:p>
                      <a:pPr marL="45720" indent="-8890" algn="ctr" fontAlgn="t">
                        <a:lnSpc>
                          <a:spcPct val="152000"/>
                        </a:lnSpc>
                        <a:spcBef>
                          <a:spcPts val="0"/>
                        </a:spcBef>
                        <a:spcAft>
                          <a:spcPts val="965"/>
                        </a:spcAft>
                      </a:pPr>
                      <a:r>
                        <a:rPr lang="en-ZA" sz="1400" b="0" i="0" u="none" strike="noStrike">
                          <a:solidFill>
                            <a:schemeClr val="bg1"/>
                          </a:solidFill>
                          <a:effectLst/>
                          <a:latin typeface="Century Gothic"/>
                          <a:ea typeface="Arial" panose="020B0604020202020204" pitchFamily="34" charset="0"/>
                          <a:cs typeface="Times New Roman"/>
                        </a:rPr>
                        <a:t>New indicator</a:t>
                      </a:r>
                      <a:endParaRPr lang="en-ZA" sz="1400" b="0" i="0" u="none" strike="noStrike">
                        <a:solidFill>
                          <a:schemeClr val="bg1"/>
                        </a:solidFill>
                        <a:effectLst/>
                        <a:latin typeface="Century Gothic"/>
                        <a:cs typeface="Times New Roman"/>
                      </a:endParaRPr>
                    </a:p>
                  </a:txBody>
                  <a:tcPr marL="23955" marR="18479" marT="616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0000"/>
                        <a:lumOff val="40000"/>
                      </a:schemeClr>
                    </a:solidFill>
                  </a:tcPr>
                </a:tc>
                <a:tc>
                  <a:txBody>
                    <a:bodyPr/>
                    <a:lstStyle/>
                    <a:p>
                      <a:pPr marL="45720" indent="-8890" algn="ctr" fontAlgn="t">
                        <a:lnSpc>
                          <a:spcPct val="152000"/>
                        </a:lnSpc>
                        <a:spcBef>
                          <a:spcPts val="0"/>
                        </a:spcBef>
                        <a:spcAft>
                          <a:spcPts val="965"/>
                        </a:spcAft>
                      </a:pPr>
                      <a:r>
                        <a:rPr lang="en-ZA" sz="1400" b="0" i="0" u="none" strike="noStrike">
                          <a:solidFill>
                            <a:schemeClr val="bg1"/>
                          </a:solidFill>
                          <a:effectLst/>
                          <a:latin typeface="Century Gothic"/>
                          <a:ea typeface="Arial" panose="020B0604020202020204" pitchFamily="34" charset="0"/>
                          <a:cs typeface="Times New Roman"/>
                        </a:rPr>
                        <a:t>2</a:t>
                      </a:r>
                      <a:endParaRPr lang="en-ZA" sz="1400" b="0" i="0" u="none" strike="noStrike">
                        <a:solidFill>
                          <a:schemeClr val="bg1"/>
                        </a:solidFill>
                        <a:effectLst/>
                        <a:latin typeface="Century Gothic"/>
                        <a:cs typeface="Times New Roman"/>
                      </a:endParaRPr>
                    </a:p>
                  </a:txBody>
                  <a:tcPr marL="23955" marR="18479" marT="616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0000"/>
                        <a:lumOff val="40000"/>
                      </a:schemeClr>
                    </a:solidFill>
                  </a:tcPr>
                </a:tc>
                <a:tc>
                  <a:txBody>
                    <a:bodyPr/>
                    <a:lstStyle/>
                    <a:p>
                      <a:pPr marL="8890" indent="-8890" algn="ctr" fontAlgn="t">
                        <a:lnSpc>
                          <a:spcPct val="152000"/>
                        </a:lnSpc>
                        <a:spcBef>
                          <a:spcPts val="0"/>
                        </a:spcBef>
                        <a:spcAft>
                          <a:spcPts val="965"/>
                        </a:spcAft>
                      </a:pPr>
                      <a:r>
                        <a:rPr lang="en-ZA" sz="1400" b="0" i="0" u="none" strike="noStrike">
                          <a:solidFill>
                            <a:schemeClr val="bg1"/>
                          </a:solidFill>
                          <a:effectLst/>
                          <a:latin typeface="Century Gothic"/>
                          <a:ea typeface="Arial" panose="020B0604020202020204" pitchFamily="34" charset="0"/>
                          <a:cs typeface="Times New Roman"/>
                        </a:rPr>
                        <a:t>2</a:t>
                      </a:r>
                      <a:endParaRPr lang="en-ZA" sz="1400" b="0" i="0" u="none" strike="noStrike">
                        <a:solidFill>
                          <a:schemeClr val="bg1"/>
                        </a:solidFill>
                        <a:effectLst/>
                        <a:latin typeface="Century Gothic"/>
                        <a:cs typeface="Times New Roman"/>
                      </a:endParaRPr>
                    </a:p>
                  </a:txBody>
                  <a:tcPr marL="23955" marR="18479" marT="616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0000"/>
                        <a:lumOff val="40000"/>
                      </a:schemeClr>
                    </a:solidFill>
                  </a:tcPr>
                </a:tc>
                <a:tc>
                  <a:txBody>
                    <a:bodyPr/>
                    <a:lstStyle/>
                    <a:p>
                      <a:pPr marL="45720" indent="-8890" algn="ctr" fontAlgn="t">
                        <a:lnSpc>
                          <a:spcPct val="152000"/>
                        </a:lnSpc>
                        <a:spcBef>
                          <a:spcPts val="0"/>
                        </a:spcBef>
                        <a:spcAft>
                          <a:spcPts val="965"/>
                        </a:spcAft>
                      </a:pPr>
                      <a:r>
                        <a:rPr lang="en-ZA" sz="1400" b="0" i="0" u="none" strike="noStrike">
                          <a:solidFill>
                            <a:schemeClr val="bg1"/>
                          </a:solidFill>
                          <a:effectLst/>
                          <a:latin typeface="Century Gothic"/>
                          <a:ea typeface="Arial" panose="020B0604020202020204" pitchFamily="34" charset="0"/>
                          <a:cs typeface="Times New Roman"/>
                        </a:rPr>
                        <a:t>2</a:t>
                      </a:r>
                      <a:endParaRPr lang="en-ZA" sz="1400" b="0" i="0" u="none" strike="noStrike">
                        <a:solidFill>
                          <a:schemeClr val="bg1"/>
                        </a:solidFill>
                        <a:effectLst/>
                        <a:latin typeface="Century Gothic"/>
                        <a:cs typeface="Times New Roman"/>
                      </a:endParaRPr>
                    </a:p>
                  </a:txBody>
                  <a:tcPr marL="23955" marR="18479" marT="616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0000"/>
                        <a:lumOff val="40000"/>
                      </a:schemeClr>
                    </a:solidFill>
                  </a:tcPr>
                </a:tc>
                <a:extLst>
                  <a:ext uri="{0D108BD9-81ED-4DB2-BD59-A6C34878D82A}">
                    <a16:rowId xmlns:a16="http://schemas.microsoft.com/office/drawing/2014/main" xmlns="" val="3245474239"/>
                  </a:ext>
                </a:extLst>
              </a:tr>
              <a:tr h="320534">
                <a:tc vMerge="1">
                  <a:txBody>
                    <a:bodyPr/>
                    <a:lstStyle/>
                    <a:p>
                      <a:endParaRPr lang="en-ZA"/>
                    </a:p>
                  </a:txBody>
                  <a:tcPr/>
                </a:tc>
                <a:tc>
                  <a:txBody>
                    <a:bodyPr/>
                    <a:lstStyle/>
                    <a:p>
                      <a:pPr marL="347345" indent="-347345" algn="l" fontAlgn="t">
                        <a:lnSpc>
                          <a:spcPct val="152000"/>
                        </a:lnSpc>
                        <a:spcBef>
                          <a:spcPts val="0"/>
                        </a:spcBef>
                        <a:spcAft>
                          <a:spcPts val="965"/>
                        </a:spcAft>
                        <a:buClrTx/>
                        <a:buSzPts val="1000"/>
                        <a:buFont typeface="Symbol" panose="05050102010706020507" pitchFamily="18" charset="2"/>
                        <a:buChar char="·"/>
                      </a:pPr>
                      <a:r>
                        <a:rPr lang="en-ZA" sz="1400" b="0" i="0" u="none" strike="noStrike">
                          <a:solidFill>
                            <a:schemeClr val="bg1"/>
                          </a:solidFill>
                          <a:effectLst/>
                          <a:latin typeface="Century Gothic"/>
                          <a:ea typeface="Arial" panose="020B0604020202020204" pitchFamily="34" charset="0"/>
                          <a:cs typeface="Times New Roman"/>
                        </a:rPr>
                        <a:t>Number of systemic investigations conducted.</a:t>
                      </a:r>
                      <a:endParaRPr lang="en-ZA" sz="1400" b="0" i="0" u="none" strike="noStrike">
                        <a:solidFill>
                          <a:schemeClr val="bg1"/>
                        </a:solidFill>
                        <a:effectLst/>
                        <a:latin typeface="Century Gothic"/>
                        <a:cs typeface="Times New Roman"/>
                      </a:endParaRPr>
                    </a:p>
                  </a:txBody>
                  <a:tcPr marL="23955" marR="18479" marT="616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0000"/>
                        <a:lumOff val="40000"/>
                      </a:schemeClr>
                    </a:solidFill>
                  </a:tcPr>
                </a:tc>
                <a:tc>
                  <a:txBody>
                    <a:bodyPr/>
                    <a:lstStyle/>
                    <a:p>
                      <a:pPr marL="45720" indent="-8890" algn="ctr" fontAlgn="t">
                        <a:lnSpc>
                          <a:spcPct val="152000"/>
                        </a:lnSpc>
                        <a:spcBef>
                          <a:spcPts val="0"/>
                        </a:spcBef>
                        <a:spcAft>
                          <a:spcPts val="965"/>
                        </a:spcAft>
                      </a:pPr>
                      <a:r>
                        <a:rPr lang="en-ZA" sz="1400" b="0" i="0" u="none" strike="noStrike">
                          <a:solidFill>
                            <a:schemeClr val="bg1"/>
                          </a:solidFill>
                          <a:effectLst/>
                          <a:latin typeface="Century Gothic"/>
                          <a:ea typeface="Arial" panose="020B0604020202020204" pitchFamily="34" charset="0"/>
                          <a:cs typeface="Times New Roman"/>
                        </a:rPr>
                        <a:t>3</a:t>
                      </a:r>
                      <a:endParaRPr lang="en-ZA" sz="1400" b="0" i="0" u="none" strike="noStrike">
                        <a:solidFill>
                          <a:schemeClr val="bg1"/>
                        </a:solidFill>
                        <a:effectLst/>
                        <a:latin typeface="Century Gothic"/>
                        <a:cs typeface="Times New Roman"/>
                      </a:endParaRPr>
                    </a:p>
                  </a:txBody>
                  <a:tcPr marL="23955" marR="18479" marT="616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0000"/>
                        <a:lumOff val="40000"/>
                      </a:schemeClr>
                    </a:solidFill>
                  </a:tcPr>
                </a:tc>
                <a:tc>
                  <a:txBody>
                    <a:bodyPr/>
                    <a:lstStyle/>
                    <a:p>
                      <a:pPr marL="45720" indent="-8890" algn="ctr" fontAlgn="t">
                        <a:lnSpc>
                          <a:spcPct val="152000"/>
                        </a:lnSpc>
                        <a:spcBef>
                          <a:spcPts val="0"/>
                        </a:spcBef>
                        <a:spcAft>
                          <a:spcPts val="965"/>
                        </a:spcAft>
                      </a:pPr>
                      <a:r>
                        <a:rPr lang="en-ZA" sz="1400" b="0" i="0" u="none" strike="noStrike">
                          <a:solidFill>
                            <a:schemeClr val="bg1"/>
                          </a:solidFill>
                          <a:effectLst/>
                          <a:latin typeface="Century Gothic"/>
                          <a:ea typeface="Arial" panose="020B0604020202020204" pitchFamily="34" charset="0"/>
                          <a:cs typeface="Times New Roman"/>
                        </a:rPr>
                        <a:t>3</a:t>
                      </a:r>
                      <a:endParaRPr lang="en-ZA" sz="1400" b="0" i="0" u="none" strike="noStrike">
                        <a:solidFill>
                          <a:schemeClr val="bg1"/>
                        </a:solidFill>
                        <a:effectLst/>
                        <a:latin typeface="Century Gothic"/>
                        <a:cs typeface="Times New Roman"/>
                      </a:endParaRPr>
                    </a:p>
                  </a:txBody>
                  <a:tcPr marL="23955" marR="18479" marT="616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0000"/>
                        <a:lumOff val="40000"/>
                      </a:schemeClr>
                    </a:solidFill>
                  </a:tcPr>
                </a:tc>
                <a:tc>
                  <a:txBody>
                    <a:bodyPr/>
                    <a:lstStyle/>
                    <a:p>
                      <a:pPr marL="45720" indent="-8890" algn="ctr" fontAlgn="t">
                        <a:lnSpc>
                          <a:spcPct val="152000"/>
                        </a:lnSpc>
                        <a:spcBef>
                          <a:spcPts val="0"/>
                        </a:spcBef>
                        <a:spcAft>
                          <a:spcPts val="965"/>
                        </a:spcAft>
                      </a:pPr>
                      <a:r>
                        <a:rPr lang="en-ZA" sz="1400" b="0" i="0" u="none" strike="noStrike">
                          <a:solidFill>
                            <a:schemeClr val="bg1"/>
                          </a:solidFill>
                          <a:effectLst/>
                          <a:latin typeface="Century Gothic"/>
                          <a:ea typeface="Arial" panose="020B0604020202020204" pitchFamily="34" charset="0"/>
                          <a:cs typeface="Times New Roman"/>
                        </a:rPr>
                        <a:t>3</a:t>
                      </a:r>
                      <a:endParaRPr lang="en-ZA" sz="1400" b="0" i="0" u="none" strike="noStrike">
                        <a:solidFill>
                          <a:schemeClr val="bg1"/>
                        </a:solidFill>
                        <a:effectLst/>
                        <a:latin typeface="Century Gothic"/>
                        <a:cs typeface="Times New Roman"/>
                      </a:endParaRPr>
                    </a:p>
                  </a:txBody>
                  <a:tcPr marL="23955" marR="18479" marT="616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0000"/>
                        <a:lumOff val="40000"/>
                      </a:schemeClr>
                    </a:solidFill>
                  </a:tcPr>
                </a:tc>
                <a:tc>
                  <a:txBody>
                    <a:bodyPr/>
                    <a:lstStyle/>
                    <a:p>
                      <a:pPr marL="45720" indent="-8890" algn="ctr" fontAlgn="t">
                        <a:lnSpc>
                          <a:spcPct val="152000"/>
                        </a:lnSpc>
                        <a:spcBef>
                          <a:spcPts val="0"/>
                        </a:spcBef>
                        <a:spcAft>
                          <a:spcPts val="965"/>
                        </a:spcAft>
                      </a:pPr>
                      <a:r>
                        <a:rPr lang="en-ZA" sz="1400" b="0" i="0" u="none" strike="noStrike">
                          <a:solidFill>
                            <a:schemeClr val="bg1"/>
                          </a:solidFill>
                          <a:effectLst/>
                          <a:latin typeface="Century Gothic"/>
                          <a:ea typeface="Arial" panose="020B0604020202020204" pitchFamily="34" charset="0"/>
                          <a:cs typeface="Times New Roman"/>
                        </a:rPr>
                        <a:t>2</a:t>
                      </a:r>
                      <a:endParaRPr lang="en-ZA" sz="1400" b="0" i="0" u="none" strike="noStrike">
                        <a:solidFill>
                          <a:schemeClr val="bg1"/>
                        </a:solidFill>
                        <a:effectLst/>
                        <a:latin typeface="Century Gothic"/>
                        <a:cs typeface="Times New Roman"/>
                      </a:endParaRPr>
                    </a:p>
                  </a:txBody>
                  <a:tcPr marL="23955" marR="18479" marT="616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0000"/>
                        <a:lumOff val="40000"/>
                      </a:schemeClr>
                    </a:solidFill>
                  </a:tcPr>
                </a:tc>
                <a:tc>
                  <a:txBody>
                    <a:bodyPr/>
                    <a:lstStyle/>
                    <a:p>
                      <a:pPr marL="45720" indent="-8890" algn="ctr" fontAlgn="t">
                        <a:lnSpc>
                          <a:spcPct val="152000"/>
                        </a:lnSpc>
                        <a:spcBef>
                          <a:spcPts val="0"/>
                        </a:spcBef>
                        <a:spcAft>
                          <a:spcPts val="965"/>
                        </a:spcAft>
                      </a:pPr>
                      <a:r>
                        <a:rPr lang="en-ZA" sz="1400" b="0" i="0" u="none" strike="noStrike">
                          <a:solidFill>
                            <a:schemeClr val="bg1"/>
                          </a:solidFill>
                          <a:effectLst/>
                          <a:latin typeface="Century Gothic"/>
                          <a:ea typeface="Arial" panose="020B0604020202020204" pitchFamily="34" charset="0"/>
                          <a:cs typeface="Times New Roman"/>
                        </a:rPr>
                        <a:t>1</a:t>
                      </a:r>
                      <a:endParaRPr lang="en-ZA" sz="1400" b="0" i="0" u="none" strike="noStrike">
                        <a:solidFill>
                          <a:schemeClr val="bg1"/>
                        </a:solidFill>
                        <a:effectLst/>
                        <a:latin typeface="Century Gothic"/>
                        <a:cs typeface="Times New Roman"/>
                      </a:endParaRPr>
                    </a:p>
                  </a:txBody>
                  <a:tcPr marL="23955" marR="18479" marT="616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0000"/>
                        <a:lumOff val="40000"/>
                      </a:schemeClr>
                    </a:solidFill>
                  </a:tcPr>
                </a:tc>
                <a:tc>
                  <a:txBody>
                    <a:bodyPr/>
                    <a:lstStyle/>
                    <a:p>
                      <a:pPr marL="8890" indent="-8890" algn="ctr" fontAlgn="t">
                        <a:lnSpc>
                          <a:spcPct val="152000"/>
                        </a:lnSpc>
                        <a:spcBef>
                          <a:spcPts val="0"/>
                        </a:spcBef>
                        <a:spcAft>
                          <a:spcPts val="965"/>
                        </a:spcAft>
                      </a:pPr>
                      <a:r>
                        <a:rPr lang="en-ZA" sz="1400" b="0" i="0" u="none" strike="noStrike">
                          <a:solidFill>
                            <a:schemeClr val="bg1"/>
                          </a:solidFill>
                          <a:effectLst/>
                          <a:latin typeface="Century Gothic"/>
                          <a:ea typeface="Arial" panose="020B0604020202020204" pitchFamily="34" charset="0"/>
                          <a:cs typeface="Times New Roman"/>
                        </a:rPr>
                        <a:t>2</a:t>
                      </a:r>
                      <a:endParaRPr lang="en-ZA" sz="1400" b="0" i="0" u="none" strike="noStrike">
                        <a:solidFill>
                          <a:schemeClr val="bg1"/>
                        </a:solidFill>
                        <a:effectLst/>
                        <a:latin typeface="Century Gothic"/>
                        <a:cs typeface="Times New Roman"/>
                      </a:endParaRPr>
                    </a:p>
                  </a:txBody>
                  <a:tcPr marL="23955" marR="18479" marT="616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0000"/>
                        <a:lumOff val="40000"/>
                      </a:schemeClr>
                    </a:solidFill>
                  </a:tcPr>
                </a:tc>
                <a:tc>
                  <a:txBody>
                    <a:bodyPr/>
                    <a:lstStyle/>
                    <a:p>
                      <a:pPr marL="45720" indent="-8890" algn="ctr" fontAlgn="t">
                        <a:lnSpc>
                          <a:spcPct val="152000"/>
                        </a:lnSpc>
                        <a:spcBef>
                          <a:spcPts val="0"/>
                        </a:spcBef>
                        <a:spcAft>
                          <a:spcPts val="965"/>
                        </a:spcAft>
                      </a:pPr>
                      <a:r>
                        <a:rPr lang="en-ZA" sz="1400" b="0" i="0" u="none" strike="noStrike">
                          <a:solidFill>
                            <a:schemeClr val="bg1"/>
                          </a:solidFill>
                          <a:effectLst/>
                          <a:latin typeface="Century Gothic"/>
                          <a:ea typeface="Arial" panose="020B0604020202020204" pitchFamily="34" charset="0"/>
                          <a:cs typeface="Times New Roman"/>
                        </a:rPr>
                        <a:t>2</a:t>
                      </a:r>
                      <a:endParaRPr lang="en-ZA" sz="1400" b="0" i="0" u="none" strike="noStrike">
                        <a:solidFill>
                          <a:schemeClr val="bg1"/>
                        </a:solidFill>
                        <a:effectLst/>
                        <a:latin typeface="Century Gothic"/>
                        <a:cs typeface="Times New Roman"/>
                      </a:endParaRPr>
                    </a:p>
                  </a:txBody>
                  <a:tcPr marL="23955" marR="18479" marT="616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0000"/>
                        <a:lumOff val="40000"/>
                      </a:schemeClr>
                    </a:solidFill>
                  </a:tcPr>
                </a:tc>
                <a:extLst>
                  <a:ext uri="{0D108BD9-81ED-4DB2-BD59-A6C34878D82A}">
                    <a16:rowId xmlns:a16="http://schemas.microsoft.com/office/drawing/2014/main" xmlns="" val="2439394353"/>
                  </a:ext>
                </a:extLst>
              </a:tr>
              <a:tr h="438626">
                <a:tc vMerge="1">
                  <a:txBody>
                    <a:bodyPr/>
                    <a:lstStyle/>
                    <a:p>
                      <a:endParaRPr lang="en-ZA"/>
                    </a:p>
                  </a:txBody>
                  <a:tcPr/>
                </a:tc>
                <a:tc>
                  <a:txBody>
                    <a:bodyPr/>
                    <a:lstStyle/>
                    <a:p>
                      <a:pPr marL="347345" indent="-347345" algn="l" fontAlgn="t">
                        <a:lnSpc>
                          <a:spcPct val="100000"/>
                        </a:lnSpc>
                        <a:spcBef>
                          <a:spcPts val="0"/>
                        </a:spcBef>
                        <a:spcAft>
                          <a:spcPts val="0"/>
                        </a:spcAft>
                        <a:buClrTx/>
                        <a:buSzPts val="1000"/>
                        <a:buFont typeface="Symbol" panose="05050102010706020507" pitchFamily="18" charset="2"/>
                        <a:buChar char="·"/>
                      </a:pPr>
                      <a:r>
                        <a:rPr lang="en-ZA" sz="1400" b="0" i="0" u="none" strike="noStrike">
                          <a:solidFill>
                            <a:schemeClr val="bg1"/>
                          </a:solidFill>
                          <a:effectLst/>
                          <a:latin typeface="Century Gothic"/>
                          <a:ea typeface="Arial" panose="020B0604020202020204" pitchFamily="34" charset="0"/>
                          <a:cs typeface="Times New Roman"/>
                        </a:rPr>
                        <a:t>Number of compliance monitoring projects undertaken.</a:t>
                      </a:r>
                      <a:endParaRPr lang="en-ZA" sz="1400" b="0" i="0" u="none" strike="noStrike">
                        <a:solidFill>
                          <a:schemeClr val="bg1"/>
                        </a:solidFill>
                        <a:effectLst/>
                        <a:latin typeface="Century Gothic"/>
                      </a:endParaRPr>
                    </a:p>
                  </a:txBody>
                  <a:tcPr marL="23955" marR="18479" marT="616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0000"/>
                        <a:lumOff val="40000"/>
                      </a:schemeClr>
                    </a:solidFill>
                  </a:tcPr>
                </a:tc>
                <a:tc>
                  <a:txBody>
                    <a:bodyPr/>
                    <a:lstStyle/>
                    <a:p>
                      <a:pPr marL="45720" indent="-8890" algn="ctr" fontAlgn="t">
                        <a:lnSpc>
                          <a:spcPct val="152000"/>
                        </a:lnSpc>
                        <a:spcBef>
                          <a:spcPts val="0"/>
                        </a:spcBef>
                        <a:spcAft>
                          <a:spcPts val="965"/>
                        </a:spcAft>
                      </a:pPr>
                      <a:r>
                        <a:rPr lang="en-ZA" sz="1200" b="0" i="0" u="none" strike="noStrike">
                          <a:solidFill>
                            <a:schemeClr val="bg1"/>
                          </a:solidFill>
                          <a:effectLst/>
                          <a:latin typeface="Century Gothic"/>
                          <a:ea typeface="Arial" panose="020B0604020202020204" pitchFamily="34" charset="0"/>
                          <a:cs typeface="Times New Roman"/>
                        </a:rPr>
                        <a:t>-</a:t>
                      </a:r>
                      <a:endParaRPr lang="en-ZA" sz="1200" b="0" i="0" u="none" strike="noStrike">
                        <a:solidFill>
                          <a:schemeClr val="bg1"/>
                        </a:solidFill>
                        <a:effectLst/>
                        <a:latin typeface="Century Gothic"/>
                        <a:cs typeface="Times New Roman"/>
                      </a:endParaRPr>
                    </a:p>
                  </a:txBody>
                  <a:tcPr marL="23955" marR="18479" marT="616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0000"/>
                        <a:lumOff val="40000"/>
                      </a:schemeClr>
                    </a:solidFill>
                  </a:tcPr>
                </a:tc>
                <a:tc>
                  <a:txBody>
                    <a:bodyPr/>
                    <a:lstStyle/>
                    <a:p>
                      <a:pPr marL="45720" indent="-8890" algn="ctr" fontAlgn="t">
                        <a:lnSpc>
                          <a:spcPct val="152000"/>
                        </a:lnSpc>
                        <a:spcBef>
                          <a:spcPts val="0"/>
                        </a:spcBef>
                        <a:spcAft>
                          <a:spcPts val="965"/>
                        </a:spcAft>
                      </a:pPr>
                      <a:r>
                        <a:rPr lang="en-ZA" sz="1200" b="0" i="0" u="none" strike="noStrike">
                          <a:solidFill>
                            <a:schemeClr val="bg1"/>
                          </a:solidFill>
                          <a:effectLst/>
                          <a:latin typeface="Century Gothic"/>
                          <a:ea typeface="Arial" panose="020B0604020202020204" pitchFamily="34" charset="0"/>
                          <a:cs typeface="Times New Roman"/>
                        </a:rPr>
                        <a:t>-</a:t>
                      </a:r>
                      <a:endParaRPr lang="en-ZA" sz="1200" b="0" i="0" u="none" strike="noStrike">
                        <a:solidFill>
                          <a:schemeClr val="bg1"/>
                        </a:solidFill>
                        <a:effectLst/>
                        <a:latin typeface="Century Gothic"/>
                        <a:cs typeface="Times New Roman"/>
                      </a:endParaRPr>
                    </a:p>
                  </a:txBody>
                  <a:tcPr marL="23955" marR="18479" marT="616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0000"/>
                        <a:lumOff val="40000"/>
                      </a:schemeClr>
                    </a:solidFill>
                  </a:tcPr>
                </a:tc>
                <a:tc>
                  <a:txBody>
                    <a:bodyPr/>
                    <a:lstStyle/>
                    <a:p>
                      <a:pPr marL="45720" indent="-8890" algn="ctr" fontAlgn="t">
                        <a:lnSpc>
                          <a:spcPct val="152000"/>
                        </a:lnSpc>
                        <a:spcBef>
                          <a:spcPts val="0"/>
                        </a:spcBef>
                        <a:spcAft>
                          <a:spcPts val="965"/>
                        </a:spcAft>
                      </a:pPr>
                      <a:r>
                        <a:rPr lang="en-ZA" sz="1200" b="0" i="0" u="none" strike="noStrike">
                          <a:solidFill>
                            <a:schemeClr val="bg1"/>
                          </a:solidFill>
                          <a:effectLst/>
                          <a:latin typeface="Century Gothic"/>
                          <a:ea typeface="Arial" panose="020B0604020202020204" pitchFamily="34" charset="0"/>
                          <a:cs typeface="Times New Roman"/>
                        </a:rPr>
                        <a:t>-</a:t>
                      </a:r>
                      <a:endParaRPr lang="en-ZA" sz="1200" b="0" i="0" u="none" strike="noStrike">
                        <a:solidFill>
                          <a:schemeClr val="bg1"/>
                        </a:solidFill>
                        <a:effectLst/>
                        <a:latin typeface="Century Gothic"/>
                        <a:cs typeface="Times New Roman"/>
                      </a:endParaRPr>
                    </a:p>
                  </a:txBody>
                  <a:tcPr marL="23955" marR="18479" marT="616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0000"/>
                        <a:lumOff val="40000"/>
                      </a:schemeClr>
                    </a:solidFill>
                  </a:tcPr>
                </a:tc>
                <a:tc>
                  <a:txBody>
                    <a:bodyPr/>
                    <a:lstStyle/>
                    <a:p>
                      <a:pPr marL="45720" indent="-8890" algn="ctr" fontAlgn="t">
                        <a:lnSpc>
                          <a:spcPct val="152000"/>
                        </a:lnSpc>
                        <a:spcBef>
                          <a:spcPts val="0"/>
                        </a:spcBef>
                        <a:spcAft>
                          <a:spcPts val="965"/>
                        </a:spcAft>
                      </a:pPr>
                      <a:r>
                        <a:rPr lang="en-ZA" sz="1400" b="0" i="0" u="none" strike="noStrike">
                          <a:solidFill>
                            <a:schemeClr val="bg1"/>
                          </a:solidFill>
                          <a:effectLst/>
                          <a:latin typeface="Century Gothic"/>
                          <a:ea typeface="Arial" panose="020B0604020202020204" pitchFamily="34" charset="0"/>
                          <a:cs typeface="Times New Roman"/>
                        </a:rPr>
                        <a:t>New indicator</a:t>
                      </a:r>
                      <a:endParaRPr lang="en-ZA" sz="1400" b="0" i="0" u="none" strike="noStrike">
                        <a:solidFill>
                          <a:schemeClr val="bg1"/>
                        </a:solidFill>
                        <a:effectLst/>
                        <a:latin typeface="Century Gothic"/>
                        <a:cs typeface="Times New Roman"/>
                      </a:endParaRPr>
                    </a:p>
                  </a:txBody>
                  <a:tcPr marL="23955" marR="18479" marT="616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0000"/>
                        <a:lumOff val="40000"/>
                      </a:schemeClr>
                    </a:solidFill>
                  </a:tcPr>
                </a:tc>
                <a:tc>
                  <a:txBody>
                    <a:bodyPr/>
                    <a:lstStyle/>
                    <a:p>
                      <a:pPr marL="45720" indent="-8890" algn="ctr" fontAlgn="t">
                        <a:lnSpc>
                          <a:spcPct val="152000"/>
                        </a:lnSpc>
                        <a:spcBef>
                          <a:spcPts val="0"/>
                        </a:spcBef>
                        <a:spcAft>
                          <a:spcPts val="965"/>
                        </a:spcAft>
                      </a:pPr>
                      <a:r>
                        <a:rPr lang="en-ZA" sz="1400" b="0" i="0" u="none" strike="noStrike">
                          <a:solidFill>
                            <a:schemeClr val="bg1"/>
                          </a:solidFill>
                          <a:effectLst/>
                          <a:latin typeface="Century Gothic"/>
                          <a:ea typeface="Arial" panose="020B0604020202020204" pitchFamily="34" charset="0"/>
                          <a:cs typeface="Times New Roman"/>
                        </a:rPr>
                        <a:t>2</a:t>
                      </a:r>
                      <a:endParaRPr lang="en-ZA" sz="1400" b="0" i="0" u="none" strike="noStrike">
                        <a:solidFill>
                          <a:schemeClr val="bg1"/>
                        </a:solidFill>
                        <a:effectLst/>
                        <a:latin typeface="Century Gothic"/>
                        <a:cs typeface="Times New Roman"/>
                      </a:endParaRPr>
                    </a:p>
                  </a:txBody>
                  <a:tcPr marL="23955" marR="18479" marT="616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0000"/>
                        <a:lumOff val="40000"/>
                      </a:schemeClr>
                    </a:solidFill>
                  </a:tcPr>
                </a:tc>
                <a:tc>
                  <a:txBody>
                    <a:bodyPr/>
                    <a:lstStyle/>
                    <a:p>
                      <a:pPr marL="8890" indent="-8890" algn="ctr" fontAlgn="t">
                        <a:lnSpc>
                          <a:spcPct val="152000"/>
                        </a:lnSpc>
                        <a:spcBef>
                          <a:spcPts val="0"/>
                        </a:spcBef>
                        <a:spcAft>
                          <a:spcPts val="965"/>
                        </a:spcAft>
                      </a:pPr>
                      <a:r>
                        <a:rPr lang="en-ZA" sz="1400" b="0" i="0" u="none" strike="noStrike">
                          <a:solidFill>
                            <a:schemeClr val="bg1"/>
                          </a:solidFill>
                          <a:effectLst/>
                          <a:latin typeface="Century Gothic"/>
                          <a:ea typeface="Arial" panose="020B0604020202020204" pitchFamily="34" charset="0"/>
                          <a:cs typeface="Times New Roman"/>
                        </a:rPr>
                        <a:t>2</a:t>
                      </a:r>
                      <a:endParaRPr lang="en-ZA" sz="1400" b="0" i="0" u="none" strike="noStrike">
                        <a:solidFill>
                          <a:schemeClr val="bg1"/>
                        </a:solidFill>
                        <a:effectLst/>
                        <a:latin typeface="Century Gothic"/>
                        <a:cs typeface="Times New Roman"/>
                      </a:endParaRPr>
                    </a:p>
                  </a:txBody>
                  <a:tcPr marL="23955" marR="18479" marT="616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0000"/>
                        <a:lumOff val="40000"/>
                      </a:schemeClr>
                    </a:solidFill>
                  </a:tcPr>
                </a:tc>
                <a:tc>
                  <a:txBody>
                    <a:bodyPr/>
                    <a:lstStyle/>
                    <a:p>
                      <a:pPr marL="45720" indent="-8890" algn="ctr" fontAlgn="t">
                        <a:lnSpc>
                          <a:spcPct val="152000"/>
                        </a:lnSpc>
                        <a:spcBef>
                          <a:spcPts val="0"/>
                        </a:spcBef>
                        <a:spcAft>
                          <a:spcPts val="965"/>
                        </a:spcAft>
                      </a:pPr>
                      <a:r>
                        <a:rPr lang="en-ZA" sz="1400" b="0" i="0" u="none" strike="noStrike">
                          <a:solidFill>
                            <a:schemeClr val="bg1"/>
                          </a:solidFill>
                          <a:effectLst/>
                          <a:latin typeface="Century Gothic"/>
                          <a:ea typeface="Arial" panose="020B0604020202020204" pitchFamily="34" charset="0"/>
                          <a:cs typeface="Times New Roman"/>
                        </a:rPr>
                        <a:t>2</a:t>
                      </a:r>
                      <a:endParaRPr lang="en-ZA" sz="1400" b="0" i="0" u="none" strike="noStrike">
                        <a:solidFill>
                          <a:schemeClr val="bg1"/>
                        </a:solidFill>
                        <a:effectLst/>
                        <a:latin typeface="Century Gothic"/>
                        <a:cs typeface="Times New Roman"/>
                      </a:endParaRPr>
                    </a:p>
                  </a:txBody>
                  <a:tcPr marL="23955" marR="18479" marT="616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0000"/>
                        <a:lumOff val="40000"/>
                      </a:schemeClr>
                    </a:solidFill>
                  </a:tcPr>
                </a:tc>
                <a:extLst>
                  <a:ext uri="{0D108BD9-81ED-4DB2-BD59-A6C34878D82A}">
                    <a16:rowId xmlns:a16="http://schemas.microsoft.com/office/drawing/2014/main" xmlns="" val="297721220"/>
                  </a:ext>
                </a:extLst>
              </a:tr>
              <a:tr h="438626">
                <a:tc vMerge="1">
                  <a:txBody>
                    <a:bodyPr/>
                    <a:lstStyle/>
                    <a:p>
                      <a:endParaRPr lang="en-ZA"/>
                    </a:p>
                  </a:txBody>
                  <a:tcPr/>
                </a:tc>
                <a:tc>
                  <a:txBody>
                    <a:bodyPr/>
                    <a:lstStyle/>
                    <a:p>
                      <a:pPr marL="347345" indent="-347345" algn="l" fontAlgn="t">
                        <a:lnSpc>
                          <a:spcPct val="100000"/>
                        </a:lnSpc>
                        <a:spcBef>
                          <a:spcPts val="0"/>
                        </a:spcBef>
                        <a:spcAft>
                          <a:spcPts val="0"/>
                        </a:spcAft>
                        <a:buClrTx/>
                        <a:buSzPts val="1000"/>
                        <a:buFont typeface="Symbol" panose="05050102010706020507" pitchFamily="18" charset="2"/>
                        <a:buChar char="·"/>
                      </a:pPr>
                      <a:r>
                        <a:rPr lang="en-ZA" sz="1400" b="0" i="0" u="none" strike="noStrike">
                          <a:solidFill>
                            <a:schemeClr val="bg1"/>
                          </a:solidFill>
                          <a:effectLst/>
                          <a:latin typeface="Century Gothic"/>
                          <a:ea typeface="Arial" panose="020B0604020202020204" pitchFamily="34" charset="0"/>
                          <a:cs typeface="Times New Roman"/>
                        </a:rPr>
                        <a:t>Percentage complaints received and attended to, in accordance with the complaints' manual. </a:t>
                      </a:r>
                      <a:endParaRPr lang="en-ZA" sz="1400" b="0" i="0" u="none" strike="noStrike">
                        <a:solidFill>
                          <a:schemeClr val="bg1"/>
                        </a:solidFill>
                        <a:effectLst/>
                        <a:latin typeface="Century Gothic"/>
                      </a:endParaRPr>
                    </a:p>
                  </a:txBody>
                  <a:tcPr marL="23955" marR="18479" marT="616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0000"/>
                        <a:lumOff val="40000"/>
                      </a:schemeClr>
                    </a:solidFill>
                  </a:tcPr>
                </a:tc>
                <a:tc>
                  <a:txBody>
                    <a:bodyPr/>
                    <a:lstStyle/>
                    <a:p>
                      <a:pPr marL="45720" indent="-8890" algn="ctr" fontAlgn="t">
                        <a:lnSpc>
                          <a:spcPct val="152000"/>
                        </a:lnSpc>
                        <a:spcBef>
                          <a:spcPts val="0"/>
                        </a:spcBef>
                        <a:spcAft>
                          <a:spcPts val="965"/>
                        </a:spcAft>
                      </a:pPr>
                      <a:r>
                        <a:rPr lang="en-ZA" sz="1200" b="0" i="0" u="none" strike="noStrike">
                          <a:solidFill>
                            <a:schemeClr val="bg1"/>
                          </a:solidFill>
                          <a:effectLst/>
                          <a:latin typeface="Century Gothic"/>
                          <a:ea typeface="Arial" panose="020B0604020202020204" pitchFamily="34" charset="0"/>
                          <a:cs typeface="Times New Roman"/>
                        </a:rPr>
                        <a:t>-</a:t>
                      </a:r>
                      <a:endParaRPr lang="en-ZA" sz="1200" b="0" i="0" u="none" strike="noStrike">
                        <a:solidFill>
                          <a:schemeClr val="bg1"/>
                        </a:solidFill>
                        <a:effectLst/>
                        <a:latin typeface="Century Gothic"/>
                        <a:cs typeface="Times New Roman"/>
                      </a:endParaRPr>
                    </a:p>
                  </a:txBody>
                  <a:tcPr marL="23955" marR="18479" marT="616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0000"/>
                        <a:lumOff val="40000"/>
                      </a:schemeClr>
                    </a:solidFill>
                  </a:tcPr>
                </a:tc>
                <a:tc>
                  <a:txBody>
                    <a:bodyPr/>
                    <a:lstStyle/>
                    <a:p>
                      <a:pPr marL="45720" indent="-8890" algn="ctr" fontAlgn="t">
                        <a:lnSpc>
                          <a:spcPct val="152000"/>
                        </a:lnSpc>
                        <a:spcBef>
                          <a:spcPts val="0"/>
                        </a:spcBef>
                        <a:spcAft>
                          <a:spcPts val="965"/>
                        </a:spcAft>
                      </a:pPr>
                      <a:r>
                        <a:rPr lang="en-ZA" sz="1200" b="0" i="0" u="none" strike="noStrike">
                          <a:solidFill>
                            <a:schemeClr val="bg1"/>
                          </a:solidFill>
                          <a:effectLst/>
                          <a:latin typeface="Century Gothic"/>
                          <a:ea typeface="Arial" panose="020B0604020202020204" pitchFamily="34" charset="0"/>
                          <a:cs typeface="Times New Roman"/>
                        </a:rPr>
                        <a:t>-</a:t>
                      </a:r>
                      <a:endParaRPr lang="en-ZA" sz="1200" b="0" i="0" u="none" strike="noStrike">
                        <a:solidFill>
                          <a:schemeClr val="bg1"/>
                        </a:solidFill>
                        <a:effectLst/>
                        <a:latin typeface="Century Gothic"/>
                        <a:cs typeface="Times New Roman"/>
                      </a:endParaRPr>
                    </a:p>
                  </a:txBody>
                  <a:tcPr marL="23955" marR="18479" marT="616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0000"/>
                        <a:lumOff val="40000"/>
                      </a:schemeClr>
                    </a:solidFill>
                  </a:tcPr>
                </a:tc>
                <a:tc>
                  <a:txBody>
                    <a:bodyPr/>
                    <a:lstStyle/>
                    <a:p>
                      <a:pPr marL="45720" indent="-8890" algn="ctr" fontAlgn="t">
                        <a:lnSpc>
                          <a:spcPct val="152000"/>
                        </a:lnSpc>
                        <a:spcBef>
                          <a:spcPts val="0"/>
                        </a:spcBef>
                        <a:spcAft>
                          <a:spcPts val="965"/>
                        </a:spcAft>
                      </a:pPr>
                      <a:r>
                        <a:rPr lang="en-ZA" sz="1200" b="0" i="0" u="none" strike="noStrike">
                          <a:solidFill>
                            <a:schemeClr val="bg1"/>
                          </a:solidFill>
                          <a:effectLst/>
                          <a:latin typeface="Century Gothic"/>
                          <a:ea typeface="Arial" panose="020B0604020202020204" pitchFamily="34" charset="0"/>
                          <a:cs typeface="Times New Roman"/>
                        </a:rPr>
                        <a:t>-</a:t>
                      </a:r>
                      <a:endParaRPr lang="en-ZA" sz="1200" b="0" i="0" u="none" strike="noStrike">
                        <a:solidFill>
                          <a:schemeClr val="bg1"/>
                        </a:solidFill>
                        <a:effectLst/>
                        <a:latin typeface="Century Gothic"/>
                        <a:cs typeface="Times New Roman"/>
                      </a:endParaRPr>
                    </a:p>
                  </a:txBody>
                  <a:tcPr marL="23955" marR="18479" marT="616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0000"/>
                        <a:lumOff val="40000"/>
                      </a:schemeClr>
                    </a:solidFill>
                  </a:tcPr>
                </a:tc>
                <a:tc>
                  <a:txBody>
                    <a:bodyPr/>
                    <a:lstStyle/>
                    <a:p>
                      <a:pPr marL="45720" indent="-8890" algn="ctr" fontAlgn="t">
                        <a:lnSpc>
                          <a:spcPct val="152000"/>
                        </a:lnSpc>
                        <a:spcBef>
                          <a:spcPts val="0"/>
                        </a:spcBef>
                        <a:spcAft>
                          <a:spcPts val="965"/>
                        </a:spcAft>
                      </a:pPr>
                      <a:r>
                        <a:rPr lang="en-ZA" sz="1400" b="0" i="0" u="none" strike="noStrike">
                          <a:solidFill>
                            <a:schemeClr val="bg1"/>
                          </a:solidFill>
                          <a:effectLst/>
                          <a:latin typeface="Century Gothic"/>
                          <a:ea typeface="Arial" panose="020B0604020202020204" pitchFamily="34" charset="0"/>
                          <a:cs typeface="Times New Roman"/>
                        </a:rPr>
                        <a:t>New indicator</a:t>
                      </a:r>
                      <a:endParaRPr lang="en-ZA" sz="1400" b="0" i="0" u="none" strike="noStrike">
                        <a:solidFill>
                          <a:schemeClr val="bg1"/>
                        </a:solidFill>
                        <a:effectLst/>
                        <a:latin typeface="Century Gothic"/>
                        <a:cs typeface="Times New Roman"/>
                      </a:endParaRPr>
                    </a:p>
                  </a:txBody>
                  <a:tcPr marL="23955" marR="18479" marT="616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0000"/>
                        <a:lumOff val="40000"/>
                      </a:schemeClr>
                    </a:solidFill>
                  </a:tcPr>
                </a:tc>
                <a:tc>
                  <a:txBody>
                    <a:bodyPr/>
                    <a:lstStyle/>
                    <a:p>
                      <a:pPr marL="45720" indent="-8890" algn="ctr" fontAlgn="t">
                        <a:lnSpc>
                          <a:spcPct val="152000"/>
                        </a:lnSpc>
                        <a:spcBef>
                          <a:spcPts val="0"/>
                        </a:spcBef>
                        <a:spcAft>
                          <a:spcPts val="965"/>
                        </a:spcAft>
                      </a:pPr>
                      <a:r>
                        <a:rPr lang="en-ZA" sz="1400" b="0" i="0" u="none" strike="noStrike">
                          <a:solidFill>
                            <a:schemeClr val="bg1"/>
                          </a:solidFill>
                          <a:effectLst/>
                          <a:latin typeface="Century Gothic"/>
                          <a:cs typeface="Times New Roman"/>
                        </a:rPr>
                        <a:t>100</a:t>
                      </a:r>
                    </a:p>
                  </a:txBody>
                  <a:tcPr marL="23955" marR="18479" marT="616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0000"/>
                        <a:lumOff val="40000"/>
                      </a:schemeClr>
                    </a:solidFill>
                  </a:tcPr>
                </a:tc>
                <a:tc>
                  <a:txBody>
                    <a:bodyPr/>
                    <a:lstStyle/>
                    <a:p>
                      <a:pPr marL="8890" indent="-8890" algn="ctr" fontAlgn="t">
                        <a:lnSpc>
                          <a:spcPct val="152000"/>
                        </a:lnSpc>
                        <a:spcBef>
                          <a:spcPts val="0"/>
                        </a:spcBef>
                        <a:spcAft>
                          <a:spcPts val="965"/>
                        </a:spcAft>
                      </a:pPr>
                      <a:r>
                        <a:rPr lang="en-ZA" sz="1400" b="0" i="0" u="none" strike="noStrike">
                          <a:solidFill>
                            <a:schemeClr val="bg1"/>
                          </a:solidFill>
                          <a:effectLst/>
                          <a:latin typeface="Century Gothic"/>
                          <a:cs typeface="Times New Roman"/>
                        </a:rPr>
                        <a:t>100</a:t>
                      </a:r>
                    </a:p>
                  </a:txBody>
                  <a:tcPr marL="23955" marR="18479" marT="616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0000"/>
                        <a:lumOff val="40000"/>
                      </a:schemeClr>
                    </a:solidFill>
                  </a:tcPr>
                </a:tc>
                <a:tc>
                  <a:txBody>
                    <a:bodyPr/>
                    <a:lstStyle/>
                    <a:p>
                      <a:pPr marL="45720" indent="-8890" algn="ctr" fontAlgn="t">
                        <a:lnSpc>
                          <a:spcPct val="152000"/>
                        </a:lnSpc>
                        <a:spcBef>
                          <a:spcPts val="0"/>
                        </a:spcBef>
                        <a:spcAft>
                          <a:spcPts val="965"/>
                        </a:spcAft>
                      </a:pPr>
                      <a:r>
                        <a:rPr lang="en-ZA" sz="1400" b="0" i="0" u="none" strike="noStrike">
                          <a:solidFill>
                            <a:schemeClr val="bg1"/>
                          </a:solidFill>
                          <a:effectLst/>
                          <a:latin typeface="Century Gothic"/>
                          <a:cs typeface="Times New Roman"/>
                        </a:rPr>
                        <a:t>100</a:t>
                      </a:r>
                    </a:p>
                  </a:txBody>
                  <a:tcPr marL="23955" marR="18479" marT="616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0000"/>
                        <a:lumOff val="40000"/>
                      </a:schemeClr>
                    </a:solidFill>
                  </a:tcPr>
                </a:tc>
                <a:extLst>
                  <a:ext uri="{0D108BD9-81ED-4DB2-BD59-A6C34878D82A}">
                    <a16:rowId xmlns:a16="http://schemas.microsoft.com/office/drawing/2014/main" xmlns="" val="4129393424"/>
                  </a:ext>
                </a:extLst>
              </a:tr>
              <a:tr h="320534">
                <a:tc vMerge="1">
                  <a:txBody>
                    <a:bodyPr/>
                    <a:lstStyle/>
                    <a:p>
                      <a:endParaRPr lang="en-ZA"/>
                    </a:p>
                  </a:txBody>
                  <a:tcPr/>
                </a:tc>
                <a:tc>
                  <a:txBody>
                    <a:bodyPr/>
                    <a:lstStyle/>
                    <a:p>
                      <a:pPr marL="347345" indent="-347345" algn="l" fontAlgn="t">
                        <a:lnSpc>
                          <a:spcPct val="152000"/>
                        </a:lnSpc>
                        <a:spcBef>
                          <a:spcPts val="0"/>
                        </a:spcBef>
                        <a:spcAft>
                          <a:spcPts val="965"/>
                        </a:spcAft>
                        <a:buClrTx/>
                        <a:buSzPts val="1000"/>
                        <a:buFont typeface="Symbol" panose="05050102010706020507" pitchFamily="18" charset="2"/>
                        <a:buChar char="·"/>
                      </a:pPr>
                      <a:r>
                        <a:rPr lang="en-ZA" sz="1400" b="0" i="0" u="none" strike="noStrike">
                          <a:solidFill>
                            <a:schemeClr val="bg1"/>
                          </a:solidFill>
                          <a:effectLst/>
                          <a:latin typeface="Century Gothic"/>
                          <a:ea typeface="Arial" panose="020B0604020202020204" pitchFamily="34" charset="0"/>
                          <a:cs typeface="Times New Roman"/>
                        </a:rPr>
                        <a:t>Number of transformation hearings conducted.</a:t>
                      </a:r>
                      <a:endParaRPr lang="en-ZA" sz="1400" b="0" i="0" u="none" strike="noStrike">
                        <a:solidFill>
                          <a:schemeClr val="bg1"/>
                        </a:solidFill>
                        <a:effectLst/>
                        <a:latin typeface="Century Gothic"/>
                      </a:endParaRPr>
                    </a:p>
                  </a:txBody>
                  <a:tcPr marL="23955" marR="18479" marT="616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0000"/>
                        <a:lumOff val="40000"/>
                      </a:schemeClr>
                    </a:solidFill>
                  </a:tcPr>
                </a:tc>
                <a:tc>
                  <a:txBody>
                    <a:bodyPr/>
                    <a:lstStyle/>
                    <a:p>
                      <a:pPr marL="45720" indent="-8890" algn="ctr" fontAlgn="t">
                        <a:lnSpc>
                          <a:spcPct val="152000"/>
                        </a:lnSpc>
                        <a:spcBef>
                          <a:spcPts val="0"/>
                        </a:spcBef>
                        <a:spcAft>
                          <a:spcPts val="965"/>
                        </a:spcAft>
                      </a:pPr>
                      <a:r>
                        <a:rPr lang="en-ZA" sz="1200" b="0" i="0" u="none" strike="noStrike">
                          <a:solidFill>
                            <a:schemeClr val="bg1"/>
                          </a:solidFill>
                          <a:effectLst/>
                          <a:latin typeface="Century Gothic"/>
                          <a:ea typeface="Arial" panose="020B0604020202020204" pitchFamily="34" charset="0"/>
                          <a:cs typeface="Times New Roman"/>
                        </a:rPr>
                        <a:t>-</a:t>
                      </a:r>
                      <a:endParaRPr lang="en-ZA" sz="1200" b="0" i="0" u="none" strike="noStrike">
                        <a:solidFill>
                          <a:schemeClr val="bg1"/>
                        </a:solidFill>
                        <a:effectLst/>
                        <a:latin typeface="Century Gothic"/>
                        <a:cs typeface="Times New Roman"/>
                      </a:endParaRPr>
                    </a:p>
                  </a:txBody>
                  <a:tcPr marL="23955" marR="18479" marT="616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0000"/>
                        <a:lumOff val="40000"/>
                      </a:schemeClr>
                    </a:solidFill>
                  </a:tcPr>
                </a:tc>
                <a:tc>
                  <a:txBody>
                    <a:bodyPr/>
                    <a:lstStyle/>
                    <a:p>
                      <a:pPr marL="45720" indent="-8890" algn="ctr" fontAlgn="t">
                        <a:lnSpc>
                          <a:spcPct val="152000"/>
                        </a:lnSpc>
                        <a:spcBef>
                          <a:spcPts val="0"/>
                        </a:spcBef>
                        <a:spcAft>
                          <a:spcPts val="965"/>
                        </a:spcAft>
                      </a:pPr>
                      <a:r>
                        <a:rPr lang="en-ZA" sz="1200" b="0" i="0" u="none" strike="noStrike">
                          <a:solidFill>
                            <a:schemeClr val="bg1"/>
                          </a:solidFill>
                          <a:effectLst/>
                          <a:latin typeface="Century Gothic"/>
                          <a:ea typeface="Arial" panose="020B0604020202020204" pitchFamily="34" charset="0"/>
                          <a:cs typeface="Times New Roman"/>
                        </a:rPr>
                        <a:t>-</a:t>
                      </a:r>
                      <a:endParaRPr lang="en-ZA" sz="1200" b="0" i="0" u="none" strike="noStrike">
                        <a:solidFill>
                          <a:schemeClr val="bg1"/>
                        </a:solidFill>
                        <a:effectLst/>
                        <a:latin typeface="Century Gothic"/>
                        <a:cs typeface="Times New Roman"/>
                      </a:endParaRPr>
                    </a:p>
                  </a:txBody>
                  <a:tcPr marL="23955" marR="18479" marT="616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0000"/>
                        <a:lumOff val="40000"/>
                      </a:schemeClr>
                    </a:solidFill>
                  </a:tcPr>
                </a:tc>
                <a:tc>
                  <a:txBody>
                    <a:bodyPr/>
                    <a:lstStyle/>
                    <a:p>
                      <a:pPr marL="45720" indent="-8890" algn="ctr" fontAlgn="t">
                        <a:lnSpc>
                          <a:spcPct val="152000"/>
                        </a:lnSpc>
                        <a:spcBef>
                          <a:spcPts val="0"/>
                        </a:spcBef>
                        <a:spcAft>
                          <a:spcPts val="965"/>
                        </a:spcAft>
                      </a:pPr>
                      <a:r>
                        <a:rPr lang="en-ZA" sz="1200" b="0" i="0" u="none" strike="noStrike">
                          <a:solidFill>
                            <a:schemeClr val="bg1"/>
                          </a:solidFill>
                          <a:effectLst/>
                          <a:latin typeface="Century Gothic"/>
                          <a:ea typeface="Arial" panose="020B0604020202020204" pitchFamily="34" charset="0"/>
                          <a:cs typeface="Times New Roman"/>
                        </a:rPr>
                        <a:t>-</a:t>
                      </a:r>
                      <a:endParaRPr lang="en-ZA" sz="1200" b="0" i="0" u="none" strike="noStrike">
                        <a:solidFill>
                          <a:schemeClr val="bg1"/>
                        </a:solidFill>
                        <a:effectLst/>
                        <a:latin typeface="Century Gothic"/>
                        <a:cs typeface="Times New Roman"/>
                      </a:endParaRPr>
                    </a:p>
                  </a:txBody>
                  <a:tcPr marL="23955" marR="18479" marT="616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0000"/>
                        <a:lumOff val="40000"/>
                      </a:schemeClr>
                    </a:solidFill>
                  </a:tcPr>
                </a:tc>
                <a:tc>
                  <a:txBody>
                    <a:bodyPr/>
                    <a:lstStyle/>
                    <a:p>
                      <a:pPr marL="45720" indent="-8890" algn="ctr" fontAlgn="t">
                        <a:lnSpc>
                          <a:spcPct val="152000"/>
                        </a:lnSpc>
                        <a:spcBef>
                          <a:spcPts val="0"/>
                        </a:spcBef>
                        <a:spcAft>
                          <a:spcPts val="965"/>
                        </a:spcAft>
                      </a:pPr>
                      <a:r>
                        <a:rPr lang="en-ZA" sz="1400" b="0" i="0" u="none" strike="noStrike">
                          <a:solidFill>
                            <a:schemeClr val="bg1"/>
                          </a:solidFill>
                          <a:effectLst/>
                          <a:latin typeface="Century Gothic"/>
                          <a:ea typeface="Arial" panose="020B0604020202020204" pitchFamily="34" charset="0"/>
                          <a:cs typeface="Times New Roman"/>
                        </a:rPr>
                        <a:t>New indicator</a:t>
                      </a:r>
                      <a:endParaRPr lang="en-ZA" sz="1400" b="0" i="0" u="none" strike="noStrike">
                        <a:solidFill>
                          <a:schemeClr val="bg1"/>
                        </a:solidFill>
                        <a:effectLst/>
                        <a:latin typeface="Century Gothic"/>
                        <a:cs typeface="Times New Roman"/>
                      </a:endParaRPr>
                    </a:p>
                  </a:txBody>
                  <a:tcPr marL="23955" marR="18479" marT="616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0000"/>
                        <a:lumOff val="40000"/>
                      </a:schemeClr>
                    </a:solidFill>
                  </a:tcPr>
                </a:tc>
                <a:tc>
                  <a:txBody>
                    <a:bodyPr/>
                    <a:lstStyle/>
                    <a:p>
                      <a:pPr marL="45720" indent="-8890" algn="ctr" fontAlgn="t">
                        <a:lnSpc>
                          <a:spcPct val="152000"/>
                        </a:lnSpc>
                        <a:spcBef>
                          <a:spcPts val="0"/>
                        </a:spcBef>
                        <a:spcAft>
                          <a:spcPts val="965"/>
                        </a:spcAft>
                      </a:pPr>
                      <a:r>
                        <a:rPr lang="en-ZA" sz="1400" b="0" i="0" u="none" strike="noStrike">
                          <a:solidFill>
                            <a:schemeClr val="bg1"/>
                          </a:solidFill>
                          <a:effectLst/>
                          <a:latin typeface="Century Gothic"/>
                          <a:ea typeface="Arial" panose="020B0604020202020204" pitchFamily="34" charset="0"/>
                          <a:cs typeface="Times New Roman"/>
                        </a:rPr>
                        <a:t>10</a:t>
                      </a:r>
                      <a:endParaRPr lang="en-ZA" sz="1400" b="0" i="0" u="none" strike="noStrike">
                        <a:solidFill>
                          <a:schemeClr val="bg1"/>
                        </a:solidFill>
                        <a:effectLst/>
                        <a:latin typeface="Century Gothic"/>
                        <a:cs typeface="Times New Roman"/>
                      </a:endParaRPr>
                    </a:p>
                  </a:txBody>
                  <a:tcPr marL="23955" marR="18479" marT="616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0000"/>
                        <a:lumOff val="40000"/>
                      </a:schemeClr>
                    </a:solidFill>
                  </a:tcPr>
                </a:tc>
                <a:tc>
                  <a:txBody>
                    <a:bodyPr/>
                    <a:lstStyle/>
                    <a:p>
                      <a:pPr marL="8890" indent="-8890" algn="ctr" fontAlgn="t">
                        <a:lnSpc>
                          <a:spcPct val="152000"/>
                        </a:lnSpc>
                        <a:spcBef>
                          <a:spcPts val="0"/>
                        </a:spcBef>
                        <a:spcAft>
                          <a:spcPts val="965"/>
                        </a:spcAft>
                      </a:pPr>
                      <a:r>
                        <a:rPr lang="en-ZA" sz="1400" b="0" i="0" u="none" strike="noStrike">
                          <a:solidFill>
                            <a:schemeClr val="bg1"/>
                          </a:solidFill>
                          <a:effectLst/>
                          <a:latin typeface="Century Gothic"/>
                          <a:ea typeface="Arial" panose="020B0604020202020204" pitchFamily="34" charset="0"/>
                          <a:cs typeface="Times New Roman"/>
                        </a:rPr>
                        <a:t>10</a:t>
                      </a:r>
                      <a:endParaRPr lang="en-ZA" sz="1400" b="0" i="0" u="none" strike="noStrike">
                        <a:solidFill>
                          <a:schemeClr val="bg1"/>
                        </a:solidFill>
                        <a:effectLst/>
                        <a:latin typeface="Century Gothic"/>
                        <a:cs typeface="Times New Roman"/>
                      </a:endParaRPr>
                    </a:p>
                  </a:txBody>
                  <a:tcPr marL="23955" marR="18479" marT="616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0000"/>
                        <a:lumOff val="40000"/>
                      </a:schemeClr>
                    </a:solidFill>
                  </a:tcPr>
                </a:tc>
                <a:tc>
                  <a:txBody>
                    <a:bodyPr/>
                    <a:lstStyle/>
                    <a:p>
                      <a:pPr marL="45720" indent="-8890" algn="ctr" fontAlgn="t">
                        <a:lnSpc>
                          <a:spcPct val="152000"/>
                        </a:lnSpc>
                        <a:spcBef>
                          <a:spcPts val="0"/>
                        </a:spcBef>
                        <a:spcAft>
                          <a:spcPts val="965"/>
                        </a:spcAft>
                      </a:pPr>
                      <a:r>
                        <a:rPr lang="en-ZA" sz="1400" b="0" i="0" u="none" strike="noStrike">
                          <a:solidFill>
                            <a:schemeClr val="bg1"/>
                          </a:solidFill>
                          <a:effectLst/>
                          <a:latin typeface="Century Gothic"/>
                          <a:ea typeface="Arial" panose="020B0604020202020204" pitchFamily="34" charset="0"/>
                          <a:cs typeface="Times New Roman"/>
                        </a:rPr>
                        <a:t>10</a:t>
                      </a:r>
                      <a:endParaRPr lang="en-ZA" sz="1400" b="0" i="0" u="none" strike="noStrike">
                        <a:solidFill>
                          <a:schemeClr val="bg1"/>
                        </a:solidFill>
                        <a:effectLst/>
                        <a:latin typeface="Century Gothic"/>
                        <a:cs typeface="Times New Roman"/>
                      </a:endParaRPr>
                    </a:p>
                  </a:txBody>
                  <a:tcPr marL="23955" marR="18479" marT="616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0000"/>
                        <a:lumOff val="40000"/>
                      </a:schemeClr>
                    </a:solidFill>
                  </a:tcPr>
                </a:tc>
                <a:extLst>
                  <a:ext uri="{0D108BD9-81ED-4DB2-BD59-A6C34878D82A}">
                    <a16:rowId xmlns:a16="http://schemas.microsoft.com/office/drawing/2014/main" xmlns="" val="184435713"/>
                  </a:ext>
                </a:extLst>
              </a:tr>
              <a:tr h="320534">
                <a:tc vMerge="1">
                  <a:txBody>
                    <a:bodyPr/>
                    <a:lstStyle/>
                    <a:p>
                      <a:endParaRPr lang="en-ZA"/>
                    </a:p>
                  </a:txBody>
                  <a:tcPr/>
                </a:tc>
                <a:tc>
                  <a:txBody>
                    <a:bodyPr/>
                    <a:lstStyle/>
                    <a:p>
                      <a:pPr marL="347345" indent="-347345" algn="l" fontAlgn="t">
                        <a:lnSpc>
                          <a:spcPct val="152000"/>
                        </a:lnSpc>
                        <a:spcBef>
                          <a:spcPts val="0"/>
                        </a:spcBef>
                        <a:spcAft>
                          <a:spcPts val="965"/>
                        </a:spcAft>
                        <a:buClrTx/>
                        <a:buSzPts val="1000"/>
                        <a:buFont typeface="Symbol" panose="05050102010706020507" pitchFamily="18" charset="2"/>
                        <a:buChar char="·"/>
                      </a:pPr>
                      <a:r>
                        <a:rPr lang="en-ZA" sz="1400" b="0" i="0" u="none" strike="noStrike">
                          <a:solidFill>
                            <a:schemeClr val="bg1"/>
                          </a:solidFill>
                          <a:effectLst/>
                          <a:latin typeface="Century Gothic"/>
                          <a:ea typeface="Arial" panose="020B0604020202020204" pitchFamily="34" charset="0"/>
                          <a:cs typeface="Times New Roman"/>
                        </a:rPr>
                        <a:t>Number of CGE Act review reports submitted.</a:t>
                      </a:r>
                      <a:endParaRPr lang="en-ZA" sz="1400" b="0" i="0" u="none" strike="noStrike">
                        <a:solidFill>
                          <a:schemeClr val="bg1"/>
                        </a:solidFill>
                        <a:effectLst/>
                        <a:latin typeface="Century Gothic"/>
                        <a:cs typeface="Times New Roman"/>
                      </a:endParaRPr>
                    </a:p>
                  </a:txBody>
                  <a:tcPr marL="23955" marR="18479" marT="616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0000"/>
                        <a:lumOff val="40000"/>
                      </a:schemeClr>
                    </a:solidFill>
                  </a:tcPr>
                </a:tc>
                <a:tc>
                  <a:txBody>
                    <a:bodyPr/>
                    <a:lstStyle/>
                    <a:p>
                      <a:pPr marL="45720" indent="-8890" algn="ctr" fontAlgn="t">
                        <a:lnSpc>
                          <a:spcPct val="152000"/>
                        </a:lnSpc>
                        <a:spcBef>
                          <a:spcPts val="0"/>
                        </a:spcBef>
                        <a:spcAft>
                          <a:spcPts val="965"/>
                        </a:spcAft>
                      </a:pPr>
                      <a:r>
                        <a:rPr lang="en-ZA" sz="1200" b="0" i="0" u="none" strike="noStrike">
                          <a:solidFill>
                            <a:schemeClr val="bg1"/>
                          </a:solidFill>
                          <a:effectLst/>
                          <a:latin typeface="Century Gothic"/>
                          <a:ea typeface="Arial" panose="020B0604020202020204" pitchFamily="34" charset="0"/>
                          <a:cs typeface="Times New Roman"/>
                        </a:rPr>
                        <a:t>-</a:t>
                      </a:r>
                      <a:endParaRPr lang="en-ZA" sz="1200" b="0" i="0" u="none" strike="noStrike">
                        <a:solidFill>
                          <a:schemeClr val="bg1"/>
                        </a:solidFill>
                        <a:effectLst/>
                        <a:latin typeface="Century Gothic"/>
                        <a:cs typeface="Times New Roman"/>
                      </a:endParaRPr>
                    </a:p>
                  </a:txBody>
                  <a:tcPr marL="23955" marR="18479" marT="616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0000"/>
                        <a:lumOff val="40000"/>
                      </a:schemeClr>
                    </a:solidFill>
                  </a:tcPr>
                </a:tc>
                <a:tc>
                  <a:txBody>
                    <a:bodyPr/>
                    <a:lstStyle/>
                    <a:p>
                      <a:pPr marL="45720" indent="-8890" algn="ctr" fontAlgn="t">
                        <a:lnSpc>
                          <a:spcPct val="152000"/>
                        </a:lnSpc>
                        <a:spcBef>
                          <a:spcPts val="0"/>
                        </a:spcBef>
                        <a:spcAft>
                          <a:spcPts val="965"/>
                        </a:spcAft>
                      </a:pPr>
                      <a:r>
                        <a:rPr lang="en-ZA" sz="1200" b="0" i="0" u="none" strike="noStrike">
                          <a:solidFill>
                            <a:schemeClr val="bg1"/>
                          </a:solidFill>
                          <a:effectLst/>
                          <a:latin typeface="Century Gothic"/>
                          <a:ea typeface="Arial" panose="020B0604020202020204" pitchFamily="34" charset="0"/>
                          <a:cs typeface="Times New Roman"/>
                        </a:rPr>
                        <a:t>-</a:t>
                      </a:r>
                      <a:endParaRPr lang="en-ZA" sz="1200" b="0" i="0" u="none" strike="noStrike">
                        <a:solidFill>
                          <a:schemeClr val="bg1"/>
                        </a:solidFill>
                        <a:effectLst/>
                        <a:latin typeface="Century Gothic"/>
                        <a:cs typeface="Times New Roman"/>
                      </a:endParaRPr>
                    </a:p>
                  </a:txBody>
                  <a:tcPr marL="23955" marR="18479" marT="616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0000"/>
                        <a:lumOff val="40000"/>
                      </a:schemeClr>
                    </a:solidFill>
                  </a:tcPr>
                </a:tc>
                <a:tc>
                  <a:txBody>
                    <a:bodyPr/>
                    <a:lstStyle/>
                    <a:p>
                      <a:pPr marL="45720" indent="-8890" algn="ctr" fontAlgn="t">
                        <a:lnSpc>
                          <a:spcPct val="152000"/>
                        </a:lnSpc>
                        <a:spcBef>
                          <a:spcPts val="0"/>
                        </a:spcBef>
                        <a:spcAft>
                          <a:spcPts val="965"/>
                        </a:spcAft>
                      </a:pPr>
                      <a:r>
                        <a:rPr lang="en-ZA" sz="1200" b="0" i="0" u="none" strike="noStrike">
                          <a:solidFill>
                            <a:schemeClr val="bg1"/>
                          </a:solidFill>
                          <a:effectLst/>
                          <a:latin typeface="Century Gothic"/>
                          <a:ea typeface="Arial" panose="020B0604020202020204" pitchFamily="34" charset="0"/>
                          <a:cs typeface="Times New Roman"/>
                        </a:rPr>
                        <a:t>-</a:t>
                      </a:r>
                      <a:endParaRPr lang="en-ZA" sz="1200" b="0" i="0" u="none" strike="noStrike">
                        <a:solidFill>
                          <a:schemeClr val="bg1"/>
                        </a:solidFill>
                        <a:effectLst/>
                        <a:latin typeface="Century Gothic"/>
                        <a:cs typeface="Times New Roman"/>
                      </a:endParaRPr>
                    </a:p>
                  </a:txBody>
                  <a:tcPr marL="23955" marR="18479" marT="616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0000"/>
                        <a:lumOff val="40000"/>
                      </a:schemeClr>
                    </a:solidFill>
                  </a:tcPr>
                </a:tc>
                <a:tc>
                  <a:txBody>
                    <a:bodyPr/>
                    <a:lstStyle/>
                    <a:p>
                      <a:pPr marL="45720" indent="-8890" algn="ctr" fontAlgn="t">
                        <a:lnSpc>
                          <a:spcPct val="152000"/>
                        </a:lnSpc>
                        <a:spcBef>
                          <a:spcPts val="0"/>
                        </a:spcBef>
                        <a:spcAft>
                          <a:spcPts val="965"/>
                        </a:spcAft>
                      </a:pPr>
                      <a:r>
                        <a:rPr lang="en-ZA" sz="1400" b="0" i="0" u="none" strike="noStrike">
                          <a:solidFill>
                            <a:schemeClr val="bg1"/>
                          </a:solidFill>
                          <a:effectLst/>
                          <a:latin typeface="Century Gothic"/>
                          <a:ea typeface="Arial" panose="020B0604020202020204" pitchFamily="34" charset="0"/>
                          <a:cs typeface="Times New Roman"/>
                        </a:rPr>
                        <a:t>New indicator</a:t>
                      </a:r>
                      <a:endParaRPr lang="en-ZA" sz="1400" b="0" i="0" u="none" strike="noStrike">
                        <a:solidFill>
                          <a:schemeClr val="bg1"/>
                        </a:solidFill>
                        <a:effectLst/>
                        <a:latin typeface="Century Gothic"/>
                        <a:cs typeface="Times New Roman"/>
                      </a:endParaRPr>
                    </a:p>
                  </a:txBody>
                  <a:tcPr marL="23955" marR="18479" marT="616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0000"/>
                        <a:lumOff val="40000"/>
                      </a:schemeClr>
                    </a:solidFill>
                  </a:tcPr>
                </a:tc>
                <a:tc>
                  <a:txBody>
                    <a:bodyPr/>
                    <a:lstStyle/>
                    <a:p>
                      <a:pPr marL="45720" indent="-8890" algn="ctr" fontAlgn="t">
                        <a:lnSpc>
                          <a:spcPct val="152000"/>
                        </a:lnSpc>
                        <a:spcBef>
                          <a:spcPts val="0"/>
                        </a:spcBef>
                        <a:spcAft>
                          <a:spcPts val="965"/>
                        </a:spcAft>
                      </a:pPr>
                      <a:r>
                        <a:rPr lang="en-ZA" sz="1400" b="0" i="0" u="none" strike="noStrike">
                          <a:solidFill>
                            <a:schemeClr val="bg1"/>
                          </a:solidFill>
                          <a:effectLst/>
                          <a:latin typeface="Century Gothic"/>
                          <a:ea typeface="Arial" panose="020B0604020202020204" pitchFamily="34" charset="0"/>
                          <a:cs typeface="Times New Roman"/>
                        </a:rPr>
                        <a:t>1</a:t>
                      </a:r>
                      <a:endParaRPr lang="en-ZA" sz="1400" b="0" i="0" u="none" strike="noStrike">
                        <a:solidFill>
                          <a:schemeClr val="bg1"/>
                        </a:solidFill>
                        <a:effectLst/>
                        <a:latin typeface="Century Gothic"/>
                        <a:cs typeface="Times New Roman"/>
                      </a:endParaRPr>
                    </a:p>
                  </a:txBody>
                  <a:tcPr marL="23955" marR="18479" marT="616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0000"/>
                        <a:lumOff val="40000"/>
                      </a:schemeClr>
                    </a:solidFill>
                  </a:tcPr>
                </a:tc>
                <a:tc>
                  <a:txBody>
                    <a:bodyPr/>
                    <a:lstStyle/>
                    <a:p>
                      <a:pPr marL="8890" indent="-8890" algn="ctr" fontAlgn="t">
                        <a:lnSpc>
                          <a:spcPct val="152000"/>
                        </a:lnSpc>
                        <a:spcBef>
                          <a:spcPts val="0"/>
                        </a:spcBef>
                        <a:spcAft>
                          <a:spcPts val="965"/>
                        </a:spcAft>
                      </a:pPr>
                      <a:r>
                        <a:rPr lang="en-ZA" sz="1400" b="0" i="0" u="none" strike="noStrike">
                          <a:solidFill>
                            <a:schemeClr val="bg1"/>
                          </a:solidFill>
                          <a:effectLst/>
                          <a:latin typeface="Century Gothic"/>
                          <a:ea typeface="Arial" panose="020B0604020202020204" pitchFamily="34" charset="0"/>
                          <a:cs typeface="Times New Roman"/>
                        </a:rPr>
                        <a:t>1</a:t>
                      </a:r>
                      <a:endParaRPr lang="en-ZA" sz="1400" b="0" i="0" u="none" strike="noStrike">
                        <a:solidFill>
                          <a:schemeClr val="bg1"/>
                        </a:solidFill>
                        <a:effectLst/>
                        <a:latin typeface="Century Gothic"/>
                        <a:cs typeface="Times New Roman"/>
                      </a:endParaRPr>
                    </a:p>
                  </a:txBody>
                  <a:tcPr marL="23955" marR="18479" marT="616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0000"/>
                        <a:lumOff val="40000"/>
                      </a:schemeClr>
                    </a:solidFill>
                  </a:tcPr>
                </a:tc>
                <a:tc>
                  <a:txBody>
                    <a:bodyPr/>
                    <a:lstStyle/>
                    <a:p>
                      <a:pPr marL="45720" indent="-8890" algn="ctr" fontAlgn="t">
                        <a:lnSpc>
                          <a:spcPct val="152000"/>
                        </a:lnSpc>
                        <a:spcBef>
                          <a:spcPts val="0"/>
                        </a:spcBef>
                        <a:spcAft>
                          <a:spcPts val="965"/>
                        </a:spcAft>
                      </a:pPr>
                      <a:r>
                        <a:rPr lang="en-ZA" sz="1400" b="0" i="0" u="none" strike="noStrike" dirty="0">
                          <a:solidFill>
                            <a:schemeClr val="bg1"/>
                          </a:solidFill>
                          <a:effectLst/>
                          <a:latin typeface="Century Gothic"/>
                          <a:ea typeface="Arial" panose="020B0604020202020204" pitchFamily="34" charset="0"/>
                          <a:cs typeface="Times New Roman"/>
                        </a:rPr>
                        <a:t>1</a:t>
                      </a:r>
                      <a:endParaRPr lang="en-ZA" sz="1400" b="0" i="0" u="none" strike="noStrike" dirty="0">
                        <a:solidFill>
                          <a:schemeClr val="bg1"/>
                        </a:solidFill>
                        <a:effectLst/>
                        <a:latin typeface="Century Gothic"/>
                        <a:cs typeface="Times New Roman"/>
                      </a:endParaRPr>
                    </a:p>
                  </a:txBody>
                  <a:tcPr marL="23955" marR="18479" marT="616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0000"/>
                        <a:lumOff val="40000"/>
                      </a:schemeClr>
                    </a:solidFill>
                  </a:tcPr>
                </a:tc>
                <a:extLst>
                  <a:ext uri="{0D108BD9-81ED-4DB2-BD59-A6C34878D82A}">
                    <a16:rowId xmlns:a16="http://schemas.microsoft.com/office/drawing/2014/main" xmlns="" val="3540683517"/>
                  </a:ext>
                </a:extLst>
              </a:tr>
            </a:tbl>
          </a:graphicData>
        </a:graphic>
      </p:graphicFrame>
      <p:pic>
        <p:nvPicPr>
          <p:cNvPr id="12" name="Picture 11" descr="A picture containing logo&#10;&#10;Description automatically generated">
            <a:extLst>
              <a:ext uri="{FF2B5EF4-FFF2-40B4-BE49-F238E27FC236}">
                <a16:creationId xmlns:a16="http://schemas.microsoft.com/office/drawing/2014/main" xmlns="" id="{A57403B7-88CB-496F-982C-74B97101B794}"/>
              </a:ext>
            </a:extLst>
          </p:cNvPr>
          <p:cNvPicPr>
            <a:picLocks noChangeAspect="1"/>
          </p:cNvPicPr>
          <p:nvPr/>
        </p:nvPicPr>
        <p:blipFill rotWithShape="1">
          <a:blip r:embed="rId2" cstate="print">
            <a:extLst>
              <a:ext uri="{28A0092B-C50C-407E-A947-70E740481C1C}">
                <a14:useLocalDpi xmlns:a14="http://schemas.microsoft.com/office/drawing/2010/main" xmlns="" val="0"/>
              </a:ext>
            </a:extLst>
          </a:blip>
          <a:srcRect b="15227"/>
          <a:stretch/>
        </p:blipFill>
        <p:spPr>
          <a:xfrm>
            <a:off x="9496422" y="204416"/>
            <a:ext cx="2108769" cy="1354983"/>
          </a:xfrm>
          <a:prstGeom prst="rect">
            <a:avLst/>
          </a:prstGeom>
        </p:spPr>
      </p:pic>
    </p:spTree>
    <p:extLst>
      <p:ext uri="{BB962C8B-B14F-4D97-AF65-F5344CB8AC3E}">
        <p14:creationId xmlns:p14="http://schemas.microsoft.com/office/powerpoint/2010/main" xmlns="" val="311226570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anded">
  <a:themeElements>
    <a:clrScheme name="Banded">
      <a:dk1>
        <a:srgbClr val="2C2C2C"/>
      </a:dk1>
      <a:lt1>
        <a:srgbClr val="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Banded">
      <a:maj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xmlns="" name="Banded" id="{98DFF888-2449-4D28-977C-6306C017633E}" vid="{9792607F-9579-4224-82FF-9C88C3E1E53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bb20bc00-0fbc-4020-8d89-4ab256979ee7">
      <UserInfo>
        <DisplayName>Phelisa Nkomo</DisplayName>
        <AccountId>54</AccountId>
        <AccountType/>
      </UserInfo>
      <UserInfo>
        <DisplayName>Philisiwe Gabela</DisplayName>
        <AccountId>55</AccountId>
        <AccountType/>
      </UserInfo>
      <UserInfo>
        <DisplayName>Sello Molekwa</DisplayName>
        <AccountId>21</AccountId>
        <AccountType/>
      </UserInfo>
      <UserInfo>
        <DisplayName>Javu Baloyi</DisplayName>
        <AccountId>22</AccountId>
        <AccountType/>
      </UserInfo>
      <UserInfo>
        <DisplayName>Antoinette Ngwenya</DisplayName>
        <AccountId>23</AccountId>
        <AccountType/>
      </UserInfo>
      <UserInfo>
        <DisplayName>Pearl Malesa</DisplayName>
        <AccountId>29</AccountId>
        <AccountType/>
      </UserInfo>
      <UserInfo>
        <DisplayName>Thembinkosi Twalo</DisplayName>
        <AccountId>20</AccountId>
        <AccountType/>
      </UserInfo>
      <UserInfo>
        <DisplayName>Naledi Selebano</DisplayName>
        <AccountId>63</AccountId>
        <AccountType/>
      </UserInfo>
      <UserInfo>
        <DisplayName>Group-Provincial Managers</DisplayName>
        <AccountId>61</AccountId>
        <AccountType/>
      </UserInfo>
      <UserInfo>
        <DisplayName>Khutso Monyepao</DisplayName>
        <AccountId>77</AccountId>
        <AccountType/>
      </UserInfo>
      <UserInfo>
        <DisplayName>Dennis Matotoka</DisplayName>
        <AccountId>46</AccountId>
        <AccountType/>
      </UserInfo>
      <UserInfo>
        <DisplayName>Leandi Eesterhuizen</DisplayName>
        <AccountId>59</AccountId>
        <AccountType/>
      </UserInfo>
      <UserInfo>
        <DisplayName>Boitumelo Zwane</DisplayName>
        <AccountId>32</AccountId>
        <AccountType/>
      </UserInfo>
      <UserInfo>
        <DisplayName>Rabbuh Raletsemo</DisplayName>
        <AccountId>16</AccountId>
        <AccountType/>
      </UserInfo>
      <UserInfo>
        <DisplayName>Mesele Matlala</DisplayName>
        <AccountId>17</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6788C85EA2FE446A231C06872B265AD" ma:contentTypeVersion="6" ma:contentTypeDescription="Create a new document." ma:contentTypeScope="" ma:versionID="b15c5c78dc3507c3bb8f366de2177352">
  <xsd:schema xmlns:xsd="http://www.w3.org/2001/XMLSchema" xmlns:xs="http://www.w3.org/2001/XMLSchema" xmlns:p="http://schemas.microsoft.com/office/2006/metadata/properties" xmlns:ns2="53bd4d5f-354a-4534-8aa5-286f05bc0baf" xmlns:ns3="bb20bc00-0fbc-4020-8d89-4ab256979ee7" targetNamespace="http://schemas.microsoft.com/office/2006/metadata/properties" ma:root="true" ma:fieldsID="e03718f3ef922d66fa86e8d79eb49e6f" ns2:_="" ns3:_="">
    <xsd:import namespace="53bd4d5f-354a-4534-8aa5-286f05bc0baf"/>
    <xsd:import namespace="bb20bc00-0fbc-4020-8d89-4ab256979ee7"/>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3bd4d5f-354a-4534-8aa5-286f05bc0ba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b20bc00-0fbc-4020-8d89-4ab256979ee7"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F46C2A4-6714-4AF2-937F-13F542ECA373}">
  <ds:schemaRefs>
    <ds:schemaRef ds:uri="http://schemas.microsoft.com/sharepoint/v3/contenttype/forms"/>
  </ds:schemaRefs>
</ds:datastoreItem>
</file>

<file path=customXml/itemProps2.xml><?xml version="1.0" encoding="utf-8"?>
<ds:datastoreItem xmlns:ds="http://schemas.openxmlformats.org/officeDocument/2006/customXml" ds:itemID="{184BF53A-017D-49B7-85C3-92C195C55CA9}">
  <ds:schemaRefs>
    <ds:schemaRef ds:uri="bb20bc00-0fbc-4020-8d89-4ab256979ee7"/>
    <ds:schemaRef ds:uri="http://schemas.microsoft.com/office/2006/metadata/properties"/>
    <ds:schemaRef ds:uri="http://schemas.microsoft.com/office/infopath/2007/PartnerControls"/>
    <ds:schemaRef ds:uri="http://www.w3.org/2000/xmlns/"/>
  </ds:schemaRefs>
</ds:datastoreItem>
</file>

<file path=customXml/itemProps3.xml><?xml version="1.0" encoding="utf-8"?>
<ds:datastoreItem xmlns:ds="http://schemas.openxmlformats.org/officeDocument/2006/customXml" ds:itemID="{4E19DF7E-56B0-426F-8186-8EDCA6A9EB9A}">
  <ds:schemaRefs>
    <ds:schemaRef ds:uri="53bd4d5f-354a-4534-8aa5-286f05bc0baf"/>
    <ds:schemaRef ds:uri="bb20bc00-0fbc-4020-8d89-4ab256979ee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0/xmln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TM03090430[[fn=Banded]]</Template>
  <TotalTime>1002</TotalTime>
  <Words>2939</Words>
  <Application>Microsoft Office PowerPoint</Application>
  <PresentationFormat>Custom</PresentationFormat>
  <Paragraphs>949</Paragraphs>
  <Slides>38</Slides>
  <Notes>2</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Banded</vt:lpstr>
      <vt:lpstr> BRIEFING TO THE PORTFOLIO COMMITTEE</vt:lpstr>
      <vt:lpstr>TABLE OF CONTENTS </vt:lpstr>
      <vt:lpstr>VISION AND MISSION </vt:lpstr>
      <vt:lpstr>CONSTITUTIONAL MANDATE </vt:lpstr>
      <vt:lpstr>Slide 5</vt:lpstr>
      <vt:lpstr>   </vt:lpstr>
      <vt:lpstr>2023/24 Annual performance plan</vt:lpstr>
      <vt:lpstr>1. CGE strategic outcomes</vt:lpstr>
      <vt:lpstr>OUTCOME 1</vt:lpstr>
      <vt:lpstr>Explanation OF a New Indicators</vt:lpstr>
      <vt:lpstr>Explanation OF a New Indicators</vt:lpstr>
      <vt:lpstr>Explanation OF a New Indicators</vt:lpstr>
      <vt:lpstr>QUARTERLY TARGETS</vt:lpstr>
      <vt:lpstr>OUTCOME 2 – pUBLIC eDUCATION  &amp; INFORMATION</vt:lpstr>
      <vt:lpstr>Explanation of a new indicators</vt:lpstr>
      <vt:lpstr>QUARTERLY TARGETS</vt:lpstr>
      <vt:lpstr>OUTCOME 2 – communication</vt:lpstr>
      <vt:lpstr>Explanation of a new indicator</vt:lpstr>
      <vt:lpstr>QUARTERLY TARGETS</vt:lpstr>
      <vt:lpstr>OUTCOME 3</vt:lpstr>
      <vt:lpstr>Slide 21</vt:lpstr>
      <vt:lpstr>QUARTERLY TARGETS</vt:lpstr>
      <vt:lpstr>OUTCOME 4</vt:lpstr>
      <vt:lpstr>OUTCOME 4- Internal audit</vt:lpstr>
      <vt:lpstr>Explanation of a new indicator</vt:lpstr>
      <vt:lpstr>Explanation of a new indicator</vt:lpstr>
      <vt:lpstr>QUARTERLY TARGETS</vt:lpstr>
      <vt:lpstr>QUARTERLY TARGETS</vt:lpstr>
      <vt:lpstr>Slide 29</vt:lpstr>
      <vt:lpstr>2023/24 BUDGET</vt:lpstr>
      <vt:lpstr>   </vt:lpstr>
      <vt:lpstr>Slide 32</vt:lpstr>
      <vt:lpstr>Budget: 2023/24 per Programme </vt:lpstr>
      <vt:lpstr>FINANCIAL MATTERS</vt:lpstr>
      <vt:lpstr>Slide 35</vt:lpstr>
      <vt:lpstr>AUDITOR gENERAL OF SA</vt:lpstr>
      <vt:lpstr>Slide 37</vt:lpstr>
      <vt:lpstr>Slide 38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dc:title>
  <dc:creator>Mikateko Shipalana</dc:creator>
  <cp:lastModifiedBy>USER</cp:lastModifiedBy>
  <cp:revision>62</cp:revision>
  <dcterms:created xsi:type="dcterms:W3CDTF">2022-09-26T07:38:51Z</dcterms:created>
  <dcterms:modified xsi:type="dcterms:W3CDTF">2023-05-10T07:06:15Z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0x01010096788C85EA2FE446A231C06872B265AD</vt:lpwstr>
  </property>
</Properties>
</file>