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82" r:id="rId3"/>
    <p:sldId id="1223" r:id="rId4"/>
    <p:sldId id="1221" r:id="rId5"/>
    <p:sldId id="1220" r:id="rId6"/>
    <p:sldId id="1222" r:id="rId7"/>
    <p:sldId id="383" r:id="rId8"/>
    <p:sldId id="1224" r:id="rId9"/>
    <p:sldId id="1225" r:id="rId10"/>
    <p:sldId id="1226" r:id="rId11"/>
    <p:sldId id="1227" r:id="rId12"/>
    <p:sldId id="1228" r:id="rId13"/>
    <p:sldId id="1229" r:id="rId14"/>
    <p:sldId id="1230" r:id="rId15"/>
    <p:sldId id="1231" r:id="rId16"/>
    <p:sldId id="1232" r:id="rId17"/>
    <p:sldId id="1233" r:id="rId18"/>
    <p:sldId id="1234" r:id="rId19"/>
    <p:sldId id="1235" r:id="rId20"/>
    <p:sldId id="1236" r:id="rId21"/>
    <p:sldId id="1237" r:id="rId22"/>
    <p:sldId id="1238"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3" autoAdjust="0"/>
    <p:restoredTop sz="93557"/>
  </p:normalViewPr>
  <p:slideViewPr>
    <p:cSldViewPr>
      <p:cViewPr varScale="1">
        <p:scale>
          <a:sx n="66" d="100"/>
          <a:sy n="66" d="100"/>
        </p:scale>
        <p:origin x="1398" y="60"/>
      </p:cViewPr>
      <p:guideLst>
        <p:guide orient="horz" pos="2160"/>
        <p:guide pos="2880"/>
      </p:guideLst>
    </p:cSldViewPr>
  </p:slideViewPr>
  <p:notesTextViewPr>
    <p:cViewPr>
      <p:scale>
        <a:sx n="1" d="1"/>
        <a:sy n="1" d="1"/>
      </p:scale>
      <p:origin x="0" y="0"/>
    </p:cViewPr>
  </p:notesTextViewPr>
  <p:sorterViewPr>
    <p:cViewPr>
      <p:scale>
        <a:sx n="100" d="100"/>
        <a:sy n="100" d="100"/>
      </p:scale>
      <p:origin x="0" y="-77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2AC825E-6967-4F96-9226-41DF992D5D87}" type="datetimeFigureOut">
              <a:rPr lang="en-ZA" smtClean="0"/>
              <a:t>2023/05/07</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92DBEEC-AF8E-4AE1-AA9F-789D3B6E8AE1}" type="slidenum">
              <a:rPr lang="en-ZA" smtClean="0"/>
              <a:t>‹#›</a:t>
            </a:fld>
            <a:endParaRPr lang="en-ZA"/>
          </a:p>
        </p:txBody>
      </p:sp>
    </p:spTree>
    <p:extLst>
      <p:ext uri="{BB962C8B-B14F-4D97-AF65-F5344CB8AC3E}">
        <p14:creationId xmlns:p14="http://schemas.microsoft.com/office/powerpoint/2010/main" val="333345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2F24FE-4794-489D-B287-B295BDE7A57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256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2F24FE-4794-489D-B287-B295BDE7A57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4737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02E6DD8-428F-4A8C-A035-EB07B6C8440E}" type="slidenum">
              <a:rPr lang="en-ZA" smtClean="0"/>
              <a:t>‹#›</a:t>
            </a:fld>
            <a:endParaRPr lang="en-ZA"/>
          </a:p>
        </p:txBody>
      </p:sp>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93738"/>
            <a:ext cx="4104456" cy="165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873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71607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02634"/>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9"/>
            <a:ext cx="6019800" cy="5602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1801914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chor="ctr" anchorCtr="0">
            <a:noAutofit/>
          </a:bodyPr>
          <a:lstStyle>
            <a:lvl1pPr>
              <a:lnSpc>
                <a:spcPct val="100000"/>
              </a:lnSpc>
              <a:defRPr/>
            </a:lvl1pPr>
          </a:lstStyle>
          <a:p>
            <a:r>
              <a:rPr lang="de-DE" dirty="0"/>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DC1E638-3F78-4E0D-883A-B278700C48C0}" type="slidenum">
              <a:rPr lang="de-DE" smtClean="0"/>
              <a:pPr/>
              <a:t>‹#›</a:t>
            </a:fld>
            <a:endParaRPr lang="de-DE"/>
          </a:p>
        </p:txBody>
      </p:sp>
      <p:sp>
        <p:nvSpPr>
          <p:cNvPr id="9" name="Textplatzhalter 7"/>
          <p:cNvSpPr>
            <a:spLocks noGrp="1"/>
          </p:cNvSpPr>
          <p:nvPr>
            <p:ph type="body" sz="quarter" idx="13"/>
          </p:nvPr>
        </p:nvSpPr>
        <p:spPr>
          <a:xfrm>
            <a:off x="323850" y="854994"/>
            <a:ext cx="8496300" cy="336244"/>
          </a:xfrm>
        </p:spPr>
        <p:txBody>
          <a:bodyPr lIns="0" tIns="0" rIns="0" bIns="0" anchor="t" anchorCtr="0">
            <a:noAutofit/>
          </a:bodyPr>
          <a:lstStyle>
            <a:lvl1pPr>
              <a:buNone/>
              <a:defRPr sz="2000"/>
            </a:lvl1pPr>
          </a:lstStyle>
          <a:p>
            <a:pPr lvl="0"/>
            <a:r>
              <a:rPr lang="de-DE" dirty="0"/>
              <a:t>Textmasterformate durch Klicken bearbeiten</a:t>
            </a:r>
          </a:p>
        </p:txBody>
      </p:sp>
    </p:spTree>
    <p:extLst>
      <p:ext uri="{BB962C8B-B14F-4D97-AF65-F5344CB8AC3E}">
        <p14:creationId xmlns:p14="http://schemas.microsoft.com/office/powerpoint/2010/main" val="301108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176275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ZA"/>
          </a:p>
        </p:txBody>
      </p:sp>
      <p:sp>
        <p:nvSpPr>
          <p:cNvPr id="6" name="Slide Number Placeholder 5"/>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323339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0" y="692696"/>
            <a:ext cx="4495800" cy="51845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692696"/>
            <a:ext cx="4495800" cy="518457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42306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0" y="692696"/>
            <a:ext cx="44999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0" y="1340769"/>
            <a:ext cx="4497388" cy="45365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4008" y="692696"/>
            <a:ext cx="44999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40769"/>
            <a:ext cx="4498975" cy="45365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ZA"/>
          </a:p>
        </p:txBody>
      </p:sp>
      <p:sp>
        <p:nvSpPr>
          <p:cNvPr id="9" name="Slide Number Placeholder 8"/>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165218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ZA"/>
          </a:p>
        </p:txBody>
      </p:sp>
      <p:sp>
        <p:nvSpPr>
          <p:cNvPr id="5" name="Slide Number Placeholder 4"/>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235142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ZA"/>
          </a:p>
        </p:txBody>
      </p:sp>
      <p:sp>
        <p:nvSpPr>
          <p:cNvPr id="4" name="Slide Number Placeholder 3"/>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224608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1"/>
            <a:ext cx="5111750" cy="56042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1"/>
            <a:ext cx="3008313" cy="44421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246430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ZA"/>
          </a:p>
        </p:txBody>
      </p:sp>
      <p:sp>
        <p:nvSpPr>
          <p:cNvPr id="7" name="Slide Number Placeholder 6"/>
          <p:cNvSpPr>
            <a:spLocks noGrp="1"/>
          </p:cNvSpPr>
          <p:nvPr>
            <p:ph type="sldNum" sz="quarter" idx="12"/>
          </p:nvPr>
        </p:nvSpPr>
        <p:spPr/>
        <p:txBody>
          <a:bodyPr/>
          <a:lstStyle/>
          <a:p>
            <a:fld id="{602E6DD8-428F-4A8C-A035-EB07B6C8440E}" type="slidenum">
              <a:rPr lang="en-ZA" smtClean="0"/>
              <a:t>‹#›</a:t>
            </a:fld>
            <a:endParaRPr lang="en-ZA"/>
          </a:p>
        </p:txBody>
      </p:sp>
    </p:spTree>
    <p:extLst>
      <p:ext uri="{BB962C8B-B14F-4D97-AF65-F5344CB8AC3E}">
        <p14:creationId xmlns:p14="http://schemas.microsoft.com/office/powerpoint/2010/main" val="265894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692696"/>
          </a:xfrm>
          <a:prstGeom prst="rect">
            <a:avLst/>
          </a:prstGeom>
        </p:spPr>
        <p:txBody>
          <a:bodyPr vert="horz" lIns="91440" tIns="45720" rIns="91440" bIns="45720" rtlCol="0" anchor="ctr">
            <a:noAutofit/>
          </a:bodyPr>
          <a:lstStyle/>
          <a:p>
            <a:r>
              <a:rPr lang="en-US" dirty="0"/>
              <a:t>Click to edit Master title style</a:t>
            </a:r>
            <a:endParaRPr lang="en-ZA" dirty="0"/>
          </a:p>
        </p:txBody>
      </p:sp>
      <p:sp>
        <p:nvSpPr>
          <p:cNvPr id="3" name="Text Placeholder 2"/>
          <p:cNvSpPr>
            <a:spLocks noGrp="1"/>
          </p:cNvSpPr>
          <p:nvPr>
            <p:ph type="body" idx="1"/>
          </p:nvPr>
        </p:nvSpPr>
        <p:spPr>
          <a:xfrm>
            <a:off x="0" y="692696"/>
            <a:ext cx="9144000" cy="51912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E6DD8-428F-4A8C-A035-EB07B6C8440E}" type="slidenum">
              <a:rPr lang="en-ZA" smtClean="0"/>
              <a:t>‹#›</a:t>
            </a:fld>
            <a:endParaRPr lang="en-ZA"/>
          </a:p>
        </p:txBody>
      </p:sp>
      <p:grpSp>
        <p:nvGrpSpPr>
          <p:cNvPr id="11" name="Group 10"/>
          <p:cNvGrpSpPr/>
          <p:nvPr userDrawn="1"/>
        </p:nvGrpSpPr>
        <p:grpSpPr>
          <a:xfrm>
            <a:off x="0" y="5834338"/>
            <a:ext cx="9144000" cy="965076"/>
            <a:chOff x="0" y="5828721"/>
            <a:chExt cx="9144000" cy="1017421"/>
          </a:xfrm>
        </p:grpSpPr>
        <p:pic>
          <p:nvPicPr>
            <p:cNvPr id="12"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Connector 12"/>
            <p:cNvCxnSpPr/>
            <p:nvPr/>
          </p:nvCxnSpPr>
          <p:spPr>
            <a:xfrm>
              <a:off x="0" y="5881066"/>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4"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985136" y="6031269"/>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37079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3600" b="1" kern="1200">
          <a:solidFill>
            <a:srgbClr val="00B05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za/url?sa=i&amp;rct=j&amp;q=&amp;esrc=s&amp;source=images&amp;cd=&amp;cad=rja&amp;uact=8&amp;ved=0ahUKEwicvY-55_bSAhWGPBQKHWfBCYAQjRwIBw&amp;url=http://sa-save.com/products/delivery&amp;psig=AFQjCNH4keMGO-ut4D9LTwWxmLfIw83b5w&amp;ust=149070832947084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google.co.za/url?sa=i&amp;rct=j&amp;q=&amp;esrc=s&amp;source=images&amp;cd=&amp;cad=rja&amp;uact=8&amp;ved=0ahUKEwicvY-55_bSAhWGPBQKHWfBCYAQjRwIBw&amp;url=http://sa-save.com/products/delivery&amp;psig=AFQjCNH4keMGO-ut4D9LTwWxmLfIw83b5w&amp;ust=1490708329470844" TargetMode="External"/><Relationship Id="rId5" Type="http://schemas.openxmlformats.org/officeDocument/2006/relationships/image" Target="../media/image4.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02E6DD8-428F-4A8C-A035-EB07B6C8440E}" type="slidenum">
              <a:rPr lang="en-ZA" smtClean="0"/>
              <a:t>1</a:t>
            </a:fld>
            <a:endParaRPr lang="en-ZA"/>
          </a:p>
        </p:txBody>
      </p:sp>
      <p:sp>
        <p:nvSpPr>
          <p:cNvPr id="5" name="Title 1">
            <a:extLst>
              <a:ext uri="{FF2B5EF4-FFF2-40B4-BE49-F238E27FC236}">
                <a16:creationId xmlns:a16="http://schemas.microsoft.com/office/drawing/2014/main" id="{B62CF20C-AB01-7848-A844-2542D370AF4B}"/>
              </a:ext>
            </a:extLst>
          </p:cNvPr>
          <p:cNvSpPr txBox="1">
            <a:spLocks/>
          </p:cNvSpPr>
          <p:nvPr/>
        </p:nvSpPr>
        <p:spPr>
          <a:xfrm>
            <a:off x="457200" y="2924945"/>
            <a:ext cx="8229600" cy="1584176"/>
          </a:xfrm>
          <a:prstGeom prst="rect">
            <a:avLst/>
          </a:prstGeom>
          <a:solidFill>
            <a:schemeClr val="accent3"/>
          </a:solidFill>
        </p:spPr>
        <p:txBody>
          <a:bodyPr vert="horz" lIns="91440" tIns="45720" rIns="91440" bIns="45720" rtlCol="0" anchor="ctr" anchorCtr="0">
            <a:noAutofit/>
          </a:bodyPr>
          <a:lstStyle>
            <a:lvl1pPr algn="ctr" defTabSz="914400" rtl="0" eaLnBrk="1" latinLnBrk="0" hangingPunct="1">
              <a:lnSpc>
                <a:spcPct val="100000"/>
              </a:lnSpc>
              <a:spcBef>
                <a:spcPct val="0"/>
              </a:spcBef>
              <a:buNone/>
              <a:defRPr sz="3600" b="1" kern="1200">
                <a:solidFill>
                  <a:srgbClr val="00B050"/>
                </a:solidFill>
                <a:latin typeface="+mj-lt"/>
                <a:ea typeface="+mj-ea"/>
                <a:cs typeface="+mj-cs"/>
              </a:defRPr>
            </a:lvl1pPr>
          </a:lstStyle>
          <a:p>
            <a:pPr>
              <a:spcBef>
                <a:spcPct val="20000"/>
              </a:spcBef>
            </a:pPr>
            <a:r>
              <a:rPr lang="en-US" sz="2400" dirty="0">
                <a:solidFill>
                  <a:schemeClr val="tx1"/>
                </a:solidFill>
                <a:ea typeface="+mn-ea"/>
                <a:cs typeface="+mn-cs"/>
              </a:rPr>
              <a:t>STATUS UPDATE ON BIOMETRIC MOVEMENT CONTROL SYSTEM (BMCS) &amp; AUTOMATED BIOMETRIC IDENTIFICATION SYSTEM (ABIS</a:t>
            </a:r>
            <a:r>
              <a:rPr lang="en-US" sz="3200" dirty="0">
                <a:solidFill>
                  <a:schemeClr val="tx1"/>
                </a:solidFill>
                <a:ea typeface="+mn-ea"/>
                <a:cs typeface="+mn-cs"/>
              </a:rPr>
              <a:t>)</a:t>
            </a:r>
            <a:endParaRPr lang="en-ZA" sz="3200" dirty="0">
              <a:solidFill>
                <a:schemeClr val="tx1"/>
              </a:solidFill>
              <a:ea typeface="+mn-ea"/>
              <a:cs typeface="+mn-cs"/>
            </a:endParaRPr>
          </a:p>
        </p:txBody>
      </p:sp>
      <p:sp>
        <p:nvSpPr>
          <p:cNvPr id="6" name="Rectangle 5">
            <a:extLst>
              <a:ext uri="{FF2B5EF4-FFF2-40B4-BE49-F238E27FC236}">
                <a16:creationId xmlns:a16="http://schemas.microsoft.com/office/drawing/2014/main" id="{D4ABB911-6648-9143-8747-834EABE6642A}"/>
              </a:ext>
            </a:extLst>
          </p:cNvPr>
          <p:cNvSpPr/>
          <p:nvPr/>
        </p:nvSpPr>
        <p:spPr>
          <a:xfrm>
            <a:off x="1264941" y="1777727"/>
            <a:ext cx="6614118" cy="923330"/>
          </a:xfrm>
          <a:prstGeom prst="rect">
            <a:avLst/>
          </a:prstGeom>
        </p:spPr>
        <p:txBody>
          <a:bodyPr wrap="none">
            <a:spAutoFit/>
          </a:bodyPr>
          <a:lstStyle/>
          <a:p>
            <a:pPr algn="ctr"/>
            <a:r>
              <a:rPr lang="en-US" b="1" dirty="0"/>
              <a:t>PRESENTATION TO THE PORTFOLIO COMMITTEE ON HOME AFFAIRS</a:t>
            </a:r>
          </a:p>
          <a:p>
            <a:pPr algn="ctr"/>
            <a:endParaRPr lang="en-US" b="1" dirty="0"/>
          </a:p>
          <a:p>
            <a:pPr algn="ctr"/>
            <a:r>
              <a:rPr lang="en-US" b="1" dirty="0"/>
              <a:t>DATE: 09 MAY 2023</a:t>
            </a:r>
            <a:endParaRPr lang="en-ZA" b="1" dirty="0"/>
          </a:p>
        </p:txBody>
      </p:sp>
    </p:spTree>
    <p:extLst>
      <p:ext uri="{BB962C8B-B14F-4D97-AF65-F5344CB8AC3E}">
        <p14:creationId xmlns:p14="http://schemas.microsoft.com/office/powerpoint/2010/main" val="213982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665921"/>
          </a:xfrm>
          <a:solidFill>
            <a:schemeClr val="accent3"/>
          </a:solidFill>
        </p:spPr>
        <p:txBody>
          <a:bodyPr/>
          <a:lstStyle/>
          <a:p>
            <a:pPr>
              <a:spcBef>
                <a:spcPct val="20000"/>
              </a:spcBef>
            </a:pPr>
            <a:r>
              <a:rPr lang="en-US" sz="3200" b="1" dirty="0">
                <a:solidFill>
                  <a:schemeClr val="tx1"/>
                </a:solidFill>
                <a:ea typeface="+mn-ea"/>
                <a:cs typeface="+mn-cs"/>
              </a:rPr>
              <a:t>DHA HANIS TECH REFRESH - ABIS</a:t>
            </a:r>
            <a:endParaRPr lang="en-ZA" sz="3200" b="1" dirty="0">
              <a:solidFill>
                <a:schemeClr val="tx1"/>
              </a:solidFill>
              <a:ea typeface="+mn-ea"/>
              <a:cs typeface="+mn-cs"/>
            </a:endParaRPr>
          </a:p>
        </p:txBody>
      </p:sp>
      <p:sp>
        <p:nvSpPr>
          <p:cNvPr id="3" name="Content Placeholder 2"/>
          <p:cNvSpPr>
            <a:spLocks noGrp="1"/>
          </p:cNvSpPr>
          <p:nvPr>
            <p:ph idx="1"/>
          </p:nvPr>
        </p:nvSpPr>
        <p:spPr>
          <a:xfrm>
            <a:off x="0" y="765313"/>
            <a:ext cx="9144000" cy="5178288"/>
          </a:xfrm>
        </p:spPr>
        <p:txBody>
          <a:bodyPr>
            <a:normAutofit lnSpcReduction="10000"/>
          </a:bodyPr>
          <a:lstStyle/>
          <a:p>
            <a:pPr marL="285750" indent="-285750">
              <a:buFont typeface="Wingdings" pitchFamily="2" charset="2"/>
              <a:buChar char="§"/>
            </a:pPr>
            <a:r>
              <a:rPr lang="en-GB" sz="1800" dirty="0"/>
              <a:t>IDEMIA undertook to deliver the ABIS Project ceded on “</a:t>
            </a:r>
            <a:r>
              <a:rPr lang="en-GB" sz="1800" dirty="0" err="1"/>
              <a:t>voetstoots</a:t>
            </a:r>
            <a:r>
              <a:rPr lang="en-GB" sz="1800" dirty="0"/>
              <a:t>” by EOH in accordance with the following phase 1 deliverables and time-lines as stated in the MSA:</a:t>
            </a:r>
            <a:endParaRPr lang="en-ZA" sz="1800" dirty="0"/>
          </a:p>
          <a:p>
            <a:pPr marL="0" indent="0">
              <a:buNone/>
            </a:pPr>
            <a:endParaRPr lang="en-GB" sz="1800" b="1" dirty="0"/>
          </a:p>
          <a:p>
            <a:pPr marL="285750" indent="-285750">
              <a:buFont typeface="Wingdings" pitchFamily="2" charset="2"/>
              <a:buChar char="§"/>
            </a:pPr>
            <a:r>
              <a:rPr lang="en-GB" sz="1800" b="1" dirty="0"/>
              <a:t>Phase1 – 01 May 2021 to December 2021</a:t>
            </a:r>
            <a:endParaRPr lang="en-ZA" sz="1800" dirty="0"/>
          </a:p>
          <a:p>
            <a:pPr lvl="1">
              <a:buFont typeface="Wingdings" pitchFamily="2" charset="2"/>
              <a:buChar char="§"/>
            </a:pPr>
            <a:r>
              <a:rPr lang="en-GB" sz="1800" dirty="0"/>
              <a:t>On completion of Phase 1, the ABIS should be fully functional and operational with </a:t>
            </a:r>
            <a:r>
              <a:rPr lang="en-ZA" sz="1800" dirty="0"/>
              <a:t>all the functionalities currently enjoyed by the DHA under HANIS as detailed in the Tender. </a:t>
            </a:r>
          </a:p>
          <a:p>
            <a:pPr lvl="0"/>
            <a:endParaRPr lang="en-ZA" sz="1800" dirty="0"/>
          </a:p>
          <a:p>
            <a:pPr lvl="1">
              <a:buFont typeface="Wingdings" pitchFamily="2" charset="2"/>
              <a:buChar char="§"/>
            </a:pPr>
            <a:r>
              <a:rPr lang="en-ZA" sz="1800" dirty="0"/>
              <a:t>Additional features and capabilities to perform facial recognition and latent searches as detailed in the Tender. </a:t>
            </a:r>
          </a:p>
          <a:p>
            <a:pPr lvl="0"/>
            <a:endParaRPr lang="en-ZA" sz="1800" dirty="0"/>
          </a:p>
          <a:p>
            <a:pPr lvl="1">
              <a:buFont typeface="Wingdings" pitchFamily="2" charset="2"/>
              <a:buChar char="§"/>
            </a:pPr>
            <a:r>
              <a:rPr lang="en-ZA" sz="1800" dirty="0"/>
              <a:t>All the DHA Data previously stored on HANIS to be migrated to the ABIS in its totality and in a readily usable form, with no duplication of data, and no compromise on the integrity of that data. At the completion of Phase 1, the provision of the Maintenance and Support services will commence in respect of Phase 1 Deliverables.</a:t>
            </a:r>
          </a:p>
          <a:p>
            <a:pPr lvl="1"/>
            <a:endParaRPr lang="en-ZA" sz="1800" dirty="0"/>
          </a:p>
          <a:p>
            <a:pPr marL="285750" indent="-285750">
              <a:buFont typeface="Wingdings" pitchFamily="2" charset="2"/>
              <a:buChar char="§"/>
            </a:pPr>
            <a:r>
              <a:rPr lang="en-US" sz="1800" dirty="0"/>
              <a:t>Engagements at technical  and Business level  including Governance commenced May 2021 and to date</a:t>
            </a:r>
          </a:p>
          <a:p>
            <a:pPr marL="0" indent="0" algn="just">
              <a:buNone/>
            </a:pPr>
            <a:endParaRPr lang="en-ZA" sz="1800" dirty="0"/>
          </a:p>
        </p:txBody>
      </p:sp>
      <p:sp>
        <p:nvSpPr>
          <p:cNvPr id="5" name="Slide Number Placeholder 4"/>
          <p:cNvSpPr>
            <a:spLocks noGrp="1"/>
          </p:cNvSpPr>
          <p:nvPr>
            <p:ph type="sldNum" sz="quarter" idx="12"/>
          </p:nvPr>
        </p:nvSpPr>
        <p:spPr>
          <a:xfrm>
            <a:off x="2998204" y="6244397"/>
            <a:ext cx="2190750" cy="365125"/>
          </a:xfrm>
        </p:spPr>
        <p: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 typeface="+mj-lt"/>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09221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1267891"/>
            <a:ext cx="8182046" cy="3158336"/>
          </a:xfrm>
          <a:solidFill>
            <a:schemeClr val="accent3"/>
          </a:solidFill>
        </p:spPr>
        <p:txBody>
          <a:bodyPr/>
          <a:lstStyle/>
          <a:p>
            <a:pPr>
              <a:lnSpc>
                <a:spcPct val="250000"/>
              </a:lnSpc>
              <a:spcBef>
                <a:spcPct val="20000"/>
              </a:spcBef>
            </a:pPr>
            <a:r>
              <a:rPr lang="en-US" sz="3200" b="1" dirty="0">
                <a:solidFill>
                  <a:schemeClr val="tx1"/>
                </a:solidFill>
                <a:ea typeface="+mn-ea"/>
                <a:cs typeface="+mn-cs"/>
              </a:rPr>
              <a:t>ABIS PROJECT (PHASE 1 ) </a:t>
            </a:r>
            <a:br>
              <a:rPr lang="en-US" sz="3200" b="1" dirty="0">
                <a:solidFill>
                  <a:schemeClr val="tx1"/>
                </a:solidFill>
                <a:ea typeface="+mn-ea"/>
                <a:cs typeface="+mn-cs"/>
              </a:rPr>
            </a:br>
            <a:r>
              <a:rPr lang="en-US" sz="3200" b="1" dirty="0">
                <a:solidFill>
                  <a:schemeClr val="tx1"/>
                </a:solidFill>
                <a:ea typeface="+mn-ea"/>
                <a:cs typeface="+mn-cs"/>
              </a:rPr>
              <a:t>TIME LINE UNDER IDEMIA</a:t>
            </a:r>
            <a:endParaRPr lang="en-ZA" sz="3200" b="1" dirty="0">
              <a:solidFill>
                <a:schemeClr val="tx1"/>
              </a:solidFill>
              <a:ea typeface="+mn-ea"/>
              <a:cs typeface="+mn-cs"/>
            </a:endParaRPr>
          </a:p>
        </p:txBody>
      </p:sp>
      <p:sp>
        <p:nvSpPr>
          <p:cNvPr id="5" name="Slide Number Placeholder 4"/>
          <p:cNvSpPr>
            <a:spLocks noGrp="1"/>
          </p:cNvSpPr>
          <p:nvPr>
            <p:ph type="sldNum" sz="quarter" idx="12"/>
          </p:nvPr>
        </p:nvSpPr>
        <p:spPr>
          <a:xfrm>
            <a:off x="3115163" y="6322533"/>
            <a:ext cx="2190750" cy="365125"/>
          </a:xfrm>
        </p:spPr>
        <p: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 typeface="+mj-lt"/>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64182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60"/>
            <a:ext cx="8229600" cy="541438"/>
          </a:xfrm>
          <a:solidFill>
            <a:schemeClr val="accent3"/>
          </a:solidFill>
        </p:spPr>
        <p:txBody>
          <a:bodyPr/>
          <a:lstStyle/>
          <a:p>
            <a:pPr>
              <a:spcBef>
                <a:spcPct val="20000"/>
              </a:spcBef>
            </a:pPr>
            <a:r>
              <a:rPr lang="en-US" sz="2400" b="1" dirty="0">
                <a:solidFill>
                  <a:schemeClr val="tx1"/>
                </a:solidFill>
                <a:latin typeface="+mn-lt"/>
                <a:ea typeface="+mn-ea"/>
                <a:cs typeface="+mn-cs"/>
              </a:rPr>
              <a:t>ABIS PROJECT PHASE 1 </a:t>
            </a:r>
            <a:r>
              <a:rPr lang="en-US" sz="2400" b="1" dirty="0">
                <a:solidFill>
                  <a:schemeClr val="tx1"/>
                </a:solidFill>
              </a:rPr>
              <a:t>TIMELINES HIGHLEVEL</a:t>
            </a:r>
            <a:endParaRPr lang="en-ZA" sz="2400" b="1" dirty="0">
              <a:solidFill>
                <a:schemeClr val="tx1"/>
              </a:solidFill>
              <a:latin typeface="+mn-lt"/>
              <a:ea typeface="+mn-ea"/>
              <a:cs typeface="+mn-cs"/>
            </a:endParaRPr>
          </a:p>
        </p:txBody>
      </p:sp>
      <p:sp>
        <p:nvSpPr>
          <p:cNvPr id="5" name="Slide Number Placeholder 4"/>
          <p:cNvSpPr>
            <a:spLocks noGrp="1"/>
          </p:cNvSpPr>
          <p:nvPr>
            <p:ph type="sldNum" sz="quarter" idx="12"/>
          </p:nvPr>
        </p:nvSpPr>
        <p:spPr>
          <a:xfrm>
            <a:off x="3476625" y="6173787"/>
            <a:ext cx="2190750" cy="365125"/>
          </a:xfrm>
        </p:spPr>
        <p: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 typeface="+mj-lt"/>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Table 5"/>
          <p:cNvGraphicFramePr>
            <a:graphicFrameLocks noGrp="1"/>
          </p:cNvGraphicFramePr>
          <p:nvPr>
            <p:extLst/>
          </p:nvPr>
        </p:nvGraphicFramePr>
        <p:xfrm>
          <a:off x="179511" y="765316"/>
          <a:ext cx="8784978" cy="4979747"/>
        </p:xfrm>
        <a:graphic>
          <a:graphicData uri="http://schemas.openxmlformats.org/drawingml/2006/table">
            <a:tbl>
              <a:tblPr firstRow="1" firstCol="1" bandRow="1">
                <a:tableStyleId>{69C7853C-536D-4A76-A0AE-DD22124D55A5}</a:tableStyleId>
              </a:tblPr>
              <a:tblGrid>
                <a:gridCol w="760937">
                  <a:extLst>
                    <a:ext uri="{9D8B030D-6E8A-4147-A177-3AD203B41FA5}">
                      <a16:colId xmlns:a16="http://schemas.microsoft.com/office/drawing/2014/main" val="4134691310"/>
                    </a:ext>
                  </a:extLst>
                </a:gridCol>
                <a:gridCol w="3444268">
                  <a:extLst>
                    <a:ext uri="{9D8B030D-6E8A-4147-A177-3AD203B41FA5}">
                      <a16:colId xmlns:a16="http://schemas.microsoft.com/office/drawing/2014/main" val="3821600911"/>
                    </a:ext>
                  </a:extLst>
                </a:gridCol>
                <a:gridCol w="4579773">
                  <a:extLst>
                    <a:ext uri="{9D8B030D-6E8A-4147-A177-3AD203B41FA5}">
                      <a16:colId xmlns:a16="http://schemas.microsoft.com/office/drawing/2014/main" val="645982052"/>
                    </a:ext>
                  </a:extLst>
                </a:gridCol>
              </a:tblGrid>
              <a:tr h="284231">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pPr marL="6350" marR="31750" indent="-6350" algn="ctr">
                        <a:lnSpc>
                          <a:spcPct val="107000"/>
                        </a:lnSpc>
                        <a:spcAft>
                          <a:spcPts val="0"/>
                        </a:spcAft>
                      </a:pPr>
                      <a:r>
                        <a:rPr lang="en-US" sz="1800" dirty="0">
                          <a:solidFill>
                            <a:schemeClr val="tx1"/>
                          </a:solidFill>
                          <a:effectLst/>
                          <a:latin typeface="+mn-lt"/>
                          <a:ea typeface="Calibri" panose="020F0502020204030204" pitchFamily="34" charset="0"/>
                          <a:cs typeface="Arial" panose="020B0604020202020204" pitchFamily="34" charset="0"/>
                        </a:rPr>
                        <a:t>PHASE</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67945" marR="0" marT="2540" marB="0"/>
                </a:tc>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pPr marL="635" marR="4445" indent="-6350" algn="ctr">
                        <a:lnSpc>
                          <a:spcPct val="107000"/>
                        </a:lnSpc>
                        <a:spcAft>
                          <a:spcPts val="0"/>
                        </a:spcAft>
                      </a:pPr>
                      <a:r>
                        <a:rPr lang="en-US" sz="1800" dirty="0">
                          <a:solidFill>
                            <a:schemeClr val="tx1"/>
                          </a:solidFill>
                          <a:effectLst/>
                          <a:latin typeface="+mn-lt"/>
                          <a:ea typeface="Calibri" panose="020F0502020204030204" pitchFamily="34" charset="0"/>
                          <a:cs typeface="Arial" panose="020B0604020202020204" pitchFamily="34" charset="0"/>
                        </a:rPr>
                        <a:t>DELIVERABLE</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67945" marR="0" marT="2540" marB="0"/>
                </a:tc>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pPr marL="635" marR="4445" indent="-6350" algn="ctr">
                        <a:lnSpc>
                          <a:spcPct val="107000"/>
                        </a:lnSpc>
                        <a:spcAft>
                          <a:spcPts val="0"/>
                        </a:spcAft>
                      </a:pPr>
                      <a:r>
                        <a:rPr lang="en-US" sz="1800" dirty="0">
                          <a:solidFill>
                            <a:schemeClr val="tx1"/>
                          </a:solidFill>
                          <a:effectLst/>
                          <a:latin typeface="+mn-lt"/>
                          <a:ea typeface="Calibri" panose="020F0502020204030204" pitchFamily="34" charset="0"/>
                          <a:cs typeface="Arial" panose="020B0604020202020204" pitchFamily="34" charset="0"/>
                        </a:rPr>
                        <a:t>PERIOD</a:t>
                      </a:r>
                      <a:endParaRPr lang="en-ZA" sz="1800" dirty="0">
                        <a:solidFill>
                          <a:schemeClr val="tx1"/>
                        </a:solidFill>
                        <a:effectLst/>
                        <a:latin typeface="+mn-lt"/>
                        <a:ea typeface="Calibri" panose="020F0502020204030204" pitchFamily="34" charset="0"/>
                        <a:cs typeface="Arial" panose="020B0604020202020204" pitchFamily="34" charset="0"/>
                      </a:endParaRPr>
                    </a:p>
                  </a:txBody>
                  <a:tcPr marL="67945" marR="0" marT="2540" marB="0"/>
                </a:tc>
                <a:extLst>
                  <a:ext uri="{0D108BD9-81ED-4DB2-BD59-A6C34878D82A}">
                    <a16:rowId xmlns:a16="http://schemas.microsoft.com/office/drawing/2014/main" val="1711297781"/>
                  </a:ext>
                </a:extLst>
              </a:tr>
              <a:tr h="865016">
                <a:tc rowSpan="6">
                  <a:txBody>
                    <a:bodyPr/>
                    <a:lstStyle/>
                    <a:p>
                      <a:pPr marL="6350" marR="70485" indent="-6350" algn="ctr">
                        <a:lnSpc>
                          <a:spcPct val="107000"/>
                        </a:lnSpc>
                        <a:spcAft>
                          <a:spcPts val="0"/>
                        </a:spcAft>
                      </a:pPr>
                      <a:r>
                        <a:rPr lang="en-US" sz="1600" b="1" dirty="0">
                          <a:solidFill>
                            <a:schemeClr val="tx1"/>
                          </a:solidFill>
                          <a:effectLst/>
                          <a:latin typeface="+mn-lt"/>
                          <a:ea typeface="Calibri" panose="020F0502020204030204" pitchFamily="34" charset="0"/>
                          <a:cs typeface="Arial" panose="020B0604020202020204" pitchFamily="34" charset="0"/>
                        </a:rPr>
                        <a:t>1</a:t>
                      </a:r>
                      <a:endParaRPr lang="en-ZA" sz="1600" b="1" dirty="0">
                        <a:solidFill>
                          <a:schemeClr val="tx1"/>
                        </a:solidFill>
                        <a:effectLst/>
                        <a:latin typeface="+mn-lt"/>
                        <a:ea typeface="Calibri" panose="020F0502020204030204" pitchFamily="34" charset="0"/>
                        <a:cs typeface="Arial" panose="020B0604020202020204" pitchFamily="34" charset="0"/>
                      </a:endParaRPr>
                    </a:p>
                  </a:txBody>
                  <a:tcPr marL="67945" marR="0" marT="2540" marB="0" anchor="ctr"/>
                </a:tc>
                <a:tc rowSpan="6">
                  <a:txBody>
                    <a:bodyPr/>
                    <a:lstStyle/>
                    <a:p>
                      <a:pPr marL="280035" marR="4445" indent="-285750" algn="just">
                        <a:lnSpc>
                          <a:spcPct val="107000"/>
                        </a:lnSpc>
                        <a:spcAft>
                          <a:spcPts val="0"/>
                        </a:spcAft>
                        <a:buFont typeface="Arial" panose="020B0604020202020204" pitchFamily="34" charset="0"/>
                        <a:buChar char="•"/>
                      </a:pPr>
                      <a:r>
                        <a:rPr lang="en-US" sz="1600" b="0" dirty="0">
                          <a:solidFill>
                            <a:schemeClr val="tx1"/>
                          </a:solidFill>
                          <a:effectLst/>
                          <a:latin typeface="+mn-lt"/>
                          <a:ea typeface="Calibri" panose="020F0502020204030204" pitchFamily="34" charset="0"/>
                          <a:cs typeface="Arial" panose="020B0604020202020204" pitchFamily="34" charset="0"/>
                        </a:rPr>
                        <a:t>Fully functional and operational with all the functionalities currently enjoyed by the DHA under HANIS.</a:t>
                      </a:r>
                      <a:endParaRPr lang="en-ZA" sz="1600" b="0" dirty="0">
                        <a:solidFill>
                          <a:schemeClr val="tx1"/>
                        </a:solidFill>
                        <a:effectLst/>
                        <a:latin typeface="+mn-lt"/>
                        <a:ea typeface="Calibri" panose="020F0502020204030204" pitchFamily="34" charset="0"/>
                        <a:cs typeface="Arial" panose="020B0604020202020204" pitchFamily="34" charset="0"/>
                      </a:endParaRPr>
                    </a:p>
                    <a:p>
                      <a:pPr marL="280035" marR="4445" indent="-285750" algn="just">
                        <a:lnSpc>
                          <a:spcPct val="107000"/>
                        </a:lnSpc>
                        <a:spcAft>
                          <a:spcPts val="0"/>
                        </a:spcAft>
                        <a:buFont typeface="Arial" panose="020B0604020202020204" pitchFamily="34" charset="0"/>
                        <a:buChar char="•"/>
                      </a:pPr>
                      <a:r>
                        <a:rPr lang="en-US" sz="1600" b="0" dirty="0">
                          <a:solidFill>
                            <a:schemeClr val="tx1"/>
                          </a:solidFill>
                          <a:effectLst/>
                          <a:latin typeface="+mn-lt"/>
                          <a:ea typeface="Calibri" panose="020F0502020204030204" pitchFamily="34" charset="0"/>
                          <a:cs typeface="Arial" panose="020B0604020202020204" pitchFamily="34" charset="0"/>
                        </a:rPr>
                        <a:t>Additional features and capabilities to perform facial recognition and latent searches </a:t>
                      </a:r>
                    </a:p>
                    <a:p>
                      <a:pPr marL="280035" marR="4445" indent="-285750" algn="just">
                        <a:lnSpc>
                          <a:spcPct val="107000"/>
                        </a:lnSpc>
                        <a:spcAft>
                          <a:spcPts val="0"/>
                        </a:spcAft>
                        <a:buFont typeface="Arial" panose="020B0604020202020204" pitchFamily="34" charset="0"/>
                        <a:buChar char="•"/>
                      </a:pPr>
                      <a:r>
                        <a:rPr lang="en-US" sz="1600" b="0" dirty="0">
                          <a:solidFill>
                            <a:schemeClr val="tx1"/>
                          </a:solidFill>
                          <a:effectLst/>
                          <a:latin typeface="+mn-lt"/>
                          <a:ea typeface="Calibri" panose="020F0502020204030204" pitchFamily="34" charset="0"/>
                          <a:cs typeface="Arial" panose="020B0604020202020204" pitchFamily="34" charset="0"/>
                        </a:rPr>
                        <a:t>All the DHA Data previously stored on HANIS to be migrated to the ABIS in its totality and in a readily usable form, with no duplication of data, and no compromise on the integrity of that data</a:t>
                      </a:r>
                      <a:endParaRPr lang="en-ZA" sz="1600" b="0" dirty="0">
                        <a:solidFill>
                          <a:schemeClr val="tx1"/>
                        </a:solidFill>
                        <a:effectLst/>
                        <a:latin typeface="+mn-lt"/>
                        <a:ea typeface="Calibri" panose="020F0502020204030204" pitchFamily="34" charset="0"/>
                        <a:cs typeface="Arial" panose="020B0604020202020204" pitchFamily="34" charset="0"/>
                      </a:endParaRPr>
                    </a:p>
                  </a:txBody>
                  <a:tcPr marL="67945" marR="0" marT="2540" marB="0" anchor="ctr"/>
                </a:tc>
                <a:tc>
                  <a:txBody>
                    <a:bodyPr/>
                    <a:lstStyle/>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Contractual Phase 1 Completion</a:t>
                      </a:r>
                    </a:p>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Date: 01 May 2021 to 30 November 2021 with an additional one month grace period</a:t>
                      </a:r>
                      <a:endParaRPr lang="en-ZA" sz="1600" b="0" dirty="0">
                        <a:solidFill>
                          <a:schemeClr val="tx1"/>
                        </a:solidFill>
                        <a:effectLst/>
                        <a:latin typeface="+mn-lt"/>
                        <a:cs typeface="Arial" panose="020B0604020202020204" pitchFamily="34" charset="0"/>
                      </a:endParaRPr>
                    </a:p>
                  </a:txBody>
                  <a:tcPr marL="67945" marR="0" marT="2540" marB="0" anchor="ctr"/>
                </a:tc>
                <a:extLst>
                  <a:ext uri="{0D108BD9-81ED-4DB2-BD59-A6C34878D82A}">
                    <a16:rowId xmlns:a16="http://schemas.microsoft.com/office/drawing/2014/main" val="1640116527"/>
                  </a:ext>
                </a:extLst>
              </a:tr>
              <a:tr h="573205">
                <a:tc vMerge="1">
                  <a:txBody>
                    <a:bodyPr/>
                    <a:lstStyle/>
                    <a:p>
                      <a:pPr marL="6350" marR="70485" indent="-6350" algn="ctr">
                        <a:lnSpc>
                          <a:spcPct val="107000"/>
                        </a:lnSpc>
                        <a:spcAft>
                          <a:spcPts val="0"/>
                        </a:spcAft>
                      </a:pP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45" marR="0" marT="2540" marB="0" anchor="ctr"/>
                </a:tc>
                <a:tc vMerge="1">
                  <a:txBody>
                    <a:bodyPr/>
                    <a:lstStyle/>
                    <a:p>
                      <a:pPr marL="635" marR="4445" indent="-6350" algn="l">
                        <a:lnSpc>
                          <a:spcPct val="107000"/>
                        </a:lnSpc>
                        <a:spcAft>
                          <a:spcPts val="0"/>
                        </a:spcAft>
                      </a:pP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45" marR="0" marT="2540" marB="0" anchor="ctr"/>
                </a:tc>
                <a:tc>
                  <a:txBody>
                    <a:bodyPr/>
                    <a:lstStyle/>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1</a:t>
                      </a:r>
                      <a:r>
                        <a:rPr lang="en-US" sz="1600" b="0" baseline="30000" dirty="0">
                          <a:solidFill>
                            <a:schemeClr val="tx1"/>
                          </a:solidFill>
                          <a:effectLst/>
                          <a:latin typeface="+mn-lt"/>
                          <a:cs typeface="Arial" panose="020B0604020202020204" pitchFamily="34" charset="0"/>
                        </a:rPr>
                        <a:t>st</a:t>
                      </a:r>
                      <a:r>
                        <a:rPr lang="en-US" sz="1600" b="0" dirty="0">
                          <a:solidFill>
                            <a:schemeClr val="tx1"/>
                          </a:solidFill>
                          <a:effectLst/>
                          <a:latin typeface="+mn-lt"/>
                          <a:cs typeface="Arial" panose="020B0604020202020204" pitchFamily="34" charset="0"/>
                        </a:rPr>
                        <a:t> Extension Date:</a:t>
                      </a:r>
                    </a:p>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Go-Live:</a:t>
                      </a:r>
                      <a:r>
                        <a:rPr lang="en-US" sz="1600" b="0" baseline="0" dirty="0">
                          <a:solidFill>
                            <a:schemeClr val="tx1"/>
                          </a:solidFill>
                          <a:effectLst/>
                          <a:latin typeface="+mn-lt"/>
                          <a:cs typeface="Arial" panose="020B0604020202020204" pitchFamily="34" charset="0"/>
                        </a:rPr>
                        <a:t> 28 February 2022</a:t>
                      </a:r>
                      <a:endParaRPr lang="en-ZA" sz="1600" b="0" dirty="0">
                        <a:solidFill>
                          <a:schemeClr val="tx1"/>
                        </a:solidFill>
                        <a:effectLst/>
                        <a:latin typeface="+mn-lt"/>
                        <a:cs typeface="Arial" panose="020B0604020202020204" pitchFamily="34" charset="0"/>
                      </a:endParaRPr>
                    </a:p>
                  </a:txBody>
                  <a:tcPr marL="67945" marR="0" marT="2540" marB="0" anchor="ctr"/>
                </a:tc>
                <a:extLst>
                  <a:ext uri="{0D108BD9-81ED-4DB2-BD59-A6C34878D82A}">
                    <a16:rowId xmlns:a16="http://schemas.microsoft.com/office/drawing/2014/main" val="10002"/>
                  </a:ext>
                </a:extLst>
              </a:tr>
              <a:tr h="573205">
                <a:tc vMerge="1">
                  <a:txBody>
                    <a:bodyPr/>
                    <a:lstStyle/>
                    <a:p>
                      <a:pPr marL="6350" marR="70485" indent="-6350" algn="ctr">
                        <a:lnSpc>
                          <a:spcPct val="107000"/>
                        </a:lnSpc>
                        <a:spcAft>
                          <a:spcPts val="0"/>
                        </a:spcAft>
                      </a:pP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45" marR="0" marT="2540" marB="0" anchor="ctr"/>
                </a:tc>
                <a:tc vMerge="1">
                  <a:txBody>
                    <a:bodyPr/>
                    <a:lstStyle/>
                    <a:p>
                      <a:pPr marL="635" marR="4445" indent="-6350" algn="l">
                        <a:lnSpc>
                          <a:spcPct val="107000"/>
                        </a:lnSpc>
                        <a:spcAft>
                          <a:spcPts val="0"/>
                        </a:spcAft>
                      </a:pP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45" marR="0" marT="2540" marB="0" anchor="ctr"/>
                </a:tc>
                <a:tc>
                  <a:txBody>
                    <a:bodyPr/>
                    <a:lstStyle/>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2</a:t>
                      </a:r>
                      <a:r>
                        <a:rPr lang="en-US" sz="1600" b="0" baseline="30000" dirty="0">
                          <a:solidFill>
                            <a:schemeClr val="tx1"/>
                          </a:solidFill>
                          <a:effectLst/>
                          <a:latin typeface="+mn-lt"/>
                          <a:cs typeface="Arial" panose="020B0604020202020204" pitchFamily="34" charset="0"/>
                        </a:rPr>
                        <a:t>nd</a:t>
                      </a:r>
                      <a:r>
                        <a:rPr lang="en-US" sz="1600" b="0" dirty="0">
                          <a:solidFill>
                            <a:schemeClr val="tx1"/>
                          </a:solidFill>
                          <a:effectLst/>
                          <a:latin typeface="+mn-lt"/>
                          <a:cs typeface="Arial" panose="020B0604020202020204" pitchFamily="34" charset="0"/>
                        </a:rPr>
                        <a:t> Extension:</a:t>
                      </a:r>
                    </a:p>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Go-Live: 31 March 2022.</a:t>
                      </a:r>
                      <a:endParaRPr lang="en-ZA" sz="1600" b="0" dirty="0">
                        <a:solidFill>
                          <a:schemeClr val="tx1"/>
                        </a:solidFill>
                        <a:effectLst/>
                        <a:latin typeface="+mn-lt"/>
                        <a:cs typeface="Arial" panose="020B0604020202020204" pitchFamily="34" charset="0"/>
                      </a:endParaRPr>
                    </a:p>
                  </a:txBody>
                  <a:tcPr marL="67945" marR="0" marT="2540" marB="0" anchor="ctr"/>
                </a:tc>
                <a:extLst>
                  <a:ext uri="{0D108BD9-81ED-4DB2-BD59-A6C34878D82A}">
                    <a16:rowId xmlns:a16="http://schemas.microsoft.com/office/drawing/2014/main" val="10003"/>
                  </a:ext>
                </a:extLst>
              </a:tr>
              <a:tr h="573205">
                <a:tc vMerge="1">
                  <a:txBody>
                    <a:bodyPr/>
                    <a:lstStyle/>
                    <a:p>
                      <a:endParaRPr lang="en-ZA"/>
                    </a:p>
                  </a:txBody>
                  <a:tcPr/>
                </a:tc>
                <a:tc vMerge="1">
                  <a:txBody>
                    <a:bodyPr/>
                    <a:lstStyle/>
                    <a:p>
                      <a:endParaRPr lang="en-ZA"/>
                    </a:p>
                  </a:txBody>
                  <a:tcPr/>
                </a:tc>
                <a:tc>
                  <a:txBody>
                    <a:bodyPr/>
                    <a:lstStyle/>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3rd Extension:</a:t>
                      </a:r>
                    </a:p>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Go-Live: 18 April 2022</a:t>
                      </a:r>
                    </a:p>
                  </a:txBody>
                  <a:tcPr marL="67945" marR="0" marT="2540" marB="0" anchor="ctr"/>
                </a:tc>
                <a:extLst>
                  <a:ext uri="{0D108BD9-81ED-4DB2-BD59-A6C34878D82A}">
                    <a16:rowId xmlns:a16="http://schemas.microsoft.com/office/drawing/2014/main" val="10004"/>
                  </a:ext>
                </a:extLst>
              </a:tr>
              <a:tr h="650441">
                <a:tc vMerge="1">
                  <a:txBody>
                    <a:bodyPr/>
                    <a:lstStyle/>
                    <a:p>
                      <a:endParaRPr lang="en-ZA"/>
                    </a:p>
                  </a:txBody>
                  <a:tcPr/>
                </a:tc>
                <a:tc vMerge="1">
                  <a:txBody>
                    <a:bodyPr/>
                    <a:lstStyle/>
                    <a:p>
                      <a:endParaRPr lang="en-ZA"/>
                    </a:p>
                  </a:txBody>
                  <a:tcPr/>
                </a:tc>
                <a:tc>
                  <a:txBody>
                    <a:bodyPr/>
                    <a:lstStyle/>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4</a:t>
                      </a:r>
                      <a:r>
                        <a:rPr lang="en-US" sz="1600" b="0" baseline="30000" dirty="0">
                          <a:solidFill>
                            <a:schemeClr val="tx1"/>
                          </a:solidFill>
                          <a:effectLst/>
                          <a:latin typeface="+mn-lt"/>
                          <a:cs typeface="Arial" panose="020B0604020202020204" pitchFamily="34" charset="0"/>
                        </a:rPr>
                        <a:t>th</a:t>
                      </a:r>
                      <a:r>
                        <a:rPr lang="en-US" sz="1600" b="0" dirty="0">
                          <a:solidFill>
                            <a:schemeClr val="tx1"/>
                          </a:solidFill>
                          <a:effectLst/>
                          <a:latin typeface="+mn-lt"/>
                          <a:cs typeface="Arial" panose="020B0604020202020204" pitchFamily="34" charset="0"/>
                        </a:rPr>
                        <a:t>  Extension:</a:t>
                      </a:r>
                    </a:p>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Go-Live: 20 June 2022</a:t>
                      </a:r>
                      <a:endParaRPr lang="en-ZA" sz="1600" b="0" dirty="0">
                        <a:solidFill>
                          <a:schemeClr val="tx1"/>
                        </a:solidFill>
                        <a:effectLst/>
                        <a:latin typeface="+mn-lt"/>
                        <a:cs typeface="Arial" panose="020B0604020202020204" pitchFamily="34" charset="0"/>
                      </a:endParaRPr>
                    </a:p>
                  </a:txBody>
                  <a:tcPr marL="67945" marR="0" marT="2540" marB="0" anchor="ctr"/>
                </a:tc>
                <a:extLst>
                  <a:ext uri="{0D108BD9-81ED-4DB2-BD59-A6C34878D82A}">
                    <a16:rowId xmlns:a16="http://schemas.microsoft.com/office/drawing/2014/main" val="10008"/>
                  </a:ext>
                </a:extLst>
              </a:tr>
              <a:tr h="1448638">
                <a:tc vMerge="1">
                  <a:txBody>
                    <a:bodyPr/>
                    <a:lstStyle/>
                    <a:p>
                      <a:pPr marL="6350" marR="70485" indent="-6350" algn="ctr">
                        <a:lnSpc>
                          <a:spcPct val="107000"/>
                        </a:lnSpc>
                        <a:spcAft>
                          <a:spcPts val="0"/>
                        </a:spcAft>
                      </a:pP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45" marR="0" marT="2540" marB="0" anchor="ctr"/>
                </a:tc>
                <a:tc vMerge="1">
                  <a:txBody>
                    <a:bodyPr/>
                    <a:lstStyle/>
                    <a:p>
                      <a:pPr marL="635" marR="4445" indent="-6350" algn="l">
                        <a:lnSpc>
                          <a:spcPct val="107000"/>
                        </a:lnSpc>
                        <a:spcAft>
                          <a:spcPts val="0"/>
                        </a:spcAft>
                      </a:pPr>
                      <a:endParaRPr lang="en-ZA" sz="16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7945" marR="0" marT="2540" marB="0" anchor="ctr"/>
                </a:tc>
                <a:tc>
                  <a:txBody>
                    <a:bodyPr/>
                    <a:lstStyle/>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5</a:t>
                      </a:r>
                      <a:r>
                        <a:rPr lang="en-US" sz="1600" b="0" baseline="30000" dirty="0">
                          <a:solidFill>
                            <a:schemeClr val="tx1"/>
                          </a:solidFill>
                          <a:effectLst/>
                          <a:latin typeface="+mn-lt"/>
                          <a:cs typeface="Arial" panose="020B0604020202020204" pitchFamily="34" charset="0"/>
                        </a:rPr>
                        <a:t>th</a:t>
                      </a:r>
                      <a:r>
                        <a:rPr lang="en-US" sz="1600" b="0" dirty="0">
                          <a:solidFill>
                            <a:schemeClr val="tx1"/>
                          </a:solidFill>
                          <a:effectLst/>
                          <a:latin typeface="+mn-lt"/>
                          <a:cs typeface="Arial" panose="020B0604020202020204" pitchFamily="34" charset="0"/>
                        </a:rPr>
                        <a:t> Extension:</a:t>
                      </a:r>
                    </a:p>
                    <a:p>
                      <a:pPr marL="6350" marR="4445" indent="-6350" algn="l">
                        <a:lnSpc>
                          <a:spcPct val="107000"/>
                        </a:lnSpc>
                        <a:spcAft>
                          <a:spcPts val="0"/>
                        </a:spcAft>
                      </a:pPr>
                      <a:r>
                        <a:rPr lang="en-US" sz="1600" b="0" dirty="0">
                          <a:solidFill>
                            <a:schemeClr val="tx1"/>
                          </a:solidFill>
                          <a:effectLst/>
                          <a:latin typeface="+mn-lt"/>
                          <a:cs typeface="Arial" panose="020B0604020202020204" pitchFamily="34" charset="0"/>
                        </a:rPr>
                        <a:t>Introduction of Staggered Approach</a:t>
                      </a:r>
                      <a:r>
                        <a:rPr lang="en-US" sz="1600" b="0" baseline="0" dirty="0">
                          <a:solidFill>
                            <a:schemeClr val="tx1"/>
                          </a:solidFill>
                          <a:effectLst/>
                          <a:latin typeface="+mn-lt"/>
                          <a:cs typeface="Arial" panose="020B0604020202020204" pitchFamily="34" charset="0"/>
                        </a:rPr>
                        <a:t> (Phase 1A  &amp; Phase 1B)</a:t>
                      </a:r>
                    </a:p>
                    <a:p>
                      <a:pPr marL="6350" marR="4445" indent="-6350" algn="l">
                        <a:lnSpc>
                          <a:spcPct val="107000"/>
                        </a:lnSpc>
                        <a:spcAft>
                          <a:spcPts val="0"/>
                        </a:spcAft>
                      </a:pPr>
                      <a:r>
                        <a:rPr lang="en-US" sz="1600" b="0" baseline="0" dirty="0">
                          <a:solidFill>
                            <a:schemeClr val="tx1"/>
                          </a:solidFill>
                          <a:effectLst/>
                          <a:latin typeface="+mn-lt"/>
                          <a:cs typeface="Arial" panose="020B0604020202020204" pitchFamily="34" charset="0"/>
                        </a:rPr>
                        <a:t>Go-Live Phase 1A: 22 November 2022</a:t>
                      </a:r>
                    </a:p>
                    <a:p>
                      <a:pPr marL="6350" marR="4445" indent="-6350" algn="l">
                        <a:lnSpc>
                          <a:spcPct val="107000"/>
                        </a:lnSpc>
                        <a:spcAft>
                          <a:spcPts val="0"/>
                        </a:spcAft>
                      </a:pPr>
                      <a:r>
                        <a:rPr lang="en-US" sz="1600" b="0" baseline="0" dirty="0">
                          <a:solidFill>
                            <a:schemeClr val="tx1"/>
                          </a:solidFill>
                          <a:effectLst/>
                          <a:latin typeface="+mn-lt"/>
                          <a:cs typeface="Arial" panose="020B0604020202020204" pitchFamily="34" charset="0"/>
                        </a:rPr>
                        <a:t>Go-Live Phase 1B: 17 March 2023</a:t>
                      </a:r>
                      <a:endParaRPr lang="en-ZA" sz="1600" b="0" dirty="0">
                        <a:solidFill>
                          <a:schemeClr val="tx1"/>
                        </a:solidFill>
                        <a:effectLst/>
                        <a:latin typeface="+mn-lt"/>
                        <a:cs typeface="Arial" panose="020B0604020202020204" pitchFamily="34" charset="0"/>
                      </a:endParaRPr>
                    </a:p>
                  </a:txBody>
                  <a:tcPr marL="67945" marR="0" marT="254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1473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2" y="176878"/>
            <a:ext cx="8245907" cy="415234"/>
          </a:xfrm>
          <a:solidFill>
            <a:schemeClr val="accent3"/>
          </a:solidFill>
        </p:spPr>
        <p:txBody>
          <a:bodyPr/>
          <a:lstStyle/>
          <a:p>
            <a:pPr>
              <a:spcBef>
                <a:spcPct val="20000"/>
              </a:spcBef>
            </a:pPr>
            <a:r>
              <a:rPr lang="en-US" sz="2400" b="1" dirty="0">
                <a:solidFill>
                  <a:schemeClr val="tx1"/>
                </a:solidFill>
                <a:latin typeface="+mn-lt"/>
                <a:ea typeface="+mn-ea"/>
                <a:cs typeface="+mn-cs"/>
              </a:rPr>
              <a:t>ABIS PHASE 1 GO-LIVE HISTORY</a:t>
            </a:r>
            <a:endParaRPr lang="en-ZA" sz="2400" b="1" dirty="0">
              <a:solidFill>
                <a:schemeClr val="tx1"/>
              </a:solidFill>
              <a:latin typeface="+mn-lt"/>
              <a:ea typeface="+mn-ea"/>
              <a:cs typeface="+mn-cs"/>
            </a:endParaRPr>
          </a:p>
        </p:txBody>
      </p:sp>
      <p:sp>
        <p:nvSpPr>
          <p:cNvPr id="5" name="Slide Number Placeholder 4"/>
          <p:cNvSpPr>
            <a:spLocks noGrp="1"/>
          </p:cNvSpPr>
          <p:nvPr>
            <p:ph type="sldNum" sz="quarter" idx="12"/>
          </p:nvPr>
        </p:nvSpPr>
        <p:spPr>
          <a:xfrm>
            <a:off x="3476625" y="6301267"/>
            <a:ext cx="2190750" cy="365125"/>
          </a:xfrm>
        </p:spPr>
        <p: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 typeface="+mj-lt"/>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786883192"/>
              </p:ext>
            </p:extLst>
          </p:nvPr>
        </p:nvGraphicFramePr>
        <p:xfrm>
          <a:off x="6952" y="707194"/>
          <a:ext cx="9137048" cy="5170078"/>
        </p:xfrm>
        <a:graphic>
          <a:graphicData uri="http://schemas.openxmlformats.org/drawingml/2006/table">
            <a:tbl>
              <a:tblPr firstRow="1" firstCol="1" bandRow="1">
                <a:tableStyleId>{69C7853C-536D-4A76-A0AE-DD22124D55A5}</a:tableStyleId>
              </a:tblPr>
              <a:tblGrid>
                <a:gridCol w="1398362">
                  <a:extLst>
                    <a:ext uri="{9D8B030D-6E8A-4147-A177-3AD203B41FA5}">
                      <a16:colId xmlns:a16="http://schemas.microsoft.com/office/drawing/2014/main" val="4134691310"/>
                    </a:ext>
                  </a:extLst>
                </a:gridCol>
                <a:gridCol w="7738686">
                  <a:extLst>
                    <a:ext uri="{9D8B030D-6E8A-4147-A177-3AD203B41FA5}">
                      <a16:colId xmlns:a16="http://schemas.microsoft.com/office/drawing/2014/main" val="3821600911"/>
                    </a:ext>
                  </a:extLst>
                </a:gridCol>
              </a:tblGrid>
              <a:tr h="458812">
                <a:tc>
                  <a:txBody>
                    <a:bodyPr/>
                    <a:lstStyle/>
                    <a:p>
                      <a:pPr algn="l" fontAlgn="ctr"/>
                      <a:r>
                        <a:rPr lang="en-ZA" sz="1400" u="none" strike="noStrike" dirty="0">
                          <a:effectLst/>
                          <a:latin typeface="+mn-lt"/>
                        </a:rPr>
                        <a:t>Go-Live Date</a:t>
                      </a:r>
                      <a:endParaRPr lang="en-ZA" sz="1400" b="0" i="0" u="none" strike="noStrike" dirty="0">
                        <a:solidFill>
                          <a:srgbClr val="363636"/>
                        </a:solidFill>
                        <a:effectLst/>
                        <a:latin typeface="+mn-lt"/>
                      </a:endParaRPr>
                    </a:p>
                  </a:txBody>
                  <a:tcPr marL="2841" marR="2841" marT="2841" marB="0" anchor="ctr"/>
                </a:tc>
                <a:tc>
                  <a:txBody>
                    <a:bodyPr/>
                    <a:lstStyle/>
                    <a:p>
                      <a:pPr algn="ctr" fontAlgn="ctr"/>
                      <a:r>
                        <a:rPr lang="en-ZA" sz="1400" u="none" strike="noStrike" dirty="0">
                          <a:effectLst/>
                          <a:latin typeface="+mn-lt"/>
                        </a:rPr>
                        <a:t>Reason for extension request</a:t>
                      </a:r>
                      <a:endParaRPr lang="en-ZA" sz="1400" b="0" i="0" u="none" strike="noStrike" dirty="0">
                        <a:solidFill>
                          <a:srgbClr val="363636"/>
                        </a:solidFill>
                        <a:effectLst/>
                        <a:latin typeface="+mn-lt"/>
                      </a:endParaRPr>
                    </a:p>
                  </a:txBody>
                  <a:tcPr marL="2841" marR="2841" marT="2841" marB="0" anchor="ctr"/>
                </a:tc>
                <a:extLst>
                  <a:ext uri="{0D108BD9-81ED-4DB2-BD59-A6C34878D82A}">
                    <a16:rowId xmlns:a16="http://schemas.microsoft.com/office/drawing/2014/main" val="1711297781"/>
                  </a:ext>
                </a:extLst>
              </a:tr>
              <a:tr h="975068">
                <a:tc>
                  <a:txBody>
                    <a:bodyPr/>
                    <a:lstStyle/>
                    <a:p>
                      <a:pPr algn="l" fontAlgn="ctr"/>
                      <a:r>
                        <a:rPr lang="en-ZA" sz="1400" u="none" strike="noStrike" dirty="0">
                          <a:effectLst/>
                          <a:latin typeface="+mn-lt"/>
                        </a:rPr>
                        <a:t>November 2021</a:t>
                      </a:r>
                      <a:endParaRPr lang="en-ZA" sz="1400" b="1" i="0" u="none" strike="noStrike" dirty="0">
                        <a:solidFill>
                          <a:srgbClr val="000000"/>
                        </a:solidFill>
                        <a:effectLst/>
                        <a:latin typeface="+mn-lt"/>
                      </a:endParaRPr>
                    </a:p>
                  </a:txBody>
                  <a:tcPr marL="2841" marR="2841" marT="2841" marB="0" anchor="ctr"/>
                </a:tc>
                <a:tc>
                  <a:txBody>
                    <a:bodyPr/>
                    <a:lstStyle/>
                    <a:p>
                      <a:pPr algn="l" fontAlgn="ctr"/>
                      <a:r>
                        <a:rPr lang="en-US" sz="1400" b="0" i="0" u="none" strike="noStrike" dirty="0">
                          <a:solidFill>
                            <a:srgbClr val="000000"/>
                          </a:solidFill>
                          <a:effectLst/>
                          <a:latin typeface="+mn-lt"/>
                        </a:rPr>
                        <a:t>Request for extension as per the MSA (1</a:t>
                      </a:r>
                      <a:r>
                        <a:rPr lang="en-US" sz="1400" b="0" i="0" u="none" strike="noStrike" baseline="0" dirty="0">
                          <a:solidFill>
                            <a:srgbClr val="000000"/>
                          </a:solidFill>
                          <a:effectLst/>
                          <a:latin typeface="+mn-lt"/>
                        </a:rPr>
                        <a:t> Month grace period) provided the project is at 85% completion.</a:t>
                      </a:r>
                    </a:p>
                    <a:p>
                      <a:pPr algn="l" fontAlgn="ctr"/>
                      <a:r>
                        <a:rPr lang="en-US" sz="1400" b="0" i="0" u="none" strike="noStrike" dirty="0">
                          <a:solidFill>
                            <a:srgbClr val="000000"/>
                          </a:solidFill>
                          <a:effectLst/>
                          <a:latin typeface="+mn-lt"/>
                        </a:rPr>
                        <a:t>Idemia</a:t>
                      </a:r>
                      <a:r>
                        <a:rPr lang="en-US" sz="1400" b="0" i="0" u="none" strike="noStrike" baseline="0" dirty="0">
                          <a:solidFill>
                            <a:srgbClr val="000000"/>
                          </a:solidFill>
                          <a:effectLst/>
                          <a:latin typeface="+mn-lt"/>
                        </a:rPr>
                        <a:t> Letter - Reference Number: 2021- 41080</a:t>
                      </a:r>
                    </a:p>
                    <a:p>
                      <a:pPr algn="l" fontAlgn="ctr"/>
                      <a:r>
                        <a:rPr lang="en-US" sz="1400" b="0" i="0" u="none" strike="noStrike" baseline="0" dirty="0">
                          <a:solidFill>
                            <a:srgbClr val="000000"/>
                          </a:solidFill>
                          <a:effectLst/>
                          <a:latin typeface="+mn-lt"/>
                        </a:rPr>
                        <a:t>Observation: Stage 2 testing not completed and all data not migrated when extension was requested</a:t>
                      </a:r>
                      <a:r>
                        <a:rPr lang="en-US" sz="1400" b="0" i="0" u="none" strike="noStrike" baseline="0" dirty="0" smtClean="0">
                          <a:solidFill>
                            <a:srgbClr val="000000"/>
                          </a:solidFill>
                          <a:effectLst/>
                          <a:latin typeface="+mn-lt"/>
                        </a:rPr>
                        <a:t>.</a:t>
                      </a:r>
                      <a:endParaRPr lang="en-US" sz="1400" b="0" i="0" u="none" strike="noStrike" baseline="0" dirty="0">
                        <a:solidFill>
                          <a:srgbClr val="000000"/>
                        </a:solidFill>
                        <a:effectLst/>
                        <a:latin typeface="+mn-lt"/>
                      </a:endParaRPr>
                    </a:p>
                  </a:txBody>
                  <a:tcPr marL="2841" marR="2841" marT="2841" marB="0" anchor="ctr"/>
                </a:tc>
                <a:extLst>
                  <a:ext uri="{0D108BD9-81ED-4DB2-BD59-A6C34878D82A}">
                    <a16:rowId xmlns:a16="http://schemas.microsoft.com/office/drawing/2014/main" val="1640116527"/>
                  </a:ext>
                </a:extLst>
              </a:tr>
              <a:tr h="1703945">
                <a:tc>
                  <a:txBody>
                    <a:bodyPr/>
                    <a:lstStyle/>
                    <a:p>
                      <a:pPr algn="l" fontAlgn="ctr"/>
                      <a:r>
                        <a:rPr lang="en-ZA" sz="1400" u="none" strike="noStrike" dirty="0">
                          <a:effectLst/>
                          <a:latin typeface="+mn-lt"/>
                        </a:rPr>
                        <a:t>December 2021</a:t>
                      </a:r>
                      <a:endParaRPr lang="en-ZA" sz="1400" b="1" i="0" u="none" strike="noStrike" dirty="0">
                        <a:solidFill>
                          <a:srgbClr val="000000"/>
                        </a:solidFill>
                        <a:effectLst/>
                        <a:latin typeface="+mn-lt"/>
                      </a:endParaRPr>
                    </a:p>
                  </a:txBody>
                  <a:tcPr marL="2841" marR="2841" marT="2841" marB="0" anchor="ctr"/>
                </a:tc>
                <a:tc>
                  <a:txBody>
                    <a:bodyPr/>
                    <a:lstStyle/>
                    <a:p>
                      <a:pPr algn="just" fontAlgn="ctr"/>
                      <a:r>
                        <a:rPr lang="en-US" sz="1400" b="0" i="0" u="none" strike="noStrike" dirty="0">
                          <a:solidFill>
                            <a:srgbClr val="000000"/>
                          </a:solidFill>
                          <a:effectLst/>
                          <a:latin typeface="+mn-lt"/>
                        </a:rPr>
                        <a:t>IDEMIA and the DHA unable to conclude the Stage 3 testing</a:t>
                      </a:r>
                      <a:r>
                        <a:rPr lang="en-US" sz="1400" b="0" i="0" u="none" strike="noStrike" baseline="0" dirty="0">
                          <a:solidFill>
                            <a:srgbClr val="000000"/>
                          </a:solidFill>
                          <a:effectLst/>
                          <a:latin typeface="+mn-lt"/>
                        </a:rPr>
                        <a:t> </a:t>
                      </a:r>
                      <a:r>
                        <a:rPr lang="en-US" sz="1400" b="0" i="0" u="none" strike="noStrike" dirty="0">
                          <a:solidFill>
                            <a:srgbClr val="000000"/>
                          </a:solidFill>
                          <a:effectLst/>
                          <a:latin typeface="+mn-lt"/>
                        </a:rPr>
                        <a:t>during the month of December 2021.</a:t>
                      </a:r>
                    </a:p>
                    <a:p>
                      <a:pPr marL="0" marR="0" indent="0" algn="just"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Idemia</a:t>
                      </a:r>
                      <a:r>
                        <a:rPr lang="en-US" sz="1400" b="0" i="0" u="none" strike="noStrike" baseline="0" dirty="0">
                          <a:solidFill>
                            <a:srgbClr val="000000"/>
                          </a:solidFill>
                          <a:effectLst/>
                          <a:latin typeface="+mn-lt"/>
                        </a:rPr>
                        <a:t> Letter- Reference Number: 2021-41279 and 2021-41285</a:t>
                      </a:r>
                    </a:p>
                    <a:p>
                      <a:pPr marL="0" marR="0" indent="0" algn="just" defTabSz="457200" rtl="0" eaLnBrk="1" fontAlgn="ctr"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mn-lt"/>
                        </a:rPr>
                        <a:t>Observation: Stage 2 testing not successfully tested:</a:t>
                      </a:r>
                    </a:p>
                    <a:p>
                      <a:pPr marL="342900" marR="0" indent="-342900" algn="just" defTabSz="457200" rtl="0" eaLnBrk="1" fontAlgn="ctr" latinLnBrk="0" hangingPunct="1">
                        <a:lnSpc>
                          <a:spcPct val="100000"/>
                        </a:lnSpc>
                        <a:spcBef>
                          <a:spcPts val="0"/>
                        </a:spcBef>
                        <a:spcAft>
                          <a:spcPts val="0"/>
                        </a:spcAft>
                        <a:buClrTx/>
                        <a:buSzTx/>
                        <a:buFont typeface="+mj-lt"/>
                        <a:buAutoNum type="arabicPeriod"/>
                        <a:tabLst/>
                        <a:defRPr/>
                      </a:pPr>
                      <a:r>
                        <a:rPr lang="en-US" sz="1400" b="0" i="0" u="none" strike="noStrike" baseline="0" dirty="0">
                          <a:solidFill>
                            <a:srgbClr val="000000"/>
                          </a:solidFill>
                          <a:effectLst/>
                          <a:latin typeface="+mn-lt"/>
                        </a:rPr>
                        <a:t> Only connectivity and functionality tested;</a:t>
                      </a:r>
                    </a:p>
                    <a:p>
                      <a:pPr marL="342900" marR="0" indent="-342900" algn="just" defTabSz="457200" rtl="0" eaLnBrk="1" fontAlgn="ctr" latinLnBrk="0" hangingPunct="1">
                        <a:lnSpc>
                          <a:spcPct val="100000"/>
                        </a:lnSpc>
                        <a:spcBef>
                          <a:spcPts val="0"/>
                        </a:spcBef>
                        <a:spcAft>
                          <a:spcPts val="0"/>
                        </a:spcAft>
                        <a:buClrTx/>
                        <a:buSzTx/>
                        <a:buFont typeface="+mj-lt"/>
                        <a:buAutoNum type="arabicPeriod"/>
                        <a:tabLst/>
                        <a:defRPr/>
                      </a:pPr>
                      <a:r>
                        <a:rPr lang="en-US" sz="1400" b="0" i="0" u="none" strike="noStrike" baseline="0" dirty="0" smtClean="0">
                          <a:solidFill>
                            <a:srgbClr val="000000"/>
                          </a:solidFill>
                          <a:effectLst/>
                          <a:latin typeface="+mn-lt"/>
                        </a:rPr>
                        <a:t>End-to-End </a:t>
                      </a:r>
                      <a:r>
                        <a:rPr lang="en-US" sz="1400" b="0" i="0" u="none" strike="noStrike" baseline="0" dirty="0">
                          <a:solidFill>
                            <a:srgbClr val="000000"/>
                          </a:solidFill>
                          <a:effectLst/>
                          <a:latin typeface="+mn-lt"/>
                        </a:rPr>
                        <a:t>Testing (in particular for Live Capture) not </a:t>
                      </a:r>
                      <a:r>
                        <a:rPr lang="en-US" sz="1400" b="0" i="0" u="none" strike="noStrike" baseline="0" dirty="0" smtClean="0">
                          <a:solidFill>
                            <a:srgbClr val="000000"/>
                          </a:solidFill>
                          <a:effectLst/>
                          <a:latin typeface="+mn-lt"/>
                        </a:rPr>
                        <a:t>done. </a:t>
                      </a:r>
                      <a:endParaRPr lang="en-US" sz="1400" b="0" i="0" u="none" strike="noStrike" baseline="0" dirty="0">
                        <a:solidFill>
                          <a:srgbClr val="000000"/>
                        </a:solidFill>
                        <a:effectLst/>
                        <a:latin typeface="+mn-lt"/>
                      </a:endParaRPr>
                    </a:p>
                    <a:p>
                      <a:pPr marL="0" marR="0" indent="0" algn="just" defTabSz="457200" rtl="0" eaLnBrk="1" fontAlgn="ctr" latinLnBrk="0" hangingPunct="1">
                        <a:lnSpc>
                          <a:spcPct val="100000"/>
                        </a:lnSpc>
                        <a:spcBef>
                          <a:spcPts val="0"/>
                        </a:spcBef>
                        <a:spcAft>
                          <a:spcPts val="0"/>
                        </a:spcAft>
                        <a:buClrTx/>
                        <a:buSzTx/>
                        <a:buFont typeface="+mj-lt"/>
                        <a:buNone/>
                        <a:tabLst/>
                        <a:defRPr/>
                      </a:pPr>
                      <a:r>
                        <a:rPr lang="en-US" sz="1400" b="0" i="0" u="none" strike="noStrike" baseline="0" dirty="0" smtClean="0">
                          <a:solidFill>
                            <a:srgbClr val="000000"/>
                          </a:solidFill>
                          <a:effectLst/>
                          <a:latin typeface="+mn-lt"/>
                        </a:rPr>
                        <a:t>Migrated HANIS data was at 97% but the migrated </a:t>
                      </a:r>
                      <a:r>
                        <a:rPr lang="en-US" sz="1400" b="0" i="0" u="none" strike="noStrike" baseline="0" dirty="0">
                          <a:solidFill>
                            <a:srgbClr val="000000"/>
                          </a:solidFill>
                          <a:effectLst/>
                          <a:latin typeface="+mn-lt"/>
                        </a:rPr>
                        <a:t>data </a:t>
                      </a:r>
                      <a:r>
                        <a:rPr lang="en-US" sz="1400" b="0" i="0" u="none" strike="noStrike" baseline="0" dirty="0" smtClean="0">
                          <a:solidFill>
                            <a:srgbClr val="000000"/>
                          </a:solidFill>
                          <a:effectLst/>
                          <a:latin typeface="+mn-lt"/>
                        </a:rPr>
                        <a:t>was not synchronized.</a:t>
                      </a:r>
                      <a:endParaRPr lang="en-US" sz="1400" b="0" i="0" u="none" strike="noStrike" baseline="0" dirty="0">
                        <a:solidFill>
                          <a:srgbClr val="000000"/>
                        </a:solidFill>
                        <a:effectLst/>
                        <a:latin typeface="+mn-lt"/>
                      </a:endParaRPr>
                    </a:p>
                  </a:txBody>
                  <a:tcPr marL="2841" marR="2841" marT="2841" marB="0" anchor="ctr"/>
                </a:tc>
                <a:extLst>
                  <a:ext uri="{0D108BD9-81ED-4DB2-BD59-A6C34878D82A}">
                    <a16:rowId xmlns:a16="http://schemas.microsoft.com/office/drawing/2014/main" val="2594059712"/>
                  </a:ext>
                </a:extLst>
              </a:tr>
              <a:tr h="2032253">
                <a:tc>
                  <a:txBody>
                    <a:bodyPr/>
                    <a:lstStyle/>
                    <a:p>
                      <a:pPr marL="6350" marR="4445" indent="-6350" algn="l">
                        <a:lnSpc>
                          <a:spcPct val="107000"/>
                        </a:lnSpc>
                        <a:spcAft>
                          <a:spcPts val="0"/>
                        </a:spcAft>
                      </a:pPr>
                      <a:r>
                        <a:rPr lang="en-US" sz="1400" b="1" baseline="0" dirty="0" smtClean="0">
                          <a:solidFill>
                            <a:schemeClr val="tx1"/>
                          </a:solidFill>
                          <a:effectLst/>
                          <a:latin typeface="+mn-lt"/>
                          <a:cs typeface="Arial" panose="020B0604020202020204" pitchFamily="34" charset="0"/>
                        </a:rPr>
                        <a:t>February 2022 to  April 2022 </a:t>
                      </a:r>
                      <a:endParaRPr lang="en-ZA" sz="1400" b="1" dirty="0">
                        <a:solidFill>
                          <a:schemeClr val="tx1"/>
                        </a:solidFill>
                        <a:effectLst/>
                        <a:latin typeface="+mn-lt"/>
                        <a:cs typeface="Arial" panose="020B0604020202020204" pitchFamily="34" charset="0"/>
                      </a:endParaRPr>
                    </a:p>
                  </a:txBody>
                  <a:tcPr marL="2841" marR="2841" marT="2841" marB="0" anchor="ctr"/>
                </a:tc>
                <a:tc>
                  <a:txBody>
                    <a:bodyPr/>
                    <a:lstStyle/>
                    <a:p>
                      <a:pPr algn="l" fontAlgn="ctr"/>
                      <a:r>
                        <a:rPr lang="en-US" sz="1400" b="0" i="0" u="none" strike="noStrike" kern="1200" baseline="0" dirty="0">
                          <a:solidFill>
                            <a:schemeClr val="dk1"/>
                          </a:solidFill>
                          <a:latin typeface="+mn-lt"/>
                          <a:ea typeface="+mn-ea"/>
                          <a:cs typeface="+mn-cs"/>
                        </a:rPr>
                        <a:t>Delay of certain activities during February </a:t>
                      </a:r>
                      <a:r>
                        <a:rPr lang="en-US" sz="1400" b="0" i="0" u="none" strike="noStrike" kern="1200" baseline="0" dirty="0" smtClean="0">
                          <a:solidFill>
                            <a:schemeClr val="dk1"/>
                          </a:solidFill>
                          <a:latin typeface="+mn-lt"/>
                          <a:ea typeface="+mn-ea"/>
                          <a:cs typeface="+mn-cs"/>
                        </a:rPr>
                        <a:t>2022 to April 2022.</a:t>
                      </a:r>
                      <a:endParaRPr lang="en-US" sz="1400" b="0" i="0" u="none" strike="noStrike" kern="1200" baseline="0" dirty="0">
                        <a:solidFill>
                          <a:schemeClr val="dk1"/>
                        </a:solidFill>
                        <a:latin typeface="+mn-lt"/>
                        <a:ea typeface="+mn-ea"/>
                        <a:cs typeface="+mn-cs"/>
                      </a:endParaRPr>
                    </a:p>
                    <a:p>
                      <a:pPr algn="l" fontAlgn="ctr"/>
                      <a:r>
                        <a:rPr lang="en-US" sz="1400" u="none" strike="noStrike" dirty="0">
                          <a:effectLst/>
                          <a:latin typeface="+mn-lt"/>
                        </a:rPr>
                        <a:t>Idemia Letter</a:t>
                      </a:r>
                      <a:r>
                        <a:rPr lang="en-US" sz="1400" u="none" strike="noStrike" baseline="0" dirty="0">
                          <a:effectLst/>
                          <a:latin typeface="+mn-lt"/>
                        </a:rPr>
                        <a:t> </a:t>
                      </a:r>
                      <a:r>
                        <a:rPr lang="en-US" sz="1400" u="none" strike="noStrike" dirty="0">
                          <a:effectLst/>
                          <a:latin typeface="+mn-lt"/>
                        </a:rPr>
                        <a:t>Reference </a:t>
                      </a:r>
                      <a:r>
                        <a:rPr lang="en-US" sz="1400" u="none" strike="noStrike" dirty="0" smtClean="0">
                          <a:effectLst/>
                          <a:latin typeface="+mn-lt"/>
                        </a:rPr>
                        <a:t>Numbers: 2022-41373, 2022-41450 and 2022-41514</a:t>
                      </a:r>
                    </a:p>
                    <a:p>
                      <a:pPr algn="l" fontAlgn="ctr"/>
                      <a:r>
                        <a:rPr lang="en-US" sz="1400" u="none" strike="noStrike" dirty="0" smtClean="0">
                          <a:effectLst/>
                          <a:latin typeface="+mn-lt"/>
                        </a:rPr>
                        <a:t>Observation</a:t>
                      </a:r>
                      <a:r>
                        <a:rPr lang="en-US" sz="1400" u="none" strike="noStrike" dirty="0">
                          <a:effectLst/>
                          <a:latin typeface="+mn-lt"/>
                        </a:rPr>
                        <a:t>: </a:t>
                      </a:r>
                      <a:r>
                        <a:rPr lang="en-US" sz="1400" u="none" strike="noStrike" baseline="0" dirty="0">
                          <a:effectLst/>
                          <a:latin typeface="+mn-lt"/>
                        </a:rPr>
                        <a:t> </a:t>
                      </a:r>
                      <a:r>
                        <a:rPr lang="en-US" sz="1400" u="none" strike="noStrike" baseline="0" dirty="0" smtClean="0">
                          <a:effectLst/>
                          <a:latin typeface="+mn-lt"/>
                        </a:rPr>
                        <a:t>Commercial Online Verification (CONLV) </a:t>
                      </a:r>
                      <a:r>
                        <a:rPr lang="en-US" sz="1400" u="none" strike="noStrike" baseline="0" dirty="0">
                          <a:effectLst/>
                          <a:latin typeface="+mn-lt"/>
                        </a:rPr>
                        <a:t>stage 3 testing deviated from Stage 2 testing; ABIS </a:t>
                      </a:r>
                      <a:r>
                        <a:rPr lang="en-US" sz="1400" u="none" strike="noStrike" baseline="0" dirty="0" smtClean="0">
                          <a:effectLst/>
                          <a:latin typeface="+mn-lt"/>
                        </a:rPr>
                        <a:t>Online Verification (ONLV) was </a:t>
                      </a:r>
                      <a:r>
                        <a:rPr lang="en-US" sz="1400" u="none" strike="noStrike" baseline="0" dirty="0">
                          <a:effectLst/>
                          <a:latin typeface="+mn-lt"/>
                        </a:rPr>
                        <a:t>used </a:t>
                      </a:r>
                      <a:r>
                        <a:rPr lang="en-US" sz="1400" u="none" strike="noStrike" baseline="0" dirty="0" smtClean="0">
                          <a:effectLst/>
                          <a:latin typeface="+mn-lt"/>
                        </a:rPr>
                        <a:t>as a web browser. ABIS </a:t>
                      </a:r>
                      <a:r>
                        <a:rPr lang="en-US" sz="1400" u="none" strike="noStrike" baseline="0" dirty="0">
                          <a:effectLst/>
                          <a:latin typeface="+mn-lt"/>
                        </a:rPr>
                        <a:t>not performing the same or better </a:t>
                      </a:r>
                      <a:r>
                        <a:rPr lang="en-US" sz="1400" u="none" strike="noStrike" baseline="0" dirty="0" smtClean="0">
                          <a:effectLst/>
                          <a:latin typeface="+mn-lt"/>
                        </a:rPr>
                        <a:t>than </a:t>
                      </a:r>
                      <a:r>
                        <a:rPr lang="en-US" sz="1400" u="none" strike="noStrike" baseline="0" dirty="0">
                          <a:effectLst/>
                          <a:latin typeface="+mn-lt"/>
                        </a:rPr>
                        <a:t>HANIS for Live Capture </a:t>
                      </a:r>
                      <a:r>
                        <a:rPr lang="en-US" sz="1400" u="none" strike="noStrike" baseline="0" dirty="0" smtClean="0">
                          <a:effectLst/>
                          <a:latin typeface="+mn-lt"/>
                        </a:rPr>
                        <a:t>Interface due to the following: </a:t>
                      </a:r>
                    </a:p>
                    <a:p>
                      <a:pPr marL="285750" indent="-285750" algn="l" fontAlgn="ctr">
                        <a:buFontTx/>
                        <a:buChar char="-"/>
                        <a:tabLst>
                          <a:tab pos="176213" algn="l"/>
                        </a:tabLst>
                      </a:pPr>
                      <a:r>
                        <a:rPr kumimoji="0" lang="en-US" sz="1400" b="0" i="0" u="none" strike="noStrike" kern="1200" cap="none" spc="0" normalizeH="0" baseline="0" noProof="0" dirty="0" smtClean="0">
                          <a:ln>
                            <a:noFill/>
                          </a:ln>
                          <a:solidFill>
                            <a:srgbClr val="000000"/>
                          </a:solidFill>
                          <a:effectLst/>
                          <a:uLnTx/>
                          <a:uFillTx/>
                          <a:latin typeface="+mn-lt"/>
                          <a:ea typeface="+mn-ea"/>
                          <a:cs typeface="+mn-cs"/>
                        </a:rPr>
                        <a:t>End-to-End Testing (in particular for Live Capture) not done</a:t>
                      </a:r>
                      <a:r>
                        <a:rPr lang="en-US" sz="1400" u="none" strike="noStrike" baseline="0" dirty="0" smtClean="0">
                          <a:effectLst/>
                          <a:latin typeface="+mn-lt"/>
                        </a:rPr>
                        <a:t>.</a:t>
                      </a:r>
                    </a:p>
                    <a:p>
                      <a:pPr marL="285750" indent="-285750" algn="l" fontAlgn="ctr">
                        <a:buFontTx/>
                        <a:buChar char="-"/>
                        <a:tabLst>
                          <a:tab pos="176213" algn="l"/>
                        </a:tabLst>
                      </a:pPr>
                      <a:r>
                        <a:rPr lang="en-US" sz="1400" u="none" strike="noStrike" baseline="0" dirty="0" smtClean="0">
                          <a:effectLst/>
                          <a:latin typeface="+mn-lt"/>
                        </a:rPr>
                        <a:t>Incomplete data migration </a:t>
                      </a:r>
                    </a:p>
                    <a:p>
                      <a:pPr marL="285750" indent="-285750" algn="l" fontAlgn="ctr">
                        <a:buFontTx/>
                        <a:buChar char="-"/>
                        <a:tabLst>
                          <a:tab pos="176213" algn="l"/>
                        </a:tabLst>
                      </a:pPr>
                      <a:r>
                        <a:rPr lang="en-US" sz="1400" u="none" strike="noStrike" baseline="0" dirty="0" smtClean="0">
                          <a:effectLst/>
                          <a:latin typeface="+mn-lt"/>
                        </a:rPr>
                        <a:t>Outdated (not supported) web browser </a:t>
                      </a:r>
                      <a:endParaRPr lang="en-US" sz="1400" u="none" strike="noStrike" baseline="0" dirty="0">
                        <a:effectLst/>
                        <a:latin typeface="+mn-lt"/>
                      </a:endParaRPr>
                    </a:p>
                  </a:txBody>
                  <a:tcPr marL="2841" marR="2841" marT="2841"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23578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2" y="176878"/>
            <a:ext cx="8245907" cy="415234"/>
          </a:xfrm>
          <a:solidFill>
            <a:schemeClr val="accent3"/>
          </a:solidFill>
        </p:spPr>
        <p:txBody>
          <a:bodyPr/>
          <a:lstStyle/>
          <a:p>
            <a:pPr>
              <a:spcBef>
                <a:spcPct val="20000"/>
              </a:spcBef>
            </a:pPr>
            <a:r>
              <a:rPr lang="en-US" sz="2400" b="1" dirty="0">
                <a:solidFill>
                  <a:schemeClr val="tx1"/>
                </a:solidFill>
                <a:latin typeface="+mn-lt"/>
                <a:ea typeface="+mn-ea"/>
                <a:cs typeface="+mn-cs"/>
              </a:rPr>
              <a:t>ABIS PHASE 1 GO-LIVE HISTORY</a:t>
            </a:r>
            <a:endParaRPr lang="en-ZA" sz="2400" b="1" dirty="0">
              <a:solidFill>
                <a:schemeClr val="tx1"/>
              </a:solidFill>
              <a:latin typeface="+mn-lt"/>
              <a:ea typeface="+mn-ea"/>
              <a:cs typeface="+mn-cs"/>
            </a:endParaRPr>
          </a:p>
        </p:txBody>
      </p:sp>
      <p:sp>
        <p:nvSpPr>
          <p:cNvPr id="5" name="Slide Number Placeholder 4"/>
          <p:cNvSpPr>
            <a:spLocks noGrp="1"/>
          </p:cNvSpPr>
          <p:nvPr>
            <p:ph type="sldNum" sz="quarter" idx="12"/>
          </p:nvPr>
        </p:nvSpPr>
        <p:spPr>
          <a:xfrm>
            <a:off x="3476625" y="6301267"/>
            <a:ext cx="2190750" cy="365125"/>
          </a:xfrm>
        </p:spPr>
        <p: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 typeface="+mj-lt"/>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323220173"/>
              </p:ext>
            </p:extLst>
          </p:nvPr>
        </p:nvGraphicFramePr>
        <p:xfrm>
          <a:off x="6952" y="707194"/>
          <a:ext cx="9137048" cy="4516044"/>
        </p:xfrm>
        <a:graphic>
          <a:graphicData uri="http://schemas.openxmlformats.org/drawingml/2006/table">
            <a:tbl>
              <a:tblPr firstRow="1" firstCol="1" bandRow="1">
                <a:tableStyleId>{69C7853C-536D-4A76-A0AE-DD22124D55A5}</a:tableStyleId>
              </a:tblPr>
              <a:tblGrid>
                <a:gridCol w="1398362">
                  <a:extLst>
                    <a:ext uri="{9D8B030D-6E8A-4147-A177-3AD203B41FA5}">
                      <a16:colId xmlns:a16="http://schemas.microsoft.com/office/drawing/2014/main" val="4134691310"/>
                    </a:ext>
                  </a:extLst>
                </a:gridCol>
                <a:gridCol w="7738686">
                  <a:extLst>
                    <a:ext uri="{9D8B030D-6E8A-4147-A177-3AD203B41FA5}">
                      <a16:colId xmlns:a16="http://schemas.microsoft.com/office/drawing/2014/main" val="3821600911"/>
                    </a:ext>
                  </a:extLst>
                </a:gridCol>
              </a:tblGrid>
              <a:tr h="609591">
                <a:tc>
                  <a:txBody>
                    <a:bodyPr/>
                    <a:lstStyle/>
                    <a:p>
                      <a:pPr algn="l" fontAlgn="ctr"/>
                      <a:r>
                        <a:rPr lang="en-ZA" sz="1400" u="none" strike="noStrike" dirty="0">
                          <a:effectLst/>
                          <a:latin typeface="+mn-lt"/>
                        </a:rPr>
                        <a:t>Go-Live Date</a:t>
                      </a:r>
                      <a:endParaRPr lang="en-ZA" sz="1400" b="0" i="0" u="none" strike="noStrike" dirty="0">
                        <a:solidFill>
                          <a:srgbClr val="363636"/>
                        </a:solidFill>
                        <a:effectLst/>
                        <a:latin typeface="+mn-lt"/>
                      </a:endParaRPr>
                    </a:p>
                  </a:txBody>
                  <a:tcPr marL="2841" marR="2841" marT="2841" marB="0" anchor="ctr"/>
                </a:tc>
                <a:tc>
                  <a:txBody>
                    <a:bodyPr/>
                    <a:lstStyle/>
                    <a:p>
                      <a:pPr algn="ctr" fontAlgn="ctr"/>
                      <a:r>
                        <a:rPr lang="en-ZA" sz="1400" u="none" strike="noStrike" dirty="0">
                          <a:effectLst/>
                          <a:latin typeface="+mn-lt"/>
                        </a:rPr>
                        <a:t>Reason for extension request</a:t>
                      </a:r>
                      <a:endParaRPr lang="en-ZA" sz="1400" b="0" i="0" u="none" strike="noStrike" dirty="0">
                        <a:solidFill>
                          <a:srgbClr val="363636"/>
                        </a:solidFill>
                        <a:effectLst/>
                        <a:latin typeface="+mn-lt"/>
                      </a:endParaRPr>
                    </a:p>
                  </a:txBody>
                  <a:tcPr marL="2841" marR="2841" marT="2841" marB="0" anchor="ctr"/>
                </a:tc>
                <a:extLst>
                  <a:ext uri="{0D108BD9-81ED-4DB2-BD59-A6C34878D82A}">
                    <a16:rowId xmlns:a16="http://schemas.microsoft.com/office/drawing/2014/main" val="1711297781"/>
                  </a:ext>
                </a:extLst>
              </a:tr>
              <a:tr h="2328239">
                <a:tc>
                  <a:txBody>
                    <a:bodyPr/>
                    <a:lstStyle/>
                    <a:p>
                      <a:pPr algn="l" fontAlgn="ctr"/>
                      <a:r>
                        <a:rPr lang="en-ZA" sz="1400" u="none" strike="noStrike" dirty="0">
                          <a:effectLst/>
                          <a:latin typeface="+mn-lt"/>
                        </a:rPr>
                        <a:t>20 June 2022</a:t>
                      </a:r>
                      <a:endParaRPr lang="en-ZA" sz="1400" b="1" i="0" u="none" strike="noStrike" dirty="0">
                        <a:solidFill>
                          <a:srgbClr val="000000"/>
                        </a:solidFill>
                        <a:effectLst/>
                        <a:latin typeface="+mn-lt"/>
                      </a:endParaRPr>
                    </a:p>
                  </a:txBody>
                  <a:tcPr marL="2841" marR="2841" marT="2841" marB="0" anchor="ctr"/>
                </a:tc>
                <a:tc>
                  <a:txBody>
                    <a:bodyPr/>
                    <a:lstStyle/>
                    <a:p>
                      <a:pPr algn="just" fontAlgn="ctr"/>
                      <a:r>
                        <a:rPr lang="en-US" sz="1400" b="0" i="0" u="none" strike="noStrike" dirty="0">
                          <a:solidFill>
                            <a:srgbClr val="000000"/>
                          </a:solidFill>
                          <a:effectLst/>
                          <a:latin typeface="+mn-lt"/>
                        </a:rPr>
                        <a:t>Delays on several activities allocated to the DHA, during June 2022.</a:t>
                      </a:r>
                    </a:p>
                    <a:p>
                      <a:pPr algn="just" fontAlgn="ctr"/>
                      <a:r>
                        <a:rPr lang="en-US" sz="1400" u="none" strike="noStrike" dirty="0">
                          <a:effectLst/>
                          <a:latin typeface="+mn-lt"/>
                        </a:rPr>
                        <a:t>Idemia Letter</a:t>
                      </a:r>
                      <a:r>
                        <a:rPr lang="en-US" sz="1400" u="none" strike="noStrike" baseline="0" dirty="0">
                          <a:effectLst/>
                          <a:latin typeface="+mn-lt"/>
                        </a:rPr>
                        <a:t> - </a:t>
                      </a:r>
                      <a:r>
                        <a:rPr lang="en-US" sz="1400" u="none" strike="noStrike" dirty="0">
                          <a:effectLst/>
                          <a:latin typeface="+mn-lt"/>
                        </a:rPr>
                        <a:t>Reference Number: 2022- 41865</a:t>
                      </a:r>
                    </a:p>
                    <a:p>
                      <a:pPr algn="just" fontAlgn="ctr"/>
                      <a:r>
                        <a:rPr lang="en-ZA" sz="1400" u="none" strike="noStrike" dirty="0">
                          <a:effectLst/>
                          <a:latin typeface="+mn-lt"/>
                        </a:rPr>
                        <a:t>Observation: Omission of End-to-End testing during Stage 2 on Live Capture Interface;</a:t>
                      </a:r>
                    </a:p>
                    <a:p>
                      <a:pPr algn="just" fontAlgn="ctr"/>
                      <a:r>
                        <a:rPr lang="en-ZA" sz="1400" u="none" strike="noStrike" dirty="0">
                          <a:effectLst/>
                          <a:latin typeface="+mn-lt"/>
                        </a:rPr>
                        <a:t> Implementation of Phase 1 excluding Facial Recognition, Latent Search and incomplete</a:t>
                      </a:r>
                      <a:r>
                        <a:rPr lang="en-ZA" sz="1400" u="none" strike="noStrike" baseline="0" dirty="0">
                          <a:effectLst/>
                          <a:latin typeface="+mn-lt"/>
                        </a:rPr>
                        <a:t> Data Migration (MSA 7.2);</a:t>
                      </a:r>
                      <a:r>
                        <a:rPr lang="en-US" sz="1400" u="none" strike="noStrike" baseline="0" dirty="0">
                          <a:effectLst/>
                          <a:latin typeface="+mn-lt"/>
                        </a:rPr>
                        <a:t> </a:t>
                      </a:r>
                    </a:p>
                    <a:p>
                      <a:pPr algn="just" fontAlgn="ctr"/>
                      <a:r>
                        <a:rPr lang="en-US" sz="1400" u="none" strike="noStrike" baseline="0" dirty="0">
                          <a:effectLst/>
                          <a:latin typeface="+mn-lt"/>
                        </a:rPr>
                        <a:t>The deferral of the Live Capture, NIIS and NPR interfaces due to data migration and synchronisation concerns;</a:t>
                      </a:r>
                      <a:endParaRPr lang="en-ZA" sz="1400" u="none" strike="noStrike" baseline="0" dirty="0">
                        <a:effectLst/>
                        <a:latin typeface="+mn-lt"/>
                      </a:endParaRPr>
                    </a:p>
                    <a:p>
                      <a:pPr algn="just" fontAlgn="ctr"/>
                      <a:r>
                        <a:rPr lang="en-US" sz="1400" b="1" u="none" strike="noStrike" baseline="0" dirty="0">
                          <a:effectLst/>
                          <a:latin typeface="+mn-lt"/>
                        </a:rPr>
                        <a:t>Staggered approach was introduced and a plan for each release was drafted, which included among others </a:t>
                      </a:r>
                      <a:r>
                        <a:rPr lang="en-US" sz="1400" b="1" dirty="0"/>
                        <a:t>Gap analysis and </a:t>
                      </a:r>
                      <a:r>
                        <a:rPr lang="en-US" sz="1400" b="1" u="none" strike="noStrike" baseline="0" dirty="0">
                          <a:effectLst/>
                          <a:latin typeface="+mn-lt"/>
                        </a:rPr>
                        <a:t> performance of end-to-end testing of Live </a:t>
                      </a:r>
                      <a:r>
                        <a:rPr lang="en-US" sz="1400" b="1" u="none" strike="noStrike" baseline="0" dirty="0" smtClean="0">
                          <a:effectLst/>
                          <a:latin typeface="+mn-lt"/>
                        </a:rPr>
                        <a:t>Capture</a:t>
                      </a:r>
                      <a:r>
                        <a:rPr lang="en-US" sz="1400" u="none" strike="noStrike" baseline="0" dirty="0" smtClean="0">
                          <a:effectLst/>
                          <a:latin typeface="+mn-lt"/>
                        </a:rPr>
                        <a:t>.</a:t>
                      </a:r>
                      <a:endParaRPr lang="en-US" sz="1400" u="none" strike="noStrike" baseline="0" dirty="0">
                        <a:effectLst/>
                        <a:latin typeface="+mn-lt"/>
                      </a:endParaRPr>
                    </a:p>
                  </a:txBody>
                  <a:tcPr marL="2841" marR="2841" marT="2841" marB="0" anchor="ctr"/>
                </a:tc>
                <a:extLst>
                  <a:ext uri="{0D108BD9-81ED-4DB2-BD59-A6C34878D82A}">
                    <a16:rowId xmlns:a16="http://schemas.microsoft.com/office/drawing/2014/main" val="10006"/>
                  </a:ext>
                </a:extLst>
              </a:tr>
              <a:tr h="1578214">
                <a:tc>
                  <a:txBody>
                    <a:bodyPr/>
                    <a:lstStyle/>
                    <a:p>
                      <a:pPr algn="l" fontAlgn="ctr"/>
                      <a:r>
                        <a:rPr lang="en-US" sz="1400" u="none" strike="noStrike" dirty="0">
                          <a:effectLst/>
                          <a:latin typeface="+mn-lt"/>
                        </a:rPr>
                        <a:t>Phase 1A: 22 November 2022</a:t>
                      </a:r>
                    </a:p>
                  </a:txBody>
                  <a:tcPr marL="2841" marR="2841" marT="2841" marB="0" anchor="ctr"/>
                </a:tc>
                <a:tc>
                  <a:txBody>
                    <a:bodyPr/>
                    <a:lstStyle/>
                    <a:p>
                      <a:pPr algn="just" fontAlgn="ctr"/>
                      <a:r>
                        <a:rPr lang="en-US" sz="1400" b="0" i="0" u="none" strike="noStrike" dirty="0">
                          <a:solidFill>
                            <a:srgbClr val="000000"/>
                          </a:solidFill>
                          <a:effectLst/>
                          <a:latin typeface="+mn-lt"/>
                        </a:rPr>
                        <a:t>Phase 1A</a:t>
                      </a:r>
                      <a:r>
                        <a:rPr lang="en-US" sz="1400" b="0" i="0" u="none" strike="noStrike" baseline="0" dirty="0">
                          <a:solidFill>
                            <a:srgbClr val="000000"/>
                          </a:solidFill>
                          <a:effectLst/>
                          <a:latin typeface="+mn-lt"/>
                        </a:rPr>
                        <a:t> was released with ABIS being primary for Live Capture and some banks while HANIS remained primary for Image Capture/MCC, NIIS, other entities and banks not migrated to ABIS.</a:t>
                      </a:r>
                    </a:p>
                    <a:p>
                      <a:pPr algn="just" fontAlgn="ctr"/>
                      <a:r>
                        <a:rPr lang="en-US" sz="1400" b="0" i="0" u="none" strike="noStrike" baseline="0" dirty="0">
                          <a:solidFill>
                            <a:srgbClr val="000000"/>
                          </a:solidFill>
                          <a:effectLst/>
                          <a:latin typeface="+mn-lt"/>
                        </a:rPr>
                        <a:t>Observation: Some Applications for the business process search and register stuck; </a:t>
                      </a:r>
                    </a:p>
                    <a:p>
                      <a:pPr algn="just" fontAlgn="ctr"/>
                      <a:r>
                        <a:rPr lang="en-US" sz="1400" b="0" i="0" u="none" strike="noStrike" baseline="0" dirty="0">
                          <a:solidFill>
                            <a:srgbClr val="000000"/>
                          </a:solidFill>
                          <a:effectLst/>
                          <a:latin typeface="+mn-lt"/>
                        </a:rPr>
                        <a:t>Misalignment of registered fingerprints between ABIS and HANIS; </a:t>
                      </a:r>
                    </a:p>
                    <a:p>
                      <a:pPr algn="just" fontAlgn="ctr"/>
                      <a:r>
                        <a:rPr lang="en-US" sz="1400" b="1" i="0" u="none" strike="noStrike" baseline="0" dirty="0">
                          <a:solidFill>
                            <a:srgbClr val="000000"/>
                          </a:solidFill>
                          <a:effectLst/>
                          <a:latin typeface="+mn-lt"/>
                        </a:rPr>
                        <a:t>Attempt to resolve the </a:t>
                      </a:r>
                      <a:r>
                        <a:rPr lang="en-ZA" sz="1400" b="1" i="0" u="none" strike="noStrike" kern="1200" baseline="0" dirty="0">
                          <a:solidFill>
                            <a:schemeClr val="dk1"/>
                          </a:solidFill>
                          <a:effectLst/>
                          <a:latin typeface="+mn-lt"/>
                          <a:ea typeface="+mn-ea"/>
                          <a:cs typeface="+mn-cs"/>
                        </a:rPr>
                        <a:t>i</a:t>
                      </a:r>
                      <a:r>
                        <a:rPr lang="en-ZA" sz="1400" b="1" i="0" kern="1200" dirty="0">
                          <a:solidFill>
                            <a:schemeClr val="dk1"/>
                          </a:solidFill>
                          <a:effectLst/>
                          <a:latin typeface="+mn-lt"/>
                          <a:ea typeface="+mn-ea"/>
                          <a:cs typeface="+mn-cs"/>
                        </a:rPr>
                        <a:t>mpasses</a:t>
                      </a:r>
                      <a:r>
                        <a:rPr lang="en-ZA" sz="1800" b="1" i="0" kern="1200" dirty="0">
                          <a:solidFill>
                            <a:schemeClr val="dk1"/>
                          </a:solidFill>
                          <a:effectLst/>
                          <a:latin typeface="+mn-lt"/>
                          <a:ea typeface="+mn-ea"/>
                          <a:cs typeface="+mn-cs"/>
                        </a:rPr>
                        <a:t> </a:t>
                      </a:r>
                      <a:r>
                        <a:rPr lang="en-US" sz="1400" b="1" i="0" u="none" strike="noStrike" baseline="0" dirty="0">
                          <a:solidFill>
                            <a:srgbClr val="000000"/>
                          </a:solidFill>
                          <a:effectLst/>
                          <a:latin typeface="+mn-lt"/>
                        </a:rPr>
                        <a:t>on phase 1 penalties – </a:t>
                      </a:r>
                      <a:r>
                        <a:rPr lang="en-US" sz="1400" b="0" i="0" u="none" strike="noStrike" baseline="0" dirty="0">
                          <a:solidFill>
                            <a:srgbClr val="000000"/>
                          </a:solidFill>
                          <a:effectLst/>
                          <a:latin typeface="+mn-lt"/>
                        </a:rPr>
                        <a:t>Delay in the start of Phase 2</a:t>
                      </a:r>
                      <a:endParaRPr lang="en-US" sz="1400" b="1" i="0" u="none" strike="noStrike" dirty="0">
                        <a:solidFill>
                          <a:srgbClr val="000000"/>
                        </a:solidFill>
                        <a:effectLst/>
                        <a:latin typeface="+mn-lt"/>
                      </a:endParaRPr>
                    </a:p>
                  </a:txBody>
                  <a:tcPr marL="2841" marR="2841" marT="2841"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7682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2" y="176878"/>
            <a:ext cx="8628526" cy="415234"/>
          </a:xfrm>
          <a:solidFill>
            <a:schemeClr val="accent3"/>
          </a:solidFill>
        </p:spPr>
        <p:txBody>
          <a:bodyPr/>
          <a:lstStyle/>
          <a:p>
            <a:pPr>
              <a:spcBef>
                <a:spcPct val="20000"/>
              </a:spcBef>
            </a:pPr>
            <a:r>
              <a:rPr lang="en-US" sz="2400" b="1" dirty="0">
                <a:solidFill>
                  <a:schemeClr val="tx1"/>
                </a:solidFill>
                <a:latin typeface="+mn-lt"/>
                <a:ea typeface="+mn-ea"/>
                <a:cs typeface="+mn-cs"/>
              </a:rPr>
              <a:t>ABIS PHASE 1 GO-LIVE HISTORY</a:t>
            </a:r>
            <a:endParaRPr lang="en-ZA" sz="2400" b="1" dirty="0">
              <a:solidFill>
                <a:schemeClr val="tx1"/>
              </a:solidFill>
              <a:latin typeface="+mn-lt"/>
              <a:ea typeface="+mn-ea"/>
              <a:cs typeface="+mn-cs"/>
            </a:endParaRPr>
          </a:p>
        </p:txBody>
      </p:sp>
      <p:sp>
        <p:nvSpPr>
          <p:cNvPr id="5" name="Slide Number Placeholder 4"/>
          <p:cNvSpPr>
            <a:spLocks noGrp="1"/>
          </p:cNvSpPr>
          <p:nvPr>
            <p:ph type="sldNum" sz="quarter" idx="12"/>
          </p:nvPr>
        </p:nvSpPr>
        <p:spPr>
          <a:xfrm>
            <a:off x="3476625" y="6301267"/>
            <a:ext cx="2190750" cy="365125"/>
          </a:xfrm>
        </p:spPr>
        <p: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fld id="{2538E8B7-8BD9-9F48-9FB6-4E0DFEDB844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 typeface="+mj-lt"/>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012505763"/>
              </p:ext>
            </p:extLst>
          </p:nvPr>
        </p:nvGraphicFramePr>
        <p:xfrm>
          <a:off x="251520" y="707194"/>
          <a:ext cx="8712968" cy="4602572"/>
        </p:xfrm>
        <a:graphic>
          <a:graphicData uri="http://schemas.openxmlformats.org/drawingml/2006/table">
            <a:tbl>
              <a:tblPr firstRow="1" firstCol="1" bandRow="1">
                <a:tableStyleId>{69C7853C-536D-4A76-A0AE-DD22124D55A5}</a:tableStyleId>
              </a:tblPr>
              <a:tblGrid>
                <a:gridCol w="1333460">
                  <a:extLst>
                    <a:ext uri="{9D8B030D-6E8A-4147-A177-3AD203B41FA5}">
                      <a16:colId xmlns:a16="http://schemas.microsoft.com/office/drawing/2014/main" val="4134691310"/>
                    </a:ext>
                  </a:extLst>
                </a:gridCol>
                <a:gridCol w="7379508">
                  <a:extLst>
                    <a:ext uri="{9D8B030D-6E8A-4147-A177-3AD203B41FA5}">
                      <a16:colId xmlns:a16="http://schemas.microsoft.com/office/drawing/2014/main" val="3821600911"/>
                    </a:ext>
                  </a:extLst>
                </a:gridCol>
              </a:tblGrid>
              <a:tr h="482090">
                <a:tc>
                  <a:txBody>
                    <a:bodyPr/>
                    <a:lstStyle/>
                    <a:p>
                      <a:pPr algn="l" fontAlgn="ctr"/>
                      <a:r>
                        <a:rPr lang="en-ZA" sz="1400" u="none" strike="noStrike" dirty="0">
                          <a:effectLst/>
                          <a:latin typeface="+mn-lt"/>
                        </a:rPr>
                        <a:t>Go-Live Date</a:t>
                      </a:r>
                      <a:endParaRPr lang="en-ZA" sz="1400" b="0" i="0" u="none" strike="noStrike" dirty="0">
                        <a:solidFill>
                          <a:srgbClr val="363636"/>
                        </a:solidFill>
                        <a:effectLst/>
                        <a:latin typeface="+mn-lt"/>
                      </a:endParaRPr>
                    </a:p>
                  </a:txBody>
                  <a:tcPr marL="2841" marR="2841" marT="2841" marB="0" anchor="ctr"/>
                </a:tc>
                <a:tc>
                  <a:txBody>
                    <a:bodyPr/>
                    <a:lstStyle/>
                    <a:p>
                      <a:pPr algn="ctr" fontAlgn="ctr"/>
                      <a:r>
                        <a:rPr lang="en-ZA" sz="1400" u="none" strike="noStrike" dirty="0">
                          <a:effectLst/>
                          <a:latin typeface="+mn-lt"/>
                        </a:rPr>
                        <a:t>Reason for extension request</a:t>
                      </a:r>
                      <a:endParaRPr lang="en-ZA" sz="1400" b="0" i="0" u="none" strike="noStrike" dirty="0">
                        <a:solidFill>
                          <a:srgbClr val="363636"/>
                        </a:solidFill>
                        <a:effectLst/>
                        <a:latin typeface="+mn-lt"/>
                      </a:endParaRPr>
                    </a:p>
                  </a:txBody>
                  <a:tcPr marL="2841" marR="2841" marT="2841" marB="0" anchor="ctr"/>
                </a:tc>
                <a:extLst>
                  <a:ext uri="{0D108BD9-81ED-4DB2-BD59-A6C34878D82A}">
                    <a16:rowId xmlns:a16="http://schemas.microsoft.com/office/drawing/2014/main" val="1711297781"/>
                  </a:ext>
                </a:extLst>
              </a:tr>
              <a:tr h="1248118">
                <a:tc>
                  <a:txBody>
                    <a:bodyPr/>
                    <a:lstStyle/>
                    <a:p>
                      <a:pPr algn="l" fontAlgn="ctr"/>
                      <a:r>
                        <a:rPr lang="en-US" sz="1400" u="none" strike="noStrike">
                          <a:effectLst/>
                          <a:latin typeface="+mn-lt"/>
                        </a:rPr>
                        <a:t>Phase 1B: </a:t>
                      </a:r>
                      <a:r>
                        <a:rPr lang="en-US" sz="1400" u="none" strike="noStrike" dirty="0">
                          <a:effectLst/>
                          <a:latin typeface="+mn-lt"/>
                        </a:rPr>
                        <a:t>17 March 2023</a:t>
                      </a:r>
                    </a:p>
                  </a:txBody>
                  <a:tcPr marL="2841" marR="2841" marT="2841" marB="0" anchor="ctr"/>
                </a:tc>
                <a:tc>
                  <a:txBody>
                    <a:bodyPr/>
                    <a:lstStyle/>
                    <a:p>
                      <a:pPr marL="0" indent="0" algn="just" fontAlgn="ctr">
                        <a:tabLst/>
                      </a:pPr>
                      <a:r>
                        <a:rPr lang="en-US" sz="1400" b="0" i="0" u="none" strike="noStrike" dirty="0">
                          <a:solidFill>
                            <a:srgbClr val="000000"/>
                          </a:solidFill>
                          <a:effectLst/>
                          <a:latin typeface="+mn-lt"/>
                        </a:rPr>
                        <a:t>Development  and testing  of Facial Recognition and Latent Search capabilities concluded in March 2023</a:t>
                      </a:r>
                    </a:p>
                    <a:p>
                      <a:pPr marL="0" indent="0" algn="just" fontAlgn="ctr">
                        <a:tabLst/>
                      </a:pPr>
                      <a:r>
                        <a:rPr lang="en-US" sz="1400" b="0" i="0" u="none" strike="noStrike" dirty="0">
                          <a:solidFill>
                            <a:srgbClr val="000000"/>
                          </a:solidFill>
                          <a:effectLst/>
                          <a:latin typeface="+mn-lt"/>
                        </a:rPr>
                        <a:t>Release of Facial Recognition and Latent search  at backend (MBIS) done in April 2023- after ABIS database technical issues on 17 March 2023.</a:t>
                      </a:r>
                    </a:p>
                    <a:p>
                      <a:pPr marL="0" indent="0" algn="just" fontAlgn="ctr">
                        <a:tabLst/>
                      </a:pPr>
                      <a:r>
                        <a:rPr lang="en-US" sz="1400" b="0" i="0" u="none" strike="noStrike" dirty="0">
                          <a:solidFill>
                            <a:srgbClr val="000000"/>
                          </a:solidFill>
                          <a:effectLst/>
                          <a:latin typeface="+mn-lt"/>
                        </a:rPr>
                        <a:t>ABIS  switched to secondary system due to operational issues (stuck applications) experienced when it was primary system in the past 4 months.</a:t>
                      </a:r>
                    </a:p>
                    <a:p>
                      <a:pPr marL="0" indent="0" algn="just" fontAlgn="ctr">
                        <a:tabLst/>
                      </a:pPr>
                      <a:r>
                        <a:rPr lang="en-US" sz="1400" b="1" i="0" u="none" strike="noStrike" baseline="0" dirty="0">
                          <a:solidFill>
                            <a:srgbClr val="000000"/>
                          </a:solidFill>
                          <a:effectLst/>
                          <a:latin typeface="+mn-lt"/>
                        </a:rPr>
                        <a:t>Attempt to resolve the </a:t>
                      </a:r>
                      <a:r>
                        <a:rPr lang="en-ZA" sz="1400" b="1" i="0" u="none" strike="noStrike" kern="1200" baseline="0" dirty="0">
                          <a:solidFill>
                            <a:schemeClr val="dk1"/>
                          </a:solidFill>
                          <a:effectLst/>
                          <a:latin typeface="+mn-lt"/>
                          <a:ea typeface="+mn-ea"/>
                          <a:cs typeface="+mn-cs"/>
                        </a:rPr>
                        <a:t>i</a:t>
                      </a:r>
                      <a:r>
                        <a:rPr lang="en-ZA" sz="1400" b="1" i="0" kern="1200" dirty="0">
                          <a:solidFill>
                            <a:schemeClr val="dk1"/>
                          </a:solidFill>
                          <a:effectLst/>
                          <a:latin typeface="+mn-lt"/>
                          <a:ea typeface="+mn-ea"/>
                          <a:cs typeface="+mn-cs"/>
                        </a:rPr>
                        <a:t>mpasses</a:t>
                      </a:r>
                      <a:r>
                        <a:rPr lang="en-ZA" sz="1800" b="1" i="0" kern="1200" dirty="0">
                          <a:solidFill>
                            <a:schemeClr val="dk1"/>
                          </a:solidFill>
                          <a:effectLst/>
                          <a:latin typeface="+mn-lt"/>
                          <a:ea typeface="+mn-ea"/>
                          <a:cs typeface="+mn-cs"/>
                        </a:rPr>
                        <a:t> </a:t>
                      </a:r>
                      <a:r>
                        <a:rPr lang="en-US" sz="1400" b="1" i="0" u="none" strike="noStrike" baseline="0" dirty="0">
                          <a:solidFill>
                            <a:srgbClr val="000000"/>
                          </a:solidFill>
                          <a:effectLst/>
                          <a:latin typeface="+mn-lt"/>
                        </a:rPr>
                        <a:t>on phase 1 penalties  and switch of ABIS to primary– </a:t>
                      </a:r>
                      <a:r>
                        <a:rPr lang="en-US" sz="1400" b="0" i="0" u="none" strike="noStrike" baseline="0" dirty="0">
                          <a:solidFill>
                            <a:srgbClr val="000000"/>
                          </a:solidFill>
                          <a:effectLst/>
                          <a:latin typeface="+mn-lt"/>
                        </a:rPr>
                        <a:t>Delay in the start of Phase </a:t>
                      </a:r>
                      <a:r>
                        <a:rPr lang="en-US" sz="1400" b="0" i="0" u="none" strike="noStrike" baseline="0" dirty="0" smtClean="0">
                          <a:solidFill>
                            <a:srgbClr val="000000"/>
                          </a:solidFill>
                          <a:effectLst/>
                          <a:latin typeface="+mn-lt"/>
                        </a:rPr>
                        <a:t>2</a:t>
                      </a:r>
                    </a:p>
                    <a:p>
                      <a:pPr algn="just" fontAlgn="ctr"/>
                      <a:endParaRPr lang="en-US" sz="1400" b="1" i="0" u="none" strike="noStrike" dirty="0">
                        <a:solidFill>
                          <a:srgbClr val="000000"/>
                        </a:solidFill>
                        <a:effectLst/>
                        <a:latin typeface="+mn-lt"/>
                      </a:endParaRPr>
                    </a:p>
                  </a:txBody>
                  <a:tcPr marL="2841" marR="2841" marT="2841" marB="0" anchor="ctr"/>
                </a:tc>
                <a:extLst>
                  <a:ext uri="{0D108BD9-81ED-4DB2-BD59-A6C34878D82A}">
                    <a16:rowId xmlns:a16="http://schemas.microsoft.com/office/drawing/2014/main" val="10007"/>
                  </a:ext>
                </a:extLst>
              </a:tr>
              <a:tr h="1248118">
                <a:tc>
                  <a:txBody>
                    <a:bodyPr/>
                    <a:lstStyle/>
                    <a:p>
                      <a:pPr algn="l" fontAlgn="ctr"/>
                      <a:r>
                        <a:rPr lang="en-US" sz="1400" u="none" strike="noStrike" dirty="0">
                          <a:effectLst/>
                          <a:latin typeface="+mn-lt"/>
                        </a:rPr>
                        <a:t>20 April 2023</a:t>
                      </a:r>
                    </a:p>
                  </a:txBody>
                  <a:tcPr marL="2841" marR="2841" marT="2841" marB="0" anchor="ctr"/>
                </a:tc>
                <a:tc>
                  <a:txBody>
                    <a:bodyPr/>
                    <a:lstStyle/>
                    <a:p>
                      <a:pPr algn="just" fontAlgn="ctr"/>
                      <a:r>
                        <a:rPr lang="en-US" sz="1400" b="0" i="0" u="none" strike="noStrike" dirty="0" smtClean="0">
                          <a:solidFill>
                            <a:srgbClr val="000000"/>
                          </a:solidFill>
                          <a:effectLst/>
                          <a:latin typeface="+mn-lt"/>
                        </a:rPr>
                        <a:t>IDEMIA letter- </a:t>
                      </a:r>
                      <a:r>
                        <a:rPr lang="en-US" sz="1400" b="0" i="0" u="none" strike="noStrike" dirty="0">
                          <a:solidFill>
                            <a:srgbClr val="000000"/>
                          </a:solidFill>
                          <a:effectLst/>
                          <a:latin typeface="+mn-lt"/>
                        </a:rPr>
                        <a:t>Reference number: 2022-42253</a:t>
                      </a:r>
                    </a:p>
                    <a:p>
                      <a:pPr algn="just" fontAlgn="ctr"/>
                      <a:r>
                        <a:rPr lang="en-US" sz="1400" b="0" i="0" u="none" strike="noStrike" dirty="0">
                          <a:solidFill>
                            <a:srgbClr val="000000"/>
                          </a:solidFill>
                          <a:effectLst/>
                          <a:latin typeface="+mn-lt"/>
                        </a:rPr>
                        <a:t>In the letter IDEMIA accepted full responsibility for the failure of their system on 17 March 2023 </a:t>
                      </a:r>
                      <a:r>
                        <a:rPr lang="en-US" sz="1400" b="0" i="0" u="none" strike="noStrike" dirty="0" smtClean="0">
                          <a:solidFill>
                            <a:srgbClr val="000000"/>
                          </a:solidFill>
                          <a:effectLst/>
                          <a:latin typeface="+mn-lt"/>
                        </a:rPr>
                        <a:t>which led </a:t>
                      </a:r>
                      <a:r>
                        <a:rPr lang="en-US" sz="1400" b="0" i="0" u="none" strike="noStrike" dirty="0">
                          <a:solidFill>
                            <a:srgbClr val="000000"/>
                          </a:solidFill>
                          <a:effectLst/>
                          <a:latin typeface="+mn-lt"/>
                        </a:rPr>
                        <a:t>to a decision to switch back to </a:t>
                      </a:r>
                      <a:r>
                        <a:rPr lang="en-US" sz="1400" b="0" i="0" u="none" strike="noStrike" dirty="0" smtClean="0">
                          <a:solidFill>
                            <a:srgbClr val="000000"/>
                          </a:solidFill>
                          <a:effectLst/>
                          <a:latin typeface="+mn-lt"/>
                        </a:rPr>
                        <a:t>HANIS as </a:t>
                      </a:r>
                      <a:r>
                        <a:rPr lang="en-US" sz="1400" b="0" i="0" u="none" strike="noStrike" dirty="0">
                          <a:solidFill>
                            <a:srgbClr val="000000"/>
                          </a:solidFill>
                          <a:effectLst/>
                          <a:latin typeface="+mn-lt"/>
                        </a:rPr>
                        <a:t>a primary database for all our transactions.</a:t>
                      </a:r>
                    </a:p>
                    <a:p>
                      <a:pPr algn="just" defTabSz="898525" fontAlgn="ctr">
                        <a:tabLst/>
                      </a:pPr>
                      <a:r>
                        <a:rPr lang="en-US" sz="1400" b="0" i="0" u="none" strike="noStrike" dirty="0" smtClean="0">
                          <a:solidFill>
                            <a:srgbClr val="000000"/>
                          </a:solidFill>
                          <a:effectLst/>
                          <a:latin typeface="+mn-lt"/>
                        </a:rPr>
                        <a:t>IDEMIA </a:t>
                      </a:r>
                      <a:r>
                        <a:rPr lang="en-US" sz="1400" b="0" i="0" u="none" strike="noStrike" baseline="0" dirty="0" smtClean="0">
                          <a:solidFill>
                            <a:srgbClr val="000000"/>
                          </a:solidFill>
                          <a:effectLst/>
                          <a:latin typeface="+mn-lt"/>
                        </a:rPr>
                        <a:t>confirmed that the ABIS Database index has been fixed / corrected, and that </a:t>
                      </a:r>
                      <a:r>
                        <a:rPr lang="en-US" sz="1400" b="0" i="0" u="none" strike="noStrike" dirty="0" smtClean="0">
                          <a:solidFill>
                            <a:srgbClr val="000000"/>
                          </a:solidFill>
                          <a:effectLst/>
                          <a:latin typeface="+mn-lt"/>
                        </a:rPr>
                        <a:t>ABIS is</a:t>
                      </a:r>
                      <a:r>
                        <a:rPr lang="en-US" sz="1400" b="0" i="0" u="none" strike="noStrike" baseline="0" dirty="0" smtClean="0">
                          <a:solidFill>
                            <a:srgbClr val="000000"/>
                          </a:solidFill>
                          <a:effectLst/>
                          <a:latin typeface="+mn-lt"/>
                        </a:rPr>
                        <a:t> ready to switch back as the primary database.</a:t>
                      </a:r>
                      <a:endParaRPr lang="en-US" sz="1400" b="0" i="0" u="none" strike="noStrike" dirty="0" smtClean="0">
                        <a:solidFill>
                          <a:srgbClr val="000000"/>
                        </a:solidFill>
                        <a:effectLst/>
                        <a:latin typeface="+mn-lt"/>
                      </a:endParaRPr>
                    </a:p>
                    <a:p>
                      <a:pPr algn="just" fontAlgn="ctr"/>
                      <a:r>
                        <a:rPr lang="en-US" sz="1400" b="0" i="0" u="none" strike="noStrike" dirty="0" smtClean="0">
                          <a:solidFill>
                            <a:srgbClr val="000000"/>
                          </a:solidFill>
                          <a:effectLst/>
                          <a:latin typeface="+mn-lt"/>
                        </a:rPr>
                        <a:t>DHA</a:t>
                      </a:r>
                      <a:r>
                        <a:rPr lang="en-US" sz="1400" b="0" i="0" u="none" strike="noStrike" baseline="0" dirty="0" smtClean="0">
                          <a:solidFill>
                            <a:srgbClr val="000000"/>
                          </a:solidFill>
                          <a:effectLst/>
                          <a:latin typeface="+mn-lt"/>
                        </a:rPr>
                        <a:t> requested IDEMIA to also fix the stuck applications and </a:t>
                      </a:r>
                      <a:r>
                        <a:rPr lang="en-US" sz="1400" b="0" i="0" u="none" strike="noStrike" dirty="0" smtClean="0">
                          <a:solidFill>
                            <a:srgbClr val="000000"/>
                          </a:solidFill>
                          <a:effectLst/>
                          <a:latin typeface="+mn-lt"/>
                        </a:rPr>
                        <a:t>provide the</a:t>
                      </a:r>
                      <a:r>
                        <a:rPr lang="en-US" sz="1400" b="0" i="0" u="none" strike="noStrike" baseline="0" dirty="0" smtClean="0">
                          <a:solidFill>
                            <a:srgbClr val="000000"/>
                          </a:solidFill>
                          <a:effectLst/>
                          <a:latin typeface="+mn-lt"/>
                        </a:rPr>
                        <a:t> </a:t>
                      </a:r>
                      <a:r>
                        <a:rPr lang="en-US" sz="1400" b="0" i="0" u="none" strike="noStrike" dirty="0" smtClean="0">
                          <a:solidFill>
                            <a:srgbClr val="000000"/>
                          </a:solidFill>
                          <a:effectLst/>
                          <a:latin typeface="+mn-lt"/>
                        </a:rPr>
                        <a:t>evidence </a:t>
                      </a:r>
                      <a:r>
                        <a:rPr lang="en-US" sz="1400" b="0" i="0" u="none" strike="noStrike" dirty="0">
                          <a:solidFill>
                            <a:srgbClr val="000000"/>
                          </a:solidFill>
                          <a:effectLst/>
                          <a:latin typeface="+mn-lt"/>
                        </a:rPr>
                        <a:t>that </a:t>
                      </a:r>
                      <a:r>
                        <a:rPr lang="en-US" sz="1400" b="0" i="0" u="none" strike="noStrike" dirty="0" smtClean="0">
                          <a:solidFill>
                            <a:srgbClr val="000000"/>
                          </a:solidFill>
                          <a:effectLst/>
                          <a:latin typeface="+mn-lt"/>
                        </a:rPr>
                        <a:t>all</a:t>
                      </a:r>
                      <a:r>
                        <a:rPr lang="en-US" sz="1400" b="0" i="0" u="none" strike="noStrike" baseline="0" dirty="0" smtClean="0">
                          <a:solidFill>
                            <a:srgbClr val="000000"/>
                          </a:solidFill>
                          <a:effectLst/>
                          <a:latin typeface="+mn-lt"/>
                        </a:rPr>
                        <a:t> the transaction errors are resolved.</a:t>
                      </a:r>
                    </a:p>
                    <a:p>
                      <a:pPr algn="just" fontAlgn="ctr"/>
                      <a:r>
                        <a:rPr lang="en-US" sz="1400" b="0" i="0" u="none" strike="noStrike" dirty="0" smtClean="0">
                          <a:solidFill>
                            <a:srgbClr val="000000"/>
                          </a:solidFill>
                          <a:effectLst/>
                          <a:latin typeface="+mn-lt"/>
                        </a:rPr>
                        <a:t> </a:t>
                      </a:r>
                      <a:r>
                        <a:rPr lang="en-US" sz="1400" b="0" i="0" u="none" strike="noStrike" dirty="0">
                          <a:solidFill>
                            <a:srgbClr val="000000"/>
                          </a:solidFill>
                          <a:effectLst/>
                          <a:latin typeface="+mn-lt"/>
                        </a:rPr>
                        <a:t>A meeting held on 26 April 2023 agreed that both IDEMIA and DHA technical teams must review progress made by IDEMIA </a:t>
                      </a:r>
                      <a:r>
                        <a:rPr lang="en-US" sz="1400" b="0" i="0" u="none" strike="noStrike" dirty="0" smtClean="0">
                          <a:solidFill>
                            <a:srgbClr val="000000"/>
                          </a:solidFill>
                          <a:effectLst/>
                          <a:latin typeface="+mn-lt"/>
                        </a:rPr>
                        <a:t>on the stuck</a:t>
                      </a:r>
                      <a:r>
                        <a:rPr lang="en-US" sz="1400" b="0" i="0" u="none" strike="noStrike" baseline="0" dirty="0" smtClean="0">
                          <a:solidFill>
                            <a:srgbClr val="000000"/>
                          </a:solidFill>
                          <a:effectLst/>
                          <a:latin typeface="+mn-lt"/>
                        </a:rPr>
                        <a:t> applications </a:t>
                      </a:r>
                      <a:r>
                        <a:rPr lang="en-US" sz="1400" b="0" i="0" u="none" strike="noStrike" dirty="0" smtClean="0">
                          <a:solidFill>
                            <a:srgbClr val="000000"/>
                          </a:solidFill>
                          <a:effectLst/>
                          <a:latin typeface="+mn-lt"/>
                        </a:rPr>
                        <a:t>and </a:t>
                      </a:r>
                      <a:r>
                        <a:rPr lang="en-US" sz="1400" b="0" i="0" u="none" strike="noStrike" dirty="0">
                          <a:solidFill>
                            <a:srgbClr val="000000"/>
                          </a:solidFill>
                          <a:effectLst/>
                          <a:latin typeface="+mn-lt"/>
                        </a:rPr>
                        <a:t>report back in two weeks time before a decision is taken </a:t>
                      </a:r>
                      <a:r>
                        <a:rPr lang="en-US" sz="1400" b="0" i="0" u="none" strike="noStrike" baseline="0" dirty="0" smtClean="0">
                          <a:solidFill>
                            <a:srgbClr val="000000"/>
                          </a:solidFill>
                          <a:effectLst/>
                          <a:latin typeface="+mn-lt"/>
                        </a:rPr>
                        <a:t> to</a:t>
                      </a:r>
                      <a:r>
                        <a:rPr lang="en-US" sz="1400" b="0" i="0" u="none" strike="noStrike" dirty="0" smtClean="0">
                          <a:solidFill>
                            <a:srgbClr val="000000"/>
                          </a:solidFill>
                          <a:effectLst/>
                          <a:latin typeface="+mn-lt"/>
                        </a:rPr>
                        <a:t> </a:t>
                      </a:r>
                      <a:r>
                        <a:rPr lang="en-US" sz="1400" b="0" i="0" u="none" strike="noStrike" dirty="0">
                          <a:solidFill>
                            <a:srgbClr val="000000"/>
                          </a:solidFill>
                          <a:effectLst/>
                          <a:latin typeface="+mn-lt"/>
                        </a:rPr>
                        <a:t>switch back to ABIS as a primary database.</a:t>
                      </a:r>
                    </a:p>
                  </a:txBody>
                  <a:tcPr marL="2841" marR="2841" marT="2841" marB="0" anchor="ctr"/>
                </a:tc>
                <a:extLst>
                  <a:ext uri="{0D108BD9-81ED-4DB2-BD59-A6C34878D82A}">
                    <a16:rowId xmlns:a16="http://schemas.microsoft.com/office/drawing/2014/main" val="1533118034"/>
                  </a:ext>
                </a:extLst>
              </a:tr>
            </a:tbl>
          </a:graphicData>
        </a:graphic>
      </p:graphicFrame>
    </p:spTree>
    <p:extLst>
      <p:ext uri="{BB962C8B-B14F-4D97-AF65-F5344CB8AC3E}">
        <p14:creationId xmlns:p14="http://schemas.microsoft.com/office/powerpoint/2010/main" val="798746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8"/>
          <p:cNvSpPr>
            <a:spLocks noChangeArrowheads="1"/>
          </p:cNvSpPr>
          <p:nvPr/>
        </p:nvSpPr>
        <p:spPr bwMode="auto">
          <a:xfrm>
            <a:off x="288787" y="778980"/>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
                <a:srgbClr val="7D0900"/>
              </a:buClr>
              <a:buSzTx/>
              <a:buFontTx/>
              <a:buNone/>
              <a:tabLst/>
              <a:defRPr/>
            </a:pPr>
            <a:endParaRPr kumimoji="0" lang="en-US" altLang="en-US" sz="2800" b="1" i="0" u="none" strike="noStrike" kern="1200" cap="none" spc="0" normalizeH="0" baseline="0" noProof="0">
              <a:ln>
                <a:noFill/>
              </a:ln>
              <a:solidFill>
                <a:srgbClr val="000000"/>
              </a:solidFill>
              <a:effectLst/>
              <a:uLnTx/>
              <a:uFillTx/>
              <a:latin typeface="Calibri"/>
              <a:ea typeface="+mn-ea"/>
              <a:cs typeface="+mn-cs"/>
            </a:endParaRPr>
          </a:p>
        </p:txBody>
      </p:sp>
      <p:sp>
        <p:nvSpPr>
          <p:cNvPr id="8197" name="Slide Number Placeholder 3"/>
          <p:cNvSpPr>
            <a:spLocks noGrp="1"/>
          </p:cNvSpPr>
          <p:nvPr>
            <p:ph type="sldNum" sz="quarter" idx="12"/>
          </p:nvPr>
        </p:nvSpPr>
        <p:spPr bwMode="auto">
          <a:xfrm>
            <a:off x="4500340" y="6090558"/>
            <a:ext cx="437270" cy="4727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
                <a:srgbClr val="7D0900"/>
              </a:buClr>
              <a:buSzTx/>
              <a:buFontTx/>
              <a:buNone/>
              <a:tabLst/>
              <a:defRPr/>
            </a:pPr>
            <a:fld id="{0540E738-80E6-4ABF-8B8B-6A21AB4C2773}" type="slidenum">
              <a:rPr kumimoji="0" lang="en-ZA" altLang="en-U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
                  <a:srgbClr val="7D0900"/>
                </a:buClr>
                <a:buSzTx/>
                <a:buFontTx/>
                <a:buNone/>
                <a:tabLst/>
                <a:defRPr/>
              </a:pPr>
              <a:t>16</a:t>
            </a:fld>
            <a:endParaRPr kumimoji="0" lang="en-ZA" altLang="en-US" sz="12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8198" name="Rectangle 1"/>
          <p:cNvSpPr>
            <a:spLocks noChangeArrowheads="1"/>
          </p:cNvSpPr>
          <p:nvPr/>
        </p:nvSpPr>
        <p:spPr bwMode="auto">
          <a:xfrm>
            <a:off x="72176" y="760411"/>
            <a:ext cx="9144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marR="4445" lvl="0" indent="-285750">
              <a:lnSpc>
                <a:spcPct val="150000"/>
              </a:lnSpc>
              <a:buFont typeface="Wingdings" pitchFamily="2" charset="2"/>
              <a:buChar char="q"/>
              <a:defRPr/>
            </a:pPr>
            <a:r>
              <a:rPr lang="en-US" dirty="0">
                <a:solidFill>
                  <a:prstClr val="black"/>
                </a:solidFill>
                <a:cs typeface="Arial" panose="020B0604020202020204" pitchFamily="34" charset="0"/>
              </a:rPr>
              <a:t>The Department has levied penalties on the delays caused by IDEMIA. Payment has been withheld  as part of penalties.</a:t>
            </a:r>
          </a:p>
          <a:p>
            <a:pPr marL="285750" marR="4445" lvl="0" indent="-285750">
              <a:lnSpc>
                <a:spcPct val="150000"/>
              </a:lnSpc>
              <a:buFont typeface="Wingdings" pitchFamily="2" charset="2"/>
              <a:buChar char="q"/>
              <a:defRPr/>
            </a:pPr>
            <a:r>
              <a:rPr lang="en-US" dirty="0">
                <a:solidFill>
                  <a:prstClr val="black"/>
                </a:solidFill>
                <a:cs typeface="Arial" panose="020B0604020202020204" pitchFamily="34" charset="0"/>
              </a:rPr>
              <a:t>IDEMIA is disputing the amount levied against them for penalties and the matter is being dealt with in terms of an Informal Dispute Resolution provided for in the Agreement entered into between DHA and IDEMIA. </a:t>
            </a:r>
          </a:p>
          <a:p>
            <a:pPr marL="285750" marR="4445" lvl="0" indent="-285750">
              <a:lnSpc>
                <a:spcPct val="150000"/>
              </a:lnSpc>
              <a:buFont typeface="Wingdings" pitchFamily="2" charset="2"/>
              <a:buChar char="q"/>
              <a:defRPr/>
            </a:pPr>
            <a:r>
              <a:rPr lang="en-US" dirty="0">
                <a:solidFill>
                  <a:prstClr val="black"/>
                </a:solidFill>
                <a:cs typeface="Arial" panose="020B0604020202020204" pitchFamily="34" charset="0"/>
              </a:rPr>
              <a:t>In a letter dated 8 March 2023, IDEMIA made a Settlement Proposal on the penalties levied against them. </a:t>
            </a:r>
          </a:p>
          <a:p>
            <a:pPr marL="285750" marR="4445" lvl="0" indent="-285750">
              <a:lnSpc>
                <a:spcPct val="150000"/>
              </a:lnSpc>
              <a:buFont typeface="Wingdings" pitchFamily="2" charset="2"/>
              <a:buChar char="q"/>
              <a:defRPr/>
            </a:pPr>
            <a:r>
              <a:rPr lang="en-US" dirty="0">
                <a:solidFill>
                  <a:prstClr val="black"/>
                </a:solidFill>
                <a:cs typeface="Arial" panose="020B0604020202020204" pitchFamily="34" charset="0"/>
              </a:rPr>
              <a:t>DHA considered the Settlement Proposal and advised IDEMIA to reconsider its proposal  and revert to the DHA with an improved settlement offer.</a:t>
            </a:r>
          </a:p>
          <a:p>
            <a:pPr marL="285750" marR="4445" lvl="0" indent="-285750">
              <a:lnSpc>
                <a:spcPct val="150000"/>
              </a:lnSpc>
              <a:buFont typeface="Wingdings" pitchFamily="2" charset="2"/>
              <a:buChar char="q"/>
              <a:defRPr/>
            </a:pPr>
            <a:r>
              <a:rPr lang="en-US" dirty="0">
                <a:solidFill>
                  <a:prstClr val="black"/>
                </a:solidFill>
                <a:cs typeface="Arial" panose="020B0604020202020204" pitchFamily="34" charset="0"/>
              </a:rPr>
              <a:t>ABIS Phase 2 was set to commence on 01 April 2023 but due to failure to complete phase 1 by the 18 March 2023 discussions between DHA and IDEMIA are ongoing to agree on a way forward </a:t>
            </a:r>
          </a:p>
        </p:txBody>
      </p:sp>
      <p:sp>
        <p:nvSpPr>
          <p:cNvPr id="11" name="Content Placeholder 9"/>
          <p:cNvSpPr txBox="1">
            <a:spLocks/>
          </p:cNvSpPr>
          <p:nvPr/>
        </p:nvSpPr>
        <p:spPr bwMode="auto">
          <a:xfrm>
            <a:off x="56610" y="146492"/>
            <a:ext cx="8887460" cy="332399"/>
          </a:xfrm>
          <a:prstGeom prst="rect">
            <a:avLst/>
          </a:prstGeom>
          <a:solidFill>
            <a:schemeClr val="accent3"/>
          </a:solidFill>
          <a:ln>
            <a:noFill/>
          </a:ln>
        </p:spPr>
        <p:txBody>
          <a:bodyPr vert="horz" wrap="square" lIns="0" tIns="0" rIns="0" bIns="0" numCol="1" anchor="t" anchorCtr="0" compatLnSpc="1">
            <a:prstTxWarp prst="textNoShape">
              <a:avLst/>
            </a:prstTxWarp>
            <a:spAutoFit/>
          </a:bodyPr>
          <a:lstStyle>
            <a:lvl1pPr marL="268288" indent="-268288" algn="l" rtl="0" eaLnBrk="0" fontAlgn="base" hangingPunct="0">
              <a:lnSpc>
                <a:spcPct val="90000"/>
              </a:lnSpc>
              <a:spcBef>
                <a:spcPct val="90000"/>
              </a:spcBef>
              <a:spcAft>
                <a:spcPct val="0"/>
              </a:spcAft>
              <a:buClr>
                <a:schemeClr val="bg2"/>
              </a:buClr>
              <a:buFont typeface="Wingdings" pitchFamily="2" charset="2"/>
              <a:buChar char="n"/>
              <a:defRPr sz="1600">
                <a:solidFill>
                  <a:schemeClr val="tx1"/>
                </a:solidFill>
                <a:latin typeface="Arial" charset="0"/>
                <a:ea typeface="+mn-ea"/>
                <a:cs typeface="+mn-cs"/>
              </a:defRPr>
            </a:lvl1pPr>
            <a:lvl2pPr marL="460375" indent="-190500" algn="l" rtl="0" eaLnBrk="0" fontAlgn="base" hangingPunct="0">
              <a:lnSpc>
                <a:spcPct val="90000"/>
              </a:lnSpc>
              <a:spcBef>
                <a:spcPct val="50000"/>
              </a:spcBef>
              <a:spcAft>
                <a:spcPct val="0"/>
              </a:spcAft>
              <a:buClr>
                <a:schemeClr val="bg2"/>
              </a:buClr>
              <a:buFont typeface="Arial" charset="0"/>
              <a:buChar char="•"/>
              <a:defRPr sz="1600">
                <a:solidFill>
                  <a:schemeClr val="tx1"/>
                </a:solidFill>
                <a:latin typeface="Arial" charset="0"/>
                <a:cs typeface="+mn-cs"/>
              </a:defRPr>
            </a:lvl2pPr>
            <a:lvl3pPr marL="625475" indent="-163513" algn="l" rtl="0" eaLnBrk="0" fontAlgn="base" hangingPunct="0">
              <a:lnSpc>
                <a:spcPct val="90000"/>
              </a:lnSpc>
              <a:spcBef>
                <a:spcPct val="30000"/>
              </a:spcBef>
              <a:spcAft>
                <a:spcPct val="0"/>
              </a:spcAft>
              <a:buClr>
                <a:schemeClr val="bg2"/>
              </a:buClr>
              <a:buFont typeface="Arial" charset="0"/>
              <a:buChar char="–"/>
              <a:defRPr sz="1600">
                <a:solidFill>
                  <a:schemeClr val="tx1"/>
                </a:solidFill>
                <a:latin typeface="Arial" charset="0"/>
                <a:cs typeface="+mn-cs"/>
              </a:defRPr>
            </a:lvl3pPr>
            <a:lvl4pPr marL="795338" indent="-168275" algn="l" rtl="0" eaLnBrk="0" fontAlgn="base" hangingPunct="0">
              <a:lnSpc>
                <a:spcPct val="90000"/>
              </a:lnSpc>
              <a:spcBef>
                <a:spcPct val="10000"/>
              </a:spcBef>
              <a:spcAft>
                <a:spcPct val="0"/>
              </a:spcAft>
              <a:buClr>
                <a:schemeClr val="bg2"/>
              </a:buClr>
              <a:buFont typeface="Arial" charset="0"/>
              <a:buChar char="-"/>
              <a:defRPr sz="1600">
                <a:solidFill>
                  <a:schemeClr val="tx1"/>
                </a:solidFill>
                <a:latin typeface="Arial" charset="0"/>
                <a:cs typeface="+mn-cs"/>
              </a:defRPr>
            </a:lvl4pPr>
            <a:lvl5pPr marL="957263" indent="-160338" algn="l" rtl="0" eaLnBrk="0" fontAlgn="base" hangingPunct="0">
              <a:lnSpc>
                <a:spcPct val="90000"/>
              </a:lnSpc>
              <a:spcBef>
                <a:spcPct val="0"/>
              </a:spcBef>
              <a:spcAft>
                <a:spcPct val="0"/>
              </a:spcAft>
              <a:buClr>
                <a:schemeClr val="bg2"/>
              </a:buClr>
              <a:buFont typeface="Arial" charset="0"/>
              <a:buChar char="­"/>
              <a:defRPr sz="1600">
                <a:solidFill>
                  <a:schemeClr val="tx1"/>
                </a:solidFill>
                <a:latin typeface="Arial" charset="0"/>
                <a:cs typeface="+mn-cs"/>
              </a:defRPr>
            </a:lvl5pPr>
            <a:lvl6pPr marL="14144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6pPr>
            <a:lvl7pPr marL="18716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7pPr>
            <a:lvl8pPr marL="23288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8pPr>
            <a:lvl9pPr marL="2786063" indent="-160338" algn="l" rtl="0" fontAlgn="base">
              <a:lnSpc>
                <a:spcPct val="90000"/>
              </a:lnSpc>
              <a:spcBef>
                <a:spcPct val="0"/>
              </a:spcBef>
              <a:spcAft>
                <a:spcPct val="0"/>
              </a:spcAft>
              <a:buClr>
                <a:schemeClr val="bg2"/>
              </a:buClr>
              <a:buFont typeface="Arial" charset="0"/>
              <a:buChar char="­"/>
              <a:defRPr sz="1600">
                <a:solidFill>
                  <a:schemeClr val="tx1"/>
                </a:solidFill>
                <a:latin typeface="+mn-lt"/>
                <a:cs typeface="+mn-cs"/>
              </a:defRPr>
            </a:lvl9pPr>
          </a:lstStyle>
          <a:p>
            <a:pPr marL="0" marR="0" lvl="0" indent="0" algn="ctr" defTabSz="914400" rtl="0" eaLnBrk="0" fontAlgn="base" latinLnBrk="0" hangingPunct="0">
              <a:lnSpc>
                <a:spcPct val="90000"/>
              </a:lnSpc>
              <a:spcBef>
                <a:spcPct val="90000"/>
              </a:spcBef>
              <a:spcAft>
                <a:spcPct val="0"/>
              </a:spcAft>
              <a:buClr>
                <a:srgbClr val="7D0900"/>
              </a:buClr>
              <a:buSzTx/>
              <a:buFont typeface="Wingdings" pitchFamily="2" charset="2"/>
              <a:buNone/>
              <a:tabLst/>
              <a:defRPr/>
            </a:pPr>
            <a:r>
              <a:rPr kumimoji="0" lang="en-US" sz="2400" b="1" i="0" u="none" strike="noStrike" kern="0" cap="none" spc="0" normalizeH="0" baseline="0" noProof="0" dirty="0">
                <a:ln>
                  <a:noFill/>
                </a:ln>
                <a:solidFill>
                  <a:srgbClr val="000000"/>
                </a:solidFill>
                <a:effectLst/>
                <a:uLnTx/>
                <a:uFillTx/>
                <a:latin typeface="Calibri"/>
                <a:ea typeface="+mn-ea"/>
                <a:cs typeface="+mn-cs"/>
              </a:rPr>
              <a:t>CONCLUSION</a:t>
            </a:r>
            <a:endParaRPr kumimoji="0" lang="en-ZA" altLang="en-US" sz="2400" b="1" i="0" u="none" strike="noStrike" kern="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123156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3" name="Rectangle 2"/>
          <p:cNvSpPr/>
          <p:nvPr/>
        </p:nvSpPr>
        <p:spPr>
          <a:xfrm>
            <a:off x="5727721" y="3874271"/>
            <a:ext cx="2232248"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1001145" y="716854"/>
            <a:ext cx="2903359" cy="5909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srgbClr val="EEECE1">
                    <a:lumMod val="50000"/>
                  </a:srgbClr>
                </a:solidFill>
                <a:effectLst/>
                <a:uLnTx/>
                <a:uFillTx/>
                <a:latin typeface="Calibri"/>
                <a:ea typeface="+mn-ea"/>
                <a:cs typeface="+mn-cs"/>
              </a:rPr>
              <a:t>Ndo</a:t>
            </a:r>
            <a:r>
              <a:rPr kumimoji="0" lang="en-ZA" sz="3600" b="1" i="0" u="none" strike="noStrike" kern="1200" cap="none" spc="0" normalizeH="0" baseline="0" noProof="0" dirty="0">
                <a:ln>
                  <a:noFill/>
                </a:ln>
                <a:solidFill>
                  <a:srgbClr val="EEECE1">
                    <a:lumMod val="50000"/>
                  </a:srgbClr>
                </a:solidFill>
                <a:effectLst/>
                <a:uLnTx/>
                <a:uFillTx/>
                <a:latin typeface="Calibri"/>
                <a:ea typeface="+mn-ea"/>
                <a:cs typeface="+mn-cs"/>
              </a:rPr>
              <a:t> </a:t>
            </a:r>
            <a:r>
              <a:rPr kumimoji="0" lang="en-ZA" sz="3600" b="1" i="0" u="none" strike="noStrike" kern="1200" cap="none" spc="0" normalizeH="0" baseline="0" noProof="0" dirty="0" err="1">
                <a:ln>
                  <a:noFill/>
                </a:ln>
                <a:solidFill>
                  <a:srgbClr val="EEECE1">
                    <a:lumMod val="50000"/>
                  </a:srgbClr>
                </a:solidFill>
                <a:effectLst/>
                <a:uLnTx/>
                <a:uFillTx/>
                <a:latin typeface="Calibri"/>
                <a:ea typeface="+mn-ea"/>
                <a:cs typeface="+mn-cs"/>
              </a:rPr>
              <a:t>livhuwa</a:t>
            </a:r>
            <a:endParaRPr kumimoji="0" lang="en-ZA" sz="3600" b="0" i="0" u="none" strike="noStrike" kern="1200" cap="none" spc="0" normalizeH="0" baseline="0" noProof="0" dirty="0">
              <a:ln>
                <a:noFill/>
              </a:ln>
              <a:solidFill>
                <a:srgbClr val="EEECE1">
                  <a:lumMod val="50000"/>
                </a:srgbClr>
              </a:solidFill>
              <a:effectLst/>
              <a:uLnTx/>
              <a:uFillTx/>
              <a:latin typeface="Calibri"/>
              <a:ea typeface="+mn-ea"/>
              <a:cs typeface="+mn-cs"/>
            </a:endParaRPr>
          </a:p>
        </p:txBody>
      </p:sp>
      <p:sp>
        <p:nvSpPr>
          <p:cNvPr id="5" name="Rectangle 4"/>
          <p:cNvSpPr/>
          <p:nvPr/>
        </p:nvSpPr>
        <p:spPr>
          <a:xfrm>
            <a:off x="179512" y="3409426"/>
            <a:ext cx="1800198" cy="5909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prstClr val="black"/>
                </a:solidFill>
                <a:effectLst/>
                <a:uLnTx/>
                <a:uFillTx/>
                <a:latin typeface="Calibri"/>
                <a:ea typeface="+mn-ea"/>
                <a:cs typeface="+mn-cs"/>
              </a:rPr>
              <a:t>Dankie</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6"/>
          <p:cNvSpPr/>
          <p:nvPr/>
        </p:nvSpPr>
        <p:spPr>
          <a:xfrm>
            <a:off x="75734" y="2145953"/>
            <a:ext cx="2903360" cy="5909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srgbClr val="7030A0"/>
                </a:solidFill>
                <a:effectLst/>
                <a:uLnTx/>
                <a:uFillTx/>
                <a:latin typeface="Calibri"/>
                <a:ea typeface="+mn-ea"/>
                <a:cs typeface="+mn-cs"/>
              </a:rPr>
              <a:t>Ke</a:t>
            </a:r>
            <a:r>
              <a:rPr kumimoji="0" lang="en-ZA" sz="3600" b="1" i="0" u="none" strike="noStrike" kern="1200" cap="none" spc="0" normalizeH="0" baseline="0" noProof="0" dirty="0">
                <a:ln>
                  <a:noFill/>
                </a:ln>
                <a:solidFill>
                  <a:srgbClr val="7030A0"/>
                </a:solidFill>
                <a:effectLst/>
                <a:uLnTx/>
                <a:uFillTx/>
                <a:latin typeface="Calibri"/>
                <a:ea typeface="+mn-ea"/>
                <a:cs typeface="+mn-cs"/>
              </a:rPr>
              <a:t> a </a:t>
            </a:r>
            <a:r>
              <a:rPr kumimoji="0" lang="en-ZA" sz="3600" b="1" i="0" u="none" strike="noStrike" kern="1200" cap="none" spc="0" normalizeH="0" baseline="0" noProof="0" dirty="0" err="1">
                <a:ln>
                  <a:noFill/>
                </a:ln>
                <a:solidFill>
                  <a:srgbClr val="7030A0"/>
                </a:solidFill>
                <a:effectLst/>
                <a:uLnTx/>
                <a:uFillTx/>
                <a:latin typeface="Calibri"/>
                <a:ea typeface="+mn-ea"/>
                <a:cs typeface="+mn-cs"/>
              </a:rPr>
              <a:t>leboga</a:t>
            </a:r>
            <a:r>
              <a:rPr kumimoji="0" lang="en-ZA" sz="3600" b="1" i="0" u="none" strike="noStrike" kern="1200" cap="none" spc="0" normalizeH="0" baseline="0" noProof="0" dirty="0">
                <a:ln>
                  <a:noFill/>
                </a:ln>
                <a:solidFill>
                  <a:srgbClr val="7030A0"/>
                </a:solidFill>
                <a:effectLst/>
                <a:uLnTx/>
                <a:uFillTx/>
                <a:latin typeface="Calibri"/>
                <a:ea typeface="+mn-ea"/>
                <a:cs typeface="+mn-cs"/>
              </a:rPr>
              <a:t> </a:t>
            </a:r>
            <a:endParaRPr kumimoji="0" lang="en-ZA" sz="3600" b="0" i="0" u="none" strike="noStrike" kern="1200" cap="none" spc="0" normalizeH="0" baseline="0" noProof="0" dirty="0">
              <a:ln>
                <a:noFill/>
              </a:ln>
              <a:solidFill>
                <a:srgbClr val="7030A0"/>
              </a:solidFill>
              <a:effectLst/>
              <a:uLnTx/>
              <a:uFillTx/>
              <a:latin typeface="Calibri"/>
              <a:ea typeface="+mn-ea"/>
              <a:cs typeface="+mn-cs"/>
            </a:endParaRPr>
          </a:p>
        </p:txBody>
      </p:sp>
      <p:sp>
        <p:nvSpPr>
          <p:cNvPr id="8" name="Rectangle 7"/>
          <p:cNvSpPr/>
          <p:nvPr/>
        </p:nvSpPr>
        <p:spPr>
          <a:xfrm>
            <a:off x="4976032" y="742045"/>
            <a:ext cx="2474780"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srgbClr val="FFC000"/>
                </a:solidFill>
                <a:effectLst/>
                <a:uLnTx/>
                <a:uFillTx/>
                <a:latin typeface="Calibri"/>
                <a:ea typeface="+mn-ea"/>
                <a:cs typeface="+mn-cs"/>
              </a:rPr>
              <a:t>Ndiyabulela</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1079611" y="5071382"/>
            <a:ext cx="2826416" cy="5909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a:ln>
                  <a:noFill/>
                </a:ln>
                <a:solidFill>
                  <a:srgbClr val="70A913"/>
                </a:solidFill>
                <a:effectLst/>
                <a:uLnTx/>
                <a:uFillTx/>
                <a:latin typeface="Calibri"/>
                <a:ea typeface="+mn-ea"/>
                <a:cs typeface="+mn-cs"/>
              </a:rPr>
              <a:t>Ngiyabonga</a:t>
            </a:r>
            <a:endParaRPr kumimoji="0" lang="en-ZA" sz="3600" b="0" i="0" u="none" strike="noStrike" kern="1200" cap="none" spc="0" normalizeH="0" baseline="0" noProof="0" dirty="0">
              <a:ln>
                <a:noFill/>
              </a:ln>
              <a:solidFill>
                <a:srgbClr val="70A913"/>
              </a:solidFill>
              <a:effectLst/>
              <a:uLnTx/>
              <a:uFillTx/>
              <a:latin typeface="Calibri"/>
              <a:ea typeface="+mn-ea"/>
              <a:cs typeface="+mn-cs"/>
            </a:endParaRPr>
          </a:p>
        </p:txBody>
      </p:sp>
      <p:sp>
        <p:nvSpPr>
          <p:cNvPr id="12" name="Rectangle 11"/>
          <p:cNvSpPr/>
          <p:nvPr/>
        </p:nvSpPr>
        <p:spPr>
          <a:xfrm>
            <a:off x="6726027" y="2076851"/>
            <a:ext cx="2278060"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a:ln>
                  <a:noFill/>
                </a:ln>
                <a:solidFill>
                  <a:srgbClr val="FF0000"/>
                </a:solidFill>
                <a:effectLst/>
                <a:uLnTx/>
                <a:uFillTx/>
                <a:latin typeface="Calibri"/>
                <a:ea typeface="+mn-ea"/>
                <a:cs typeface="+mn-cs"/>
              </a:rPr>
              <a:t>Thank you </a:t>
            </a:r>
            <a:endParaRPr kumimoji="0" lang="en-ZA" sz="36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3" name="Rectangle 12"/>
          <p:cNvSpPr/>
          <p:nvPr/>
        </p:nvSpPr>
        <p:spPr>
          <a:xfrm>
            <a:off x="7290280" y="3625328"/>
            <a:ext cx="1636730"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srgbClr val="00B050"/>
                </a:solidFill>
                <a:effectLst/>
                <a:uLnTx/>
                <a:uFillTx/>
                <a:latin typeface="Calibri"/>
                <a:ea typeface="+mn-ea"/>
                <a:cs typeface="+mn-cs"/>
              </a:rPr>
              <a:t>Inkomu</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ectangle 13"/>
          <p:cNvSpPr/>
          <p:nvPr/>
        </p:nvSpPr>
        <p:spPr>
          <a:xfrm>
            <a:off x="4099940" y="4806867"/>
            <a:ext cx="4572000"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srgbClr val="00B0F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srgbClr val="00B0F0"/>
                </a:solidFill>
                <a:effectLst/>
                <a:uLnTx/>
                <a:uFillTx/>
                <a:latin typeface="Calibri"/>
                <a:ea typeface="+mn-ea"/>
                <a:cs typeface="+mn-cs"/>
              </a:rPr>
              <a:t>Ke</a:t>
            </a:r>
            <a:r>
              <a:rPr kumimoji="0" lang="en-ZA" sz="3600" b="1" i="0" u="none" strike="noStrike" kern="1200" cap="none" spc="0" normalizeH="0" baseline="0" noProof="0" dirty="0">
                <a:ln>
                  <a:noFill/>
                </a:ln>
                <a:solidFill>
                  <a:srgbClr val="00B0F0"/>
                </a:solidFill>
                <a:effectLst/>
                <a:uLnTx/>
                <a:uFillTx/>
                <a:latin typeface="Calibri"/>
                <a:ea typeface="+mn-ea"/>
                <a:cs typeface="+mn-cs"/>
              </a:rPr>
              <a:t> a </a:t>
            </a:r>
            <a:r>
              <a:rPr kumimoji="0" lang="en-ZA" sz="3600" b="1" i="0" u="none" strike="noStrike" kern="1200" cap="none" spc="0" normalizeH="0" baseline="0" noProof="0" dirty="0" err="1">
                <a:ln>
                  <a:noFill/>
                </a:ln>
                <a:solidFill>
                  <a:srgbClr val="00B0F0"/>
                </a:solidFill>
                <a:effectLst/>
                <a:uLnTx/>
                <a:uFillTx/>
                <a:latin typeface="Calibri"/>
                <a:ea typeface="+mn-ea"/>
                <a:cs typeface="+mn-cs"/>
              </a:rPr>
              <a:t>leboha</a:t>
            </a:r>
            <a:r>
              <a:rPr kumimoji="0" lang="en-ZA" sz="3600" b="1" i="0" u="none" strike="noStrike" kern="1200" cap="none" spc="0" normalizeH="0" baseline="0" noProof="0" dirty="0">
                <a:ln>
                  <a:noFill/>
                </a:ln>
                <a:solidFill>
                  <a:srgbClr val="00B0F0"/>
                </a:solidFill>
                <a:effectLst/>
                <a:uLnTx/>
                <a:uFillTx/>
                <a:latin typeface="Calibri"/>
                <a:ea typeface="+mn-ea"/>
                <a:cs typeface="+mn-cs"/>
              </a:rPr>
              <a:t> </a:t>
            </a:r>
            <a:endParaRPr kumimoji="0" lang="en-ZA" sz="3600" b="0" i="0" u="none" strike="noStrike" kern="1200" cap="none" spc="0" normalizeH="0" baseline="0" noProof="0" dirty="0">
              <a:ln>
                <a:noFill/>
              </a:ln>
              <a:solidFill>
                <a:srgbClr val="00B0F0"/>
              </a:solidFill>
              <a:effectLst/>
              <a:uLnTx/>
              <a:uFillTx/>
              <a:latin typeface="Calibri"/>
              <a:ea typeface="+mn-ea"/>
              <a:cs typeface="+mn-cs"/>
            </a:endParaRPr>
          </a:p>
        </p:txBody>
      </p:sp>
      <p:pic>
        <p:nvPicPr>
          <p:cNvPr id="19" name="Picture 4" descr="Related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977" y="1332976"/>
            <a:ext cx="3808033" cy="3738406"/>
          </a:xfrm>
          <a:prstGeom prst="rect">
            <a:avLst/>
          </a:prstGeom>
          <a:noFill/>
          <a:extLst>
            <a:ext uri="{909E8E84-426E-40DD-AFC4-6F175D3DCCD1}">
              <a14:hiddenFill xmlns:a14="http://schemas.microsoft.com/office/drawing/2010/main">
                <a:solidFill>
                  <a:srgbClr val="FFFFFF"/>
                </a:solidFill>
              </a14:hiddenFill>
            </a:ext>
          </a:extLst>
        </p:spPr>
      </p:pic>
      <p:sp>
        <p:nvSpPr>
          <p:cNvPr id="15" name="Slide Number Placeholder 4">
            <a:extLst>
              <a:ext uri="{FF2B5EF4-FFF2-40B4-BE49-F238E27FC236}">
                <a16:creationId xmlns:a16="http://schemas.microsoft.com/office/drawing/2014/main" id="{344D9960-1D69-4F0E-819F-C421721FE090}"/>
              </a:ext>
            </a:extLst>
          </p:cNvPr>
          <p:cNvSpPr txBox="1">
            <a:spLocks/>
          </p:cNvSpPr>
          <p:nvPr/>
        </p:nvSpPr>
        <p:spPr>
          <a:xfrm>
            <a:off x="3530799" y="6218478"/>
            <a:ext cx="2190750" cy="365125"/>
          </a:xfrm>
          <a:prstGeom prst="rect">
            <a:avLst/>
          </a:prstGeom>
        </p:spPr>
        <p:txBody>
          <a:bodyPr/>
          <a:lstStyle>
            <a:defPPr>
              <a:defRPr lang="en-US"/>
            </a:defPPr>
            <a:lvl1pPr marL="228600" indent="-228600" algn="r" defTabSz="457200" rtl="0" eaLnBrk="1" latinLnBrk="0" hangingPunct="1">
              <a:buFont typeface="+mj-lt"/>
              <a:buAutoNum type="arabicPeriod"/>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17</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11024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107950" y="79731"/>
            <a:ext cx="8893175" cy="493436"/>
          </a:xfrm>
          <a:solidFill>
            <a:srgbClr val="70A913"/>
          </a:solidFill>
        </p:spPr>
        <p:txBody>
          <a:bodyPr/>
          <a:lstStyle/>
          <a:p>
            <a:pPr marL="0" indent="0" algn="ctr">
              <a:buFont typeface="Wingdings" pitchFamily="2" charset="2"/>
              <a:buNone/>
            </a:pPr>
            <a:r>
              <a:rPr lang="en-ZA" altLang="en-US" sz="2400" b="1" dirty="0"/>
              <a:t>Status</a:t>
            </a:r>
          </a:p>
        </p:txBody>
      </p:sp>
      <p:grpSp>
        <p:nvGrpSpPr>
          <p:cNvPr id="5123" name="Group 2"/>
          <p:cNvGrpSpPr>
            <a:grpSpLocks/>
          </p:cNvGrpSpPr>
          <p:nvPr/>
        </p:nvGrpSpPr>
        <p:grpSpPr bwMode="auto">
          <a:xfrm>
            <a:off x="0" y="5805488"/>
            <a:ext cx="9144000" cy="1041400"/>
            <a:chOff x="0" y="5828721"/>
            <a:chExt cx="9144000" cy="1017421"/>
          </a:xfrm>
        </p:grpSpPr>
        <p:pic>
          <p:nvPicPr>
            <p:cNvPr id="51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51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51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97B934A-29E9-47D0-9A1E-C6BDAD6FFCD0}" type="slidenum">
              <a:rPr kumimoji="0" lang="en-ZA" altLang="en-US" sz="1400" b="0" i="0" u="none" strike="noStrike" kern="1200" cap="none" spc="0" normalizeH="0" baseline="0" noProof="0" smtClean="0">
                <a:ln>
                  <a:noFill/>
                </a:ln>
                <a:solidFill>
                  <a:srgbClr val="898989"/>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ZA" altLang="en-US" sz="1400" b="0" i="0" u="none" strike="noStrike" kern="1200" cap="none" spc="0" normalizeH="0" baseline="0" noProof="0" dirty="0">
              <a:ln>
                <a:noFill/>
              </a:ln>
              <a:solidFill>
                <a:srgbClr val="898989"/>
              </a:solidFill>
              <a:effectLst/>
              <a:uLnTx/>
              <a:uFillTx/>
              <a:latin typeface="Arial" charset="0"/>
              <a:ea typeface="+mn-ea"/>
              <a:cs typeface="Arial" charset="0"/>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5127" name="Rectangle 2"/>
          <p:cNvSpPr>
            <a:spLocks noChangeArrowheads="1"/>
          </p:cNvSpPr>
          <p:nvPr/>
        </p:nvSpPr>
        <p:spPr bwMode="auto">
          <a:xfrm>
            <a:off x="469900" y="789017"/>
            <a:ext cx="804470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ABIS Phase1 –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Fingerprint, Facial Recognition and Latent Search biometric modalities:</a:t>
            </a: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Concluded the development of Fingerprint functionality into ABIS. </a:t>
            </a: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Fingerprint functionality released into production- November 2022.</a:t>
            </a: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Concluded the development  and testing  of Facial Recognition and Latent Search capabilities – March 2023.</a:t>
            </a: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Release of Facial Recognition and Latent search  - rolled back due to ABIS database technical issues.</a:t>
            </a: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ABIS  Facial recognition and latent Search are de-activated pending a decision to elevate ABIS as a primary system.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7182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102235" y="-23892"/>
            <a:ext cx="8893175" cy="573167"/>
          </a:xfrm>
          <a:solidFill>
            <a:srgbClr val="70A913"/>
          </a:solidFill>
        </p:spPr>
        <p:txBody>
          <a:bodyPr/>
          <a:lstStyle/>
          <a:p>
            <a:pPr marL="0" indent="0" algn="ctr">
              <a:buFont typeface="Wingdings" pitchFamily="2" charset="2"/>
              <a:buNone/>
            </a:pPr>
            <a:r>
              <a:rPr lang="en-ZA" altLang="en-US" sz="2400" b="1" dirty="0"/>
              <a:t>Technical Deliverables for Phase2</a:t>
            </a:r>
          </a:p>
        </p:txBody>
      </p:sp>
      <p:grpSp>
        <p:nvGrpSpPr>
          <p:cNvPr id="5123" name="Group 2"/>
          <p:cNvGrpSpPr>
            <a:grpSpLocks/>
          </p:cNvGrpSpPr>
          <p:nvPr/>
        </p:nvGrpSpPr>
        <p:grpSpPr bwMode="auto">
          <a:xfrm>
            <a:off x="0" y="5805488"/>
            <a:ext cx="9144000" cy="1041400"/>
            <a:chOff x="0" y="5828721"/>
            <a:chExt cx="9144000" cy="1017421"/>
          </a:xfrm>
        </p:grpSpPr>
        <p:pic>
          <p:nvPicPr>
            <p:cNvPr id="51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51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51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97B934A-29E9-47D0-9A1E-C6BDAD6FFCD0}" type="slidenum">
              <a:rPr kumimoji="0" lang="en-ZA" altLang="en-US" sz="1400" b="0" i="0" u="none" strike="noStrike" kern="1200" cap="none" spc="0" normalizeH="0" baseline="0" noProof="0" smtClean="0">
                <a:ln>
                  <a:noFill/>
                </a:ln>
                <a:solidFill>
                  <a:srgbClr val="898989"/>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ZA" altLang="en-US" sz="1400" b="0" i="0" u="none" strike="noStrike" kern="1200" cap="none" spc="0" normalizeH="0" baseline="0" noProof="0" dirty="0">
              <a:ln>
                <a:noFill/>
              </a:ln>
              <a:solidFill>
                <a:srgbClr val="898989"/>
              </a:solidFill>
              <a:effectLst/>
              <a:uLnTx/>
              <a:uFillTx/>
              <a:latin typeface="Arial" charset="0"/>
              <a:ea typeface="+mn-ea"/>
              <a:cs typeface="Arial" charset="0"/>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5127" name="Rectangle 2"/>
          <p:cNvSpPr>
            <a:spLocks noChangeArrowheads="1"/>
          </p:cNvSpPr>
          <p:nvPr/>
        </p:nvSpPr>
        <p:spPr bwMode="auto">
          <a:xfrm>
            <a:off x="469900" y="789017"/>
            <a:ext cx="804470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Delivery timelines -12 months (April 2023-March 2024)</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ABIS Phase2 – Iris, Infant Footprint and Palm biometric modalities: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Technical Deliverables:</a:t>
            </a: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 Business process mapping.</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Business requirements gathering- internal and external stakeholders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Functional Requirements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System design</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Development </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Testing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2. Applications and interfaces: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Technical requirements.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Draft and approval of specifications.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Design and Development.</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Testing.</a:t>
            </a: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348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txBox="1">
            <a:spLocks/>
          </p:cNvSpPr>
          <p:nvPr/>
        </p:nvSpPr>
        <p:spPr>
          <a:xfrm>
            <a:off x="323850" y="1124744"/>
            <a:ext cx="8640638"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just">
              <a:buNone/>
            </a:pPr>
            <a:r>
              <a:rPr lang="en-US" sz="2000" dirty="0">
                <a:solidFill>
                  <a:srgbClr val="2C3C43"/>
                </a:solidFill>
                <a:latin typeface="Arial" panose="020B0604020202020204" pitchFamily="34" charset="0"/>
                <a:cs typeface="Arial" panose="020B0604020202020204" pitchFamily="34" charset="0"/>
              </a:rPr>
              <a:t>The purpose of this presentation is to:</a:t>
            </a:r>
          </a:p>
          <a:p>
            <a:pPr marL="0" lvl="1" indent="0" algn="just">
              <a:buNone/>
            </a:pPr>
            <a:endParaRPr lang="en-US" sz="2000" dirty="0">
              <a:solidFill>
                <a:srgbClr val="2C3C43"/>
              </a:solidFill>
              <a:latin typeface="Arial" panose="020B0604020202020204" pitchFamily="34" charset="0"/>
              <a:cs typeface="Arial" panose="020B0604020202020204" pitchFamily="34" charset="0"/>
            </a:endParaRPr>
          </a:p>
          <a:p>
            <a:pPr marL="0" lvl="1" indent="0" algn="just">
              <a:buNone/>
            </a:pPr>
            <a:r>
              <a:rPr lang="en-US" sz="2000" dirty="0">
                <a:solidFill>
                  <a:srgbClr val="2C3C43"/>
                </a:solidFill>
                <a:latin typeface="Arial" panose="020B0604020202020204" pitchFamily="34" charset="0"/>
                <a:cs typeface="Arial" panose="020B0604020202020204" pitchFamily="34" charset="0"/>
              </a:rPr>
              <a:t> 1.	Update the Portfolio Committee on the roll-out status of the 	Biometric Movement Control System(BMCS).</a:t>
            </a:r>
          </a:p>
          <a:p>
            <a:pPr marL="0" lvl="1" indent="0" algn="just">
              <a:buNone/>
            </a:pPr>
            <a:endParaRPr lang="en-US" sz="2000" noProof="1">
              <a:solidFill>
                <a:srgbClr val="2C3C43"/>
              </a:solidFill>
              <a:latin typeface="Arial" panose="020B0604020202020204" pitchFamily="34" charset="0"/>
              <a:cs typeface="Arial" panose="020B0604020202020204" pitchFamily="34" charset="0"/>
            </a:endParaRPr>
          </a:p>
          <a:p>
            <a:pPr marL="0" lvl="1" indent="0" algn="just">
              <a:buNone/>
            </a:pPr>
            <a:r>
              <a:rPr lang="en-US" sz="2000" noProof="1">
                <a:solidFill>
                  <a:srgbClr val="2C3C43"/>
                </a:solidFill>
                <a:latin typeface="Arial" panose="020B0604020202020204" pitchFamily="34" charset="0"/>
                <a:cs typeface="Arial" panose="020B0604020202020204" pitchFamily="34" charset="0"/>
              </a:rPr>
              <a:t> 2.	Provide an update on the status of the Automated Biometric 	Identification System (ABIS)</a:t>
            </a:r>
            <a:endParaRPr lang="en-ZA" noProof="1">
              <a:cs typeface="Arial" charset="0"/>
            </a:endParaRPr>
          </a:p>
          <a:p>
            <a:pPr marL="514350" indent="-514350" algn="just">
              <a:buFont typeface="+mj-lt"/>
              <a:buAutoNum type="arabicPeriod"/>
            </a:pPr>
            <a:endParaRPr lang="en-ZA" noProof="1">
              <a:cs typeface="Arial" charset="0"/>
            </a:endParaRPr>
          </a:p>
        </p:txBody>
      </p:sp>
      <p:sp>
        <p:nvSpPr>
          <p:cNvPr id="4" name="Title 3"/>
          <p:cNvSpPr>
            <a:spLocks noGrp="1"/>
          </p:cNvSpPr>
          <p:nvPr>
            <p:ph type="title"/>
          </p:nvPr>
        </p:nvSpPr>
        <p:spPr/>
        <p:txBody>
          <a:bodyPr/>
          <a:lstStyle/>
          <a:p>
            <a:r>
              <a:rPr lang="en-US" b="1" dirty="0">
                <a:solidFill>
                  <a:srgbClr val="00B050"/>
                </a:solidFill>
              </a:rPr>
              <a:t> </a:t>
            </a:r>
            <a:r>
              <a:rPr lang="en-US" sz="3200" b="1" dirty="0">
                <a:solidFill>
                  <a:srgbClr val="00B050"/>
                </a:solidFill>
              </a:rPr>
              <a:t>PURPOSE</a:t>
            </a:r>
          </a:p>
        </p:txBody>
      </p:sp>
      <p:sp>
        <p:nvSpPr>
          <p:cNvPr id="3" name="Slide Number Placeholder 2"/>
          <p:cNvSpPr>
            <a:spLocks noGrp="1"/>
          </p:cNvSpPr>
          <p:nvPr>
            <p:ph type="sldNum" sz="quarter" idx="12"/>
          </p:nvPr>
        </p:nvSpPr>
        <p:spPr/>
        <p:txBody>
          <a:bodyPr/>
          <a:lstStyle/>
          <a:p>
            <a:fld id="{9DC1E638-3F78-4E0D-883A-B278700C48C0}" type="slidenum">
              <a:rPr lang="de-DE" smtClean="0"/>
              <a:pPr/>
              <a:t>2</a:t>
            </a:fld>
            <a:endParaRPr lang="de-DE"/>
          </a:p>
        </p:txBody>
      </p:sp>
      <p:sp>
        <p:nvSpPr>
          <p:cNvPr id="6" name="Title 1">
            <a:extLst>
              <a:ext uri="{FF2B5EF4-FFF2-40B4-BE49-F238E27FC236}">
                <a16:creationId xmlns:a16="http://schemas.microsoft.com/office/drawing/2014/main" id="{62A24F5B-9C13-4944-9D44-A23372AB58AC}"/>
              </a:ext>
            </a:extLst>
          </p:cNvPr>
          <p:cNvSpPr txBox="1">
            <a:spLocks/>
          </p:cNvSpPr>
          <p:nvPr/>
        </p:nvSpPr>
        <p:spPr>
          <a:xfrm>
            <a:off x="457200" y="177975"/>
            <a:ext cx="8229600" cy="665921"/>
          </a:xfrm>
          <a:prstGeom prst="rect">
            <a:avLst/>
          </a:prstGeom>
          <a:solidFill>
            <a:schemeClr val="accent3"/>
          </a:solidFill>
        </p:spPr>
        <p:txBody>
          <a:bodyPr vert="horz" lIns="91440" tIns="45720" rIns="91440" bIns="45720" rtlCol="0" anchor="ctr" anchorCtr="0">
            <a:noAutofit/>
          </a:bodyPr>
          <a:lstStyle>
            <a:lvl1pPr algn="ctr" defTabSz="914400" rtl="0" eaLnBrk="1" latinLnBrk="0" hangingPunct="1">
              <a:lnSpc>
                <a:spcPct val="100000"/>
              </a:lnSpc>
              <a:spcBef>
                <a:spcPct val="0"/>
              </a:spcBef>
              <a:buNone/>
              <a:defRPr sz="3600" b="1" kern="1200">
                <a:solidFill>
                  <a:srgbClr val="00B050"/>
                </a:solidFill>
                <a:latin typeface="+mj-lt"/>
                <a:ea typeface="+mj-ea"/>
                <a:cs typeface="+mj-cs"/>
              </a:defRPr>
            </a:lvl1pPr>
          </a:lstStyle>
          <a:p>
            <a:pPr>
              <a:spcBef>
                <a:spcPct val="20000"/>
              </a:spcBef>
            </a:pPr>
            <a:r>
              <a:rPr lang="en-US" sz="3200" dirty="0">
                <a:solidFill>
                  <a:schemeClr val="tx1"/>
                </a:solidFill>
                <a:ea typeface="+mn-ea"/>
                <a:cs typeface="+mn-cs"/>
              </a:rPr>
              <a:t>PURPOSE</a:t>
            </a:r>
            <a:endParaRPr lang="en-ZA" sz="3200" dirty="0">
              <a:solidFill>
                <a:schemeClr val="tx1"/>
              </a:solidFill>
              <a:ea typeface="+mn-ea"/>
              <a:cs typeface="+mn-cs"/>
            </a:endParaRPr>
          </a:p>
        </p:txBody>
      </p:sp>
    </p:spTree>
    <p:extLst>
      <p:ext uri="{BB962C8B-B14F-4D97-AF65-F5344CB8AC3E}">
        <p14:creationId xmlns:p14="http://schemas.microsoft.com/office/powerpoint/2010/main" val="3740750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107950" y="79731"/>
            <a:ext cx="8893175" cy="493436"/>
          </a:xfrm>
          <a:solidFill>
            <a:srgbClr val="70A913"/>
          </a:solidFill>
        </p:spPr>
        <p:txBody>
          <a:bodyPr/>
          <a:lstStyle/>
          <a:p>
            <a:pPr marL="0" indent="0" algn="ctr">
              <a:buFont typeface="Wingdings" pitchFamily="2" charset="2"/>
              <a:buNone/>
            </a:pPr>
            <a:r>
              <a:rPr lang="en-ZA" altLang="en-US" sz="2400" b="1" dirty="0"/>
              <a:t>Technical Deliverables for Phase2</a:t>
            </a:r>
          </a:p>
        </p:txBody>
      </p:sp>
      <p:grpSp>
        <p:nvGrpSpPr>
          <p:cNvPr id="5123" name="Group 2"/>
          <p:cNvGrpSpPr>
            <a:grpSpLocks/>
          </p:cNvGrpSpPr>
          <p:nvPr/>
        </p:nvGrpSpPr>
        <p:grpSpPr bwMode="auto">
          <a:xfrm>
            <a:off x="0" y="5805488"/>
            <a:ext cx="9144000" cy="1041400"/>
            <a:chOff x="0" y="5828721"/>
            <a:chExt cx="9144000" cy="1017421"/>
          </a:xfrm>
        </p:grpSpPr>
        <p:pic>
          <p:nvPicPr>
            <p:cNvPr id="51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51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51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97B934A-29E9-47D0-9A1E-C6BDAD6FFCD0}" type="slidenum">
              <a:rPr kumimoji="0" lang="en-ZA" altLang="en-US" sz="1400" b="0" i="0" u="none" strike="noStrike" kern="1200" cap="none" spc="0" normalizeH="0" baseline="0" noProof="0" smtClean="0">
                <a:ln>
                  <a:noFill/>
                </a:ln>
                <a:solidFill>
                  <a:srgbClr val="898989"/>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ZA" altLang="en-US" sz="1400" b="0" i="0" u="none" strike="noStrike" kern="1200" cap="none" spc="0" normalizeH="0" baseline="0" noProof="0" dirty="0">
              <a:ln>
                <a:noFill/>
              </a:ln>
              <a:solidFill>
                <a:srgbClr val="898989"/>
              </a:solidFill>
              <a:effectLst/>
              <a:uLnTx/>
              <a:uFillTx/>
              <a:latin typeface="Arial" charset="0"/>
              <a:ea typeface="+mn-ea"/>
              <a:cs typeface="Arial" charset="0"/>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5127" name="Rectangle 2"/>
          <p:cNvSpPr>
            <a:spLocks noChangeArrowheads="1"/>
          </p:cNvSpPr>
          <p:nvPr/>
        </p:nvSpPr>
        <p:spPr bwMode="auto">
          <a:xfrm>
            <a:off x="107950" y="661012"/>
            <a:ext cx="8881814"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Technical Deliverables: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3. Enterprise Architecture:</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Definition of Enterprise Architecture requirements from business requirements, SODD and interface specifications.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conduct technical impact analysis of requirements on Enterprise Architecture.</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Update applications and business architecture documents.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4. Testing and deployment:</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Prepare test data sets.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Development of test plans and test cases.</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Perform Stage1 testing.</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Perform Stage 2 testing – QA and Pre-prod.</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Joint Stage 2 testing.</a:t>
            </a:r>
          </a:p>
          <a:p>
            <a:pPr marL="0" marR="0" lvl="1"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5. Deployment / release into production and perform  stability testing.</a:t>
            </a: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1"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809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96589" y="184148"/>
            <a:ext cx="8893175" cy="661632"/>
          </a:xfrm>
          <a:solidFill>
            <a:srgbClr val="70A913"/>
          </a:solidFill>
        </p:spPr>
        <p:txBody>
          <a:bodyPr>
            <a:normAutofit fontScale="92500" lnSpcReduction="10000"/>
          </a:bodyPr>
          <a:lstStyle/>
          <a:p>
            <a:pPr marL="0" indent="0" algn="ctr">
              <a:buFont typeface="Wingdings" pitchFamily="2" charset="2"/>
              <a:buNone/>
            </a:pPr>
            <a:r>
              <a:rPr lang="en-ZA" altLang="en-US" sz="2400" b="1" dirty="0"/>
              <a:t>High level Plan  for Phase2</a:t>
            </a:r>
          </a:p>
          <a:p>
            <a:pPr marL="0" indent="0" algn="ctr">
              <a:buFont typeface="Wingdings" pitchFamily="2" charset="2"/>
              <a:buNone/>
            </a:pPr>
            <a:r>
              <a:rPr lang="en-ZA" altLang="en-US" sz="1600" b="1" dirty="0"/>
              <a:t>12 Months</a:t>
            </a:r>
          </a:p>
          <a:p>
            <a:pPr marL="0" indent="0" algn="ctr">
              <a:buFont typeface="Wingdings" pitchFamily="2" charset="2"/>
              <a:buNone/>
            </a:pPr>
            <a:endParaRPr lang="en-ZA" altLang="en-US" sz="2400" b="1" dirty="0"/>
          </a:p>
          <a:p>
            <a:pPr marL="0" indent="0" algn="ctr">
              <a:buFont typeface="Wingdings" pitchFamily="2" charset="2"/>
              <a:buNone/>
            </a:pPr>
            <a:endParaRPr lang="en-ZA" altLang="en-US" sz="2400" b="1" dirty="0"/>
          </a:p>
        </p:txBody>
      </p:sp>
      <p:grpSp>
        <p:nvGrpSpPr>
          <p:cNvPr id="5123" name="Group 2"/>
          <p:cNvGrpSpPr>
            <a:grpSpLocks/>
          </p:cNvGrpSpPr>
          <p:nvPr/>
        </p:nvGrpSpPr>
        <p:grpSpPr bwMode="auto">
          <a:xfrm>
            <a:off x="0" y="5805488"/>
            <a:ext cx="9144000" cy="1041400"/>
            <a:chOff x="0" y="5828721"/>
            <a:chExt cx="9144000" cy="1017421"/>
          </a:xfrm>
        </p:grpSpPr>
        <p:pic>
          <p:nvPicPr>
            <p:cNvPr id="51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51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51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97B934A-29E9-47D0-9A1E-C6BDAD6FFCD0}" type="slidenum">
              <a:rPr kumimoji="0" lang="en-ZA" altLang="en-US" sz="1400" b="0" i="0" u="none" strike="noStrike" kern="1200" cap="none" spc="0" normalizeH="0" baseline="0" noProof="0" smtClean="0">
                <a:ln>
                  <a:noFill/>
                </a:ln>
                <a:solidFill>
                  <a:srgbClr val="898989"/>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ZA" altLang="en-US" sz="1400" b="0" i="0" u="none" strike="noStrike" kern="1200" cap="none" spc="0" normalizeH="0" baseline="0" noProof="0" dirty="0">
              <a:ln>
                <a:noFill/>
              </a:ln>
              <a:solidFill>
                <a:srgbClr val="898989"/>
              </a:solidFill>
              <a:effectLst/>
              <a:uLnTx/>
              <a:uFillTx/>
              <a:latin typeface="Arial" charset="0"/>
              <a:ea typeface="+mn-ea"/>
              <a:cs typeface="Arial" charset="0"/>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5127" name="Rectangle 2"/>
          <p:cNvSpPr>
            <a:spLocks noChangeArrowheads="1"/>
          </p:cNvSpPr>
          <p:nvPr/>
        </p:nvSpPr>
        <p:spPr bwMode="auto">
          <a:xfrm>
            <a:off x="107950" y="661012"/>
            <a:ext cx="888181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1"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marR="0" lvl="1"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pic>
        <p:nvPicPr>
          <p:cNvPr id="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stretch>
            <a:fillRect/>
          </a:stretch>
        </p:blipFill>
        <p:spPr>
          <a:xfrm>
            <a:off x="0" y="1046602"/>
            <a:ext cx="9144000" cy="4958910"/>
          </a:xfrm>
          <a:prstGeom prst="rect">
            <a:avLst/>
          </a:prstGeom>
        </p:spPr>
      </p:pic>
    </p:spTree>
    <p:extLst>
      <p:ext uri="{BB962C8B-B14F-4D97-AF65-F5344CB8AC3E}">
        <p14:creationId xmlns:p14="http://schemas.microsoft.com/office/powerpoint/2010/main" val="3881995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5805488"/>
            <a:ext cx="9144000" cy="1041400"/>
            <a:chOff x="0" y="5828721"/>
            <a:chExt cx="9144000" cy="1017421"/>
          </a:xfrm>
        </p:grpSpPr>
        <p:pic>
          <p:nvPicPr>
            <p:cNvPr id="133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1335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315"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13316" name="Slide Number Placeholder 3"/>
          <p:cNvSpPr>
            <a:spLocks noGrp="1"/>
          </p:cNvSpPr>
          <p:nvPr>
            <p:ph type="sldNum" sz="quarter" idx="12"/>
          </p:nvPr>
        </p:nvSpPr>
        <p:spPr bwMode="auto">
          <a:xfrm>
            <a:off x="6843845" y="601992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0D2E5F2-ED00-4449-9FBC-41B5D66EA393}" type="slidenum">
              <a:rPr kumimoji="0" lang="en-ZA" altLang="en-US" sz="1400" b="1"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ZA" altLang="en-US" sz="1400" b="1"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3317"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4" name="Rectangle 3"/>
          <p:cNvSpPr/>
          <p:nvPr/>
        </p:nvSpPr>
        <p:spPr>
          <a:xfrm>
            <a:off x="3594078" y="4152384"/>
            <a:ext cx="2600264"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prstClr val="black"/>
                </a:solidFill>
                <a:effectLst/>
                <a:uLnTx/>
                <a:uFillTx/>
                <a:latin typeface="Calibri"/>
                <a:ea typeface="+mn-ea"/>
                <a:cs typeface="+mn-cs"/>
              </a:rPr>
              <a:t>Ndo</a:t>
            </a:r>
            <a:r>
              <a:rPr kumimoji="0" lang="en-ZA" sz="3600" b="1" i="0" u="none" strike="noStrike" kern="1200" cap="none" spc="0" normalizeH="0" baseline="0" noProof="0" dirty="0">
                <a:ln>
                  <a:noFill/>
                </a:ln>
                <a:solidFill>
                  <a:prstClr val="black"/>
                </a:solidFill>
                <a:effectLst/>
                <a:uLnTx/>
                <a:uFillTx/>
                <a:latin typeface="Calibri"/>
                <a:ea typeface="+mn-ea"/>
                <a:cs typeface="+mn-cs"/>
              </a:rPr>
              <a:t> </a:t>
            </a:r>
            <a:r>
              <a:rPr kumimoji="0" lang="en-ZA" sz="3600" b="1" i="0" u="none" strike="noStrike" kern="1200" cap="none" spc="0" normalizeH="0" baseline="0" noProof="0" dirty="0" err="1">
                <a:ln>
                  <a:noFill/>
                </a:ln>
                <a:solidFill>
                  <a:prstClr val="black"/>
                </a:solidFill>
                <a:effectLst/>
                <a:uLnTx/>
                <a:uFillTx/>
                <a:latin typeface="Calibri"/>
                <a:ea typeface="+mn-ea"/>
                <a:cs typeface="+mn-cs"/>
              </a:rPr>
              <a:t>livhuwa</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p:nvPr/>
        </p:nvSpPr>
        <p:spPr>
          <a:xfrm>
            <a:off x="4005877" y="5122049"/>
            <a:ext cx="1800198" cy="5909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prstClr val="black"/>
                </a:solidFill>
                <a:effectLst/>
                <a:uLnTx/>
                <a:uFillTx/>
                <a:latin typeface="Calibri"/>
                <a:ea typeface="+mn-ea"/>
                <a:cs typeface="+mn-cs"/>
              </a:rPr>
              <a:t>Dankie</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6"/>
          <p:cNvSpPr/>
          <p:nvPr/>
        </p:nvSpPr>
        <p:spPr>
          <a:xfrm>
            <a:off x="201764" y="4141100"/>
            <a:ext cx="2484783"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prstClr val="black"/>
                </a:solidFill>
                <a:effectLst/>
                <a:uLnTx/>
                <a:uFillTx/>
                <a:latin typeface="Calibri"/>
                <a:ea typeface="+mn-ea"/>
                <a:cs typeface="+mn-cs"/>
              </a:rPr>
              <a:t>Ke</a:t>
            </a:r>
            <a:r>
              <a:rPr kumimoji="0" lang="en-ZA" sz="3600" b="1" i="0" u="none" strike="noStrike" kern="1200" cap="none" spc="0" normalizeH="0" baseline="0" noProof="0" dirty="0">
                <a:ln>
                  <a:noFill/>
                </a:ln>
                <a:solidFill>
                  <a:prstClr val="black"/>
                </a:solidFill>
                <a:effectLst/>
                <a:uLnTx/>
                <a:uFillTx/>
                <a:latin typeface="Calibri"/>
                <a:ea typeface="+mn-ea"/>
                <a:cs typeface="+mn-cs"/>
              </a:rPr>
              <a:t> a </a:t>
            </a:r>
            <a:r>
              <a:rPr kumimoji="0" lang="en-ZA" sz="3600" b="1" i="0" u="none" strike="noStrike" kern="1200" cap="none" spc="0" normalizeH="0" baseline="0" noProof="0" dirty="0" err="1">
                <a:ln>
                  <a:noFill/>
                </a:ln>
                <a:solidFill>
                  <a:prstClr val="black"/>
                </a:solidFill>
                <a:effectLst/>
                <a:uLnTx/>
                <a:uFillTx/>
                <a:latin typeface="Calibri"/>
                <a:ea typeface="+mn-ea"/>
                <a:cs typeface="+mn-cs"/>
              </a:rPr>
              <a:t>leboga</a:t>
            </a:r>
            <a:r>
              <a:rPr kumimoji="0" lang="en-ZA" sz="3600" b="1" i="0" u="none" strike="noStrike" kern="1200" cap="none" spc="0" normalizeH="0" baseline="0" noProof="0" dirty="0">
                <a:ln>
                  <a:noFill/>
                </a:ln>
                <a:solidFill>
                  <a:prstClr val="black"/>
                </a:solidFill>
                <a:effectLst/>
                <a:uLnTx/>
                <a:uFillTx/>
                <a:latin typeface="Calibri"/>
                <a:ea typeface="+mn-ea"/>
                <a:cs typeface="+mn-cs"/>
              </a:rPr>
              <a:t> </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Rectangle 7"/>
          <p:cNvSpPr/>
          <p:nvPr/>
        </p:nvSpPr>
        <p:spPr>
          <a:xfrm>
            <a:off x="107505" y="2080819"/>
            <a:ext cx="2474780"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prstClr val="black"/>
                </a:solidFill>
                <a:effectLst/>
                <a:uLnTx/>
                <a:uFillTx/>
                <a:latin typeface="Calibri"/>
                <a:ea typeface="+mn-ea"/>
                <a:cs typeface="+mn-cs"/>
              </a:rPr>
              <a:t>Ndiyabulela</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6497437" y="2089345"/>
            <a:ext cx="2446054"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a:ln>
                  <a:noFill/>
                </a:ln>
                <a:solidFill>
                  <a:prstClr val="black"/>
                </a:solidFill>
                <a:effectLst/>
                <a:uLnTx/>
                <a:uFillTx/>
                <a:latin typeface="Calibri"/>
                <a:ea typeface="+mn-ea"/>
                <a:cs typeface="+mn-cs"/>
              </a:rPr>
              <a:t>Ngiyabonga</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Rectangle 11"/>
          <p:cNvSpPr/>
          <p:nvPr/>
        </p:nvSpPr>
        <p:spPr>
          <a:xfrm>
            <a:off x="3178176" y="423430"/>
            <a:ext cx="2278060"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a:ln>
                  <a:noFill/>
                </a:ln>
                <a:solidFill>
                  <a:prstClr val="black"/>
                </a:solidFill>
                <a:effectLst/>
                <a:uLnTx/>
                <a:uFillTx/>
                <a:latin typeface="Calibri"/>
                <a:ea typeface="+mn-ea"/>
                <a:cs typeface="+mn-cs"/>
              </a:rPr>
              <a:t>Thank you </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Rectangle 12"/>
          <p:cNvSpPr/>
          <p:nvPr/>
        </p:nvSpPr>
        <p:spPr>
          <a:xfrm>
            <a:off x="7290280" y="4141099"/>
            <a:ext cx="1636730" cy="646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600" b="1" i="0" u="none" strike="noStrike" kern="1200" cap="none" spc="0" normalizeH="0" baseline="0" noProof="0" dirty="0" err="1">
                <a:ln>
                  <a:noFill/>
                </a:ln>
                <a:solidFill>
                  <a:prstClr val="black"/>
                </a:solidFill>
                <a:effectLst/>
                <a:uLnTx/>
                <a:uFillTx/>
                <a:latin typeface="Calibri"/>
                <a:ea typeface="+mn-ea"/>
                <a:cs typeface="+mn-cs"/>
              </a:rPr>
              <a:t>Inkomu</a:t>
            </a:r>
            <a:endParaRPr kumimoji="0" lang="en-ZA" sz="36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2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descr="Related ima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86556" y="1442322"/>
            <a:ext cx="3808033" cy="25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02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197643" y="1967169"/>
            <a:ext cx="8893175" cy="1365250"/>
          </a:xfrm>
          <a:solidFill>
            <a:srgbClr val="92D050"/>
          </a:solidFill>
        </p:spPr>
        <p:txBody>
          <a:bodyPr>
            <a:normAutofit/>
          </a:bodyPr>
          <a:lstStyle/>
          <a:p>
            <a:pPr marL="0" indent="0" algn="ctr">
              <a:buNone/>
            </a:pPr>
            <a:r>
              <a:rPr lang="en-ZA" sz="2800" b="1" dirty="0">
                <a:cs typeface="Arial" panose="020B0604020202020204" pitchFamily="34" charset="0"/>
              </a:rPr>
              <a:t>BIOMETRIC MOVEMENT CONTROL SYSTEM </a:t>
            </a:r>
          </a:p>
          <a:p>
            <a:pPr marL="0" indent="0" algn="ctr">
              <a:buNone/>
            </a:pPr>
            <a:r>
              <a:rPr lang="en-ZA" sz="2800" b="1" dirty="0">
                <a:cs typeface="Arial" panose="020B0604020202020204" pitchFamily="34" charset="0"/>
              </a:rPr>
              <a:t>(BMCS) </a:t>
            </a:r>
          </a:p>
          <a:p>
            <a:pPr marL="0" indent="0" algn="ctr">
              <a:buFont typeface="Wingdings" pitchFamily="2" charset="2"/>
              <a:buNone/>
            </a:pPr>
            <a:endParaRPr lang="en-ZA" altLang="en-US" sz="2400" b="1" dirty="0"/>
          </a:p>
        </p:txBody>
      </p:sp>
      <p:grpSp>
        <p:nvGrpSpPr>
          <p:cNvPr id="5123" name="Group 2"/>
          <p:cNvGrpSpPr>
            <a:grpSpLocks/>
          </p:cNvGrpSpPr>
          <p:nvPr/>
        </p:nvGrpSpPr>
        <p:grpSpPr bwMode="auto">
          <a:xfrm>
            <a:off x="0" y="5805488"/>
            <a:ext cx="9144000" cy="1041400"/>
            <a:chOff x="0" y="5828721"/>
            <a:chExt cx="9144000" cy="1017421"/>
          </a:xfrm>
        </p:grpSpPr>
        <p:pic>
          <p:nvPicPr>
            <p:cNvPr id="51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51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ltLang="en-US" sz="2800" b="1"/>
          </a:p>
        </p:txBody>
      </p:sp>
      <p:sp>
        <p:nvSpPr>
          <p:cNvPr id="51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indent="0" algn="l" eaLnBrk="1" hangingPunct="1">
              <a:buNone/>
            </a:pPr>
            <a:fld id="{897B934A-29E9-47D0-9A1E-C6BDAD6FFCD0}" type="slidenum">
              <a:rPr lang="en-ZA" altLang="en-US" smtClean="0">
                <a:solidFill>
                  <a:srgbClr val="898989"/>
                </a:solidFill>
              </a:rPr>
              <a:pPr marL="0" indent="0" algn="l" eaLnBrk="1" hangingPunct="1">
                <a:buNone/>
              </a:pPr>
              <a:t>3</a:t>
            </a:fld>
            <a:endParaRPr lang="en-ZA" altLang="en-US" dirty="0">
              <a:solidFill>
                <a:srgbClr val="898989"/>
              </a:solidFill>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ltLang="en-US" b="1">
              <a:solidFill>
                <a:schemeClr val="tx2"/>
              </a:solidFill>
            </a:endParaRPr>
          </a:p>
          <a:p>
            <a:endParaRPr lang="en-GB" altLang="en-US" b="1">
              <a:solidFill>
                <a:schemeClr val="tx2"/>
              </a:solidFill>
            </a:endParaRPr>
          </a:p>
          <a:p>
            <a:endParaRPr lang="en-GB" altLang="en-US" b="1">
              <a:solidFill>
                <a:schemeClr val="tx2"/>
              </a:solidFill>
            </a:endParaRPr>
          </a:p>
          <a:p>
            <a:endParaRPr lang="en-GB" altLang="en-US" b="1">
              <a:solidFill>
                <a:schemeClr val="tx2"/>
              </a:solidFill>
            </a:endParaRPr>
          </a:p>
          <a:p>
            <a:endParaRPr lang="en-GB" altLang="en-US" b="1">
              <a:solidFill>
                <a:schemeClr val="tx2"/>
              </a:solidFill>
            </a:endParaRPr>
          </a:p>
          <a:p>
            <a:endParaRPr lang="en-GB" altLang="en-US" b="1">
              <a:solidFill>
                <a:schemeClr val="tx2"/>
              </a:solidFill>
            </a:endParaRPr>
          </a:p>
          <a:p>
            <a:endParaRPr lang="en-GB" altLang="en-US" b="1">
              <a:solidFill>
                <a:schemeClr val="tx2"/>
              </a:solidFill>
            </a:endParaRPr>
          </a:p>
          <a:p>
            <a:endParaRPr lang="en-GB" altLang="en-US" b="1">
              <a:solidFill>
                <a:schemeClr val="tx2"/>
              </a:solidFill>
            </a:endParaRPr>
          </a:p>
        </p:txBody>
      </p:sp>
      <p:pic>
        <p:nvPicPr>
          <p:cNvPr id="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5406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txBox="1">
            <a:spLocks/>
          </p:cNvSpPr>
          <p:nvPr/>
        </p:nvSpPr>
        <p:spPr>
          <a:xfrm>
            <a:off x="323850" y="1387699"/>
            <a:ext cx="8362950"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q"/>
            </a:pPr>
            <a:r>
              <a:rPr lang="en-ZA" sz="2400" dirty="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objective of this project is to roll-out the Biometrics Movement Control System (BMCS) at all Ports of Entry in the country to replace the enhanced Movement Control System (</a:t>
            </a:r>
            <a:r>
              <a:rPr lang="en-US" sz="2400" dirty="0" err="1">
                <a:latin typeface="Arial" panose="020B0604020202020204" pitchFamily="34" charset="0"/>
                <a:cs typeface="Arial" panose="020B0604020202020204" pitchFamily="34" charset="0"/>
              </a:rPr>
              <a:t>eMCS</a:t>
            </a:r>
            <a:r>
              <a:rPr lang="en-US" sz="2400" dirty="0">
                <a:latin typeface="Arial" panose="020B0604020202020204" pitchFamily="34" charset="0"/>
                <a:cs typeface="Arial" panose="020B0604020202020204" pitchFamily="34" charset="0"/>
              </a:rPr>
              <a:t>) which has reached its end of life. </a:t>
            </a:r>
            <a:endParaRPr lang="en-ZA" sz="2400" dirty="0">
              <a:latin typeface="Arial" panose="020B0604020202020204" pitchFamily="34" charset="0"/>
              <a:cs typeface="Arial" panose="020B0604020202020204" pitchFamily="34" charset="0"/>
            </a:endParaRPr>
          </a:p>
          <a:p>
            <a:pPr algn="just">
              <a:buFont typeface="Wingdings" pitchFamily="2" charset="2"/>
              <a:buChar char="q"/>
            </a:pPr>
            <a:r>
              <a:rPr lang="en-ZA" sz="2400" dirty="0">
                <a:latin typeface="Arial" panose="020B0604020202020204" pitchFamily="34" charset="0"/>
                <a:cs typeface="Arial" panose="020B0604020202020204" pitchFamily="34" charset="0"/>
              </a:rPr>
              <a:t>The BMCS system enables the capturing of fingerprint and facial biometric data of all travellers who enter or exit South </a:t>
            </a:r>
            <a:r>
              <a:rPr lang="en-ZA" sz="2400" dirty="0" smtClean="0">
                <a:latin typeface="Arial" panose="020B0604020202020204" pitchFamily="34" charset="0"/>
                <a:cs typeface="Arial" panose="020B0604020202020204" pitchFamily="34" charset="0"/>
              </a:rPr>
              <a:t>Africa.</a:t>
            </a:r>
          </a:p>
          <a:p>
            <a:pPr algn="just">
              <a:buFont typeface="Wingdings" pitchFamily="2" charset="2"/>
              <a:buChar char="q"/>
            </a:pPr>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fingerprint and facial </a:t>
            </a:r>
            <a:r>
              <a:rPr lang="en-ZA" sz="2400" dirty="0" smtClean="0">
                <a:latin typeface="Arial" panose="020B0604020202020204" pitchFamily="34" charset="0"/>
                <a:cs typeface="Arial" panose="020B0604020202020204" pitchFamily="34" charset="0"/>
              </a:rPr>
              <a:t>biometric data will also be </a:t>
            </a:r>
            <a:r>
              <a:rPr lang="en-ZA" sz="2400" dirty="0">
                <a:latin typeface="Arial" panose="020B0604020202020204" pitchFamily="34" charset="0"/>
                <a:cs typeface="Arial" panose="020B0604020202020204" pitchFamily="34" charset="0"/>
              </a:rPr>
              <a:t>used to trace the movement of travellers in the country </a:t>
            </a:r>
            <a:r>
              <a:rPr lang="en-ZA" sz="2400" dirty="0" smtClean="0">
                <a:latin typeface="Arial" panose="020B0604020202020204" pitchFamily="34" charset="0"/>
                <a:cs typeface="Arial" panose="020B0604020202020204" pitchFamily="34" charset="0"/>
              </a:rPr>
              <a:t>and to  identify both </a:t>
            </a:r>
            <a:r>
              <a:rPr lang="en-ZA" sz="2400" dirty="0">
                <a:latin typeface="Arial" panose="020B0604020202020204" pitchFamily="34" charset="0"/>
                <a:cs typeface="Arial" panose="020B0604020202020204" pitchFamily="34" charset="0"/>
              </a:rPr>
              <a:t>citizens and </a:t>
            </a:r>
            <a:r>
              <a:rPr lang="en-ZA" sz="2400" dirty="0" smtClean="0">
                <a:latin typeface="Arial" panose="020B0604020202020204" pitchFamily="34" charset="0"/>
                <a:cs typeface="Arial" panose="020B0604020202020204" pitchFamily="34" charset="0"/>
              </a:rPr>
              <a:t>foreigners, thus improving </a:t>
            </a:r>
            <a:r>
              <a:rPr lang="en-ZA" sz="2400" dirty="0">
                <a:latin typeface="Arial" panose="020B0604020202020204" pitchFamily="34" charset="0"/>
                <a:cs typeface="Arial" panose="020B0604020202020204" pitchFamily="34" charset="0"/>
              </a:rPr>
              <a:t>national </a:t>
            </a:r>
            <a:r>
              <a:rPr lang="en-ZA" sz="2400" dirty="0" smtClean="0">
                <a:latin typeface="Arial" panose="020B0604020202020204" pitchFamily="34" charset="0"/>
                <a:cs typeface="Arial" panose="020B0604020202020204" pitchFamily="34" charset="0"/>
              </a:rPr>
              <a:t>security.</a:t>
            </a:r>
            <a:endParaRPr lang="en-ZA" sz="2400" noProof="1">
              <a:cs typeface="Arial" charset="0"/>
            </a:endParaRPr>
          </a:p>
        </p:txBody>
      </p:sp>
      <p:sp>
        <p:nvSpPr>
          <p:cNvPr id="3" name="Slide Number Placeholder 2"/>
          <p:cNvSpPr>
            <a:spLocks noGrp="1"/>
          </p:cNvSpPr>
          <p:nvPr>
            <p:ph type="sldNum" sz="quarter" idx="12"/>
          </p:nvPr>
        </p:nvSpPr>
        <p:spPr/>
        <p:txBody>
          <a:bodyPr/>
          <a:lstStyle/>
          <a:p>
            <a:fld id="{9DC1E638-3F78-4E0D-883A-B278700C48C0}" type="slidenum">
              <a:rPr lang="de-DE" smtClean="0"/>
              <a:pPr/>
              <a:t>4</a:t>
            </a:fld>
            <a:endParaRPr lang="de-DE"/>
          </a:p>
        </p:txBody>
      </p:sp>
      <p:sp>
        <p:nvSpPr>
          <p:cNvPr id="6" name="Title 1">
            <a:extLst>
              <a:ext uri="{FF2B5EF4-FFF2-40B4-BE49-F238E27FC236}">
                <a16:creationId xmlns:a16="http://schemas.microsoft.com/office/drawing/2014/main" id="{A7E27021-93AC-874F-939D-0E4D8BA3E22F}"/>
              </a:ext>
            </a:extLst>
          </p:cNvPr>
          <p:cNvSpPr txBox="1">
            <a:spLocks/>
          </p:cNvSpPr>
          <p:nvPr/>
        </p:nvSpPr>
        <p:spPr>
          <a:xfrm>
            <a:off x="611560" y="188640"/>
            <a:ext cx="8229600" cy="665921"/>
          </a:xfrm>
          <a:prstGeom prst="rect">
            <a:avLst/>
          </a:prstGeom>
          <a:solidFill>
            <a:schemeClr val="accent3"/>
          </a:solidFill>
        </p:spPr>
        <p:txBody>
          <a:bodyPr vert="horz" lIns="91440" tIns="45720" rIns="91440" bIns="45720" rtlCol="0" anchor="ctr" anchorCtr="0">
            <a:noAutofit/>
          </a:bodyPr>
          <a:lstStyle>
            <a:lvl1pPr algn="ctr" defTabSz="914400" rtl="0" eaLnBrk="1" latinLnBrk="0" hangingPunct="1">
              <a:lnSpc>
                <a:spcPct val="100000"/>
              </a:lnSpc>
              <a:spcBef>
                <a:spcPct val="0"/>
              </a:spcBef>
              <a:buNone/>
              <a:defRPr sz="3600" b="1" kern="1200">
                <a:solidFill>
                  <a:srgbClr val="00B050"/>
                </a:solidFill>
                <a:latin typeface="+mj-lt"/>
                <a:ea typeface="+mj-ea"/>
                <a:cs typeface="+mj-cs"/>
              </a:defRPr>
            </a:lvl1pPr>
          </a:lstStyle>
          <a:p>
            <a:pPr>
              <a:spcBef>
                <a:spcPct val="20000"/>
              </a:spcBef>
            </a:pPr>
            <a:r>
              <a:rPr lang="en-US" sz="3200" dirty="0">
                <a:solidFill>
                  <a:schemeClr val="tx1"/>
                </a:solidFill>
                <a:ea typeface="+mn-ea"/>
                <a:cs typeface="+mn-cs"/>
              </a:rPr>
              <a:t>BIOMETRIC MOVEMENT CONTROL SYSTEM</a:t>
            </a:r>
            <a:endParaRPr lang="en-ZA" sz="3200" dirty="0">
              <a:solidFill>
                <a:schemeClr val="tx1"/>
              </a:solidFill>
              <a:ea typeface="+mn-ea"/>
              <a:cs typeface="+mn-cs"/>
            </a:endParaRPr>
          </a:p>
        </p:txBody>
      </p:sp>
    </p:spTree>
    <p:extLst>
      <p:ext uri="{BB962C8B-B14F-4D97-AF65-F5344CB8AC3E}">
        <p14:creationId xmlns:p14="http://schemas.microsoft.com/office/powerpoint/2010/main" val="178688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txBox="1">
            <a:spLocks/>
          </p:cNvSpPr>
          <p:nvPr/>
        </p:nvSpPr>
        <p:spPr>
          <a:xfrm>
            <a:off x="336805" y="1015314"/>
            <a:ext cx="8640638"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gn="just">
              <a:buFont typeface="Wingdings" pitchFamily="2" charset="2"/>
              <a:buChar char="q"/>
            </a:pPr>
            <a:r>
              <a:rPr lang="en-ZA" sz="2000" noProof="1" smtClean="0">
                <a:latin typeface="Arial" panose="020B0604020202020204" pitchFamily="34" charset="0"/>
                <a:cs typeface="Arial" panose="020B0604020202020204" pitchFamily="34" charset="0"/>
              </a:rPr>
              <a:t>The </a:t>
            </a:r>
            <a:r>
              <a:rPr lang="en-ZA" sz="2000" noProof="1">
                <a:latin typeface="Arial" panose="020B0604020202020204" pitchFamily="34" charset="0"/>
                <a:cs typeface="Arial" panose="020B0604020202020204" pitchFamily="34" charset="0"/>
              </a:rPr>
              <a:t>development of the system was completed in 2021 and released into production at four airports as a pilot (OR Tambo, King Shaka, Cape Town and Lanseria</a:t>
            </a:r>
            <a:r>
              <a:rPr lang="en-ZA" sz="2000" noProof="1" smtClean="0">
                <a:latin typeface="Arial" panose="020B0604020202020204" pitchFamily="34" charset="0"/>
                <a:cs typeface="Arial" panose="020B0604020202020204" pitchFamily="34" charset="0"/>
              </a:rPr>
              <a:t>).</a:t>
            </a:r>
          </a:p>
          <a:p>
            <a:pPr marL="342900" lvl="1" indent="-342900" algn="just">
              <a:buFont typeface="Wingdings" pitchFamily="2" charset="2"/>
              <a:buChar char="q"/>
            </a:pPr>
            <a:r>
              <a:rPr lang="en-ZA" sz="2000" noProof="1" smtClean="0">
                <a:latin typeface="Arial" panose="020B0604020202020204" pitchFamily="34" charset="0"/>
                <a:cs typeface="Arial" panose="020B0604020202020204" pitchFamily="34" charset="0"/>
              </a:rPr>
              <a:t>Performance has improved  and the system is now stable, as majority of the bugs/issues experienced during the pilot were resolved by the developers.</a:t>
            </a:r>
            <a:endParaRPr lang="en-ZA" sz="2000" noProof="1">
              <a:latin typeface="Arial" panose="020B0604020202020204" pitchFamily="34" charset="0"/>
              <a:cs typeface="Arial" panose="020B0604020202020204" pitchFamily="34" charset="0"/>
            </a:endParaRPr>
          </a:p>
          <a:p>
            <a:pPr marL="342900" lvl="1" indent="-342900" algn="just">
              <a:buFont typeface="Wingdings" pitchFamily="2" charset="2"/>
              <a:buChar char="q"/>
            </a:pPr>
            <a:r>
              <a:rPr lang="en-ZA" sz="2000" noProof="1">
                <a:latin typeface="Arial" panose="020B0604020202020204" pitchFamily="34" charset="0"/>
                <a:cs typeface="Arial" panose="020B0604020202020204" pitchFamily="34" charset="0"/>
              </a:rPr>
              <a:t>In the 2022/23 financial year the system was rolled out to 34 Ports of Entry and up to 30% of the immigration counters and is still running parallel to eMCS.</a:t>
            </a:r>
          </a:p>
          <a:p>
            <a:pPr marL="342900" lvl="1" indent="-342900" algn="just">
              <a:buFont typeface="Wingdings" pitchFamily="2" charset="2"/>
              <a:buChar char="q"/>
            </a:pPr>
            <a:r>
              <a:rPr lang="en-ZA" sz="2000" noProof="1">
                <a:latin typeface="Arial" panose="020B0604020202020204" pitchFamily="34" charset="0"/>
                <a:cs typeface="Arial" panose="020B0604020202020204" pitchFamily="34" charset="0"/>
              </a:rPr>
              <a:t>In the 2023/24 financial year we will increase the system </a:t>
            </a:r>
            <a:r>
              <a:rPr lang="en-ZA" sz="2000" noProof="1" smtClean="0">
                <a:latin typeface="Arial" panose="020B0604020202020204" pitchFamily="34" charset="0"/>
                <a:cs typeface="Arial" panose="020B0604020202020204" pitchFamily="34" charset="0"/>
              </a:rPr>
              <a:t>coverage in </a:t>
            </a:r>
            <a:r>
              <a:rPr lang="en-ZA" sz="2000" noProof="1">
                <a:latin typeface="Arial" panose="020B0604020202020204" pitchFamily="34" charset="0"/>
                <a:cs typeface="Arial" panose="020B0604020202020204" pitchFamily="34" charset="0"/>
              </a:rPr>
              <a:t>all </a:t>
            </a:r>
            <a:r>
              <a:rPr lang="en-ZA" sz="2000" noProof="1" smtClean="0">
                <a:latin typeface="Arial" panose="020B0604020202020204" pitchFamily="34" charset="0"/>
                <a:cs typeface="Arial" panose="020B0604020202020204" pitchFamily="34" charset="0"/>
              </a:rPr>
              <a:t>ports.</a:t>
            </a:r>
            <a:endParaRPr lang="en-ZA" sz="2000" noProof="1">
              <a:latin typeface="Arial" panose="020B0604020202020204" pitchFamily="34" charset="0"/>
              <a:cs typeface="Arial" panose="020B0604020202020204" pitchFamily="34" charset="0"/>
            </a:endParaRPr>
          </a:p>
          <a:p>
            <a:pPr marL="342900" lvl="1" indent="-342900" algn="just">
              <a:buFont typeface="Wingdings" pitchFamily="2" charset="2"/>
              <a:buChar char="q"/>
            </a:pPr>
            <a:r>
              <a:rPr lang="en-US" sz="2000" noProof="1">
                <a:latin typeface="Arial" panose="020B0604020202020204" pitchFamily="34" charset="0"/>
                <a:cs typeface="Arial" panose="020B0604020202020204" pitchFamily="34" charset="0"/>
              </a:rPr>
              <a:t>The roll-out of the BMCS included the creation of user profiles, training of users, and change management.</a:t>
            </a:r>
            <a:endParaRPr lang="en-ZA" sz="2000" noProof="1">
              <a:latin typeface="Arial" panose="020B0604020202020204" pitchFamily="34" charset="0"/>
              <a:cs typeface="Arial" panose="020B0604020202020204" pitchFamily="34" charset="0"/>
            </a:endParaRPr>
          </a:p>
          <a:p>
            <a:pPr marL="342900" lvl="1" indent="-342900" algn="just">
              <a:buFont typeface="Wingdings" pitchFamily="2" charset="2"/>
              <a:buChar char="q"/>
            </a:pPr>
            <a:r>
              <a:rPr lang="en-US" sz="2000" noProof="1">
                <a:latin typeface="Arial" panose="020B0604020202020204" pitchFamily="34" charset="0"/>
                <a:cs typeface="Arial" panose="020B0604020202020204" pitchFamily="34" charset="0"/>
              </a:rPr>
              <a:t>We envisage 100% deployment of BMCS to 72 ports by 31 March 2024.</a:t>
            </a:r>
            <a:endParaRPr lang="en-ZA" sz="2000" noProof="1">
              <a:latin typeface="Arial" panose="020B0604020202020204" pitchFamily="34" charset="0"/>
              <a:cs typeface="Arial" panose="020B0604020202020204" pitchFamily="34" charset="0"/>
            </a:endParaRPr>
          </a:p>
          <a:p>
            <a:pPr lvl="1" indent="-342900" algn="just">
              <a:buFont typeface="Wingdings" pitchFamily="2" charset="2"/>
              <a:buChar char="q"/>
            </a:pPr>
            <a:endParaRPr lang="en-ZA" sz="2000" noProof="1">
              <a:cs typeface="Arial" charset="0"/>
            </a:endParaRPr>
          </a:p>
          <a:p>
            <a:pPr algn="just">
              <a:buFont typeface="Wingdings" pitchFamily="2" charset="2"/>
              <a:buChar char="q"/>
            </a:pPr>
            <a:endParaRPr lang="en-ZA" noProof="1">
              <a:cs typeface="Arial" charset="0"/>
            </a:endParaRPr>
          </a:p>
          <a:p>
            <a:pPr marL="514350" indent="-514350" algn="just">
              <a:buFont typeface="+mj-lt"/>
              <a:buAutoNum type="arabicPeriod"/>
            </a:pPr>
            <a:endParaRPr lang="en-ZA" noProof="1">
              <a:cs typeface="Arial" charset="0"/>
            </a:endParaRPr>
          </a:p>
        </p:txBody>
      </p:sp>
      <p:sp>
        <p:nvSpPr>
          <p:cNvPr id="3" name="Slide Number Placeholder 2"/>
          <p:cNvSpPr>
            <a:spLocks noGrp="1"/>
          </p:cNvSpPr>
          <p:nvPr>
            <p:ph type="sldNum" sz="quarter" idx="12"/>
          </p:nvPr>
        </p:nvSpPr>
        <p:spPr/>
        <p:txBody>
          <a:bodyPr/>
          <a:lstStyle/>
          <a:p>
            <a:fld id="{9DC1E638-3F78-4E0D-883A-B278700C48C0}" type="slidenum">
              <a:rPr lang="de-DE" smtClean="0"/>
              <a:pPr/>
              <a:t>5</a:t>
            </a:fld>
            <a:endParaRPr lang="de-DE"/>
          </a:p>
        </p:txBody>
      </p:sp>
      <p:sp>
        <p:nvSpPr>
          <p:cNvPr id="6" name="Title 1">
            <a:extLst>
              <a:ext uri="{FF2B5EF4-FFF2-40B4-BE49-F238E27FC236}">
                <a16:creationId xmlns:a16="http://schemas.microsoft.com/office/drawing/2014/main" id="{198F71F7-8BCD-044B-ABB9-012FB9418AB8}"/>
              </a:ext>
            </a:extLst>
          </p:cNvPr>
          <p:cNvSpPr txBox="1">
            <a:spLocks/>
          </p:cNvSpPr>
          <p:nvPr/>
        </p:nvSpPr>
        <p:spPr>
          <a:xfrm>
            <a:off x="542324" y="210299"/>
            <a:ext cx="8229600" cy="665921"/>
          </a:xfrm>
          <a:prstGeom prst="rect">
            <a:avLst/>
          </a:prstGeom>
          <a:solidFill>
            <a:schemeClr val="accent3"/>
          </a:solidFill>
        </p:spPr>
        <p:txBody>
          <a:bodyPr vert="horz" lIns="91440" tIns="45720" rIns="91440" bIns="45720" rtlCol="0" anchor="ctr" anchorCtr="0">
            <a:noAutofit/>
          </a:bodyPr>
          <a:lstStyle>
            <a:lvl1pPr algn="ctr" defTabSz="914400" rtl="0" eaLnBrk="1" latinLnBrk="0" hangingPunct="1">
              <a:lnSpc>
                <a:spcPct val="100000"/>
              </a:lnSpc>
              <a:spcBef>
                <a:spcPct val="0"/>
              </a:spcBef>
              <a:buNone/>
              <a:defRPr sz="3600" b="1" kern="1200">
                <a:solidFill>
                  <a:srgbClr val="00B050"/>
                </a:solidFill>
                <a:latin typeface="+mj-lt"/>
                <a:ea typeface="+mj-ea"/>
                <a:cs typeface="+mj-cs"/>
              </a:defRPr>
            </a:lvl1pPr>
          </a:lstStyle>
          <a:p>
            <a:pPr>
              <a:spcBef>
                <a:spcPct val="20000"/>
              </a:spcBef>
            </a:pPr>
            <a:r>
              <a:rPr lang="en-US" sz="3200" dirty="0">
                <a:solidFill>
                  <a:schemeClr val="tx1"/>
                </a:solidFill>
                <a:ea typeface="+mn-ea"/>
                <a:cs typeface="+mn-cs"/>
              </a:rPr>
              <a:t>BIOMETRIC MOVEMENT CONTROL SYSTEM</a:t>
            </a:r>
            <a:endParaRPr lang="en-ZA" sz="3200" dirty="0">
              <a:solidFill>
                <a:schemeClr val="tx1"/>
              </a:solidFill>
              <a:ea typeface="+mn-ea"/>
              <a:cs typeface="+mn-cs"/>
            </a:endParaRPr>
          </a:p>
        </p:txBody>
      </p:sp>
    </p:spTree>
    <p:extLst>
      <p:ext uri="{BB962C8B-B14F-4D97-AF65-F5344CB8AC3E}">
        <p14:creationId xmlns:p14="http://schemas.microsoft.com/office/powerpoint/2010/main" val="226396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txBox="1">
            <a:spLocks/>
          </p:cNvSpPr>
          <p:nvPr/>
        </p:nvSpPr>
        <p:spPr>
          <a:xfrm>
            <a:off x="323850" y="1124744"/>
            <a:ext cx="8640638"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endParaRPr lang="en-ZA" noProof="1">
              <a:cs typeface="Arial" charset="0"/>
            </a:endParaRPr>
          </a:p>
          <a:p>
            <a:pPr marL="514350" indent="-514350" algn="just">
              <a:buFont typeface="+mj-lt"/>
              <a:buAutoNum type="arabicPeriod"/>
            </a:pPr>
            <a:endParaRPr lang="en-ZA" noProof="1">
              <a:cs typeface="Arial" charset="0"/>
            </a:endParaRPr>
          </a:p>
        </p:txBody>
      </p:sp>
      <p:sp>
        <p:nvSpPr>
          <p:cNvPr id="3" name="Slide Number Placeholder 2"/>
          <p:cNvSpPr>
            <a:spLocks noGrp="1"/>
          </p:cNvSpPr>
          <p:nvPr>
            <p:ph type="sldNum" sz="quarter" idx="12"/>
          </p:nvPr>
        </p:nvSpPr>
        <p:spPr/>
        <p:txBody>
          <a:bodyPr/>
          <a:lstStyle/>
          <a:p>
            <a:fld id="{9DC1E638-3F78-4E0D-883A-B278700C48C0}" type="slidenum">
              <a:rPr lang="de-DE" smtClean="0"/>
              <a:pPr/>
              <a:t>6</a:t>
            </a:fld>
            <a:endParaRPr lang="de-DE"/>
          </a:p>
        </p:txBody>
      </p:sp>
      <p:sp>
        <p:nvSpPr>
          <p:cNvPr id="2" name="Rectangle 1">
            <a:extLst>
              <a:ext uri="{FF2B5EF4-FFF2-40B4-BE49-F238E27FC236}">
                <a16:creationId xmlns:a16="http://schemas.microsoft.com/office/drawing/2014/main" id="{8C04D058-373B-5447-BF1A-9A1EEBBD62F6}"/>
              </a:ext>
            </a:extLst>
          </p:cNvPr>
          <p:cNvSpPr/>
          <p:nvPr/>
        </p:nvSpPr>
        <p:spPr>
          <a:xfrm>
            <a:off x="323850" y="889844"/>
            <a:ext cx="8362950" cy="707886"/>
          </a:xfrm>
          <a:prstGeom prst="rect">
            <a:avLst/>
          </a:prstGeom>
        </p:spPr>
        <p:txBody>
          <a:bodyPr wrap="square">
            <a:spAutoFit/>
          </a:bodyPr>
          <a:lstStyle/>
          <a:p>
            <a:pPr algn="just"/>
            <a:r>
              <a:rPr lang="en-ZA" sz="2000" dirty="0">
                <a:latin typeface="Arial" panose="020B0604020202020204" pitchFamily="34" charset="0"/>
                <a:cs typeface="Arial" panose="020B0604020202020204" pitchFamily="34" charset="0"/>
              </a:rPr>
              <a:t>In the 2023/24 financial year the system will be rolled out in the remaining 38 Ports of Entry and they are:</a:t>
            </a:r>
            <a:r>
              <a:rPr lang="en-ZA" sz="2000" dirty="0"/>
              <a:t>. </a:t>
            </a:r>
          </a:p>
        </p:txBody>
      </p:sp>
      <p:graphicFrame>
        <p:nvGraphicFramePr>
          <p:cNvPr id="6" name="Table 5">
            <a:extLst>
              <a:ext uri="{FF2B5EF4-FFF2-40B4-BE49-F238E27FC236}">
                <a16:creationId xmlns:a16="http://schemas.microsoft.com/office/drawing/2014/main" id="{9D026AD9-D4D5-4A48-8558-5035DDEC477C}"/>
              </a:ext>
            </a:extLst>
          </p:cNvPr>
          <p:cNvGraphicFramePr>
            <a:graphicFrameLocks noGrp="1"/>
          </p:cNvGraphicFramePr>
          <p:nvPr>
            <p:extLst>
              <p:ext uri="{D42A27DB-BD31-4B8C-83A1-F6EECF244321}">
                <p14:modId xmlns:p14="http://schemas.microsoft.com/office/powerpoint/2010/main" val="1453959460"/>
              </p:ext>
            </p:extLst>
          </p:nvPr>
        </p:nvGraphicFramePr>
        <p:xfrm>
          <a:off x="401030" y="1609910"/>
          <a:ext cx="8208590" cy="4123346"/>
        </p:xfrm>
        <a:graphic>
          <a:graphicData uri="http://schemas.openxmlformats.org/drawingml/2006/table">
            <a:tbl>
              <a:tblPr firstRow="1" bandRow="1">
                <a:tableStyleId>{F5AB1C69-6EDB-4FF4-983F-18BD219EF322}</a:tableStyleId>
              </a:tblPr>
              <a:tblGrid>
                <a:gridCol w="4104295">
                  <a:extLst>
                    <a:ext uri="{9D8B030D-6E8A-4147-A177-3AD203B41FA5}">
                      <a16:colId xmlns:a16="http://schemas.microsoft.com/office/drawing/2014/main" val="2627789199"/>
                    </a:ext>
                  </a:extLst>
                </a:gridCol>
                <a:gridCol w="4104295">
                  <a:extLst>
                    <a:ext uri="{9D8B030D-6E8A-4147-A177-3AD203B41FA5}">
                      <a16:colId xmlns:a16="http://schemas.microsoft.com/office/drawing/2014/main" val="1925923446"/>
                    </a:ext>
                  </a:extLst>
                </a:gridCol>
              </a:tblGrid>
              <a:tr h="4123346">
                <a:tc>
                  <a:txBody>
                    <a:bodyPr/>
                    <a:lstStyle/>
                    <a:p>
                      <a:pPr algn="just"/>
                      <a:r>
                        <a:rPr lang="en-ZA" sz="1200" dirty="0">
                          <a:solidFill>
                            <a:schemeClr val="tx1"/>
                          </a:solidFill>
                        </a:rPr>
                        <a:t>Alexander Bay, </a:t>
                      </a:r>
                    </a:p>
                    <a:p>
                      <a:pPr algn="just"/>
                      <a:r>
                        <a:rPr lang="en-ZA" sz="1200" dirty="0" err="1">
                          <a:solidFill>
                            <a:schemeClr val="tx1"/>
                          </a:solidFill>
                        </a:rPr>
                        <a:t>Makgobistad</a:t>
                      </a:r>
                      <a:r>
                        <a:rPr lang="en-ZA" sz="1200" dirty="0">
                          <a:solidFill>
                            <a:schemeClr val="tx1"/>
                          </a:solidFill>
                        </a:rPr>
                        <a:t>, </a:t>
                      </a:r>
                    </a:p>
                    <a:p>
                      <a:pPr algn="just"/>
                      <a:r>
                        <a:rPr lang="en-ZA" sz="1200" dirty="0" err="1">
                          <a:solidFill>
                            <a:schemeClr val="tx1"/>
                          </a:solidFill>
                        </a:rPr>
                        <a:t>Makhaleen</a:t>
                      </a:r>
                      <a:r>
                        <a:rPr lang="en-ZA" sz="1200" dirty="0">
                          <a:solidFill>
                            <a:schemeClr val="tx1"/>
                          </a:solidFill>
                        </a:rPr>
                        <a:t> Bridge, </a:t>
                      </a:r>
                    </a:p>
                    <a:p>
                      <a:pPr algn="just"/>
                      <a:r>
                        <a:rPr lang="en-ZA" sz="1200" dirty="0" err="1">
                          <a:solidFill>
                            <a:schemeClr val="tx1"/>
                          </a:solidFill>
                        </a:rPr>
                        <a:t>Pafuri</a:t>
                      </a:r>
                      <a:r>
                        <a:rPr lang="en-ZA" sz="1200" dirty="0">
                          <a:solidFill>
                            <a:schemeClr val="tx1"/>
                          </a:solidFill>
                        </a:rPr>
                        <a:t>, </a:t>
                      </a:r>
                    </a:p>
                    <a:p>
                      <a:pPr algn="just"/>
                      <a:r>
                        <a:rPr lang="en-ZA" sz="1200" dirty="0" err="1">
                          <a:solidFill>
                            <a:schemeClr val="tx1"/>
                          </a:solidFill>
                        </a:rPr>
                        <a:t>Bothashoop</a:t>
                      </a:r>
                      <a:r>
                        <a:rPr lang="en-ZA" sz="1200" dirty="0">
                          <a:solidFill>
                            <a:schemeClr val="tx1"/>
                          </a:solidFill>
                        </a:rPr>
                        <a:t>,</a:t>
                      </a:r>
                    </a:p>
                    <a:p>
                      <a:pPr algn="just"/>
                      <a:r>
                        <a:rPr lang="en-ZA" sz="1200" dirty="0">
                          <a:solidFill>
                            <a:schemeClr val="tx1"/>
                          </a:solidFill>
                        </a:rPr>
                        <a:t>Bray, </a:t>
                      </a:r>
                    </a:p>
                    <a:p>
                      <a:pPr algn="just"/>
                      <a:r>
                        <a:rPr lang="en-ZA" sz="1200" dirty="0">
                          <a:solidFill>
                            <a:schemeClr val="tx1"/>
                          </a:solidFill>
                        </a:rPr>
                        <a:t>Kruger Mpumalanga </a:t>
                      </a:r>
                      <a:r>
                        <a:rPr lang="en-ZA" sz="1200" dirty="0" smtClean="0">
                          <a:solidFill>
                            <a:schemeClr val="tx1"/>
                          </a:solidFill>
                        </a:rPr>
                        <a:t>International Airport</a:t>
                      </a:r>
                      <a:r>
                        <a:rPr lang="en-ZA" sz="1200" dirty="0">
                          <a:solidFill>
                            <a:schemeClr val="tx1"/>
                          </a:solidFill>
                        </a:rPr>
                        <a:t>, </a:t>
                      </a:r>
                    </a:p>
                    <a:p>
                      <a:pPr algn="just"/>
                      <a:r>
                        <a:rPr lang="en-ZA" sz="1200" dirty="0">
                          <a:solidFill>
                            <a:schemeClr val="tx1"/>
                          </a:solidFill>
                        </a:rPr>
                        <a:t>Rietfontein, </a:t>
                      </a:r>
                    </a:p>
                    <a:p>
                      <a:pPr algn="just"/>
                      <a:r>
                        <a:rPr lang="en-ZA" sz="1200" dirty="0">
                          <a:solidFill>
                            <a:schemeClr val="tx1"/>
                          </a:solidFill>
                        </a:rPr>
                        <a:t>McCarthy’s Rest, </a:t>
                      </a:r>
                    </a:p>
                    <a:p>
                      <a:pPr algn="just"/>
                      <a:r>
                        <a:rPr lang="en-ZA" sz="1200" dirty="0" err="1">
                          <a:solidFill>
                            <a:schemeClr val="tx1"/>
                          </a:solidFill>
                        </a:rPr>
                        <a:t>Platjan</a:t>
                      </a:r>
                      <a:r>
                        <a:rPr lang="en-ZA" sz="1200" dirty="0">
                          <a:solidFill>
                            <a:schemeClr val="tx1"/>
                          </a:solidFill>
                        </a:rPr>
                        <a:t>, </a:t>
                      </a:r>
                    </a:p>
                    <a:p>
                      <a:pPr algn="just"/>
                      <a:r>
                        <a:rPr lang="en-ZA" sz="1200" dirty="0" err="1">
                          <a:solidFill>
                            <a:schemeClr val="tx1"/>
                          </a:solidFill>
                        </a:rPr>
                        <a:t>Pontdrift</a:t>
                      </a:r>
                      <a:r>
                        <a:rPr lang="en-ZA" sz="1200" dirty="0">
                          <a:solidFill>
                            <a:schemeClr val="tx1"/>
                          </a:solidFill>
                        </a:rPr>
                        <a:t>, </a:t>
                      </a:r>
                    </a:p>
                    <a:p>
                      <a:pPr algn="just"/>
                      <a:r>
                        <a:rPr lang="en-ZA" sz="1200" dirty="0" err="1">
                          <a:solidFill>
                            <a:schemeClr val="tx1"/>
                          </a:solidFill>
                        </a:rPr>
                        <a:t>Josefsdal</a:t>
                      </a:r>
                      <a:r>
                        <a:rPr lang="en-ZA" sz="1200" dirty="0">
                          <a:solidFill>
                            <a:schemeClr val="tx1"/>
                          </a:solidFill>
                        </a:rPr>
                        <a:t>, </a:t>
                      </a:r>
                    </a:p>
                    <a:p>
                      <a:pPr algn="just"/>
                      <a:r>
                        <a:rPr lang="en-ZA" sz="1200" dirty="0" err="1">
                          <a:solidFill>
                            <a:schemeClr val="tx1"/>
                          </a:solidFill>
                        </a:rPr>
                        <a:t>Ramatseliso’s</a:t>
                      </a:r>
                      <a:r>
                        <a:rPr lang="en-ZA" sz="1200" dirty="0">
                          <a:solidFill>
                            <a:schemeClr val="tx1"/>
                          </a:solidFill>
                        </a:rPr>
                        <a:t> Gate, </a:t>
                      </a:r>
                    </a:p>
                    <a:p>
                      <a:pPr algn="just"/>
                      <a:r>
                        <a:rPr lang="en-ZA" sz="1200" dirty="0" smtClean="0">
                          <a:solidFill>
                            <a:schemeClr val="tx1"/>
                          </a:solidFill>
                        </a:rPr>
                        <a:t>Daniel </a:t>
                      </a:r>
                      <a:r>
                        <a:rPr lang="en-ZA" sz="1200" dirty="0" err="1" smtClean="0">
                          <a:solidFill>
                            <a:schemeClr val="tx1"/>
                          </a:solidFill>
                        </a:rPr>
                        <a:t>Stuurman</a:t>
                      </a:r>
                      <a:r>
                        <a:rPr lang="en-ZA" sz="1200" baseline="0" dirty="0" smtClean="0">
                          <a:solidFill>
                            <a:schemeClr val="tx1"/>
                          </a:solidFill>
                        </a:rPr>
                        <a:t> </a:t>
                      </a:r>
                      <a:r>
                        <a:rPr lang="en-ZA" sz="1200" dirty="0" smtClean="0">
                          <a:solidFill>
                            <a:schemeClr val="tx1"/>
                          </a:solidFill>
                        </a:rPr>
                        <a:t>International Airport</a:t>
                      </a:r>
                      <a:r>
                        <a:rPr kumimoji="0" lang="en-ZA" sz="1200" b="1" i="0" u="none" strike="noStrike" kern="1200" cap="none" spc="0" normalizeH="0" baseline="0" noProof="0" dirty="0" smtClean="0">
                          <a:ln>
                            <a:noFill/>
                          </a:ln>
                          <a:solidFill>
                            <a:prstClr val="black"/>
                          </a:solidFill>
                          <a:effectLst/>
                          <a:uLnTx/>
                          <a:uFillTx/>
                          <a:latin typeface="+mn-lt"/>
                          <a:ea typeface="+mn-ea"/>
                          <a:cs typeface="+mn-cs"/>
                        </a:rPr>
                        <a:t>(Port Elizabeth) </a:t>
                      </a:r>
                      <a:r>
                        <a:rPr lang="en-ZA" sz="1200" dirty="0" smtClean="0">
                          <a:solidFill>
                            <a:schemeClr val="tx1"/>
                          </a:solidFill>
                        </a:rPr>
                        <a:t> , </a:t>
                      </a:r>
                      <a:endParaRPr lang="en-ZA" sz="1200" dirty="0">
                        <a:solidFill>
                          <a:schemeClr val="tx1"/>
                        </a:solidFill>
                      </a:endParaRPr>
                    </a:p>
                    <a:p>
                      <a:pPr algn="just"/>
                      <a:r>
                        <a:rPr lang="en-ZA" sz="1200" dirty="0">
                          <a:solidFill>
                            <a:schemeClr val="tx1"/>
                          </a:solidFill>
                        </a:rPr>
                        <a:t>Mossel Bay, </a:t>
                      </a:r>
                    </a:p>
                    <a:p>
                      <a:pPr algn="just"/>
                      <a:r>
                        <a:rPr lang="en-ZA" sz="1200" dirty="0">
                          <a:solidFill>
                            <a:schemeClr val="tx1"/>
                          </a:solidFill>
                        </a:rPr>
                        <a:t>Saldanha, </a:t>
                      </a:r>
                    </a:p>
                    <a:p>
                      <a:pPr algn="just"/>
                      <a:r>
                        <a:rPr lang="en-ZA" sz="1200" dirty="0">
                          <a:solidFill>
                            <a:schemeClr val="tx1"/>
                          </a:solidFill>
                        </a:rPr>
                        <a:t>East London, </a:t>
                      </a:r>
                    </a:p>
                    <a:p>
                      <a:pPr algn="just"/>
                      <a:r>
                        <a:rPr lang="en-ZA" sz="1200" dirty="0">
                          <a:solidFill>
                            <a:schemeClr val="tx1"/>
                          </a:solidFill>
                        </a:rPr>
                        <a:t>Ngqura, </a:t>
                      </a:r>
                    </a:p>
                    <a:p>
                      <a:pPr algn="just"/>
                      <a:r>
                        <a:rPr lang="en-ZA" sz="1200" dirty="0" err="1">
                          <a:solidFill>
                            <a:schemeClr val="tx1"/>
                          </a:solidFill>
                        </a:rPr>
                        <a:t>Ongeluksnek</a:t>
                      </a:r>
                      <a:endParaRPr lang="en-US" sz="1200" dirty="0">
                        <a:solidFill>
                          <a:schemeClr val="tx1"/>
                        </a:solidFill>
                      </a:endParaRPr>
                    </a:p>
                  </a:txBody>
                  <a:tcPr/>
                </a:tc>
                <a:tc>
                  <a:txBody>
                    <a:bodyPr/>
                    <a:lstStyle/>
                    <a:p>
                      <a:pPr algn="just"/>
                      <a:r>
                        <a:rPr lang="en-ZA" sz="1200" dirty="0">
                          <a:solidFill>
                            <a:schemeClr val="tx1"/>
                          </a:solidFill>
                        </a:rPr>
                        <a:t>Port Elizabeth Harbour,</a:t>
                      </a:r>
                    </a:p>
                    <a:p>
                      <a:pPr algn="just"/>
                      <a:r>
                        <a:rPr lang="en-ZA" sz="1200" dirty="0">
                          <a:solidFill>
                            <a:schemeClr val="tx1"/>
                          </a:solidFill>
                        </a:rPr>
                        <a:t>Waterkloof Military Airbase, </a:t>
                      </a:r>
                    </a:p>
                    <a:p>
                      <a:pPr algn="just"/>
                      <a:r>
                        <a:rPr lang="en-ZA" sz="1200" dirty="0">
                          <a:solidFill>
                            <a:schemeClr val="tx1"/>
                          </a:solidFill>
                        </a:rPr>
                        <a:t>Gemsbok, </a:t>
                      </a:r>
                    </a:p>
                    <a:p>
                      <a:pPr algn="just"/>
                      <a:r>
                        <a:rPr lang="en-ZA" sz="1200" dirty="0" err="1">
                          <a:solidFill>
                            <a:schemeClr val="tx1"/>
                          </a:solidFill>
                        </a:rPr>
                        <a:t>Onverwacht</a:t>
                      </a:r>
                      <a:r>
                        <a:rPr lang="en-ZA" sz="1200" dirty="0">
                          <a:solidFill>
                            <a:schemeClr val="tx1"/>
                          </a:solidFill>
                        </a:rPr>
                        <a:t>, </a:t>
                      </a:r>
                    </a:p>
                    <a:p>
                      <a:pPr algn="just"/>
                      <a:r>
                        <a:rPr lang="en-ZA" sz="1200" dirty="0" err="1">
                          <a:solidFill>
                            <a:schemeClr val="tx1"/>
                          </a:solidFill>
                        </a:rPr>
                        <a:t>Derdepoort</a:t>
                      </a:r>
                      <a:r>
                        <a:rPr lang="en-ZA" sz="1200" dirty="0">
                          <a:solidFill>
                            <a:schemeClr val="tx1"/>
                          </a:solidFill>
                        </a:rPr>
                        <a:t>, </a:t>
                      </a:r>
                    </a:p>
                    <a:p>
                      <a:pPr algn="just"/>
                      <a:r>
                        <a:rPr lang="en-ZA" sz="1200" dirty="0" err="1">
                          <a:solidFill>
                            <a:schemeClr val="tx1"/>
                          </a:solidFill>
                        </a:rPr>
                        <a:t>Peka</a:t>
                      </a:r>
                      <a:r>
                        <a:rPr lang="en-ZA" sz="1200" dirty="0">
                          <a:solidFill>
                            <a:schemeClr val="tx1"/>
                          </a:solidFill>
                        </a:rPr>
                        <a:t> Bridge, </a:t>
                      </a:r>
                    </a:p>
                    <a:p>
                      <a:pPr algn="just"/>
                      <a:r>
                        <a:rPr lang="en-ZA" sz="1200" dirty="0" err="1">
                          <a:solidFill>
                            <a:schemeClr val="tx1"/>
                          </a:solidFill>
                        </a:rPr>
                        <a:t>Middelputs</a:t>
                      </a:r>
                      <a:r>
                        <a:rPr lang="en-ZA" sz="1200" dirty="0">
                          <a:solidFill>
                            <a:schemeClr val="tx1"/>
                          </a:solidFill>
                        </a:rPr>
                        <a:t>, </a:t>
                      </a:r>
                    </a:p>
                    <a:p>
                      <a:pPr algn="just"/>
                      <a:r>
                        <a:rPr lang="en-ZA" sz="1200" dirty="0">
                          <a:solidFill>
                            <a:schemeClr val="tx1"/>
                          </a:solidFill>
                        </a:rPr>
                        <a:t>Twee Rivieren, </a:t>
                      </a:r>
                    </a:p>
                    <a:p>
                      <a:pPr algn="just"/>
                      <a:r>
                        <a:rPr lang="en-ZA" sz="1200" dirty="0">
                          <a:solidFill>
                            <a:schemeClr val="tx1"/>
                          </a:solidFill>
                        </a:rPr>
                        <a:t>Waverley, </a:t>
                      </a:r>
                    </a:p>
                    <a:p>
                      <a:pPr algn="just"/>
                      <a:r>
                        <a:rPr lang="en-ZA" sz="1200" dirty="0">
                          <a:solidFill>
                            <a:schemeClr val="tx1"/>
                          </a:solidFill>
                        </a:rPr>
                        <a:t>Zanzibar, </a:t>
                      </a:r>
                    </a:p>
                    <a:p>
                      <a:pPr algn="just"/>
                      <a:r>
                        <a:rPr lang="en-ZA" sz="1200" dirty="0">
                          <a:solidFill>
                            <a:schemeClr val="tx1"/>
                          </a:solidFill>
                        </a:rPr>
                        <a:t>Sendelingsdrift</a:t>
                      </a:r>
                    </a:p>
                    <a:p>
                      <a:pPr algn="just"/>
                      <a:r>
                        <a:rPr lang="en-ZA" sz="1200" dirty="0">
                          <a:solidFill>
                            <a:schemeClr val="tx1"/>
                          </a:solidFill>
                        </a:rPr>
                        <a:t>Sepapus Gate, </a:t>
                      </a:r>
                    </a:p>
                    <a:p>
                      <a:pPr algn="just"/>
                      <a:r>
                        <a:rPr lang="en-ZA" sz="1200" dirty="0">
                          <a:solidFill>
                            <a:schemeClr val="tx1"/>
                          </a:solidFill>
                        </a:rPr>
                        <a:t>Polokwane International Airport, </a:t>
                      </a:r>
                    </a:p>
                    <a:p>
                      <a:pPr algn="just"/>
                      <a:r>
                        <a:rPr lang="en-ZA" sz="1200" dirty="0" err="1">
                          <a:solidFill>
                            <a:schemeClr val="tx1"/>
                          </a:solidFill>
                        </a:rPr>
                        <a:t>Makopong</a:t>
                      </a:r>
                      <a:r>
                        <a:rPr lang="en-ZA" sz="1200" dirty="0">
                          <a:solidFill>
                            <a:schemeClr val="tx1"/>
                          </a:solidFill>
                        </a:rPr>
                        <a:t>, </a:t>
                      </a:r>
                    </a:p>
                    <a:p>
                      <a:pPr algn="just"/>
                      <a:r>
                        <a:rPr lang="en-ZA" sz="1200" dirty="0" smtClean="0">
                          <a:solidFill>
                            <a:schemeClr val="tx1"/>
                          </a:solidFill>
                        </a:rPr>
                        <a:t>Bram Fischer </a:t>
                      </a:r>
                      <a:r>
                        <a:rPr lang="en-ZA" sz="1200" dirty="0">
                          <a:solidFill>
                            <a:schemeClr val="tx1"/>
                          </a:solidFill>
                        </a:rPr>
                        <a:t>International </a:t>
                      </a:r>
                      <a:r>
                        <a:rPr lang="en-ZA" sz="1200" dirty="0" smtClean="0">
                          <a:solidFill>
                            <a:schemeClr val="tx1"/>
                          </a:solidFill>
                        </a:rPr>
                        <a:t>Airport (Bloemfontein), </a:t>
                      </a:r>
                      <a:endParaRPr lang="en-ZA" sz="1200" dirty="0">
                        <a:solidFill>
                          <a:schemeClr val="tx1"/>
                        </a:solidFill>
                      </a:endParaRPr>
                    </a:p>
                    <a:p>
                      <a:pPr algn="just"/>
                      <a:r>
                        <a:rPr lang="en-ZA" sz="1200" dirty="0" err="1" smtClean="0">
                          <a:solidFill>
                            <a:schemeClr val="tx1"/>
                          </a:solidFill>
                        </a:rPr>
                        <a:t>Pilanesberg</a:t>
                      </a:r>
                      <a:r>
                        <a:rPr lang="en-ZA" sz="1200" dirty="0" smtClean="0">
                          <a:solidFill>
                            <a:schemeClr val="tx1"/>
                          </a:solidFill>
                        </a:rPr>
                        <a:t> </a:t>
                      </a:r>
                      <a:r>
                        <a:rPr lang="en-ZA" sz="1200" dirty="0">
                          <a:solidFill>
                            <a:schemeClr val="tx1"/>
                          </a:solidFill>
                        </a:rPr>
                        <a:t>International Airport, </a:t>
                      </a:r>
                    </a:p>
                    <a:p>
                      <a:pPr algn="just"/>
                      <a:r>
                        <a:rPr lang="en-ZA" sz="1200" dirty="0">
                          <a:solidFill>
                            <a:schemeClr val="tx1"/>
                          </a:solidFill>
                        </a:rPr>
                        <a:t>Upington International Airport, </a:t>
                      </a:r>
                    </a:p>
                    <a:p>
                      <a:pPr algn="just"/>
                      <a:r>
                        <a:rPr lang="en-ZA" sz="1200" dirty="0">
                          <a:solidFill>
                            <a:schemeClr val="tx1"/>
                          </a:solidFill>
                        </a:rPr>
                        <a:t>Boesmansnek,</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dirty="0">
                          <a:solidFill>
                            <a:schemeClr val="tx1"/>
                          </a:solidFill>
                        </a:rPr>
                        <a:t>Onskeepkans </a:t>
                      </a:r>
                    </a:p>
                    <a:p>
                      <a:pPr algn="just"/>
                      <a:r>
                        <a:rPr lang="en-ZA" sz="1200" dirty="0"/>
                        <a:t> </a:t>
                      </a:r>
                    </a:p>
                    <a:p>
                      <a:pPr algn="just"/>
                      <a:endParaRPr lang="en-US" sz="1200" dirty="0"/>
                    </a:p>
                  </a:txBody>
                  <a:tcPr/>
                </a:tc>
                <a:extLst>
                  <a:ext uri="{0D108BD9-81ED-4DB2-BD59-A6C34878D82A}">
                    <a16:rowId xmlns:a16="http://schemas.microsoft.com/office/drawing/2014/main" val="1975379219"/>
                  </a:ext>
                </a:extLst>
              </a:tr>
            </a:tbl>
          </a:graphicData>
        </a:graphic>
      </p:graphicFrame>
      <p:sp>
        <p:nvSpPr>
          <p:cNvPr id="7" name="Title 1">
            <a:extLst>
              <a:ext uri="{FF2B5EF4-FFF2-40B4-BE49-F238E27FC236}">
                <a16:creationId xmlns:a16="http://schemas.microsoft.com/office/drawing/2014/main" id="{8A57418B-4FB7-8141-832A-003A6241862F}"/>
              </a:ext>
            </a:extLst>
          </p:cNvPr>
          <p:cNvSpPr txBox="1">
            <a:spLocks/>
          </p:cNvSpPr>
          <p:nvPr/>
        </p:nvSpPr>
        <p:spPr>
          <a:xfrm>
            <a:off x="457200" y="177975"/>
            <a:ext cx="8229600" cy="665921"/>
          </a:xfrm>
          <a:prstGeom prst="rect">
            <a:avLst/>
          </a:prstGeom>
          <a:solidFill>
            <a:schemeClr val="accent3"/>
          </a:solidFill>
        </p:spPr>
        <p:txBody>
          <a:bodyPr vert="horz" lIns="91440" tIns="45720" rIns="91440" bIns="45720" rtlCol="0" anchor="ctr" anchorCtr="0">
            <a:noAutofit/>
          </a:bodyPr>
          <a:lstStyle>
            <a:lvl1pPr algn="ctr" defTabSz="914400" rtl="0" eaLnBrk="1" latinLnBrk="0" hangingPunct="1">
              <a:lnSpc>
                <a:spcPct val="100000"/>
              </a:lnSpc>
              <a:spcBef>
                <a:spcPct val="0"/>
              </a:spcBef>
              <a:buNone/>
              <a:defRPr sz="3600" b="1" kern="1200">
                <a:solidFill>
                  <a:srgbClr val="00B050"/>
                </a:solidFill>
                <a:latin typeface="+mj-lt"/>
                <a:ea typeface="+mj-ea"/>
                <a:cs typeface="+mj-cs"/>
              </a:defRPr>
            </a:lvl1pPr>
          </a:lstStyle>
          <a:p>
            <a:pPr>
              <a:spcBef>
                <a:spcPct val="20000"/>
              </a:spcBef>
            </a:pPr>
            <a:r>
              <a:rPr lang="en-US" sz="3200" dirty="0">
                <a:solidFill>
                  <a:schemeClr val="tx1"/>
                </a:solidFill>
                <a:ea typeface="+mn-ea"/>
                <a:cs typeface="+mn-cs"/>
              </a:rPr>
              <a:t>BIOMETRIC MOVEMENT CONTROL SYSTEM</a:t>
            </a:r>
            <a:endParaRPr lang="en-ZA" sz="3200" dirty="0">
              <a:solidFill>
                <a:schemeClr val="tx1"/>
              </a:solidFill>
              <a:ea typeface="+mn-ea"/>
              <a:cs typeface="+mn-cs"/>
            </a:endParaRPr>
          </a:p>
        </p:txBody>
      </p:sp>
    </p:spTree>
    <p:extLst>
      <p:ext uri="{BB962C8B-B14F-4D97-AF65-F5344CB8AC3E}">
        <p14:creationId xmlns:p14="http://schemas.microsoft.com/office/powerpoint/2010/main" val="425614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txBox="1">
            <a:spLocks/>
          </p:cNvSpPr>
          <p:nvPr/>
        </p:nvSpPr>
        <p:spPr>
          <a:xfrm>
            <a:off x="323850" y="1124744"/>
            <a:ext cx="8640638" cy="518457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1000" b="1" noProof="1">
              <a:solidFill>
                <a:srgbClr val="2C3C43"/>
              </a:solidFill>
              <a:latin typeface="Arial" panose="020B0604020202020204" pitchFamily="34" charset="0"/>
              <a:cs typeface="Arial" panose="020B0604020202020204" pitchFamily="34" charset="0"/>
            </a:endParaRPr>
          </a:p>
          <a:p>
            <a:pPr marL="0" lvl="1" indent="0" algn="just">
              <a:buNone/>
            </a:pPr>
            <a:endParaRPr lang="en-ZA" sz="1700" noProof="1">
              <a:solidFill>
                <a:srgbClr val="2C3C43"/>
              </a:solidFill>
              <a:latin typeface="Arial" panose="020B0604020202020204" pitchFamily="34" charset="0"/>
              <a:cs typeface="Arial" panose="020B0604020202020204" pitchFamily="34" charset="0"/>
            </a:endParaRPr>
          </a:p>
          <a:p>
            <a:pPr marL="342900" lvl="1" indent="-342900" algn="just">
              <a:buFont typeface="Wingdings" pitchFamily="2" charset="2"/>
              <a:buChar char="q"/>
            </a:pPr>
            <a:endParaRPr lang="en-ZA" sz="2000" noProof="1">
              <a:cs typeface="Arial" charset="0"/>
            </a:endParaRPr>
          </a:p>
          <a:p>
            <a:pPr algn="just">
              <a:buFont typeface="Wingdings" pitchFamily="2" charset="2"/>
              <a:buChar char="q"/>
            </a:pPr>
            <a:endParaRPr lang="en-ZA" noProof="1">
              <a:cs typeface="Arial" charset="0"/>
            </a:endParaRPr>
          </a:p>
          <a:p>
            <a:pPr marL="514350" indent="-514350" algn="just">
              <a:buFont typeface="+mj-lt"/>
              <a:buAutoNum type="arabicPeriod"/>
            </a:pPr>
            <a:endParaRPr lang="en-ZA" noProof="1">
              <a:cs typeface="Arial" charset="0"/>
            </a:endParaRPr>
          </a:p>
        </p:txBody>
      </p:sp>
      <p:sp>
        <p:nvSpPr>
          <p:cNvPr id="3" name="Slide Number Placeholder 2"/>
          <p:cNvSpPr>
            <a:spLocks noGrp="1"/>
          </p:cNvSpPr>
          <p:nvPr>
            <p:ph type="sldNum" sz="quarter" idx="12"/>
          </p:nvPr>
        </p:nvSpPr>
        <p:spPr/>
        <p:txBody>
          <a:bodyPr/>
          <a:lstStyle/>
          <a:p>
            <a:fld id="{9DC1E638-3F78-4E0D-883A-B278700C48C0}" type="slidenum">
              <a:rPr lang="de-DE" smtClean="0"/>
              <a:pPr/>
              <a:t>7</a:t>
            </a:fld>
            <a:endParaRPr lang="de-DE"/>
          </a:p>
        </p:txBody>
      </p:sp>
      <p:sp>
        <p:nvSpPr>
          <p:cNvPr id="6" name="Title 1">
            <a:extLst>
              <a:ext uri="{FF2B5EF4-FFF2-40B4-BE49-F238E27FC236}">
                <a16:creationId xmlns:a16="http://schemas.microsoft.com/office/drawing/2014/main" id="{DFEA0B1F-C6A1-AD41-BFE7-4016D1E47BFB}"/>
              </a:ext>
            </a:extLst>
          </p:cNvPr>
          <p:cNvSpPr txBox="1">
            <a:spLocks/>
          </p:cNvSpPr>
          <p:nvPr/>
        </p:nvSpPr>
        <p:spPr>
          <a:xfrm>
            <a:off x="467544" y="239621"/>
            <a:ext cx="8352928" cy="665921"/>
          </a:xfrm>
          <a:prstGeom prst="rect">
            <a:avLst/>
          </a:prstGeom>
          <a:solidFill>
            <a:schemeClr val="accent3"/>
          </a:solidFill>
        </p:spPr>
        <p:txBody>
          <a:bodyPr vert="horz" lIns="91440" tIns="45720" rIns="91440" bIns="45720" rtlCol="0" anchor="ctr" anchorCtr="0">
            <a:noAutofit/>
          </a:bodyPr>
          <a:lstStyle>
            <a:lvl1pPr algn="ctr" defTabSz="914400" rtl="0" eaLnBrk="1" latinLnBrk="0" hangingPunct="1">
              <a:lnSpc>
                <a:spcPct val="100000"/>
              </a:lnSpc>
              <a:spcBef>
                <a:spcPct val="0"/>
              </a:spcBef>
              <a:buNone/>
              <a:defRPr sz="3600" b="1" kern="1200">
                <a:solidFill>
                  <a:srgbClr val="00B050"/>
                </a:solidFill>
                <a:latin typeface="+mj-lt"/>
                <a:ea typeface="+mj-ea"/>
                <a:cs typeface="+mj-cs"/>
              </a:defRPr>
            </a:lvl1pPr>
          </a:lstStyle>
          <a:p>
            <a:pPr>
              <a:spcBef>
                <a:spcPct val="20000"/>
              </a:spcBef>
            </a:pPr>
            <a:r>
              <a:rPr lang="en-US" sz="3200" dirty="0">
                <a:solidFill>
                  <a:schemeClr val="tx1"/>
                </a:solidFill>
                <a:ea typeface="+mn-ea"/>
                <a:cs typeface="+mn-cs"/>
              </a:rPr>
              <a:t>BIOMETRIC MOVEMENT CONTROL SYSTEM</a:t>
            </a:r>
            <a:endParaRPr lang="en-ZA" sz="3200" dirty="0">
              <a:solidFill>
                <a:schemeClr val="tx1"/>
              </a:solidFill>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2341066304"/>
              </p:ext>
            </p:extLst>
          </p:nvPr>
        </p:nvGraphicFramePr>
        <p:xfrm>
          <a:off x="467544" y="952573"/>
          <a:ext cx="8352928" cy="4949197"/>
        </p:xfrm>
        <a:graphic>
          <a:graphicData uri="http://schemas.openxmlformats.org/drawingml/2006/table">
            <a:tbl>
              <a:tblPr firstRow="1" bandRow="1">
                <a:tableStyleId>{F5AB1C69-6EDB-4FF4-983F-18BD219EF322}</a:tableStyleId>
              </a:tblPr>
              <a:tblGrid>
                <a:gridCol w="4176464">
                  <a:extLst>
                    <a:ext uri="{9D8B030D-6E8A-4147-A177-3AD203B41FA5}">
                      <a16:colId xmlns:a16="http://schemas.microsoft.com/office/drawing/2014/main" val="2346447980"/>
                    </a:ext>
                  </a:extLst>
                </a:gridCol>
                <a:gridCol w="4176464">
                  <a:extLst>
                    <a:ext uri="{9D8B030D-6E8A-4147-A177-3AD203B41FA5}">
                      <a16:colId xmlns:a16="http://schemas.microsoft.com/office/drawing/2014/main" val="1609441232"/>
                    </a:ext>
                  </a:extLst>
                </a:gridCol>
              </a:tblGrid>
              <a:tr h="497146">
                <a:tc>
                  <a:txBody>
                    <a:bodyPr/>
                    <a:lstStyle/>
                    <a:p>
                      <a:r>
                        <a:rPr lang="en-US" dirty="0" smtClean="0">
                          <a:solidFill>
                            <a:schemeClr val="tx1"/>
                          </a:solidFill>
                        </a:rPr>
                        <a:t>Challenges</a:t>
                      </a:r>
                      <a:endParaRPr lang="en-ZA" dirty="0">
                        <a:solidFill>
                          <a:schemeClr val="tx1"/>
                        </a:solidFill>
                      </a:endParaRPr>
                    </a:p>
                  </a:txBody>
                  <a:tcPr/>
                </a:tc>
                <a:tc>
                  <a:txBody>
                    <a:bodyPr/>
                    <a:lstStyle/>
                    <a:p>
                      <a:r>
                        <a:rPr lang="en-US" dirty="0" smtClean="0">
                          <a:solidFill>
                            <a:schemeClr val="tx1"/>
                          </a:solidFill>
                        </a:rPr>
                        <a:t>Intervention measures</a:t>
                      </a:r>
                      <a:endParaRPr lang="en-ZA" dirty="0">
                        <a:solidFill>
                          <a:schemeClr val="tx1"/>
                        </a:solidFill>
                      </a:endParaRPr>
                    </a:p>
                  </a:txBody>
                  <a:tcPr/>
                </a:tc>
                <a:extLst>
                  <a:ext uri="{0D108BD9-81ED-4DB2-BD59-A6C34878D82A}">
                    <a16:rowId xmlns:a16="http://schemas.microsoft.com/office/drawing/2014/main" val="1385763308"/>
                  </a:ext>
                </a:extLst>
              </a:tr>
              <a:tr h="1712863">
                <a:tc>
                  <a:txBody>
                    <a:bodyPr/>
                    <a:lstStyle/>
                    <a:p>
                      <a:pPr algn="just"/>
                      <a:r>
                        <a:rPr lang="en-US" dirty="0" smtClean="0"/>
                        <a:t>Inadequate network bandwidth</a:t>
                      </a:r>
                      <a:r>
                        <a:rPr lang="en-US" baseline="0" dirty="0" smtClean="0"/>
                        <a:t> in the ports of entry due to delays in the SITA procurement processes.</a:t>
                      </a:r>
                      <a:endParaRPr lang="en-ZA" dirty="0"/>
                    </a:p>
                  </a:txBody>
                  <a:tcPr/>
                </a:tc>
                <a:tc>
                  <a:txBody>
                    <a:bodyPr/>
                    <a:lstStyle/>
                    <a:p>
                      <a:pPr algn="just"/>
                      <a:r>
                        <a:rPr lang="en-US" baseline="0" dirty="0" smtClean="0"/>
                        <a:t>For </a:t>
                      </a:r>
                      <a:r>
                        <a:rPr lang="en-US" dirty="0" smtClean="0"/>
                        <a:t>ports of entry where timelines are not met by 15 September 2023, the Department will request deviation from SITA</a:t>
                      </a:r>
                      <a:r>
                        <a:rPr lang="en-US" baseline="0" dirty="0" smtClean="0"/>
                        <a:t> processes and approach service providers directly </a:t>
                      </a:r>
                      <a:r>
                        <a:rPr lang="en-US" dirty="0" smtClean="0"/>
                        <a:t>in order to deliver on the project.</a:t>
                      </a:r>
                      <a:endParaRPr lang="en-ZA" dirty="0"/>
                    </a:p>
                  </a:txBody>
                  <a:tcPr/>
                </a:tc>
                <a:extLst>
                  <a:ext uri="{0D108BD9-81ED-4DB2-BD59-A6C34878D82A}">
                    <a16:rowId xmlns:a16="http://schemas.microsoft.com/office/drawing/2014/main" val="2312680520"/>
                  </a:ext>
                </a:extLst>
              </a:tr>
              <a:tr h="1005441">
                <a:tc>
                  <a:txBody>
                    <a:bodyPr/>
                    <a:lstStyle/>
                    <a:p>
                      <a:pPr algn="just"/>
                      <a:r>
                        <a:rPr lang="en-US" dirty="0" smtClean="0"/>
                        <a:t>Negative</a:t>
                      </a:r>
                      <a:r>
                        <a:rPr lang="en-US" baseline="0" dirty="0" smtClean="0"/>
                        <a:t> impact of load shedding on the rollout due to lack of backup power.</a:t>
                      </a:r>
                      <a:endParaRPr lang="en-ZA" dirty="0"/>
                    </a:p>
                  </a:txBody>
                  <a:tcPr/>
                </a:tc>
                <a:tc>
                  <a:txBody>
                    <a:bodyPr/>
                    <a:lstStyle/>
                    <a:p>
                      <a:pPr algn="just"/>
                      <a:r>
                        <a:rPr lang="en-US" dirty="0" smtClean="0"/>
                        <a:t>BMA is working on obtaining alternative power solutions i.e.</a:t>
                      </a:r>
                      <a:r>
                        <a:rPr lang="en-US" baseline="0" dirty="0" smtClean="0"/>
                        <a:t> installation of generators and UPS in all ports of entry.</a:t>
                      </a:r>
                      <a:endParaRPr lang="en-ZA" dirty="0"/>
                    </a:p>
                  </a:txBody>
                  <a:tcPr/>
                </a:tc>
                <a:extLst>
                  <a:ext uri="{0D108BD9-81ED-4DB2-BD59-A6C34878D82A}">
                    <a16:rowId xmlns:a16="http://schemas.microsoft.com/office/drawing/2014/main" val="3695554233"/>
                  </a:ext>
                </a:extLst>
              </a:tr>
              <a:tr h="703809">
                <a:tc>
                  <a:txBody>
                    <a:bodyPr/>
                    <a:lstStyle/>
                    <a:p>
                      <a:pPr algn="just"/>
                      <a:r>
                        <a:rPr lang="en-US" dirty="0" smtClean="0"/>
                        <a:t>Change Management</a:t>
                      </a:r>
                      <a:r>
                        <a:rPr lang="en-US" baseline="0" dirty="0" smtClean="0"/>
                        <a:t> - fear of utilising new system.</a:t>
                      </a:r>
                      <a:endParaRPr lang="en-ZA" dirty="0"/>
                    </a:p>
                  </a:txBody>
                  <a:tcPr/>
                </a:tc>
                <a:tc>
                  <a:txBody>
                    <a:bodyPr/>
                    <a:lstStyle/>
                    <a:p>
                      <a:pPr algn="just"/>
                      <a:r>
                        <a:rPr lang="en-US" dirty="0" smtClean="0"/>
                        <a:t>Change Management</a:t>
                      </a:r>
                      <a:r>
                        <a:rPr lang="en-US" baseline="0" dirty="0" smtClean="0"/>
                        <a:t> and training of users.</a:t>
                      </a:r>
                      <a:endParaRPr lang="en-ZA" dirty="0"/>
                    </a:p>
                  </a:txBody>
                  <a:tcPr/>
                </a:tc>
                <a:extLst>
                  <a:ext uri="{0D108BD9-81ED-4DB2-BD59-A6C34878D82A}">
                    <a16:rowId xmlns:a16="http://schemas.microsoft.com/office/drawing/2014/main" val="798917093"/>
                  </a:ext>
                </a:extLst>
              </a:tr>
              <a:tr h="1005441">
                <a:tc>
                  <a:txBody>
                    <a:bodyPr/>
                    <a:lstStyle/>
                    <a:p>
                      <a:pPr algn="just"/>
                      <a:r>
                        <a:rPr lang="en-US" dirty="0" smtClean="0"/>
                        <a:t>Insufficient capacity of staff at ports of entry.</a:t>
                      </a:r>
                      <a:endParaRPr lang="en-ZA" dirty="0"/>
                    </a:p>
                  </a:txBody>
                  <a:tcPr/>
                </a:tc>
                <a:tc>
                  <a:txBody>
                    <a:bodyPr/>
                    <a:lstStyle/>
                    <a:p>
                      <a:pPr algn="just"/>
                      <a:r>
                        <a:rPr lang="en-US" dirty="0" smtClean="0"/>
                        <a:t>Capacitation Business Case will be developed by the BMA and submitted to National Treasury for funding.</a:t>
                      </a:r>
                      <a:endParaRPr lang="en-ZA" dirty="0"/>
                    </a:p>
                  </a:txBody>
                  <a:tcPr/>
                </a:tc>
                <a:extLst>
                  <a:ext uri="{0D108BD9-81ED-4DB2-BD59-A6C34878D82A}">
                    <a16:rowId xmlns:a16="http://schemas.microsoft.com/office/drawing/2014/main" val="765118595"/>
                  </a:ext>
                </a:extLst>
              </a:tr>
            </a:tbl>
          </a:graphicData>
        </a:graphic>
      </p:graphicFrame>
    </p:spTree>
    <p:extLst>
      <p:ext uri="{BB962C8B-B14F-4D97-AF65-F5344CB8AC3E}">
        <p14:creationId xmlns:p14="http://schemas.microsoft.com/office/powerpoint/2010/main" val="411901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197643" y="1967169"/>
            <a:ext cx="8893175" cy="1365250"/>
          </a:xfrm>
          <a:solidFill>
            <a:srgbClr val="92D050"/>
          </a:solidFill>
        </p:spPr>
        <p:txBody>
          <a:bodyPr/>
          <a:lstStyle/>
          <a:p>
            <a:pPr marL="0" indent="0" algn="ctr">
              <a:buNone/>
            </a:pPr>
            <a:r>
              <a:rPr lang="en-ZA" sz="2800" b="1" dirty="0">
                <a:cs typeface="Arial" panose="020B0604020202020204" pitchFamily="34" charset="0"/>
              </a:rPr>
              <a:t>AUTOMATED BIOMETRIC IDENTIFICATION SYSTEM </a:t>
            </a:r>
          </a:p>
          <a:p>
            <a:pPr marL="0" indent="0" algn="ctr">
              <a:buNone/>
            </a:pPr>
            <a:r>
              <a:rPr lang="en-ZA" sz="2800" b="1" dirty="0">
                <a:cs typeface="Arial" panose="020B0604020202020204" pitchFamily="34" charset="0"/>
              </a:rPr>
              <a:t>(ABIS) </a:t>
            </a:r>
          </a:p>
          <a:p>
            <a:pPr marL="0" indent="0" algn="ctr">
              <a:buFont typeface="Wingdings" pitchFamily="2" charset="2"/>
              <a:buNone/>
            </a:pPr>
            <a:endParaRPr lang="en-ZA" altLang="en-US" sz="2400" b="1" dirty="0"/>
          </a:p>
        </p:txBody>
      </p:sp>
      <p:grpSp>
        <p:nvGrpSpPr>
          <p:cNvPr id="5123" name="Group 2"/>
          <p:cNvGrpSpPr>
            <a:grpSpLocks/>
          </p:cNvGrpSpPr>
          <p:nvPr/>
        </p:nvGrpSpPr>
        <p:grpSpPr bwMode="auto">
          <a:xfrm>
            <a:off x="0" y="5805488"/>
            <a:ext cx="9144000" cy="1041400"/>
            <a:chOff x="0" y="5828721"/>
            <a:chExt cx="9144000" cy="1017421"/>
          </a:xfrm>
        </p:grpSpPr>
        <p:pic>
          <p:nvPicPr>
            <p:cNvPr id="512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5" y="5828721"/>
              <a:ext cx="2520279" cy="1017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0" y="5881453"/>
              <a:ext cx="9144000" cy="0"/>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pic>
          <p:nvPicPr>
            <p:cNvPr id="513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7" y="5989768"/>
              <a:ext cx="1222402" cy="757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51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97B934A-29E9-47D0-9A1E-C6BDAD6FFCD0}" type="slidenum">
              <a:rPr kumimoji="0" lang="en-ZA" altLang="en-US" sz="1400" b="0" i="0" u="none" strike="noStrike" kern="1200" cap="none" spc="0" normalizeH="0" baseline="0" noProof="0" smtClean="0">
                <a:ln>
                  <a:noFill/>
                </a:ln>
                <a:solidFill>
                  <a:srgbClr val="898989"/>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ZA" altLang="en-US" sz="1400" b="0" i="0" u="none" strike="noStrike" kern="1200" cap="none" spc="0" normalizeH="0" baseline="0" noProof="0" dirty="0">
              <a:ln>
                <a:noFill/>
              </a:ln>
              <a:solidFill>
                <a:srgbClr val="898989"/>
              </a:solidFill>
              <a:effectLst/>
              <a:uLnTx/>
              <a:uFillTx/>
              <a:latin typeface="Arial" charset="0"/>
              <a:ea typeface="+mn-ea"/>
              <a:cs typeface="Arial" charset="0"/>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pic>
        <p:nvPicPr>
          <p:cNvPr id="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100" y="5970588"/>
            <a:ext cx="938213"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011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9"/>
          <p:cNvSpPr>
            <a:spLocks noGrp="1"/>
          </p:cNvSpPr>
          <p:nvPr>
            <p:ph idx="1"/>
          </p:nvPr>
        </p:nvSpPr>
        <p:spPr>
          <a:xfrm>
            <a:off x="107950" y="183240"/>
            <a:ext cx="8893175" cy="674689"/>
          </a:xfrm>
          <a:solidFill>
            <a:schemeClr val="accent3"/>
          </a:solidFill>
        </p:spPr>
        <p:txBody>
          <a:bodyPr>
            <a:normAutofit/>
          </a:bodyPr>
          <a:lstStyle/>
          <a:p>
            <a:pPr marL="0" indent="0" algn="ctr">
              <a:buFont typeface="Wingdings" pitchFamily="2" charset="2"/>
              <a:buNone/>
            </a:pPr>
            <a:r>
              <a:rPr lang="en-US" b="1" dirty="0">
                <a:latin typeface="+mj-lt"/>
                <a:cs typeface="Arial" panose="020B0604020202020204" pitchFamily="34" charset="0"/>
              </a:rPr>
              <a:t>BACKGROUND</a:t>
            </a:r>
            <a:endParaRPr lang="en-ZA" altLang="en-US" b="1" dirty="0">
              <a:latin typeface="+mj-lt"/>
              <a:cs typeface="Arial" panose="020B0604020202020204" pitchFamily="34" charset="0"/>
            </a:endParaRPr>
          </a:p>
        </p:txBody>
      </p:sp>
      <p:sp>
        <p:nvSpPr>
          <p:cNvPr id="5124" name="Rectangle 8"/>
          <p:cNvSpPr>
            <a:spLocks noChangeArrowheads="1"/>
          </p:cNvSpPr>
          <p:nvPr/>
        </p:nvSpPr>
        <p:spPr bwMode="auto">
          <a:xfrm>
            <a:off x="469900" y="549275"/>
            <a:ext cx="83486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1" i="0" u="none" strike="noStrike" kern="1200" cap="none" spc="0" normalizeH="0" baseline="0" noProof="0">
              <a:ln>
                <a:noFill/>
              </a:ln>
              <a:solidFill>
                <a:prstClr val="black"/>
              </a:solidFill>
              <a:effectLst/>
              <a:uLnTx/>
              <a:uFillTx/>
              <a:latin typeface="Calibri"/>
              <a:ea typeface="+mn-ea"/>
              <a:cs typeface="+mn-cs"/>
            </a:endParaRPr>
          </a:p>
        </p:txBody>
      </p:sp>
      <p:sp>
        <p:nvSpPr>
          <p:cNvPr id="5125" name="Slide Number Placeholder 3"/>
          <p:cNvSpPr>
            <a:spLocks noGrp="1"/>
          </p:cNvSpPr>
          <p:nvPr>
            <p:ph type="sldNum" sz="quarter" idx="12"/>
          </p:nvPr>
        </p:nvSpPr>
        <p:spPr bwMode="auto">
          <a:xfrm>
            <a:off x="4644231" y="6318866"/>
            <a:ext cx="293971" cy="2898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97B934A-29E9-47D0-9A1E-C6BDAD6FFCD0}" type="slidenum">
              <a:rPr kumimoji="0" lang="en-ZA" altLang="en-US" sz="18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ZA"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5126" name="Rectangle 1"/>
          <p:cNvSpPr>
            <a:spLocks noChangeArrowheads="1"/>
          </p:cNvSpPr>
          <p:nvPr/>
        </p:nvSpPr>
        <p:spPr bwMode="auto">
          <a:xfrm>
            <a:off x="469900" y="549275"/>
            <a:ext cx="83486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n-US" sz="1800" b="1" i="0" u="none" strike="noStrike" kern="1200" cap="none" spc="0" normalizeH="0" baseline="0" noProof="0">
              <a:ln>
                <a:noFill/>
              </a:ln>
              <a:solidFill>
                <a:srgbClr val="1F497D"/>
              </a:solidFill>
              <a:effectLst/>
              <a:uLnTx/>
              <a:uFillTx/>
              <a:latin typeface="Calibri"/>
              <a:ea typeface="+mn-ea"/>
              <a:cs typeface="+mn-cs"/>
            </a:endParaRPr>
          </a:p>
        </p:txBody>
      </p:sp>
      <p:sp>
        <p:nvSpPr>
          <p:cNvPr id="5127" name="Rectangle 2"/>
          <p:cNvSpPr>
            <a:spLocks noChangeArrowheads="1"/>
          </p:cNvSpPr>
          <p:nvPr/>
        </p:nvSpPr>
        <p:spPr bwMode="auto">
          <a:xfrm>
            <a:off x="32854" y="857929"/>
            <a:ext cx="9111146"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DHA entered into a </a:t>
            </a:r>
            <a:r>
              <a:rPr kumimoji="0" lang="en-US" sz="1800" b="0" i="0" u="none" strike="noStrike" kern="1200" cap="none" spc="0" normalizeH="0" baseline="0" noProof="0" dirty="0">
                <a:ln>
                  <a:noFill/>
                </a:ln>
                <a:solidFill>
                  <a:prstClr val="black"/>
                </a:solidFill>
                <a:effectLst/>
                <a:uLnTx/>
                <a:uFillTx/>
                <a:latin typeface="Calibri"/>
                <a:ea typeface="+mn-ea"/>
                <a:cs typeface="+mn-cs"/>
              </a:rPr>
              <a:t>Amended and Restated Master Turnkey Solutions Agreement </a:t>
            </a:r>
            <a:r>
              <a:rPr kumimoji="0" lang="en-GB" sz="1800" b="0" i="0" u="none" strike="noStrike" kern="1200" cap="none" spc="0" normalizeH="0" baseline="0" noProof="0" dirty="0">
                <a:ln>
                  <a:noFill/>
                </a:ln>
                <a:solidFill>
                  <a:prstClr val="black"/>
                </a:solidFill>
                <a:effectLst/>
                <a:uLnTx/>
                <a:uFillTx/>
                <a:latin typeface="Calibri"/>
                <a:ea typeface="+mn-ea"/>
                <a:cs typeface="+mn-cs"/>
              </a:rPr>
              <a:t>with IDEMIA in line with all the necessary conditions and scope of the project as per the initial tender requirements on 31 March 2021</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 after EOH </a:t>
            </a:r>
            <a:r>
              <a:rPr kumimoji="0" lang="en-GB" sz="1800" b="0" i="0" u="none" strike="noStrike" kern="1200" cap="none" spc="0" normalizeH="0" baseline="0" noProof="0" dirty="0" err="1" smtClean="0">
                <a:ln>
                  <a:noFill/>
                </a:ln>
                <a:solidFill>
                  <a:prstClr val="black"/>
                </a:solidFill>
                <a:effectLst/>
                <a:uLnTx/>
                <a:uFillTx/>
                <a:latin typeface="Calibri"/>
                <a:ea typeface="+mn-ea"/>
                <a:cs typeface="+mn-cs"/>
              </a:rPr>
              <a:t>Mthembo</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 (Pty)Ltd indicated its inability to deliver the project.  </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Hand over  process between EOH and IDEMIA took place during the month of  April 2021. </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IDEMIA also </a:t>
            </a:r>
            <a:r>
              <a:rPr kumimoji="0" lang="en-GB" sz="1800" b="0" i="0" u="none" strike="noStrike" kern="1200" cap="none" spc="0" normalizeH="0" baseline="0" noProof="0" dirty="0">
                <a:ln>
                  <a:noFill/>
                </a:ln>
                <a:solidFill>
                  <a:prstClr val="black"/>
                </a:solidFill>
                <a:effectLst/>
                <a:uLnTx/>
                <a:uFillTx/>
                <a:latin typeface="Calibri"/>
                <a:ea typeface="+mn-ea"/>
                <a:cs typeface="+mn-cs"/>
              </a:rPr>
              <a:t>commenced </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with following tasks in April </a:t>
            </a:r>
            <a:r>
              <a:rPr kumimoji="0" lang="en-GB" sz="1800" b="0" i="0" u="none" strike="noStrike" kern="1200" cap="none" spc="0" normalizeH="0" baseline="0" noProof="0" dirty="0">
                <a:ln>
                  <a:noFill/>
                </a:ln>
                <a:solidFill>
                  <a:prstClr val="black"/>
                </a:solidFill>
                <a:effectLst/>
                <a:uLnTx/>
                <a:uFillTx/>
                <a:latin typeface="Calibri"/>
                <a:ea typeface="+mn-ea"/>
                <a:cs typeface="+mn-cs"/>
              </a:rPr>
              <a:t>2021: Project scoping &amp; planning, establishment of </a:t>
            </a:r>
            <a:r>
              <a:rPr kumimoji="0" lang="en-US" sz="1800" b="0" i="0" u="none" strike="noStrike" kern="1200" cap="none" spc="0" normalizeH="0" baseline="0" noProof="0" dirty="0">
                <a:ln>
                  <a:noFill/>
                </a:ln>
                <a:solidFill>
                  <a:prstClr val="black"/>
                </a:solidFill>
                <a:effectLst/>
                <a:uLnTx/>
                <a:uFillTx/>
                <a:latin typeface="Calibri"/>
                <a:ea typeface="+mn-ea"/>
                <a:cs typeface="+mn-cs"/>
              </a:rPr>
              <a:t>Project structures/Work Streams, Governance and on-boarding of technical resources;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The project execution under IDEMIA commenced on 01 May 2021 for completion of Phase 1 and </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was estimated </a:t>
            </a:r>
            <a:r>
              <a:rPr kumimoji="0" lang="en-GB" sz="1800" b="0" i="0" u="none" strike="noStrike" kern="1200" cap="none" spc="0" normalizeH="0" baseline="0" noProof="0" dirty="0">
                <a:ln>
                  <a:noFill/>
                </a:ln>
                <a:solidFill>
                  <a:prstClr val="black"/>
                </a:solidFill>
                <a:effectLst/>
                <a:uLnTx/>
                <a:uFillTx/>
                <a:latin typeface="Calibri"/>
                <a:ea typeface="+mn-ea"/>
                <a:cs typeface="+mn-cs"/>
              </a:rPr>
              <a:t>for completion within a period of seven (7) months </a:t>
            </a:r>
            <a:r>
              <a:rPr kumimoji="0" lang="en-GB" sz="1800" b="0" i="0" u="none" strike="noStrike" kern="1200" cap="none" spc="0" normalizeH="0" baseline="0" noProof="0" dirty="0" err="1" smtClean="0">
                <a:ln>
                  <a:noFill/>
                </a:ln>
                <a:solidFill>
                  <a:prstClr val="black"/>
                </a:solidFill>
                <a:effectLst/>
                <a:uLnTx/>
                <a:uFillTx/>
                <a:latin typeface="Calibri"/>
                <a:ea typeface="+mn-ea"/>
                <a:cs typeface="+mn-cs"/>
              </a:rPr>
              <a:t>ie</a:t>
            </a:r>
            <a:r>
              <a:rPr kumimoji="0" lang="en-GB" sz="1800" b="0" i="0" u="none" strike="noStrike" kern="1200" cap="none" spc="0" normalizeH="0" baseline="0" noProof="0" dirty="0" smtClean="0">
                <a:ln>
                  <a:noFill/>
                </a:ln>
                <a:solidFill>
                  <a:prstClr val="black"/>
                </a:solidFill>
                <a:effectLst/>
                <a:uLnTx/>
                <a:uFillTx/>
                <a:latin typeface="Calibri"/>
                <a:ea typeface="+mn-ea"/>
                <a:cs typeface="+mn-cs"/>
              </a:rPr>
              <a:t>. By 1 November 2021</a:t>
            </a:r>
            <a:r>
              <a:rPr kumimoji="0" lang="en-GB" sz="1800" b="0" i="0" u="none" strike="noStrike" kern="1200" cap="none" spc="0" normalizeH="0" baseline="0" noProof="0" dirty="0">
                <a:ln>
                  <a:noFill/>
                </a:ln>
                <a:solidFill>
                  <a:prstClr val="black"/>
                </a:solidFill>
                <a:effectLst/>
                <a:uLnTx/>
                <a:uFillTx/>
                <a:latin typeface="Calibri"/>
                <a:ea typeface="+mn-ea"/>
                <a:cs typeface="+mn-cs"/>
              </a:rPr>
              <a:t>;</a:t>
            </a: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IDEMIA will utilize all the hardware and software procured by EOH with the possibility of enhancing in certain areas as per DHA ABIS Technical Implementation Audit Report .</a:t>
            </a:r>
          </a:p>
        </p:txBody>
      </p:sp>
    </p:spTree>
    <p:extLst>
      <p:ext uri="{BB962C8B-B14F-4D97-AF65-F5344CB8AC3E}">
        <p14:creationId xmlns:p14="http://schemas.microsoft.com/office/powerpoint/2010/main" val="1028831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11851</TotalTime>
  <Words>2208</Words>
  <Application>Microsoft Office PowerPoint</Application>
  <PresentationFormat>On-screen Show (4:3)</PresentationFormat>
  <Paragraphs>323</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PowerPoint Presentation</vt:lpstr>
      <vt:lpstr> 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DHA HANIS TECH REFRESH - ABIS</vt:lpstr>
      <vt:lpstr>ABIS PROJECT (PHASE 1 )  TIME LINE UNDER IDEMIA</vt:lpstr>
      <vt:lpstr>ABIS PROJECT PHASE 1 TIMELINES HIGHLEVEL</vt:lpstr>
      <vt:lpstr>ABIS PHASE 1 GO-LIVE HISTORY</vt:lpstr>
      <vt:lpstr>ABIS PHASE 1 GO-LIVE HISTORY</vt:lpstr>
      <vt:lpstr>ABIS PHASE 1 GO-LIVE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MMNakene</dc:creator>
  <cp:lastModifiedBy>Eddy Mathonsi</cp:lastModifiedBy>
  <cp:revision>346</cp:revision>
  <cp:lastPrinted>2023-05-03T11:17:59Z</cp:lastPrinted>
  <dcterms:created xsi:type="dcterms:W3CDTF">2014-08-18T08:23:42Z</dcterms:created>
  <dcterms:modified xsi:type="dcterms:W3CDTF">2023-05-07T20:28:56Z</dcterms:modified>
</cp:coreProperties>
</file>