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8"/>
  </p:notesMasterIdLst>
  <p:handoutMasterIdLst>
    <p:handoutMasterId r:id="rId29"/>
  </p:handoutMasterIdLst>
  <p:sldIdLst>
    <p:sldId id="332" r:id="rId2"/>
    <p:sldId id="331" r:id="rId3"/>
    <p:sldId id="290" r:id="rId4"/>
    <p:sldId id="323" r:id="rId5"/>
    <p:sldId id="324" r:id="rId6"/>
    <p:sldId id="325" r:id="rId7"/>
    <p:sldId id="319" r:id="rId8"/>
    <p:sldId id="312" r:id="rId9"/>
    <p:sldId id="317" r:id="rId10"/>
    <p:sldId id="313" r:id="rId11"/>
    <p:sldId id="314" r:id="rId12"/>
    <p:sldId id="302" r:id="rId13"/>
    <p:sldId id="326" r:id="rId14"/>
    <p:sldId id="334" r:id="rId15"/>
    <p:sldId id="351" r:id="rId16"/>
    <p:sldId id="327" r:id="rId17"/>
    <p:sldId id="329" r:id="rId18"/>
    <p:sldId id="318" r:id="rId19"/>
    <p:sldId id="341" r:id="rId20"/>
    <p:sldId id="342" r:id="rId21"/>
    <p:sldId id="350" r:id="rId22"/>
    <p:sldId id="308" r:id="rId23"/>
    <p:sldId id="340" r:id="rId24"/>
    <p:sldId id="309" r:id="rId25"/>
    <p:sldId id="338" r:id="rId26"/>
    <p:sldId id="29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28"/>
    <a:srgbClr val="008238"/>
    <a:srgbClr val="119F66"/>
    <a:srgbClr val="0BA5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68" autoAdjust="0"/>
    <p:restoredTop sz="94660"/>
  </p:normalViewPr>
  <p:slideViewPr>
    <p:cSldViewPr snapToGrid="0" showGuides="1">
      <p:cViewPr varScale="1">
        <p:scale>
          <a:sx n="119" d="100"/>
          <a:sy n="119" d="100"/>
        </p:scale>
        <p:origin x="560" y="176"/>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en-US" b="1" dirty="0">
                <a:solidFill>
                  <a:schemeClr val="tx1"/>
                </a:solidFill>
              </a:rPr>
              <a:t>2023/24 Budget</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7.5601065402451914E-2"/>
          <c:y val="0.10090932669763668"/>
          <c:w val="0.90815904605177533"/>
          <c:h val="0.78433028699201279"/>
        </c:manualLayout>
      </c:layout>
      <c:barChart>
        <c:barDir val="col"/>
        <c:grouping val="stacked"/>
        <c:varyColors val="0"/>
        <c:ser>
          <c:idx val="0"/>
          <c:order val="0"/>
          <c:spPr>
            <a:solidFill>
              <a:srgbClr val="008238"/>
            </a:solidFill>
            <a:ln>
              <a:noFill/>
            </a:ln>
            <a:effectLst/>
          </c:spPr>
          <c:invertIfNegative val="0"/>
          <c:dLbls>
            <c:dLbl>
              <c:idx val="3"/>
              <c:layout>
                <c:manualLayout>
                  <c:x val="-1.1599920389839403E-3"/>
                  <c:y val="-5.929731745005670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C4C-4624-8A22-7531AEFCDB60}"/>
                </c:ext>
              </c:extLst>
            </c:dLbl>
            <c:spPr>
              <a:solidFill>
                <a:schemeClr val="lt1"/>
              </a:solidFill>
              <a:ln w="12700" cap="flat" cmpd="sng" algn="ctr">
                <a:solidFill>
                  <a:schemeClr val="dk1"/>
                </a:solidFill>
                <a:prstDash val="solid"/>
                <a:miter lim="800000"/>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dk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('APRIL ''23'!$A$16,'APRIL ''23'!$A$18,'APRIL ''23'!$A$20,'APRIL ''23'!$A$53)</c:f>
              <c:strCache>
                <c:ptCount val="4"/>
                <c:pt idx="0">
                  <c:v>Compensation of Employees</c:v>
                </c:pt>
                <c:pt idx="1">
                  <c:v>Goods and services</c:v>
                </c:pt>
                <c:pt idx="2">
                  <c:v>Transfers and Subsidies</c:v>
                </c:pt>
                <c:pt idx="3">
                  <c:v>Payment for Capital assets</c:v>
                </c:pt>
              </c:strCache>
            </c:strRef>
          </c:cat>
          <c:val>
            <c:numRef>
              <c:f>('APRIL ''23'!$B$16,'APRIL ''23'!$B$18,'APRIL ''23'!$B$20,'APRIL ''23'!$B$53)</c:f>
              <c:numCache>
                <c:formatCode>_(* #\ ##0_);_(* \(#\ ##0\);_(* "-"??_);_(@_)</c:formatCode>
                <c:ptCount val="4"/>
                <c:pt idx="0">
                  <c:v>302042</c:v>
                </c:pt>
                <c:pt idx="1">
                  <c:v>1545986</c:v>
                </c:pt>
                <c:pt idx="2">
                  <c:v>1653275</c:v>
                </c:pt>
                <c:pt idx="3">
                  <c:v>10882</c:v>
                </c:pt>
              </c:numCache>
            </c:numRef>
          </c:val>
          <c:extLst>
            <c:ext xmlns:c16="http://schemas.microsoft.com/office/drawing/2014/chart" uri="{C3380CC4-5D6E-409C-BE32-E72D297353CC}">
              <c16:uniqueId val="{00000000-EC4C-4624-8A22-7531AEFCDB60}"/>
            </c:ext>
          </c:extLst>
        </c:ser>
        <c:dLbls>
          <c:dLblPos val="ctr"/>
          <c:showLegendKey val="0"/>
          <c:showVal val="1"/>
          <c:showCatName val="0"/>
          <c:showSerName val="0"/>
          <c:showPercent val="0"/>
          <c:showBubbleSize val="0"/>
        </c:dLbls>
        <c:gapWidth val="150"/>
        <c:overlap val="100"/>
        <c:axId val="184991167"/>
        <c:axId val="184998847"/>
      </c:barChart>
      <c:catAx>
        <c:axId val="184991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4998847"/>
        <c:crosses val="autoZero"/>
        <c:auto val="1"/>
        <c:lblAlgn val="ctr"/>
        <c:lblOffset val="100"/>
        <c:noMultiLvlLbl val="0"/>
      </c:catAx>
      <c:valAx>
        <c:axId val="184998847"/>
        <c:scaling>
          <c:orientation val="minMax"/>
        </c:scaling>
        <c:delete val="0"/>
        <c:axPos val="l"/>
        <c:majorGridlines>
          <c:spPr>
            <a:ln w="9525" cap="flat" cmpd="sng" algn="ctr">
              <a:solidFill>
                <a:schemeClr val="tx1">
                  <a:lumMod val="15000"/>
                  <a:lumOff val="85000"/>
                </a:schemeClr>
              </a:solidFill>
              <a:round/>
            </a:ln>
            <a:effectLst/>
          </c:spPr>
        </c:majorGridlines>
        <c:numFmt formatCode="_(* #\ ##0_);_(* \(#\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49911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CFBD52-9C0E-358E-E7EC-283A4265D65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a:extLst>
              <a:ext uri="{FF2B5EF4-FFF2-40B4-BE49-F238E27FC236}">
                <a16:creationId xmlns:a16="http://schemas.microsoft.com/office/drawing/2014/main" id="{39E231B2-5270-9D7B-C8B7-9B69E82A21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3589B5F-9F13-4E5F-9EA9-4CDF1543F536}" type="datetimeFigureOut">
              <a:rPr lang="en-ZA" smtClean="0"/>
              <a:t>2023/05/05</a:t>
            </a:fld>
            <a:endParaRPr lang="en-ZA" dirty="0"/>
          </a:p>
        </p:txBody>
      </p:sp>
      <p:sp>
        <p:nvSpPr>
          <p:cNvPr id="4" name="Footer Placeholder 3">
            <a:extLst>
              <a:ext uri="{FF2B5EF4-FFF2-40B4-BE49-F238E27FC236}">
                <a16:creationId xmlns:a16="http://schemas.microsoft.com/office/drawing/2014/main" id="{6EEF3F2E-1576-4290-9029-8ED87B8AD7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a:extLst>
              <a:ext uri="{FF2B5EF4-FFF2-40B4-BE49-F238E27FC236}">
                <a16:creationId xmlns:a16="http://schemas.microsoft.com/office/drawing/2014/main" id="{002DA4D7-67C5-2C89-2B00-09E869CB292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C24D6B-1C6E-4231-A5A1-D93C93CC8250}" type="slidenum">
              <a:rPr lang="en-ZA" smtClean="0"/>
              <a:t>‹#›</a:t>
            </a:fld>
            <a:endParaRPr lang="en-ZA" dirty="0"/>
          </a:p>
        </p:txBody>
      </p:sp>
    </p:spTree>
    <p:extLst>
      <p:ext uri="{BB962C8B-B14F-4D97-AF65-F5344CB8AC3E}">
        <p14:creationId xmlns:p14="http://schemas.microsoft.com/office/powerpoint/2010/main" val="36896234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958613-1FD0-407C-B40A-4A8FF31BFD2A}" type="datetimeFigureOut">
              <a:rPr lang="en-ZA" smtClean="0"/>
              <a:t>2023/05/05</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EE03FF-D579-4525-AE7A-247ACFC65E36}" type="slidenum">
              <a:rPr lang="en-ZA" smtClean="0"/>
              <a:t>‹#›</a:t>
            </a:fld>
            <a:endParaRPr lang="en-ZA" dirty="0"/>
          </a:p>
        </p:txBody>
      </p:sp>
    </p:spTree>
    <p:extLst>
      <p:ext uri="{BB962C8B-B14F-4D97-AF65-F5344CB8AC3E}">
        <p14:creationId xmlns:p14="http://schemas.microsoft.com/office/powerpoint/2010/main" val="21905768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3DE510FD-C2BB-4C12-8820-C9EE4E4C51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32074"/>
            <a:ext cx="12174381" cy="5740177"/>
          </a:xfrm>
          <a:prstGeom prst="rect">
            <a:avLst/>
          </a:prstGeom>
        </p:spPr>
      </p:pic>
      <p:sp>
        <p:nvSpPr>
          <p:cNvPr id="2" name="Title 1">
            <a:extLst>
              <a:ext uri="{FF2B5EF4-FFF2-40B4-BE49-F238E27FC236}">
                <a16:creationId xmlns:a16="http://schemas.microsoft.com/office/drawing/2014/main" id="{E9C6AE70-9C6A-4811-BE55-CD65077A49B4}"/>
              </a:ext>
            </a:extLst>
          </p:cNvPr>
          <p:cNvSpPr>
            <a:spLocks noGrp="1"/>
          </p:cNvSpPr>
          <p:nvPr>
            <p:ph type="ctrTitle"/>
          </p:nvPr>
        </p:nvSpPr>
        <p:spPr>
          <a:xfrm>
            <a:off x="4920343" y="1835629"/>
            <a:ext cx="6955969" cy="1746591"/>
          </a:xfrm>
          <a:prstGeom prst="rect">
            <a:avLst/>
          </a:prstGeom>
        </p:spPr>
        <p:txBody>
          <a:bodyPr anchor="b">
            <a:normAutofit/>
          </a:bodyPr>
          <a:lstStyle>
            <a:lvl1pPr algn="ctr">
              <a:lnSpc>
                <a:spcPct val="100000"/>
              </a:lnSpc>
              <a:defRPr sz="5400" b="1">
                <a:latin typeface="+mn-lt"/>
              </a:defRPr>
            </a:lvl1pPr>
          </a:lstStyle>
          <a:p>
            <a:r>
              <a:rPr lang="en-GB"/>
              <a:t>Click to edit Master title style</a:t>
            </a:r>
            <a:endParaRPr lang="en-ZA" dirty="0"/>
          </a:p>
        </p:txBody>
      </p:sp>
      <p:sp>
        <p:nvSpPr>
          <p:cNvPr id="3" name="Subtitle 2">
            <a:extLst>
              <a:ext uri="{FF2B5EF4-FFF2-40B4-BE49-F238E27FC236}">
                <a16:creationId xmlns:a16="http://schemas.microsoft.com/office/drawing/2014/main" id="{AF8B6128-A7FC-4239-BC08-667D11122DE4}"/>
              </a:ext>
            </a:extLst>
          </p:cNvPr>
          <p:cNvSpPr>
            <a:spLocks noGrp="1"/>
          </p:cNvSpPr>
          <p:nvPr>
            <p:ph type="subTitle" idx="1"/>
          </p:nvPr>
        </p:nvSpPr>
        <p:spPr>
          <a:xfrm>
            <a:off x="4920343" y="3706839"/>
            <a:ext cx="6955970" cy="92415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ZA" dirty="0"/>
          </a:p>
        </p:txBody>
      </p:sp>
      <p:sp>
        <p:nvSpPr>
          <p:cNvPr id="6" name="Rectangle 5">
            <a:extLst>
              <a:ext uri="{FF2B5EF4-FFF2-40B4-BE49-F238E27FC236}">
                <a16:creationId xmlns:a16="http://schemas.microsoft.com/office/drawing/2014/main" id="{4C3D6594-B71B-4308-B614-AB2B17AD219D}"/>
              </a:ext>
            </a:extLst>
          </p:cNvPr>
          <p:cNvSpPr/>
          <p:nvPr userDrawn="1"/>
        </p:nvSpPr>
        <p:spPr>
          <a:xfrm>
            <a:off x="17620" y="1120368"/>
            <a:ext cx="4095103" cy="45719"/>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TextBox 12">
            <a:extLst>
              <a:ext uri="{FF2B5EF4-FFF2-40B4-BE49-F238E27FC236}">
                <a16:creationId xmlns:a16="http://schemas.microsoft.com/office/drawing/2014/main" id="{16C75A5D-1DA1-48C8-816E-3C3DAB500DAC}"/>
              </a:ext>
            </a:extLst>
          </p:cNvPr>
          <p:cNvSpPr txBox="1"/>
          <p:nvPr userDrawn="1"/>
        </p:nvSpPr>
        <p:spPr>
          <a:xfrm>
            <a:off x="4112723" y="1001700"/>
            <a:ext cx="7792095" cy="276999"/>
          </a:xfrm>
          <a:prstGeom prst="rect">
            <a:avLst/>
          </a:prstGeom>
          <a:noFill/>
        </p:spPr>
        <p:txBody>
          <a:bodyPr wrap="square" rtlCol="0">
            <a:spAutoFit/>
          </a:bodyPr>
          <a:lstStyle/>
          <a:p>
            <a:r>
              <a:rPr lang="en-US" sz="1200" dirty="0">
                <a:solidFill>
                  <a:schemeClr val="bg1">
                    <a:lumMod val="85000"/>
                  </a:schemeClr>
                </a:solidFill>
              </a:rPr>
              <a:t>department of communications and digital technologies</a:t>
            </a:r>
            <a:endParaRPr lang="en-ZA" sz="1200" dirty="0">
              <a:solidFill>
                <a:schemeClr val="bg1">
                  <a:lumMod val="85000"/>
                </a:schemeClr>
              </a:solidFill>
            </a:endParaRPr>
          </a:p>
        </p:txBody>
      </p:sp>
      <p:pic>
        <p:nvPicPr>
          <p:cNvPr id="16" name="Picture 15" descr="Text&#10;&#10;Description automatically generated">
            <a:extLst>
              <a:ext uri="{FF2B5EF4-FFF2-40B4-BE49-F238E27FC236}">
                <a16:creationId xmlns:a16="http://schemas.microsoft.com/office/drawing/2014/main" id="{110FF2FA-6275-4709-AF5F-BB5D50947F4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19" name="Picture 18" descr="Logo, company name&#10;&#10;Description automatically generated">
            <a:extLst>
              <a:ext uri="{FF2B5EF4-FFF2-40B4-BE49-F238E27FC236}">
                <a16:creationId xmlns:a16="http://schemas.microsoft.com/office/drawing/2014/main" id="{CCBE8881-4F42-414E-9377-7680BF4D561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sp>
        <p:nvSpPr>
          <p:cNvPr id="20" name="Rectangle 19">
            <a:extLst>
              <a:ext uri="{FF2B5EF4-FFF2-40B4-BE49-F238E27FC236}">
                <a16:creationId xmlns:a16="http://schemas.microsoft.com/office/drawing/2014/main" id="{E23B0F19-FC00-4344-89AF-3742A7C73B6E}"/>
              </a:ext>
            </a:extLst>
          </p:cNvPr>
          <p:cNvSpPr/>
          <p:nvPr userDrawn="1"/>
        </p:nvSpPr>
        <p:spPr>
          <a:xfrm>
            <a:off x="8096897" y="6076285"/>
            <a:ext cx="4095103" cy="45719"/>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1" name="TextBox 20">
            <a:extLst>
              <a:ext uri="{FF2B5EF4-FFF2-40B4-BE49-F238E27FC236}">
                <a16:creationId xmlns:a16="http://schemas.microsoft.com/office/drawing/2014/main" id="{0FA46FF2-FE79-4A0B-933B-E5A749B6E6EB}"/>
              </a:ext>
            </a:extLst>
          </p:cNvPr>
          <p:cNvSpPr txBox="1"/>
          <p:nvPr userDrawn="1"/>
        </p:nvSpPr>
        <p:spPr>
          <a:xfrm>
            <a:off x="-39388" y="5960644"/>
            <a:ext cx="8055427" cy="276999"/>
          </a:xfrm>
          <a:prstGeom prst="rect">
            <a:avLst/>
          </a:prstGeom>
          <a:noFill/>
        </p:spPr>
        <p:txBody>
          <a:bodyPr wrap="square" rtlCol="0">
            <a:spAutoFit/>
          </a:bodyPr>
          <a:lstStyle/>
          <a:p>
            <a:pPr algn="r"/>
            <a:r>
              <a:rPr lang="en-US" sz="1200" dirty="0">
                <a:solidFill>
                  <a:schemeClr val="bg1">
                    <a:lumMod val="65000"/>
                  </a:schemeClr>
                </a:solidFill>
              </a:rPr>
              <a:t>A leader in enabling a connected and digitally transformed South Africa!</a:t>
            </a:r>
            <a:endParaRPr lang="en-ZA" sz="1200" dirty="0">
              <a:solidFill>
                <a:schemeClr val="bg1">
                  <a:lumMod val="65000"/>
                </a:schemeClr>
              </a:solidFill>
            </a:endParaRPr>
          </a:p>
        </p:txBody>
      </p:sp>
      <p:sp>
        <p:nvSpPr>
          <p:cNvPr id="22" name="Rectangle 21">
            <a:extLst>
              <a:ext uri="{FF2B5EF4-FFF2-40B4-BE49-F238E27FC236}">
                <a16:creationId xmlns:a16="http://schemas.microsoft.com/office/drawing/2014/main" id="{A5972417-FFF1-4212-8FCA-A2576EDC19F7}"/>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2115153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0B69D-2F9C-4DFE-BED6-0CE895EDBC4D}"/>
              </a:ext>
            </a:extLst>
          </p:cNvPr>
          <p:cNvSpPr>
            <a:spLocks noGrp="1"/>
          </p:cNvSpPr>
          <p:nvPr>
            <p:ph type="title"/>
          </p:nvPr>
        </p:nvSpPr>
        <p:spPr>
          <a:xfrm>
            <a:off x="838200" y="1055914"/>
            <a:ext cx="10515600" cy="634774"/>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Vertical Text Placeholder 2">
            <a:extLst>
              <a:ext uri="{FF2B5EF4-FFF2-40B4-BE49-F238E27FC236}">
                <a16:creationId xmlns:a16="http://schemas.microsoft.com/office/drawing/2014/main" id="{CF728CE9-FFF7-4402-8872-62BC4FE85083}"/>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5" name="Group 4">
            <a:extLst>
              <a:ext uri="{FF2B5EF4-FFF2-40B4-BE49-F238E27FC236}">
                <a16:creationId xmlns:a16="http://schemas.microsoft.com/office/drawing/2014/main" id="{8A0849EC-A302-4946-9A36-38CFF6C49189}"/>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id="{2802760C-518F-4A32-94B2-347376D3152C}"/>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6" descr="Text&#10;&#10;Description automatically generated">
              <a:extLst>
                <a:ext uri="{FF2B5EF4-FFF2-40B4-BE49-F238E27FC236}">
                  <a16:creationId xmlns:a16="http://schemas.microsoft.com/office/drawing/2014/main" id="{AAE3827A-1FAD-4E4B-ACE9-65D4196961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id="{CCA55A74-1223-4293-A1ED-618D9AB52D0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id="{9B6D90AA-A795-4DEC-97CA-5BC0A734C5FB}"/>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id="{F6530085-3380-4365-BD76-A2A131976D17}"/>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TextBox 10">
              <a:extLst>
                <a:ext uri="{FF2B5EF4-FFF2-40B4-BE49-F238E27FC236}">
                  <a16:creationId xmlns:a16="http://schemas.microsoft.com/office/drawing/2014/main" id="{F8C889E7-AE45-4285-A319-D219FADBC89D}"/>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2" name="Rectangle 11">
              <a:extLst>
                <a:ext uri="{FF2B5EF4-FFF2-40B4-BE49-F238E27FC236}">
                  <a16:creationId xmlns:a16="http://schemas.microsoft.com/office/drawing/2014/main" id="{8A3275EF-F25A-42DA-A234-B7361FF8A8C1}"/>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pic>
        <p:nvPicPr>
          <p:cNvPr id="13" name="Picture 12">
            <a:extLst>
              <a:ext uri="{FF2B5EF4-FFF2-40B4-BE49-F238E27FC236}">
                <a16:creationId xmlns:a16="http://schemas.microsoft.com/office/drawing/2014/main" id="{A8B530CD-E4DE-4D8B-B104-77BB8B7FE3A6}"/>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Tree>
    <p:extLst>
      <p:ext uri="{BB962C8B-B14F-4D97-AF65-F5344CB8AC3E}">
        <p14:creationId xmlns:p14="http://schemas.microsoft.com/office/powerpoint/2010/main" val="1564355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EDE05E-263D-4643-A7FC-7A78FDDB1C2D}"/>
              </a:ext>
            </a:extLst>
          </p:cNvPr>
          <p:cNvSpPr>
            <a:spLocks noGrp="1"/>
          </p:cNvSpPr>
          <p:nvPr>
            <p:ph type="title" orient="vert"/>
          </p:nvPr>
        </p:nvSpPr>
        <p:spPr>
          <a:xfrm>
            <a:off x="8724900" y="1099457"/>
            <a:ext cx="2628900" cy="5077506"/>
          </a:xfrm>
          <a:prstGeom prst="rect">
            <a:avLst/>
          </a:prstGeom>
        </p:spPr>
        <p:txBody>
          <a:bodyPr vert="eaVert">
            <a:normAutofit/>
          </a:bodyPr>
          <a:lstStyle>
            <a:lvl1pPr>
              <a:defRPr sz="4000" b="1">
                <a:latin typeface="+mn-lt"/>
              </a:defRPr>
            </a:lvl1pPr>
          </a:lstStyle>
          <a:p>
            <a:r>
              <a:rPr lang="en-GB"/>
              <a:t>Click to edit Master title style</a:t>
            </a:r>
            <a:endParaRPr lang="en-ZA" dirty="0"/>
          </a:p>
        </p:txBody>
      </p:sp>
      <p:sp>
        <p:nvSpPr>
          <p:cNvPr id="3" name="Vertical Text Placeholder 2">
            <a:extLst>
              <a:ext uri="{FF2B5EF4-FFF2-40B4-BE49-F238E27FC236}">
                <a16:creationId xmlns:a16="http://schemas.microsoft.com/office/drawing/2014/main" id="{02F375EC-703E-4C5F-8590-756B942327CA}"/>
              </a:ext>
            </a:extLst>
          </p:cNvPr>
          <p:cNvSpPr>
            <a:spLocks noGrp="1"/>
          </p:cNvSpPr>
          <p:nvPr>
            <p:ph type="body" orient="vert" idx="1"/>
          </p:nvPr>
        </p:nvSpPr>
        <p:spPr>
          <a:xfrm>
            <a:off x="838200" y="1099457"/>
            <a:ext cx="7734300" cy="5077506"/>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5" name="Group 4">
            <a:extLst>
              <a:ext uri="{FF2B5EF4-FFF2-40B4-BE49-F238E27FC236}">
                <a16:creationId xmlns:a16="http://schemas.microsoft.com/office/drawing/2014/main" id="{467F5F66-0780-4A1F-9E3A-808A7256E576}"/>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id="{279A589B-DFA5-42DA-817D-E9EB614D2422}"/>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6" descr="Text&#10;&#10;Description automatically generated">
              <a:extLst>
                <a:ext uri="{FF2B5EF4-FFF2-40B4-BE49-F238E27FC236}">
                  <a16:creationId xmlns:a16="http://schemas.microsoft.com/office/drawing/2014/main" id="{FA23B353-7B3C-4D05-9299-371E6464F5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id="{47270A4D-0F5B-4435-9746-81F739014B5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id="{F2C6B271-E058-43DE-AE74-D5D6F55D7AA5}"/>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id="{D61E80DE-3F2B-4542-B563-C95EE9E404DE}"/>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TextBox 10">
              <a:extLst>
                <a:ext uri="{FF2B5EF4-FFF2-40B4-BE49-F238E27FC236}">
                  <a16:creationId xmlns:a16="http://schemas.microsoft.com/office/drawing/2014/main" id="{0EAA238C-2F06-4AAE-A3A3-516611E5AB1B}"/>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2" name="Rectangle 11">
              <a:extLst>
                <a:ext uri="{FF2B5EF4-FFF2-40B4-BE49-F238E27FC236}">
                  <a16:creationId xmlns:a16="http://schemas.microsoft.com/office/drawing/2014/main" id="{9F913655-55D2-4726-BF06-35D3752D109A}"/>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pic>
        <p:nvPicPr>
          <p:cNvPr id="13" name="Picture 12">
            <a:extLst>
              <a:ext uri="{FF2B5EF4-FFF2-40B4-BE49-F238E27FC236}">
                <a16:creationId xmlns:a16="http://schemas.microsoft.com/office/drawing/2014/main" id="{470CA915-034C-42E4-8D4F-28B7F87A9B2A}"/>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Tree>
    <p:extLst>
      <p:ext uri="{BB962C8B-B14F-4D97-AF65-F5344CB8AC3E}">
        <p14:creationId xmlns:p14="http://schemas.microsoft.com/office/powerpoint/2010/main" val="2090763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DCC0C-BCB1-4C07-A562-AF4C72069F95}"/>
              </a:ext>
            </a:extLst>
          </p:cNvPr>
          <p:cNvSpPr>
            <a:spLocks noGrp="1"/>
          </p:cNvSpPr>
          <p:nvPr>
            <p:ph type="title"/>
          </p:nvPr>
        </p:nvSpPr>
        <p:spPr>
          <a:xfrm>
            <a:off x="838200" y="1121229"/>
            <a:ext cx="10515600" cy="569459"/>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id="{F3435B06-EE93-46D0-9167-91B81DFC7C8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grpSp>
        <p:nvGrpSpPr>
          <p:cNvPr id="5" name="Group 4">
            <a:extLst>
              <a:ext uri="{FF2B5EF4-FFF2-40B4-BE49-F238E27FC236}">
                <a16:creationId xmlns:a16="http://schemas.microsoft.com/office/drawing/2014/main" id="{F4AF2B11-8239-447D-B777-E8DE3567095E}"/>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id="{D8AC5688-453B-412E-92CC-8C2B5953CA91}"/>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6" descr="Text&#10;&#10;Description automatically generated">
              <a:extLst>
                <a:ext uri="{FF2B5EF4-FFF2-40B4-BE49-F238E27FC236}">
                  <a16:creationId xmlns:a16="http://schemas.microsoft.com/office/drawing/2014/main" id="{B2AEC325-7928-4D77-8F14-B4BE53D2CD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id="{F29B6663-D7BE-47D2-B762-989A8983D1D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id="{3B48304D-E45A-45FC-8B37-6DB4FF5346B9}"/>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id="{2BA560C0-248D-49B8-AE8D-83BF28888025}"/>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TextBox 10">
              <a:extLst>
                <a:ext uri="{FF2B5EF4-FFF2-40B4-BE49-F238E27FC236}">
                  <a16:creationId xmlns:a16="http://schemas.microsoft.com/office/drawing/2014/main" id="{6ECAF86F-B443-4A67-A043-D53AF6296DDF}"/>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2" name="Rectangle 11">
              <a:extLst>
                <a:ext uri="{FF2B5EF4-FFF2-40B4-BE49-F238E27FC236}">
                  <a16:creationId xmlns:a16="http://schemas.microsoft.com/office/drawing/2014/main" id="{8B7CD7B5-9294-4D29-8157-D07A4D2D4AB3}"/>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pic>
        <p:nvPicPr>
          <p:cNvPr id="15" name="Picture 14">
            <a:extLst>
              <a:ext uri="{FF2B5EF4-FFF2-40B4-BE49-F238E27FC236}">
                <a16:creationId xmlns:a16="http://schemas.microsoft.com/office/drawing/2014/main" id="{5D4D0CB9-FFFD-47BB-B72D-9AF99AB85AC8}"/>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Tree>
    <p:extLst>
      <p:ext uri="{BB962C8B-B14F-4D97-AF65-F5344CB8AC3E}">
        <p14:creationId xmlns:p14="http://schemas.microsoft.com/office/powerpoint/2010/main" val="4045758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5BBF2-7ACF-463B-B9A4-B826F59B57B7}"/>
              </a:ext>
            </a:extLst>
          </p:cNvPr>
          <p:cNvSpPr>
            <a:spLocks noGrp="1"/>
          </p:cNvSpPr>
          <p:nvPr>
            <p:ph type="title"/>
          </p:nvPr>
        </p:nvSpPr>
        <p:spPr>
          <a:xfrm>
            <a:off x="814051" y="1228718"/>
            <a:ext cx="10515600" cy="598588"/>
          </a:xfrm>
          <a:prstGeom prst="rect">
            <a:avLst/>
          </a:prstGeom>
        </p:spPr>
        <p:txBody>
          <a:bodyPr anchor="b">
            <a:normAutofit/>
          </a:bodyPr>
          <a:lstStyle>
            <a:lvl1pPr>
              <a:defRPr sz="4000" b="1">
                <a:latin typeface="+mn-lt"/>
              </a:defRPr>
            </a:lvl1pPr>
          </a:lstStyle>
          <a:p>
            <a:r>
              <a:rPr lang="en-GB"/>
              <a:t>Click to edit Master title style</a:t>
            </a:r>
            <a:endParaRPr lang="en-ZA" dirty="0"/>
          </a:p>
        </p:txBody>
      </p:sp>
      <p:sp>
        <p:nvSpPr>
          <p:cNvPr id="3" name="Text Placeholder 2">
            <a:extLst>
              <a:ext uri="{FF2B5EF4-FFF2-40B4-BE49-F238E27FC236}">
                <a16:creationId xmlns:a16="http://schemas.microsoft.com/office/drawing/2014/main" id="{90A4D7B4-73EE-4DBD-873F-0B575F28C246}"/>
              </a:ext>
            </a:extLst>
          </p:cNvPr>
          <p:cNvSpPr>
            <a:spLocks noGrp="1"/>
          </p:cNvSpPr>
          <p:nvPr>
            <p:ph type="body" idx="1"/>
          </p:nvPr>
        </p:nvSpPr>
        <p:spPr>
          <a:xfrm>
            <a:off x="831850" y="2094316"/>
            <a:ext cx="10515600" cy="3995335"/>
          </a:xfrm>
          <a:prstGeom prst="rect">
            <a:avLst/>
          </a:prstGeom>
        </p:spPr>
        <p:txBody>
          <a:bodyP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grpSp>
        <p:nvGrpSpPr>
          <p:cNvPr id="5" name="Group 4">
            <a:extLst>
              <a:ext uri="{FF2B5EF4-FFF2-40B4-BE49-F238E27FC236}">
                <a16:creationId xmlns:a16="http://schemas.microsoft.com/office/drawing/2014/main" id="{C432AE33-DFED-4FD8-BE53-7566959F3430}"/>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id="{6B53FCB9-D163-43FB-A080-0E8E0AAF718E}"/>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6" descr="Text&#10;&#10;Description automatically generated">
              <a:extLst>
                <a:ext uri="{FF2B5EF4-FFF2-40B4-BE49-F238E27FC236}">
                  <a16:creationId xmlns:a16="http://schemas.microsoft.com/office/drawing/2014/main" id="{8A139EC7-78AA-40EB-AC48-C7AA7666A5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id="{AD673780-8584-4A82-9BFD-53A012FD43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id="{7C63376A-7D09-4963-A97F-DC05EE7F46F0}"/>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id="{F1B3A7C8-2566-45D1-AFED-45FD24CC2378}"/>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TextBox 10">
              <a:extLst>
                <a:ext uri="{FF2B5EF4-FFF2-40B4-BE49-F238E27FC236}">
                  <a16:creationId xmlns:a16="http://schemas.microsoft.com/office/drawing/2014/main" id="{F151F598-01DA-4859-AD79-9027333DC507}"/>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2" name="Rectangle 11">
              <a:extLst>
                <a:ext uri="{FF2B5EF4-FFF2-40B4-BE49-F238E27FC236}">
                  <a16:creationId xmlns:a16="http://schemas.microsoft.com/office/drawing/2014/main" id="{1B792CB5-45F1-42A0-AE2C-A6560CD99BEB}"/>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pic>
        <p:nvPicPr>
          <p:cNvPr id="14" name="Picture 13">
            <a:extLst>
              <a:ext uri="{FF2B5EF4-FFF2-40B4-BE49-F238E27FC236}">
                <a16:creationId xmlns:a16="http://schemas.microsoft.com/office/drawing/2014/main" id="{2E20BAF7-D1EE-4250-A7E8-0F903FBFD409}"/>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Tree>
    <p:extLst>
      <p:ext uri="{BB962C8B-B14F-4D97-AF65-F5344CB8AC3E}">
        <p14:creationId xmlns:p14="http://schemas.microsoft.com/office/powerpoint/2010/main" val="898200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BD06A-099D-42EB-9E9D-77B90CFDE085}"/>
              </a:ext>
            </a:extLst>
          </p:cNvPr>
          <p:cNvSpPr>
            <a:spLocks noGrp="1"/>
          </p:cNvSpPr>
          <p:nvPr>
            <p:ph type="title"/>
          </p:nvPr>
        </p:nvSpPr>
        <p:spPr>
          <a:xfrm>
            <a:off x="838200" y="1077686"/>
            <a:ext cx="10515600" cy="613002"/>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id="{967A0BE9-B9DD-4672-BD9B-DA227B2BEFFC}"/>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
        <p:nvSpPr>
          <p:cNvPr id="4" name="Content Placeholder 3">
            <a:extLst>
              <a:ext uri="{FF2B5EF4-FFF2-40B4-BE49-F238E27FC236}">
                <a16:creationId xmlns:a16="http://schemas.microsoft.com/office/drawing/2014/main" id="{AE816645-A85D-44CA-BE60-8A2695C0B156}"/>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6" name="Group 5">
            <a:extLst>
              <a:ext uri="{FF2B5EF4-FFF2-40B4-BE49-F238E27FC236}">
                <a16:creationId xmlns:a16="http://schemas.microsoft.com/office/drawing/2014/main" id="{97635F3E-1E6C-4D41-892F-FDFCC853D1CE}"/>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id="{1FF527DE-0526-47F9-993E-C33431F2A994}"/>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Picture 7" descr="Text&#10;&#10;Description automatically generated">
              <a:extLst>
                <a:ext uri="{FF2B5EF4-FFF2-40B4-BE49-F238E27FC236}">
                  <a16:creationId xmlns:a16="http://schemas.microsoft.com/office/drawing/2014/main" id="{B4105B12-F4E5-455A-92E1-8C21D2CA0B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id="{94177F6E-5560-450C-9ECE-66CFFDBD26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id="{D286ADDE-056B-441F-8B12-5B3F00A21DFF}"/>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id="{41846B6C-FD5D-4A1F-B04E-992656AD1FEA}"/>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TextBox 11">
              <a:extLst>
                <a:ext uri="{FF2B5EF4-FFF2-40B4-BE49-F238E27FC236}">
                  <a16:creationId xmlns:a16="http://schemas.microsoft.com/office/drawing/2014/main" id="{D1135F8E-0F5F-4CE6-AE10-B1FCA142F63A}"/>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3" name="Rectangle 12">
              <a:extLst>
                <a:ext uri="{FF2B5EF4-FFF2-40B4-BE49-F238E27FC236}">
                  <a16:creationId xmlns:a16="http://schemas.microsoft.com/office/drawing/2014/main" id="{CAE4E62F-46A6-4872-9110-0C44B1238655}"/>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pic>
        <p:nvPicPr>
          <p:cNvPr id="15" name="Picture 14">
            <a:extLst>
              <a:ext uri="{FF2B5EF4-FFF2-40B4-BE49-F238E27FC236}">
                <a16:creationId xmlns:a16="http://schemas.microsoft.com/office/drawing/2014/main" id="{BA985534-60D3-46E4-95BD-3D3F692058D5}"/>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Tree>
    <p:extLst>
      <p:ext uri="{BB962C8B-B14F-4D97-AF65-F5344CB8AC3E}">
        <p14:creationId xmlns:p14="http://schemas.microsoft.com/office/powerpoint/2010/main" val="1529906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FC4AB-9B57-41B3-871A-5A9AA6340718}"/>
              </a:ext>
            </a:extLst>
          </p:cNvPr>
          <p:cNvSpPr>
            <a:spLocks noGrp="1"/>
          </p:cNvSpPr>
          <p:nvPr>
            <p:ph type="title"/>
          </p:nvPr>
        </p:nvSpPr>
        <p:spPr>
          <a:xfrm>
            <a:off x="839788" y="1066800"/>
            <a:ext cx="10515600" cy="623888"/>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Text Placeholder 2">
            <a:extLst>
              <a:ext uri="{FF2B5EF4-FFF2-40B4-BE49-F238E27FC236}">
                <a16:creationId xmlns:a16="http://schemas.microsoft.com/office/drawing/2014/main" id="{DC6DFA7C-538B-4F8E-A7F8-D6621AAC049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4A80D6E-29EF-47C1-BE0C-EEEEC37FE547}"/>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5" name="Text Placeholder 4">
            <a:extLst>
              <a:ext uri="{FF2B5EF4-FFF2-40B4-BE49-F238E27FC236}">
                <a16:creationId xmlns:a16="http://schemas.microsoft.com/office/drawing/2014/main" id="{9407547E-760F-4FD3-BD0E-EA034E1E04D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00A8122-B0B2-4B66-AC1B-607055A4C12D}"/>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8" name="Group 7">
            <a:extLst>
              <a:ext uri="{FF2B5EF4-FFF2-40B4-BE49-F238E27FC236}">
                <a16:creationId xmlns:a16="http://schemas.microsoft.com/office/drawing/2014/main" id="{CB56E957-9AE2-4C01-A5BF-E64DDBC18113}"/>
              </a:ext>
            </a:extLst>
          </p:cNvPr>
          <p:cNvGrpSpPr/>
          <p:nvPr userDrawn="1"/>
        </p:nvGrpSpPr>
        <p:grpSpPr>
          <a:xfrm>
            <a:off x="-1" y="84185"/>
            <a:ext cx="12192001" cy="756961"/>
            <a:chOff x="-1" y="84185"/>
            <a:chExt cx="12192001" cy="756961"/>
          </a:xfrm>
        </p:grpSpPr>
        <p:sp>
          <p:nvSpPr>
            <p:cNvPr id="9" name="Rectangle 8">
              <a:extLst>
                <a:ext uri="{FF2B5EF4-FFF2-40B4-BE49-F238E27FC236}">
                  <a16:creationId xmlns:a16="http://schemas.microsoft.com/office/drawing/2014/main" id="{78D98D65-D9F1-4DB2-9361-1660689772BA}"/>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0" name="Picture 9" descr="Text&#10;&#10;Description automatically generated">
              <a:extLst>
                <a:ext uri="{FF2B5EF4-FFF2-40B4-BE49-F238E27FC236}">
                  <a16:creationId xmlns:a16="http://schemas.microsoft.com/office/drawing/2014/main" id="{F6F689F6-D449-4ED3-99D1-36D404EA32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11" name="Picture 10" descr="Logo, company name&#10;&#10;Description automatically generated">
              <a:extLst>
                <a:ext uri="{FF2B5EF4-FFF2-40B4-BE49-F238E27FC236}">
                  <a16:creationId xmlns:a16="http://schemas.microsoft.com/office/drawing/2014/main" id="{09130E89-7CFF-42BE-B02C-861C44E165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12" name="Group 11">
            <a:extLst>
              <a:ext uri="{FF2B5EF4-FFF2-40B4-BE49-F238E27FC236}">
                <a16:creationId xmlns:a16="http://schemas.microsoft.com/office/drawing/2014/main" id="{7A6309C6-3825-4A2A-8253-C297F190F721}"/>
              </a:ext>
            </a:extLst>
          </p:cNvPr>
          <p:cNvGrpSpPr/>
          <p:nvPr userDrawn="1"/>
        </p:nvGrpSpPr>
        <p:grpSpPr>
          <a:xfrm>
            <a:off x="-1" y="887694"/>
            <a:ext cx="12192002" cy="5916906"/>
            <a:chOff x="-1" y="887694"/>
            <a:chExt cx="12192002" cy="5916906"/>
          </a:xfrm>
        </p:grpSpPr>
        <p:sp>
          <p:nvSpPr>
            <p:cNvPr id="13" name="Rectangle 12">
              <a:extLst>
                <a:ext uri="{FF2B5EF4-FFF2-40B4-BE49-F238E27FC236}">
                  <a16:creationId xmlns:a16="http://schemas.microsoft.com/office/drawing/2014/main" id="{27347F1C-366E-44BB-92AE-00C7DC70EB84}"/>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TextBox 13">
              <a:extLst>
                <a:ext uri="{FF2B5EF4-FFF2-40B4-BE49-F238E27FC236}">
                  <a16:creationId xmlns:a16="http://schemas.microsoft.com/office/drawing/2014/main" id="{EB507A52-66E3-4081-8B6E-E9EAF6D63F98}"/>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5" name="Rectangle 14">
              <a:extLst>
                <a:ext uri="{FF2B5EF4-FFF2-40B4-BE49-F238E27FC236}">
                  <a16:creationId xmlns:a16="http://schemas.microsoft.com/office/drawing/2014/main" id="{CB28E8A6-9468-486B-9D57-8A3F84E299F4}"/>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pic>
        <p:nvPicPr>
          <p:cNvPr id="17" name="Picture 16">
            <a:extLst>
              <a:ext uri="{FF2B5EF4-FFF2-40B4-BE49-F238E27FC236}">
                <a16:creationId xmlns:a16="http://schemas.microsoft.com/office/drawing/2014/main" id="{D577272C-B9AF-477A-A122-9949B2262F83}"/>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Tree>
    <p:extLst>
      <p:ext uri="{BB962C8B-B14F-4D97-AF65-F5344CB8AC3E}">
        <p14:creationId xmlns:p14="http://schemas.microsoft.com/office/powerpoint/2010/main" val="4181275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9F89E-0479-4019-A2C3-6CE442578EB9}"/>
              </a:ext>
            </a:extLst>
          </p:cNvPr>
          <p:cNvSpPr>
            <a:spLocks noGrp="1"/>
          </p:cNvSpPr>
          <p:nvPr>
            <p:ph type="title"/>
          </p:nvPr>
        </p:nvSpPr>
        <p:spPr>
          <a:xfrm>
            <a:off x="838200" y="1066800"/>
            <a:ext cx="10515600" cy="623888"/>
          </a:xfrm>
          <a:prstGeom prst="rect">
            <a:avLst/>
          </a:prstGeom>
        </p:spPr>
        <p:txBody>
          <a:bodyPr>
            <a:noAutofit/>
          </a:bodyPr>
          <a:lstStyle>
            <a:lvl1pPr>
              <a:defRPr sz="4000" b="1">
                <a:latin typeface="+mn-lt"/>
              </a:defRPr>
            </a:lvl1pPr>
          </a:lstStyle>
          <a:p>
            <a:r>
              <a:rPr lang="en-GB"/>
              <a:t>Click to edit Master title style</a:t>
            </a:r>
            <a:endParaRPr lang="en-ZA" dirty="0"/>
          </a:p>
        </p:txBody>
      </p:sp>
      <p:grpSp>
        <p:nvGrpSpPr>
          <p:cNvPr id="4" name="Group 3">
            <a:extLst>
              <a:ext uri="{FF2B5EF4-FFF2-40B4-BE49-F238E27FC236}">
                <a16:creationId xmlns:a16="http://schemas.microsoft.com/office/drawing/2014/main" id="{F3A33D4F-7624-4271-ADF3-FACC2B2A3910}"/>
              </a:ext>
            </a:extLst>
          </p:cNvPr>
          <p:cNvGrpSpPr/>
          <p:nvPr userDrawn="1"/>
        </p:nvGrpSpPr>
        <p:grpSpPr>
          <a:xfrm>
            <a:off x="-1" y="84185"/>
            <a:ext cx="12192001" cy="756961"/>
            <a:chOff x="-1" y="84185"/>
            <a:chExt cx="12192001" cy="756961"/>
          </a:xfrm>
        </p:grpSpPr>
        <p:sp>
          <p:nvSpPr>
            <p:cNvPr id="5" name="Rectangle 4">
              <a:extLst>
                <a:ext uri="{FF2B5EF4-FFF2-40B4-BE49-F238E27FC236}">
                  <a16:creationId xmlns:a16="http://schemas.microsoft.com/office/drawing/2014/main" id="{F71CB27A-5B5B-4BEB-BA96-29F807125740}"/>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6" name="Picture 5" descr="Text&#10;&#10;Description automatically generated">
              <a:extLst>
                <a:ext uri="{FF2B5EF4-FFF2-40B4-BE49-F238E27FC236}">
                  <a16:creationId xmlns:a16="http://schemas.microsoft.com/office/drawing/2014/main" id="{4D159469-2137-45BC-8412-A02D900F77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7" name="Picture 6" descr="Logo, company name&#10;&#10;Description automatically generated">
              <a:extLst>
                <a:ext uri="{FF2B5EF4-FFF2-40B4-BE49-F238E27FC236}">
                  <a16:creationId xmlns:a16="http://schemas.microsoft.com/office/drawing/2014/main" id="{3BAC9CC6-CAC1-4557-88DB-343DB6746F4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8" name="Group 7">
            <a:extLst>
              <a:ext uri="{FF2B5EF4-FFF2-40B4-BE49-F238E27FC236}">
                <a16:creationId xmlns:a16="http://schemas.microsoft.com/office/drawing/2014/main" id="{D42616E5-78CA-4E61-AF8D-9CC8F4DFE6B0}"/>
              </a:ext>
            </a:extLst>
          </p:cNvPr>
          <p:cNvGrpSpPr/>
          <p:nvPr userDrawn="1"/>
        </p:nvGrpSpPr>
        <p:grpSpPr>
          <a:xfrm>
            <a:off x="-1" y="887694"/>
            <a:ext cx="12192002" cy="5916906"/>
            <a:chOff x="-1" y="887694"/>
            <a:chExt cx="12192002" cy="5916906"/>
          </a:xfrm>
        </p:grpSpPr>
        <p:sp>
          <p:nvSpPr>
            <p:cNvPr id="9" name="Rectangle 8">
              <a:extLst>
                <a:ext uri="{FF2B5EF4-FFF2-40B4-BE49-F238E27FC236}">
                  <a16:creationId xmlns:a16="http://schemas.microsoft.com/office/drawing/2014/main" id="{2CB14785-7284-46F9-9CBB-93A38C250872}"/>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TextBox 9">
              <a:extLst>
                <a:ext uri="{FF2B5EF4-FFF2-40B4-BE49-F238E27FC236}">
                  <a16:creationId xmlns:a16="http://schemas.microsoft.com/office/drawing/2014/main" id="{7453204F-E80A-4C0C-882A-CDCFD5519EDE}"/>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1" name="Rectangle 10">
              <a:extLst>
                <a:ext uri="{FF2B5EF4-FFF2-40B4-BE49-F238E27FC236}">
                  <a16:creationId xmlns:a16="http://schemas.microsoft.com/office/drawing/2014/main" id="{909DC60A-E4EA-4943-81E5-9EF498AA9CA3}"/>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pic>
        <p:nvPicPr>
          <p:cNvPr id="13" name="Picture 12">
            <a:extLst>
              <a:ext uri="{FF2B5EF4-FFF2-40B4-BE49-F238E27FC236}">
                <a16:creationId xmlns:a16="http://schemas.microsoft.com/office/drawing/2014/main" id="{48025C63-1607-4FA9-8EAF-FF749CFB8C65}"/>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Tree>
    <p:extLst>
      <p:ext uri="{BB962C8B-B14F-4D97-AF65-F5344CB8AC3E}">
        <p14:creationId xmlns:p14="http://schemas.microsoft.com/office/powerpoint/2010/main" val="1447864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ECAB219-600E-42B6-A51E-4ED14FDB5BE2}"/>
              </a:ext>
            </a:extLst>
          </p:cNvPr>
          <p:cNvGrpSpPr/>
          <p:nvPr userDrawn="1"/>
        </p:nvGrpSpPr>
        <p:grpSpPr>
          <a:xfrm>
            <a:off x="-1" y="84185"/>
            <a:ext cx="12192001" cy="756961"/>
            <a:chOff x="-1" y="84185"/>
            <a:chExt cx="12192001" cy="756961"/>
          </a:xfrm>
        </p:grpSpPr>
        <p:sp>
          <p:nvSpPr>
            <p:cNvPr id="4" name="Rectangle 3">
              <a:extLst>
                <a:ext uri="{FF2B5EF4-FFF2-40B4-BE49-F238E27FC236}">
                  <a16:creationId xmlns:a16="http://schemas.microsoft.com/office/drawing/2014/main" id="{3FCF5746-40A2-4711-8E2B-1160887CA08F}"/>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5" name="Picture 4" descr="Text&#10;&#10;Description automatically generated">
              <a:extLst>
                <a:ext uri="{FF2B5EF4-FFF2-40B4-BE49-F238E27FC236}">
                  <a16:creationId xmlns:a16="http://schemas.microsoft.com/office/drawing/2014/main" id="{4AD6B662-7522-4F45-B877-52FC904D99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6" name="Picture 5" descr="Logo, company name&#10;&#10;Description automatically generated">
              <a:extLst>
                <a:ext uri="{FF2B5EF4-FFF2-40B4-BE49-F238E27FC236}">
                  <a16:creationId xmlns:a16="http://schemas.microsoft.com/office/drawing/2014/main" id="{CC3C1861-06C7-4C41-9231-7F5059D763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7" name="Group 6">
            <a:extLst>
              <a:ext uri="{FF2B5EF4-FFF2-40B4-BE49-F238E27FC236}">
                <a16:creationId xmlns:a16="http://schemas.microsoft.com/office/drawing/2014/main" id="{A8220575-6F04-42B8-BE22-59F8A506BA10}"/>
              </a:ext>
            </a:extLst>
          </p:cNvPr>
          <p:cNvGrpSpPr/>
          <p:nvPr userDrawn="1"/>
        </p:nvGrpSpPr>
        <p:grpSpPr>
          <a:xfrm>
            <a:off x="-1" y="887694"/>
            <a:ext cx="12192002" cy="5916906"/>
            <a:chOff x="-1" y="887694"/>
            <a:chExt cx="12192002" cy="5916906"/>
          </a:xfrm>
        </p:grpSpPr>
        <p:sp>
          <p:nvSpPr>
            <p:cNvPr id="8" name="Rectangle 7">
              <a:extLst>
                <a:ext uri="{FF2B5EF4-FFF2-40B4-BE49-F238E27FC236}">
                  <a16:creationId xmlns:a16="http://schemas.microsoft.com/office/drawing/2014/main" id="{AC886510-961B-4E9F-BE3B-2057B43D708E}"/>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TextBox 8">
              <a:extLst>
                <a:ext uri="{FF2B5EF4-FFF2-40B4-BE49-F238E27FC236}">
                  <a16:creationId xmlns:a16="http://schemas.microsoft.com/office/drawing/2014/main" id="{AC5B2333-2F3F-403D-A138-4E20536BBA19}"/>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0" name="Rectangle 9">
              <a:extLst>
                <a:ext uri="{FF2B5EF4-FFF2-40B4-BE49-F238E27FC236}">
                  <a16:creationId xmlns:a16="http://schemas.microsoft.com/office/drawing/2014/main" id="{E6006A21-EE92-44B5-BA2A-2D3211226D2D}"/>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pic>
        <p:nvPicPr>
          <p:cNvPr id="11" name="Picture 10">
            <a:extLst>
              <a:ext uri="{FF2B5EF4-FFF2-40B4-BE49-F238E27FC236}">
                <a16:creationId xmlns:a16="http://schemas.microsoft.com/office/drawing/2014/main" id="{D1F97270-02FE-4D90-B286-2B56B6BB9C93}"/>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Tree>
    <p:extLst>
      <p:ext uri="{BB962C8B-B14F-4D97-AF65-F5344CB8AC3E}">
        <p14:creationId xmlns:p14="http://schemas.microsoft.com/office/powerpoint/2010/main" val="3674034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C4FFC-8A0D-4DDB-8F7C-33E1F6CF5581}"/>
              </a:ext>
            </a:extLst>
          </p:cNvPr>
          <p:cNvSpPr>
            <a:spLocks noGrp="1"/>
          </p:cNvSpPr>
          <p:nvPr>
            <p:ph type="title"/>
          </p:nvPr>
        </p:nvSpPr>
        <p:spPr>
          <a:xfrm>
            <a:off x="839788" y="1143000"/>
            <a:ext cx="3932237" cy="914400"/>
          </a:xfrm>
          <a:prstGeom prst="rect">
            <a:avLst/>
          </a:prstGeom>
        </p:spPr>
        <p:txBody>
          <a:bodyPr anchor="b"/>
          <a:lstStyle>
            <a:lvl1pPr>
              <a:defRPr sz="3200"/>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id="{F7F71E13-520F-4D4E-8689-725B6B777634}"/>
              </a:ext>
            </a:extLst>
          </p:cNvPr>
          <p:cNvSpPr>
            <a:spLocks noGrp="1"/>
          </p:cNvSpPr>
          <p:nvPr>
            <p:ph idx="1"/>
          </p:nvPr>
        </p:nvSpPr>
        <p:spPr>
          <a:xfrm>
            <a:off x="5183188" y="1143000"/>
            <a:ext cx="6172200" cy="47180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4" name="Text Placeholder 3">
            <a:extLst>
              <a:ext uri="{FF2B5EF4-FFF2-40B4-BE49-F238E27FC236}">
                <a16:creationId xmlns:a16="http://schemas.microsoft.com/office/drawing/2014/main" id="{D26939E1-06BA-4AA4-900D-E2EAE7A3C5A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grpSp>
        <p:nvGrpSpPr>
          <p:cNvPr id="6" name="Group 5">
            <a:extLst>
              <a:ext uri="{FF2B5EF4-FFF2-40B4-BE49-F238E27FC236}">
                <a16:creationId xmlns:a16="http://schemas.microsoft.com/office/drawing/2014/main" id="{DA24D47D-9127-4A6A-94BA-E508094B553C}"/>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id="{388AE6B3-D553-4150-9C8A-351983D65632}"/>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Picture 7" descr="Text&#10;&#10;Description automatically generated">
              <a:extLst>
                <a:ext uri="{FF2B5EF4-FFF2-40B4-BE49-F238E27FC236}">
                  <a16:creationId xmlns:a16="http://schemas.microsoft.com/office/drawing/2014/main" id="{8BE40403-FA54-4A6B-888F-86C9CC55B5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id="{D8AD8D8E-638F-4469-BD2F-78A907F41B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id="{B17055DF-9A70-4627-A732-79260B519779}"/>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id="{C311BF66-6CF5-4E46-BB21-BAEA86339F54}"/>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TextBox 11">
              <a:extLst>
                <a:ext uri="{FF2B5EF4-FFF2-40B4-BE49-F238E27FC236}">
                  <a16:creationId xmlns:a16="http://schemas.microsoft.com/office/drawing/2014/main" id="{5327EE4F-447F-40AF-A131-1FB74736935C}"/>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3" name="Rectangle 12">
              <a:extLst>
                <a:ext uri="{FF2B5EF4-FFF2-40B4-BE49-F238E27FC236}">
                  <a16:creationId xmlns:a16="http://schemas.microsoft.com/office/drawing/2014/main" id="{CD5FACA5-0840-4DC8-B9B2-814A31CE3E0D}"/>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pic>
        <p:nvPicPr>
          <p:cNvPr id="14" name="Picture 13">
            <a:extLst>
              <a:ext uri="{FF2B5EF4-FFF2-40B4-BE49-F238E27FC236}">
                <a16:creationId xmlns:a16="http://schemas.microsoft.com/office/drawing/2014/main" id="{99DA2E62-5C26-4559-A205-6B3EA63ED582}"/>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Tree>
    <p:extLst>
      <p:ext uri="{BB962C8B-B14F-4D97-AF65-F5344CB8AC3E}">
        <p14:creationId xmlns:p14="http://schemas.microsoft.com/office/powerpoint/2010/main" val="3221423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DB7FF-0983-4F74-9F00-40CA8CDEDE50}"/>
              </a:ext>
            </a:extLst>
          </p:cNvPr>
          <p:cNvSpPr>
            <a:spLocks noGrp="1"/>
          </p:cNvSpPr>
          <p:nvPr>
            <p:ph type="title"/>
          </p:nvPr>
        </p:nvSpPr>
        <p:spPr>
          <a:xfrm>
            <a:off x="839788" y="1132114"/>
            <a:ext cx="3932237" cy="925286"/>
          </a:xfrm>
          <a:prstGeom prst="rect">
            <a:avLst/>
          </a:prstGeom>
        </p:spPr>
        <p:txBody>
          <a:bodyPr anchor="b"/>
          <a:lstStyle>
            <a:lvl1pPr>
              <a:defRPr sz="3200"/>
            </a:lvl1pPr>
          </a:lstStyle>
          <a:p>
            <a:r>
              <a:rPr lang="en-GB"/>
              <a:t>Click to edit Master title style</a:t>
            </a:r>
            <a:endParaRPr lang="en-ZA" dirty="0"/>
          </a:p>
        </p:txBody>
      </p:sp>
      <p:sp>
        <p:nvSpPr>
          <p:cNvPr id="3" name="Picture Placeholder 2">
            <a:extLst>
              <a:ext uri="{FF2B5EF4-FFF2-40B4-BE49-F238E27FC236}">
                <a16:creationId xmlns:a16="http://schemas.microsoft.com/office/drawing/2014/main" id="{322E7610-F522-4748-BAAF-B6A8CF795F76}"/>
              </a:ext>
            </a:extLst>
          </p:cNvPr>
          <p:cNvSpPr>
            <a:spLocks noGrp="1"/>
          </p:cNvSpPr>
          <p:nvPr>
            <p:ph type="pic" idx="1"/>
          </p:nvPr>
        </p:nvSpPr>
        <p:spPr>
          <a:xfrm>
            <a:off x="5183188" y="1132114"/>
            <a:ext cx="6172200" cy="47289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ZA" dirty="0"/>
          </a:p>
        </p:txBody>
      </p:sp>
      <p:sp>
        <p:nvSpPr>
          <p:cNvPr id="4" name="Text Placeholder 3">
            <a:extLst>
              <a:ext uri="{FF2B5EF4-FFF2-40B4-BE49-F238E27FC236}">
                <a16:creationId xmlns:a16="http://schemas.microsoft.com/office/drawing/2014/main" id="{3532EC42-0136-4200-9E06-9401E98469C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grpSp>
        <p:nvGrpSpPr>
          <p:cNvPr id="6" name="Group 5">
            <a:extLst>
              <a:ext uri="{FF2B5EF4-FFF2-40B4-BE49-F238E27FC236}">
                <a16:creationId xmlns:a16="http://schemas.microsoft.com/office/drawing/2014/main" id="{0EBC7731-29A7-46F7-9529-A344C7DD01B6}"/>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id="{E62C9695-5F93-4035-BAF9-C8D7AA053A33}"/>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Picture 7" descr="Text&#10;&#10;Description automatically generated">
              <a:extLst>
                <a:ext uri="{FF2B5EF4-FFF2-40B4-BE49-F238E27FC236}">
                  <a16:creationId xmlns:a16="http://schemas.microsoft.com/office/drawing/2014/main" id="{8F4DC723-7915-416A-B82C-0C0946385E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id="{14B2639E-5854-43CC-866B-31CF1C763BB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id="{D12F7F46-CEA5-4B8F-8522-E0990BC0E71E}"/>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id="{0FD593B3-6A7A-4729-875E-03D439AD3810}"/>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TextBox 11">
              <a:extLst>
                <a:ext uri="{FF2B5EF4-FFF2-40B4-BE49-F238E27FC236}">
                  <a16:creationId xmlns:a16="http://schemas.microsoft.com/office/drawing/2014/main" id="{20240E61-4440-4A9F-9A7A-DFCAC84732D2}"/>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3" name="Rectangle 12">
              <a:extLst>
                <a:ext uri="{FF2B5EF4-FFF2-40B4-BE49-F238E27FC236}">
                  <a16:creationId xmlns:a16="http://schemas.microsoft.com/office/drawing/2014/main" id="{57D4A99B-FA2B-402A-963D-A31DA5460E7F}"/>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pic>
        <p:nvPicPr>
          <p:cNvPr id="14" name="Picture 13">
            <a:extLst>
              <a:ext uri="{FF2B5EF4-FFF2-40B4-BE49-F238E27FC236}">
                <a16:creationId xmlns:a16="http://schemas.microsoft.com/office/drawing/2014/main" id="{B49EF6E6-AE23-4219-9CC2-823C548779DC}"/>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Tree>
    <p:extLst>
      <p:ext uri="{BB962C8B-B14F-4D97-AF65-F5344CB8AC3E}">
        <p14:creationId xmlns:p14="http://schemas.microsoft.com/office/powerpoint/2010/main" val="2623661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6C9623-75CA-4707-83C7-7C2585FA5A46}"/>
              </a:ext>
            </a:extLst>
          </p:cNvPr>
          <p:cNvSpPr>
            <a:spLocks noGrp="1"/>
          </p:cNvSpPr>
          <p:nvPr>
            <p:ph type="title"/>
          </p:nvPr>
        </p:nvSpPr>
        <p:spPr>
          <a:xfrm>
            <a:off x="838200" y="1107621"/>
            <a:ext cx="10515600" cy="1325563"/>
          </a:xfrm>
          <a:prstGeom prst="rect">
            <a:avLst/>
          </a:prstGeom>
        </p:spPr>
        <p:txBody>
          <a:bodyPr vert="horz" lIns="91440" tIns="45720" rIns="91440" bIns="45720" rtlCol="0" anchor="ctr">
            <a:normAutofit/>
          </a:bodyPr>
          <a:lstStyle/>
          <a:p>
            <a:r>
              <a:rPr lang="en-GB"/>
              <a:t>Click to edit Master title style</a:t>
            </a:r>
            <a:endParaRPr lang="en-ZA" dirty="0"/>
          </a:p>
        </p:txBody>
      </p:sp>
      <p:sp>
        <p:nvSpPr>
          <p:cNvPr id="3" name="Text Placeholder 2">
            <a:extLst>
              <a:ext uri="{FF2B5EF4-FFF2-40B4-BE49-F238E27FC236}">
                <a16:creationId xmlns:a16="http://schemas.microsoft.com/office/drawing/2014/main" id="{D73279EC-35EC-4FA4-8660-CC2BA241C6DF}"/>
              </a:ext>
            </a:extLst>
          </p:cNvPr>
          <p:cNvSpPr>
            <a:spLocks noGrp="1"/>
          </p:cNvSpPr>
          <p:nvPr>
            <p:ph type="body" idx="1"/>
          </p:nvPr>
        </p:nvSpPr>
        <p:spPr>
          <a:xfrm>
            <a:off x="838200" y="2612571"/>
            <a:ext cx="10515600" cy="35643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Tree>
    <p:extLst>
      <p:ext uri="{BB962C8B-B14F-4D97-AF65-F5344CB8AC3E}">
        <p14:creationId xmlns:p14="http://schemas.microsoft.com/office/powerpoint/2010/main" val="3601959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E7356849-5999-E54F-A075-630EC9CCFD14}"/>
              </a:ext>
            </a:extLst>
          </p:cNvPr>
          <p:cNvSpPr txBox="1">
            <a:spLocks/>
          </p:cNvSpPr>
          <p:nvPr/>
        </p:nvSpPr>
        <p:spPr>
          <a:xfrm>
            <a:off x="5036674" y="4144472"/>
            <a:ext cx="5878286" cy="95291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rgbClr val="005D28"/>
                </a:solidFill>
                <a:cs typeface="Arial" panose="020B0604020202020204" pitchFamily="34" charset="0"/>
              </a:rPr>
              <a:t>09 May 2023</a:t>
            </a:r>
            <a:endParaRPr lang="en-ZA" sz="2800" b="1" dirty="0">
              <a:solidFill>
                <a:srgbClr val="005D28"/>
              </a:solidFill>
              <a:cs typeface="Arial" panose="020B0604020202020204" pitchFamily="34" charset="0"/>
            </a:endParaRPr>
          </a:p>
        </p:txBody>
      </p:sp>
      <p:sp>
        <p:nvSpPr>
          <p:cNvPr id="3" name="TextBox 2">
            <a:extLst>
              <a:ext uri="{FF2B5EF4-FFF2-40B4-BE49-F238E27FC236}">
                <a16:creationId xmlns:a16="http://schemas.microsoft.com/office/drawing/2014/main" id="{69F2DDA4-91EA-07BE-1397-D0AED0FC32C4}"/>
              </a:ext>
            </a:extLst>
          </p:cNvPr>
          <p:cNvSpPr txBox="1"/>
          <p:nvPr/>
        </p:nvSpPr>
        <p:spPr>
          <a:xfrm>
            <a:off x="4924128" y="1834480"/>
            <a:ext cx="6769967" cy="867930"/>
          </a:xfrm>
          <a:prstGeom prst="rect">
            <a:avLst/>
          </a:prstGeom>
          <a:noFill/>
        </p:spPr>
        <p:txBody>
          <a:bodyPr wrap="square">
            <a:spAutoFit/>
          </a:bodyPr>
          <a:lstStyle/>
          <a:p>
            <a:pPr algn="ctr">
              <a:lnSpc>
                <a:spcPct val="90000"/>
              </a:lnSpc>
              <a:spcBef>
                <a:spcPts val="1000"/>
              </a:spcBef>
            </a:pPr>
            <a:r>
              <a:rPr lang="en-US" sz="2800" b="1" dirty="0">
                <a:solidFill>
                  <a:srgbClr val="005D28"/>
                </a:solidFill>
                <a:cs typeface="Arial" panose="020B0604020202020204" pitchFamily="34" charset="0"/>
              </a:rPr>
              <a:t>BRIEFING TO THE STANDING COMMITTEE ON APPROPRIATIONS</a:t>
            </a:r>
            <a:endParaRPr lang="en-ZA" sz="2800" b="1" dirty="0">
              <a:solidFill>
                <a:srgbClr val="005D28"/>
              </a:solidFill>
              <a:cs typeface="Arial" panose="020B0604020202020204" pitchFamily="34" charset="0"/>
            </a:endParaRPr>
          </a:p>
        </p:txBody>
      </p:sp>
    </p:spTree>
    <p:extLst>
      <p:ext uri="{BB962C8B-B14F-4D97-AF65-F5344CB8AC3E}">
        <p14:creationId xmlns:p14="http://schemas.microsoft.com/office/powerpoint/2010/main" val="3907511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22377" y="3544389"/>
            <a:ext cx="1837509" cy="1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 name="Rectangle 3">
            <a:extLst>
              <a:ext uri="{FF2B5EF4-FFF2-40B4-BE49-F238E27FC236}">
                <a16:creationId xmlns:a16="http://schemas.microsoft.com/office/drawing/2014/main" id="{CC8FF273-38F1-41DC-9C6F-225B0A4C437F}"/>
              </a:ext>
            </a:extLst>
          </p:cNvPr>
          <p:cNvSpPr/>
          <p:nvPr/>
        </p:nvSpPr>
        <p:spPr>
          <a:xfrm>
            <a:off x="2343722" y="0"/>
            <a:ext cx="8606091" cy="954107"/>
          </a:xfrm>
          <a:prstGeom prst="rect">
            <a:avLst/>
          </a:prstGeom>
        </p:spPr>
        <p:txBody>
          <a:bodyPr wrap="square">
            <a:spAutoFit/>
          </a:bodyPr>
          <a:lstStyle/>
          <a:p>
            <a:pPr algn="ctr" eaLnBrk="0" hangingPunct="0">
              <a:defRPr/>
            </a:pPr>
            <a:r>
              <a:rPr lang="en-ZA" sz="2800" b="1" dirty="0">
                <a:solidFill>
                  <a:srgbClr val="005D28"/>
                </a:solidFill>
                <a:ea typeface="+mn-ea"/>
                <a:cs typeface="Arial" panose="020B0604020202020204" pitchFamily="34" charset="0"/>
              </a:rPr>
              <a:t>PLAN TO USE THE PROPOSED ALLOCATION IN THE 2023/24 FINANCIAL YEAR (3)</a:t>
            </a:r>
            <a:endParaRPr lang="en-US" sz="2800" b="1" dirty="0">
              <a:solidFill>
                <a:srgbClr val="005D28"/>
              </a:solidFill>
              <a:cs typeface="Arial" panose="020B0604020202020204" pitchFamily="34" charset="0"/>
            </a:endParaRPr>
          </a:p>
        </p:txBody>
      </p:sp>
      <p:sp>
        <p:nvSpPr>
          <p:cNvPr id="8" name="TextBox 7">
            <a:extLst>
              <a:ext uri="{FF2B5EF4-FFF2-40B4-BE49-F238E27FC236}">
                <a16:creationId xmlns:a16="http://schemas.microsoft.com/office/drawing/2014/main" id="{632555EF-1571-4241-9F62-90431E282EB3}"/>
              </a:ext>
            </a:extLst>
          </p:cNvPr>
          <p:cNvSpPr txBox="1"/>
          <p:nvPr/>
        </p:nvSpPr>
        <p:spPr>
          <a:xfrm>
            <a:off x="268254" y="697652"/>
            <a:ext cx="11629106" cy="6024726"/>
          </a:xfrm>
          <a:prstGeom prst="rect">
            <a:avLst/>
          </a:prstGeom>
          <a:noFill/>
        </p:spPr>
        <p:txBody>
          <a:bodyPr wrap="square">
            <a:spAutoFit/>
          </a:bodyPr>
          <a:lstStyle/>
          <a:p>
            <a:pPr algn="l"/>
            <a:endParaRPr lang="en-ZA" sz="1600" b="0" i="0" u="none" strike="noStrike" baseline="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600" b="1" dirty="0">
                <a:cs typeface="Arial" panose="020B0604020202020204" pitchFamily="34" charset="0"/>
              </a:rPr>
              <a:t>SOC Rationalisation -  </a:t>
            </a:r>
          </a:p>
          <a:p>
            <a:pPr marL="742950" lvl="1" indent="-285750">
              <a:buFont typeface="Arial" panose="020B0604020202020204" pitchFamily="34" charset="0"/>
              <a:buChar char="•"/>
            </a:pPr>
            <a:r>
              <a:rPr lang="en-US" sz="1600" dirty="0">
                <a:cs typeface="Arial" panose="020B0604020202020204" pitchFamily="34" charset="0"/>
              </a:rPr>
              <a:t>Acquisition of BBI by SENTECH will be finalised.</a:t>
            </a:r>
          </a:p>
          <a:p>
            <a:pPr marL="742950" lvl="1" indent="-285750">
              <a:buFont typeface="Arial" panose="020B0604020202020204" pitchFamily="34" charset="0"/>
              <a:buChar char="•"/>
            </a:pPr>
            <a:r>
              <a:rPr lang="en-US" sz="1600" dirty="0">
                <a:cs typeface="Arial" panose="020B0604020202020204" pitchFamily="34" charset="0"/>
              </a:rPr>
              <a:t>Working model on the 3 Regulators (ICASA, zaDNA and FPB) </a:t>
            </a:r>
          </a:p>
          <a:p>
            <a:pPr marL="742950" lvl="1" indent="-285750">
              <a:buFont typeface="Arial" panose="020B0604020202020204" pitchFamily="34" charset="0"/>
              <a:buChar char="•"/>
            </a:pPr>
            <a:r>
              <a:rPr lang="en-US" sz="1600" dirty="0">
                <a:cs typeface="Arial" panose="020B0604020202020204" pitchFamily="34" charset="0"/>
              </a:rPr>
              <a:t>Policy Directive issued</a:t>
            </a:r>
          </a:p>
          <a:p>
            <a:pPr lvl="1"/>
            <a:r>
              <a:rPr lang="en-US" sz="1600" b="1" i="1" dirty="0">
                <a:solidFill>
                  <a:srgbClr val="FF0000"/>
                </a:solidFill>
                <a:cs typeface="Arial" panose="020B0604020202020204" pitchFamily="34" charset="0"/>
              </a:rPr>
              <a:t>There is no budget allocation for the SOC Rationalizations </a:t>
            </a:r>
          </a:p>
          <a:p>
            <a:pPr lvl="1"/>
            <a:endParaRPr lang="en-ZA" sz="1100" dirty="0">
              <a:cs typeface="Arial" panose="020B0604020202020204" pitchFamily="34" charset="0"/>
            </a:endParaRPr>
          </a:p>
          <a:p>
            <a:pPr marL="285750" indent="-285750">
              <a:buFont typeface="Wingdings" panose="05000000000000000000" pitchFamily="2" charset="2"/>
              <a:buChar char="q"/>
            </a:pPr>
            <a:r>
              <a:rPr lang="en-US" sz="1600" b="1" dirty="0">
                <a:cs typeface="Arial" panose="020B0604020202020204" pitchFamily="34" charset="0"/>
              </a:rPr>
              <a:t>Licensing of PostBank </a:t>
            </a:r>
            <a:endParaRPr lang="en-ZA" sz="1600" b="1" dirty="0">
              <a:cs typeface="Arial" panose="020B0604020202020204" pitchFamily="34" charset="0"/>
            </a:endParaRPr>
          </a:p>
          <a:p>
            <a:pPr marL="742950" lvl="1" indent="-285750">
              <a:buFont typeface="Arial" panose="020B0604020202020204" pitchFamily="34" charset="0"/>
              <a:buChar char="•"/>
            </a:pPr>
            <a:r>
              <a:rPr lang="en-US" sz="1600" dirty="0">
                <a:cs typeface="Arial" panose="020B0604020202020204" pitchFamily="34" charset="0"/>
              </a:rPr>
              <a:t>Postbank Bill signed into law. The Department will have the Postbank Amendment Act gazetted </a:t>
            </a:r>
          </a:p>
          <a:p>
            <a:pPr marL="742950" lvl="1" indent="-285750">
              <a:buFont typeface="Arial" panose="020B0604020202020204" pitchFamily="34" charset="0"/>
              <a:buChar char="•"/>
            </a:pPr>
            <a:r>
              <a:rPr lang="en-US" sz="1600" dirty="0">
                <a:cs typeface="Arial" panose="020B0604020202020204" pitchFamily="34" charset="0"/>
              </a:rPr>
              <a:t>Application for the registration of the Bank Controlling Company with SARB completed </a:t>
            </a:r>
          </a:p>
          <a:p>
            <a:pPr marL="742950" lvl="1" indent="-285750">
              <a:buFont typeface="Arial" panose="020B0604020202020204" pitchFamily="34" charset="0"/>
              <a:buChar char="•"/>
            </a:pPr>
            <a:r>
              <a:rPr lang="en-US" sz="1600" dirty="0">
                <a:cs typeface="Arial" panose="020B0604020202020204" pitchFamily="34" charset="0"/>
              </a:rPr>
              <a:t>Updated license application will be submitted to SARB</a:t>
            </a:r>
          </a:p>
          <a:p>
            <a:pPr marL="742950" lvl="1" indent="-285750">
              <a:buFont typeface="Arial" panose="020B0604020202020204" pitchFamily="34" charset="0"/>
              <a:buChar char="•"/>
            </a:pPr>
            <a:r>
              <a:rPr lang="en-US" sz="1600" dirty="0">
                <a:cs typeface="Arial" panose="020B0604020202020204" pitchFamily="34" charset="0"/>
              </a:rPr>
              <a:t>Strategy for State Bank approved by September 2023</a:t>
            </a:r>
          </a:p>
          <a:p>
            <a:r>
              <a:rPr lang="en-US" sz="1600" b="1" dirty="0">
                <a:solidFill>
                  <a:srgbClr val="FF0000"/>
                </a:solidFill>
                <a:cs typeface="Arial" panose="020B0604020202020204" pitchFamily="34" charset="0"/>
              </a:rPr>
              <a:t>       </a:t>
            </a:r>
            <a:r>
              <a:rPr lang="en-US" sz="1600" b="1" i="1" dirty="0">
                <a:solidFill>
                  <a:srgbClr val="FF0000"/>
                </a:solidFill>
                <a:cs typeface="Arial" panose="020B0604020202020204" pitchFamily="34" charset="0"/>
              </a:rPr>
              <a:t>There are no budget allocation for the Licensing of PostBank </a:t>
            </a:r>
            <a:endParaRPr lang="en-ZA" sz="1600" b="1" i="1" dirty="0">
              <a:solidFill>
                <a:srgbClr val="FF0000"/>
              </a:solidFill>
              <a:cs typeface="Arial" panose="020B0604020202020204" pitchFamily="34" charset="0"/>
            </a:endParaRPr>
          </a:p>
          <a:p>
            <a:endParaRPr lang="en-US" sz="1200" dirty="0">
              <a:solidFill>
                <a:srgbClr val="FF0000"/>
              </a:solidFill>
              <a:cs typeface="Arial" panose="020B0604020202020204" pitchFamily="34" charset="0"/>
            </a:endParaRPr>
          </a:p>
          <a:p>
            <a:pPr marL="285750" indent="-285750">
              <a:buFont typeface="Wingdings" panose="05000000000000000000" pitchFamily="2" charset="2"/>
              <a:buChar char="q"/>
            </a:pPr>
            <a:r>
              <a:rPr lang="en-US" sz="1600" b="1" dirty="0">
                <a:cs typeface="Arial" panose="020B0604020202020204" pitchFamily="34" charset="0"/>
              </a:rPr>
              <a:t>Stabilizing SAPO</a:t>
            </a:r>
            <a:endParaRPr lang="en-ZA" sz="1600" b="1" dirty="0">
              <a:cs typeface="Arial" panose="020B0604020202020204" pitchFamily="34" charset="0"/>
            </a:endParaRPr>
          </a:p>
          <a:p>
            <a:pPr marL="742950" lvl="1" indent="-285750">
              <a:buFont typeface="Arial" panose="020B0604020202020204" pitchFamily="34" charset="0"/>
              <a:buChar char="•"/>
            </a:pPr>
            <a:r>
              <a:rPr lang="en-US" sz="1600" dirty="0">
                <a:cs typeface="Arial" panose="020B0604020202020204" pitchFamily="34" charset="0"/>
              </a:rPr>
              <a:t>The focus will be on the monitoring and evaluation of the funding conditions for the 2.4 billion allocations and support Post Office of Tomorrow Strategy</a:t>
            </a:r>
          </a:p>
          <a:p>
            <a:pPr lvl="1"/>
            <a:r>
              <a:rPr lang="en-US" sz="1600" b="1" i="1" dirty="0">
                <a:solidFill>
                  <a:srgbClr val="FF0000"/>
                </a:solidFill>
                <a:cs typeface="Arial" panose="020B0604020202020204" pitchFamily="34" charset="0"/>
              </a:rPr>
              <a:t>There are no budget allocation for current financial year</a:t>
            </a:r>
            <a:endParaRPr lang="en-ZA" sz="1600" b="1" i="1" dirty="0">
              <a:solidFill>
                <a:srgbClr val="FF0000"/>
              </a:solidFill>
              <a:cs typeface="Arial" panose="020B0604020202020204" pitchFamily="34" charset="0"/>
            </a:endParaRPr>
          </a:p>
          <a:p>
            <a:endParaRPr lang="en-US" sz="1050" dirty="0">
              <a:solidFill>
                <a:srgbClr val="FF0000"/>
              </a:solidFill>
              <a:cs typeface="Arial" panose="020B0604020202020204" pitchFamily="34" charset="0"/>
            </a:endParaRPr>
          </a:p>
          <a:p>
            <a:pPr marL="342900" indent="-342900">
              <a:buFont typeface="Wingdings" panose="05000000000000000000" pitchFamily="2" charset="2"/>
              <a:buChar char="q"/>
            </a:pPr>
            <a:r>
              <a:rPr lang="en-US" sz="1600" b="1" dirty="0">
                <a:cs typeface="Arial" panose="020B0604020202020204" pitchFamily="34" charset="0"/>
              </a:rPr>
              <a:t>Digital SA Blue Print</a:t>
            </a:r>
            <a:endParaRPr lang="en-ZA" sz="1600" b="1" dirty="0">
              <a:cs typeface="Arial" panose="020B0604020202020204" pitchFamily="34" charset="0"/>
            </a:endParaRPr>
          </a:p>
          <a:p>
            <a:pPr marL="742950" lvl="1" indent="-285750">
              <a:buFont typeface="Arial" panose="020B0604020202020204" pitchFamily="34" charset="0"/>
              <a:buChar char="•"/>
              <a:tabLst>
                <a:tab pos="914400" algn="l"/>
              </a:tabLst>
            </a:pPr>
            <a:r>
              <a:rPr lang="en-US" sz="1600" dirty="0">
                <a:cs typeface="Arial" panose="020B0604020202020204" pitchFamily="34" charset="0"/>
              </a:rPr>
              <a:t>Revised Digital Economy Framework and Strategy will be finalized and published for implementation</a:t>
            </a:r>
          </a:p>
          <a:p>
            <a:pPr marL="742950" lvl="1" indent="-285750">
              <a:buFont typeface="Arial" panose="020B0604020202020204" pitchFamily="34" charset="0"/>
              <a:buChar char="•"/>
              <a:tabLst>
                <a:tab pos="914400" algn="l"/>
              </a:tabLst>
            </a:pPr>
            <a:r>
              <a:rPr lang="en-US" sz="1600" dirty="0">
                <a:cs typeface="Arial" panose="020B0604020202020204" pitchFamily="34" charset="0"/>
              </a:rPr>
              <a:t>Assist more SME’s with commercialization of products and services, thus leading to creation of jobs, transformation, and growth</a:t>
            </a:r>
          </a:p>
          <a:p>
            <a:pPr marL="742950" lvl="1" indent="-285750">
              <a:buFont typeface="Arial" panose="020B0604020202020204" pitchFamily="34" charset="0"/>
              <a:buChar char="•"/>
              <a:tabLst>
                <a:tab pos="914400" algn="l"/>
              </a:tabLst>
            </a:pPr>
            <a:r>
              <a:rPr lang="en-US" sz="1600" b="1" dirty="0">
                <a:cs typeface="Arial" panose="020B0604020202020204" pitchFamily="34" charset="0"/>
              </a:rPr>
              <a:t>R1 200 000 is allocated for the development of Digital Economy Baseline information to assist with periodic data for evaluation and impact assessment</a:t>
            </a:r>
            <a:endParaRPr lang="en-ZA" sz="1600" b="1" dirty="0">
              <a:cs typeface="Arial" panose="020B0604020202020204" pitchFamily="34" charset="0"/>
            </a:endParaRPr>
          </a:p>
          <a:p>
            <a:pPr algn="l"/>
            <a:endParaRPr lang="en-ZA" sz="1600" b="0" i="0" u="none" strike="noStrike" baseline="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0BB8A54-C2D5-B316-1DF2-EA9D0CCD75F2}"/>
              </a:ext>
            </a:extLst>
          </p:cNvPr>
          <p:cNvSpPr txBox="1"/>
          <p:nvPr/>
        </p:nvSpPr>
        <p:spPr>
          <a:xfrm>
            <a:off x="11736280" y="6488668"/>
            <a:ext cx="455720" cy="369332"/>
          </a:xfrm>
          <a:prstGeom prst="rect">
            <a:avLst/>
          </a:prstGeom>
          <a:noFill/>
        </p:spPr>
        <p:txBody>
          <a:bodyPr wrap="square" rtlCol="0">
            <a:spAutoFit/>
          </a:bodyPr>
          <a:lstStyle/>
          <a:p>
            <a:r>
              <a:rPr lang="en-ZA" dirty="0">
                <a:solidFill>
                  <a:schemeClr val="bg1"/>
                </a:solidFill>
              </a:rPr>
              <a:t>11</a:t>
            </a:r>
          </a:p>
        </p:txBody>
      </p:sp>
    </p:spTree>
    <p:extLst>
      <p:ext uri="{BB962C8B-B14F-4D97-AF65-F5344CB8AC3E}">
        <p14:creationId xmlns:p14="http://schemas.microsoft.com/office/powerpoint/2010/main" val="1152286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22377" y="3544389"/>
            <a:ext cx="1837509" cy="1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 name="Rectangle 3">
            <a:extLst>
              <a:ext uri="{FF2B5EF4-FFF2-40B4-BE49-F238E27FC236}">
                <a16:creationId xmlns:a16="http://schemas.microsoft.com/office/drawing/2014/main" id="{CC8FF273-38F1-41DC-9C6F-225B0A4C437F}"/>
              </a:ext>
            </a:extLst>
          </p:cNvPr>
          <p:cNvSpPr/>
          <p:nvPr/>
        </p:nvSpPr>
        <p:spPr>
          <a:xfrm>
            <a:off x="2295481" y="0"/>
            <a:ext cx="8956719" cy="954107"/>
          </a:xfrm>
          <a:prstGeom prst="rect">
            <a:avLst/>
          </a:prstGeom>
        </p:spPr>
        <p:txBody>
          <a:bodyPr wrap="square">
            <a:spAutoFit/>
          </a:bodyPr>
          <a:lstStyle/>
          <a:p>
            <a:pPr algn="ctr" eaLnBrk="0" hangingPunct="0">
              <a:defRPr/>
            </a:pPr>
            <a:r>
              <a:rPr lang="en-ZA" sz="2800" b="1" dirty="0">
                <a:solidFill>
                  <a:srgbClr val="005D28"/>
                </a:solidFill>
                <a:ea typeface="+mn-ea"/>
                <a:cs typeface="Arial" panose="020B0604020202020204" pitchFamily="34" charset="0"/>
              </a:rPr>
              <a:t>PLAN TO USE THE PROPOSED ALLOCATION IN THE 2023/24 FINANCIAL YEAR (4)</a:t>
            </a:r>
            <a:endParaRPr lang="en-US" sz="2800" b="1" dirty="0">
              <a:solidFill>
                <a:srgbClr val="005D28"/>
              </a:solidFill>
              <a:cs typeface="Arial" panose="020B0604020202020204" pitchFamily="34" charset="0"/>
            </a:endParaRPr>
          </a:p>
        </p:txBody>
      </p:sp>
      <p:sp>
        <p:nvSpPr>
          <p:cNvPr id="8" name="TextBox 7">
            <a:extLst>
              <a:ext uri="{FF2B5EF4-FFF2-40B4-BE49-F238E27FC236}">
                <a16:creationId xmlns:a16="http://schemas.microsoft.com/office/drawing/2014/main" id="{632555EF-1571-4241-9F62-90431E282EB3}"/>
              </a:ext>
            </a:extLst>
          </p:cNvPr>
          <p:cNvSpPr txBox="1"/>
          <p:nvPr/>
        </p:nvSpPr>
        <p:spPr>
          <a:xfrm>
            <a:off x="383632" y="1058321"/>
            <a:ext cx="11424736" cy="3816429"/>
          </a:xfrm>
          <a:prstGeom prst="rect">
            <a:avLst/>
          </a:prstGeom>
          <a:noFill/>
        </p:spPr>
        <p:txBody>
          <a:bodyPr wrap="square">
            <a:spAutoFit/>
          </a:bodyPr>
          <a:lstStyle/>
          <a:p>
            <a:pPr marL="285750" indent="-285750">
              <a:buFont typeface="Wingdings" panose="05000000000000000000" pitchFamily="2" charset="2"/>
              <a:buChar char="q"/>
            </a:pPr>
            <a:r>
              <a:rPr lang="en-ZA" sz="1600" b="1" dirty="0">
                <a:cs typeface="Arial" panose="020B0604020202020204" pitchFamily="34" charset="0"/>
              </a:rPr>
              <a:t>Implementation of 4IR </a:t>
            </a:r>
          </a:p>
          <a:p>
            <a:pPr marL="742950" lvl="1" indent="-285750">
              <a:buFont typeface="Arial" panose="020B0604020202020204" pitchFamily="34" charset="0"/>
              <a:buChar char="•"/>
            </a:pPr>
            <a:r>
              <a:rPr lang="en-ZA" sz="1600" dirty="0">
                <a:cs typeface="Arial" panose="020B0604020202020204" pitchFamily="34" charset="0"/>
              </a:rPr>
              <a:t>In 2023/24 an additional 4 (four) AI Centres of Excellence will be launched for inclusion in the Artificial Intelligence Institute of South Africa (AIISA)</a:t>
            </a:r>
          </a:p>
          <a:p>
            <a:pPr marL="742950" lvl="1" indent="-285750">
              <a:buFont typeface="Arial" panose="020B0604020202020204" pitchFamily="34" charset="0"/>
              <a:buChar char="•"/>
            </a:pPr>
            <a:r>
              <a:rPr lang="en-US" sz="1600" b="1" dirty="0">
                <a:cs typeface="Arial" panose="020B0604020202020204" pitchFamily="34" charset="0"/>
              </a:rPr>
              <a:t>Allocated amount is estimated R32 million plus R7 million from subprogramme 4IR in Programme 3 equaling R39 million (is sufficient)</a:t>
            </a:r>
          </a:p>
          <a:p>
            <a:endParaRPr lang="en-US" sz="1600" dirty="0">
              <a:cs typeface="Arial" panose="020B0604020202020204" pitchFamily="34" charset="0"/>
            </a:endParaRPr>
          </a:p>
          <a:p>
            <a:pPr marL="285750" indent="-285750">
              <a:buFont typeface="Wingdings" panose="05000000000000000000" pitchFamily="2" charset="2"/>
              <a:buChar char="q"/>
            </a:pPr>
            <a:r>
              <a:rPr lang="en-ZA" sz="1600" b="1" dirty="0">
                <a:cs typeface="Arial" panose="020B0604020202020204" pitchFamily="34" charset="0"/>
              </a:rPr>
              <a:t>Advance SA’s priorities at the 2023 BRICS ICT Ministerial meeting </a:t>
            </a:r>
          </a:p>
          <a:p>
            <a:pPr marL="742950" lvl="1" indent="-285750" defTabSz="571477">
              <a:buFont typeface="Arial" panose="020B0604020202020204" pitchFamily="34" charset="0"/>
              <a:buChar char="•"/>
            </a:pPr>
            <a:r>
              <a:rPr lang="en-US" sz="1600" kern="1200" dirty="0">
                <a:solidFill>
                  <a:schemeClr val="tx1"/>
                </a:solidFill>
                <a:ea typeface="+mn-ea"/>
                <a:cs typeface="Arial" panose="020B0604020202020204" pitchFamily="34" charset="0"/>
              </a:rPr>
              <a:t>BRICS ICT 2023 Ministerial Meeting hosted</a:t>
            </a:r>
          </a:p>
          <a:p>
            <a:pPr marL="742950" lvl="1" indent="-285750" defTabSz="571477">
              <a:buFont typeface="Arial" panose="020B0604020202020204" pitchFamily="34" charset="0"/>
              <a:buChar char="•"/>
            </a:pPr>
            <a:r>
              <a:rPr lang="en-US" sz="1600" kern="1200" dirty="0">
                <a:solidFill>
                  <a:schemeClr val="tx1"/>
                </a:solidFill>
                <a:ea typeface="+mn-ea"/>
                <a:cs typeface="Arial" panose="020B0604020202020204" pitchFamily="34" charset="0"/>
              </a:rPr>
              <a:t>Partnership programmes with BRICS</a:t>
            </a:r>
          </a:p>
          <a:p>
            <a:pPr marL="742950" lvl="1" indent="-285750" defTabSz="571477">
              <a:buFont typeface="Arial" panose="020B0604020202020204" pitchFamily="34" charset="0"/>
              <a:buChar char="•"/>
            </a:pPr>
            <a:r>
              <a:rPr lang="en-US" sz="1600" b="1" dirty="0">
                <a:cs typeface="Arial" panose="020B0604020202020204" pitchFamily="34" charset="0"/>
              </a:rPr>
              <a:t>Allocated amount is </a:t>
            </a:r>
            <a:r>
              <a:rPr lang="en-US" sz="1600" b="1" kern="1200" dirty="0">
                <a:solidFill>
                  <a:schemeClr val="tx1"/>
                </a:solidFill>
                <a:ea typeface="+mn-ea"/>
                <a:cs typeface="Arial" panose="020B0604020202020204" pitchFamily="34" charset="0"/>
              </a:rPr>
              <a:t>R1.5 million </a:t>
            </a:r>
            <a:r>
              <a:rPr lang="en-US" sz="1600" dirty="0">
                <a:solidFill>
                  <a:srgbClr val="FF0000"/>
                </a:solidFill>
                <a:cs typeface="Arial" panose="020B0604020202020204" pitchFamily="34" charset="0"/>
              </a:rPr>
              <a:t>	</a:t>
            </a:r>
          </a:p>
          <a:p>
            <a:endParaRPr lang="en-US" sz="1600" dirty="0">
              <a:cs typeface="Arial" panose="020B0604020202020204" pitchFamily="34" charset="0"/>
            </a:endParaRPr>
          </a:p>
          <a:p>
            <a:pPr marL="285750" indent="-285750">
              <a:buFont typeface="Wingdings" panose="05000000000000000000" pitchFamily="2" charset="2"/>
              <a:buChar char="q"/>
            </a:pPr>
            <a:r>
              <a:rPr lang="en-ZA" sz="1600" b="1" dirty="0">
                <a:cs typeface="Arial" panose="020B0604020202020204" pitchFamily="34" charset="0"/>
              </a:rPr>
              <a:t>Stabilising of Department and Portfolio</a:t>
            </a:r>
          </a:p>
          <a:p>
            <a:pPr marL="742950" lvl="1" indent="-285750">
              <a:buFont typeface="Arial" panose="020B0604020202020204" pitchFamily="34" charset="0"/>
              <a:buChar char="•"/>
            </a:pPr>
            <a:r>
              <a:rPr lang="en-US" sz="1600" dirty="0">
                <a:cs typeface="Arial" panose="020B0604020202020204" pitchFamily="34" charset="0"/>
              </a:rPr>
              <a:t>DCDT Organisational structure finalized </a:t>
            </a:r>
          </a:p>
          <a:p>
            <a:pPr marL="742950" lvl="1" indent="-285750">
              <a:buFont typeface="Arial" panose="020B0604020202020204" pitchFamily="34" charset="0"/>
              <a:buChar char="•"/>
            </a:pPr>
            <a:r>
              <a:rPr lang="en-US" sz="1600" dirty="0">
                <a:cs typeface="Arial" panose="020B0604020202020204" pitchFamily="34" charset="0"/>
              </a:rPr>
              <a:t>Improved audit outcomes across the portfolio </a:t>
            </a:r>
          </a:p>
          <a:p>
            <a:pPr lvl="1"/>
            <a:endParaRPr lang="en-US" dirty="0">
              <a:cs typeface="Arial" panose="020B0604020202020204" pitchFamily="34" charset="0"/>
            </a:endParaRPr>
          </a:p>
        </p:txBody>
      </p:sp>
      <p:sp>
        <p:nvSpPr>
          <p:cNvPr id="2" name="TextBox 1">
            <a:extLst>
              <a:ext uri="{FF2B5EF4-FFF2-40B4-BE49-F238E27FC236}">
                <a16:creationId xmlns:a16="http://schemas.microsoft.com/office/drawing/2014/main" id="{63C24D87-93A9-97AE-4240-FE9C45457FC3}"/>
              </a:ext>
            </a:extLst>
          </p:cNvPr>
          <p:cNvSpPr txBox="1"/>
          <p:nvPr/>
        </p:nvSpPr>
        <p:spPr>
          <a:xfrm>
            <a:off x="11736280" y="6488668"/>
            <a:ext cx="455720" cy="369332"/>
          </a:xfrm>
          <a:prstGeom prst="rect">
            <a:avLst/>
          </a:prstGeom>
          <a:noFill/>
        </p:spPr>
        <p:txBody>
          <a:bodyPr wrap="square" rtlCol="0">
            <a:spAutoFit/>
          </a:bodyPr>
          <a:lstStyle/>
          <a:p>
            <a:r>
              <a:rPr lang="en-ZA" dirty="0">
                <a:solidFill>
                  <a:schemeClr val="bg1"/>
                </a:solidFill>
              </a:rPr>
              <a:t>12</a:t>
            </a:r>
          </a:p>
        </p:txBody>
      </p:sp>
    </p:spTree>
    <p:extLst>
      <p:ext uri="{BB962C8B-B14F-4D97-AF65-F5344CB8AC3E}">
        <p14:creationId xmlns:p14="http://schemas.microsoft.com/office/powerpoint/2010/main" val="2384562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23723-7256-3CC6-66CF-AE6973ABF198}"/>
              </a:ext>
            </a:extLst>
          </p:cNvPr>
          <p:cNvSpPr>
            <a:spLocks noGrp="1"/>
          </p:cNvSpPr>
          <p:nvPr>
            <p:ph type="title"/>
          </p:nvPr>
        </p:nvSpPr>
        <p:spPr>
          <a:xfrm>
            <a:off x="2367093" y="361470"/>
            <a:ext cx="9246752" cy="598588"/>
          </a:xfrm>
        </p:spPr>
        <p:txBody>
          <a:bodyPr>
            <a:noAutofit/>
          </a:bodyPr>
          <a:lstStyle/>
          <a:p>
            <a:pPr algn="ctr"/>
            <a:r>
              <a:rPr lang="en-ZA" sz="2800" dirty="0">
                <a:solidFill>
                  <a:srgbClr val="005D28"/>
                </a:solidFill>
                <a:ea typeface="+mn-ea"/>
                <a:cs typeface="Arial" panose="020B0604020202020204" pitchFamily="34" charset="0"/>
              </a:rPr>
              <a:t>SERVICE DELIVERY IMPLICATIONS AND IMPACT OF THE PROPOSED ALLOCATION (1)</a:t>
            </a:r>
          </a:p>
        </p:txBody>
      </p:sp>
      <p:graphicFrame>
        <p:nvGraphicFramePr>
          <p:cNvPr id="4" name="Table 4">
            <a:extLst>
              <a:ext uri="{FF2B5EF4-FFF2-40B4-BE49-F238E27FC236}">
                <a16:creationId xmlns:a16="http://schemas.microsoft.com/office/drawing/2014/main" id="{2AA3D18F-5F95-528D-AE96-8AACF96D6E65}"/>
              </a:ext>
            </a:extLst>
          </p:cNvPr>
          <p:cNvGraphicFramePr>
            <a:graphicFrameLocks noGrp="1"/>
          </p:cNvGraphicFramePr>
          <p:nvPr>
            <p:extLst>
              <p:ext uri="{D42A27DB-BD31-4B8C-83A1-F6EECF244321}">
                <p14:modId xmlns:p14="http://schemas.microsoft.com/office/powerpoint/2010/main" val="3153630588"/>
              </p:ext>
            </p:extLst>
          </p:nvPr>
        </p:nvGraphicFramePr>
        <p:xfrm>
          <a:off x="128213" y="1022350"/>
          <a:ext cx="11905037" cy="5189812"/>
        </p:xfrm>
        <a:graphic>
          <a:graphicData uri="http://schemas.openxmlformats.org/drawingml/2006/table">
            <a:tbl>
              <a:tblPr firstRow="1" bandRow="1">
                <a:tableStyleId>{912C8C85-51F0-491E-9774-3900AFEF0FD7}</a:tableStyleId>
              </a:tblPr>
              <a:tblGrid>
                <a:gridCol w="2535088">
                  <a:extLst>
                    <a:ext uri="{9D8B030D-6E8A-4147-A177-3AD203B41FA5}">
                      <a16:colId xmlns:a16="http://schemas.microsoft.com/office/drawing/2014/main" val="3554823771"/>
                    </a:ext>
                  </a:extLst>
                </a:gridCol>
                <a:gridCol w="9369949">
                  <a:extLst>
                    <a:ext uri="{9D8B030D-6E8A-4147-A177-3AD203B41FA5}">
                      <a16:colId xmlns:a16="http://schemas.microsoft.com/office/drawing/2014/main" val="3751299416"/>
                    </a:ext>
                  </a:extLst>
                </a:gridCol>
              </a:tblGrid>
              <a:tr h="359089">
                <a:tc>
                  <a:txBody>
                    <a:bodyPr/>
                    <a:lstStyle/>
                    <a:p>
                      <a:r>
                        <a:rPr lang="en-ZA" dirty="0">
                          <a:solidFill>
                            <a:schemeClr val="bg1"/>
                          </a:solidFill>
                        </a:rPr>
                        <a:t>SUBPROGRAMME</a:t>
                      </a:r>
                      <a:endParaRPr lang="en-ZA" dirty="0">
                        <a:solidFill>
                          <a:schemeClr val="bg1"/>
                        </a:solidFill>
                        <a:latin typeface="Arial" panose="020B0604020202020204" pitchFamily="34" charset="0"/>
                        <a:cs typeface="Arial" panose="020B0604020202020204" pitchFamily="34" charset="0"/>
                      </a:endParaRPr>
                    </a:p>
                  </a:txBody>
                  <a:tcPr/>
                </a:tc>
                <a:tc>
                  <a:txBody>
                    <a:bodyPr/>
                    <a:lstStyle/>
                    <a:p>
                      <a:r>
                        <a:rPr lang="en-ZA" sz="1800" dirty="0">
                          <a:solidFill>
                            <a:schemeClr val="bg1"/>
                          </a:solidFill>
                        </a:rPr>
                        <a:t>SERVICE DELIVERY IMPLICATIONS AND IMPACT OF THE PROPOSED ALLOCATION</a:t>
                      </a:r>
                      <a:endParaRPr lang="en-ZA"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70302234"/>
                  </a:ext>
                </a:extLst>
              </a:tr>
              <a:tr h="21845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00" dirty="0">
                          <a:effectLst/>
                        </a:rPr>
                        <a:t>Presidential Commission on 4IR subprogramme </a:t>
                      </a:r>
                    </a:p>
                    <a:p>
                      <a:endParaRPr lang="en-ZA" sz="1600" dirty="0">
                        <a:latin typeface="Arial" panose="020B0604020202020204" pitchFamily="34" charset="0"/>
                        <a:cs typeface="Arial" panose="020B0604020202020204" pitchFamily="34" charset="0"/>
                      </a:endParaRPr>
                    </a:p>
                  </a:txBody>
                  <a:tcPr/>
                </a:tc>
                <a:tc>
                  <a:txBody>
                    <a:bodyPr/>
                    <a:lstStyle/>
                    <a:p>
                      <a:pPr marL="0" indent="0" algn="just">
                        <a:buFont typeface="Arial" panose="020B0604020202020204" pitchFamily="34" charset="0"/>
                        <a:buNone/>
                      </a:pPr>
                      <a:r>
                        <a:rPr lang="en-ZA" sz="1600" b="1" kern="100" dirty="0">
                          <a:effectLst/>
                        </a:rPr>
                        <a:t>Presidential Commission on 4IR </a:t>
                      </a:r>
                      <a:endParaRPr lang="en-US" sz="1600" b="1" dirty="0">
                        <a:solidFill>
                          <a:schemeClr val="tx1"/>
                        </a:solidFill>
                      </a:endParaRPr>
                    </a:p>
                    <a:p>
                      <a:pPr marL="285750" indent="-285750" algn="just">
                        <a:buFont typeface="Arial" panose="020B0604020202020204" pitchFamily="34" charset="0"/>
                        <a:buChar char="•"/>
                      </a:pPr>
                      <a:r>
                        <a:rPr lang="en-US" sz="1600" dirty="0">
                          <a:solidFill>
                            <a:schemeClr val="tx1"/>
                          </a:solidFill>
                        </a:rPr>
                        <a:t>The PC4IR report was approved for implementation by Cabinet in 2021.</a:t>
                      </a:r>
                    </a:p>
                    <a:p>
                      <a:pPr marL="285750" indent="-285750" algn="just">
                        <a:buFont typeface="Arial" panose="020B0604020202020204" pitchFamily="34" charset="0"/>
                        <a:buChar char="•"/>
                      </a:pPr>
                      <a:r>
                        <a:rPr lang="en-US" sz="1600" dirty="0">
                          <a:solidFill>
                            <a:schemeClr val="tx1"/>
                          </a:solidFill>
                        </a:rPr>
                        <a:t>The PC4IR report made eight key recommendations that require implementation and sustainable funding, especially on the aspect of first mover advantage and sustainable funding.</a:t>
                      </a:r>
                    </a:p>
                    <a:p>
                      <a:pPr marL="285750" marR="0" lvl="0" indent="-28575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u="none" strike="noStrike" kern="1200" cap="none" spc="0" normalizeH="0" baseline="0" noProof="0" dirty="0">
                          <a:ln>
                            <a:noFill/>
                          </a:ln>
                          <a:solidFill>
                            <a:prstClr val="black"/>
                          </a:solidFill>
                          <a:effectLst/>
                          <a:uLnTx/>
                          <a:uFillTx/>
                        </a:rPr>
                        <a:t>The expansion plan for the Artificial Intelligence Institute will need to accommodate a number of AI Centres/Hubs which depends of the current allocations.</a:t>
                      </a:r>
                    </a:p>
                    <a:p>
                      <a:pPr marL="285750" marR="0" lvl="0" indent="-28575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1" u="none" strike="noStrike" kern="1200" cap="none" spc="0" normalizeH="0" baseline="0" noProof="0" dirty="0">
                          <a:ln>
                            <a:noFill/>
                          </a:ln>
                          <a:solidFill>
                            <a:prstClr val="black"/>
                          </a:solidFill>
                          <a:effectLst/>
                          <a:uLnTx/>
                          <a:uFillTx/>
                        </a:rPr>
                        <a:t>The current allocation is not sufficient but is able to push the plans toward an extensive execution </a:t>
                      </a:r>
                      <a:endParaRPr kumimoji="0" lang="en-ZA"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90007432"/>
                  </a:ext>
                </a:extLst>
              </a:tr>
              <a:tr h="26395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00" dirty="0">
                          <a:effectLst/>
                        </a:rPr>
                        <a:t>Regulatory Institutions subprogramme </a:t>
                      </a:r>
                    </a:p>
                  </a:txBody>
                  <a:tcPr/>
                </a:tc>
                <a:tc>
                  <a:txBody>
                    <a:bodyPr/>
                    <a:lstStyle/>
                    <a:p>
                      <a:pPr algn="just"/>
                      <a:r>
                        <a:rPr lang="en-ZA" sz="1600" b="1" i="0" u="none" kern="1200" dirty="0">
                          <a:solidFill>
                            <a:schemeClr val="dk1"/>
                          </a:solidFill>
                          <a:effectLst/>
                        </a:rPr>
                        <a:t>The Electronic Communications Amendment Bill (ECA Bill) (competitions matters)</a:t>
                      </a:r>
                    </a:p>
                    <a:p>
                      <a:pPr marL="285750" indent="-285750" algn="just">
                        <a:buFont typeface="Arial" panose="020B0604020202020204" pitchFamily="34" charset="0"/>
                        <a:buChar char="•"/>
                      </a:pPr>
                      <a:r>
                        <a:rPr lang="en-ZA" sz="1600" kern="1200" dirty="0">
                          <a:solidFill>
                            <a:schemeClr val="dk1"/>
                          </a:solidFill>
                          <a:effectLst/>
                        </a:rPr>
                        <a:t>The Competition Commission issued a Data Services Market Inquiry (DSMI) report on 2 December 2019. </a:t>
                      </a:r>
                    </a:p>
                    <a:p>
                      <a:pPr marL="285750" indent="-285750" algn="just">
                        <a:buFont typeface="Arial" panose="020B0604020202020204" pitchFamily="34" charset="0"/>
                        <a:buChar char="•"/>
                      </a:pPr>
                      <a:r>
                        <a:rPr lang="en-ZA" sz="1600" kern="1200" dirty="0">
                          <a:solidFill>
                            <a:schemeClr val="dk1"/>
                          </a:solidFill>
                          <a:effectLst/>
                        </a:rPr>
                        <a:t>The Commission found that access to affordable data is becoming essential for every citizen and that the move towards a digital world is hampered by high data prices. </a:t>
                      </a:r>
                    </a:p>
                    <a:p>
                      <a:pPr marL="285750" indent="-285750" algn="just">
                        <a:buFont typeface="Arial" panose="020B0604020202020204" pitchFamily="34" charset="0"/>
                        <a:buChar char="•"/>
                      </a:pPr>
                      <a:r>
                        <a:rPr lang="en-ZA" sz="1600" kern="1200" dirty="0">
                          <a:solidFill>
                            <a:schemeClr val="dk1"/>
                          </a:solidFill>
                          <a:effectLst/>
                        </a:rPr>
                        <a:t>The ECA Bill (competitions matters) seeks to address several legal impediments ranging from competition concerns in the wholesale market; facilities access; wholesale roaming access; Mobile Virtual Network Operator (MVNO) access to limits of market review provisions.</a:t>
                      </a:r>
                    </a:p>
                    <a:p>
                      <a:pPr marL="285750" indent="-285750" algn="just">
                        <a:buFont typeface="Arial" panose="020B0604020202020204" pitchFamily="34" charset="0"/>
                        <a:buChar char="•"/>
                      </a:pPr>
                      <a:r>
                        <a:rPr lang="en-ZA" sz="1600" b="1" dirty="0">
                          <a:solidFill>
                            <a:schemeClr val="tx1"/>
                          </a:solidFill>
                          <a:latin typeface="+mn-lt"/>
                          <a:cs typeface="Arial" panose="020B0604020202020204" pitchFamily="34" charset="0"/>
                        </a:rPr>
                        <a:t>The programme  3 will be able to fund this activity within its budget</a:t>
                      </a:r>
                    </a:p>
                    <a:p>
                      <a:pPr marL="0" indent="0" algn="just">
                        <a:buFont typeface="Arial" panose="020B0604020202020204" pitchFamily="34" charset="0"/>
                        <a:buNone/>
                      </a:pPr>
                      <a:endParaRPr lang="en-ZA" sz="1600" kern="1200" dirty="0">
                        <a:solidFill>
                          <a:schemeClr val="dk1"/>
                        </a:solidFill>
                        <a:effectLst/>
                      </a:endParaRPr>
                    </a:p>
                  </a:txBody>
                  <a:tcPr/>
                </a:tc>
                <a:extLst>
                  <a:ext uri="{0D108BD9-81ED-4DB2-BD59-A6C34878D82A}">
                    <a16:rowId xmlns:a16="http://schemas.microsoft.com/office/drawing/2014/main" val="573507607"/>
                  </a:ext>
                </a:extLst>
              </a:tr>
            </a:tbl>
          </a:graphicData>
        </a:graphic>
      </p:graphicFrame>
      <p:sp>
        <p:nvSpPr>
          <p:cNvPr id="3" name="TextBox 2">
            <a:extLst>
              <a:ext uri="{FF2B5EF4-FFF2-40B4-BE49-F238E27FC236}">
                <a16:creationId xmlns:a16="http://schemas.microsoft.com/office/drawing/2014/main" id="{B8D5FE21-E965-33F2-5ED9-C54D03D313C6}"/>
              </a:ext>
            </a:extLst>
          </p:cNvPr>
          <p:cNvSpPr txBox="1"/>
          <p:nvPr/>
        </p:nvSpPr>
        <p:spPr>
          <a:xfrm>
            <a:off x="11736280" y="6488668"/>
            <a:ext cx="455720" cy="369332"/>
          </a:xfrm>
          <a:prstGeom prst="rect">
            <a:avLst/>
          </a:prstGeom>
          <a:noFill/>
        </p:spPr>
        <p:txBody>
          <a:bodyPr wrap="square" rtlCol="0">
            <a:spAutoFit/>
          </a:bodyPr>
          <a:lstStyle/>
          <a:p>
            <a:r>
              <a:rPr lang="en-ZA" dirty="0">
                <a:solidFill>
                  <a:schemeClr val="bg1"/>
                </a:solidFill>
              </a:rPr>
              <a:t>13</a:t>
            </a:r>
          </a:p>
        </p:txBody>
      </p:sp>
    </p:spTree>
    <p:extLst>
      <p:ext uri="{BB962C8B-B14F-4D97-AF65-F5344CB8AC3E}">
        <p14:creationId xmlns:p14="http://schemas.microsoft.com/office/powerpoint/2010/main" val="670986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23723-7256-3CC6-66CF-AE6973ABF198}"/>
              </a:ext>
            </a:extLst>
          </p:cNvPr>
          <p:cNvSpPr>
            <a:spLocks noGrp="1"/>
          </p:cNvSpPr>
          <p:nvPr>
            <p:ph type="title"/>
          </p:nvPr>
        </p:nvSpPr>
        <p:spPr>
          <a:xfrm>
            <a:off x="2367093" y="0"/>
            <a:ext cx="8733971" cy="845758"/>
          </a:xfrm>
        </p:spPr>
        <p:txBody>
          <a:bodyPr>
            <a:noAutofit/>
          </a:bodyPr>
          <a:lstStyle/>
          <a:p>
            <a:pPr algn="ctr"/>
            <a:r>
              <a:rPr lang="en-ZA" sz="2800" b="1" dirty="0">
                <a:solidFill>
                  <a:srgbClr val="005D28"/>
                </a:solidFill>
                <a:cs typeface="Arial" panose="020B0604020202020204" pitchFamily="34" charset="0"/>
              </a:rPr>
              <a:t>IMPLICATIONS OF BUDGET ALLOCATION REDUCTIONS ON SERVICE DELIVERY</a:t>
            </a:r>
            <a:r>
              <a:rPr lang="en-ZA" sz="2800" dirty="0">
                <a:solidFill>
                  <a:srgbClr val="005D28"/>
                </a:solidFill>
                <a:ea typeface="+mn-ea"/>
                <a:cs typeface="Arial" panose="020B0604020202020204" pitchFamily="34" charset="0"/>
              </a:rPr>
              <a:t>(2)</a:t>
            </a:r>
          </a:p>
        </p:txBody>
      </p:sp>
      <p:graphicFrame>
        <p:nvGraphicFramePr>
          <p:cNvPr id="4" name="Table 4">
            <a:extLst>
              <a:ext uri="{FF2B5EF4-FFF2-40B4-BE49-F238E27FC236}">
                <a16:creationId xmlns:a16="http://schemas.microsoft.com/office/drawing/2014/main" id="{2AA3D18F-5F95-528D-AE96-8AACF96D6E65}"/>
              </a:ext>
            </a:extLst>
          </p:cNvPr>
          <p:cNvGraphicFramePr>
            <a:graphicFrameLocks noGrp="1"/>
          </p:cNvGraphicFramePr>
          <p:nvPr>
            <p:extLst>
              <p:ext uri="{D42A27DB-BD31-4B8C-83A1-F6EECF244321}">
                <p14:modId xmlns:p14="http://schemas.microsoft.com/office/powerpoint/2010/main" val="4038093035"/>
              </p:ext>
            </p:extLst>
          </p:nvPr>
        </p:nvGraphicFramePr>
        <p:xfrm>
          <a:off x="175231" y="1010744"/>
          <a:ext cx="11841537" cy="5203604"/>
        </p:xfrm>
        <a:graphic>
          <a:graphicData uri="http://schemas.openxmlformats.org/drawingml/2006/table">
            <a:tbl>
              <a:tblPr firstRow="1" bandRow="1">
                <a:tableStyleId>{10A1B5D5-9B99-4C35-A422-299274C87663}</a:tableStyleId>
              </a:tblPr>
              <a:tblGrid>
                <a:gridCol w="2832618">
                  <a:extLst>
                    <a:ext uri="{9D8B030D-6E8A-4147-A177-3AD203B41FA5}">
                      <a16:colId xmlns:a16="http://schemas.microsoft.com/office/drawing/2014/main" val="3554823771"/>
                    </a:ext>
                  </a:extLst>
                </a:gridCol>
                <a:gridCol w="9008919">
                  <a:extLst>
                    <a:ext uri="{9D8B030D-6E8A-4147-A177-3AD203B41FA5}">
                      <a16:colId xmlns:a16="http://schemas.microsoft.com/office/drawing/2014/main" val="3751299416"/>
                    </a:ext>
                  </a:extLst>
                </a:gridCol>
              </a:tblGrid>
              <a:tr h="387549">
                <a:tc>
                  <a:txBody>
                    <a:bodyPr/>
                    <a:lstStyle/>
                    <a:p>
                      <a:r>
                        <a:rPr lang="en-ZA" dirty="0">
                          <a:solidFill>
                            <a:schemeClr val="bg1"/>
                          </a:solidFill>
                        </a:rPr>
                        <a:t>SUBPROGRAMME</a:t>
                      </a:r>
                      <a:endParaRPr lang="en-ZA" dirty="0">
                        <a:solidFill>
                          <a:schemeClr val="bg1"/>
                        </a:solidFill>
                        <a:latin typeface="Arial" panose="020B0604020202020204" pitchFamily="34" charset="0"/>
                        <a:cs typeface="Arial" panose="020B0604020202020204" pitchFamily="34" charset="0"/>
                      </a:endParaRPr>
                    </a:p>
                  </a:txBody>
                  <a:tcPr/>
                </a:tc>
                <a:tc>
                  <a:txBody>
                    <a:bodyPr/>
                    <a:lstStyle/>
                    <a:p>
                      <a:r>
                        <a:rPr lang="en-ZA" sz="1800" dirty="0">
                          <a:solidFill>
                            <a:schemeClr val="bg1"/>
                          </a:solidFill>
                        </a:rPr>
                        <a:t>SERVICE DELIVERY IMPLICATIONS AND IMPACT OF THE PROPOSED ALLOCATION</a:t>
                      </a:r>
                      <a:endParaRPr lang="en-ZA"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70302234"/>
                  </a:ext>
                </a:extLst>
              </a:tr>
              <a:tr h="22770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00" dirty="0">
                          <a:effectLst/>
                        </a:rPr>
                        <a:t>Regulatory Institutions subprogramme </a:t>
                      </a:r>
                    </a:p>
                  </a:txBody>
                  <a:tcPr/>
                </a:tc>
                <a:tc>
                  <a:txBody>
                    <a:bodyPr/>
                    <a:lstStyle/>
                    <a:p>
                      <a:r>
                        <a:rPr lang="en-ZA" sz="1600" b="1" u="none" kern="1200" dirty="0">
                          <a:solidFill>
                            <a:schemeClr val="dk1"/>
                          </a:solidFill>
                          <a:effectLst/>
                        </a:rPr>
                        <a:t>The Electronic Communications Amendment Bill (ECA Bill) (USAF)</a:t>
                      </a:r>
                    </a:p>
                    <a:p>
                      <a:pPr marL="285750" indent="-285750">
                        <a:buFont typeface="Arial" panose="020B0604020202020204" pitchFamily="34" charset="0"/>
                        <a:buChar char="•"/>
                      </a:pPr>
                      <a:r>
                        <a:rPr lang="en-ZA" sz="1600" kern="1200" dirty="0">
                          <a:solidFill>
                            <a:schemeClr val="dk1"/>
                          </a:solidFill>
                          <a:effectLst/>
                        </a:rPr>
                        <a:t>The National Development Plan (NDP) mandates the Department to improve the model to bridge the digital divide. It requires that “…the institutional arrangements to manage the ICT environment need to be better structured to ensure that South Africa does not fall victim to a digital divide.”</a:t>
                      </a:r>
                    </a:p>
                    <a:p>
                      <a:pPr marL="285750" indent="-285750">
                        <a:buFont typeface="Arial" panose="020B0604020202020204" pitchFamily="34" charset="0"/>
                        <a:buChar char="•"/>
                      </a:pPr>
                      <a:r>
                        <a:rPr lang="en-ZA" sz="1600" kern="1200" dirty="0">
                          <a:solidFill>
                            <a:schemeClr val="dk1"/>
                          </a:solidFill>
                          <a:effectLst/>
                        </a:rPr>
                        <a:t> The current institutional model for USAASA and USAF is provided in the ECA, that is a legal impediment requiring amendment.  </a:t>
                      </a:r>
                    </a:p>
                    <a:p>
                      <a:pPr marL="285750" indent="-285750">
                        <a:buFont typeface="Arial" panose="020B0604020202020204" pitchFamily="34" charset="0"/>
                        <a:buChar char="•"/>
                      </a:pPr>
                      <a:r>
                        <a:rPr lang="en-ZA" sz="1600" b="1" dirty="0">
                          <a:solidFill>
                            <a:schemeClr val="tx1"/>
                          </a:solidFill>
                          <a:latin typeface="+mn-lt"/>
                          <a:cs typeface="Arial" panose="020B0604020202020204" pitchFamily="34" charset="0"/>
                        </a:rPr>
                        <a:t>The programme  3 will be able to fund this activity within its budget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dirty="0">
                        <a:solidFill>
                          <a:srgbClr val="FF0000"/>
                        </a:solidFill>
                        <a:latin typeface="+mn-lt"/>
                        <a:cs typeface="Arial" panose="020B0604020202020204" pitchFamily="34" charset="0"/>
                      </a:endParaRPr>
                    </a:p>
                    <a:p>
                      <a:pPr marL="285750" indent="-285750">
                        <a:buFont typeface="Arial" panose="020B0604020202020204" pitchFamily="34" charset="0"/>
                        <a:buChar char="•"/>
                      </a:pPr>
                      <a:endParaRPr lang="en-ZA" sz="1600" kern="1200" dirty="0">
                        <a:solidFill>
                          <a:schemeClr val="dk1"/>
                        </a:solidFill>
                        <a:effectLst/>
                      </a:endParaRPr>
                    </a:p>
                  </a:txBody>
                  <a:tcPr/>
                </a:tc>
                <a:extLst>
                  <a:ext uri="{0D108BD9-81ED-4DB2-BD59-A6C34878D82A}">
                    <a16:rowId xmlns:a16="http://schemas.microsoft.com/office/drawing/2014/main" val="1534495925"/>
                  </a:ext>
                </a:extLst>
              </a:tr>
              <a:tr h="25300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00" dirty="0">
                          <a:effectLst/>
                        </a:rPr>
                        <a:t>Regulatory Institutions subprogramme </a:t>
                      </a:r>
                    </a:p>
                  </a:txBody>
                  <a:tcPr/>
                </a:tc>
                <a:tc>
                  <a:txBody>
                    <a:bodyPr/>
                    <a:lstStyle/>
                    <a:p>
                      <a:r>
                        <a:rPr lang="en-ZA" sz="1600" b="1" u="none" kern="1200" cap="none" dirty="0">
                          <a:solidFill>
                            <a:schemeClr val="dk1"/>
                          </a:solidFill>
                          <a:effectLst/>
                        </a:rPr>
                        <a:t>Policy And Policy Direction on Rapid Deployment Of Electronic Communications Networks and Facilities</a:t>
                      </a:r>
                    </a:p>
                    <a:p>
                      <a:pPr marL="285750" indent="-285750">
                        <a:buFont typeface="Arial" panose="020B0604020202020204" pitchFamily="34" charset="0"/>
                        <a:buChar char="•"/>
                      </a:pPr>
                      <a:r>
                        <a:rPr lang="en-ZA" sz="1600" u="none" kern="1200" dirty="0">
                          <a:solidFill>
                            <a:schemeClr val="dk1"/>
                          </a:solidFill>
                          <a:effectLst/>
                        </a:rPr>
                        <a:t>The policy and policy direction on rapid deployment of electronic communications networks and facilities (policy direction) is included in the priority structural reforms of Operation Vulindlela (OV). </a:t>
                      </a:r>
                    </a:p>
                    <a:p>
                      <a:pPr marL="285750" indent="-285750">
                        <a:buFont typeface="Arial" panose="020B0604020202020204" pitchFamily="34" charset="0"/>
                        <a:buChar char="•"/>
                      </a:pPr>
                      <a:r>
                        <a:rPr lang="en-ZA" sz="1600" u="none" kern="1200" dirty="0">
                          <a:solidFill>
                            <a:schemeClr val="dk1"/>
                          </a:solidFill>
                          <a:effectLst/>
                        </a:rPr>
                        <a:t>The remaining legal impediment is a requirement for ICASA to make regulations to provide for dispute resolution, as directed.</a:t>
                      </a:r>
                    </a:p>
                    <a:p>
                      <a:pPr marL="285750" indent="-285750">
                        <a:buFont typeface="Arial" panose="020B0604020202020204" pitchFamily="34" charset="0"/>
                        <a:buChar char="•"/>
                      </a:pPr>
                      <a:r>
                        <a:rPr lang="en-ZA" sz="1600" b="1" dirty="0">
                          <a:solidFill>
                            <a:schemeClr val="tx1"/>
                          </a:solidFill>
                          <a:latin typeface="+mn-lt"/>
                          <a:cs typeface="Arial" panose="020B0604020202020204" pitchFamily="34" charset="0"/>
                        </a:rPr>
                        <a:t>The programme  3 will be able to fund this activity within its budget</a:t>
                      </a:r>
                    </a:p>
                    <a:p>
                      <a:pPr marL="285750" indent="-285750">
                        <a:buFont typeface="Arial" panose="020B0604020202020204" pitchFamily="34" charset="0"/>
                        <a:buChar char="•"/>
                      </a:pPr>
                      <a:endParaRPr lang="en-ZA" sz="1600" u="none" kern="1200" dirty="0">
                        <a:solidFill>
                          <a:schemeClr val="dk1"/>
                        </a:solidFill>
                        <a:effectLst/>
                      </a:endParaRPr>
                    </a:p>
                  </a:txBody>
                  <a:tcPr/>
                </a:tc>
                <a:extLst>
                  <a:ext uri="{0D108BD9-81ED-4DB2-BD59-A6C34878D82A}">
                    <a16:rowId xmlns:a16="http://schemas.microsoft.com/office/drawing/2014/main" val="1017342214"/>
                  </a:ext>
                </a:extLst>
              </a:tr>
            </a:tbl>
          </a:graphicData>
        </a:graphic>
      </p:graphicFrame>
      <p:sp>
        <p:nvSpPr>
          <p:cNvPr id="3" name="TextBox 2">
            <a:extLst>
              <a:ext uri="{FF2B5EF4-FFF2-40B4-BE49-F238E27FC236}">
                <a16:creationId xmlns:a16="http://schemas.microsoft.com/office/drawing/2014/main" id="{7616F123-DE2C-898C-3F83-67DFAE44F211}"/>
              </a:ext>
            </a:extLst>
          </p:cNvPr>
          <p:cNvSpPr txBox="1"/>
          <p:nvPr/>
        </p:nvSpPr>
        <p:spPr>
          <a:xfrm>
            <a:off x="11736280" y="6488668"/>
            <a:ext cx="455720" cy="369332"/>
          </a:xfrm>
          <a:prstGeom prst="rect">
            <a:avLst/>
          </a:prstGeom>
          <a:noFill/>
        </p:spPr>
        <p:txBody>
          <a:bodyPr wrap="square" rtlCol="0">
            <a:spAutoFit/>
          </a:bodyPr>
          <a:lstStyle/>
          <a:p>
            <a:r>
              <a:rPr lang="en-ZA" dirty="0">
                <a:solidFill>
                  <a:schemeClr val="bg1"/>
                </a:solidFill>
              </a:rPr>
              <a:t>14</a:t>
            </a:r>
          </a:p>
        </p:txBody>
      </p:sp>
    </p:spTree>
    <p:extLst>
      <p:ext uri="{BB962C8B-B14F-4D97-AF65-F5344CB8AC3E}">
        <p14:creationId xmlns:p14="http://schemas.microsoft.com/office/powerpoint/2010/main" val="3903422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23723-7256-3CC6-66CF-AE6973ABF198}"/>
              </a:ext>
            </a:extLst>
          </p:cNvPr>
          <p:cNvSpPr>
            <a:spLocks noGrp="1"/>
          </p:cNvSpPr>
          <p:nvPr>
            <p:ph type="title"/>
          </p:nvPr>
        </p:nvSpPr>
        <p:spPr>
          <a:xfrm>
            <a:off x="2367093" y="247170"/>
            <a:ext cx="9018457" cy="598588"/>
          </a:xfrm>
        </p:spPr>
        <p:txBody>
          <a:bodyPr>
            <a:noAutofit/>
          </a:bodyPr>
          <a:lstStyle/>
          <a:p>
            <a:pPr algn="ctr"/>
            <a:r>
              <a:rPr lang="en-ZA" sz="2800" b="1" dirty="0">
                <a:solidFill>
                  <a:srgbClr val="005D28"/>
                </a:solidFill>
                <a:cs typeface="Arial" panose="020B0604020202020204" pitchFamily="34" charset="0"/>
              </a:rPr>
              <a:t>IMPLICATIONS OF BUDGET ALLOCATION REDUCTIONS ON SERVICE DELIVERY</a:t>
            </a:r>
            <a:r>
              <a:rPr lang="en-ZA" sz="2800" dirty="0">
                <a:solidFill>
                  <a:srgbClr val="005D28"/>
                </a:solidFill>
                <a:ea typeface="+mn-ea"/>
                <a:cs typeface="Arial" panose="020B0604020202020204" pitchFamily="34" charset="0"/>
              </a:rPr>
              <a:t>(3)</a:t>
            </a:r>
          </a:p>
        </p:txBody>
      </p:sp>
      <p:sp>
        <p:nvSpPr>
          <p:cNvPr id="3" name="TextBox 2">
            <a:extLst>
              <a:ext uri="{FF2B5EF4-FFF2-40B4-BE49-F238E27FC236}">
                <a16:creationId xmlns:a16="http://schemas.microsoft.com/office/drawing/2014/main" id="{001C0DE0-42D2-B81C-C7DF-96DDDDDA6FCB}"/>
              </a:ext>
            </a:extLst>
          </p:cNvPr>
          <p:cNvSpPr txBox="1"/>
          <p:nvPr/>
        </p:nvSpPr>
        <p:spPr>
          <a:xfrm>
            <a:off x="11736280" y="6488668"/>
            <a:ext cx="455720" cy="369332"/>
          </a:xfrm>
          <a:prstGeom prst="rect">
            <a:avLst/>
          </a:prstGeom>
          <a:noFill/>
        </p:spPr>
        <p:txBody>
          <a:bodyPr wrap="square" rtlCol="0">
            <a:spAutoFit/>
          </a:bodyPr>
          <a:lstStyle/>
          <a:p>
            <a:r>
              <a:rPr lang="en-ZA" dirty="0">
                <a:solidFill>
                  <a:schemeClr val="bg1"/>
                </a:solidFill>
              </a:rPr>
              <a:t>15</a:t>
            </a:r>
          </a:p>
        </p:txBody>
      </p:sp>
      <p:graphicFrame>
        <p:nvGraphicFramePr>
          <p:cNvPr id="5" name="Table 4">
            <a:extLst>
              <a:ext uri="{FF2B5EF4-FFF2-40B4-BE49-F238E27FC236}">
                <a16:creationId xmlns:a16="http://schemas.microsoft.com/office/drawing/2014/main" id="{ED0C1291-9130-709D-5F48-744E3119711A}"/>
              </a:ext>
            </a:extLst>
          </p:cNvPr>
          <p:cNvGraphicFramePr>
            <a:graphicFrameLocks noGrp="1"/>
          </p:cNvGraphicFramePr>
          <p:nvPr>
            <p:extLst>
              <p:ext uri="{D42A27DB-BD31-4B8C-83A1-F6EECF244321}">
                <p14:modId xmlns:p14="http://schemas.microsoft.com/office/powerpoint/2010/main" val="604869944"/>
              </p:ext>
            </p:extLst>
          </p:nvPr>
        </p:nvGraphicFramePr>
        <p:xfrm>
          <a:off x="223521" y="1018814"/>
          <a:ext cx="11684000" cy="4602480"/>
        </p:xfrm>
        <a:graphic>
          <a:graphicData uri="http://schemas.openxmlformats.org/drawingml/2006/table">
            <a:tbl>
              <a:tblPr firstRow="1" bandRow="1">
                <a:tableStyleId>{10A1B5D5-9B99-4C35-A422-299274C87663}</a:tableStyleId>
              </a:tblPr>
              <a:tblGrid>
                <a:gridCol w="1971039">
                  <a:extLst>
                    <a:ext uri="{9D8B030D-6E8A-4147-A177-3AD203B41FA5}">
                      <a16:colId xmlns:a16="http://schemas.microsoft.com/office/drawing/2014/main" val="3554823771"/>
                    </a:ext>
                  </a:extLst>
                </a:gridCol>
                <a:gridCol w="9712961">
                  <a:extLst>
                    <a:ext uri="{9D8B030D-6E8A-4147-A177-3AD203B41FA5}">
                      <a16:colId xmlns:a16="http://schemas.microsoft.com/office/drawing/2014/main" val="3751299416"/>
                    </a:ext>
                  </a:extLst>
                </a:gridCol>
              </a:tblGrid>
              <a:tr h="344497">
                <a:tc>
                  <a:txBody>
                    <a:bodyPr/>
                    <a:lstStyle/>
                    <a:p>
                      <a:r>
                        <a:rPr lang="en-ZA" dirty="0">
                          <a:solidFill>
                            <a:schemeClr val="bg1"/>
                          </a:solidFill>
                        </a:rPr>
                        <a:t>SUBPROGRAMME</a:t>
                      </a:r>
                      <a:endParaRPr lang="en-ZA" dirty="0">
                        <a:solidFill>
                          <a:schemeClr val="bg1"/>
                        </a:solidFill>
                        <a:latin typeface="Arial" panose="020B0604020202020204" pitchFamily="34" charset="0"/>
                        <a:cs typeface="Arial" panose="020B0604020202020204" pitchFamily="34" charset="0"/>
                      </a:endParaRPr>
                    </a:p>
                  </a:txBody>
                  <a:tcPr/>
                </a:tc>
                <a:tc>
                  <a:txBody>
                    <a:bodyPr/>
                    <a:lstStyle/>
                    <a:p>
                      <a:r>
                        <a:rPr lang="en-ZA" sz="1800" dirty="0">
                          <a:solidFill>
                            <a:schemeClr val="bg1"/>
                          </a:solidFill>
                        </a:rPr>
                        <a:t>SERVICE DELIVERY IMPLICATIONS AND IMPACT OF THE PROPOSED ALLOCATION</a:t>
                      </a:r>
                      <a:endParaRPr lang="en-ZA"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70302234"/>
                  </a:ext>
                </a:extLst>
              </a:tr>
              <a:tr h="23633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00" dirty="0">
                          <a:effectLst/>
                        </a:rPr>
                        <a:t>Regulatory Institutions subprogramme </a:t>
                      </a:r>
                    </a:p>
                  </a:txBody>
                  <a:tcPr/>
                </a:tc>
                <a:tc>
                  <a:txBody>
                    <a:bodyPr/>
                    <a:lstStyle/>
                    <a:p>
                      <a:r>
                        <a:rPr lang="en-US" sz="1600" b="1" kern="1200" dirty="0">
                          <a:solidFill>
                            <a:schemeClr val="dk1"/>
                          </a:solidFill>
                          <a:effectLst/>
                          <a:latin typeface="+mn-lt"/>
                        </a:rPr>
                        <a:t>Digital Regulatory Reform </a:t>
                      </a:r>
                      <a:r>
                        <a:rPr lang="en-US" sz="1600" b="0" i="1" kern="1200" dirty="0">
                          <a:solidFill>
                            <a:schemeClr val="dk1"/>
                          </a:solidFill>
                          <a:effectLst/>
                          <a:latin typeface="+mn-lt"/>
                        </a:rPr>
                        <a:t>(R </a:t>
                      </a:r>
                      <a:r>
                        <a:rPr lang="en-ZA" sz="1600" b="0" i="1" dirty="0">
                          <a:latin typeface="+mn-lt"/>
                        </a:rPr>
                        <a:t>1 828 000.00)</a:t>
                      </a:r>
                      <a:r>
                        <a:rPr lang="en-US" sz="1600" b="0" i="1" kern="1200" dirty="0">
                          <a:solidFill>
                            <a:schemeClr val="dk1"/>
                          </a:solidFill>
                          <a:effectLst/>
                          <a:latin typeface="+mn-lt"/>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mn-lt"/>
                          <a:cs typeface="Arial" panose="020B0604020202020204" pitchFamily="34" charset="0"/>
                        </a:rPr>
                        <a:t>The intention is to develop the Working Model on the 3 Regulators (ICASA, zaDNA and FPB) </a:t>
                      </a:r>
                      <a:r>
                        <a:rPr lang="en-GB" sz="1400" dirty="0">
                          <a:latin typeface="+mn-lt"/>
                          <a:cs typeface="Arial" panose="020B0604020202020204" pitchFamily="34" charset="0"/>
                        </a:rPr>
                        <a:t>to enforce accountability in the sector</a:t>
                      </a:r>
                      <a:endParaRPr lang="en-US" sz="1400" dirty="0">
                        <a:solidFill>
                          <a:schemeClr val="tx1"/>
                        </a:solidFill>
                        <a:latin typeface="+mn-lt"/>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mn-lt"/>
                          <a:cs typeface="Arial" panose="020B0604020202020204" pitchFamily="34" charset="0"/>
                        </a:rPr>
                        <a:t>In line with international trends, assess and respond to the digital economy and transformation by assessing whether the existing national regulatory and legislative frameworks around electronic communications, internet governance and the sharing and accessing of content offline and  online remain relevant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mn-lt"/>
                          <a:cs typeface="Arial" panose="020B0604020202020204" pitchFamily="34" charset="0"/>
                        </a:rPr>
                        <a:t>Examine national and international research and communicate key findings to other Government departments and relevant institutions, stakeholders and the wider public</a:t>
                      </a:r>
                      <a:endParaRPr lang="en-ZA" sz="1400" dirty="0">
                        <a:solidFill>
                          <a:srgbClr val="FF0000"/>
                        </a:solidFill>
                        <a:latin typeface="+mn-lt"/>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mn-lt"/>
                          <a:cs typeface="Arial" panose="020B0604020202020204" pitchFamily="34" charset="0"/>
                        </a:rPr>
                        <a:t>Look at a model that will ensure that there is synergies in regulating content and overseeing broadcast media and</a:t>
                      </a:r>
                      <a:r>
                        <a:rPr lang="en-GB" sz="1400" b="0" i="0" kern="1200" dirty="0">
                          <a:solidFill>
                            <a:schemeClr val="dk1"/>
                          </a:solidFill>
                          <a:effectLst/>
                          <a:latin typeface="+mn-lt"/>
                          <a:ea typeface="+mn-ea"/>
                          <a:cs typeface="Arial" panose="020B0604020202020204" pitchFamily="34" charset="0"/>
                        </a:rPr>
                        <a:t> supporting the development, viability and integrity of the wider South African media sector in delivering community and public service objectives</a:t>
                      </a:r>
                      <a:r>
                        <a:rPr lang="en-GB" sz="1400" dirty="0">
                          <a:latin typeface="+mn-lt"/>
                          <a:cs typeface="Arial" panose="020B0604020202020204" pitchFamily="34" charset="0"/>
                        </a:rPr>
                        <a:t>, on-demand audiovisual media, video-sharing platforms and </a:t>
                      </a:r>
                      <a:r>
                        <a:rPr lang="en-GB" sz="1400" b="0" i="0" kern="1200" dirty="0">
                          <a:solidFill>
                            <a:schemeClr val="dk1"/>
                          </a:solidFill>
                          <a:effectLst/>
                          <a:latin typeface="+mn-lt"/>
                          <a:ea typeface="+mn-ea"/>
                          <a:cs typeface="Arial" panose="020B0604020202020204" pitchFamily="34" charset="0"/>
                        </a:rPr>
                        <a:t> safeguarding all South Africans, and in particular children, as they interact with and use online spaces</a:t>
                      </a:r>
                      <a:r>
                        <a:rPr lang="en-GB" sz="1400" dirty="0">
                          <a:latin typeface="+mn-lt"/>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mn-lt"/>
                          <a:cs typeface="Arial" panose="020B0604020202020204" pitchFamily="34" charset="0"/>
                        </a:rPr>
                        <a:t>Propose a robust, adaptable and proportionate regulatory framework and an adaptable regulatory structure that provides greater clarity and protection to the citizen and minimises costs to the public funds.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kern="1200" dirty="0">
                          <a:solidFill>
                            <a:schemeClr val="dk1"/>
                          </a:solidFill>
                          <a:effectLst/>
                          <a:latin typeface="+mn-lt"/>
                          <a:ea typeface="+mn-ea"/>
                          <a:cs typeface="Arial" panose="020B0604020202020204" pitchFamily="34" charset="0"/>
                        </a:rPr>
                        <a:t>Given the unique challenges posed by regulation of the digital landscape or platforms is developing at pace, the model will look at how South Africa can lead in ensuring a more coherent, coordinated and clear regulatory approach across digital and online services and encourage working relationships between digital regulators, for the good public good and economic development.</a:t>
                      </a:r>
                      <a:endParaRPr lang="en-GB" sz="1400" dirty="0">
                        <a:latin typeface="+mn-lt"/>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b="1" dirty="0">
                          <a:solidFill>
                            <a:schemeClr val="tx1"/>
                          </a:solidFill>
                          <a:latin typeface="+mn-lt"/>
                          <a:cs typeface="Arial" panose="020B0604020202020204" pitchFamily="34" charset="0"/>
                        </a:rPr>
                        <a:t>The budget cuts will affect the study that has to be undertaken to develop this new model that is taking shape globally</a:t>
                      </a:r>
                      <a:endParaRPr lang="en-ZA" sz="1600" b="1" kern="1200" dirty="0">
                        <a:solidFill>
                          <a:schemeClr val="tx1"/>
                        </a:solidFill>
                        <a:effectLst/>
                        <a:latin typeface="+mn-lt"/>
                        <a:ea typeface="+mn-ea"/>
                        <a:cs typeface="Arial" panose="020B0604020202020204" pitchFamily="34" charset="0"/>
                      </a:endParaRPr>
                    </a:p>
                  </a:txBody>
                  <a:tcPr/>
                </a:tc>
                <a:extLst>
                  <a:ext uri="{0D108BD9-81ED-4DB2-BD59-A6C34878D82A}">
                    <a16:rowId xmlns:a16="http://schemas.microsoft.com/office/drawing/2014/main" val="784614261"/>
                  </a:ext>
                </a:extLst>
              </a:tr>
            </a:tbl>
          </a:graphicData>
        </a:graphic>
      </p:graphicFrame>
    </p:spTree>
    <p:extLst>
      <p:ext uri="{BB962C8B-B14F-4D97-AF65-F5344CB8AC3E}">
        <p14:creationId xmlns:p14="http://schemas.microsoft.com/office/powerpoint/2010/main" val="2012072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23723-7256-3CC6-66CF-AE6973ABF198}"/>
              </a:ext>
            </a:extLst>
          </p:cNvPr>
          <p:cNvSpPr>
            <a:spLocks noGrp="1"/>
          </p:cNvSpPr>
          <p:nvPr>
            <p:ph type="title"/>
          </p:nvPr>
        </p:nvSpPr>
        <p:spPr>
          <a:xfrm>
            <a:off x="2367093" y="247170"/>
            <a:ext cx="9018457" cy="598588"/>
          </a:xfrm>
        </p:spPr>
        <p:txBody>
          <a:bodyPr>
            <a:noAutofit/>
          </a:bodyPr>
          <a:lstStyle/>
          <a:p>
            <a:pPr algn="ctr"/>
            <a:r>
              <a:rPr lang="en-ZA" sz="2800" b="1" dirty="0">
                <a:solidFill>
                  <a:srgbClr val="005D28"/>
                </a:solidFill>
                <a:cs typeface="Arial" panose="020B0604020202020204" pitchFamily="34" charset="0"/>
              </a:rPr>
              <a:t>IMPLICATIONS OF BUDGET ALLOCATION REDUCTIONS ON SERVICE DELIVERY</a:t>
            </a:r>
            <a:r>
              <a:rPr lang="en-ZA" sz="2800" dirty="0">
                <a:solidFill>
                  <a:srgbClr val="005D28"/>
                </a:solidFill>
                <a:ea typeface="+mn-ea"/>
                <a:cs typeface="Arial" panose="020B0604020202020204" pitchFamily="34" charset="0"/>
              </a:rPr>
              <a:t>(3)</a:t>
            </a:r>
          </a:p>
        </p:txBody>
      </p:sp>
      <p:sp>
        <p:nvSpPr>
          <p:cNvPr id="3" name="TextBox 2">
            <a:extLst>
              <a:ext uri="{FF2B5EF4-FFF2-40B4-BE49-F238E27FC236}">
                <a16:creationId xmlns:a16="http://schemas.microsoft.com/office/drawing/2014/main" id="{001C0DE0-42D2-B81C-C7DF-96DDDDDA6FCB}"/>
              </a:ext>
            </a:extLst>
          </p:cNvPr>
          <p:cNvSpPr txBox="1"/>
          <p:nvPr/>
        </p:nvSpPr>
        <p:spPr>
          <a:xfrm>
            <a:off x="11736280" y="6488668"/>
            <a:ext cx="455720" cy="369332"/>
          </a:xfrm>
          <a:prstGeom prst="rect">
            <a:avLst/>
          </a:prstGeom>
          <a:noFill/>
        </p:spPr>
        <p:txBody>
          <a:bodyPr wrap="square" rtlCol="0">
            <a:spAutoFit/>
          </a:bodyPr>
          <a:lstStyle/>
          <a:p>
            <a:r>
              <a:rPr lang="en-ZA" dirty="0">
                <a:solidFill>
                  <a:schemeClr val="bg1"/>
                </a:solidFill>
              </a:rPr>
              <a:t>15</a:t>
            </a:r>
          </a:p>
        </p:txBody>
      </p:sp>
      <p:graphicFrame>
        <p:nvGraphicFramePr>
          <p:cNvPr id="5" name="Table 4">
            <a:extLst>
              <a:ext uri="{FF2B5EF4-FFF2-40B4-BE49-F238E27FC236}">
                <a16:creationId xmlns:a16="http://schemas.microsoft.com/office/drawing/2014/main" id="{ED0C1291-9130-709D-5F48-744E3119711A}"/>
              </a:ext>
            </a:extLst>
          </p:cNvPr>
          <p:cNvGraphicFramePr>
            <a:graphicFrameLocks noGrp="1"/>
          </p:cNvGraphicFramePr>
          <p:nvPr>
            <p:extLst>
              <p:ext uri="{D42A27DB-BD31-4B8C-83A1-F6EECF244321}">
                <p14:modId xmlns:p14="http://schemas.microsoft.com/office/powerpoint/2010/main" val="758822551"/>
              </p:ext>
            </p:extLst>
          </p:nvPr>
        </p:nvGraphicFramePr>
        <p:xfrm>
          <a:off x="142240" y="1018814"/>
          <a:ext cx="11866879" cy="5516880"/>
        </p:xfrm>
        <a:graphic>
          <a:graphicData uri="http://schemas.openxmlformats.org/drawingml/2006/table">
            <a:tbl>
              <a:tblPr firstRow="1" bandRow="1">
                <a:tableStyleId>{10A1B5D5-9B99-4C35-A422-299274C87663}</a:tableStyleId>
              </a:tblPr>
              <a:tblGrid>
                <a:gridCol w="2242317">
                  <a:extLst>
                    <a:ext uri="{9D8B030D-6E8A-4147-A177-3AD203B41FA5}">
                      <a16:colId xmlns:a16="http://schemas.microsoft.com/office/drawing/2014/main" val="3554823771"/>
                    </a:ext>
                  </a:extLst>
                </a:gridCol>
                <a:gridCol w="9624562">
                  <a:extLst>
                    <a:ext uri="{9D8B030D-6E8A-4147-A177-3AD203B41FA5}">
                      <a16:colId xmlns:a16="http://schemas.microsoft.com/office/drawing/2014/main" val="3751299416"/>
                    </a:ext>
                  </a:extLst>
                </a:gridCol>
              </a:tblGrid>
              <a:tr h="344497">
                <a:tc>
                  <a:txBody>
                    <a:bodyPr/>
                    <a:lstStyle/>
                    <a:p>
                      <a:r>
                        <a:rPr lang="en-ZA" dirty="0">
                          <a:solidFill>
                            <a:schemeClr val="bg1"/>
                          </a:solidFill>
                        </a:rPr>
                        <a:t>SUBPROGRAMME</a:t>
                      </a:r>
                      <a:endParaRPr lang="en-ZA" dirty="0">
                        <a:solidFill>
                          <a:schemeClr val="bg1"/>
                        </a:solidFill>
                        <a:latin typeface="Arial" panose="020B0604020202020204" pitchFamily="34" charset="0"/>
                        <a:cs typeface="Arial" panose="020B0604020202020204" pitchFamily="34" charset="0"/>
                      </a:endParaRPr>
                    </a:p>
                  </a:txBody>
                  <a:tcPr/>
                </a:tc>
                <a:tc>
                  <a:txBody>
                    <a:bodyPr/>
                    <a:lstStyle/>
                    <a:p>
                      <a:r>
                        <a:rPr lang="en-ZA" sz="1800" dirty="0">
                          <a:solidFill>
                            <a:schemeClr val="bg1"/>
                          </a:solidFill>
                        </a:rPr>
                        <a:t>SERVICE DELIVERY IMPLICATIONS AND IMPACT OF THE PROPOSED ALLOCATION</a:t>
                      </a:r>
                      <a:endParaRPr lang="en-ZA"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70302234"/>
                  </a:ext>
                </a:extLst>
              </a:tr>
              <a:tr h="23633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00" dirty="0">
                          <a:effectLst/>
                        </a:rPr>
                        <a:t>Regulatory Institutions subprogramme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4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400" kern="100" dirty="0">
                        <a:solidFill>
                          <a:srgbClr val="FF0000"/>
                        </a:solidFill>
                        <a:effectLst/>
                      </a:endParaRPr>
                    </a:p>
                  </a:txBody>
                  <a:tcPr/>
                </a:tc>
                <a:tc>
                  <a:txBody>
                    <a:bodyPr/>
                    <a:lstStyle/>
                    <a:p>
                      <a:pPr marL="0" indent="0">
                        <a:buFont typeface="Arial" panose="020B0604020202020204" pitchFamily="34" charset="0"/>
                        <a:buNone/>
                      </a:pPr>
                      <a:r>
                        <a:rPr lang="en-US" sz="1400" b="1" kern="1200" dirty="0">
                          <a:solidFill>
                            <a:schemeClr val="dk1"/>
                          </a:solidFill>
                          <a:effectLst/>
                        </a:rPr>
                        <a:t>SABC Bill </a:t>
                      </a:r>
                      <a:r>
                        <a:rPr lang="en-US" sz="1400" b="0" i="1" kern="1200" dirty="0">
                          <a:solidFill>
                            <a:schemeClr val="dk1"/>
                          </a:solidFill>
                          <a:effectLst/>
                        </a:rPr>
                        <a:t>(R </a:t>
                      </a:r>
                      <a:r>
                        <a:rPr lang="en-ZA" sz="1400" b="0" i="1" dirty="0"/>
                        <a:t>1 894 000.00)</a:t>
                      </a:r>
                      <a:r>
                        <a:rPr lang="en-US" sz="1400" b="0" i="1" kern="1200" dirty="0">
                          <a:solidFill>
                            <a:schemeClr val="dk1"/>
                          </a:solidFill>
                          <a:effectLst/>
                        </a:rPr>
                        <a:t>: </a:t>
                      </a:r>
                    </a:p>
                    <a:p>
                      <a:pPr marL="285750" indent="-285750" algn="just">
                        <a:buFont typeface="Arial" panose="020B0604020202020204" pitchFamily="34" charset="0"/>
                        <a:buChar char="•"/>
                      </a:pPr>
                      <a:r>
                        <a:rPr lang="en-GB" sz="1400" dirty="0"/>
                        <a:t>The Bill reforms the legal framework that governs the SABC as a public service media organisation as it faces long-term sustainability challenges, in part because of the emergence of powerful OTT platforms, subscription broadcasters and the decline in linear advertising revenue on which it substantially relies. </a:t>
                      </a:r>
                    </a:p>
                    <a:p>
                      <a:pPr marL="285750" indent="-285750" algn="just">
                        <a:buFont typeface="Arial" panose="020B0604020202020204" pitchFamily="34" charset="0"/>
                        <a:buChar char="•"/>
                      </a:pPr>
                      <a:r>
                        <a:rPr lang="en-GB" sz="1400" dirty="0"/>
                        <a:t>The Bill support SABC in adapting to rapid technological and market change, and enhances the opportunities of the SABC to provide and make available its content on a wide range of audio-visual services, including VoD/OTT services </a:t>
                      </a:r>
                    </a:p>
                    <a:p>
                      <a:pPr marL="285750" indent="-285750" algn="just">
                        <a:buFont typeface="Arial" panose="020B0604020202020204" pitchFamily="34" charset="0"/>
                        <a:buChar char="•"/>
                      </a:pPr>
                      <a:r>
                        <a:rPr lang="en-US" sz="1400" kern="1200" dirty="0">
                          <a:solidFill>
                            <a:schemeClr val="dk1"/>
                          </a:solidFill>
                          <a:effectLst/>
                        </a:rPr>
                        <a:t>The Bill seeks to continue with the separation of the public and commercial services accounts of SABC. In this regard, the SABC will have to embark on an exercise to assess how to decouple its commercial and public arms. </a:t>
                      </a:r>
                    </a:p>
                    <a:p>
                      <a:pPr marL="285750" indent="-285750" algn="just">
                        <a:buFont typeface="Arial" panose="020B0604020202020204" pitchFamily="34" charset="0"/>
                        <a:buChar char="•"/>
                      </a:pPr>
                      <a:r>
                        <a:rPr lang="en-US" sz="1400" kern="1200" dirty="0">
                          <a:solidFill>
                            <a:schemeClr val="dk1"/>
                          </a:solidFill>
                          <a:effectLst/>
                        </a:rPr>
                        <a:t>The Bill is also proposing the establishment of a subsidiary with its own board to focus on the commercial affairs of the SABC in embarking on commercial activities to fund the SABC. The commercial board will report to the main board on all of its activities.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effectLst/>
                        </a:rPr>
                        <a:t>The Bill seeks to increase the borrowing ceilings for the SABC and at how the PFMA should be applied to the commercial services of the SABC to ensure that it can compete and acquire content relevant to its audience</a:t>
                      </a:r>
                      <a:r>
                        <a:rPr lang="en-GB" sz="1400" dirty="0"/>
                        <a:t>In this context, thereby allowing the SABC to carry out its activities in a way that it considers most likely to enable it to at least sustain its current level of activities over the long term and to securely meet those public service mandate costs incurred in doing so .</a:t>
                      </a:r>
                    </a:p>
                    <a:p>
                      <a:pPr marL="285750" indent="-285750" algn="just">
                        <a:buFont typeface="Arial" panose="020B0604020202020204" pitchFamily="34" charset="0"/>
                        <a:buChar char="•"/>
                      </a:pPr>
                      <a:r>
                        <a:rPr lang="en-US" sz="1400" kern="1200" dirty="0">
                          <a:solidFill>
                            <a:schemeClr val="dk1"/>
                          </a:solidFill>
                          <a:effectLst/>
                        </a:rPr>
                        <a:t>The Bill re-assures the social cohesion role of the SABC and supporting the creative industries master plan</a:t>
                      </a:r>
                    </a:p>
                    <a:p>
                      <a:pPr marL="285750" indent="-285750" algn="just">
                        <a:buFont typeface="Arial" panose="020B0604020202020204" pitchFamily="34" charset="0"/>
                        <a:buChar char="•"/>
                      </a:pPr>
                      <a:r>
                        <a:rPr lang="en-US" sz="1400" kern="1200" dirty="0">
                          <a:solidFill>
                            <a:schemeClr val="dk1"/>
                          </a:solidFill>
                          <a:effectLst/>
                        </a:rPr>
                        <a:t>The Charter strengthens the editorial independence of the SABC and that the SABC is critical to the universal access of accurate information and ensuring that South Africans participate in the digital economy via education and news and current affairs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0" dirty="0">
                          <a:solidFill>
                            <a:schemeClr val="tx1"/>
                          </a:solidFill>
                          <a:latin typeface="+mn-lt"/>
                          <a:cs typeface="Arial" panose="020B0604020202020204" pitchFamily="34" charset="0"/>
                        </a:rPr>
                        <a:t>The Bill is intending to move away from television license fee to the household fee / levy in line with international trends, and gives the Government up to 36 months to finalise this model and ij terms of who has to collect the household fee.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1" dirty="0">
                          <a:solidFill>
                            <a:schemeClr val="tx1"/>
                          </a:solidFill>
                          <a:latin typeface="+mn-lt"/>
                          <a:cs typeface="Arial" panose="020B0604020202020204" pitchFamily="34" charset="0"/>
                        </a:rPr>
                        <a:t>The budget cuts will affect the study that has to be undertaken to develop this new model that is taking shape globally</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Arial" panose="020B0604020202020204" pitchFamily="34" charset="0"/>
                          <a:ea typeface="+mn-ea"/>
                          <a:cs typeface="Arial" panose="020B0604020202020204" pitchFamily="34" charset="0"/>
                        </a:rPr>
                        <a:t>The SABC has been allocated a bailout by NT and its financial sustainability is critical to ensure its continuation to deliver on its public mandate and to compete. The SABC Bill critical in enabling a viable, efficient and effective SABC</a:t>
                      </a:r>
                      <a:endParaRPr lang="en-ZA" sz="1200" b="1" kern="1200" dirty="0">
                        <a:solidFill>
                          <a:schemeClr val="tx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4086611533"/>
                  </a:ext>
                </a:extLst>
              </a:tr>
            </a:tbl>
          </a:graphicData>
        </a:graphic>
      </p:graphicFrame>
    </p:spTree>
    <p:extLst>
      <p:ext uri="{BB962C8B-B14F-4D97-AF65-F5344CB8AC3E}">
        <p14:creationId xmlns:p14="http://schemas.microsoft.com/office/powerpoint/2010/main" val="362558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2ECF-2A6F-45E6-AB49-8F910ABC5B8B}"/>
              </a:ext>
            </a:extLst>
          </p:cNvPr>
          <p:cNvSpPr>
            <a:spLocks noGrp="1"/>
          </p:cNvSpPr>
          <p:nvPr>
            <p:ph type="title"/>
          </p:nvPr>
        </p:nvSpPr>
        <p:spPr>
          <a:xfrm>
            <a:off x="2511427" y="-41096"/>
            <a:ext cx="8915825" cy="919844"/>
          </a:xfrm>
        </p:spPr>
        <p:txBody>
          <a:bodyPr>
            <a:normAutofit/>
          </a:bodyPr>
          <a:lstStyle/>
          <a:p>
            <a:pPr algn="ctr"/>
            <a:r>
              <a:rPr lang="en-ZA" sz="2400" b="1" dirty="0">
                <a:solidFill>
                  <a:srgbClr val="005D28"/>
                </a:solidFill>
                <a:cs typeface="Arial" panose="020B0604020202020204" pitchFamily="34" charset="0"/>
              </a:rPr>
              <a:t>IMPLICATIONS OF BUDGET ALLOCATION REDUCTIONS ON SERVICE DELIVERY</a:t>
            </a:r>
            <a:r>
              <a:rPr lang="en-ZA" sz="2400" dirty="0">
                <a:solidFill>
                  <a:srgbClr val="005D28"/>
                </a:solidFill>
                <a:ea typeface="+mn-ea"/>
                <a:cs typeface="Arial" panose="020B0604020202020204" pitchFamily="34" charset="0"/>
              </a:rPr>
              <a:t>(4)</a:t>
            </a:r>
          </a:p>
        </p:txBody>
      </p:sp>
      <p:sp>
        <p:nvSpPr>
          <p:cNvPr id="3" name="Text Placeholder 2">
            <a:extLst>
              <a:ext uri="{FF2B5EF4-FFF2-40B4-BE49-F238E27FC236}">
                <a16:creationId xmlns:a16="http://schemas.microsoft.com/office/drawing/2014/main" id="{9F461B5F-A035-4546-8265-C8FC050FD847}"/>
              </a:ext>
            </a:extLst>
          </p:cNvPr>
          <p:cNvSpPr>
            <a:spLocks noGrp="1"/>
          </p:cNvSpPr>
          <p:nvPr>
            <p:ph type="body" idx="1"/>
          </p:nvPr>
        </p:nvSpPr>
        <p:spPr>
          <a:xfrm>
            <a:off x="329184" y="1052623"/>
            <a:ext cx="11242705" cy="5037029"/>
          </a:xfrm>
        </p:spPr>
        <p:txBody>
          <a:bodyPr>
            <a:normAutofit/>
          </a:bodyPr>
          <a:lstStyle/>
          <a:p>
            <a:pPr algn="just">
              <a:lnSpc>
                <a:spcPct val="150000"/>
              </a:lnSpc>
              <a:spcBef>
                <a:spcPts val="0"/>
              </a:spcBef>
              <a:spcAft>
                <a:spcPts val="600"/>
              </a:spcAft>
              <a:tabLst>
                <a:tab pos="361950" algn="l"/>
              </a:tabLst>
            </a:pPr>
            <a:endParaRPr lang="en-US" sz="2000" b="1" u="none" strike="noStrike" baseline="0" dirty="0">
              <a:solidFill>
                <a:schemeClr val="tx1"/>
              </a:solidFill>
              <a:latin typeface="Arial" pitchFamily="34" charset="0"/>
              <a:cs typeface="Arial" pitchFamily="34" charset="0"/>
            </a:endParaRPr>
          </a:p>
          <a:p>
            <a:r>
              <a:rPr lang="en-ZA" dirty="0">
                <a:solidFill>
                  <a:schemeClr val="tx1"/>
                </a:solidFill>
              </a:rPr>
              <a:t> </a:t>
            </a:r>
          </a:p>
        </p:txBody>
      </p:sp>
      <p:graphicFrame>
        <p:nvGraphicFramePr>
          <p:cNvPr id="4" name="Table 4">
            <a:extLst>
              <a:ext uri="{FF2B5EF4-FFF2-40B4-BE49-F238E27FC236}">
                <a16:creationId xmlns:a16="http://schemas.microsoft.com/office/drawing/2014/main" id="{0B2ABC1A-E5DB-CE85-B5AF-D4ADBD0D9E80}"/>
              </a:ext>
            </a:extLst>
          </p:cNvPr>
          <p:cNvGraphicFramePr>
            <a:graphicFrameLocks noGrp="1"/>
          </p:cNvGraphicFramePr>
          <p:nvPr>
            <p:extLst>
              <p:ext uri="{D42A27DB-BD31-4B8C-83A1-F6EECF244321}">
                <p14:modId xmlns:p14="http://schemas.microsoft.com/office/powerpoint/2010/main" val="3175677964"/>
              </p:ext>
            </p:extLst>
          </p:nvPr>
        </p:nvGraphicFramePr>
        <p:xfrm>
          <a:off x="329184" y="1052623"/>
          <a:ext cx="11594829" cy="5425440"/>
        </p:xfrm>
        <a:graphic>
          <a:graphicData uri="http://schemas.openxmlformats.org/drawingml/2006/table">
            <a:tbl>
              <a:tblPr firstRow="1" bandRow="1">
                <a:tableStyleId>{10A1B5D5-9B99-4C35-A422-299274C87663}</a:tableStyleId>
              </a:tblPr>
              <a:tblGrid>
                <a:gridCol w="2342896">
                  <a:extLst>
                    <a:ext uri="{9D8B030D-6E8A-4147-A177-3AD203B41FA5}">
                      <a16:colId xmlns:a16="http://schemas.microsoft.com/office/drawing/2014/main" val="852860741"/>
                    </a:ext>
                  </a:extLst>
                </a:gridCol>
                <a:gridCol w="9251933">
                  <a:extLst>
                    <a:ext uri="{9D8B030D-6E8A-4147-A177-3AD203B41FA5}">
                      <a16:colId xmlns:a16="http://schemas.microsoft.com/office/drawing/2014/main" val="1038232707"/>
                    </a:ext>
                  </a:extLst>
                </a:gridCol>
              </a:tblGrid>
              <a:tr h="15027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STATE OWNED ENTITY SUB PROGRAMMES</a:t>
                      </a:r>
                    </a:p>
                  </a:txBody>
                  <a:tcPr/>
                </a:tc>
                <a:tc hMerge="1">
                  <a:txBody>
                    <a:bodyPr/>
                    <a:lstStyle/>
                    <a:p>
                      <a:endParaRPr lang="en-ZA" dirty="0"/>
                    </a:p>
                  </a:txBody>
                  <a:tcPr/>
                </a:tc>
                <a:extLst>
                  <a:ext uri="{0D108BD9-81ED-4DB2-BD59-A6C34878D82A}">
                    <a16:rowId xmlns:a16="http://schemas.microsoft.com/office/drawing/2014/main" val="1767146697"/>
                  </a:ext>
                </a:extLst>
              </a:tr>
              <a:tr h="17255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u="none" strike="noStrike" baseline="0" dirty="0">
                          <a:solidFill>
                            <a:schemeClr val="tx1"/>
                          </a:solidFill>
                        </a:rPr>
                        <a:t>Regulatory institutions</a:t>
                      </a:r>
                      <a:endParaRPr lang="en-US" sz="1600" dirty="0">
                        <a:solidFill>
                          <a:schemeClr val="tx1"/>
                        </a:solidFill>
                      </a:endParaRPr>
                    </a:p>
                    <a:p>
                      <a:endParaRPr lang="en-ZA" sz="1600" dirty="0">
                        <a:latin typeface="+mn-lt"/>
                        <a:cs typeface="Arial" panose="020B0604020202020204" pitchFamily="34" charset="0"/>
                      </a:endParaRPr>
                    </a:p>
                  </a:txBody>
                  <a:tcPr/>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u="none" strike="noStrike" baseline="0" dirty="0">
                          <a:solidFill>
                            <a:schemeClr val="tx1"/>
                          </a:solidFill>
                        </a:rPr>
                        <a:t>Monitors and evaluates the implementation of policies and provides guidance on and oversight of the governance matters of regulatory institutions.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u="none" strike="noStrike" baseline="0" dirty="0">
                          <a:solidFill>
                            <a:schemeClr val="tx1"/>
                          </a:solidFill>
                        </a:rPr>
                        <a:t>This subprogram makes transfers to the </a:t>
                      </a:r>
                      <a:r>
                        <a:rPr lang="en-US" sz="1600" dirty="0">
                          <a:solidFill>
                            <a:schemeClr val="tx1"/>
                          </a:solidFill>
                        </a:rPr>
                        <a:t>Independent Communications Authority of South Africa (ICASA) and the Film and Publication Board (FPB).</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kern="1200" dirty="0">
                          <a:solidFill>
                            <a:schemeClr val="tx1"/>
                          </a:solidFill>
                          <a:effectLst/>
                        </a:rPr>
                        <a:t>T</a:t>
                      </a:r>
                      <a:r>
                        <a:rPr lang="en-ZA" sz="1600" b="1" kern="1200" dirty="0">
                          <a:solidFill>
                            <a:schemeClr val="dk1"/>
                          </a:solidFill>
                          <a:effectLst/>
                        </a:rPr>
                        <a:t>he budget appropriated under Regulatory Institutions in Progamme 4 contained an additional amount of R300 million in 2022/23 to cater for the auctioning of IMT spectrum project. The negative average growth rate of 10,3% over the medium term is therefore driven by the disaggregation of the once-off additional funding that was allocated to ICASA. The decline in the baseline allocation will therefore not have an impact on normal regulatory activities and service delivery programmes within the mandate of the Regulator</a:t>
                      </a:r>
                      <a:r>
                        <a:rPr lang="en-ZA" sz="1600" kern="1200" dirty="0">
                          <a:solidFill>
                            <a:schemeClr val="dk1"/>
                          </a:solidFill>
                          <a:effectLst/>
                        </a:rPr>
                        <a:t>. </a:t>
                      </a:r>
                      <a:endParaRPr lang="en-ZA" sz="1600" dirty="0">
                        <a:solidFill>
                          <a:srgbClr val="FF0000"/>
                        </a:solidFill>
                        <a:latin typeface="+mn-lt"/>
                        <a:cs typeface="Arial" panose="020B0604020202020204" pitchFamily="34" charset="0"/>
                      </a:endParaRPr>
                    </a:p>
                  </a:txBody>
                  <a:tcPr/>
                </a:tc>
                <a:extLst>
                  <a:ext uri="{0D108BD9-81ED-4DB2-BD59-A6C34878D82A}">
                    <a16:rowId xmlns:a16="http://schemas.microsoft.com/office/drawing/2014/main" val="1761668749"/>
                  </a:ext>
                </a:extLst>
              </a:tr>
              <a:tr h="15779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u="none" strike="noStrike" baseline="0" dirty="0">
                          <a:solidFill>
                            <a:schemeClr val="tx1"/>
                          </a:solidFill>
                        </a:rPr>
                        <a:t>Sta</a:t>
                      </a:r>
                      <a:r>
                        <a:rPr lang="en-US" sz="1600" b="1" dirty="0">
                          <a:solidFill>
                            <a:schemeClr val="tx1"/>
                          </a:solidFill>
                        </a:rPr>
                        <a:t>te-owned Enterprise Governance &amp; Support</a:t>
                      </a:r>
                      <a:endParaRPr kumimoji="0" lang="en-US" sz="1600" b="0" kern="1200" cap="none" spc="0" normalizeH="0" noProof="0" dirty="0">
                        <a:ln>
                          <a:noFill/>
                        </a:ln>
                        <a:solidFill>
                          <a:srgbClr val="000000"/>
                        </a:solidFill>
                        <a:effectLst/>
                        <a:uLnTx/>
                        <a:uFillTx/>
                      </a:endParaRPr>
                    </a:p>
                    <a:p>
                      <a:endParaRPr lang="en-ZA" sz="1600" dirty="0">
                        <a:latin typeface="+mn-lt"/>
                        <a:cs typeface="Arial" panose="020B0604020202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rPr>
                        <a:t>Strengthens the capacity of the department and that of its state-owned entities to deliver on their mandates effectively.</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b="1" dirty="0"/>
                        <a:t>In FY2022/23 COE was overstated  to an amount of about R5.3 million.  This was due to  anticipated revised organisational structure. The COE for FY2023/24 has since been revised downwards to R3.9 million in line the respective expenditure for FY2022/23.  </a:t>
                      </a:r>
                      <a:r>
                        <a:rPr lang="en-ZA" sz="1600" b="1" kern="1200" dirty="0">
                          <a:solidFill>
                            <a:schemeClr val="dk1"/>
                          </a:solidFill>
                          <a:effectLst/>
                        </a:rPr>
                        <a:t> Furthermore, Boards of various entities were not appointed.  Therefore, the amount of R2 million that was budgeted for Goods &amp; Services in FY2022/23 was also revised downwards to R1.2 million.  The negative average growth rate of 7,9% over the medium term is driven by the declined expenditure in the COE and Goods and Services in this subprogramme. The decline in the growth rate will have adverse impact in providing effective oversight functions to entities in the DCDT portfolio due to capacity constraints in this subprogramme.</a:t>
                      </a:r>
                      <a:endParaRPr lang="en-ZA" sz="1600" b="1" dirty="0">
                        <a:latin typeface="+mn-lt"/>
                        <a:cs typeface="Arial" panose="020B0604020202020204" pitchFamily="34" charset="0"/>
                      </a:endParaRPr>
                    </a:p>
                  </a:txBody>
                  <a:tcPr/>
                </a:tc>
                <a:extLst>
                  <a:ext uri="{0D108BD9-81ED-4DB2-BD59-A6C34878D82A}">
                    <a16:rowId xmlns:a16="http://schemas.microsoft.com/office/drawing/2014/main" val="979032322"/>
                  </a:ext>
                </a:extLst>
              </a:tr>
            </a:tbl>
          </a:graphicData>
        </a:graphic>
      </p:graphicFrame>
      <p:sp>
        <p:nvSpPr>
          <p:cNvPr id="5" name="TextBox 4">
            <a:extLst>
              <a:ext uri="{FF2B5EF4-FFF2-40B4-BE49-F238E27FC236}">
                <a16:creationId xmlns:a16="http://schemas.microsoft.com/office/drawing/2014/main" id="{07DEC223-A09C-4519-4318-1EEADED3B55F}"/>
              </a:ext>
            </a:extLst>
          </p:cNvPr>
          <p:cNvSpPr txBox="1"/>
          <p:nvPr/>
        </p:nvSpPr>
        <p:spPr>
          <a:xfrm>
            <a:off x="11736280" y="6488668"/>
            <a:ext cx="455720" cy="369332"/>
          </a:xfrm>
          <a:prstGeom prst="rect">
            <a:avLst/>
          </a:prstGeom>
          <a:noFill/>
        </p:spPr>
        <p:txBody>
          <a:bodyPr wrap="square" rtlCol="0">
            <a:spAutoFit/>
          </a:bodyPr>
          <a:lstStyle/>
          <a:p>
            <a:r>
              <a:rPr lang="en-ZA" dirty="0">
                <a:solidFill>
                  <a:schemeClr val="bg1"/>
                </a:solidFill>
              </a:rPr>
              <a:t>16</a:t>
            </a:r>
          </a:p>
        </p:txBody>
      </p:sp>
    </p:spTree>
    <p:extLst>
      <p:ext uri="{BB962C8B-B14F-4D97-AF65-F5344CB8AC3E}">
        <p14:creationId xmlns:p14="http://schemas.microsoft.com/office/powerpoint/2010/main" val="118887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2ECF-2A6F-45E6-AB49-8F910ABC5B8B}"/>
              </a:ext>
            </a:extLst>
          </p:cNvPr>
          <p:cNvSpPr>
            <a:spLocks noGrp="1"/>
          </p:cNvSpPr>
          <p:nvPr>
            <p:ph type="title"/>
          </p:nvPr>
        </p:nvSpPr>
        <p:spPr>
          <a:xfrm>
            <a:off x="316171" y="1045299"/>
            <a:ext cx="10515600" cy="495628"/>
          </a:xfrm>
        </p:spPr>
        <p:txBody>
          <a:bodyPr>
            <a:normAutofit fontScale="90000"/>
          </a:bodyPr>
          <a:lstStyle/>
          <a:p>
            <a:pPr algn="ctr"/>
            <a:r>
              <a:rPr lang="en-US" sz="2000" b="1" dirty="0">
                <a:solidFill>
                  <a:schemeClr val="tx1"/>
                </a:solidFill>
                <a:latin typeface="Arial" panose="020B0604020202020204" pitchFamily="34" charset="0"/>
                <a:cs typeface="Arial" panose="020B0604020202020204" pitchFamily="34" charset="0"/>
              </a:rPr>
              <a:t>STATE OWNED ENTITY SUB PROGRAMMES - </a:t>
            </a:r>
            <a:r>
              <a:rPr lang="en-ZA" sz="2000" dirty="0">
                <a:latin typeface="Arial" panose="020B0604020202020204" pitchFamily="34" charset="0"/>
                <a:cs typeface="Arial" panose="020B0604020202020204" pitchFamily="34" charset="0"/>
              </a:rPr>
              <a:t>EXPENDITURE TRENDS AND ESTIMATES</a:t>
            </a:r>
          </a:p>
        </p:txBody>
      </p:sp>
      <p:sp>
        <p:nvSpPr>
          <p:cNvPr id="3" name="Text Placeholder 2">
            <a:extLst>
              <a:ext uri="{FF2B5EF4-FFF2-40B4-BE49-F238E27FC236}">
                <a16:creationId xmlns:a16="http://schemas.microsoft.com/office/drawing/2014/main" id="{9F461B5F-A035-4546-8265-C8FC050FD847}"/>
              </a:ext>
            </a:extLst>
          </p:cNvPr>
          <p:cNvSpPr>
            <a:spLocks noGrp="1"/>
          </p:cNvSpPr>
          <p:nvPr>
            <p:ph type="body" idx="1"/>
          </p:nvPr>
        </p:nvSpPr>
        <p:spPr>
          <a:xfrm>
            <a:off x="190500" y="1629103"/>
            <a:ext cx="11156950" cy="4879528"/>
          </a:xfrm>
        </p:spPr>
        <p:txBody>
          <a:bodyPr>
            <a:normAutofit/>
          </a:bodyPr>
          <a:lstStyle/>
          <a:p>
            <a:pPr marR="0" lvl="0" algn="l" defTabSz="914400" rtl="0" eaLnBrk="1" fontAlgn="base" latinLnBrk="0" hangingPunct="1">
              <a:lnSpc>
                <a:spcPts val="2300"/>
              </a:lnSpc>
              <a:spcBef>
                <a:spcPct val="0"/>
              </a:spcBef>
              <a:spcAft>
                <a:spcPct val="0"/>
              </a:spcAft>
              <a:buClrTx/>
              <a:buSzTx/>
              <a:tabLst/>
              <a:defRPr/>
            </a:pPr>
            <a:endParaRPr lang="en-US" b="0" i="0" u="none" strike="noStrike" baseline="0" dirty="0">
              <a:solidFill>
                <a:srgbClr val="000000"/>
              </a:solidFill>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ts val="2300"/>
              </a:lnSpc>
              <a:spcBef>
                <a:spcPct val="0"/>
              </a:spcBef>
              <a:spcAft>
                <a:spcPct val="0"/>
              </a:spcAft>
              <a:buClrTx/>
              <a:buSzTx/>
              <a:buAutoNum type="arabicPeriod"/>
              <a:tabLst/>
              <a:defRPr/>
            </a:pPr>
            <a:endParaRPr lang="en-US" b="0" i="0" u="none" strike="noStrike" baseline="0" dirty="0">
              <a:solidFill>
                <a:srgbClr val="000000"/>
              </a:solidFill>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ts val="2300"/>
              </a:lnSpc>
              <a:spcBef>
                <a:spcPct val="0"/>
              </a:spcBef>
              <a:spcAft>
                <a:spcPct val="0"/>
              </a:spcAft>
              <a:buClrTx/>
              <a:buSzTx/>
              <a:buFont typeface="Arial" panose="020B0604020202020204" pitchFamily="34" charset="0"/>
              <a:buChar char="•"/>
              <a:tabLst/>
              <a:defRPr/>
            </a:pPr>
            <a:endParaRPr kumimoji="0" lang="en-US" b="0" kern="1200" cap="none" spc="0" normalizeH="0" noProof="0" dirty="0">
              <a:ln>
                <a:noFill/>
              </a:ln>
              <a:solidFill>
                <a:srgbClr val="000000"/>
              </a:solidFill>
              <a:effectLst/>
              <a:uLnTx/>
              <a:uFillTx/>
              <a:ea typeface="+mn-ea"/>
              <a:cs typeface="Arial" pitchFamily="34" charset="0"/>
            </a:endParaRPr>
          </a:p>
          <a:p>
            <a:r>
              <a:rPr lang="en-ZA" dirty="0">
                <a:solidFill>
                  <a:schemeClr val="tx1"/>
                </a:solidFill>
              </a:rPr>
              <a:t> </a:t>
            </a:r>
          </a:p>
          <a:p>
            <a:r>
              <a:rPr lang="en-GB" sz="2000" dirty="0">
                <a:solidFill>
                  <a:schemeClr val="tx1"/>
                </a:solidFill>
              </a:rPr>
              <a:t> </a:t>
            </a:r>
          </a:p>
        </p:txBody>
      </p:sp>
      <p:graphicFrame>
        <p:nvGraphicFramePr>
          <p:cNvPr id="4" name="Table 5">
            <a:extLst>
              <a:ext uri="{FF2B5EF4-FFF2-40B4-BE49-F238E27FC236}">
                <a16:creationId xmlns:a16="http://schemas.microsoft.com/office/drawing/2014/main" id="{F8992BC0-120E-0FE1-DAE0-000E52348CD0}"/>
              </a:ext>
            </a:extLst>
          </p:cNvPr>
          <p:cNvGraphicFramePr>
            <a:graphicFrameLocks noGrp="1"/>
          </p:cNvGraphicFramePr>
          <p:nvPr>
            <p:extLst>
              <p:ext uri="{D42A27DB-BD31-4B8C-83A1-F6EECF244321}">
                <p14:modId xmlns:p14="http://schemas.microsoft.com/office/powerpoint/2010/main" val="1179115583"/>
              </p:ext>
            </p:extLst>
          </p:nvPr>
        </p:nvGraphicFramePr>
        <p:xfrm>
          <a:off x="190501" y="1629104"/>
          <a:ext cx="11871670" cy="3540183"/>
        </p:xfrm>
        <a:graphic>
          <a:graphicData uri="http://schemas.openxmlformats.org/drawingml/2006/table">
            <a:tbl>
              <a:tblPr firstRow="1" bandRow="1">
                <a:tableStyleId>{10A1B5D5-9B99-4C35-A422-299274C87663}</a:tableStyleId>
              </a:tblPr>
              <a:tblGrid>
                <a:gridCol w="1247682">
                  <a:extLst>
                    <a:ext uri="{9D8B030D-6E8A-4147-A177-3AD203B41FA5}">
                      <a16:colId xmlns:a16="http://schemas.microsoft.com/office/drawing/2014/main" val="2144049385"/>
                    </a:ext>
                  </a:extLst>
                </a:gridCol>
                <a:gridCol w="770929">
                  <a:extLst>
                    <a:ext uri="{9D8B030D-6E8A-4147-A177-3AD203B41FA5}">
                      <a16:colId xmlns:a16="http://schemas.microsoft.com/office/drawing/2014/main" val="1073555597"/>
                    </a:ext>
                  </a:extLst>
                </a:gridCol>
                <a:gridCol w="857523">
                  <a:extLst>
                    <a:ext uri="{9D8B030D-6E8A-4147-A177-3AD203B41FA5}">
                      <a16:colId xmlns:a16="http://schemas.microsoft.com/office/drawing/2014/main" val="3264838547"/>
                    </a:ext>
                  </a:extLst>
                </a:gridCol>
                <a:gridCol w="936403">
                  <a:extLst>
                    <a:ext uri="{9D8B030D-6E8A-4147-A177-3AD203B41FA5}">
                      <a16:colId xmlns:a16="http://schemas.microsoft.com/office/drawing/2014/main" val="2707664720"/>
                    </a:ext>
                  </a:extLst>
                </a:gridCol>
                <a:gridCol w="1124205">
                  <a:extLst>
                    <a:ext uri="{9D8B030D-6E8A-4147-A177-3AD203B41FA5}">
                      <a16:colId xmlns:a16="http://schemas.microsoft.com/office/drawing/2014/main" val="2386096464"/>
                    </a:ext>
                  </a:extLst>
                </a:gridCol>
                <a:gridCol w="1090003">
                  <a:extLst>
                    <a:ext uri="{9D8B030D-6E8A-4147-A177-3AD203B41FA5}">
                      <a16:colId xmlns:a16="http://schemas.microsoft.com/office/drawing/2014/main" val="4003446972"/>
                    </a:ext>
                  </a:extLst>
                </a:gridCol>
                <a:gridCol w="1049265">
                  <a:extLst>
                    <a:ext uri="{9D8B030D-6E8A-4147-A177-3AD203B41FA5}">
                      <a16:colId xmlns:a16="http://schemas.microsoft.com/office/drawing/2014/main" val="3882201288"/>
                    </a:ext>
                  </a:extLst>
                </a:gridCol>
                <a:gridCol w="905316">
                  <a:extLst>
                    <a:ext uri="{9D8B030D-6E8A-4147-A177-3AD203B41FA5}">
                      <a16:colId xmlns:a16="http://schemas.microsoft.com/office/drawing/2014/main" val="166121982"/>
                    </a:ext>
                  </a:extLst>
                </a:gridCol>
                <a:gridCol w="850866">
                  <a:extLst>
                    <a:ext uri="{9D8B030D-6E8A-4147-A177-3AD203B41FA5}">
                      <a16:colId xmlns:a16="http://schemas.microsoft.com/office/drawing/2014/main" val="2967179163"/>
                    </a:ext>
                  </a:extLst>
                </a:gridCol>
                <a:gridCol w="1012416">
                  <a:extLst>
                    <a:ext uri="{9D8B030D-6E8A-4147-A177-3AD203B41FA5}">
                      <a16:colId xmlns:a16="http://schemas.microsoft.com/office/drawing/2014/main" val="3564341106"/>
                    </a:ext>
                  </a:extLst>
                </a:gridCol>
                <a:gridCol w="892502">
                  <a:extLst>
                    <a:ext uri="{9D8B030D-6E8A-4147-A177-3AD203B41FA5}">
                      <a16:colId xmlns:a16="http://schemas.microsoft.com/office/drawing/2014/main" val="1060234990"/>
                    </a:ext>
                  </a:extLst>
                </a:gridCol>
                <a:gridCol w="1134560">
                  <a:extLst>
                    <a:ext uri="{9D8B030D-6E8A-4147-A177-3AD203B41FA5}">
                      <a16:colId xmlns:a16="http://schemas.microsoft.com/office/drawing/2014/main" val="1655881309"/>
                    </a:ext>
                  </a:extLst>
                </a:gridCol>
              </a:tblGrid>
              <a:tr h="745481">
                <a:tc rowSpan="2">
                  <a:txBody>
                    <a:bodyPr/>
                    <a:lstStyle/>
                    <a:p>
                      <a:r>
                        <a:rPr lang="en-ZA" sz="1200" b="1" dirty="0">
                          <a:solidFill>
                            <a:schemeClr val="tx1"/>
                          </a:solidFill>
                        </a:rPr>
                        <a:t>Subprogramme</a:t>
                      </a:r>
                    </a:p>
                    <a:p>
                      <a:endParaRPr lang="en-ZA" sz="1200" b="1" dirty="0">
                        <a:solidFill>
                          <a:schemeClr val="tx1"/>
                        </a:solidFill>
                      </a:endParaRPr>
                    </a:p>
                    <a:p>
                      <a:endParaRPr lang="en-ZA" sz="1400" b="1" dirty="0">
                        <a:solidFill>
                          <a:schemeClr val="tx1"/>
                        </a:solidFill>
                      </a:endParaRPr>
                    </a:p>
                    <a:p>
                      <a:r>
                        <a:rPr lang="en-ZA" sz="1400" b="1" dirty="0">
                          <a:solidFill>
                            <a:schemeClr val="tx1"/>
                          </a:solidFill>
                        </a:rPr>
                        <a:t>R million</a:t>
                      </a:r>
                      <a:endParaRPr lang="en-ZA" sz="1400" b="1" dirty="0">
                        <a:solidFill>
                          <a:schemeClr val="tx1"/>
                        </a:solidFill>
                        <a:latin typeface="+mn-lt"/>
                        <a:cs typeface="Arial" panose="020B0604020202020204" pitchFamily="34" charset="0"/>
                      </a:endParaRPr>
                    </a:p>
                  </a:txBody>
                  <a:tcPr/>
                </a:tc>
                <a:tc gridSpan="3">
                  <a:txBody>
                    <a:bodyPr/>
                    <a:lstStyle/>
                    <a:p>
                      <a:pPr algn="ctr"/>
                      <a:r>
                        <a:rPr lang="en-ZA" sz="1100" b="1" dirty="0">
                          <a:solidFill>
                            <a:schemeClr val="tx1"/>
                          </a:solidFill>
                        </a:rPr>
                        <a:t>Audited outcome</a:t>
                      </a:r>
                      <a:endParaRPr lang="en-ZA" sz="1100" b="1" dirty="0">
                        <a:solidFill>
                          <a:schemeClr val="tx1"/>
                        </a:solidFill>
                        <a:latin typeface="+mn-lt"/>
                        <a:cs typeface="Arial" panose="020B0604020202020204" pitchFamily="34" charset="0"/>
                      </a:endParaRPr>
                    </a:p>
                  </a:txBody>
                  <a:tcPr/>
                </a:tc>
                <a:tc hMerge="1">
                  <a:txBody>
                    <a:bodyPr/>
                    <a:lstStyle/>
                    <a:p>
                      <a:endParaRPr lang="en-ZA"/>
                    </a:p>
                  </a:txBody>
                  <a:tcPr/>
                </a:tc>
                <a:tc hMerge="1">
                  <a:txBody>
                    <a:bodyPr/>
                    <a:lstStyle/>
                    <a:p>
                      <a:endParaRPr lang="en-ZA"/>
                    </a:p>
                  </a:txBody>
                  <a:tcPr/>
                </a:tc>
                <a:tc>
                  <a:txBody>
                    <a:bodyPr/>
                    <a:lstStyle/>
                    <a:p>
                      <a:r>
                        <a:rPr lang="en-ZA" sz="1100" b="1" dirty="0">
                          <a:solidFill>
                            <a:schemeClr val="tx1"/>
                          </a:solidFill>
                        </a:rPr>
                        <a:t>Adjusted appropriation</a:t>
                      </a:r>
                      <a:endParaRPr lang="en-ZA" sz="1100" b="1" dirty="0">
                        <a:solidFill>
                          <a:schemeClr val="tx1"/>
                        </a:solidFill>
                        <a:latin typeface="+mn-lt"/>
                        <a:cs typeface="Arial" panose="020B0604020202020204" pitchFamily="34" charset="0"/>
                      </a:endParaRPr>
                    </a:p>
                  </a:txBody>
                  <a:tcPr/>
                </a:tc>
                <a:tc>
                  <a:txBody>
                    <a:bodyPr/>
                    <a:lstStyle/>
                    <a:p>
                      <a:r>
                        <a:rPr lang="en-ZA" sz="1100" b="1" dirty="0">
                          <a:solidFill>
                            <a:schemeClr val="tx1"/>
                          </a:solidFill>
                        </a:rPr>
                        <a:t>Average growth rate (%)</a:t>
                      </a:r>
                      <a:endParaRPr lang="en-ZA" sz="1100" b="1" dirty="0">
                        <a:solidFill>
                          <a:schemeClr val="tx1"/>
                        </a:solidFill>
                        <a:latin typeface="+mn-lt"/>
                        <a:cs typeface="Arial" panose="020B0604020202020204" pitchFamily="34" charset="0"/>
                      </a:endParaRPr>
                    </a:p>
                  </a:txBody>
                  <a:tcPr/>
                </a:tc>
                <a:tc>
                  <a:txBody>
                    <a:bodyPr/>
                    <a:lstStyle/>
                    <a:p>
                      <a:r>
                        <a:rPr lang="en-ZA" sz="1100" b="1" dirty="0">
                          <a:solidFill>
                            <a:schemeClr val="tx1"/>
                          </a:solidFill>
                        </a:rPr>
                        <a:t>Average: Expenditure/Total (%)</a:t>
                      </a:r>
                      <a:endParaRPr lang="en-ZA" sz="1100" b="1" dirty="0">
                        <a:solidFill>
                          <a:schemeClr val="tx1"/>
                        </a:solidFill>
                        <a:latin typeface="+mn-lt"/>
                        <a:cs typeface="Arial" panose="020B0604020202020204" pitchFamily="34" charset="0"/>
                      </a:endParaRPr>
                    </a:p>
                  </a:txBody>
                  <a:tcPr/>
                </a:tc>
                <a:tc gridSpan="3">
                  <a:txBody>
                    <a:bodyPr/>
                    <a:lstStyle/>
                    <a:p>
                      <a:r>
                        <a:rPr lang="en-ZA" sz="1100" b="1" dirty="0">
                          <a:solidFill>
                            <a:schemeClr val="tx1"/>
                          </a:solidFill>
                        </a:rPr>
                        <a:t>Medium-term expenditure estimate</a:t>
                      </a:r>
                      <a:endParaRPr lang="en-ZA" sz="1100" b="1" dirty="0">
                        <a:solidFill>
                          <a:schemeClr val="tx1"/>
                        </a:solidFill>
                        <a:latin typeface="+mn-lt"/>
                        <a:cs typeface="Arial" panose="020B0604020202020204" pitchFamily="34" charset="0"/>
                      </a:endParaRPr>
                    </a:p>
                  </a:txBody>
                  <a:tcPr/>
                </a:tc>
                <a:tc hMerge="1">
                  <a:txBody>
                    <a:bodyPr/>
                    <a:lstStyle/>
                    <a:p>
                      <a:endParaRPr lang="en-ZA"/>
                    </a:p>
                  </a:txBody>
                  <a:tcPr/>
                </a:tc>
                <a:tc hMerge="1">
                  <a:txBody>
                    <a:bodyPr/>
                    <a:lstStyle/>
                    <a:p>
                      <a:endParaRPr lang="en-ZA"/>
                    </a:p>
                  </a:txBody>
                  <a:tcPr/>
                </a:tc>
                <a:tc>
                  <a:txBody>
                    <a:bodyPr/>
                    <a:lstStyle/>
                    <a:p>
                      <a:r>
                        <a:rPr lang="en-ZA" sz="1100" b="1" dirty="0">
                          <a:solidFill>
                            <a:schemeClr val="tx1"/>
                          </a:solidFill>
                        </a:rPr>
                        <a:t>Average growth (%)</a:t>
                      </a:r>
                      <a:endParaRPr lang="en-ZA" sz="1100" b="1" dirty="0">
                        <a:solidFill>
                          <a:schemeClr val="tx1"/>
                        </a:solidFill>
                        <a:latin typeface="+mn-lt"/>
                        <a:cs typeface="Arial" panose="020B0604020202020204" pitchFamily="34" charset="0"/>
                      </a:endParaRPr>
                    </a:p>
                  </a:txBody>
                  <a:tcPr/>
                </a:tc>
                <a:tc>
                  <a:txBody>
                    <a:bodyPr/>
                    <a:lstStyle/>
                    <a:p>
                      <a:r>
                        <a:rPr lang="en-ZA" sz="1100" b="1" dirty="0">
                          <a:solidFill>
                            <a:schemeClr val="tx1"/>
                          </a:solidFill>
                        </a:rPr>
                        <a:t>Average: Expenditure/Total (%)</a:t>
                      </a:r>
                      <a:endParaRPr lang="en-ZA" sz="1100" b="1"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val="2519131910"/>
                  </a:ext>
                </a:extLst>
              </a:tr>
              <a:tr h="821376">
                <a:tc vMerge="1">
                  <a:txBody>
                    <a:bodyPr/>
                    <a:lstStyle/>
                    <a:p>
                      <a:endParaRPr lang="en-ZA"/>
                    </a:p>
                  </a:txBody>
                  <a:tcPr/>
                </a:tc>
                <a:tc>
                  <a:txBody>
                    <a:bodyPr/>
                    <a:lstStyle/>
                    <a:p>
                      <a:pPr algn="r"/>
                      <a:r>
                        <a:rPr lang="en-ZA" sz="1400" b="1" dirty="0">
                          <a:solidFill>
                            <a:schemeClr val="tx1"/>
                          </a:solidFill>
                        </a:rPr>
                        <a:t>2019/20</a:t>
                      </a:r>
                      <a:endParaRPr lang="en-ZA" sz="1400" b="1" dirty="0">
                        <a:solidFill>
                          <a:schemeClr val="tx1"/>
                        </a:solidFill>
                        <a:latin typeface="+mn-lt"/>
                        <a:cs typeface="Arial" panose="020B0604020202020204" pitchFamily="34" charset="0"/>
                      </a:endParaRPr>
                    </a:p>
                  </a:txBody>
                  <a:tcPr anchor="ctr"/>
                </a:tc>
                <a:tc>
                  <a:txBody>
                    <a:bodyPr/>
                    <a:lstStyle/>
                    <a:p>
                      <a:pPr algn="r"/>
                      <a:r>
                        <a:rPr lang="en-ZA" sz="1400" b="1" dirty="0">
                          <a:solidFill>
                            <a:schemeClr val="tx1"/>
                          </a:solidFill>
                        </a:rPr>
                        <a:t>2020/21</a:t>
                      </a:r>
                      <a:endParaRPr lang="en-ZA" sz="1400" b="1" dirty="0">
                        <a:solidFill>
                          <a:schemeClr val="tx1"/>
                        </a:solidFill>
                        <a:latin typeface="+mn-lt"/>
                        <a:cs typeface="Arial" panose="020B0604020202020204" pitchFamily="34" charset="0"/>
                      </a:endParaRPr>
                    </a:p>
                  </a:txBody>
                  <a:tcPr anchor="ctr"/>
                </a:tc>
                <a:tc>
                  <a:txBody>
                    <a:bodyPr/>
                    <a:lstStyle/>
                    <a:p>
                      <a:pPr algn="r"/>
                      <a:r>
                        <a:rPr lang="en-ZA" sz="1400" b="1" dirty="0">
                          <a:solidFill>
                            <a:schemeClr val="tx1"/>
                          </a:solidFill>
                        </a:rPr>
                        <a:t>2021/22</a:t>
                      </a:r>
                      <a:endParaRPr lang="en-ZA" sz="1400" b="1" dirty="0">
                        <a:solidFill>
                          <a:schemeClr val="tx1"/>
                        </a:solidFill>
                        <a:latin typeface="+mn-lt"/>
                        <a:cs typeface="Arial" panose="020B0604020202020204" pitchFamily="34" charset="0"/>
                      </a:endParaRPr>
                    </a:p>
                  </a:txBody>
                  <a:tcPr anchor="ctr"/>
                </a:tc>
                <a:tc>
                  <a:txBody>
                    <a:bodyPr/>
                    <a:lstStyle/>
                    <a:p>
                      <a:pPr algn="r"/>
                      <a:r>
                        <a:rPr lang="en-ZA" sz="1400" b="1" dirty="0">
                          <a:solidFill>
                            <a:schemeClr val="tx1"/>
                          </a:solidFill>
                        </a:rPr>
                        <a:t>2022/23</a:t>
                      </a:r>
                      <a:endParaRPr lang="en-ZA" sz="1400" b="1" dirty="0">
                        <a:solidFill>
                          <a:schemeClr val="tx1"/>
                        </a:solidFill>
                        <a:latin typeface="+mn-lt"/>
                        <a:cs typeface="Arial" panose="020B0604020202020204" pitchFamily="34" charset="0"/>
                      </a:endParaRPr>
                    </a:p>
                  </a:txBody>
                  <a:tcPr anchor="ctr"/>
                </a:tc>
                <a:tc gridSpan="2">
                  <a:txBody>
                    <a:bodyPr/>
                    <a:lstStyle/>
                    <a:p>
                      <a:pPr algn="r"/>
                      <a:r>
                        <a:rPr lang="en-ZA" sz="1400" b="1" dirty="0">
                          <a:solidFill>
                            <a:schemeClr val="tx1"/>
                          </a:solidFill>
                        </a:rPr>
                        <a:t>2019/20     -       2022/23</a:t>
                      </a:r>
                      <a:endParaRPr lang="en-ZA" sz="1400" b="1" dirty="0">
                        <a:solidFill>
                          <a:schemeClr val="tx1"/>
                        </a:solidFill>
                        <a:latin typeface="+mn-lt"/>
                        <a:cs typeface="Arial" panose="020B0604020202020204" pitchFamily="34" charset="0"/>
                      </a:endParaRPr>
                    </a:p>
                  </a:txBody>
                  <a:tcPr anchor="ctr"/>
                </a:tc>
                <a:tc hMerge="1">
                  <a:txBody>
                    <a:bodyPr/>
                    <a:lstStyle/>
                    <a:p>
                      <a:pPr algn="r"/>
                      <a:endParaRPr lang="en-ZA" sz="1400" b="1" dirty="0"/>
                    </a:p>
                  </a:txBody>
                  <a:tcPr>
                    <a:lnT w="12700" cap="flat" cmpd="sng" algn="ctr">
                      <a:solidFill>
                        <a:schemeClr val="tx1"/>
                      </a:solidFill>
                      <a:prstDash val="solid"/>
                      <a:round/>
                      <a:headEnd type="none" w="med" len="med"/>
                      <a:tailEnd type="none" w="med" len="med"/>
                    </a:lnT>
                  </a:tcPr>
                </a:tc>
                <a:tc>
                  <a:txBody>
                    <a:bodyPr/>
                    <a:lstStyle/>
                    <a:p>
                      <a:pPr algn="r"/>
                      <a:r>
                        <a:rPr lang="en-ZA" sz="1400" b="1" dirty="0">
                          <a:solidFill>
                            <a:schemeClr val="tx1"/>
                          </a:solidFill>
                        </a:rPr>
                        <a:t>2023/24</a:t>
                      </a:r>
                      <a:endParaRPr lang="en-ZA" sz="1400" b="1" dirty="0">
                        <a:solidFill>
                          <a:schemeClr val="tx1"/>
                        </a:solidFill>
                        <a:latin typeface="+mn-lt"/>
                        <a:cs typeface="Arial" panose="020B0604020202020204" pitchFamily="34" charset="0"/>
                      </a:endParaRPr>
                    </a:p>
                  </a:txBody>
                  <a:tcPr anchor="ctr"/>
                </a:tc>
                <a:tc>
                  <a:txBody>
                    <a:bodyPr/>
                    <a:lstStyle/>
                    <a:p>
                      <a:pPr algn="r"/>
                      <a:r>
                        <a:rPr lang="en-ZA" sz="1400" b="1" dirty="0">
                          <a:solidFill>
                            <a:schemeClr val="tx1"/>
                          </a:solidFill>
                        </a:rPr>
                        <a:t>2024/25</a:t>
                      </a:r>
                      <a:endParaRPr lang="en-ZA" sz="1400" b="1" dirty="0">
                        <a:solidFill>
                          <a:schemeClr val="tx1"/>
                        </a:solidFill>
                        <a:latin typeface="+mn-lt"/>
                        <a:cs typeface="Arial" panose="020B0604020202020204" pitchFamily="34" charset="0"/>
                      </a:endParaRPr>
                    </a:p>
                  </a:txBody>
                  <a:tcPr anchor="ctr"/>
                </a:tc>
                <a:tc>
                  <a:txBody>
                    <a:bodyPr/>
                    <a:lstStyle/>
                    <a:p>
                      <a:pPr algn="r"/>
                      <a:r>
                        <a:rPr lang="en-ZA" sz="1400" b="1" dirty="0">
                          <a:solidFill>
                            <a:schemeClr val="tx1"/>
                          </a:solidFill>
                        </a:rPr>
                        <a:t>2025/26</a:t>
                      </a:r>
                      <a:endParaRPr lang="en-ZA" sz="1400" b="1" dirty="0">
                        <a:solidFill>
                          <a:schemeClr val="tx1"/>
                        </a:solidFill>
                        <a:latin typeface="+mn-lt"/>
                        <a:cs typeface="Arial" panose="020B0604020202020204" pitchFamily="34" charset="0"/>
                      </a:endParaRPr>
                    </a:p>
                  </a:txBody>
                  <a:tcPr anchor="ctr"/>
                </a:tc>
                <a:tc gridSpan="2">
                  <a:txBody>
                    <a:bodyPr/>
                    <a:lstStyle/>
                    <a:p>
                      <a:pPr algn="ctr"/>
                      <a:r>
                        <a:rPr lang="en-ZA" sz="1400" b="1" dirty="0">
                          <a:solidFill>
                            <a:schemeClr val="tx1"/>
                          </a:solidFill>
                        </a:rPr>
                        <a:t>2022/23   –   2025/26</a:t>
                      </a:r>
                      <a:endParaRPr lang="en-ZA" sz="1400" b="1" dirty="0">
                        <a:solidFill>
                          <a:schemeClr val="tx1"/>
                        </a:solidFill>
                        <a:latin typeface="+mn-lt"/>
                        <a:cs typeface="Arial" panose="020B0604020202020204" pitchFamily="34" charset="0"/>
                      </a:endParaRPr>
                    </a:p>
                  </a:txBody>
                  <a:tcPr anchor="ctr"/>
                </a:tc>
                <a:tc hMerge="1">
                  <a:txBody>
                    <a:bodyPr/>
                    <a:lstStyle/>
                    <a:p>
                      <a:pPr algn="r"/>
                      <a:endParaRPr lang="en-ZA" sz="1000"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06544736"/>
                  </a:ext>
                </a:extLst>
              </a:tr>
              <a:tr h="1013247">
                <a:tc>
                  <a:txBody>
                    <a:bodyPr/>
                    <a:lstStyle/>
                    <a:p>
                      <a:r>
                        <a:rPr lang="en-ZA" sz="1400" b="1" dirty="0">
                          <a:solidFill>
                            <a:schemeClr val="tx1"/>
                          </a:solidFill>
                        </a:rPr>
                        <a:t>Regulatory Institutions</a:t>
                      </a:r>
                      <a:endParaRPr lang="en-ZA" sz="1400" b="1" dirty="0">
                        <a:solidFill>
                          <a:schemeClr val="tx1"/>
                        </a:solidFill>
                        <a:latin typeface="+mn-lt"/>
                        <a:cs typeface="Arial" panose="020B0604020202020204" pitchFamily="34" charset="0"/>
                      </a:endParaRPr>
                    </a:p>
                  </a:txBody>
                  <a:tcPr anchor="ctr"/>
                </a:tc>
                <a:tc>
                  <a:txBody>
                    <a:bodyPr/>
                    <a:lstStyle/>
                    <a:p>
                      <a:pPr algn="r"/>
                      <a:r>
                        <a:rPr lang="en-ZA" sz="1400" b="0" dirty="0">
                          <a:solidFill>
                            <a:schemeClr val="tx1"/>
                          </a:solidFill>
                        </a:rPr>
                        <a:t>552.0</a:t>
                      </a:r>
                      <a:endParaRPr lang="en-ZA" sz="1400" b="0" dirty="0">
                        <a:solidFill>
                          <a:schemeClr val="tx1"/>
                        </a:solidFill>
                        <a:latin typeface="+mn-lt"/>
                        <a:cs typeface="Arial" panose="020B0604020202020204" pitchFamily="34" charset="0"/>
                      </a:endParaRPr>
                    </a:p>
                  </a:txBody>
                  <a:tcPr anchor="ctr"/>
                </a:tc>
                <a:tc>
                  <a:txBody>
                    <a:bodyPr/>
                    <a:lstStyle/>
                    <a:p>
                      <a:pPr algn="r"/>
                      <a:r>
                        <a:rPr lang="en-ZA" sz="1400" b="0" dirty="0">
                          <a:solidFill>
                            <a:schemeClr val="tx1"/>
                          </a:solidFill>
                        </a:rPr>
                        <a:t>645.8</a:t>
                      </a:r>
                      <a:endParaRPr lang="en-ZA" sz="1400" b="0" dirty="0">
                        <a:solidFill>
                          <a:schemeClr val="tx1"/>
                        </a:solidFill>
                        <a:latin typeface="+mn-lt"/>
                        <a:cs typeface="Arial" panose="020B0604020202020204" pitchFamily="34" charset="0"/>
                      </a:endParaRPr>
                    </a:p>
                  </a:txBody>
                  <a:tcPr anchor="ctr"/>
                </a:tc>
                <a:tc>
                  <a:txBody>
                    <a:bodyPr/>
                    <a:lstStyle/>
                    <a:p>
                      <a:pPr algn="r"/>
                      <a:r>
                        <a:rPr lang="en-ZA" sz="1400" b="0" dirty="0">
                          <a:solidFill>
                            <a:schemeClr val="tx1"/>
                          </a:solidFill>
                        </a:rPr>
                        <a:t>562.2</a:t>
                      </a:r>
                      <a:endParaRPr lang="en-ZA" sz="1400" b="0" dirty="0">
                        <a:solidFill>
                          <a:schemeClr val="tx1"/>
                        </a:solidFill>
                        <a:latin typeface="+mn-lt"/>
                        <a:cs typeface="Arial" panose="020B0604020202020204" pitchFamily="34" charset="0"/>
                      </a:endParaRPr>
                    </a:p>
                  </a:txBody>
                  <a:tcPr anchor="ctr"/>
                </a:tc>
                <a:tc>
                  <a:txBody>
                    <a:bodyPr/>
                    <a:lstStyle/>
                    <a:p>
                      <a:pPr algn="r"/>
                      <a:r>
                        <a:rPr lang="en-ZA" sz="1400" b="0" dirty="0">
                          <a:solidFill>
                            <a:schemeClr val="tx1"/>
                          </a:solidFill>
                        </a:rPr>
                        <a:t>880.9</a:t>
                      </a:r>
                      <a:endParaRPr lang="en-ZA" sz="1400" b="0" dirty="0">
                        <a:solidFill>
                          <a:schemeClr val="tx1"/>
                        </a:solidFill>
                        <a:latin typeface="+mn-lt"/>
                        <a:cs typeface="Arial" panose="020B0604020202020204" pitchFamily="34" charset="0"/>
                      </a:endParaRPr>
                    </a:p>
                  </a:txBody>
                  <a:tcPr anchor="ctr"/>
                </a:tc>
                <a:tc>
                  <a:txBody>
                    <a:bodyPr/>
                    <a:lstStyle/>
                    <a:p>
                      <a:pPr algn="r"/>
                      <a:r>
                        <a:rPr lang="en-ZA" sz="1400" b="0" dirty="0">
                          <a:solidFill>
                            <a:schemeClr val="tx1"/>
                          </a:solidFill>
                        </a:rPr>
                        <a:t>16.9%</a:t>
                      </a:r>
                      <a:endParaRPr lang="en-ZA" sz="1400" b="0" dirty="0">
                        <a:solidFill>
                          <a:schemeClr val="tx1"/>
                        </a:solidFill>
                        <a:latin typeface="+mn-lt"/>
                        <a:cs typeface="Arial" panose="020B0604020202020204" pitchFamily="34" charset="0"/>
                      </a:endParaRPr>
                    </a:p>
                  </a:txBody>
                  <a:tcPr anchor="ctr"/>
                </a:tc>
                <a:tc>
                  <a:txBody>
                    <a:bodyPr/>
                    <a:lstStyle/>
                    <a:p>
                      <a:pPr algn="r"/>
                      <a:r>
                        <a:rPr lang="en-ZA" sz="1400" b="0" dirty="0">
                          <a:solidFill>
                            <a:schemeClr val="tx1"/>
                          </a:solidFill>
                        </a:rPr>
                        <a:t>26.3%</a:t>
                      </a:r>
                      <a:endParaRPr lang="en-ZA" sz="1400" b="0" dirty="0">
                        <a:solidFill>
                          <a:schemeClr val="tx1"/>
                        </a:solidFill>
                        <a:latin typeface="+mn-lt"/>
                        <a:cs typeface="Arial" panose="020B0604020202020204" pitchFamily="34" charset="0"/>
                      </a:endParaRPr>
                    </a:p>
                  </a:txBody>
                  <a:tcPr anchor="ctr"/>
                </a:tc>
                <a:tc>
                  <a:txBody>
                    <a:bodyPr/>
                    <a:lstStyle/>
                    <a:p>
                      <a:pPr algn="r"/>
                      <a:r>
                        <a:rPr lang="en-ZA" sz="1400" b="0" dirty="0">
                          <a:solidFill>
                            <a:schemeClr val="tx1"/>
                          </a:solidFill>
                        </a:rPr>
                        <a:t>580.5</a:t>
                      </a:r>
                      <a:endParaRPr lang="en-ZA" sz="1400" b="0" dirty="0">
                        <a:solidFill>
                          <a:schemeClr val="tx1"/>
                        </a:solidFill>
                        <a:latin typeface="+mn-lt"/>
                        <a:cs typeface="Arial" panose="020B0604020202020204" pitchFamily="34" charset="0"/>
                      </a:endParaRPr>
                    </a:p>
                  </a:txBody>
                  <a:tcPr anchor="ctr"/>
                </a:tc>
                <a:tc>
                  <a:txBody>
                    <a:bodyPr/>
                    <a:lstStyle/>
                    <a:p>
                      <a:pPr algn="r"/>
                      <a:r>
                        <a:rPr lang="en-ZA" sz="1400" b="0" dirty="0">
                          <a:solidFill>
                            <a:schemeClr val="tx1"/>
                          </a:solidFill>
                        </a:rPr>
                        <a:t>606.6</a:t>
                      </a:r>
                      <a:endParaRPr lang="en-ZA" sz="1400" b="0" dirty="0">
                        <a:solidFill>
                          <a:schemeClr val="tx1"/>
                        </a:solidFill>
                        <a:latin typeface="+mn-lt"/>
                        <a:cs typeface="Arial" panose="020B0604020202020204" pitchFamily="34" charset="0"/>
                      </a:endParaRPr>
                    </a:p>
                  </a:txBody>
                  <a:tcPr anchor="ctr"/>
                </a:tc>
                <a:tc>
                  <a:txBody>
                    <a:bodyPr/>
                    <a:lstStyle/>
                    <a:p>
                      <a:pPr algn="r"/>
                      <a:r>
                        <a:rPr lang="en-ZA" sz="1400" b="0" dirty="0">
                          <a:solidFill>
                            <a:schemeClr val="tx1"/>
                          </a:solidFill>
                        </a:rPr>
                        <a:t>636.0</a:t>
                      </a:r>
                      <a:endParaRPr lang="en-ZA" sz="1400" b="0" dirty="0">
                        <a:solidFill>
                          <a:schemeClr val="tx1"/>
                        </a:solidFill>
                        <a:latin typeface="+mn-lt"/>
                        <a:cs typeface="Arial" panose="020B0604020202020204" pitchFamily="34" charset="0"/>
                      </a:endParaRPr>
                    </a:p>
                  </a:txBody>
                  <a:tcPr anchor="ctr"/>
                </a:tc>
                <a:tc>
                  <a:txBody>
                    <a:bodyPr/>
                    <a:lstStyle/>
                    <a:p>
                      <a:pPr algn="r"/>
                      <a:r>
                        <a:rPr lang="en-ZA" sz="1400" b="0" dirty="0">
                          <a:solidFill>
                            <a:schemeClr val="tx1"/>
                          </a:solidFill>
                        </a:rPr>
                        <a:t>-10.3%</a:t>
                      </a:r>
                      <a:endParaRPr lang="en-ZA" sz="1400" b="0" dirty="0">
                        <a:solidFill>
                          <a:schemeClr val="tx1"/>
                        </a:solidFill>
                        <a:latin typeface="+mn-lt"/>
                        <a:cs typeface="Arial" panose="020B0604020202020204" pitchFamily="34" charset="0"/>
                      </a:endParaRPr>
                    </a:p>
                  </a:txBody>
                  <a:tcPr anchor="ctr"/>
                </a:tc>
                <a:tc>
                  <a:txBody>
                    <a:bodyPr/>
                    <a:lstStyle/>
                    <a:p>
                      <a:pPr algn="r"/>
                      <a:r>
                        <a:rPr lang="en-ZA" sz="1400" b="0" dirty="0">
                          <a:solidFill>
                            <a:schemeClr val="tx1"/>
                          </a:solidFill>
                        </a:rPr>
                        <a:t>38.7%</a:t>
                      </a:r>
                      <a:endParaRPr lang="en-ZA" sz="1400" b="0" dirty="0">
                        <a:solidFill>
                          <a:schemeClr val="tx1"/>
                        </a:solidFill>
                        <a:latin typeface="+mn-lt"/>
                        <a:cs typeface="Arial" panose="020B0604020202020204" pitchFamily="34" charset="0"/>
                      </a:endParaRPr>
                    </a:p>
                  </a:txBody>
                  <a:tcPr anchor="ctr"/>
                </a:tc>
                <a:extLst>
                  <a:ext uri="{0D108BD9-81ED-4DB2-BD59-A6C34878D82A}">
                    <a16:rowId xmlns:a16="http://schemas.microsoft.com/office/drawing/2014/main" val="2374544170"/>
                  </a:ext>
                </a:extLst>
              </a:tr>
              <a:tr h="960079">
                <a:tc>
                  <a:txBody>
                    <a:bodyPr/>
                    <a:lstStyle/>
                    <a:p>
                      <a:r>
                        <a:rPr lang="en-ZA" sz="1400" b="1" dirty="0">
                          <a:solidFill>
                            <a:schemeClr val="tx1"/>
                          </a:solidFill>
                        </a:rPr>
                        <a:t>State-owned Enterprise</a:t>
                      </a:r>
                      <a:endParaRPr lang="en-ZA" sz="1400" b="1" dirty="0">
                        <a:solidFill>
                          <a:schemeClr val="tx1"/>
                        </a:solidFill>
                        <a:latin typeface="+mn-lt"/>
                        <a:cs typeface="Arial" panose="020B0604020202020204" pitchFamily="34" charset="0"/>
                      </a:endParaRPr>
                    </a:p>
                  </a:txBody>
                  <a:tcPr anchor="ctr"/>
                </a:tc>
                <a:tc>
                  <a:txBody>
                    <a:bodyPr/>
                    <a:lstStyle/>
                    <a:p>
                      <a:pPr algn="r"/>
                      <a:r>
                        <a:rPr lang="en-ZA" sz="1400" b="0" dirty="0">
                          <a:solidFill>
                            <a:schemeClr val="tx1"/>
                          </a:solidFill>
                        </a:rPr>
                        <a:t>5.4</a:t>
                      </a:r>
                      <a:endParaRPr lang="en-ZA" sz="1400" b="0" dirty="0">
                        <a:solidFill>
                          <a:schemeClr val="tx1"/>
                        </a:solidFill>
                        <a:latin typeface="+mn-lt"/>
                        <a:cs typeface="Arial" panose="020B0604020202020204" pitchFamily="34" charset="0"/>
                      </a:endParaRPr>
                    </a:p>
                  </a:txBody>
                  <a:tcPr anchor="ctr"/>
                </a:tc>
                <a:tc>
                  <a:txBody>
                    <a:bodyPr/>
                    <a:lstStyle/>
                    <a:p>
                      <a:pPr algn="r"/>
                      <a:r>
                        <a:rPr lang="en-ZA" sz="1400" b="0" dirty="0">
                          <a:solidFill>
                            <a:schemeClr val="tx1"/>
                          </a:solidFill>
                        </a:rPr>
                        <a:t>-</a:t>
                      </a:r>
                      <a:endParaRPr lang="en-ZA" sz="1400" b="0" dirty="0">
                        <a:solidFill>
                          <a:schemeClr val="tx1"/>
                        </a:solidFill>
                        <a:latin typeface="+mn-lt"/>
                        <a:cs typeface="Arial" panose="020B0604020202020204" pitchFamily="34" charset="0"/>
                      </a:endParaRPr>
                    </a:p>
                  </a:txBody>
                  <a:tcPr anchor="ctr"/>
                </a:tc>
                <a:tc>
                  <a:txBody>
                    <a:bodyPr/>
                    <a:lstStyle/>
                    <a:p>
                      <a:pPr algn="r"/>
                      <a:r>
                        <a:rPr lang="en-ZA" sz="1400" b="0" dirty="0">
                          <a:solidFill>
                            <a:schemeClr val="tx1"/>
                          </a:solidFill>
                        </a:rPr>
                        <a:t>5.8</a:t>
                      </a:r>
                      <a:endParaRPr lang="en-ZA" sz="1400" b="0" dirty="0">
                        <a:solidFill>
                          <a:schemeClr val="tx1"/>
                        </a:solidFill>
                        <a:latin typeface="+mn-lt"/>
                        <a:cs typeface="Arial" panose="020B0604020202020204" pitchFamily="34" charset="0"/>
                      </a:endParaRPr>
                    </a:p>
                  </a:txBody>
                  <a:tcPr anchor="ctr"/>
                </a:tc>
                <a:tc>
                  <a:txBody>
                    <a:bodyPr/>
                    <a:lstStyle/>
                    <a:p>
                      <a:pPr algn="r"/>
                      <a:r>
                        <a:rPr lang="en-ZA" sz="1400" b="0" dirty="0">
                          <a:solidFill>
                            <a:schemeClr val="tx1"/>
                          </a:solidFill>
                        </a:rPr>
                        <a:t>7.4</a:t>
                      </a:r>
                      <a:endParaRPr lang="en-ZA" sz="1400" b="0" dirty="0">
                        <a:solidFill>
                          <a:schemeClr val="tx1"/>
                        </a:solidFill>
                        <a:latin typeface="+mn-lt"/>
                        <a:cs typeface="Arial" panose="020B0604020202020204" pitchFamily="34" charset="0"/>
                      </a:endParaRPr>
                    </a:p>
                  </a:txBody>
                  <a:tcPr anchor="ctr"/>
                </a:tc>
                <a:tc>
                  <a:txBody>
                    <a:bodyPr/>
                    <a:lstStyle/>
                    <a:p>
                      <a:pPr algn="r"/>
                      <a:r>
                        <a:rPr lang="en-ZA" sz="1400" b="0" dirty="0">
                          <a:solidFill>
                            <a:schemeClr val="tx1"/>
                          </a:solidFill>
                        </a:rPr>
                        <a:t>10.8%</a:t>
                      </a:r>
                      <a:endParaRPr lang="en-ZA" sz="1400" b="0" dirty="0">
                        <a:solidFill>
                          <a:schemeClr val="tx1"/>
                        </a:solidFill>
                        <a:latin typeface="+mn-lt"/>
                        <a:cs typeface="Arial" panose="020B0604020202020204" pitchFamily="34" charset="0"/>
                      </a:endParaRPr>
                    </a:p>
                  </a:txBody>
                  <a:tcPr anchor="ctr"/>
                </a:tc>
                <a:tc>
                  <a:txBody>
                    <a:bodyPr/>
                    <a:lstStyle/>
                    <a:p>
                      <a:pPr algn="r"/>
                      <a:r>
                        <a:rPr lang="en-ZA" sz="1400" b="0" dirty="0">
                          <a:solidFill>
                            <a:schemeClr val="tx1"/>
                          </a:solidFill>
                        </a:rPr>
                        <a:t>0.2%</a:t>
                      </a:r>
                      <a:endParaRPr lang="en-ZA" sz="1400" b="0" dirty="0">
                        <a:solidFill>
                          <a:schemeClr val="tx1"/>
                        </a:solidFill>
                        <a:latin typeface="+mn-lt"/>
                        <a:cs typeface="Arial" panose="020B0604020202020204" pitchFamily="34" charset="0"/>
                      </a:endParaRPr>
                    </a:p>
                  </a:txBody>
                  <a:tcPr anchor="ctr"/>
                </a:tc>
                <a:tc>
                  <a:txBody>
                    <a:bodyPr/>
                    <a:lstStyle/>
                    <a:p>
                      <a:pPr algn="r"/>
                      <a:r>
                        <a:rPr lang="en-ZA" sz="1400" b="0" dirty="0">
                          <a:solidFill>
                            <a:schemeClr val="tx1"/>
                          </a:solidFill>
                        </a:rPr>
                        <a:t>5.2</a:t>
                      </a:r>
                      <a:endParaRPr lang="en-ZA" sz="1400" b="0" dirty="0">
                        <a:solidFill>
                          <a:schemeClr val="tx1"/>
                        </a:solidFill>
                        <a:latin typeface="+mn-lt"/>
                        <a:cs typeface="Arial" panose="020B0604020202020204" pitchFamily="34" charset="0"/>
                      </a:endParaRPr>
                    </a:p>
                  </a:txBody>
                  <a:tcPr anchor="ctr"/>
                </a:tc>
                <a:tc>
                  <a:txBody>
                    <a:bodyPr/>
                    <a:lstStyle/>
                    <a:p>
                      <a:pPr algn="r"/>
                      <a:r>
                        <a:rPr lang="en-ZA" sz="1400" b="0" dirty="0">
                          <a:solidFill>
                            <a:schemeClr val="tx1"/>
                          </a:solidFill>
                        </a:rPr>
                        <a:t>5.5</a:t>
                      </a:r>
                      <a:endParaRPr lang="en-ZA" sz="1400" b="0" dirty="0">
                        <a:solidFill>
                          <a:schemeClr val="tx1"/>
                        </a:solidFill>
                        <a:latin typeface="+mn-lt"/>
                        <a:cs typeface="Arial" panose="020B0604020202020204" pitchFamily="34" charset="0"/>
                      </a:endParaRPr>
                    </a:p>
                  </a:txBody>
                  <a:tcPr anchor="ctr"/>
                </a:tc>
                <a:tc>
                  <a:txBody>
                    <a:bodyPr/>
                    <a:lstStyle/>
                    <a:p>
                      <a:pPr algn="r"/>
                      <a:r>
                        <a:rPr lang="en-ZA" sz="1400" b="0" dirty="0">
                          <a:solidFill>
                            <a:schemeClr val="tx1"/>
                          </a:solidFill>
                        </a:rPr>
                        <a:t>5.8</a:t>
                      </a:r>
                      <a:endParaRPr lang="en-ZA" sz="1400" b="0" dirty="0">
                        <a:solidFill>
                          <a:schemeClr val="tx1"/>
                        </a:solidFill>
                        <a:latin typeface="+mn-lt"/>
                        <a:cs typeface="Arial" panose="020B0604020202020204" pitchFamily="34" charset="0"/>
                      </a:endParaRPr>
                    </a:p>
                  </a:txBody>
                  <a:tcPr anchor="ctr"/>
                </a:tc>
                <a:tc>
                  <a:txBody>
                    <a:bodyPr/>
                    <a:lstStyle/>
                    <a:p>
                      <a:pPr algn="r"/>
                      <a:r>
                        <a:rPr lang="en-ZA" sz="1400" b="0" dirty="0">
                          <a:solidFill>
                            <a:schemeClr val="tx1"/>
                          </a:solidFill>
                        </a:rPr>
                        <a:t>-7.9%</a:t>
                      </a:r>
                      <a:endParaRPr lang="en-ZA" sz="1400" b="0" dirty="0">
                        <a:solidFill>
                          <a:schemeClr val="tx1"/>
                        </a:solidFill>
                        <a:latin typeface="+mn-lt"/>
                        <a:cs typeface="Arial" panose="020B0604020202020204" pitchFamily="34" charset="0"/>
                      </a:endParaRPr>
                    </a:p>
                  </a:txBody>
                  <a:tcPr anchor="ctr"/>
                </a:tc>
                <a:tc>
                  <a:txBody>
                    <a:bodyPr/>
                    <a:lstStyle/>
                    <a:p>
                      <a:pPr algn="r"/>
                      <a:r>
                        <a:rPr lang="en-ZA" sz="1400" b="0" dirty="0">
                          <a:solidFill>
                            <a:schemeClr val="tx1"/>
                          </a:solidFill>
                        </a:rPr>
                        <a:t>0.3%</a:t>
                      </a:r>
                      <a:endParaRPr lang="en-ZA" sz="1400" b="0" dirty="0">
                        <a:solidFill>
                          <a:schemeClr val="tx1"/>
                        </a:solidFill>
                        <a:latin typeface="+mn-lt"/>
                        <a:cs typeface="Arial" panose="020B0604020202020204" pitchFamily="34" charset="0"/>
                      </a:endParaRPr>
                    </a:p>
                  </a:txBody>
                  <a:tcPr anchor="ctr"/>
                </a:tc>
                <a:extLst>
                  <a:ext uri="{0D108BD9-81ED-4DB2-BD59-A6C34878D82A}">
                    <a16:rowId xmlns:a16="http://schemas.microsoft.com/office/drawing/2014/main" val="1620454498"/>
                  </a:ext>
                </a:extLst>
              </a:tr>
            </a:tbl>
          </a:graphicData>
        </a:graphic>
      </p:graphicFrame>
      <p:sp>
        <p:nvSpPr>
          <p:cNvPr id="7" name="TextBox 6">
            <a:extLst>
              <a:ext uri="{FF2B5EF4-FFF2-40B4-BE49-F238E27FC236}">
                <a16:creationId xmlns:a16="http://schemas.microsoft.com/office/drawing/2014/main" id="{F244CC50-0EB9-D2FB-B838-DC2F2167E1A3}"/>
              </a:ext>
            </a:extLst>
          </p:cNvPr>
          <p:cNvSpPr txBox="1"/>
          <p:nvPr/>
        </p:nvSpPr>
        <p:spPr>
          <a:xfrm>
            <a:off x="2522657" y="0"/>
            <a:ext cx="8648925" cy="830997"/>
          </a:xfrm>
          <a:prstGeom prst="rect">
            <a:avLst/>
          </a:prstGeom>
          <a:noFill/>
        </p:spPr>
        <p:txBody>
          <a:bodyPr wrap="square">
            <a:spAutoFit/>
          </a:bodyPr>
          <a:lstStyle/>
          <a:p>
            <a:pPr algn="ctr"/>
            <a:r>
              <a:rPr lang="en-ZA" sz="2400" b="1" dirty="0">
                <a:solidFill>
                  <a:srgbClr val="005D28"/>
                </a:solidFill>
                <a:cs typeface="Arial" panose="020B0604020202020204" pitchFamily="34" charset="0"/>
              </a:rPr>
              <a:t>IMPLICATIONS OF BUDGET ALLOCATION REDUCTIONS ON SERVICE DELIVERY </a:t>
            </a:r>
            <a:r>
              <a:rPr lang="en-ZA" sz="2400" b="1" dirty="0">
                <a:solidFill>
                  <a:srgbClr val="005D28"/>
                </a:solidFill>
                <a:ea typeface="+mn-ea"/>
                <a:cs typeface="Arial" panose="020B0604020202020204" pitchFamily="34" charset="0"/>
              </a:rPr>
              <a:t>(5)</a:t>
            </a:r>
            <a:endParaRPr lang="en-ZA" sz="2400" b="1" dirty="0">
              <a:solidFill>
                <a:srgbClr val="005D28"/>
              </a:solidFill>
            </a:endParaRPr>
          </a:p>
        </p:txBody>
      </p:sp>
      <p:sp>
        <p:nvSpPr>
          <p:cNvPr id="5" name="TextBox 4">
            <a:extLst>
              <a:ext uri="{FF2B5EF4-FFF2-40B4-BE49-F238E27FC236}">
                <a16:creationId xmlns:a16="http://schemas.microsoft.com/office/drawing/2014/main" id="{241556F4-6131-AE16-E5A5-CEE85331A299}"/>
              </a:ext>
            </a:extLst>
          </p:cNvPr>
          <p:cNvSpPr txBox="1"/>
          <p:nvPr/>
        </p:nvSpPr>
        <p:spPr>
          <a:xfrm>
            <a:off x="11736280" y="6488668"/>
            <a:ext cx="455720" cy="369332"/>
          </a:xfrm>
          <a:prstGeom prst="rect">
            <a:avLst/>
          </a:prstGeom>
          <a:noFill/>
        </p:spPr>
        <p:txBody>
          <a:bodyPr wrap="square" rtlCol="0">
            <a:spAutoFit/>
          </a:bodyPr>
          <a:lstStyle/>
          <a:p>
            <a:r>
              <a:rPr lang="en-ZA" dirty="0">
                <a:solidFill>
                  <a:schemeClr val="bg1"/>
                </a:solidFill>
              </a:rPr>
              <a:t>17</a:t>
            </a:r>
          </a:p>
        </p:txBody>
      </p:sp>
    </p:spTree>
    <p:extLst>
      <p:ext uri="{BB962C8B-B14F-4D97-AF65-F5344CB8AC3E}">
        <p14:creationId xmlns:p14="http://schemas.microsoft.com/office/powerpoint/2010/main" val="3122109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23723-7256-3CC6-66CF-AE6973ABF198}"/>
              </a:ext>
            </a:extLst>
          </p:cNvPr>
          <p:cNvSpPr>
            <a:spLocks noGrp="1"/>
          </p:cNvSpPr>
          <p:nvPr>
            <p:ph type="title"/>
          </p:nvPr>
        </p:nvSpPr>
        <p:spPr>
          <a:xfrm>
            <a:off x="2443293" y="199212"/>
            <a:ext cx="8904157" cy="598588"/>
          </a:xfrm>
        </p:spPr>
        <p:txBody>
          <a:bodyPr>
            <a:noAutofit/>
          </a:bodyPr>
          <a:lstStyle/>
          <a:p>
            <a:pPr algn="ctr"/>
            <a:r>
              <a:rPr lang="en-ZA" sz="2400" dirty="0">
                <a:solidFill>
                  <a:srgbClr val="005D28"/>
                </a:solidFill>
                <a:ea typeface="+mn-ea"/>
                <a:cs typeface="Arial" panose="020B0604020202020204" pitchFamily="34" charset="0"/>
              </a:rPr>
              <a:t>IMPLICATIONS OF BUDGET ALLOCATION REDUCTIONS ON SERVICE DELIVERY </a:t>
            </a:r>
            <a:r>
              <a:rPr lang="en-ZA" sz="2000" dirty="0">
                <a:solidFill>
                  <a:srgbClr val="005D28"/>
                </a:solidFill>
                <a:ea typeface="+mn-ea"/>
                <a:cs typeface="Arial" panose="020B0604020202020204" pitchFamily="34" charset="0"/>
              </a:rPr>
              <a:t>(8)</a:t>
            </a:r>
          </a:p>
        </p:txBody>
      </p:sp>
      <p:graphicFrame>
        <p:nvGraphicFramePr>
          <p:cNvPr id="4" name="Table 4">
            <a:extLst>
              <a:ext uri="{FF2B5EF4-FFF2-40B4-BE49-F238E27FC236}">
                <a16:creationId xmlns:a16="http://schemas.microsoft.com/office/drawing/2014/main" id="{2AA3D18F-5F95-528D-AE96-8AACF96D6E65}"/>
              </a:ext>
            </a:extLst>
          </p:cNvPr>
          <p:cNvGraphicFramePr>
            <a:graphicFrameLocks noGrp="1"/>
          </p:cNvGraphicFramePr>
          <p:nvPr>
            <p:extLst>
              <p:ext uri="{D42A27DB-BD31-4B8C-83A1-F6EECF244321}">
                <p14:modId xmlns:p14="http://schemas.microsoft.com/office/powerpoint/2010/main" val="2682310638"/>
              </p:ext>
            </p:extLst>
          </p:nvPr>
        </p:nvGraphicFramePr>
        <p:xfrm>
          <a:off x="279326" y="1152904"/>
          <a:ext cx="11633347" cy="3865551"/>
        </p:xfrm>
        <a:graphic>
          <a:graphicData uri="http://schemas.openxmlformats.org/drawingml/2006/table">
            <a:tbl>
              <a:tblPr firstRow="1" bandRow="1">
                <a:tableStyleId>{10A1B5D5-9B99-4C35-A422-299274C87663}</a:tableStyleId>
              </a:tblPr>
              <a:tblGrid>
                <a:gridCol w="2409604">
                  <a:extLst>
                    <a:ext uri="{9D8B030D-6E8A-4147-A177-3AD203B41FA5}">
                      <a16:colId xmlns:a16="http://schemas.microsoft.com/office/drawing/2014/main" val="3554823771"/>
                    </a:ext>
                  </a:extLst>
                </a:gridCol>
                <a:gridCol w="9223743">
                  <a:extLst>
                    <a:ext uri="{9D8B030D-6E8A-4147-A177-3AD203B41FA5}">
                      <a16:colId xmlns:a16="http://schemas.microsoft.com/office/drawing/2014/main" val="3751299416"/>
                    </a:ext>
                  </a:extLst>
                </a:gridCol>
              </a:tblGrid>
              <a:tr h="420433">
                <a:tc>
                  <a:txBody>
                    <a:bodyPr/>
                    <a:lstStyle/>
                    <a:p>
                      <a:r>
                        <a:rPr lang="en-ZA" dirty="0">
                          <a:solidFill>
                            <a:schemeClr val="bg1"/>
                          </a:solidFill>
                        </a:rPr>
                        <a:t>SUBPROGRAMME</a:t>
                      </a:r>
                      <a:endParaRPr lang="en-ZA" dirty="0">
                        <a:solidFill>
                          <a:schemeClr val="bg1"/>
                        </a:solidFill>
                        <a:latin typeface="Arial" panose="020B0604020202020204" pitchFamily="34" charset="0"/>
                        <a:cs typeface="Arial" panose="020B0604020202020204" pitchFamily="34" charset="0"/>
                      </a:endParaRPr>
                    </a:p>
                  </a:txBody>
                  <a:tcPr/>
                </a:tc>
                <a:tc>
                  <a:txBody>
                    <a:bodyPr/>
                    <a:lstStyle/>
                    <a:p>
                      <a:r>
                        <a:rPr lang="en-ZA" sz="1800" dirty="0">
                          <a:solidFill>
                            <a:schemeClr val="bg1"/>
                          </a:solidFill>
                        </a:rPr>
                        <a:t>SERVICE DELIVERY IMPLICATIONS AND IMPACT OF THE PROPOSED ALLOCATION</a:t>
                      </a:r>
                      <a:endParaRPr lang="en-ZA"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70302234"/>
                  </a:ext>
                </a:extLst>
              </a:tr>
              <a:tr h="17225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00" dirty="0">
                          <a:effectLst/>
                        </a:rPr>
                        <a:t>Broadband subprogramme </a:t>
                      </a:r>
                    </a:p>
                    <a:p>
                      <a:endParaRPr lang="en-ZA" sz="16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GB" sz="1600" dirty="0"/>
                        <a:t>Broadband access to new forms of convenience tide to economy, entertainment, communication, commerce, and education. For businesses, it means access to more prospective clients and expansion of products and service offerings.</a:t>
                      </a:r>
                    </a:p>
                    <a:p>
                      <a:pPr marL="285750" indent="-285750" algn="just" defTabSz="914400" rtl="0" eaLnBrk="1" latinLnBrk="0" hangingPunct="1">
                        <a:buFont typeface="Arial" panose="020B0604020202020204" pitchFamily="34" charset="0"/>
                        <a:buChar char="•"/>
                      </a:pPr>
                      <a:r>
                        <a:rPr lang="en-GB" sz="1600" b="1" kern="1200" dirty="0">
                          <a:solidFill>
                            <a:schemeClr val="tx1"/>
                          </a:solidFill>
                          <a:latin typeface="+mn-lt"/>
                          <a:ea typeface="+mn-ea"/>
                          <a:cs typeface="+mn-cs"/>
                        </a:rPr>
                        <a:t>There are no implications for the Broadband sub-programme because there was no budget reduction, it was instead an increase).</a:t>
                      </a:r>
                      <a:endParaRPr lang="en-ZA" sz="1600" b="1" kern="1200" dirty="0">
                        <a:solidFill>
                          <a:schemeClr val="tx1"/>
                        </a:solidFill>
                        <a:latin typeface="+mn-lt"/>
                        <a:ea typeface="+mn-ea"/>
                        <a:cs typeface="+mn-cs"/>
                      </a:endParaRPr>
                    </a:p>
                    <a:p>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07631566"/>
                  </a:ext>
                </a:extLst>
              </a:tr>
              <a:tr h="17225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00" dirty="0">
                          <a:effectLst/>
                        </a:rPr>
                        <a:t>Broadband Digital Migration(BDM) subprogramme </a:t>
                      </a:r>
                    </a:p>
                    <a:p>
                      <a:endParaRPr lang="en-ZA" sz="1600" dirty="0">
                        <a:latin typeface="Arial" panose="020B0604020202020204" pitchFamily="34" charset="0"/>
                        <a:cs typeface="Arial" panose="020B0604020202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kern="1200" dirty="0">
                          <a:solidFill>
                            <a:schemeClr val="dk1"/>
                          </a:solidFill>
                          <a:latin typeface="+mn-lt"/>
                          <a:ea typeface="+mn-ea"/>
                          <a:cs typeface="+mn-cs"/>
                        </a:rPr>
                        <a:t>The funds appropriated for the programme are meant for the procurement, distribution and installation of decoders as part of the government’s assistance to indigent households.</a:t>
                      </a:r>
                    </a:p>
                    <a:p>
                      <a:pPr marL="285750" indent="-285750">
                        <a:buFont typeface="Arial" panose="020B0604020202020204" pitchFamily="34" charset="0"/>
                        <a:buChar char="•"/>
                      </a:pPr>
                      <a:r>
                        <a:rPr lang="en-ZA" sz="1600" kern="1200" dirty="0">
                          <a:solidFill>
                            <a:schemeClr val="dk1"/>
                          </a:solidFill>
                          <a:latin typeface="+mn-lt"/>
                          <a:ea typeface="+mn-ea"/>
                          <a:cs typeface="+mn-cs"/>
                        </a:rPr>
                        <a:t>The allocation for the BDM programme has been reduced by R59 million over the MTEF. </a:t>
                      </a:r>
                    </a:p>
                    <a:p>
                      <a:pPr marL="285750" indent="-285750" algn="just">
                        <a:buFont typeface="Arial" panose="020B0604020202020204" pitchFamily="34" charset="0"/>
                        <a:buChar char="•"/>
                      </a:pPr>
                      <a:r>
                        <a:rPr lang="en-ZA" sz="1600" b="1" kern="1200" dirty="0">
                          <a:solidFill>
                            <a:schemeClr val="tx1"/>
                          </a:solidFill>
                          <a:latin typeface="+mn-lt"/>
                          <a:ea typeface="+mn-ea"/>
                          <a:cs typeface="+mn-cs"/>
                        </a:rPr>
                        <a:t>The implication is that the government might not fulfil its obligation of </a:t>
                      </a:r>
                      <a:r>
                        <a:rPr lang="en-ZA" sz="1600" b="1" kern="1200">
                          <a:solidFill>
                            <a:schemeClr val="tx1"/>
                          </a:solidFill>
                          <a:latin typeface="+mn-lt"/>
                          <a:ea typeface="+mn-ea"/>
                          <a:cs typeface="+mn-cs"/>
                        </a:rPr>
                        <a:t>aftermarket support </a:t>
                      </a:r>
                      <a:r>
                        <a:rPr lang="en-ZA" sz="1600" b="1" kern="1200" dirty="0">
                          <a:solidFill>
                            <a:schemeClr val="tx1"/>
                          </a:solidFill>
                          <a:latin typeface="+mn-lt"/>
                          <a:ea typeface="+mn-ea"/>
                          <a:cs typeface="+mn-cs"/>
                        </a:rPr>
                        <a:t>beyond the analogue switch-off. </a:t>
                      </a:r>
                    </a:p>
                    <a:p>
                      <a:endParaRPr lang="en-ZA" sz="1600" kern="1200" dirty="0">
                        <a:solidFill>
                          <a:schemeClr val="dk1"/>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21803054"/>
                  </a:ext>
                </a:extLst>
              </a:tr>
            </a:tbl>
          </a:graphicData>
        </a:graphic>
      </p:graphicFrame>
      <p:sp>
        <p:nvSpPr>
          <p:cNvPr id="3" name="TextBox 2">
            <a:extLst>
              <a:ext uri="{FF2B5EF4-FFF2-40B4-BE49-F238E27FC236}">
                <a16:creationId xmlns:a16="http://schemas.microsoft.com/office/drawing/2014/main" id="{063C290F-86B3-8308-9324-CCF9562DE73E}"/>
              </a:ext>
            </a:extLst>
          </p:cNvPr>
          <p:cNvSpPr txBox="1"/>
          <p:nvPr/>
        </p:nvSpPr>
        <p:spPr>
          <a:xfrm>
            <a:off x="11736280" y="6488668"/>
            <a:ext cx="455720" cy="369332"/>
          </a:xfrm>
          <a:prstGeom prst="rect">
            <a:avLst/>
          </a:prstGeom>
          <a:noFill/>
        </p:spPr>
        <p:txBody>
          <a:bodyPr wrap="square" rtlCol="0">
            <a:spAutoFit/>
          </a:bodyPr>
          <a:lstStyle/>
          <a:p>
            <a:r>
              <a:rPr lang="en-ZA" dirty="0">
                <a:solidFill>
                  <a:schemeClr val="bg1"/>
                </a:solidFill>
              </a:rPr>
              <a:t>20</a:t>
            </a:r>
          </a:p>
        </p:txBody>
      </p:sp>
    </p:spTree>
    <p:extLst>
      <p:ext uri="{BB962C8B-B14F-4D97-AF65-F5344CB8AC3E}">
        <p14:creationId xmlns:p14="http://schemas.microsoft.com/office/powerpoint/2010/main" val="3515199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7C94-FDAF-F02A-C19C-1037D23E3E00}"/>
              </a:ext>
            </a:extLst>
          </p:cNvPr>
          <p:cNvSpPr>
            <a:spLocks noGrp="1"/>
          </p:cNvSpPr>
          <p:nvPr>
            <p:ph type="title"/>
          </p:nvPr>
        </p:nvSpPr>
        <p:spPr>
          <a:xfrm>
            <a:off x="2293978" y="48386"/>
            <a:ext cx="8986598" cy="788325"/>
          </a:xfrm>
        </p:spPr>
        <p:txBody>
          <a:bodyPr>
            <a:noAutofit/>
          </a:bodyPr>
          <a:lstStyle/>
          <a:p>
            <a:pPr algn="ctr"/>
            <a:r>
              <a:rPr lang="en-US" sz="2400" dirty="0">
                <a:solidFill>
                  <a:schemeClr val="accent6">
                    <a:lumMod val="50000"/>
                  </a:schemeClr>
                </a:solidFill>
              </a:rPr>
              <a:t>CONTRIBUTION TO THE ECONOMIC RECONSTRUCTION AND RECOVERY (1)</a:t>
            </a:r>
            <a:endParaRPr lang="en-ZA" sz="2400" dirty="0">
              <a:solidFill>
                <a:schemeClr val="accent6">
                  <a:lumMod val="50000"/>
                </a:schemeClr>
              </a:solidFill>
            </a:endParaRPr>
          </a:p>
        </p:txBody>
      </p:sp>
      <p:sp>
        <p:nvSpPr>
          <p:cNvPr id="4" name="Content Placeholder 2">
            <a:extLst>
              <a:ext uri="{FF2B5EF4-FFF2-40B4-BE49-F238E27FC236}">
                <a16:creationId xmlns:a16="http://schemas.microsoft.com/office/drawing/2014/main" id="{FB8498F1-B6C2-7CDC-61CF-83350D825FE1}"/>
              </a:ext>
            </a:extLst>
          </p:cNvPr>
          <p:cNvSpPr txBox="1">
            <a:spLocks noGrp="1"/>
          </p:cNvSpPr>
          <p:nvPr>
            <p:ph type="body" idx="1"/>
          </p:nvPr>
        </p:nvSpPr>
        <p:spPr bwMode="auto">
          <a:xfrm>
            <a:off x="220148" y="1095941"/>
            <a:ext cx="11665296" cy="4331404"/>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Wingdings" pitchFamily="2" charset="2"/>
              <a:buChar char=")"/>
              <a:defRPr sz="2400">
                <a:solidFill>
                  <a:srgbClr val="006600"/>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400">
                <a:solidFill>
                  <a:srgbClr val="006600"/>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rgbClr val="006600"/>
                </a:solidFill>
                <a:latin typeface="+mn-lt"/>
              </a:defRPr>
            </a:lvl3pPr>
            <a:lvl4pPr marL="1600200" indent="-228600" algn="l" rtl="0" eaLnBrk="0" fontAlgn="base" hangingPunct="0">
              <a:spcBef>
                <a:spcPct val="20000"/>
              </a:spcBef>
              <a:spcAft>
                <a:spcPct val="0"/>
              </a:spcAft>
              <a:buChar char="–"/>
              <a:defRPr sz="2000">
                <a:solidFill>
                  <a:srgbClr val="006600"/>
                </a:solidFill>
                <a:latin typeface="+mn-lt"/>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457182" lvl="1" indent="0" algn="just">
              <a:spcBef>
                <a:spcPts val="600"/>
              </a:spcBef>
              <a:buNone/>
              <a:tabLst>
                <a:tab pos="0" algn="l"/>
                <a:tab pos="447658" algn="l"/>
                <a:tab pos="896902" algn="l"/>
                <a:tab pos="1346146" algn="l"/>
                <a:tab pos="1795391" algn="l"/>
                <a:tab pos="2244635" algn="l"/>
                <a:tab pos="2693880" algn="l"/>
                <a:tab pos="3143124" algn="l"/>
                <a:tab pos="3592369" algn="l"/>
                <a:tab pos="4041613" algn="l"/>
                <a:tab pos="4490858" algn="l"/>
                <a:tab pos="4940102" algn="l"/>
                <a:tab pos="5389348" algn="l"/>
                <a:tab pos="5838592" algn="l"/>
                <a:tab pos="6287837" algn="l"/>
                <a:tab pos="6737081" algn="l"/>
                <a:tab pos="7186326" algn="l"/>
                <a:tab pos="7635570" algn="l"/>
                <a:tab pos="8084814" algn="l"/>
                <a:tab pos="8534059" algn="l"/>
                <a:tab pos="8983303" algn="l"/>
              </a:tabLst>
            </a:pPr>
            <a:endParaRPr lang="en-US" sz="2000" kern="0" dirty="0">
              <a:solidFill>
                <a:schemeClr val="tx1"/>
              </a:solidFill>
              <a:latin typeface="Calibri" pitchFamily="34" charset="0"/>
            </a:endParaRPr>
          </a:p>
        </p:txBody>
      </p:sp>
      <p:graphicFrame>
        <p:nvGraphicFramePr>
          <p:cNvPr id="3" name="Table 4">
            <a:extLst>
              <a:ext uri="{FF2B5EF4-FFF2-40B4-BE49-F238E27FC236}">
                <a16:creationId xmlns:a16="http://schemas.microsoft.com/office/drawing/2014/main" id="{104960DA-C5C8-05A2-C724-B5128877D02A}"/>
              </a:ext>
            </a:extLst>
          </p:cNvPr>
          <p:cNvGraphicFramePr>
            <a:graphicFrameLocks noGrp="1"/>
          </p:cNvGraphicFramePr>
          <p:nvPr>
            <p:extLst>
              <p:ext uri="{D42A27DB-BD31-4B8C-83A1-F6EECF244321}">
                <p14:modId xmlns:p14="http://schemas.microsoft.com/office/powerpoint/2010/main" val="2426516873"/>
              </p:ext>
            </p:extLst>
          </p:nvPr>
        </p:nvGraphicFramePr>
        <p:xfrm>
          <a:off x="133736" y="998258"/>
          <a:ext cx="11838116" cy="5466638"/>
        </p:xfrm>
        <a:graphic>
          <a:graphicData uri="http://schemas.openxmlformats.org/drawingml/2006/table">
            <a:tbl>
              <a:tblPr firstRow="1" bandRow="1">
                <a:tableStyleId>{10A1B5D5-9B99-4C35-A422-299274C87663}</a:tableStyleId>
              </a:tblPr>
              <a:tblGrid>
                <a:gridCol w="2724270">
                  <a:extLst>
                    <a:ext uri="{9D8B030D-6E8A-4147-A177-3AD203B41FA5}">
                      <a16:colId xmlns:a16="http://schemas.microsoft.com/office/drawing/2014/main" val="1066332526"/>
                    </a:ext>
                  </a:extLst>
                </a:gridCol>
                <a:gridCol w="9113846">
                  <a:extLst>
                    <a:ext uri="{9D8B030D-6E8A-4147-A177-3AD203B41FA5}">
                      <a16:colId xmlns:a16="http://schemas.microsoft.com/office/drawing/2014/main" val="2990450539"/>
                    </a:ext>
                  </a:extLst>
                </a:gridCol>
              </a:tblGrid>
              <a:tr h="350774">
                <a:tc>
                  <a:txBody>
                    <a:bodyPr/>
                    <a:lstStyle/>
                    <a:p>
                      <a:r>
                        <a:rPr lang="en-ZA" sz="1800" dirty="0"/>
                        <a:t>INTERVENTION </a:t>
                      </a:r>
                      <a:endParaRPr lang="en-ZA" sz="1800" dirty="0">
                        <a:latin typeface="Arial" panose="020B0604020202020204" pitchFamily="34" charset="0"/>
                        <a:cs typeface="Arial" panose="020B0604020202020204" pitchFamily="34" charset="0"/>
                      </a:endParaRPr>
                    </a:p>
                  </a:txBody>
                  <a:tcPr marL="109728" marR="109728" marT="54864" marB="54864"/>
                </a:tc>
                <a:tc>
                  <a:txBody>
                    <a:bodyPr/>
                    <a:lstStyle/>
                    <a:p>
                      <a:r>
                        <a:rPr lang="en-ZA" sz="1800" dirty="0"/>
                        <a:t>PROGRESS </a:t>
                      </a:r>
                      <a:endParaRPr lang="en-ZA" sz="1800" dirty="0">
                        <a:latin typeface="Arial" panose="020B0604020202020204" pitchFamily="34" charset="0"/>
                        <a:cs typeface="Arial" panose="020B0604020202020204" pitchFamily="34" charset="0"/>
                      </a:endParaRPr>
                    </a:p>
                  </a:txBody>
                  <a:tcPr marL="109728" marR="109728" marT="54864" marB="54864"/>
                </a:tc>
                <a:extLst>
                  <a:ext uri="{0D108BD9-81ED-4DB2-BD59-A6C34878D82A}">
                    <a16:rowId xmlns:a16="http://schemas.microsoft.com/office/drawing/2014/main" val="2870524581"/>
                  </a:ext>
                </a:extLst>
              </a:tr>
              <a:tr h="2769905">
                <a:tc>
                  <a:txBody>
                    <a:bodyPr/>
                    <a:lstStyle/>
                    <a:p>
                      <a:pPr algn="l"/>
                      <a:r>
                        <a:rPr lang="en-ZA" sz="1600" dirty="0"/>
                        <a:t>SA Connect Broadband rollout</a:t>
                      </a:r>
                    </a:p>
                    <a:p>
                      <a:pPr algn="l"/>
                      <a:endParaRPr lang="en-ZA" sz="1600" dirty="0">
                        <a:latin typeface="Arial" panose="020B0604020202020204" pitchFamily="34" charset="0"/>
                        <a:cs typeface="Arial" panose="020B0604020202020204" pitchFamily="34" charset="0"/>
                      </a:endParaRPr>
                    </a:p>
                  </a:txBody>
                  <a:tcPr marL="109728" marR="109728" marT="54864" marB="54864"/>
                </a:tc>
                <a:tc>
                  <a:txBody>
                    <a:bodyPr/>
                    <a:lstStyle/>
                    <a:p>
                      <a:pPr marL="171450" indent="-171450" algn="l">
                        <a:buFont typeface="Arial" panose="020B0604020202020204" pitchFamily="34" charset="0"/>
                        <a:buChar char="•"/>
                      </a:pPr>
                      <a:r>
                        <a:rPr lang="en-US" sz="1600" dirty="0"/>
                        <a:t>Cabinet approved the SA Connect Phase 2 proposal in January 2022.</a:t>
                      </a:r>
                    </a:p>
                    <a:p>
                      <a:pPr marL="171450" indent="-171450" algn="l">
                        <a:buFont typeface="Arial" panose="020B0604020202020204" pitchFamily="34" charset="0"/>
                        <a:buChar char="•"/>
                      </a:pPr>
                      <a:r>
                        <a:rPr lang="en-US" sz="1600" dirty="0"/>
                        <a:t>Conclusion of the  SA Connect phase 2 Household and Community Connectivity implementation plan.</a:t>
                      </a:r>
                    </a:p>
                    <a:p>
                      <a:pPr marL="171450" indent="-171450" algn="l">
                        <a:buFont typeface="Arial" panose="020B0604020202020204" pitchFamily="34" charset="0"/>
                        <a:buChar char="•"/>
                      </a:pPr>
                      <a:r>
                        <a:rPr lang="en-US" sz="1600" dirty="0"/>
                        <a:t>The implementation plan includes  provisioning of  840 Open Access Base stations and 33 539 community Wi-Fi hotspots to cater for 5 830 208 households  will be finalised end of March 2023. </a:t>
                      </a:r>
                    </a:p>
                    <a:p>
                      <a:pPr marL="171450" indent="-171450" algn="l">
                        <a:buFont typeface="Arial" panose="020B0604020202020204" pitchFamily="34" charset="0"/>
                        <a:buChar char="•"/>
                      </a:pPr>
                      <a:r>
                        <a:rPr lang="en-US" sz="1600" dirty="0"/>
                        <a:t>80% of SITA’ year 1 government facilities connections (3797/4719) have been achieved to date and engagements with functional departments to conclude on the outer years’ implementation is underway</a:t>
                      </a:r>
                    </a:p>
                    <a:p>
                      <a:pPr marL="171450" indent="-171450" algn="l">
                        <a:buFont typeface="Arial" panose="020B0604020202020204" pitchFamily="34" charset="0"/>
                        <a:buChar char="•"/>
                      </a:pPr>
                      <a:r>
                        <a:rPr lang="en-US" sz="1600" dirty="0"/>
                        <a:t>ICASA currently finalising confirmation of social obligation requirements for conclusion of  License agreement with Licensees</a:t>
                      </a:r>
                    </a:p>
                  </a:txBody>
                  <a:tcPr marL="109728" marR="109728" marT="54864" marB="54864"/>
                </a:tc>
                <a:extLst>
                  <a:ext uri="{0D108BD9-81ED-4DB2-BD59-A6C34878D82A}">
                    <a16:rowId xmlns:a16="http://schemas.microsoft.com/office/drawing/2014/main" val="2405049286"/>
                  </a:ext>
                </a:extLst>
              </a:tr>
              <a:tr h="2312685">
                <a:tc>
                  <a:txBody>
                    <a:bodyPr/>
                    <a:lstStyle/>
                    <a:p>
                      <a:pPr algn="l"/>
                      <a:r>
                        <a:rPr lang="en-ZA" sz="1600" dirty="0"/>
                        <a:t>Broadband Access Fund</a:t>
                      </a:r>
                      <a:endParaRPr lang="en-ZA" sz="1600" dirty="0">
                        <a:latin typeface="Arial" panose="020B0604020202020204" pitchFamily="34" charset="0"/>
                        <a:cs typeface="Arial" panose="020B0604020202020204" pitchFamily="34" charset="0"/>
                      </a:endParaRPr>
                    </a:p>
                  </a:txBody>
                  <a:tcPr marL="109728" marR="109728" marT="54864" marB="54864"/>
                </a:tc>
                <a:tc>
                  <a:txBody>
                    <a:bodyPr/>
                    <a:lstStyle/>
                    <a:p>
                      <a:pPr marL="171450" indent="-171450" algn="l">
                        <a:buFont typeface="Arial" panose="020B0604020202020204" pitchFamily="34" charset="0"/>
                        <a:buChar char="•"/>
                      </a:pPr>
                      <a:r>
                        <a:rPr lang="en-US" sz="1600" dirty="0"/>
                        <a:t>The Broadband Access Fund forms part of the Presidential Employment Stimulus Programme, a project under the SA Connect Programme. </a:t>
                      </a:r>
                    </a:p>
                    <a:p>
                      <a:pPr marL="171450" indent="-171450" algn="l">
                        <a:buFont typeface="Arial" panose="020B0604020202020204" pitchFamily="34" charset="0"/>
                        <a:buChar char="•"/>
                      </a:pPr>
                      <a:r>
                        <a:rPr lang="en-US" sz="1600" dirty="0"/>
                        <a:t>This project aims to address the challenge of last mile connectivity and the commercial viability of deploying broadband infrastructure in low-income communities. </a:t>
                      </a:r>
                    </a:p>
                    <a:p>
                      <a:pPr marL="171450" indent="-171450" algn="l">
                        <a:buFont typeface="Arial" panose="020B0604020202020204" pitchFamily="34" charset="0"/>
                        <a:buChar char="•"/>
                      </a:pPr>
                      <a:r>
                        <a:rPr lang="en-US" sz="1600" dirty="0"/>
                        <a:t>The Broadband Infraco has been appointed to set up and manage the fund. </a:t>
                      </a:r>
                    </a:p>
                    <a:p>
                      <a:pPr marL="171450" indent="-171450" algn="l">
                        <a:buFont typeface="Arial" panose="020B0604020202020204" pitchFamily="34" charset="0"/>
                        <a:buChar char="•"/>
                      </a:pPr>
                      <a:r>
                        <a:rPr lang="en-US" sz="1600" dirty="0"/>
                        <a:t>The DCDT oversees the implementation and coordination of the fund to support the expansion of commercially sustainable broadband connectivity to underserviced low-income communities in South Africa</a:t>
                      </a:r>
                      <a:endParaRPr lang="en-US" sz="1600" dirty="0">
                        <a:latin typeface="Arial" panose="020B0604020202020204" pitchFamily="34" charset="0"/>
                        <a:cs typeface="Arial" panose="020B0604020202020204" pitchFamily="34" charset="0"/>
                      </a:endParaRPr>
                    </a:p>
                  </a:txBody>
                  <a:tcPr marL="109728" marR="109728" marT="54864" marB="54864"/>
                </a:tc>
                <a:extLst>
                  <a:ext uri="{0D108BD9-81ED-4DB2-BD59-A6C34878D82A}">
                    <a16:rowId xmlns:a16="http://schemas.microsoft.com/office/drawing/2014/main" val="772763264"/>
                  </a:ext>
                </a:extLst>
              </a:tr>
            </a:tbl>
          </a:graphicData>
        </a:graphic>
      </p:graphicFrame>
      <p:sp>
        <p:nvSpPr>
          <p:cNvPr id="5" name="TextBox 4">
            <a:extLst>
              <a:ext uri="{FF2B5EF4-FFF2-40B4-BE49-F238E27FC236}">
                <a16:creationId xmlns:a16="http://schemas.microsoft.com/office/drawing/2014/main" id="{87372151-DF25-18DF-B54B-16EFABDE3548}"/>
              </a:ext>
            </a:extLst>
          </p:cNvPr>
          <p:cNvSpPr txBox="1"/>
          <p:nvPr/>
        </p:nvSpPr>
        <p:spPr>
          <a:xfrm>
            <a:off x="11736280" y="6488668"/>
            <a:ext cx="455720" cy="369332"/>
          </a:xfrm>
          <a:prstGeom prst="rect">
            <a:avLst/>
          </a:prstGeom>
          <a:noFill/>
        </p:spPr>
        <p:txBody>
          <a:bodyPr wrap="square" rtlCol="0">
            <a:spAutoFit/>
          </a:bodyPr>
          <a:lstStyle/>
          <a:p>
            <a:r>
              <a:rPr lang="en-ZA" dirty="0">
                <a:solidFill>
                  <a:schemeClr val="bg1"/>
                </a:solidFill>
              </a:rPr>
              <a:t>21</a:t>
            </a:r>
          </a:p>
        </p:txBody>
      </p:sp>
    </p:spTree>
    <p:extLst>
      <p:ext uri="{BB962C8B-B14F-4D97-AF65-F5344CB8AC3E}">
        <p14:creationId xmlns:p14="http://schemas.microsoft.com/office/powerpoint/2010/main" val="3226042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F461B5F-A035-4546-8265-C8FC050FD847}"/>
              </a:ext>
            </a:extLst>
          </p:cNvPr>
          <p:cNvSpPr>
            <a:spLocks noGrp="1"/>
          </p:cNvSpPr>
          <p:nvPr>
            <p:ph type="body" idx="1"/>
          </p:nvPr>
        </p:nvSpPr>
        <p:spPr>
          <a:xfrm>
            <a:off x="3270250" y="1073652"/>
            <a:ext cx="8528783" cy="5174748"/>
          </a:xfrm>
        </p:spPr>
        <p:txBody>
          <a:bodyPr>
            <a:normAutofit fontScale="25000" lnSpcReduction="20000"/>
          </a:bodyPr>
          <a:lstStyle/>
          <a:p>
            <a:pPr marL="548640" indent="-548640">
              <a:lnSpc>
                <a:spcPct val="120000"/>
              </a:lnSpc>
              <a:spcBef>
                <a:spcPts val="1200"/>
              </a:spcBef>
              <a:buAutoNum type="arabicPeriod"/>
              <a:tabLst>
                <a:tab pos="361936" algn="l"/>
              </a:tabLst>
            </a:pPr>
            <a:r>
              <a:rPr lang="en-US" sz="7200" dirty="0">
                <a:solidFill>
                  <a:schemeClr val="tx1"/>
                </a:solidFill>
                <a:cs typeface="Arial" pitchFamily="34" charset="0"/>
              </a:rPr>
              <a:t>The Department’s preliminary spending for 2022/23</a:t>
            </a:r>
          </a:p>
          <a:p>
            <a:pPr marL="548640" indent="-548640">
              <a:lnSpc>
                <a:spcPct val="120000"/>
              </a:lnSpc>
              <a:spcBef>
                <a:spcPts val="1200"/>
              </a:spcBef>
              <a:buAutoNum type="arabicPeriod"/>
              <a:tabLst>
                <a:tab pos="361936" algn="l"/>
              </a:tabLst>
            </a:pPr>
            <a:r>
              <a:rPr lang="en-US" sz="7200" dirty="0">
                <a:solidFill>
                  <a:schemeClr val="tx1"/>
                </a:solidFill>
                <a:cs typeface="Arial" pitchFamily="34" charset="0"/>
              </a:rPr>
              <a:t>Department’s spending plan for 2023/24</a:t>
            </a:r>
          </a:p>
          <a:p>
            <a:pPr marL="548640" indent="-548640">
              <a:lnSpc>
                <a:spcPct val="120000"/>
              </a:lnSpc>
              <a:spcBef>
                <a:spcPts val="1200"/>
              </a:spcBef>
              <a:buAutoNum type="arabicPeriod"/>
              <a:tabLst>
                <a:tab pos="361936" algn="l"/>
              </a:tabLst>
            </a:pPr>
            <a:r>
              <a:rPr lang="en-US" sz="7200" dirty="0">
                <a:solidFill>
                  <a:schemeClr val="tx1"/>
                </a:solidFill>
                <a:cs typeface="Arial" pitchFamily="34" charset="0"/>
              </a:rPr>
              <a:t>Impact on the allocation reduction on:</a:t>
            </a:r>
          </a:p>
          <a:p>
            <a:pPr>
              <a:lnSpc>
                <a:spcPct val="120000"/>
              </a:lnSpc>
              <a:spcBef>
                <a:spcPts val="0"/>
              </a:spcBef>
              <a:tabLst>
                <a:tab pos="361936" algn="l"/>
              </a:tabLst>
            </a:pPr>
            <a:r>
              <a:rPr lang="en-US" sz="7200" dirty="0">
                <a:solidFill>
                  <a:schemeClr val="tx1"/>
                </a:solidFill>
                <a:cs typeface="Arial" pitchFamily="34" charset="0"/>
              </a:rPr>
              <a:t>		3.1  4IR PMO</a:t>
            </a:r>
          </a:p>
          <a:p>
            <a:pPr>
              <a:lnSpc>
                <a:spcPct val="120000"/>
              </a:lnSpc>
              <a:spcBef>
                <a:spcPts val="0"/>
              </a:spcBef>
              <a:tabLst>
                <a:tab pos="361936" algn="l"/>
              </a:tabLst>
            </a:pPr>
            <a:r>
              <a:rPr lang="en-US" sz="7200" dirty="0">
                <a:solidFill>
                  <a:schemeClr val="tx1"/>
                </a:solidFill>
                <a:cs typeface="Arial" pitchFamily="34" charset="0"/>
              </a:rPr>
              <a:t>		3.2  Regulatory Institutions </a:t>
            </a:r>
          </a:p>
          <a:p>
            <a:pPr>
              <a:lnSpc>
                <a:spcPct val="120000"/>
              </a:lnSpc>
              <a:spcBef>
                <a:spcPts val="0"/>
              </a:spcBef>
              <a:tabLst>
                <a:tab pos="361936" algn="l"/>
              </a:tabLst>
            </a:pPr>
            <a:r>
              <a:rPr lang="en-US" sz="7200" dirty="0">
                <a:solidFill>
                  <a:schemeClr val="tx1"/>
                </a:solidFill>
                <a:cs typeface="Arial" pitchFamily="34" charset="0"/>
              </a:rPr>
              <a:t>		3.3  State Owned Entity sub programmes</a:t>
            </a:r>
          </a:p>
          <a:p>
            <a:pPr>
              <a:lnSpc>
                <a:spcPct val="120000"/>
              </a:lnSpc>
              <a:spcBef>
                <a:spcPts val="0"/>
              </a:spcBef>
              <a:tabLst>
                <a:tab pos="361936" algn="l"/>
              </a:tabLst>
            </a:pPr>
            <a:r>
              <a:rPr lang="en-US" sz="7200" dirty="0">
                <a:solidFill>
                  <a:schemeClr val="tx1"/>
                </a:solidFill>
                <a:cs typeface="Arial" pitchFamily="34" charset="0"/>
              </a:rPr>
              <a:t>		3.4  Broadband </a:t>
            </a:r>
          </a:p>
          <a:p>
            <a:pPr>
              <a:lnSpc>
                <a:spcPct val="120000"/>
              </a:lnSpc>
              <a:spcBef>
                <a:spcPts val="0"/>
              </a:spcBef>
              <a:tabLst>
                <a:tab pos="361936" algn="l"/>
              </a:tabLst>
            </a:pPr>
            <a:r>
              <a:rPr lang="en-US" sz="7200" dirty="0">
                <a:solidFill>
                  <a:schemeClr val="tx1"/>
                </a:solidFill>
                <a:cs typeface="Arial" pitchFamily="34" charset="0"/>
              </a:rPr>
              <a:t>		3.5  Broadcasting Digital Migration</a:t>
            </a:r>
          </a:p>
          <a:p>
            <a:pPr>
              <a:lnSpc>
                <a:spcPct val="120000"/>
              </a:lnSpc>
              <a:spcBef>
                <a:spcPts val="1200"/>
              </a:spcBef>
              <a:tabLst>
                <a:tab pos="361936" algn="l"/>
              </a:tabLst>
            </a:pPr>
            <a:r>
              <a:rPr lang="en-US" sz="7200" dirty="0">
                <a:solidFill>
                  <a:schemeClr val="tx1"/>
                </a:solidFill>
                <a:cs typeface="Arial" pitchFamily="34" charset="0"/>
              </a:rPr>
              <a:t>4. 	Department’s contribution to:</a:t>
            </a:r>
          </a:p>
          <a:p>
            <a:pPr>
              <a:lnSpc>
                <a:spcPct val="120000"/>
              </a:lnSpc>
              <a:spcBef>
                <a:spcPts val="1200"/>
              </a:spcBef>
              <a:tabLst>
                <a:tab pos="361936" algn="l"/>
              </a:tabLst>
            </a:pPr>
            <a:r>
              <a:rPr lang="en-US" sz="7200" dirty="0">
                <a:solidFill>
                  <a:schemeClr val="tx1"/>
                </a:solidFill>
                <a:cs typeface="Arial" pitchFamily="34" charset="0"/>
              </a:rPr>
              <a:t>		4.1 The Economic Reconstruction and Recovery Plan</a:t>
            </a:r>
          </a:p>
          <a:p>
            <a:pPr>
              <a:lnSpc>
                <a:spcPct val="120000"/>
              </a:lnSpc>
              <a:spcBef>
                <a:spcPts val="0"/>
              </a:spcBef>
              <a:tabLst>
                <a:tab pos="361936" algn="l"/>
              </a:tabLst>
            </a:pPr>
            <a:r>
              <a:rPr lang="en-US" sz="7200" dirty="0">
                <a:solidFill>
                  <a:schemeClr val="tx1"/>
                </a:solidFill>
                <a:cs typeface="Arial" pitchFamily="34" charset="0"/>
              </a:rPr>
              <a:t>		4.2  Broad-based Black Economic Empowerment </a:t>
            </a:r>
          </a:p>
          <a:p>
            <a:pPr>
              <a:lnSpc>
                <a:spcPct val="120000"/>
              </a:lnSpc>
              <a:spcBef>
                <a:spcPts val="0"/>
              </a:spcBef>
              <a:tabLst>
                <a:tab pos="361936" algn="l"/>
              </a:tabLst>
            </a:pPr>
            <a:r>
              <a:rPr lang="en-US" sz="7200" dirty="0">
                <a:solidFill>
                  <a:schemeClr val="tx1"/>
                </a:solidFill>
                <a:cs typeface="Arial" pitchFamily="34" charset="0"/>
              </a:rPr>
              <a:t>		4.3  Localisation of goods and services </a:t>
            </a:r>
          </a:p>
          <a:p>
            <a:pPr>
              <a:lnSpc>
                <a:spcPct val="120000"/>
              </a:lnSpc>
              <a:spcBef>
                <a:spcPts val="0"/>
              </a:spcBef>
              <a:tabLst>
                <a:tab pos="361936" algn="l"/>
              </a:tabLst>
            </a:pPr>
            <a:r>
              <a:rPr lang="en-US" sz="7200" dirty="0">
                <a:solidFill>
                  <a:schemeClr val="tx1"/>
                </a:solidFill>
                <a:cs typeface="Arial" pitchFamily="34" charset="0"/>
              </a:rPr>
              <a:t>		4.4  Legal impediments to the department achieving economic transformation </a:t>
            </a:r>
          </a:p>
          <a:p>
            <a:pPr>
              <a:lnSpc>
                <a:spcPct val="120000"/>
              </a:lnSpc>
              <a:spcBef>
                <a:spcPts val="0"/>
              </a:spcBef>
              <a:tabLst>
                <a:tab pos="361936" algn="l"/>
              </a:tabLst>
            </a:pPr>
            <a:endParaRPr lang="en-US" sz="8000" dirty="0">
              <a:solidFill>
                <a:schemeClr val="tx1"/>
              </a:solidFill>
              <a:cs typeface="Arial" pitchFamily="34" charset="0"/>
            </a:endParaRPr>
          </a:p>
          <a:p>
            <a:pPr>
              <a:spcBef>
                <a:spcPts val="1440"/>
              </a:spcBef>
              <a:spcAft>
                <a:spcPts val="600"/>
              </a:spcAft>
              <a:tabLst>
                <a:tab pos="361936" algn="l"/>
              </a:tabLst>
            </a:pPr>
            <a:endParaRPr lang="en-US" sz="2640" dirty="0">
              <a:solidFill>
                <a:schemeClr val="tx1"/>
              </a:solidFill>
              <a:cs typeface="Arial" pitchFamily="34" charset="0"/>
            </a:endParaRPr>
          </a:p>
          <a:p>
            <a:pPr marL="548640" indent="-548640">
              <a:spcBef>
                <a:spcPts val="1440"/>
              </a:spcBef>
              <a:spcAft>
                <a:spcPts val="600"/>
              </a:spcAft>
              <a:buAutoNum type="arabicPeriod"/>
              <a:tabLst>
                <a:tab pos="361936" algn="l"/>
              </a:tabLst>
            </a:pPr>
            <a:endParaRPr lang="en-US" sz="2640" dirty="0">
              <a:solidFill>
                <a:schemeClr val="tx1"/>
              </a:solidFill>
              <a:cs typeface="Arial" pitchFamily="34" charset="0"/>
            </a:endParaRPr>
          </a:p>
          <a:p>
            <a:pPr marL="548640" indent="-548640">
              <a:spcBef>
                <a:spcPts val="0"/>
              </a:spcBef>
              <a:spcAft>
                <a:spcPts val="600"/>
              </a:spcAft>
              <a:buAutoNum type="arabicPeriod"/>
              <a:tabLst>
                <a:tab pos="361936" algn="l"/>
              </a:tabLst>
            </a:pPr>
            <a:endParaRPr lang="en-US" sz="2600" dirty="0">
              <a:solidFill>
                <a:schemeClr val="tx1"/>
              </a:solidFill>
              <a:latin typeface="Arial" pitchFamily="34" charset="0"/>
              <a:cs typeface="Arial" pitchFamily="34" charset="0"/>
            </a:endParaRPr>
          </a:p>
          <a:p>
            <a:pPr marL="228590" indent="-228590">
              <a:spcBef>
                <a:spcPts val="0"/>
              </a:spcBef>
              <a:spcAft>
                <a:spcPts val="600"/>
              </a:spcAft>
              <a:buFont typeface="Arial" panose="020B0604020202020204" pitchFamily="34" charset="0"/>
              <a:buAutoNum type="arabicPeriod"/>
              <a:tabLst>
                <a:tab pos="361936" algn="l"/>
              </a:tabLst>
            </a:pPr>
            <a:endParaRPr lang="en-US" sz="9600" dirty="0">
              <a:solidFill>
                <a:prstClr val="black"/>
              </a:solidFill>
              <a:latin typeface="Calibri" panose="020F0502020204030204" pitchFamily="34" charset="0"/>
              <a:cs typeface="Calibri" panose="020F0502020204030204" pitchFamily="34" charset="0"/>
            </a:endParaRPr>
          </a:p>
          <a:p>
            <a:pPr marL="228590" indent="-228590">
              <a:spcBef>
                <a:spcPts val="0"/>
              </a:spcBef>
              <a:spcAft>
                <a:spcPts val="600"/>
              </a:spcAft>
              <a:buAutoNum type="arabicPeriod"/>
              <a:tabLst>
                <a:tab pos="361936" algn="l"/>
              </a:tabLst>
            </a:pPr>
            <a:endParaRPr lang="en-US" sz="1200" dirty="0">
              <a:solidFill>
                <a:schemeClr val="tx1"/>
              </a:solidFill>
              <a:latin typeface="Arial" panose="020B0604020202020204" pitchFamily="34" charset="0"/>
              <a:cs typeface="Arial" panose="020B0604020202020204" pitchFamily="34" charset="0"/>
            </a:endParaRPr>
          </a:p>
          <a:p>
            <a:pPr defTabSz="914364" fontAlgn="base">
              <a:lnSpc>
                <a:spcPts val="2300"/>
              </a:lnSpc>
              <a:spcBef>
                <a:spcPct val="0"/>
              </a:spcBef>
              <a:spcAft>
                <a:spcPct val="0"/>
              </a:spcAft>
              <a:defRPr/>
            </a:pPr>
            <a:endParaRPr lang="en-US" b="0" i="0" u="none" strike="noStrike" baseline="0" dirty="0">
              <a:solidFill>
                <a:srgbClr val="000000"/>
              </a:solidFill>
              <a:latin typeface="Arial" panose="020B0604020202020204" pitchFamily="34" charset="0"/>
              <a:cs typeface="Arial" panose="020B0604020202020204" pitchFamily="34" charset="0"/>
            </a:endParaRPr>
          </a:p>
          <a:p>
            <a:pPr marL="285738" indent="-285738" defTabSz="914364" fontAlgn="base">
              <a:lnSpc>
                <a:spcPts val="2300"/>
              </a:lnSpc>
              <a:spcBef>
                <a:spcPct val="0"/>
              </a:spcBef>
              <a:spcAft>
                <a:spcPct val="0"/>
              </a:spcAft>
              <a:buFont typeface="Arial" panose="020B0604020202020204" pitchFamily="34" charset="0"/>
              <a:buChar char="•"/>
              <a:defRPr/>
            </a:pPr>
            <a:endParaRPr lang="en-US" dirty="0">
              <a:solidFill>
                <a:srgbClr val="000000"/>
              </a:solidFill>
              <a:cs typeface="Arial" pitchFamily="34" charset="0"/>
            </a:endParaRPr>
          </a:p>
          <a:p>
            <a:r>
              <a:rPr lang="en-ZA" dirty="0">
                <a:solidFill>
                  <a:schemeClr val="tx1"/>
                </a:solidFill>
              </a:rPr>
              <a:t> </a:t>
            </a:r>
          </a:p>
        </p:txBody>
      </p:sp>
      <p:sp>
        <p:nvSpPr>
          <p:cNvPr id="6" name="Title 1">
            <a:extLst>
              <a:ext uri="{FF2B5EF4-FFF2-40B4-BE49-F238E27FC236}">
                <a16:creationId xmlns:a16="http://schemas.microsoft.com/office/drawing/2014/main" id="{4F92FA66-EEC2-4DC6-8BE8-C9C1A3912A71}"/>
              </a:ext>
            </a:extLst>
          </p:cNvPr>
          <p:cNvSpPr txBox="1">
            <a:spLocks/>
          </p:cNvSpPr>
          <p:nvPr/>
        </p:nvSpPr>
        <p:spPr>
          <a:xfrm>
            <a:off x="2197048" y="145436"/>
            <a:ext cx="9167476" cy="59858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a:lstStyle>
          <a:p>
            <a:pPr algn="ctr"/>
            <a:r>
              <a:rPr lang="en-ZA" sz="2800" dirty="0">
                <a:solidFill>
                  <a:schemeClr val="accent6">
                    <a:lumMod val="50000"/>
                  </a:schemeClr>
                </a:solidFill>
                <a:latin typeface="Calibri" panose="020F0502020204030204" pitchFamily="34" charset="0"/>
                <a:cs typeface="Calibri" panose="020F0502020204030204" pitchFamily="34" charset="0"/>
              </a:rPr>
              <a:t>PRESENTATION OUTLINE</a:t>
            </a:r>
          </a:p>
        </p:txBody>
      </p:sp>
      <p:pic>
        <p:nvPicPr>
          <p:cNvPr id="2" name="Picture 1">
            <a:extLst>
              <a:ext uri="{FF2B5EF4-FFF2-40B4-BE49-F238E27FC236}">
                <a16:creationId xmlns:a16="http://schemas.microsoft.com/office/drawing/2014/main" id="{08175990-AA40-7F9E-7952-3C361F4B2573}"/>
              </a:ext>
            </a:extLst>
          </p:cNvPr>
          <p:cNvPicPr>
            <a:picLocks noChangeAspect="1"/>
          </p:cNvPicPr>
          <p:nvPr/>
        </p:nvPicPr>
        <p:blipFill>
          <a:blip r:embed="rId2"/>
          <a:stretch>
            <a:fillRect/>
          </a:stretch>
        </p:blipFill>
        <p:spPr>
          <a:xfrm>
            <a:off x="-403769" y="1453530"/>
            <a:ext cx="4531269" cy="3950939"/>
          </a:xfrm>
          <a:prstGeom prst="rect">
            <a:avLst/>
          </a:prstGeom>
        </p:spPr>
      </p:pic>
    </p:spTree>
    <p:extLst>
      <p:ext uri="{BB962C8B-B14F-4D97-AF65-F5344CB8AC3E}">
        <p14:creationId xmlns:p14="http://schemas.microsoft.com/office/powerpoint/2010/main" val="3018998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7C94-FDAF-F02A-C19C-1037D23E3E00}"/>
              </a:ext>
            </a:extLst>
          </p:cNvPr>
          <p:cNvSpPr>
            <a:spLocks noGrp="1"/>
          </p:cNvSpPr>
          <p:nvPr>
            <p:ph type="title"/>
          </p:nvPr>
        </p:nvSpPr>
        <p:spPr>
          <a:xfrm>
            <a:off x="2293978" y="231845"/>
            <a:ext cx="8986598" cy="604866"/>
          </a:xfrm>
        </p:spPr>
        <p:txBody>
          <a:bodyPr>
            <a:noAutofit/>
          </a:bodyPr>
          <a:lstStyle/>
          <a:p>
            <a:pPr algn="ctr"/>
            <a:r>
              <a:rPr lang="en-US" sz="2800" dirty="0">
                <a:solidFill>
                  <a:schemeClr val="accent6">
                    <a:lumMod val="50000"/>
                  </a:schemeClr>
                </a:solidFill>
              </a:rPr>
              <a:t>CONTRIBUTION TO THE ECONOMIC RECONSTRUCTION AND RECOVERY (2)</a:t>
            </a:r>
            <a:endParaRPr lang="en-ZA" sz="2800" dirty="0">
              <a:solidFill>
                <a:schemeClr val="accent6">
                  <a:lumMod val="50000"/>
                </a:schemeClr>
              </a:solidFill>
            </a:endParaRPr>
          </a:p>
        </p:txBody>
      </p:sp>
      <p:sp>
        <p:nvSpPr>
          <p:cNvPr id="4" name="Content Placeholder 2">
            <a:extLst>
              <a:ext uri="{FF2B5EF4-FFF2-40B4-BE49-F238E27FC236}">
                <a16:creationId xmlns:a16="http://schemas.microsoft.com/office/drawing/2014/main" id="{FB8498F1-B6C2-7CDC-61CF-83350D825FE1}"/>
              </a:ext>
            </a:extLst>
          </p:cNvPr>
          <p:cNvSpPr txBox="1">
            <a:spLocks noGrp="1"/>
          </p:cNvSpPr>
          <p:nvPr>
            <p:ph type="body" idx="1"/>
          </p:nvPr>
        </p:nvSpPr>
        <p:spPr bwMode="auto">
          <a:xfrm>
            <a:off x="220148" y="1095941"/>
            <a:ext cx="11665296" cy="4331404"/>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Wingdings" pitchFamily="2" charset="2"/>
              <a:buChar char=")"/>
              <a:defRPr sz="2400">
                <a:solidFill>
                  <a:srgbClr val="006600"/>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400">
                <a:solidFill>
                  <a:srgbClr val="006600"/>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rgbClr val="006600"/>
                </a:solidFill>
                <a:latin typeface="+mn-lt"/>
              </a:defRPr>
            </a:lvl3pPr>
            <a:lvl4pPr marL="1600200" indent="-228600" algn="l" rtl="0" eaLnBrk="0" fontAlgn="base" hangingPunct="0">
              <a:spcBef>
                <a:spcPct val="20000"/>
              </a:spcBef>
              <a:spcAft>
                <a:spcPct val="0"/>
              </a:spcAft>
              <a:buChar char="–"/>
              <a:defRPr sz="2000">
                <a:solidFill>
                  <a:srgbClr val="006600"/>
                </a:solidFill>
                <a:latin typeface="+mn-lt"/>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457182" lvl="1" indent="0" algn="just">
              <a:spcBef>
                <a:spcPts val="600"/>
              </a:spcBef>
              <a:buNone/>
              <a:tabLst>
                <a:tab pos="0" algn="l"/>
                <a:tab pos="447658" algn="l"/>
                <a:tab pos="896902" algn="l"/>
                <a:tab pos="1346146" algn="l"/>
                <a:tab pos="1795391" algn="l"/>
                <a:tab pos="2244635" algn="l"/>
                <a:tab pos="2693880" algn="l"/>
                <a:tab pos="3143124" algn="l"/>
                <a:tab pos="3592369" algn="l"/>
                <a:tab pos="4041613" algn="l"/>
                <a:tab pos="4490858" algn="l"/>
                <a:tab pos="4940102" algn="l"/>
                <a:tab pos="5389348" algn="l"/>
                <a:tab pos="5838592" algn="l"/>
                <a:tab pos="6287837" algn="l"/>
                <a:tab pos="6737081" algn="l"/>
                <a:tab pos="7186326" algn="l"/>
                <a:tab pos="7635570" algn="l"/>
                <a:tab pos="8084814" algn="l"/>
                <a:tab pos="8534059" algn="l"/>
                <a:tab pos="8983303" algn="l"/>
              </a:tabLst>
            </a:pPr>
            <a:endParaRPr lang="en-US" sz="2000" kern="0" dirty="0">
              <a:solidFill>
                <a:schemeClr val="tx1"/>
              </a:solidFill>
              <a:latin typeface="Calibri" pitchFamily="34" charset="0"/>
            </a:endParaRPr>
          </a:p>
        </p:txBody>
      </p:sp>
      <p:graphicFrame>
        <p:nvGraphicFramePr>
          <p:cNvPr id="3" name="Table 4">
            <a:extLst>
              <a:ext uri="{FF2B5EF4-FFF2-40B4-BE49-F238E27FC236}">
                <a16:creationId xmlns:a16="http://schemas.microsoft.com/office/drawing/2014/main" id="{104960DA-C5C8-05A2-C724-B5128877D02A}"/>
              </a:ext>
            </a:extLst>
          </p:cNvPr>
          <p:cNvGraphicFramePr>
            <a:graphicFrameLocks noGrp="1"/>
          </p:cNvGraphicFramePr>
          <p:nvPr>
            <p:extLst>
              <p:ext uri="{D42A27DB-BD31-4B8C-83A1-F6EECF244321}">
                <p14:modId xmlns:p14="http://schemas.microsoft.com/office/powerpoint/2010/main" val="2403624845"/>
              </p:ext>
            </p:extLst>
          </p:nvPr>
        </p:nvGraphicFramePr>
        <p:xfrm>
          <a:off x="81280" y="1052779"/>
          <a:ext cx="11890572" cy="5459651"/>
        </p:xfrm>
        <a:graphic>
          <a:graphicData uri="http://schemas.openxmlformats.org/drawingml/2006/table">
            <a:tbl>
              <a:tblPr firstRow="1" bandRow="1">
                <a:tableStyleId>{10A1B5D5-9B99-4C35-A422-299274C87663}</a:tableStyleId>
              </a:tblPr>
              <a:tblGrid>
                <a:gridCol w="2892382">
                  <a:extLst>
                    <a:ext uri="{9D8B030D-6E8A-4147-A177-3AD203B41FA5}">
                      <a16:colId xmlns:a16="http://schemas.microsoft.com/office/drawing/2014/main" val="1066332526"/>
                    </a:ext>
                  </a:extLst>
                </a:gridCol>
                <a:gridCol w="8998190">
                  <a:extLst>
                    <a:ext uri="{9D8B030D-6E8A-4147-A177-3AD203B41FA5}">
                      <a16:colId xmlns:a16="http://schemas.microsoft.com/office/drawing/2014/main" val="2990450539"/>
                    </a:ext>
                  </a:extLst>
                </a:gridCol>
              </a:tblGrid>
              <a:tr h="327398">
                <a:tc>
                  <a:txBody>
                    <a:bodyPr/>
                    <a:lstStyle/>
                    <a:p>
                      <a:r>
                        <a:rPr lang="en-ZA" sz="1600" dirty="0"/>
                        <a:t>INTERVENTION </a:t>
                      </a:r>
                      <a:endParaRPr lang="en-ZA" sz="1600" dirty="0">
                        <a:latin typeface="Arial" panose="020B0604020202020204" pitchFamily="34" charset="0"/>
                        <a:cs typeface="Arial" panose="020B0604020202020204" pitchFamily="34" charset="0"/>
                      </a:endParaRPr>
                    </a:p>
                  </a:txBody>
                  <a:tcPr marL="109728" marR="109728" marT="54864" marB="54864"/>
                </a:tc>
                <a:tc>
                  <a:txBody>
                    <a:bodyPr/>
                    <a:lstStyle/>
                    <a:p>
                      <a:r>
                        <a:rPr lang="en-ZA" sz="1600" dirty="0"/>
                        <a:t>PROGRESS </a:t>
                      </a:r>
                      <a:endParaRPr lang="en-ZA" sz="1600" dirty="0">
                        <a:latin typeface="Arial" panose="020B0604020202020204" pitchFamily="34" charset="0"/>
                        <a:cs typeface="Arial" panose="020B0604020202020204" pitchFamily="34" charset="0"/>
                      </a:endParaRPr>
                    </a:p>
                  </a:txBody>
                  <a:tcPr marL="109728" marR="109728" marT="54864" marB="54864"/>
                </a:tc>
                <a:extLst>
                  <a:ext uri="{0D108BD9-81ED-4DB2-BD59-A6C34878D82A}">
                    <a16:rowId xmlns:a16="http://schemas.microsoft.com/office/drawing/2014/main" val="2870524581"/>
                  </a:ext>
                </a:extLst>
              </a:tr>
              <a:tr h="2857881">
                <a:tc>
                  <a:txBody>
                    <a:bodyPr/>
                    <a:lstStyle/>
                    <a:p>
                      <a:pPr algn="l"/>
                      <a:r>
                        <a:rPr lang="en-ZA" sz="1600" dirty="0"/>
                        <a:t>Implementation of digital migration</a:t>
                      </a:r>
                    </a:p>
                    <a:p>
                      <a:pPr algn="l"/>
                      <a:endParaRPr lang="en-ZA" sz="1600" dirty="0">
                        <a:latin typeface="Arial" panose="020B0604020202020204" pitchFamily="34" charset="0"/>
                        <a:cs typeface="Arial" panose="020B0604020202020204" pitchFamily="34" charset="0"/>
                      </a:endParaRPr>
                    </a:p>
                  </a:txBody>
                  <a:tcPr marL="109728" marR="109728" marT="54864" marB="54864"/>
                </a:tc>
                <a:tc>
                  <a:txBody>
                    <a:bodyPr/>
                    <a:lstStyle/>
                    <a:p>
                      <a:pPr marL="171450" indent="-171450" algn="l">
                        <a:buFont typeface="Arial" panose="020B0604020202020204" pitchFamily="34" charset="0"/>
                        <a:buChar char="•"/>
                      </a:pPr>
                      <a:r>
                        <a:rPr lang="en-US" sz="1600" dirty="0"/>
                        <a:t>Analogue Switch Off in 5 provinces </a:t>
                      </a:r>
                    </a:p>
                    <a:p>
                      <a:pPr marL="171450" indent="-171450" algn="l">
                        <a:buFont typeface="Arial" panose="020B0604020202020204" pitchFamily="34" charset="0"/>
                        <a:buChar char="•"/>
                      </a:pPr>
                      <a:r>
                        <a:rPr lang="en-US" sz="1600" dirty="0"/>
                        <a:t>A total of 163 transmitters have been switch off across the country. </a:t>
                      </a:r>
                    </a:p>
                    <a:p>
                      <a:pPr marL="171450" indent="-171450" algn="l">
                        <a:buFont typeface="Arial" panose="020B0604020202020204" pitchFamily="34" charset="0"/>
                        <a:buChar char="•"/>
                      </a:pPr>
                      <a:r>
                        <a:rPr lang="en-US" sz="1600" dirty="0"/>
                        <a:t>All SABC services are broadcasting on Digital platform in provinces where analogue switch off  has been concluded, which is  Free State (22), Northern Cape (48), North West (27), Limpopo (35) and Mpumalanga (23). </a:t>
                      </a:r>
                    </a:p>
                    <a:p>
                      <a:pPr marL="171450" indent="-171450" algn="l">
                        <a:buFont typeface="Arial" panose="020B0604020202020204" pitchFamily="34" charset="0"/>
                        <a:buChar char="•"/>
                      </a:pPr>
                      <a:r>
                        <a:rPr lang="en-US" sz="1600" dirty="0"/>
                        <a:t>Additional 24 eTV transmitter Sites were switched off </a:t>
                      </a:r>
                    </a:p>
                    <a:p>
                      <a:pPr marL="171450" marR="0" lvl="0" indent="-171450" algn="l" defTabSz="5714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At least 40% of the Installers appointed are women led companies.</a:t>
                      </a:r>
                    </a:p>
                    <a:p>
                      <a:pPr marL="171450" indent="-171450" algn="l">
                        <a:buFont typeface="Arial" panose="020B0604020202020204" pitchFamily="34" charset="0"/>
                        <a:buChar char="•"/>
                      </a:pPr>
                      <a:r>
                        <a:rPr lang="en-US" sz="1600" dirty="0"/>
                        <a:t>The Legal challenges are impeding analogue switch off. This is mitigated by robust engagement with industry and stakeholders </a:t>
                      </a:r>
                    </a:p>
                    <a:p>
                      <a:pPr marL="171450" indent="-171450" algn="l">
                        <a:buFont typeface="Arial" panose="020B0604020202020204" pitchFamily="34" charset="0"/>
                        <a:buChar char="•"/>
                      </a:pPr>
                      <a:r>
                        <a:rPr lang="en-US" sz="1600" dirty="0"/>
                        <a:t>The consequence of delays in ASO, amongst others, are the cost of dual illumination; the aging analogue infrastructure and the delay in the release of spectrum.</a:t>
                      </a:r>
                    </a:p>
                    <a:p>
                      <a:pPr marL="171450" indent="-171450" algn="l">
                        <a:buFont typeface="Arial" panose="020B0604020202020204" pitchFamily="34" charset="0"/>
                        <a:buChar char="•"/>
                      </a:pPr>
                      <a:r>
                        <a:rPr lang="en-US" sz="1600" dirty="0"/>
                        <a:t>The next step is for the Minister to announce the Analogue Switch Off date. </a:t>
                      </a:r>
                    </a:p>
                  </a:txBody>
                  <a:tcPr marL="109728" marR="109728" marT="54864" marB="54864"/>
                </a:tc>
                <a:extLst>
                  <a:ext uri="{0D108BD9-81ED-4DB2-BD59-A6C34878D82A}">
                    <a16:rowId xmlns:a16="http://schemas.microsoft.com/office/drawing/2014/main" val="2730890762"/>
                  </a:ext>
                </a:extLst>
              </a:tr>
              <a:tr h="2070275">
                <a:tc>
                  <a:txBody>
                    <a:bodyPr/>
                    <a:lstStyle/>
                    <a:p>
                      <a:pPr algn="l"/>
                      <a:r>
                        <a:rPr lang="en-ZA" sz="1600" dirty="0"/>
                        <a:t>Implementation of the Digital Economy Masterplan </a:t>
                      </a:r>
                      <a:endParaRPr lang="en-ZA" sz="1600" dirty="0">
                        <a:latin typeface="Arial" panose="020B0604020202020204" pitchFamily="34" charset="0"/>
                        <a:cs typeface="Arial" panose="020B0604020202020204" pitchFamily="34" charset="0"/>
                      </a:endParaRPr>
                    </a:p>
                  </a:txBody>
                  <a:tcPr marL="109728" marR="109728" marT="54864" marB="54864"/>
                </a:tc>
                <a:tc>
                  <a:txBody>
                    <a:bodyPr/>
                    <a:lstStyle/>
                    <a:p>
                      <a:pPr marL="171450" indent="-171450" algn="l">
                        <a:buFont typeface="Arial" panose="020B0604020202020204" pitchFamily="34" charset="0"/>
                        <a:buChar char="•"/>
                      </a:pPr>
                      <a:r>
                        <a:rPr lang="en-US" sz="1600" dirty="0"/>
                        <a:t>The DCDT is currently working towards finalising the draft Digital Economy Framework and Strategy for South Africa. This framework and strategy will guide the country towards accelerating its digital economy vision as well as ensuring that the digital economy effectively contribute to the country’s economy and service delivery.</a:t>
                      </a:r>
                    </a:p>
                    <a:p>
                      <a:pPr marL="171450" indent="-171450" algn="l">
                        <a:buFont typeface="Arial" panose="020B0604020202020204" pitchFamily="34" charset="0"/>
                        <a:buChar char="•"/>
                      </a:pPr>
                      <a:r>
                        <a:rPr lang="en-ZA" sz="1600" kern="1200" dirty="0">
                          <a:solidFill>
                            <a:schemeClr val="dk1"/>
                          </a:solidFill>
                          <a:effectLst/>
                        </a:rPr>
                        <a:t>The purpose of the South African Digital Economy Framework and Strategy is to formulate a government vision and mission with appropriate strategies for socio-economic development for the next 10 years. Beyond the 10-year period a phased in approach is recommended over a 30-year period until 2050. </a:t>
                      </a:r>
                      <a:endParaRPr lang="en-ZA" sz="1600" dirty="0">
                        <a:latin typeface="Arial" panose="020B0604020202020204" pitchFamily="34" charset="0"/>
                        <a:cs typeface="Arial" panose="020B0604020202020204" pitchFamily="34" charset="0"/>
                      </a:endParaRPr>
                    </a:p>
                  </a:txBody>
                  <a:tcPr marL="109728" marR="109728" marT="54864" marB="54864"/>
                </a:tc>
                <a:extLst>
                  <a:ext uri="{0D108BD9-81ED-4DB2-BD59-A6C34878D82A}">
                    <a16:rowId xmlns:a16="http://schemas.microsoft.com/office/drawing/2014/main" val="2720048994"/>
                  </a:ext>
                </a:extLst>
              </a:tr>
            </a:tbl>
          </a:graphicData>
        </a:graphic>
      </p:graphicFrame>
      <p:sp>
        <p:nvSpPr>
          <p:cNvPr id="5" name="TextBox 4">
            <a:extLst>
              <a:ext uri="{FF2B5EF4-FFF2-40B4-BE49-F238E27FC236}">
                <a16:creationId xmlns:a16="http://schemas.microsoft.com/office/drawing/2014/main" id="{DC1A22A7-BCCA-827E-1EEB-FBA2AA43AF45}"/>
              </a:ext>
            </a:extLst>
          </p:cNvPr>
          <p:cNvSpPr txBox="1"/>
          <p:nvPr/>
        </p:nvSpPr>
        <p:spPr>
          <a:xfrm>
            <a:off x="11736280" y="6488668"/>
            <a:ext cx="455720" cy="369332"/>
          </a:xfrm>
          <a:prstGeom prst="rect">
            <a:avLst/>
          </a:prstGeom>
          <a:noFill/>
        </p:spPr>
        <p:txBody>
          <a:bodyPr wrap="square" rtlCol="0">
            <a:spAutoFit/>
          </a:bodyPr>
          <a:lstStyle/>
          <a:p>
            <a:r>
              <a:rPr lang="en-ZA" dirty="0">
                <a:solidFill>
                  <a:schemeClr val="bg1"/>
                </a:solidFill>
              </a:rPr>
              <a:t>22</a:t>
            </a:r>
          </a:p>
        </p:txBody>
      </p:sp>
    </p:spTree>
    <p:extLst>
      <p:ext uri="{BB962C8B-B14F-4D97-AF65-F5344CB8AC3E}">
        <p14:creationId xmlns:p14="http://schemas.microsoft.com/office/powerpoint/2010/main" val="1444057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7C94-FDAF-F02A-C19C-1037D23E3E00}"/>
              </a:ext>
            </a:extLst>
          </p:cNvPr>
          <p:cNvSpPr>
            <a:spLocks noGrp="1"/>
          </p:cNvSpPr>
          <p:nvPr>
            <p:ph type="title"/>
          </p:nvPr>
        </p:nvSpPr>
        <p:spPr>
          <a:xfrm>
            <a:off x="2293978" y="79899"/>
            <a:ext cx="8986598" cy="756812"/>
          </a:xfrm>
        </p:spPr>
        <p:txBody>
          <a:bodyPr>
            <a:noAutofit/>
          </a:bodyPr>
          <a:lstStyle/>
          <a:p>
            <a:pPr algn="ctr"/>
            <a:r>
              <a:rPr lang="en-US" sz="2400" dirty="0">
                <a:solidFill>
                  <a:schemeClr val="accent6">
                    <a:lumMod val="50000"/>
                  </a:schemeClr>
                </a:solidFill>
              </a:rPr>
              <a:t>CONTRIBUTION TO THE ECONOMIC RECONSTRUCTION AND RECOVERY (3)</a:t>
            </a:r>
            <a:endParaRPr lang="en-ZA" sz="2400" dirty="0">
              <a:solidFill>
                <a:schemeClr val="accent6">
                  <a:lumMod val="50000"/>
                </a:schemeClr>
              </a:solidFill>
            </a:endParaRPr>
          </a:p>
        </p:txBody>
      </p:sp>
      <p:sp>
        <p:nvSpPr>
          <p:cNvPr id="4" name="Content Placeholder 2">
            <a:extLst>
              <a:ext uri="{FF2B5EF4-FFF2-40B4-BE49-F238E27FC236}">
                <a16:creationId xmlns:a16="http://schemas.microsoft.com/office/drawing/2014/main" id="{FB8498F1-B6C2-7CDC-61CF-83350D825FE1}"/>
              </a:ext>
            </a:extLst>
          </p:cNvPr>
          <p:cNvSpPr txBox="1">
            <a:spLocks noGrp="1"/>
          </p:cNvSpPr>
          <p:nvPr>
            <p:ph type="body" idx="1"/>
          </p:nvPr>
        </p:nvSpPr>
        <p:spPr bwMode="auto">
          <a:xfrm>
            <a:off x="220148" y="1095941"/>
            <a:ext cx="11665296" cy="333401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Wingdings" pitchFamily="2" charset="2"/>
              <a:buChar char=")"/>
              <a:defRPr sz="2400">
                <a:solidFill>
                  <a:srgbClr val="006600"/>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400">
                <a:solidFill>
                  <a:srgbClr val="006600"/>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rgbClr val="006600"/>
                </a:solidFill>
                <a:latin typeface="+mn-lt"/>
              </a:defRPr>
            </a:lvl3pPr>
            <a:lvl4pPr marL="1600200" indent="-228600" algn="l" rtl="0" eaLnBrk="0" fontAlgn="base" hangingPunct="0">
              <a:spcBef>
                <a:spcPct val="20000"/>
              </a:spcBef>
              <a:spcAft>
                <a:spcPct val="0"/>
              </a:spcAft>
              <a:buChar char="–"/>
              <a:defRPr sz="2000">
                <a:solidFill>
                  <a:srgbClr val="006600"/>
                </a:solidFill>
                <a:latin typeface="+mn-lt"/>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457182" lvl="1" indent="0" algn="just">
              <a:spcBef>
                <a:spcPts val="600"/>
              </a:spcBef>
              <a:buNone/>
              <a:tabLst>
                <a:tab pos="0" algn="l"/>
                <a:tab pos="447658" algn="l"/>
                <a:tab pos="896902" algn="l"/>
                <a:tab pos="1346146" algn="l"/>
                <a:tab pos="1795391" algn="l"/>
                <a:tab pos="2244635" algn="l"/>
                <a:tab pos="2693880" algn="l"/>
                <a:tab pos="3143124" algn="l"/>
                <a:tab pos="3592369" algn="l"/>
                <a:tab pos="4041613" algn="l"/>
                <a:tab pos="4490858" algn="l"/>
                <a:tab pos="4940102" algn="l"/>
                <a:tab pos="5389348" algn="l"/>
                <a:tab pos="5838592" algn="l"/>
                <a:tab pos="6287837" algn="l"/>
                <a:tab pos="6737081" algn="l"/>
                <a:tab pos="7186326" algn="l"/>
                <a:tab pos="7635570" algn="l"/>
                <a:tab pos="8084814" algn="l"/>
                <a:tab pos="8534059" algn="l"/>
                <a:tab pos="8983303" algn="l"/>
              </a:tabLst>
            </a:pPr>
            <a:endParaRPr lang="en-US" sz="2000" kern="0" dirty="0">
              <a:solidFill>
                <a:schemeClr val="tx1"/>
              </a:solidFill>
              <a:latin typeface="Calibri" pitchFamily="34" charset="0"/>
            </a:endParaRPr>
          </a:p>
        </p:txBody>
      </p:sp>
      <p:graphicFrame>
        <p:nvGraphicFramePr>
          <p:cNvPr id="3" name="Table 4">
            <a:extLst>
              <a:ext uri="{FF2B5EF4-FFF2-40B4-BE49-F238E27FC236}">
                <a16:creationId xmlns:a16="http://schemas.microsoft.com/office/drawing/2014/main" id="{104960DA-C5C8-05A2-C724-B5128877D02A}"/>
              </a:ext>
            </a:extLst>
          </p:cNvPr>
          <p:cNvGraphicFramePr>
            <a:graphicFrameLocks noGrp="1"/>
          </p:cNvGraphicFramePr>
          <p:nvPr>
            <p:extLst>
              <p:ext uri="{D42A27DB-BD31-4B8C-83A1-F6EECF244321}">
                <p14:modId xmlns:p14="http://schemas.microsoft.com/office/powerpoint/2010/main" val="2146096709"/>
              </p:ext>
            </p:extLst>
          </p:nvPr>
        </p:nvGraphicFramePr>
        <p:xfrm>
          <a:off x="176944" y="1095941"/>
          <a:ext cx="11751704" cy="4782565"/>
        </p:xfrm>
        <a:graphic>
          <a:graphicData uri="http://schemas.openxmlformats.org/drawingml/2006/table">
            <a:tbl>
              <a:tblPr firstRow="1" bandRow="1">
                <a:tableStyleId>{10A1B5D5-9B99-4C35-A422-299274C87663}</a:tableStyleId>
              </a:tblPr>
              <a:tblGrid>
                <a:gridCol w="2858601">
                  <a:extLst>
                    <a:ext uri="{9D8B030D-6E8A-4147-A177-3AD203B41FA5}">
                      <a16:colId xmlns:a16="http://schemas.microsoft.com/office/drawing/2014/main" val="1066332526"/>
                    </a:ext>
                  </a:extLst>
                </a:gridCol>
                <a:gridCol w="8893103">
                  <a:extLst>
                    <a:ext uri="{9D8B030D-6E8A-4147-A177-3AD203B41FA5}">
                      <a16:colId xmlns:a16="http://schemas.microsoft.com/office/drawing/2014/main" val="2990450539"/>
                    </a:ext>
                  </a:extLst>
                </a:gridCol>
              </a:tblGrid>
              <a:tr h="408797">
                <a:tc>
                  <a:txBody>
                    <a:bodyPr/>
                    <a:lstStyle/>
                    <a:p>
                      <a:r>
                        <a:rPr lang="en-ZA" sz="1800" dirty="0"/>
                        <a:t>INTERVENTION </a:t>
                      </a:r>
                      <a:endParaRPr lang="en-ZA" sz="1800" dirty="0">
                        <a:latin typeface="Arial" panose="020B0604020202020204" pitchFamily="34" charset="0"/>
                        <a:cs typeface="Arial" panose="020B0604020202020204" pitchFamily="34" charset="0"/>
                      </a:endParaRPr>
                    </a:p>
                  </a:txBody>
                  <a:tcPr marL="109728" marR="109728" marT="54864" marB="54864"/>
                </a:tc>
                <a:tc>
                  <a:txBody>
                    <a:bodyPr/>
                    <a:lstStyle/>
                    <a:p>
                      <a:r>
                        <a:rPr lang="en-ZA" sz="1800" dirty="0"/>
                        <a:t>PROGRESS </a:t>
                      </a:r>
                      <a:endParaRPr lang="en-ZA" sz="1800" dirty="0">
                        <a:latin typeface="Arial" panose="020B0604020202020204" pitchFamily="34" charset="0"/>
                        <a:cs typeface="Arial" panose="020B0604020202020204" pitchFamily="34" charset="0"/>
                      </a:endParaRPr>
                    </a:p>
                  </a:txBody>
                  <a:tcPr marL="109728" marR="109728" marT="54864" marB="54864"/>
                </a:tc>
                <a:extLst>
                  <a:ext uri="{0D108BD9-81ED-4DB2-BD59-A6C34878D82A}">
                    <a16:rowId xmlns:a16="http://schemas.microsoft.com/office/drawing/2014/main" val="2870524581"/>
                  </a:ext>
                </a:extLst>
              </a:tr>
              <a:tr h="1143384">
                <a:tc>
                  <a:txBody>
                    <a:bodyPr/>
                    <a:lstStyle/>
                    <a:p>
                      <a:pPr algn="l"/>
                      <a:r>
                        <a:rPr lang="en-GB" sz="1600" dirty="0"/>
                        <a:t>Publish the Rapid Deployment Policy and Policy Direction for implementation</a:t>
                      </a:r>
                    </a:p>
                    <a:p>
                      <a:pPr algn="l"/>
                      <a:endParaRPr lang="en-ZA" sz="1600" dirty="0"/>
                    </a:p>
                  </a:txBody>
                  <a:tcPr marL="109728" marR="109728" marT="54864" marB="54864"/>
                </a:tc>
                <a:tc>
                  <a:txBody>
                    <a:bodyPr/>
                    <a:lstStyle/>
                    <a:p>
                      <a:pPr marL="285750" indent="-285750" algn="l">
                        <a:buFont typeface="Arial" panose="020B0604020202020204" pitchFamily="34" charset="0"/>
                        <a:buChar char="•"/>
                      </a:pPr>
                      <a:r>
                        <a:rPr lang="en-GB" sz="1600" dirty="0"/>
                        <a:t>Cabinet approved the Rapid Deployment Policy and Policy Direction and has been gazetted on 31 March 2023.</a:t>
                      </a:r>
                    </a:p>
                    <a:p>
                      <a:pPr marL="171450" indent="-171450" algn="l">
                        <a:buFont typeface="Arial" panose="020B0604020202020204" pitchFamily="34" charset="0"/>
                        <a:buChar char="•"/>
                      </a:pPr>
                      <a:endParaRPr lang="en-US" sz="1600" dirty="0"/>
                    </a:p>
                  </a:txBody>
                  <a:tcPr marL="109728" marR="109728" marT="54864" marB="54864"/>
                </a:tc>
                <a:extLst>
                  <a:ext uri="{0D108BD9-81ED-4DB2-BD59-A6C34878D82A}">
                    <a16:rowId xmlns:a16="http://schemas.microsoft.com/office/drawing/2014/main" val="2730890762"/>
                  </a:ext>
                </a:extLst>
              </a:tr>
              <a:tr h="3230384">
                <a:tc>
                  <a:txBody>
                    <a:bodyPr/>
                    <a:lstStyle/>
                    <a:p>
                      <a:pPr algn="l"/>
                      <a:r>
                        <a:rPr lang="en-GB" sz="1600" dirty="0"/>
                        <a:t>Auctioning of the Spectrum</a:t>
                      </a:r>
                      <a:endParaRPr lang="en-ZA" sz="1600" dirty="0">
                        <a:latin typeface="Arial" panose="020B0604020202020204" pitchFamily="34" charset="0"/>
                        <a:cs typeface="Arial" panose="020B0604020202020204" pitchFamily="34" charset="0"/>
                      </a:endParaRPr>
                    </a:p>
                  </a:txBody>
                  <a:tcPr marL="109728" marR="109728" marT="54864" marB="54864"/>
                </a:tc>
                <a:tc>
                  <a:txBody>
                    <a:bodyPr/>
                    <a:lstStyle/>
                    <a:p>
                      <a:pPr marL="171450" indent="-171450" algn="l">
                        <a:buFont typeface="Arial" panose="020B0604020202020204" pitchFamily="34" charset="0"/>
                        <a:buChar char="•"/>
                      </a:pPr>
                      <a:r>
                        <a:rPr lang="en-ZA" sz="1600" kern="1200" dirty="0">
                          <a:solidFill>
                            <a:schemeClr val="dk1"/>
                          </a:solidFill>
                          <a:effectLst/>
                          <a:latin typeface="+mn-lt"/>
                          <a:ea typeface="+mn-ea"/>
                          <a:cs typeface="+mn-cs"/>
                        </a:rPr>
                        <a:t>Government has auctioned the spectrum to the mobile operators. Having raised over 14 billion. Additionally the license conditions for spectrum include social obligations to connect  government institutions within 36 months. </a:t>
                      </a:r>
                    </a:p>
                    <a:p>
                      <a:pPr marL="171450" indent="-171450" algn="l">
                        <a:buFont typeface="Arial" panose="020B0604020202020204" pitchFamily="34" charset="0"/>
                        <a:buChar char="•"/>
                      </a:pPr>
                      <a:r>
                        <a:rPr lang="en-ZA" sz="1600" kern="1200" dirty="0">
                          <a:solidFill>
                            <a:schemeClr val="dk1"/>
                          </a:solidFill>
                          <a:effectLst/>
                          <a:latin typeface="+mn-lt"/>
                          <a:ea typeface="+mn-ea"/>
                          <a:cs typeface="+mn-cs"/>
                        </a:rPr>
                        <a:t>The Spectrum was successfully auctioned </a:t>
                      </a:r>
                    </a:p>
                    <a:p>
                      <a:pPr marL="171450" indent="-171450" algn="l">
                        <a:buFont typeface="Arial" panose="020B0604020202020204" pitchFamily="34" charset="0"/>
                        <a:buChar char="•"/>
                      </a:pPr>
                      <a:r>
                        <a:rPr lang="en-ZA" sz="1600" kern="1200" dirty="0">
                          <a:solidFill>
                            <a:schemeClr val="dk1"/>
                          </a:solidFill>
                          <a:effectLst/>
                          <a:latin typeface="+mn-lt"/>
                          <a:ea typeface="+mn-ea"/>
                          <a:cs typeface="+mn-cs"/>
                        </a:rPr>
                        <a:t>The licensing of high demand spectrum will improve the ability of mobile telecommunications operators to build robust telecommunications with better penetration and reach. </a:t>
                      </a:r>
                      <a:endParaRPr lang="en-US" sz="1600" dirty="0"/>
                    </a:p>
                  </a:txBody>
                  <a:tcPr marL="109728" marR="109728" marT="54864" marB="54864"/>
                </a:tc>
                <a:extLst>
                  <a:ext uri="{0D108BD9-81ED-4DB2-BD59-A6C34878D82A}">
                    <a16:rowId xmlns:a16="http://schemas.microsoft.com/office/drawing/2014/main" val="2893507765"/>
                  </a:ext>
                </a:extLst>
              </a:tr>
            </a:tbl>
          </a:graphicData>
        </a:graphic>
      </p:graphicFrame>
      <p:sp>
        <p:nvSpPr>
          <p:cNvPr id="5" name="TextBox 4">
            <a:extLst>
              <a:ext uri="{FF2B5EF4-FFF2-40B4-BE49-F238E27FC236}">
                <a16:creationId xmlns:a16="http://schemas.microsoft.com/office/drawing/2014/main" id="{C5D83D3E-4486-E041-342E-4CE03F9D64A8}"/>
              </a:ext>
            </a:extLst>
          </p:cNvPr>
          <p:cNvSpPr txBox="1"/>
          <p:nvPr/>
        </p:nvSpPr>
        <p:spPr>
          <a:xfrm>
            <a:off x="11754036" y="6488668"/>
            <a:ext cx="455720" cy="369332"/>
          </a:xfrm>
          <a:prstGeom prst="rect">
            <a:avLst/>
          </a:prstGeom>
          <a:noFill/>
        </p:spPr>
        <p:txBody>
          <a:bodyPr wrap="square" rtlCol="0">
            <a:spAutoFit/>
          </a:bodyPr>
          <a:lstStyle/>
          <a:p>
            <a:r>
              <a:rPr lang="en-ZA" dirty="0">
                <a:solidFill>
                  <a:schemeClr val="bg1"/>
                </a:solidFill>
              </a:rPr>
              <a:t>23</a:t>
            </a:r>
          </a:p>
        </p:txBody>
      </p:sp>
    </p:spTree>
    <p:extLst>
      <p:ext uri="{BB962C8B-B14F-4D97-AF65-F5344CB8AC3E}">
        <p14:creationId xmlns:p14="http://schemas.microsoft.com/office/powerpoint/2010/main" val="1300283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F70AF-3E43-9796-DC43-5D9E1416B0BC}"/>
              </a:ext>
            </a:extLst>
          </p:cNvPr>
          <p:cNvSpPr>
            <a:spLocks noGrp="1"/>
          </p:cNvSpPr>
          <p:nvPr>
            <p:ph type="title"/>
          </p:nvPr>
        </p:nvSpPr>
        <p:spPr>
          <a:xfrm>
            <a:off x="2437413" y="169761"/>
            <a:ext cx="8775365" cy="598588"/>
          </a:xfrm>
        </p:spPr>
        <p:txBody>
          <a:bodyPr>
            <a:normAutofit/>
          </a:bodyPr>
          <a:lstStyle/>
          <a:p>
            <a:pPr algn="ctr"/>
            <a:r>
              <a:rPr lang="en-ZA" sz="2400" dirty="0">
                <a:solidFill>
                  <a:srgbClr val="005D28"/>
                </a:solidFill>
                <a:ea typeface="+mn-ea"/>
                <a:cs typeface="Arial" panose="020B0604020202020204" pitchFamily="34" charset="0"/>
              </a:rPr>
              <a:t>BROAD-BASED BLACK ECONOMIC EMPOWERMENT (1) </a:t>
            </a:r>
          </a:p>
        </p:txBody>
      </p:sp>
      <p:sp>
        <p:nvSpPr>
          <p:cNvPr id="3" name="Text Placeholder 2">
            <a:extLst>
              <a:ext uri="{FF2B5EF4-FFF2-40B4-BE49-F238E27FC236}">
                <a16:creationId xmlns:a16="http://schemas.microsoft.com/office/drawing/2014/main" id="{9D7E29C4-2ECD-F4A3-FA9D-4AA1646C7BE3}"/>
              </a:ext>
            </a:extLst>
          </p:cNvPr>
          <p:cNvSpPr>
            <a:spLocks noGrp="1"/>
          </p:cNvSpPr>
          <p:nvPr>
            <p:ph type="body" idx="1"/>
          </p:nvPr>
        </p:nvSpPr>
        <p:spPr>
          <a:xfrm>
            <a:off x="191918" y="1077095"/>
            <a:ext cx="11808164" cy="5305950"/>
          </a:xfrm>
        </p:spPr>
        <p:txBody>
          <a:bodyPr>
            <a:noAutofit/>
          </a:bodyPr>
          <a:lstStyle/>
          <a:p>
            <a:pPr marL="285750" indent="-285750">
              <a:buFont typeface="Arial" panose="020B0604020202020204" pitchFamily="34" charset="0"/>
              <a:buChar char="•"/>
            </a:pPr>
            <a:r>
              <a:rPr lang="en-ZA" sz="1600" dirty="0">
                <a:solidFill>
                  <a:schemeClr val="tx1"/>
                </a:solidFill>
                <a:effectLst/>
                <a:ea typeface="Calibri" panose="020F0502020204030204" pitchFamily="34" charset="0"/>
                <a:cs typeface="Arial" panose="020B0604020202020204" pitchFamily="34" charset="0"/>
              </a:rPr>
              <a:t>The Department has appointed the BBBEE ICT Sector Council that monitors transformation in the sector and report to the BBBEE Commission in this regard. These reports inform the need for areas that require improvement. </a:t>
            </a:r>
          </a:p>
          <a:p>
            <a:pPr marL="285750" indent="-285750">
              <a:buFont typeface="Arial" panose="020B0604020202020204" pitchFamily="34" charset="0"/>
              <a:buChar char="•"/>
            </a:pPr>
            <a:r>
              <a:rPr lang="en-ZA" sz="1600" dirty="0">
                <a:solidFill>
                  <a:schemeClr val="tx1"/>
                </a:solidFill>
                <a:effectLst/>
                <a:ea typeface="Calibri" panose="020F0502020204030204" pitchFamily="34" charset="0"/>
                <a:cs typeface="Arial" panose="020B0604020202020204" pitchFamily="34" charset="0"/>
              </a:rPr>
              <a:t>The challenges to transformation are currently due to the fact that transformation initiatives can only be enforced in accordance with the BBBEE Act and Codes of Good practice parameters as well as the PFMA, sometimes making it difficult to target black, women-owned and youth owned companies. Secondly, either the Department nor the BBBEE Council has the power to act on possible transgressions or misrepresentations in respect of transformation as it is a BBBEE mandate.</a:t>
            </a:r>
          </a:p>
          <a:p>
            <a:endParaRPr lang="en-ZA" sz="1600" dirty="0">
              <a:solidFill>
                <a:schemeClr val="tx1"/>
              </a:solidFill>
              <a:ea typeface="Calibri" panose="020F0502020204030204" pitchFamily="34" charset="0"/>
              <a:cs typeface="Arial" panose="020B0604020202020204" pitchFamily="34" charset="0"/>
            </a:endParaRPr>
          </a:p>
          <a:p>
            <a:r>
              <a:rPr lang="en-GB" sz="1600" b="1" i="0" u="none" strike="noStrike" baseline="0" dirty="0">
                <a:solidFill>
                  <a:srgbClr val="000000"/>
                </a:solidFill>
              </a:rPr>
              <a:t>Procurement spend from all suppliers in all 3 sectors </a:t>
            </a:r>
            <a:endParaRPr lang="en-GB" sz="1600" b="1" dirty="0">
              <a:solidFill>
                <a:srgbClr val="000000"/>
              </a:solidFill>
            </a:endParaRPr>
          </a:p>
          <a:p>
            <a:pPr marL="285750" indent="-285750">
              <a:buFont typeface="Wingdings" panose="05000000000000000000" pitchFamily="2" charset="2"/>
              <a:buChar char="q"/>
            </a:pPr>
            <a:r>
              <a:rPr lang="en-GB" sz="1600" b="1" i="0" u="none" strike="noStrike" baseline="0" dirty="0">
                <a:solidFill>
                  <a:srgbClr val="000000"/>
                </a:solidFill>
              </a:rPr>
              <a:t>Telecommunications Procurement Spend Paid to All Suppliers Based on B-BBEE Ranking </a:t>
            </a:r>
            <a:endParaRPr lang="en-GB" sz="1600" b="0" i="0" u="none" strike="noStrike" baseline="0" dirty="0">
              <a:solidFill>
                <a:srgbClr val="000000"/>
              </a:solidFill>
            </a:endParaRPr>
          </a:p>
          <a:p>
            <a:pPr marL="742950" lvl="1" indent="-285750">
              <a:buFont typeface="Arial" panose="020B0604020202020204" pitchFamily="34" charset="0"/>
              <a:buChar char="•"/>
            </a:pPr>
            <a:r>
              <a:rPr lang="en-GB" sz="1600" b="0" i="0" u="none" strike="noStrike" baseline="0" dirty="0">
                <a:solidFill>
                  <a:srgbClr val="000000"/>
                </a:solidFill>
              </a:rPr>
              <a:t>The proportion of telecommunications procurement spend paid, based on the B-BBEE ranking levels, was 84.69% (R140.6 billion) in 2022.</a:t>
            </a:r>
          </a:p>
          <a:p>
            <a:pPr marL="285750" indent="-285750">
              <a:buFont typeface="Wingdings" panose="05000000000000000000" pitchFamily="2" charset="2"/>
              <a:buChar char="q"/>
            </a:pPr>
            <a:r>
              <a:rPr lang="en-GB" sz="1600" b="1" dirty="0">
                <a:solidFill>
                  <a:srgbClr val="000000"/>
                </a:solidFill>
              </a:rPr>
              <a:t>Broadcasting Black Economic Empowerment Measures </a:t>
            </a:r>
          </a:p>
          <a:p>
            <a:pPr marL="742950" lvl="1" indent="-285750">
              <a:buFont typeface="Arial" panose="020B0604020202020204" pitchFamily="34" charset="0"/>
              <a:buChar char="•"/>
            </a:pPr>
            <a:r>
              <a:rPr lang="en-GB" sz="1600" b="0" i="0" u="none" strike="noStrike" baseline="0" dirty="0">
                <a:solidFill>
                  <a:srgbClr val="000000"/>
                </a:solidFill>
              </a:rPr>
              <a:t>The total broadcasting procurement spend was R3.4 billion in 2022. 48.14% (1.6 billion) of this amount was spent on suppliers based on their B-BBEE rating level. </a:t>
            </a:r>
            <a:endParaRPr lang="en-GB" sz="1600" b="1" dirty="0">
              <a:solidFill>
                <a:srgbClr val="000000"/>
              </a:solidFill>
            </a:endParaRPr>
          </a:p>
          <a:p>
            <a:pPr marL="285750" indent="-285750">
              <a:buFont typeface="Wingdings" panose="05000000000000000000" pitchFamily="2" charset="2"/>
              <a:buChar char="q"/>
            </a:pPr>
            <a:r>
              <a:rPr lang="en-GB" sz="1600" b="1" i="0" u="none" strike="noStrike" baseline="0" dirty="0">
                <a:solidFill>
                  <a:srgbClr val="000000"/>
                </a:solidFill>
              </a:rPr>
              <a:t>Postal Sector Black Economic Empowerment Measures </a:t>
            </a:r>
            <a:endParaRPr lang="en-GB" sz="1600" b="0" i="0" u="none" strike="noStrike" baseline="0" dirty="0">
              <a:solidFill>
                <a:srgbClr val="000000"/>
              </a:solidFill>
            </a:endParaRPr>
          </a:p>
          <a:p>
            <a:pPr marL="742950" lvl="1" indent="-285750">
              <a:buFont typeface="Arial" panose="020B0604020202020204" pitchFamily="34" charset="0"/>
              <a:buChar char="•"/>
            </a:pPr>
            <a:r>
              <a:rPr lang="en-GB" sz="1600" b="0" i="0" u="none" strike="noStrike" baseline="0" dirty="0">
                <a:solidFill>
                  <a:srgbClr val="000000"/>
                </a:solidFill>
              </a:rPr>
              <a:t>The total postal sector procurement spend paid to all suppliers was R311 million in 2022, 15.26% (R47.5 million) of this amount was spent on supplier based on their B-BBEE rating level.  </a:t>
            </a:r>
          </a:p>
          <a:p>
            <a:pPr marL="742950" lvl="1" indent="-285750">
              <a:buFont typeface="Arial" panose="020B0604020202020204" pitchFamily="34" charset="0"/>
              <a:buChar char="•"/>
            </a:pPr>
            <a:endParaRPr lang="en-ZA" sz="1400" b="1" dirty="0">
              <a:solidFill>
                <a:schemeClr val="tx1"/>
              </a:solidFill>
              <a:cs typeface="Arial" panose="020B0604020202020204" pitchFamily="34" charset="0"/>
            </a:endParaRPr>
          </a:p>
          <a:p>
            <a:pPr algn="l"/>
            <a:r>
              <a:rPr lang="en-ZA" sz="1200" b="1" dirty="0">
                <a:solidFill>
                  <a:schemeClr val="tx1"/>
                </a:solidFill>
                <a:cs typeface="Arial" panose="020B0604020202020204" pitchFamily="34" charset="0"/>
              </a:rPr>
              <a:t>Source: </a:t>
            </a:r>
            <a:r>
              <a:rPr lang="en-GB" sz="1200" b="1" i="0" u="none" strike="noStrike" baseline="0" dirty="0">
                <a:solidFill>
                  <a:srgbClr val="000000"/>
                </a:solidFill>
                <a:cs typeface="Arial" panose="020B0604020202020204" pitchFamily="34" charset="0"/>
              </a:rPr>
              <a:t> </a:t>
            </a:r>
            <a:r>
              <a:rPr lang="en-GB" sz="1200" b="1" i="1" u="none" strike="noStrike" baseline="0" dirty="0">
                <a:solidFill>
                  <a:srgbClr val="000000"/>
                </a:solidFill>
                <a:cs typeface="Arial" panose="020B0604020202020204" pitchFamily="34" charset="0"/>
              </a:rPr>
              <a:t>The State of the ICT Sector Report in South Africa, March 2023</a:t>
            </a:r>
            <a:endParaRPr lang="en-GB" sz="1200" b="1" i="1" dirty="0">
              <a:solidFill>
                <a:srgbClr val="000000"/>
              </a:solidFill>
              <a:cs typeface="Arial" panose="020B0604020202020204" pitchFamily="34" charset="0"/>
            </a:endParaRPr>
          </a:p>
        </p:txBody>
      </p:sp>
      <p:sp>
        <p:nvSpPr>
          <p:cNvPr id="4" name="TextBox 3">
            <a:extLst>
              <a:ext uri="{FF2B5EF4-FFF2-40B4-BE49-F238E27FC236}">
                <a16:creationId xmlns:a16="http://schemas.microsoft.com/office/drawing/2014/main" id="{386C1A23-174B-67CF-28E4-004B21D98014}"/>
              </a:ext>
            </a:extLst>
          </p:cNvPr>
          <p:cNvSpPr txBox="1"/>
          <p:nvPr/>
        </p:nvSpPr>
        <p:spPr>
          <a:xfrm>
            <a:off x="11736280" y="6488668"/>
            <a:ext cx="455720" cy="369332"/>
          </a:xfrm>
          <a:prstGeom prst="rect">
            <a:avLst/>
          </a:prstGeom>
          <a:noFill/>
        </p:spPr>
        <p:txBody>
          <a:bodyPr wrap="square" rtlCol="0">
            <a:spAutoFit/>
          </a:bodyPr>
          <a:lstStyle/>
          <a:p>
            <a:r>
              <a:rPr lang="en-ZA" dirty="0">
                <a:solidFill>
                  <a:schemeClr val="bg1"/>
                </a:solidFill>
              </a:rPr>
              <a:t>24</a:t>
            </a:r>
          </a:p>
        </p:txBody>
      </p:sp>
    </p:spTree>
    <p:extLst>
      <p:ext uri="{BB962C8B-B14F-4D97-AF65-F5344CB8AC3E}">
        <p14:creationId xmlns:p14="http://schemas.microsoft.com/office/powerpoint/2010/main" val="3469983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F70AF-3E43-9796-DC43-5D9E1416B0BC}"/>
              </a:ext>
            </a:extLst>
          </p:cNvPr>
          <p:cNvSpPr>
            <a:spLocks noGrp="1"/>
          </p:cNvSpPr>
          <p:nvPr>
            <p:ph type="title"/>
          </p:nvPr>
        </p:nvSpPr>
        <p:spPr>
          <a:xfrm>
            <a:off x="2437413" y="169761"/>
            <a:ext cx="8775365" cy="598588"/>
          </a:xfrm>
        </p:spPr>
        <p:txBody>
          <a:bodyPr>
            <a:normAutofit/>
          </a:bodyPr>
          <a:lstStyle/>
          <a:p>
            <a:pPr algn="ctr"/>
            <a:r>
              <a:rPr lang="en-ZA" sz="2400" dirty="0">
                <a:solidFill>
                  <a:srgbClr val="005D28"/>
                </a:solidFill>
                <a:ea typeface="+mn-ea"/>
                <a:cs typeface="Arial" panose="020B0604020202020204" pitchFamily="34" charset="0"/>
              </a:rPr>
              <a:t>BROAD-BASED BLACK ECONOMIC EMPOWERMENT (2)</a:t>
            </a:r>
          </a:p>
        </p:txBody>
      </p:sp>
      <p:sp>
        <p:nvSpPr>
          <p:cNvPr id="3" name="Text Placeholder 2">
            <a:extLst>
              <a:ext uri="{FF2B5EF4-FFF2-40B4-BE49-F238E27FC236}">
                <a16:creationId xmlns:a16="http://schemas.microsoft.com/office/drawing/2014/main" id="{9D7E29C4-2ECD-F4A3-FA9D-4AA1646C7BE3}"/>
              </a:ext>
            </a:extLst>
          </p:cNvPr>
          <p:cNvSpPr>
            <a:spLocks noGrp="1"/>
          </p:cNvSpPr>
          <p:nvPr>
            <p:ph type="body" idx="1"/>
          </p:nvPr>
        </p:nvSpPr>
        <p:spPr>
          <a:xfrm>
            <a:off x="233622" y="995905"/>
            <a:ext cx="11607800" cy="423541"/>
          </a:xfrm>
        </p:spPr>
        <p:txBody>
          <a:bodyPr>
            <a:normAutofit/>
          </a:bodyPr>
          <a:lstStyle/>
          <a:p>
            <a:r>
              <a:rPr lang="en-GB" sz="1800" b="1" i="0" u="none" strike="noStrike" baseline="0" dirty="0">
                <a:solidFill>
                  <a:srgbClr val="000000"/>
                </a:solidFill>
                <a:latin typeface="Verdana" panose="020B0604030504040204" pitchFamily="34" charset="0"/>
              </a:rPr>
              <a:t>Procurement spend from all suppliers in all 3 sectors </a:t>
            </a:r>
            <a:endParaRPr lang="en-GB" dirty="0">
              <a:solidFill>
                <a:srgbClr val="000000"/>
              </a:solidFill>
              <a:latin typeface="Verdana" panose="020B0604030504040204" pitchFamily="34" charset="0"/>
              <a:cs typeface="Arial" panose="020B0604020202020204" pitchFamily="34" charset="0"/>
            </a:endParaRPr>
          </a:p>
          <a:p>
            <a:pPr marL="285750" indent="-285750">
              <a:buFont typeface="Arial" panose="020B0604020202020204" pitchFamily="34" charset="0"/>
              <a:buChar char="•"/>
            </a:pPr>
            <a:endParaRPr lang="en-ZA" dirty="0">
              <a:solidFill>
                <a:schemeClr val="tx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DD7B648-3652-EFEC-E80F-F7DB6A8BF0DB}"/>
              </a:ext>
            </a:extLst>
          </p:cNvPr>
          <p:cNvPicPr>
            <a:picLocks noChangeAspect="1"/>
          </p:cNvPicPr>
          <p:nvPr/>
        </p:nvPicPr>
        <p:blipFill>
          <a:blip r:embed="rId2"/>
          <a:stretch>
            <a:fillRect/>
          </a:stretch>
        </p:blipFill>
        <p:spPr>
          <a:xfrm>
            <a:off x="210562" y="1419446"/>
            <a:ext cx="11690731" cy="4794185"/>
          </a:xfrm>
          <a:prstGeom prst="rect">
            <a:avLst/>
          </a:prstGeom>
        </p:spPr>
      </p:pic>
      <p:sp>
        <p:nvSpPr>
          <p:cNvPr id="7" name="TextBox 6">
            <a:extLst>
              <a:ext uri="{FF2B5EF4-FFF2-40B4-BE49-F238E27FC236}">
                <a16:creationId xmlns:a16="http://schemas.microsoft.com/office/drawing/2014/main" id="{C96868E5-6F59-515E-6C08-3C8971B3CC85}"/>
              </a:ext>
            </a:extLst>
          </p:cNvPr>
          <p:cNvSpPr txBox="1"/>
          <p:nvPr/>
        </p:nvSpPr>
        <p:spPr>
          <a:xfrm>
            <a:off x="233622" y="6213631"/>
            <a:ext cx="11176038" cy="276999"/>
          </a:xfrm>
          <a:prstGeom prst="rect">
            <a:avLst/>
          </a:prstGeom>
          <a:noFill/>
        </p:spPr>
        <p:txBody>
          <a:bodyPr wrap="square">
            <a:spAutoFit/>
          </a:bodyPr>
          <a:lstStyle/>
          <a:p>
            <a:pPr algn="l"/>
            <a:r>
              <a:rPr lang="en-ZA" sz="1200" b="1" dirty="0">
                <a:solidFill>
                  <a:schemeClr val="tx1"/>
                </a:solidFill>
                <a:latin typeface="Arial" panose="020B0604020202020204" pitchFamily="34" charset="0"/>
                <a:cs typeface="Arial" panose="020B0604020202020204" pitchFamily="34" charset="0"/>
              </a:rPr>
              <a:t>Source: </a:t>
            </a:r>
            <a:r>
              <a:rPr lang="en-GB" sz="1200" b="1" i="0" u="none" strike="noStrike" baseline="0" dirty="0">
                <a:solidFill>
                  <a:srgbClr val="000000"/>
                </a:solidFill>
                <a:latin typeface="Arial" panose="020B0604020202020204" pitchFamily="34" charset="0"/>
                <a:cs typeface="Arial" panose="020B0604020202020204" pitchFamily="34" charset="0"/>
              </a:rPr>
              <a:t> </a:t>
            </a:r>
            <a:r>
              <a:rPr lang="en-GB" sz="1200" b="1" i="1" u="none" strike="noStrike" baseline="0" dirty="0">
                <a:solidFill>
                  <a:srgbClr val="000000"/>
                </a:solidFill>
                <a:latin typeface="Arial" panose="020B0604020202020204" pitchFamily="34" charset="0"/>
                <a:cs typeface="Arial" panose="020B0604020202020204" pitchFamily="34" charset="0"/>
              </a:rPr>
              <a:t>The State of the ICT Sector Report in South Africa, March 2023</a:t>
            </a:r>
            <a:endParaRPr lang="en-GB" sz="1200" b="1" i="1" dirty="0">
              <a:solidFill>
                <a:srgbClr val="000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8F99BA1-CFD1-25FC-8907-FC2AC795D345}"/>
              </a:ext>
            </a:extLst>
          </p:cNvPr>
          <p:cNvSpPr txBox="1"/>
          <p:nvPr/>
        </p:nvSpPr>
        <p:spPr>
          <a:xfrm>
            <a:off x="11665258" y="6488668"/>
            <a:ext cx="461639" cy="369332"/>
          </a:xfrm>
          <a:prstGeom prst="rect">
            <a:avLst/>
          </a:prstGeom>
          <a:noFill/>
        </p:spPr>
        <p:txBody>
          <a:bodyPr wrap="square" rtlCol="0">
            <a:spAutoFit/>
          </a:bodyPr>
          <a:lstStyle/>
          <a:p>
            <a:r>
              <a:rPr lang="en-ZA" dirty="0">
                <a:solidFill>
                  <a:schemeClr val="bg1"/>
                </a:solidFill>
              </a:rPr>
              <a:t>25</a:t>
            </a:r>
          </a:p>
        </p:txBody>
      </p:sp>
    </p:spTree>
    <p:extLst>
      <p:ext uri="{BB962C8B-B14F-4D97-AF65-F5344CB8AC3E}">
        <p14:creationId xmlns:p14="http://schemas.microsoft.com/office/powerpoint/2010/main" val="1723813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63755-83C7-FE3A-E772-AC89260A0D78}"/>
              </a:ext>
            </a:extLst>
          </p:cNvPr>
          <p:cNvSpPr>
            <a:spLocks noGrp="1"/>
          </p:cNvSpPr>
          <p:nvPr>
            <p:ph type="title"/>
          </p:nvPr>
        </p:nvSpPr>
        <p:spPr>
          <a:xfrm>
            <a:off x="2680465" y="99165"/>
            <a:ext cx="8282555" cy="598588"/>
          </a:xfrm>
        </p:spPr>
        <p:txBody>
          <a:bodyPr>
            <a:noAutofit/>
          </a:bodyPr>
          <a:lstStyle/>
          <a:p>
            <a:pPr algn="ctr"/>
            <a:r>
              <a:rPr lang="en-ZA" sz="2400" dirty="0">
                <a:solidFill>
                  <a:srgbClr val="005D28"/>
                </a:solidFill>
                <a:ea typeface="+mn-ea"/>
                <a:cs typeface="Arial" panose="020B0604020202020204" pitchFamily="34" charset="0"/>
              </a:rPr>
              <a:t>LOCALISATION OF GOODS AND SERVICES (1) </a:t>
            </a:r>
          </a:p>
        </p:txBody>
      </p:sp>
      <p:sp>
        <p:nvSpPr>
          <p:cNvPr id="5" name="Text Placeholder 4">
            <a:extLst>
              <a:ext uri="{FF2B5EF4-FFF2-40B4-BE49-F238E27FC236}">
                <a16:creationId xmlns:a16="http://schemas.microsoft.com/office/drawing/2014/main" id="{733B39FA-42F9-A41C-1192-0ADE8D0DF238}"/>
              </a:ext>
            </a:extLst>
          </p:cNvPr>
          <p:cNvSpPr>
            <a:spLocks noGrp="1"/>
          </p:cNvSpPr>
          <p:nvPr>
            <p:ph type="body" idx="1"/>
          </p:nvPr>
        </p:nvSpPr>
        <p:spPr>
          <a:xfrm>
            <a:off x="196171" y="1091899"/>
            <a:ext cx="11788684" cy="5279562"/>
          </a:xfrm>
        </p:spPr>
        <p:txBody>
          <a:bodyPr>
            <a:normAutofit/>
          </a:bodyPr>
          <a:lstStyle/>
          <a:p>
            <a:pPr>
              <a:lnSpc>
                <a:spcPct val="100000"/>
              </a:lnSpc>
            </a:pPr>
            <a:r>
              <a:rPr lang="en-ZA" sz="1600" b="1" dirty="0">
                <a:solidFill>
                  <a:schemeClr val="tx1"/>
                </a:solidFill>
                <a:effectLst/>
                <a:ea typeface="Calibri" panose="020F0502020204030204" pitchFamily="34" charset="0"/>
                <a:cs typeface="Arial" panose="020B0604020202020204" pitchFamily="34" charset="0"/>
              </a:rPr>
              <a:t>Digital Economy Framework and Strategy: (Digital Economy Masterplan) response to ERRP</a:t>
            </a:r>
            <a:endParaRPr lang="en-ZA" sz="1600" dirty="0">
              <a:solidFill>
                <a:schemeClr val="tx1"/>
              </a:solidFill>
              <a:effectLst/>
              <a:ea typeface="Calibri" panose="020F0502020204030204" pitchFamily="34" charset="0"/>
              <a:cs typeface="Arial" panose="020B0604020202020204" pitchFamily="34" charset="0"/>
            </a:endParaRPr>
          </a:p>
          <a:p>
            <a:pPr marL="285750" indent="-285750" algn="just">
              <a:lnSpc>
                <a:spcPct val="100000"/>
              </a:lnSpc>
              <a:spcBef>
                <a:spcPts val="0"/>
              </a:spcBef>
              <a:buFont typeface="Arial" panose="020B0604020202020204" pitchFamily="34" charset="0"/>
              <a:buChar char="•"/>
            </a:pPr>
            <a:r>
              <a:rPr lang="en-ZA" sz="1600" dirty="0">
                <a:solidFill>
                  <a:schemeClr val="tx1"/>
                </a:solidFill>
                <a:effectLst/>
                <a:ea typeface="Calibri" panose="020F0502020204030204" pitchFamily="34" charset="0"/>
                <a:cs typeface="Arial" panose="020B0604020202020204" pitchFamily="34" charset="0"/>
              </a:rPr>
              <a:t>The relaunch of industrial policy from early 2019 included proposals for Master Plans for priority industries. Digital Economy Masterplan and Implementation plan was developed and finalised in 2021. </a:t>
            </a:r>
          </a:p>
          <a:p>
            <a:pPr marL="285750" indent="-285750" algn="just">
              <a:lnSpc>
                <a:spcPct val="100000"/>
              </a:lnSpc>
              <a:spcBef>
                <a:spcPts val="0"/>
              </a:spcBef>
              <a:buFont typeface="Arial" panose="020B0604020202020204" pitchFamily="34" charset="0"/>
              <a:buChar char="•"/>
            </a:pPr>
            <a:r>
              <a:rPr lang="en-ZA" sz="1600" dirty="0">
                <a:solidFill>
                  <a:schemeClr val="tx1"/>
                </a:solidFill>
                <a:effectLst/>
                <a:ea typeface="Calibri" panose="020F0502020204030204" pitchFamily="34" charset="0"/>
                <a:cs typeface="Arial" panose="020B0604020202020204" pitchFamily="34" charset="0"/>
              </a:rPr>
              <a:t>The purpose of the Strategy and Framework is to formulate a government vision and mission with appropriate strategies for socio-economic development for the next 10 years and to provide guidelines for the formulation of policies and for the equitable allocation of resources. </a:t>
            </a:r>
          </a:p>
          <a:p>
            <a:pPr marL="285750" indent="-285750" algn="just">
              <a:lnSpc>
                <a:spcPct val="100000"/>
              </a:lnSpc>
              <a:spcBef>
                <a:spcPts val="0"/>
              </a:spcBef>
              <a:buFont typeface="Arial" panose="020B0604020202020204" pitchFamily="34" charset="0"/>
              <a:buChar char="•"/>
            </a:pPr>
            <a:r>
              <a:rPr lang="en-ZA" sz="1600" dirty="0">
                <a:solidFill>
                  <a:schemeClr val="tx1"/>
                </a:solidFill>
                <a:effectLst/>
                <a:ea typeface="Calibri" panose="020F0502020204030204" pitchFamily="34" charset="0"/>
                <a:cs typeface="Arial" panose="020B0604020202020204" pitchFamily="34" charset="0"/>
              </a:rPr>
              <a:t>The draft Digital Economy Strategy and Framework has been developed and consulted within the DCDT.</a:t>
            </a:r>
          </a:p>
          <a:p>
            <a:pPr algn="just">
              <a:lnSpc>
                <a:spcPct val="100000"/>
              </a:lnSpc>
              <a:spcBef>
                <a:spcPts val="0"/>
              </a:spcBef>
            </a:pPr>
            <a:endParaRPr lang="en-ZA" sz="1600" dirty="0">
              <a:solidFill>
                <a:schemeClr val="tx1"/>
              </a:solidFill>
              <a:effectLst/>
              <a:ea typeface="Calibri" panose="020F0502020204030204" pitchFamily="34" charset="0"/>
              <a:cs typeface="Arial" panose="020B0604020202020204" pitchFamily="34" charset="0"/>
            </a:endParaRPr>
          </a:p>
          <a:p>
            <a:pPr algn="just">
              <a:lnSpc>
                <a:spcPct val="100000"/>
              </a:lnSpc>
              <a:spcBef>
                <a:spcPts val="0"/>
              </a:spcBef>
            </a:pPr>
            <a:r>
              <a:rPr lang="en-ZA" sz="1600" b="1" dirty="0">
                <a:solidFill>
                  <a:schemeClr val="tx1"/>
                </a:solidFill>
                <a:effectLst/>
                <a:ea typeface="Calibri" panose="020F0502020204030204" pitchFamily="34" charset="0"/>
                <a:cs typeface="Arial" panose="020B0604020202020204" pitchFamily="34" charset="0"/>
              </a:rPr>
              <a:t>Digitech Platform: SMME Capacitation and Job Creation</a:t>
            </a:r>
            <a:endParaRPr lang="en-ZA" sz="1600" dirty="0">
              <a:solidFill>
                <a:schemeClr val="tx1"/>
              </a:solidFill>
              <a:effectLst/>
              <a:ea typeface="Calibri" panose="020F0502020204030204" pitchFamily="34" charset="0"/>
              <a:cs typeface="Arial" panose="020B0604020202020204" pitchFamily="34" charset="0"/>
            </a:endParaRPr>
          </a:p>
          <a:p>
            <a:pPr marL="285750" indent="-285750" algn="just">
              <a:lnSpc>
                <a:spcPct val="100000"/>
              </a:lnSpc>
              <a:spcBef>
                <a:spcPts val="0"/>
              </a:spcBef>
              <a:buFont typeface="Arial" panose="020B0604020202020204" pitchFamily="34" charset="0"/>
              <a:buChar char="•"/>
            </a:pPr>
            <a:r>
              <a:rPr lang="en-ZA" sz="1600" dirty="0">
                <a:solidFill>
                  <a:schemeClr val="tx1"/>
                </a:solidFill>
                <a:effectLst/>
                <a:ea typeface="Calibri" panose="020F0502020204030204" pitchFamily="34" charset="0"/>
                <a:cs typeface="Arial" panose="020B0604020202020204" pitchFamily="34" charset="0"/>
              </a:rPr>
              <a:t>DigiTech is a platform for digital products/applications (Apps) developed locally by South African SMMEs. It serves as a digital distribution service, developed, maintained, and operated by the government of South Africa. </a:t>
            </a:r>
          </a:p>
          <a:p>
            <a:pPr marL="285750" indent="-285750" algn="just">
              <a:lnSpc>
                <a:spcPct val="100000"/>
              </a:lnSpc>
              <a:spcBef>
                <a:spcPts val="0"/>
              </a:spcBef>
              <a:buFont typeface="Arial" panose="020B0604020202020204" pitchFamily="34" charset="0"/>
              <a:buChar char="•"/>
            </a:pPr>
            <a:r>
              <a:rPr lang="en-ZA" sz="1600" dirty="0">
                <a:solidFill>
                  <a:schemeClr val="tx1"/>
                </a:solidFill>
                <a:effectLst/>
                <a:ea typeface="Calibri" panose="020F0502020204030204" pitchFamily="34" charset="0"/>
                <a:cs typeface="Arial" panose="020B0604020202020204" pitchFamily="34" charset="0"/>
              </a:rPr>
              <a:t>The platform allows users to browse and download approved apps developed across operating systems. It promotes South Africa-developed digital products/apps with the objective of expanding their adoption and use.</a:t>
            </a:r>
          </a:p>
          <a:p>
            <a:pPr algn="just">
              <a:lnSpc>
                <a:spcPct val="110000"/>
              </a:lnSpc>
              <a:spcBef>
                <a:spcPts val="0"/>
              </a:spcBef>
              <a:spcAft>
                <a:spcPts val="800"/>
              </a:spcAft>
            </a:pPr>
            <a:endParaRPr lang="en-ZA" sz="1600" dirty="0">
              <a:solidFill>
                <a:schemeClr val="tx1"/>
              </a:solidFill>
              <a:effectLst/>
              <a:ea typeface="Calibri" panose="020F0502020204030204" pitchFamily="34" charset="0"/>
              <a:cs typeface="Arial" panose="020B0604020202020204" pitchFamily="34" charset="0"/>
            </a:endParaRPr>
          </a:p>
          <a:p>
            <a:pPr algn="just">
              <a:lnSpc>
                <a:spcPct val="110000"/>
              </a:lnSpc>
              <a:spcBef>
                <a:spcPts val="0"/>
              </a:spcBef>
            </a:pPr>
            <a:r>
              <a:rPr lang="en-ZA" sz="1600" b="1" dirty="0">
                <a:solidFill>
                  <a:schemeClr val="tx1"/>
                </a:solidFill>
                <a:effectLst/>
                <a:ea typeface="Calibri" panose="020F0502020204030204" pitchFamily="34" charset="0"/>
                <a:cs typeface="Arial" panose="020B0604020202020204" pitchFamily="34" charset="0"/>
              </a:rPr>
              <a:t>Cell phone Technician Repair Training Programme.</a:t>
            </a:r>
          </a:p>
          <a:p>
            <a:pPr marL="285750" indent="-285750" algn="just">
              <a:lnSpc>
                <a:spcPct val="120000"/>
              </a:lnSpc>
              <a:spcBef>
                <a:spcPts val="0"/>
              </a:spcBef>
              <a:buFont typeface="Arial" panose="020B0604020202020204" pitchFamily="34" charset="0"/>
              <a:buChar char="•"/>
            </a:pPr>
            <a:r>
              <a:rPr lang="en-ZA" sz="1600" dirty="0">
                <a:solidFill>
                  <a:schemeClr val="tx1"/>
                </a:solidFill>
                <a:effectLst/>
                <a:ea typeface="Calibri" panose="020F0502020204030204" pitchFamily="34" charset="0"/>
                <a:cs typeface="Arial" panose="020B0604020202020204" pitchFamily="34" charset="0"/>
              </a:rPr>
              <a:t>The Department in partnership with NEMISA has successfully implemented the Cell phone Repairs Training Programme across Mpumalanga, KZN, Northern Cape, North-West, and Limpopo. These three (3) weeks long hybrid training has benefited and registered over 100 SMMEs</a:t>
            </a:r>
          </a:p>
          <a:p>
            <a:pPr marL="285750" indent="-285750" algn="just">
              <a:lnSpc>
                <a:spcPct val="120000"/>
              </a:lnSpc>
              <a:spcBef>
                <a:spcPts val="0"/>
              </a:spcBef>
              <a:buFont typeface="Arial" panose="020B0604020202020204" pitchFamily="34" charset="0"/>
              <a:buChar char="•"/>
            </a:pPr>
            <a:r>
              <a:rPr lang="en-ZA" sz="1600" dirty="0">
                <a:solidFill>
                  <a:schemeClr val="tx1"/>
                </a:solidFill>
                <a:effectLst/>
                <a:ea typeface="Calibri" panose="020F0502020204030204" pitchFamily="34" charset="0"/>
                <a:cs typeface="Arial" panose="020B0604020202020204" pitchFamily="34" charset="0"/>
              </a:rPr>
              <a:t>626 of the beneficiaries were women and 574 were male with majority of the beneficiaries being of the programme being the youth.</a:t>
            </a:r>
          </a:p>
          <a:p>
            <a:pPr>
              <a:lnSpc>
                <a:spcPct val="110000"/>
              </a:lnSpc>
            </a:pPr>
            <a:endParaRPr lang="en-ZA" dirty="0">
              <a:solidFill>
                <a:schemeClr val="tx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2FA33327-D83F-31AF-7293-965E2F3F4291}"/>
              </a:ext>
            </a:extLst>
          </p:cNvPr>
          <p:cNvSpPr txBox="1"/>
          <p:nvPr/>
        </p:nvSpPr>
        <p:spPr>
          <a:xfrm>
            <a:off x="11700770" y="6488668"/>
            <a:ext cx="426128" cy="369332"/>
          </a:xfrm>
          <a:prstGeom prst="rect">
            <a:avLst/>
          </a:prstGeom>
          <a:noFill/>
        </p:spPr>
        <p:txBody>
          <a:bodyPr wrap="square" rtlCol="0">
            <a:spAutoFit/>
          </a:bodyPr>
          <a:lstStyle/>
          <a:p>
            <a:r>
              <a:rPr lang="en-ZA" dirty="0">
                <a:solidFill>
                  <a:schemeClr val="bg1"/>
                </a:solidFill>
              </a:rPr>
              <a:t>26</a:t>
            </a:r>
          </a:p>
        </p:txBody>
      </p:sp>
    </p:spTree>
    <p:extLst>
      <p:ext uri="{BB962C8B-B14F-4D97-AF65-F5344CB8AC3E}">
        <p14:creationId xmlns:p14="http://schemas.microsoft.com/office/powerpoint/2010/main" val="1036165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5901A-E0B0-31FF-ADBB-93745853F1F3}"/>
              </a:ext>
            </a:extLst>
          </p:cNvPr>
          <p:cNvSpPr>
            <a:spLocks noGrp="1"/>
          </p:cNvSpPr>
          <p:nvPr>
            <p:ph type="title"/>
          </p:nvPr>
        </p:nvSpPr>
        <p:spPr>
          <a:xfrm>
            <a:off x="2349085" y="71021"/>
            <a:ext cx="8938169" cy="730171"/>
          </a:xfrm>
        </p:spPr>
        <p:txBody>
          <a:bodyPr>
            <a:noAutofit/>
          </a:bodyPr>
          <a:lstStyle/>
          <a:p>
            <a:pPr algn="ctr"/>
            <a:r>
              <a:rPr lang="en-ZA" sz="2400" dirty="0">
                <a:solidFill>
                  <a:srgbClr val="005D28"/>
                </a:solidFill>
                <a:ea typeface="+mn-ea"/>
                <a:cs typeface="Arial" panose="020B0604020202020204" pitchFamily="34" charset="0"/>
              </a:rPr>
              <a:t>LEGAL IMPEDIMENTS TO THE DEPARTMENT ACHIEVING ECONOMIC TRANSFORMATION</a:t>
            </a:r>
          </a:p>
        </p:txBody>
      </p:sp>
      <p:sp>
        <p:nvSpPr>
          <p:cNvPr id="3" name="Text Placeholder 2">
            <a:extLst>
              <a:ext uri="{FF2B5EF4-FFF2-40B4-BE49-F238E27FC236}">
                <a16:creationId xmlns:a16="http://schemas.microsoft.com/office/drawing/2014/main" id="{E47BD889-129E-2386-9676-7D73611C67BC}"/>
              </a:ext>
            </a:extLst>
          </p:cNvPr>
          <p:cNvSpPr>
            <a:spLocks noGrp="1"/>
          </p:cNvSpPr>
          <p:nvPr>
            <p:ph type="body" idx="1"/>
          </p:nvPr>
        </p:nvSpPr>
        <p:spPr>
          <a:xfrm>
            <a:off x="200694" y="982256"/>
            <a:ext cx="11102901" cy="4893488"/>
          </a:xfrm>
        </p:spPr>
        <p:txBody>
          <a:bodyPr/>
          <a:lstStyle/>
          <a:p>
            <a:endParaRPr lang="en-ZA" dirty="0"/>
          </a:p>
        </p:txBody>
      </p:sp>
      <p:graphicFrame>
        <p:nvGraphicFramePr>
          <p:cNvPr id="4" name="Table 4">
            <a:extLst>
              <a:ext uri="{FF2B5EF4-FFF2-40B4-BE49-F238E27FC236}">
                <a16:creationId xmlns:a16="http://schemas.microsoft.com/office/drawing/2014/main" id="{911EB1E0-5FB0-7043-FA05-0941EE70293D}"/>
              </a:ext>
            </a:extLst>
          </p:cNvPr>
          <p:cNvGraphicFramePr>
            <a:graphicFrameLocks noGrp="1"/>
          </p:cNvGraphicFramePr>
          <p:nvPr>
            <p:extLst>
              <p:ext uri="{D42A27DB-BD31-4B8C-83A1-F6EECF244321}">
                <p14:modId xmlns:p14="http://schemas.microsoft.com/office/powerpoint/2010/main" val="1494243233"/>
              </p:ext>
            </p:extLst>
          </p:nvPr>
        </p:nvGraphicFramePr>
        <p:xfrm>
          <a:off x="114969" y="1041400"/>
          <a:ext cx="11876337" cy="5355859"/>
        </p:xfrm>
        <a:graphic>
          <a:graphicData uri="http://schemas.openxmlformats.org/drawingml/2006/table">
            <a:tbl>
              <a:tblPr firstRow="1" bandRow="1">
                <a:tableStyleId>{16D9F66E-5EB9-4882-86FB-DCBF35E3C3E4}</a:tableStyleId>
              </a:tblPr>
              <a:tblGrid>
                <a:gridCol w="3209257">
                  <a:extLst>
                    <a:ext uri="{9D8B030D-6E8A-4147-A177-3AD203B41FA5}">
                      <a16:colId xmlns:a16="http://schemas.microsoft.com/office/drawing/2014/main" val="1610521146"/>
                    </a:ext>
                  </a:extLst>
                </a:gridCol>
                <a:gridCol w="4953000">
                  <a:extLst>
                    <a:ext uri="{9D8B030D-6E8A-4147-A177-3AD203B41FA5}">
                      <a16:colId xmlns:a16="http://schemas.microsoft.com/office/drawing/2014/main" val="3958695608"/>
                    </a:ext>
                  </a:extLst>
                </a:gridCol>
                <a:gridCol w="3714080">
                  <a:extLst>
                    <a:ext uri="{9D8B030D-6E8A-4147-A177-3AD203B41FA5}">
                      <a16:colId xmlns:a16="http://schemas.microsoft.com/office/drawing/2014/main" val="4081004398"/>
                    </a:ext>
                  </a:extLst>
                </a:gridCol>
              </a:tblGrid>
              <a:tr h="230082">
                <a:tc>
                  <a:txBody>
                    <a:bodyPr/>
                    <a:lstStyle/>
                    <a:p>
                      <a:r>
                        <a:rPr lang="en-ZA" sz="1600" dirty="0">
                          <a:solidFill>
                            <a:schemeClr val="tx1"/>
                          </a:solidFill>
                        </a:rPr>
                        <a:t>2023/24 Target </a:t>
                      </a:r>
                    </a:p>
                  </a:txBody>
                  <a:tcPr/>
                </a:tc>
                <a:tc>
                  <a:txBody>
                    <a:bodyPr/>
                    <a:lstStyle/>
                    <a:p>
                      <a:r>
                        <a:rPr lang="en-ZA" sz="1600" dirty="0">
                          <a:solidFill>
                            <a:schemeClr val="tx1"/>
                          </a:solidFill>
                        </a:rPr>
                        <a:t>Risk</a:t>
                      </a:r>
                    </a:p>
                  </a:txBody>
                  <a:tcPr/>
                </a:tc>
                <a:tc>
                  <a:txBody>
                    <a:bodyPr/>
                    <a:lstStyle/>
                    <a:p>
                      <a:r>
                        <a:rPr lang="en-ZA" sz="1600" dirty="0">
                          <a:solidFill>
                            <a:schemeClr val="tx1"/>
                          </a:solidFill>
                        </a:rPr>
                        <a:t>Mitigation </a:t>
                      </a:r>
                    </a:p>
                  </a:txBody>
                  <a:tcPr/>
                </a:tc>
                <a:extLst>
                  <a:ext uri="{0D108BD9-81ED-4DB2-BD59-A6C34878D82A}">
                    <a16:rowId xmlns:a16="http://schemas.microsoft.com/office/drawing/2014/main" val="840512046"/>
                  </a:ext>
                </a:extLst>
              </a:tr>
              <a:tr h="901065">
                <a:tc>
                  <a:txBody>
                    <a:bodyPr/>
                    <a:lstStyle/>
                    <a:p>
                      <a:r>
                        <a:rPr lang="en-ZA" sz="1600" dirty="0">
                          <a:solidFill>
                            <a:schemeClr val="tx1"/>
                          </a:solidFill>
                        </a:rPr>
                        <a:t>Completion of Migration </a:t>
                      </a:r>
                    </a:p>
                  </a:txBody>
                  <a:tcPr/>
                </a:tc>
                <a:tc>
                  <a:txBody>
                    <a:bodyPr/>
                    <a:lstStyle/>
                    <a:p>
                      <a:r>
                        <a:rPr lang="en-ZA" sz="1600" dirty="0">
                          <a:solidFill>
                            <a:schemeClr val="tx1"/>
                          </a:solidFill>
                        </a:rPr>
                        <a:t>Possible litigation which will lead to delays on analogue switch-off and delays in the deployment of high demand spectrum </a:t>
                      </a:r>
                    </a:p>
                  </a:txBody>
                  <a:tcPr/>
                </a:tc>
                <a:tc>
                  <a:txBody>
                    <a:bodyPr/>
                    <a:lstStyle/>
                    <a:p>
                      <a:r>
                        <a:rPr lang="en-US" sz="1600" dirty="0">
                          <a:solidFill>
                            <a:schemeClr val="tx1"/>
                          </a:solidFill>
                        </a:rPr>
                        <a:t>Fasttrack engagements with relevant stakeholders  in order to finalise the  Country-wide switch-off date.</a:t>
                      </a:r>
                      <a:endParaRPr lang="en-ZA" sz="1600" dirty="0">
                        <a:solidFill>
                          <a:schemeClr val="tx1"/>
                        </a:solidFill>
                      </a:endParaRPr>
                    </a:p>
                  </a:txBody>
                  <a:tcPr/>
                </a:tc>
                <a:extLst>
                  <a:ext uri="{0D108BD9-81ED-4DB2-BD59-A6C34878D82A}">
                    <a16:rowId xmlns:a16="http://schemas.microsoft.com/office/drawing/2014/main" val="199539873"/>
                  </a:ext>
                </a:extLst>
              </a:tr>
              <a:tr h="1162954">
                <a:tc>
                  <a:txBody>
                    <a:bodyPr/>
                    <a:lstStyle/>
                    <a:p>
                      <a:r>
                        <a:rPr lang="en-ZA" sz="1600" dirty="0">
                          <a:solidFill>
                            <a:schemeClr val="tx1"/>
                          </a:solidFill>
                        </a:rPr>
                        <a:t>Approval of ECA Bill focus on competition matters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solidFill>
                            <a:schemeClr val="tx1"/>
                          </a:solidFill>
                        </a:rPr>
                        <a:t>Litigations on the approval of ECA Bill which will lead to delays in the reduction of Cost to Communication and economic transformation of sector</a:t>
                      </a:r>
                    </a:p>
                  </a:txBody>
                  <a:tcPr/>
                </a:tc>
                <a:tc>
                  <a:txBody>
                    <a:bodyPr/>
                    <a:lstStyle/>
                    <a:p>
                      <a:r>
                        <a:rPr lang="en-US" sz="1600" dirty="0">
                          <a:solidFill>
                            <a:schemeClr val="tx1"/>
                          </a:solidFill>
                        </a:rPr>
                        <a:t>Develop cost to communicate model </a:t>
                      </a:r>
                      <a:endParaRPr lang="en-ZA" sz="1600" dirty="0">
                        <a:solidFill>
                          <a:schemeClr val="tx1"/>
                        </a:solidFill>
                      </a:endParaRPr>
                    </a:p>
                  </a:txBody>
                  <a:tcPr/>
                </a:tc>
                <a:extLst>
                  <a:ext uri="{0D108BD9-81ED-4DB2-BD59-A6C34878D82A}">
                    <a16:rowId xmlns:a16="http://schemas.microsoft.com/office/drawing/2014/main" val="2422342108"/>
                  </a:ext>
                </a:extLst>
              </a:tr>
              <a:tr h="1162954">
                <a:tc>
                  <a:txBody>
                    <a:bodyPr/>
                    <a:lstStyle/>
                    <a:p>
                      <a:r>
                        <a:rPr lang="en-ZA" sz="1600" dirty="0">
                          <a:solidFill>
                            <a:schemeClr val="tx1"/>
                          </a:solidFill>
                        </a:rPr>
                        <a:t>Implementation of Social Obligations from the spectrum auction </a:t>
                      </a:r>
                    </a:p>
                  </a:txBody>
                  <a:tcPr/>
                </a:tc>
                <a:tc>
                  <a:txBody>
                    <a:bodyPr/>
                    <a:lstStyle/>
                    <a:p>
                      <a:r>
                        <a:rPr lang="en-US" sz="1600" dirty="0">
                          <a:solidFill>
                            <a:schemeClr val="tx1"/>
                          </a:solidFill>
                        </a:rPr>
                        <a:t>Delays in finalisation of social obligation conditions (uncapped data)</a:t>
                      </a:r>
                      <a:r>
                        <a:rPr lang="en-ZA" sz="1600" dirty="0">
                          <a:solidFill>
                            <a:schemeClr val="tx1"/>
                          </a:solidFill>
                        </a:rPr>
                        <a:t>and implementation due to  </a:t>
                      </a:r>
                      <a:r>
                        <a:rPr lang="en-US" sz="1600" dirty="0">
                          <a:solidFill>
                            <a:schemeClr val="tx1"/>
                          </a:solidFill>
                        </a:rPr>
                        <a:t>dependence on external stakeholders (Spectrum licences ,ICASA, beneficiary Departments) </a:t>
                      </a:r>
                      <a:r>
                        <a:rPr lang="en-ZA" sz="1600" dirty="0">
                          <a:solidFill>
                            <a:schemeClr val="tx1"/>
                          </a:solidFill>
                        </a:rPr>
                        <a:t>which will lead to </a:t>
                      </a:r>
                      <a:r>
                        <a:rPr lang="en-US" sz="1600" dirty="0">
                          <a:solidFill>
                            <a:schemeClr val="tx1"/>
                          </a:solidFill>
                        </a:rPr>
                        <a:t>depriving SA citizens  access to government service and delays in implementation digital skills programs </a:t>
                      </a:r>
                      <a:endParaRPr lang="en-ZA" sz="1600" dirty="0">
                        <a:solidFill>
                          <a:schemeClr val="tx1"/>
                        </a:solidFill>
                      </a:endParaRPr>
                    </a:p>
                  </a:txBody>
                  <a:tcPr/>
                </a:tc>
                <a:tc>
                  <a:txBody>
                    <a:bodyPr/>
                    <a:lstStyle/>
                    <a:p>
                      <a:r>
                        <a:rPr lang="en-US" sz="1600" dirty="0">
                          <a:solidFill>
                            <a:schemeClr val="tx1"/>
                          </a:solidFill>
                        </a:rPr>
                        <a:t>Provide support to ICASA ,  License  and beneficiary departments.</a:t>
                      </a:r>
                      <a:endParaRPr lang="en-ZA" sz="1600" dirty="0">
                        <a:solidFill>
                          <a:schemeClr val="tx1"/>
                        </a:solidFill>
                      </a:endParaRPr>
                    </a:p>
                  </a:txBody>
                  <a:tcPr/>
                </a:tc>
                <a:extLst>
                  <a:ext uri="{0D108BD9-81ED-4DB2-BD59-A6C34878D82A}">
                    <a16:rowId xmlns:a16="http://schemas.microsoft.com/office/drawing/2014/main" val="3280484964"/>
                  </a:ext>
                </a:extLst>
              </a:tr>
              <a:tr h="468208">
                <a:tc>
                  <a:txBody>
                    <a:bodyPr/>
                    <a:lstStyle/>
                    <a:p>
                      <a:r>
                        <a:rPr lang="en-ZA" sz="1600" dirty="0">
                          <a:solidFill>
                            <a:schemeClr val="tx1"/>
                          </a:solidFill>
                        </a:rPr>
                        <a:t>Allocation of 5G spectrum </a:t>
                      </a:r>
                    </a:p>
                  </a:txBody>
                  <a:tcPr/>
                </a:tc>
                <a:tc>
                  <a:txBody>
                    <a:bodyPr/>
                    <a:lstStyle/>
                    <a:p>
                      <a:r>
                        <a:rPr lang="en-ZA" sz="1600" dirty="0">
                          <a:solidFill>
                            <a:schemeClr val="tx1"/>
                          </a:solidFill>
                        </a:rPr>
                        <a:t>Possible litigation on the adoption of Next Generation Spectrum Policy </a:t>
                      </a:r>
                    </a:p>
                  </a:txBody>
                  <a:tcPr/>
                </a:tc>
                <a:tc>
                  <a:txBody>
                    <a:bodyPr/>
                    <a:lstStyle/>
                    <a:p>
                      <a:r>
                        <a:rPr lang="en-US" sz="1600" dirty="0">
                          <a:solidFill>
                            <a:schemeClr val="tx1"/>
                          </a:solidFill>
                        </a:rPr>
                        <a:t>Fasttrack the finalisation of the next generation radio frequency Policy </a:t>
                      </a:r>
                      <a:endParaRPr lang="en-ZA" sz="1600" dirty="0">
                        <a:solidFill>
                          <a:schemeClr val="tx1"/>
                        </a:solidFill>
                      </a:endParaRPr>
                    </a:p>
                  </a:txBody>
                  <a:tcPr/>
                </a:tc>
                <a:extLst>
                  <a:ext uri="{0D108BD9-81ED-4DB2-BD59-A6C34878D82A}">
                    <a16:rowId xmlns:a16="http://schemas.microsoft.com/office/drawing/2014/main" val="3221155840"/>
                  </a:ext>
                </a:extLst>
              </a:tr>
              <a:tr h="468208">
                <a:tc>
                  <a:txBody>
                    <a:bodyPr/>
                    <a:lstStyle/>
                    <a:p>
                      <a:r>
                        <a:rPr lang="en-ZA" sz="1600" dirty="0">
                          <a:solidFill>
                            <a:schemeClr val="tx1"/>
                          </a:solidFill>
                        </a:rPr>
                        <a:t>SOC rationalisation</a:t>
                      </a:r>
                    </a:p>
                  </a:txBody>
                  <a:tcPr/>
                </a:tc>
                <a:tc>
                  <a:txBody>
                    <a:bodyPr/>
                    <a:lstStyle/>
                    <a:p>
                      <a:r>
                        <a:rPr lang="en-ZA" sz="1600" dirty="0">
                          <a:solidFill>
                            <a:schemeClr val="tx1"/>
                          </a:solidFill>
                        </a:rPr>
                        <a:t>Delays in the finalisation of the SOC rationalisation due to change in direction, legislation review process and Parliament process</a:t>
                      </a:r>
                    </a:p>
                  </a:txBody>
                  <a:tcPr/>
                </a:tc>
                <a:tc>
                  <a:txBody>
                    <a:bodyPr/>
                    <a:lstStyle/>
                    <a:p>
                      <a:r>
                        <a:rPr lang="en-US" sz="1600" dirty="0">
                          <a:solidFill>
                            <a:schemeClr val="tx1"/>
                          </a:solidFill>
                        </a:rPr>
                        <a:t>Engagements with the Entities (BBI, SENTECH and SITA)</a:t>
                      </a:r>
                    </a:p>
                    <a:p>
                      <a:r>
                        <a:rPr lang="en-US" sz="1600" dirty="0">
                          <a:solidFill>
                            <a:schemeClr val="tx1"/>
                          </a:solidFill>
                        </a:rPr>
                        <a:t>Fast track the Finalisation of the Bill</a:t>
                      </a:r>
                      <a:endParaRPr lang="en-ZA" sz="1600" dirty="0">
                        <a:solidFill>
                          <a:schemeClr val="tx1"/>
                        </a:solidFill>
                      </a:endParaRPr>
                    </a:p>
                  </a:txBody>
                  <a:tcPr/>
                </a:tc>
                <a:extLst>
                  <a:ext uri="{0D108BD9-81ED-4DB2-BD59-A6C34878D82A}">
                    <a16:rowId xmlns:a16="http://schemas.microsoft.com/office/drawing/2014/main" val="1055031755"/>
                  </a:ext>
                </a:extLst>
              </a:tr>
            </a:tbl>
          </a:graphicData>
        </a:graphic>
      </p:graphicFrame>
      <p:sp>
        <p:nvSpPr>
          <p:cNvPr id="5" name="TextBox 4">
            <a:extLst>
              <a:ext uri="{FF2B5EF4-FFF2-40B4-BE49-F238E27FC236}">
                <a16:creationId xmlns:a16="http://schemas.microsoft.com/office/drawing/2014/main" id="{318DFAA7-18EF-14FE-AF5E-FDDC1A46AB9A}"/>
              </a:ext>
            </a:extLst>
          </p:cNvPr>
          <p:cNvSpPr txBox="1"/>
          <p:nvPr/>
        </p:nvSpPr>
        <p:spPr>
          <a:xfrm>
            <a:off x="11665258" y="6488668"/>
            <a:ext cx="461639" cy="369332"/>
          </a:xfrm>
          <a:prstGeom prst="rect">
            <a:avLst/>
          </a:prstGeom>
          <a:noFill/>
        </p:spPr>
        <p:txBody>
          <a:bodyPr wrap="square" rtlCol="0">
            <a:spAutoFit/>
          </a:bodyPr>
          <a:lstStyle/>
          <a:p>
            <a:r>
              <a:rPr lang="en-ZA" dirty="0">
                <a:solidFill>
                  <a:schemeClr val="bg1"/>
                </a:solidFill>
              </a:rPr>
              <a:t>27</a:t>
            </a:r>
          </a:p>
        </p:txBody>
      </p:sp>
    </p:spTree>
    <p:extLst>
      <p:ext uri="{BB962C8B-B14F-4D97-AF65-F5344CB8AC3E}">
        <p14:creationId xmlns:p14="http://schemas.microsoft.com/office/powerpoint/2010/main" val="369876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bubble chart&#10;&#10;Description automatically generated">
            <a:extLst>
              <a:ext uri="{FF2B5EF4-FFF2-40B4-BE49-F238E27FC236}">
                <a16:creationId xmlns:a16="http://schemas.microsoft.com/office/drawing/2014/main" id="{3C7ECCAC-0AFE-4FA2-B378-C13F574D68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414" y="953911"/>
            <a:ext cx="11669172" cy="5501973"/>
          </a:xfrm>
          <a:prstGeom prst="rect">
            <a:avLst/>
          </a:prstGeom>
        </p:spPr>
      </p:pic>
    </p:spTree>
    <p:extLst>
      <p:ext uri="{BB962C8B-B14F-4D97-AF65-F5344CB8AC3E}">
        <p14:creationId xmlns:p14="http://schemas.microsoft.com/office/powerpoint/2010/main" val="2033771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22377" y="3544389"/>
            <a:ext cx="1837509" cy="1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 name="Rectangle 3">
            <a:extLst>
              <a:ext uri="{FF2B5EF4-FFF2-40B4-BE49-F238E27FC236}">
                <a16:creationId xmlns:a16="http://schemas.microsoft.com/office/drawing/2014/main" id="{CC8FF273-38F1-41DC-9C6F-225B0A4C437F}"/>
              </a:ext>
            </a:extLst>
          </p:cNvPr>
          <p:cNvSpPr/>
          <p:nvPr/>
        </p:nvSpPr>
        <p:spPr>
          <a:xfrm>
            <a:off x="2229884" y="197562"/>
            <a:ext cx="8606091" cy="523220"/>
          </a:xfrm>
          <a:prstGeom prst="rect">
            <a:avLst/>
          </a:prstGeom>
        </p:spPr>
        <p:txBody>
          <a:bodyPr wrap="square">
            <a:spAutoFit/>
          </a:bodyPr>
          <a:lstStyle/>
          <a:p>
            <a:pPr algn="ctr" eaLnBrk="0" hangingPunct="0">
              <a:defRPr/>
            </a:pPr>
            <a:r>
              <a:rPr lang="en-US" sz="2800" b="1" dirty="0">
                <a:solidFill>
                  <a:srgbClr val="005D28"/>
                </a:solidFill>
                <a:cs typeface="Arial" panose="020B0604020202020204" pitchFamily="34" charset="0"/>
              </a:rPr>
              <a:t>DCDT 2022/23 </a:t>
            </a:r>
            <a:r>
              <a:rPr lang="en-ZA" sz="2800" b="1" dirty="0">
                <a:solidFill>
                  <a:srgbClr val="005D28"/>
                </a:solidFill>
                <a:cs typeface="Arial" panose="020B0604020202020204" pitchFamily="34" charset="0"/>
              </a:rPr>
              <a:t>PRELIMINARY SPENDING OUTCOMES (1) </a:t>
            </a:r>
            <a:r>
              <a:rPr lang="en-US" sz="2800" b="1" dirty="0">
                <a:solidFill>
                  <a:srgbClr val="005D28"/>
                </a:solidFill>
                <a:cs typeface="Arial" panose="020B0604020202020204" pitchFamily="34" charset="0"/>
              </a:rPr>
              <a:t>  </a:t>
            </a:r>
          </a:p>
        </p:txBody>
      </p:sp>
      <p:sp>
        <p:nvSpPr>
          <p:cNvPr id="8" name="TextBox 7">
            <a:extLst>
              <a:ext uri="{FF2B5EF4-FFF2-40B4-BE49-F238E27FC236}">
                <a16:creationId xmlns:a16="http://schemas.microsoft.com/office/drawing/2014/main" id="{632555EF-1571-4241-9F62-90431E282EB3}"/>
              </a:ext>
            </a:extLst>
          </p:cNvPr>
          <p:cNvSpPr txBox="1"/>
          <p:nvPr/>
        </p:nvSpPr>
        <p:spPr>
          <a:xfrm>
            <a:off x="249159" y="1166042"/>
            <a:ext cx="11258549" cy="1077218"/>
          </a:xfrm>
          <a:prstGeom prst="rect">
            <a:avLst/>
          </a:prstGeom>
          <a:noFill/>
        </p:spPr>
        <p:txBody>
          <a:bodyPr wrap="square">
            <a:spAutoFit/>
          </a:bodyPr>
          <a:lstStyle/>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endParaRPr lang="en-US"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endParaRPr lang="en-ZA" sz="16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B048FD00-79A1-3F16-F151-F504F88526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9285" y="976044"/>
            <a:ext cx="11076995" cy="5213547"/>
          </a:xfrm>
          <a:prstGeom prst="rect">
            <a:avLst/>
          </a:prstGeom>
          <a:noFill/>
          <a:ln>
            <a:noFill/>
          </a:ln>
        </p:spPr>
      </p:pic>
      <p:sp>
        <p:nvSpPr>
          <p:cNvPr id="3" name="TextBox 2">
            <a:extLst>
              <a:ext uri="{FF2B5EF4-FFF2-40B4-BE49-F238E27FC236}">
                <a16:creationId xmlns:a16="http://schemas.microsoft.com/office/drawing/2014/main" id="{041DC3DF-1F95-0116-9D05-96F2F0E72E6E}"/>
              </a:ext>
            </a:extLst>
          </p:cNvPr>
          <p:cNvSpPr txBox="1"/>
          <p:nvPr/>
        </p:nvSpPr>
        <p:spPr>
          <a:xfrm>
            <a:off x="11736280" y="6488668"/>
            <a:ext cx="390617" cy="369332"/>
          </a:xfrm>
          <a:prstGeom prst="rect">
            <a:avLst/>
          </a:prstGeom>
          <a:noFill/>
        </p:spPr>
        <p:txBody>
          <a:bodyPr wrap="square" rtlCol="0">
            <a:spAutoFit/>
          </a:bodyPr>
          <a:lstStyle/>
          <a:p>
            <a:r>
              <a:rPr lang="en-ZA" dirty="0">
                <a:solidFill>
                  <a:schemeClr val="bg1"/>
                </a:solidFill>
              </a:rPr>
              <a:t>3</a:t>
            </a:r>
          </a:p>
        </p:txBody>
      </p:sp>
      <p:sp>
        <p:nvSpPr>
          <p:cNvPr id="6" name="TextBox 5">
            <a:extLst>
              <a:ext uri="{FF2B5EF4-FFF2-40B4-BE49-F238E27FC236}">
                <a16:creationId xmlns:a16="http://schemas.microsoft.com/office/drawing/2014/main" id="{4FE36A5D-ADBB-74F0-A9B2-49691D10A91F}"/>
              </a:ext>
            </a:extLst>
          </p:cNvPr>
          <p:cNvSpPr txBox="1"/>
          <p:nvPr/>
        </p:nvSpPr>
        <p:spPr>
          <a:xfrm>
            <a:off x="292813" y="6148898"/>
            <a:ext cx="11834084" cy="369332"/>
          </a:xfrm>
          <a:prstGeom prst="rect">
            <a:avLst/>
          </a:prstGeom>
          <a:noFill/>
        </p:spPr>
        <p:txBody>
          <a:bodyPr wrap="square" rtlCol="0">
            <a:spAutoFit/>
          </a:bodyPr>
          <a:lstStyle/>
          <a:p>
            <a:r>
              <a:rPr lang="en-ZA" b="1" i="1" dirty="0"/>
              <a:t>Please note: </a:t>
            </a:r>
            <a:r>
              <a:rPr lang="en-ZA" i="1" dirty="0"/>
              <a:t>Included in payment for financial assets of R 2, 412 billion is  R2.4 billion, SAPO funds received on 31 March 2023</a:t>
            </a:r>
            <a:endParaRPr lang="en-ZA" dirty="0"/>
          </a:p>
        </p:txBody>
      </p:sp>
    </p:spTree>
    <p:extLst>
      <p:ext uri="{BB962C8B-B14F-4D97-AF65-F5344CB8AC3E}">
        <p14:creationId xmlns:p14="http://schemas.microsoft.com/office/powerpoint/2010/main" val="3233645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22377" y="3544389"/>
            <a:ext cx="1837509" cy="1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 name="Rectangle 3">
            <a:extLst>
              <a:ext uri="{FF2B5EF4-FFF2-40B4-BE49-F238E27FC236}">
                <a16:creationId xmlns:a16="http://schemas.microsoft.com/office/drawing/2014/main" id="{CC8FF273-38F1-41DC-9C6F-225B0A4C437F}"/>
              </a:ext>
            </a:extLst>
          </p:cNvPr>
          <p:cNvSpPr/>
          <p:nvPr/>
        </p:nvSpPr>
        <p:spPr>
          <a:xfrm>
            <a:off x="2293680" y="284645"/>
            <a:ext cx="8606091" cy="523220"/>
          </a:xfrm>
          <a:prstGeom prst="rect">
            <a:avLst/>
          </a:prstGeom>
        </p:spPr>
        <p:txBody>
          <a:bodyPr wrap="square">
            <a:spAutoFit/>
          </a:bodyPr>
          <a:lstStyle/>
          <a:p>
            <a:pPr algn="ctr" eaLnBrk="0" hangingPunct="0">
              <a:defRPr/>
            </a:pPr>
            <a:r>
              <a:rPr lang="en-US" sz="2800" b="1" dirty="0">
                <a:solidFill>
                  <a:srgbClr val="005D28"/>
                </a:solidFill>
                <a:cs typeface="Arial" panose="020B0604020202020204" pitchFamily="34" charset="0"/>
              </a:rPr>
              <a:t>DCDT 2022/23 </a:t>
            </a:r>
            <a:r>
              <a:rPr lang="en-ZA" sz="2800" b="1" dirty="0">
                <a:solidFill>
                  <a:srgbClr val="005D28"/>
                </a:solidFill>
                <a:cs typeface="Arial" panose="020B0604020202020204" pitchFamily="34" charset="0"/>
              </a:rPr>
              <a:t>PRELIMINARY SPENDING OUTCOMES (2) </a:t>
            </a:r>
            <a:r>
              <a:rPr lang="en-US" sz="2800" b="1" dirty="0">
                <a:solidFill>
                  <a:srgbClr val="005D28"/>
                </a:solidFill>
                <a:cs typeface="Arial" panose="020B0604020202020204" pitchFamily="34" charset="0"/>
              </a:rPr>
              <a:t>  </a:t>
            </a:r>
          </a:p>
        </p:txBody>
      </p:sp>
      <p:sp>
        <p:nvSpPr>
          <p:cNvPr id="8" name="TextBox 7">
            <a:extLst>
              <a:ext uri="{FF2B5EF4-FFF2-40B4-BE49-F238E27FC236}">
                <a16:creationId xmlns:a16="http://schemas.microsoft.com/office/drawing/2014/main" id="{632555EF-1571-4241-9F62-90431E282EB3}"/>
              </a:ext>
            </a:extLst>
          </p:cNvPr>
          <p:cNvSpPr txBox="1"/>
          <p:nvPr/>
        </p:nvSpPr>
        <p:spPr>
          <a:xfrm>
            <a:off x="249159" y="1166042"/>
            <a:ext cx="11258549" cy="1077218"/>
          </a:xfrm>
          <a:prstGeom prst="rect">
            <a:avLst/>
          </a:prstGeom>
          <a:noFill/>
        </p:spPr>
        <p:txBody>
          <a:bodyPr wrap="square">
            <a:spAutoFit/>
          </a:bodyPr>
          <a:lstStyle/>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endParaRPr lang="en-US"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endParaRPr lang="en-ZA" sz="16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2C56B44-E111-AE56-EB65-CCE72DBD2F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462" y="1084997"/>
            <a:ext cx="11754422" cy="5105183"/>
          </a:xfrm>
          <a:prstGeom prst="rect">
            <a:avLst/>
          </a:prstGeom>
          <a:noFill/>
          <a:ln>
            <a:noFill/>
          </a:ln>
        </p:spPr>
      </p:pic>
      <p:sp>
        <p:nvSpPr>
          <p:cNvPr id="2" name="TextBox 1">
            <a:extLst>
              <a:ext uri="{FF2B5EF4-FFF2-40B4-BE49-F238E27FC236}">
                <a16:creationId xmlns:a16="http://schemas.microsoft.com/office/drawing/2014/main" id="{CE2C18AB-D35C-9534-0449-56EC70B1136D}"/>
              </a:ext>
            </a:extLst>
          </p:cNvPr>
          <p:cNvSpPr txBox="1"/>
          <p:nvPr/>
        </p:nvSpPr>
        <p:spPr>
          <a:xfrm>
            <a:off x="11736280" y="6488668"/>
            <a:ext cx="390617" cy="369332"/>
          </a:xfrm>
          <a:prstGeom prst="rect">
            <a:avLst/>
          </a:prstGeom>
          <a:noFill/>
        </p:spPr>
        <p:txBody>
          <a:bodyPr wrap="square" rtlCol="0">
            <a:spAutoFit/>
          </a:bodyPr>
          <a:lstStyle/>
          <a:p>
            <a:r>
              <a:rPr lang="en-ZA" dirty="0">
                <a:solidFill>
                  <a:schemeClr val="bg1"/>
                </a:solidFill>
              </a:rPr>
              <a:t>4</a:t>
            </a:r>
          </a:p>
        </p:txBody>
      </p:sp>
    </p:spTree>
    <p:extLst>
      <p:ext uri="{BB962C8B-B14F-4D97-AF65-F5344CB8AC3E}">
        <p14:creationId xmlns:p14="http://schemas.microsoft.com/office/powerpoint/2010/main" val="458657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06C74BF-BBD8-59EF-656F-F0E485838363}"/>
              </a:ext>
            </a:extLst>
          </p:cNvPr>
          <p:cNvSpPr txBox="1"/>
          <p:nvPr/>
        </p:nvSpPr>
        <p:spPr>
          <a:xfrm>
            <a:off x="2424383" y="139758"/>
            <a:ext cx="8878026" cy="892552"/>
          </a:xfrm>
          <a:prstGeom prst="rect">
            <a:avLst/>
          </a:prstGeom>
          <a:noFill/>
        </p:spPr>
        <p:txBody>
          <a:bodyPr wrap="square">
            <a:spAutoFit/>
          </a:bodyPr>
          <a:lstStyle/>
          <a:p>
            <a:pPr algn="ctr" eaLnBrk="0" hangingPunct="0">
              <a:defRPr/>
            </a:pPr>
            <a:r>
              <a:rPr lang="en-US" sz="2800" b="1" dirty="0">
                <a:solidFill>
                  <a:srgbClr val="005D28"/>
                </a:solidFill>
                <a:cs typeface="Arial" panose="020B0604020202020204" pitchFamily="34" charset="0"/>
              </a:rPr>
              <a:t>DCDT 2022/23 </a:t>
            </a:r>
            <a:r>
              <a:rPr lang="en-ZA" sz="2800" b="1" dirty="0">
                <a:solidFill>
                  <a:srgbClr val="005D28"/>
                </a:solidFill>
                <a:cs typeface="Arial" panose="020B0604020202020204" pitchFamily="34" charset="0"/>
              </a:rPr>
              <a:t>PRELIMINARY SPENDING OUTCOMES (3) </a:t>
            </a:r>
            <a:r>
              <a:rPr lang="en-US" sz="2800" b="1" dirty="0">
                <a:solidFill>
                  <a:srgbClr val="005D28"/>
                </a:solidFill>
                <a:cs typeface="Arial" panose="020B0604020202020204" pitchFamily="34" charset="0"/>
              </a:rPr>
              <a:t>  </a:t>
            </a:r>
          </a:p>
          <a:p>
            <a:pPr algn="ctr" eaLnBrk="0" hangingPunct="0">
              <a:defRPr/>
            </a:pPr>
            <a:endParaRPr lang="en-US" sz="2400" b="1" dirty="0">
              <a:solidFill>
                <a:srgbClr val="008238"/>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D3DCFFDA-159D-A222-ABEE-98766F7B1D9D}"/>
              </a:ext>
            </a:extLst>
          </p:cNvPr>
          <p:cNvSpPr>
            <a:spLocks noGrp="1"/>
          </p:cNvSpPr>
          <p:nvPr>
            <p:ph type="body" idx="1"/>
          </p:nvPr>
        </p:nvSpPr>
        <p:spPr>
          <a:xfrm>
            <a:off x="241443" y="1042827"/>
            <a:ext cx="11799869" cy="5219272"/>
          </a:xfrm>
        </p:spPr>
        <p:txBody>
          <a:bodyPr>
            <a:noAutofit/>
          </a:bodyPr>
          <a:lstStyle/>
          <a:p>
            <a:pPr marL="87313" marR="558165" algn="just">
              <a:lnSpc>
                <a:spcPct val="111000"/>
              </a:lnSpc>
              <a:spcBef>
                <a:spcPts val="0"/>
              </a:spcBef>
              <a:spcAft>
                <a:spcPts val="770"/>
              </a:spcAft>
            </a:pPr>
            <a:r>
              <a:rPr lang="en-ZA" sz="1600" dirty="0">
                <a:solidFill>
                  <a:schemeClr val="tx1"/>
                </a:solidFill>
                <a:cs typeface="Arial" panose="020B0604020202020204" pitchFamily="34" charset="0"/>
              </a:rPr>
              <a:t>The Department has been allocated an adjusted budget of total budget of R5,328 billion (rounded-off), which consist of Compensation of Employees totalling to R309,9 million or (6%), Goods and Services of R627,9 or (12%), Transfers and Subsidies of R1.963 billion or (37%),Payment of Financial Assets R2,423 billion or (45%) which include the R2.4 billion for SAPO, and Payment for Capital Assets of R13.4 million.</a:t>
            </a:r>
            <a:endParaRPr lang="en-US" sz="1600" dirty="0">
              <a:solidFill>
                <a:schemeClr val="tx1"/>
              </a:solidFill>
              <a:cs typeface="Arial" panose="020B0604020202020204" pitchFamily="34" charset="0"/>
            </a:endParaRPr>
          </a:p>
          <a:p>
            <a:pPr marL="87313" marR="558165" algn="just">
              <a:lnSpc>
                <a:spcPct val="111000"/>
              </a:lnSpc>
              <a:spcBef>
                <a:spcPts val="0"/>
              </a:spcBef>
              <a:spcAft>
                <a:spcPts val="770"/>
              </a:spcAft>
            </a:pPr>
            <a:r>
              <a:rPr lang="en-GB" sz="1600" dirty="0">
                <a:solidFill>
                  <a:schemeClr val="tx1"/>
                </a:solidFill>
                <a:cs typeface="Arial" panose="020B0604020202020204" pitchFamily="34" charset="0"/>
              </a:rPr>
              <a:t>During Adjustment Estimates the Department received a rollover approval of R200 million for the implementation of the Presidential Employment Stimulus Broadband Access Fund and R 10.6 million for cost-of-living adjustment </a:t>
            </a:r>
            <a:endParaRPr lang="en-US" sz="1600" dirty="0">
              <a:solidFill>
                <a:schemeClr val="tx1"/>
              </a:solidFill>
              <a:cs typeface="Arial" panose="020B0604020202020204" pitchFamily="34" charset="0"/>
            </a:endParaRPr>
          </a:p>
          <a:p>
            <a:pPr marL="87313" marR="558165">
              <a:lnSpc>
                <a:spcPct val="111000"/>
              </a:lnSpc>
              <a:spcBef>
                <a:spcPts val="0"/>
              </a:spcBef>
              <a:spcAft>
                <a:spcPts val="770"/>
              </a:spcAft>
            </a:pPr>
            <a:r>
              <a:rPr lang="en-ZA" sz="1600" dirty="0">
                <a:solidFill>
                  <a:schemeClr val="tx1"/>
                </a:solidFill>
                <a:cs typeface="Arial" panose="020B0604020202020204" pitchFamily="34" charset="0"/>
              </a:rPr>
              <a:t>During 2</a:t>
            </a:r>
            <a:r>
              <a:rPr lang="en-ZA" sz="1600" baseline="30000" dirty="0">
                <a:solidFill>
                  <a:schemeClr val="tx1"/>
                </a:solidFill>
                <a:cs typeface="Arial" panose="020B0604020202020204" pitchFamily="34" charset="0"/>
              </a:rPr>
              <a:t>nd</a:t>
            </a:r>
            <a:r>
              <a:rPr lang="en-ZA" sz="1600" dirty="0">
                <a:solidFill>
                  <a:schemeClr val="tx1"/>
                </a:solidFill>
                <a:cs typeface="Arial" panose="020B0604020202020204" pitchFamily="34" charset="0"/>
              </a:rPr>
              <a:t> adjustment budget for the 2022/23 financial year, which was passed in March 2023, the department was allocated an additional R2.4 billion as a recapitalisation for South African Post Office (SAPO). This increased the total department’s budget to R5,328 billion.</a:t>
            </a:r>
          </a:p>
          <a:p>
            <a:pPr marL="87313" marR="558165">
              <a:lnSpc>
                <a:spcPct val="111000"/>
              </a:lnSpc>
              <a:spcBef>
                <a:spcPts val="0"/>
              </a:spcBef>
              <a:spcAft>
                <a:spcPts val="770"/>
              </a:spcAft>
            </a:pPr>
            <a:r>
              <a:rPr lang="en-ZA" sz="1600" dirty="0">
                <a:solidFill>
                  <a:schemeClr val="tx1"/>
                </a:solidFill>
                <a:cs typeface="Arial" panose="020B0604020202020204" pitchFamily="34" charset="0"/>
              </a:rPr>
              <a:t>The expenditure as of 31 March 2023 is R5,219 billion or 98% against the total adjusted budget of R 5,328 billion. The deviation of R 108,9 million or 2% is mainly due to:    </a:t>
            </a:r>
          </a:p>
          <a:p>
            <a:pPr marL="342900" marR="548640" lvl="0" indent="-342900" algn="just">
              <a:lnSpc>
                <a:spcPct val="111000"/>
              </a:lnSpc>
              <a:spcBef>
                <a:spcPts val="0"/>
              </a:spcBef>
              <a:spcAft>
                <a:spcPts val="25"/>
              </a:spcAft>
              <a:buFont typeface="Symbol" panose="05050102010706020507" pitchFamily="18" charset="2"/>
              <a:buChar char=""/>
            </a:pPr>
            <a:r>
              <a:rPr lang="en-ZA" sz="1400" dirty="0">
                <a:solidFill>
                  <a:schemeClr val="tx1"/>
                </a:solidFill>
                <a:cs typeface="Arial" panose="020B0604020202020204" pitchFamily="34" charset="0"/>
              </a:rPr>
              <a:t>Underspending under Compensation of Employees is due to vacancies not filled due to merger, organisational structure of the Department not finalized and moratorium on the filling of posts, and DPSA’s circular allowing only the advertisement of extremely critical positions. </a:t>
            </a:r>
          </a:p>
          <a:p>
            <a:pPr marL="342900" marR="561975" lvl="0" indent="-342900" algn="just">
              <a:lnSpc>
                <a:spcPct val="111000"/>
              </a:lnSpc>
              <a:spcBef>
                <a:spcPts val="0"/>
              </a:spcBef>
              <a:spcAft>
                <a:spcPts val="25"/>
              </a:spcAft>
              <a:buFont typeface="Symbol" panose="05050102010706020507" pitchFamily="18" charset="2"/>
              <a:buChar char=""/>
            </a:pPr>
            <a:r>
              <a:rPr lang="en-ZA" sz="1400" dirty="0">
                <a:solidFill>
                  <a:schemeClr val="tx1"/>
                </a:solidFill>
                <a:cs typeface="Arial" panose="020B0604020202020204" pitchFamily="34" charset="0"/>
              </a:rPr>
              <a:t>Underspending under Goods and Services is due to projects that did could not be implemented and reduced travel due to meetings being held online. </a:t>
            </a:r>
          </a:p>
          <a:p>
            <a:pPr marL="342900" marR="561975" lvl="0" indent="-342900" algn="just">
              <a:lnSpc>
                <a:spcPct val="111000"/>
              </a:lnSpc>
              <a:spcBef>
                <a:spcPts val="0"/>
              </a:spcBef>
              <a:spcAft>
                <a:spcPts val="25"/>
              </a:spcAft>
              <a:buFont typeface="Symbol" panose="05050102010706020507" pitchFamily="18" charset="2"/>
              <a:buChar char=""/>
            </a:pPr>
            <a:r>
              <a:rPr lang="en-ZA" sz="1400" dirty="0">
                <a:solidFill>
                  <a:schemeClr val="tx1"/>
                </a:solidFill>
                <a:cs typeface="Arial" panose="020B0604020202020204" pitchFamily="34" charset="0"/>
              </a:rPr>
              <a:t>Underspending under Transfers and Subsidies for international membership fees which is due to rand and other internationally currency fluctuations. </a:t>
            </a:r>
          </a:p>
          <a:p>
            <a:pPr marL="342900" marR="561975" lvl="0" indent="-342900" algn="just">
              <a:lnSpc>
                <a:spcPct val="111000"/>
              </a:lnSpc>
              <a:spcBef>
                <a:spcPts val="0"/>
              </a:spcBef>
              <a:spcAft>
                <a:spcPts val="25"/>
              </a:spcAft>
              <a:buFont typeface="Symbol" panose="05050102010706020507" pitchFamily="18" charset="2"/>
              <a:buChar char=""/>
            </a:pPr>
            <a:r>
              <a:rPr lang="en-ZA" sz="1400" dirty="0">
                <a:solidFill>
                  <a:schemeClr val="tx1"/>
                </a:solidFill>
                <a:cs typeface="Arial" panose="020B0604020202020204" pitchFamily="34" charset="0"/>
              </a:rPr>
              <a:t>The underspending on Capital Assets is due to the delays experienced with SITA for invoicing of the Local Area Network upgrade project.</a:t>
            </a:r>
          </a:p>
          <a:p>
            <a:endParaRPr lang="en-ZA" sz="1400" dirty="0"/>
          </a:p>
        </p:txBody>
      </p:sp>
      <p:sp>
        <p:nvSpPr>
          <p:cNvPr id="2" name="TextBox 1">
            <a:extLst>
              <a:ext uri="{FF2B5EF4-FFF2-40B4-BE49-F238E27FC236}">
                <a16:creationId xmlns:a16="http://schemas.microsoft.com/office/drawing/2014/main" id="{200569A0-CAD5-16F8-A6C3-94E4E1F7B3F3}"/>
              </a:ext>
            </a:extLst>
          </p:cNvPr>
          <p:cNvSpPr txBox="1"/>
          <p:nvPr/>
        </p:nvSpPr>
        <p:spPr>
          <a:xfrm>
            <a:off x="11736280" y="6488668"/>
            <a:ext cx="390617" cy="369332"/>
          </a:xfrm>
          <a:prstGeom prst="rect">
            <a:avLst/>
          </a:prstGeom>
          <a:noFill/>
        </p:spPr>
        <p:txBody>
          <a:bodyPr wrap="square" rtlCol="0">
            <a:spAutoFit/>
          </a:bodyPr>
          <a:lstStyle/>
          <a:p>
            <a:r>
              <a:rPr lang="en-ZA" dirty="0">
                <a:solidFill>
                  <a:schemeClr val="bg1"/>
                </a:solidFill>
              </a:rPr>
              <a:t>5</a:t>
            </a:r>
          </a:p>
        </p:txBody>
      </p:sp>
    </p:spTree>
    <p:extLst>
      <p:ext uri="{BB962C8B-B14F-4D97-AF65-F5344CB8AC3E}">
        <p14:creationId xmlns:p14="http://schemas.microsoft.com/office/powerpoint/2010/main" val="4240437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BC471-922F-D1A4-8D49-F6DE2F951A74}"/>
              </a:ext>
            </a:extLst>
          </p:cNvPr>
          <p:cNvSpPr>
            <a:spLocks noGrp="1"/>
          </p:cNvSpPr>
          <p:nvPr>
            <p:ph type="title"/>
          </p:nvPr>
        </p:nvSpPr>
        <p:spPr>
          <a:xfrm>
            <a:off x="2392508" y="198794"/>
            <a:ext cx="8697250" cy="598588"/>
          </a:xfrm>
        </p:spPr>
        <p:txBody>
          <a:bodyPr>
            <a:normAutofit/>
          </a:bodyPr>
          <a:lstStyle/>
          <a:p>
            <a:pPr algn="ctr" eaLnBrk="0" hangingPunct="0">
              <a:defRPr/>
            </a:pPr>
            <a:r>
              <a:rPr lang="en-ZA" sz="2800" dirty="0">
                <a:solidFill>
                  <a:srgbClr val="005D28"/>
                </a:solidFill>
                <a:ea typeface="+mn-ea"/>
                <a:cs typeface="Arial" panose="020B0604020202020204" pitchFamily="34" charset="0"/>
              </a:rPr>
              <a:t>MONITORING</a:t>
            </a:r>
            <a:r>
              <a:rPr lang="en-ZA" sz="3200" dirty="0">
                <a:solidFill>
                  <a:srgbClr val="005D28"/>
                </a:solidFill>
                <a:ea typeface="+mn-ea"/>
                <a:cs typeface="Arial" panose="020B0604020202020204" pitchFamily="34" charset="0"/>
              </a:rPr>
              <a:t> OF OVER/UNDER EXPENDITURE</a:t>
            </a:r>
          </a:p>
        </p:txBody>
      </p:sp>
      <p:sp>
        <p:nvSpPr>
          <p:cNvPr id="3" name="Text Placeholder 2">
            <a:extLst>
              <a:ext uri="{FF2B5EF4-FFF2-40B4-BE49-F238E27FC236}">
                <a16:creationId xmlns:a16="http://schemas.microsoft.com/office/drawing/2014/main" id="{A44A18FE-315C-145D-30E5-33ADFBCD24C4}"/>
              </a:ext>
            </a:extLst>
          </p:cNvPr>
          <p:cNvSpPr>
            <a:spLocks noGrp="1"/>
          </p:cNvSpPr>
          <p:nvPr>
            <p:ph type="body" idx="1"/>
          </p:nvPr>
        </p:nvSpPr>
        <p:spPr>
          <a:xfrm>
            <a:off x="601954" y="1147691"/>
            <a:ext cx="11295879" cy="5215895"/>
          </a:xfrm>
        </p:spPr>
        <p:txBody>
          <a:bodyPr/>
          <a:lstStyle/>
          <a:p>
            <a:pPr marL="285750" indent="-285750">
              <a:buFont typeface="Arial" panose="020B0604020202020204" pitchFamily="34" charset="0"/>
              <a:buChar char="•"/>
            </a:pPr>
            <a:r>
              <a:rPr lang="en-ZA" sz="1600" dirty="0">
                <a:solidFill>
                  <a:schemeClr val="tx1"/>
                </a:solidFill>
                <a:effectLst/>
                <a:ea typeface="Times New Roman" panose="02020603050405020304" pitchFamily="18" charset="0"/>
                <a:cs typeface="Arial" panose="020B0604020202020204" pitchFamily="34" charset="0"/>
              </a:rPr>
              <a:t>The Department has established a Budget Advisory Committee to monitor spending vs budget allocation on quarterly basis </a:t>
            </a:r>
          </a:p>
          <a:p>
            <a:pPr marL="285750" indent="-285750">
              <a:buFont typeface="Arial" panose="020B0604020202020204" pitchFamily="34" charset="0"/>
              <a:buChar char="•"/>
            </a:pPr>
            <a:r>
              <a:rPr lang="en-ZA" sz="1600" dirty="0">
                <a:solidFill>
                  <a:schemeClr val="tx1"/>
                </a:solidFill>
                <a:effectLst/>
                <a:ea typeface="Times New Roman" panose="02020603050405020304" pitchFamily="18" charset="0"/>
                <a:cs typeface="Arial" panose="020B0604020202020204" pitchFamily="34" charset="0"/>
              </a:rPr>
              <a:t>Financial performance is also presented to the Management Committee (MANCO) and Executive Committee (EXCO), Audit Committee as a standing item on the Agenda</a:t>
            </a:r>
          </a:p>
          <a:p>
            <a:pPr marL="285750" indent="-285750">
              <a:buFont typeface="Arial" panose="020B0604020202020204" pitchFamily="34" charset="0"/>
              <a:buChar char="•"/>
            </a:pPr>
            <a:r>
              <a:rPr lang="en-ZA" sz="1600" dirty="0">
                <a:solidFill>
                  <a:schemeClr val="tx1"/>
                </a:solidFill>
                <a:ea typeface="Times New Roman" panose="02020603050405020304" pitchFamily="18" charset="0"/>
                <a:cs typeface="Arial" panose="020B0604020202020204" pitchFamily="34" charset="0"/>
              </a:rPr>
              <a:t>The Department develops a Procurement Plan at beginning of the financial year for the procurement of Goods and Services, which is centralised</a:t>
            </a:r>
            <a:endParaRPr lang="en-ZA" sz="1600" dirty="0">
              <a:solidFill>
                <a:schemeClr val="tx1"/>
              </a:solidFill>
              <a:effectLst/>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ZA" sz="1600" dirty="0">
                <a:solidFill>
                  <a:schemeClr val="tx1"/>
                </a:solidFill>
                <a:effectLst/>
                <a:ea typeface="Times New Roman" panose="02020603050405020304" pitchFamily="18" charset="0"/>
                <a:cs typeface="Arial" panose="020B0604020202020204" pitchFamily="34" charset="0"/>
              </a:rPr>
              <a:t>Expenditure reports are  sent on monthly basis to Programme and Responsibility Managers</a:t>
            </a:r>
          </a:p>
          <a:p>
            <a:pPr marL="285750" indent="-285750">
              <a:buFont typeface="Arial" panose="020B0604020202020204" pitchFamily="34" charset="0"/>
              <a:buChar char="•"/>
            </a:pPr>
            <a:r>
              <a:rPr lang="en-ZA" sz="1600" dirty="0">
                <a:solidFill>
                  <a:schemeClr val="tx1"/>
                </a:solidFill>
                <a:ea typeface="Times New Roman" panose="02020603050405020304" pitchFamily="18" charset="0"/>
                <a:cs typeface="Arial" panose="020B0604020202020204" pitchFamily="34" charset="0"/>
              </a:rPr>
              <a:t>Tracking of financial spending tabled quarterly to EXCO and interventions made</a:t>
            </a:r>
          </a:p>
          <a:p>
            <a:pPr marL="285750" indent="-285750">
              <a:buFont typeface="Arial" panose="020B0604020202020204" pitchFamily="34" charset="0"/>
              <a:buChar char="•"/>
            </a:pPr>
            <a:r>
              <a:rPr lang="en-ZA" sz="1600" dirty="0">
                <a:solidFill>
                  <a:schemeClr val="tx1"/>
                </a:solidFill>
                <a:effectLst/>
                <a:ea typeface="Times New Roman" panose="02020603050405020304" pitchFamily="18" charset="0"/>
                <a:cs typeface="Arial" panose="020B0604020202020204" pitchFamily="34" charset="0"/>
              </a:rPr>
              <a:t>All submissions with financial implications are vetted by the CFO</a:t>
            </a:r>
          </a:p>
          <a:p>
            <a:pPr marL="285750" indent="-285750">
              <a:buFont typeface="Arial" panose="020B0604020202020204" pitchFamily="34" charset="0"/>
              <a:buChar char="•"/>
            </a:pPr>
            <a:r>
              <a:rPr lang="en-ZA" sz="1600" dirty="0">
                <a:solidFill>
                  <a:schemeClr val="tx1"/>
                </a:solidFill>
                <a:ea typeface="Times New Roman" panose="02020603050405020304" pitchFamily="18" charset="0"/>
                <a:cs typeface="Arial" panose="020B0604020202020204" pitchFamily="34" charset="0"/>
              </a:rPr>
              <a:t>There is a procurement plan in place</a:t>
            </a:r>
          </a:p>
          <a:p>
            <a:pPr marL="285750" indent="-285750">
              <a:buFont typeface="Arial" panose="020B0604020202020204" pitchFamily="34" charset="0"/>
              <a:buChar char="•"/>
            </a:pPr>
            <a:r>
              <a:rPr lang="en-ZA" sz="1600" dirty="0">
                <a:solidFill>
                  <a:schemeClr val="tx1"/>
                </a:solidFill>
                <a:effectLst/>
                <a:ea typeface="Times New Roman" panose="02020603050405020304" pitchFamily="18" charset="0"/>
                <a:cs typeface="Arial" panose="020B0604020202020204" pitchFamily="34" charset="0"/>
              </a:rPr>
              <a:t>On monthly basis </a:t>
            </a:r>
            <a:r>
              <a:rPr lang="en-ZA" sz="1600" dirty="0">
                <a:solidFill>
                  <a:schemeClr val="tx1"/>
                </a:solidFill>
                <a:ea typeface="Times New Roman" panose="02020603050405020304" pitchFamily="18" charset="0"/>
                <a:cs typeface="Arial" panose="020B0604020202020204" pitchFamily="34" charset="0"/>
              </a:rPr>
              <a:t>In Year Monitoring is submitted to National Treasury</a:t>
            </a:r>
          </a:p>
          <a:p>
            <a:endParaRPr lang="en-ZA" sz="1800" dirty="0">
              <a:solidFill>
                <a:srgbClr val="000000"/>
              </a:solidFill>
              <a:effectLst/>
              <a:ea typeface="Times New Roman" panose="02020603050405020304" pitchFamily="18" charset="0"/>
            </a:endParaRPr>
          </a:p>
          <a:p>
            <a:endParaRPr lang="en-ZA" dirty="0"/>
          </a:p>
        </p:txBody>
      </p:sp>
      <p:sp>
        <p:nvSpPr>
          <p:cNvPr id="4" name="TextBox 3">
            <a:extLst>
              <a:ext uri="{FF2B5EF4-FFF2-40B4-BE49-F238E27FC236}">
                <a16:creationId xmlns:a16="http://schemas.microsoft.com/office/drawing/2014/main" id="{331FAFA8-5DA1-7F17-93E8-1C67D0F81220}"/>
              </a:ext>
            </a:extLst>
          </p:cNvPr>
          <p:cNvSpPr txBox="1"/>
          <p:nvPr/>
        </p:nvSpPr>
        <p:spPr>
          <a:xfrm>
            <a:off x="11736280" y="6488668"/>
            <a:ext cx="390617" cy="369332"/>
          </a:xfrm>
          <a:prstGeom prst="rect">
            <a:avLst/>
          </a:prstGeom>
          <a:noFill/>
        </p:spPr>
        <p:txBody>
          <a:bodyPr wrap="square" rtlCol="0">
            <a:spAutoFit/>
          </a:bodyPr>
          <a:lstStyle/>
          <a:p>
            <a:r>
              <a:rPr lang="en-ZA" dirty="0">
                <a:solidFill>
                  <a:schemeClr val="bg1"/>
                </a:solidFill>
              </a:rPr>
              <a:t>6</a:t>
            </a:r>
          </a:p>
        </p:txBody>
      </p:sp>
    </p:spTree>
    <p:extLst>
      <p:ext uri="{BB962C8B-B14F-4D97-AF65-F5344CB8AC3E}">
        <p14:creationId xmlns:p14="http://schemas.microsoft.com/office/powerpoint/2010/main" val="2759271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62931-51E9-FD58-D842-D59CBA49DEA2}"/>
              </a:ext>
            </a:extLst>
          </p:cNvPr>
          <p:cNvSpPr>
            <a:spLocks noGrp="1"/>
          </p:cNvSpPr>
          <p:nvPr>
            <p:ph type="title"/>
          </p:nvPr>
        </p:nvSpPr>
        <p:spPr>
          <a:xfrm>
            <a:off x="308060" y="938849"/>
            <a:ext cx="11383546" cy="798511"/>
          </a:xfrm>
        </p:spPr>
        <p:txBody>
          <a:bodyPr>
            <a:normAutofit/>
          </a:bodyPr>
          <a:lstStyle/>
          <a:p>
            <a:r>
              <a:rPr lang="en-ZA" sz="1600" b="0" dirty="0">
                <a:solidFill>
                  <a:srgbClr val="000000"/>
                </a:solidFill>
                <a:effectLst/>
                <a:ea typeface="Times New Roman" panose="02020603050405020304" pitchFamily="18" charset="0"/>
              </a:rPr>
              <a:t>The Department has been allocated an adjusted budget of  R3,512 billion (rounded-off), which consist of Compensation of Employees totalling R312 042 million or (9%), Goods and Services of R1,546 billion or (44%), Transfers and Subsidies of R1.653 billion or (47%), and Payment for Capital Assets of R10 million. </a:t>
            </a:r>
            <a:endParaRPr lang="en-ZA" sz="3600" b="0" dirty="0"/>
          </a:p>
        </p:txBody>
      </p:sp>
      <p:graphicFrame>
        <p:nvGraphicFramePr>
          <p:cNvPr id="7" name="Chart 6">
            <a:extLst>
              <a:ext uri="{FF2B5EF4-FFF2-40B4-BE49-F238E27FC236}">
                <a16:creationId xmlns:a16="http://schemas.microsoft.com/office/drawing/2014/main" id="{97637FD3-0C32-CC66-4160-E93C505F3AB0}"/>
              </a:ext>
            </a:extLst>
          </p:cNvPr>
          <p:cNvGraphicFramePr/>
          <p:nvPr>
            <p:extLst>
              <p:ext uri="{D42A27DB-BD31-4B8C-83A1-F6EECF244321}">
                <p14:modId xmlns:p14="http://schemas.microsoft.com/office/powerpoint/2010/main" val="849456317"/>
              </p:ext>
            </p:extLst>
          </p:nvPr>
        </p:nvGraphicFramePr>
        <p:xfrm>
          <a:off x="542772" y="1884326"/>
          <a:ext cx="10948351" cy="3048817"/>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a:extLst>
              <a:ext uri="{FF2B5EF4-FFF2-40B4-BE49-F238E27FC236}">
                <a16:creationId xmlns:a16="http://schemas.microsoft.com/office/drawing/2014/main" id="{4E30DB31-463F-E2FA-3514-F3CEFC021D68}"/>
              </a:ext>
            </a:extLst>
          </p:cNvPr>
          <p:cNvSpPr txBox="1">
            <a:spLocks/>
          </p:cNvSpPr>
          <p:nvPr/>
        </p:nvSpPr>
        <p:spPr>
          <a:xfrm>
            <a:off x="2547606" y="39933"/>
            <a:ext cx="7354319" cy="69843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a:lstStyle>
          <a:p>
            <a:pPr algn="ctr" eaLnBrk="0" hangingPunct="0">
              <a:defRPr/>
            </a:pPr>
            <a:r>
              <a:rPr lang="en-ZA" sz="2800" dirty="0">
                <a:solidFill>
                  <a:srgbClr val="005D28"/>
                </a:solidFill>
                <a:ea typeface="+mn-ea"/>
                <a:cs typeface="Arial" panose="020B0604020202020204" pitchFamily="34" charset="0"/>
              </a:rPr>
              <a:t>2023/24 BUDGET ALLOCATION (1)</a:t>
            </a:r>
          </a:p>
        </p:txBody>
      </p:sp>
      <p:sp>
        <p:nvSpPr>
          <p:cNvPr id="3" name="TextBox 2">
            <a:extLst>
              <a:ext uri="{FF2B5EF4-FFF2-40B4-BE49-F238E27FC236}">
                <a16:creationId xmlns:a16="http://schemas.microsoft.com/office/drawing/2014/main" id="{27088DD8-D3B4-B7E2-C771-6E5C4927032B}"/>
              </a:ext>
            </a:extLst>
          </p:cNvPr>
          <p:cNvSpPr txBox="1"/>
          <p:nvPr/>
        </p:nvSpPr>
        <p:spPr>
          <a:xfrm>
            <a:off x="11736280" y="6488668"/>
            <a:ext cx="390617" cy="369332"/>
          </a:xfrm>
          <a:prstGeom prst="rect">
            <a:avLst/>
          </a:prstGeom>
          <a:noFill/>
        </p:spPr>
        <p:txBody>
          <a:bodyPr wrap="square" rtlCol="0">
            <a:spAutoFit/>
          </a:bodyPr>
          <a:lstStyle/>
          <a:p>
            <a:r>
              <a:rPr lang="en-GB" dirty="0">
                <a:solidFill>
                  <a:schemeClr val="bg1"/>
                </a:solidFill>
              </a:rPr>
              <a:t>7</a:t>
            </a:r>
            <a:endParaRPr lang="en-ZA" dirty="0">
              <a:solidFill>
                <a:schemeClr val="bg1"/>
              </a:solidFill>
            </a:endParaRPr>
          </a:p>
        </p:txBody>
      </p:sp>
      <p:sp>
        <p:nvSpPr>
          <p:cNvPr id="6" name="TextBox 5">
            <a:extLst>
              <a:ext uri="{FF2B5EF4-FFF2-40B4-BE49-F238E27FC236}">
                <a16:creationId xmlns:a16="http://schemas.microsoft.com/office/drawing/2014/main" id="{706A5155-6D96-7B01-7198-A3424ECA3788}"/>
              </a:ext>
            </a:extLst>
          </p:cNvPr>
          <p:cNvSpPr txBox="1"/>
          <p:nvPr/>
        </p:nvSpPr>
        <p:spPr>
          <a:xfrm>
            <a:off x="308060" y="5045012"/>
            <a:ext cx="11479713" cy="1323439"/>
          </a:xfrm>
          <a:prstGeom prst="rect">
            <a:avLst/>
          </a:prstGeom>
          <a:noFill/>
        </p:spPr>
        <p:txBody>
          <a:bodyPr wrap="square">
            <a:spAutoFit/>
          </a:bodyPr>
          <a:lstStyle/>
          <a:p>
            <a:pPr marL="285750" indent="-285750">
              <a:buFont typeface="Arial" panose="020B0604020202020204" pitchFamily="34" charset="0"/>
              <a:buChar char="•"/>
            </a:pPr>
            <a:r>
              <a:rPr lang="en-ZA" sz="1600" b="0" dirty="0"/>
              <a:t>Under compensation of employees, the focus will be on the completion of the organisation structure so as to fill in all vacant positions during the 2023/24 financial year.</a:t>
            </a:r>
          </a:p>
          <a:p>
            <a:pPr marL="285750" indent="-285750">
              <a:buFont typeface="Arial" panose="020B0604020202020204" pitchFamily="34" charset="0"/>
              <a:buChar char="•"/>
            </a:pPr>
            <a:r>
              <a:rPr lang="en-ZA" sz="1600" b="0" dirty="0"/>
              <a:t>Of the R1,5 billion under goods and services R1,3 billion is allocated to SA Connect.</a:t>
            </a:r>
          </a:p>
          <a:p>
            <a:pPr marL="285750" indent="-285750">
              <a:buFont typeface="Arial" panose="020B0604020202020204" pitchFamily="34" charset="0"/>
              <a:buChar char="•"/>
            </a:pPr>
            <a:r>
              <a:rPr lang="en-ZA" sz="1600" b="0" dirty="0"/>
              <a:t>Of the R1,653 billion transfers major transfers to the entities, SAPO is allocated R524 million for Universal Service Obligation, ICASA is allocated R473 million, and R253,6 goes to the SABC.</a:t>
            </a:r>
          </a:p>
        </p:txBody>
      </p:sp>
    </p:spTree>
    <p:extLst>
      <p:ext uri="{BB962C8B-B14F-4D97-AF65-F5344CB8AC3E}">
        <p14:creationId xmlns:p14="http://schemas.microsoft.com/office/powerpoint/2010/main" val="3064607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22377" y="3544389"/>
            <a:ext cx="1837509" cy="1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 name="Rectangle 3">
            <a:extLst>
              <a:ext uri="{FF2B5EF4-FFF2-40B4-BE49-F238E27FC236}">
                <a16:creationId xmlns:a16="http://schemas.microsoft.com/office/drawing/2014/main" id="{CC8FF273-38F1-41DC-9C6F-225B0A4C437F}"/>
              </a:ext>
            </a:extLst>
          </p:cNvPr>
          <p:cNvSpPr/>
          <p:nvPr/>
        </p:nvSpPr>
        <p:spPr>
          <a:xfrm>
            <a:off x="2316331" y="-42202"/>
            <a:ext cx="9037469" cy="954107"/>
          </a:xfrm>
          <a:prstGeom prst="rect">
            <a:avLst/>
          </a:prstGeom>
        </p:spPr>
        <p:txBody>
          <a:bodyPr wrap="square">
            <a:spAutoFit/>
          </a:bodyPr>
          <a:lstStyle/>
          <a:p>
            <a:pPr algn="ctr" eaLnBrk="0" hangingPunct="0">
              <a:defRPr/>
            </a:pPr>
            <a:r>
              <a:rPr lang="en-ZA" sz="2800" b="1" dirty="0">
                <a:solidFill>
                  <a:srgbClr val="005D28"/>
                </a:solidFill>
                <a:ea typeface="+mn-ea"/>
                <a:cs typeface="Arial" panose="020B0604020202020204" pitchFamily="34" charset="0"/>
              </a:rPr>
              <a:t>PLAN TO USE THE PROPOSED ALLOCATION IN THE 2023/24 FINANCIAL YEAR (1)</a:t>
            </a:r>
            <a:endParaRPr lang="en-US" sz="2800" b="1" dirty="0">
              <a:solidFill>
                <a:srgbClr val="005D28"/>
              </a:solidFill>
              <a:cs typeface="Arial" panose="020B0604020202020204" pitchFamily="34" charset="0"/>
            </a:endParaRPr>
          </a:p>
        </p:txBody>
      </p:sp>
      <p:sp>
        <p:nvSpPr>
          <p:cNvPr id="8" name="TextBox 7">
            <a:extLst>
              <a:ext uri="{FF2B5EF4-FFF2-40B4-BE49-F238E27FC236}">
                <a16:creationId xmlns:a16="http://schemas.microsoft.com/office/drawing/2014/main" id="{632555EF-1571-4241-9F62-90431E282EB3}"/>
              </a:ext>
            </a:extLst>
          </p:cNvPr>
          <p:cNvSpPr txBox="1"/>
          <p:nvPr/>
        </p:nvSpPr>
        <p:spPr>
          <a:xfrm>
            <a:off x="152432" y="911905"/>
            <a:ext cx="11836368" cy="5339923"/>
          </a:xfrm>
          <a:prstGeom prst="rect">
            <a:avLst/>
          </a:prstGeom>
          <a:noFill/>
        </p:spPr>
        <p:txBody>
          <a:bodyPr wrap="square">
            <a:spAutoFit/>
          </a:bodyPr>
          <a:lstStyle/>
          <a:p>
            <a:pPr algn="l"/>
            <a:r>
              <a:rPr lang="en-ZA" sz="1600" b="0" i="0" u="none" strike="noStrike" baseline="0" dirty="0">
                <a:cs typeface="Arial" panose="020B0604020202020204" pitchFamily="34" charset="0"/>
              </a:rPr>
              <a:t>The Department will focus on the following priorities: </a:t>
            </a:r>
          </a:p>
          <a:p>
            <a:pPr algn="l"/>
            <a:endParaRPr lang="en-ZA" sz="100" b="0" i="0" u="none" strike="noStrike" baseline="0" dirty="0">
              <a:cs typeface="Arial" panose="020B0604020202020204" pitchFamily="34" charset="0"/>
            </a:endParaRPr>
          </a:p>
          <a:p>
            <a:pPr>
              <a:lnSpc>
                <a:spcPct val="150000"/>
              </a:lnSpc>
            </a:pPr>
            <a:r>
              <a:rPr lang="en-US" sz="1600" b="1" dirty="0">
                <a:cs typeface="Arial" panose="020B0604020202020204" pitchFamily="34" charset="0"/>
              </a:rPr>
              <a:t>SA Connect Phase 2</a:t>
            </a:r>
            <a:r>
              <a:rPr lang="en-US" sz="1600" dirty="0">
                <a:cs typeface="Arial" panose="020B0604020202020204" pitchFamily="34" charset="0"/>
              </a:rPr>
              <a:t>: </a:t>
            </a:r>
          </a:p>
          <a:p>
            <a:pPr marL="742950" lvl="1" indent="-285750">
              <a:buFont typeface="Arial" panose="020B0604020202020204" pitchFamily="34" charset="0"/>
              <a:buChar char="•"/>
            </a:pPr>
            <a:r>
              <a:rPr lang="en-ZA" sz="1600" dirty="0">
                <a:cs typeface="Arial" panose="020B0604020202020204" pitchFamily="34" charset="0"/>
              </a:rPr>
              <a:t>SA Connect target is to achieve 100% broadband access for all communities and government facilities over the next 10 years, with a minimum capacity speed of 100Mbps and 1Gbps for high demand facilities including hospitals</a:t>
            </a:r>
            <a:endParaRPr lang="en-US" sz="1600" dirty="0">
              <a:cs typeface="Arial" panose="020B0604020202020204" pitchFamily="34" charset="0"/>
            </a:endParaRPr>
          </a:p>
          <a:p>
            <a:pPr marL="742950" lvl="1" indent="-285750">
              <a:buFont typeface="Arial" panose="020B0604020202020204" pitchFamily="34" charset="0"/>
              <a:buChar char="•"/>
            </a:pPr>
            <a:r>
              <a:rPr lang="en-ZA" sz="1600" kern="0" dirty="0">
                <a:ea typeface="Times New Roman" panose="02020603050405020304" pitchFamily="18" charset="0"/>
              </a:rPr>
              <a:t>To connect the planned 5 830 208 households and 33 539 community Wi-Fi hotspots, </a:t>
            </a:r>
          </a:p>
          <a:p>
            <a:pPr marL="742950" lvl="1" indent="-285750">
              <a:buFont typeface="Arial" panose="020B0604020202020204" pitchFamily="34" charset="0"/>
              <a:buChar char="•"/>
            </a:pPr>
            <a:r>
              <a:rPr lang="en-ZA" sz="1600" kern="0" dirty="0">
                <a:ea typeface="Times New Roman" panose="02020603050405020304" pitchFamily="18" charset="0"/>
              </a:rPr>
              <a:t>BBI will build 1144 kms of Fibre network, lease 2263km and build Points of Presence in addition to the upgrade of existing ones in order to aggregate a minimum of 10G capacity upgradable to 100G per PoP site of the SA Connect Traffic from Access Network. </a:t>
            </a:r>
          </a:p>
          <a:p>
            <a:pPr marL="742950" lvl="1" indent="-285750">
              <a:buFont typeface="Arial" panose="020B0604020202020204" pitchFamily="34" charset="0"/>
              <a:buChar char="•"/>
            </a:pPr>
            <a:r>
              <a:rPr lang="en-ZA" sz="1600" kern="0" dirty="0">
                <a:ea typeface="Times New Roman" panose="02020603050405020304" pitchFamily="18" charset="0"/>
              </a:rPr>
              <a:t>Sentech will build 840 Open Access Base stations at a minimum capacity of 750 Mbps and maximum capacity of 3Gbps per Base station to provide access network from all the 205 local municipalities, on an estimation of about 4 Base Stations per local municipality back to BBI Points of Presence.</a:t>
            </a:r>
          </a:p>
          <a:p>
            <a:pPr marL="742950" lvl="1" indent="-285750">
              <a:buFont typeface="Arial" panose="020B0604020202020204" pitchFamily="34" charset="0"/>
              <a:buChar char="•"/>
            </a:pPr>
            <a:endParaRPr lang="en-ZA" sz="1600" kern="0" dirty="0">
              <a:ea typeface="Times New Roman" panose="02020603050405020304" pitchFamily="18" charset="0"/>
            </a:endParaRPr>
          </a:p>
          <a:p>
            <a:pPr lvl="1"/>
            <a:endParaRPr lang="en-ZA" sz="400" kern="0" dirty="0">
              <a:highlight>
                <a:srgbClr val="FFFF00"/>
              </a:highlight>
              <a:cs typeface="Arial" panose="020B0604020202020204" pitchFamily="34" charset="0"/>
            </a:endParaRPr>
          </a:p>
          <a:p>
            <a:pPr lvl="1"/>
            <a:r>
              <a:rPr lang="en-US" sz="1600" b="1" dirty="0">
                <a:cs typeface="Arial" panose="020B0604020202020204" pitchFamily="34" charset="0"/>
              </a:rPr>
              <a:t>For the 2023/24 the SA Connect has been allocated R1.3 billion</a:t>
            </a:r>
          </a:p>
          <a:p>
            <a:pPr marL="742950" lvl="1" indent="-285750">
              <a:lnSpc>
                <a:spcPct val="150000"/>
              </a:lnSpc>
              <a:buFont typeface="Arial" panose="020B0604020202020204" pitchFamily="34" charset="0"/>
              <a:buChar char="•"/>
            </a:pPr>
            <a:r>
              <a:rPr lang="en-US" sz="1600" kern="1200" dirty="0">
                <a:cs typeface="Arial" panose="020B0604020202020204" pitchFamily="34" charset="0"/>
              </a:rPr>
              <a:t>75 SMMEs will participate as part of transforming the Sector</a:t>
            </a:r>
          </a:p>
          <a:p>
            <a:pPr marL="742950" lvl="1" indent="-285750">
              <a:buFont typeface="Arial" panose="020B0604020202020204" pitchFamily="34" charset="0"/>
              <a:buChar char="•"/>
            </a:pPr>
            <a:r>
              <a:rPr lang="en-US" sz="1600" kern="1200" dirty="0">
                <a:cs typeface="Arial" panose="020B0604020202020204" pitchFamily="34" charset="0"/>
              </a:rPr>
              <a:t>16 District Municipalities benefiting from SA connect Broadband Rollout</a:t>
            </a:r>
          </a:p>
          <a:p>
            <a:pPr marL="742950" lvl="1" indent="-285750">
              <a:buFont typeface="Arial" panose="020B0604020202020204" pitchFamily="34" charset="0"/>
              <a:buChar char="•"/>
            </a:pPr>
            <a:r>
              <a:rPr lang="en-ZA" sz="1600" kern="0" dirty="0">
                <a:effectLst/>
                <a:ea typeface="Times New Roman" panose="02020603050405020304" pitchFamily="18" charset="0"/>
                <a:cs typeface="Arial" panose="020B0604020202020204" pitchFamily="34" charset="0"/>
              </a:rPr>
              <a:t>Telcos that have received the high demand spectrum will provide broadband services to 18 052 schools, 3873 Health Facilities (hospitals and clinics), 8241 Tribal Authority House/ Centres and 949 Libraries and Thusong Centres as part of the Social obligation Spectrum through ICASA</a:t>
            </a:r>
            <a:r>
              <a:rPr lang="en-ZA" sz="1600" kern="0" dirty="0">
                <a:ea typeface="Times New Roman" panose="02020603050405020304" pitchFamily="18" charset="0"/>
                <a:cs typeface="Arial" panose="020B0604020202020204" pitchFamily="34" charset="0"/>
              </a:rPr>
              <a:t> </a:t>
            </a:r>
            <a:r>
              <a:rPr lang="en-ZA" sz="1600" b="1" kern="0" dirty="0">
                <a:effectLst/>
                <a:ea typeface="Times New Roman" panose="02020603050405020304" pitchFamily="18" charset="0"/>
                <a:cs typeface="Arial" panose="020B0604020202020204" pitchFamily="34" charset="0"/>
              </a:rPr>
              <a:t>(final target for 2023/24 to be finalised).</a:t>
            </a:r>
            <a:endParaRPr lang="en-US" sz="1600" b="1" dirty="0">
              <a:effectLst/>
              <a:cs typeface="Arial" panose="020B0604020202020204" pitchFamily="34" charset="0"/>
            </a:endParaRPr>
          </a:p>
          <a:p>
            <a:pPr marL="742950" lvl="1" indent="-285750">
              <a:buFont typeface="Arial" panose="020B0604020202020204" pitchFamily="34" charset="0"/>
              <a:buChar char="•"/>
            </a:pPr>
            <a:r>
              <a:rPr lang="en-ZA" sz="1600" kern="0" dirty="0">
                <a:ea typeface="Times New Roman" panose="02020603050405020304" pitchFamily="18" charset="0"/>
                <a:cs typeface="Arial" panose="020B0604020202020204" pitchFamily="34" charset="0"/>
              </a:rPr>
              <a:t>The Department is prioritising connectivity and rollout of 9 900 </a:t>
            </a:r>
            <a:r>
              <a:rPr lang="en-ZA" sz="1600" kern="0" dirty="0">
                <a:effectLst/>
                <a:ea typeface="Times New Roman" panose="02020603050405020304" pitchFamily="18" charset="0"/>
                <a:cs typeface="Arial" panose="020B0604020202020204" pitchFamily="34" charset="0"/>
              </a:rPr>
              <a:t>Public Wi - </a:t>
            </a:r>
            <a:r>
              <a:rPr lang="en-ZA" sz="1600" kern="0" dirty="0">
                <a:ea typeface="Times New Roman" panose="02020603050405020304" pitchFamily="18" charset="0"/>
                <a:cs typeface="Arial" panose="020B0604020202020204" pitchFamily="34" charset="0"/>
              </a:rPr>
              <a:t>Fi and 1 749 062 households</a:t>
            </a:r>
          </a:p>
          <a:p>
            <a:pPr marL="742950" lvl="1" indent="-285750">
              <a:buFont typeface="Arial" panose="020B0604020202020204" pitchFamily="34" charset="0"/>
              <a:buChar char="•"/>
            </a:pPr>
            <a:r>
              <a:rPr lang="en-ZA" sz="1600" kern="0" dirty="0">
                <a:ea typeface="Times New Roman" panose="02020603050405020304" pitchFamily="18" charset="0"/>
              </a:rPr>
              <a:t>The draft implementation plan has been developed and is awaiting funding confirmation for the actual deployment.</a:t>
            </a:r>
          </a:p>
          <a:p>
            <a:pPr marL="742950" lvl="1" indent="-285750">
              <a:buFont typeface="Arial" panose="020B0604020202020204" pitchFamily="34" charset="0"/>
              <a:buChar char="•"/>
            </a:pPr>
            <a:endParaRPr lang="en-ZA" sz="1600" kern="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2" name="TextBox 1">
            <a:extLst>
              <a:ext uri="{FF2B5EF4-FFF2-40B4-BE49-F238E27FC236}">
                <a16:creationId xmlns:a16="http://schemas.microsoft.com/office/drawing/2014/main" id="{85889EF6-6B7E-CDAF-B968-5343DDC3B33E}"/>
              </a:ext>
            </a:extLst>
          </p:cNvPr>
          <p:cNvSpPr txBox="1"/>
          <p:nvPr/>
        </p:nvSpPr>
        <p:spPr>
          <a:xfrm>
            <a:off x="11736280" y="6488668"/>
            <a:ext cx="455720" cy="369332"/>
          </a:xfrm>
          <a:prstGeom prst="rect">
            <a:avLst/>
          </a:prstGeom>
          <a:noFill/>
        </p:spPr>
        <p:txBody>
          <a:bodyPr wrap="square" rtlCol="0">
            <a:spAutoFit/>
          </a:bodyPr>
          <a:lstStyle/>
          <a:p>
            <a:r>
              <a:rPr lang="en-ZA" dirty="0">
                <a:solidFill>
                  <a:schemeClr val="bg1"/>
                </a:solidFill>
              </a:rPr>
              <a:t>9</a:t>
            </a:r>
          </a:p>
        </p:txBody>
      </p:sp>
    </p:spTree>
    <p:extLst>
      <p:ext uri="{BB962C8B-B14F-4D97-AF65-F5344CB8AC3E}">
        <p14:creationId xmlns:p14="http://schemas.microsoft.com/office/powerpoint/2010/main" val="321877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22377" y="3544389"/>
            <a:ext cx="1837509" cy="1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 name="Rectangle 3">
            <a:extLst>
              <a:ext uri="{FF2B5EF4-FFF2-40B4-BE49-F238E27FC236}">
                <a16:creationId xmlns:a16="http://schemas.microsoft.com/office/drawing/2014/main" id="{CC8FF273-38F1-41DC-9C6F-225B0A4C437F}"/>
              </a:ext>
            </a:extLst>
          </p:cNvPr>
          <p:cNvSpPr/>
          <p:nvPr/>
        </p:nvSpPr>
        <p:spPr>
          <a:xfrm>
            <a:off x="2284581" y="0"/>
            <a:ext cx="9005719" cy="954107"/>
          </a:xfrm>
          <a:prstGeom prst="rect">
            <a:avLst/>
          </a:prstGeom>
        </p:spPr>
        <p:txBody>
          <a:bodyPr wrap="square">
            <a:spAutoFit/>
          </a:bodyPr>
          <a:lstStyle/>
          <a:p>
            <a:pPr algn="ctr" eaLnBrk="0" hangingPunct="0">
              <a:defRPr/>
            </a:pPr>
            <a:r>
              <a:rPr lang="en-ZA" sz="2800" b="1" dirty="0">
                <a:solidFill>
                  <a:srgbClr val="005D28"/>
                </a:solidFill>
                <a:ea typeface="+mn-ea"/>
                <a:cs typeface="Arial" panose="020B0604020202020204" pitchFamily="34" charset="0"/>
              </a:rPr>
              <a:t>PLAN TO USE THE PROPOSED ALLOCATION IN THE 2023/24 FINANCIAL YEAR (2)</a:t>
            </a:r>
            <a:endParaRPr lang="en-US" sz="2800" b="1" dirty="0">
              <a:solidFill>
                <a:srgbClr val="005D28"/>
              </a:solidFill>
              <a:cs typeface="Arial" panose="020B0604020202020204" pitchFamily="34" charset="0"/>
            </a:endParaRPr>
          </a:p>
        </p:txBody>
      </p:sp>
      <p:sp>
        <p:nvSpPr>
          <p:cNvPr id="8" name="TextBox 7">
            <a:extLst>
              <a:ext uri="{FF2B5EF4-FFF2-40B4-BE49-F238E27FC236}">
                <a16:creationId xmlns:a16="http://schemas.microsoft.com/office/drawing/2014/main" id="{632555EF-1571-4241-9F62-90431E282EB3}"/>
              </a:ext>
            </a:extLst>
          </p:cNvPr>
          <p:cNvSpPr txBox="1"/>
          <p:nvPr/>
        </p:nvSpPr>
        <p:spPr>
          <a:xfrm>
            <a:off x="249159" y="1166042"/>
            <a:ext cx="11603207" cy="5047536"/>
          </a:xfrm>
          <a:prstGeom prst="rect">
            <a:avLst/>
          </a:prstGeom>
          <a:noFill/>
        </p:spPr>
        <p:txBody>
          <a:bodyPr wrap="square">
            <a:spAutoFit/>
          </a:bodyPr>
          <a:lstStyle/>
          <a:p>
            <a:pPr marL="285750" indent="-285750">
              <a:lnSpc>
                <a:spcPct val="150000"/>
              </a:lnSpc>
              <a:buFont typeface="Wingdings" panose="05000000000000000000" pitchFamily="2" charset="2"/>
              <a:buChar char="q"/>
            </a:pPr>
            <a:r>
              <a:rPr lang="en-US" sz="1600" b="1" dirty="0">
                <a:cs typeface="Arial" panose="020B0604020202020204" pitchFamily="34" charset="0"/>
              </a:rPr>
              <a:t>Implement the Broadband Access Fund (part of the 2022/23 adjustment allocation)</a:t>
            </a:r>
          </a:p>
          <a:p>
            <a:pPr marL="742950" lvl="1" indent="-285750">
              <a:buFont typeface="Arial" panose="020B0604020202020204" pitchFamily="34" charset="0"/>
              <a:buChar char="•"/>
            </a:pPr>
            <a:r>
              <a:rPr lang="en-GB" sz="1600" b="0" i="0" u="none" strike="noStrike" baseline="0" dirty="0"/>
              <a:t>The Fund aims to support the expansion of commercially sustainable broadband connectivity to under-served low-income communities in South Africa.</a:t>
            </a:r>
          </a:p>
          <a:p>
            <a:pPr marL="742950" lvl="1" indent="-285750">
              <a:buFont typeface="Arial" panose="020B0604020202020204" pitchFamily="34" charset="0"/>
              <a:buChar char="•"/>
            </a:pPr>
            <a:r>
              <a:rPr lang="en-GB" sz="1600" b="0" i="0" u="none" strike="noStrike" baseline="0" dirty="0"/>
              <a:t>The PES funding will allow the Government through BBI (as a fund manager) to reach communities and households in underdevelopment and rural provinces like for example; Limpopo, Eastern Cape, Free State, KwaZulu Natal, North-West and Northern Cape that are lagging behind on broadband connectivity. </a:t>
            </a:r>
          </a:p>
          <a:p>
            <a:pPr marL="742950" lvl="1" indent="-285750">
              <a:buFont typeface="Arial" panose="020B0604020202020204" pitchFamily="34" charset="0"/>
              <a:buChar char="•"/>
            </a:pPr>
            <a:r>
              <a:rPr lang="en-US" sz="1600" dirty="0">
                <a:cs typeface="Arial" panose="020B0604020202020204" pitchFamily="34" charset="0"/>
              </a:rPr>
              <a:t>The Department will connect 50 000 households through 3000 public Wi-Fi hotspots  as part of the project</a:t>
            </a:r>
          </a:p>
          <a:p>
            <a:pPr marL="742950" lvl="1" indent="-285750">
              <a:buFont typeface="Arial" panose="020B0604020202020204" pitchFamily="34" charset="0"/>
              <a:buChar char="•"/>
            </a:pPr>
            <a:r>
              <a:rPr lang="en-GB" sz="1600" b="1" dirty="0"/>
              <a:t>BBI has been assigned the responsibility for managing approximately R200 million in respect of the</a:t>
            </a:r>
            <a:r>
              <a:rPr lang="en-US" sz="1600" b="1" dirty="0">
                <a:cs typeface="Arial" panose="020B0604020202020204" pitchFamily="34" charset="0"/>
              </a:rPr>
              <a:t> Presidential Employment Stimulus (PES)</a:t>
            </a:r>
          </a:p>
          <a:p>
            <a:pPr lvl="1"/>
            <a:endParaRPr lang="en-US" sz="1600" dirty="0">
              <a:cs typeface="Arial" panose="020B0604020202020204" pitchFamily="34" charset="0"/>
            </a:endParaRPr>
          </a:p>
          <a:p>
            <a:pPr marL="285750" indent="-285750">
              <a:lnSpc>
                <a:spcPct val="150000"/>
              </a:lnSpc>
              <a:buFont typeface="Wingdings" panose="05000000000000000000" pitchFamily="2" charset="2"/>
              <a:buChar char="q"/>
            </a:pPr>
            <a:r>
              <a:rPr lang="en-US" sz="1600" b="1" dirty="0">
                <a:cs typeface="Arial" panose="020B0604020202020204" pitchFamily="34" charset="0"/>
              </a:rPr>
              <a:t>Digitalisation Programme</a:t>
            </a:r>
          </a:p>
          <a:p>
            <a:pPr marL="742950" lvl="1" indent="-285750">
              <a:buFont typeface="Arial" panose="020B0604020202020204" pitchFamily="34" charset="0"/>
              <a:buChar char="•"/>
            </a:pPr>
            <a:r>
              <a:rPr lang="en-US" sz="1600" dirty="0">
                <a:cs typeface="Arial" panose="020B0604020202020204" pitchFamily="34" charset="0"/>
              </a:rPr>
              <a:t>SITA model will be reviewed and prioritise a dispensation for the security services (including exemptions from SITA Act granted to government department for certain services)</a:t>
            </a:r>
          </a:p>
          <a:p>
            <a:pPr marL="742950" lvl="1" indent="-285750">
              <a:buFont typeface="Arial" panose="020B0604020202020204" pitchFamily="34" charset="0"/>
              <a:buChar char="•"/>
            </a:pPr>
            <a:r>
              <a:rPr lang="en-US" sz="1600" dirty="0">
                <a:cs typeface="Arial" panose="020B0604020202020204" pitchFamily="34" charset="0"/>
              </a:rPr>
              <a:t>E-gov portal operational  - Frontline services operational on the e-gov portal. </a:t>
            </a:r>
          </a:p>
          <a:p>
            <a:pPr marL="742950" lvl="1" indent="-285750">
              <a:buFont typeface="Arial" panose="020B0604020202020204" pitchFamily="34" charset="0"/>
              <a:buChar char="•"/>
            </a:pPr>
            <a:r>
              <a:rPr lang="en-US" sz="1600" dirty="0">
                <a:cs typeface="Arial" panose="020B0604020202020204" pitchFamily="34" charset="0"/>
              </a:rPr>
              <a:t>Digital  Government White Paper will  be produced by the end of the financial year</a:t>
            </a:r>
            <a:endParaRPr lang="en-ZA" sz="1600" dirty="0">
              <a:cs typeface="Arial" panose="020B0604020202020204" pitchFamily="34" charset="0"/>
            </a:endParaRPr>
          </a:p>
          <a:p>
            <a:pPr marL="742950" lvl="1" indent="-285750">
              <a:buFont typeface="Arial" panose="020B0604020202020204" pitchFamily="34" charset="0"/>
              <a:buChar char="•"/>
            </a:pPr>
            <a:r>
              <a:rPr lang="en-US" sz="1600" b="1" dirty="0">
                <a:cs typeface="Arial" panose="020B0604020202020204" pitchFamily="34" charset="0"/>
              </a:rPr>
              <a:t>R3 million has been allocated to digitalization programme</a:t>
            </a:r>
          </a:p>
          <a:p>
            <a:pPr lvl="1"/>
            <a:endParaRPr lang="en-US" sz="1600" dirty="0">
              <a:solidFill>
                <a:srgbClr val="FF0000"/>
              </a:solidFill>
              <a:cs typeface="Arial" panose="020B0604020202020204" pitchFamily="34" charset="0"/>
            </a:endParaRPr>
          </a:p>
          <a:p>
            <a:pPr lvl="1"/>
            <a:endParaRPr lang="en-ZA" dirty="0">
              <a:cs typeface="Arial" panose="020B0604020202020204" pitchFamily="34" charset="0"/>
            </a:endParaRPr>
          </a:p>
          <a:p>
            <a:pPr algn="l"/>
            <a:endParaRPr lang="en-ZA" sz="1600" b="0" i="0" u="none" strike="noStrike" baseline="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2CFA922-2B3A-6FDC-4C4F-158D0713D67E}"/>
              </a:ext>
            </a:extLst>
          </p:cNvPr>
          <p:cNvSpPr txBox="1"/>
          <p:nvPr/>
        </p:nvSpPr>
        <p:spPr>
          <a:xfrm>
            <a:off x="11736280" y="6488668"/>
            <a:ext cx="455720" cy="369332"/>
          </a:xfrm>
          <a:prstGeom prst="rect">
            <a:avLst/>
          </a:prstGeom>
          <a:noFill/>
        </p:spPr>
        <p:txBody>
          <a:bodyPr wrap="square" rtlCol="0">
            <a:spAutoFit/>
          </a:bodyPr>
          <a:lstStyle/>
          <a:p>
            <a:r>
              <a:rPr lang="en-ZA" dirty="0">
                <a:solidFill>
                  <a:schemeClr val="bg1"/>
                </a:solidFill>
              </a:rPr>
              <a:t>10</a:t>
            </a:r>
          </a:p>
        </p:txBody>
      </p:sp>
    </p:spTree>
    <p:extLst>
      <p:ext uri="{BB962C8B-B14F-4D97-AF65-F5344CB8AC3E}">
        <p14:creationId xmlns:p14="http://schemas.microsoft.com/office/powerpoint/2010/main" val="7060108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DT Presentation template A2.potx" id="{8955172C-8CC4-40B9-9BAD-707C47F4101B}" vid="{DFBB2397-AC13-438B-B9F6-472F4FAD31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24578</TotalTime>
  <Words>4679</Words>
  <Application>Microsoft Macintosh PowerPoint</Application>
  <PresentationFormat>Widescreen</PresentationFormat>
  <Paragraphs>356</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Symbol</vt:lpstr>
      <vt:lpstr>Verdana</vt:lpstr>
      <vt:lpstr>Wingdings</vt:lpstr>
      <vt:lpstr>Office Theme</vt:lpstr>
      <vt:lpstr>PowerPoint Presentation</vt:lpstr>
      <vt:lpstr>PowerPoint Presentation</vt:lpstr>
      <vt:lpstr>PowerPoint Presentation</vt:lpstr>
      <vt:lpstr>PowerPoint Presentation</vt:lpstr>
      <vt:lpstr>PowerPoint Presentation</vt:lpstr>
      <vt:lpstr>MONITORING OF OVER/UNDER EXPENDITURE</vt:lpstr>
      <vt:lpstr>The Department has been allocated an adjusted budget of  R3,512 billion (rounded-off), which consist of Compensation of Employees totalling R312 042 million or (9%), Goods and Services of R1,546 billion or (44%), Transfers and Subsidies of R1.653 billion or (47%), and Payment for Capital Assets of R10 million. </vt:lpstr>
      <vt:lpstr>PowerPoint Presentation</vt:lpstr>
      <vt:lpstr>PowerPoint Presentation</vt:lpstr>
      <vt:lpstr>PowerPoint Presentation</vt:lpstr>
      <vt:lpstr>PowerPoint Presentation</vt:lpstr>
      <vt:lpstr>SERVICE DELIVERY IMPLICATIONS AND IMPACT OF THE PROPOSED ALLOCATION (1)</vt:lpstr>
      <vt:lpstr>IMPLICATIONS OF BUDGET ALLOCATION REDUCTIONS ON SERVICE DELIVERY(2)</vt:lpstr>
      <vt:lpstr>IMPLICATIONS OF BUDGET ALLOCATION REDUCTIONS ON SERVICE DELIVERY(3)</vt:lpstr>
      <vt:lpstr>IMPLICATIONS OF BUDGET ALLOCATION REDUCTIONS ON SERVICE DELIVERY(3)</vt:lpstr>
      <vt:lpstr>IMPLICATIONS OF BUDGET ALLOCATION REDUCTIONS ON SERVICE DELIVERY(4)</vt:lpstr>
      <vt:lpstr>STATE OWNED ENTITY SUB PROGRAMMES - EXPENDITURE TRENDS AND ESTIMATES</vt:lpstr>
      <vt:lpstr>IMPLICATIONS OF BUDGET ALLOCATION REDUCTIONS ON SERVICE DELIVERY (8)</vt:lpstr>
      <vt:lpstr>CONTRIBUTION TO THE ECONOMIC RECONSTRUCTION AND RECOVERY (1)</vt:lpstr>
      <vt:lpstr>CONTRIBUTION TO THE ECONOMIC RECONSTRUCTION AND RECOVERY (2)</vt:lpstr>
      <vt:lpstr>CONTRIBUTION TO THE ECONOMIC RECONSTRUCTION AND RECOVERY (3)</vt:lpstr>
      <vt:lpstr>BROAD-BASED BLACK ECONOMIC EMPOWERMENT (1) </vt:lpstr>
      <vt:lpstr>BROAD-BASED BLACK ECONOMIC EMPOWERMENT (2)</vt:lpstr>
      <vt:lpstr>LOCALISATION OF GOODS AND SERVICES (1) </vt:lpstr>
      <vt:lpstr>LEGAL IMPEDIMENTS TO THE DEPARTMENT ACHIEVING ECONOMIC TRANSFORMATION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Tinyiko Ngobeni</cp:lastModifiedBy>
  <cp:revision>127</cp:revision>
  <dcterms:created xsi:type="dcterms:W3CDTF">2021-09-15T08:41:04Z</dcterms:created>
  <dcterms:modified xsi:type="dcterms:W3CDTF">2023-05-05T20:44:33Z</dcterms:modified>
</cp:coreProperties>
</file>