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485" r:id="rId5"/>
    <p:sldId id="484" r:id="rId6"/>
    <p:sldId id="486" r:id="rId7"/>
    <p:sldId id="418" r:id="rId8"/>
    <p:sldId id="421" r:id="rId9"/>
    <p:sldId id="372" r:id="rId10"/>
    <p:sldId id="373" r:id="rId11"/>
    <p:sldId id="374" r:id="rId12"/>
    <p:sldId id="375" r:id="rId13"/>
    <p:sldId id="278" r:id="rId14"/>
    <p:sldId id="279" r:id="rId15"/>
    <p:sldId id="422" r:id="rId16"/>
    <p:sldId id="282" r:id="rId17"/>
    <p:sldId id="360" r:id="rId18"/>
    <p:sldId id="349" r:id="rId19"/>
    <p:sldId id="350" r:id="rId20"/>
    <p:sldId id="454" r:id="rId21"/>
    <p:sldId id="353" r:id="rId22"/>
    <p:sldId id="355" r:id="rId23"/>
    <p:sldId id="361" r:id="rId24"/>
    <p:sldId id="420" r:id="rId25"/>
    <p:sldId id="455" r:id="rId26"/>
    <p:sldId id="478" r:id="rId27"/>
    <p:sldId id="479" r:id="rId28"/>
    <p:sldId id="480" r:id="rId29"/>
    <p:sldId id="481" r:id="rId30"/>
    <p:sldId id="482" r:id="rId31"/>
    <p:sldId id="483" r:id="rId32"/>
    <p:sldId id="456" r:id="rId33"/>
    <p:sldId id="264" r:id="rId34"/>
    <p:sldId id="267" r:id="rId35"/>
    <p:sldId id="268" r:id="rId36"/>
    <p:sldId id="269" r:id="rId37"/>
    <p:sldId id="271" r:id="rId38"/>
    <p:sldId id="270" r:id="rId39"/>
    <p:sldId id="487" r:id="rId40"/>
    <p:sldId id="259" r:id="rId4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bogo Manyama" initials="TM" lastIdx="2" clrIdx="0">
    <p:extLst>
      <p:ext uri="{19B8F6BF-5375-455C-9EA6-DF929625EA0E}">
        <p15:presenceInfo xmlns:p15="http://schemas.microsoft.com/office/powerpoint/2012/main" xmlns="" userId="S-1-5-21-1956261519-646415153-1336058082-8267" providerId="AD"/>
      </p:ext>
    </p:extLst>
  </p:cmAuthor>
  <p:cmAuthor id="2" name="Sivuyile Ngewu" initials="SN" lastIdx="2" clrIdx="1">
    <p:extLst>
      <p:ext uri="{19B8F6BF-5375-455C-9EA6-DF929625EA0E}">
        <p15:presenceInfo xmlns:p15="http://schemas.microsoft.com/office/powerpoint/2012/main" xmlns="" userId="S-1-5-21-1956261519-646415153-1336058082-10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92B"/>
    <a:srgbClr val="E97816"/>
    <a:srgbClr val="CFB8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38" autoAdjust="0"/>
    <p:restoredTop sz="94656"/>
  </p:normalViewPr>
  <p:slideViewPr>
    <p:cSldViewPr snapToObjects="1"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70" d="100"/>
          <a:sy n="170" d="100"/>
        </p:scale>
        <p:origin x="5376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524D89E-A4DC-C04C-812F-F670913B6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208C2D-9445-BE48-BCBD-07EDE55CC2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A52B7F-A532-7442-B205-C0BBF8A92186}" type="datetime1">
              <a:rPr lang="en-US" altLang="en-US"/>
              <a:pPr>
                <a:defRPr/>
              </a:pPr>
              <a:t>5/5/2023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47FEED-F01B-9E46-9798-433AF4C7D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7ECE93-E41F-E543-9812-2C8983C07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F872AB-C0EF-B448-AE73-5493797FE4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4869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D1195A9-33CF-AE4A-B05E-C1B553C837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26A272-4D08-5449-A267-699579EB64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BB3A6F-B45B-DE43-A999-893A47C8EDBE}" type="datetime1">
              <a:rPr lang="en-US" altLang="en-US"/>
              <a:pPr>
                <a:defRPr/>
              </a:pPr>
              <a:t>5/5/2023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F790AD8-5741-F845-8726-B9BA88C4DA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17544CE-6322-B342-8660-89EB93444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93F975-8D44-DB4D-8A6F-AF41F070CD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8E663D-E361-6D48-ABAB-BCB06E3B0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541374-ADD4-E04C-A573-F0809AD937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9876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5500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5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3617D-9CA3-446B-A32A-318727F7DFD0}" type="slidenum">
              <a:rPr lang="en-ZA" smtClean="0"/>
              <a:pPr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1036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319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83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46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20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36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5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55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41374-ADD4-E04C-A573-F0809AD9371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21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349" y="712781"/>
            <a:ext cx="1286054" cy="26768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DEF047D-868F-EA45-BE9D-224645CEB79A}"/>
              </a:ext>
            </a:extLst>
          </p:cNvPr>
          <p:cNvSpPr/>
          <p:nvPr/>
        </p:nvSpPr>
        <p:spPr>
          <a:xfrm rot="1837372">
            <a:off x="5261586" y="2449533"/>
            <a:ext cx="2104187" cy="2533650"/>
          </a:xfrm>
          <a:prstGeom prst="roundRect">
            <a:avLst>
              <a:gd name="adj" fmla="val 0"/>
            </a:avLst>
          </a:prstGeom>
          <a:solidFill>
            <a:srgbClr val="CFB86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4106" y="44624"/>
            <a:ext cx="5163760" cy="510889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5BD2D4D-B90E-6742-A304-468A56FEDCD7}"/>
              </a:ext>
            </a:extLst>
          </p:cNvPr>
          <p:cNvSpPr/>
          <p:nvPr/>
        </p:nvSpPr>
        <p:spPr>
          <a:xfrm rot="1800000">
            <a:off x="6258735" y="2611534"/>
            <a:ext cx="2435921" cy="2475693"/>
          </a:xfrm>
          <a:prstGeom prst="roundRect">
            <a:avLst>
              <a:gd name="adj" fmla="val 0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3000"/>
            </a:stretch>
          </a:blip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AB2DA2FC-D21F-C548-8311-AA730F84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6292850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45" y="2286000"/>
            <a:ext cx="2734656" cy="685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E9781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20804"/>
            <a:ext cx="3886201" cy="1065196"/>
          </a:xfrm>
        </p:spPr>
        <p:txBody>
          <a:bodyPr/>
          <a:lstStyle>
            <a:lvl1pPr algn="l">
              <a:defRPr sz="2600" b="1" i="0" cap="all" baseline="0">
                <a:solidFill>
                  <a:srgbClr val="005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2478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062BB24B-4822-9948-A8EB-B591B9157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964D-3CDF-2F46-9E7D-3AB8485A26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46F0ED8C-2D2F-F747-93CD-7AB6BF7E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EA454DC-B33A-A142-A3CC-F3A6EEF971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8DBB-CAC2-42C2-937D-9ED20A5CB6CA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65518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6136" y="980728"/>
            <a:ext cx="3990528" cy="12192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872" y="4648200"/>
            <a:ext cx="3990528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E91659F4-7912-4840-A3EE-B14947DCA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3F16-8CCA-DB47-92B4-117A2CE707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65949009-5964-0348-BF2F-303C0FFE9B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25E528CC-4D1B-B440-9E4C-2F96A0E7792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D49C-4C6A-4C43-9D83-9CD7B7516DEC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0981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352D6A-33DC-7F48-8A51-B1CB07F51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DFA0-23A4-5E44-A822-2723168A62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770352-DE10-EE4F-893E-262BB3A6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D66A9-19A2-5548-9EBB-05D5A4EFEB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B00-7E37-4DF6-8805-FC4FBBD3046A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817146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9BB7054-05AC-3F4E-B234-09D425DA36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079519B-4111-064B-94D6-4F86ECD4F9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43F7B22-6779-9F4D-815B-9FCEF898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6569075"/>
            <a:ext cx="19399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FABB01-A938-1D4A-B56E-297ED95A89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8ECC4-A080-D14F-BC84-3160CEA4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3A9FC8-1B21-FD44-9D97-93E6C3AF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3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616BC9-B525-4587-9416-C7DD3D2F4C5D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xmlns="" id="{2FDAB3B4-3A8F-D64C-9679-E0BFEB0C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63261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2" name="Picture 6">
            <a:extLst>
              <a:ext uri="{FF2B5EF4-FFF2-40B4-BE49-F238E27FC236}">
                <a16:creationId xmlns:a16="http://schemas.microsoft.com/office/drawing/2014/main" xmlns="" id="{BDE30EF0-FAA1-BA4A-9CA6-AA256D53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9144000" cy="690562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7" r:id="rId2"/>
    <p:sldLayoutId id="2147483768" r:id="rId3"/>
    <p:sldLayoutId id="2147483769" r:id="rId4"/>
  </p:sldLayoutIdLst>
  <p:transition spd="med">
    <p:fade/>
  </p:transition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5EC6ADDC-E623-CB4D-9E61-6C1A12225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87" y="332656"/>
            <a:ext cx="4921696" cy="2232248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latin typeface="Arial Bold" charset="0"/>
              <a:ea typeface="ＭＳ Ｐゴシック" charset="0"/>
              <a:cs typeface="Arial Bold" charset="0"/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xmlns="" id="{293B9E8B-F82B-8346-9E59-EE120584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63801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xmlns="" id="{C5C775C4-7418-CA4D-815C-1FA06135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60817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1774" y="2132856"/>
            <a:ext cx="3312367" cy="685800"/>
          </a:xfrm>
        </p:spPr>
        <p:txBody>
          <a:bodyPr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endParaRPr lang="en-ZA" sz="2000" b="1" dirty="0">
              <a:solidFill>
                <a:schemeClr val="tx1"/>
              </a:solidFill>
            </a:endParaRPr>
          </a:p>
          <a:p>
            <a:r>
              <a:rPr lang="en-ZA" sz="2000" b="1" dirty="0">
                <a:solidFill>
                  <a:srgbClr val="00592B"/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987" y="332657"/>
            <a:ext cx="3786941" cy="84023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pPr algn="ctr"/>
            <a:r>
              <a:rPr lang="en-US" sz="2000" b="1" dirty="0">
                <a:solidFill>
                  <a:srgbClr val="00592B"/>
                </a:solidFill>
                <a:latin typeface="Arial"/>
                <a:ea typeface="ＭＳ Ｐゴシック" pitchFamily="-108" charset="-128"/>
              </a:rPr>
              <a:t>2023/2024 ANNUAL PERFORMANCE PLAN OF THE NATIONAL DEPARTMENT OF HUMAN SETTLEMENTS</a:t>
            </a:r>
          </a:p>
          <a:p>
            <a:pPr algn="ctr"/>
            <a:endParaRPr lang="en-US" sz="2000" b="1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pPr algn="ctr"/>
            <a:endParaRPr lang="en-US" sz="2000" b="1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pPr algn="ctr"/>
            <a:r>
              <a:rPr lang="en-US" sz="2000" b="1" dirty="0">
                <a:solidFill>
                  <a:srgbClr val="00592B"/>
                </a:solidFill>
                <a:latin typeface="Arial"/>
                <a:ea typeface="ＭＳ Ｐゴシック" pitchFamily="-108" charset="-128"/>
              </a:rPr>
              <a:t> SELECT COMMITTEE ON CO-OPERATIVE GOVERNANCE AND TRADITIONAL AFFAIRS (WATER, SANITATION AND HUMAN SETTLEMENTS)</a:t>
            </a:r>
          </a:p>
          <a:p>
            <a:pPr algn="ctr"/>
            <a:endParaRPr lang="en-US" sz="2000" b="1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pPr algn="ctr"/>
            <a:r>
              <a:rPr lang="en-US" sz="2000" b="1" dirty="0">
                <a:solidFill>
                  <a:srgbClr val="00592B"/>
                </a:solidFill>
                <a:latin typeface="Arial"/>
                <a:ea typeface="ＭＳ Ｐゴシック" pitchFamily="-108" charset="-128"/>
              </a:rPr>
              <a:t>  5 MAY 2023</a:t>
            </a:r>
          </a:p>
          <a:p>
            <a:pPr algn="ctr"/>
            <a:endParaRPr lang="en-US" sz="2000" b="1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pPr algn="ctr"/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pPr algn="ctr"/>
            <a:endParaRPr lang="en-US" sz="2000" b="1" dirty="0">
              <a:solidFill>
                <a:schemeClr val="tx2"/>
              </a:solidFill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  <a:p>
            <a:endParaRPr lang="en-US" sz="2000" b="1" cap="all" dirty="0">
              <a:solidFill>
                <a:srgbClr val="00592B"/>
              </a:solidFill>
              <a:latin typeface="Arial"/>
              <a:ea typeface="ＭＳ Ｐゴシック" pitchFamily="-108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9D82-7C69-4A53-A28F-CFE029B6AAA9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9B2753-7C95-46BE-B91A-5B15DFFA9BF8}" type="datetime1">
              <a:rPr lang="en-ZA" smtClean="0"/>
              <a:pPr/>
              <a:t>2023/05/05</a:t>
            </a:fld>
            <a:endParaRPr lang="en-ZA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0281537"/>
              </p:ext>
            </p:extLst>
          </p:nvPr>
        </p:nvGraphicFramePr>
        <p:xfrm>
          <a:off x="179511" y="1196752"/>
          <a:ext cx="8028071" cy="452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7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14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Output</a:t>
                      </a:r>
                      <a:endParaRPr lang="en-ZA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Standardized Indicators</a:t>
                      </a:r>
                      <a:endParaRPr lang="en-ZA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Integrated Implementation Programmes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 priority development areas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integrated implementation programmes for priority development areas completed per year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Investment of the total Human Settlements in PDAs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Percentage of investment of the total Human Settlements allocation in PDAs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Acquired land during 2014- 2019 falling within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PDAs rezoned 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Percentage of land acquired during 2014-2019 within the PDA’s rezoned 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1743888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Households that received subsidies through First Home Finance</a:t>
                      </a:r>
                      <a:endParaRPr lang="en-Z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households that received subsidies through First Home Finance</a:t>
                      </a:r>
                      <a:endParaRPr lang="en-ZA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783907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Breaking New Ground (BNG)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houses 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Breaking New Ground (BNG) houses delivered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899550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Serviced Sites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serviced sites delivered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20049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470" y="0"/>
            <a:ext cx="8229600" cy="899592"/>
          </a:xfrm>
          <a:solidFill>
            <a:srgbClr val="00B050"/>
          </a:solidFill>
        </p:spPr>
        <p:txBody>
          <a:bodyPr/>
          <a:lstStyle/>
          <a:p>
            <a:r>
              <a:rPr lang="en-US" sz="3200" dirty="0"/>
              <a:t>5. Sector </a:t>
            </a:r>
            <a:r>
              <a:rPr lang="en-US" sz="3200" dirty="0" err="1"/>
              <a:t>Standardised</a:t>
            </a:r>
            <a:r>
              <a:rPr lang="en-US" sz="3200" dirty="0"/>
              <a:t> Indicators</a:t>
            </a:r>
          </a:p>
        </p:txBody>
      </p:sp>
    </p:spTree>
    <p:extLst>
      <p:ext uri="{BB962C8B-B14F-4D97-AF65-F5344CB8AC3E}">
        <p14:creationId xmlns:p14="http://schemas.microsoft.com/office/powerpoint/2010/main" xmlns="" val="27360113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9D82-7C69-4A53-A28F-CFE029B6AAA9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9B2753-7C95-46BE-B91A-5B15DFFA9BF8}" type="datetime1">
              <a:rPr lang="en-ZA" smtClean="0"/>
              <a:pPr/>
              <a:t>2023/05/05</a:t>
            </a:fld>
            <a:endParaRPr lang="en-ZA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11" y="1196752"/>
          <a:ext cx="8028071" cy="44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9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14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Output</a:t>
                      </a:r>
                      <a:endParaRPr lang="en-ZA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Standardized Indicators</a:t>
                      </a:r>
                      <a:endParaRPr lang="en-ZA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Informal Settlements upgraded with permanent services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informal settlements upgraded  to phase  3 of the Upgrading of Informal Settlements Programme (UISP)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Rental social housing units 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rental social housing units delivered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1743888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Community Residential Units </a:t>
                      </a:r>
                      <a:endParaRPr lang="en-Z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Community Residential Units (CRU) delivered</a:t>
                      </a:r>
                      <a:endParaRPr lang="en-ZA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783907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Title deeds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registered (pre-1994) 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Pre-1994 title deeds registered</a:t>
                      </a:r>
                      <a:endParaRPr lang="en-ZA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8899550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Title deeds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registered (post 1994)</a:t>
                      </a:r>
                      <a:endParaRPr lang="en-ZA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Post- 1994 title deeds registered</a:t>
                      </a:r>
                      <a:endParaRPr lang="en-ZA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63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 deeds </a:t>
                      </a:r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registered (post 2014)</a:t>
                      </a:r>
                      <a:endParaRPr lang="en-ZA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Post- 2014 title deeds registered</a:t>
                      </a:r>
                      <a:endParaRPr lang="en-ZA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9061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title deeds </a:t>
                      </a:r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registered</a:t>
                      </a:r>
                      <a:endParaRPr lang="en-ZA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New title deeds registered</a:t>
                      </a:r>
                    </a:p>
                    <a:p>
                      <a:pPr algn="just"/>
                      <a:endParaRPr lang="en-ZA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52268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7956062" cy="899592"/>
          </a:xfrm>
          <a:solidFill>
            <a:srgbClr val="00B050"/>
          </a:solidFill>
        </p:spPr>
        <p:txBody>
          <a:bodyPr/>
          <a:lstStyle/>
          <a:p>
            <a:r>
              <a:rPr lang="en-US" sz="3200" dirty="0"/>
              <a:t>Sector </a:t>
            </a:r>
            <a:r>
              <a:rPr lang="en-US" sz="3200" dirty="0" err="1"/>
              <a:t>Standardised</a:t>
            </a:r>
            <a:r>
              <a:rPr lang="en-US" sz="3200" dirty="0"/>
              <a:t> Indicators</a:t>
            </a:r>
          </a:p>
        </p:txBody>
      </p:sp>
    </p:spTree>
    <p:extLst>
      <p:ext uri="{BB962C8B-B14F-4D97-AF65-F5344CB8AC3E}">
        <p14:creationId xmlns:p14="http://schemas.microsoft.com/office/powerpoint/2010/main" xmlns="" val="10793202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 dirty="0"/>
              <a:t>6. Current Performance Indicators And Targets Per  Branch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53F32AA-C9CF-49D6-8714-5C023596E662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443145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dirty="0">
                <a:latin typeface="Arial" panose="020B0604020202020204" pitchFamily="34" charset="0"/>
              </a:rPr>
              <a:t>6.1. Administration </a:t>
            </a:r>
            <a:br>
              <a:rPr lang="en-ZA" b="1" dirty="0">
                <a:latin typeface="Arial" panose="020B0604020202020204" pitchFamily="34" charset="0"/>
              </a:rPr>
            </a:br>
            <a:r>
              <a:rPr lang="en-ZA" b="1" dirty="0">
                <a:latin typeface="Arial" panose="020B0604020202020204" pitchFamily="34" charset="0"/>
              </a:rPr>
              <a:t>6.1.1 Office Of Director-General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732495"/>
              </p:ext>
            </p:extLst>
          </p:nvPr>
        </p:nvGraphicFramePr>
        <p:xfrm>
          <a:off x="0" y="973396"/>
          <a:ext cx="9143999" cy="4882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2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01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31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Output Indicators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Chief</a:t>
                      </a:r>
                      <a:r>
                        <a:rPr lang="en-GB" sz="1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Directorate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Executive</a:t>
                      </a:r>
                      <a:r>
                        <a:rPr lang="en-GB" sz="1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Support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Compliant statutory reports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compliance with statutory prescripts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 compliance with statutory  prescripts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29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Directorate: Internal Audit Services and Risk &amp; Integrity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625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Management Status Report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implementation of  approved Risk Management Implementation Plan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implementation of  approved risk management plan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ZA" sz="1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audit reports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implementation of  approved internal audit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implementation of  approved internal audit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64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Anti-Fraud and corruption reports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execution of  approved anti-fraud and corruption implementation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implementation of approved Anti-fraud and Corruption Implementation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73061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dirty="0">
                <a:latin typeface="Arial" panose="020B0604020202020204" pitchFamily="34" charset="0"/>
              </a:rPr>
              <a:t>6.1.2 Corporate Services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1471774"/>
              </p:ext>
            </p:extLst>
          </p:nvPr>
        </p:nvGraphicFramePr>
        <p:xfrm>
          <a:off x="0" y="908721"/>
          <a:ext cx="9156040" cy="414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1800">
                  <a:extLst>
                    <a:ext uri="{9D8B030D-6E8A-4147-A177-3AD203B41FA5}">
                      <a16:colId xmlns:a16="http://schemas.microsoft.com/office/drawing/2014/main" xmlns="" val="336179099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0505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Output Indicators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40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Directorates: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 Resources Management, ICT and Communication services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33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 implementation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Percentage implementation of  Human Resources implementation plan </a:t>
                      </a:r>
                      <a:endParaRPr lang="en-ZA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Percentage implementation of  Human Resources implementation plan </a:t>
                      </a:r>
                      <a:endParaRPr lang="en-ZA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100% implementation of  Human Resources implementation plan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10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on Annual ICT plan 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implementation of the approved annual ICT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implementation of Approved annual ICT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implementation of approved Annual ICT Plan 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77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on Communication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implementation of approved communication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implementation of approved Communication plan</a:t>
                      </a:r>
                      <a:endParaRPr lang="en-ZA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100% implementation of approved Communication Plan</a:t>
                      </a:r>
                      <a:endParaRPr lang="en-ZA" sz="1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4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Implemented Digital Transformation Strategy &amp; Implementation Plan 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Digital Transformation Strategy and Implementation Plan Implemented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Digital Transformation Strategy and Implementation Plan Implemented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Signed Service Level Agreement on development of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Digital Transformation Strategy and Implementation Plan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39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497281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0" y="-23117"/>
            <a:ext cx="9144000" cy="588356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  <a:t>6.1.3 </a:t>
            </a:r>
            <a:r>
              <a:rPr lang="en-ZA" sz="24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Chief Financial Office </a:t>
            </a:r>
            <a:r>
              <a:rPr lang="en-ZA" sz="2400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  <a:t/>
            </a:r>
            <a:br>
              <a:rPr lang="en-ZA" sz="2400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</a:br>
            <a:endParaRPr lang="en-ZA" sz="24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0447180"/>
              </p:ext>
            </p:extLst>
          </p:nvPr>
        </p:nvGraphicFramePr>
        <p:xfrm>
          <a:off x="107504" y="548680"/>
          <a:ext cx="9144000" cy="516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3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4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90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Output Indicators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2023-2024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46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Chief Directorates: Chief Financial Management &amp; Grant Management,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Compliant statutory reports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Percentage compliance with statutory prescripts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100% compliance with statutory  prescripts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An approved  Human Settlements Grants Framework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Human Settlements Grants Framework Approved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2024/25  Human Settlements Grants Framework Approved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Quarterly assessments conducted on performance of Human Settlements Grants (HSDG and ISUPG)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Number of quarterly assessments conducted on performance of human settlements grants (HSDG,  and ISUPG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  quarterly   assessments  conducted on performance of each human settlements grant  (HSDG and ISUPG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8654235"/>
                  </a:ext>
                </a:extLst>
              </a:tr>
              <a:tr h="11863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Quarterly assessments conducted on performance of Human Settlements Grants (USDG and ISUPG)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Number of quarterly assessments conducted on performance of human settlements grants (USDG and ISUPG)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  quarterly   assessments  conducted on performance of each human settlements grant (USDG and ISUPG)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80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Reports on monitoring of set aside for the designated groups (USDG &amp; HSDG)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Number of reports on monitoring of set aside for the designated groups (USDG &amp; HSDG)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reports on monitoring of set aside for the designated groups (USDG &amp; HSDG)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05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191786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-850" y="27566"/>
            <a:ext cx="9144000" cy="620688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ZA" sz="24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6.2. </a:t>
            </a:r>
            <a:r>
              <a:rPr lang="en-ZA" sz="2400" b="1" dirty="0"/>
              <a:t>Research, Policy, Strategy And Planning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0400349"/>
              </p:ext>
            </p:extLst>
          </p:nvPr>
        </p:nvGraphicFramePr>
        <p:xfrm>
          <a:off x="35496" y="626883"/>
          <a:ext cx="9108504" cy="532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1920">
                  <a:extLst>
                    <a:ext uri="{9D8B030D-6E8A-4147-A177-3AD203B41FA5}">
                      <a16:colId xmlns:a16="http://schemas.microsoft.com/office/drawing/2014/main" xmlns="" val="3347774610"/>
                    </a:ext>
                  </a:extLst>
                </a:gridCol>
              </a:tblGrid>
              <a:tr h="8609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19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Chief Directorate:  Human Settlements Sector Planning support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8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Reports on development of Integrated implementation programmes for PDAs 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Number of reports on monitoring the development of integrated implementation programmes for PDAs 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reports on monitoring the development of integrated implementation programmes for PDAs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5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Reports on Human Settlements allocations to PDAs</a:t>
                      </a:r>
                      <a:endParaRPr lang="en-ZA" sz="1400" kern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Number of reports on monitoring the Human Settlements allocations to PDAs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reports on monitoring the Human Settlements allocations to PDAs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5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Reports on rezoned land acquired within PDAs during 2014-2019</a:t>
                      </a:r>
                      <a:endParaRPr lang="en-ZA" sz="1400" kern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Number of reports on monitoring rezoning of land acquired within PDAs during 2014-2019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2 reports on monitoring rezoning of land acquired within PDAs during 2014-2019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38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Assessed business plans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+mn-cs"/>
                        </a:rPr>
                        <a:t>Business plans assessed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Provincial and Metros Business Plans assessed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835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94027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-850" y="27566"/>
            <a:ext cx="9144000" cy="620688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ZA" b="1" kern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ZA" sz="2400" b="1" dirty="0"/>
              <a:t>Research, Policy, Strategy And Planning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8037264"/>
              </p:ext>
            </p:extLst>
          </p:nvPr>
        </p:nvGraphicFramePr>
        <p:xfrm>
          <a:off x="35496" y="626883"/>
          <a:ext cx="9108504" cy="467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1920">
                  <a:extLst>
                    <a:ext uri="{9D8B030D-6E8A-4147-A177-3AD203B41FA5}">
                      <a16:colId xmlns:a16="http://schemas.microsoft.com/office/drawing/2014/main" xmlns="" val="3347774610"/>
                    </a:ext>
                  </a:extLst>
                </a:gridCol>
              </a:tblGrid>
              <a:tr h="8609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19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Chief Directorate:  Human Settlements Sector Strategy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2019-2024 MTSF reviewed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2019-2024 MTSF reviewed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Review of the 2019-2024 MTSF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2025-2030 MTSF developed</a:t>
                      </a:r>
                      <a:endParaRPr lang="en-ZA" sz="1400" kern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2025-2030 MTSF developed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Draft 2025-2030 MTSF developed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Chief Directorate:  Policy Development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39557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Programme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policy programmes approved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 Policy Programme approved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389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Policies approved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policies approved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policy approved: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Foundation for Housing and Human Settlements submission for approval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8359879"/>
                  </a:ext>
                </a:extLst>
              </a:tr>
              <a:tr h="60900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Agenda</a:t>
                      </a:r>
                      <a:endParaRPr lang="en-ZA" sz="1400" kern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Agenda approved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Approved Research 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651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420443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24196" y="29497"/>
            <a:ext cx="9108504" cy="836712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6.3.Entities Oversight, IGR, Monitoring And Evaluation </a:t>
            </a:r>
            <a:endParaRPr lang="en-ZA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6079472"/>
              </p:ext>
            </p:extLst>
          </p:nvPr>
        </p:nvGraphicFramePr>
        <p:xfrm>
          <a:off x="24196" y="782233"/>
          <a:ext cx="9108503" cy="559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2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1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5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524">
                <a:tc gridSpan="3">
                  <a:txBody>
                    <a:bodyPr/>
                    <a:lstStyle/>
                    <a:p>
                      <a:pPr marL="450215" indent="-450215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Chief Directorate: Compliance &amp; Entities Oversight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Report on monitoring of entities performance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Number of reports on monitoring of entities performance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reports on monitoring of entities performance </a:t>
                      </a:r>
                      <a:endParaRPr lang="en-US" sz="1400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8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Directorate: Intergovernmental Relations and </a:t>
                      </a:r>
                      <a:r>
                        <a:rPr lang="en-GB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Building Assembly 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476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Intergovernmental relations programmes implemented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Number of intergovernmental relations programmes implemented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 intergovernmental relations programmes implemented </a:t>
                      </a:r>
                      <a:endParaRPr lang="en-US" sz="1400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Directorate: Sector Information Management System (IMS) &amp; Performance Monitoring and Evaluation Monitoring and Evaluation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30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Reports on monitoring of projects as per approved business plans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Number of reports on monitoring of projects as per approved business plans 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Reports on monitoring of projects as per approved business plans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406276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Evaluation study report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Number of evaluation studies completed</a:t>
                      </a:r>
                      <a:endParaRPr lang="en-ZA" sz="1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1 Evaluation study completed: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Design and Implementation evaluation of the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Priority Human Settlements and Housing Development Areas 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Programme (PHSHDA)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94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825898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-19379" y="0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  <a:t/>
            </a:r>
            <a:br>
              <a:rPr lang="en-ZA" b="1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</a:br>
            <a:r>
              <a:rPr lang="en-ZA" b="1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  <a:t>6.4.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</a:rPr>
              <a:t>INFORMAL SETTLEMENTS UPGRADING AND EMERGENCY HOUSING</a:t>
            </a:r>
            <a:r>
              <a:rPr lang="en-ZA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  <a:t/>
            </a:r>
            <a:br>
              <a:rPr lang="en-ZA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</a:br>
            <a:endParaRPr lang="en-ZA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3426440"/>
              </p:ext>
            </p:extLst>
          </p:nvPr>
        </p:nvGraphicFramePr>
        <p:xfrm>
          <a:off x="-9690" y="980728"/>
          <a:ext cx="9124621" cy="457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7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7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588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Output Indicators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785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Directorate: </a:t>
                      </a: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 Settlements Upgrading Implementation Support, Monitoring and Reporting</a:t>
                      </a:r>
                      <a:endParaRPr lang="en-ZA" sz="16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2439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Report on support provided in the upgrading of informal settlements with permanent engineering services 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Number of Provinces and Metros provided with support in the upgrading of informal settlements with permanent engineering services 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Support provided to 9 Provinces and 8 Metros in the upgrading of informal settlements with permanent engineering services</a:t>
                      </a:r>
                      <a:endParaRPr lang="en-US" sz="16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2439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Emergency housing guidelines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Emergency housing guidelines developed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Emergency housing guidelines developed</a:t>
                      </a:r>
                      <a:endParaRPr lang="en-US" sz="16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029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04112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23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73" y="1165123"/>
            <a:ext cx="8552152" cy="478415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514350" indent="-514350"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514350" indent="-514350"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Medium Term Strategic Framework (MTSF) Outcomes and Targets </a:t>
            </a:r>
          </a:p>
          <a:p>
            <a:pPr marL="514350" indent="-514350"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2023/2024 Human Settlements Sector Priorities</a:t>
            </a:r>
          </a:p>
          <a:p>
            <a:pPr marL="514350" indent="-514350"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Sector Standardised Indicators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Current Performance Indicators And Targets Per Branch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MTSF Progress Indicator Table as at March 2023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Final 2023/2024 Provincial Targets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Budgets &amp; MTEF Allocations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F708DBB-CAC2-42C2-937D-9ED20A5CB6CA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26052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sz="2400" b="1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  <a:t>6.5. </a:t>
            </a: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</a:rPr>
              <a:t>Affordable, Rental And Social Housing</a:t>
            </a:r>
            <a:endParaRPr lang="en-ZA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7014382"/>
              </p:ext>
            </p:extLst>
          </p:nvPr>
        </p:nvGraphicFramePr>
        <p:xfrm>
          <a:off x="0" y="795406"/>
          <a:ext cx="9144000" cy="500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3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4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016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Output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15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Chief Directorate: Rental and Social Housing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57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on the monitoring of Rental Housing Programme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on the monitoring of Rental Housing Programme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 reports on the monitoring of Rental Housing Programme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957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on the monitoring of the CRUs programme</a:t>
                      </a:r>
                      <a:endParaRPr lang="en-ZA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monitoring of the CRUs programme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 reports on  the monitoring of the CRUs programme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4444849"/>
                  </a:ext>
                </a:extLst>
              </a:tr>
              <a:tr h="534769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Chief Directorate: Transversal programmes and Projects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Quarterly Reports on  title deeds registered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Number of quarterly reports on title deeds registered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 Quarterly Reports on  title deeds registered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95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on monitoring of blocked projects across 9 provinces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on monitoring of blocked projects across 9 provinces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 reports on monitoring of 320 blocked projects across 9 provinces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449198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</a:rPr>
              <a:t>Affordable, Rental And Social Housing</a:t>
            </a:r>
            <a:endParaRPr lang="en-ZA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510949"/>
              </p:ext>
            </p:extLst>
          </p:nvPr>
        </p:nvGraphicFramePr>
        <p:xfrm>
          <a:off x="0" y="795406"/>
          <a:ext cx="9144000" cy="472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3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4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314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Output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93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Chief Directorate: Transversal programmes and Projects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38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on monitoring the delivery of BNG units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on monitoring the delivery of BNG units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 reports on monitoring  the  delivery  of BNG units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38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on monitoring the delivery of Serviced sites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on monitoring the delivery of Serviced sites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 reports on monitoring   the delivery of Serviced sites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8079467"/>
                  </a:ext>
                </a:extLst>
              </a:tr>
              <a:tr h="7838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on monitoring of households that received subsidies through First Home Finance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on monitoring of households that received financial assistance through First Home Finance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 reports on monitoring of households that received financial assistance through First Home Finance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5366816"/>
                  </a:ext>
                </a:extLst>
              </a:tr>
              <a:tr h="7838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on the creation of job opportunities</a:t>
                      </a:r>
                      <a:endParaRPr lang="en-ZA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on the creation of job opportunities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 quarterly reports  on the creation of job opportunities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00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660503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A4C59-D519-4901-919F-11A3EBFCDAC1}" type="datetime1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D1D91-9B34-47A4-8D1B-5B27B1DC13AD}" type="slidenum">
              <a:rPr lang="en-ZA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ZA" sz="800" dirty="0">
              <a:solidFill>
                <a:srgbClr val="898989"/>
              </a:solidFill>
            </a:endParaRPr>
          </a:p>
        </p:txBody>
      </p:sp>
      <p:sp>
        <p:nvSpPr>
          <p:cNvPr id="615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sz="2400" b="1" kern="0" dirty="0">
                <a:solidFill>
                  <a:prstClr val="black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</a:rPr>
              <a:t>Affordable, Rental And Social Housing</a:t>
            </a:r>
            <a:endParaRPr lang="en-ZA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436429"/>
              </p:ext>
            </p:extLst>
          </p:nvPr>
        </p:nvGraphicFramePr>
        <p:xfrm>
          <a:off x="0" y="795406"/>
          <a:ext cx="9144000" cy="325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3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4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314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Output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93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Chief Directorate: Transversal programmes and Projects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384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Asbestos roofs eradicated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reports on monitoring  the  eradication of asbestos roofs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 reports on monitoring  the  eradication of asbestos roofs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384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Provinces provided with support in the eradication of uninhabitable mud houses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Provinces provided with support in the eradication of uninhabitable mud houses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Seven (7) Provinces provided with support in the eradication of uninhabitable mud houses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247807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196236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7964D-3CDF-2F46-9E7D-3AB8485A2693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DD86F-FCF1-4040-8E1B-8FB234C32E5B}" type="datetime1">
              <a:rPr kumimoji="0" lang="en-ZA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2023/05/05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2579BA6-CC18-0752-3D2A-AE7AE7EE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 dirty="0"/>
              <a:t> MTSF Progress Indicator Table as at March 2023</a:t>
            </a:r>
            <a:endParaRPr lang="en-ZA" b="1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xmlns="" id="{4F30CE5D-5D1B-6B44-39A8-3E6233E6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5441744"/>
              </p:ext>
            </p:extLst>
          </p:nvPr>
        </p:nvGraphicFramePr>
        <p:xfrm>
          <a:off x="107950" y="1219200"/>
          <a:ext cx="8928545" cy="4557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8766">
                  <a:extLst>
                    <a:ext uri="{9D8B030D-6E8A-4147-A177-3AD203B41FA5}">
                      <a16:colId xmlns:a16="http://schemas.microsoft.com/office/drawing/2014/main" xmlns="" val="3343457740"/>
                    </a:ext>
                  </a:extLst>
                </a:gridCol>
                <a:gridCol w="2100834">
                  <a:extLst>
                    <a:ext uri="{9D8B030D-6E8A-4147-A177-3AD203B41FA5}">
                      <a16:colId xmlns:a16="http://schemas.microsoft.com/office/drawing/2014/main" xmlns="" val="1306390427"/>
                    </a:ext>
                  </a:extLst>
                </a:gridCol>
                <a:gridCol w="2250894">
                  <a:extLst>
                    <a:ext uri="{9D8B030D-6E8A-4147-A177-3AD203B41FA5}">
                      <a16:colId xmlns:a16="http://schemas.microsoft.com/office/drawing/2014/main" xmlns="" val="3873946771"/>
                    </a:ext>
                  </a:extLst>
                </a:gridCol>
                <a:gridCol w="1388051">
                  <a:extLst>
                    <a:ext uri="{9D8B030D-6E8A-4147-A177-3AD203B41FA5}">
                      <a16:colId xmlns:a16="http://schemas.microsoft.com/office/drawing/2014/main" xmlns="" val="2779638028"/>
                    </a:ext>
                  </a:extLst>
                </a:gridCol>
              </a:tblGrid>
              <a:tr h="298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Indicator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>
                          <a:effectLst/>
                          <a:latin typeface="+mj-lt"/>
                        </a:rPr>
                        <a:t> 2024 Targets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>
                          <a:effectLst/>
                          <a:latin typeface="+mj-lt"/>
                        </a:rPr>
                        <a:t>Actual progress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1427003815"/>
                  </a:ext>
                </a:extLst>
              </a:tr>
              <a:tr h="571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Number of Integrated Implementation </a:t>
                      </a:r>
                      <a:r>
                        <a:rPr lang="en-US" sz="1400" b="0" kern="100" dirty="0" err="1">
                          <a:effectLst/>
                          <a:latin typeface="+mj-lt"/>
                        </a:rPr>
                        <a:t>Programmes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 prepared 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94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54 (40)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57,4%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extLst>
                  <a:ext uri="{0D108BD9-81ED-4DB2-BD59-A6C34878D82A}">
                    <a16:rowId xmlns:a16="http://schemas.microsoft.com/office/drawing/2014/main" xmlns="" val="2246009324"/>
                  </a:ext>
                </a:extLst>
              </a:tr>
              <a:tr h="25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Number of PDA’s invested in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94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kern="100" dirty="0">
                          <a:effectLst/>
                          <a:latin typeface="+mj-lt"/>
                        </a:rPr>
                        <a:t>136 PHDA’s  declared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HSGD Invested in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ISUPG Invested in (Provinces)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lain" startAt="35"/>
                        <a:tabLst/>
                        <a:defRPr/>
                      </a:pPr>
                      <a:r>
                        <a:rPr kumimoji="0" lang="en-ZA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IUSPG Invested in (Metros)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USDG Invested in (Metros)</a:t>
                      </a:r>
                      <a:endParaRPr kumimoji="0" lang="en-ZA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extLst>
                  <a:ext uri="{0D108BD9-81ED-4DB2-BD59-A6C34878D82A}">
                    <a16:rowId xmlns:a16="http://schemas.microsoft.com/office/drawing/2014/main" xmlns="" val="4204972366"/>
                  </a:ext>
                </a:extLst>
              </a:tr>
              <a:tr h="741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% of acquired land during 2014-2019 rezoned falling within the PDAs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100% of acquired Land rezoned </a:t>
                      </a:r>
                      <a:r>
                        <a:rPr lang="en-GB" sz="1400" b="0" u="sng" kern="100" dirty="0">
                          <a:effectLst/>
                          <a:latin typeface="+mj-lt"/>
                        </a:rPr>
                        <a:t>(19 962.2 ha) 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2.7% </a:t>
                      </a:r>
                      <a:r>
                        <a:rPr lang="en-GB" sz="1400" b="0" kern="100" dirty="0">
                          <a:effectLst/>
                          <a:latin typeface="+mj-lt"/>
                        </a:rPr>
                        <a:t>(663.6179ha)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14.4%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extLst>
                  <a:ext uri="{0D108BD9-81ED-4DB2-BD59-A6C34878D82A}">
                    <a16:rowId xmlns:a16="http://schemas.microsoft.com/office/drawing/2014/main" xmlns="" val="481356849"/>
                  </a:ext>
                </a:extLst>
              </a:tr>
              <a:tr h="244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Number of BNG Houses delivered 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300 000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184 637 (115 363)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61,5%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extLst>
                  <a:ext uri="{0D108BD9-81ED-4DB2-BD59-A6C34878D82A}">
                    <a16:rowId xmlns:a16="http://schemas.microsoft.com/office/drawing/2014/main" xmlns="" val="2929516967"/>
                  </a:ext>
                </a:extLst>
              </a:tr>
              <a:tr h="116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kern="100" dirty="0">
                          <a:effectLst/>
                          <a:latin typeface="+mj-lt"/>
                        </a:rPr>
                        <a:t>Number of households that received financial assistance and purchased units through First Home Finance </a:t>
                      </a:r>
                      <a:endParaRPr lang="en-ZA" sz="16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kern="100">
                          <a:effectLst/>
                          <a:latin typeface="+mj-lt"/>
                        </a:rPr>
                        <a:t>20 000</a:t>
                      </a:r>
                      <a:endParaRPr lang="en-ZA" sz="16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0" kern="100" dirty="0">
                          <a:effectLst/>
                          <a:latin typeface="+mj-lt"/>
                        </a:rPr>
                        <a:t>17 492 (2 508)</a:t>
                      </a:r>
                      <a:endParaRPr lang="en-ZA" sz="16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0" kern="100" dirty="0">
                          <a:effectLst/>
                          <a:latin typeface="+mj-lt"/>
                        </a:rPr>
                        <a:t>87,4%</a:t>
                      </a:r>
                      <a:endParaRPr lang="en-ZA" sz="16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extLst>
                  <a:ext uri="{0D108BD9-81ED-4DB2-BD59-A6C34878D82A}">
                    <a16:rowId xmlns:a16="http://schemas.microsoft.com/office/drawing/2014/main" xmlns="" val="312315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77905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7964D-3CDF-2F46-9E7D-3AB8485A2693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DD86F-FCF1-4040-8E1B-8FB234C32E5B}" type="datetime1">
              <a:rPr kumimoji="0" lang="en-ZA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2023/05/05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2579BA6-CC18-0752-3D2A-AE7AE7EE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 dirty="0"/>
              <a:t> MTSF Progress Indicator Table as at March 2023</a:t>
            </a:r>
            <a:endParaRPr lang="en-ZA" b="1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xmlns="" id="{9E8D8EC2-9E0E-36F8-454E-5C3362F2E0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" y="1219200"/>
          <a:ext cx="8928545" cy="4603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993">
                  <a:extLst>
                    <a:ext uri="{9D8B030D-6E8A-4147-A177-3AD203B41FA5}">
                      <a16:colId xmlns:a16="http://schemas.microsoft.com/office/drawing/2014/main" xmlns="" val="3343457740"/>
                    </a:ext>
                  </a:extLst>
                </a:gridCol>
                <a:gridCol w="1160615">
                  <a:extLst>
                    <a:ext uri="{9D8B030D-6E8A-4147-A177-3AD203B41FA5}">
                      <a16:colId xmlns:a16="http://schemas.microsoft.com/office/drawing/2014/main" xmlns="" val="1306390427"/>
                    </a:ext>
                  </a:extLst>
                </a:gridCol>
                <a:gridCol w="2825485">
                  <a:extLst>
                    <a:ext uri="{9D8B030D-6E8A-4147-A177-3AD203B41FA5}">
                      <a16:colId xmlns:a16="http://schemas.microsoft.com/office/drawing/2014/main" xmlns="" val="3873946771"/>
                    </a:ext>
                  </a:extLst>
                </a:gridCol>
                <a:gridCol w="1200452">
                  <a:extLst>
                    <a:ext uri="{9D8B030D-6E8A-4147-A177-3AD203B41FA5}">
                      <a16:colId xmlns:a16="http://schemas.microsoft.com/office/drawing/2014/main" xmlns="" val="2779638028"/>
                    </a:ext>
                  </a:extLst>
                </a:gridCol>
              </a:tblGrid>
              <a:tr h="25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Indicator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>
                          <a:effectLst/>
                          <a:latin typeface="+mj-lt"/>
                        </a:rPr>
                        <a:t> 2024 Targets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>
                          <a:effectLst/>
                          <a:latin typeface="+mj-lt"/>
                        </a:rPr>
                        <a:t>Actual progress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>
                          <a:effectLst/>
                          <a:latin typeface="+mj-lt"/>
                        </a:rPr>
                        <a:t>%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1427003815"/>
                  </a:ext>
                </a:extLst>
              </a:tr>
              <a:tr h="140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Number of serviced</a:t>
                      </a:r>
                      <a:endParaRPr lang="en-ZA" sz="1400" b="0" kern="1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sites delivered 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300 000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152 051 PHDs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6 718 Metros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= 158 769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(141 231) 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52,9%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 anchor="ctr"/>
                </a:tc>
                <a:extLst>
                  <a:ext uri="{0D108BD9-81ED-4DB2-BD59-A6C34878D82A}">
                    <a16:rowId xmlns:a16="http://schemas.microsoft.com/office/drawing/2014/main" xmlns="" val="2382925866"/>
                  </a:ext>
                </a:extLst>
              </a:tr>
              <a:tr h="25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No. of rental housing units delivered in PDA’s 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18 000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9 764 ( 8 236)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>
                          <a:effectLst/>
                          <a:latin typeface="+mj-lt"/>
                        </a:rPr>
                        <a:t>54,2%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104786124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No. of Community Residential Units (CRU)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5 000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1 675 (3 325)</a:t>
                      </a:r>
                      <a:endParaRPr lang="en-ZA" sz="1400" b="0" kern="100" dirty="0">
                        <a:effectLst/>
                        <a:latin typeface="+mj-lt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>
                          <a:effectLst/>
                          <a:latin typeface="+mj-lt"/>
                        </a:rPr>
                        <a:t>33,5%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613618364"/>
                  </a:ext>
                </a:extLst>
              </a:tr>
              <a:tr h="2321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No. of informal Settlements formalised/ upgraded to Phase 3 of the Informal Settlements Upgrading Programme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1 500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156 PHDs</a:t>
                      </a:r>
                      <a:endParaRPr lang="en-ZA" sz="1400" b="0" kern="1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(173 in phase 3, 20 phase 3 completed)</a:t>
                      </a:r>
                      <a:endParaRPr lang="en-ZA" sz="1400" b="0" kern="1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173 Metros </a:t>
                      </a:r>
                      <a:endParaRPr lang="en-ZA" sz="1400" b="0" kern="1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(171 in phase 3, 2 phase 3 completed)</a:t>
                      </a:r>
                      <a:endParaRPr lang="en-ZA" sz="1400" b="0" kern="1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329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(1 171)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22%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131360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168264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7964D-3CDF-2F46-9E7D-3AB8485A2693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DD86F-FCF1-4040-8E1B-8FB234C32E5B}" type="datetime1">
              <a:rPr kumimoji="0" lang="en-ZA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2023/05/05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2579BA6-CC18-0752-3D2A-AE7AE7EE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 dirty="0"/>
              <a:t>MTSF Progress Indicator Table as at March 2023</a:t>
            </a:r>
            <a:endParaRPr lang="en-ZA" b="1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xmlns="" id="{72565016-4F34-288D-F103-BABDBB808B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44" y="1239274"/>
          <a:ext cx="9000554" cy="3355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316">
                  <a:extLst>
                    <a:ext uri="{9D8B030D-6E8A-4147-A177-3AD203B41FA5}">
                      <a16:colId xmlns:a16="http://schemas.microsoft.com/office/drawing/2014/main" xmlns="" val="3343457740"/>
                    </a:ext>
                  </a:extLst>
                </a:gridCol>
                <a:gridCol w="2158316">
                  <a:extLst>
                    <a:ext uri="{9D8B030D-6E8A-4147-A177-3AD203B41FA5}">
                      <a16:colId xmlns:a16="http://schemas.microsoft.com/office/drawing/2014/main" xmlns="" val="1306390427"/>
                    </a:ext>
                  </a:extLst>
                </a:gridCol>
                <a:gridCol w="2679289">
                  <a:extLst>
                    <a:ext uri="{9D8B030D-6E8A-4147-A177-3AD203B41FA5}">
                      <a16:colId xmlns:a16="http://schemas.microsoft.com/office/drawing/2014/main" xmlns="" val="3873946771"/>
                    </a:ext>
                  </a:extLst>
                </a:gridCol>
                <a:gridCol w="2004633">
                  <a:extLst>
                    <a:ext uri="{9D8B030D-6E8A-4147-A177-3AD203B41FA5}">
                      <a16:colId xmlns:a16="http://schemas.microsoft.com/office/drawing/2014/main" xmlns="" val="2779638028"/>
                    </a:ext>
                  </a:extLst>
                </a:gridCol>
              </a:tblGrid>
              <a:tr h="307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Indicator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>
                          <a:effectLst/>
                          <a:latin typeface="+mj-lt"/>
                        </a:rPr>
                        <a:t> 2024 Targets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>
                          <a:effectLst/>
                          <a:latin typeface="+mj-lt"/>
                        </a:rPr>
                        <a:t>Actual progress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>
                          <a:effectLst/>
                          <a:latin typeface="+mj-lt"/>
                        </a:rPr>
                        <a:t>%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1427003815"/>
                  </a:ext>
                </a:extLst>
              </a:tr>
              <a:tr h="53424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Number of title deeds registered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Pre 1994: 45 535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9 106 (36 429)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19,9%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3967776895"/>
                  </a:ext>
                </a:extLst>
              </a:tr>
              <a:tr h="5409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Post 1994: 500 845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54 167 (446 678)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>
                          <a:effectLst/>
                          <a:latin typeface="+mj-lt"/>
                        </a:rPr>
                        <a:t>10,8%</a:t>
                      </a:r>
                      <a:endParaRPr lang="en-ZA" sz="1400" b="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1921557510"/>
                  </a:ext>
                </a:extLst>
              </a:tr>
              <a:tr h="6196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Post 2014:  346 842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6 996 (339 846)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2,0%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2466635129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00" dirty="0">
                          <a:effectLst/>
                          <a:latin typeface="+mj-lt"/>
                        </a:rPr>
                        <a:t>New title deeds: 300 000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17 018 (282 982)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5,6%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3543381570"/>
                  </a:ext>
                </a:extLst>
              </a:tr>
              <a:tr h="777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00" dirty="0">
                          <a:effectLst/>
                          <a:latin typeface="+mj-lt"/>
                        </a:rPr>
                        <a:t>TOTAL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1 193 222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87 687 (1 105 535)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7,3%</a:t>
                      </a:r>
                      <a:endParaRPr lang="en-ZA" sz="1400" b="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+mj-lt"/>
                        </a:rPr>
                        <a:t> </a:t>
                      </a:r>
                      <a:endParaRPr lang="en-ZA" sz="1400" b="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73" marR="10873" marT="4182" marB="0"/>
                </a:tc>
                <a:extLst>
                  <a:ext uri="{0D108BD9-81ED-4DB2-BD59-A6C34878D82A}">
                    <a16:rowId xmlns:a16="http://schemas.microsoft.com/office/drawing/2014/main" xmlns="" val="35335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20598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7964D-3CDF-2F46-9E7D-3AB8485A2693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DD86F-FCF1-4040-8E1B-8FB234C32E5B}" type="datetime1">
              <a:rPr kumimoji="0" lang="en-ZA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2023/05/05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2579BA6-CC18-0752-3D2A-AE7AE7EE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 dirty="0"/>
              <a:t>Final 2023/2024 Provincial Targets</a:t>
            </a:r>
            <a:endParaRPr lang="en-ZA" b="1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xmlns="" id="{1E05BFBA-3345-E757-E5C1-4B0F2A06DC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" y="1219201"/>
          <a:ext cx="9036050" cy="5569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754">
                  <a:extLst>
                    <a:ext uri="{9D8B030D-6E8A-4147-A177-3AD203B41FA5}">
                      <a16:colId xmlns:a16="http://schemas.microsoft.com/office/drawing/2014/main" xmlns="" val="54091544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783772649"/>
                    </a:ext>
                  </a:extLst>
                </a:gridCol>
                <a:gridCol w="928075">
                  <a:extLst>
                    <a:ext uri="{9D8B030D-6E8A-4147-A177-3AD203B41FA5}">
                      <a16:colId xmlns:a16="http://schemas.microsoft.com/office/drawing/2014/main" xmlns="" val="3298291275"/>
                    </a:ext>
                  </a:extLst>
                </a:gridCol>
                <a:gridCol w="759712">
                  <a:extLst>
                    <a:ext uri="{9D8B030D-6E8A-4147-A177-3AD203B41FA5}">
                      <a16:colId xmlns:a16="http://schemas.microsoft.com/office/drawing/2014/main" xmlns="" val="671815220"/>
                    </a:ext>
                  </a:extLst>
                </a:gridCol>
                <a:gridCol w="805193">
                  <a:extLst>
                    <a:ext uri="{9D8B030D-6E8A-4147-A177-3AD203B41FA5}">
                      <a16:colId xmlns:a16="http://schemas.microsoft.com/office/drawing/2014/main" xmlns="" val="1494299356"/>
                    </a:ext>
                  </a:extLst>
                </a:gridCol>
                <a:gridCol w="738096">
                  <a:extLst>
                    <a:ext uri="{9D8B030D-6E8A-4147-A177-3AD203B41FA5}">
                      <a16:colId xmlns:a16="http://schemas.microsoft.com/office/drawing/2014/main" xmlns="" val="2384031191"/>
                    </a:ext>
                  </a:extLst>
                </a:gridCol>
                <a:gridCol w="801372">
                  <a:extLst>
                    <a:ext uri="{9D8B030D-6E8A-4147-A177-3AD203B41FA5}">
                      <a16:colId xmlns:a16="http://schemas.microsoft.com/office/drawing/2014/main" xmlns="" val="961843406"/>
                    </a:ext>
                  </a:extLst>
                </a:gridCol>
                <a:gridCol w="645739">
                  <a:extLst>
                    <a:ext uri="{9D8B030D-6E8A-4147-A177-3AD203B41FA5}">
                      <a16:colId xmlns:a16="http://schemas.microsoft.com/office/drawing/2014/main" xmlns="" val="969209033"/>
                    </a:ext>
                  </a:extLst>
                </a:gridCol>
                <a:gridCol w="641918">
                  <a:extLst>
                    <a:ext uri="{9D8B030D-6E8A-4147-A177-3AD203B41FA5}">
                      <a16:colId xmlns:a16="http://schemas.microsoft.com/office/drawing/2014/main" xmlns="" val="2301322843"/>
                    </a:ext>
                  </a:extLst>
                </a:gridCol>
                <a:gridCol w="908079">
                  <a:extLst>
                    <a:ext uri="{9D8B030D-6E8A-4147-A177-3AD203B41FA5}">
                      <a16:colId xmlns:a16="http://schemas.microsoft.com/office/drawing/2014/main" xmlns="" val="478715917"/>
                    </a:ext>
                  </a:extLst>
                </a:gridCol>
              </a:tblGrid>
              <a:tr h="4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STANDARDISED INDICATORS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WC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EC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GP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KZN 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MP 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NW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NC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FS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ZA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2557591520"/>
                  </a:ext>
                </a:extLst>
              </a:tr>
              <a:tr h="1581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Number of integrated implementations plans for PDAs completed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(Province)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3(</a:t>
                      </a:r>
                      <a:r>
                        <a:rPr lang="en-ZA" sz="14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Salga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(</a:t>
                      </a:r>
                      <a:r>
                        <a:rPr lang="en-ZA" sz="14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CoCT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Target achieved for all PDAs (14)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Target achieved for all PDAs (6)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Target achieved for all PDAs (10) 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Target achieved for all PDAs (11)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3145579497"/>
                  </a:ext>
                </a:extLst>
              </a:tr>
              <a:tr h="2235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Percentage of investment of the total Human Settlements allocation in PDAs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37.9%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R837 952 000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R2 207 509 000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16.12%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R336 420 766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R2 086 858 000 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16.6%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R892 663 053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R5 352 786 000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Only HSDG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24.8%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R973 362 194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R3 922 479 000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42.9%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R537 111 609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R1 251 035 000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51.8%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R895 332 536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 1 727 805 000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39.9%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R148 055 978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R370 190 000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R297 326 762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R1 100 308 000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Planned Budget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R467 326 880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Allocation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R1 227 401 000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456782413"/>
                  </a:ext>
                </a:extLst>
              </a:tr>
              <a:tr h="842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Hectares of land  acquired during 2014-2019 within the PDA’s rezoned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ha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0ha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ha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ZA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 ha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 ha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379982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074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7964D-3CDF-2F46-9E7D-3AB8485A2693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DD86F-FCF1-4040-8E1B-8FB234C32E5B}" type="datetime1">
              <a:rPr kumimoji="0" lang="en-ZA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2023/05/05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2579BA6-CC18-0752-3D2A-AE7AE7EE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 dirty="0"/>
              <a:t>Final 2023/2024 Provincial Targets</a:t>
            </a:r>
            <a:endParaRPr lang="en-ZA" b="1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xmlns="" id="{17ED3120-B38C-D0E8-9C22-155F47AC53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" y="1219200"/>
          <a:ext cx="9036050" cy="4693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008">
                  <a:extLst>
                    <a:ext uri="{9D8B030D-6E8A-4147-A177-3AD203B41FA5}">
                      <a16:colId xmlns:a16="http://schemas.microsoft.com/office/drawing/2014/main" xmlns="" val="540915448"/>
                    </a:ext>
                  </a:extLst>
                </a:gridCol>
                <a:gridCol w="755754">
                  <a:extLst>
                    <a:ext uri="{9D8B030D-6E8A-4147-A177-3AD203B41FA5}">
                      <a16:colId xmlns:a16="http://schemas.microsoft.com/office/drawing/2014/main" xmlns="" val="1783772649"/>
                    </a:ext>
                  </a:extLst>
                </a:gridCol>
                <a:gridCol w="682175">
                  <a:extLst>
                    <a:ext uri="{9D8B030D-6E8A-4147-A177-3AD203B41FA5}">
                      <a16:colId xmlns:a16="http://schemas.microsoft.com/office/drawing/2014/main" xmlns="" val="3298291275"/>
                    </a:ext>
                  </a:extLst>
                </a:gridCol>
                <a:gridCol w="700740">
                  <a:extLst>
                    <a:ext uri="{9D8B030D-6E8A-4147-A177-3AD203B41FA5}">
                      <a16:colId xmlns:a16="http://schemas.microsoft.com/office/drawing/2014/main" xmlns="" val="671815220"/>
                    </a:ext>
                  </a:extLst>
                </a:gridCol>
                <a:gridCol w="742689">
                  <a:extLst>
                    <a:ext uri="{9D8B030D-6E8A-4147-A177-3AD203B41FA5}">
                      <a16:colId xmlns:a16="http://schemas.microsoft.com/office/drawing/2014/main" xmlns="" val="1494299356"/>
                    </a:ext>
                  </a:extLst>
                </a:gridCol>
                <a:gridCol w="518174">
                  <a:extLst>
                    <a:ext uri="{9D8B030D-6E8A-4147-A177-3AD203B41FA5}">
                      <a16:colId xmlns:a16="http://schemas.microsoft.com/office/drawing/2014/main" xmlns="" val="2384031191"/>
                    </a:ext>
                  </a:extLst>
                </a:gridCol>
                <a:gridCol w="795226">
                  <a:extLst>
                    <a:ext uri="{9D8B030D-6E8A-4147-A177-3AD203B41FA5}">
                      <a16:colId xmlns:a16="http://schemas.microsoft.com/office/drawing/2014/main" xmlns="" val="961843406"/>
                    </a:ext>
                  </a:extLst>
                </a:gridCol>
                <a:gridCol w="556658">
                  <a:extLst>
                    <a:ext uri="{9D8B030D-6E8A-4147-A177-3AD203B41FA5}">
                      <a16:colId xmlns:a16="http://schemas.microsoft.com/office/drawing/2014/main" xmlns="" val="969209033"/>
                    </a:ext>
                  </a:extLst>
                </a:gridCol>
                <a:gridCol w="795226">
                  <a:extLst>
                    <a:ext uri="{9D8B030D-6E8A-4147-A177-3AD203B41FA5}">
                      <a16:colId xmlns:a16="http://schemas.microsoft.com/office/drawing/2014/main" xmlns="" val="2301322843"/>
                    </a:ext>
                  </a:extLst>
                </a:gridCol>
                <a:gridCol w="779970">
                  <a:extLst>
                    <a:ext uri="{9D8B030D-6E8A-4147-A177-3AD203B41FA5}">
                      <a16:colId xmlns:a16="http://schemas.microsoft.com/office/drawing/2014/main" xmlns="" val="478715917"/>
                    </a:ext>
                  </a:extLst>
                </a:gridCol>
                <a:gridCol w="701430">
                  <a:extLst>
                    <a:ext uri="{9D8B030D-6E8A-4147-A177-3AD203B41FA5}">
                      <a16:colId xmlns:a16="http://schemas.microsoft.com/office/drawing/2014/main" xmlns="" val="703768830"/>
                    </a:ext>
                  </a:extLst>
                </a:gridCol>
              </a:tblGrid>
              <a:tr h="59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STANDARDISED INDICATORS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>
                          <a:effectLst/>
                          <a:latin typeface="+mj-lt"/>
                        </a:rPr>
                        <a:t>WC</a:t>
                      </a:r>
                      <a:endParaRPr lang="en-ZA" sz="14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EC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GP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KZN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MP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NW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NC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FS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LP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TOTAL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2557591520"/>
                  </a:ext>
                </a:extLst>
              </a:tr>
              <a:tr h="852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Number of Breaking New Ground (BNG) houses delivered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4829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7638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7502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1261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50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5749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174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1750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7291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36244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2784186921"/>
                  </a:ext>
                </a:extLst>
              </a:tr>
              <a:tr h="56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Number of serviced sites delivered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2302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5345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5575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782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1885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1640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2350</a:t>
                      </a: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4012504497"/>
                  </a:ext>
                </a:extLst>
              </a:tr>
              <a:tr h="56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Number of Pre-1994 title deeds registered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500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1200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100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223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10569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842094181"/>
                  </a:ext>
                </a:extLst>
              </a:tr>
              <a:tr h="56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Number of Post- 1994 title deeds registered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577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613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13028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1408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0045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35287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1387701945"/>
                  </a:ext>
                </a:extLst>
              </a:tr>
              <a:tr h="56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Number of New Post- 2014 title deeds registered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3719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004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1267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843034214"/>
                  </a:ext>
                </a:extLst>
              </a:tr>
              <a:tr h="89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Number of Post and New title deeds registered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1000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1250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1325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530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</a:t>
                      </a: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85539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651125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7964D-3CDF-2F46-9E7D-3AB8485A2693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DD86F-FCF1-4040-8E1B-8FB234C32E5B}" type="datetime1">
              <a:rPr kumimoji="0" lang="en-ZA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2023/05/05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2579BA6-CC18-0752-3D2A-AE7AE7EE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/>
              <a:t>Final </a:t>
            </a:r>
            <a:r>
              <a:rPr lang="en-GB" b="1" dirty="0"/>
              <a:t>2023/2024 Provincial Targets</a:t>
            </a:r>
            <a:endParaRPr lang="en-ZA" b="1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xmlns="" id="{980F78B9-5556-84ED-37C6-9D73FEE0D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275502"/>
              </p:ext>
            </p:extLst>
          </p:nvPr>
        </p:nvGraphicFramePr>
        <p:xfrm>
          <a:off x="107950" y="1219200"/>
          <a:ext cx="8928545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143">
                  <a:extLst>
                    <a:ext uri="{9D8B030D-6E8A-4147-A177-3AD203B41FA5}">
                      <a16:colId xmlns:a16="http://schemas.microsoft.com/office/drawing/2014/main" xmlns="" val="540915448"/>
                    </a:ext>
                  </a:extLst>
                </a:gridCol>
                <a:gridCol w="530738">
                  <a:extLst>
                    <a:ext uri="{9D8B030D-6E8A-4147-A177-3AD203B41FA5}">
                      <a16:colId xmlns:a16="http://schemas.microsoft.com/office/drawing/2014/main" xmlns="" val="1783772649"/>
                    </a:ext>
                  </a:extLst>
                </a:gridCol>
                <a:gridCol w="674059">
                  <a:extLst>
                    <a:ext uri="{9D8B030D-6E8A-4147-A177-3AD203B41FA5}">
                      <a16:colId xmlns:a16="http://schemas.microsoft.com/office/drawing/2014/main" xmlns="" val="3298291275"/>
                    </a:ext>
                  </a:extLst>
                </a:gridCol>
                <a:gridCol w="692403">
                  <a:extLst>
                    <a:ext uri="{9D8B030D-6E8A-4147-A177-3AD203B41FA5}">
                      <a16:colId xmlns:a16="http://schemas.microsoft.com/office/drawing/2014/main" xmlns="" val="671815220"/>
                    </a:ext>
                  </a:extLst>
                </a:gridCol>
                <a:gridCol w="733852">
                  <a:extLst>
                    <a:ext uri="{9D8B030D-6E8A-4147-A177-3AD203B41FA5}">
                      <a16:colId xmlns:a16="http://schemas.microsoft.com/office/drawing/2014/main" xmlns="" val="1494299356"/>
                    </a:ext>
                  </a:extLst>
                </a:gridCol>
                <a:gridCol w="672700">
                  <a:extLst>
                    <a:ext uri="{9D8B030D-6E8A-4147-A177-3AD203B41FA5}">
                      <a16:colId xmlns:a16="http://schemas.microsoft.com/office/drawing/2014/main" xmlns="" val="2384031191"/>
                    </a:ext>
                  </a:extLst>
                </a:gridCol>
                <a:gridCol w="701914">
                  <a:extLst>
                    <a:ext uri="{9D8B030D-6E8A-4147-A177-3AD203B41FA5}">
                      <a16:colId xmlns:a16="http://schemas.microsoft.com/office/drawing/2014/main" xmlns="" val="961843406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xmlns="" val="969209033"/>
                    </a:ext>
                  </a:extLst>
                </a:gridCol>
                <a:gridCol w="585044">
                  <a:extLst>
                    <a:ext uri="{9D8B030D-6E8A-4147-A177-3AD203B41FA5}">
                      <a16:colId xmlns:a16="http://schemas.microsoft.com/office/drawing/2014/main" xmlns="" val="2301322843"/>
                    </a:ext>
                  </a:extLst>
                </a:gridCol>
                <a:gridCol w="827624">
                  <a:extLst>
                    <a:ext uri="{9D8B030D-6E8A-4147-A177-3AD203B41FA5}">
                      <a16:colId xmlns:a16="http://schemas.microsoft.com/office/drawing/2014/main" xmlns="" val="478715917"/>
                    </a:ext>
                  </a:extLst>
                </a:gridCol>
                <a:gridCol w="693085">
                  <a:extLst>
                    <a:ext uri="{9D8B030D-6E8A-4147-A177-3AD203B41FA5}">
                      <a16:colId xmlns:a16="http://schemas.microsoft.com/office/drawing/2014/main" xmlns="" val="703768830"/>
                    </a:ext>
                  </a:extLst>
                </a:gridCol>
              </a:tblGrid>
              <a:tr h="52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STANDARDISED INDICATORS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>
                          <a:effectLst/>
                          <a:latin typeface="+mj-lt"/>
                        </a:rPr>
                        <a:t>WC</a:t>
                      </a:r>
                      <a:endParaRPr lang="en-ZA" sz="14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EC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GP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KZN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MP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NW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NC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FS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LP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j-lt"/>
                        </a:rPr>
                        <a:t>TOTAL</a:t>
                      </a:r>
                      <a:endParaRPr lang="en-ZA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2557591520"/>
                  </a:ext>
                </a:extLst>
              </a:tr>
              <a:tr h="1336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Number of informal settlements upgraded to phase 3 of the Upgrading of Informal Settlements Programme (UISP)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(preliminary)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(preliminary)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(preliminary)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1919997067"/>
                  </a:ext>
                </a:extLst>
              </a:tr>
              <a:tr h="63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Number of rental social housing units delivered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100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1768687604"/>
                  </a:ext>
                </a:extLst>
              </a:tr>
              <a:tr h="793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>
                          <a:effectLst/>
                          <a:latin typeface="+mj-lt"/>
                        </a:rPr>
                        <a:t>Number of Community Residential Units (CRU) delivered</a:t>
                      </a:r>
                      <a:endParaRPr lang="en-ZA" sz="14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535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514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1700404018"/>
                  </a:ext>
                </a:extLst>
              </a:tr>
              <a:tr h="124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Number of households that received subsidies through FHF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1934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320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653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50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</a:rPr>
                        <a:t>20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3389</a:t>
                      </a:r>
                      <a:endParaRPr lang="en-ZA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0" marR="26470" marT="0" marB="0"/>
                </a:tc>
                <a:extLst>
                  <a:ext uri="{0D108BD9-81ED-4DB2-BD59-A6C34878D82A}">
                    <a16:rowId xmlns:a16="http://schemas.microsoft.com/office/drawing/2014/main" xmlns="" val="3658084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565528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ubtitle 4">
            <a:extLst>
              <a:ext uri="{FF2B5EF4-FFF2-40B4-BE49-F238E27FC236}">
                <a16:creationId xmlns:a16="http://schemas.microsoft.com/office/drawing/2014/main" xmlns="" id="{4CDE2A03-978A-E645-855B-99F985A92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950" y="3501008"/>
            <a:ext cx="45656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DEPARTMENTAL ALLOCATION 2023 MTEF</a:t>
            </a:r>
          </a:p>
        </p:txBody>
      </p:sp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A99928F0-998A-014B-858C-CBBEF259C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950" y="1981200"/>
            <a:ext cx="456565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 Bold" charset="0"/>
                <a:ea typeface="ＭＳ Ｐゴシック" charset="0"/>
                <a:cs typeface="Arial Bold" charset="0"/>
              </a:rPr>
              <a:t>7. BUDGETS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xmlns="" id="{20B071FD-57AD-BD46-AD61-98D24BC0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649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xmlns="" id="{4E103C34-34FA-DB4F-B3BD-304A4EB0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63801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xmlns="" id="{8CE9132C-D6C9-F14C-B937-90AE51AB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60817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5"/>
            <a:ext cx="91440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b="1" dirty="0"/>
              <a:t>1. Purpose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19289"/>
            <a:ext cx="8928992" cy="4114800"/>
          </a:xfrm>
        </p:spPr>
        <p:txBody>
          <a:bodyPr/>
          <a:lstStyle/>
          <a:p>
            <a:endParaRPr lang="en-GB" dirty="0"/>
          </a:p>
          <a:p>
            <a:pPr marL="0" indent="0" algn="just">
              <a:buNone/>
            </a:pPr>
            <a:r>
              <a:rPr lang="en-GB" sz="2400" dirty="0"/>
              <a:t>To brief the Select Committee on Co-operative Governance and Traditional Affairs (Water, Sanitation and Human Settlements on the 2023/24 APP of the Department of Human Settlements.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97DD86F-FCF1-4040-8E1B-8FB234C32E5B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03295505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>
                <a:latin typeface="+mj-lt"/>
              </a:rPr>
              <a:t>Summary of the Department’s 2023 </a:t>
            </a:r>
            <a:r>
              <a:rPr lang="en-US" sz="2400" b="1" dirty="0" err="1">
                <a:latin typeface="+mj-lt"/>
              </a:rPr>
              <a:t>MTEF</a:t>
            </a:r>
            <a:r>
              <a:rPr lang="en-US" sz="2400" b="1" dirty="0">
                <a:latin typeface="+mj-lt"/>
              </a:rPr>
              <a:t> allocation by </a:t>
            </a:r>
            <a:r>
              <a:rPr lang="en-US" sz="2400" b="1" dirty="0" err="1">
                <a:latin typeface="+mj-lt"/>
              </a:rPr>
              <a:t>Programme</a:t>
            </a:r>
            <a:endParaRPr lang="en-ZA" sz="2400" b="1" dirty="0"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97508"/>
          <a:ext cx="8229600" cy="3971868"/>
        </p:xfrm>
        <a:graphic>
          <a:graphicData uri="http://schemas.openxmlformats.org/drawingml/2006/table">
            <a:tbl>
              <a:tblPr firstRow="1" firstCol="1" bandRow="1"/>
              <a:tblGrid>
                <a:gridCol w="3060864">
                  <a:extLst>
                    <a:ext uri="{9D8B030D-6E8A-4147-A177-3AD203B41FA5}">
                      <a16:colId xmlns:a16="http://schemas.microsoft.com/office/drawing/2014/main" xmlns="" val="3041836934"/>
                    </a:ext>
                  </a:extLst>
                </a:gridCol>
                <a:gridCol w="1292184">
                  <a:extLst>
                    <a:ext uri="{9D8B030D-6E8A-4147-A177-3AD203B41FA5}">
                      <a16:colId xmlns:a16="http://schemas.microsoft.com/office/drawing/2014/main" xmlns="" val="335648304"/>
                    </a:ext>
                  </a:extLst>
                </a:gridCol>
                <a:gridCol w="1292184">
                  <a:extLst>
                    <a:ext uri="{9D8B030D-6E8A-4147-A177-3AD203B41FA5}">
                      <a16:colId xmlns:a16="http://schemas.microsoft.com/office/drawing/2014/main" xmlns="" val="71892730"/>
                    </a:ext>
                  </a:extLst>
                </a:gridCol>
                <a:gridCol w="1292184">
                  <a:extLst>
                    <a:ext uri="{9D8B030D-6E8A-4147-A177-3AD203B41FA5}">
                      <a16:colId xmlns:a16="http://schemas.microsoft.com/office/drawing/2014/main" xmlns="" val="1867517463"/>
                    </a:ext>
                  </a:extLst>
                </a:gridCol>
                <a:gridCol w="1292184">
                  <a:extLst>
                    <a:ext uri="{9D8B030D-6E8A-4147-A177-3AD203B41FA5}">
                      <a16:colId xmlns:a16="http://schemas.microsoft.com/office/drawing/2014/main" xmlns="" val="1267044554"/>
                    </a:ext>
                  </a:extLst>
                </a:gridCol>
              </a:tblGrid>
              <a:tr h="5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  <a:b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Indicative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  <a:b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Indicative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9193921"/>
                  </a:ext>
                </a:extLst>
              </a:tr>
              <a:tr h="2648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R`000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38266"/>
                  </a:ext>
                </a:extLst>
              </a:tr>
              <a:tr h="5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534 375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558 102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1 604 217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3654850"/>
                  </a:ext>
                </a:extLst>
              </a:tr>
              <a:tr h="5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Human Settlements Planning and Development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23 538 065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24 376 538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25 624 958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73 539 561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423500"/>
                  </a:ext>
                </a:extLst>
              </a:tr>
              <a:tr h="5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Informal Settlements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9 301 087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9 718 763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10 154 131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29 173 981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782588"/>
                  </a:ext>
                </a:extLst>
              </a:tr>
              <a:tr h="5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Rental and Social Housing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1 042 263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1 088 949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3 128 687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2533375"/>
                  </a:ext>
                </a:extLst>
              </a:tr>
              <a:tr h="5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Affordable Housing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648 576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1 863 417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737826"/>
                  </a:ext>
                </a:extLst>
              </a:tr>
              <a:tr h="5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79" marR="8079" marT="8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34 942 401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36 292 746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38 074 716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109 309 863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479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363398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17"/>
            <a:ext cx="8363272" cy="965219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allocation by economic classifications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851F75F-3E81-4A09-FB9D-D42C0E734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4701126"/>
              </p:ext>
            </p:extLst>
          </p:nvPr>
        </p:nvGraphicFramePr>
        <p:xfrm>
          <a:off x="423053" y="1124744"/>
          <a:ext cx="8397419" cy="5080184"/>
        </p:xfrm>
        <a:graphic>
          <a:graphicData uri="http://schemas.openxmlformats.org/drawingml/2006/table">
            <a:tbl>
              <a:tblPr/>
              <a:tblGrid>
                <a:gridCol w="4537199">
                  <a:extLst>
                    <a:ext uri="{9D8B030D-6E8A-4147-A177-3AD203B41FA5}">
                      <a16:colId xmlns:a16="http://schemas.microsoft.com/office/drawing/2014/main" xmlns="" val="3605126767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xmlns="" val="4082185464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xmlns="" val="2110230478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xmlns="" val="795801279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xmlns="" val="1184772806"/>
                    </a:ext>
                  </a:extLst>
                </a:gridCol>
              </a:tblGrid>
              <a:tr h="31877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Baseline allocation R`000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  <a:b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Indicative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  <a:b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Indicative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185475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Departmental Operational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1 481 803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1 547 863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1 616 847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4 646 513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9678340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93696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415 003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433 287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452 340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1 300 630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1106587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93696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536 373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560 412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585 518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1 682 303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625724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Payment for Capital assets</a:t>
                      </a:r>
                    </a:p>
                  </a:txBody>
                  <a:tcPr marL="93696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530 427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      554 164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578 989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  1 663 580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7244744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Operational Capital expenditure</a:t>
                      </a:r>
                    </a:p>
                  </a:txBody>
                  <a:tcPr marL="187391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7 162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7 399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7 729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22 290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470209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Emergency Housing response</a:t>
                      </a:r>
                    </a:p>
                  </a:txBody>
                  <a:tcPr marL="187391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523 265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546 765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571 260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1 641 290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470088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Grants and transfer payments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33 460 598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34 744 883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36 457 869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104 663 350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060713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Grants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31 760 468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32 968 266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34 601 659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99 330 393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5030616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grants to Provinces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19 246 370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19 614 409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20 493 135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59 353 914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6760901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Settlements Development Grant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14 943 649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15 118 455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15 795 762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45 857 866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4475255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Informal Settlements Upgrading Partnership Grant Provinces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4 302 721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4 495 954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4 697 373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13 496 048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895433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grants to Municipalities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12 514 098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13 353 857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14 108 524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39 976 479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631475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Settlements Development Grant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8 149 316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8 793 055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9 343 398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26 285 769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1106513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Informal Settlements Upgrading Partnership Grant Municipalities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4 364 782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4 560 802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4 765 126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13 690 710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0415864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Entities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  1 690 665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  1 766 592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  1 845 736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  5 302 993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664001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Housing Regulatory Authority: Operational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73 073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76 355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79 776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229 204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273142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Social Housing Regulatory Authority: Institutional Investment</a:t>
                      </a:r>
                    </a:p>
                  </a:txBody>
                  <a:tcPr marL="7808" marR="7808" marT="7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23 623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24 684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25 790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74 097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925214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Social Housing Regulatory Authority: Consolidated Capital grant</a:t>
                      </a:r>
                    </a:p>
                  </a:txBody>
                  <a:tcPr marL="7808" marR="7808" marT="7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825 958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863 051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901 716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2 590 725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5459456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Schemes Ombuds Services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24 912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26 031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27 197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78 140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494945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National Housing Finance Corporation: FHF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479 865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501 415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523 878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1 505 158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3164808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National Housing Finance Corporation: FHF support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19 585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20 465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21 382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61 432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21705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 Development Agency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243 649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254 591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265 997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764 237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7885283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Departmental Transfers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9 465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effectLst/>
                          <a:latin typeface="Calibri" panose="020F0502020204030204" pitchFamily="34" charset="0"/>
                        </a:rPr>
                        <a:t>              10 025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10 474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29 964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497434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Bursaries Scheme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5 345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5 720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5 976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17 041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123492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UN Habitat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3 333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3 483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3 639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10 455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452941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City Alliance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787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822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859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2 468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2360046"/>
                  </a:ext>
                </a:extLst>
              </a:tr>
              <a:tr h="16301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08" marR="7808" marT="7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34 942 401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36 292 746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38 074 716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109 309 863 </a:t>
                      </a:r>
                    </a:p>
                  </a:txBody>
                  <a:tcPr marL="7808" marR="7808" marT="7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74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026685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74638"/>
            <a:ext cx="7590982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en-US" sz="2400" b="1" dirty="0">
                <a:latin typeface="+mj-lt"/>
              </a:rPr>
              <a:t>Human Settlements Development Grant: Provinces</a:t>
            </a:r>
            <a:endParaRPr lang="en-ZA" sz="2400" b="1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676400"/>
          <a:ext cx="7590982" cy="3886198"/>
        </p:xfrm>
        <a:graphic>
          <a:graphicData uri="http://schemas.openxmlformats.org/drawingml/2006/table">
            <a:tbl>
              <a:tblPr/>
              <a:tblGrid>
                <a:gridCol w="2720608">
                  <a:extLst>
                    <a:ext uri="{9D8B030D-6E8A-4147-A177-3AD203B41FA5}">
                      <a16:colId xmlns:a16="http://schemas.microsoft.com/office/drawing/2014/main" xmlns="" val="3918729065"/>
                    </a:ext>
                  </a:extLst>
                </a:gridCol>
                <a:gridCol w="1554633">
                  <a:extLst>
                    <a:ext uri="{9D8B030D-6E8A-4147-A177-3AD203B41FA5}">
                      <a16:colId xmlns:a16="http://schemas.microsoft.com/office/drawing/2014/main" xmlns="" val="1627666930"/>
                    </a:ext>
                  </a:extLst>
                </a:gridCol>
                <a:gridCol w="1683680">
                  <a:extLst>
                    <a:ext uri="{9D8B030D-6E8A-4147-A177-3AD203B41FA5}">
                      <a16:colId xmlns:a16="http://schemas.microsoft.com/office/drawing/2014/main" xmlns="" val="819603499"/>
                    </a:ext>
                  </a:extLst>
                </a:gridCol>
                <a:gridCol w="1632061">
                  <a:extLst>
                    <a:ext uri="{9D8B030D-6E8A-4147-A177-3AD203B41FA5}">
                      <a16:colId xmlns:a16="http://schemas.microsoft.com/office/drawing/2014/main" xmlns="" val="2570467043"/>
                    </a:ext>
                  </a:extLst>
                </a:gridCol>
              </a:tblGrid>
              <a:tr h="632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Provinces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2023/24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2024/25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2025/26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253305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1 608 515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1 680 752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1 756 049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6965109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848 099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886 187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925 887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561628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4 125 836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4 311 126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4 504 264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6123493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3 132 253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2 776 615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2 901 007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8283342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Limpopo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946 060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988 547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1 032 834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3343489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964 277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1 007 582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1 052 721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6013258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285 336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298 150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311 507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49979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1 331 763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1 391 572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1 453 915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1382767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1 701 511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1 777 924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1 857 575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4938"/>
                  </a:ext>
                </a:extLst>
              </a:tr>
              <a:tr h="32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ZA" sz="16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effectLst/>
                          <a:latin typeface="Calibri" panose="020F0502020204030204" pitchFamily="34" charset="0"/>
                        </a:rPr>
                        <a:t>           14 943 649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effectLst/>
                          <a:latin typeface="Calibri" panose="020F0502020204030204" pitchFamily="34" charset="0"/>
                        </a:rPr>
                        <a:t>           15 118 455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15 795 760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22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663150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1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sz="2400" b="1" dirty="0">
                <a:latin typeface="+mj-lt"/>
              </a:rPr>
              <a:t>Informal Settlements Upgrading Partnership Grant: Provinces</a:t>
            </a:r>
            <a:endParaRPr lang="en-ZA" sz="2400" b="1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7772401" cy="3281172"/>
        </p:xfrm>
        <a:graphic>
          <a:graphicData uri="http://schemas.openxmlformats.org/drawingml/2006/table">
            <a:tbl>
              <a:tblPr/>
              <a:tblGrid>
                <a:gridCol w="2655052">
                  <a:extLst>
                    <a:ext uri="{9D8B030D-6E8A-4147-A177-3AD203B41FA5}">
                      <a16:colId xmlns:a16="http://schemas.microsoft.com/office/drawing/2014/main" xmlns="" val="1826555266"/>
                    </a:ext>
                  </a:extLst>
                </a:gridCol>
                <a:gridCol w="1815633">
                  <a:extLst>
                    <a:ext uri="{9D8B030D-6E8A-4147-A177-3AD203B41FA5}">
                      <a16:colId xmlns:a16="http://schemas.microsoft.com/office/drawing/2014/main" xmlns="" val="618196603"/>
                    </a:ext>
                  </a:extLst>
                </a:gridCol>
                <a:gridCol w="1817187">
                  <a:extLst>
                    <a:ext uri="{9D8B030D-6E8A-4147-A177-3AD203B41FA5}">
                      <a16:colId xmlns:a16="http://schemas.microsoft.com/office/drawing/2014/main" xmlns="" val="2820855111"/>
                    </a:ext>
                  </a:extLst>
                </a:gridCol>
                <a:gridCol w="1484529">
                  <a:extLst>
                    <a:ext uri="{9D8B030D-6E8A-4147-A177-3AD203B41FA5}">
                      <a16:colId xmlns:a16="http://schemas.microsoft.com/office/drawing/2014/main" xmlns="" val="3391673975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Provinces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2023/24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2024/25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2025/26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8894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396652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478 343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499 825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522 217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991194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252 209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263 536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275 342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1298339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1 226 950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1 282 051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1 339 487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3785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790 226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825 715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862 707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516913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Limpopo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281 341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293 976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307 146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278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Mpumalanga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286 758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299 637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313 060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488434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84 854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88 664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92 637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797261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396 042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413 828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432 368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607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505 998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528 722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552 409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904792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effectLst/>
                          <a:latin typeface="Calibri" panose="020F0502020204030204" pitchFamily="34" charset="0"/>
                        </a:rPr>
                        <a:t>             4 302 721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>
                          <a:effectLst/>
                          <a:latin typeface="Calibri" panose="020F0502020204030204" pitchFamily="34" charset="0"/>
                        </a:rPr>
                        <a:t>             4 495 954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4 697 373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497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956392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695"/>
            <a:ext cx="7924800" cy="11430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sz="2400" b="1" dirty="0">
                <a:latin typeface="+mj-lt"/>
              </a:rPr>
              <a:t>Urban Settlements Development Grant (USDG) allocation by Metro</a:t>
            </a:r>
            <a:endParaRPr lang="en-ZA" sz="2400" b="1" dirty="0">
              <a:latin typeface="+mj-lt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85800" y="1411602"/>
          <a:ext cx="7848601" cy="4257036"/>
        </p:xfrm>
        <a:graphic>
          <a:graphicData uri="http://schemas.openxmlformats.org/drawingml/2006/table">
            <a:tbl>
              <a:tblPr/>
              <a:tblGrid>
                <a:gridCol w="1563442">
                  <a:extLst>
                    <a:ext uri="{9D8B030D-6E8A-4147-A177-3AD203B41FA5}">
                      <a16:colId xmlns:a16="http://schemas.microsoft.com/office/drawing/2014/main" xmlns="" val="3288308439"/>
                    </a:ext>
                  </a:extLst>
                </a:gridCol>
                <a:gridCol w="1988836">
                  <a:extLst>
                    <a:ext uri="{9D8B030D-6E8A-4147-A177-3AD203B41FA5}">
                      <a16:colId xmlns:a16="http://schemas.microsoft.com/office/drawing/2014/main" xmlns="" val="3698698147"/>
                    </a:ext>
                  </a:extLst>
                </a:gridCol>
                <a:gridCol w="1420597">
                  <a:extLst>
                    <a:ext uri="{9D8B030D-6E8A-4147-A177-3AD203B41FA5}">
                      <a16:colId xmlns:a16="http://schemas.microsoft.com/office/drawing/2014/main" xmlns="" val="189776246"/>
                    </a:ext>
                  </a:extLst>
                </a:gridCol>
                <a:gridCol w="1568150">
                  <a:extLst>
                    <a:ext uri="{9D8B030D-6E8A-4147-A177-3AD203B41FA5}">
                      <a16:colId xmlns:a16="http://schemas.microsoft.com/office/drawing/2014/main" xmlns="" val="1534423358"/>
                    </a:ext>
                  </a:extLst>
                </a:gridCol>
                <a:gridCol w="1307576">
                  <a:extLst>
                    <a:ext uri="{9D8B030D-6E8A-4147-A177-3AD203B41FA5}">
                      <a16:colId xmlns:a16="http://schemas.microsoft.com/office/drawing/2014/main" xmlns="" val="783439464"/>
                    </a:ext>
                  </a:extLst>
                </a:gridCol>
              </a:tblGrid>
              <a:tr h="45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Metros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2023/24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2024/25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2025/26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60060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Buffalo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518 034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541 299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565 549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7258298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Nelson Mandela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614 902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642 517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671 301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07940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Total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           1 132 936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1" u="none" strike="noStrike">
                          <a:effectLst/>
                          <a:latin typeface="Calibri" panose="020F0502020204030204" pitchFamily="34" charset="0"/>
                        </a:rPr>
                        <a:t>            1 183 816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1" u="none" strike="noStrike">
                          <a:effectLst/>
                          <a:latin typeface="Calibri" panose="020F0502020204030204" pitchFamily="34" charset="0"/>
                        </a:rPr>
                        <a:t>            1 236 850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584823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390939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Mangaung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513 434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536 492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560 527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551860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1284836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Ekurhuleni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1 338 713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1 398 834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1 461 502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5194387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Jo'burg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1 642 596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1 968 074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2 335 944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113299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Tshwane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1 090 129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1 139 086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1 190 117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64952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Total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1" u="none" strike="noStrike">
                          <a:effectLst/>
                          <a:latin typeface="Calibri" panose="020F0502020204030204" pitchFamily="34" charset="0"/>
                        </a:rPr>
                        <a:t>            4 071 438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           4 505 994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1" u="none" strike="noStrike">
                          <a:effectLst/>
                          <a:latin typeface="Calibri" panose="020F0502020204030204" pitchFamily="34" charset="0"/>
                        </a:rPr>
                        <a:t>            4 987 563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186471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0254135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eThekwini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1 423 408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1 513 380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1 457 893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192796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369994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1 008 100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1 053 373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1 100 565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549769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 Total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8 149 316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8 793 055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9 343 398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37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534786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48601" cy="778098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sz="2400" b="1" dirty="0">
                <a:latin typeface="+mj-lt"/>
              </a:rPr>
              <a:t>Informal Settlements Upgrading Partnership Grant: Metros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11602"/>
          <a:ext cx="7848601" cy="4257036"/>
        </p:xfrm>
        <a:graphic>
          <a:graphicData uri="http://schemas.openxmlformats.org/drawingml/2006/table">
            <a:tbl>
              <a:tblPr/>
              <a:tblGrid>
                <a:gridCol w="1563442">
                  <a:extLst>
                    <a:ext uri="{9D8B030D-6E8A-4147-A177-3AD203B41FA5}">
                      <a16:colId xmlns:a16="http://schemas.microsoft.com/office/drawing/2014/main" xmlns="" val="3288308439"/>
                    </a:ext>
                  </a:extLst>
                </a:gridCol>
                <a:gridCol w="1988836">
                  <a:extLst>
                    <a:ext uri="{9D8B030D-6E8A-4147-A177-3AD203B41FA5}">
                      <a16:colId xmlns:a16="http://schemas.microsoft.com/office/drawing/2014/main" xmlns="" val="3698698147"/>
                    </a:ext>
                  </a:extLst>
                </a:gridCol>
                <a:gridCol w="1420597">
                  <a:extLst>
                    <a:ext uri="{9D8B030D-6E8A-4147-A177-3AD203B41FA5}">
                      <a16:colId xmlns:a16="http://schemas.microsoft.com/office/drawing/2014/main" xmlns="" val="189776246"/>
                    </a:ext>
                  </a:extLst>
                </a:gridCol>
                <a:gridCol w="1568150">
                  <a:extLst>
                    <a:ext uri="{9D8B030D-6E8A-4147-A177-3AD203B41FA5}">
                      <a16:colId xmlns:a16="http://schemas.microsoft.com/office/drawing/2014/main" xmlns="" val="1534423358"/>
                    </a:ext>
                  </a:extLst>
                </a:gridCol>
                <a:gridCol w="1307576">
                  <a:extLst>
                    <a:ext uri="{9D8B030D-6E8A-4147-A177-3AD203B41FA5}">
                      <a16:colId xmlns:a16="http://schemas.microsoft.com/office/drawing/2014/main" xmlns="" val="783439464"/>
                    </a:ext>
                  </a:extLst>
                </a:gridCol>
              </a:tblGrid>
              <a:tr h="45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Metros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2023/24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2024/25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2025/26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R`000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60060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Buffalo 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294 556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307 785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321 573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7258298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Nelson Mandela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349 635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365 337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381 704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07940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Total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644 191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673 122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703 277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584823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390939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Mangaung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291 940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305 051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318 718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551860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1284836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Ekurhuleni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761 197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795 382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831 016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5194387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Jo'burg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715 075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747 187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780 661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113299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Tshwane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619 851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647 689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676 705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649523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 Total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2 096 123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2 190 258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2 288 382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186471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0254135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eThekwini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759 318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793 419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828 964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192796"/>
                  </a:ext>
                </a:extLst>
              </a:tr>
              <a:tr h="28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369994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573 210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598 952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 625 785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549769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 Total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effectLst/>
                          <a:latin typeface="Calibri" panose="020F0502020204030204" pitchFamily="34" charset="0"/>
                        </a:rPr>
                        <a:t>             4 364 782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effectLst/>
                          <a:latin typeface="Calibri" panose="020F0502020204030204" pitchFamily="34" charset="0"/>
                        </a:rPr>
                        <a:t>             4 560 802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4 765 126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37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037396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7" y="692696"/>
            <a:ext cx="9115253" cy="6241504"/>
          </a:xfrm>
        </p:spPr>
        <p:txBody>
          <a:bodyPr/>
          <a:lstStyle/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/>
              <a:t>It is recommended that:</a:t>
            </a:r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/>
              <a:t>The Select Committee  note the</a:t>
            </a:r>
            <a:r>
              <a:rPr lang="en-US" sz="1800" dirty="0"/>
              <a:t> 2023/24 APP of the Department of Human Settlements and provide commentary thereon.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59D82-7C69-4A53-A28F-CFE029B6AAA9}" type="slidenum">
              <a:rPr lang="en-ZA" smtClean="0"/>
              <a:pPr/>
              <a:t>36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0F6EE1-C627-8FE7-FE47-D4FAB22B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74"/>
            <a:ext cx="9144000" cy="898446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GB" sz="3200" b="1" dirty="0"/>
              <a:t>4. Recommendations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920734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xmlns="" id="{7E4DA517-8A7E-9B42-BCA6-8F4E851910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AF86D-99C6-6143-AE6A-3EEE8620ED62}" type="slidenum">
              <a:rPr lang="en-US" altLang="en-US" sz="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800" dirty="0">
              <a:solidFill>
                <a:srgbClr val="898989"/>
              </a:solidFill>
            </a:endParaRPr>
          </a:p>
        </p:txBody>
      </p:sp>
      <p:sp>
        <p:nvSpPr>
          <p:cNvPr id="11267" name="Date Placeholder 3">
            <a:extLst>
              <a:ext uri="{FF2B5EF4-FFF2-40B4-BE49-F238E27FC236}">
                <a16:creationId xmlns:a16="http://schemas.microsoft.com/office/drawing/2014/main" xmlns="" id="{53C3100E-0E57-464B-B78D-49056EF01C3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1A90C6-2158-462F-9BB6-4EEE6240E93B}" type="datetime1">
              <a:rPr lang="en-ZA" altLang="en-US" sz="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2023/05/05</a:t>
            </a:fld>
            <a:endParaRPr lang="en-US" altLang="en-US" sz="800" dirty="0">
              <a:solidFill>
                <a:srgbClr val="898989"/>
              </a:solidFill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xmlns="" id="{04DC194A-4A50-984A-A4FF-18E7C1994E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925" y="2636912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0AE85-8176-C698-9819-259D2A6A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7" y="-387424"/>
            <a:ext cx="8229600" cy="1224136"/>
          </a:xfrm>
        </p:spPr>
        <p:txBody>
          <a:bodyPr/>
          <a:lstStyle/>
          <a:p>
            <a:r>
              <a:rPr lang="en-GB" b="1" dirty="0"/>
              <a:t>2. BACKGROUND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A323E-8716-2372-DBB9-BC8FB567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8917791" cy="4114800"/>
          </a:xfrm>
        </p:spPr>
        <p:txBody>
          <a:bodyPr/>
          <a:lstStyle/>
          <a:p>
            <a:pPr algn="just"/>
            <a:r>
              <a:rPr lang="en-GB" sz="2400" dirty="0"/>
              <a:t>The department complied with the requirements for submission of the Annual Performance Plan (APP) 2023/2024 and the revised Strategic Plan (SP) 2020/2025 to the DPME by 31 October 2022 and 17 February 2023</a:t>
            </a:r>
          </a:p>
          <a:p>
            <a:pPr algn="just"/>
            <a:r>
              <a:rPr lang="en-GB" sz="2400" dirty="0"/>
              <a:t>The strategic planning session for the NDHS on the draft APP 2023/2024 was held in August 2022. This was followed by the sector strategic planning session on 28 &amp; 29 November 2022</a:t>
            </a:r>
          </a:p>
          <a:p>
            <a:pPr algn="just"/>
            <a:r>
              <a:rPr lang="en-GB" sz="2400" dirty="0"/>
              <a:t>The draft APP was quality assured by the technical team internally and the management during the process</a:t>
            </a:r>
          </a:p>
          <a:p>
            <a:pPr algn="just"/>
            <a:r>
              <a:rPr lang="en-GB" sz="2400" dirty="0"/>
              <a:t>The updating process took into consideration the following: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2000" dirty="0"/>
              <a:t>Comments from the strategic planning sessions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2000" dirty="0"/>
              <a:t>Matters raised by the DPME in their assessment of the first draft APP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2000" dirty="0"/>
              <a:t>Audit findings on the final draft raised by the Internal Audit unit and the Office of the Auditor – General  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2000" dirty="0"/>
              <a:t>Human settlements inputs re-State of the Nation Address</a:t>
            </a:r>
            <a:endParaRPr lang="en-Z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61C88C-6022-5DF7-B352-685A7DF5C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D029395-5F0B-6949-28E5-521E5C3D98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F708DBB-CAC2-42C2-937D-9ED20A5CB6CA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05948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ACE1DA1-046F-1486-7BCE-9327DC9D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CDFA0-23A4-5E44-A822-2723168A628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17DA2B-96DD-3436-21D3-F54E75FF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CC5156-316A-0BBF-D58F-DB8139670F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7F5BB00-7E37-4DF6-8805-FC4FBBD3046A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B45F07-EE80-76D9-D9E4-1906DC33A187}"/>
              </a:ext>
            </a:extLst>
          </p:cNvPr>
          <p:cNvSpPr txBox="1"/>
          <p:nvPr/>
        </p:nvSpPr>
        <p:spPr>
          <a:xfrm>
            <a:off x="617328" y="1772816"/>
            <a:ext cx="8419425" cy="175432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3. Medium Term Strategic Framework (MTSF) Outcomes and Targets </a:t>
            </a:r>
          </a:p>
          <a:p>
            <a:pPr algn="ctr"/>
            <a:r>
              <a:rPr lang="en-GB" sz="3600" b="1" dirty="0">
                <a:highlight>
                  <a:srgbClr val="008000"/>
                </a:highlight>
              </a:rPr>
              <a:t> </a:t>
            </a:r>
            <a:endParaRPr lang="en-ZA" sz="3600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13666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dirty="0"/>
              <a:t>3.1. MTSF OUTCOMES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just">
              <a:buNone/>
            </a:pPr>
            <a:r>
              <a:rPr lang="en-GB" dirty="0"/>
              <a:t>MTSF outcomes: </a:t>
            </a:r>
          </a:p>
          <a:p>
            <a:pPr lvl="2" algn="just"/>
            <a:r>
              <a:rPr lang="en-GB" dirty="0"/>
              <a:t>Spatial transformation through multi-programme integration in priority development areas; </a:t>
            </a:r>
            <a:endParaRPr lang="en-ZA" dirty="0"/>
          </a:p>
          <a:p>
            <a:pPr lvl="2" algn="just"/>
            <a:r>
              <a:rPr lang="en-GB" dirty="0"/>
              <a:t>adequate housing and improved quality living environment; and </a:t>
            </a:r>
            <a:endParaRPr lang="en-ZA" dirty="0"/>
          </a:p>
          <a:p>
            <a:pPr lvl="2" algn="just"/>
            <a:r>
              <a:rPr lang="en-GB" dirty="0"/>
              <a:t>security of tenure. </a:t>
            </a:r>
            <a:endParaRPr lang="en-ZA" dirty="0"/>
          </a:p>
          <a:p>
            <a:pPr marL="0" indent="0" algn="just">
              <a:buNone/>
            </a:pPr>
            <a:r>
              <a:rPr lang="en-GB" cap="all" dirty="0"/>
              <a:t> </a:t>
            </a:r>
            <a:endParaRPr lang="en-ZA" sz="28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FE51B51-5108-4D3C-B985-48D60402A5B5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27372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7504" y="38100"/>
            <a:ext cx="8928992" cy="715963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ZA" altLang="en-US" sz="2400" b="1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3.2. Revised MTSF Five Year Targets (alignment)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0692057"/>
              </p:ext>
            </p:extLst>
          </p:nvPr>
        </p:nvGraphicFramePr>
        <p:xfrm>
          <a:off x="107504" y="704562"/>
          <a:ext cx="8928992" cy="5180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4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6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05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Five Years Target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28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 transformation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 multi programme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  in priority development</a:t>
                      </a:r>
                      <a:r>
                        <a:rPr lang="en-ZA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priority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areas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(PDAs)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invested in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 areas invested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integrated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47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acquired land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2014-2019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rezoned falling</a:t>
                      </a:r>
                      <a:r>
                        <a:rPr lang="en-ZA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the PDAs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of acquired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during 2014-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falling within the PDAs rezoned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929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Adequate housing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improved quality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living environments 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BNG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houses delivered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300 000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BNG houses delivered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92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households that received financial assistance and purchased units through First Home Finance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that received financial assistance and purchased units through First Home Finance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31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75A787-FF58-4FCC-BCA1-BD7EE41AACD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8196C07-254F-440D-BC5D-228EE6898DAD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98449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839200" cy="715963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ZA" altLang="en-US" sz="2400" b="1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Revised MTSF Five Year Targets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39700" y="685800"/>
          <a:ext cx="8851900" cy="518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9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9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18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Five Year Target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90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Adequate housing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improved quality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living environments 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service sites delivered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 serviced sites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4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rental housing units delivered in PDA’s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18 000 rental housing units delivered in PDA’s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88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Community Residential Units (CRU) delivered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 Community Residential Units (CRU) delivered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5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informal settlements upgraded 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Phase 3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 informal settlements upgraded to Phase 3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11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of Tenure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title deeds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1 193 222 title deeds registered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34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AA966F-D954-49B2-A8FD-32C8E8B9494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2A8DE79-BB75-437B-B397-A64AE0917C5D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17262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31837"/>
          </a:xfrm>
          <a:solidFill>
            <a:srgbClr val="00B050"/>
          </a:solidFill>
        </p:spPr>
        <p:txBody>
          <a:bodyPr/>
          <a:lstStyle/>
          <a:p>
            <a:pPr algn="l"/>
            <a:r>
              <a:rPr lang="en-GB" sz="2400" b="1" dirty="0"/>
              <a:t>4.2023/2024 HUMAN SETTLEMENTS SECTOR PRIORITIES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824536"/>
          </a:xfrm>
        </p:spPr>
        <p:txBody>
          <a:bodyPr/>
          <a:lstStyle/>
          <a:p>
            <a:pPr algn="just"/>
            <a:r>
              <a:rPr lang="en-GB" sz="1800" dirty="0"/>
              <a:t>The following are the identified priorities:</a:t>
            </a:r>
          </a:p>
          <a:p>
            <a:pPr lvl="1" algn="just"/>
            <a:r>
              <a:rPr lang="en-GB" sz="1800" dirty="0"/>
              <a:t>Spatial transformation and consolidation by directing grant and other investments into declared priority human settlements &amp; housing development areas, </a:t>
            </a:r>
            <a:r>
              <a:rPr lang="en-ZA" sz="1800" dirty="0"/>
              <a:t>and ensure alignment with the District Development Model </a:t>
            </a:r>
          </a:p>
          <a:p>
            <a:pPr lvl="1" algn="just"/>
            <a:r>
              <a:rPr lang="en-ZA" sz="1800" dirty="0"/>
              <a:t>Review of grants to support developments </a:t>
            </a:r>
          </a:p>
          <a:p>
            <a:pPr lvl="1" algn="just"/>
            <a:r>
              <a:rPr lang="en-GB" sz="1800" dirty="0"/>
              <a:t>Emergency housing. </a:t>
            </a:r>
          </a:p>
          <a:p>
            <a:pPr lvl="1" algn="just"/>
            <a:r>
              <a:rPr lang="en-GB" sz="1800" dirty="0"/>
              <a:t>Unhabitable mud housing</a:t>
            </a:r>
          </a:p>
          <a:p>
            <a:pPr lvl="1" algn="just"/>
            <a:r>
              <a:rPr lang="en-GB" sz="1800" dirty="0"/>
              <a:t>Eradication of asbestos roof</a:t>
            </a:r>
          </a:p>
          <a:p>
            <a:pPr lvl="1" algn="just"/>
            <a:r>
              <a:rPr lang="en-GB" sz="1800" dirty="0"/>
              <a:t>Upscale employment and job opportunities as a contribution to the economic recovery Plan</a:t>
            </a:r>
          </a:p>
          <a:p>
            <a:pPr lvl="1" algn="just"/>
            <a:r>
              <a:rPr lang="en-GB" sz="1800" dirty="0"/>
              <a:t>Upgrading of Informal settlements </a:t>
            </a:r>
          </a:p>
          <a:p>
            <a:pPr lvl="1" algn="just"/>
            <a:r>
              <a:rPr lang="en-GB" sz="1800" dirty="0"/>
              <a:t>Unblocking of blocked projects</a:t>
            </a:r>
          </a:p>
          <a:p>
            <a:pPr lvl="1" algn="just"/>
            <a:r>
              <a:rPr lang="en-GB" sz="1800" dirty="0"/>
              <a:t>Digitalisation </a:t>
            </a:r>
          </a:p>
          <a:p>
            <a:pPr lvl="1" algn="just"/>
            <a:r>
              <a:rPr lang="en-GB" sz="1800" dirty="0"/>
              <a:t>Registration of title deeds</a:t>
            </a:r>
          </a:p>
          <a:p>
            <a:pPr lvl="1" algn="just"/>
            <a:r>
              <a:rPr lang="en-GB" sz="1800" dirty="0"/>
              <a:t>Projects Monitoring</a:t>
            </a:r>
            <a:endParaRPr lang="en-ZA" sz="1800" dirty="0"/>
          </a:p>
          <a:p>
            <a:endParaRPr lang="en-GB" sz="1800" dirty="0"/>
          </a:p>
          <a:p>
            <a:pPr lvl="0" algn="just"/>
            <a:endParaRPr lang="en-ZA" sz="1800" dirty="0">
              <a:solidFill>
                <a:srgbClr val="FF0000"/>
              </a:solidFill>
            </a:endParaRPr>
          </a:p>
          <a:p>
            <a:pPr algn="just"/>
            <a:endParaRPr lang="en-ZA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9BC9B0B-FE27-4216-A8FB-52EC67BEFCF8}" type="datetime1">
              <a:rPr lang="en-ZA" altLang="en-US" smtClean="0"/>
              <a:pPr>
                <a:defRPr/>
              </a:pPr>
              <a:t>2023/05/05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696626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019_GENERIC PRESENTATION">
  <a:themeElements>
    <a:clrScheme name="DHS">
      <a:dk1>
        <a:srgbClr val="000000"/>
      </a:dk1>
      <a:lt1>
        <a:srgbClr val="FFFFFF"/>
      </a:lt1>
      <a:dk2>
        <a:srgbClr val="00582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FA000"/>
      </a:accent6>
      <a:hlink>
        <a:srgbClr val="00582B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S_GENERIC 2019 TEMPLATE2" id="{396FC376-5433-B14D-BA34-9231D790ED96}" vid="{AA9C3A99-0327-4449-B70B-2A3712119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172DDD43204ABAA13032B943B333" ma:contentTypeVersion="0" ma:contentTypeDescription="Create a new document." ma:contentTypeScope="" ma:versionID="af30afe5921cbcd5bbf4012219ee64c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4c7fa04879322299608c547d85b8a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D9494-2CAD-4823-9F47-DB1643E9977B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81F00A-2001-4EC8-B78A-962ECA16A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A54269-043D-4FFB-94C5-A038D27D67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DHS_GENERIC 2019 TEMPLATE2</Template>
  <TotalTime>102</TotalTime>
  <Words>4031</Words>
  <Application>Microsoft Office PowerPoint</Application>
  <PresentationFormat>On-screen Show (4:3)</PresentationFormat>
  <Paragraphs>1136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2019_GENERIC PRESENTATION</vt:lpstr>
      <vt:lpstr>     </vt:lpstr>
      <vt:lpstr>Presentation Outline</vt:lpstr>
      <vt:lpstr>1. Purpose</vt:lpstr>
      <vt:lpstr>2. BACKGROUND</vt:lpstr>
      <vt:lpstr>Slide 5</vt:lpstr>
      <vt:lpstr>3.1. MTSF OUTCOMES</vt:lpstr>
      <vt:lpstr>3.2. Revised MTSF Five Year Targets (alignment)</vt:lpstr>
      <vt:lpstr>Revised MTSF Five Year Targets</vt:lpstr>
      <vt:lpstr>4.2023/2024 HUMAN SETTLEMENTS SECTOR PRIORITIES</vt:lpstr>
      <vt:lpstr>5. Sector Standardised Indicators</vt:lpstr>
      <vt:lpstr>Sector Standardised Indicators</vt:lpstr>
      <vt:lpstr>6. Current Performance Indicators And Targets Per  Branch</vt:lpstr>
      <vt:lpstr>6.1. Administration  6.1.1 Office Of Director-General </vt:lpstr>
      <vt:lpstr>6.1.2 Corporate Services</vt:lpstr>
      <vt:lpstr> 6.1.3 Chief Financial Office  </vt:lpstr>
      <vt:lpstr>  6.2. Research, Policy, Strategy And Planning  </vt:lpstr>
      <vt:lpstr>  Research, Policy, Strategy And Planning  </vt:lpstr>
      <vt:lpstr>6.3.Entities Oversight, IGR, Monitoring And Evaluation </vt:lpstr>
      <vt:lpstr> 6.4. INFORMAL SETTLEMENTS UPGRADING AND EMERGENCY HOUSING </vt:lpstr>
      <vt:lpstr>6.5. Affordable, Rental And Social Housing</vt:lpstr>
      <vt:lpstr>Affordable, Rental And Social Housing</vt:lpstr>
      <vt:lpstr> Affordable, Rental And Social Housing</vt:lpstr>
      <vt:lpstr> MTSF Progress Indicator Table as at March 2023</vt:lpstr>
      <vt:lpstr> MTSF Progress Indicator Table as at March 2023</vt:lpstr>
      <vt:lpstr>MTSF Progress Indicator Table as at March 2023</vt:lpstr>
      <vt:lpstr>Final 2023/2024 Provincial Targets</vt:lpstr>
      <vt:lpstr>Final 2023/2024 Provincial Targets</vt:lpstr>
      <vt:lpstr>Final 2023/2024 Provincial Targets</vt:lpstr>
      <vt:lpstr>7. BUDGETS</vt:lpstr>
      <vt:lpstr>Summary of the Department’s 2023 MTEF allocation by Programme</vt:lpstr>
      <vt:lpstr>Summary of allocation by economic classifications</vt:lpstr>
      <vt:lpstr>Human Settlements Development Grant: Provinces</vt:lpstr>
      <vt:lpstr>Informal Settlements Upgrading Partnership Grant: Provinces</vt:lpstr>
      <vt:lpstr>Urban Settlements Development Grant (USDG) allocation by Metro</vt:lpstr>
      <vt:lpstr>Informal Settlements Upgrading Partnership Grant: Metros</vt:lpstr>
      <vt:lpstr>4. Recommendations</vt:lpstr>
      <vt:lpstr>THANK YOU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Arial Bold aligned left 18-24 pt</dc:title>
  <dc:creator>Victor Rajkumar</dc:creator>
  <cp:lastModifiedBy>USER</cp:lastModifiedBy>
  <cp:revision>535</cp:revision>
  <cp:lastPrinted>2023-03-23T13:59:01Z</cp:lastPrinted>
  <dcterms:created xsi:type="dcterms:W3CDTF">2021-09-20T06:47:03Z</dcterms:created>
  <dcterms:modified xsi:type="dcterms:W3CDTF">2023-05-05T07:25:26Z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0x010100DE54172DDD43204ABAA13032B943B333</vt:lpwstr>
  </property>
</Properties>
</file>