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Default Extension="wdp" ContentType="image/vnd.ms-photo"/>
  <Override PartName="/ppt/charts/colors1.xml" ContentType="application/vnd.ms-office.chartcolorstyl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charts/chart6.xml" ContentType="application/vnd.openxmlformats-officedocument.drawingml.chart+xml"/>
  <Override PartName="/ppt/charts/style8.xml" ContentType="application/vnd.ms-office.chartstyle+xml"/>
  <Override PartName="/ppt/slideMasters/slideMaster7.xml" ContentType="application/vnd.openxmlformats-officedocument.presentationml.slideMaster+xml"/>
  <Override PartName="/ppt/theme/theme9.xml" ContentType="application/vnd.openxmlformats-officedocument.theme+xml"/>
  <Override PartName="/ppt/charts/chart4.xml" ContentType="application/vnd.openxmlformats-officedocument.drawingml.chart+xml"/>
  <Override PartName="/ppt/charts/style6.xml" ContentType="application/vnd.ms-office.chartstyl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style7.xml" ContentType="application/vnd.ms-office.chartstyl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82" r:id="rId2"/>
    <p:sldMasterId id="2147483687" r:id="rId3"/>
    <p:sldMasterId id="2147483691" r:id="rId4"/>
    <p:sldMasterId id="2147483696" r:id="rId5"/>
    <p:sldMasterId id="2147483701" r:id="rId6"/>
    <p:sldMasterId id="2147483706" r:id="rId7"/>
    <p:sldMasterId id="2147483711" r:id="rId8"/>
    <p:sldMasterId id="2147483716" r:id="rId9"/>
  </p:sldMasterIdLst>
  <p:notesMasterIdLst>
    <p:notesMasterId r:id="rId79"/>
  </p:notesMasterIdLst>
  <p:handoutMasterIdLst>
    <p:handoutMasterId r:id="rId80"/>
  </p:handoutMasterIdLst>
  <p:sldIdLst>
    <p:sldId id="417" r:id="rId10"/>
    <p:sldId id="368" r:id="rId11"/>
    <p:sldId id="369" r:id="rId12"/>
    <p:sldId id="261" r:id="rId13"/>
    <p:sldId id="376" r:id="rId14"/>
    <p:sldId id="265" r:id="rId15"/>
    <p:sldId id="407" r:id="rId16"/>
    <p:sldId id="408" r:id="rId17"/>
    <p:sldId id="409" r:id="rId18"/>
    <p:sldId id="410" r:id="rId19"/>
    <p:sldId id="411" r:id="rId20"/>
    <p:sldId id="414" r:id="rId21"/>
    <p:sldId id="381" r:id="rId22"/>
    <p:sldId id="382" r:id="rId23"/>
    <p:sldId id="379" r:id="rId24"/>
    <p:sldId id="383" r:id="rId25"/>
    <p:sldId id="327" r:id="rId26"/>
    <p:sldId id="418" r:id="rId27"/>
    <p:sldId id="419" r:id="rId28"/>
    <p:sldId id="415" r:id="rId29"/>
    <p:sldId id="288" r:id="rId30"/>
    <p:sldId id="372" r:id="rId31"/>
    <p:sldId id="279" r:id="rId32"/>
    <p:sldId id="387" r:id="rId33"/>
    <p:sldId id="289" r:id="rId34"/>
    <p:sldId id="280" r:id="rId35"/>
    <p:sldId id="281" r:id="rId36"/>
    <p:sldId id="298" r:id="rId37"/>
    <p:sldId id="388" r:id="rId38"/>
    <p:sldId id="390" r:id="rId39"/>
    <p:sldId id="389" r:id="rId40"/>
    <p:sldId id="290" r:id="rId41"/>
    <p:sldId id="282" r:id="rId42"/>
    <p:sldId id="293" r:id="rId43"/>
    <p:sldId id="283" r:id="rId44"/>
    <p:sldId id="398" r:id="rId45"/>
    <p:sldId id="396" r:id="rId46"/>
    <p:sldId id="397" r:id="rId47"/>
    <p:sldId id="399" r:id="rId48"/>
    <p:sldId id="402" r:id="rId49"/>
    <p:sldId id="403" r:id="rId50"/>
    <p:sldId id="404" r:id="rId51"/>
    <p:sldId id="405" r:id="rId52"/>
    <p:sldId id="295" r:id="rId53"/>
    <p:sldId id="284" r:id="rId54"/>
    <p:sldId id="328" r:id="rId55"/>
    <p:sldId id="329" r:id="rId56"/>
    <p:sldId id="393" r:id="rId57"/>
    <p:sldId id="394" r:id="rId58"/>
    <p:sldId id="395" r:id="rId59"/>
    <p:sldId id="416" r:id="rId60"/>
    <p:sldId id="437"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32" r:id="rId74"/>
    <p:sldId id="433" r:id="rId75"/>
    <p:sldId id="434" r:id="rId76"/>
    <p:sldId id="435" r:id="rId77"/>
    <p:sldId id="438"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097" autoAdjust="0"/>
  </p:normalViewPr>
  <p:slideViewPr>
    <p:cSldViewPr snapToGrid="0" snapToObjects="1" showGuides="1">
      <p:cViewPr varScale="1">
        <p:scale>
          <a:sx n="69" d="100"/>
          <a:sy n="69" d="100"/>
        </p:scale>
        <p:origin x="-1416" y="-90"/>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r>
              <a:rPr lang="en-ZA" sz="1600">
                <a:latin typeface="Arial" panose="020B0604020202020204" pitchFamily="34" charset="0"/>
                <a:cs typeface="Arial" panose="020B0604020202020204" pitchFamily="34" charset="0"/>
              </a:rPr>
              <a:t>Poverty incidence of households by subjective poverty indicator and age and sex of the household head -2019</a:t>
            </a:r>
          </a:p>
        </c:rich>
      </c:tx>
      <c:spPr>
        <a:noFill/>
        <a:ln>
          <a:noFill/>
        </a:ln>
        <a:effectLst/>
      </c:spPr>
    </c:title>
    <c:plotArea>
      <c:layout/>
      <c:barChart>
        <c:barDir val="col"/>
        <c:grouping val="clustered"/>
        <c:ser>
          <c:idx val="0"/>
          <c:order val="0"/>
          <c:tx>
            <c:strRef>
              <c:f>Sheet1!$B$18</c:f>
              <c:strCache>
                <c:ptCount val="1"/>
                <c:pt idx="0">
                  <c:v>&lt;35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multiLvlStrRef>
              <c:f>Sheet1!$C$16:$J$17</c:f>
              <c:multiLvlStrCache>
                <c:ptCount val="8"/>
                <c:lvl>
                  <c:pt idx="0">
                    <c:v>Male</c:v>
                  </c:pt>
                  <c:pt idx="1">
                    <c:v>Female</c:v>
                  </c:pt>
                  <c:pt idx="3">
                    <c:v>Male</c:v>
                  </c:pt>
                  <c:pt idx="4">
                    <c:v>Female</c:v>
                  </c:pt>
                  <c:pt idx="6">
                    <c:v>Male</c:v>
                  </c:pt>
                  <c:pt idx="7">
                    <c:v>Female</c:v>
                  </c:pt>
                </c:lvl>
                <c:lvl>
                  <c:pt idx="0">
                    <c:v>Subjective Wealth Indicator (SPWQ)</c:v>
                  </c:pt>
                  <c:pt idx="3">
                    <c:v>Minimum Income Question (MIQ)</c:v>
                  </c:pt>
                  <c:pt idx="6">
                    <c:v>Income Evaluation Question (IEQ)</c:v>
                  </c:pt>
                </c:lvl>
              </c:multiLvlStrCache>
            </c:multiLvlStrRef>
          </c:cat>
          <c:val>
            <c:numRef>
              <c:f>Sheet1!$C$18:$J$18</c:f>
              <c:numCache>
                <c:formatCode>General</c:formatCode>
                <c:ptCount val="8"/>
                <c:pt idx="0">
                  <c:v>29.7</c:v>
                </c:pt>
                <c:pt idx="1">
                  <c:v>31</c:v>
                </c:pt>
                <c:pt idx="3">
                  <c:v>56.2</c:v>
                </c:pt>
                <c:pt idx="4">
                  <c:v>58.2</c:v>
                </c:pt>
                <c:pt idx="6">
                  <c:v>47.6</c:v>
                </c:pt>
                <c:pt idx="7">
                  <c:v>51.2</c:v>
                </c:pt>
              </c:numCache>
            </c:numRef>
          </c:val>
          <c:extLst xmlns:c16r2="http://schemas.microsoft.com/office/drawing/2015/06/chart">
            <c:ext xmlns:c16="http://schemas.microsoft.com/office/drawing/2014/chart" uri="{C3380CC4-5D6E-409C-BE32-E72D297353CC}">
              <c16:uniqueId val="{00000000-F93C-394E-BB7B-D56D05689995}"/>
            </c:ext>
          </c:extLst>
        </c:ser>
        <c:ser>
          <c:idx val="1"/>
          <c:order val="1"/>
          <c:tx>
            <c:strRef>
              <c:f>Sheet1!$B$19</c:f>
              <c:strCache>
                <c:ptCount val="1"/>
                <c:pt idx="0">
                  <c:v>35-54</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cat>
            <c:multiLvlStrRef>
              <c:f>Sheet1!$C$16:$J$17</c:f>
              <c:multiLvlStrCache>
                <c:ptCount val="8"/>
                <c:lvl>
                  <c:pt idx="0">
                    <c:v>Male</c:v>
                  </c:pt>
                  <c:pt idx="1">
                    <c:v>Female</c:v>
                  </c:pt>
                  <c:pt idx="3">
                    <c:v>Male</c:v>
                  </c:pt>
                  <c:pt idx="4">
                    <c:v>Female</c:v>
                  </c:pt>
                  <c:pt idx="6">
                    <c:v>Male</c:v>
                  </c:pt>
                  <c:pt idx="7">
                    <c:v>Female</c:v>
                  </c:pt>
                </c:lvl>
                <c:lvl>
                  <c:pt idx="0">
                    <c:v>Subjective Wealth Indicator (SPWQ)</c:v>
                  </c:pt>
                  <c:pt idx="3">
                    <c:v>Minimum Income Question (MIQ)</c:v>
                  </c:pt>
                  <c:pt idx="6">
                    <c:v>Income Evaluation Question (IEQ)</c:v>
                  </c:pt>
                </c:lvl>
              </c:multiLvlStrCache>
            </c:multiLvlStrRef>
          </c:cat>
          <c:val>
            <c:numRef>
              <c:f>Sheet1!$C$19:$J$19</c:f>
              <c:numCache>
                <c:formatCode>General</c:formatCode>
                <c:ptCount val="8"/>
                <c:pt idx="0">
                  <c:v>23.9</c:v>
                </c:pt>
                <c:pt idx="1">
                  <c:v>29.4</c:v>
                </c:pt>
                <c:pt idx="3">
                  <c:v>57.6</c:v>
                </c:pt>
                <c:pt idx="4">
                  <c:v>60.4</c:v>
                </c:pt>
                <c:pt idx="6">
                  <c:v>43.5</c:v>
                </c:pt>
                <c:pt idx="7">
                  <c:v>49.7</c:v>
                </c:pt>
              </c:numCache>
            </c:numRef>
          </c:val>
          <c:extLst xmlns:c16r2="http://schemas.microsoft.com/office/drawing/2015/06/chart">
            <c:ext xmlns:c16="http://schemas.microsoft.com/office/drawing/2014/chart" uri="{C3380CC4-5D6E-409C-BE32-E72D297353CC}">
              <c16:uniqueId val="{00000001-F93C-394E-BB7B-D56D05689995}"/>
            </c:ext>
          </c:extLst>
        </c:ser>
        <c:ser>
          <c:idx val="2"/>
          <c:order val="2"/>
          <c:tx>
            <c:strRef>
              <c:f>Sheet1!$B$20</c:f>
              <c:strCache>
                <c:ptCount val="1"/>
                <c:pt idx="0">
                  <c:v>55-64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cat>
            <c:multiLvlStrRef>
              <c:f>Sheet1!$C$16:$J$17</c:f>
              <c:multiLvlStrCache>
                <c:ptCount val="8"/>
                <c:lvl>
                  <c:pt idx="0">
                    <c:v>Male</c:v>
                  </c:pt>
                  <c:pt idx="1">
                    <c:v>Female</c:v>
                  </c:pt>
                  <c:pt idx="3">
                    <c:v>Male</c:v>
                  </c:pt>
                  <c:pt idx="4">
                    <c:v>Female</c:v>
                  </c:pt>
                  <c:pt idx="6">
                    <c:v>Male</c:v>
                  </c:pt>
                  <c:pt idx="7">
                    <c:v>Female</c:v>
                  </c:pt>
                </c:lvl>
                <c:lvl>
                  <c:pt idx="0">
                    <c:v>Subjective Wealth Indicator (SPWQ)</c:v>
                  </c:pt>
                  <c:pt idx="3">
                    <c:v>Minimum Income Question (MIQ)</c:v>
                  </c:pt>
                  <c:pt idx="6">
                    <c:v>Income Evaluation Question (IEQ)</c:v>
                  </c:pt>
                </c:lvl>
              </c:multiLvlStrCache>
            </c:multiLvlStrRef>
          </c:cat>
          <c:val>
            <c:numRef>
              <c:f>Sheet1!$C$20:$J$20</c:f>
              <c:numCache>
                <c:formatCode>General</c:formatCode>
                <c:ptCount val="8"/>
                <c:pt idx="0">
                  <c:v>21.2</c:v>
                </c:pt>
                <c:pt idx="1">
                  <c:v>26</c:v>
                </c:pt>
                <c:pt idx="3">
                  <c:v>56.4</c:v>
                </c:pt>
                <c:pt idx="4">
                  <c:v>57.6</c:v>
                </c:pt>
                <c:pt idx="6">
                  <c:v>43.2</c:v>
                </c:pt>
                <c:pt idx="7">
                  <c:v>48.7</c:v>
                </c:pt>
              </c:numCache>
            </c:numRef>
          </c:val>
          <c:extLst xmlns:c16r2="http://schemas.microsoft.com/office/drawing/2015/06/chart">
            <c:ext xmlns:c16="http://schemas.microsoft.com/office/drawing/2014/chart" uri="{C3380CC4-5D6E-409C-BE32-E72D297353CC}">
              <c16:uniqueId val="{00000002-F93C-394E-BB7B-D56D05689995}"/>
            </c:ext>
          </c:extLst>
        </c:ser>
        <c:ser>
          <c:idx val="3"/>
          <c:order val="3"/>
          <c:tx>
            <c:strRef>
              <c:f>Sheet1!$B$21</c:f>
              <c:strCache>
                <c:ptCount val="1"/>
                <c:pt idx="0">
                  <c:v>65+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cat>
            <c:multiLvlStrRef>
              <c:f>Sheet1!$C$16:$J$17</c:f>
              <c:multiLvlStrCache>
                <c:ptCount val="8"/>
                <c:lvl>
                  <c:pt idx="0">
                    <c:v>Male</c:v>
                  </c:pt>
                  <c:pt idx="1">
                    <c:v>Female</c:v>
                  </c:pt>
                  <c:pt idx="3">
                    <c:v>Male</c:v>
                  </c:pt>
                  <c:pt idx="4">
                    <c:v>Female</c:v>
                  </c:pt>
                  <c:pt idx="6">
                    <c:v>Male</c:v>
                  </c:pt>
                  <c:pt idx="7">
                    <c:v>Female</c:v>
                  </c:pt>
                </c:lvl>
                <c:lvl>
                  <c:pt idx="0">
                    <c:v>Subjective Wealth Indicator (SPWQ)</c:v>
                  </c:pt>
                  <c:pt idx="3">
                    <c:v>Minimum Income Question (MIQ)</c:v>
                  </c:pt>
                  <c:pt idx="6">
                    <c:v>Income Evaluation Question (IEQ)</c:v>
                  </c:pt>
                </c:lvl>
              </c:multiLvlStrCache>
            </c:multiLvlStrRef>
          </c:cat>
          <c:val>
            <c:numRef>
              <c:f>Sheet1!$C$21:$J$21</c:f>
              <c:numCache>
                <c:formatCode>General</c:formatCode>
                <c:ptCount val="8"/>
                <c:pt idx="0">
                  <c:v>19.399999999999999</c:v>
                </c:pt>
                <c:pt idx="1">
                  <c:v>25.7</c:v>
                </c:pt>
                <c:pt idx="3">
                  <c:v>48.5</c:v>
                </c:pt>
                <c:pt idx="4">
                  <c:v>53.8</c:v>
                </c:pt>
                <c:pt idx="6">
                  <c:v>42.3</c:v>
                </c:pt>
                <c:pt idx="7">
                  <c:v>48</c:v>
                </c:pt>
              </c:numCache>
            </c:numRef>
          </c:val>
          <c:extLst xmlns:c16r2="http://schemas.microsoft.com/office/drawing/2015/06/chart">
            <c:ext xmlns:c16="http://schemas.microsoft.com/office/drawing/2014/chart" uri="{C3380CC4-5D6E-409C-BE32-E72D297353CC}">
              <c16:uniqueId val="{00000003-F93C-394E-BB7B-D56D05689995}"/>
            </c:ext>
          </c:extLst>
        </c:ser>
        <c:ser>
          <c:idx val="4"/>
          <c:order val="4"/>
          <c:tx>
            <c:strRef>
              <c:f>Sheet1!$B$22</c:f>
              <c:strCache>
                <c:ptCount val="1"/>
                <c:pt idx="0">
                  <c:v>South Africa</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cat>
            <c:multiLvlStrRef>
              <c:f>Sheet1!$C$16:$J$17</c:f>
              <c:multiLvlStrCache>
                <c:ptCount val="8"/>
                <c:lvl>
                  <c:pt idx="0">
                    <c:v>Male</c:v>
                  </c:pt>
                  <c:pt idx="1">
                    <c:v>Female</c:v>
                  </c:pt>
                  <c:pt idx="3">
                    <c:v>Male</c:v>
                  </c:pt>
                  <c:pt idx="4">
                    <c:v>Female</c:v>
                  </c:pt>
                  <c:pt idx="6">
                    <c:v>Male</c:v>
                  </c:pt>
                  <c:pt idx="7">
                    <c:v>Female</c:v>
                  </c:pt>
                </c:lvl>
                <c:lvl>
                  <c:pt idx="0">
                    <c:v>Subjective Wealth Indicator (SPWQ)</c:v>
                  </c:pt>
                  <c:pt idx="3">
                    <c:v>Minimum Income Question (MIQ)</c:v>
                  </c:pt>
                  <c:pt idx="6">
                    <c:v>Income Evaluation Question (IEQ)</c:v>
                  </c:pt>
                </c:lvl>
              </c:multiLvlStrCache>
            </c:multiLvlStrRef>
          </c:cat>
          <c:val>
            <c:numRef>
              <c:f>Sheet1!$C$22:$J$22</c:f>
              <c:numCache>
                <c:formatCode>General</c:formatCode>
                <c:ptCount val="8"/>
                <c:pt idx="0">
                  <c:v>24.8</c:v>
                </c:pt>
                <c:pt idx="1">
                  <c:v>28.5</c:v>
                </c:pt>
                <c:pt idx="3">
                  <c:v>56.2</c:v>
                </c:pt>
                <c:pt idx="4">
                  <c:v>58.2</c:v>
                </c:pt>
                <c:pt idx="6">
                  <c:v>44.6</c:v>
                </c:pt>
                <c:pt idx="7">
                  <c:v>49.6</c:v>
                </c:pt>
              </c:numCache>
            </c:numRef>
          </c:val>
          <c:extLst xmlns:c16r2="http://schemas.microsoft.com/office/drawing/2015/06/chart">
            <c:ext xmlns:c16="http://schemas.microsoft.com/office/drawing/2014/chart" uri="{C3380CC4-5D6E-409C-BE32-E72D297353CC}">
              <c16:uniqueId val="{00000004-F93C-394E-BB7B-D56D05689995}"/>
            </c:ext>
          </c:extLst>
        </c:ser>
        <c:dLbls/>
        <c:gapWidth val="100"/>
        <c:overlap val="-24"/>
        <c:axId val="108130304"/>
        <c:axId val="108131840"/>
      </c:barChart>
      <c:catAx>
        <c:axId val="10813030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8131840"/>
        <c:crosses val="autoZero"/>
        <c:auto val="1"/>
        <c:lblAlgn val="ctr"/>
        <c:lblOffset val="100"/>
      </c:catAx>
      <c:valAx>
        <c:axId val="108131840"/>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813030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Narrow" panose="020B0606020202030204" pitchFamily="34" charset="0"/>
                <a:ea typeface="+mn-ea"/>
                <a:cs typeface="+mn-cs"/>
              </a:defRPr>
            </a:pPr>
            <a:r>
              <a:rPr lang="en-US" sz="1200" dirty="0">
                <a:latin typeface="Arial Narrow" panose="020B0606020202030204" pitchFamily="34" charset="0"/>
              </a:rPr>
              <a:t>Working age population – QLFS Q2,</a:t>
            </a:r>
            <a:r>
              <a:rPr lang="en-US" sz="1200" baseline="0" dirty="0">
                <a:latin typeface="Arial Narrow" panose="020B0606020202030204" pitchFamily="34" charset="0"/>
              </a:rPr>
              <a:t> 2022</a:t>
            </a:r>
            <a:endParaRPr lang="en-US" sz="1200" dirty="0">
              <a:latin typeface="Arial Narrow" panose="020B0606020202030204" pitchFamily="34" charset="0"/>
            </a:endParaRPr>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4.4092323075213886E-2"/>
          <c:y val="0.1999695997754487"/>
          <c:w val="0.89563501782630228"/>
          <c:h val="0.80003040022455141"/>
        </c:manualLayout>
      </c:layout>
      <c:pie3DChart>
        <c:varyColors val="1"/>
        <c:ser>
          <c:idx val="0"/>
          <c:order val="0"/>
          <c:tx>
            <c:strRef>
              <c:f>Sheet1!$B$11</c:f>
              <c:strCache>
                <c:ptCount val="1"/>
                <c:pt idx="0">
                  <c:v>Working age population</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A96A-4631-A9FE-D40828B5FEF8}"/>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A96A-4631-A9FE-D40828B5FEF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Val val="1"/>
            <c:showCatName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Sheet1!$A$12:$A$13</c:f>
              <c:strCache>
                <c:ptCount val="2"/>
                <c:pt idx="0">
                  <c:v>Women</c:v>
                </c:pt>
                <c:pt idx="1">
                  <c:v>Men </c:v>
                </c:pt>
              </c:strCache>
            </c:strRef>
          </c:cat>
          <c:val>
            <c:numRef>
              <c:f>Sheet1!$B$12:$B$13</c:f>
              <c:numCache>
                <c:formatCode>#,##0</c:formatCode>
                <c:ptCount val="2"/>
                <c:pt idx="0">
                  <c:v>20257000</c:v>
                </c:pt>
                <c:pt idx="1">
                  <c:v>19920000</c:v>
                </c:pt>
              </c:numCache>
            </c:numRef>
          </c:val>
          <c:extLst xmlns:c16r2="http://schemas.microsoft.com/office/drawing/2015/06/chart">
            <c:ext xmlns:c16="http://schemas.microsoft.com/office/drawing/2014/chart" uri="{C3380CC4-5D6E-409C-BE32-E72D297353CC}">
              <c16:uniqueId val="{00000004-A96A-4631-A9FE-D40828B5FEF8}"/>
            </c:ext>
          </c:extLst>
        </c:ser>
        <c:dLbls>
          <c:showCatName val="1"/>
        </c:dLbls>
      </c:pie3DChart>
      <c:spPr>
        <a:noFill/>
        <a:ln>
          <a:noFill/>
        </a:ln>
        <a:effectLst/>
      </c:spPr>
    </c:plotArea>
    <c:legend>
      <c:legendPos val="r"/>
      <c:layout>
        <c:manualLayout>
          <c:xMode val="edge"/>
          <c:yMode val="edge"/>
          <c:x val="0.80344197866903688"/>
          <c:y val="0.79317356430043817"/>
          <c:w val="0.18052444930361272"/>
          <c:h val="0.19985256823614816"/>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Narrow" panose="020B0606020202030204" pitchFamily="34" charset="0"/>
                <a:ea typeface="+mn-ea"/>
                <a:cs typeface="+mn-cs"/>
              </a:defRPr>
            </a:pPr>
            <a:r>
              <a:rPr lang="en-US" sz="1200" dirty="0"/>
              <a:t>No in the labour Force – QLFS Q2, 2022</a:t>
            </a:r>
          </a:p>
        </c:rich>
      </c:tx>
      <c:layout>
        <c:manualLayout>
          <c:xMode val="edge"/>
          <c:yMode val="edge"/>
          <c:x val="0.21296073998362441"/>
          <c:y val="3.545830322247108E-2"/>
        </c:manualLayout>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462446753852062E-2"/>
          <c:y val="0.21310440236705117"/>
          <c:w val="0.87567166198363844"/>
          <c:h val="0.78689559763294881"/>
        </c:manualLayout>
      </c:layout>
      <c:pie3DChart>
        <c:varyColors val="1"/>
        <c:ser>
          <c:idx val="0"/>
          <c:order val="0"/>
          <c:tx>
            <c:strRef>
              <c:f>Sheet1!$B$3</c:f>
              <c:strCache>
                <c:ptCount val="1"/>
                <c:pt idx="0">
                  <c:v>No in the labour Force</c:v>
                </c:pt>
              </c:strCache>
            </c:strRef>
          </c:tx>
          <c:explosion val="3"/>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6F2-4F59-88EA-4B1FEAEE5312}"/>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6F2-4F59-88EA-4B1FEAEE531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Sheet1!$A$4:$A$5</c:f>
              <c:strCache>
                <c:ptCount val="2"/>
                <c:pt idx="0">
                  <c:v>Women</c:v>
                </c:pt>
                <c:pt idx="1">
                  <c:v>Men</c:v>
                </c:pt>
              </c:strCache>
            </c:strRef>
          </c:cat>
          <c:val>
            <c:numRef>
              <c:f>Sheet1!$B$4:$B$5</c:f>
              <c:numCache>
                <c:formatCode>General</c:formatCode>
                <c:ptCount val="2"/>
                <c:pt idx="0">
                  <c:v>10276000</c:v>
                </c:pt>
                <c:pt idx="1">
                  <c:v>12392000</c:v>
                </c:pt>
              </c:numCache>
            </c:numRef>
          </c:val>
          <c:extLst xmlns:c16r2="http://schemas.microsoft.com/office/drawing/2015/06/chart">
            <c:ext xmlns:c16="http://schemas.microsoft.com/office/drawing/2014/chart" uri="{C3380CC4-5D6E-409C-BE32-E72D297353CC}">
              <c16:uniqueId val="{00000004-96F2-4F59-88EA-4B1FEAEE5312}"/>
            </c:ext>
          </c:extLst>
        </c:ser>
        <c:dLbls>
          <c:showPercent val="1"/>
        </c:dLbls>
      </c:pie3DChart>
      <c:spPr>
        <a:noFill/>
        <a:ln>
          <a:noFill/>
        </a:ln>
        <a:effectLst/>
      </c:spPr>
    </c:plotArea>
    <c:legend>
      <c:legendPos val="r"/>
      <c:layout>
        <c:manualLayout>
          <c:xMode val="edge"/>
          <c:yMode val="edge"/>
          <c:x val="0.77635444827723732"/>
          <c:y val="0.78753635988409498"/>
          <c:w val="0.22364555172276268"/>
          <c:h val="0.19945435162258968"/>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Narrow" panose="020B0606020202030204" pitchFamily="34" charset="0"/>
                <a:ea typeface="+mn-ea"/>
                <a:cs typeface="+mn-cs"/>
              </a:defRPr>
            </a:pPr>
            <a:r>
              <a:rPr lang="en-ZA" dirty="0"/>
              <a:t>No. Employed – QLFS Q2,2022</a:t>
            </a:r>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6388808570890328E-2"/>
          <c:y val="0.2609903979194807"/>
          <c:w val="0.97361119142910979"/>
          <c:h val="0.6852376765519107"/>
        </c:manualLayout>
      </c:layout>
      <c:pie3DChart>
        <c:varyColors val="1"/>
        <c:ser>
          <c:idx val="0"/>
          <c:order val="0"/>
          <c:tx>
            <c:strRef>
              <c:f>Sheet1!$B$7</c:f>
              <c:strCache>
                <c:ptCount val="1"/>
                <c:pt idx="0">
                  <c:v>No. Employed</c:v>
                </c:pt>
              </c:strCache>
            </c:strRef>
          </c:tx>
          <c:explosion val="2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A1B7-41CD-98F1-C8925C7ECF57}"/>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A1B7-41CD-98F1-C8925C7ECF5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Sheet1!$A$8:$A$9</c:f>
              <c:strCache>
                <c:ptCount val="2"/>
                <c:pt idx="0">
                  <c:v>Women</c:v>
                </c:pt>
                <c:pt idx="1">
                  <c:v>Men</c:v>
                </c:pt>
              </c:strCache>
            </c:strRef>
          </c:cat>
          <c:val>
            <c:numRef>
              <c:f>Sheet1!$B$8:$B$9</c:f>
              <c:numCache>
                <c:formatCode>General</c:formatCode>
                <c:ptCount val="2"/>
                <c:pt idx="0">
                  <c:v>7225000</c:v>
                </c:pt>
                <c:pt idx="1">
                  <c:v>9156000</c:v>
                </c:pt>
              </c:numCache>
            </c:numRef>
          </c:val>
          <c:extLst xmlns:c16r2="http://schemas.microsoft.com/office/drawing/2015/06/chart">
            <c:ext xmlns:c16="http://schemas.microsoft.com/office/drawing/2014/chart" uri="{C3380CC4-5D6E-409C-BE32-E72D297353CC}">
              <c16:uniqueId val="{00000004-A1B7-41CD-98F1-C8925C7ECF57}"/>
            </c:ext>
          </c:extLst>
        </c:ser>
        <c:dLbls>
          <c:showPercent val="1"/>
        </c:dLbls>
      </c:pie3DChart>
      <c:spPr>
        <a:noFill/>
        <a:ln>
          <a:noFill/>
        </a:ln>
        <a:effectLst/>
      </c:spPr>
    </c:plotArea>
    <c:legend>
      <c:legendPos val="r"/>
      <c:layout>
        <c:manualLayout>
          <c:xMode val="edge"/>
          <c:yMode val="edge"/>
          <c:x val="0.77004474116573962"/>
          <c:y val="0.78863293817073032"/>
          <c:w val="0.20292110746358991"/>
          <c:h val="0.19877441273557128"/>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LFPR</a:t>
            </a:r>
          </a:p>
        </c:rich>
      </c:tx>
      <c:layout>
        <c:manualLayout>
          <c:xMode val="edge"/>
          <c:yMode val="edge"/>
          <c:x val="0.40618487905599093"/>
          <c:y val="4.5920198288478278E-2"/>
        </c:manualLayout>
      </c:layout>
      <c:spPr>
        <a:noFill/>
        <a:ln>
          <a:noFill/>
        </a:ln>
        <a:effectLst/>
      </c:spPr>
    </c:title>
    <c:plotArea>
      <c:layout>
        <c:manualLayout>
          <c:layoutTarget val="inner"/>
          <c:xMode val="edge"/>
          <c:yMode val="edge"/>
          <c:x val="0.13649076912737107"/>
          <c:y val="0.10990723758369364"/>
          <c:w val="0.71829852792863302"/>
          <c:h val="0.8269719244992394"/>
        </c:manualLayout>
      </c:layout>
      <c:lineChart>
        <c:grouping val="standard"/>
        <c:ser>
          <c:idx val="0"/>
          <c:order val="0"/>
          <c:tx>
            <c:strRef>
              <c:f>LFPR!$B$3</c:f>
              <c:strCache>
                <c:ptCount val="1"/>
                <c:pt idx="0">
                  <c:v>Male</c:v>
                </c:pt>
              </c:strCache>
            </c:strRef>
          </c:tx>
          <c:spPr>
            <a:ln w="31750" cap="rnd">
              <a:solidFill>
                <a:srgbClr val="00407D"/>
              </a:solidFill>
              <a:round/>
            </a:ln>
            <a:effectLst/>
          </c:spPr>
          <c:marker>
            <c:symbol val="none"/>
          </c:marker>
          <c:dLbls>
            <c:dLbl>
              <c:idx val="5"/>
              <c:layout>
                <c:manualLayout>
                  <c:x val="2.5242886642695733E-2"/>
                  <c:y val="-3.73101611093886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A1C-46BF-9035-FBBC15E9E545}"/>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07D"/>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LFPR!$A$4:$A$9</c:f>
              <c:numCache>
                <c:formatCode>General</c:formatCode>
                <c:ptCount val="6"/>
                <c:pt idx="0">
                  <c:v>2017</c:v>
                </c:pt>
                <c:pt idx="1">
                  <c:v>2018</c:v>
                </c:pt>
                <c:pt idx="2">
                  <c:v>2019</c:v>
                </c:pt>
                <c:pt idx="3">
                  <c:v>2020</c:v>
                </c:pt>
                <c:pt idx="4">
                  <c:v>2021</c:v>
                </c:pt>
                <c:pt idx="5">
                  <c:v>2022</c:v>
                </c:pt>
              </c:numCache>
            </c:numRef>
          </c:cat>
          <c:val>
            <c:numRef>
              <c:f>LFPR!$B$4:$B$9</c:f>
              <c:numCache>
                <c:formatCode>General</c:formatCode>
                <c:ptCount val="6"/>
                <c:pt idx="0" formatCode="0.0">
                  <c:v>66.599999999999994</c:v>
                </c:pt>
                <c:pt idx="1">
                  <c:v>65.599999999999994</c:v>
                </c:pt>
                <c:pt idx="2" formatCode="0.0">
                  <c:v>65</c:v>
                </c:pt>
                <c:pt idx="3">
                  <c:v>66.3</c:v>
                </c:pt>
                <c:pt idx="4" formatCode="0.0">
                  <c:v>62.6</c:v>
                </c:pt>
                <c:pt idx="5" formatCode="0.0">
                  <c:v>63.2</c:v>
                </c:pt>
              </c:numCache>
            </c:numRef>
          </c:val>
          <c:extLst xmlns:c16r2="http://schemas.microsoft.com/office/drawing/2015/06/chart">
            <c:ext xmlns:c16="http://schemas.microsoft.com/office/drawing/2014/chart" uri="{C3380CC4-5D6E-409C-BE32-E72D297353CC}">
              <c16:uniqueId val="{00000000-9A1C-46BF-9035-FBBC15E9E545}"/>
            </c:ext>
          </c:extLst>
        </c:ser>
        <c:ser>
          <c:idx val="1"/>
          <c:order val="1"/>
          <c:tx>
            <c:strRef>
              <c:f>LFPR!$C$3</c:f>
              <c:strCache>
                <c:ptCount val="1"/>
                <c:pt idx="0">
                  <c:v>Female</c:v>
                </c:pt>
              </c:strCache>
            </c:strRef>
          </c:tx>
          <c:spPr>
            <a:ln w="31750" cap="rnd">
              <a:solidFill>
                <a:srgbClr val="E1585A"/>
              </a:solidFill>
              <a:round/>
            </a:ln>
            <a:effectLst/>
          </c:spPr>
          <c:marker>
            <c:symbol val="none"/>
          </c:marker>
          <c:dLbls>
            <c:dLbl>
              <c:idx val="5"/>
              <c:layout>
                <c:manualLayout>
                  <c:x val="7.5106310739054452E-2"/>
                  <c:y val="-2.870012393029944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A1C-46BF-9035-FBBC15E9E545}"/>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585A"/>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LFPR!$A$4:$A$9</c:f>
              <c:numCache>
                <c:formatCode>General</c:formatCode>
                <c:ptCount val="6"/>
                <c:pt idx="0">
                  <c:v>2017</c:v>
                </c:pt>
                <c:pt idx="1">
                  <c:v>2018</c:v>
                </c:pt>
                <c:pt idx="2">
                  <c:v>2019</c:v>
                </c:pt>
                <c:pt idx="3">
                  <c:v>2020</c:v>
                </c:pt>
                <c:pt idx="4">
                  <c:v>2021</c:v>
                </c:pt>
                <c:pt idx="5">
                  <c:v>2022</c:v>
                </c:pt>
              </c:numCache>
            </c:numRef>
          </c:cat>
          <c:val>
            <c:numRef>
              <c:f>LFPR!$C$4:$C$9</c:f>
              <c:numCache>
                <c:formatCode>General</c:formatCode>
                <c:ptCount val="6"/>
                <c:pt idx="0" formatCode="0.0">
                  <c:v>54.6</c:v>
                </c:pt>
                <c:pt idx="1">
                  <c:v>53.2</c:v>
                </c:pt>
                <c:pt idx="2" formatCode="0.0">
                  <c:v>52.6</c:v>
                </c:pt>
                <c:pt idx="3">
                  <c:v>54.5</c:v>
                </c:pt>
                <c:pt idx="4" formatCode="0.0">
                  <c:v>50.2</c:v>
                </c:pt>
                <c:pt idx="5" formatCode="0.0">
                  <c:v>50.7</c:v>
                </c:pt>
              </c:numCache>
            </c:numRef>
          </c:val>
          <c:extLst xmlns:c16r2="http://schemas.microsoft.com/office/drawing/2015/06/chart">
            <c:ext xmlns:c16="http://schemas.microsoft.com/office/drawing/2014/chart" uri="{C3380CC4-5D6E-409C-BE32-E72D297353CC}">
              <c16:uniqueId val="{00000001-9A1C-46BF-9035-FBBC15E9E545}"/>
            </c:ext>
          </c:extLst>
        </c:ser>
        <c:ser>
          <c:idx val="2"/>
          <c:order val="2"/>
          <c:tx>
            <c:strRef>
              <c:f>LFPR!$D$3</c:f>
              <c:strCache>
                <c:ptCount val="1"/>
                <c:pt idx="0">
                  <c:v>Both sexes</c:v>
                </c:pt>
              </c:strCache>
            </c:strRef>
          </c:tx>
          <c:spPr>
            <a:ln w="31750" cap="rnd">
              <a:solidFill>
                <a:schemeClr val="bg1">
                  <a:lumMod val="50000"/>
                </a:schemeClr>
              </a:solidFill>
              <a:round/>
            </a:ln>
            <a:effectLst/>
          </c:spPr>
          <c:marker>
            <c:symbol val="none"/>
          </c:marker>
          <c:dLbls>
            <c:dLbl>
              <c:idx val="5"/>
              <c:layout>
                <c:manualLayout>
                  <c:x val="2.6454811831292408E-2"/>
                  <c:y val="-1.43500619651494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A1C-46BF-9035-FBBC15E9E545}"/>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LFPR!$A$4:$A$9</c:f>
              <c:numCache>
                <c:formatCode>General</c:formatCode>
                <c:ptCount val="6"/>
                <c:pt idx="0">
                  <c:v>2017</c:v>
                </c:pt>
                <c:pt idx="1">
                  <c:v>2018</c:v>
                </c:pt>
                <c:pt idx="2">
                  <c:v>2019</c:v>
                </c:pt>
                <c:pt idx="3">
                  <c:v>2020</c:v>
                </c:pt>
                <c:pt idx="4">
                  <c:v>2021</c:v>
                </c:pt>
                <c:pt idx="5">
                  <c:v>2022</c:v>
                </c:pt>
              </c:numCache>
            </c:numRef>
          </c:cat>
          <c:val>
            <c:numRef>
              <c:f>LFPR!$D$4:$D$9</c:f>
              <c:numCache>
                <c:formatCode>General</c:formatCode>
                <c:ptCount val="6"/>
                <c:pt idx="0" formatCode="0.0">
                  <c:v>60.5</c:v>
                </c:pt>
                <c:pt idx="1">
                  <c:v>59.3</c:v>
                </c:pt>
                <c:pt idx="2" formatCode="0.0">
                  <c:v>58.8</c:v>
                </c:pt>
                <c:pt idx="3">
                  <c:v>60.3</c:v>
                </c:pt>
                <c:pt idx="4" formatCode="0.0">
                  <c:v>56.4</c:v>
                </c:pt>
                <c:pt idx="5" formatCode="0.0">
                  <c:v>56.9</c:v>
                </c:pt>
              </c:numCache>
            </c:numRef>
          </c:val>
          <c:extLst xmlns:c16r2="http://schemas.microsoft.com/office/drawing/2015/06/chart">
            <c:ext xmlns:c16="http://schemas.microsoft.com/office/drawing/2014/chart" uri="{C3380CC4-5D6E-409C-BE32-E72D297353CC}">
              <c16:uniqueId val="{00000002-9A1C-46BF-9035-FBBC15E9E545}"/>
            </c:ext>
          </c:extLst>
        </c:ser>
        <c:dLbls/>
        <c:marker val="1"/>
        <c:axId val="110091648"/>
        <c:axId val="110695552"/>
      </c:lineChart>
      <c:catAx>
        <c:axId val="110091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0695552"/>
        <c:crosses val="autoZero"/>
        <c:auto val="1"/>
        <c:lblAlgn val="ctr"/>
        <c:lblOffset val="100"/>
      </c:catAx>
      <c:valAx>
        <c:axId val="110695552"/>
        <c:scaling>
          <c:orientation val="minMax"/>
        </c:scaling>
        <c:axPos val="l"/>
        <c:majorGridlines>
          <c:spPr>
            <a:ln w="9525" cap="flat" cmpd="sng" algn="ctr">
              <a:solidFill>
                <a:schemeClr val="bg1">
                  <a:lumMod val="95000"/>
                </a:schemeClr>
              </a:solidFill>
              <a:prstDash val="dash"/>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91648"/>
        <c:crosses val="autoZero"/>
        <c:crossBetween val="between"/>
        <c:majorUnit val="20"/>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Employment Rate</a:t>
            </a:r>
          </a:p>
        </c:rich>
      </c:tx>
      <c:spPr>
        <a:noFill/>
        <a:ln>
          <a:noFill/>
        </a:ln>
        <a:effectLst/>
      </c:spPr>
    </c:title>
    <c:plotArea>
      <c:layout>
        <c:manualLayout>
          <c:layoutTarget val="inner"/>
          <c:xMode val="edge"/>
          <c:yMode val="edge"/>
          <c:x val="0.13826159230096241"/>
          <c:y val="6.9518451126116723E-2"/>
          <c:w val="0.71103643743437728"/>
          <c:h val="0.71717903851553344"/>
        </c:manualLayout>
      </c:layout>
      <c:lineChart>
        <c:grouping val="standard"/>
        <c:ser>
          <c:idx val="0"/>
          <c:order val="0"/>
          <c:tx>
            <c:strRef>
              <c:f>Employ_rate!$C$5</c:f>
              <c:strCache>
                <c:ptCount val="1"/>
                <c:pt idx="0">
                  <c:v>Male</c:v>
                </c:pt>
              </c:strCache>
            </c:strRef>
          </c:tx>
          <c:spPr>
            <a:ln w="31750" cap="rnd">
              <a:solidFill>
                <a:srgbClr val="00407D"/>
              </a:solidFill>
              <a:round/>
            </a:ln>
            <a:effectLst/>
          </c:spPr>
          <c:marker>
            <c:symbol val="none"/>
          </c:marker>
          <c:dLbls>
            <c:dLbl>
              <c:idx val="5"/>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83B-45A2-AAF6-D9FBD8084240}"/>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07D"/>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Employ_rate!$B$6:$B$11</c:f>
              <c:numCache>
                <c:formatCode>General</c:formatCode>
                <c:ptCount val="6"/>
                <c:pt idx="0">
                  <c:v>2017</c:v>
                </c:pt>
                <c:pt idx="1">
                  <c:v>2018</c:v>
                </c:pt>
                <c:pt idx="2">
                  <c:v>2019</c:v>
                </c:pt>
                <c:pt idx="3">
                  <c:v>2020</c:v>
                </c:pt>
                <c:pt idx="4">
                  <c:v>2021</c:v>
                </c:pt>
                <c:pt idx="5">
                  <c:v>2022</c:v>
                </c:pt>
              </c:numCache>
            </c:numRef>
          </c:cat>
          <c:val>
            <c:numRef>
              <c:f>Employ_rate!$C$6:$C$11</c:f>
              <c:numCache>
                <c:formatCode>General</c:formatCode>
                <c:ptCount val="6"/>
                <c:pt idx="0" formatCode="0.0">
                  <c:v>49.3</c:v>
                </c:pt>
                <c:pt idx="1">
                  <c:v>49.1</c:v>
                </c:pt>
                <c:pt idx="2" formatCode="0.0">
                  <c:v>48</c:v>
                </c:pt>
                <c:pt idx="3">
                  <c:v>47.5</c:v>
                </c:pt>
                <c:pt idx="4" formatCode="0.0">
                  <c:v>43</c:v>
                </c:pt>
                <c:pt idx="5" formatCode="0.0">
                  <c:v>42.4</c:v>
                </c:pt>
              </c:numCache>
            </c:numRef>
          </c:val>
          <c:extLst xmlns:c16r2="http://schemas.microsoft.com/office/drawing/2015/06/chart">
            <c:ext xmlns:c16="http://schemas.microsoft.com/office/drawing/2014/chart" uri="{C3380CC4-5D6E-409C-BE32-E72D297353CC}">
              <c16:uniqueId val="{00000000-F83B-45A2-AAF6-D9FBD8084240}"/>
            </c:ext>
          </c:extLst>
        </c:ser>
        <c:ser>
          <c:idx val="1"/>
          <c:order val="1"/>
          <c:tx>
            <c:strRef>
              <c:f>Employ_rate!$D$5</c:f>
              <c:strCache>
                <c:ptCount val="1"/>
                <c:pt idx="0">
                  <c:v>Female</c:v>
                </c:pt>
              </c:strCache>
            </c:strRef>
          </c:tx>
          <c:spPr>
            <a:ln w="31750" cap="rnd">
              <a:solidFill>
                <a:srgbClr val="E1585A"/>
              </a:solidFill>
              <a:round/>
            </a:ln>
            <a:effectLst/>
          </c:spPr>
          <c:marker>
            <c:symbol val="none"/>
          </c:marker>
          <c:dLbls>
            <c:dLbl>
              <c:idx val="5"/>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83B-45A2-AAF6-D9FBD8084240}"/>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585A"/>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Employ_rate!$B$6:$B$11</c:f>
              <c:numCache>
                <c:formatCode>General</c:formatCode>
                <c:ptCount val="6"/>
                <c:pt idx="0">
                  <c:v>2017</c:v>
                </c:pt>
                <c:pt idx="1">
                  <c:v>2018</c:v>
                </c:pt>
                <c:pt idx="2">
                  <c:v>2019</c:v>
                </c:pt>
                <c:pt idx="3">
                  <c:v>2020</c:v>
                </c:pt>
                <c:pt idx="4">
                  <c:v>2021</c:v>
                </c:pt>
                <c:pt idx="5">
                  <c:v>2022</c:v>
                </c:pt>
              </c:numCache>
            </c:numRef>
          </c:cat>
          <c:val>
            <c:numRef>
              <c:f>Employ_rate!$D$6:$D$11</c:f>
              <c:numCache>
                <c:formatCode>General</c:formatCode>
                <c:ptCount val="6"/>
                <c:pt idx="0" formatCode="0.0">
                  <c:v>38.300000000000011</c:v>
                </c:pt>
                <c:pt idx="1">
                  <c:v>37.9</c:v>
                </c:pt>
                <c:pt idx="2" formatCode="0.0">
                  <c:v>37.200000000000003</c:v>
                </c:pt>
                <c:pt idx="3">
                  <c:v>36.9</c:v>
                </c:pt>
                <c:pt idx="4" formatCode="0.0">
                  <c:v>33.1</c:v>
                </c:pt>
                <c:pt idx="5" formatCode="0.0">
                  <c:v>32.200000000000003</c:v>
                </c:pt>
              </c:numCache>
            </c:numRef>
          </c:val>
          <c:extLst xmlns:c16r2="http://schemas.microsoft.com/office/drawing/2015/06/chart">
            <c:ext xmlns:c16="http://schemas.microsoft.com/office/drawing/2014/chart" uri="{C3380CC4-5D6E-409C-BE32-E72D297353CC}">
              <c16:uniqueId val="{00000001-F83B-45A2-AAF6-D9FBD8084240}"/>
            </c:ext>
          </c:extLst>
        </c:ser>
        <c:ser>
          <c:idx val="2"/>
          <c:order val="2"/>
          <c:tx>
            <c:strRef>
              <c:f>Employ_rate!$E$5</c:f>
              <c:strCache>
                <c:ptCount val="1"/>
                <c:pt idx="0">
                  <c:v>Both sexes</c:v>
                </c:pt>
              </c:strCache>
            </c:strRef>
          </c:tx>
          <c:spPr>
            <a:ln w="31750" cap="rnd">
              <a:solidFill>
                <a:schemeClr val="bg1">
                  <a:lumMod val="50000"/>
                </a:schemeClr>
              </a:solidFill>
              <a:round/>
            </a:ln>
            <a:effectLst/>
          </c:spPr>
          <c:marker>
            <c:symbol val="none"/>
          </c:marker>
          <c:dLbls>
            <c:dLbl>
              <c:idx val="5"/>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83B-45A2-AAF6-D9FBD8084240}"/>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Employ_rate!$B$6:$B$11</c:f>
              <c:numCache>
                <c:formatCode>General</c:formatCode>
                <c:ptCount val="6"/>
                <c:pt idx="0">
                  <c:v>2017</c:v>
                </c:pt>
                <c:pt idx="1">
                  <c:v>2018</c:v>
                </c:pt>
                <c:pt idx="2">
                  <c:v>2019</c:v>
                </c:pt>
                <c:pt idx="3">
                  <c:v>2020</c:v>
                </c:pt>
                <c:pt idx="4">
                  <c:v>2021</c:v>
                </c:pt>
                <c:pt idx="5">
                  <c:v>2022</c:v>
                </c:pt>
              </c:numCache>
            </c:numRef>
          </c:cat>
          <c:val>
            <c:numRef>
              <c:f>Employ_rate!$E$6:$E$11</c:f>
              <c:numCache>
                <c:formatCode>General</c:formatCode>
                <c:ptCount val="6"/>
                <c:pt idx="0" formatCode="0.0">
                  <c:v>43.7</c:v>
                </c:pt>
                <c:pt idx="1">
                  <c:v>43.5</c:v>
                </c:pt>
                <c:pt idx="2" formatCode="0.0">
                  <c:v>42.6</c:v>
                </c:pt>
                <c:pt idx="3">
                  <c:v>42.1</c:v>
                </c:pt>
                <c:pt idx="4" formatCode="0.0">
                  <c:v>38</c:v>
                </c:pt>
                <c:pt idx="5" formatCode="0.0">
                  <c:v>37.300000000000011</c:v>
                </c:pt>
              </c:numCache>
            </c:numRef>
          </c:val>
          <c:extLst xmlns:c16r2="http://schemas.microsoft.com/office/drawing/2015/06/chart">
            <c:ext xmlns:c16="http://schemas.microsoft.com/office/drawing/2014/chart" uri="{C3380CC4-5D6E-409C-BE32-E72D297353CC}">
              <c16:uniqueId val="{00000002-F83B-45A2-AAF6-D9FBD8084240}"/>
            </c:ext>
          </c:extLst>
        </c:ser>
        <c:dLbls/>
        <c:marker val="1"/>
        <c:axId val="113784320"/>
        <c:axId val="113785856"/>
      </c:lineChart>
      <c:catAx>
        <c:axId val="113784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3785856"/>
        <c:crosses val="autoZero"/>
        <c:auto val="1"/>
        <c:lblAlgn val="ctr"/>
        <c:lblOffset val="100"/>
      </c:catAx>
      <c:valAx>
        <c:axId val="113785856"/>
        <c:scaling>
          <c:orientation val="minMax"/>
          <c:max val="80"/>
        </c:scaling>
        <c:axPos val="l"/>
        <c:majorGridlines>
          <c:spPr>
            <a:ln w="9525" cap="flat" cmpd="sng" algn="ctr">
              <a:solidFill>
                <a:schemeClr val="bg1">
                  <a:lumMod val="95000"/>
                </a:schemeClr>
              </a:solidFill>
              <a:prstDash val="dash"/>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13784320"/>
        <c:crosses val="autoZero"/>
        <c:crossBetween val="between"/>
        <c:majorUnit val="20"/>
        <c:minorUnit val="4"/>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Unemployment Rate</a:t>
            </a:r>
          </a:p>
        </c:rich>
      </c:tx>
      <c:layout>
        <c:manualLayout>
          <c:xMode val="edge"/>
          <c:yMode val="edge"/>
          <c:x val="0.24390270450430437"/>
          <c:y val="5.1061738241781895E-2"/>
        </c:manualLayout>
      </c:layout>
      <c:spPr>
        <a:noFill/>
        <a:ln>
          <a:noFill/>
        </a:ln>
        <a:effectLst/>
      </c:spPr>
    </c:title>
    <c:plotArea>
      <c:layout>
        <c:manualLayout>
          <c:layoutTarget val="inner"/>
          <c:xMode val="edge"/>
          <c:yMode val="edge"/>
          <c:x val="0.16111160321525833"/>
          <c:y val="9.7095426999551662E-2"/>
          <c:w val="0.71626500959352879"/>
          <c:h val="0.69426539802285736"/>
        </c:manualLayout>
      </c:layout>
      <c:lineChart>
        <c:grouping val="standard"/>
        <c:ser>
          <c:idx val="0"/>
          <c:order val="0"/>
          <c:tx>
            <c:strRef>
              <c:f>Unemploy_rate!$D$5</c:f>
              <c:strCache>
                <c:ptCount val="1"/>
                <c:pt idx="0">
                  <c:v>Male</c:v>
                </c:pt>
              </c:strCache>
            </c:strRef>
          </c:tx>
          <c:spPr>
            <a:ln w="31750" cap="rnd">
              <a:solidFill>
                <a:schemeClr val="tx2">
                  <a:lumMod val="75000"/>
                </a:schemeClr>
              </a:solidFill>
              <a:round/>
            </a:ln>
            <a:effectLst/>
          </c:spPr>
          <c:marker>
            <c:symbol val="none"/>
          </c:marker>
          <c:dLbls>
            <c:dLbl>
              <c:idx val="5"/>
              <c:layout>
                <c:manualLayout>
                  <c:x val="4.8227749469278172E-2"/>
                  <c:y val="2.798154980330292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A5A-4EE1-A3A5-CFE89180B4A7}"/>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07D"/>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Unemploy_rate!$C$6:$C$11</c:f>
              <c:numCache>
                <c:formatCode>General</c:formatCode>
                <c:ptCount val="6"/>
                <c:pt idx="0">
                  <c:v>2017</c:v>
                </c:pt>
                <c:pt idx="1">
                  <c:v>2018</c:v>
                </c:pt>
                <c:pt idx="2">
                  <c:v>2019</c:v>
                </c:pt>
                <c:pt idx="3">
                  <c:v>2020</c:v>
                </c:pt>
                <c:pt idx="4">
                  <c:v>2021</c:v>
                </c:pt>
                <c:pt idx="5">
                  <c:v>2022</c:v>
                </c:pt>
              </c:numCache>
            </c:numRef>
          </c:cat>
          <c:val>
            <c:numRef>
              <c:f>Unemploy_rate!$D$6:$D$11</c:f>
              <c:numCache>
                <c:formatCode>General</c:formatCode>
                <c:ptCount val="6"/>
                <c:pt idx="0" formatCode="0.0">
                  <c:v>26</c:v>
                </c:pt>
                <c:pt idx="1">
                  <c:v>25.1</c:v>
                </c:pt>
                <c:pt idx="2" formatCode="0.0">
                  <c:v>26.1</c:v>
                </c:pt>
                <c:pt idx="3">
                  <c:v>28.3</c:v>
                </c:pt>
                <c:pt idx="4" formatCode="0.0">
                  <c:v>31.4</c:v>
                </c:pt>
                <c:pt idx="5" formatCode="0.0">
                  <c:v>33</c:v>
                </c:pt>
              </c:numCache>
            </c:numRef>
          </c:val>
          <c:extLst xmlns:c16r2="http://schemas.microsoft.com/office/drawing/2015/06/chart">
            <c:ext xmlns:c16="http://schemas.microsoft.com/office/drawing/2014/chart" uri="{C3380CC4-5D6E-409C-BE32-E72D297353CC}">
              <c16:uniqueId val="{00000000-AA5A-4EE1-A3A5-CFE89180B4A7}"/>
            </c:ext>
          </c:extLst>
        </c:ser>
        <c:ser>
          <c:idx val="1"/>
          <c:order val="1"/>
          <c:tx>
            <c:strRef>
              <c:f>Unemploy_rate!$E$5</c:f>
              <c:strCache>
                <c:ptCount val="1"/>
                <c:pt idx="0">
                  <c:v>Female</c:v>
                </c:pt>
              </c:strCache>
            </c:strRef>
          </c:tx>
          <c:spPr>
            <a:ln w="31750" cap="rnd">
              <a:solidFill>
                <a:srgbClr val="E1585A"/>
              </a:solidFill>
              <a:round/>
            </a:ln>
            <a:effectLst/>
          </c:spPr>
          <c:marker>
            <c:symbol val="none"/>
          </c:marker>
          <c:dLbls>
            <c:dLbl>
              <c:idx val="5"/>
              <c:layout>
                <c:manualLayout>
                  <c:x val="4.8227749469278172E-2"/>
                  <c:y val="-3.03133456202449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A5A-4EE1-A3A5-CFE89180B4A7}"/>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585A"/>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Unemploy_rate!$C$6:$C$11</c:f>
              <c:numCache>
                <c:formatCode>General</c:formatCode>
                <c:ptCount val="6"/>
                <c:pt idx="0">
                  <c:v>2017</c:v>
                </c:pt>
                <c:pt idx="1">
                  <c:v>2018</c:v>
                </c:pt>
                <c:pt idx="2">
                  <c:v>2019</c:v>
                </c:pt>
                <c:pt idx="3">
                  <c:v>2020</c:v>
                </c:pt>
                <c:pt idx="4">
                  <c:v>2021</c:v>
                </c:pt>
                <c:pt idx="5">
                  <c:v>2022</c:v>
                </c:pt>
              </c:numCache>
            </c:numRef>
          </c:cat>
          <c:val>
            <c:numRef>
              <c:f>Unemploy_rate!$E$6:$E$11</c:f>
              <c:numCache>
                <c:formatCode>General</c:formatCode>
                <c:ptCount val="6"/>
                <c:pt idx="0" formatCode="0.0">
                  <c:v>29.8</c:v>
                </c:pt>
                <c:pt idx="1">
                  <c:v>28.8</c:v>
                </c:pt>
                <c:pt idx="2" formatCode="0.0">
                  <c:v>29.3</c:v>
                </c:pt>
                <c:pt idx="3">
                  <c:v>32.4</c:v>
                </c:pt>
                <c:pt idx="4" formatCode="0.0">
                  <c:v>34</c:v>
                </c:pt>
                <c:pt idx="5" formatCode="0.0">
                  <c:v>36.4</c:v>
                </c:pt>
              </c:numCache>
            </c:numRef>
          </c:val>
          <c:extLst xmlns:c16r2="http://schemas.microsoft.com/office/drawing/2015/06/chart">
            <c:ext xmlns:c16="http://schemas.microsoft.com/office/drawing/2014/chart" uri="{C3380CC4-5D6E-409C-BE32-E72D297353CC}">
              <c16:uniqueId val="{00000001-AA5A-4EE1-A3A5-CFE89180B4A7}"/>
            </c:ext>
          </c:extLst>
        </c:ser>
        <c:ser>
          <c:idx val="2"/>
          <c:order val="2"/>
          <c:tx>
            <c:strRef>
              <c:f>Unemploy_rate!$F$5</c:f>
              <c:strCache>
                <c:ptCount val="1"/>
                <c:pt idx="0">
                  <c:v>Both sexes</c:v>
                </c:pt>
              </c:strCache>
            </c:strRef>
          </c:tx>
          <c:spPr>
            <a:ln w="31750" cap="rnd">
              <a:solidFill>
                <a:schemeClr val="bg1">
                  <a:lumMod val="50000"/>
                </a:schemeClr>
              </a:solidFill>
              <a:round/>
            </a:ln>
            <a:effectLst/>
          </c:spPr>
          <c:marker>
            <c:symbol val="none"/>
          </c:marker>
          <c:dLbls>
            <c:dLbl>
              <c:idx val="5"/>
              <c:layout>
                <c:manualLayout>
                  <c:x val="4.8227749469278172E-2"/>
                  <c:y val="-4.663591633883821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A5A-4EE1-A3A5-CFE89180B4A7}"/>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Unemploy_rate!$C$6:$C$11</c:f>
              <c:numCache>
                <c:formatCode>General</c:formatCode>
                <c:ptCount val="6"/>
                <c:pt idx="0">
                  <c:v>2017</c:v>
                </c:pt>
                <c:pt idx="1">
                  <c:v>2018</c:v>
                </c:pt>
                <c:pt idx="2">
                  <c:v>2019</c:v>
                </c:pt>
                <c:pt idx="3">
                  <c:v>2020</c:v>
                </c:pt>
                <c:pt idx="4">
                  <c:v>2021</c:v>
                </c:pt>
                <c:pt idx="5">
                  <c:v>2022</c:v>
                </c:pt>
              </c:numCache>
            </c:numRef>
          </c:cat>
          <c:val>
            <c:numRef>
              <c:f>Unemploy_rate!$F$6:$F$11</c:f>
              <c:numCache>
                <c:formatCode>General</c:formatCode>
                <c:ptCount val="6"/>
                <c:pt idx="0" formatCode="0.0">
                  <c:v>27.7</c:v>
                </c:pt>
                <c:pt idx="1">
                  <c:v>26.7</c:v>
                </c:pt>
                <c:pt idx="2" formatCode="0.0">
                  <c:v>27.6</c:v>
                </c:pt>
                <c:pt idx="3">
                  <c:v>30.1</c:v>
                </c:pt>
                <c:pt idx="4" formatCode="0.0">
                  <c:v>32.6</c:v>
                </c:pt>
                <c:pt idx="5" formatCode="0.0">
                  <c:v>34.5</c:v>
                </c:pt>
              </c:numCache>
            </c:numRef>
          </c:val>
          <c:extLst xmlns:c16r2="http://schemas.microsoft.com/office/drawing/2015/06/chart">
            <c:ext xmlns:c16="http://schemas.microsoft.com/office/drawing/2014/chart" uri="{C3380CC4-5D6E-409C-BE32-E72D297353CC}">
              <c16:uniqueId val="{00000002-AA5A-4EE1-A3A5-CFE89180B4A7}"/>
            </c:ext>
          </c:extLst>
        </c:ser>
        <c:dLbls/>
        <c:marker val="1"/>
        <c:axId val="110808448"/>
        <c:axId val="113841280"/>
      </c:lineChart>
      <c:catAx>
        <c:axId val="1108084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3841280"/>
        <c:crosses val="autoZero"/>
        <c:auto val="1"/>
        <c:lblAlgn val="ctr"/>
        <c:lblOffset val="100"/>
      </c:catAx>
      <c:valAx>
        <c:axId val="113841280"/>
        <c:scaling>
          <c:orientation val="minMax"/>
          <c:max val="80"/>
        </c:scaling>
        <c:axPos val="l"/>
        <c:majorGridlines>
          <c:spPr>
            <a:ln w="9525" cap="flat" cmpd="sng" algn="ctr">
              <a:solidFill>
                <a:schemeClr val="bg1">
                  <a:lumMod val="95000"/>
                </a:schemeClr>
              </a:solidFill>
              <a:prstDash val="dash"/>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10808448"/>
        <c:crosses val="autoZero"/>
        <c:crossBetween val="between"/>
        <c:majorUnit val="20"/>
        <c:minorUnit val="4"/>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Inactivity Rate</a:t>
            </a:r>
          </a:p>
        </c:rich>
      </c:tx>
      <c:layout>
        <c:manualLayout>
          <c:xMode val="edge"/>
          <c:yMode val="edge"/>
          <c:x val="0.35258664017162833"/>
          <c:y val="2.1194598901435654E-2"/>
        </c:manualLayout>
      </c:layout>
      <c:spPr>
        <a:noFill/>
        <a:ln>
          <a:noFill/>
        </a:ln>
        <a:effectLst/>
      </c:spPr>
    </c:title>
    <c:plotArea>
      <c:layout>
        <c:manualLayout>
          <c:layoutTarget val="inner"/>
          <c:xMode val="edge"/>
          <c:yMode val="edge"/>
          <c:x val="0.1243727034120735"/>
          <c:y val="8.8354118982253538E-2"/>
          <c:w val="0.71459102141804065"/>
          <c:h val="0.7916062752159404"/>
        </c:manualLayout>
      </c:layout>
      <c:lineChart>
        <c:grouping val="standard"/>
        <c:ser>
          <c:idx val="0"/>
          <c:order val="0"/>
          <c:tx>
            <c:strRef>
              <c:f>Inactivity_rate!$C$5</c:f>
              <c:strCache>
                <c:ptCount val="1"/>
                <c:pt idx="0">
                  <c:v>Male</c:v>
                </c:pt>
              </c:strCache>
            </c:strRef>
          </c:tx>
          <c:spPr>
            <a:ln w="31750" cap="rnd">
              <a:solidFill>
                <a:srgbClr val="00407D"/>
              </a:solidFill>
              <a:round/>
            </a:ln>
            <a:effectLst/>
          </c:spPr>
          <c:marker>
            <c:symbol val="none"/>
          </c:marker>
          <c:dLbls>
            <c:dLbl>
              <c:idx val="5"/>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07C-44EE-9111-46FF97F9276D}"/>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07D"/>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Inactivity_rate!$B$6:$B$11</c:f>
              <c:numCache>
                <c:formatCode>General</c:formatCode>
                <c:ptCount val="6"/>
                <c:pt idx="0">
                  <c:v>2017</c:v>
                </c:pt>
                <c:pt idx="1">
                  <c:v>2018</c:v>
                </c:pt>
                <c:pt idx="2">
                  <c:v>2019</c:v>
                </c:pt>
                <c:pt idx="3">
                  <c:v>2020</c:v>
                </c:pt>
                <c:pt idx="4">
                  <c:v>2021</c:v>
                </c:pt>
                <c:pt idx="5">
                  <c:v>2022</c:v>
                </c:pt>
              </c:numCache>
            </c:numRef>
          </c:cat>
          <c:val>
            <c:numRef>
              <c:f>Inactivity_rate!$C$6:$C$11</c:f>
              <c:numCache>
                <c:formatCode>General</c:formatCode>
                <c:ptCount val="6"/>
                <c:pt idx="0" formatCode="0.0">
                  <c:v>33.4</c:v>
                </c:pt>
                <c:pt idx="1">
                  <c:v>34.4</c:v>
                </c:pt>
                <c:pt idx="2" formatCode="0.0">
                  <c:v>35</c:v>
                </c:pt>
                <c:pt idx="3">
                  <c:v>33.700000000000003</c:v>
                </c:pt>
                <c:pt idx="4" formatCode="0.0">
                  <c:v>37.4</c:v>
                </c:pt>
                <c:pt idx="5" formatCode="0.0">
                  <c:v>37.700000000000003</c:v>
                </c:pt>
              </c:numCache>
            </c:numRef>
          </c:val>
          <c:extLst xmlns:c16r2="http://schemas.microsoft.com/office/drawing/2015/06/chart">
            <c:ext xmlns:c16="http://schemas.microsoft.com/office/drawing/2014/chart" uri="{C3380CC4-5D6E-409C-BE32-E72D297353CC}">
              <c16:uniqueId val="{00000000-C07C-44EE-9111-46FF97F9276D}"/>
            </c:ext>
          </c:extLst>
        </c:ser>
        <c:ser>
          <c:idx val="1"/>
          <c:order val="1"/>
          <c:tx>
            <c:strRef>
              <c:f>Inactivity_rate!$D$5</c:f>
              <c:strCache>
                <c:ptCount val="1"/>
                <c:pt idx="0">
                  <c:v>Female</c:v>
                </c:pt>
              </c:strCache>
            </c:strRef>
          </c:tx>
          <c:spPr>
            <a:ln w="31750" cap="rnd">
              <a:solidFill>
                <a:srgbClr val="E45C5B"/>
              </a:solidFill>
              <a:round/>
            </a:ln>
            <a:effectLst/>
          </c:spPr>
          <c:marker>
            <c:symbol val="none"/>
          </c:marker>
          <c:dLbls>
            <c:dLbl>
              <c:idx val="5"/>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07C-44EE-9111-46FF97F9276D}"/>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1585A"/>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Inactivity_rate!$B$6:$B$11</c:f>
              <c:numCache>
                <c:formatCode>General</c:formatCode>
                <c:ptCount val="6"/>
                <c:pt idx="0">
                  <c:v>2017</c:v>
                </c:pt>
                <c:pt idx="1">
                  <c:v>2018</c:v>
                </c:pt>
                <c:pt idx="2">
                  <c:v>2019</c:v>
                </c:pt>
                <c:pt idx="3">
                  <c:v>2020</c:v>
                </c:pt>
                <c:pt idx="4">
                  <c:v>2021</c:v>
                </c:pt>
                <c:pt idx="5">
                  <c:v>2022</c:v>
                </c:pt>
              </c:numCache>
            </c:numRef>
          </c:cat>
          <c:val>
            <c:numRef>
              <c:f>Inactivity_rate!$D$6:$D$11</c:f>
              <c:numCache>
                <c:formatCode>General</c:formatCode>
                <c:ptCount val="6"/>
                <c:pt idx="0" formatCode="0.0">
                  <c:v>45.4</c:v>
                </c:pt>
                <c:pt idx="1">
                  <c:v>46.8</c:v>
                </c:pt>
                <c:pt idx="2" formatCode="0.0">
                  <c:v>47.4</c:v>
                </c:pt>
                <c:pt idx="3">
                  <c:v>45.5</c:v>
                </c:pt>
                <c:pt idx="4" formatCode="0.0">
                  <c:v>49.8</c:v>
                </c:pt>
                <c:pt idx="5" formatCode="0.0">
                  <c:v>49.5</c:v>
                </c:pt>
              </c:numCache>
            </c:numRef>
          </c:val>
          <c:extLst xmlns:c16r2="http://schemas.microsoft.com/office/drawing/2015/06/chart">
            <c:ext xmlns:c16="http://schemas.microsoft.com/office/drawing/2014/chart" uri="{C3380CC4-5D6E-409C-BE32-E72D297353CC}">
              <c16:uniqueId val="{00000001-C07C-44EE-9111-46FF97F9276D}"/>
            </c:ext>
          </c:extLst>
        </c:ser>
        <c:ser>
          <c:idx val="2"/>
          <c:order val="2"/>
          <c:tx>
            <c:strRef>
              <c:f>Inactivity_rate!$E$5</c:f>
              <c:strCache>
                <c:ptCount val="1"/>
                <c:pt idx="0">
                  <c:v>Both sexes</c:v>
                </c:pt>
              </c:strCache>
            </c:strRef>
          </c:tx>
          <c:spPr>
            <a:ln w="31750" cap="rnd">
              <a:solidFill>
                <a:schemeClr val="bg1">
                  <a:lumMod val="50000"/>
                </a:schemeClr>
              </a:solidFill>
              <a:round/>
            </a:ln>
            <a:effectLst/>
          </c:spPr>
          <c:marker>
            <c:symbol val="none"/>
          </c:marker>
          <c:dLbls>
            <c:dLbl>
              <c:idx val="5"/>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07C-44EE-9111-46FF97F9276D}"/>
                </c:ext>
              </c:extLst>
            </c:dLbl>
            <c:delete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Inactivity_rate!$B$6:$B$11</c:f>
              <c:numCache>
                <c:formatCode>General</c:formatCode>
                <c:ptCount val="6"/>
                <c:pt idx="0">
                  <c:v>2017</c:v>
                </c:pt>
                <c:pt idx="1">
                  <c:v>2018</c:v>
                </c:pt>
                <c:pt idx="2">
                  <c:v>2019</c:v>
                </c:pt>
                <c:pt idx="3">
                  <c:v>2020</c:v>
                </c:pt>
                <c:pt idx="4">
                  <c:v>2021</c:v>
                </c:pt>
                <c:pt idx="5">
                  <c:v>2022</c:v>
                </c:pt>
              </c:numCache>
            </c:numRef>
          </c:cat>
          <c:val>
            <c:numRef>
              <c:f>Inactivity_rate!$E$6:$E$11</c:f>
              <c:numCache>
                <c:formatCode>General</c:formatCode>
                <c:ptCount val="6"/>
                <c:pt idx="0" formatCode="0.0">
                  <c:v>39.5</c:v>
                </c:pt>
                <c:pt idx="1">
                  <c:v>40.700000000000003</c:v>
                </c:pt>
                <c:pt idx="2" formatCode="0.0">
                  <c:v>41.2</c:v>
                </c:pt>
                <c:pt idx="3">
                  <c:v>39.700000000000003</c:v>
                </c:pt>
                <c:pt idx="4" formatCode="0.0">
                  <c:v>43.6</c:v>
                </c:pt>
                <c:pt idx="5" formatCode="0.0">
                  <c:v>43.7</c:v>
                </c:pt>
              </c:numCache>
            </c:numRef>
          </c:val>
          <c:extLst xmlns:c16r2="http://schemas.microsoft.com/office/drawing/2015/06/chart">
            <c:ext xmlns:c16="http://schemas.microsoft.com/office/drawing/2014/chart" uri="{C3380CC4-5D6E-409C-BE32-E72D297353CC}">
              <c16:uniqueId val="{00000002-C07C-44EE-9111-46FF97F9276D}"/>
            </c:ext>
          </c:extLst>
        </c:ser>
        <c:dLbls/>
        <c:marker val="1"/>
        <c:axId val="110667264"/>
        <c:axId val="110668800"/>
      </c:lineChart>
      <c:catAx>
        <c:axId val="110667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0668800"/>
        <c:crosses val="autoZero"/>
        <c:auto val="1"/>
        <c:lblAlgn val="ctr"/>
        <c:lblOffset val="100"/>
      </c:catAx>
      <c:valAx>
        <c:axId val="110668800"/>
        <c:scaling>
          <c:orientation val="minMax"/>
          <c:max val="80"/>
        </c:scaling>
        <c:axPos val="l"/>
        <c:majorGridlines>
          <c:spPr>
            <a:ln w="9525" cap="flat" cmpd="sng" algn="ctr">
              <a:solidFill>
                <a:schemeClr val="bg1">
                  <a:lumMod val="95000"/>
                </a:schemeClr>
              </a:solidFill>
              <a:prstDash val="dash"/>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10667264"/>
        <c:crosses val="autoZero"/>
        <c:crossBetween val="between"/>
        <c:majorUnit val="20"/>
        <c:minorUnit val="4"/>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C33809-580D-6242-8BA1-002773C810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D1136C-D934-A443-9F63-494CAB69B1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CCCDC-B94B-0F47-B593-74D78C5634FC}" type="datetimeFigureOut">
              <a:rPr lang="en-US" smtClean="0"/>
              <a:pPr/>
              <a:t>5/10/2023</a:t>
            </a:fld>
            <a:endParaRPr lang="en-US" dirty="0"/>
          </a:p>
        </p:txBody>
      </p:sp>
      <p:sp>
        <p:nvSpPr>
          <p:cNvPr id="4" name="Footer Placeholder 3">
            <a:extLst>
              <a:ext uri="{FF2B5EF4-FFF2-40B4-BE49-F238E27FC236}">
                <a16:creationId xmlns:a16="http://schemas.microsoft.com/office/drawing/2014/main" xmlns="" id="{4E18070E-30BF-6E44-A67F-B57E840824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201F0F0-D145-4D49-8B03-51EAC9DB05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8D09B-9725-8C4E-80D1-7DA782E63E49}" type="slidenum">
              <a:rPr lang="en-US" smtClean="0"/>
              <a:pPr/>
              <a:t>‹#›</a:t>
            </a:fld>
            <a:endParaRPr lang="en-US" dirty="0"/>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5973-325A-5240-B9F3-659E46E0C383}" type="datetimeFigureOut">
              <a:rPr lang="en-US" smtClean="0"/>
              <a:pPr/>
              <a:t>5/10/2023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dirty="0"/>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45</a:t>
            </a:fld>
            <a:endParaRPr lang="en-US" dirty="0"/>
          </a:p>
        </p:txBody>
      </p:sp>
    </p:spTree>
    <p:extLst>
      <p:ext uri="{BB962C8B-B14F-4D97-AF65-F5344CB8AC3E}">
        <p14:creationId xmlns:p14="http://schemas.microsoft.com/office/powerpoint/2010/main" xmlns="" val="2722232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685800"/>
            <a:fld id="{8CC41134-1C6F-4284-B12F-30CD73917DE7}" type="datetimeFigureOut">
              <a:rPr lang="en-ZA" smtClean="0">
                <a:solidFill>
                  <a:prstClr val="black"/>
                </a:solidFill>
              </a:rPr>
              <a:pPr defTabSz="685800"/>
              <a:t>2023/05/10</a:t>
            </a:fld>
            <a:endParaRPr lang="en-ZA">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685800"/>
            <a:endParaRPr lang="en-ZA">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685800"/>
            <a:fld id="{F3284DE6-A14E-450E-9204-FF7EB28CD8E9}" type="slidenum">
              <a:rPr lang="en-ZA" smtClean="0">
                <a:solidFill>
                  <a:prstClr val="black"/>
                </a:solidFill>
              </a:rPr>
              <a:pPr defTabSz="685800"/>
              <a:t>‹#›</a:t>
            </a:fld>
            <a:endParaRPr lang="en-ZA">
              <a:solidFill>
                <a:prstClr val="black"/>
              </a:solidFill>
            </a:endParaRPr>
          </a:p>
        </p:txBody>
      </p:sp>
    </p:spTree>
    <p:extLst>
      <p:ext uri="{BB962C8B-B14F-4D97-AF65-F5344CB8AC3E}">
        <p14:creationId xmlns:p14="http://schemas.microsoft.com/office/powerpoint/2010/main" xmlns="" val="307120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ote slide (long)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3" y="548680"/>
            <a:ext cx="8064896" cy="4824536"/>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a:solidFill>
                  <a:srgbClr val="000000"/>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539751" y="5804497"/>
            <a:ext cx="8064698"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rgbClr val="000000"/>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xmlns="" val="100957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short)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3" y="1916832"/>
            <a:ext cx="8064896" cy="1728192"/>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539751" y="5804497"/>
            <a:ext cx="8064698"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xmlns="" val="175632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2"/>
            <a:ext cx="20574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defTabSz="685800">
              <a:defRPr/>
            </a:pPr>
            <a:endParaRPr lang="en-US" altLang="en-US">
              <a:solidFill>
                <a:prstClr val="black"/>
              </a:solidFill>
            </a:endParaRPr>
          </a:p>
        </p:txBody>
      </p:sp>
      <p:sp>
        <p:nvSpPr>
          <p:cNvPr id="3" name="Footer Placeholder 4"/>
          <p:cNvSpPr>
            <a:spLocks noGrp="1"/>
          </p:cNvSpPr>
          <p:nvPr>
            <p:ph type="ftr" sz="quarter" idx="11"/>
          </p:nvPr>
        </p:nvSpPr>
        <p:spPr>
          <a:xfrm>
            <a:off x="3028950" y="6356352"/>
            <a:ext cx="3086100" cy="365125"/>
          </a:xfrm>
          <a:prstGeom prst="rect">
            <a:avLst/>
          </a:prstGeom>
        </p:spPr>
        <p:txBody>
          <a:bodyPr/>
          <a:lstStyle>
            <a:lvl1pPr fontAlgn="auto">
              <a:spcBef>
                <a:spcPts val="0"/>
              </a:spcBef>
              <a:spcAft>
                <a:spcPts val="0"/>
              </a:spcAft>
              <a:defRPr>
                <a:latin typeface="Arial"/>
                <a:ea typeface="+mn-ea"/>
                <a:cs typeface="+mn-cs"/>
              </a:defRPr>
            </a:lvl1pPr>
          </a:lstStyle>
          <a:p>
            <a:pPr defTabSz="685800">
              <a:defRPr/>
            </a:pPr>
            <a:endParaRPr lang="en-US">
              <a:solidFill>
                <a:prstClr val="black"/>
              </a:solidFill>
            </a:endParaRPr>
          </a:p>
        </p:txBody>
      </p:sp>
      <p:sp>
        <p:nvSpPr>
          <p:cNvPr id="4" name="Slide Number Placeholder 5"/>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defTabSz="685800">
              <a:defRPr/>
            </a:pPr>
            <a:fld id="{6FCDE6F7-E124-4F52-A28F-A932133FBFD5}" type="slidenum">
              <a:rPr lang="en-US" altLang="en-US" smtClean="0">
                <a:solidFill>
                  <a:prstClr val="black"/>
                </a:solidFill>
              </a:rPr>
              <a:pPr defTabSz="685800">
                <a:defRPr/>
              </a:pPr>
              <a:t>‹#›</a:t>
            </a:fld>
            <a:endParaRPr lang="en-US" altLang="en-US">
              <a:solidFill>
                <a:prstClr val="black"/>
              </a:solidFill>
            </a:endParaRPr>
          </a:p>
        </p:txBody>
      </p:sp>
    </p:spTree>
    <p:extLst>
      <p:ext uri="{BB962C8B-B14F-4D97-AF65-F5344CB8AC3E}">
        <p14:creationId xmlns:p14="http://schemas.microsoft.com/office/powerpoint/2010/main" xmlns="" val="3016118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
        <p:nvSpPr>
          <p:cNvPr id="7" name="Title 6">
            <a:extLst>
              <a:ext uri="{FF2B5EF4-FFF2-40B4-BE49-F238E27FC236}">
                <a16:creationId xmlns:a16="http://schemas.microsoft.com/office/drawing/2014/main" xmlns="" id="{099A050F-15CF-5D42-AA2B-30FA4C022749}"/>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xmlns="" val="186593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xmlns="" val="151373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9B234-3027-9944-8A1E-36F02B4E75B0}"/>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C2593E09-050B-784A-A456-679C1CB55990}"/>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9CFAD6B8-6F97-D445-B8A4-3F930EBD3183}"/>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33094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3D7DA-956C-7440-91F9-E161E66F406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5799C2BF-7B92-9F40-A619-90F5353EAA4A}"/>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8BA461F0-2C8A-CD40-9D3C-50D5EA8B1A87}"/>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89293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
        <p:nvSpPr>
          <p:cNvPr id="7" name="Title 6">
            <a:extLst>
              <a:ext uri="{FF2B5EF4-FFF2-40B4-BE49-F238E27FC236}">
                <a16:creationId xmlns:a16="http://schemas.microsoft.com/office/drawing/2014/main" xmlns="" id="{099A050F-15CF-5D42-AA2B-30FA4C022749}"/>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xmlns="" val="791869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xmlns="" val="83888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5D0A6D6-632D-D940-89BD-0BCE4E412B79}" type="datetime1">
              <a:rPr lang="en-ZA" smtClean="0"/>
              <a:pPr/>
              <a:t>2023/05/10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dirty="0"/>
          </a:p>
        </p:txBody>
      </p:sp>
    </p:spTree>
    <p:extLst>
      <p:ext uri="{BB962C8B-B14F-4D97-AF65-F5344CB8AC3E}">
        <p14:creationId xmlns:p14="http://schemas.microsoft.com/office/powerpoint/2010/main" xmlns="" val="2131677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9B234-3027-9944-8A1E-36F02B4E75B0}"/>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C2593E09-050B-784A-A456-679C1CB55990}"/>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9CFAD6B8-6F97-D445-B8A4-3F930EBD3183}"/>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15274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3D7DA-956C-7440-91F9-E161E66F406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5799C2BF-7B92-9F40-A619-90F5353EAA4A}"/>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8BA461F0-2C8A-CD40-9D3C-50D5EA8B1A87}"/>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8435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
        <p:nvSpPr>
          <p:cNvPr id="7" name="Title 6">
            <a:extLst>
              <a:ext uri="{FF2B5EF4-FFF2-40B4-BE49-F238E27FC236}">
                <a16:creationId xmlns:a16="http://schemas.microsoft.com/office/drawing/2014/main" xmlns="" id="{099A050F-15CF-5D42-AA2B-30FA4C022749}"/>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xmlns="" val="291786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xmlns="" val="288845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9B234-3027-9944-8A1E-36F02B4E75B0}"/>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C2593E09-050B-784A-A456-679C1CB55990}"/>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9CFAD6B8-6F97-D445-B8A4-3F930EBD3183}"/>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3274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3D7DA-956C-7440-91F9-E161E66F406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5799C2BF-7B92-9F40-A619-90F5353EAA4A}"/>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8BA461F0-2C8A-CD40-9D3C-50D5EA8B1A87}"/>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95819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
        <p:nvSpPr>
          <p:cNvPr id="7" name="Title 6">
            <a:extLst>
              <a:ext uri="{FF2B5EF4-FFF2-40B4-BE49-F238E27FC236}">
                <a16:creationId xmlns:a16="http://schemas.microsoft.com/office/drawing/2014/main" xmlns="" id="{099A050F-15CF-5D42-AA2B-30FA4C022749}"/>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xmlns="" val="1093189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xmlns="" val="3605674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9B234-3027-9944-8A1E-36F02B4E75B0}"/>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C2593E09-050B-784A-A456-679C1CB55990}"/>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9CFAD6B8-6F97-D445-B8A4-3F930EBD3183}"/>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730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3D7DA-956C-7440-91F9-E161E66F406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5799C2BF-7B92-9F40-A619-90F5353EAA4A}"/>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8BA461F0-2C8A-CD40-9D3C-50D5EA8B1A87}"/>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634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843" y="1140382"/>
            <a:ext cx="8756374" cy="77946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E73F764-9F21-0248-826B-7BC54374469E}" type="datetime1">
              <a:rPr lang="en-ZA" smtClean="0"/>
              <a:pPr/>
              <a:t>2023/05/10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dirty="0"/>
          </a:p>
        </p:txBody>
      </p:sp>
    </p:spTree>
    <p:extLst>
      <p:ext uri="{BB962C8B-B14F-4D97-AF65-F5344CB8AC3E}">
        <p14:creationId xmlns:p14="http://schemas.microsoft.com/office/powerpoint/2010/main" xmlns="" val="3284750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4" y="1130445"/>
            <a:ext cx="8736495" cy="767931"/>
          </a:xfrm>
          <a:prstGeom prst="rect">
            <a:avLst/>
          </a:prstGeom>
        </p:spPr>
        <p:txBody>
          <a:bodyPr>
            <a:normAutofit/>
          </a:bodyPr>
          <a:lstStyle>
            <a:lvl1pPr>
              <a:defRPr sz="27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4" y="1938135"/>
            <a:ext cx="8736495" cy="3980415"/>
          </a:xfrm>
          <a:prstGeom prst="rect">
            <a:avLst/>
          </a:prstGeom>
        </p:spPr>
        <p:txBody>
          <a:bodyPr>
            <a:normAutofit/>
          </a:bodyPr>
          <a:lstStyle>
            <a:lvl1pPr>
              <a:defRPr sz="1350">
                <a:solidFill>
                  <a:schemeClr val="tx1">
                    <a:lumMod val="85000"/>
                    <a:lumOff val="15000"/>
                  </a:schemeClr>
                </a:solidFill>
                <a:latin typeface="Arial" panose="020B0604020202020204" pitchFamily="34" charset="0"/>
                <a:cs typeface="Arial" panose="020B0604020202020204" pitchFamily="34" charset="0"/>
              </a:defRPr>
            </a:lvl1pPr>
            <a:lvl2pPr>
              <a:defRPr sz="1350">
                <a:solidFill>
                  <a:schemeClr val="tx1">
                    <a:lumMod val="85000"/>
                    <a:lumOff val="15000"/>
                  </a:schemeClr>
                </a:solidFill>
                <a:latin typeface="Arial" panose="020B0604020202020204" pitchFamily="34" charset="0"/>
                <a:cs typeface="Arial" panose="020B0604020202020204" pitchFamily="34" charset="0"/>
              </a:defRPr>
            </a:lvl2pPr>
            <a:lvl3pPr>
              <a:defRPr sz="1350">
                <a:solidFill>
                  <a:schemeClr val="tx1">
                    <a:lumMod val="85000"/>
                    <a:lumOff val="15000"/>
                  </a:schemeClr>
                </a:solidFill>
                <a:latin typeface="Arial" panose="020B0604020202020204" pitchFamily="34" charset="0"/>
                <a:cs typeface="Arial" panose="020B0604020202020204" pitchFamily="34" charset="0"/>
              </a:defRPr>
            </a:lvl3pPr>
            <a:lvl4pPr>
              <a:defRPr sz="1350">
                <a:solidFill>
                  <a:schemeClr val="tx1">
                    <a:lumMod val="85000"/>
                    <a:lumOff val="15000"/>
                  </a:schemeClr>
                </a:solidFill>
                <a:latin typeface="Arial" panose="020B0604020202020204" pitchFamily="34" charset="0"/>
                <a:cs typeface="Arial" panose="020B0604020202020204" pitchFamily="34" charset="0"/>
              </a:defRPr>
            </a:lvl4pPr>
            <a:lvl5pPr>
              <a:defRPr sz="135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1" y="6396110"/>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92214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843" y="1510747"/>
            <a:ext cx="8736496" cy="1745215"/>
          </a:xfrm>
          <a:prstGeom prst="rect">
            <a:avLst/>
          </a:prstGeom>
        </p:spPr>
        <p:txBody>
          <a:bodyPr anchor="b">
            <a:normAutofit/>
          </a:bodyPr>
          <a:lstStyle>
            <a:lvl1pPr algn="ctr">
              <a:defRPr sz="400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88843" y="3602038"/>
            <a:ext cx="8736496" cy="1655762"/>
          </a:xfrm>
          <a:prstGeom prst="rect">
            <a:avLst/>
          </a:prstGeom>
        </p:spPr>
        <p:txBody>
          <a:bodyPr>
            <a:normAutofit/>
          </a:bodyPr>
          <a:lstStyle>
            <a:lvl1pPr marL="0" indent="0" algn="ctr">
              <a:buNone/>
              <a:defRPr sz="2000">
                <a:solidFill>
                  <a:schemeClr val="accent3">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p>
          <a:p>
            <a:r>
              <a:rPr lang="en-US" dirty="0"/>
              <a:t>12 Slides / 15 Minutes</a:t>
            </a:r>
          </a:p>
          <a:p>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5FE3950-C370-184D-B4E6-717170C105AC}" type="datetime1">
              <a:rPr lang="en-ZA" smtClean="0"/>
              <a:pPr/>
              <a:t>2023/05/10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76622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
        <p:nvSpPr>
          <p:cNvPr id="7" name="Title 6">
            <a:extLst>
              <a:ext uri="{FF2B5EF4-FFF2-40B4-BE49-F238E27FC236}">
                <a16:creationId xmlns:a16="http://schemas.microsoft.com/office/drawing/2014/main" xmlns="" id="{099A050F-15CF-5D42-AA2B-30FA4C022749}"/>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xmlns="" val="405332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4" name="TextBox 3">
            <a:extLst>
              <a:ext uri="{FF2B5EF4-FFF2-40B4-BE49-F238E27FC236}">
                <a16:creationId xmlns:a16="http://schemas.microsoft.com/office/drawing/2014/main" xmlns=""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xmlns="" val="365982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9B234-3027-9944-8A1E-36F02B4E75B0}"/>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C2593E09-050B-784A-A456-679C1CB55990}"/>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9CFAD6B8-6F97-D445-B8A4-3F930EBD3183}"/>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8102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3D7DA-956C-7440-91F9-E161E66F406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xmlns="" id="{5799C2BF-7B92-9F40-A619-90F5353EAA4A}"/>
              </a:ext>
            </a:extLst>
          </p:cNvPr>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8BA461F0-2C8A-CD40-9D3C-50D5EA8B1A87}"/>
              </a:ext>
            </a:extLst>
          </p:cNvPr>
          <p:cNvSpPr>
            <a:spLocks noGrp="1"/>
          </p:cNvSpPr>
          <p:nvPr>
            <p:ph type="sldNum" sz="quarter" idx="11"/>
          </p:nvPr>
        </p:nvSpPr>
        <p:spPr/>
        <p:txBody>
          <a:body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988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915542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dirty="0"/>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7" r:id="rId3"/>
    <p:sldLayoutId id="2147483690" r:id="rId4"/>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143264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96013363"/>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7D0AD1F-5E4B-48D2-9592-86EB1DEEE99F}"/>
              </a:ext>
            </a:extLst>
          </p:cNvPr>
          <p:cNvGrpSpPr/>
          <p:nvPr userDrawn="1"/>
        </p:nvGrpSpPr>
        <p:grpSpPr>
          <a:xfrm>
            <a:off x="1" y="6159504"/>
            <a:ext cx="9144001" cy="698496"/>
            <a:chOff x="1" y="6159504"/>
            <a:chExt cx="12192001" cy="698496"/>
          </a:xfrm>
        </p:grpSpPr>
        <p:pic>
          <p:nvPicPr>
            <p:cNvPr id="6" name="Picture 5">
              <a:extLst>
                <a:ext uri="{FF2B5EF4-FFF2-40B4-BE49-F238E27FC236}">
                  <a16:creationId xmlns:a16="http://schemas.microsoft.com/office/drawing/2014/main" xmlns="" id="{1B0330CC-05F6-4C38-ADFD-66B4A4EB0533}"/>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r="10166"/>
            <a:stretch/>
          </p:blipFill>
          <p:spPr>
            <a:xfrm>
              <a:off x="1" y="6159505"/>
              <a:ext cx="4993240" cy="698495"/>
            </a:xfrm>
            <a:prstGeom prst="rect">
              <a:avLst/>
            </a:prstGeom>
          </p:spPr>
        </p:pic>
        <p:pic>
          <p:nvPicPr>
            <p:cNvPr id="7" name="Picture 6">
              <a:extLst>
                <a:ext uri="{FF2B5EF4-FFF2-40B4-BE49-F238E27FC236}">
                  <a16:creationId xmlns:a16="http://schemas.microsoft.com/office/drawing/2014/main" xmlns="" id="{1920C2E3-ACE4-4CCF-8109-DD3F4D6C1CA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44239"/>
            <a:stretch/>
          </p:blipFill>
          <p:spPr>
            <a:xfrm>
              <a:off x="9092629" y="6159505"/>
              <a:ext cx="3099373" cy="698495"/>
            </a:xfrm>
            <a:prstGeom prst="rect">
              <a:avLst/>
            </a:prstGeom>
          </p:spPr>
        </p:pic>
        <p:pic>
          <p:nvPicPr>
            <p:cNvPr id="8" name="Picture 7">
              <a:extLst>
                <a:ext uri="{FF2B5EF4-FFF2-40B4-BE49-F238E27FC236}">
                  <a16:creationId xmlns:a16="http://schemas.microsoft.com/office/drawing/2014/main" xmlns="" id="{B894CF7F-4599-4474-8628-41C9C3003AA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8003" r="12662"/>
            <a:stretch/>
          </p:blipFill>
          <p:spPr>
            <a:xfrm>
              <a:off x="4993241" y="6159505"/>
              <a:ext cx="3298005" cy="698495"/>
            </a:xfrm>
            <a:prstGeom prst="rect">
              <a:avLst/>
            </a:prstGeom>
          </p:spPr>
        </p:pic>
        <p:pic>
          <p:nvPicPr>
            <p:cNvPr id="10" name="Picture 9">
              <a:extLst>
                <a:ext uri="{FF2B5EF4-FFF2-40B4-BE49-F238E27FC236}">
                  <a16:creationId xmlns:a16="http://schemas.microsoft.com/office/drawing/2014/main" xmlns="" id="{C6115E70-BF90-4528-877C-C0B93333126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8003" r="12662"/>
            <a:stretch/>
          </p:blipFill>
          <p:spPr>
            <a:xfrm>
              <a:off x="6244976" y="6159504"/>
              <a:ext cx="3298005" cy="698495"/>
            </a:xfrm>
            <a:prstGeom prst="rect">
              <a:avLst/>
            </a:prstGeom>
          </p:spPr>
        </p:pic>
      </p:grpSp>
      <p:sp>
        <p:nvSpPr>
          <p:cNvPr id="2" name="Rectangle 1">
            <a:extLst>
              <a:ext uri="{FF2B5EF4-FFF2-40B4-BE49-F238E27FC236}">
                <a16:creationId xmlns:a16="http://schemas.microsoft.com/office/drawing/2014/main" xmlns="" id="{56BAA3BB-D3D3-6F54-5A6E-3E59187F039D}"/>
              </a:ext>
            </a:extLst>
          </p:cNvPr>
          <p:cNvSpPr/>
          <p:nvPr userDrawn="1"/>
        </p:nvSpPr>
        <p:spPr>
          <a:xfrm>
            <a:off x="0" y="5979560"/>
            <a:ext cx="9144000" cy="1799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prstClr val="white"/>
              </a:solidFill>
            </a:endParaRPr>
          </a:p>
        </p:txBody>
      </p:sp>
      <p:sp>
        <p:nvSpPr>
          <p:cNvPr id="3" name="TextBox 2">
            <a:extLst>
              <a:ext uri="{FF2B5EF4-FFF2-40B4-BE49-F238E27FC236}">
                <a16:creationId xmlns:a16="http://schemas.microsoft.com/office/drawing/2014/main" xmlns="" id="{E4B0A7B6-3CFC-3F84-ED1A-5E22EE7EAC88}"/>
              </a:ext>
            </a:extLst>
          </p:cNvPr>
          <p:cNvSpPr txBox="1"/>
          <p:nvPr userDrawn="1"/>
        </p:nvSpPr>
        <p:spPr>
          <a:xfrm>
            <a:off x="50208" y="5946420"/>
            <a:ext cx="4476964" cy="207749"/>
          </a:xfrm>
          <a:prstGeom prst="rect">
            <a:avLst/>
          </a:prstGeom>
          <a:noFill/>
          <a:ln>
            <a:noFill/>
          </a:ln>
        </p:spPr>
        <p:txBody>
          <a:bodyPr wrap="square" rtlCol="0">
            <a:spAutoFit/>
          </a:bodyPr>
          <a:lstStyle/>
          <a:p>
            <a:pPr defTabSz="685800"/>
            <a:r>
              <a:rPr lang="en-ZA" sz="750" dirty="0">
                <a:solidFill>
                  <a:prstClr val="white">
                    <a:lumMod val="85000"/>
                  </a:prstClr>
                </a:solidFill>
              </a:rPr>
              <a:t>IMPROVING LIVES THROUGH DATA ECOSYSTEMS</a:t>
            </a:r>
          </a:p>
        </p:txBody>
      </p:sp>
      <p:sp>
        <p:nvSpPr>
          <p:cNvPr id="4" name="TextBox 3">
            <a:extLst>
              <a:ext uri="{FF2B5EF4-FFF2-40B4-BE49-F238E27FC236}">
                <a16:creationId xmlns:a16="http://schemas.microsoft.com/office/drawing/2014/main" xmlns="" id="{2B6278F0-1E2C-2982-4583-62B1472C359C}"/>
              </a:ext>
            </a:extLst>
          </p:cNvPr>
          <p:cNvSpPr txBox="1"/>
          <p:nvPr userDrawn="1"/>
        </p:nvSpPr>
        <p:spPr>
          <a:xfrm>
            <a:off x="6454575" y="5946420"/>
            <a:ext cx="3282924" cy="207749"/>
          </a:xfrm>
          <a:prstGeom prst="rect">
            <a:avLst/>
          </a:prstGeom>
          <a:noFill/>
        </p:spPr>
        <p:txBody>
          <a:bodyPr wrap="square" rtlCol="0">
            <a:spAutoFit/>
          </a:bodyPr>
          <a:lstStyle>
            <a:defPPr>
              <a:defRPr lang="en-US"/>
            </a:defPPr>
            <a:lvl1pPr>
              <a:defRPr sz="1000">
                <a:solidFill>
                  <a:schemeClr val="bg1">
                    <a:lumMod val="75000"/>
                  </a:schemeClr>
                </a:solidFill>
              </a:defRPr>
            </a:lvl1pPr>
          </a:lstStyle>
          <a:p>
            <a:pPr defTabSz="685800"/>
            <a:r>
              <a:rPr lang="en-GB" sz="750" dirty="0">
                <a:solidFill>
                  <a:prstClr val="white">
                    <a:lumMod val="75000"/>
                  </a:prstClr>
                </a:solidFill>
                <a:latin typeface="Segoe UI" panose="020B0502040204020203" pitchFamily="34" charset="0"/>
              </a:rPr>
              <a:t>Gender Series Volume IX: Women Empowerment, 2017–2022</a:t>
            </a:r>
          </a:p>
        </p:txBody>
      </p:sp>
    </p:spTree>
    <p:extLst>
      <p:ext uri="{BB962C8B-B14F-4D97-AF65-F5344CB8AC3E}">
        <p14:creationId xmlns:p14="http://schemas.microsoft.com/office/powerpoint/2010/main" xmlns="" val="270492724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2260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623595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321880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907413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4" y="6356353"/>
            <a:ext cx="811281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60" y="6415986"/>
            <a:ext cx="586409" cy="253916"/>
          </a:xfrm>
          <a:prstGeom prst="rect">
            <a:avLst/>
          </a:prstGeom>
          <a:noFill/>
        </p:spPr>
        <p:txBody>
          <a:bodyPr wrap="square" rtlCol="0">
            <a:spAutoFit/>
          </a:bodyPr>
          <a:lstStyle/>
          <a:p>
            <a:pPr algn="r"/>
            <a:fld id="{5FE88379-CB5E-BF4C-80A9-48B489FDABFC}" type="slidenum">
              <a:rPr lang="en-US" sz="1050">
                <a:solidFill>
                  <a:srgbClr val="00B050"/>
                </a:solidFill>
              </a:rPr>
              <a:pPr algn="r"/>
              <a:t>‹#›</a:t>
            </a:fld>
            <a:endParaRPr lang="en-US" sz="105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27269466"/>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685800" rtl="0" eaLnBrk="1" latinLnBrk="0" hangingPunct="1">
        <a:lnSpc>
          <a:spcPct val="90000"/>
        </a:lnSpc>
        <a:spcBef>
          <a:spcPct val="0"/>
        </a:spcBef>
        <a:buNone/>
        <a:defRPr sz="27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0" y="-63210"/>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721452" y="1357624"/>
            <a:ext cx="5338065" cy="931905"/>
          </a:xfrm>
        </p:spPr>
        <p:txBody>
          <a:bodyPr>
            <a:normAutofit/>
          </a:bodyPr>
          <a:lstStyle/>
          <a:p>
            <a:pPr algn="ctr"/>
            <a:r>
              <a:rPr lang="en-US" sz="2400" b="1" dirty="0">
                <a:solidFill>
                  <a:srgbClr val="37A76F">
                    <a:lumMod val="75000"/>
                  </a:srgbClr>
                </a:solidFill>
              </a:rPr>
              <a:t>ANNUAL PERFORMANCE PLAN 2023/24 FINANCIAL YEAR</a:t>
            </a:r>
            <a:endParaRPr lang="en-US" sz="2800" dirty="0"/>
          </a:p>
        </p:txBody>
      </p:sp>
      <p:sp>
        <p:nvSpPr>
          <p:cNvPr id="7" name="TextBox 6"/>
          <p:cNvSpPr txBox="1"/>
          <p:nvPr/>
        </p:nvSpPr>
        <p:spPr>
          <a:xfrm>
            <a:off x="3472127" y="3000499"/>
            <a:ext cx="5357092" cy="923330"/>
          </a:xfrm>
          <a:prstGeom prst="rect">
            <a:avLst/>
          </a:prstGeom>
          <a:noFill/>
        </p:spPr>
        <p:txBody>
          <a:bodyPr wrap="square" rtlCol="0">
            <a:spAutoFit/>
          </a:bodyPr>
          <a:lstStyle/>
          <a:p>
            <a:pPr lvl="0" algn="just"/>
            <a:r>
              <a:rPr lang="en-US" b="1" dirty="0">
                <a:solidFill>
                  <a:srgbClr val="37A76F">
                    <a:lumMod val="75000"/>
                  </a:srgbClr>
                </a:solidFill>
                <a:latin typeface="Arial" panose="020B0604020202020204" pitchFamily="34" charset="0"/>
                <a:cs typeface="Arial" panose="020B0604020202020204" pitchFamily="34" charset="0"/>
              </a:rPr>
              <a:t>PRESENTED THE PORTFOLIO COMMITTEE ON WOMEN, YOUTH AND PERSONS WITH DISABILITIES </a:t>
            </a:r>
          </a:p>
        </p:txBody>
      </p:sp>
      <p:sp>
        <p:nvSpPr>
          <p:cNvPr id="8" name="TextBox 7"/>
          <p:cNvSpPr txBox="1"/>
          <p:nvPr/>
        </p:nvSpPr>
        <p:spPr>
          <a:xfrm>
            <a:off x="4525647" y="4479483"/>
            <a:ext cx="3038763" cy="923330"/>
          </a:xfrm>
          <a:prstGeom prst="rect">
            <a:avLst/>
          </a:prstGeom>
          <a:noFill/>
        </p:spPr>
        <p:txBody>
          <a:bodyPr wrap="square" rtlCol="0">
            <a:spAutoFit/>
          </a:bodyPr>
          <a:lstStyle/>
          <a:p>
            <a:endParaRPr lang="en-ZA" b="1" dirty="0">
              <a:solidFill>
                <a:srgbClr val="37A76F">
                  <a:lumMod val="75000"/>
                </a:srgbClr>
              </a:solidFill>
              <a:latin typeface="Arial" panose="020B0604020202020204" pitchFamily="34" charset="0"/>
              <a:cs typeface="Arial" panose="020B0604020202020204" pitchFamily="34" charset="0"/>
            </a:endParaRPr>
          </a:p>
          <a:p>
            <a:r>
              <a:rPr lang="en-ZA" b="1" dirty="0">
                <a:solidFill>
                  <a:srgbClr val="37A76F">
                    <a:lumMod val="75000"/>
                  </a:srgbClr>
                </a:solidFill>
                <a:latin typeface="Arial" panose="020B0604020202020204" pitchFamily="34" charset="0"/>
                <a:cs typeface="Arial" panose="020B0604020202020204" pitchFamily="34" charset="0"/>
              </a:rPr>
              <a:t>02 MAY 2023</a:t>
            </a:r>
          </a:p>
          <a:p>
            <a:r>
              <a:rPr lang="en-ZA" dirty="0">
                <a:solidFill>
                  <a:prstClr val="black"/>
                </a:solidFill>
              </a:rPr>
              <a:t>  </a:t>
            </a:r>
          </a:p>
        </p:txBody>
      </p:sp>
    </p:spTree>
    <p:extLst>
      <p:ext uri="{BB962C8B-B14F-4D97-AF65-F5344CB8AC3E}">
        <p14:creationId xmlns:p14="http://schemas.microsoft.com/office/powerpoint/2010/main" xmlns="" val="407143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208723" y="151649"/>
            <a:ext cx="8736495" cy="454662"/>
          </a:xfrm>
        </p:spPr>
        <p:txBody>
          <a:bodyPr>
            <a:normAutofit/>
          </a:bodyPr>
          <a:lstStyle/>
          <a:p>
            <a:r>
              <a:rPr lang="en-US" sz="2000" b="1" dirty="0">
                <a:solidFill>
                  <a:srgbClr val="37A76F">
                    <a:lumMod val="75000"/>
                  </a:srgbClr>
                </a:solidFill>
              </a:rPr>
              <a:t>DWYPD Priorities for 2023/24 Financial Year </a:t>
            </a:r>
            <a:endParaRPr lang="en-US" sz="2000" b="1" dirty="0"/>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198781" y="606310"/>
            <a:ext cx="8746437" cy="5816523"/>
          </a:xfrm>
        </p:spPr>
        <p:txBody>
          <a:bodyPr>
            <a:normAutofit/>
          </a:bodyPr>
          <a:lstStyle/>
          <a:p>
            <a:pPr marL="0" lvl="0" indent="0">
              <a:buNone/>
              <a:tabLst>
                <a:tab pos="612140" algn="l"/>
              </a:tabLst>
            </a:pPr>
            <a:r>
              <a:rPr lang="en-US" sz="1700" b="1" dirty="0">
                <a:solidFill>
                  <a:prstClr val="black">
                    <a:lumMod val="85000"/>
                    <a:lumOff val="15000"/>
                  </a:prstClr>
                </a:solidFill>
                <a:ea typeface="Calibri" panose="020F0502020204030204" pitchFamily="34" charset="0"/>
              </a:rPr>
              <a:t>The following are our priorities with regard to advancing the wellbeing and empowerment of Youth:</a:t>
            </a:r>
            <a:endParaRPr lang="en-ZA" sz="1700" dirty="0">
              <a:effectLst/>
              <a:ea typeface="Calibri" panose="020F0502020204030204" pitchFamily="34" charset="0"/>
            </a:endParaRPr>
          </a:p>
          <a:p>
            <a:pPr algn="just">
              <a:lnSpc>
                <a:spcPct val="115000"/>
              </a:lnSpc>
              <a:buFont typeface="Wingdings" pitchFamily="2" charset="2"/>
              <a:buChar char="Ø"/>
            </a:pPr>
            <a:r>
              <a:rPr lang="en-ZA" sz="1700" dirty="0">
                <a:effectLst/>
                <a:ea typeface="Calibri" panose="020F0502020204030204" pitchFamily="34" charset="0"/>
              </a:rPr>
              <a:t>We will Conceptualize, Model and Operationalize  </a:t>
            </a:r>
            <a:r>
              <a:rPr lang="en-ZA" sz="1700" b="1" dirty="0">
                <a:effectLst/>
                <a:ea typeface="Calibri" panose="020F0502020204030204" pitchFamily="34" charset="0"/>
              </a:rPr>
              <a:t>Livelihoods Improvement and Wealth Creation Special Projects</a:t>
            </a:r>
            <a:r>
              <a:rPr lang="en-ZA" sz="1700" dirty="0">
                <a:effectLst/>
                <a:ea typeface="Calibri" panose="020F0502020204030204" pitchFamily="34" charset="0"/>
              </a:rPr>
              <a:t> in response to the rising tide of</a:t>
            </a:r>
            <a:r>
              <a:rPr lang="en-ZA" sz="1700" b="1" dirty="0">
                <a:effectLst/>
                <a:ea typeface="Calibri" panose="020F0502020204030204" pitchFamily="34" charset="0"/>
              </a:rPr>
              <a:t> unemployment , extreme poverty and conditions of Basic Insecurity</a:t>
            </a:r>
            <a:r>
              <a:rPr lang="en-ZA" sz="1700" dirty="0">
                <a:effectLst/>
                <a:ea typeface="Calibri" panose="020F0502020204030204" pitchFamily="34" charset="0"/>
              </a:rPr>
              <a:t> amongst  Youth in General and Young Women in particular.  Priority will be given to the top 10 poorest districts in the country. The extent to which these factors present a threat to national stability and national security will inform the </a:t>
            </a:r>
            <a:r>
              <a:rPr lang="en-ZA" sz="1700" dirty="0">
                <a:ea typeface="Calibri" panose="020F0502020204030204" pitchFamily="34" charset="0"/>
              </a:rPr>
              <a:t>urgency with which we will respond. The following areas will be prioritised:</a:t>
            </a:r>
            <a:endParaRPr lang="en-ZA"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Font typeface="Wingdings" pitchFamily="2" charset="2"/>
              <a:buChar char="Ø"/>
            </a:pPr>
            <a:r>
              <a:rPr lang="en-ZA" sz="1700" dirty="0">
                <a:solidFill>
                  <a:schemeClr val="tx1"/>
                </a:solidFill>
                <a:effectLst/>
                <a:ea typeface="Calibri" panose="020F0502020204030204" pitchFamily="34" charset="0"/>
              </a:rPr>
              <a:t>Rallying all of Government to treat and respond to Youth Unemployment as a National Crisis</a:t>
            </a:r>
          </a:p>
          <a:p>
            <a:pPr algn="just">
              <a:lnSpc>
                <a:spcPct val="115000"/>
              </a:lnSpc>
              <a:buFont typeface="Wingdings" pitchFamily="2" charset="2"/>
              <a:buChar char="Ø"/>
            </a:pPr>
            <a:r>
              <a:rPr lang="en-ZA" sz="1700" dirty="0">
                <a:solidFill>
                  <a:schemeClr val="tx1"/>
                </a:solidFill>
                <a:effectLst/>
                <a:ea typeface="Calibri" panose="020F0502020204030204" pitchFamily="34" charset="0"/>
              </a:rPr>
              <a:t>A Revitalised, Defence-led and All-of-Government Approach to National Youth Service </a:t>
            </a:r>
            <a:endParaRPr lang="en-ZA" sz="1700" dirty="0">
              <a:solidFill>
                <a:schemeClr val="tx1"/>
              </a:solidFill>
              <a:ea typeface="Calibri" panose="020F0502020204030204" pitchFamily="34" charset="0"/>
            </a:endParaRPr>
          </a:p>
          <a:p>
            <a:pPr algn="just">
              <a:lnSpc>
                <a:spcPct val="115000"/>
              </a:lnSpc>
              <a:buFont typeface="Wingdings" pitchFamily="2" charset="2"/>
              <a:buChar char="Ø"/>
            </a:pPr>
            <a:r>
              <a:rPr lang="en-ZA" sz="1700" dirty="0">
                <a:solidFill>
                  <a:schemeClr val="tx1"/>
                </a:solidFill>
                <a:ea typeface="Calibri" panose="020F0502020204030204" pitchFamily="34" charset="0"/>
              </a:rPr>
              <a:t>Evaluation  and Strengthening of existing Youth Employment Programmes</a:t>
            </a:r>
          </a:p>
          <a:p>
            <a:pPr algn="just">
              <a:lnSpc>
                <a:spcPct val="115000"/>
              </a:lnSpc>
              <a:buFont typeface="Wingdings" pitchFamily="2" charset="2"/>
              <a:buChar char="Ø"/>
            </a:pPr>
            <a:r>
              <a:rPr lang="en-ZA" sz="1700" dirty="0">
                <a:ea typeface="Calibri" panose="020F0502020204030204" pitchFamily="34" charset="0"/>
              </a:rPr>
              <a:t>Establishment and strengthening of Innovation and industrial hubs</a:t>
            </a:r>
          </a:p>
          <a:p>
            <a:pPr algn="just">
              <a:lnSpc>
                <a:spcPct val="115000"/>
              </a:lnSpc>
              <a:buFont typeface="Wingdings" pitchFamily="2" charset="2"/>
              <a:buChar char="Ø"/>
            </a:pPr>
            <a:r>
              <a:rPr lang="en-ZA" sz="1700" dirty="0">
                <a:ea typeface="Calibri" panose="020F0502020204030204" pitchFamily="34" charset="0"/>
              </a:rPr>
              <a:t>Research on  Skills-to-Industry Pipeline for Youth in the NEET Category </a:t>
            </a:r>
          </a:p>
          <a:p>
            <a:pPr algn="just">
              <a:lnSpc>
                <a:spcPct val="115000"/>
              </a:lnSpc>
              <a:buFont typeface="Wingdings" pitchFamily="2" charset="2"/>
              <a:buChar char="Ø"/>
            </a:pPr>
            <a:endParaRPr lang="en-ZA" sz="1400" dirty="0">
              <a:ea typeface="Calibri" panose="020F0502020204030204" pitchFamily="34" charset="0"/>
            </a:endParaRPr>
          </a:p>
          <a:p>
            <a:pPr marL="0" indent="0">
              <a:buNone/>
            </a:pPr>
            <a:endParaRPr lang="en-ZA" sz="8000" dirty="0">
              <a:solidFill>
                <a:srgbClr val="414142"/>
              </a:solidFill>
            </a:endParaRPr>
          </a:p>
          <a:p>
            <a:endParaRPr lang="en-ZA" sz="8000" dirty="0">
              <a:solidFill>
                <a:srgbClr val="414142"/>
              </a:solidFill>
            </a:endParaRPr>
          </a:p>
          <a:p>
            <a:endParaRPr lang="en-ZA" sz="6000" dirty="0">
              <a:solidFill>
                <a:srgbClr val="414142"/>
              </a:solidFill>
            </a:endParaRPr>
          </a:p>
        </p:txBody>
      </p:sp>
    </p:spTree>
    <p:extLst>
      <p:ext uri="{BB962C8B-B14F-4D97-AF65-F5344CB8AC3E}">
        <p14:creationId xmlns:p14="http://schemas.microsoft.com/office/powerpoint/2010/main" xmlns="" val="22818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BE288-F13C-71A4-1EE2-899333E097F3}"/>
              </a:ext>
            </a:extLst>
          </p:cNvPr>
          <p:cNvSpPr>
            <a:spLocks noGrp="1"/>
          </p:cNvSpPr>
          <p:nvPr>
            <p:ph type="title"/>
          </p:nvPr>
        </p:nvSpPr>
        <p:spPr>
          <a:xfrm>
            <a:off x="198783" y="229521"/>
            <a:ext cx="8736495" cy="436524"/>
          </a:xfrm>
        </p:spPr>
        <p:txBody>
          <a:bodyPr>
            <a:normAutofit/>
          </a:bodyPr>
          <a:lstStyle/>
          <a:p>
            <a:r>
              <a:rPr lang="en-US" sz="2000" b="1" dirty="0">
                <a:solidFill>
                  <a:srgbClr val="37A76F">
                    <a:lumMod val="75000"/>
                  </a:srgbClr>
                </a:solidFill>
              </a:rPr>
              <a:t>DWYPD Priorities for 2023/24 Financial Year </a:t>
            </a:r>
            <a:endParaRPr lang="en-US" sz="2500" b="1" dirty="0"/>
          </a:p>
        </p:txBody>
      </p:sp>
      <p:sp>
        <p:nvSpPr>
          <p:cNvPr id="3" name="Content Placeholder 2">
            <a:extLst>
              <a:ext uri="{FF2B5EF4-FFF2-40B4-BE49-F238E27FC236}">
                <a16:creationId xmlns:a16="http://schemas.microsoft.com/office/drawing/2014/main" xmlns="" id="{846D5231-2CEB-378F-5773-5B0CCBBB2F1C}"/>
              </a:ext>
            </a:extLst>
          </p:cNvPr>
          <p:cNvSpPr>
            <a:spLocks noGrp="1"/>
          </p:cNvSpPr>
          <p:nvPr>
            <p:ph idx="1"/>
          </p:nvPr>
        </p:nvSpPr>
        <p:spPr>
          <a:xfrm>
            <a:off x="99392" y="756356"/>
            <a:ext cx="8965096" cy="5531555"/>
          </a:xfrm>
        </p:spPr>
        <p:txBody>
          <a:bodyPr>
            <a:normAutofit/>
          </a:bodyPr>
          <a:lstStyle/>
          <a:p>
            <a:pPr marL="0" lvl="0" indent="0">
              <a:lnSpc>
                <a:spcPct val="115000"/>
              </a:lnSpc>
              <a:buNone/>
            </a:pPr>
            <a:r>
              <a:rPr lang="en-ZA" sz="1600" b="1" dirty="0">
                <a:effectLst/>
                <a:ea typeface="Calibri" panose="020F0502020204030204" pitchFamily="34" charset="0"/>
              </a:rPr>
              <a:t>Priority Sectors for Youth Employment, Beneficiation and Skills Development : </a:t>
            </a:r>
            <a:endParaRPr lang="en-ZA" sz="1600" dirty="0">
              <a:effectLst/>
              <a:ea typeface="Calibri" panose="020F0502020204030204" pitchFamily="34" charset="0"/>
            </a:endParaRPr>
          </a:p>
          <a:p>
            <a:pPr marL="342900" lvl="0" indent="-342900">
              <a:lnSpc>
                <a:spcPct val="115000"/>
              </a:lnSpc>
              <a:buFont typeface="Wingdings" pitchFamily="2" charset="2"/>
              <a:buChar char="Ø"/>
            </a:pPr>
            <a:r>
              <a:rPr lang="en-ZA" sz="1600" dirty="0">
                <a:effectLst/>
                <a:ea typeface="Calibri" panose="020F0502020204030204" pitchFamily="34" charset="0"/>
              </a:rPr>
              <a:t>Creative Industry </a:t>
            </a:r>
          </a:p>
          <a:p>
            <a:pPr marL="342900" lvl="0" indent="-342900">
              <a:lnSpc>
                <a:spcPct val="115000"/>
              </a:lnSpc>
              <a:buFont typeface="Wingdings" pitchFamily="2" charset="2"/>
              <a:buChar char="Ø"/>
            </a:pPr>
            <a:r>
              <a:rPr lang="en-ZA" sz="1600" dirty="0">
                <a:effectLst/>
                <a:ea typeface="Calibri" panose="020F0502020204030204" pitchFamily="34" charset="0"/>
              </a:rPr>
              <a:t>Agriculture and </a:t>
            </a:r>
            <a:r>
              <a:rPr lang="en-ZA" sz="1600" dirty="0" err="1">
                <a:effectLst/>
                <a:ea typeface="Calibri" panose="020F0502020204030204" pitchFamily="34" charset="0"/>
              </a:rPr>
              <a:t>Agro</a:t>
            </a:r>
            <a:r>
              <a:rPr lang="en-ZA" sz="1600" dirty="0">
                <a:effectLst/>
                <a:ea typeface="Calibri" panose="020F0502020204030204" pitchFamily="34" charset="0"/>
              </a:rPr>
              <a:t>-Processing </a:t>
            </a:r>
          </a:p>
          <a:p>
            <a:pPr marL="342900" lvl="0" indent="-342900">
              <a:lnSpc>
                <a:spcPct val="115000"/>
              </a:lnSpc>
              <a:buFont typeface="Wingdings" pitchFamily="2" charset="2"/>
              <a:buChar char="Ø"/>
            </a:pPr>
            <a:r>
              <a:rPr lang="en-ZA" sz="1600" dirty="0">
                <a:effectLst/>
                <a:ea typeface="Calibri" panose="020F0502020204030204" pitchFamily="34" charset="0"/>
              </a:rPr>
              <a:t>Manufacturing </a:t>
            </a:r>
          </a:p>
          <a:p>
            <a:pPr marL="342900" lvl="0" indent="-342900">
              <a:lnSpc>
                <a:spcPct val="115000"/>
              </a:lnSpc>
              <a:buFont typeface="Wingdings" pitchFamily="2" charset="2"/>
              <a:buChar char="Ø"/>
            </a:pPr>
            <a:r>
              <a:rPr lang="en-ZA" sz="1600" dirty="0">
                <a:effectLst/>
                <a:ea typeface="Calibri" panose="020F0502020204030204" pitchFamily="34" charset="0"/>
              </a:rPr>
              <a:t>Digital and Platform Economies </a:t>
            </a:r>
          </a:p>
          <a:p>
            <a:pPr marL="342900" lvl="0" indent="-342900">
              <a:lnSpc>
                <a:spcPct val="115000"/>
              </a:lnSpc>
              <a:buFont typeface="Wingdings" pitchFamily="2" charset="2"/>
              <a:buChar char="Ø"/>
            </a:pPr>
            <a:r>
              <a:rPr lang="en-ZA" sz="1600" dirty="0">
                <a:effectLst/>
                <a:ea typeface="Calibri" panose="020F0502020204030204" pitchFamily="34" charset="0"/>
              </a:rPr>
              <a:t>Oceans Economy </a:t>
            </a:r>
          </a:p>
          <a:p>
            <a:pPr marL="342900" lvl="0" indent="-342900">
              <a:lnSpc>
                <a:spcPct val="115000"/>
              </a:lnSpc>
              <a:buFont typeface="Wingdings" pitchFamily="2" charset="2"/>
              <a:buChar char="Ø"/>
            </a:pPr>
            <a:r>
              <a:rPr lang="en-ZA" sz="1600" dirty="0">
                <a:ea typeface="Calibri" panose="020F0502020204030204" pitchFamily="34" charset="0"/>
              </a:rPr>
              <a:t>Green Economy </a:t>
            </a:r>
          </a:p>
          <a:p>
            <a:pPr marL="342900" lvl="0" indent="-342900">
              <a:lnSpc>
                <a:spcPct val="115000"/>
              </a:lnSpc>
              <a:buFont typeface="Wingdings" pitchFamily="2" charset="2"/>
              <a:buChar char="Ø"/>
            </a:pPr>
            <a:r>
              <a:rPr lang="en-ZA" sz="1600" dirty="0">
                <a:effectLst/>
                <a:ea typeface="Calibri" panose="020F0502020204030204" pitchFamily="34" charset="0"/>
              </a:rPr>
              <a:t>Construction </a:t>
            </a:r>
          </a:p>
          <a:p>
            <a:pPr marL="342900" lvl="0" indent="-342900">
              <a:lnSpc>
                <a:spcPct val="115000"/>
              </a:lnSpc>
              <a:buFont typeface="Wingdings" pitchFamily="2" charset="2"/>
              <a:buChar char="Ø"/>
            </a:pPr>
            <a:r>
              <a:rPr lang="en-ZA" sz="1600" dirty="0">
                <a:ea typeface="Calibri" panose="020F0502020204030204" pitchFamily="34" charset="0"/>
              </a:rPr>
              <a:t>Tourism </a:t>
            </a:r>
          </a:p>
          <a:p>
            <a:pPr marL="342900" lvl="0" indent="-342900">
              <a:lnSpc>
                <a:spcPct val="115000"/>
              </a:lnSpc>
              <a:buFont typeface="Wingdings" pitchFamily="2" charset="2"/>
              <a:buChar char="Ø"/>
            </a:pPr>
            <a:r>
              <a:rPr lang="en-ZA" sz="1600" dirty="0">
                <a:effectLst/>
                <a:ea typeface="Calibri" panose="020F0502020204030204" pitchFamily="34" charset="0"/>
              </a:rPr>
              <a:t>Co-operative and Solidarity Economies </a:t>
            </a:r>
          </a:p>
          <a:p>
            <a:pPr marL="0" indent="0">
              <a:lnSpc>
                <a:spcPct val="115000"/>
              </a:lnSpc>
              <a:buNone/>
            </a:pPr>
            <a:r>
              <a:rPr lang="en-US" sz="1600" dirty="0">
                <a:effectLst/>
                <a:ea typeface="Calibri" panose="020F0502020204030204" pitchFamily="34" charset="0"/>
              </a:rPr>
              <a:t>We will establish an </a:t>
            </a:r>
            <a:r>
              <a:rPr lang="en-US" sz="1600" b="1" dirty="0">
                <a:effectLst/>
                <a:ea typeface="Calibri" panose="020F0502020204030204" pitchFamily="34" charset="0"/>
              </a:rPr>
              <a:t>Innovation Centre at </a:t>
            </a:r>
            <a:r>
              <a:rPr lang="en-US" sz="1600" b="1" dirty="0" err="1">
                <a:effectLst/>
                <a:ea typeface="Calibri" panose="020F0502020204030204" pitchFamily="34" charset="0"/>
              </a:rPr>
              <a:t>Lusikisiki</a:t>
            </a:r>
            <a:r>
              <a:rPr lang="en-US" sz="1600" dirty="0">
                <a:effectLst/>
                <a:ea typeface="Calibri" panose="020F0502020204030204" pitchFamily="34" charset="0"/>
              </a:rPr>
              <a:t> in partnership with relevant departments, and Private Sector Partners.  </a:t>
            </a:r>
            <a:endParaRPr lang="en-ZA" sz="1600" dirty="0">
              <a:effectLst/>
              <a:ea typeface="Calibri" panose="020F0502020204030204" pitchFamily="34" charset="0"/>
            </a:endParaRPr>
          </a:p>
          <a:p>
            <a:pPr marL="342900" lvl="0" indent="-342900">
              <a:lnSpc>
                <a:spcPct val="115000"/>
              </a:lnSpc>
              <a:buFont typeface="Wingdings" pitchFamily="2" charset="2"/>
              <a:buChar char="Ø"/>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dirty="0"/>
          </a:p>
        </p:txBody>
      </p:sp>
    </p:spTree>
    <p:extLst>
      <p:ext uri="{BB962C8B-B14F-4D97-AF65-F5344CB8AC3E}">
        <p14:creationId xmlns:p14="http://schemas.microsoft.com/office/powerpoint/2010/main" xmlns="" val="92672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BE288-F13C-71A4-1EE2-899333E097F3}"/>
              </a:ext>
            </a:extLst>
          </p:cNvPr>
          <p:cNvSpPr>
            <a:spLocks noGrp="1"/>
          </p:cNvSpPr>
          <p:nvPr>
            <p:ph type="title"/>
          </p:nvPr>
        </p:nvSpPr>
        <p:spPr>
          <a:xfrm>
            <a:off x="198783" y="77118"/>
            <a:ext cx="8736495" cy="492971"/>
          </a:xfrm>
        </p:spPr>
        <p:txBody>
          <a:bodyPr>
            <a:normAutofit/>
          </a:bodyPr>
          <a:lstStyle/>
          <a:p>
            <a:r>
              <a:rPr lang="en-US" sz="2000" b="1" dirty="0">
                <a:solidFill>
                  <a:srgbClr val="37A76F">
                    <a:lumMod val="75000"/>
                  </a:srgbClr>
                </a:solidFill>
              </a:rPr>
              <a:t>DWYPD Priorities for 2023/24 Financial Year</a:t>
            </a:r>
            <a:endParaRPr lang="en-US" sz="2400" b="1" dirty="0"/>
          </a:p>
        </p:txBody>
      </p:sp>
      <p:sp>
        <p:nvSpPr>
          <p:cNvPr id="3" name="Content Placeholder 2">
            <a:extLst>
              <a:ext uri="{FF2B5EF4-FFF2-40B4-BE49-F238E27FC236}">
                <a16:creationId xmlns:a16="http://schemas.microsoft.com/office/drawing/2014/main" xmlns="" id="{846D5231-2CEB-378F-5773-5B0CCBBB2F1C}"/>
              </a:ext>
            </a:extLst>
          </p:cNvPr>
          <p:cNvSpPr>
            <a:spLocks noGrp="1"/>
          </p:cNvSpPr>
          <p:nvPr>
            <p:ph idx="1"/>
          </p:nvPr>
        </p:nvSpPr>
        <p:spPr>
          <a:xfrm>
            <a:off x="198782" y="570090"/>
            <a:ext cx="8736495" cy="5717822"/>
          </a:xfrm>
        </p:spPr>
        <p:txBody>
          <a:bodyPr>
            <a:normAutofit/>
          </a:bodyPr>
          <a:lstStyle/>
          <a:p>
            <a:pPr marL="0" lvl="0" indent="0">
              <a:buNone/>
              <a:tabLst>
                <a:tab pos="612140" algn="l"/>
              </a:tabLst>
            </a:pPr>
            <a:r>
              <a:rPr lang="en-US" sz="1600" b="1" dirty="0">
                <a:solidFill>
                  <a:schemeClr val="tx1"/>
                </a:solidFill>
                <a:ea typeface="Calibri" panose="020F0502020204030204" pitchFamily="34" charset="0"/>
              </a:rPr>
              <a:t>The following are our priorities with regard to advancing the wellbeing and empowerment of Women:</a:t>
            </a:r>
            <a:endParaRPr lang="en-ZA" sz="1600" dirty="0">
              <a:solidFill>
                <a:schemeClr val="tx1"/>
              </a:solidFill>
              <a:effectLst/>
              <a:ea typeface="Calibri" panose="020F0502020204030204" pitchFamily="34" charset="0"/>
            </a:endParaRPr>
          </a:p>
          <a:p>
            <a:pPr marL="342900" indent="-342900">
              <a:lnSpc>
                <a:spcPct val="115000"/>
              </a:lnSpc>
              <a:buFont typeface="Wingdings" pitchFamily="2" charset="2"/>
              <a:buChar char="Ø"/>
            </a:pPr>
            <a:r>
              <a:rPr lang="en-ZA" sz="1600" dirty="0">
                <a:solidFill>
                  <a:schemeClr val="tx1"/>
                </a:solidFill>
                <a:effectLst/>
                <a:ea typeface="Calibri" panose="020F0502020204030204" pitchFamily="34" charset="0"/>
              </a:rPr>
              <a:t>Rallying all of Government to treat and respond to GBV as a National Crisis</a:t>
            </a:r>
            <a:r>
              <a:rPr lang="en-GB" sz="1600" dirty="0">
                <a:solidFill>
                  <a:schemeClr val="tx1"/>
                </a:solidFill>
                <a:effectLst/>
                <a:ea typeface="Calibri" panose="020F0502020204030204" pitchFamily="34" charset="0"/>
              </a:rPr>
              <a:t>. This will include monitoring the implementation of the  National Strategic Plan on GBV.</a:t>
            </a:r>
          </a:p>
          <a:p>
            <a:pPr marL="342900" indent="-342900">
              <a:lnSpc>
                <a:spcPct val="115000"/>
              </a:lnSpc>
              <a:buFont typeface="Wingdings" pitchFamily="2" charset="2"/>
              <a:buChar char="Ø"/>
            </a:pPr>
            <a:r>
              <a:rPr lang="en-ZA" sz="1600" dirty="0">
                <a:solidFill>
                  <a:schemeClr val="tx1"/>
                </a:solidFill>
                <a:effectLst/>
                <a:ea typeface="Calibri" panose="020F0502020204030204" pitchFamily="34" charset="0"/>
              </a:rPr>
              <a:t>18 GBVF Rapid Response Teams (RRTs) established at district municipalities level.</a:t>
            </a:r>
          </a:p>
          <a:p>
            <a:pPr marL="342900" indent="-342900">
              <a:lnSpc>
                <a:spcPct val="115000"/>
              </a:lnSpc>
              <a:buFont typeface="Wingdings" pitchFamily="2" charset="2"/>
              <a:buChar char="Ø"/>
            </a:pPr>
            <a:r>
              <a:rPr lang="en-GB" sz="1600" dirty="0">
                <a:solidFill>
                  <a:schemeClr val="tx1"/>
                </a:solidFill>
                <a:effectLst/>
                <a:ea typeface="Calibri" panose="020F0502020204030204" pitchFamily="34" charset="0"/>
              </a:rPr>
              <a:t>Partner with research institutions to  </a:t>
            </a:r>
            <a:r>
              <a:rPr lang="en-GB" sz="1600" dirty="0">
                <a:solidFill>
                  <a:schemeClr val="tx1"/>
                </a:solidFill>
                <a:ea typeface="Calibri" panose="020F0502020204030204" pitchFamily="34" charset="0"/>
              </a:rPr>
              <a:t>c</a:t>
            </a:r>
            <a:r>
              <a:rPr lang="en-GB" sz="1600" dirty="0">
                <a:solidFill>
                  <a:schemeClr val="tx1"/>
                </a:solidFill>
                <a:effectLst/>
                <a:ea typeface="Calibri" panose="020F0502020204030204" pitchFamily="34" charset="0"/>
              </a:rPr>
              <a:t>onduct comprehensive research into the drivers of GBV in our communities. </a:t>
            </a:r>
            <a:endParaRPr lang="en-ZA" sz="1600" dirty="0">
              <a:solidFill>
                <a:schemeClr val="tx1"/>
              </a:solidFill>
              <a:effectLst/>
              <a:ea typeface="Calibri" panose="020F0502020204030204" pitchFamily="34" charset="0"/>
            </a:endParaRPr>
          </a:p>
          <a:p>
            <a:pPr marL="342900" indent="-342900">
              <a:lnSpc>
                <a:spcPct val="115000"/>
              </a:lnSpc>
              <a:buFont typeface="Wingdings" pitchFamily="2" charset="2"/>
              <a:buChar char="Ø"/>
            </a:pPr>
            <a:r>
              <a:rPr lang="en-ZA" sz="1600" dirty="0">
                <a:solidFill>
                  <a:schemeClr val="tx1"/>
                </a:solidFill>
                <a:effectLst/>
                <a:ea typeface="Calibri" panose="020F0502020204030204" pitchFamily="34" charset="0"/>
              </a:rPr>
              <a:t>12 stakeholder engagements conducted on the empowerment of women, youth and persons with disability.</a:t>
            </a:r>
          </a:p>
          <a:p>
            <a:pPr marL="342900" lvl="0" indent="-342900">
              <a:lnSpc>
                <a:spcPct val="115000"/>
              </a:lnSpc>
              <a:buFont typeface="Wingdings" pitchFamily="2" charset="2"/>
              <a:buChar char="Ø"/>
            </a:pPr>
            <a:r>
              <a:rPr lang="en-GB" sz="1600" dirty="0">
                <a:solidFill>
                  <a:schemeClr val="tx1"/>
                </a:solidFill>
                <a:effectLst/>
                <a:ea typeface="Calibri" panose="020F0502020204030204" pitchFamily="34" charset="0"/>
              </a:rPr>
              <a:t> We will benchmark with BRICS nations on their poverty reduction and livelihood strengthening programs. </a:t>
            </a:r>
            <a:endParaRPr lang="en-ZA" sz="1600" dirty="0">
              <a:solidFill>
                <a:schemeClr val="tx1"/>
              </a:solidFill>
              <a:effectLst/>
              <a:ea typeface="Calibri" panose="020F0502020204030204" pitchFamily="34" charset="0"/>
            </a:endParaRPr>
          </a:p>
          <a:p>
            <a:pPr marL="342900" lvl="0" indent="-342900">
              <a:lnSpc>
                <a:spcPct val="115000"/>
              </a:lnSpc>
              <a:buFont typeface="Wingdings" pitchFamily="2" charset="2"/>
              <a:buChar char="Ø"/>
            </a:pPr>
            <a:r>
              <a:rPr lang="en-GB" sz="1600" dirty="0">
                <a:solidFill>
                  <a:schemeClr val="tx1"/>
                </a:solidFill>
                <a:effectLst/>
                <a:ea typeface="Calibri" panose="020F0502020204030204" pitchFamily="34" charset="0"/>
              </a:rPr>
              <a:t>Gender, Youth and Disability Responsive Planning , Budgeting and Procurement. We are seeking a presidential proclamation to be gazetted on procurement from businesses owned by Women (40%), Youth (30%) and Persons with Disabilities (7%).</a:t>
            </a:r>
          </a:p>
          <a:p>
            <a:pPr marL="342900" lvl="0" indent="-342900">
              <a:lnSpc>
                <a:spcPct val="115000"/>
              </a:lnSpc>
              <a:buFont typeface="Wingdings" pitchFamily="2" charset="2"/>
              <a:buChar char="Ø"/>
            </a:pPr>
            <a:r>
              <a:rPr lang="en-GB" sz="1600" dirty="0">
                <a:solidFill>
                  <a:schemeClr val="tx1"/>
                </a:solidFill>
                <a:effectLst/>
                <a:ea typeface="Calibri" panose="020F0502020204030204" pitchFamily="34" charset="0"/>
              </a:rPr>
              <a:t>We will lead the conceptualisation and establishment of a Cooperative Bank. </a:t>
            </a:r>
          </a:p>
          <a:p>
            <a:pPr marL="342900" lvl="0" indent="-342900">
              <a:lnSpc>
                <a:spcPct val="115000"/>
              </a:lnSpc>
              <a:buFont typeface="Wingdings" pitchFamily="2" charset="2"/>
              <a:buChar char="Ø"/>
            </a:pPr>
            <a:r>
              <a:rPr lang="en-GB" sz="1600" dirty="0">
                <a:solidFill>
                  <a:schemeClr val="tx1"/>
                </a:solidFill>
                <a:ea typeface="Calibri" panose="020F0502020204030204" pitchFamily="34" charset="0"/>
              </a:rPr>
              <a:t>We will establish radio station as a platform for advocacy. </a:t>
            </a:r>
            <a:endParaRPr lang="en-GB" sz="1600" dirty="0">
              <a:solidFill>
                <a:schemeClr val="tx1"/>
              </a:solidFill>
              <a:effectLst/>
              <a:ea typeface="Calibri" panose="020F0502020204030204" pitchFamily="34" charset="0"/>
            </a:endParaRPr>
          </a:p>
          <a:p>
            <a:pPr marL="0" lvl="0" indent="0">
              <a:lnSpc>
                <a:spcPct val="115000"/>
              </a:lnSpc>
              <a:buNone/>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itchFamily="2" charset="2"/>
              <a:buChar char="Ø"/>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endParaRPr lang="en-ZA"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dirty="0">
              <a:solidFill>
                <a:schemeClr val="tx1"/>
              </a:solidFill>
            </a:endParaRPr>
          </a:p>
        </p:txBody>
      </p:sp>
    </p:spTree>
    <p:extLst>
      <p:ext uri="{BB962C8B-B14F-4D97-AF65-F5344CB8AC3E}">
        <p14:creationId xmlns:p14="http://schemas.microsoft.com/office/powerpoint/2010/main" xmlns="" val="330671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3476"/>
            <a:ext cx="8736495" cy="411754"/>
          </a:xfrm>
        </p:spPr>
        <p:txBody>
          <a:bodyPr>
            <a:normAutofit/>
          </a:bodyPr>
          <a:lstStyle/>
          <a:p>
            <a:r>
              <a:rPr lang="en-US" sz="2000" b="1" spc="20" dirty="0">
                <a:solidFill>
                  <a:srgbClr val="37A76F">
                    <a:lumMod val="75000"/>
                  </a:srgbClr>
                </a:solidFill>
              </a:rPr>
              <a:t>Situational Analysis</a:t>
            </a:r>
            <a:endParaRPr lang="en-ZA" sz="2000" b="1" dirty="0"/>
          </a:p>
        </p:txBody>
      </p:sp>
      <p:sp>
        <p:nvSpPr>
          <p:cNvPr id="5" name="Content Placeholder 4"/>
          <p:cNvSpPr>
            <a:spLocks noGrp="1"/>
          </p:cNvSpPr>
          <p:nvPr>
            <p:ph idx="1"/>
          </p:nvPr>
        </p:nvSpPr>
        <p:spPr>
          <a:xfrm>
            <a:off x="198783" y="655230"/>
            <a:ext cx="8783392" cy="1282752"/>
          </a:xfrm>
          <a:solidFill>
            <a:schemeClr val="accent2">
              <a:lumMod val="40000"/>
              <a:lumOff val="60000"/>
            </a:schemeClr>
          </a:solidFill>
        </p:spPr>
        <p:txBody>
          <a:bodyPr>
            <a:noAutofit/>
          </a:bodyPr>
          <a:lstStyle/>
          <a:p>
            <a:pPr marL="0" indent="0">
              <a:buNone/>
            </a:pPr>
            <a:r>
              <a:rPr lang="en-ZA" b="1" dirty="0"/>
              <a:t>Demography</a:t>
            </a:r>
          </a:p>
          <a:p>
            <a:r>
              <a:rPr lang="en-US" dirty="0"/>
              <a:t>According to the Mid Year Population estimates (2022), South Africa population is estimated at 60, 60 million. </a:t>
            </a:r>
          </a:p>
          <a:p>
            <a:r>
              <a:rPr lang="en-US" dirty="0"/>
              <a:t>Women constitute the majority (30 98 million) or 51% percent of the population.</a:t>
            </a:r>
            <a:endParaRPr lang="en-ZA" dirty="0"/>
          </a:p>
        </p:txBody>
      </p:sp>
      <p:pic>
        <p:nvPicPr>
          <p:cNvPr id="9" name="Picture 8"/>
          <p:cNvPicPr>
            <a:picLocks noChangeAspect="1"/>
          </p:cNvPicPr>
          <p:nvPr/>
        </p:nvPicPr>
        <p:blipFill rotWithShape="1">
          <a:blip r:embed="rId2"/>
          <a:srcRect l="13662" t="43173" r="3099" b="22256"/>
          <a:stretch/>
        </p:blipFill>
        <p:spPr>
          <a:xfrm>
            <a:off x="357532" y="1937982"/>
            <a:ext cx="8336091" cy="1777284"/>
          </a:xfrm>
          <a:prstGeom prst="rect">
            <a:avLst/>
          </a:prstGeom>
        </p:spPr>
      </p:pic>
      <p:sp>
        <p:nvSpPr>
          <p:cNvPr id="10" name="TextBox 2"/>
          <p:cNvSpPr txBox="1"/>
          <p:nvPr/>
        </p:nvSpPr>
        <p:spPr>
          <a:xfrm>
            <a:off x="750628" y="3742943"/>
            <a:ext cx="7533564" cy="777540"/>
          </a:xfrm>
          <a:prstGeom prst="rect">
            <a:avLst/>
          </a:prstGeom>
          <a:solidFill>
            <a:srgbClr val="00B0F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800" b="1" dirty="0">
                <a:latin typeface="Arial" panose="020B0604020202020204" pitchFamily="34" charset="0"/>
                <a:cs typeface="Arial" panose="020B0604020202020204" pitchFamily="34" charset="0"/>
              </a:rPr>
              <a:t>Youth: 15 – 34 account for 34% of the population as in 2022  </a:t>
            </a:r>
          </a:p>
          <a:p>
            <a:pPr algn="ctr"/>
            <a:r>
              <a:rPr lang="en-ZA" sz="1800" b="1" dirty="0">
                <a:latin typeface="Arial" panose="020B0604020202020204" pitchFamily="34" charset="0"/>
                <a:cs typeface="Arial" panose="020B0604020202020204" pitchFamily="34" charset="0"/>
              </a:rPr>
              <a:t> (20,6M )</a:t>
            </a:r>
          </a:p>
        </p:txBody>
      </p:sp>
      <p:sp>
        <p:nvSpPr>
          <p:cNvPr id="11" name="TextBox 2"/>
          <p:cNvSpPr txBox="1"/>
          <p:nvPr/>
        </p:nvSpPr>
        <p:spPr>
          <a:xfrm>
            <a:off x="750628" y="4678232"/>
            <a:ext cx="7533564" cy="1113768"/>
          </a:xfrm>
          <a:prstGeom prst="rect">
            <a:avLst/>
          </a:prstGeom>
          <a:solidFill>
            <a:srgbClr val="92D05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800" b="1" dirty="0">
                <a:latin typeface="Arial" panose="020B0604020202020204" pitchFamily="34" charset="0"/>
                <a:cs typeface="Arial" panose="020B0604020202020204" pitchFamily="34" charset="0"/>
              </a:rPr>
              <a:t>Disability</a:t>
            </a:r>
          </a:p>
          <a:p>
            <a:pPr algn="ctr"/>
            <a:r>
              <a:rPr lang="en-US" sz="1800" b="1" dirty="0">
                <a:latin typeface="Arial" panose="020B0604020202020204" pitchFamily="34" charset="0"/>
                <a:cs typeface="Arial" panose="020B0604020202020204" pitchFamily="34" charset="0"/>
              </a:rPr>
              <a:t>The national disability prevalence rate for South Africa at 7,5% </a:t>
            </a:r>
          </a:p>
          <a:p>
            <a:pPr algn="ctr"/>
            <a:r>
              <a:rPr lang="en-US" sz="1800" b="1" dirty="0">
                <a:latin typeface="Arial" panose="020B0604020202020204" pitchFamily="34" charset="0"/>
                <a:cs typeface="Arial" panose="020B0604020202020204" pitchFamily="34" charset="0"/>
              </a:rPr>
              <a:t>(2011 Census)  </a:t>
            </a: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07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3476"/>
            <a:ext cx="8736495" cy="411754"/>
          </a:xfrm>
        </p:spPr>
        <p:txBody>
          <a:bodyPr>
            <a:normAutofit/>
          </a:bodyPr>
          <a:lstStyle/>
          <a:p>
            <a:r>
              <a:rPr lang="en-US" sz="2000" b="1" spc="20" dirty="0">
                <a:solidFill>
                  <a:srgbClr val="37A76F">
                    <a:lumMod val="75000"/>
                  </a:srgbClr>
                </a:solidFill>
              </a:rPr>
              <a:t>Situational Analysis</a:t>
            </a:r>
            <a:endParaRPr lang="en-ZA" sz="2000" b="1" dirty="0"/>
          </a:p>
        </p:txBody>
      </p:sp>
      <p:sp>
        <p:nvSpPr>
          <p:cNvPr id="5" name="Content Placeholder 4"/>
          <p:cNvSpPr>
            <a:spLocks noGrp="1"/>
          </p:cNvSpPr>
          <p:nvPr>
            <p:ph idx="1"/>
          </p:nvPr>
        </p:nvSpPr>
        <p:spPr>
          <a:xfrm>
            <a:off x="198783" y="655230"/>
            <a:ext cx="8783392" cy="1532586"/>
          </a:xfrm>
          <a:solidFill>
            <a:schemeClr val="accent2">
              <a:lumMod val="40000"/>
              <a:lumOff val="60000"/>
            </a:schemeClr>
          </a:solidFill>
        </p:spPr>
        <p:txBody>
          <a:bodyPr>
            <a:normAutofit/>
          </a:bodyPr>
          <a:lstStyle/>
          <a:p>
            <a:pPr marL="0" indent="0">
              <a:buNone/>
            </a:pPr>
            <a:r>
              <a:rPr lang="en-ZA" sz="1400" b="1" dirty="0"/>
              <a:t>POVERTY</a:t>
            </a:r>
          </a:p>
          <a:p>
            <a:r>
              <a:rPr lang="en-ZA" sz="1200" dirty="0"/>
              <a:t>Data from the 2019 General Household Survey published in 09 March 2022 on Subjective Poverty depicts that across all poverty measures and age groups, female headed households constantly reported highest incidence of poor households compared to male counterparts. </a:t>
            </a:r>
          </a:p>
          <a:p>
            <a:r>
              <a:rPr lang="en-ZA" sz="1200" dirty="0"/>
              <a:t>Youth under the age of 35 years reported the highest incidence of poor households</a:t>
            </a:r>
            <a:r>
              <a:rPr lang="en-ZA" sz="1400" dirty="0"/>
              <a:t>.  </a:t>
            </a:r>
          </a:p>
          <a:p>
            <a:pPr marL="0" indent="0">
              <a:buNone/>
            </a:pPr>
            <a:endParaRPr lang="en-ZA" dirty="0"/>
          </a:p>
        </p:txBody>
      </p:sp>
      <p:graphicFrame>
        <p:nvGraphicFramePr>
          <p:cNvPr id="6" name="Content Placeholder 3"/>
          <p:cNvGraphicFramePr>
            <a:graphicFrameLocks/>
          </p:cNvGraphicFramePr>
          <p:nvPr>
            <p:extLst>
              <p:ext uri="{D42A27DB-BD31-4B8C-83A1-F6EECF244321}">
                <p14:modId xmlns:p14="http://schemas.microsoft.com/office/powerpoint/2010/main" xmlns="" val="1157213484"/>
              </p:ext>
            </p:extLst>
          </p:nvPr>
        </p:nvGraphicFramePr>
        <p:xfrm>
          <a:off x="317976" y="2287768"/>
          <a:ext cx="8425264" cy="3855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9511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44" name="Title 18"/>
          <p:cNvSpPr>
            <a:spLocks noGrp="1"/>
          </p:cNvSpPr>
          <p:nvPr>
            <p:ph type="ctrTitle"/>
          </p:nvPr>
        </p:nvSpPr>
        <p:spPr>
          <a:xfrm>
            <a:off x="107504" y="263101"/>
            <a:ext cx="8579296" cy="522325"/>
          </a:xfrm>
          <a:solidFill>
            <a:schemeClr val="accent2">
              <a:lumMod val="60000"/>
              <a:lumOff val="40000"/>
            </a:schemeClr>
          </a:solidFill>
        </p:spPr>
        <p:txBody>
          <a:bodyPr>
            <a:normAutofit/>
          </a:bodyPr>
          <a:lstStyle/>
          <a:p>
            <a:pPr algn="l"/>
            <a:r>
              <a:rPr lang="en-US" sz="2000" b="1" dirty="0">
                <a:latin typeface="Arial" panose="020B0604020202020204" pitchFamily="34" charset="0"/>
                <a:cs typeface="Arial" panose="020B0604020202020204" pitchFamily="34" charset="0"/>
              </a:rPr>
              <a:t>WOMEN’S ECONOMIC PARTICIPATION IN SOUTH AFRICA</a:t>
            </a:r>
          </a:p>
        </p:txBody>
      </p:sp>
      <p:sp>
        <p:nvSpPr>
          <p:cNvPr id="45" name="TextBox 44"/>
          <p:cNvSpPr txBox="1"/>
          <p:nvPr/>
        </p:nvSpPr>
        <p:spPr bwMode="auto">
          <a:xfrm>
            <a:off x="42922" y="3488471"/>
            <a:ext cx="3286241" cy="628034"/>
          </a:xfrm>
          <a:prstGeom prst="rect">
            <a:avLst/>
          </a:prstGeom>
          <a:solidFill>
            <a:srgbClr val="8064A2">
              <a:lumMod val="20000"/>
              <a:lumOff val="80000"/>
            </a:srgbClr>
          </a:solidFill>
          <a:ln w="9525">
            <a:noFill/>
            <a:miter lim="800000"/>
            <a:headEnd/>
            <a:tailEnd/>
          </a:ln>
        </p:spPr>
        <p:txBody>
          <a:bodyPr wrap="square" lIns="90000" tIns="90000" rIns="90000" bIns="90000" rtlCol="0">
            <a:spAutoFit/>
          </a:bodyPr>
          <a:lstStyle/>
          <a:p>
            <a:pPr marL="0" marR="0" lvl="0" indent="0" defTabSz="457200" eaLnBrk="1" fontAlgn="auto" latinLnBrk="0" hangingPunct="1">
              <a:lnSpc>
                <a:spcPct val="100000"/>
              </a:lnSpc>
              <a:spcBef>
                <a:spcPts val="600"/>
              </a:spcBef>
              <a:spcAft>
                <a:spcPts val="0"/>
              </a:spcAft>
              <a:buClrTx/>
              <a:buSzTx/>
              <a:buFontTx/>
              <a:buNone/>
              <a:tabLst/>
              <a:defRPr/>
            </a:pPr>
            <a:r>
              <a:rPr kumimoji="0" lang="en-ZA" sz="1200" b="1" i="0" u="sng" strike="noStrike" kern="0" cap="none" spc="0" normalizeH="0" baseline="0" noProof="0" dirty="0">
                <a:ln>
                  <a:noFill/>
                </a:ln>
                <a:solidFill>
                  <a:prstClr val="black"/>
                </a:solidFill>
                <a:effectLst/>
                <a:uLnTx/>
                <a:uFillTx/>
                <a:latin typeface="Arial Narrow" panose="020B0606020202030204" pitchFamily="34" charset="0"/>
              </a:rPr>
              <a:t>Not Economically</a:t>
            </a:r>
            <a:r>
              <a:rPr kumimoji="0" lang="en-ZA" sz="1200" b="1" i="0" u="sng" strike="noStrike" kern="0" cap="none" spc="0" normalizeH="0" noProof="0" dirty="0">
                <a:ln>
                  <a:noFill/>
                </a:ln>
                <a:solidFill>
                  <a:prstClr val="black"/>
                </a:solidFill>
                <a:effectLst/>
                <a:uLnTx/>
                <a:uFillTx/>
                <a:latin typeface="Arial Narrow" panose="020B0606020202030204" pitchFamily="34" charset="0"/>
              </a:rPr>
              <a:t> Active (QLFS, Q2,2022)</a:t>
            </a:r>
            <a:endParaRPr kumimoji="0" lang="en-ZA" sz="1200" b="1" i="0" u="sng" strike="noStrike" kern="0" cap="none" spc="0" normalizeH="0" baseline="0" noProof="0" dirty="0">
              <a:ln>
                <a:noFill/>
              </a:ln>
              <a:solidFill>
                <a:prstClr val="black"/>
              </a:solidFill>
              <a:effectLst/>
              <a:uLnTx/>
              <a:uFillTx/>
              <a:latin typeface="Arial Narrow" panose="020B0606020202030204" pitchFamily="34" charset="0"/>
            </a:endParaRPr>
          </a:p>
          <a:p>
            <a:pPr defTabSz="457200">
              <a:spcBef>
                <a:spcPts val="600"/>
              </a:spcBef>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rPr>
              <a:t>Men: </a:t>
            </a:r>
            <a:r>
              <a:rPr lang="en-ZA" sz="1200" kern="0" dirty="0">
                <a:solidFill>
                  <a:prstClr val="black"/>
                </a:solidFill>
                <a:latin typeface="Arial Narrow" panose="020B0606020202030204" pitchFamily="34" charset="0"/>
              </a:rPr>
              <a:t>7</a:t>
            </a:r>
            <a:r>
              <a:rPr kumimoji="0" lang="en-ZA" sz="1200" i="0" u="none" strike="noStrike" kern="0" cap="none" spc="0" normalizeH="0" baseline="0" noProof="0" dirty="0">
                <a:ln>
                  <a:noFill/>
                </a:ln>
                <a:solidFill>
                  <a:prstClr val="black"/>
                </a:solidFill>
                <a:effectLst/>
                <a:uLnTx/>
                <a:uFillTx/>
                <a:latin typeface="Arial Narrow" panose="020B0606020202030204" pitchFamily="34" charset="0"/>
              </a:rPr>
              <a:t> </a:t>
            </a:r>
            <a:r>
              <a:rPr lang="en-ZA" sz="1200" kern="0" dirty="0">
                <a:solidFill>
                  <a:prstClr val="black"/>
                </a:solidFill>
                <a:latin typeface="Arial Narrow" panose="020B0606020202030204" pitchFamily="34" charset="0"/>
              </a:rPr>
              <a:t>093</a:t>
            </a:r>
            <a:r>
              <a:rPr kumimoji="0" lang="en-ZA" sz="1200" i="0" u="none" strike="noStrike" kern="0" cap="none" spc="0" normalizeH="0" baseline="0" noProof="0" dirty="0">
                <a:ln>
                  <a:noFill/>
                </a:ln>
                <a:solidFill>
                  <a:prstClr val="black"/>
                </a:solidFill>
                <a:effectLst/>
                <a:uLnTx/>
                <a:uFillTx/>
                <a:latin typeface="Arial Narrow" panose="020B0606020202030204" pitchFamily="34" charset="0"/>
              </a:rPr>
              <a:t> 000 (35,6%)     </a:t>
            </a:r>
            <a:r>
              <a:rPr lang="en-ZA" sz="1200" b="1" kern="0" dirty="0">
                <a:solidFill>
                  <a:prstClr val="black"/>
                </a:solidFill>
                <a:latin typeface="Arial Narrow" panose="020B0606020202030204" pitchFamily="34" charset="0"/>
              </a:rPr>
              <a:t>Women: </a:t>
            </a:r>
            <a:r>
              <a:rPr lang="en-ZA" sz="1200" kern="0" dirty="0">
                <a:solidFill>
                  <a:prstClr val="black"/>
                </a:solidFill>
                <a:latin typeface="Arial Narrow" panose="020B0606020202030204" pitchFamily="34" charset="0"/>
              </a:rPr>
              <a:t>9 528 000 (47,2%)</a:t>
            </a:r>
          </a:p>
        </p:txBody>
      </p:sp>
      <p:sp>
        <p:nvSpPr>
          <p:cNvPr id="61" name="Rounded Rectangle 60"/>
          <p:cNvSpPr/>
          <p:nvPr/>
        </p:nvSpPr>
        <p:spPr>
          <a:xfrm>
            <a:off x="64423" y="4221966"/>
            <a:ext cx="4191884" cy="1037306"/>
          </a:xfrm>
          <a:prstGeom prst="roundRect">
            <a:avLst/>
          </a:prstGeom>
          <a:solidFill>
            <a:srgbClr val="FDA023"/>
          </a:solidFill>
          <a:ln w="25400" cap="flat" cmpd="sng" algn="ctr">
            <a:solidFill>
              <a:srgbClr val="FDA023"/>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endParaRPr>
          </a:p>
        </p:txBody>
      </p:sp>
      <p:sp>
        <p:nvSpPr>
          <p:cNvPr id="70" name="Rounded Rectangle 69"/>
          <p:cNvSpPr/>
          <p:nvPr/>
        </p:nvSpPr>
        <p:spPr>
          <a:xfrm>
            <a:off x="4497815" y="4229351"/>
            <a:ext cx="4072669" cy="1057801"/>
          </a:xfrm>
          <a:prstGeom prst="roundRect">
            <a:avLst/>
          </a:prstGeom>
          <a:solidFill>
            <a:srgbClr val="64A73B"/>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600" b="0" i="0" u="none" strike="noStrike" kern="0" cap="none" spc="0" normalizeH="0" baseline="0" noProof="0" dirty="0">
              <a:ln>
                <a:noFill/>
              </a:ln>
              <a:solidFill>
                <a:prstClr val="white"/>
              </a:solidFill>
              <a:effectLst/>
              <a:uLnTx/>
              <a:uFillTx/>
            </a:endParaRPr>
          </a:p>
        </p:txBody>
      </p:sp>
      <p:sp>
        <p:nvSpPr>
          <p:cNvPr id="78" name="TextBox 77"/>
          <p:cNvSpPr txBox="1"/>
          <p:nvPr/>
        </p:nvSpPr>
        <p:spPr>
          <a:xfrm>
            <a:off x="42922" y="5408725"/>
            <a:ext cx="8978016" cy="523220"/>
          </a:xfrm>
          <a:custGeom>
            <a:avLst/>
            <a:gdLst>
              <a:gd name="connsiteX0" fmla="*/ 0 w 8139659"/>
              <a:gd name="connsiteY0" fmla="*/ 0 h 1200329"/>
              <a:gd name="connsiteX1" fmla="*/ 8139659 w 8139659"/>
              <a:gd name="connsiteY1" fmla="*/ 0 h 1200329"/>
              <a:gd name="connsiteX2" fmla="*/ 8139659 w 8139659"/>
              <a:gd name="connsiteY2" fmla="*/ 1200329 h 1200329"/>
              <a:gd name="connsiteX3" fmla="*/ 0 w 8139659"/>
              <a:gd name="connsiteY3" fmla="*/ 1200329 h 1200329"/>
              <a:gd name="connsiteX4" fmla="*/ 0 w 8139659"/>
              <a:gd name="connsiteY4" fmla="*/ 0 h 1200329"/>
              <a:gd name="connsiteX0" fmla="*/ 0 w 8139659"/>
              <a:gd name="connsiteY0" fmla="*/ 0 h 1200329"/>
              <a:gd name="connsiteX1" fmla="*/ 5336498 w 8139659"/>
              <a:gd name="connsiteY1" fmla="*/ 24460 h 1200329"/>
              <a:gd name="connsiteX2" fmla="*/ 8139659 w 8139659"/>
              <a:gd name="connsiteY2" fmla="*/ 0 h 1200329"/>
              <a:gd name="connsiteX3" fmla="*/ 8139659 w 8139659"/>
              <a:gd name="connsiteY3" fmla="*/ 1200329 h 1200329"/>
              <a:gd name="connsiteX4" fmla="*/ 0 w 8139659"/>
              <a:gd name="connsiteY4" fmla="*/ 1200329 h 1200329"/>
              <a:gd name="connsiteX5" fmla="*/ 0 w 8139659"/>
              <a:gd name="connsiteY5" fmla="*/ 0 h 1200329"/>
              <a:gd name="connsiteX0" fmla="*/ 0 w 8139659"/>
              <a:gd name="connsiteY0" fmla="*/ 0 h 1200329"/>
              <a:gd name="connsiteX1" fmla="*/ 5336498 w 8139659"/>
              <a:gd name="connsiteY1" fmla="*/ 24460 h 1200329"/>
              <a:gd name="connsiteX2" fmla="*/ 8139659 w 8139659"/>
              <a:gd name="connsiteY2" fmla="*/ 0 h 1200329"/>
              <a:gd name="connsiteX3" fmla="*/ 8139659 w 8139659"/>
              <a:gd name="connsiteY3" fmla="*/ 1200329 h 1200329"/>
              <a:gd name="connsiteX4" fmla="*/ 0 w 8139659"/>
              <a:gd name="connsiteY4" fmla="*/ 1200329 h 1200329"/>
              <a:gd name="connsiteX5" fmla="*/ 0 w 8139659"/>
              <a:gd name="connsiteY5" fmla="*/ 0 h 1200329"/>
              <a:gd name="connsiteX0" fmla="*/ 0 w 8139659"/>
              <a:gd name="connsiteY0" fmla="*/ 13277 h 1213606"/>
              <a:gd name="connsiteX1" fmla="*/ 5291527 w 8139659"/>
              <a:gd name="connsiteY1" fmla="*/ 7756 h 1213606"/>
              <a:gd name="connsiteX2" fmla="*/ 8139659 w 8139659"/>
              <a:gd name="connsiteY2" fmla="*/ 13277 h 1213606"/>
              <a:gd name="connsiteX3" fmla="*/ 8139659 w 8139659"/>
              <a:gd name="connsiteY3" fmla="*/ 1213606 h 1213606"/>
              <a:gd name="connsiteX4" fmla="*/ 0 w 8139659"/>
              <a:gd name="connsiteY4" fmla="*/ 1213606 h 1213606"/>
              <a:gd name="connsiteX5" fmla="*/ 0 w 8139659"/>
              <a:gd name="connsiteY5" fmla="*/ 13277 h 12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9659" h="1213606">
                <a:moveTo>
                  <a:pt x="0" y="13277"/>
                </a:moveTo>
                <a:lnTo>
                  <a:pt x="5291527" y="7756"/>
                </a:lnTo>
                <a:cubicBezTo>
                  <a:pt x="5326504" y="-15387"/>
                  <a:pt x="7205272" y="21430"/>
                  <a:pt x="8139659" y="13277"/>
                </a:cubicBezTo>
                <a:lnTo>
                  <a:pt x="8139659" y="1213606"/>
                </a:lnTo>
                <a:lnTo>
                  <a:pt x="0" y="1213606"/>
                </a:lnTo>
                <a:lnTo>
                  <a:pt x="0" y="13277"/>
                </a:lnTo>
                <a:close/>
              </a:path>
            </a:pathLst>
          </a:custGeom>
          <a:solidFill>
            <a:sysClr val="window" lastClr="FFFFFF">
              <a:lumMod val="85000"/>
            </a:sysClr>
          </a:solidFill>
          <a:ln w="0">
            <a:solidFill>
              <a:sysClr val="window" lastClr="FFFFFF"/>
            </a:solidFill>
            <a:prstDash val="lgDash"/>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ZA" sz="1400" b="1" kern="0" dirty="0">
                <a:latin typeface="Arial Narrow" panose="020B0606020202030204" pitchFamily="34" charset="0"/>
                <a:ea typeface="Batang" panose="02030600000101010101" pitchFamily="18" charset="-127"/>
              </a:rPr>
              <a:t>Women constitute 51% of the population of South Africa, yet there are fewer women participating in the labour force; high unemployment rate; poorly represented at in leadership positions</a:t>
            </a:r>
            <a:endParaRPr kumimoji="0" lang="en-ZA" sz="1400" b="1" i="0" u="none" strike="noStrike" kern="0" cap="none" spc="0" normalizeH="0" baseline="0" noProof="0" dirty="0">
              <a:ln>
                <a:noFill/>
              </a:ln>
              <a:effectLst/>
              <a:uLnTx/>
              <a:uFillTx/>
              <a:latin typeface="Arial Narrow" panose="020B0606020202030204" pitchFamily="34" charset="0"/>
              <a:ea typeface="Batang" panose="02030600000101010101" pitchFamily="18" charset="-127"/>
            </a:endParaRPr>
          </a:p>
        </p:txBody>
      </p:sp>
      <p:grpSp>
        <p:nvGrpSpPr>
          <p:cNvPr id="79" name="Group 78"/>
          <p:cNvGrpSpPr/>
          <p:nvPr/>
        </p:nvGrpSpPr>
        <p:grpSpPr>
          <a:xfrm>
            <a:off x="3297619" y="3489336"/>
            <a:ext cx="2748345" cy="689420"/>
            <a:chOff x="6312654" y="3899086"/>
            <a:chExt cx="2318285" cy="689420"/>
          </a:xfrm>
        </p:grpSpPr>
        <p:sp>
          <p:nvSpPr>
            <p:cNvPr id="80" name="Rounded Rectangle 79"/>
            <p:cNvSpPr/>
            <p:nvPr/>
          </p:nvSpPr>
          <p:spPr>
            <a:xfrm>
              <a:off x="6371996" y="3916264"/>
              <a:ext cx="2171051" cy="672242"/>
            </a:xfrm>
            <a:prstGeom prst="roundRect">
              <a:avLst/>
            </a:prstGeom>
            <a:solidFill>
              <a:srgbClr val="64A73B"/>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600" b="0" i="0" u="none" strike="noStrike" kern="0" cap="none" spc="0" normalizeH="0" baseline="0" noProof="0" dirty="0">
                <a:ln>
                  <a:noFill/>
                </a:ln>
                <a:solidFill>
                  <a:prstClr val="white"/>
                </a:solidFill>
                <a:effectLst/>
                <a:uLnTx/>
                <a:uFillTx/>
              </a:endParaRPr>
            </a:p>
          </p:txBody>
        </p:sp>
        <p:sp>
          <p:nvSpPr>
            <p:cNvPr id="81" name="TextBox 80"/>
            <p:cNvSpPr txBox="1"/>
            <p:nvPr/>
          </p:nvSpPr>
          <p:spPr>
            <a:xfrm>
              <a:off x="6312654" y="3899086"/>
              <a:ext cx="2318285" cy="677108"/>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ZA" sz="1400" b="1" u="sng" kern="0" dirty="0">
                  <a:latin typeface="Arial Narrow" panose="020B0606020202030204" pitchFamily="34" charset="0"/>
                  <a:ea typeface="ＭＳ Ｐゴシック" charset="0"/>
                </a:rPr>
                <a:t>Labour force participation rate </a:t>
              </a:r>
              <a:r>
                <a:rPr kumimoji="0" lang="en-ZA" sz="14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charset="0"/>
                </a:rPr>
                <a:t/>
              </a:r>
              <a:br>
                <a:rPr kumimoji="0" lang="en-ZA" sz="14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charset="0"/>
                </a:rPr>
              </a:br>
              <a:r>
                <a:rPr kumimoji="0" lang="en-ZA" sz="1200" b="0" i="0" u="none" strike="noStrike" kern="0" cap="none" spc="0" normalizeH="0" baseline="0" noProof="0" dirty="0">
                  <a:ln>
                    <a:noFill/>
                  </a:ln>
                  <a:effectLst/>
                  <a:uLnTx/>
                  <a:uFillTx/>
                  <a:latin typeface="Arial Narrow" panose="020B0606020202030204" pitchFamily="34" charset="0"/>
                  <a:ea typeface="ＭＳ Ｐゴシック" charset="0"/>
                </a:rPr>
                <a:t>Female                                 </a:t>
              </a:r>
              <a:r>
                <a:rPr lang="en-ZA" sz="1200" kern="0" dirty="0">
                  <a:latin typeface="Arial Narrow" panose="020B0606020202030204" pitchFamily="34" charset="0"/>
                  <a:ea typeface="ＭＳ Ｐゴシック" charset="0"/>
                </a:rPr>
                <a:t>53</a:t>
              </a:r>
              <a:r>
                <a:rPr kumimoji="0" lang="en-ZA" sz="1200" b="0" i="0" u="none" strike="noStrike" kern="0" cap="none" spc="0" normalizeH="0" baseline="0" noProof="0" dirty="0">
                  <a:ln>
                    <a:noFill/>
                  </a:ln>
                  <a:effectLst/>
                  <a:uLnTx/>
                  <a:uFillTx/>
                  <a:latin typeface="Arial Narrow" panose="020B0606020202030204" pitchFamily="34" charset="0"/>
                  <a:ea typeface="ＭＳ Ｐゴシック" charset="0"/>
                </a:rPr>
                <a:t>,0%</a:t>
              </a:r>
            </a:p>
            <a:p>
              <a:pPr marL="0" marR="0" lvl="0" indent="0" defTabSz="914400" eaLnBrk="1" fontAlgn="base" latinLnBrk="0" hangingPunct="1">
                <a:lnSpc>
                  <a:spcPct val="100000"/>
                </a:lnSpc>
                <a:spcBef>
                  <a:spcPct val="0"/>
                </a:spcBef>
                <a:spcAft>
                  <a:spcPct val="0"/>
                </a:spcAft>
                <a:buClrTx/>
                <a:buSzTx/>
                <a:buFontTx/>
                <a:buNone/>
                <a:tabLst/>
                <a:defRPr/>
              </a:pPr>
              <a:r>
                <a:rPr lang="en-ZA" sz="1200" kern="0" dirty="0">
                  <a:latin typeface="Arial Narrow" panose="020B0606020202030204" pitchFamily="34" charset="0"/>
                  <a:ea typeface="ＭＳ Ｐゴシック" charset="0"/>
                </a:rPr>
                <a:t>Male                                     64,4%</a:t>
              </a:r>
              <a:endParaRPr kumimoji="0" lang="en-US" sz="1200" b="1" i="0" u="none" strike="noStrike" kern="0" cap="none" spc="0" normalizeH="0" baseline="0" noProof="0" dirty="0">
                <a:ln>
                  <a:noFill/>
                </a:ln>
                <a:effectLst/>
                <a:uLnTx/>
                <a:uFillTx/>
                <a:latin typeface="Arial Narrow" panose="020B0606020202030204" pitchFamily="34" charset="0"/>
                <a:ea typeface="ＭＳ Ｐゴシック" charset="0"/>
              </a:endParaRPr>
            </a:p>
          </p:txBody>
        </p:sp>
      </p:grpSp>
      <p:grpSp>
        <p:nvGrpSpPr>
          <p:cNvPr id="82" name="Group 81"/>
          <p:cNvGrpSpPr/>
          <p:nvPr/>
        </p:nvGrpSpPr>
        <p:grpSpPr>
          <a:xfrm>
            <a:off x="5941767" y="3530704"/>
            <a:ext cx="2697596" cy="654888"/>
            <a:chOff x="5874633" y="3240214"/>
            <a:chExt cx="2260229" cy="654888"/>
          </a:xfrm>
        </p:grpSpPr>
        <p:sp>
          <p:nvSpPr>
            <p:cNvPr id="83" name="Rounded Rectangle 82"/>
            <p:cNvSpPr/>
            <p:nvPr/>
          </p:nvSpPr>
          <p:spPr>
            <a:xfrm>
              <a:off x="5906099" y="3283973"/>
              <a:ext cx="2171051" cy="611129"/>
            </a:xfrm>
            <a:prstGeom prst="roundRect">
              <a:avLst/>
            </a:prstGeom>
            <a:solidFill>
              <a:srgbClr val="FDA023"/>
            </a:solidFill>
            <a:ln w="25400" cap="flat" cmpd="sng" algn="ctr">
              <a:solidFill>
                <a:srgbClr val="FDA023"/>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endParaRPr>
            </a:p>
          </p:txBody>
        </p:sp>
        <p:sp>
          <p:nvSpPr>
            <p:cNvPr id="84" name="TextBox 83"/>
            <p:cNvSpPr txBox="1"/>
            <p:nvPr/>
          </p:nvSpPr>
          <p:spPr>
            <a:xfrm>
              <a:off x="5874633" y="3240214"/>
              <a:ext cx="2260229" cy="646331"/>
            </a:xfrm>
            <a:prstGeom prst="rect">
              <a:avLst/>
            </a:prstGeom>
            <a:noFill/>
          </p:spPr>
          <p:txBody>
            <a:bodyPr wrap="square" rtlCol="0">
              <a:spAutoFit/>
            </a:bodyPr>
            <a:lstStyle>
              <a:defPPr>
                <a:defRPr lang="en-US"/>
              </a:defPPr>
              <a:lvl1pPr>
                <a:defRPr b="1"/>
              </a:lvl1pPr>
            </a:lstStyle>
            <a:p>
              <a:pPr marL="0" marR="0" lvl="0" indent="0" defTabSz="914400" eaLnBrk="1" fontAlgn="base" latinLnBrk="0" hangingPunct="1">
                <a:lnSpc>
                  <a:spcPct val="100000"/>
                </a:lnSpc>
                <a:spcBef>
                  <a:spcPct val="0"/>
                </a:spcBef>
                <a:spcAft>
                  <a:spcPct val="0"/>
                </a:spcAft>
                <a:buClrTx/>
                <a:buSzTx/>
                <a:buFontTx/>
                <a:buNone/>
                <a:tabLst/>
                <a:defRPr/>
              </a:pPr>
              <a:r>
                <a:rPr lang="en-ZA" sz="1200" u="sng" kern="0" dirty="0">
                  <a:latin typeface="Arial Narrow" panose="020B0606020202030204" pitchFamily="34" charset="0"/>
                  <a:ea typeface="ＭＳ Ｐゴシック" charset="0"/>
                </a:rPr>
                <a:t>   Unemployment rate(QLFS- Q2,2022) </a:t>
              </a:r>
              <a:r>
                <a:rPr kumimoji="0" lang="en-ZA" sz="14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charset="0"/>
                </a:rPr>
                <a:t/>
              </a:r>
              <a:br>
                <a:rPr kumimoji="0" lang="en-ZA" sz="14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charset="0"/>
                </a:rPr>
              </a:br>
              <a:r>
                <a:rPr kumimoji="0" lang="en-ZA" sz="1200" b="0" i="0" u="none" strike="noStrike" kern="0" cap="none" spc="0" normalizeH="0" baseline="0" noProof="0" dirty="0">
                  <a:ln>
                    <a:noFill/>
                  </a:ln>
                  <a:effectLst/>
                  <a:uLnTx/>
                  <a:uFillTx/>
                  <a:latin typeface="Arial Narrow" panose="020B0606020202030204" pitchFamily="34" charset="0"/>
                  <a:ea typeface="ＭＳ Ｐゴシック" charset="0"/>
                  <a:cs typeface="Arial" panose="020B0604020202020204" pitchFamily="34" charset="0"/>
                </a:rPr>
                <a:t>Female                          35,5%</a:t>
              </a:r>
            </a:p>
            <a:p>
              <a:pPr marL="0" marR="0" lvl="0" indent="0" defTabSz="914400" eaLnBrk="1" fontAlgn="base" latinLnBrk="0" hangingPunct="1">
                <a:lnSpc>
                  <a:spcPct val="100000"/>
                </a:lnSpc>
                <a:spcBef>
                  <a:spcPct val="0"/>
                </a:spcBef>
                <a:spcAft>
                  <a:spcPct val="0"/>
                </a:spcAft>
                <a:buClrTx/>
                <a:buSzTx/>
                <a:buFontTx/>
                <a:buNone/>
                <a:tabLst/>
                <a:defRPr/>
              </a:pPr>
              <a:r>
                <a:rPr lang="en-ZA" sz="1200" b="0" kern="0" dirty="0">
                  <a:latin typeface="Arial Narrow" panose="020B0606020202030204" pitchFamily="34" charset="0"/>
                  <a:ea typeface="ＭＳ Ｐゴシック" charset="0"/>
                  <a:cs typeface="Arial" panose="020B0604020202020204" pitchFamily="34" charset="0"/>
                </a:rPr>
                <a:t>Male                              32,6%</a:t>
              </a:r>
              <a:endParaRPr kumimoji="0" lang="en-US" sz="1200" b="0" i="0" u="none" strike="noStrike" kern="0" cap="none" spc="0" normalizeH="0" baseline="0" noProof="0" dirty="0">
                <a:ln>
                  <a:noFill/>
                </a:ln>
                <a:effectLst/>
                <a:uLnTx/>
                <a:uFillTx/>
                <a:latin typeface="Arial Narrow" panose="020B0606020202030204" pitchFamily="34" charset="0"/>
                <a:ea typeface="ＭＳ Ｐゴシック" charset="0"/>
                <a:cs typeface="Arial" panose="020B0604020202020204" pitchFamily="34" charset="0"/>
              </a:endParaRPr>
            </a:p>
          </p:txBody>
        </p:sp>
      </p:grpSp>
      <p:graphicFrame>
        <p:nvGraphicFramePr>
          <p:cNvPr id="29" name="Chart 28"/>
          <p:cNvGraphicFramePr>
            <a:graphicFrameLocks/>
          </p:cNvGraphicFramePr>
          <p:nvPr/>
        </p:nvGraphicFramePr>
        <p:xfrm>
          <a:off x="101866" y="1142451"/>
          <a:ext cx="3168352" cy="21447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a:graphicFrameLocks/>
          </p:cNvGraphicFramePr>
          <p:nvPr/>
        </p:nvGraphicFramePr>
        <p:xfrm>
          <a:off x="3270218" y="1142451"/>
          <a:ext cx="2557462" cy="2149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a:graphicFrameLocks/>
          </p:cNvGraphicFramePr>
          <p:nvPr/>
        </p:nvGraphicFramePr>
        <p:xfrm>
          <a:off x="5868142" y="1150255"/>
          <a:ext cx="2818657" cy="2156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nvGraphicFramePr>
        <p:xfrm>
          <a:off x="127924" y="4200549"/>
          <a:ext cx="4128383" cy="969731"/>
        </p:xfrm>
        <a:graphic>
          <a:graphicData uri="http://schemas.openxmlformats.org/drawingml/2006/table">
            <a:tbl>
              <a:tblPr/>
              <a:tblGrid>
                <a:gridCol w="2070983">
                  <a:extLst>
                    <a:ext uri="{9D8B030D-6E8A-4147-A177-3AD203B41FA5}">
                      <a16:colId xmlns:a16="http://schemas.microsoft.com/office/drawing/2014/main" xmlns="" val="4138914037"/>
                    </a:ext>
                  </a:extLst>
                </a:gridCol>
                <a:gridCol w="952500">
                  <a:extLst>
                    <a:ext uri="{9D8B030D-6E8A-4147-A177-3AD203B41FA5}">
                      <a16:colId xmlns:a16="http://schemas.microsoft.com/office/drawing/2014/main" xmlns="" val="3776580144"/>
                    </a:ext>
                  </a:extLst>
                </a:gridCol>
                <a:gridCol w="546100">
                  <a:extLst>
                    <a:ext uri="{9D8B030D-6E8A-4147-A177-3AD203B41FA5}">
                      <a16:colId xmlns:a16="http://schemas.microsoft.com/office/drawing/2014/main" xmlns="" val="843352955"/>
                    </a:ext>
                  </a:extLst>
                </a:gridCol>
                <a:gridCol w="558800">
                  <a:extLst>
                    <a:ext uri="{9D8B030D-6E8A-4147-A177-3AD203B41FA5}">
                      <a16:colId xmlns:a16="http://schemas.microsoft.com/office/drawing/2014/main" xmlns="" val="287253489"/>
                    </a:ext>
                  </a:extLst>
                </a:gridCol>
              </a:tblGrid>
              <a:tr h="462509">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2021/22 CEE</a:t>
                      </a:r>
                      <a:r>
                        <a:rPr lang="en-ZA" sz="1200" b="1" i="0" u="none" strike="noStrike" baseline="0" dirty="0">
                          <a:solidFill>
                            <a:srgbClr val="000000"/>
                          </a:solidFill>
                          <a:effectLst/>
                          <a:latin typeface="Arial" panose="020B0604020202020204" pitchFamily="34" charset="0"/>
                          <a:cs typeface="Arial" panose="020B0604020202020204" pitchFamily="34" charset="0"/>
                        </a:rPr>
                        <a:t> Report : </a:t>
                      </a:r>
                    </a:p>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Top Management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24005500"/>
                  </a:ext>
                </a:extLst>
              </a:tr>
              <a:tr h="253611">
                <a:tc>
                  <a:txBody>
                    <a:bodyPr/>
                    <a:lstStyle/>
                    <a:p>
                      <a:pPr algn="l" fontAlgn="b"/>
                      <a:r>
                        <a:rPr lang="en-ZA" sz="1200" b="0" i="0" u="none" strike="noStrike">
                          <a:solidFill>
                            <a:srgbClr val="000000"/>
                          </a:solidFill>
                          <a:effectLst/>
                          <a:latin typeface="Arial" panose="020B0604020202020204" pitchFamily="34" charset="0"/>
                          <a:cs typeface="Arial" panose="020B0604020202020204" pitchFamily="34" charset="0"/>
                        </a:rPr>
                        <a:t>Women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24,4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24,9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25,8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72752530"/>
                  </a:ext>
                </a:extLst>
              </a:tr>
              <a:tr h="253611">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Men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75,6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75,1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74,2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68951822"/>
                  </a:ext>
                </a:extLst>
              </a:tr>
            </a:tbl>
          </a:graphicData>
        </a:graphic>
      </p:graphicFrame>
      <p:graphicFrame>
        <p:nvGraphicFramePr>
          <p:cNvPr id="3" name="Table 2"/>
          <p:cNvGraphicFramePr>
            <a:graphicFrameLocks noGrp="1"/>
          </p:cNvGraphicFramePr>
          <p:nvPr/>
        </p:nvGraphicFramePr>
        <p:xfrm>
          <a:off x="4555477" y="4330653"/>
          <a:ext cx="4015007" cy="928619"/>
        </p:xfrm>
        <a:graphic>
          <a:graphicData uri="http://schemas.openxmlformats.org/drawingml/2006/table">
            <a:tbl>
              <a:tblPr/>
              <a:tblGrid>
                <a:gridCol w="2700557">
                  <a:extLst>
                    <a:ext uri="{9D8B030D-6E8A-4147-A177-3AD203B41FA5}">
                      <a16:colId xmlns:a16="http://schemas.microsoft.com/office/drawing/2014/main" xmlns="" val="3553021638"/>
                    </a:ext>
                  </a:extLst>
                </a:gridCol>
                <a:gridCol w="461170">
                  <a:extLst>
                    <a:ext uri="{9D8B030D-6E8A-4147-A177-3AD203B41FA5}">
                      <a16:colId xmlns:a16="http://schemas.microsoft.com/office/drawing/2014/main" xmlns="" val="3543799106"/>
                    </a:ext>
                  </a:extLst>
                </a:gridCol>
                <a:gridCol w="421952">
                  <a:extLst>
                    <a:ext uri="{9D8B030D-6E8A-4147-A177-3AD203B41FA5}">
                      <a16:colId xmlns:a16="http://schemas.microsoft.com/office/drawing/2014/main" xmlns="" val="2201627890"/>
                    </a:ext>
                  </a:extLst>
                </a:gridCol>
                <a:gridCol w="431328">
                  <a:extLst>
                    <a:ext uri="{9D8B030D-6E8A-4147-A177-3AD203B41FA5}">
                      <a16:colId xmlns:a16="http://schemas.microsoft.com/office/drawing/2014/main" xmlns="" val="441981179"/>
                    </a:ext>
                  </a:extLst>
                </a:gridCol>
              </a:tblGrid>
              <a:tr h="276667">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2021/22</a:t>
                      </a:r>
                      <a:r>
                        <a:rPr lang="en-ZA" sz="1200" b="1" i="0" u="none" strike="noStrike" baseline="0" dirty="0">
                          <a:solidFill>
                            <a:srgbClr val="000000"/>
                          </a:solidFill>
                          <a:effectLst/>
                          <a:latin typeface="Arial" panose="020B0604020202020204" pitchFamily="34" charset="0"/>
                          <a:cs typeface="Arial" panose="020B0604020202020204" pitchFamily="34" charset="0"/>
                        </a:rPr>
                        <a:t> CEE Report: Representation at </a:t>
                      </a:r>
                      <a:r>
                        <a:rPr lang="en-ZA" sz="1200" b="1" i="0" u="none" strike="noStrike" dirty="0">
                          <a:solidFill>
                            <a:srgbClr val="000000"/>
                          </a:solidFill>
                          <a:effectLst/>
                          <a:latin typeface="Arial" panose="020B0604020202020204" pitchFamily="34" charset="0"/>
                          <a:cs typeface="Arial" panose="020B0604020202020204" pitchFamily="34" charset="0"/>
                        </a:rPr>
                        <a:t>Senior Management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2020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2021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4223553"/>
                  </a:ext>
                </a:extLst>
              </a:tr>
              <a:tr h="276667">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Women</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35,3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ZA" sz="1200" b="0" i="0" u="none" strike="noStrike">
                          <a:solidFill>
                            <a:srgbClr val="000000"/>
                          </a:solidFill>
                          <a:effectLst/>
                          <a:latin typeface="Arial" panose="020B0604020202020204" pitchFamily="34" charset="0"/>
                          <a:cs typeface="Arial" panose="020B0604020202020204" pitchFamily="34" charset="0"/>
                        </a:rPr>
                        <a:t>35,7</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ZA" sz="1200" b="0" i="0" u="none" strike="noStrike">
                          <a:solidFill>
                            <a:srgbClr val="000000"/>
                          </a:solidFill>
                          <a:effectLst/>
                          <a:latin typeface="Arial" panose="020B0604020202020204" pitchFamily="34" charset="0"/>
                          <a:cs typeface="Arial" panose="020B0604020202020204" pitchFamily="34" charset="0"/>
                        </a:rPr>
                        <a:t>36,4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4000956215"/>
                  </a:ext>
                </a:extLst>
              </a:tr>
              <a:tr h="276667">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Men</a:t>
                      </a:r>
                    </a:p>
                  </a:txBody>
                  <a:tcPr marL="9525" marR="9525" marT="9525" marB="0" anchor="b">
                    <a:lnL>
                      <a:noFill/>
                    </a:lnL>
                    <a:lnR>
                      <a:noFill/>
                    </a:lnR>
                    <a:lnT>
                      <a:noFill/>
                    </a:lnT>
                    <a:lnB>
                      <a:noFill/>
                    </a:lnB>
                  </a:tcPr>
                </a:tc>
                <a:tc>
                  <a:txBody>
                    <a:bodyPr/>
                    <a:lstStyle/>
                    <a:p>
                      <a:pPr algn="r" fontAlgn="b"/>
                      <a:r>
                        <a:rPr lang="en-ZA" sz="12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b">
                    <a:lnL>
                      <a:noFill/>
                    </a:lnL>
                    <a:lnR>
                      <a:noFill/>
                    </a:lnR>
                    <a:lnT>
                      <a:noFill/>
                    </a:lnT>
                    <a:lnB>
                      <a:noFill/>
                    </a:lnB>
                  </a:tcPr>
                </a:tc>
                <a:tc>
                  <a:txBody>
                    <a:bodyPr/>
                    <a:lstStyle/>
                    <a:p>
                      <a:pPr algn="r" fontAlgn="b"/>
                      <a:r>
                        <a:rPr lang="en-ZA" sz="12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b">
                    <a:lnL>
                      <a:noFill/>
                    </a:lnL>
                    <a:lnR>
                      <a:noFill/>
                    </a:lnR>
                    <a:lnT>
                      <a:noFill/>
                    </a:lnT>
                    <a:lnB>
                      <a:noFill/>
                    </a:lnB>
                  </a:tcPr>
                </a:tc>
                <a:tc>
                  <a:txBody>
                    <a:bodyPr/>
                    <a:lstStyle/>
                    <a:p>
                      <a:pPr algn="r" fontAlgn="b"/>
                      <a:r>
                        <a:rPr lang="en-ZA" sz="1200" b="0" i="0" u="none" strike="noStrike" dirty="0">
                          <a:solidFill>
                            <a:srgbClr val="000000"/>
                          </a:solidFill>
                          <a:effectLst/>
                          <a:latin typeface="Arial" panose="020B0604020202020204" pitchFamily="34" charset="0"/>
                          <a:cs typeface="Arial" panose="020B0604020202020204" pitchFamily="34" charset="0"/>
                        </a:rPr>
                        <a:t>63,6</a:t>
                      </a:r>
                    </a:p>
                  </a:txBody>
                  <a:tcPr marL="9525" marR="9525" marT="9525" marB="0" anchor="b">
                    <a:lnL>
                      <a:noFill/>
                    </a:lnL>
                    <a:lnR>
                      <a:noFill/>
                    </a:lnR>
                    <a:lnT>
                      <a:noFill/>
                    </a:lnT>
                    <a:lnB>
                      <a:noFill/>
                    </a:lnB>
                  </a:tcPr>
                </a:tc>
                <a:extLst>
                  <a:ext uri="{0D108BD9-81ED-4DB2-BD59-A6C34878D82A}">
                    <a16:rowId xmlns:a16="http://schemas.microsoft.com/office/drawing/2014/main" xmlns="" val="804642331"/>
                  </a:ext>
                </a:extLst>
              </a:tr>
            </a:tbl>
          </a:graphicData>
        </a:graphic>
      </p:graphicFrame>
    </p:spTree>
    <p:extLst>
      <p:ext uri="{BB962C8B-B14F-4D97-AF65-F5344CB8AC3E}">
        <p14:creationId xmlns:p14="http://schemas.microsoft.com/office/powerpoint/2010/main" xmlns="" val="53447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8">
            <a:extLst>
              <a:ext uri="{FF2B5EF4-FFF2-40B4-BE49-F238E27FC236}">
                <a16:creationId xmlns:a16="http://schemas.microsoft.com/office/drawing/2014/main" xmlns="" id="{6EA5A400-534D-0ADE-1220-0F7B9CEB5911}"/>
              </a:ext>
            </a:extLst>
          </p:cNvPr>
          <p:cNvSpPr txBox="1"/>
          <p:nvPr/>
        </p:nvSpPr>
        <p:spPr>
          <a:xfrm>
            <a:off x="238553" y="288463"/>
            <a:ext cx="8666894" cy="58477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pPr defTabSz="685800">
              <a:defRPr/>
            </a:pPr>
            <a:r>
              <a:rPr lang="en-GB" sz="1600" dirty="0">
                <a:solidFill>
                  <a:prstClr val="black"/>
                </a:solidFill>
                <a:latin typeface="Arial" panose="020B0604020202020204" pitchFamily="34" charset="0"/>
                <a:cs typeface="Arial" panose="020B0604020202020204" pitchFamily="34" charset="0"/>
              </a:rPr>
              <a:t>Males</a:t>
            </a:r>
            <a:r>
              <a:rPr lang="en-GB" sz="1600" b="0" dirty="0">
                <a:solidFill>
                  <a:prstClr val="black"/>
                </a:solidFill>
                <a:latin typeface="Arial" panose="020B0604020202020204" pitchFamily="34" charset="0"/>
                <a:cs typeface="Arial" panose="020B0604020202020204" pitchFamily="34" charset="0"/>
              </a:rPr>
              <a:t> Labour Force Participation Rates and Employment rates are consistently higher than </a:t>
            </a:r>
            <a:r>
              <a:rPr lang="en-GB" sz="1600" dirty="0">
                <a:solidFill>
                  <a:prstClr val="black"/>
                </a:solidFill>
                <a:latin typeface="Arial" panose="020B0604020202020204" pitchFamily="34" charset="0"/>
                <a:cs typeface="Arial" panose="020B0604020202020204" pitchFamily="34" charset="0"/>
              </a:rPr>
              <a:t>females</a:t>
            </a:r>
            <a:r>
              <a:rPr lang="en-GB" sz="1600" b="0" dirty="0">
                <a:solidFill>
                  <a:prstClr val="black"/>
                </a:solidFill>
                <a:latin typeface="Arial" panose="020B0604020202020204" pitchFamily="34" charset="0"/>
                <a:cs typeface="Arial" panose="020B0604020202020204" pitchFamily="34" charset="0"/>
              </a:rPr>
              <a:t>, while inactivity rates and unemployment rates show the opposite trend.</a:t>
            </a:r>
          </a:p>
        </p:txBody>
      </p:sp>
      <p:sp>
        <p:nvSpPr>
          <p:cNvPr id="6" name="Rectangle 5">
            <a:extLst>
              <a:ext uri="{FF2B5EF4-FFF2-40B4-BE49-F238E27FC236}">
                <a16:creationId xmlns:a16="http://schemas.microsoft.com/office/drawing/2014/main" xmlns="" id="{CB7C923C-ACC1-AB3B-CA21-75E01B8B80BD}"/>
              </a:ext>
            </a:extLst>
          </p:cNvPr>
          <p:cNvSpPr/>
          <p:nvPr/>
        </p:nvSpPr>
        <p:spPr>
          <a:xfrm>
            <a:off x="309823" y="1176544"/>
            <a:ext cx="6962477" cy="307777"/>
          </a:xfrm>
          <a:prstGeom prst="rect">
            <a:avLst/>
          </a:prstGeom>
        </p:spPr>
        <p:txBody>
          <a:bodyPr wrap="square">
            <a:spAutoFit/>
          </a:bodyPr>
          <a:lstStyle/>
          <a:p>
            <a:pPr defTabSz="685800">
              <a:defRPr/>
            </a:pPr>
            <a:r>
              <a:rPr lang="en-GB" sz="1400" dirty="0">
                <a:solidFill>
                  <a:prstClr val="black">
                    <a:lumMod val="65000"/>
                    <a:lumOff val="35000"/>
                  </a:prstClr>
                </a:solidFill>
                <a:latin typeface="Arial" panose="020B0604020202020204" pitchFamily="34" charset="0"/>
                <a:cs typeface="Arial" panose="020B0604020202020204" pitchFamily="34" charset="0"/>
              </a:rPr>
              <a:t>Labour force indicators by sex, 2017 - 2022</a:t>
            </a:r>
          </a:p>
        </p:txBody>
      </p:sp>
      <p:graphicFrame>
        <p:nvGraphicFramePr>
          <p:cNvPr id="12" name="Chart 11">
            <a:extLst>
              <a:ext uri="{FF2B5EF4-FFF2-40B4-BE49-F238E27FC236}">
                <a16:creationId xmlns:a16="http://schemas.microsoft.com/office/drawing/2014/main" xmlns="" id="{00000000-0008-0000-0100-000002000000}"/>
              </a:ext>
            </a:extLst>
          </p:cNvPr>
          <p:cNvGraphicFramePr>
            <a:graphicFrameLocks/>
          </p:cNvGraphicFramePr>
          <p:nvPr/>
        </p:nvGraphicFramePr>
        <p:xfrm>
          <a:off x="359532" y="1916832"/>
          <a:ext cx="1885914" cy="3318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00000000-0008-0000-0200-000002000000}"/>
              </a:ext>
            </a:extLst>
          </p:cNvPr>
          <p:cNvGraphicFramePr>
            <a:graphicFrameLocks/>
          </p:cNvGraphicFramePr>
          <p:nvPr/>
        </p:nvGraphicFramePr>
        <p:xfrm>
          <a:off x="2573778" y="1994357"/>
          <a:ext cx="1998222" cy="3867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00000000-0008-0000-0300-000002000000}"/>
              </a:ext>
            </a:extLst>
          </p:cNvPr>
          <p:cNvGraphicFramePr>
            <a:graphicFrameLocks/>
          </p:cNvGraphicFramePr>
          <p:nvPr/>
        </p:nvGraphicFramePr>
        <p:xfrm>
          <a:off x="6948264" y="1777417"/>
          <a:ext cx="1998222" cy="4084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xmlns="" id="{00000000-0008-0000-0400-000002000000}"/>
              </a:ext>
            </a:extLst>
          </p:cNvPr>
          <p:cNvGraphicFramePr>
            <a:graphicFrameLocks/>
          </p:cNvGraphicFramePr>
          <p:nvPr/>
        </p:nvGraphicFramePr>
        <p:xfrm>
          <a:off x="4950042" y="1862826"/>
          <a:ext cx="1998222" cy="3548723"/>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xmlns="" id="{CB5B7DB2-44EC-4CC7-A413-922653C23BFF}"/>
              </a:ext>
            </a:extLst>
          </p:cNvPr>
          <p:cNvSpPr txBox="1"/>
          <p:nvPr/>
        </p:nvSpPr>
        <p:spPr>
          <a:xfrm>
            <a:off x="582068" y="2498338"/>
            <a:ext cx="418704" cy="213585"/>
          </a:xfrm>
          <a:prstGeom prst="rect">
            <a:avLst/>
          </a:prstGeom>
          <a:noFill/>
        </p:spPr>
        <p:txBody>
          <a:bodyPr wrap="none" rtlCol="0">
            <a:spAutoFit/>
          </a:bodyPr>
          <a:lstStyle/>
          <a:p>
            <a:pPr defTabSz="685800"/>
            <a:r>
              <a:rPr lang="en-ZA" sz="788" b="1" dirty="0">
                <a:solidFill>
                  <a:srgbClr val="00407D"/>
                </a:solidFill>
                <a:latin typeface="Segoe UI" panose="020B0502040204020203" pitchFamily="34" charset="0"/>
                <a:cs typeface="Segoe UI" panose="020B0502040204020203" pitchFamily="34" charset="0"/>
              </a:rPr>
              <a:t>Male</a:t>
            </a:r>
          </a:p>
        </p:txBody>
      </p:sp>
      <p:sp>
        <p:nvSpPr>
          <p:cNvPr id="31" name="TextBox 30">
            <a:extLst>
              <a:ext uri="{FF2B5EF4-FFF2-40B4-BE49-F238E27FC236}">
                <a16:creationId xmlns:a16="http://schemas.microsoft.com/office/drawing/2014/main" xmlns="" id="{18EF613E-4FF4-4D45-A993-D6C2FB5AFA61}"/>
              </a:ext>
            </a:extLst>
          </p:cNvPr>
          <p:cNvSpPr txBox="1"/>
          <p:nvPr/>
        </p:nvSpPr>
        <p:spPr>
          <a:xfrm>
            <a:off x="598715" y="3232793"/>
            <a:ext cx="522900" cy="213585"/>
          </a:xfrm>
          <a:prstGeom prst="rect">
            <a:avLst/>
          </a:prstGeom>
          <a:noFill/>
        </p:spPr>
        <p:txBody>
          <a:bodyPr wrap="none" rtlCol="0">
            <a:spAutoFit/>
          </a:bodyPr>
          <a:lstStyle/>
          <a:p>
            <a:pPr defTabSz="685800"/>
            <a:r>
              <a:rPr lang="en-ZA" sz="788" b="1" dirty="0">
                <a:solidFill>
                  <a:srgbClr val="E1585A"/>
                </a:solidFill>
                <a:latin typeface="Segoe UI" panose="020B0502040204020203" pitchFamily="34" charset="0"/>
                <a:cs typeface="Segoe UI" panose="020B0502040204020203" pitchFamily="34" charset="0"/>
              </a:rPr>
              <a:t>Female</a:t>
            </a:r>
          </a:p>
        </p:txBody>
      </p:sp>
      <p:sp>
        <p:nvSpPr>
          <p:cNvPr id="33" name="TextBox 32">
            <a:extLst>
              <a:ext uri="{FF2B5EF4-FFF2-40B4-BE49-F238E27FC236}">
                <a16:creationId xmlns:a16="http://schemas.microsoft.com/office/drawing/2014/main" xmlns="" id="{1D2387B1-BB46-4A7E-BC6A-006B79871697}"/>
              </a:ext>
            </a:extLst>
          </p:cNvPr>
          <p:cNvSpPr txBox="1"/>
          <p:nvPr/>
        </p:nvSpPr>
        <p:spPr>
          <a:xfrm>
            <a:off x="5275822" y="3882678"/>
            <a:ext cx="418704" cy="213585"/>
          </a:xfrm>
          <a:prstGeom prst="rect">
            <a:avLst/>
          </a:prstGeom>
          <a:noFill/>
        </p:spPr>
        <p:txBody>
          <a:bodyPr wrap="none" rtlCol="0">
            <a:spAutoFit/>
          </a:bodyPr>
          <a:lstStyle/>
          <a:p>
            <a:pPr defTabSz="685800"/>
            <a:r>
              <a:rPr lang="en-ZA" sz="788" b="1" dirty="0">
                <a:solidFill>
                  <a:srgbClr val="00407D"/>
                </a:solidFill>
                <a:latin typeface="Segoe UI" panose="020B0502040204020203" pitchFamily="34" charset="0"/>
                <a:cs typeface="Segoe UI" panose="020B0502040204020203" pitchFamily="34" charset="0"/>
              </a:rPr>
              <a:t>Male</a:t>
            </a:r>
          </a:p>
        </p:txBody>
      </p:sp>
      <p:sp>
        <p:nvSpPr>
          <p:cNvPr id="34" name="TextBox 33">
            <a:extLst>
              <a:ext uri="{FF2B5EF4-FFF2-40B4-BE49-F238E27FC236}">
                <a16:creationId xmlns:a16="http://schemas.microsoft.com/office/drawing/2014/main" xmlns="" id="{D66EB7DD-E315-4E37-BD62-B0EAFFDA9ABE}"/>
              </a:ext>
            </a:extLst>
          </p:cNvPr>
          <p:cNvSpPr txBox="1"/>
          <p:nvPr/>
        </p:nvSpPr>
        <p:spPr>
          <a:xfrm>
            <a:off x="5221119" y="3180032"/>
            <a:ext cx="522900" cy="213585"/>
          </a:xfrm>
          <a:prstGeom prst="rect">
            <a:avLst/>
          </a:prstGeom>
          <a:noFill/>
        </p:spPr>
        <p:txBody>
          <a:bodyPr wrap="none" rtlCol="0">
            <a:spAutoFit/>
          </a:bodyPr>
          <a:lstStyle/>
          <a:p>
            <a:pPr defTabSz="685800"/>
            <a:r>
              <a:rPr lang="en-ZA" sz="788" b="1" dirty="0">
                <a:solidFill>
                  <a:srgbClr val="E1585A"/>
                </a:solidFill>
                <a:latin typeface="Segoe UI" panose="020B0502040204020203" pitchFamily="34" charset="0"/>
                <a:cs typeface="Segoe UI" panose="020B0502040204020203" pitchFamily="34" charset="0"/>
              </a:rPr>
              <a:t>Female</a:t>
            </a:r>
          </a:p>
        </p:txBody>
      </p:sp>
      <p:sp>
        <p:nvSpPr>
          <p:cNvPr id="16" name="TextBox 15"/>
          <p:cNvSpPr txBox="1"/>
          <p:nvPr/>
        </p:nvSpPr>
        <p:spPr>
          <a:xfrm>
            <a:off x="6948264" y="4785673"/>
            <a:ext cx="2160240" cy="196208"/>
          </a:xfrm>
          <a:prstGeom prst="rect">
            <a:avLst/>
          </a:prstGeom>
          <a:noFill/>
        </p:spPr>
        <p:txBody>
          <a:bodyPr wrap="square" rtlCol="0">
            <a:spAutoFit/>
          </a:bodyPr>
          <a:lstStyle/>
          <a:p>
            <a:pPr defTabSz="685800"/>
            <a:r>
              <a:rPr lang="en-ZA" sz="675" i="1" dirty="0">
                <a:solidFill>
                  <a:prstClr val="black"/>
                </a:solidFill>
                <a:latin typeface="Arial" panose="020B0604020202020204" pitchFamily="34" charset="0"/>
                <a:cs typeface="Arial" panose="020B0604020202020204" pitchFamily="34" charset="0"/>
              </a:rPr>
              <a:t>Source: QLFS Q:1 2017-2022</a:t>
            </a:r>
          </a:p>
        </p:txBody>
      </p:sp>
    </p:spTree>
    <p:extLst>
      <p:ext uri="{BB962C8B-B14F-4D97-AF65-F5344CB8AC3E}">
        <p14:creationId xmlns:p14="http://schemas.microsoft.com/office/powerpoint/2010/main" xmlns="" val="1353588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3476"/>
            <a:ext cx="8736495" cy="411754"/>
          </a:xfrm>
        </p:spPr>
        <p:txBody>
          <a:bodyPr>
            <a:normAutofit/>
          </a:bodyPr>
          <a:lstStyle/>
          <a:p>
            <a:r>
              <a:rPr lang="en-ZA" sz="2000" b="1" dirty="0"/>
              <a:t>DWYPD Performance Environment - Programmes Overview</a:t>
            </a:r>
          </a:p>
        </p:txBody>
      </p:sp>
      <p:sp>
        <p:nvSpPr>
          <p:cNvPr id="3" name="Content Placeholder 2"/>
          <p:cNvSpPr>
            <a:spLocks noGrp="1"/>
          </p:cNvSpPr>
          <p:nvPr>
            <p:ph idx="1"/>
          </p:nvPr>
        </p:nvSpPr>
        <p:spPr>
          <a:xfrm>
            <a:off x="198783" y="932293"/>
            <a:ext cx="8736495" cy="5130179"/>
          </a:xfrm>
        </p:spPr>
        <p:txBody>
          <a:bodyPr>
            <a:normAutofit/>
          </a:bodyPr>
          <a:lstStyle/>
          <a:p>
            <a:pPr marL="0" lvl="0" indent="0" algn="just">
              <a:buNone/>
            </a:pPr>
            <a:r>
              <a:rPr lang="en-ZA" sz="1400" b="1" dirty="0">
                <a:solidFill>
                  <a:prstClr val="black"/>
                </a:solidFill>
              </a:rPr>
              <a:t>The department consist of four programmes which are:</a:t>
            </a:r>
          </a:p>
          <a:p>
            <a:pPr>
              <a:lnSpc>
                <a:spcPct val="150000"/>
              </a:lnSpc>
              <a:tabLst>
                <a:tab pos="457200" algn="l"/>
              </a:tabLst>
            </a:pPr>
            <a:r>
              <a:rPr lang="en-ZA" sz="1400" dirty="0">
                <a:ea typeface="Times New Roman" panose="02020603050405020304" pitchFamily="18" charset="0"/>
              </a:rPr>
              <a:t>Administration;</a:t>
            </a:r>
            <a:endParaRPr lang="en-ZA" sz="1400" dirty="0"/>
          </a:p>
          <a:p>
            <a:pPr>
              <a:lnSpc>
                <a:spcPct val="150000"/>
              </a:lnSpc>
              <a:tabLst>
                <a:tab pos="457200" algn="l"/>
              </a:tabLst>
            </a:pPr>
            <a:r>
              <a:rPr lang="en-ZA" sz="1400" dirty="0">
                <a:ea typeface="Calibri" panose="020F0502020204030204" pitchFamily="34" charset="0"/>
              </a:rPr>
              <a:t>Mainstreaming Women’s Rights and Advocacy; </a:t>
            </a:r>
          </a:p>
          <a:p>
            <a:pPr>
              <a:lnSpc>
                <a:spcPct val="150000"/>
              </a:lnSpc>
              <a:tabLst>
                <a:tab pos="457200" algn="l"/>
              </a:tabLst>
            </a:pPr>
            <a:r>
              <a:rPr lang="en-ZA" sz="1400" dirty="0">
                <a:ea typeface="Calibri" panose="020F0502020204030204" pitchFamily="34" charset="0"/>
              </a:rPr>
              <a:t>Monitoring, Evaluation, Research and Coordination; and</a:t>
            </a:r>
          </a:p>
          <a:p>
            <a:pPr>
              <a:lnSpc>
                <a:spcPct val="150000"/>
              </a:lnSpc>
              <a:tabLst>
                <a:tab pos="457200" algn="l"/>
              </a:tabLst>
            </a:pPr>
            <a:r>
              <a:rPr lang="en-ZA" sz="1400" dirty="0">
                <a:ea typeface="Calibri" panose="020F0502020204030204" pitchFamily="34" charset="0"/>
              </a:rPr>
              <a:t>Mainstreaming Youth and Persons with Disabilities Rights and Advocacy.</a:t>
            </a:r>
          </a:p>
          <a:p>
            <a:pPr marL="0" lvl="0" indent="0" algn="just">
              <a:buNone/>
            </a:pPr>
            <a:endParaRPr lang="en-ZA" sz="1400" dirty="0"/>
          </a:p>
        </p:txBody>
      </p:sp>
    </p:spTree>
    <p:extLst>
      <p:ext uri="{BB962C8B-B14F-4D97-AF65-F5344CB8AC3E}">
        <p14:creationId xmlns:p14="http://schemas.microsoft.com/office/powerpoint/2010/main" xmlns="" val="411058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 y="23004"/>
            <a:ext cx="8736495" cy="283136"/>
          </a:xfrm>
        </p:spPr>
        <p:txBody>
          <a:bodyPr>
            <a:noAutofit/>
          </a:bodyPr>
          <a:lstStyle/>
          <a:p>
            <a:r>
              <a:rPr lang="en-GB" sz="2000" b="1" dirty="0">
                <a:solidFill>
                  <a:srgbClr val="37A76F">
                    <a:lumMod val="75000"/>
                  </a:srgbClr>
                </a:solidFill>
              </a:rPr>
              <a:t>Internal Environment</a:t>
            </a:r>
            <a:endParaRPr lang="en-ZA" sz="2000" dirty="0"/>
          </a:p>
        </p:txBody>
      </p:sp>
      <p:sp>
        <p:nvSpPr>
          <p:cNvPr id="3" name="Content Placeholder 2"/>
          <p:cNvSpPr>
            <a:spLocks noGrp="1"/>
          </p:cNvSpPr>
          <p:nvPr>
            <p:ph idx="1"/>
          </p:nvPr>
        </p:nvSpPr>
        <p:spPr>
          <a:xfrm>
            <a:off x="42075" y="306140"/>
            <a:ext cx="8736495" cy="6821636"/>
          </a:xfrm>
        </p:spPr>
        <p:txBody>
          <a:bodyPr>
            <a:normAutofit/>
          </a:bodyPr>
          <a:lstStyle/>
          <a:p>
            <a:pPr algn="just">
              <a:lnSpc>
                <a:spcPct val="120000"/>
              </a:lnSpc>
            </a:pPr>
            <a:r>
              <a:rPr lang="en-GB" sz="1400" dirty="0">
                <a:solidFill>
                  <a:srgbClr val="252525"/>
                </a:solidFill>
              </a:rPr>
              <a:t>The Department’s current organisational structure and post establishment were approved by the former Executive Authority on 14 October 2019 following the 2019 NMOG process whereby functions and concomitant resources related to National Youth Development and Rights of Persons with Disabilities were transferred from the departments of Social Development and Planning, Monitoring and Evaluation respectively, and superimposed onto the structure of the former Department of Women.</a:t>
            </a:r>
          </a:p>
          <a:p>
            <a:pPr algn="just">
              <a:lnSpc>
                <a:spcPct val="120000"/>
              </a:lnSpc>
            </a:pPr>
            <a:r>
              <a:rPr lang="en-GB" sz="1400" dirty="0">
                <a:solidFill>
                  <a:srgbClr val="252525"/>
                </a:solidFill>
              </a:rPr>
              <a:t>The NMOG process did not allow for the restructuring of the functions of the newly-established Department of Women, Youth and Persons with Disabilities. In addition, the capacity of the Department was also only augmented to the extent that concomitant resources that performed those functions under the former departments were transferred, regardless of the expansion of the mandate of the new Department.</a:t>
            </a:r>
          </a:p>
          <a:p>
            <a:pPr algn="just">
              <a:lnSpc>
                <a:spcPct val="120000"/>
              </a:lnSpc>
            </a:pPr>
            <a:r>
              <a:rPr lang="en-GB" sz="1400" dirty="0">
                <a:solidFill>
                  <a:srgbClr val="252525"/>
                </a:solidFill>
              </a:rPr>
              <a:t>From an analysis of the departmental mandate and strategic intentions, it was apparent that the start-up organisational structure was inappropriate and unresponsive to the strategic intentions and service delivery obligations of the Department. As a result, the organisational architecture was reviewed in consultation with respective stakeholders, MANCO and the Director-General, at which gaps in the current organisational design were identified to identify various scenarios and options proposed to address such gaps. These deliberations culminated in the adoption by MANCO and support by the Executive Authority of the proposed redesigned functional and organisational structures included in a request that was made to the DPSA for concurrence.</a:t>
            </a:r>
          </a:p>
          <a:p>
            <a:pPr lvl="0" algn="just">
              <a:lnSpc>
                <a:spcPct val="120000"/>
              </a:lnSpc>
            </a:pPr>
            <a:r>
              <a:rPr lang="en-GB" sz="1400" dirty="0">
                <a:solidFill>
                  <a:srgbClr val="252525"/>
                </a:solidFill>
              </a:rPr>
              <a:t>Through the relocation to it’s new premises, the Department was able to realise savings under Office Accommodation to be reprioritised for the funding of 18 additional posts to supplement capacity across all Programmes, which has been reflected in increases to the 2023 MTEF Compensation of Employees baseline allocations.</a:t>
            </a:r>
          </a:p>
          <a:p>
            <a:pPr algn="just"/>
            <a:endParaRPr lang="en-GB" sz="1050" dirty="0">
              <a:solidFill>
                <a:srgbClr val="252525"/>
              </a:solidFill>
            </a:endParaRPr>
          </a:p>
          <a:p>
            <a:endParaRPr lang="en-ZA" dirty="0"/>
          </a:p>
        </p:txBody>
      </p:sp>
    </p:spTree>
    <p:extLst>
      <p:ext uri="{BB962C8B-B14F-4D97-AF65-F5344CB8AC3E}">
        <p14:creationId xmlns:p14="http://schemas.microsoft.com/office/powerpoint/2010/main" xmlns="" val="265486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17"/>
            <a:ext cx="8736495" cy="575948"/>
          </a:xfrm>
        </p:spPr>
        <p:txBody>
          <a:bodyPr>
            <a:normAutofit/>
          </a:bodyPr>
          <a:lstStyle/>
          <a:p>
            <a:r>
              <a:rPr lang="en-GB" sz="2000" b="1" dirty="0">
                <a:solidFill>
                  <a:srgbClr val="37A76F">
                    <a:lumMod val="75000"/>
                  </a:srgbClr>
                </a:solidFill>
              </a:rPr>
              <a:t>Internal Environment</a:t>
            </a:r>
            <a:endParaRPr lang="en-ZA" sz="2000" b="1" dirty="0">
              <a:solidFill>
                <a:srgbClr val="37A76F">
                  <a:lumMod val="75000"/>
                </a:srgbClr>
              </a:solidFill>
            </a:endParaRPr>
          </a:p>
        </p:txBody>
      </p:sp>
      <p:sp>
        <p:nvSpPr>
          <p:cNvPr id="3" name="Content Placeholder 2"/>
          <p:cNvSpPr>
            <a:spLocks noGrp="1"/>
          </p:cNvSpPr>
          <p:nvPr>
            <p:ph idx="1"/>
          </p:nvPr>
        </p:nvSpPr>
        <p:spPr>
          <a:xfrm>
            <a:off x="0" y="369168"/>
            <a:ext cx="8736495" cy="6173620"/>
          </a:xfrm>
        </p:spPr>
        <p:txBody>
          <a:bodyPr>
            <a:normAutofit fontScale="92500" lnSpcReduction="20000"/>
          </a:bodyPr>
          <a:lstStyle/>
          <a:p>
            <a:pPr lvl="0" algn="just">
              <a:lnSpc>
                <a:spcPct val="120000"/>
              </a:lnSpc>
            </a:pPr>
            <a:r>
              <a:rPr lang="en-GB" sz="1500" dirty="0">
                <a:solidFill>
                  <a:srgbClr val="252525"/>
                </a:solidFill>
              </a:rPr>
              <a:t>In addition, one of two posts of Director: International Relations has been unfunded and the funds transferred to the Directorate: Human Resource Management to create a post of Director: HRM to provide management capacity for this critical function.</a:t>
            </a:r>
          </a:p>
          <a:p>
            <a:pPr lvl="0" algn="just">
              <a:lnSpc>
                <a:spcPct val="120000"/>
              </a:lnSpc>
            </a:pPr>
            <a:r>
              <a:rPr lang="en-GB" sz="1500" dirty="0">
                <a:solidFill>
                  <a:srgbClr val="252525"/>
                </a:solidFill>
              </a:rPr>
              <a:t>In a letter dated 24 March 2023, the MPSA concurred with the redesigned organisational structure; the revised structures and post establishment have been routed to the Minister for approval.</a:t>
            </a:r>
          </a:p>
          <a:p>
            <a:pPr lvl="0" algn="just">
              <a:lnSpc>
                <a:spcPct val="120000"/>
              </a:lnSpc>
            </a:pPr>
            <a:r>
              <a:rPr lang="en-GB" sz="1500" dirty="0">
                <a:solidFill>
                  <a:srgbClr val="252525"/>
                </a:solidFill>
              </a:rPr>
              <a:t>Simultaneously, the Department also embarked on an exercise to define an ideal organisational structure and post establishment that would adequately resource the DWYPD. While it is acknowledged that such growth is directly dependent on the allocation of additional funding by National Treasury, the ultimate design serves to guide the Department towards its intended objectives over the long-term period.</a:t>
            </a:r>
            <a:endParaRPr lang="en-ZA" sz="1500" dirty="0">
              <a:solidFill>
                <a:srgbClr val="000000"/>
              </a:solidFill>
            </a:endParaRPr>
          </a:p>
          <a:p>
            <a:pPr algn="just">
              <a:lnSpc>
                <a:spcPct val="100000"/>
              </a:lnSpc>
            </a:pPr>
            <a:r>
              <a:rPr lang="en-GB" sz="1500" dirty="0">
                <a:solidFill>
                  <a:srgbClr val="252525"/>
                </a:solidFill>
              </a:rPr>
              <a:t>The MTEF HR Plan was approved by the former Executive Authority on 31 March 2021. In terms of the Plan, four (4) strategic interventions were identified, namely-</a:t>
            </a:r>
          </a:p>
          <a:p>
            <a:pPr marL="600075" lvl="1" indent="-257175" algn="just">
              <a:lnSpc>
                <a:spcPct val="100000"/>
              </a:lnSpc>
              <a:buFont typeface="+mj-lt"/>
              <a:buAutoNum type="arabicPeriod"/>
            </a:pPr>
            <a:r>
              <a:rPr lang="en-GB" sz="1500" dirty="0">
                <a:solidFill>
                  <a:srgbClr val="252525"/>
                </a:solidFill>
              </a:rPr>
              <a:t>Redesign and implement a revised organisational structure in support of DWYPD strategic objectives;</a:t>
            </a:r>
          </a:p>
          <a:p>
            <a:pPr marL="600075" lvl="1" indent="-257175" algn="just">
              <a:lnSpc>
                <a:spcPct val="100000"/>
              </a:lnSpc>
              <a:buFont typeface="+mj-lt"/>
              <a:buAutoNum type="arabicPeriod"/>
            </a:pPr>
            <a:r>
              <a:rPr lang="en-GB" sz="1500" dirty="0">
                <a:solidFill>
                  <a:srgbClr val="252525"/>
                </a:solidFill>
              </a:rPr>
              <a:t>Implement the Workplace Skills Plan to capacitate and develop the skills of employees;</a:t>
            </a:r>
          </a:p>
          <a:p>
            <a:pPr marL="600075" lvl="1" indent="-257175" algn="just">
              <a:lnSpc>
                <a:spcPct val="100000"/>
              </a:lnSpc>
              <a:buFont typeface="+mj-lt"/>
              <a:buAutoNum type="arabicPeriod"/>
            </a:pPr>
            <a:r>
              <a:rPr lang="en-GB" sz="1500" dirty="0">
                <a:solidFill>
                  <a:srgbClr val="252525"/>
                </a:solidFill>
              </a:rPr>
              <a:t>Establish a comprehensive and fully capacitated Employee Health and Wellness Programme; and</a:t>
            </a:r>
          </a:p>
          <a:p>
            <a:pPr marL="600075" lvl="1" indent="-257175" algn="just">
              <a:lnSpc>
                <a:spcPct val="100000"/>
              </a:lnSpc>
              <a:buFont typeface="+mj-lt"/>
              <a:buAutoNum type="arabicPeriod"/>
            </a:pPr>
            <a:r>
              <a:rPr lang="en-GB" sz="1500" dirty="0">
                <a:solidFill>
                  <a:srgbClr val="252525"/>
                </a:solidFill>
              </a:rPr>
              <a:t>Establish a comprehensive and fully capacitated Labour Relations service.</a:t>
            </a:r>
          </a:p>
          <a:p>
            <a:pPr algn="just">
              <a:lnSpc>
                <a:spcPct val="130000"/>
              </a:lnSpc>
            </a:pPr>
            <a:r>
              <a:rPr lang="en-GB" sz="1500" dirty="0">
                <a:solidFill>
                  <a:srgbClr val="252525"/>
                </a:solidFill>
              </a:rPr>
              <a:t>The implementation of the HRP Action Plan is monitored and evaluated by the HR Management Committee, and implementation reports are submitted as prescribed. Progress is reported to the management and governance structures of the Department.</a:t>
            </a:r>
          </a:p>
          <a:p>
            <a:pPr algn="just">
              <a:lnSpc>
                <a:spcPct val="130000"/>
              </a:lnSpc>
            </a:pPr>
            <a:r>
              <a:rPr lang="en-GB" sz="1500" dirty="0">
                <a:solidFill>
                  <a:srgbClr val="252525"/>
                </a:solidFill>
              </a:rPr>
              <a:t>However, the predominant challenge facing the implementation of the current HR Plan is the prevailing financial constraints experienced by the Department. In order to effectively deliver on its mandate, the Department shall have to adopt an incremental approach to the growth of the organisation on the basis of its achievements if it is to succeed in leveraging additional funding to ensure that it impacts on the lives of women, youth and persons with disabilities in South Africa.</a:t>
            </a:r>
          </a:p>
          <a:p>
            <a:endParaRPr lang="en-ZA" dirty="0"/>
          </a:p>
        </p:txBody>
      </p:sp>
    </p:spTree>
    <p:extLst>
      <p:ext uri="{BB962C8B-B14F-4D97-AF65-F5344CB8AC3E}">
        <p14:creationId xmlns:p14="http://schemas.microsoft.com/office/powerpoint/2010/main" xmlns="" val="83566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3" y="252028"/>
            <a:ext cx="8736495" cy="559341"/>
          </a:xfrm>
        </p:spPr>
        <p:txBody>
          <a:bodyPr>
            <a:normAutofit/>
          </a:bodyPr>
          <a:lstStyle/>
          <a:p>
            <a:r>
              <a:rPr lang="en-US" sz="2000" b="1" dirty="0">
                <a:solidFill>
                  <a:srgbClr val="37A76F">
                    <a:lumMod val="75000"/>
                  </a:srgbClr>
                </a:solidFill>
              </a:rPr>
              <a:t>Presentation Outline </a:t>
            </a:r>
            <a:endParaRPr lang="en-US" sz="2000" b="1" dirty="0"/>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279465" y="811369"/>
            <a:ext cx="8736495" cy="5072595"/>
          </a:xfrm>
        </p:spPr>
        <p:txBody>
          <a:bodyPr>
            <a:normAutofit/>
          </a:bodyPr>
          <a:lstStyle/>
          <a:p>
            <a:pPr marL="285750" lvl="1" indent="-285750" algn="just" eaLnBrk="0" fontAlgn="base" hangingPunct="0">
              <a:spcBef>
                <a:spcPts val="2400"/>
              </a:spcBef>
              <a:spcAft>
                <a:spcPct val="0"/>
              </a:spcAft>
              <a:buClr>
                <a:srgbClr val="D34817"/>
              </a:buClr>
              <a:buSzPct val="85000"/>
              <a:defRPr/>
            </a:pPr>
            <a:r>
              <a:rPr lang="en-US" sz="1400" b="1" dirty="0">
                <a:solidFill>
                  <a:schemeClr val="tx1"/>
                </a:solidFill>
                <a:latin typeface="Arial" charset="0"/>
                <a:cs typeface="Arial" charset="0"/>
              </a:rPr>
              <a:t>Background </a:t>
            </a:r>
          </a:p>
          <a:p>
            <a:pPr marL="285750" lvl="1" indent="-285750" algn="just" eaLnBrk="0" fontAlgn="base" hangingPunct="0">
              <a:spcBef>
                <a:spcPts val="2400"/>
              </a:spcBef>
              <a:spcAft>
                <a:spcPct val="0"/>
              </a:spcAft>
              <a:buClr>
                <a:srgbClr val="D34817"/>
              </a:buClr>
              <a:buSzPct val="85000"/>
              <a:defRPr/>
            </a:pPr>
            <a:r>
              <a:rPr lang="en-US" sz="1400" b="1" dirty="0">
                <a:solidFill>
                  <a:schemeClr val="tx1"/>
                </a:solidFill>
                <a:latin typeface="Arial" charset="0"/>
                <a:cs typeface="Arial" charset="0"/>
              </a:rPr>
              <a:t>DWYPD Strategic Plan 2020-2025 </a:t>
            </a:r>
          </a:p>
          <a:p>
            <a:pPr marL="400050" lvl="2" indent="-171450" algn="just" eaLnBrk="0" fontAlgn="base" hangingPunct="0">
              <a:lnSpc>
                <a:spcPct val="100000"/>
              </a:lnSpc>
              <a:spcBef>
                <a:spcPts val="600"/>
              </a:spcBef>
              <a:spcAft>
                <a:spcPct val="0"/>
              </a:spcAft>
              <a:buClr>
                <a:srgbClr val="D34817"/>
              </a:buClr>
              <a:buSzPct val="85000"/>
              <a:defRPr/>
            </a:pPr>
            <a:r>
              <a:rPr lang="en-US" sz="1400" b="1" dirty="0">
                <a:solidFill>
                  <a:schemeClr val="tx1"/>
                </a:solidFill>
                <a:latin typeface="Arial" charset="0"/>
                <a:cs typeface="Arial" charset="0"/>
              </a:rPr>
              <a:t>DWYPD Mandate</a:t>
            </a:r>
          </a:p>
          <a:p>
            <a:pPr marL="400050" lvl="2" indent="-171450" algn="just" eaLnBrk="0" fontAlgn="base" hangingPunct="0">
              <a:lnSpc>
                <a:spcPct val="100000"/>
              </a:lnSpc>
              <a:spcBef>
                <a:spcPts val="600"/>
              </a:spcBef>
              <a:spcAft>
                <a:spcPct val="0"/>
              </a:spcAft>
              <a:buClr>
                <a:srgbClr val="D34817"/>
              </a:buClr>
              <a:buSzPct val="85000"/>
              <a:defRPr/>
            </a:pPr>
            <a:r>
              <a:rPr lang="en-US" sz="1400" b="1" dirty="0">
                <a:solidFill>
                  <a:schemeClr val="tx1"/>
                </a:solidFill>
                <a:latin typeface="Arial" charset="0"/>
                <a:cs typeface="Arial" charset="0"/>
              </a:rPr>
              <a:t> </a:t>
            </a:r>
            <a:r>
              <a:rPr lang="en-GB" sz="1400" b="1" dirty="0">
                <a:solidFill>
                  <a:schemeClr val="tx1"/>
                </a:solidFill>
                <a:latin typeface="Arial" charset="0"/>
                <a:cs typeface="Arial" charset="0"/>
              </a:rPr>
              <a:t>Government MTSF Priorities for the Sixth administration</a:t>
            </a:r>
          </a:p>
          <a:p>
            <a:pPr marL="400050" lvl="2" indent="-171450" algn="just" eaLnBrk="0" fontAlgn="base" hangingPunct="0">
              <a:lnSpc>
                <a:spcPct val="100000"/>
              </a:lnSpc>
              <a:spcBef>
                <a:spcPts val="600"/>
              </a:spcBef>
              <a:spcAft>
                <a:spcPct val="0"/>
              </a:spcAft>
              <a:buClr>
                <a:srgbClr val="D34817"/>
              </a:buClr>
              <a:buSzPct val="85000"/>
              <a:defRPr/>
            </a:pPr>
            <a:r>
              <a:rPr lang="en-GB" sz="1400" b="1" dirty="0">
                <a:solidFill>
                  <a:schemeClr val="tx1"/>
                </a:solidFill>
                <a:latin typeface="Arial" charset="0"/>
                <a:cs typeface="Arial" charset="0"/>
              </a:rPr>
              <a:t>DWYPD Priorities for 2023/24 Financial Year </a:t>
            </a:r>
            <a:endParaRPr lang="en-US" sz="1400" b="1" dirty="0">
              <a:solidFill>
                <a:schemeClr val="tx1"/>
              </a:solidFill>
              <a:latin typeface="Arial" charset="0"/>
              <a:cs typeface="Arial" charset="0"/>
            </a:endParaRPr>
          </a:p>
          <a:p>
            <a:pPr marL="285750" lvl="1" indent="-285750" algn="just" eaLnBrk="0" fontAlgn="base" hangingPunct="0">
              <a:spcBef>
                <a:spcPts val="2400"/>
              </a:spcBef>
              <a:spcAft>
                <a:spcPct val="0"/>
              </a:spcAft>
              <a:buClr>
                <a:srgbClr val="D34817"/>
              </a:buClr>
              <a:buSzPct val="85000"/>
              <a:defRPr/>
            </a:pPr>
            <a:r>
              <a:rPr lang="en-ZA" sz="1400" b="1" dirty="0">
                <a:solidFill>
                  <a:schemeClr val="tx1"/>
                </a:solidFill>
                <a:latin typeface="Arial" charset="0"/>
                <a:cs typeface="Arial" charset="0"/>
              </a:rPr>
              <a:t>Situational Analysis</a:t>
            </a:r>
          </a:p>
          <a:p>
            <a:pPr marL="285750" lvl="1" indent="-285750" algn="just" eaLnBrk="0" fontAlgn="base" hangingPunct="0">
              <a:spcBef>
                <a:spcPts val="2400"/>
              </a:spcBef>
              <a:spcAft>
                <a:spcPct val="0"/>
              </a:spcAft>
              <a:buClr>
                <a:srgbClr val="D34817"/>
              </a:buClr>
              <a:buSzPct val="85000"/>
              <a:defRPr/>
            </a:pPr>
            <a:r>
              <a:rPr lang="en-ZA" sz="1400" b="1" dirty="0">
                <a:solidFill>
                  <a:schemeClr val="tx1"/>
                </a:solidFill>
                <a:latin typeface="Arial" charset="0"/>
                <a:cs typeface="Arial" charset="0"/>
              </a:rPr>
              <a:t>DWYPD Annual Performance Plan  2023-2024 Financial Year </a:t>
            </a:r>
          </a:p>
          <a:p>
            <a:pPr marL="285750" lvl="0" indent="-285750" algn="just">
              <a:lnSpc>
                <a:spcPct val="150000"/>
              </a:lnSpc>
              <a:buFont typeface="Courier New" panose="02070309020205020404" pitchFamily="49" charset="0"/>
              <a:buChar char="o"/>
            </a:pPr>
            <a:r>
              <a:rPr lang="en-GB" sz="1400" b="1" dirty="0">
                <a:solidFill>
                  <a:schemeClr val="tx1"/>
                </a:solidFill>
                <a:latin typeface="Arial" charset="0"/>
                <a:cs typeface="Arial" charset="0"/>
              </a:rPr>
              <a:t>DWYPD Programmes overview</a:t>
            </a:r>
          </a:p>
          <a:p>
            <a:pPr marL="285750" lvl="0" indent="-285750" algn="just">
              <a:lnSpc>
                <a:spcPct val="150000"/>
              </a:lnSpc>
              <a:buFont typeface="Courier New" panose="02070309020205020404" pitchFamily="49" charset="0"/>
              <a:buChar char="o"/>
            </a:pPr>
            <a:r>
              <a:rPr lang="en-US" sz="1400" b="1" dirty="0">
                <a:solidFill>
                  <a:schemeClr val="tx1"/>
                </a:solidFill>
                <a:latin typeface="Arial" charset="0"/>
                <a:cs typeface="Arial" charset="0"/>
              </a:rPr>
              <a:t>Outcome, Output and Annual Targets</a:t>
            </a:r>
          </a:p>
          <a:p>
            <a:pPr marL="285750" indent="-285750" algn="just">
              <a:lnSpc>
                <a:spcPct val="150000"/>
              </a:lnSpc>
              <a:buFont typeface="Courier New" panose="02070309020205020404" pitchFamily="49" charset="0"/>
              <a:buChar char="o"/>
            </a:pPr>
            <a:r>
              <a:rPr lang="en-GB" sz="1400" b="1" dirty="0">
                <a:solidFill>
                  <a:schemeClr val="tx1"/>
                </a:solidFill>
                <a:latin typeface="Arial" charset="0"/>
                <a:cs typeface="Arial" charset="0"/>
              </a:rPr>
              <a:t>Changes to the Strategic Plan 2020-2025</a:t>
            </a:r>
          </a:p>
          <a:p>
            <a:pPr marL="285750" indent="-285750" algn="just">
              <a:lnSpc>
                <a:spcPct val="150000"/>
              </a:lnSpc>
              <a:buFont typeface="Courier New" panose="02070309020205020404" pitchFamily="49" charset="0"/>
              <a:buChar char="o"/>
            </a:pPr>
            <a:r>
              <a:rPr lang="en-GB" sz="1400" b="1" dirty="0">
                <a:solidFill>
                  <a:schemeClr val="tx1"/>
                </a:solidFill>
                <a:latin typeface="Arial" charset="0"/>
                <a:cs typeface="Arial" charset="0"/>
              </a:rPr>
              <a:t>Resource consideration APP 2023/24 Financial Year</a:t>
            </a:r>
          </a:p>
          <a:p>
            <a:pPr marL="285750" indent="-285750" algn="just">
              <a:lnSpc>
                <a:spcPct val="150000"/>
              </a:lnSpc>
              <a:buFont typeface="Courier New" panose="02070309020205020404" pitchFamily="49" charset="0"/>
              <a:buChar char="o"/>
            </a:pPr>
            <a:r>
              <a:rPr lang="en-GB" sz="1400" b="1" dirty="0">
                <a:solidFill>
                  <a:schemeClr val="tx1"/>
                </a:solidFill>
                <a:latin typeface="Arial" charset="0"/>
                <a:cs typeface="Arial" charset="0"/>
              </a:rPr>
              <a:t>Labour Relations matters</a:t>
            </a:r>
            <a:endParaRPr lang="en-US" sz="1400" b="1" dirty="0">
              <a:solidFill>
                <a:schemeClr val="tx1"/>
              </a:solidFill>
              <a:latin typeface="Arial" charset="0"/>
              <a:cs typeface="Arial" charset="0"/>
            </a:endParaRPr>
          </a:p>
          <a:p>
            <a:pPr marL="0" lvl="1" eaLnBrk="0" fontAlgn="base" hangingPunct="0">
              <a:spcBef>
                <a:spcPts val="2400"/>
              </a:spcBef>
              <a:spcAft>
                <a:spcPct val="0"/>
              </a:spcAft>
              <a:buClr>
                <a:srgbClr val="D34817"/>
              </a:buClr>
              <a:buSzPct val="85000"/>
              <a:defRPr/>
            </a:pPr>
            <a:endParaRPr lang="en-ZA" sz="1400" b="1" dirty="0">
              <a:solidFill>
                <a:schemeClr val="tx1"/>
              </a:solidFill>
              <a:latin typeface="Arial" charset="0"/>
              <a:cs typeface="Arial" charset="0"/>
            </a:endParaRPr>
          </a:p>
          <a:p>
            <a:pPr marL="0" indent="0">
              <a:buNone/>
            </a:pPr>
            <a:endParaRPr lang="en-US" sz="1600" dirty="0"/>
          </a:p>
        </p:txBody>
      </p:sp>
    </p:spTree>
    <p:extLst>
      <p:ext uri="{BB962C8B-B14F-4D97-AF65-F5344CB8AC3E}">
        <p14:creationId xmlns:p14="http://schemas.microsoft.com/office/powerpoint/2010/main" xmlns="" val="354615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C856556-6443-7A8B-5B06-863C7B509571}"/>
              </a:ext>
            </a:extLst>
          </p:cNvPr>
          <p:cNvPicPr>
            <a:picLocks noChangeAspect="1"/>
          </p:cNvPicPr>
          <p:nvPr/>
        </p:nvPicPr>
        <p:blipFill>
          <a:blip r:embed="rId2"/>
          <a:stretch>
            <a:fillRect/>
          </a:stretch>
        </p:blipFill>
        <p:spPr>
          <a:xfrm>
            <a:off x="41365" y="190967"/>
            <a:ext cx="8764019" cy="6263621"/>
          </a:xfrm>
          <a:prstGeom prst="rect">
            <a:avLst/>
          </a:prstGeom>
        </p:spPr>
      </p:pic>
    </p:spTree>
    <p:extLst>
      <p:ext uri="{BB962C8B-B14F-4D97-AF65-F5344CB8AC3E}">
        <p14:creationId xmlns:p14="http://schemas.microsoft.com/office/powerpoint/2010/main" xmlns="" val="86086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saturation sat="400000"/>
                    </a14:imgEffect>
                  </a14:imgLayer>
                </a14:imgProps>
              </a:ext>
            </a:extLst>
          </a:blip>
          <a:stretch>
            <a:fillRect/>
          </a:stretch>
        </p:blipFill>
        <p:spPr>
          <a:xfrm>
            <a:off x="0" y="0"/>
            <a:ext cx="9144000" cy="6010275"/>
          </a:xfrm>
          <a:prstGeom prst="rect">
            <a:avLst/>
          </a:prstGeom>
        </p:spPr>
      </p:pic>
      <p:sp>
        <p:nvSpPr>
          <p:cNvPr id="10" name="Rectangle 9"/>
          <p:cNvSpPr/>
          <p:nvPr/>
        </p:nvSpPr>
        <p:spPr>
          <a:xfrm>
            <a:off x="352425" y="3105835"/>
            <a:ext cx="8686800" cy="2031325"/>
          </a:xfrm>
          <a:prstGeom prst="rect">
            <a:avLst/>
          </a:prstGeom>
        </p:spPr>
        <p:txBody>
          <a:bodyPr wrap="square">
            <a:spAutoFit/>
          </a:bodyPr>
          <a:lstStyle/>
          <a:p>
            <a:endParaRPr lang="en-US" spc="-10" dirty="0">
              <a:solidFill>
                <a:prstClr val="black"/>
              </a:solidFill>
            </a:endParaRPr>
          </a:p>
          <a:p>
            <a:endParaRPr lang="en-US" spc="-10" dirty="0">
              <a:solidFill>
                <a:prstClr val="black"/>
              </a:solidFill>
            </a:endParaRPr>
          </a:p>
          <a:p>
            <a:endParaRPr lang="en-US" spc="-10" dirty="0">
              <a:solidFill>
                <a:prstClr val="black"/>
              </a:solidFill>
            </a:endParaRPr>
          </a:p>
          <a:p>
            <a:endParaRPr lang="en-US" spc="-10" dirty="0">
              <a:solidFill>
                <a:prstClr val="black"/>
              </a:solidFill>
            </a:endParaRPr>
          </a:p>
          <a:p>
            <a:endParaRPr lang="en-US" spc="-10" dirty="0">
              <a:solidFill>
                <a:prstClr val="black"/>
              </a:solidFill>
            </a:endParaRPr>
          </a:p>
          <a:p>
            <a:r>
              <a:rPr lang="en-ZA" b="1" dirty="0">
                <a:solidFill>
                  <a:prstClr val="black"/>
                </a:solidFill>
                <a:latin typeface="Arial" charset="0"/>
                <a:cs typeface="Arial" charset="0"/>
              </a:rPr>
              <a:t>Annual Performance Plan  2023-2024</a:t>
            </a:r>
          </a:p>
          <a:p>
            <a:endParaRPr lang="en-US" spc="-10" dirty="0">
              <a:solidFill>
                <a:prstClr val="black"/>
              </a:solidFill>
            </a:endParaRPr>
          </a:p>
        </p:txBody>
      </p:sp>
    </p:spTree>
    <p:extLst>
      <p:ext uri="{BB962C8B-B14F-4D97-AF65-F5344CB8AC3E}">
        <p14:creationId xmlns:p14="http://schemas.microsoft.com/office/powerpoint/2010/main" xmlns="" val="145462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198031"/>
            <a:ext cx="8736495" cy="892805"/>
          </a:xfrm>
        </p:spPr>
        <p:txBody>
          <a:bodyPr>
            <a:normAutofit fontScale="90000"/>
          </a:bodyPr>
          <a:lstStyle/>
          <a:p>
            <a:pPr lvl="0">
              <a:lnSpc>
                <a:spcPct val="100000"/>
              </a:lnSpc>
              <a:spcBef>
                <a:spcPts val="0"/>
              </a:spcBef>
            </a:pPr>
            <a:r>
              <a:rPr lang="en-GB" sz="2200" b="1" dirty="0">
                <a:solidFill>
                  <a:schemeClr val="accent4">
                    <a:lumMod val="75000"/>
                  </a:schemeClr>
                </a:solidFill>
              </a:rPr>
              <a:t>Programme 1: Administration </a:t>
            </a:r>
            <a:r>
              <a:rPr lang="en-US" sz="2200" dirty="0">
                <a:solidFill>
                  <a:srgbClr val="006632"/>
                </a:solidFill>
                <a:ea typeface="+mn-ea"/>
              </a:rPr>
              <a:t/>
            </a:r>
            <a:br>
              <a:rPr lang="en-US" sz="2200" dirty="0">
                <a:solidFill>
                  <a:srgbClr val="006632"/>
                </a:solidFill>
                <a:ea typeface="+mn-ea"/>
              </a:rPr>
            </a:br>
            <a:r>
              <a:rPr lang="en-US" sz="1800" dirty="0">
                <a:solidFill>
                  <a:srgbClr val="006632"/>
                </a:solidFill>
              </a:rPr>
              <a:t/>
            </a:r>
            <a:br>
              <a:rPr lang="en-US" sz="1800" dirty="0">
                <a:solidFill>
                  <a:srgbClr val="006632"/>
                </a:solidFill>
              </a:rPr>
            </a:br>
            <a:endParaRPr lang="en-US" sz="1800" dirty="0">
              <a:solidFill>
                <a:srgbClr val="006632"/>
              </a:solidFill>
              <a:ea typeface="+mn-ea"/>
            </a:endParaRPr>
          </a:p>
        </p:txBody>
      </p:sp>
      <p:sp>
        <p:nvSpPr>
          <p:cNvPr id="3" name="Content Placeholder 2"/>
          <p:cNvSpPr>
            <a:spLocks noGrp="1"/>
          </p:cNvSpPr>
          <p:nvPr>
            <p:ph idx="1"/>
          </p:nvPr>
        </p:nvSpPr>
        <p:spPr>
          <a:xfrm>
            <a:off x="198783" y="1684718"/>
            <a:ext cx="8736495"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a:t>			     </a:t>
            </a:r>
          </a:p>
        </p:txBody>
      </p:sp>
      <p:sp>
        <p:nvSpPr>
          <p:cNvPr id="5" name="object 15">
            <a:extLst>
              <a:ext uri="{FF2B5EF4-FFF2-40B4-BE49-F238E27FC236}">
                <a16:creationId xmlns:a16="http://schemas.microsoft.com/office/drawing/2014/main" xmlns="" id="{86B5EF27-0570-2547-B04B-59209C87DA72}"/>
              </a:ext>
            </a:extLst>
          </p:cNvPr>
          <p:cNvSpPr txBox="1"/>
          <p:nvPr/>
        </p:nvSpPr>
        <p:spPr>
          <a:xfrm>
            <a:off x="373487" y="1710476"/>
            <a:ext cx="2779288" cy="4380686"/>
          </a:xfrm>
          <a:prstGeom prst="rect">
            <a:avLst/>
          </a:prstGeom>
          <a:solidFill>
            <a:schemeClr val="accent3">
              <a:lumMod val="75000"/>
            </a:schemeClr>
          </a:solidFill>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sz="1400" i="0" u="none" strike="noStrike" kern="0" cap="none" spc="0" normalizeH="0" baseline="0" noProof="0" dirty="0">
                <a:ln>
                  <a:noFill/>
                </a:ln>
                <a:solidFill>
                  <a:srgbClr val="FFFFFF"/>
                </a:solidFill>
                <a:effectLst/>
                <a:uLnTx/>
                <a:uFillTx/>
                <a:latin typeface="Arial"/>
                <a:cs typeface="Arial"/>
              </a:rPr>
              <a:t>Purpose</a:t>
            </a:r>
            <a:endParaRPr lang="en-ZA" sz="1400" kern="0" dirty="0">
              <a:solidFill>
                <a:prstClr val="black"/>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US"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p:txBody>
      </p:sp>
      <p:sp>
        <p:nvSpPr>
          <p:cNvPr id="6" name="object 17">
            <a:extLst>
              <a:ext uri="{FF2B5EF4-FFF2-40B4-BE49-F238E27FC236}">
                <a16:creationId xmlns:a16="http://schemas.microsoft.com/office/drawing/2014/main" xmlns="" id="{DE934622-4CC6-2A4B-B57C-779BE16CC816}"/>
              </a:ext>
            </a:extLst>
          </p:cNvPr>
          <p:cNvSpPr/>
          <p:nvPr/>
        </p:nvSpPr>
        <p:spPr>
          <a:xfrm>
            <a:off x="582032" y="1825838"/>
            <a:ext cx="1695947" cy="938417"/>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827772390"/>
              </p:ext>
            </p:extLst>
          </p:nvPr>
        </p:nvGraphicFramePr>
        <p:xfrm>
          <a:off x="3152775" y="1704174"/>
          <a:ext cx="5553075" cy="4386988"/>
        </p:xfrm>
        <a:graphic>
          <a:graphicData uri="http://schemas.openxmlformats.org/drawingml/2006/table">
            <a:tbl>
              <a:tblPr firstRow="1" bandRow="1">
                <a:tableStyleId>{5C22544A-7EE6-4342-B048-85BDC9FD1C3A}</a:tableStyleId>
              </a:tblPr>
              <a:tblGrid>
                <a:gridCol w="5553075">
                  <a:extLst>
                    <a:ext uri="{9D8B030D-6E8A-4147-A177-3AD203B41FA5}">
                      <a16:colId xmlns:a16="http://schemas.microsoft.com/office/drawing/2014/main" xmlns="" val="20000"/>
                    </a:ext>
                  </a:extLst>
                </a:gridCol>
              </a:tblGrid>
              <a:tr h="4386988">
                <a:tc>
                  <a:txBody>
                    <a:bodyPr/>
                    <a:lstStyle/>
                    <a:p>
                      <a:pPr algn="just"/>
                      <a:r>
                        <a:rPr lang="en-US" sz="1400" dirty="0">
                          <a:solidFill>
                            <a:prstClr val="black"/>
                          </a:solidFill>
                          <a:latin typeface="Arial" panose="020B0604020202020204" pitchFamily="34" charset="0"/>
                          <a:cs typeface="Arial" panose="020B0604020202020204" pitchFamily="34" charset="0"/>
                        </a:rPr>
                        <a:t>The</a:t>
                      </a:r>
                      <a:r>
                        <a:rPr lang="en-US" sz="1400" spc="-8" dirty="0">
                          <a:solidFill>
                            <a:prstClr val="black"/>
                          </a:solidFill>
                          <a:latin typeface="Arial" panose="020B0604020202020204" pitchFamily="34" charset="0"/>
                          <a:cs typeface="Arial" panose="020B0604020202020204" pitchFamily="34" charset="0"/>
                        </a:rPr>
                        <a:t> </a:t>
                      </a:r>
                      <a:r>
                        <a:rPr lang="en-US" sz="1400" spc="-4" dirty="0">
                          <a:solidFill>
                            <a:prstClr val="black"/>
                          </a:solidFill>
                          <a:latin typeface="Arial" panose="020B0604020202020204" pitchFamily="34" charset="0"/>
                          <a:cs typeface="Arial" panose="020B0604020202020204" pitchFamily="34" charset="0"/>
                        </a:rPr>
                        <a:t>programme</a:t>
                      </a:r>
                      <a:r>
                        <a:rPr lang="en-US" sz="1400" spc="-1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consists</a:t>
                      </a:r>
                      <a:r>
                        <a:rPr lang="en-US" sz="1400" spc="-8" dirty="0">
                          <a:solidFill>
                            <a:prstClr val="black"/>
                          </a:solidFill>
                          <a:latin typeface="Arial" panose="020B0604020202020204" pitchFamily="34" charset="0"/>
                          <a:cs typeface="Arial" panose="020B0604020202020204" pitchFamily="34" charset="0"/>
                        </a:rPr>
                        <a:t> </a:t>
                      </a:r>
                      <a:r>
                        <a:rPr lang="en-US" sz="1400" spc="-4" dirty="0">
                          <a:solidFill>
                            <a:prstClr val="black"/>
                          </a:solidFill>
                          <a:latin typeface="Arial" panose="020B0604020202020204" pitchFamily="34" charset="0"/>
                          <a:cs typeface="Arial" panose="020B0604020202020204" pitchFamily="34" charset="0"/>
                        </a:rPr>
                        <a:t>of</a:t>
                      </a:r>
                      <a:r>
                        <a:rPr lang="en-US" sz="1400" spc="-1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the</a:t>
                      </a:r>
                      <a:r>
                        <a:rPr lang="en-US" sz="1400" spc="-8"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following</a:t>
                      </a:r>
                      <a:r>
                        <a:rPr lang="en-US" sz="1400" spc="-8"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sub</a:t>
                      </a:r>
                      <a:r>
                        <a:rPr lang="en-US" sz="1400" baseline="0" dirty="0">
                          <a:solidFill>
                            <a:prstClr val="black"/>
                          </a:solidFill>
                          <a:latin typeface="Arial" panose="020B0604020202020204" pitchFamily="34" charset="0"/>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programmes:</a:t>
                      </a:r>
                    </a:p>
                    <a:p>
                      <a:pPr algn="just"/>
                      <a:endParaRPr lang="en-ZA" sz="1400" b="0" i="0" u="none" strike="noStrike" baseline="0" dirty="0">
                        <a:solidFill>
                          <a:srgbClr val="A15B09"/>
                        </a:solidFill>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dirty="0">
                          <a:solidFill>
                            <a:schemeClr val="accent3">
                              <a:lumMod val="75000"/>
                            </a:schemeClr>
                          </a:solidFill>
                          <a:latin typeface="Arial" panose="020B0604020202020204" pitchFamily="34" charset="0"/>
                          <a:ea typeface="+mn-ea"/>
                          <a:cs typeface="Arial" panose="020B0604020202020204" pitchFamily="34" charset="0"/>
                        </a:rPr>
                        <a:t>Ministry: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executive support to political principals.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noProof="0" dirty="0">
                          <a:solidFill>
                            <a:schemeClr val="accent3">
                              <a:lumMod val="75000"/>
                            </a:schemeClr>
                          </a:solidFill>
                          <a:latin typeface="Arial" panose="020B0604020202020204" pitchFamily="34" charset="0"/>
                          <a:ea typeface="+mn-ea"/>
                          <a:cs typeface="Arial" panose="020B0604020202020204" pitchFamily="34" charset="0"/>
                        </a:rPr>
                        <a:t>Departmental Management: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executive support, strategic leadership and management of the </a:t>
                      </a: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DWYPD.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noProof="0" dirty="0">
                          <a:solidFill>
                            <a:schemeClr val="accent3">
                              <a:lumMod val="75000"/>
                            </a:schemeClr>
                          </a:solidFill>
                          <a:latin typeface="Arial" panose="020B0604020202020204" pitchFamily="34" charset="0"/>
                          <a:ea typeface="+mn-ea"/>
                          <a:cs typeface="Arial" panose="020B0604020202020204" pitchFamily="34" charset="0"/>
                        </a:rPr>
                        <a:t>Corporate Management: </a:t>
                      </a: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effective human capital management, facilities and auxiliary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management and ICT systems enables for the DWYPD.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noProof="0" dirty="0">
                          <a:solidFill>
                            <a:schemeClr val="accent3">
                              <a:lumMod val="75000"/>
                            </a:schemeClr>
                          </a:solidFill>
                          <a:latin typeface="Arial" panose="020B0604020202020204" pitchFamily="34" charset="0"/>
                          <a:ea typeface="+mn-ea"/>
                          <a:cs typeface="Arial" panose="020B0604020202020204" pitchFamily="34" charset="0"/>
                        </a:rPr>
                        <a:t>Financial Management: </a:t>
                      </a: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and ensure effective, efficient financial management and supply chain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services. This included budget planning and expenditure monitoring; and the management of procurement, </a:t>
                      </a: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acquisition, logistics, asset, and financial transactions.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noProof="0" dirty="0">
                          <a:solidFill>
                            <a:schemeClr val="accent3">
                              <a:lumMod val="75000"/>
                            </a:schemeClr>
                          </a:solidFill>
                          <a:latin typeface="Arial" panose="020B0604020202020204" pitchFamily="34" charset="0"/>
                          <a:ea typeface="+mn-ea"/>
                          <a:cs typeface="Arial" panose="020B0604020202020204" pitchFamily="34" charset="0"/>
                        </a:rPr>
                        <a:t>Office Accommodation</a:t>
                      </a:r>
                    </a:p>
                  </a:txBody>
                  <a:tcPr>
                    <a:solidFill>
                      <a:srgbClr val="FFC000"/>
                    </a:solidFill>
                  </a:tcPr>
                </a:tc>
                <a:extLst>
                  <a:ext uri="{0D108BD9-81ED-4DB2-BD59-A6C34878D82A}">
                    <a16:rowId xmlns:a16="http://schemas.microsoft.com/office/drawing/2014/main" xmlns="" val="10000"/>
                  </a:ext>
                </a:extLst>
              </a:tr>
            </a:tbl>
          </a:graphicData>
        </a:graphic>
      </p:graphicFrame>
      <p:sp>
        <p:nvSpPr>
          <p:cNvPr id="10" name="Rectangle 9"/>
          <p:cNvSpPr/>
          <p:nvPr/>
        </p:nvSpPr>
        <p:spPr>
          <a:xfrm>
            <a:off x="463720" y="3358137"/>
            <a:ext cx="2598822" cy="242235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685800">
              <a:spcBef>
                <a:spcPts val="821"/>
              </a:spcBef>
              <a:buFont typeface="Arial" panose="020B0604020202020204" pitchFamily="34" charset="0"/>
              <a:buChar char="•"/>
              <a:defRPr/>
            </a:pPr>
            <a:r>
              <a:rPr lang="en-US" sz="1400" kern="0" dirty="0">
                <a:solidFill>
                  <a:srgbClr val="FFFFFF"/>
                </a:solidFill>
                <a:latin typeface="Arial"/>
                <a:cs typeface="Arial"/>
              </a:rPr>
              <a:t>The </a:t>
            </a:r>
            <a:r>
              <a:rPr lang="en-US" sz="1400" kern="0" spc="-4" dirty="0">
                <a:solidFill>
                  <a:srgbClr val="FFFFFF"/>
                </a:solidFill>
                <a:latin typeface="Arial"/>
                <a:cs typeface="Arial"/>
              </a:rPr>
              <a:t>purpose of </a:t>
            </a:r>
            <a:r>
              <a:rPr lang="en-US" sz="1400" kern="0" dirty="0">
                <a:solidFill>
                  <a:srgbClr val="FFFFFF"/>
                </a:solidFill>
                <a:latin typeface="Arial"/>
                <a:cs typeface="Arial"/>
              </a:rPr>
              <a:t>the </a:t>
            </a:r>
            <a:r>
              <a:rPr lang="en-US" sz="1400" kern="0" spc="-4" dirty="0">
                <a:solidFill>
                  <a:srgbClr val="FFFFFF"/>
                </a:solidFill>
                <a:latin typeface="Arial"/>
                <a:cs typeface="Arial"/>
              </a:rPr>
              <a:t>programme</a:t>
            </a:r>
            <a:r>
              <a:rPr lang="en-US" sz="1400" kern="0" spc="-26" dirty="0">
                <a:solidFill>
                  <a:srgbClr val="FFFFFF"/>
                </a:solidFill>
                <a:latin typeface="Arial"/>
                <a:cs typeface="Arial"/>
              </a:rPr>
              <a:t> </a:t>
            </a:r>
            <a:r>
              <a:rPr lang="en-US" sz="1400" kern="0" spc="-4" dirty="0">
                <a:solidFill>
                  <a:srgbClr val="FFFFFF"/>
                </a:solidFill>
                <a:latin typeface="Arial"/>
                <a:cs typeface="Arial"/>
              </a:rPr>
              <a:t>is</a:t>
            </a:r>
            <a:r>
              <a:rPr lang="en-US" sz="1400" kern="0" spc="-26" dirty="0">
                <a:solidFill>
                  <a:srgbClr val="FFFFFF"/>
                </a:solidFill>
                <a:latin typeface="Arial"/>
                <a:cs typeface="Arial"/>
              </a:rPr>
              <a:t> </a:t>
            </a:r>
            <a:r>
              <a:rPr lang="en-US" sz="1400" kern="0" dirty="0">
                <a:solidFill>
                  <a:srgbClr val="FFFFFF"/>
                </a:solidFill>
                <a:latin typeface="Arial"/>
                <a:cs typeface="Arial"/>
              </a:rPr>
              <a:t>to</a:t>
            </a:r>
            <a:r>
              <a:rPr lang="en-US" sz="1400" kern="0" spc="-19" dirty="0">
                <a:solidFill>
                  <a:srgbClr val="FFFFFF"/>
                </a:solidFill>
                <a:latin typeface="Arial"/>
                <a:cs typeface="Arial"/>
              </a:rPr>
              <a:t> </a:t>
            </a:r>
            <a:r>
              <a:rPr lang="en-US" sz="1400" kern="0" spc="-4" dirty="0">
                <a:solidFill>
                  <a:srgbClr val="FFFFFF"/>
                </a:solidFill>
                <a:latin typeface="Arial"/>
                <a:cs typeface="Arial"/>
              </a:rPr>
              <a:t>provide </a:t>
            </a:r>
            <a:r>
              <a:rPr lang="en-US" sz="1400" kern="0" dirty="0">
                <a:solidFill>
                  <a:srgbClr val="FFFFFF"/>
                </a:solidFill>
                <a:latin typeface="Arial"/>
                <a:cs typeface="Arial"/>
              </a:rPr>
              <a:t>strategic </a:t>
            </a:r>
            <a:r>
              <a:rPr lang="en-US" sz="1400" kern="0" spc="-4" dirty="0">
                <a:solidFill>
                  <a:srgbClr val="FFFFFF"/>
                </a:solidFill>
                <a:latin typeface="Arial"/>
                <a:cs typeface="Arial"/>
              </a:rPr>
              <a:t>leadership, </a:t>
            </a:r>
            <a:r>
              <a:rPr lang="en-US" sz="1400" kern="0" dirty="0">
                <a:solidFill>
                  <a:srgbClr val="FFFFFF"/>
                </a:solidFill>
                <a:latin typeface="Arial"/>
                <a:cs typeface="Arial"/>
              </a:rPr>
              <a:t> management </a:t>
            </a:r>
            <a:r>
              <a:rPr lang="en-US" sz="1400" kern="0" spc="-4" dirty="0">
                <a:solidFill>
                  <a:srgbClr val="FFFFFF"/>
                </a:solidFill>
                <a:latin typeface="Arial"/>
                <a:cs typeface="Arial"/>
              </a:rPr>
              <a:t>and </a:t>
            </a:r>
            <a:r>
              <a:rPr lang="en-US" sz="1400" kern="0" dirty="0">
                <a:solidFill>
                  <a:srgbClr val="FFFFFF"/>
                </a:solidFill>
                <a:latin typeface="Arial"/>
                <a:cs typeface="Arial"/>
              </a:rPr>
              <a:t> support services to the </a:t>
            </a:r>
            <a:r>
              <a:rPr lang="en-US" sz="1400" kern="0" spc="-4" dirty="0">
                <a:solidFill>
                  <a:srgbClr val="FFFFFF"/>
                </a:solidFill>
                <a:latin typeface="Arial"/>
                <a:cs typeface="Arial"/>
              </a:rPr>
              <a:t>Department.</a:t>
            </a:r>
          </a:p>
        </p:txBody>
      </p:sp>
    </p:spTree>
    <p:extLst>
      <p:ext uri="{BB962C8B-B14F-4D97-AF65-F5344CB8AC3E}">
        <p14:creationId xmlns:p14="http://schemas.microsoft.com/office/powerpoint/2010/main" xmlns="" val="3059404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105655370"/>
              </p:ext>
            </p:extLst>
          </p:nvPr>
        </p:nvGraphicFramePr>
        <p:xfrm>
          <a:off x="191384" y="288758"/>
          <a:ext cx="8676168" cy="6486617"/>
        </p:xfrm>
        <a:graphic>
          <a:graphicData uri="http://schemas.openxmlformats.org/drawingml/2006/table">
            <a:tbl>
              <a:tblPr firstRow="1" bandRow="1">
                <a:tableStyleId>{5C22544A-7EE6-4342-B048-85BDC9FD1C3A}</a:tableStyleId>
              </a:tblPr>
              <a:tblGrid>
                <a:gridCol w="1884304">
                  <a:extLst>
                    <a:ext uri="{9D8B030D-6E8A-4147-A177-3AD203B41FA5}">
                      <a16:colId xmlns:a16="http://schemas.microsoft.com/office/drawing/2014/main" xmlns="" val="20000"/>
                    </a:ext>
                  </a:extLst>
                </a:gridCol>
                <a:gridCol w="2453780">
                  <a:extLst>
                    <a:ext uri="{9D8B030D-6E8A-4147-A177-3AD203B41FA5}">
                      <a16:colId xmlns:a16="http://schemas.microsoft.com/office/drawing/2014/main" xmlns="" val="20001"/>
                    </a:ext>
                  </a:extLst>
                </a:gridCol>
                <a:gridCol w="2169042">
                  <a:extLst>
                    <a:ext uri="{9D8B030D-6E8A-4147-A177-3AD203B41FA5}">
                      <a16:colId xmlns:a16="http://schemas.microsoft.com/office/drawing/2014/main" xmlns="" val="20002"/>
                    </a:ext>
                  </a:extLst>
                </a:gridCol>
                <a:gridCol w="2169042">
                  <a:extLst>
                    <a:ext uri="{9D8B030D-6E8A-4147-A177-3AD203B41FA5}">
                      <a16:colId xmlns:a16="http://schemas.microsoft.com/office/drawing/2014/main" xmlns="" val="20003"/>
                    </a:ext>
                  </a:extLst>
                </a:gridCol>
              </a:tblGrid>
              <a:tr h="257152">
                <a:tc>
                  <a:txBody>
                    <a:bodyPr/>
                    <a:lstStyle/>
                    <a:p>
                      <a:pPr algn="just"/>
                      <a:r>
                        <a:rPr lang="en-US" sz="1100" b="1" dirty="0">
                          <a:latin typeface="Arial" panose="020B0604020202020204" pitchFamily="34" charset="0"/>
                          <a:cs typeface="Arial" panose="020B0604020202020204" pitchFamily="34" charset="0"/>
                        </a:rPr>
                        <a:t>OUTCOME</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295877">
                <a:tc gridSpan="4">
                  <a:txBody>
                    <a:bodyPr/>
                    <a:lstStyle/>
                    <a:p>
                      <a:pPr algn="just"/>
                      <a:r>
                        <a:rPr lang="en-ZA" sz="1100" b="1" i="0" u="none" strike="noStrike" kern="1200" baseline="0" dirty="0">
                          <a:solidFill>
                            <a:schemeClr val="dk1"/>
                          </a:solidFill>
                          <a:latin typeface="Arial" panose="020B0604020202020204" pitchFamily="34" charset="0"/>
                          <a:ea typeface="+mn-ea"/>
                          <a:cs typeface="Arial" panose="020B0604020202020204" pitchFamily="34" charset="0"/>
                        </a:rPr>
                        <a:t>Sub-Programme: Departmental Management</a:t>
                      </a:r>
                      <a:endParaRPr lang="en-ZA" sz="1100" b="1"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1"/>
                  </a:ext>
                </a:extLst>
              </a:tr>
              <a:tr h="571461">
                <a:tc rowSpan="2">
                  <a:txBody>
                    <a:bodyPr/>
                    <a:lstStyle/>
                    <a:p>
                      <a:pPr marL="0" algn="just" defTabSz="914400" rtl="0" eaLnBrk="1" fontAlgn="b" latinLnBrk="0" hangingPunct="1"/>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Improved governance processes and</a:t>
                      </a:r>
                      <a:r>
                        <a:rPr lang="en-ZA" sz="1100" b="0"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systems for DWYPD</a:t>
                      </a:r>
                    </a:p>
                  </a:txBody>
                  <a:tcPr/>
                </a:tc>
                <a:tc>
                  <a:txBody>
                    <a:bodyPr/>
                    <a:lstStyle/>
                    <a:p>
                      <a:pPr marL="0" algn="just" defTabSz="914400" rtl="0" eaLnBrk="1" fontAlgn="b" latinLnBrk="0" hangingPunct="1"/>
                      <a:r>
                        <a:rPr lang="en-GB" sz="1100" dirty="0">
                          <a:effectLst/>
                          <a:latin typeface="Arial" panose="020B0604020202020204" pitchFamily="34" charset="0"/>
                          <a:ea typeface="Times New Roman" panose="02020603050405020304" pitchFamily="18" charset="0"/>
                        </a:rPr>
                        <a:t>Unqualified audit opinion on Predetermined Objectives and compliance matters</a:t>
                      </a:r>
                      <a:endParaRPr lang="en-ZA" sz="1100" b="0" i="0" u="none" strike="noStrike"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r>
                        <a:rPr lang="en-GB" sz="1100" dirty="0">
                          <a:effectLst/>
                          <a:latin typeface="Arial" panose="020B0604020202020204" pitchFamily="34" charset="0"/>
                          <a:ea typeface="Times New Roman" panose="02020603050405020304" pitchFamily="18" charset="0"/>
                        </a:rPr>
                        <a:t>Unqualified  Audit opinion on Predetermined Objectives and   compliance matters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r>
                        <a:rPr lang="en-GB" sz="1100" dirty="0">
                          <a:effectLst/>
                          <a:latin typeface="Arial" panose="020B0604020202020204" pitchFamily="34" charset="0"/>
                          <a:ea typeface="Times New Roman" panose="02020603050405020304" pitchFamily="18" charset="0"/>
                        </a:rPr>
                        <a:t>Unqualified  Audit opinion on Predetermined Objectives and compliance matters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409013">
                <a:tc vMerge="1">
                  <a:txBody>
                    <a:bodyPr/>
                    <a:lstStyle/>
                    <a:p>
                      <a:pPr marL="0" algn="just" defTabSz="914400" rtl="0" eaLnBrk="1" fontAlgn="b" latinLnBrk="0" hangingPunct="1"/>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lnSpc>
                          <a:spcPct val="115000"/>
                        </a:lnSpc>
                        <a:spcAft>
                          <a:spcPts val="1000"/>
                        </a:spcAft>
                      </a:pPr>
                      <a:r>
                        <a:rPr lang="en-GB" sz="1100" kern="1200" dirty="0">
                          <a:solidFill>
                            <a:schemeClr val="dk1"/>
                          </a:solidFill>
                          <a:effectLst/>
                          <a:latin typeface="Arial" panose="020B0604020202020204" pitchFamily="34" charset="0"/>
                          <a:ea typeface="Times New Roman" panose="02020603050405020304" pitchFamily="18" charset="0"/>
                          <a:cs typeface="+mn-cs"/>
                        </a:rPr>
                        <a:t>Business Continuity Plan approved</a:t>
                      </a:r>
                      <a:endParaRPr lang="en-ZA" sz="11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just" defTabSz="914400" rtl="0" eaLnBrk="1" fontAlgn="b" latinLnBrk="0" hangingPunct="1">
                        <a:lnSpc>
                          <a:spcPct val="115000"/>
                        </a:lnSpc>
                        <a:spcAft>
                          <a:spcPts val="1000"/>
                        </a:spcAft>
                      </a:pPr>
                      <a:r>
                        <a:rPr lang="en-GB" sz="1100" kern="1200" dirty="0">
                          <a:solidFill>
                            <a:schemeClr val="dk1"/>
                          </a:solidFill>
                          <a:effectLst/>
                          <a:latin typeface="Arial" panose="020B0604020202020204" pitchFamily="34" charset="0"/>
                          <a:ea typeface="Times New Roman" panose="02020603050405020304" pitchFamily="18" charset="0"/>
                          <a:cs typeface="+mn-cs"/>
                        </a:rPr>
                        <a:t>Business Continuity Plan approved </a:t>
                      </a:r>
                      <a:endParaRPr lang="en-ZA" sz="1100" kern="120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tc>
                  <a:txBody>
                    <a:bodyPr/>
                    <a:lstStyle/>
                    <a:p>
                      <a:pPr marL="0" algn="just" defTabSz="914400" rtl="0" eaLnBrk="1" fontAlgn="b" latinLnBrk="0" hangingPunct="1"/>
                      <a:r>
                        <a:rPr lang="en-GB" sz="1100" dirty="0">
                          <a:effectLst/>
                          <a:latin typeface="Arial" panose="020B0604020202020204" pitchFamily="34" charset="0"/>
                          <a:ea typeface="Times New Roman" panose="02020603050405020304" pitchFamily="18" charset="0"/>
                        </a:rPr>
                        <a:t>Business Continuity Plan approved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254247">
                <a:tc gridSpan="4">
                  <a:txBody>
                    <a:bodyPr/>
                    <a:lstStyle/>
                    <a:p>
                      <a:pPr marL="0" algn="just" defTabSz="914400" rtl="0" eaLnBrk="1" latinLnBrk="0" hangingPunct="1"/>
                      <a:r>
                        <a:rPr lang="en-ZA" sz="1100" b="1" i="0" u="none" strike="noStrike" kern="1200" baseline="0" dirty="0">
                          <a:solidFill>
                            <a:schemeClr val="dk1"/>
                          </a:solidFill>
                          <a:latin typeface="Arial" panose="020B0604020202020204" pitchFamily="34" charset="0"/>
                          <a:ea typeface="+mn-ea"/>
                          <a:cs typeface="Arial" panose="020B0604020202020204" pitchFamily="34" charset="0"/>
                        </a:rPr>
                        <a:t>Sub-Programme: Financial Management</a:t>
                      </a:r>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4"/>
                  </a:ext>
                </a:extLst>
              </a:tr>
              <a:tr h="759442">
                <a:tc rowSpan="2">
                  <a:txBody>
                    <a:bodyPr/>
                    <a:lstStyle/>
                    <a:p>
                      <a:pPr marL="0" algn="just" defTabSz="914400" rtl="0" eaLnBrk="1" fontAlgn="b" latinLnBrk="0" hangingPunct="1"/>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Improved governance processes and</a:t>
                      </a:r>
                      <a:r>
                        <a:rPr lang="en-ZA" sz="1100" b="0"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systems</a:t>
                      </a:r>
                    </a:p>
                  </a:txBody>
                  <a:tcPr/>
                </a:tc>
                <a:tc>
                  <a:txBody>
                    <a:bodyPr/>
                    <a:lstStyle/>
                    <a:p>
                      <a:pPr marL="0" algn="just" defTabSz="914400" rtl="0" eaLnBrk="1" fontAlgn="b" latinLnBrk="0" hangingPunct="1"/>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Timeous payment of supplier valid invoices Percentage of</a:t>
                      </a:r>
                      <a:r>
                        <a:rPr lang="en-ZA" sz="1100" b="0"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all valid invoices paid within 30</a:t>
                      </a:r>
                      <a:r>
                        <a:rPr lang="en-ZA" sz="1100" b="0"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days</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Percentage of all valid invoices paid within 30 days</a:t>
                      </a:r>
                    </a:p>
                  </a:txBody>
                  <a:tcPr/>
                </a:tc>
                <a:tc>
                  <a:txBody>
                    <a:bodyPr/>
                    <a:lstStyle/>
                    <a:p>
                      <a:pPr algn="just"/>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100% payment of all valid invoices within 30 days</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79579">
                <a:tc vMerge="1">
                  <a:txBody>
                    <a:bodyPr/>
                    <a:lstStyle/>
                    <a:p>
                      <a:pPr algn="just"/>
                      <a:endParaRPr lang="en-ZA" sz="1100" dirty="0">
                        <a:latin typeface="Arial" panose="020B0604020202020204" pitchFamily="34" charset="0"/>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Unqualified audit opinion on Annual financial statements</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Unqualified audit opinion on Annual financial statements</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Unqualified audit opinion on Annual Financial Statements</a:t>
                      </a:r>
                    </a:p>
                  </a:txBody>
                  <a:tcPr/>
                </a:tc>
                <a:extLst>
                  <a:ext uri="{0D108BD9-81ED-4DB2-BD59-A6C34878D82A}">
                    <a16:rowId xmlns:a16="http://schemas.microsoft.com/office/drawing/2014/main" xmlns="" val="10006"/>
                  </a:ext>
                </a:extLst>
              </a:tr>
              <a:tr h="1169136">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Equitable economic empowerment,</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Participation and ownership for women youth and persons with disabilities being at the centre of the national economic agenda</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Procurement spend on entities</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owned by women Percentage procurement spend on entities</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owned by women</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Percentage procurement spend on entities owned by women</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40% procurement</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spend on entities owned</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by women</a:t>
                      </a:r>
                    </a:p>
                  </a:txBody>
                  <a:tcPr/>
                </a:tc>
                <a:extLst>
                  <a:ext uri="{0D108BD9-81ED-4DB2-BD59-A6C34878D82A}">
                    <a16:rowId xmlns:a16="http://schemas.microsoft.com/office/drawing/2014/main" xmlns="" val="10007"/>
                  </a:ext>
                </a:extLst>
              </a:tr>
              <a:tr h="230136">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Corporate Management</a:t>
                      </a:r>
                    </a:p>
                  </a:txBody>
                  <a:tcPr/>
                </a:tc>
                <a:tc hMerge="1">
                  <a:txBody>
                    <a:bodyPr/>
                    <a:lstStyle/>
                    <a:p>
                      <a:endParaRPr lang="en-ZA"/>
                    </a:p>
                  </a:txBody>
                  <a:tcPr/>
                </a:tc>
                <a:tc hMerge="1">
                  <a:txBody>
                    <a:bodyPr/>
                    <a:lstStyle/>
                    <a:p>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8"/>
                  </a:ext>
                </a:extLst>
              </a:tr>
              <a:tr h="584978">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Improved governance processes and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systems for DWYPD</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Timeous filling of</a:t>
                      </a:r>
                    </a:p>
                    <a:p>
                      <a:pPr algn="just"/>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funded vacancies</a:t>
                      </a:r>
                    </a:p>
                  </a:txBody>
                  <a:tcPr/>
                </a:tc>
                <a:tc>
                  <a:txBody>
                    <a:bodyPr/>
                    <a:lstStyle/>
                    <a:p>
                      <a:pPr algn="just"/>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Percentage</a:t>
                      </a:r>
                    </a:p>
                    <a:p>
                      <a:pPr algn="just"/>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vacancy rate</a:t>
                      </a:r>
                    </a:p>
                  </a:txBody>
                  <a:tcPr/>
                </a:tc>
                <a:tc>
                  <a:txBody>
                    <a:bodyPr/>
                    <a:lstStyle/>
                    <a:p>
                      <a:pPr algn="just"/>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Maintain a</a:t>
                      </a:r>
                      <a:r>
                        <a:rPr lang="en-ZA" sz="1100" b="0"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vacancy rate of</a:t>
                      </a:r>
                    </a:p>
                    <a:p>
                      <a:pPr algn="just"/>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less than 10%</a:t>
                      </a:r>
                      <a:r>
                        <a:rPr lang="en-ZA" sz="1100" b="0"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solidFill>
                            <a:srgbClr val="000000"/>
                          </a:solidFill>
                          <a:effectLst/>
                          <a:latin typeface="Arial" panose="020B0604020202020204" pitchFamily="34" charset="0"/>
                          <a:ea typeface="+mn-ea"/>
                          <a:cs typeface="Arial" panose="020B0604020202020204" pitchFamily="34" charset="0"/>
                        </a:rPr>
                        <a:t>annually</a:t>
                      </a:r>
                    </a:p>
                  </a:txBody>
                  <a:tcPr/>
                </a:tc>
                <a:extLst>
                  <a:ext uri="{0D108BD9-81ED-4DB2-BD59-A6C34878D82A}">
                    <a16:rowId xmlns:a16="http://schemas.microsoft.com/office/drawing/2014/main" xmlns="" val="10009"/>
                  </a:ext>
                </a:extLst>
              </a:tr>
              <a:tr h="280038">
                <a:tc vMerge="1">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Implementation of Human Resource Plan</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Number of reports on Human</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 Plan implemented</a:t>
                      </a:r>
                    </a:p>
                  </a:txBody>
                  <a:tcPr/>
                </a:tc>
                <a:tc>
                  <a:txBody>
                    <a:bodyPr/>
                    <a:lstStyle/>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4 reports on Human</a:t>
                      </a:r>
                    </a:p>
                    <a:p>
                      <a:pPr marL="0" algn="just" defTabSz="914400" rtl="0" eaLnBrk="1" latinLnBrk="0" hangingPunct="1"/>
                      <a:r>
                        <a:rPr lang="en-ZA" sz="1100" b="0" i="0" u="none" strike="noStrike" kern="1200" baseline="0" dirty="0">
                          <a:solidFill>
                            <a:schemeClr val="dk1"/>
                          </a:solidFill>
                          <a:latin typeface="Arial" panose="020B0604020202020204" pitchFamily="34" charset="0"/>
                          <a:ea typeface="+mn-ea"/>
                          <a:cs typeface="Arial" panose="020B0604020202020204" pitchFamily="34" charset="0"/>
                        </a:rPr>
                        <a:t>Resource Plan implemented</a:t>
                      </a:r>
                    </a:p>
                  </a:txBody>
                  <a:tcPr/>
                </a:tc>
                <a:extLst>
                  <a:ext uri="{0D108BD9-81ED-4DB2-BD59-A6C34878D82A}">
                    <a16:rowId xmlns:a16="http://schemas.microsoft.com/office/drawing/2014/main" xmlns="" val="10010"/>
                  </a:ext>
                </a:extLst>
              </a:tr>
              <a:tr h="280038">
                <a:tc vMerge="1">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a:latin typeface="Arial" panose="020B0604020202020204" pitchFamily="34" charset="0"/>
                          <a:cs typeface="Arial" panose="020B0604020202020204" pitchFamily="34" charset="0"/>
                        </a:rPr>
                        <a:t>Modernised, secure and integrated Information Communications and Security Technologies, infrastructure and Systems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a:latin typeface="Arial" panose="020B0604020202020204" pitchFamily="34" charset="0"/>
                          <a:cs typeface="Arial" panose="020B0604020202020204" pitchFamily="34" charset="0"/>
                        </a:rPr>
                        <a:t>Number of reports on Master Information Technology Strategy and Plan (MITSP)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a:latin typeface="Arial" panose="020B0604020202020204" pitchFamily="34" charset="0"/>
                          <a:cs typeface="Arial" panose="020B0604020202020204" pitchFamily="34" charset="0"/>
                        </a:rPr>
                        <a:t>4 reports on Master Information</a:t>
                      </a:r>
                    </a:p>
                    <a:p>
                      <a:pPr algn="just"/>
                      <a:r>
                        <a:rPr lang="en-ZA" sz="1100" b="0" i="0" u="none" strike="noStrike" baseline="0" dirty="0">
                          <a:latin typeface="Arial" panose="020B0604020202020204" pitchFamily="34" charset="0"/>
                          <a:cs typeface="Arial" panose="020B0604020202020204" pitchFamily="34" charset="0"/>
                        </a:rPr>
                        <a:t>Technology Strategy and Plan (MITSP)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894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143436"/>
            <a:ext cx="8736495" cy="374724"/>
          </a:xfrm>
        </p:spPr>
        <p:txBody>
          <a:bodyPr>
            <a:normAutofit/>
          </a:bodyPr>
          <a:lstStyle/>
          <a:p>
            <a:r>
              <a:rPr lang="en-GB" sz="2000" b="1" dirty="0">
                <a:solidFill>
                  <a:srgbClr val="37A76F">
                    <a:lumMod val="75000"/>
                  </a:srgbClr>
                </a:solidFill>
              </a:rPr>
              <a:t>Explanation of Planned Performance Over the Medium Term Period  </a:t>
            </a:r>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198783" y="672353"/>
            <a:ext cx="8736495" cy="5738072"/>
          </a:xfrm>
        </p:spPr>
        <p:txBody>
          <a:bodyPr>
            <a:normAutofit/>
          </a:bodyPr>
          <a:lstStyle/>
          <a:p>
            <a:pPr marL="0" indent="0" algn="just">
              <a:lnSpc>
                <a:spcPct val="110000"/>
              </a:lnSpc>
              <a:buNone/>
            </a:pPr>
            <a:r>
              <a:rPr lang="en-US" sz="1400" dirty="0"/>
              <a:t>In order for the department to obtain an unqualified audit opinion Programme 1 will put process and system to ensure compliance with the following:</a:t>
            </a:r>
          </a:p>
          <a:p>
            <a:pPr lvl="1" algn="just">
              <a:lnSpc>
                <a:spcPct val="110000"/>
              </a:lnSpc>
            </a:pPr>
            <a:r>
              <a:rPr lang="en-US" sz="1400" dirty="0"/>
              <a:t>Corporate governance structures are in place and are convened in line with the DWPD </a:t>
            </a:r>
            <a:r>
              <a:rPr lang="en-US" sz="1400" dirty="0">
                <a:solidFill>
                  <a:schemeClr val="tx1"/>
                </a:solidFill>
              </a:rPr>
              <a:t>Terms of Reference.</a:t>
            </a:r>
            <a:r>
              <a:rPr lang="en-US" sz="1400" dirty="0"/>
              <a:t> </a:t>
            </a:r>
          </a:p>
          <a:p>
            <a:pPr lvl="1" algn="just">
              <a:lnSpc>
                <a:spcPct val="110000"/>
              </a:lnSpc>
            </a:pPr>
            <a:r>
              <a:rPr lang="en-US" sz="1400" dirty="0"/>
              <a:t>Complies with the DPSA Operations Management Framework and Directive on Public Administration and Management Delegations.</a:t>
            </a:r>
          </a:p>
          <a:p>
            <a:pPr lvl="1" algn="just">
              <a:lnSpc>
                <a:spcPct val="110000"/>
              </a:lnSpc>
            </a:pPr>
            <a:r>
              <a:rPr lang="en-US" sz="1400" dirty="0"/>
              <a:t>Annual Performance Plan, Quarterly and Annual Performance Reports are developed in line with the Revised Framework for Strategic Plan and Annual Performance Plan by DPME.</a:t>
            </a:r>
          </a:p>
          <a:p>
            <a:pPr lvl="1" algn="just">
              <a:lnSpc>
                <a:spcPct val="110000"/>
              </a:lnSpc>
            </a:pPr>
            <a:r>
              <a:rPr lang="en-US" sz="1400" dirty="0"/>
              <a:t>Three Year Rolling Internal Audit Plan and Annual Internal Audit Plan is developed and Implemented. Quarterly Report are developed in this regard.</a:t>
            </a:r>
          </a:p>
          <a:p>
            <a:pPr lvl="1" algn="just">
              <a:lnSpc>
                <a:spcPct val="110000"/>
              </a:lnSpc>
            </a:pPr>
            <a:r>
              <a:rPr lang="en-US" sz="1400" dirty="0"/>
              <a:t>DWYPD Communication Strategy 2019-2024 is implemented</a:t>
            </a:r>
          </a:p>
          <a:p>
            <a:pPr lvl="1" algn="just">
              <a:lnSpc>
                <a:spcPct val="110000"/>
              </a:lnSpc>
            </a:pPr>
            <a:r>
              <a:rPr lang="en-US" sz="1400" dirty="0"/>
              <a:t>All valid invoices are paid within 30 days.</a:t>
            </a:r>
          </a:p>
          <a:p>
            <a:pPr lvl="1" algn="just">
              <a:lnSpc>
                <a:spcPct val="110000"/>
              </a:lnSpc>
            </a:pPr>
            <a:r>
              <a:rPr lang="en-US" sz="1400" dirty="0"/>
              <a:t>All system to comply with the PMFA are in place and financial statements are developed.</a:t>
            </a:r>
          </a:p>
          <a:p>
            <a:pPr lvl="1" algn="just">
              <a:lnSpc>
                <a:spcPct val="110000"/>
              </a:lnSpc>
            </a:pPr>
            <a:r>
              <a:rPr lang="en-ZA" sz="1400" dirty="0">
                <a:ea typeface="Times New Roman" panose="02020603050405020304" pitchFamily="18" charset="0"/>
              </a:rPr>
              <a:t>Provide sound Financial and Supply Chain Management support to the core functions in achieving the department’s mandate in line with the strategic plan and the APP. This is done through the implementation and ensuring compliance of applicable rules and legislation whilst executing various activities within the sub-programme.</a:t>
            </a:r>
          </a:p>
          <a:p>
            <a:pPr lvl="1" algn="just">
              <a:lnSpc>
                <a:spcPct val="110000"/>
              </a:lnSpc>
            </a:pPr>
            <a:r>
              <a:rPr lang="en-GB" sz="1400" dirty="0">
                <a:ea typeface="Calibri" panose="020F0502020204030204" pitchFamily="34" charset="0"/>
              </a:rPr>
              <a:t>Ensure the optimal functioning of the Department, it is imperative that all posts that are funded through the baseline MTEF Compensation of Employees allocation are filled and fully capacitated. </a:t>
            </a:r>
            <a:endParaRPr lang="en-US" sz="1400" dirty="0"/>
          </a:p>
          <a:p>
            <a:pPr lvl="1" algn="just">
              <a:lnSpc>
                <a:spcPct val="110000"/>
              </a:lnSpc>
            </a:pPr>
            <a:r>
              <a:rPr lang="en-GB" sz="1400" dirty="0">
                <a:ea typeface="Calibri" panose="020F0502020204030204" pitchFamily="34" charset="0"/>
              </a:rPr>
              <a:t>Master Information Technology Strategy and Plan (MITSP) is implemented to improve the operational efficiencies and effectiveness of DWYPD in delivering on its mandate.</a:t>
            </a:r>
            <a:endParaRPr lang="en-US" sz="1400" dirty="0"/>
          </a:p>
        </p:txBody>
      </p:sp>
    </p:spTree>
    <p:extLst>
      <p:ext uri="{BB962C8B-B14F-4D97-AF65-F5344CB8AC3E}">
        <p14:creationId xmlns:p14="http://schemas.microsoft.com/office/powerpoint/2010/main" xmlns="" val="25910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513347"/>
            <a:ext cx="8736495" cy="770021"/>
          </a:xfrm>
        </p:spPr>
        <p:txBody>
          <a:bodyPr>
            <a:normAutofit/>
          </a:bodyPr>
          <a:lstStyle/>
          <a:p>
            <a:r>
              <a:rPr lang="en-ZA" dirty="0">
                <a:solidFill>
                  <a:srgbClr val="70AD47">
                    <a:lumMod val="50000"/>
                  </a:srgbClr>
                </a:solidFill>
                <a:latin typeface="Trebuchet MS" panose="020B0603020202020204"/>
              </a:rPr>
              <a:t> </a:t>
            </a:r>
            <a:r>
              <a:rPr lang="en-ZA" sz="2000" b="1" dirty="0"/>
              <a:t>Programme 2: Mainstreaming Women’s Rights and Advocacy</a:t>
            </a:r>
            <a:endParaRPr lang="en-ZA" sz="2000" dirty="0"/>
          </a:p>
        </p:txBody>
      </p:sp>
      <p:sp>
        <p:nvSpPr>
          <p:cNvPr id="3" name="Content Placeholder 2"/>
          <p:cNvSpPr>
            <a:spLocks noGrp="1"/>
          </p:cNvSpPr>
          <p:nvPr>
            <p:ph idx="1"/>
          </p:nvPr>
        </p:nvSpPr>
        <p:spPr>
          <a:xfrm>
            <a:off x="198783" y="1521038"/>
            <a:ext cx="8736495"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a:t>			     </a:t>
            </a:r>
          </a:p>
        </p:txBody>
      </p:sp>
      <p:sp>
        <p:nvSpPr>
          <p:cNvPr id="5" name="object 15">
            <a:extLst>
              <a:ext uri="{FF2B5EF4-FFF2-40B4-BE49-F238E27FC236}">
                <a16:creationId xmlns:a16="http://schemas.microsoft.com/office/drawing/2014/main" xmlns="" id="{86B5EF27-0570-2547-B04B-59209C87DA72}"/>
              </a:ext>
            </a:extLst>
          </p:cNvPr>
          <p:cNvSpPr txBox="1"/>
          <p:nvPr/>
        </p:nvSpPr>
        <p:spPr>
          <a:xfrm>
            <a:off x="401054" y="1827154"/>
            <a:ext cx="3186101" cy="4175502"/>
          </a:xfrm>
          <a:prstGeom prst="rect">
            <a:avLst/>
          </a:prstGeom>
          <a:solidFill>
            <a:schemeClr val="accent3">
              <a:lumMod val="75000"/>
            </a:schemeClr>
          </a:solidFill>
          <a:ln>
            <a:solidFill>
              <a:schemeClr val="accent3">
                <a:lumMod val="75000"/>
              </a:schemeClr>
            </a:solidFill>
          </a:ln>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algn="ctr"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lang="en-ZA" sz="1400" i="0" u="none" strike="noStrike" kern="0" cap="none" spc="0" normalizeH="0" baseline="0" noProof="0" dirty="0">
                <a:ln>
                  <a:noFill/>
                </a:ln>
                <a:solidFill>
                  <a:srgbClr val="FFFFFF"/>
                </a:solidFill>
                <a:effectLst/>
                <a:uLnTx/>
                <a:uFillTx/>
                <a:latin typeface="Arial"/>
                <a:cs typeface="Arial"/>
              </a:rPr>
              <a:t>  </a:t>
            </a:r>
            <a:r>
              <a:rPr kumimoji="0" sz="1400" b="1" i="0" u="none" strike="noStrike" kern="0" cap="none" spc="0" normalizeH="0" baseline="0" noProof="0" dirty="0">
                <a:ln>
                  <a:noFill/>
                </a:ln>
                <a:solidFill>
                  <a:srgbClr val="FFFFFF"/>
                </a:solidFill>
                <a:effectLst/>
                <a:uLnTx/>
                <a:uFillTx/>
                <a:latin typeface="Arial"/>
                <a:cs typeface="Arial"/>
              </a:rPr>
              <a:t>Purpose</a:t>
            </a:r>
            <a:endParaRPr kumimoji="0" lang="en-ZA" sz="1400" b="1" i="0" u="none" strike="noStrike" kern="0" cap="none" spc="0" normalizeH="0" baseline="0" noProof="0" dirty="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a:solidFill>
                <a:prstClr val="black"/>
              </a:solidFill>
              <a:latin typeface="Arial"/>
              <a:cs typeface="Arial"/>
            </a:endParaRPr>
          </a:p>
          <a:p>
            <a:pPr marL="285750" marR="0" lvl="0" indent="-285750" algn="just" defTabSz="685800" eaLnBrk="1" fontAlgn="auto" latinLnBrk="0" hangingPunct="1">
              <a:lnSpc>
                <a:spcPct val="100000"/>
              </a:lnSpc>
              <a:spcBef>
                <a:spcPts val="821"/>
              </a:spcBef>
              <a:spcAft>
                <a:spcPts val="0"/>
              </a:spcAft>
              <a:buClrTx/>
              <a:buSzTx/>
              <a:buFont typeface="Arial" panose="020B0604020202020204" pitchFamily="34" charset="0"/>
              <a:buChar char="•"/>
              <a:tabLst/>
              <a:defRPr/>
            </a:pPr>
            <a:endParaRPr lang="en-US" sz="1400"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a:solidFill>
                <a:srgbClr val="FFFFFF"/>
              </a:solidFill>
              <a:latin typeface="Arial"/>
              <a:cs typeface="Arial"/>
            </a:endParaRPr>
          </a:p>
          <a:p>
            <a:pPr marL="425768" marR="421005" lvl="0" indent="476" algn="ctr" defTabSz="685800">
              <a:spcBef>
                <a:spcPts val="150"/>
              </a:spcBef>
            </a:pPr>
            <a:endParaRPr lang="en-US" sz="1100" kern="0" dirty="0">
              <a:solidFill>
                <a:srgbClr val="FFFFFF"/>
              </a:solidFill>
              <a:latin typeface="Arial"/>
              <a:cs typeface="Arial"/>
            </a:endParaRPr>
          </a:p>
        </p:txBody>
      </p:sp>
      <p:sp>
        <p:nvSpPr>
          <p:cNvPr id="6" name="object 17">
            <a:extLst>
              <a:ext uri="{FF2B5EF4-FFF2-40B4-BE49-F238E27FC236}">
                <a16:creationId xmlns:a16="http://schemas.microsoft.com/office/drawing/2014/main" xmlns="" id="{DE934622-4CC6-2A4B-B57C-779BE16CC816}"/>
              </a:ext>
            </a:extLst>
          </p:cNvPr>
          <p:cNvSpPr/>
          <p:nvPr/>
        </p:nvSpPr>
        <p:spPr>
          <a:xfrm>
            <a:off x="529390" y="1857376"/>
            <a:ext cx="1812757" cy="101917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506597462"/>
              </p:ext>
            </p:extLst>
          </p:nvPr>
        </p:nvGraphicFramePr>
        <p:xfrm>
          <a:off x="3587155" y="1857376"/>
          <a:ext cx="5118696" cy="3980577"/>
        </p:xfrm>
        <a:graphic>
          <a:graphicData uri="http://schemas.openxmlformats.org/drawingml/2006/table">
            <a:tbl>
              <a:tblPr firstRow="1" bandRow="1">
                <a:tableStyleId>{5C22544A-7EE6-4342-B048-85BDC9FD1C3A}</a:tableStyleId>
              </a:tblPr>
              <a:tblGrid>
                <a:gridCol w="5118696">
                  <a:extLst>
                    <a:ext uri="{9D8B030D-6E8A-4147-A177-3AD203B41FA5}">
                      <a16:colId xmlns:a16="http://schemas.microsoft.com/office/drawing/2014/main" xmlns="" val="20000"/>
                    </a:ext>
                  </a:extLst>
                </a:gridCol>
              </a:tblGrid>
              <a:tr h="3980577">
                <a:tc>
                  <a:txBody>
                    <a:bodyPr/>
                    <a:lstStyle/>
                    <a:p>
                      <a:pPr marL="285750" marR="0" lvl="0" indent="-285750" algn="just"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a:t>
                      </a:r>
                      <a:r>
                        <a:rPr kumimoji="0" lang="en-US" sz="1400" b="1"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1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consists</a:t>
                      </a:r>
                      <a:r>
                        <a:rPr kumimoji="0" lang="en-US" sz="1400" b="1"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a:t>
                      </a:r>
                      <a:r>
                        <a:rPr kumimoji="0" lang="en-US" sz="1400" b="1" i="0" u="none" strike="noStrike" kern="1200" cap="none" spc="-1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400" b="1"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a:t>
                      </a:r>
                      <a:r>
                        <a:rPr kumimoji="0" lang="en-US" sz="1400" b="1"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sub-programmes:</a:t>
                      </a:r>
                    </a:p>
                    <a:p>
                      <a:pPr marL="285750" marR="0" lvl="0" indent="-285750" algn="just"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lgn="just">
                        <a:buFont typeface="Arial" panose="020B0604020202020204" pitchFamily="34" charset="0"/>
                        <a:buChar char="•"/>
                      </a:pPr>
                      <a:r>
                        <a:rPr kumimoji="0" lang="en-US" sz="1400" b="1" i="0" u="none" strike="noStrike" kern="1200" cap="none" spc="0" normalizeH="0" baseline="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Management: </a:t>
                      </a:r>
                      <a:r>
                        <a:rPr lang="en-GB" sz="1400" b="0" i="0" u="none" strike="noStrike" kern="1200" baseline="0" dirty="0">
                          <a:solidFill>
                            <a:srgbClr val="000000"/>
                          </a:solidFill>
                          <a:latin typeface="Arial" panose="020B0604020202020204" pitchFamily="34" charset="0"/>
                          <a:ea typeface="+mn-ea"/>
                          <a:cs typeface="Arial" panose="020B0604020202020204" pitchFamily="34" charset="0"/>
                        </a:rPr>
                        <a:t>Advocacy and Mainstreaming for the Rights of Women</a:t>
                      </a:r>
                    </a:p>
                    <a:p>
                      <a:pPr marL="285750" indent="-285750" algn="just">
                        <a:buFont typeface="Arial" panose="020B0604020202020204" pitchFamily="34" charset="0"/>
                        <a:buChar char="•"/>
                      </a:pPr>
                      <a:r>
                        <a:rPr kumimoji="0" lang="en-US" sz="1400" b="1" i="0" u="none" strike="noStrike" kern="1200" cap="none" spc="0" normalizeH="0" baseline="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Social Empowerment of Women (SEW): </a:t>
                      </a:r>
                      <a:r>
                        <a:rPr lang="en-GB" sz="1400" b="0" i="0" u="none" strike="noStrike" baseline="0" dirty="0">
                          <a:solidFill>
                            <a:srgbClr val="000000"/>
                          </a:solidFill>
                          <a:latin typeface="Arial" panose="020B0604020202020204" pitchFamily="34" charset="0"/>
                          <a:cs typeface="Arial" panose="020B0604020202020204" pitchFamily="34" charset="0"/>
                        </a:rPr>
                        <a:t>To promote good governance regarding the rights, transformation, social justice and empowerment of women.</a:t>
                      </a:r>
                    </a:p>
                    <a:p>
                      <a:pPr marL="285750" indent="-285750" algn="just">
                        <a:buFont typeface="Arial" panose="020B0604020202020204" pitchFamily="34" charset="0"/>
                        <a:buChar char="•"/>
                      </a:pPr>
                      <a:r>
                        <a:rPr kumimoji="0" lang="en-US" sz="1400" b="1" i="0" u="none" strike="noStrike" kern="1200" cap="none" spc="0" normalizeH="0" baseline="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Economic Empowerment of Women (EEW): </a:t>
                      </a:r>
                      <a:r>
                        <a:rPr lang="en-GB" sz="1400" b="0" i="0" u="none" strike="noStrike" baseline="0" dirty="0">
                          <a:solidFill>
                            <a:srgbClr val="000000"/>
                          </a:solidFill>
                          <a:latin typeface="Arial" panose="020B0604020202020204" pitchFamily="34" charset="0"/>
                          <a:cs typeface="Arial" panose="020B0604020202020204" pitchFamily="34" charset="0"/>
                        </a:rPr>
                        <a:t>To mainstream and promotes good governance regarding the rights, transformation, economic justice and empowerment of women. </a:t>
                      </a:r>
                    </a:p>
                    <a:p>
                      <a:pPr marL="285750" indent="-285750" algn="just">
                        <a:buFont typeface="Arial" panose="020B0604020202020204" pitchFamily="34" charset="0"/>
                        <a:buChar char="•"/>
                      </a:pPr>
                      <a:r>
                        <a:rPr kumimoji="0" lang="en-US" sz="1400" b="1" i="0" u="none" strike="noStrike" kern="1200" cap="none" spc="0" normalizeH="0" baseline="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Commission for Gender Equality (CGE)</a:t>
                      </a:r>
                      <a:endParaRPr lang="en-US" sz="1400" b="0" i="0" u="none" strike="noStrike" kern="1200" baseline="0" noProof="0" dirty="0">
                        <a:solidFill>
                          <a:srgbClr val="000000"/>
                        </a:solidFill>
                        <a:latin typeface="Arial" panose="020B0604020202020204" pitchFamily="34" charset="0"/>
                        <a:ea typeface="+mn-ea"/>
                        <a:cs typeface="Arial" panose="020B0604020202020204" pitchFamily="34" charset="0"/>
                      </a:endParaRPr>
                    </a:p>
                  </a:txBody>
                  <a:tcPr>
                    <a:solidFill>
                      <a:srgbClr val="FFC000"/>
                    </a:solidFill>
                  </a:tcPr>
                </a:tc>
                <a:extLst>
                  <a:ext uri="{0D108BD9-81ED-4DB2-BD59-A6C34878D82A}">
                    <a16:rowId xmlns:a16="http://schemas.microsoft.com/office/drawing/2014/main" xmlns="" val="10000"/>
                  </a:ext>
                </a:extLst>
              </a:tr>
            </a:tbl>
          </a:graphicData>
        </a:graphic>
      </p:graphicFrame>
      <p:sp>
        <p:nvSpPr>
          <p:cNvPr id="8" name="Rectangle 7"/>
          <p:cNvSpPr/>
          <p:nvPr/>
        </p:nvSpPr>
        <p:spPr>
          <a:xfrm>
            <a:off x="401054" y="3689684"/>
            <a:ext cx="3064041" cy="16042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685800">
              <a:spcBef>
                <a:spcPts val="821"/>
              </a:spcBef>
              <a:buFont typeface="Arial" panose="020B0604020202020204" pitchFamily="34" charset="0"/>
              <a:buChar char="•"/>
              <a:defRPr/>
            </a:pPr>
            <a:r>
              <a:rPr lang="en-GB" sz="1400" kern="0" dirty="0">
                <a:solidFill>
                  <a:srgbClr val="FFFFFF"/>
                </a:solidFill>
                <a:latin typeface="Arial"/>
                <a:cs typeface="Arial"/>
              </a:rPr>
              <a:t>The purpose of this programme is to promote good governance regarding the rights and transformation of the social and economic empowerment of women </a:t>
            </a:r>
            <a:endParaRPr lang="en-ZA" sz="1400" kern="0" dirty="0">
              <a:solidFill>
                <a:srgbClr val="FFFFFF"/>
              </a:solidFill>
              <a:latin typeface="Arial"/>
              <a:cs typeface="Arial"/>
            </a:endParaRPr>
          </a:p>
        </p:txBody>
      </p:sp>
    </p:spTree>
    <p:extLst>
      <p:ext uri="{BB962C8B-B14F-4D97-AF65-F5344CB8AC3E}">
        <p14:creationId xmlns:p14="http://schemas.microsoft.com/office/powerpoint/2010/main" xmlns="" val="359834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222579958"/>
              </p:ext>
            </p:extLst>
          </p:nvPr>
        </p:nvGraphicFramePr>
        <p:xfrm>
          <a:off x="191384" y="347472"/>
          <a:ext cx="8676168" cy="5076613"/>
        </p:xfrm>
        <a:graphic>
          <a:graphicData uri="http://schemas.openxmlformats.org/drawingml/2006/table">
            <a:tbl>
              <a:tblPr firstRow="1" bandRow="1">
                <a:tableStyleId>{5C22544A-7EE6-4342-B048-85BDC9FD1C3A}</a:tableStyleId>
              </a:tblPr>
              <a:tblGrid>
                <a:gridCol w="2169042">
                  <a:extLst>
                    <a:ext uri="{9D8B030D-6E8A-4147-A177-3AD203B41FA5}">
                      <a16:colId xmlns:a16="http://schemas.microsoft.com/office/drawing/2014/main" xmlns="" val="20000"/>
                    </a:ext>
                  </a:extLst>
                </a:gridCol>
                <a:gridCol w="2169042">
                  <a:extLst>
                    <a:ext uri="{9D8B030D-6E8A-4147-A177-3AD203B41FA5}">
                      <a16:colId xmlns:a16="http://schemas.microsoft.com/office/drawing/2014/main" xmlns="" val="20001"/>
                    </a:ext>
                  </a:extLst>
                </a:gridCol>
                <a:gridCol w="2169042">
                  <a:extLst>
                    <a:ext uri="{9D8B030D-6E8A-4147-A177-3AD203B41FA5}">
                      <a16:colId xmlns:a16="http://schemas.microsoft.com/office/drawing/2014/main" xmlns="" val="20002"/>
                    </a:ext>
                  </a:extLst>
                </a:gridCol>
                <a:gridCol w="2169042">
                  <a:extLst>
                    <a:ext uri="{9D8B030D-6E8A-4147-A177-3AD203B41FA5}">
                      <a16:colId xmlns:a16="http://schemas.microsoft.com/office/drawing/2014/main" xmlns="" val="20003"/>
                    </a:ext>
                  </a:extLst>
                </a:gridCol>
              </a:tblGrid>
              <a:tr h="384048">
                <a:tc>
                  <a:txBody>
                    <a:bodyPr/>
                    <a:lstStyle/>
                    <a:p>
                      <a:pPr algn="just"/>
                      <a:r>
                        <a:rPr lang="en-US" sz="1100" b="1"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338328">
                <a:tc gridSpan="4">
                  <a:txBody>
                    <a:bodyPr/>
                    <a:lstStyle/>
                    <a:p>
                      <a:pPr marL="0" algn="just" defTabSz="914400" rtl="0" eaLnBrk="1" latinLnBrk="0" hangingPunct="1"/>
                      <a:r>
                        <a:rPr lang="en-US" sz="1100" b="1" i="0" u="none" strike="noStrike" kern="1200" baseline="0" dirty="0">
                          <a:solidFill>
                            <a:schemeClr val="dk1"/>
                          </a:solidFill>
                          <a:latin typeface="Arial" panose="020B0604020202020204" pitchFamily="34" charset="0"/>
                          <a:ea typeface="+mn-ea"/>
                          <a:cs typeface="Arial" panose="020B0604020202020204" pitchFamily="34" charset="0"/>
                        </a:rPr>
                        <a:t>Sub-programme: Economic Empowerment of Women</a:t>
                      </a:r>
                      <a:endParaRPr lang="en-ZA" sz="11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1"/>
                  </a:ext>
                </a:extLst>
              </a:tr>
              <a:tr h="822960">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Socio Economic Empowerment-WYPD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Socio economic empowerment index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Progress report produced on the implementation WYPD Socio-Economic Empowerment Index</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Progress report produced</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on the implementation of WYPD Socio-Economic Empowerment index</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1100328">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Equitable economic empowerment, participation and ownership for women youth and persons with disabilities being at the centre of the national economic agenda</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Interventions to support economic empowerment, participation and ownership for women youth and persons with disabilities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Number of interventions to support economic empowerment, participation</a:t>
                      </a:r>
                    </a:p>
                    <a:p>
                      <a:pPr marL="0" algn="just" defTabSz="914400" rtl="0" eaLnBrk="1" latinLnBrk="0" hangingPunct="1">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and ownership for women,</a:t>
                      </a:r>
                    </a:p>
                    <a:p>
                      <a:pPr marL="0" algn="just" defTabSz="914400" rtl="0" eaLnBrk="1" latinLnBrk="0" hangingPunct="1">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youth and persons with disabilities implemented per</a:t>
                      </a:r>
                    </a:p>
                    <a:p>
                      <a:pPr marL="0" algn="just" defTabSz="914400" rtl="0" eaLnBrk="1" latinLnBrk="0" hangingPunct="1">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year</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4 interventions to support economic empowerment,</a:t>
                      </a:r>
                    </a:p>
                    <a:p>
                      <a:pPr marL="0" algn="just" defTabSz="914400" rtl="0" eaLnBrk="1" latinLnBrk="0" hangingPunct="1">
                        <a:lnSpc>
                          <a:spcPct val="115000"/>
                        </a:lnSpc>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participation and ownership</a:t>
                      </a:r>
                    </a:p>
                    <a:p>
                      <a:pPr marL="0" algn="just" defTabSz="914400" rtl="0" eaLnBrk="1" latinLnBrk="0" hangingPunct="1">
                        <a:lnSpc>
                          <a:spcPct val="115000"/>
                        </a:lnSpc>
                        <a:spcAft>
                          <a:spcPts val="0"/>
                        </a:spcAft>
                      </a:pPr>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for women, youth and persons with disabilities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896112">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Socio Economic Empowerment-WYPD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Strategy for Economic Empowerment of WYPD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Progress report produced on the implementation of Strategy for economic empowerment of 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Progress report produced  on the implementation of Strategy for economic empowerment of 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4"/>
                  </a:ext>
                </a:extLst>
              </a:tr>
              <a:tr h="1461685">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Equitable economic empowerment, participation and ownership for women youth and persons with disabilities being at the centre of the national economic agenda</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WECONA Provincial Roll-Out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ZA" sz="1100" b="0" i="0" u="none" strike="noStrike" baseline="0" dirty="0">
                          <a:solidFill>
                            <a:srgbClr val="414142"/>
                          </a:solidFill>
                          <a:latin typeface="MyriadPro-Light"/>
                        </a:rPr>
                        <a:t>Number of progress reports</a:t>
                      </a:r>
                    </a:p>
                    <a:p>
                      <a:pPr algn="l"/>
                      <a:r>
                        <a:rPr lang="en-ZA" sz="1100" b="0" i="0" u="none" strike="noStrike" baseline="0" dirty="0">
                          <a:solidFill>
                            <a:srgbClr val="414142"/>
                          </a:solidFill>
                          <a:latin typeface="MyriadPro-Light"/>
                        </a:rPr>
                        <a:t>on implementation of</a:t>
                      </a:r>
                    </a:p>
                    <a:p>
                      <a:pPr algn="l"/>
                      <a:r>
                        <a:rPr lang="en-ZA" sz="1100" b="0" i="0" u="none" strike="noStrike" baseline="0" dirty="0">
                          <a:solidFill>
                            <a:srgbClr val="414142"/>
                          </a:solidFill>
                          <a:latin typeface="MyriadPro-Light"/>
                        </a:rPr>
                        <a:t>WECONA Provincial Roll-Out</a:t>
                      </a:r>
                    </a:p>
                    <a:p>
                      <a:pPr algn="l"/>
                      <a:r>
                        <a:rPr lang="en-ZA" sz="1100" b="0" i="0" u="none" strike="noStrike" baseline="0" dirty="0">
                          <a:solidFill>
                            <a:srgbClr val="414142"/>
                          </a:solidFill>
                          <a:latin typeface="MyriadPro-Light"/>
                        </a:rPr>
                        <a:t>developed</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4 progress reports on</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implementation of WECONA</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Provincial Roll-Out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80336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711527033"/>
              </p:ext>
            </p:extLst>
          </p:nvPr>
        </p:nvGraphicFramePr>
        <p:xfrm>
          <a:off x="300252" y="310253"/>
          <a:ext cx="8608045" cy="3714050"/>
        </p:xfrm>
        <a:graphic>
          <a:graphicData uri="http://schemas.openxmlformats.org/drawingml/2006/table">
            <a:tbl>
              <a:tblPr firstRow="1" bandRow="1">
                <a:tableStyleId>{5C22544A-7EE6-4342-B048-85BDC9FD1C3A}</a:tableStyleId>
              </a:tblPr>
              <a:tblGrid>
                <a:gridCol w="2141952">
                  <a:extLst>
                    <a:ext uri="{9D8B030D-6E8A-4147-A177-3AD203B41FA5}">
                      <a16:colId xmlns:a16="http://schemas.microsoft.com/office/drawing/2014/main" xmlns="" val="20000"/>
                    </a:ext>
                  </a:extLst>
                </a:gridCol>
                <a:gridCol w="2141952">
                  <a:extLst>
                    <a:ext uri="{9D8B030D-6E8A-4147-A177-3AD203B41FA5}">
                      <a16:colId xmlns:a16="http://schemas.microsoft.com/office/drawing/2014/main" xmlns="" val="20001"/>
                    </a:ext>
                  </a:extLst>
                </a:gridCol>
                <a:gridCol w="2142056">
                  <a:extLst>
                    <a:ext uri="{9D8B030D-6E8A-4147-A177-3AD203B41FA5}">
                      <a16:colId xmlns:a16="http://schemas.microsoft.com/office/drawing/2014/main" xmlns="" val="20002"/>
                    </a:ext>
                  </a:extLst>
                </a:gridCol>
                <a:gridCol w="2182085">
                  <a:extLst>
                    <a:ext uri="{9D8B030D-6E8A-4147-A177-3AD203B41FA5}">
                      <a16:colId xmlns:a16="http://schemas.microsoft.com/office/drawing/2014/main" xmlns="" val="20003"/>
                    </a:ext>
                  </a:extLst>
                </a:gridCol>
              </a:tblGrid>
              <a:tr h="323596">
                <a:tc>
                  <a:txBody>
                    <a:bodyPr/>
                    <a:lstStyle/>
                    <a:p>
                      <a:pPr algn="just"/>
                      <a:r>
                        <a:rPr lang="en-US" sz="1100" b="1"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281494">
                <a:tc gridSpan="4">
                  <a:txBody>
                    <a:bodyPr/>
                    <a:lstStyle/>
                    <a:p>
                      <a:pPr marL="0" algn="just" defTabSz="914400" rtl="0" eaLnBrk="1" latinLnBrk="0" hangingPunct="1"/>
                      <a:r>
                        <a:rPr lang="en-US" sz="1100" b="1" i="0" u="none" strike="noStrike" kern="1200" baseline="0" dirty="0">
                          <a:solidFill>
                            <a:schemeClr val="dk1"/>
                          </a:solidFill>
                          <a:latin typeface="Arial" panose="020B0604020202020204" pitchFamily="34" charset="0"/>
                          <a:ea typeface="+mn-ea"/>
                          <a:cs typeface="Arial" panose="020B0604020202020204" pitchFamily="34" charset="0"/>
                        </a:rPr>
                        <a:t>Sub-programme: Social Empowerment of Women</a:t>
                      </a:r>
                      <a:endParaRPr lang="en-ZA" sz="11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0001"/>
                  </a:ext>
                </a:extLst>
              </a:tr>
              <a:tr h="857026">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Improved rate of educational attendance and retention of young women and women with disabilities in public sector institutions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Sanitary Dignity Implementation Framework by Provinces monitored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ZA" sz="1100" b="0" i="0" u="none" strike="noStrike" baseline="0" dirty="0">
                          <a:solidFill>
                            <a:srgbClr val="414142"/>
                          </a:solidFill>
                          <a:latin typeface="MyriadPro-Light"/>
                        </a:rPr>
                        <a:t>Number of progress reports</a:t>
                      </a:r>
                    </a:p>
                    <a:p>
                      <a:pPr algn="l"/>
                      <a:r>
                        <a:rPr lang="en-ZA" sz="1100" b="0" i="0" u="none" strike="noStrike" baseline="0" dirty="0">
                          <a:solidFill>
                            <a:srgbClr val="414142"/>
                          </a:solidFill>
                          <a:latin typeface="MyriadPro-Light"/>
                        </a:rPr>
                        <a:t>produced on implementation</a:t>
                      </a:r>
                    </a:p>
                    <a:p>
                      <a:pPr algn="l"/>
                      <a:r>
                        <a:rPr lang="en-ZA" sz="1100" b="0" i="0" u="none" strike="noStrike" baseline="0" dirty="0">
                          <a:solidFill>
                            <a:srgbClr val="414142"/>
                          </a:solidFill>
                          <a:latin typeface="MyriadPro-Light"/>
                        </a:rPr>
                        <a:t>of Sanitary Dignity</a:t>
                      </a:r>
                    </a:p>
                    <a:p>
                      <a:pPr algn="l"/>
                      <a:r>
                        <a:rPr lang="en-ZA" sz="1100" b="0" i="0" u="none" strike="noStrike" baseline="0" dirty="0">
                          <a:solidFill>
                            <a:srgbClr val="414142"/>
                          </a:solidFill>
                          <a:latin typeface="MyriadPro-Light"/>
                        </a:rPr>
                        <a:t>Implementation Framework</a:t>
                      </a:r>
                    </a:p>
                    <a:p>
                      <a:pPr algn="l"/>
                      <a:r>
                        <a:rPr lang="en-ZA" sz="1100" b="0" i="0" u="none" strike="noStrike" baseline="0" dirty="0">
                          <a:solidFill>
                            <a:srgbClr val="414142"/>
                          </a:solidFill>
                          <a:latin typeface="MyriadPro-Light"/>
                        </a:rPr>
                        <a:t>by provinces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ZA" sz="1100" b="0" i="0" u="none" strike="noStrike" baseline="0" dirty="0">
                          <a:solidFill>
                            <a:srgbClr val="414142"/>
                          </a:solidFill>
                          <a:latin typeface="MyriadPro-Light"/>
                        </a:rPr>
                        <a:t>4 progress reports produced</a:t>
                      </a:r>
                    </a:p>
                    <a:p>
                      <a:pPr algn="l"/>
                      <a:r>
                        <a:rPr lang="en-ZA" sz="1100" b="0" i="0" u="none" strike="noStrike" baseline="0" dirty="0">
                          <a:solidFill>
                            <a:srgbClr val="414142"/>
                          </a:solidFill>
                          <a:latin typeface="MyriadPro-Light"/>
                        </a:rPr>
                        <a:t>on the implementation</a:t>
                      </a:r>
                    </a:p>
                    <a:p>
                      <a:pPr algn="l"/>
                      <a:r>
                        <a:rPr lang="en-ZA" sz="1100" b="0" i="0" u="none" strike="noStrike" baseline="0" dirty="0">
                          <a:solidFill>
                            <a:srgbClr val="414142"/>
                          </a:solidFill>
                          <a:latin typeface="MyriadPro-Light"/>
                        </a:rPr>
                        <a:t>of Sanitary Dignity</a:t>
                      </a:r>
                    </a:p>
                    <a:p>
                      <a:pPr algn="l"/>
                      <a:r>
                        <a:rPr lang="en-ZA" sz="1100" b="0" i="0" u="none" strike="noStrike" baseline="0" dirty="0">
                          <a:solidFill>
                            <a:srgbClr val="414142"/>
                          </a:solidFill>
                          <a:latin typeface="MyriadPro-Light"/>
                        </a:rPr>
                        <a:t>Implementation Framework</a:t>
                      </a:r>
                    </a:p>
                    <a:p>
                      <a:pPr algn="l"/>
                      <a:r>
                        <a:rPr lang="en-ZA" sz="1100" b="0" i="0" u="none" strike="noStrike" baseline="0" dirty="0">
                          <a:solidFill>
                            <a:srgbClr val="414142"/>
                          </a:solidFill>
                          <a:latin typeface="MyriadPro-Light"/>
                        </a:rPr>
                        <a:t>by provinces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875758">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Improved rate of educational attendance and retention of young women and women with disabilities in public sector institutions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Improved health for women, youth and persons with 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Improved skills for women, youth and persons with 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Interventions to support social empowerment and participation of women, youth and persons with disabilities monitored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ZA" sz="1100" b="0" i="0" u="none" strike="noStrike" baseline="0" dirty="0">
                          <a:solidFill>
                            <a:srgbClr val="414142"/>
                          </a:solidFill>
                          <a:latin typeface="MyriadPro-Light"/>
                        </a:rPr>
                        <a:t>Number of interventions to</a:t>
                      </a:r>
                    </a:p>
                    <a:p>
                      <a:pPr algn="l"/>
                      <a:r>
                        <a:rPr lang="en-ZA" sz="1100" b="0" i="0" u="none" strike="noStrike" baseline="0" dirty="0">
                          <a:solidFill>
                            <a:srgbClr val="414142"/>
                          </a:solidFill>
                          <a:latin typeface="MyriadPro-Light"/>
                        </a:rPr>
                        <a:t>support social empowerment</a:t>
                      </a:r>
                    </a:p>
                    <a:p>
                      <a:pPr algn="l"/>
                      <a:r>
                        <a:rPr lang="en-ZA" sz="1100" b="0" i="0" u="none" strike="noStrike" baseline="0" dirty="0">
                          <a:solidFill>
                            <a:srgbClr val="414142"/>
                          </a:solidFill>
                          <a:latin typeface="MyriadPro-Light"/>
                        </a:rPr>
                        <a:t>and participation of women,</a:t>
                      </a:r>
                    </a:p>
                    <a:p>
                      <a:pPr algn="l"/>
                      <a:r>
                        <a:rPr lang="en-ZA" sz="1100" b="0" i="0" u="none" strike="noStrike" baseline="0" dirty="0">
                          <a:solidFill>
                            <a:srgbClr val="414142"/>
                          </a:solidFill>
                          <a:latin typeface="MyriadPro-Light"/>
                        </a:rPr>
                        <a:t>youth and persons with</a:t>
                      </a:r>
                    </a:p>
                    <a:p>
                      <a:pPr algn="l"/>
                      <a:r>
                        <a:rPr lang="en-ZA" sz="1100" b="0" i="0" u="none" strike="noStrike" baseline="0" dirty="0">
                          <a:solidFill>
                            <a:srgbClr val="414142"/>
                          </a:solidFill>
                          <a:latin typeface="MyriadPro-Light"/>
                        </a:rPr>
                        <a:t>disabilities monitored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4 interventions to support</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social empowerment and</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participation of women, youth</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and persons with disabilities</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monitored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87131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927414168"/>
              </p:ext>
            </p:extLst>
          </p:nvPr>
        </p:nvGraphicFramePr>
        <p:xfrm>
          <a:off x="296215" y="785613"/>
          <a:ext cx="8510268" cy="4735723"/>
        </p:xfrm>
        <a:graphic>
          <a:graphicData uri="http://schemas.openxmlformats.org/drawingml/2006/table">
            <a:tbl>
              <a:tblPr firstRow="1" bandRow="1">
                <a:tableStyleId>{5C22544A-7EE6-4342-B048-85BDC9FD1C3A}</a:tableStyleId>
              </a:tblPr>
              <a:tblGrid>
                <a:gridCol w="2117622">
                  <a:extLst>
                    <a:ext uri="{9D8B030D-6E8A-4147-A177-3AD203B41FA5}">
                      <a16:colId xmlns:a16="http://schemas.microsoft.com/office/drawing/2014/main" xmlns="" val="20000"/>
                    </a:ext>
                  </a:extLst>
                </a:gridCol>
                <a:gridCol w="2117622">
                  <a:extLst>
                    <a:ext uri="{9D8B030D-6E8A-4147-A177-3AD203B41FA5}">
                      <a16:colId xmlns:a16="http://schemas.microsoft.com/office/drawing/2014/main" xmlns="" val="20001"/>
                    </a:ext>
                  </a:extLst>
                </a:gridCol>
                <a:gridCol w="2117725">
                  <a:extLst>
                    <a:ext uri="{9D8B030D-6E8A-4147-A177-3AD203B41FA5}">
                      <a16:colId xmlns:a16="http://schemas.microsoft.com/office/drawing/2014/main" xmlns="" val="20002"/>
                    </a:ext>
                  </a:extLst>
                </a:gridCol>
                <a:gridCol w="2157299">
                  <a:extLst>
                    <a:ext uri="{9D8B030D-6E8A-4147-A177-3AD203B41FA5}">
                      <a16:colId xmlns:a16="http://schemas.microsoft.com/office/drawing/2014/main" xmlns="" val="20003"/>
                    </a:ext>
                  </a:extLst>
                </a:gridCol>
              </a:tblGrid>
              <a:tr h="283333">
                <a:tc>
                  <a:txBody>
                    <a:bodyPr/>
                    <a:lstStyle/>
                    <a:p>
                      <a:pPr algn="just"/>
                      <a:r>
                        <a:rPr lang="en-US" sz="1100" b="1"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pPr algn="just"/>
                      <a:r>
                        <a:rPr lang="en-US" sz="1100" b="1"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413688">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Social Empowerment of Women</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pPr algn="l"/>
                      <a:endParaRPr lang="en-ZA"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pPr algn="l"/>
                      <a:endPar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pPr algn="l"/>
                      <a:endParaRPr lang="en-ZA"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709815">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Levels of marginalisation, stigmatisation and discrimination and violence against women, girls and persons with disabilities reduced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NSP on GBVF monitored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Number of national departments monitored on</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the implementation of NSP</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on GBVF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12 national departments</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monitored on the implementation of NSP on</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GBVF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709815">
                <a:tc>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Number of provincial</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departments and municipalities plans monitored for integration of NSP on GBVF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9 provincial departments</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and 9 municipalities plans</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monitored for integration of</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NSP on GBVF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709815">
                <a:tc>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Number of GBVF Rapid</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Response Teams (RRTs)</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established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18 GBVF Rapid Response</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Teams (RRTs) established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709815">
                <a:tc>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Comprehensive National GBVF Prevention Strategy monitored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Number of reports produced</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on implementation of</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Comprehensive National</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GBVF Prevention Strategy</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2 reports produced on implementation of</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Comprehensive National</a:t>
                      </a: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GBVF Prevention Strategy</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5"/>
                  </a:ext>
                </a:extLst>
              </a:tr>
              <a:tr h="709815">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Gender,</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youth and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disability rights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machineries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institutionalized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National Gender  Machinery convened </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100" b="0" i="0" u="none" strike="noStrike" kern="1200" baseline="0" dirty="0">
                          <a:solidFill>
                            <a:schemeClr val="dk1"/>
                          </a:solidFill>
                          <a:latin typeface="Arial" panose="020B0604020202020204" pitchFamily="34" charset="0"/>
                          <a:ea typeface="+mn-ea"/>
                          <a:cs typeface="Arial" panose="020B0604020202020204" pitchFamily="34" charset="0"/>
                        </a:rPr>
                        <a:t>Number of National Gender  Machinery convened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ZA" sz="1100" b="0" i="0" u="none" strike="noStrike" baseline="0" dirty="0">
                          <a:solidFill>
                            <a:srgbClr val="414142"/>
                          </a:solidFill>
                          <a:latin typeface="MyriadPro-Light"/>
                        </a:rPr>
                        <a:t>2 National Gender Machinery</a:t>
                      </a:r>
                    </a:p>
                    <a:p>
                      <a:pPr algn="l"/>
                      <a:r>
                        <a:rPr lang="en-ZA" sz="1100" b="0" i="0" u="none" strike="noStrike" baseline="0" dirty="0">
                          <a:solidFill>
                            <a:srgbClr val="414142"/>
                          </a:solidFill>
                          <a:latin typeface="MyriadPro-Light"/>
                        </a:rPr>
                        <a:t>meetings convened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30637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12"/>
            <a:ext cx="8736495" cy="767931"/>
          </a:xfrm>
        </p:spPr>
        <p:txBody>
          <a:bodyPr/>
          <a:lstStyle/>
          <a:p>
            <a:r>
              <a:rPr lang="en-GB" sz="1800" b="1" dirty="0">
                <a:solidFill>
                  <a:srgbClr val="37A76F">
                    <a:lumMod val="75000"/>
                  </a:srgbClr>
                </a:solidFill>
              </a:rPr>
              <a:t>Explanation of Planned Performance Over the Medium Term Period </a:t>
            </a:r>
            <a:endParaRPr lang="en-ZA" dirty="0"/>
          </a:p>
        </p:txBody>
      </p:sp>
      <p:sp>
        <p:nvSpPr>
          <p:cNvPr id="3" name="Content Placeholder 2"/>
          <p:cNvSpPr>
            <a:spLocks noGrp="1"/>
          </p:cNvSpPr>
          <p:nvPr>
            <p:ph idx="1"/>
          </p:nvPr>
        </p:nvSpPr>
        <p:spPr>
          <a:xfrm>
            <a:off x="121781" y="667598"/>
            <a:ext cx="8736495" cy="5781328"/>
          </a:xfrm>
        </p:spPr>
        <p:txBody>
          <a:bodyPr>
            <a:normAutofit fontScale="92500"/>
          </a:bodyPr>
          <a:lstStyle/>
          <a:p>
            <a:pPr marL="0" indent="0" algn="just">
              <a:buNone/>
            </a:pPr>
            <a:r>
              <a:rPr lang="en-ZA" sz="1500" b="1" u="sng" dirty="0">
                <a:ea typeface="Times New Roman" panose="02020603050405020304" pitchFamily="18" charset="0"/>
              </a:rPr>
              <a:t>Economic Empowerment of Women</a:t>
            </a:r>
            <a:endParaRPr lang="en-ZA" sz="1500" dirty="0"/>
          </a:p>
          <a:p>
            <a:pPr marL="0" indent="0" algn="just">
              <a:lnSpc>
                <a:spcPct val="150000"/>
              </a:lnSpc>
              <a:spcAft>
                <a:spcPts val="0"/>
              </a:spcAft>
              <a:buNone/>
            </a:pPr>
            <a:r>
              <a:rPr lang="en-ZA" sz="1500" dirty="0">
                <a:ea typeface="Calibri" panose="020F0502020204030204" pitchFamily="34" charset="0"/>
              </a:rPr>
              <a:t>To support the Economic Transformation and Job Creation MTSF Priority 2, the department will embark on:</a:t>
            </a:r>
          </a:p>
          <a:p>
            <a:pPr marL="342900" lvl="0" indent="-342900" algn="just">
              <a:lnSpc>
                <a:spcPct val="150000"/>
              </a:lnSpc>
              <a:spcAft>
                <a:spcPts val="0"/>
              </a:spcAft>
              <a:buFont typeface="Symbol" panose="05050102010706020507" pitchFamily="18" charset="2"/>
              <a:buChar char=""/>
            </a:pPr>
            <a:r>
              <a:rPr lang="en-ZA" sz="1500" dirty="0">
                <a:ea typeface="Times New Roman" panose="02020603050405020304" pitchFamily="18" charset="0"/>
              </a:rPr>
              <a:t>The exercise of developing a WYPD socio- economic empowerment index is meant to contribute to the vast debates on the determinants of socio-economic empowerment of WYPD. </a:t>
            </a:r>
            <a:endParaRPr lang="en-ZA" sz="1500" dirty="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n-ZA" sz="1500" dirty="0">
                <a:ea typeface="Times New Roman" panose="02020603050405020304" pitchFamily="18" charset="0"/>
              </a:rPr>
              <a:t>Research to be conducted to determine the viability of developing such an index and the reports to be produced would have served to inform government of the most effective data analytical approach to accurately track the socio-economic status of WYPD on a regular basis.</a:t>
            </a:r>
            <a:endParaRPr lang="en-ZA" sz="1500" dirty="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n-ZA" sz="1500" dirty="0">
                <a:ea typeface="Times New Roman" panose="02020603050405020304" pitchFamily="18" charset="0"/>
              </a:rPr>
              <a:t>Develop a strategy for mainstreaming economic empowerment of WYPD.</a:t>
            </a:r>
            <a:endParaRPr lang="en-ZA" sz="1500" dirty="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n-ZA" sz="1500" dirty="0">
                <a:ea typeface="Calibri" panose="020F0502020204030204" pitchFamily="34" charset="0"/>
              </a:rPr>
              <a:t>The Economic Empowerment of Women sub-programme will coordinate and facilitate interventions to support economic empowerment, participation and ownership for women youth and persons with disabilities by ensuring that at least 4 interventions are implemented in line with the flagship projects that relate to representation, ownership and control. </a:t>
            </a:r>
          </a:p>
          <a:p>
            <a:pPr algn="just">
              <a:lnSpc>
                <a:spcPct val="150000"/>
              </a:lnSpc>
              <a:spcAft>
                <a:spcPts val="0"/>
              </a:spcAft>
            </a:pPr>
            <a:r>
              <a:rPr lang="en-ZA" sz="1500" dirty="0">
                <a:ea typeface="Calibri" panose="020F0502020204030204" pitchFamily="34" charset="0"/>
              </a:rPr>
              <a:t>WECONA is coordinated under Pillar 5, on Economic Power, which aims to ensure that supply chains in key sectors are gender-responsive, diverse, capable, and sustainable both on the demand side and the supply side of value chains. </a:t>
            </a:r>
          </a:p>
          <a:p>
            <a:endParaRPr lang="en-ZA" dirty="0"/>
          </a:p>
        </p:txBody>
      </p:sp>
    </p:spTree>
    <p:extLst>
      <p:ext uri="{BB962C8B-B14F-4D97-AF65-F5344CB8AC3E}">
        <p14:creationId xmlns:p14="http://schemas.microsoft.com/office/powerpoint/2010/main" xmlns="" val="32670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3" y="252028"/>
            <a:ext cx="8736495" cy="559341"/>
          </a:xfrm>
        </p:spPr>
        <p:txBody>
          <a:bodyPr>
            <a:normAutofit/>
          </a:bodyPr>
          <a:lstStyle/>
          <a:p>
            <a:r>
              <a:rPr lang="en-US" sz="2000" b="1" dirty="0">
                <a:solidFill>
                  <a:srgbClr val="37A76F">
                    <a:lumMod val="75000"/>
                  </a:srgbClr>
                </a:solidFill>
              </a:rPr>
              <a:t>Background </a:t>
            </a:r>
            <a:endParaRPr lang="en-US" sz="2000" b="1" dirty="0"/>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279465" y="596767"/>
            <a:ext cx="8736495" cy="5688530"/>
          </a:xfrm>
        </p:spPr>
        <p:txBody>
          <a:bodyPr>
            <a:noAutofit/>
          </a:bodyPr>
          <a:lstStyle/>
          <a:p>
            <a:pPr lvl="0" algn="just">
              <a:lnSpc>
                <a:spcPct val="100000"/>
              </a:lnSpc>
              <a:spcBef>
                <a:spcPts val="600"/>
              </a:spcBef>
              <a:spcAft>
                <a:spcPts val="600"/>
              </a:spcAft>
              <a:buFont typeface="Wingdings" panose="05000000000000000000" pitchFamily="2" charset="2"/>
              <a:buChar char="Ø"/>
            </a:pPr>
            <a:r>
              <a:rPr lang="en-US" sz="1400" dirty="0">
                <a:solidFill>
                  <a:prstClr val="black">
                    <a:lumMod val="85000"/>
                    <a:lumOff val="15000"/>
                  </a:prstClr>
                </a:solidFill>
              </a:rPr>
              <a:t>On 29 May 2019, the President announced the National Executive and their respective portfolios of the sixth Administration. The announcement set the basis for the reconfiguring of government departments: mergers of departments, name changes and transfer of certain functions.</a:t>
            </a:r>
          </a:p>
          <a:p>
            <a:pPr lvl="0" algn="just">
              <a:lnSpc>
                <a:spcPct val="100000"/>
              </a:lnSpc>
              <a:spcBef>
                <a:spcPts val="600"/>
              </a:spcBef>
              <a:spcAft>
                <a:spcPts val="600"/>
              </a:spcAft>
              <a:buFont typeface="Wingdings" panose="05000000000000000000" pitchFamily="2" charset="2"/>
              <a:buChar char="Ø"/>
            </a:pPr>
            <a:r>
              <a:rPr lang="en-US" sz="1400" dirty="0">
                <a:solidFill>
                  <a:prstClr val="black">
                    <a:lumMod val="85000"/>
                    <a:lumOff val="15000"/>
                  </a:prstClr>
                </a:solidFill>
              </a:rPr>
              <a:t>The mandate of the department was expanded to include youth and persons with disabilities. This necessitated the department to be involved in the National Macro Organisation of Government (NMOG) 2019 process to manage the transition to the new administration.</a:t>
            </a:r>
          </a:p>
          <a:p>
            <a:pPr lvl="0" algn="just">
              <a:lnSpc>
                <a:spcPct val="100000"/>
              </a:lnSpc>
              <a:spcBef>
                <a:spcPts val="600"/>
              </a:spcBef>
              <a:spcAft>
                <a:spcPts val="600"/>
              </a:spcAft>
              <a:buFont typeface="Wingdings" panose="05000000000000000000" pitchFamily="2" charset="2"/>
              <a:buChar char="Ø"/>
            </a:pPr>
            <a:r>
              <a:rPr lang="en-ZA" sz="1400" dirty="0">
                <a:solidFill>
                  <a:prstClr val="black">
                    <a:lumMod val="85000"/>
                    <a:lumOff val="15000"/>
                  </a:prstClr>
                </a:solidFill>
              </a:rPr>
              <a:t>The department conducted a strategic Planning session in July 2019 to respond to the expanded mandate where the Minister gave strategic direction for the five years. </a:t>
            </a:r>
          </a:p>
          <a:p>
            <a:pPr lvl="0" algn="just">
              <a:lnSpc>
                <a:spcPct val="100000"/>
              </a:lnSpc>
              <a:spcBef>
                <a:spcPts val="600"/>
              </a:spcBef>
              <a:spcAft>
                <a:spcPts val="600"/>
              </a:spcAft>
              <a:buFont typeface="Wingdings" panose="05000000000000000000" pitchFamily="2" charset="2"/>
              <a:buChar char="Ø"/>
            </a:pPr>
            <a:r>
              <a:rPr lang="en-GB" sz="1400" dirty="0">
                <a:solidFill>
                  <a:prstClr val="black">
                    <a:lumMod val="85000"/>
                    <a:lumOff val="15000"/>
                  </a:prstClr>
                </a:solidFill>
              </a:rPr>
              <a:t>The Department in 2020/21 financial conducted another Strategic Planning Session where there were revision to the Strategic Plan 2020-2025.</a:t>
            </a:r>
          </a:p>
          <a:p>
            <a:pPr lvl="0" algn="just">
              <a:lnSpc>
                <a:spcPct val="100000"/>
              </a:lnSpc>
              <a:spcBef>
                <a:spcPts val="600"/>
              </a:spcBef>
              <a:spcAft>
                <a:spcPts val="600"/>
              </a:spcAft>
              <a:buFont typeface="Wingdings" panose="05000000000000000000" pitchFamily="2" charset="2"/>
              <a:buChar char="Ø"/>
            </a:pPr>
            <a:r>
              <a:rPr lang="en-GB" sz="1400" dirty="0">
                <a:solidFill>
                  <a:prstClr val="black">
                    <a:lumMod val="85000"/>
                    <a:lumOff val="15000"/>
                  </a:prstClr>
                </a:solidFill>
              </a:rPr>
              <a:t>The revision was on the outcomes and included the District Development Model </a:t>
            </a:r>
          </a:p>
          <a:p>
            <a:pPr lvl="0" algn="just">
              <a:lnSpc>
                <a:spcPct val="100000"/>
              </a:lnSpc>
              <a:spcBef>
                <a:spcPts val="600"/>
              </a:spcBef>
              <a:spcAft>
                <a:spcPts val="600"/>
              </a:spcAft>
              <a:buFont typeface="Wingdings" panose="05000000000000000000" pitchFamily="2" charset="2"/>
              <a:buChar char="Ø"/>
            </a:pPr>
            <a:r>
              <a:rPr lang="en-GB" sz="1400" dirty="0">
                <a:solidFill>
                  <a:prstClr val="black">
                    <a:lumMod val="85000"/>
                    <a:lumOff val="15000"/>
                  </a:prstClr>
                </a:solidFill>
              </a:rPr>
              <a:t>As a result the Executive Authority directed the department to revert back to its initial mandate and an addendum to the APP arising from a retreat planning session convened by the EA  will be tabled to parliament on additional/revised priorities which are included in this presentation.</a:t>
            </a:r>
          </a:p>
          <a:p>
            <a:pPr lvl="0" algn="just">
              <a:lnSpc>
                <a:spcPct val="100000"/>
              </a:lnSpc>
              <a:spcBef>
                <a:spcPts val="600"/>
              </a:spcBef>
              <a:spcAft>
                <a:spcPts val="600"/>
              </a:spcAft>
              <a:buFont typeface="Wingdings" panose="05000000000000000000" pitchFamily="2" charset="2"/>
              <a:buChar char="Ø"/>
            </a:pPr>
            <a:r>
              <a:rPr lang="en-GB" sz="1400" dirty="0">
                <a:solidFill>
                  <a:prstClr val="black">
                    <a:lumMod val="85000"/>
                    <a:lumOff val="15000"/>
                  </a:prstClr>
                </a:solidFill>
              </a:rPr>
              <a:t>The District Development Model (DDM) has been revised to focus on ten (10) poor Districts identified Nationally however, for the financial year the department will focus on five to ensure  that there is impact on the implementation of programmes. The ten poorest district municipalities are Alfred Nzo, </a:t>
            </a:r>
            <a:r>
              <a:rPr lang="en-GB" sz="1400" dirty="0" err="1">
                <a:solidFill>
                  <a:prstClr val="black">
                    <a:lumMod val="85000"/>
                    <a:lumOff val="15000"/>
                  </a:prstClr>
                </a:solidFill>
              </a:rPr>
              <a:t>Amathole</a:t>
            </a:r>
            <a:r>
              <a:rPr lang="en-GB" sz="1400" dirty="0">
                <a:solidFill>
                  <a:prstClr val="black">
                    <a:lumMod val="85000"/>
                    <a:lumOff val="15000"/>
                  </a:prstClr>
                </a:solidFill>
              </a:rPr>
              <a:t>, uMzinyathi, OR Tambo, uMkhanyakude, Ulundi, Chris Hani, Harry </a:t>
            </a:r>
            <a:r>
              <a:rPr lang="en-GB" sz="1400" dirty="0" err="1">
                <a:solidFill>
                  <a:prstClr val="black">
                    <a:lumMod val="85000"/>
                    <a:lumOff val="15000"/>
                  </a:prstClr>
                </a:solidFill>
              </a:rPr>
              <a:t>Gwala</a:t>
            </a:r>
            <a:r>
              <a:rPr lang="en-GB" sz="1400" dirty="0">
                <a:solidFill>
                  <a:prstClr val="black">
                    <a:lumMod val="85000"/>
                    <a:lumOff val="15000"/>
                  </a:prstClr>
                </a:solidFill>
              </a:rPr>
              <a:t>, Dr Ruth </a:t>
            </a:r>
            <a:r>
              <a:rPr lang="en-GB" sz="1400" dirty="0" err="1">
                <a:solidFill>
                  <a:prstClr val="black">
                    <a:lumMod val="85000"/>
                    <a:lumOff val="15000"/>
                  </a:prstClr>
                </a:solidFill>
              </a:rPr>
              <a:t>Segomotsi</a:t>
            </a:r>
            <a:r>
              <a:rPr lang="en-GB" sz="1400" dirty="0">
                <a:solidFill>
                  <a:prstClr val="black">
                    <a:lumMod val="85000"/>
                    <a:lumOff val="15000"/>
                  </a:prstClr>
                </a:solidFill>
              </a:rPr>
              <a:t>, and Joe </a:t>
            </a:r>
            <a:r>
              <a:rPr lang="en-GB" sz="1400" dirty="0" err="1">
                <a:solidFill>
                  <a:prstClr val="black">
                    <a:lumMod val="85000"/>
                    <a:lumOff val="15000"/>
                  </a:prstClr>
                </a:solidFill>
              </a:rPr>
              <a:t>Gqabi</a:t>
            </a:r>
            <a:r>
              <a:rPr lang="en-GB" sz="1400" dirty="0">
                <a:solidFill>
                  <a:prstClr val="black">
                    <a:lumMod val="85000"/>
                    <a:lumOff val="15000"/>
                  </a:prstClr>
                </a:solidFill>
              </a:rPr>
              <a:t>.</a:t>
            </a:r>
          </a:p>
        </p:txBody>
      </p:sp>
    </p:spTree>
    <p:extLst>
      <p:ext uri="{BB962C8B-B14F-4D97-AF65-F5344CB8AC3E}">
        <p14:creationId xmlns:p14="http://schemas.microsoft.com/office/powerpoint/2010/main" xmlns="" val="215830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13"/>
            <a:ext cx="8736495" cy="423410"/>
          </a:xfrm>
        </p:spPr>
        <p:txBody>
          <a:bodyPr/>
          <a:lstStyle/>
          <a:p>
            <a:r>
              <a:rPr lang="en-GB" sz="2000" b="1" dirty="0">
                <a:solidFill>
                  <a:srgbClr val="37A76F">
                    <a:lumMod val="75000"/>
                  </a:srgbClr>
                </a:solidFill>
              </a:rPr>
              <a:t>Explanation of Planned Performance Over the Medium Term Period </a:t>
            </a:r>
            <a:endParaRPr lang="en-ZA" dirty="0"/>
          </a:p>
        </p:txBody>
      </p:sp>
      <p:sp>
        <p:nvSpPr>
          <p:cNvPr id="3" name="Content Placeholder 2"/>
          <p:cNvSpPr>
            <a:spLocks noGrp="1"/>
          </p:cNvSpPr>
          <p:nvPr>
            <p:ph idx="1"/>
          </p:nvPr>
        </p:nvSpPr>
        <p:spPr>
          <a:xfrm>
            <a:off x="201294" y="446099"/>
            <a:ext cx="8736495" cy="6721434"/>
          </a:xfrm>
        </p:spPr>
        <p:txBody>
          <a:bodyPr>
            <a:normAutofit fontScale="32500" lnSpcReduction="20000"/>
          </a:bodyPr>
          <a:lstStyle/>
          <a:p>
            <a:pPr marL="0" indent="0" algn="just">
              <a:lnSpc>
                <a:spcPct val="115000"/>
              </a:lnSpc>
              <a:spcAft>
                <a:spcPts val="0"/>
              </a:spcAft>
              <a:buNone/>
            </a:pPr>
            <a:r>
              <a:rPr lang="en-ZA" sz="4000" b="1" u="sng" dirty="0">
                <a:ea typeface="Calibri" panose="020F0502020204030204" pitchFamily="34" charset="0"/>
              </a:rPr>
              <a:t>Social Empowerment of Women</a:t>
            </a:r>
            <a:endParaRPr lang="en-ZA" sz="4000" dirty="0">
              <a:ea typeface="Calibri" panose="020F0502020204030204" pitchFamily="34" charset="0"/>
            </a:endParaRPr>
          </a:p>
          <a:p>
            <a:pPr marL="0" indent="0" algn="just">
              <a:lnSpc>
                <a:spcPct val="115000"/>
              </a:lnSpc>
              <a:spcAft>
                <a:spcPts val="0"/>
              </a:spcAft>
              <a:buNone/>
            </a:pPr>
            <a:r>
              <a:rPr lang="en-ZA" sz="4000" dirty="0"/>
              <a:t>In order to ensure that Improved rate of educational attendance and retention of young women and women with disabilities in public sector institutions,  Improved health for women, youth and persons with disabilities, and Improved skills for women, youth and persons with disabilities is realised, the following will be conducted:</a:t>
            </a:r>
          </a:p>
          <a:p>
            <a:pPr algn="just">
              <a:lnSpc>
                <a:spcPct val="115000"/>
              </a:lnSpc>
              <a:spcAft>
                <a:spcPts val="0"/>
              </a:spcAft>
            </a:pPr>
            <a:r>
              <a:rPr lang="en-ZA" sz="4000" dirty="0"/>
              <a:t>HEALTH</a:t>
            </a:r>
          </a:p>
          <a:p>
            <a:pPr marL="342900" lvl="0" indent="-342900" algn="just">
              <a:lnSpc>
                <a:spcPct val="115000"/>
              </a:lnSpc>
              <a:spcAft>
                <a:spcPts val="0"/>
              </a:spcAft>
              <a:buFont typeface="+mj-lt"/>
              <a:buAutoNum type="romanLcParenBoth"/>
            </a:pPr>
            <a:r>
              <a:rPr lang="en-ZA" sz="4000" dirty="0"/>
              <a:t>The key delivery is product safety, meaning that DWYPD monitors and ensures that sanitary pads are SABS compliant in terms of look and feel, comfortability, and absorption and free of micro-organisms.   </a:t>
            </a:r>
          </a:p>
          <a:p>
            <a:pPr marL="342900" lvl="0" indent="-342900" algn="just">
              <a:lnSpc>
                <a:spcPct val="115000"/>
              </a:lnSpc>
              <a:spcAft>
                <a:spcPts val="0"/>
              </a:spcAft>
              <a:buFont typeface="+mj-lt"/>
              <a:buAutoNum type="romanLcParenBoth"/>
            </a:pPr>
            <a:r>
              <a:rPr lang="en-ZA" sz="4000" dirty="0"/>
              <a:t>Another important delivery is monitoring menstrual education, i.e. the use or application of the product, as well as safe disposal. This applies especially to those young girls who would have just reached menarche.  </a:t>
            </a:r>
          </a:p>
          <a:p>
            <a:pPr marL="342900" lvl="0" indent="-342900" algn="just">
              <a:lnSpc>
                <a:spcPct val="115000"/>
              </a:lnSpc>
              <a:spcAft>
                <a:spcPts val="0"/>
              </a:spcAft>
              <a:buFont typeface="+mj-lt"/>
              <a:buAutoNum type="romanLcParenBoth"/>
            </a:pPr>
            <a:r>
              <a:rPr lang="en-ZA" sz="4000" dirty="0"/>
              <a:t>Another is monitoring how provinces manage cases of period pain, irregular flows by some girl learners, which could be signs of illnesses like dysmenorrhea.  This then dovetails with partnerships between schools and local clinics to intervene on such rare cases. </a:t>
            </a:r>
          </a:p>
          <a:p>
            <a:pPr marL="342900" lvl="0" indent="-342900" algn="just">
              <a:lnSpc>
                <a:spcPct val="115000"/>
              </a:lnSpc>
              <a:spcAft>
                <a:spcPts val="0"/>
              </a:spcAft>
              <a:buFont typeface="+mj-lt"/>
              <a:buAutoNum type="romanLcParenBoth"/>
            </a:pPr>
            <a:r>
              <a:rPr lang="en-ZA" sz="4000" dirty="0"/>
              <a:t>DWYPD conducting Water Supply, Sanitation &amp; Hygiene (WASH) assessments is provinces in order to monitor the state of school infrastructure, like toilets, availability of water and hygiene facilities. </a:t>
            </a:r>
          </a:p>
          <a:p>
            <a:pPr algn="just">
              <a:lnSpc>
                <a:spcPct val="115000"/>
              </a:lnSpc>
              <a:spcAft>
                <a:spcPts val="0"/>
              </a:spcAft>
            </a:pPr>
            <a:r>
              <a:rPr lang="en-ZA" sz="4000" dirty="0"/>
              <a:t>EDUCATION</a:t>
            </a:r>
          </a:p>
          <a:p>
            <a:pPr marL="342900" lvl="0" indent="-342900" algn="just">
              <a:lnSpc>
                <a:spcPct val="115000"/>
              </a:lnSpc>
              <a:spcAft>
                <a:spcPts val="0"/>
              </a:spcAft>
              <a:buFont typeface="+mj-lt"/>
              <a:buAutoNum type="romanLcParenBoth"/>
            </a:pPr>
            <a:r>
              <a:rPr lang="en-ZA" sz="4000" dirty="0"/>
              <a:t>This ensure that there is no interrupted learning by girl learners due to lack of access to sanitary pads and reduces absenteeism.</a:t>
            </a:r>
          </a:p>
          <a:p>
            <a:pPr marL="342900" lvl="0" indent="-342900" algn="just">
              <a:lnSpc>
                <a:spcPct val="115000"/>
              </a:lnSpc>
              <a:spcAft>
                <a:spcPts val="0"/>
              </a:spcAft>
              <a:buFont typeface="+mj-lt"/>
              <a:buAutoNum type="romanLcParenBoth"/>
            </a:pPr>
            <a:r>
              <a:rPr lang="en-ZA" sz="4000" dirty="0"/>
              <a:t>Monitoring of how Age Appropriate Sexuality Education is rendered through the Life Orientation class that is rendered in all public schools. Monitor issues of Teenage Pregnancy &amp; access to contraceptives.    </a:t>
            </a:r>
          </a:p>
          <a:p>
            <a:pPr algn="just">
              <a:lnSpc>
                <a:spcPct val="115000"/>
              </a:lnSpc>
              <a:spcAft>
                <a:spcPts val="0"/>
              </a:spcAft>
            </a:pPr>
            <a:r>
              <a:rPr lang="en-ZA" sz="4000" dirty="0"/>
              <a:t>CONTRIBUTION TO SKILLS DEVELOPMENT </a:t>
            </a:r>
          </a:p>
          <a:p>
            <a:pPr marL="342900" lvl="0" indent="-342900" algn="just">
              <a:lnSpc>
                <a:spcPct val="115000"/>
              </a:lnSpc>
              <a:spcAft>
                <a:spcPts val="0"/>
              </a:spcAft>
              <a:buFont typeface="+mj-lt"/>
              <a:buAutoNum type="romanLcParenBoth"/>
            </a:pPr>
            <a:r>
              <a:rPr lang="en-ZA" sz="4000" dirty="0"/>
              <a:t>A consistent provision of sanitary pads to learners ensures that they attend school uninterrupted and reach their fullest potential. That therefore contributes to academic success of girls so that they progress to post - education and training institutions and acquire more advanced skills.</a:t>
            </a:r>
            <a:r>
              <a:rPr lang="en-ZA" sz="2500" dirty="0"/>
              <a:t> </a:t>
            </a:r>
            <a:r>
              <a:rPr lang="en-ZA" sz="2000" dirty="0"/>
              <a:t>  </a:t>
            </a:r>
          </a:p>
          <a:p>
            <a:endParaRPr lang="en-ZA" dirty="0"/>
          </a:p>
        </p:txBody>
      </p:sp>
    </p:spTree>
    <p:extLst>
      <p:ext uri="{BB962C8B-B14F-4D97-AF65-F5344CB8AC3E}">
        <p14:creationId xmlns:p14="http://schemas.microsoft.com/office/powerpoint/2010/main" xmlns="" val="380351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12"/>
            <a:ext cx="8736495" cy="767931"/>
          </a:xfrm>
        </p:spPr>
        <p:txBody>
          <a:bodyPr/>
          <a:lstStyle/>
          <a:p>
            <a:r>
              <a:rPr lang="en-GB" sz="1800" b="1" dirty="0">
                <a:solidFill>
                  <a:srgbClr val="37A76F">
                    <a:lumMod val="75000"/>
                  </a:srgbClr>
                </a:solidFill>
              </a:rPr>
              <a:t>Explanation of Planned Performance Over the Medium Term Period </a:t>
            </a:r>
            <a:endParaRPr lang="en-ZA" dirty="0"/>
          </a:p>
        </p:txBody>
      </p:sp>
      <p:sp>
        <p:nvSpPr>
          <p:cNvPr id="3" name="Content Placeholder 2"/>
          <p:cNvSpPr>
            <a:spLocks noGrp="1"/>
          </p:cNvSpPr>
          <p:nvPr>
            <p:ph idx="1"/>
          </p:nvPr>
        </p:nvSpPr>
        <p:spPr>
          <a:xfrm>
            <a:off x="82024" y="312372"/>
            <a:ext cx="8736495" cy="7036906"/>
          </a:xfrm>
        </p:spPr>
        <p:txBody>
          <a:bodyPr>
            <a:normAutofit fontScale="55000" lnSpcReduction="20000"/>
          </a:bodyPr>
          <a:lstStyle/>
          <a:p>
            <a:pPr marL="0" lvl="0" indent="0" algn="just">
              <a:lnSpc>
                <a:spcPct val="115000"/>
              </a:lnSpc>
              <a:buNone/>
            </a:pPr>
            <a:r>
              <a:rPr lang="en-ZA" sz="2400" b="1" u="sng" dirty="0">
                <a:solidFill>
                  <a:prstClr val="black">
                    <a:lumMod val="85000"/>
                    <a:lumOff val="15000"/>
                  </a:prstClr>
                </a:solidFill>
                <a:ea typeface="Calibri" panose="020F0502020204030204" pitchFamily="34" charset="0"/>
              </a:rPr>
              <a:t>Social Empowerment of Women (continued)</a:t>
            </a:r>
            <a:endParaRPr lang="en-ZA" sz="2400" dirty="0">
              <a:solidFill>
                <a:prstClr val="black">
                  <a:lumMod val="85000"/>
                  <a:lumOff val="15000"/>
                </a:prstClr>
              </a:solidFill>
              <a:ea typeface="Calibri" panose="020F0502020204030204" pitchFamily="34" charset="0"/>
            </a:endParaRPr>
          </a:p>
          <a:p>
            <a:pPr marL="0" indent="0">
              <a:buNone/>
            </a:pPr>
            <a:r>
              <a:rPr lang="en-GB" sz="2400" dirty="0"/>
              <a:t>The interventions planned on Gender Based Violence and </a:t>
            </a:r>
            <a:r>
              <a:rPr lang="en-GB" sz="2400" dirty="0" err="1"/>
              <a:t>Femicide</a:t>
            </a:r>
            <a:r>
              <a:rPr lang="en-GB" sz="2400" dirty="0"/>
              <a:t> (GBVF) </a:t>
            </a:r>
          </a:p>
          <a:p>
            <a:pPr algn="just">
              <a:lnSpc>
                <a:spcPct val="150000"/>
              </a:lnSpc>
            </a:pPr>
            <a:r>
              <a:rPr lang="en-GB" sz="2400" dirty="0">
                <a:ea typeface="Calibri" panose="020F0502020204030204" pitchFamily="34" charset="0"/>
              </a:rPr>
              <a:t>Review integration of the NSP on GBVF priorities to the plans and interventions of the National and Provincial Departments and District and Local Municipalities. These reviews will be coupled with feedback sessions so that the respective departments and Municipalities can advised on how to improve their plans so as to ensure integration.  </a:t>
            </a:r>
          </a:p>
          <a:p>
            <a:pPr algn="just">
              <a:lnSpc>
                <a:spcPct val="150000"/>
              </a:lnSpc>
            </a:pPr>
            <a:r>
              <a:rPr lang="en-GB" sz="2400" dirty="0">
                <a:ea typeface="Calibri" panose="020F0502020204030204" pitchFamily="34" charset="0"/>
              </a:rPr>
              <a:t>Monitoring of the GBVF initiatives implemented by the National Departments will continue, together with the submission of monthly reports to the President.</a:t>
            </a:r>
          </a:p>
          <a:p>
            <a:pPr algn="just">
              <a:lnSpc>
                <a:spcPct val="150000"/>
              </a:lnSpc>
            </a:pPr>
            <a:r>
              <a:rPr lang="en-GB" sz="2400" dirty="0">
                <a:ea typeface="Calibri" panose="020F0502020204030204" pitchFamily="34" charset="0"/>
              </a:rPr>
              <a:t>An e-reporting tool will also be developed as a first step towards developing reporting systems on NSP on GBVF for provinces and local government. This e-reporting tool will be implemented from 2024/25 financial year</a:t>
            </a:r>
          </a:p>
          <a:p>
            <a:pPr algn="just">
              <a:lnSpc>
                <a:spcPct val="150000"/>
              </a:lnSpc>
            </a:pPr>
            <a:r>
              <a:rPr lang="en-GB" sz="2400" dirty="0">
                <a:ea typeface="Calibri" panose="020F0502020204030204" pitchFamily="34" charset="0"/>
              </a:rPr>
              <a:t>The establishment of GBVF Rapid Response Teams (RRTs) at District and Local level will also continue up until all provinces have functional GBVF RRTs. The Department is also going to focus on supporting the GBVF RRTs that were established since 2021 so as to ensure that they remain functional and effective in their effort of supporting victims of GBVF and fighting GBVF.</a:t>
            </a:r>
          </a:p>
          <a:p>
            <a:pPr algn="just">
              <a:lnSpc>
                <a:spcPct val="150000"/>
              </a:lnSpc>
            </a:pPr>
            <a:r>
              <a:rPr lang="en-GB" sz="2400" dirty="0">
                <a:ea typeface="Calibri" panose="020F0502020204030204" pitchFamily="34" charset="0"/>
              </a:rPr>
              <a:t>After approval of the NCGBVF Bill by the Parliament, the Department will support the process of establishing the Council and mobilise further support in order to enable effective operations </a:t>
            </a:r>
          </a:p>
          <a:p>
            <a:pPr algn="just">
              <a:lnSpc>
                <a:spcPct val="150000"/>
              </a:lnSpc>
            </a:pPr>
            <a:r>
              <a:rPr lang="en-GB" sz="2400" dirty="0">
                <a:ea typeface="Calibri" panose="020F0502020204030204" pitchFamily="34" charset="0"/>
              </a:rPr>
              <a:t>Implementation of the GBVF Prevention Strategy will be monitored throughout the financial year and one evidence based prevention strategy that is implemented by the GBVF Rapid Response Teams will be supported as a pilot. </a:t>
            </a:r>
          </a:p>
          <a:p>
            <a:pPr algn="just">
              <a:lnSpc>
                <a:spcPct val="150000"/>
              </a:lnSpc>
            </a:pPr>
            <a:r>
              <a:rPr lang="en-GB" sz="2400" dirty="0">
                <a:ea typeface="Calibri" panose="020F0502020204030204" pitchFamily="34" charset="0"/>
              </a:rPr>
              <a:t>Provision of support to the National Women Machinery using the Gender Machinery Framework that was approved in 2021/22 financial year.</a:t>
            </a:r>
          </a:p>
          <a:p>
            <a:endParaRPr lang="en-ZA" dirty="0"/>
          </a:p>
        </p:txBody>
      </p:sp>
    </p:spTree>
    <p:extLst>
      <p:ext uri="{BB962C8B-B14F-4D97-AF65-F5344CB8AC3E}">
        <p14:creationId xmlns:p14="http://schemas.microsoft.com/office/powerpoint/2010/main" xmlns="" val="892639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532263"/>
            <a:ext cx="8736495" cy="627797"/>
          </a:xfrm>
        </p:spPr>
        <p:txBody>
          <a:bodyPr>
            <a:normAutofit fontScale="90000"/>
          </a:bodyPr>
          <a:lstStyle/>
          <a:p>
            <a:pPr algn="just">
              <a:lnSpc>
                <a:spcPct val="100000"/>
              </a:lnSpc>
              <a:spcBef>
                <a:spcPts val="0"/>
              </a:spcBef>
            </a:pPr>
            <a:r>
              <a:rPr lang="en-ZA" sz="2200" dirty="0">
                <a:solidFill>
                  <a:srgbClr val="70AD47">
                    <a:lumMod val="50000"/>
                  </a:srgbClr>
                </a:solidFill>
              </a:rPr>
              <a:t> </a:t>
            </a:r>
            <a:r>
              <a:rPr lang="en-US" sz="2200" b="1" dirty="0">
                <a:solidFill>
                  <a:srgbClr val="339966"/>
                </a:solidFill>
              </a:rPr>
              <a:t>Programme 3: Monitoring, Evaluation, Research and Coordination</a:t>
            </a:r>
            <a:r>
              <a:rPr lang="en-US" sz="1800" dirty="0">
                <a:solidFill>
                  <a:srgbClr val="006632"/>
                </a:solidFill>
                <a:latin typeface="MyriadPro-Regular"/>
              </a:rPr>
              <a:t/>
            </a:r>
            <a:br>
              <a:rPr lang="en-US" sz="1800" dirty="0">
                <a:solidFill>
                  <a:srgbClr val="006632"/>
                </a:solidFill>
                <a:latin typeface="MyriadPro-Regular"/>
              </a:rPr>
            </a:br>
            <a:endParaRPr lang="en-US" sz="1800" dirty="0">
              <a:solidFill>
                <a:srgbClr val="006632"/>
              </a:solidFill>
              <a:latin typeface="MyriadPro-Regular"/>
              <a:ea typeface="+mn-ea"/>
              <a:cs typeface="+mn-cs"/>
            </a:endParaRPr>
          </a:p>
        </p:txBody>
      </p:sp>
      <p:sp>
        <p:nvSpPr>
          <p:cNvPr id="3" name="Content Placeholder 2"/>
          <p:cNvSpPr>
            <a:spLocks noGrp="1"/>
          </p:cNvSpPr>
          <p:nvPr>
            <p:ph idx="1"/>
          </p:nvPr>
        </p:nvSpPr>
        <p:spPr>
          <a:xfrm>
            <a:off x="198783" y="1459599"/>
            <a:ext cx="8736495"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a:t>			     </a:t>
            </a:r>
          </a:p>
        </p:txBody>
      </p:sp>
      <p:sp>
        <p:nvSpPr>
          <p:cNvPr id="5" name="object 15">
            <a:extLst>
              <a:ext uri="{FF2B5EF4-FFF2-40B4-BE49-F238E27FC236}">
                <a16:creationId xmlns:a16="http://schemas.microsoft.com/office/drawing/2014/main" xmlns="" id="{86B5EF27-0570-2547-B04B-59209C87DA72}"/>
              </a:ext>
            </a:extLst>
          </p:cNvPr>
          <p:cNvSpPr txBox="1"/>
          <p:nvPr/>
        </p:nvSpPr>
        <p:spPr>
          <a:xfrm>
            <a:off x="334852" y="1459600"/>
            <a:ext cx="2817923" cy="4411464"/>
          </a:xfrm>
          <a:prstGeom prst="rect">
            <a:avLst/>
          </a:prstGeom>
          <a:solidFill>
            <a:schemeClr val="accent3">
              <a:lumMod val="75000"/>
            </a:schemeClr>
          </a:solidFill>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algn="ctr"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Purpose</a:t>
            </a:r>
            <a:endParaRPr lang="en-ZA" sz="1400" b="1" kern="0" dirty="0">
              <a:solidFill>
                <a:prstClr val="black"/>
              </a:solidFill>
              <a:latin typeface="Arial" panose="020B0604020202020204" pitchFamily="34" charset="0"/>
              <a:cs typeface="Arial" panose="020B0604020202020204" pitchFamily="34" charset="0"/>
            </a:endParaRPr>
          </a:p>
          <a:p>
            <a:pPr marL="425768" marR="421005" lvl="0" indent="476" algn="ctr" defTabSz="685800">
              <a:spcBef>
                <a:spcPts val="150"/>
              </a:spcBef>
            </a:pPr>
            <a:endParaRPr lang="en-US" sz="14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p:txBody>
      </p:sp>
      <p:sp>
        <p:nvSpPr>
          <p:cNvPr id="6" name="object 17">
            <a:extLst>
              <a:ext uri="{FF2B5EF4-FFF2-40B4-BE49-F238E27FC236}">
                <a16:creationId xmlns:a16="http://schemas.microsoft.com/office/drawing/2014/main" xmlns="" id="{DE934622-4CC6-2A4B-B57C-779BE16CC816}"/>
              </a:ext>
            </a:extLst>
          </p:cNvPr>
          <p:cNvSpPr/>
          <p:nvPr/>
        </p:nvSpPr>
        <p:spPr>
          <a:xfrm>
            <a:off x="562714" y="1487606"/>
            <a:ext cx="2228612" cy="938417"/>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892473354"/>
              </p:ext>
            </p:extLst>
          </p:nvPr>
        </p:nvGraphicFramePr>
        <p:xfrm>
          <a:off x="3152775" y="1487606"/>
          <a:ext cx="5553076" cy="4360301"/>
        </p:xfrm>
        <a:graphic>
          <a:graphicData uri="http://schemas.openxmlformats.org/drawingml/2006/table">
            <a:tbl>
              <a:tblPr firstRow="1" bandRow="1">
                <a:tableStyleId>{5C22544A-7EE6-4342-B048-85BDC9FD1C3A}</a:tableStyleId>
              </a:tblPr>
              <a:tblGrid>
                <a:gridCol w="5553076">
                  <a:extLst>
                    <a:ext uri="{9D8B030D-6E8A-4147-A177-3AD203B41FA5}">
                      <a16:colId xmlns:a16="http://schemas.microsoft.com/office/drawing/2014/main" xmlns="" val="20000"/>
                    </a:ext>
                  </a:extLst>
                </a:gridCol>
              </a:tblGrid>
              <a:tr h="436030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The</a:t>
                      </a:r>
                      <a:r>
                        <a:rPr lang="en-US" sz="1400" spc="-8" dirty="0">
                          <a:solidFill>
                            <a:prstClr val="black"/>
                          </a:solidFill>
                          <a:latin typeface="Arial" panose="020B0604020202020204" pitchFamily="34" charset="0"/>
                          <a:cs typeface="Arial" panose="020B0604020202020204" pitchFamily="34" charset="0"/>
                        </a:rPr>
                        <a:t> </a:t>
                      </a:r>
                      <a:r>
                        <a:rPr lang="en-US" sz="1400" spc="-4" dirty="0">
                          <a:solidFill>
                            <a:prstClr val="black"/>
                          </a:solidFill>
                          <a:latin typeface="Arial" panose="020B0604020202020204" pitchFamily="34" charset="0"/>
                          <a:cs typeface="Arial" panose="020B0604020202020204" pitchFamily="34" charset="0"/>
                        </a:rPr>
                        <a:t>programme</a:t>
                      </a:r>
                      <a:r>
                        <a:rPr lang="en-US" sz="1400" spc="-1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consists</a:t>
                      </a:r>
                      <a:r>
                        <a:rPr lang="en-US" sz="1400" spc="-8" dirty="0">
                          <a:solidFill>
                            <a:prstClr val="black"/>
                          </a:solidFill>
                          <a:latin typeface="Arial" panose="020B0604020202020204" pitchFamily="34" charset="0"/>
                          <a:cs typeface="Arial" panose="020B0604020202020204" pitchFamily="34" charset="0"/>
                        </a:rPr>
                        <a:t> </a:t>
                      </a:r>
                      <a:r>
                        <a:rPr lang="en-US" sz="1400" spc="-4" dirty="0">
                          <a:solidFill>
                            <a:prstClr val="black"/>
                          </a:solidFill>
                          <a:latin typeface="Arial" panose="020B0604020202020204" pitchFamily="34" charset="0"/>
                          <a:cs typeface="Arial" panose="020B0604020202020204" pitchFamily="34" charset="0"/>
                        </a:rPr>
                        <a:t>of</a:t>
                      </a:r>
                      <a:r>
                        <a:rPr lang="en-US" sz="1400" spc="-1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the</a:t>
                      </a:r>
                      <a:r>
                        <a:rPr lang="en-US" sz="1400" spc="-8"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following</a:t>
                      </a:r>
                      <a:r>
                        <a:rPr lang="en-US" sz="1400" spc="-8"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sub</a:t>
                      </a:r>
                      <a:r>
                        <a:rPr lang="en-US" sz="1400" baseline="0" dirty="0">
                          <a:solidFill>
                            <a:prstClr val="black"/>
                          </a:solidFill>
                          <a:latin typeface="Arial" panose="020B0604020202020204" pitchFamily="34" charset="0"/>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programmes: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i="0" u="none" strike="noStrike" baseline="0" dirty="0">
                        <a:solidFill>
                          <a:srgbClr val="A15B09"/>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1" i="0" u="none" strike="noStrike" baseline="0" dirty="0">
                          <a:solidFill>
                            <a:srgbClr val="006632"/>
                          </a:solidFill>
                          <a:latin typeface="Arial" panose="020B0604020202020204" pitchFamily="34" charset="0"/>
                          <a:cs typeface="Arial" panose="020B0604020202020204" pitchFamily="34" charset="0"/>
                        </a:rPr>
                        <a:t>Management: </a:t>
                      </a:r>
                      <a:r>
                        <a:rPr lang="en-US" sz="1400" b="0" i="0" u="none" strike="noStrike" baseline="0" dirty="0">
                          <a:solidFill>
                            <a:srgbClr val="000000"/>
                          </a:solidFill>
                          <a:latin typeface="Arial" panose="020B0604020202020204" pitchFamily="34" charset="0"/>
                          <a:cs typeface="Arial" panose="020B0604020202020204" pitchFamily="34" charset="0"/>
                        </a:rPr>
                        <a:t>Monitoring, Evaluation, Research and Coordination: </a:t>
                      </a:r>
                    </a:p>
                    <a:p>
                      <a:pPr marL="285750" indent="-285750" algn="just">
                        <a:buFont typeface="Arial" panose="020B0604020202020204" pitchFamily="34" charset="0"/>
                        <a:buChar char="•"/>
                      </a:pPr>
                      <a:r>
                        <a:rPr lang="en-US" sz="1400" b="1" i="0" u="none" strike="noStrike" baseline="0" dirty="0">
                          <a:solidFill>
                            <a:srgbClr val="006632"/>
                          </a:solidFill>
                          <a:latin typeface="Arial" panose="020B0604020202020204" pitchFamily="34" charset="0"/>
                          <a:cs typeface="Arial" panose="020B0604020202020204" pitchFamily="34" charset="0"/>
                        </a:rPr>
                        <a:t>Research and Knowledge Management </a:t>
                      </a:r>
                      <a:r>
                        <a:rPr lang="en-US" sz="1400" b="0" i="0" u="none" strike="noStrike" baseline="0" dirty="0">
                          <a:solidFill>
                            <a:srgbClr val="000000"/>
                          </a:solidFill>
                          <a:latin typeface="Arial" panose="020B0604020202020204" pitchFamily="34" charset="0"/>
                          <a:cs typeface="Arial" panose="020B0604020202020204" pitchFamily="34" charset="0"/>
                        </a:rPr>
                        <a:t>Provides research and knowledge management services on the rights of women, young people and people with disabilities to encourage transformation in their interests.</a:t>
                      </a:r>
                    </a:p>
                    <a:p>
                      <a:pPr marL="285750" indent="-285750" algn="just">
                        <a:buFont typeface="Arial" panose="020B0604020202020204" pitchFamily="34" charset="0"/>
                        <a:buChar char="•"/>
                      </a:pPr>
                      <a:r>
                        <a:rPr lang="en-US" sz="1400" b="1" i="0" u="none" strike="noStrike" baseline="0" dirty="0">
                          <a:solidFill>
                            <a:srgbClr val="006632"/>
                          </a:solidFill>
                          <a:latin typeface="Arial" panose="020B0604020202020204" pitchFamily="34" charset="0"/>
                          <a:cs typeface="Arial" panose="020B0604020202020204" pitchFamily="34" charset="0"/>
                        </a:rPr>
                        <a:t>International Relations, Stakeholder Management and Capacity Building: </a:t>
                      </a:r>
                      <a:r>
                        <a:rPr lang="en-US" sz="1400" b="0" i="0" u="none" strike="noStrike" baseline="0" dirty="0">
                          <a:solidFill>
                            <a:srgbClr val="000000"/>
                          </a:solidFill>
                          <a:latin typeface="Arial" panose="020B0604020202020204" pitchFamily="34" charset="0"/>
                          <a:cs typeface="Arial" panose="020B0604020202020204" pitchFamily="34" charset="0"/>
                        </a:rPr>
                        <a:t>Manage and coordinates the provision of international relations, stakeholder participation and capacity building for women, young people and persons with disabilities.</a:t>
                      </a:r>
                    </a:p>
                    <a:p>
                      <a:pPr marL="285750" indent="-285750" algn="just">
                        <a:buFont typeface="Arial" panose="020B0604020202020204" pitchFamily="34" charset="0"/>
                        <a:buChar char="•"/>
                      </a:pPr>
                      <a:r>
                        <a:rPr lang="en-US" sz="1400" b="1" i="0" u="none" strike="noStrike" baseline="0" dirty="0">
                          <a:solidFill>
                            <a:srgbClr val="006632"/>
                          </a:solidFill>
                          <a:latin typeface="Arial" panose="020B0604020202020204" pitchFamily="34" charset="0"/>
                          <a:cs typeface="Arial" panose="020B0604020202020204" pitchFamily="34" charset="0"/>
                        </a:rPr>
                        <a:t>Monitoring and Evaluation: Women, Youth and Persons with Disabilities: </a:t>
                      </a:r>
                      <a:r>
                        <a:rPr lang="en-US" sz="1400" b="0" i="0" u="none" strike="noStrike" baseline="0" dirty="0">
                          <a:solidFill>
                            <a:srgbClr val="000000"/>
                          </a:solidFill>
                          <a:latin typeface="Arial" panose="020B0604020202020204" pitchFamily="34" charset="0"/>
                          <a:cs typeface="Arial" panose="020B0604020202020204" pitchFamily="34" charset="0"/>
                        </a:rPr>
                        <a:t>Ensures the effective monitoring and evaluation of policies priorities that encourage transformation in the interests and the empowerment of women, young people and people with disabilities throughout government.</a:t>
                      </a:r>
                      <a:endParaRPr lang="en-ZA" sz="1400" b="1" kern="1200" noProof="0" dirty="0">
                        <a:solidFill>
                          <a:srgbClr val="A15B09"/>
                        </a:solidFill>
                        <a:latin typeface="Arial" panose="020B0604020202020204" pitchFamily="34" charset="0"/>
                        <a:ea typeface="+mn-ea"/>
                        <a:cs typeface="Arial" panose="020B0604020202020204" pitchFamily="34" charset="0"/>
                      </a:endParaRPr>
                    </a:p>
                  </a:txBody>
                  <a:tcPr>
                    <a:solidFill>
                      <a:srgbClr val="FFC000"/>
                    </a:solidFill>
                  </a:tcPr>
                </a:tc>
                <a:extLst>
                  <a:ext uri="{0D108BD9-81ED-4DB2-BD59-A6C34878D82A}">
                    <a16:rowId xmlns:a16="http://schemas.microsoft.com/office/drawing/2014/main" xmlns="" val="10000"/>
                  </a:ext>
                </a:extLst>
              </a:tr>
            </a:tbl>
          </a:graphicData>
        </a:graphic>
      </p:graphicFrame>
      <p:sp>
        <p:nvSpPr>
          <p:cNvPr id="8" name="Rectangle 7"/>
          <p:cNvSpPr/>
          <p:nvPr/>
        </p:nvSpPr>
        <p:spPr>
          <a:xfrm>
            <a:off x="334852" y="3015916"/>
            <a:ext cx="2775286" cy="205304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685800">
              <a:spcBef>
                <a:spcPts val="821"/>
              </a:spcBef>
              <a:buFont typeface="Arial" panose="020B0604020202020204" pitchFamily="34" charset="0"/>
              <a:buChar char="•"/>
              <a:defRPr/>
            </a:pPr>
            <a:r>
              <a:rPr lang="en-US" sz="1400" kern="0" spc="-4" dirty="0">
                <a:solidFill>
                  <a:srgbClr val="FFFFFF"/>
                </a:solidFill>
                <a:latin typeface="Arial" panose="020B0604020202020204" pitchFamily="34" charset="0"/>
                <a:cs typeface="Arial" panose="020B0604020202020204" pitchFamily="34" charset="0"/>
              </a:rPr>
              <a:t>The purpose of this programme is to provide research, knowledge management, international relations, stakeholder management and monitoring and evaluation for women, youth and persons with disabilities.</a:t>
            </a:r>
          </a:p>
        </p:txBody>
      </p:sp>
    </p:spTree>
    <p:extLst>
      <p:ext uri="{BB962C8B-B14F-4D97-AF65-F5344CB8AC3E}">
        <p14:creationId xmlns:p14="http://schemas.microsoft.com/office/powerpoint/2010/main" xmlns="" val="1694886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18167453"/>
              </p:ext>
            </p:extLst>
          </p:nvPr>
        </p:nvGraphicFramePr>
        <p:xfrm>
          <a:off x="395784" y="231009"/>
          <a:ext cx="8520171" cy="6477801"/>
        </p:xfrm>
        <a:graphic>
          <a:graphicData uri="http://schemas.openxmlformats.org/drawingml/2006/table">
            <a:tbl>
              <a:tblPr firstRow="1" bandRow="1">
                <a:tableStyleId>{5C22544A-7EE6-4342-B048-85BDC9FD1C3A}</a:tableStyleId>
              </a:tblPr>
              <a:tblGrid>
                <a:gridCol w="2118181">
                  <a:extLst>
                    <a:ext uri="{9D8B030D-6E8A-4147-A177-3AD203B41FA5}">
                      <a16:colId xmlns:a16="http://schemas.microsoft.com/office/drawing/2014/main" xmlns="" val="20000"/>
                    </a:ext>
                  </a:extLst>
                </a:gridCol>
                <a:gridCol w="1757784">
                  <a:extLst>
                    <a:ext uri="{9D8B030D-6E8A-4147-A177-3AD203B41FA5}">
                      <a16:colId xmlns:a16="http://schemas.microsoft.com/office/drawing/2014/main" xmlns="" val="20001"/>
                    </a:ext>
                  </a:extLst>
                </a:gridCol>
                <a:gridCol w="116840">
                  <a:extLst>
                    <a:ext uri="{9D8B030D-6E8A-4147-A177-3AD203B41FA5}">
                      <a16:colId xmlns:a16="http://schemas.microsoft.com/office/drawing/2014/main" xmlns="" val="20002"/>
                    </a:ext>
                  </a:extLst>
                </a:gridCol>
                <a:gridCol w="2080450">
                  <a:extLst>
                    <a:ext uri="{9D8B030D-6E8A-4147-A177-3AD203B41FA5}">
                      <a16:colId xmlns:a16="http://schemas.microsoft.com/office/drawing/2014/main" xmlns="" val="20003"/>
                    </a:ext>
                  </a:extLst>
                </a:gridCol>
                <a:gridCol w="289048">
                  <a:extLst>
                    <a:ext uri="{9D8B030D-6E8A-4147-A177-3AD203B41FA5}">
                      <a16:colId xmlns:a16="http://schemas.microsoft.com/office/drawing/2014/main" xmlns="" val="20004"/>
                    </a:ext>
                  </a:extLst>
                </a:gridCol>
                <a:gridCol w="2157868">
                  <a:extLst>
                    <a:ext uri="{9D8B030D-6E8A-4147-A177-3AD203B41FA5}">
                      <a16:colId xmlns:a16="http://schemas.microsoft.com/office/drawing/2014/main" xmlns="" val="20005"/>
                    </a:ext>
                  </a:extLst>
                </a:gridCol>
              </a:tblGrid>
              <a:tr h="451090">
                <a:tc>
                  <a:txBody>
                    <a:bodyPr/>
                    <a:lstStyle/>
                    <a:p>
                      <a:pPr algn="just"/>
                      <a:r>
                        <a:rPr lang="en-US" sz="1400" b="1" dirty="0">
                          <a:latin typeface="Arial" panose="020B0604020202020204" pitchFamily="34" charset="0"/>
                          <a:cs typeface="Arial" panose="020B0604020202020204" pitchFamily="34" charset="0"/>
                        </a:rPr>
                        <a:t>OUTCOME </a:t>
                      </a:r>
                    </a:p>
                  </a:txBody>
                  <a:tcPr>
                    <a:solidFill>
                      <a:schemeClr val="accent3">
                        <a:lumMod val="75000"/>
                      </a:schemeClr>
                    </a:solidFill>
                  </a:tcPr>
                </a:tc>
                <a:tc gridSpan="2">
                  <a:txBody>
                    <a:bodyPr/>
                    <a:lstStyle/>
                    <a:p>
                      <a:pPr algn="just"/>
                      <a:r>
                        <a:rPr lang="en-US" sz="1400" b="1" dirty="0">
                          <a:latin typeface="Arial" panose="020B0604020202020204" pitchFamily="34" charset="0"/>
                          <a:cs typeface="Arial" panose="020B0604020202020204" pitchFamily="34" charset="0"/>
                        </a:rPr>
                        <a:t>OUTPUT</a:t>
                      </a:r>
                    </a:p>
                  </a:txBody>
                  <a:tcPr>
                    <a:solidFill>
                      <a:schemeClr val="accent3">
                        <a:lumMod val="75000"/>
                      </a:schemeClr>
                    </a:solidFill>
                  </a:tcPr>
                </a:tc>
                <a:tc hMerge="1">
                  <a:txBody>
                    <a:bodyPr/>
                    <a:lstStyle/>
                    <a:p>
                      <a:endParaRPr lang="en-ZA"/>
                    </a:p>
                  </a:txBody>
                  <a:tcPr/>
                </a:tc>
                <a:tc gridSpan="2">
                  <a:txBody>
                    <a:bodyPr/>
                    <a:lstStyle/>
                    <a:p>
                      <a:pPr algn="just"/>
                      <a:r>
                        <a:rPr lang="en-US" sz="1400" b="1" dirty="0">
                          <a:latin typeface="Arial" panose="020B0604020202020204" pitchFamily="34" charset="0"/>
                          <a:cs typeface="Arial" panose="020B0604020202020204" pitchFamily="34" charset="0"/>
                        </a:rPr>
                        <a:t>OUTPUT INDICATOR</a:t>
                      </a:r>
                    </a:p>
                  </a:txBody>
                  <a:tcPr>
                    <a:solidFill>
                      <a:schemeClr val="accent3">
                        <a:lumMod val="75000"/>
                      </a:schemeClr>
                    </a:solidFill>
                  </a:tcPr>
                </a:tc>
                <a:tc hMerge="1">
                  <a:txBody>
                    <a:bodyPr/>
                    <a:lstStyle/>
                    <a:p>
                      <a:endParaRPr lang="en-ZA" dirty="0"/>
                    </a:p>
                  </a:txBody>
                  <a:tcPr/>
                </a:tc>
                <a:tc>
                  <a:txBody>
                    <a:bodyPr/>
                    <a:lstStyle/>
                    <a:p>
                      <a:pPr algn="just"/>
                      <a:r>
                        <a:rPr lang="en-US" sz="1400" b="1"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451090">
                <a:tc gridSpan="6">
                  <a:txBody>
                    <a:bodyPr/>
                    <a:lstStyle/>
                    <a:p>
                      <a:pPr marL="0" algn="just" defTabSz="914400" rtl="0" eaLnBrk="1" latinLnBrk="0" hangingPunct="1"/>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Sub-programme: Research and Knowledge Management</a:t>
                      </a:r>
                      <a:endParaRPr lang="en-ZA" sz="14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67705">
                <a:tc>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Accessible and available evidence based knowledge and information on access to services, empowerment and participation for women, youth and persons with disabilities</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Integrated knowledge hub piloted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gridSpan="2">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Number of progress reports</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produced on the piloting</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(phase 2) of the Integrated</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Knowledge Hub</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a:p>
                  </a:txBody>
                  <a:tcPr/>
                </a:tc>
                <a:tc gridSpan="2">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2 progress reports produced</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on the piloting (phase 2) of</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the Integrated Knowledge</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Hub</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pPr algn="l"/>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1618618">
                <a:tc>
                  <a:txBody>
                    <a:bodyPr/>
                    <a:lstStyle/>
                    <a:p>
                      <a:pPr marL="0" algn="just" defTabSz="914400" rtl="0" eaLnBrk="1" latinLnBrk="0" hangingPunct="1"/>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Research conducted on government priorities </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gridSpan="2">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Research report on government priorities focusing on women, youth and persons with disabilities produced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gridSpan="2">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Research report on</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government priorities</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focusing on women, youth</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and persons with disabilities</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produced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pPr algn="l"/>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2089298">
                <a:tc>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Strengthened women,  youth and disability rights  agenda within global, continental and regional platforms, institutions and engagements towards a better Africa and the world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Reports on the implementation of international and regional commitments on women’s empowerment and gender equality</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gridSpan="2">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Number of reports produced</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on compliance with</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international and regional</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instruments on women</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gridSpan="2">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1 reports produced on</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compliance with international</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and regional instruments on</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women</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78868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6611637"/>
              </p:ext>
            </p:extLst>
          </p:nvPr>
        </p:nvGraphicFramePr>
        <p:xfrm>
          <a:off x="423081" y="231006"/>
          <a:ext cx="8106770" cy="5863186"/>
        </p:xfrm>
        <a:graphic>
          <a:graphicData uri="http://schemas.openxmlformats.org/drawingml/2006/table">
            <a:tbl>
              <a:tblPr firstRow="1" bandRow="1">
                <a:tableStyleId>{5C22544A-7EE6-4342-B048-85BDC9FD1C3A}</a:tableStyleId>
              </a:tblPr>
              <a:tblGrid>
                <a:gridCol w="1999653">
                  <a:extLst>
                    <a:ext uri="{9D8B030D-6E8A-4147-A177-3AD203B41FA5}">
                      <a16:colId xmlns:a16="http://schemas.microsoft.com/office/drawing/2014/main" xmlns="" val="20000"/>
                    </a:ext>
                  </a:extLst>
                </a:gridCol>
                <a:gridCol w="1659423">
                  <a:extLst>
                    <a:ext uri="{9D8B030D-6E8A-4147-A177-3AD203B41FA5}">
                      <a16:colId xmlns:a16="http://schemas.microsoft.com/office/drawing/2014/main" xmlns="" val="20001"/>
                    </a:ext>
                  </a:extLst>
                </a:gridCol>
                <a:gridCol w="2137700">
                  <a:extLst>
                    <a:ext uri="{9D8B030D-6E8A-4147-A177-3AD203B41FA5}">
                      <a16:colId xmlns:a16="http://schemas.microsoft.com/office/drawing/2014/main" xmlns="" val="20002"/>
                    </a:ext>
                  </a:extLst>
                </a:gridCol>
                <a:gridCol w="2309994">
                  <a:extLst>
                    <a:ext uri="{9D8B030D-6E8A-4147-A177-3AD203B41FA5}">
                      <a16:colId xmlns:a16="http://schemas.microsoft.com/office/drawing/2014/main" xmlns="" val="20003"/>
                    </a:ext>
                  </a:extLst>
                </a:gridCol>
              </a:tblGrid>
              <a:tr h="3361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p>
                  </a:txBody>
                  <a:tcPr>
                    <a:solidFill>
                      <a:schemeClr val="accent3">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OUTPUT</a:t>
                      </a:r>
                    </a:p>
                  </a:txBody>
                  <a:tcPr>
                    <a:solidFill>
                      <a:schemeClr val="accent3">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OUTPUT INDICATOR</a:t>
                      </a:r>
                    </a:p>
                  </a:txBody>
                  <a:tcPr>
                    <a:solidFill>
                      <a:schemeClr val="accent3">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571466">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Monitoring and Evaluation: Women, Youth and Persons with Disabilities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2117786">
                <a:tc rowSpan="3">
                  <a:txBody>
                    <a:bodyPr/>
                    <a:lstStyle/>
                    <a:p>
                      <a:pPr marL="0" algn="just" defTabSz="914400" rtl="0" eaLnBrk="1" latinLnBrk="0" hangingPunct="1"/>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Government wide planning,</a:t>
                      </a:r>
                    </a:p>
                    <a:p>
                      <a:pPr marL="0" algn="just" defTabSz="914400" rtl="0" eaLnBrk="1" latinLnBrk="0" hangingPunct="1"/>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budgeting, M&amp;E addresses</a:t>
                      </a:r>
                    </a:p>
                    <a:p>
                      <a:pPr marL="0" algn="just" defTabSz="914400" rtl="0" eaLnBrk="1" latinLnBrk="0" hangingPunct="1"/>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priorities relating to women’s</a:t>
                      </a:r>
                    </a:p>
                    <a:p>
                      <a:pPr marL="0" algn="just" defTabSz="914400" rtl="0" eaLnBrk="1" latinLnBrk="0" hangingPunct="1"/>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empowerment, youth Development and the rights</a:t>
                      </a:r>
                    </a:p>
                    <a:p>
                      <a:pPr marL="0" algn="just" defTabSz="914400" rtl="0" eaLnBrk="1" latinLnBrk="0" hangingPunct="1"/>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of persons with disabilities</a:t>
                      </a:r>
                    </a:p>
                  </a:txBody>
                  <a:tcPr/>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Gender Responsive, Planning, Budgeting, Monitoring, Evaluation and Auditing Framework monitored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Number of national</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departments implementing</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the GRPBMEA Framework</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10 national departments</a:t>
                      </a:r>
                    </a:p>
                    <a:p>
                      <a:pPr marL="0" algn="just" defTabSz="914400" rtl="0" eaLnBrk="1" latinLnBrk="0" hangingPunct="1"/>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implementing the GRPBMEAF</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1411858">
                <a:tc vMerge="1">
                  <a:txBody>
                    <a:bodyPr/>
                    <a:lstStyle/>
                    <a:p>
                      <a:pPr algn="l"/>
                      <a:endParaRPr lang="en-ZA" sz="1000" b="0" i="0" u="none" strike="noStrike" kern="1200" baseline="0" dirty="0">
                        <a:solidFill>
                          <a:schemeClr val="dk1"/>
                        </a:solidFill>
                        <a:latin typeface="MyriadPro-Light"/>
                        <a:ea typeface="+mn-ea"/>
                        <a:cs typeface="+mn-cs"/>
                      </a:endParaRPr>
                    </a:p>
                  </a:txBody>
                  <a:tcPr/>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Monitoring report on the status of the empowerment of women, youth and persons with disabilities</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Monitoring report produced</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on the status of the</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empowerment of women,</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youth and persons with</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disabilities</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Monitoring report produced</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on the status of the</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empowerment of women,</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youth and persons with</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disabilities</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marL="68580" marR="68580" marT="0" marB="0"/>
                </a:tc>
                <a:extLst>
                  <a:ext uri="{0D108BD9-81ED-4DB2-BD59-A6C34878D82A}">
                    <a16:rowId xmlns:a16="http://schemas.microsoft.com/office/drawing/2014/main" xmlns="" val="10003"/>
                  </a:ext>
                </a:extLst>
              </a:tr>
              <a:tr h="1425919">
                <a:tc vMerge="1">
                  <a:txBody>
                    <a:bodyPr/>
                    <a:lstStyle/>
                    <a:p>
                      <a:pPr algn="l"/>
                      <a:endParaRPr lang="en-ZA" sz="1000" b="0" i="0" u="none" strike="noStrike" kern="1200" baseline="0" dirty="0">
                        <a:solidFill>
                          <a:schemeClr val="dk1"/>
                        </a:solidFill>
                        <a:latin typeface="MyriadPro-Light"/>
                        <a:ea typeface="+mn-ea"/>
                        <a:cs typeface="+mn-cs"/>
                      </a:endParaRPr>
                    </a:p>
                  </a:txBody>
                  <a:tcPr/>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WYPD responsive evaluation conducted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Report produced on the</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evaluation conducted on</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empowerment of WYPD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Report produced on the</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evaluation conducted on</a:t>
                      </a:r>
                    </a:p>
                    <a:p>
                      <a:pPr marL="0" algn="just" defTabSz="914400" rtl="0" eaLnBrk="1" latinLnBrk="0" hangingPunct="1">
                        <a:spcAft>
                          <a:spcPts val="0"/>
                        </a:spcAft>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empowerment of WYPD</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40175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165254454"/>
              </p:ext>
            </p:extLst>
          </p:nvPr>
        </p:nvGraphicFramePr>
        <p:xfrm>
          <a:off x="191384" y="327255"/>
          <a:ext cx="8716913" cy="5804035"/>
        </p:xfrm>
        <a:graphic>
          <a:graphicData uri="http://schemas.openxmlformats.org/drawingml/2006/table">
            <a:tbl>
              <a:tblPr firstRow="1" bandRow="1">
                <a:tableStyleId>{5C22544A-7EE6-4342-B048-85BDC9FD1C3A}</a:tableStyleId>
              </a:tblPr>
              <a:tblGrid>
                <a:gridCol w="2169042">
                  <a:extLst>
                    <a:ext uri="{9D8B030D-6E8A-4147-A177-3AD203B41FA5}">
                      <a16:colId xmlns:a16="http://schemas.microsoft.com/office/drawing/2014/main" xmlns="" val="20000"/>
                    </a:ext>
                  </a:extLst>
                </a:gridCol>
                <a:gridCol w="2169042">
                  <a:extLst>
                    <a:ext uri="{9D8B030D-6E8A-4147-A177-3AD203B41FA5}">
                      <a16:colId xmlns:a16="http://schemas.microsoft.com/office/drawing/2014/main" xmlns="" val="20001"/>
                    </a:ext>
                  </a:extLst>
                </a:gridCol>
                <a:gridCol w="2169147">
                  <a:extLst>
                    <a:ext uri="{9D8B030D-6E8A-4147-A177-3AD203B41FA5}">
                      <a16:colId xmlns:a16="http://schemas.microsoft.com/office/drawing/2014/main" xmlns="" val="20002"/>
                    </a:ext>
                  </a:extLst>
                </a:gridCol>
                <a:gridCol w="2209682">
                  <a:extLst>
                    <a:ext uri="{9D8B030D-6E8A-4147-A177-3AD203B41FA5}">
                      <a16:colId xmlns:a16="http://schemas.microsoft.com/office/drawing/2014/main" xmlns="" val="20003"/>
                    </a:ext>
                  </a:extLst>
                </a:gridCol>
              </a:tblGrid>
              <a:tr h="364181">
                <a:tc>
                  <a:txBody>
                    <a:bodyPr/>
                    <a:lstStyle/>
                    <a:p>
                      <a:pPr algn="just"/>
                      <a:r>
                        <a:rPr lang="en-US" sz="1400" b="1"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pPr algn="just"/>
                      <a:r>
                        <a:rPr lang="en-US" sz="1400" b="1"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pPr algn="just"/>
                      <a:r>
                        <a:rPr lang="en-US" sz="1400" b="1"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pPr algn="just"/>
                      <a:r>
                        <a:rPr lang="en-US" sz="1400" b="1"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364181">
                <a:tc gridSpan="4">
                  <a:txBody>
                    <a:bodyPr/>
                    <a:lstStyle/>
                    <a:p>
                      <a:pPr marL="0" algn="just" defTabSz="914400" rtl="0" eaLnBrk="1" latinLnBrk="0" hangingPunct="1"/>
                      <a:r>
                        <a:rPr lang="en-US" sz="1400" b="1" i="0" u="none" strike="noStrike" baseline="0" dirty="0">
                          <a:solidFill>
                            <a:schemeClr val="tx1"/>
                          </a:solidFill>
                          <a:latin typeface="Arial" panose="020B0604020202020204" pitchFamily="34" charset="0"/>
                          <a:cs typeface="Arial" panose="020B0604020202020204" pitchFamily="34" charset="0"/>
                        </a:rPr>
                        <a:t>Sub-programme: International Relations, Stakeholder Management and Capacity Building</a:t>
                      </a:r>
                      <a:endParaRPr lang="en-ZA" sz="14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0001"/>
                  </a:ext>
                </a:extLst>
              </a:tr>
              <a:tr h="2261346">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Strengthened women,  youth and disability rights  agenda within global, continental and regional platforms, institutions and engagements towards a better Africa and the world</a:t>
                      </a:r>
                      <a:endParaRPr lang="en-ZA" sz="1400" dirty="0">
                        <a:effectLst/>
                        <a:latin typeface="Arial" panose="020B0604020202020204" pitchFamily="34" charset="0"/>
                        <a:cs typeface="Arial" panose="020B0604020202020204" pitchFamily="34" charset="0"/>
                      </a:endParaRPr>
                    </a:p>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WYPD International Relations Strategy implemented</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Number of status</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reports developed on</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implementation of the</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departmental WYPD</a:t>
                      </a:r>
                    </a:p>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International Relations</a:t>
                      </a:r>
                    </a:p>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Strategy</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4 status reports developed</a:t>
                      </a:r>
                    </a:p>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on implementation of</a:t>
                      </a:r>
                    </a:p>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the departmental WYPD</a:t>
                      </a:r>
                    </a:p>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International Relations</a:t>
                      </a:r>
                    </a:p>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Strategy</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1507564">
                <a:tc rowSpan="2">
                  <a:txBody>
                    <a:bodyPr/>
                    <a:lstStyle/>
                    <a:p>
                      <a:pPr algn="just"/>
                      <a:r>
                        <a:rPr lang="en-GB" sz="1400" b="0" i="0" u="none" strike="noStrike" baseline="0" dirty="0">
                          <a:latin typeface="Arial" panose="020B0604020202020204" pitchFamily="34" charset="0"/>
                          <a:cs typeface="Arial" panose="020B0604020202020204" pitchFamily="34" charset="0"/>
                        </a:rPr>
                        <a:t>Strengthened stakeholder relations and community mobilisation towards the realisation of women’s empowerment, youth development and disability rights</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Stakeholder engagements on the empowerment of women, youth and persons with disability conducted</a:t>
                      </a:r>
                      <a:endParaRPr lang="en-ZA" sz="1400" dirty="0">
                        <a:effectLst/>
                        <a:latin typeface="Arial" panose="020B0604020202020204" pitchFamily="34" charset="0"/>
                        <a:cs typeface="Arial" panose="020B0604020202020204" pitchFamily="34" charset="0"/>
                      </a:endParaRPr>
                    </a:p>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Number of stakeholder engagements on the empowerment of women, youth and persons with disability conducted</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12 stakeholder engagements on the empowerment of women, youth and persons with disability conducted</a:t>
                      </a:r>
                      <a:endParaRPr lang="en-ZA" sz="1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1306763">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Community mobilisation initiatives on the rights of women, youth and person with disabilities coordinated</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Number of community mobilization initiatives on the rights of women, youth and persons with disabilities coordinated</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4 community mobilisation initiatives </a:t>
                      </a:r>
                      <a:r>
                        <a:rPr lang="en-US" sz="1400" dirty="0">
                          <a:effectLst/>
                          <a:latin typeface="Arial" panose="020B0604020202020204" pitchFamily="34" charset="0"/>
                          <a:ea typeface="Times New Roman" panose="02020603050405020304" pitchFamily="18" charset="0"/>
                          <a:cs typeface="Arial" panose="020B0604020202020204" pitchFamily="34" charset="0"/>
                        </a:rPr>
                        <a:t>on the rights of women, youth and persons with disabilities </a:t>
                      </a:r>
                      <a:r>
                        <a:rPr lang="en-GB" sz="1400" dirty="0">
                          <a:effectLst/>
                          <a:latin typeface="Arial" panose="020B0604020202020204" pitchFamily="34" charset="0"/>
                          <a:ea typeface="Times New Roman" panose="02020603050405020304" pitchFamily="18" charset="0"/>
                          <a:cs typeface="Arial" panose="020B0604020202020204" pitchFamily="34" charset="0"/>
                        </a:rPr>
                        <a:t>coordinated</a:t>
                      </a:r>
                      <a:endParaRPr lang="en-ZA" sz="1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214116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07541"/>
            <a:ext cx="9143999" cy="5981749"/>
          </a:xfrm>
        </p:spPr>
        <p:txBody>
          <a:bodyPr>
            <a:noAutofit/>
          </a:bodyPr>
          <a:lstStyle/>
          <a:p>
            <a:pPr marL="0" indent="0" algn="just">
              <a:buNone/>
            </a:pPr>
            <a:r>
              <a:rPr lang="en-GB" sz="1400" b="1" dirty="0">
                <a:solidFill>
                  <a:schemeClr val="tx1"/>
                </a:solidFill>
                <a:ea typeface="Calibri" panose="020F0502020204030204" pitchFamily="34" charset="0"/>
              </a:rPr>
              <a:t>Research:</a:t>
            </a:r>
          </a:p>
          <a:p>
            <a:pPr algn="just"/>
            <a:r>
              <a:rPr lang="en-GB" sz="1400" dirty="0">
                <a:solidFill>
                  <a:schemeClr val="tx1"/>
                </a:solidFill>
                <a:ea typeface="Calibri" panose="020F0502020204030204" pitchFamily="34" charset="0"/>
              </a:rPr>
              <a:t>The Sub-Programme will </a:t>
            </a:r>
            <a:r>
              <a:rPr lang="en-US" sz="1400" dirty="0">
                <a:solidFill>
                  <a:schemeClr val="tx1"/>
                </a:solidFill>
                <a:ea typeface="Calibri" panose="020F0502020204030204" pitchFamily="34" charset="0"/>
              </a:rPr>
              <a:t>undertake 1 (one) a research study on Government Priorities focusing on Women, Youth and Persons with Disabilities. The research undertaking will focus on a Policy Assessment for harnessing technology and innovation for socio-economic empowerment of women, young people and persons with disabilities. Estimated Budget for the research is approximately R1,5 million from the RPK MTEF allocation.</a:t>
            </a:r>
            <a:endParaRPr lang="en-US" sz="1400" b="1" dirty="0">
              <a:solidFill>
                <a:schemeClr val="tx1"/>
              </a:solidFill>
              <a:ea typeface="Calibri" panose="020F0502020204030204" pitchFamily="34" charset="0"/>
            </a:endParaRPr>
          </a:p>
          <a:p>
            <a:pPr algn="just"/>
            <a:r>
              <a:rPr lang="en-US" sz="1400" dirty="0">
                <a:solidFill>
                  <a:schemeClr val="tx1"/>
                </a:solidFill>
                <a:ea typeface="Calibri" panose="020F0502020204030204" pitchFamily="34" charset="0"/>
              </a:rPr>
              <a:t>Unit will also assist with the research undertaken by the Disability Rights unit on Climate Change adaptation. Budget allocation in Programme 4.</a:t>
            </a:r>
          </a:p>
          <a:p>
            <a:pPr algn="just"/>
            <a:r>
              <a:rPr lang="en-US" sz="1400" dirty="0">
                <a:solidFill>
                  <a:schemeClr val="tx1"/>
                </a:solidFill>
                <a:ea typeface="Calibri" panose="020F0502020204030204" pitchFamily="34" charset="0"/>
              </a:rPr>
              <a:t>Unit will also assist with the research on Drivers of Gender Based Violence and Femicide to be undertaken by the Social Empowerment unit in Programme 2. Budget allocation in Programme 2.</a:t>
            </a:r>
          </a:p>
          <a:p>
            <a:pPr algn="just"/>
            <a:r>
              <a:rPr lang="en-US" sz="1400" dirty="0">
                <a:solidFill>
                  <a:schemeClr val="tx1"/>
                </a:solidFill>
                <a:ea typeface="Calibri" panose="020F0502020204030204" pitchFamily="34" charset="0"/>
              </a:rPr>
              <a:t>Unit will continue supporting the other programmes on the research and evaluation that has been initiated in 2022/23 financial year. Budget allocations are in relevant sub-programmes.</a:t>
            </a:r>
          </a:p>
        </p:txBody>
      </p:sp>
      <p:sp>
        <p:nvSpPr>
          <p:cNvPr id="3" name="Title 2"/>
          <p:cNvSpPr>
            <a:spLocks noGrp="1"/>
          </p:cNvSpPr>
          <p:nvPr>
            <p:ph type="title"/>
          </p:nvPr>
        </p:nvSpPr>
        <p:spPr>
          <a:xfrm>
            <a:off x="0" y="11164"/>
            <a:ext cx="9144000" cy="289087"/>
          </a:xfrm>
        </p:spPr>
        <p:txBody>
          <a:bodyPr/>
          <a:lstStyle/>
          <a:p>
            <a:r>
              <a:rPr lang="en-GB" sz="1800" b="1" dirty="0">
                <a:solidFill>
                  <a:srgbClr val="37A76F">
                    <a:lumMod val="75000"/>
                  </a:srgbClr>
                </a:solidFill>
              </a:rPr>
              <a:t>Explanation of Planned Performance  </a:t>
            </a:r>
            <a:endParaRPr lang="en-ZA" sz="1800" b="1" dirty="0">
              <a:solidFill>
                <a:schemeClr val="tx1"/>
              </a:solidFill>
            </a:endParaRPr>
          </a:p>
        </p:txBody>
      </p:sp>
    </p:spTree>
    <p:extLst>
      <p:ext uri="{BB962C8B-B14F-4D97-AF65-F5344CB8AC3E}">
        <p14:creationId xmlns:p14="http://schemas.microsoft.com/office/powerpoint/2010/main" xmlns="" val="3762084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07541"/>
            <a:ext cx="9143999" cy="5981749"/>
          </a:xfrm>
        </p:spPr>
        <p:txBody>
          <a:bodyPr>
            <a:noAutofit/>
          </a:bodyPr>
          <a:lstStyle/>
          <a:p>
            <a:pPr marL="0" indent="0" algn="just">
              <a:buNone/>
            </a:pPr>
            <a:r>
              <a:rPr lang="en-US" sz="1400" b="1" dirty="0">
                <a:solidFill>
                  <a:schemeClr val="tx1"/>
                </a:solidFill>
                <a:ea typeface="Calibri" panose="020F0502020204030204" pitchFamily="34" charset="0"/>
              </a:rPr>
              <a:t>Integrated Knowledge Hub:</a:t>
            </a:r>
          </a:p>
          <a:p>
            <a:pPr algn="just"/>
            <a:r>
              <a:rPr lang="en-GB" sz="1400" dirty="0">
                <a:solidFill>
                  <a:schemeClr val="tx1"/>
                </a:solidFill>
                <a:ea typeface="Calibri" panose="020F0502020204030204" pitchFamily="34" charset="0"/>
              </a:rPr>
              <a:t>The RKM unit is </a:t>
            </a:r>
            <a:r>
              <a:rPr lang="en-US" sz="1400" dirty="0">
                <a:solidFill>
                  <a:schemeClr val="tx1"/>
                </a:solidFill>
                <a:ea typeface="Calibri" panose="020F0502020204030204" pitchFamily="34" charset="0"/>
              </a:rPr>
              <a:t>piloting phase 2 of the Integrated Knowledge Hub. </a:t>
            </a:r>
          </a:p>
          <a:p>
            <a:pPr algn="just"/>
            <a:r>
              <a:rPr lang="en-US" sz="1400" dirty="0">
                <a:solidFill>
                  <a:schemeClr val="tx1"/>
                </a:solidFill>
                <a:ea typeface="Calibri" panose="020F0502020204030204" pitchFamily="34" charset="0"/>
              </a:rPr>
              <a:t>This will include further development of additional functionalities and components to the current knowledge hub piloted on the Department’s Intranet. </a:t>
            </a:r>
          </a:p>
          <a:p>
            <a:pPr algn="just"/>
            <a:r>
              <a:rPr lang="en-US" sz="1400" dirty="0">
                <a:solidFill>
                  <a:schemeClr val="tx1"/>
                </a:solidFill>
                <a:ea typeface="Calibri" panose="020F0502020204030204" pitchFamily="34" charset="0"/>
              </a:rPr>
              <a:t>A service provider will be appointed for the development of the IT components for additional functionalities and components and through skills transfer in terms of data extraction, coding and curation for the maintenance of the Knowledge Hub. </a:t>
            </a:r>
          </a:p>
          <a:p>
            <a:pPr algn="just"/>
            <a:r>
              <a:rPr lang="en-US" sz="1400" dirty="0">
                <a:solidFill>
                  <a:schemeClr val="tx1"/>
                </a:solidFill>
                <a:ea typeface="Calibri" panose="020F0502020204030204" pitchFamily="34" charset="0"/>
              </a:rPr>
              <a:t>The Estimated cost is approximately R500 000.00 allocated in the RKM MTEF budget.</a:t>
            </a:r>
          </a:p>
        </p:txBody>
      </p:sp>
      <p:sp>
        <p:nvSpPr>
          <p:cNvPr id="3" name="Title 2"/>
          <p:cNvSpPr>
            <a:spLocks noGrp="1"/>
          </p:cNvSpPr>
          <p:nvPr>
            <p:ph type="title"/>
          </p:nvPr>
        </p:nvSpPr>
        <p:spPr>
          <a:xfrm>
            <a:off x="0" y="11164"/>
            <a:ext cx="9144000" cy="289087"/>
          </a:xfrm>
        </p:spPr>
        <p:txBody>
          <a:bodyPr/>
          <a:lstStyle/>
          <a:p>
            <a:r>
              <a:rPr lang="en-GB" sz="2000" b="1" dirty="0">
                <a:solidFill>
                  <a:srgbClr val="37A76F">
                    <a:lumMod val="75000"/>
                  </a:srgbClr>
                </a:solidFill>
              </a:rPr>
              <a:t>Explanation of Planned Performance… </a:t>
            </a:r>
            <a:endParaRPr lang="en-ZA" sz="1800" b="1" dirty="0">
              <a:solidFill>
                <a:schemeClr val="tx1"/>
              </a:solidFill>
            </a:endParaRPr>
          </a:p>
        </p:txBody>
      </p:sp>
    </p:spTree>
    <p:extLst>
      <p:ext uri="{BB962C8B-B14F-4D97-AF65-F5344CB8AC3E}">
        <p14:creationId xmlns:p14="http://schemas.microsoft.com/office/powerpoint/2010/main" xmlns="" val="1944993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07541"/>
            <a:ext cx="9143999" cy="5981749"/>
          </a:xfrm>
        </p:spPr>
        <p:txBody>
          <a:bodyPr>
            <a:noAutofit/>
          </a:bodyPr>
          <a:lstStyle/>
          <a:p>
            <a:pPr marL="0" indent="0" algn="just">
              <a:buNone/>
            </a:pPr>
            <a:r>
              <a:rPr lang="en-US" sz="1400" b="1" dirty="0">
                <a:solidFill>
                  <a:schemeClr val="tx1"/>
                </a:solidFill>
                <a:ea typeface="Calibri" panose="020F0502020204030204" pitchFamily="34" charset="0"/>
              </a:rPr>
              <a:t>International Reporting in compliance with International commitments </a:t>
            </a:r>
          </a:p>
          <a:p>
            <a:pPr algn="just"/>
            <a:r>
              <a:rPr lang="en-GB" sz="1400" dirty="0">
                <a:solidFill>
                  <a:schemeClr val="tx1"/>
                </a:solidFill>
                <a:ea typeface="Calibri" panose="020F0502020204030204" pitchFamily="34" charset="0"/>
              </a:rPr>
              <a:t>The RKM unit will develop minimum 2 reports to international commitments </a:t>
            </a:r>
          </a:p>
          <a:p>
            <a:pPr algn="just"/>
            <a:r>
              <a:rPr lang="en-GB" sz="1400" dirty="0">
                <a:solidFill>
                  <a:schemeClr val="tx1"/>
                </a:solidFill>
                <a:ea typeface="Calibri" panose="020F0502020204030204" pitchFamily="34" charset="0"/>
              </a:rPr>
              <a:t>The </a:t>
            </a:r>
            <a:r>
              <a:rPr lang="en-GB" sz="1400" b="1" dirty="0">
                <a:solidFill>
                  <a:schemeClr val="tx1"/>
                </a:solidFill>
                <a:ea typeface="Calibri" panose="020F0502020204030204" pitchFamily="34" charset="0"/>
              </a:rPr>
              <a:t>2022</a:t>
            </a:r>
            <a:r>
              <a:rPr lang="en-GB" sz="1400" dirty="0">
                <a:solidFill>
                  <a:schemeClr val="tx1"/>
                </a:solidFill>
                <a:ea typeface="Calibri" panose="020F0502020204030204" pitchFamily="34" charset="0"/>
              </a:rPr>
              <a:t> Report on the AU Solemn Declaration on Gender Equality in Africa is an annual Report submitted to the AU Commission. No budget has been allocated as the report will be developed in-house, working with relevant departments. </a:t>
            </a:r>
          </a:p>
          <a:p>
            <a:pPr algn="just"/>
            <a:r>
              <a:rPr lang="en-GB" sz="1400" dirty="0">
                <a:solidFill>
                  <a:schemeClr val="tx1"/>
                </a:solidFill>
                <a:ea typeface="Calibri" panose="020F0502020204030204" pitchFamily="34" charset="0"/>
              </a:rPr>
              <a:t>The SDG Mid-Term Report in consultation with Stats SA. This will entail consultations with WYPD sector on SGD 5 Report and mainstreaming into all other SDGs Reports. Costs for consultation meetings will be borne by the RKM and IR units. </a:t>
            </a:r>
          </a:p>
          <a:p>
            <a:pPr algn="just"/>
            <a:r>
              <a:rPr lang="en-GB" sz="1400" dirty="0">
                <a:solidFill>
                  <a:schemeClr val="tx1"/>
                </a:solidFill>
                <a:ea typeface="Calibri" panose="020F0502020204030204" pitchFamily="34" charset="0"/>
              </a:rPr>
              <a:t>Finalisation of the Maputo Protocol Periodic Report through the DG Cluster and  submission to African Commission Human Rights Council in collaboration with the Department of Justice. Draft Report has been developed and submitted to Justice Department already.</a:t>
            </a:r>
          </a:p>
          <a:p>
            <a:pPr algn="just"/>
            <a:r>
              <a:rPr lang="en-GB" sz="1400" dirty="0">
                <a:solidFill>
                  <a:schemeClr val="tx1"/>
                </a:solidFill>
                <a:ea typeface="Calibri" panose="020F0502020204030204" pitchFamily="34" charset="0"/>
              </a:rPr>
              <a:t>Development of any other report in response to </a:t>
            </a:r>
            <a:r>
              <a:rPr lang="en-GB" sz="1400" dirty="0" err="1">
                <a:solidFill>
                  <a:schemeClr val="tx1"/>
                </a:solidFill>
                <a:ea typeface="Calibri" panose="020F0502020204030204" pitchFamily="34" charset="0"/>
              </a:rPr>
              <a:t>adhoc</a:t>
            </a:r>
            <a:r>
              <a:rPr lang="en-GB" sz="1400" dirty="0">
                <a:solidFill>
                  <a:schemeClr val="tx1"/>
                </a:solidFill>
                <a:ea typeface="Calibri" panose="020F0502020204030204" pitchFamily="34" charset="0"/>
              </a:rPr>
              <a:t> requests. All reports are developed in-house in consultation with relevant departments and no budget has been allocated for this.</a:t>
            </a:r>
          </a:p>
        </p:txBody>
      </p:sp>
      <p:sp>
        <p:nvSpPr>
          <p:cNvPr id="3" name="Title 2"/>
          <p:cNvSpPr>
            <a:spLocks noGrp="1"/>
          </p:cNvSpPr>
          <p:nvPr>
            <p:ph type="title"/>
          </p:nvPr>
        </p:nvSpPr>
        <p:spPr>
          <a:xfrm>
            <a:off x="0" y="11164"/>
            <a:ext cx="9144000" cy="289087"/>
          </a:xfrm>
        </p:spPr>
        <p:txBody>
          <a:bodyPr/>
          <a:lstStyle/>
          <a:p>
            <a:r>
              <a:rPr lang="en-GB" sz="2000" b="1" dirty="0">
                <a:solidFill>
                  <a:srgbClr val="37A76F">
                    <a:lumMod val="75000"/>
                  </a:srgbClr>
                </a:solidFill>
              </a:rPr>
              <a:t>Explanation of Planned Performance…</a:t>
            </a:r>
            <a:endParaRPr lang="en-ZA" sz="1800" b="1" dirty="0">
              <a:solidFill>
                <a:schemeClr val="tx1"/>
              </a:solidFill>
            </a:endParaRPr>
          </a:p>
        </p:txBody>
      </p:sp>
    </p:spTree>
    <p:extLst>
      <p:ext uri="{BB962C8B-B14F-4D97-AF65-F5344CB8AC3E}">
        <p14:creationId xmlns:p14="http://schemas.microsoft.com/office/powerpoint/2010/main" xmlns="" val="2047151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552" y="778213"/>
            <a:ext cx="8736495" cy="4589127"/>
          </a:xfrm>
        </p:spPr>
        <p:txBody>
          <a:bodyPr>
            <a:normAutofit fontScale="92500" lnSpcReduction="10000"/>
          </a:bodyPr>
          <a:lstStyle/>
          <a:p>
            <a:pPr marL="0" indent="0" algn="just">
              <a:buNone/>
            </a:pPr>
            <a:r>
              <a:rPr lang="en-GB" sz="1400" b="1" dirty="0">
                <a:solidFill>
                  <a:schemeClr val="tx1"/>
                </a:solidFill>
                <a:ea typeface="Calibri" panose="020F0502020204030204" pitchFamily="34" charset="0"/>
              </a:rPr>
              <a:t>Key priorities for 2023/24 aligned with Monitoring and Evaluation</a:t>
            </a:r>
          </a:p>
          <a:p>
            <a:pPr marL="457200" indent="-457200" algn="just">
              <a:buFont typeface="+mj-lt"/>
              <a:buAutoNum type="arabicPeriod"/>
            </a:pPr>
            <a:r>
              <a:rPr lang="en-GB" sz="1400" dirty="0">
                <a:solidFill>
                  <a:schemeClr val="tx1"/>
                </a:solidFill>
                <a:ea typeface="Calibri" panose="020F0502020204030204" pitchFamily="34" charset="0"/>
              </a:rPr>
              <a:t>Priority: Gender, Youth and Disability Responsive Planning, Budgeting and Procurement. </a:t>
            </a:r>
          </a:p>
          <a:p>
            <a:pPr marL="457200" indent="-457200" algn="just">
              <a:buFont typeface="+mj-lt"/>
              <a:buAutoNum type="arabicPeriod"/>
            </a:pPr>
            <a:r>
              <a:rPr lang="en-GB" sz="1400" dirty="0"/>
              <a:t>Priority: Monitor and Evaluate the Implementation of Gender Responsive, Planning, Budgeting, Monitoring, Evaluation and Auditing Framework (GRPBMEAF).</a:t>
            </a:r>
          </a:p>
          <a:p>
            <a:pPr marL="0" lvl="0" indent="0" algn="just">
              <a:buNone/>
            </a:pPr>
            <a:r>
              <a:rPr lang="en-GB" sz="1400" b="1" dirty="0">
                <a:solidFill>
                  <a:prstClr val="black"/>
                </a:solidFill>
                <a:ea typeface="Calibri" panose="020F0502020204030204" pitchFamily="34" charset="0"/>
              </a:rPr>
              <a:t>Priority: Gender, Youth and Disability Responsive Planning, Budgeting and Procurement. </a:t>
            </a:r>
          </a:p>
          <a:p>
            <a:pPr algn="just"/>
            <a:r>
              <a:rPr lang="en-GB" sz="1400" dirty="0">
                <a:solidFill>
                  <a:prstClr val="black"/>
                </a:solidFill>
                <a:ea typeface="Calibri" panose="020F0502020204030204" pitchFamily="34" charset="0"/>
              </a:rPr>
              <a:t>Develop the M&amp;E framework/Plan to monitor the implementation of the Presidential Proclamation on Preferential Procurement; this will be aligned with the gazetted Proclamation.</a:t>
            </a:r>
          </a:p>
          <a:p>
            <a:pPr lvl="0" algn="just"/>
            <a:r>
              <a:rPr lang="en-GB" sz="1400" dirty="0">
                <a:solidFill>
                  <a:prstClr val="black"/>
                </a:solidFill>
                <a:ea typeface="Calibri" panose="020F0502020204030204" pitchFamily="34" charset="0"/>
              </a:rPr>
              <a:t>We will produce a status report on the implementation of the proclamations once approved.</a:t>
            </a:r>
          </a:p>
          <a:p>
            <a:pPr marL="0" lvl="0" indent="0" algn="just">
              <a:buNone/>
            </a:pPr>
            <a:r>
              <a:rPr lang="en-GB" sz="1400" b="1" dirty="0">
                <a:solidFill>
                  <a:prstClr val="black"/>
                </a:solidFill>
                <a:ea typeface="Calibri" panose="020F0502020204030204" pitchFamily="34" charset="0"/>
              </a:rPr>
              <a:t>Priority: Monitor and Evaluate the Implementation of Gender Responsive, Planning, Budgeting, Monitoring, Evaluation and Auditing Framework</a:t>
            </a:r>
          </a:p>
          <a:p>
            <a:pPr lvl="0" algn="just"/>
            <a:r>
              <a:rPr lang="en-GB" sz="1400" dirty="0">
                <a:solidFill>
                  <a:prstClr val="black"/>
                </a:solidFill>
                <a:ea typeface="Calibri" panose="020F0502020204030204" pitchFamily="34" charset="0"/>
              </a:rPr>
              <a:t>Coordinate the implementation of the GRPBMEAF, with dedicated focus on 10 National Departments. </a:t>
            </a:r>
          </a:p>
          <a:p>
            <a:pPr lvl="0" algn="just"/>
            <a:r>
              <a:rPr lang="en-GB" sz="1400" dirty="0">
                <a:solidFill>
                  <a:prstClr val="black"/>
                </a:solidFill>
                <a:ea typeface="Calibri" panose="020F0502020204030204" pitchFamily="34" charset="0"/>
              </a:rPr>
              <a:t>Provide dedicated support and capacity building in the identified 10 National Departments.</a:t>
            </a:r>
          </a:p>
          <a:p>
            <a:pPr lvl="0" algn="just"/>
            <a:r>
              <a:rPr lang="en-GB" sz="1400" dirty="0">
                <a:solidFill>
                  <a:prstClr val="black"/>
                </a:solidFill>
                <a:ea typeface="Calibri" panose="020F0502020204030204" pitchFamily="34" charset="0"/>
              </a:rPr>
              <a:t>Local government level: conduct the analysis of the IPDs and One Plans for districts and metros for responsiveness to the priorities of women, youth and persons with disabilities to strengthen the localisation of the GRPBMEAF working with SALGA, DCOG and DTA</a:t>
            </a:r>
            <a:r>
              <a:rPr lang="en-GB" sz="1400" b="1" dirty="0">
                <a:solidFill>
                  <a:prstClr val="black"/>
                </a:solidFill>
                <a:ea typeface="Calibri" panose="020F0502020204030204" pitchFamily="34" charset="0"/>
              </a:rPr>
              <a:t>.</a:t>
            </a:r>
          </a:p>
          <a:p>
            <a:pPr lvl="0" algn="just"/>
            <a:r>
              <a:rPr lang="en-GB" sz="1400" dirty="0">
                <a:solidFill>
                  <a:prstClr val="black"/>
                </a:solidFill>
                <a:ea typeface="Calibri" panose="020F0502020204030204" pitchFamily="34" charset="0"/>
              </a:rPr>
              <a:t>National level: conduct analysis of the draft APPs 2023/24 for responsiveness to the priorities of women, youth and persons with disabilities.</a:t>
            </a:r>
          </a:p>
          <a:p>
            <a:pPr lvl="0" algn="just"/>
            <a:r>
              <a:rPr lang="en-GB" sz="1400" dirty="0">
                <a:solidFill>
                  <a:prstClr val="black"/>
                </a:solidFill>
                <a:ea typeface="Calibri" panose="020F0502020204030204" pitchFamily="34" charset="0"/>
              </a:rPr>
              <a:t>Work with the DPME in the development the Medium-Term Strategic Framework (MTSF) 2025-2029 to ensure its responsiveness to women, youth and persons with disabilities priorities. </a:t>
            </a:r>
            <a:endParaRPr lang="en-ZA" sz="1400" dirty="0"/>
          </a:p>
        </p:txBody>
      </p:sp>
      <p:sp>
        <p:nvSpPr>
          <p:cNvPr id="3" name="Title 2"/>
          <p:cNvSpPr>
            <a:spLocks noGrp="1"/>
          </p:cNvSpPr>
          <p:nvPr>
            <p:ph type="title"/>
          </p:nvPr>
        </p:nvSpPr>
        <p:spPr>
          <a:xfrm>
            <a:off x="198782" y="202892"/>
            <a:ext cx="8848665" cy="575321"/>
          </a:xfrm>
        </p:spPr>
        <p:txBody>
          <a:bodyPr/>
          <a:lstStyle/>
          <a:p>
            <a:r>
              <a:rPr lang="en-GB" sz="2000" b="1" dirty="0">
                <a:solidFill>
                  <a:srgbClr val="37A76F">
                    <a:lumMod val="75000"/>
                  </a:srgbClr>
                </a:solidFill>
              </a:rPr>
              <a:t>Explanation of Planned Performance…</a:t>
            </a:r>
            <a:r>
              <a:rPr lang="en-ZA" dirty="0"/>
              <a:t/>
            </a:r>
            <a:br>
              <a:rPr lang="en-ZA" dirty="0"/>
            </a:br>
            <a:r>
              <a:rPr lang="en-ZA" sz="2000" dirty="0"/>
              <a:t/>
            </a:r>
            <a:br>
              <a:rPr lang="en-ZA" sz="2000" dirty="0"/>
            </a:br>
            <a:r>
              <a:rPr lang="en-ZA" sz="2000" dirty="0"/>
              <a:t/>
            </a:r>
            <a:br>
              <a:rPr lang="en-ZA" sz="2000" dirty="0"/>
            </a:br>
            <a:endParaRPr lang="en-ZA" sz="2000" dirty="0"/>
          </a:p>
        </p:txBody>
      </p:sp>
    </p:spTree>
    <p:extLst>
      <p:ext uri="{BB962C8B-B14F-4D97-AF65-F5344CB8AC3E}">
        <p14:creationId xmlns:p14="http://schemas.microsoft.com/office/powerpoint/2010/main" xmlns="" val="298749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341195"/>
            <a:ext cx="8736495" cy="764274"/>
          </a:xfrm>
        </p:spPr>
        <p:txBody>
          <a:bodyPr>
            <a:normAutofit/>
          </a:bodyPr>
          <a:lstStyle/>
          <a:p>
            <a:r>
              <a:rPr lang="en-US" sz="2000" b="1" dirty="0">
                <a:solidFill>
                  <a:srgbClr val="37A76F">
                    <a:lumMod val="75000"/>
                  </a:srgbClr>
                </a:solidFill>
              </a:rPr>
              <a:t>DWYPD Mandate</a:t>
            </a:r>
            <a:r>
              <a:rPr lang="en-ZA" sz="2000" b="1" dirty="0">
                <a:solidFill>
                  <a:srgbClr val="37A76F">
                    <a:lumMod val="75000"/>
                  </a:srgbClr>
                </a:solidFill>
              </a:rPr>
              <a:t> </a:t>
            </a:r>
            <a:endParaRPr lang="en-US" sz="2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6729522"/>
              </p:ext>
            </p:extLst>
          </p:nvPr>
        </p:nvGraphicFramePr>
        <p:xfrm>
          <a:off x="167425" y="1931831"/>
          <a:ext cx="3326402" cy="4244848"/>
        </p:xfrm>
        <a:graphic>
          <a:graphicData uri="http://schemas.openxmlformats.org/drawingml/2006/table">
            <a:tbl>
              <a:tblPr firstRow="1" bandRow="1">
                <a:tableStyleId>{5C22544A-7EE6-4342-B048-85BDC9FD1C3A}</a:tableStyleId>
              </a:tblPr>
              <a:tblGrid>
                <a:gridCol w="3326402">
                  <a:extLst>
                    <a:ext uri="{9D8B030D-6E8A-4147-A177-3AD203B41FA5}">
                      <a16:colId xmlns:a16="http://schemas.microsoft.com/office/drawing/2014/main" xmlns="" val="20000"/>
                    </a:ext>
                  </a:extLst>
                </a:gridCol>
              </a:tblGrid>
              <a:tr h="3644721">
                <a:tc>
                  <a: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mandate of the department is to lead on socio-economic transformation and implementation of the empowerment and participation of women, youth and persons with disabilities through mainstreaming, advocacy, monitoring and evaluation.</a:t>
                      </a:r>
                    </a:p>
                    <a:p>
                      <a:endParaRPr lang="en-ZA" dirty="0"/>
                    </a:p>
                  </a:txBody>
                  <a:tcPr>
                    <a:noFill/>
                  </a:tcP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15742143"/>
              </p:ext>
            </p:extLst>
          </p:nvPr>
        </p:nvGraphicFramePr>
        <p:xfrm>
          <a:off x="3589360" y="1898373"/>
          <a:ext cx="5152303" cy="3083059"/>
        </p:xfrm>
        <a:graphic>
          <a:graphicData uri="http://schemas.openxmlformats.org/drawingml/2006/table">
            <a:tbl>
              <a:tblPr firstRow="1" bandRow="1">
                <a:tableStyleId>{5C22544A-7EE6-4342-B048-85BDC9FD1C3A}</a:tableStyleId>
              </a:tblPr>
              <a:tblGrid>
                <a:gridCol w="5152303">
                  <a:extLst>
                    <a:ext uri="{9D8B030D-6E8A-4147-A177-3AD203B41FA5}">
                      <a16:colId xmlns:a16="http://schemas.microsoft.com/office/drawing/2014/main" xmlns="" val="20000"/>
                    </a:ext>
                  </a:extLst>
                </a:gridCol>
              </a:tblGrid>
              <a:tr h="3083059">
                <a:tc>
                  <a:txBody>
                    <a:body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37A76F">
                              <a:lumMod val="75000"/>
                            </a:srgbClr>
                          </a:solidFill>
                          <a:effectLst/>
                          <a:uLnTx/>
                          <a:uFillTx/>
                          <a:latin typeface="Arial" panose="020B0604020202020204" pitchFamily="34" charset="0"/>
                          <a:ea typeface="+mn-ea"/>
                          <a:cs typeface="Arial" panose="020B0604020202020204" pitchFamily="34" charset="0"/>
                        </a:rPr>
                        <a:t>Institutional Policies and Strategies over the Five-year Planning Period</a:t>
                      </a:r>
                    </a:p>
                    <a:p>
                      <a:r>
                        <a:rPr lang="en-GB" dirty="0"/>
                        <a:t>Women Empowerment and Gender Equality</a:t>
                      </a:r>
                    </a:p>
                    <a:p>
                      <a:pPr marL="285750" indent="-285750">
                        <a:buFont typeface="Arial" panose="020B0604020202020204" pitchFamily="34" charset="0"/>
                        <a:buChar char="•"/>
                      </a:pPr>
                      <a:r>
                        <a:rPr lang="en-GB" dirty="0">
                          <a:solidFill>
                            <a:schemeClr val="tx1"/>
                          </a:solidFill>
                        </a:rPr>
                        <a:t>(</a:t>
                      </a:r>
                      <a:r>
                        <a:rPr kumimoji="0" lang="en-GB"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Women Empowerment and Gender Equality</a:t>
                      </a:r>
                    </a:p>
                    <a:p>
                      <a:pPr algn="l" defTabSz="914400" rtl="0" eaLnBrk="1" latinLnBrk="0" hangingPunct="1"/>
                      <a:r>
                        <a:rPr kumimoji="0" lang="en-GB"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(WEGE) Bill, </a:t>
                      </a:r>
                    </a:p>
                    <a:p>
                      <a:pPr marL="285750" indent="-285750" algn="l" defTabSz="914400" rtl="0" eaLnBrk="1" latinLnBrk="0" hangingPunct="1">
                        <a:buFont typeface="Arial" panose="020B0604020202020204" pitchFamily="34" charset="0"/>
                        <a:buChar char="•"/>
                      </a:pPr>
                      <a:r>
                        <a:rPr kumimoji="0" lang="en-ZA"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Disability Rights Bill,</a:t>
                      </a:r>
                    </a:p>
                    <a:p>
                      <a:pPr marL="285750" indent="-285750" algn="l" defTabSz="914400" rtl="0" eaLnBrk="1" latinLnBrk="0" hangingPunct="1">
                        <a:buFont typeface="Arial" panose="020B0604020202020204" pitchFamily="34" charset="0"/>
                        <a:buChar char="•"/>
                      </a:pPr>
                      <a:r>
                        <a:rPr kumimoji="0" lang="en-GB"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Reviewing the National Youth Policy and its </a:t>
                      </a:r>
                      <a:r>
                        <a:rPr kumimoji="0" lang="en-ZA"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monitoring and evaluation framework</a:t>
                      </a:r>
                    </a:p>
                    <a:p>
                      <a:pPr marL="285750" indent="-285750" algn="l" defTabSz="914400" rtl="0" eaLnBrk="1" latinLnBrk="0" hangingPunct="1">
                        <a:buFont typeface="Arial" panose="020B0604020202020204" pitchFamily="34" charset="0"/>
                        <a:buChar char="•"/>
                      </a:pPr>
                      <a:r>
                        <a:rPr kumimoji="0" lang="en-GB"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Amending the NYDA Act (No. 54 of 2008).</a:t>
                      </a:r>
                      <a:endParaRPr kumimoji="0" lang="en-ZA"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xmlns="" val="10000"/>
                  </a:ext>
                </a:extLst>
              </a:tr>
            </a:tbl>
          </a:graphicData>
        </a:graphic>
      </p:graphicFrame>
      <p:pic>
        <p:nvPicPr>
          <p:cNvPr id="8" name="Picture 7"/>
          <p:cNvPicPr>
            <a:picLocks noChangeAspect="1"/>
          </p:cNvPicPr>
          <p:nvPr/>
        </p:nvPicPr>
        <p:blipFill>
          <a:blip r:embed="rId2">
            <a:duotone>
              <a:schemeClr val="accent3">
                <a:shade val="45000"/>
                <a:satMod val="135000"/>
              </a:schemeClr>
              <a:prstClr val="white"/>
            </a:duotone>
          </a:blip>
          <a:stretch>
            <a:fillRect/>
          </a:stretch>
        </p:blipFill>
        <p:spPr>
          <a:xfrm>
            <a:off x="463639" y="1433016"/>
            <a:ext cx="2305319" cy="2044476"/>
          </a:xfrm>
          <a:prstGeom prst="ellipse">
            <a:avLst/>
          </a:prstGeom>
          <a:solidFill>
            <a:schemeClr val="accent2">
              <a:lumMod val="50000"/>
            </a:schemeClr>
          </a:solidFill>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392776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83" y="507541"/>
            <a:ext cx="8736495" cy="5981749"/>
          </a:xfrm>
        </p:spPr>
        <p:txBody>
          <a:bodyPr>
            <a:noAutofit/>
          </a:bodyPr>
          <a:lstStyle/>
          <a:p>
            <a:pPr marL="0" indent="0" algn="just">
              <a:buNone/>
            </a:pPr>
            <a:r>
              <a:rPr lang="en-GB" sz="1400" b="1" dirty="0">
                <a:solidFill>
                  <a:schemeClr val="tx1"/>
                </a:solidFill>
                <a:ea typeface="Calibri" panose="020F0502020204030204" pitchFamily="34" charset="0"/>
              </a:rPr>
              <a:t>Priority: Monitor and Evaluate the Implementation of Gender Responsive, Planning, Budgeting, Monitoring, Evaluation and Auditing Framework</a:t>
            </a:r>
          </a:p>
          <a:p>
            <a:pPr marL="0" indent="0" algn="just">
              <a:buNone/>
            </a:pPr>
            <a:r>
              <a:rPr lang="en-GB" sz="1400" b="1" dirty="0">
                <a:solidFill>
                  <a:schemeClr val="tx1"/>
                </a:solidFill>
                <a:ea typeface="Calibri" panose="020F0502020204030204" pitchFamily="34" charset="0"/>
              </a:rPr>
              <a:t>Gender Responsive Budgeting.</a:t>
            </a:r>
          </a:p>
          <a:p>
            <a:pPr algn="just"/>
            <a:r>
              <a:rPr lang="en-GB" sz="1400" dirty="0">
                <a:solidFill>
                  <a:schemeClr val="tx1"/>
                </a:solidFill>
                <a:ea typeface="Calibri" panose="020F0502020204030204" pitchFamily="34" charset="0"/>
              </a:rPr>
              <a:t>Continue to work with National Treasury on the roll out of the gender responsive budgeting guidelines. </a:t>
            </a:r>
          </a:p>
          <a:p>
            <a:pPr marL="0" indent="0" algn="just">
              <a:buNone/>
            </a:pPr>
            <a:r>
              <a:rPr lang="en-GB" sz="1400" b="1" dirty="0">
                <a:solidFill>
                  <a:schemeClr val="tx1"/>
                </a:solidFill>
                <a:ea typeface="Calibri" panose="020F0502020204030204" pitchFamily="34" charset="0"/>
              </a:rPr>
              <a:t>Gender Responsive Monitoring </a:t>
            </a:r>
          </a:p>
          <a:p>
            <a:pPr algn="just"/>
            <a:r>
              <a:rPr lang="en-GB" sz="1400" dirty="0">
                <a:solidFill>
                  <a:schemeClr val="tx1"/>
                </a:solidFill>
                <a:ea typeface="Calibri" panose="020F0502020204030204" pitchFamily="34" charset="0"/>
              </a:rPr>
              <a:t>Continue to undertake monitoring work based on the  targets and indicators in the MTEF 2019-2024 and Monitoring report will be developed. </a:t>
            </a:r>
          </a:p>
          <a:p>
            <a:pPr algn="just"/>
            <a:r>
              <a:rPr lang="en-GB" sz="1400" dirty="0">
                <a:solidFill>
                  <a:schemeClr val="tx1"/>
                </a:solidFill>
                <a:ea typeface="Calibri" panose="020F0502020204030204" pitchFamily="34" charset="0"/>
              </a:rPr>
              <a:t>Continue to monitor the institutionalisation of the GRPBMEAF by all national and provincial departments to develop Bi-annual reports on the institutionalisation of the GRBMEAF.</a:t>
            </a:r>
          </a:p>
        </p:txBody>
      </p:sp>
      <p:sp>
        <p:nvSpPr>
          <p:cNvPr id="3" name="Title 2"/>
          <p:cNvSpPr>
            <a:spLocks noGrp="1"/>
          </p:cNvSpPr>
          <p:nvPr>
            <p:ph type="title"/>
          </p:nvPr>
        </p:nvSpPr>
        <p:spPr>
          <a:xfrm>
            <a:off x="198783" y="1870"/>
            <a:ext cx="7886700" cy="496377"/>
          </a:xfrm>
        </p:spPr>
        <p:txBody>
          <a:bodyPr/>
          <a:lstStyle/>
          <a:p>
            <a:r>
              <a:rPr lang="en-GB" sz="1800" b="1" dirty="0">
                <a:solidFill>
                  <a:srgbClr val="37A76F">
                    <a:lumMod val="75000"/>
                  </a:srgbClr>
                </a:solidFill>
              </a:rPr>
              <a:t>Explanation of Planned Performance…</a:t>
            </a:r>
            <a:endParaRPr lang="en-ZA" dirty="0"/>
          </a:p>
        </p:txBody>
      </p:sp>
    </p:spTree>
    <p:extLst>
      <p:ext uri="{BB962C8B-B14F-4D97-AF65-F5344CB8AC3E}">
        <p14:creationId xmlns:p14="http://schemas.microsoft.com/office/powerpoint/2010/main" xmlns="" val="3445761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2264"/>
            <a:ext cx="9143999" cy="5827594"/>
          </a:xfrm>
        </p:spPr>
        <p:txBody>
          <a:bodyPr>
            <a:normAutofit/>
          </a:bodyPr>
          <a:lstStyle/>
          <a:p>
            <a:pPr marL="0" indent="0">
              <a:lnSpc>
                <a:spcPct val="100000"/>
              </a:lnSpc>
              <a:spcBef>
                <a:spcPts val="0"/>
              </a:spcBef>
              <a:buNone/>
            </a:pPr>
            <a:r>
              <a:rPr lang="en-GB" sz="1400" b="1" dirty="0">
                <a:solidFill>
                  <a:schemeClr val="tx1"/>
                </a:solidFill>
                <a:ea typeface="+mj-ea"/>
              </a:rPr>
              <a:t>International Relations: Priorities</a:t>
            </a:r>
            <a:endParaRPr lang="en-GB" sz="1400" dirty="0">
              <a:solidFill>
                <a:schemeClr val="tx1"/>
              </a:solidFill>
            </a:endParaRPr>
          </a:p>
          <a:p>
            <a:pPr marL="0" indent="0">
              <a:lnSpc>
                <a:spcPct val="100000"/>
              </a:lnSpc>
              <a:spcBef>
                <a:spcPts val="0"/>
              </a:spcBef>
              <a:buNone/>
            </a:pPr>
            <a:r>
              <a:rPr lang="en-GB" sz="1400" dirty="0"/>
              <a:t>1. South Africa is chairing BRICS in 2023 and will be undertaking the following:</a:t>
            </a:r>
          </a:p>
          <a:p>
            <a:pPr>
              <a:lnSpc>
                <a:spcPct val="100000"/>
              </a:lnSpc>
              <a:spcBef>
                <a:spcPts val="0"/>
              </a:spcBef>
            </a:pPr>
            <a:r>
              <a:rPr lang="en-GB" sz="1400" dirty="0"/>
              <a:t>Proposed Meeting of BRICS Ministers of Women’s Affairs – July 2023.</a:t>
            </a:r>
          </a:p>
          <a:p>
            <a:pPr>
              <a:lnSpc>
                <a:spcPct val="100000"/>
              </a:lnSpc>
              <a:spcBef>
                <a:spcPts val="0"/>
              </a:spcBef>
            </a:pPr>
            <a:r>
              <a:rPr lang="en-GB" sz="1400" dirty="0"/>
              <a:t>Proposed meetings of BRICS countries on the concept for the establishment of a BRICS disability forum.</a:t>
            </a:r>
          </a:p>
          <a:p>
            <a:pPr>
              <a:lnSpc>
                <a:spcPct val="100000"/>
              </a:lnSpc>
              <a:spcBef>
                <a:spcPts val="0"/>
              </a:spcBef>
            </a:pPr>
            <a:r>
              <a:rPr lang="en-GB" sz="1400" dirty="0"/>
              <a:t>BRICS Youth Summit and Meeting of BRICS Ministers for Youth – July 2023. </a:t>
            </a:r>
          </a:p>
          <a:p>
            <a:pPr>
              <a:lnSpc>
                <a:spcPct val="100000"/>
              </a:lnSpc>
              <a:spcBef>
                <a:spcPts val="0"/>
              </a:spcBef>
            </a:pPr>
            <a:endParaRPr lang="en-GB" sz="1400" dirty="0"/>
          </a:p>
          <a:p>
            <a:pPr marL="0" indent="0">
              <a:lnSpc>
                <a:spcPct val="100000"/>
              </a:lnSpc>
              <a:spcBef>
                <a:spcPts val="0"/>
              </a:spcBef>
              <a:buNone/>
            </a:pPr>
            <a:r>
              <a:rPr lang="en-GB" sz="1400" dirty="0"/>
              <a:t>2. Unit will continue its work on Bilateral Engagements on finalising MOUs signed and development of implementation plans; </a:t>
            </a:r>
          </a:p>
          <a:p>
            <a:pPr marL="0" indent="0">
              <a:lnSpc>
                <a:spcPct val="100000"/>
              </a:lnSpc>
              <a:spcBef>
                <a:spcPts val="0"/>
              </a:spcBef>
              <a:buNone/>
            </a:pPr>
            <a:endParaRPr lang="en-GB" sz="1400" dirty="0"/>
          </a:p>
          <a:p>
            <a:pPr marL="0" indent="0">
              <a:lnSpc>
                <a:spcPct val="100000"/>
              </a:lnSpc>
              <a:spcBef>
                <a:spcPts val="0"/>
              </a:spcBef>
              <a:buNone/>
            </a:pPr>
            <a:r>
              <a:rPr lang="en-GB" sz="1400" dirty="0"/>
              <a:t>3. The Unit will continue its work on multilateral engagements including preparations for participation in the 68</a:t>
            </a:r>
            <a:r>
              <a:rPr lang="en-GB" sz="1400" baseline="30000" dirty="0"/>
              <a:t>th</a:t>
            </a:r>
            <a:r>
              <a:rPr lang="en-GB" sz="1400" dirty="0"/>
              <a:t> Session of the UN Commission on the Status of Women in March 2024; the 13</a:t>
            </a:r>
            <a:r>
              <a:rPr lang="en-GB" sz="1400" baseline="30000" dirty="0"/>
              <a:t>th</a:t>
            </a:r>
            <a:r>
              <a:rPr lang="en-GB" sz="1400" dirty="0"/>
              <a:t> Commonwealth Women Ministers’ Meeting (13 WAMM), Disability COSP, Commonwealth Youth Ministers’ Meetings, SADC Women’s Ministers’ Meeting and AU STC Ministerial meetings on Youth and Gender among others.</a:t>
            </a:r>
          </a:p>
          <a:p>
            <a:pPr marL="0" indent="0">
              <a:lnSpc>
                <a:spcPct val="100000"/>
              </a:lnSpc>
              <a:spcBef>
                <a:spcPts val="0"/>
              </a:spcBef>
              <a:buNone/>
            </a:pPr>
            <a:endParaRPr lang="en-GB" sz="1400" dirty="0"/>
          </a:p>
          <a:p>
            <a:pPr marL="0" indent="0">
              <a:lnSpc>
                <a:spcPct val="100000"/>
              </a:lnSpc>
              <a:spcBef>
                <a:spcPts val="0"/>
              </a:spcBef>
              <a:buNone/>
            </a:pPr>
            <a:r>
              <a:rPr lang="en-GB" sz="1400" dirty="0"/>
              <a:t>4. Work through the Interdepartmental Task Team on implementation and monitoring of all concluding observations, recommendations and list of issues from Treaty Bodies based on Country reporting obligations.</a:t>
            </a:r>
          </a:p>
          <a:p>
            <a:pPr marL="0" indent="0">
              <a:lnSpc>
                <a:spcPct val="100000"/>
              </a:lnSpc>
              <a:spcBef>
                <a:spcPts val="0"/>
              </a:spcBef>
              <a:buNone/>
            </a:pPr>
            <a:endParaRPr lang="en-GB" sz="1400" dirty="0"/>
          </a:p>
          <a:p>
            <a:pPr marL="0" indent="0">
              <a:lnSpc>
                <a:spcPct val="100000"/>
              </a:lnSpc>
              <a:spcBef>
                <a:spcPts val="0"/>
              </a:spcBef>
              <a:buNone/>
            </a:pPr>
            <a:r>
              <a:rPr lang="en-GB" sz="1400" dirty="0"/>
              <a:t>5. Undertake benchmarking on poverty alleviation best practices with the four other BRICS member states.</a:t>
            </a:r>
          </a:p>
          <a:p>
            <a:pPr marL="0" indent="0">
              <a:lnSpc>
                <a:spcPct val="100000"/>
              </a:lnSpc>
              <a:spcBef>
                <a:spcPts val="0"/>
              </a:spcBef>
              <a:buNone/>
            </a:pPr>
            <a:endParaRPr lang="en-GB" sz="1400" dirty="0"/>
          </a:p>
          <a:p>
            <a:pPr marL="0" indent="0">
              <a:lnSpc>
                <a:spcPct val="100000"/>
              </a:lnSpc>
              <a:spcBef>
                <a:spcPts val="0"/>
              </a:spcBef>
              <a:buNone/>
            </a:pPr>
            <a:r>
              <a:rPr lang="en-GB" sz="1400" dirty="0"/>
              <a:t>Budget for each activity will depend on location of meeting, number of participants from the department per the directive of the Executive leadership of the department.</a:t>
            </a:r>
          </a:p>
          <a:p>
            <a:pPr marL="0" indent="0">
              <a:buNone/>
            </a:pPr>
            <a:endParaRPr lang="en-GB" dirty="0"/>
          </a:p>
          <a:p>
            <a:pPr marL="0" indent="0">
              <a:buNone/>
            </a:pPr>
            <a:endParaRPr lang="en-GB" dirty="0"/>
          </a:p>
          <a:p>
            <a:pPr marL="0" indent="0">
              <a:buNone/>
            </a:pPr>
            <a:endParaRPr lang="en-ZA" dirty="0"/>
          </a:p>
        </p:txBody>
      </p:sp>
      <p:sp>
        <p:nvSpPr>
          <p:cNvPr id="3" name="Title 2"/>
          <p:cNvSpPr>
            <a:spLocks noGrp="1"/>
          </p:cNvSpPr>
          <p:nvPr>
            <p:ph type="title"/>
          </p:nvPr>
        </p:nvSpPr>
        <p:spPr>
          <a:xfrm>
            <a:off x="0" y="109183"/>
            <a:ext cx="9144000" cy="573205"/>
          </a:xfrm>
        </p:spPr>
        <p:txBody>
          <a:bodyPr/>
          <a:lstStyle/>
          <a:p>
            <a:r>
              <a:rPr lang="en-GB" sz="1800" b="1" dirty="0">
                <a:solidFill>
                  <a:srgbClr val="37A76F">
                    <a:lumMod val="75000"/>
                  </a:srgbClr>
                </a:solidFill>
              </a:rPr>
              <a:t>Explanation of Planned Performance… </a:t>
            </a:r>
            <a:endParaRPr lang="en-ZA" sz="2400" b="1" dirty="0"/>
          </a:p>
        </p:txBody>
      </p:sp>
    </p:spTree>
    <p:extLst>
      <p:ext uri="{BB962C8B-B14F-4D97-AF65-F5344CB8AC3E}">
        <p14:creationId xmlns:p14="http://schemas.microsoft.com/office/powerpoint/2010/main" xmlns="" val="1235763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0" y="0"/>
            <a:ext cx="8736495" cy="1009934"/>
          </a:xfrm>
        </p:spPr>
        <p:txBody>
          <a:bodyPr>
            <a:normAutofit/>
          </a:bodyPr>
          <a:lstStyle/>
          <a:p>
            <a:pPr lvl="0" eaLnBrk="0" fontAlgn="base" hangingPunct="0">
              <a:lnSpc>
                <a:spcPct val="100000"/>
              </a:lnSpc>
              <a:spcAft>
                <a:spcPct val="0"/>
              </a:spcAft>
            </a:pPr>
            <a:r>
              <a:rPr lang="en-GB" sz="1800" b="1" dirty="0">
                <a:solidFill>
                  <a:srgbClr val="37A76F">
                    <a:lumMod val="75000"/>
                  </a:srgbClr>
                </a:solidFill>
              </a:rPr>
              <a:t>Explanation of Planned Performance… </a:t>
            </a:r>
            <a:r>
              <a:rPr lang="en-GB" b="1" dirty="0">
                <a:latin typeface="Arial Rounded MT Bold" panose="020F0704030504030204" pitchFamily="34" charset="0"/>
              </a:rPr>
              <a:t/>
            </a:r>
            <a:br>
              <a:rPr lang="en-GB" b="1" dirty="0">
                <a:latin typeface="Arial Rounded MT Bold" panose="020F0704030504030204" pitchFamily="34" charset="0"/>
              </a:rPr>
            </a:br>
            <a:endParaRPr lang="en-ZA" b="1"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0" y="471399"/>
            <a:ext cx="9143999" cy="5987153"/>
          </a:xfrm>
        </p:spPr>
        <p:txBody>
          <a:bodyPr>
            <a:normAutofit/>
          </a:bodyPr>
          <a:lstStyle/>
          <a:p>
            <a:pPr lvl="0" algn="just">
              <a:lnSpc>
                <a:spcPct val="100000"/>
              </a:lnSpc>
              <a:buFont typeface="Wingdings" panose="05000000000000000000" pitchFamily="2" charset="2"/>
              <a:buChar char="§"/>
            </a:pPr>
            <a:r>
              <a:rPr lang="en-GB" sz="1400" b="1" dirty="0"/>
              <a:t>Stakeholder Management and Capacity Building: Priorities: </a:t>
            </a:r>
            <a:r>
              <a:rPr lang="en-GB" sz="1400" dirty="0">
                <a:solidFill>
                  <a:schemeClr val="tx1"/>
                </a:solidFill>
                <a:ea typeface="Times New Roman" panose="02020603050405020304" pitchFamily="18" charset="0"/>
              </a:rPr>
              <a:t>12</a:t>
            </a:r>
            <a:r>
              <a:rPr lang="en-GB" sz="1400" dirty="0">
                <a:solidFill>
                  <a:srgbClr val="001F00"/>
                </a:solidFill>
                <a:ea typeface="Times New Roman" panose="02020603050405020304" pitchFamily="18" charset="0"/>
              </a:rPr>
              <a:t> </a:t>
            </a:r>
            <a:r>
              <a:rPr lang="en-GB" sz="1400" dirty="0">
                <a:solidFill>
                  <a:schemeClr val="tx1"/>
                </a:solidFill>
                <a:ea typeface="Times New Roman" panose="02020603050405020304" pitchFamily="18" charset="0"/>
              </a:rPr>
              <a:t>Stakeholder Engagements: </a:t>
            </a:r>
          </a:p>
          <a:p>
            <a:pPr lvl="0" algn="just">
              <a:lnSpc>
                <a:spcPct val="100000"/>
              </a:lnSpc>
              <a:buFont typeface="Wingdings" panose="05000000000000000000" pitchFamily="2" charset="2"/>
              <a:buChar char="q"/>
            </a:pPr>
            <a:r>
              <a:rPr lang="en-GB" sz="1400" dirty="0">
                <a:solidFill>
                  <a:schemeClr val="tx1"/>
                </a:solidFill>
                <a:ea typeface="Times New Roman" panose="02020603050405020304" pitchFamily="18" charset="0"/>
              </a:rPr>
              <a:t>Work with Youth sub-programme on activities related to youth employment and job creation with a focus on priorities identified: agriculture and agro-processing; green economy including in the waste management sector; oceans economy; creative industry; manufacturing; among others.</a:t>
            </a:r>
          </a:p>
          <a:p>
            <a:pPr lvl="0" algn="just">
              <a:lnSpc>
                <a:spcPct val="100000"/>
              </a:lnSpc>
              <a:buFont typeface="Wingdings" panose="05000000000000000000" pitchFamily="2" charset="2"/>
              <a:buChar char="q"/>
            </a:pPr>
            <a:r>
              <a:rPr lang="en-GB" sz="1400" dirty="0">
                <a:solidFill>
                  <a:schemeClr val="tx1"/>
                </a:solidFill>
                <a:ea typeface="Times New Roman" panose="02020603050405020304" pitchFamily="18" charset="0"/>
              </a:rPr>
              <a:t>Work with Programme 2 on supporting the work on Gender Based Violence, including through the training to Taxi drivers and Operators and drivers in the transport industry. This is done in partnership also with National School of Government, SANTACO Taxi Association and Department of Transport.</a:t>
            </a:r>
          </a:p>
          <a:p>
            <a:pPr lvl="0" algn="just">
              <a:lnSpc>
                <a:spcPct val="100000"/>
              </a:lnSpc>
              <a:buFont typeface="Wingdings" panose="05000000000000000000" pitchFamily="2" charset="2"/>
              <a:buChar char="q"/>
            </a:pPr>
            <a:r>
              <a:rPr lang="en-GB" sz="1400" dirty="0">
                <a:solidFill>
                  <a:schemeClr val="tx1"/>
                </a:solidFill>
                <a:ea typeface="Times New Roman" panose="02020603050405020304" pitchFamily="18" charset="0"/>
              </a:rPr>
              <a:t>Work with Programme 2 and 4 on supporting the work on economic opportunities for the three sectors.</a:t>
            </a:r>
          </a:p>
          <a:p>
            <a:pPr lvl="0" algn="just">
              <a:lnSpc>
                <a:spcPct val="100000"/>
              </a:lnSpc>
              <a:buFont typeface="Wingdings" panose="05000000000000000000" pitchFamily="2" charset="2"/>
              <a:buChar char="q"/>
            </a:pPr>
            <a:r>
              <a:rPr lang="en-GB" sz="1400" dirty="0">
                <a:solidFill>
                  <a:schemeClr val="tx1"/>
                </a:solidFill>
                <a:ea typeface="Times New Roman" panose="02020603050405020304" pitchFamily="18" charset="0"/>
              </a:rPr>
              <a:t>Work with Sub-programme Disability Rights on advocacy related activities.</a:t>
            </a:r>
          </a:p>
          <a:p>
            <a:pPr lvl="0" algn="just">
              <a:lnSpc>
                <a:spcPct val="100000"/>
              </a:lnSpc>
              <a:buFont typeface="Wingdings" panose="05000000000000000000" pitchFamily="2" charset="2"/>
              <a:buChar char="q"/>
            </a:pPr>
            <a:r>
              <a:rPr lang="en-GB" sz="1400" dirty="0">
                <a:solidFill>
                  <a:schemeClr val="tx1"/>
                </a:solidFill>
                <a:ea typeface="Times New Roman" panose="02020603050405020304" pitchFamily="18" charset="0"/>
              </a:rPr>
              <a:t>Budget for stakeholder engagements will be from the unit’s MTEF allocation in supporting the various activities in relation to consultation meetings on the concepts developed by other sub-programmes, project management meetings and follow up meetings with the stakeholders. </a:t>
            </a:r>
          </a:p>
          <a:p>
            <a:pPr marL="0" lvl="0" indent="0" algn="just">
              <a:lnSpc>
                <a:spcPct val="100000"/>
              </a:lnSpc>
              <a:buNone/>
            </a:pPr>
            <a:endParaRPr lang="en-ZA" dirty="0">
              <a:solidFill>
                <a:srgbClr val="001F00"/>
              </a:solidFill>
              <a:ea typeface="Times New Roman" panose="02020603050405020304" pitchFamily="18" charset="0"/>
            </a:endParaRPr>
          </a:p>
        </p:txBody>
      </p:sp>
    </p:spTree>
    <p:extLst>
      <p:ext uri="{BB962C8B-B14F-4D97-AF65-F5344CB8AC3E}">
        <p14:creationId xmlns:p14="http://schemas.microsoft.com/office/powerpoint/2010/main" xmlns="" val="3184074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0" y="42877"/>
            <a:ext cx="8736495" cy="1021648"/>
          </a:xfrm>
        </p:spPr>
        <p:txBody>
          <a:bodyPr>
            <a:normAutofit/>
          </a:bodyPr>
          <a:lstStyle/>
          <a:p>
            <a:pPr lvl="0" eaLnBrk="0" fontAlgn="base" hangingPunct="0">
              <a:lnSpc>
                <a:spcPct val="100000"/>
              </a:lnSpc>
              <a:spcAft>
                <a:spcPct val="0"/>
              </a:spcAft>
            </a:pPr>
            <a:r>
              <a:rPr lang="en-GB" sz="1800" b="1" dirty="0">
                <a:solidFill>
                  <a:srgbClr val="339966"/>
                </a:solidFill>
              </a:rPr>
              <a:t>Explanation of Planned Performance…</a:t>
            </a:r>
            <a:endParaRPr lang="en-ZA" b="1"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0" y="749694"/>
            <a:ext cx="9143999" cy="5452189"/>
          </a:xfrm>
        </p:spPr>
        <p:txBody>
          <a:bodyPr>
            <a:normAutofit/>
          </a:bodyPr>
          <a:lstStyle/>
          <a:p>
            <a:pPr marL="0" indent="0" algn="just">
              <a:lnSpc>
                <a:spcPct val="100000"/>
              </a:lnSpc>
              <a:buNone/>
            </a:pPr>
            <a:r>
              <a:rPr lang="en-GB" sz="1400" b="1" dirty="0"/>
              <a:t>Stakeholder Management and Capacity Building Priorities: </a:t>
            </a:r>
            <a:r>
              <a:rPr lang="en-US" sz="1400" dirty="0">
                <a:solidFill>
                  <a:schemeClr val="tx1"/>
                </a:solidFill>
              </a:rPr>
              <a:t>4 Community Mobilization Initiatives are:</a:t>
            </a:r>
          </a:p>
          <a:p>
            <a:pPr algn="just">
              <a:lnSpc>
                <a:spcPct val="100000"/>
              </a:lnSpc>
            </a:pPr>
            <a:r>
              <a:rPr lang="en-US" sz="1400" dirty="0"/>
              <a:t>Undertake National Women’s Month Programme – in 2023 we are intending to coordinate with various stakeholders a 4 day programme focusing on the Oceans Economy and opportunities for women, young women and women with disabilities; </a:t>
            </a:r>
          </a:p>
          <a:p>
            <a:pPr algn="just">
              <a:lnSpc>
                <a:spcPct val="100000"/>
              </a:lnSpc>
            </a:pPr>
            <a:r>
              <a:rPr lang="en-US" sz="1400" dirty="0"/>
              <a:t>Undertake the 16 Days of Activism Programme in collaboration with Programme 2 and coordinate with various stakeholders in the country.</a:t>
            </a:r>
          </a:p>
          <a:p>
            <a:pPr algn="just">
              <a:lnSpc>
                <a:spcPct val="100000"/>
              </a:lnSpc>
            </a:pPr>
            <a:r>
              <a:rPr lang="en-US" sz="1400" dirty="0"/>
              <a:t>Coordinate the consultation for the country’s participation in the 68</a:t>
            </a:r>
            <a:r>
              <a:rPr lang="en-US" sz="1400" baseline="30000" dirty="0"/>
              <a:t>th</a:t>
            </a:r>
            <a:r>
              <a:rPr lang="en-US" sz="1400" dirty="0"/>
              <a:t> Session of the UN Commission on the Status of Women in March 2024.</a:t>
            </a:r>
          </a:p>
          <a:p>
            <a:pPr algn="just">
              <a:lnSpc>
                <a:spcPct val="100000"/>
              </a:lnSpc>
            </a:pPr>
            <a:r>
              <a:rPr lang="en-US" sz="1400" dirty="0"/>
              <a:t>Also support the National Youth Day initiative.</a:t>
            </a:r>
          </a:p>
          <a:p>
            <a:pPr algn="just">
              <a:lnSpc>
                <a:spcPct val="100000"/>
              </a:lnSpc>
            </a:pPr>
            <a:r>
              <a:rPr lang="en-US" sz="1400" dirty="0"/>
              <a:t>Support the Disability Rights month </a:t>
            </a:r>
            <a:r>
              <a:rPr lang="en-US" sz="1400" dirty="0" err="1"/>
              <a:t>programme</a:t>
            </a:r>
            <a:r>
              <a:rPr lang="en-US" sz="1400" dirty="0"/>
              <a:t>.</a:t>
            </a:r>
          </a:p>
          <a:p>
            <a:pPr marL="0" indent="0" algn="just">
              <a:lnSpc>
                <a:spcPct val="100000"/>
              </a:lnSpc>
              <a:buNone/>
            </a:pPr>
            <a:r>
              <a:rPr lang="en-GB" sz="1400" b="1" dirty="0"/>
              <a:t>Total budget available for Good and Service </a:t>
            </a:r>
            <a:r>
              <a:rPr lang="en-GB" sz="1400" dirty="0"/>
              <a:t>is R7 845 000 to cover 12 stakeholder engagements &amp; 4 community mobilization initiatives.</a:t>
            </a:r>
          </a:p>
          <a:p>
            <a:pPr algn="just"/>
            <a:endParaRPr lang="en-US" dirty="0"/>
          </a:p>
          <a:p>
            <a:pPr algn="just"/>
            <a:endParaRPr lang="en-US"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xmlns="" val="2365380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198031"/>
            <a:ext cx="8736495" cy="892805"/>
          </a:xfrm>
        </p:spPr>
        <p:txBody>
          <a:bodyPr>
            <a:normAutofit fontScale="90000"/>
          </a:bodyPr>
          <a:lstStyle/>
          <a:p>
            <a:pPr lvl="0">
              <a:lnSpc>
                <a:spcPct val="100000"/>
              </a:lnSpc>
              <a:spcBef>
                <a:spcPts val="0"/>
              </a:spcBef>
            </a:pPr>
            <a:r>
              <a:rPr lang="en-GB" sz="2200" b="1" dirty="0">
                <a:solidFill>
                  <a:schemeClr val="accent4">
                    <a:lumMod val="75000"/>
                  </a:schemeClr>
                </a:solidFill>
              </a:rPr>
              <a:t>Programme 4: Mainstreaming Youth and Persons with Disabilities Rights and Advocacy</a:t>
            </a:r>
            <a:r>
              <a:rPr lang="en-US" sz="2200" dirty="0">
                <a:solidFill>
                  <a:srgbClr val="006632"/>
                </a:solidFill>
                <a:ea typeface="+mn-ea"/>
              </a:rPr>
              <a:t/>
            </a:r>
            <a:br>
              <a:rPr lang="en-US" sz="2200" dirty="0">
                <a:solidFill>
                  <a:srgbClr val="006632"/>
                </a:solidFill>
                <a:ea typeface="+mn-ea"/>
              </a:rPr>
            </a:br>
            <a:r>
              <a:rPr lang="en-US" sz="1800" dirty="0">
                <a:solidFill>
                  <a:srgbClr val="006632"/>
                </a:solidFill>
              </a:rPr>
              <a:t/>
            </a:r>
            <a:br>
              <a:rPr lang="en-US" sz="1800" dirty="0">
                <a:solidFill>
                  <a:srgbClr val="006632"/>
                </a:solidFill>
              </a:rPr>
            </a:br>
            <a:endParaRPr lang="en-US" sz="1800" dirty="0">
              <a:solidFill>
                <a:srgbClr val="006632"/>
              </a:solidFill>
              <a:ea typeface="+mn-ea"/>
            </a:endParaRPr>
          </a:p>
        </p:txBody>
      </p:sp>
      <p:sp>
        <p:nvSpPr>
          <p:cNvPr id="3" name="Content Placeholder 2"/>
          <p:cNvSpPr>
            <a:spLocks noGrp="1"/>
          </p:cNvSpPr>
          <p:nvPr>
            <p:ph idx="1"/>
          </p:nvPr>
        </p:nvSpPr>
        <p:spPr>
          <a:xfrm>
            <a:off x="198783" y="1684718"/>
            <a:ext cx="8736495"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a:t>			     </a:t>
            </a:r>
          </a:p>
        </p:txBody>
      </p:sp>
      <p:sp>
        <p:nvSpPr>
          <p:cNvPr id="5" name="object 15">
            <a:extLst>
              <a:ext uri="{FF2B5EF4-FFF2-40B4-BE49-F238E27FC236}">
                <a16:creationId xmlns:a16="http://schemas.microsoft.com/office/drawing/2014/main" xmlns="" id="{86B5EF27-0570-2547-B04B-59209C87DA72}"/>
              </a:ext>
            </a:extLst>
          </p:cNvPr>
          <p:cNvSpPr txBox="1"/>
          <p:nvPr/>
        </p:nvSpPr>
        <p:spPr>
          <a:xfrm>
            <a:off x="373487" y="1710476"/>
            <a:ext cx="2779288" cy="4591000"/>
          </a:xfrm>
          <a:prstGeom prst="rect">
            <a:avLst/>
          </a:prstGeom>
          <a:solidFill>
            <a:schemeClr val="accent3">
              <a:lumMod val="75000"/>
            </a:schemeClr>
          </a:solidFill>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latin typeface="Times New Roman"/>
              <a:cs typeface="Times New Roman"/>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sz="1400" i="0" u="none" strike="noStrike" kern="0" cap="none" spc="0" normalizeH="0" baseline="0" noProof="0" dirty="0">
                <a:ln>
                  <a:noFill/>
                </a:ln>
                <a:solidFill>
                  <a:srgbClr val="FFFFFF"/>
                </a:solidFill>
                <a:effectLst/>
                <a:uLnTx/>
                <a:uFillTx/>
                <a:latin typeface="Arial"/>
                <a:cs typeface="Arial"/>
              </a:rPr>
              <a:t>Purpose</a:t>
            </a:r>
            <a:endParaRPr lang="en-ZA" sz="1400" kern="0" dirty="0">
              <a:solidFill>
                <a:prstClr val="black"/>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US"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p:txBody>
      </p:sp>
      <p:sp>
        <p:nvSpPr>
          <p:cNvPr id="6" name="object 17">
            <a:extLst>
              <a:ext uri="{FF2B5EF4-FFF2-40B4-BE49-F238E27FC236}">
                <a16:creationId xmlns:a16="http://schemas.microsoft.com/office/drawing/2014/main" xmlns="" id="{DE934622-4CC6-2A4B-B57C-779BE16CC816}"/>
              </a:ext>
            </a:extLst>
          </p:cNvPr>
          <p:cNvSpPr/>
          <p:nvPr/>
        </p:nvSpPr>
        <p:spPr>
          <a:xfrm>
            <a:off x="582032" y="1825838"/>
            <a:ext cx="1695947" cy="938417"/>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01734984"/>
              </p:ext>
            </p:extLst>
          </p:nvPr>
        </p:nvGraphicFramePr>
        <p:xfrm>
          <a:off x="3152775" y="1704174"/>
          <a:ext cx="5553075" cy="4959160"/>
        </p:xfrm>
        <a:graphic>
          <a:graphicData uri="http://schemas.openxmlformats.org/drawingml/2006/table">
            <a:tbl>
              <a:tblPr firstRow="1" bandRow="1">
                <a:tableStyleId>{5C22544A-7EE6-4342-B048-85BDC9FD1C3A}</a:tableStyleId>
              </a:tblPr>
              <a:tblGrid>
                <a:gridCol w="5553075">
                  <a:extLst>
                    <a:ext uri="{9D8B030D-6E8A-4147-A177-3AD203B41FA5}">
                      <a16:colId xmlns:a16="http://schemas.microsoft.com/office/drawing/2014/main" xmlns="" val="20000"/>
                    </a:ext>
                  </a:extLst>
                </a:gridCol>
              </a:tblGrid>
              <a:tr h="4597566">
                <a:tc>
                  <a:txBody>
                    <a:bodyPr/>
                    <a:lstStyle/>
                    <a:p>
                      <a:pPr algn="just"/>
                      <a:r>
                        <a:rPr lang="en-US" sz="1400" dirty="0">
                          <a:solidFill>
                            <a:prstClr val="black"/>
                          </a:solidFill>
                          <a:latin typeface="Arial" panose="020B0604020202020204" pitchFamily="34" charset="0"/>
                          <a:cs typeface="Arial" panose="020B0604020202020204" pitchFamily="34" charset="0"/>
                        </a:rPr>
                        <a:t>The</a:t>
                      </a:r>
                      <a:r>
                        <a:rPr lang="en-US" sz="1400" spc="-8" dirty="0">
                          <a:solidFill>
                            <a:prstClr val="black"/>
                          </a:solidFill>
                          <a:latin typeface="Arial" panose="020B0604020202020204" pitchFamily="34" charset="0"/>
                          <a:cs typeface="Arial" panose="020B0604020202020204" pitchFamily="34" charset="0"/>
                        </a:rPr>
                        <a:t> </a:t>
                      </a:r>
                      <a:r>
                        <a:rPr lang="en-US" sz="1400" spc="-4" dirty="0">
                          <a:solidFill>
                            <a:prstClr val="black"/>
                          </a:solidFill>
                          <a:latin typeface="Arial" panose="020B0604020202020204" pitchFamily="34" charset="0"/>
                          <a:cs typeface="Arial" panose="020B0604020202020204" pitchFamily="34" charset="0"/>
                        </a:rPr>
                        <a:t>programme</a:t>
                      </a:r>
                      <a:r>
                        <a:rPr lang="en-US" sz="1400" spc="-1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consists</a:t>
                      </a:r>
                      <a:r>
                        <a:rPr lang="en-US" sz="1400" spc="-8" dirty="0">
                          <a:solidFill>
                            <a:prstClr val="black"/>
                          </a:solidFill>
                          <a:latin typeface="Arial" panose="020B0604020202020204" pitchFamily="34" charset="0"/>
                          <a:cs typeface="Arial" panose="020B0604020202020204" pitchFamily="34" charset="0"/>
                        </a:rPr>
                        <a:t> </a:t>
                      </a:r>
                      <a:r>
                        <a:rPr lang="en-US" sz="1400" spc="-4" dirty="0">
                          <a:solidFill>
                            <a:prstClr val="black"/>
                          </a:solidFill>
                          <a:latin typeface="Arial" panose="020B0604020202020204" pitchFamily="34" charset="0"/>
                          <a:cs typeface="Arial" panose="020B0604020202020204" pitchFamily="34" charset="0"/>
                        </a:rPr>
                        <a:t>of</a:t>
                      </a:r>
                      <a:r>
                        <a:rPr lang="en-US" sz="1400" spc="-1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the</a:t>
                      </a:r>
                      <a:r>
                        <a:rPr lang="en-US" sz="1400" spc="-8"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following</a:t>
                      </a:r>
                      <a:r>
                        <a:rPr lang="en-US" sz="1400" spc="-8"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sub</a:t>
                      </a:r>
                      <a:r>
                        <a:rPr lang="en-US" sz="1400" baseline="0" dirty="0">
                          <a:solidFill>
                            <a:prstClr val="black"/>
                          </a:solidFill>
                          <a:latin typeface="Arial" panose="020B0604020202020204" pitchFamily="34" charset="0"/>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programmes:</a:t>
                      </a:r>
                    </a:p>
                    <a:p>
                      <a:pPr algn="just"/>
                      <a:endParaRPr lang="en-ZA" sz="1400" b="0" i="0" u="none" strike="noStrike" baseline="0" dirty="0">
                        <a:solidFill>
                          <a:srgbClr val="A15B09"/>
                        </a:solidFill>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400" b="1" dirty="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Management: Advocacy and Mainstreaming for the Rights of Youth of Persons with Disabilities</a:t>
                      </a:r>
                      <a:endParaRPr lang="en-ZA" sz="1400" dirty="0">
                        <a:solidFill>
                          <a:schemeClr val="accent3">
                            <a:lumMod val="75000"/>
                          </a:schemeClr>
                        </a:solidFill>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400" b="1" dirty="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Advocacy and Mainstreaming for the Rights of Youth (RAMRY):</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manage advocacy and mainstreaming regarding rights, transformation for social and economic empowerment of youth.</a:t>
                      </a:r>
                      <a:endParaRPr lang="en-ZA" sz="1400" b="0" dirty="0">
                        <a:solidFill>
                          <a:schemeClr val="tx1"/>
                        </a:solidFill>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400" b="1" dirty="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Advocacy and Mainstreaming for the Rights of Persons with Disabilities: </a:t>
                      </a:r>
                      <a:r>
                        <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advocate and mainstream for the transformation and empowerment and to promote good governance regarding rights, transformation and empowerment of persons with disabilities.</a:t>
                      </a:r>
                      <a:endParaRPr lang="en-ZA" sz="1400" b="0" dirty="0">
                        <a:solidFill>
                          <a:schemeClr val="tx1"/>
                        </a:solidFill>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400" b="1" dirty="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National Youth Development Agency (NYDA) Oversight (NYDAO): </a:t>
                      </a:r>
                      <a:r>
                        <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coordinate entity interface promote good governance, and perform oversight of the NYDA.</a:t>
                      </a:r>
                      <a:endParaRPr lang="en-ZA" sz="1400" b="0" dirty="0">
                        <a:solidFill>
                          <a:schemeClr val="tx1"/>
                        </a:solidFill>
                        <a:effectLst/>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xmlns="" val="10000"/>
                  </a:ext>
                </a:extLst>
              </a:tr>
            </a:tbl>
          </a:graphicData>
        </a:graphic>
      </p:graphicFrame>
      <p:sp>
        <p:nvSpPr>
          <p:cNvPr id="10" name="Rectangle 9"/>
          <p:cNvSpPr/>
          <p:nvPr/>
        </p:nvSpPr>
        <p:spPr>
          <a:xfrm>
            <a:off x="463720" y="3358137"/>
            <a:ext cx="2598822" cy="242235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spcBef>
                <a:spcPts val="821"/>
              </a:spcBef>
            </a:pPr>
            <a:r>
              <a:rPr lang="en-US" sz="1400" kern="0" spc="-4" dirty="0">
                <a:solidFill>
                  <a:srgbClr val="FFFFFF"/>
                </a:solidFill>
                <a:latin typeface="Arial"/>
                <a:cs typeface="Arial"/>
              </a:rPr>
              <a:t>The purpose of this programme is to promote good governance regarding the rights and transformation of the social and economic empowerment of youth and persons with disabilities</a:t>
            </a:r>
          </a:p>
        </p:txBody>
      </p:sp>
    </p:spTree>
    <p:extLst>
      <p:ext uri="{BB962C8B-B14F-4D97-AF65-F5344CB8AC3E}">
        <p14:creationId xmlns:p14="http://schemas.microsoft.com/office/powerpoint/2010/main" xmlns="" val="3641297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454726865"/>
              </p:ext>
            </p:extLst>
          </p:nvPr>
        </p:nvGraphicFramePr>
        <p:xfrm>
          <a:off x="341195" y="668741"/>
          <a:ext cx="8502554" cy="5635807"/>
        </p:xfrm>
        <a:graphic>
          <a:graphicData uri="http://schemas.openxmlformats.org/drawingml/2006/table">
            <a:tbl>
              <a:tblPr firstRow="1" bandRow="1">
                <a:tableStyleId>{5C22544A-7EE6-4342-B048-85BDC9FD1C3A}</a:tableStyleId>
              </a:tblPr>
              <a:tblGrid>
                <a:gridCol w="2115703">
                  <a:extLst>
                    <a:ext uri="{9D8B030D-6E8A-4147-A177-3AD203B41FA5}">
                      <a16:colId xmlns:a16="http://schemas.microsoft.com/office/drawing/2014/main" xmlns="" val="20000"/>
                    </a:ext>
                  </a:extLst>
                </a:gridCol>
                <a:gridCol w="2115703">
                  <a:extLst>
                    <a:ext uri="{9D8B030D-6E8A-4147-A177-3AD203B41FA5}">
                      <a16:colId xmlns:a16="http://schemas.microsoft.com/office/drawing/2014/main" xmlns="" val="20001"/>
                    </a:ext>
                  </a:extLst>
                </a:gridCol>
                <a:gridCol w="2115805">
                  <a:extLst>
                    <a:ext uri="{9D8B030D-6E8A-4147-A177-3AD203B41FA5}">
                      <a16:colId xmlns:a16="http://schemas.microsoft.com/office/drawing/2014/main" xmlns="" val="20002"/>
                    </a:ext>
                  </a:extLst>
                </a:gridCol>
                <a:gridCol w="2155343">
                  <a:extLst>
                    <a:ext uri="{9D8B030D-6E8A-4147-A177-3AD203B41FA5}">
                      <a16:colId xmlns:a16="http://schemas.microsoft.com/office/drawing/2014/main" xmlns="" val="20003"/>
                    </a:ext>
                  </a:extLst>
                </a:gridCol>
              </a:tblGrid>
              <a:tr h="402114">
                <a:tc>
                  <a:txBody>
                    <a:bodyPr/>
                    <a:lstStyle/>
                    <a:p>
                      <a:r>
                        <a:rPr lang="en-US" sz="1400" b="0"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r>
                        <a:rPr lang="en-US" sz="1400" b="0"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r>
                        <a:rPr lang="en-US" sz="1400" b="0"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r>
                        <a:rPr lang="en-US" sz="1400" b="0"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402114">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Advocacy and Mainstreaming for the Youth</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0001"/>
                  </a:ext>
                </a:extLst>
              </a:tr>
              <a:tr h="938171">
                <a:tc>
                  <a:txBody>
                    <a:bodyPr/>
                    <a:lstStyle/>
                    <a:p>
                      <a:pPr algn="just">
                        <a:spcAft>
                          <a:spcPts val="0"/>
                        </a:spcAft>
                      </a:pPr>
                      <a:r>
                        <a:rPr lang="en-GB" sz="1400" dirty="0">
                          <a:effectLst/>
                          <a:latin typeface="Arial" panose="020B0604020202020204" pitchFamily="34" charset="0"/>
                          <a:cs typeface="Arial" panose="020B0604020202020204" pitchFamily="34" charset="0"/>
                        </a:rPr>
                        <a:t>Rights of WYPD realised</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NYP implementation monitored </a:t>
                      </a: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Number of NYP implementation monitoring reports produced</a:t>
                      </a: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4 NYP implementation monitoring  reports produced</a:t>
                      </a:r>
                    </a:p>
                  </a:txBody>
                  <a:tcPr marL="68580" marR="68580" marT="0" marB="0"/>
                </a:tc>
                <a:extLst>
                  <a:ext uri="{0D108BD9-81ED-4DB2-BD59-A6C34878D82A}">
                    <a16:rowId xmlns:a16="http://schemas.microsoft.com/office/drawing/2014/main" xmlns="" val="10002"/>
                  </a:ext>
                </a:extLst>
              </a:tr>
              <a:tr h="703628">
                <a:tc>
                  <a:txBody>
                    <a:bodyPr/>
                    <a:lstStyle/>
                    <a:p>
                      <a:pPr algn="just">
                        <a:spcAft>
                          <a:spcPts val="0"/>
                        </a:spcAft>
                      </a:pPr>
                      <a:r>
                        <a:rPr lang="en-GB" sz="1400" dirty="0">
                          <a:effectLst/>
                          <a:latin typeface="Arial" panose="020B0604020202020204" pitchFamily="34" charset="0"/>
                          <a:cs typeface="Arial" panose="020B0604020202020204" pitchFamily="34" charset="0"/>
                        </a:rPr>
                        <a:t>Rights of WYPD realised</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South African Youth Development Bill developed</a:t>
                      </a:r>
                    </a:p>
                  </a:txBody>
                  <a:tcPr marL="68580" marR="68580" marT="0" marB="0"/>
                </a:tc>
                <a:tc>
                  <a:txBody>
                    <a:bodyPr/>
                    <a:lstStyle/>
                    <a:p>
                      <a:pPr algn="just"/>
                      <a:r>
                        <a:rPr lang="en-ZA" sz="1400" dirty="0">
                          <a:effectLst/>
                          <a:latin typeface="Arial" panose="020B0604020202020204" pitchFamily="34" charset="0"/>
                          <a:cs typeface="Arial" panose="020B0604020202020204" pitchFamily="34" charset="0"/>
                        </a:rPr>
                        <a:t>South African Youth Development Bill processed to Cabinet</a:t>
                      </a:r>
                    </a:p>
                  </a:txBody>
                  <a:tcPr marL="68580" marR="68580" marT="0" marB="0"/>
                </a:tc>
                <a:tc>
                  <a:txBody>
                    <a:bodyPr/>
                    <a:lstStyle/>
                    <a:p>
                      <a:pPr algn="just"/>
                      <a:r>
                        <a:rPr lang="en-ZA" sz="1400" dirty="0">
                          <a:effectLst/>
                          <a:latin typeface="Arial" panose="020B0604020202020204" pitchFamily="34" charset="0"/>
                          <a:cs typeface="Arial" panose="020B0604020202020204" pitchFamily="34" charset="0"/>
                        </a:rPr>
                        <a:t>South African Youth Development Bill processed to Cabinet</a:t>
                      </a:r>
                    </a:p>
                  </a:txBody>
                  <a:tcPr marL="68580" marR="68580" marT="0" marB="0"/>
                </a:tc>
                <a:extLst>
                  <a:ext uri="{0D108BD9-81ED-4DB2-BD59-A6C34878D82A}">
                    <a16:rowId xmlns:a16="http://schemas.microsoft.com/office/drawing/2014/main" xmlns="" val="10003"/>
                  </a:ext>
                </a:extLst>
              </a:tr>
              <a:tr h="1876341">
                <a:tc>
                  <a:txBody>
                    <a:bodyPr/>
                    <a:lstStyle/>
                    <a:p>
                      <a:pPr algn="just">
                        <a:spcAft>
                          <a:spcPts val="0"/>
                        </a:spcAft>
                      </a:pPr>
                      <a:r>
                        <a:rPr lang="en-GB" sz="1400" dirty="0">
                          <a:effectLst/>
                          <a:latin typeface="Arial" panose="020B0604020202020204" pitchFamily="34" charset="0"/>
                          <a:cs typeface="Arial" panose="020B0604020202020204" pitchFamily="34" charset="0"/>
                        </a:rPr>
                        <a:t>Government Wide planning, budgeting, M&amp;E addresses priorities relating to women’s empowerment, youth development and the rights of persons with disabilities</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NYDA monitored</a:t>
                      </a: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Number of NYDA monitoring reports produced</a:t>
                      </a:r>
                    </a:p>
                  </a:txBody>
                  <a:tcPr marL="68580" marR="68580" marT="0" marB="0"/>
                </a:tc>
                <a:tc>
                  <a:txBody>
                    <a:bodyPr/>
                    <a:lstStyle/>
                    <a:p>
                      <a:pPr algn="just">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4 NYDA quarterly monitoring reports produced</a:t>
                      </a:r>
                    </a:p>
                  </a:txBody>
                  <a:tcPr marL="68580" marR="68580" marT="0" marB="0"/>
                </a:tc>
                <a:extLst>
                  <a:ext uri="{0D108BD9-81ED-4DB2-BD59-A6C34878D82A}">
                    <a16:rowId xmlns:a16="http://schemas.microsoft.com/office/drawing/2014/main" xmlns="" val="10004"/>
                  </a:ext>
                </a:extLst>
              </a:tr>
              <a:tr h="1313439">
                <a:tc>
                  <a:txBody>
                    <a:bodyPr/>
                    <a:lstStyle/>
                    <a:p>
                      <a:pP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Gender, youth and</a:t>
                      </a:r>
                    </a:p>
                    <a:p>
                      <a:pP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disability rights machineries</a:t>
                      </a:r>
                    </a:p>
                    <a:p>
                      <a:pP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institutionalized</a:t>
                      </a:r>
                    </a:p>
                    <a:p>
                      <a:pPr algn="just">
                        <a:spcAft>
                          <a:spcPts val="0"/>
                        </a:spcAft>
                      </a:pP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Youth Machineries convened</a:t>
                      </a:r>
                    </a:p>
                  </a:txBody>
                  <a:tcPr marL="68580" marR="68580" marT="0" marB="0"/>
                </a:tc>
                <a:tc>
                  <a:txBody>
                    <a:bodyPr/>
                    <a:lstStyle/>
                    <a:p>
                      <a:pPr algn="just">
                        <a:spcAft>
                          <a:spcPts val="0"/>
                        </a:spcAft>
                      </a:pPr>
                      <a:r>
                        <a:rPr lang="en-ZA" sz="1400" dirty="0">
                          <a:effectLst/>
                          <a:latin typeface="Arial" panose="020B0604020202020204" pitchFamily="34" charset="0"/>
                          <a:cs typeface="Arial" panose="020B0604020202020204" pitchFamily="34" charset="0"/>
                        </a:rPr>
                        <a:t>Number of National youth machinery meetings convened</a:t>
                      </a:r>
                    </a:p>
                  </a:txBody>
                  <a:tcPr marL="68580" marR="68580" marT="0" marB="0"/>
                </a:tc>
                <a:tc>
                  <a:txBody>
                    <a:bodyPr/>
                    <a:lstStyle/>
                    <a:p>
                      <a:pPr algn="just"/>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4 National Youth machinery meetings convened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77253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957806330"/>
              </p:ext>
            </p:extLst>
          </p:nvPr>
        </p:nvGraphicFramePr>
        <p:xfrm>
          <a:off x="341195" y="221381"/>
          <a:ext cx="8502554" cy="6989560"/>
        </p:xfrm>
        <a:graphic>
          <a:graphicData uri="http://schemas.openxmlformats.org/drawingml/2006/table">
            <a:tbl>
              <a:tblPr firstRow="1" bandRow="1">
                <a:tableStyleId>{5C22544A-7EE6-4342-B048-85BDC9FD1C3A}</a:tableStyleId>
              </a:tblPr>
              <a:tblGrid>
                <a:gridCol w="2115703">
                  <a:extLst>
                    <a:ext uri="{9D8B030D-6E8A-4147-A177-3AD203B41FA5}">
                      <a16:colId xmlns:a16="http://schemas.microsoft.com/office/drawing/2014/main" xmlns="" val="20000"/>
                    </a:ext>
                  </a:extLst>
                </a:gridCol>
                <a:gridCol w="2115703">
                  <a:extLst>
                    <a:ext uri="{9D8B030D-6E8A-4147-A177-3AD203B41FA5}">
                      <a16:colId xmlns:a16="http://schemas.microsoft.com/office/drawing/2014/main" xmlns="" val="20001"/>
                    </a:ext>
                  </a:extLst>
                </a:gridCol>
                <a:gridCol w="2115805">
                  <a:extLst>
                    <a:ext uri="{9D8B030D-6E8A-4147-A177-3AD203B41FA5}">
                      <a16:colId xmlns:a16="http://schemas.microsoft.com/office/drawing/2014/main" xmlns="" val="20002"/>
                    </a:ext>
                  </a:extLst>
                </a:gridCol>
                <a:gridCol w="2155343">
                  <a:extLst>
                    <a:ext uri="{9D8B030D-6E8A-4147-A177-3AD203B41FA5}">
                      <a16:colId xmlns:a16="http://schemas.microsoft.com/office/drawing/2014/main" xmlns="" val="20003"/>
                    </a:ext>
                  </a:extLst>
                </a:gridCol>
              </a:tblGrid>
              <a:tr h="390810">
                <a:tc>
                  <a:txBody>
                    <a:bodyPr/>
                    <a:lstStyle/>
                    <a:p>
                      <a:r>
                        <a:rPr lang="en-US" sz="1400" b="0"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r>
                        <a:rPr lang="en-US" sz="1400" b="0"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r>
                        <a:rPr lang="en-US" sz="1400" b="0"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r>
                        <a:rPr lang="en-US" sz="1400" b="0"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39081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Advocacy and Mainstreaming for the Rights of Persons with Disabilities</a:t>
                      </a:r>
                      <a:endParaRPr kumimoji="0" lang="en-ZA"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0001"/>
                  </a:ext>
                </a:extLst>
              </a:tr>
              <a:tr h="1211512">
                <a:tc>
                  <a:txBody>
                    <a:bodyPr/>
                    <a:lstStyle/>
                    <a:p>
                      <a:pPr algn="just">
                        <a:spcAft>
                          <a:spcPts val="0"/>
                        </a:spcAft>
                      </a:pPr>
                      <a:r>
                        <a:rPr lang="en-GB" sz="1200" dirty="0">
                          <a:effectLst/>
                          <a:latin typeface="Arial" panose="020B0604020202020204" pitchFamily="34" charset="0"/>
                          <a:cs typeface="Arial" panose="020B0604020202020204" pitchFamily="34" charset="0"/>
                        </a:rPr>
                        <a:t>Revised legislative framework to respond to and enforce rights of women, youth and persons with disabilities</a:t>
                      </a:r>
                      <a:endParaRPr lang="en-ZA" sz="12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ZA" sz="1200" dirty="0">
                          <a:effectLst/>
                          <a:latin typeface="Arial" panose="020B0604020202020204" pitchFamily="34" charset="0"/>
                          <a:cs typeface="Arial" panose="020B0604020202020204" pitchFamily="34" charset="0"/>
                        </a:rPr>
                        <a:t>Disabilities awareness conducted</a:t>
                      </a:r>
                    </a:p>
                  </a:txBody>
                  <a:tcPr marL="68580" marR="68580" marT="0" marB="0"/>
                </a:tc>
                <a:tc>
                  <a:txBody>
                    <a:bodyPr/>
                    <a:lstStyle/>
                    <a:p>
                      <a:pPr algn="just">
                        <a:spcAft>
                          <a:spcPts val="0"/>
                        </a:spcAft>
                      </a:pPr>
                      <a:r>
                        <a:rPr lang="en-GB" sz="1200" dirty="0">
                          <a:effectLst/>
                          <a:latin typeface="Arial" panose="020B0604020202020204" pitchFamily="34" charset="0"/>
                          <a:cs typeface="Arial" panose="020B0604020202020204" pitchFamily="34" charset="0"/>
                        </a:rPr>
                        <a:t>Number of reports</a:t>
                      </a:r>
                      <a:r>
                        <a:rPr lang="en-GB" sz="1200" baseline="0"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produced on</a:t>
                      </a:r>
                    </a:p>
                    <a:p>
                      <a:pPr algn="just">
                        <a:spcAft>
                          <a:spcPts val="0"/>
                        </a:spcAft>
                      </a:pPr>
                      <a:r>
                        <a:rPr lang="en-GB" sz="1200" dirty="0">
                          <a:effectLst/>
                          <a:latin typeface="Arial" panose="020B0604020202020204" pitchFamily="34" charset="0"/>
                          <a:cs typeface="Arial" panose="020B0604020202020204" pitchFamily="34" charset="0"/>
                        </a:rPr>
                        <a:t>awareness raising</a:t>
                      </a:r>
                      <a:r>
                        <a:rPr lang="en-GB" sz="1200" baseline="0"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campaigns on</a:t>
                      </a:r>
                      <a:r>
                        <a:rPr lang="en-GB" sz="1200" baseline="0"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disabilities</a:t>
                      </a:r>
                      <a:endParaRPr lang="en-ZA" sz="1200" dirty="0">
                        <a:effectLst/>
                        <a:latin typeface="Arial" panose="020B0604020202020204" pitchFamily="34" charset="0"/>
                        <a:cs typeface="Arial" panose="020B0604020202020204" pitchFamily="34" charset="0"/>
                      </a:endParaRPr>
                    </a:p>
                  </a:txBody>
                  <a:tcPr marL="68580" marR="68580" marT="0" marB="0"/>
                </a:tc>
                <a:tc>
                  <a:txBody>
                    <a:bodyPr/>
                    <a:lstStyle/>
                    <a:p>
                      <a:pPr algn="just"/>
                      <a:r>
                        <a:rPr lang="en-GB" sz="1200" dirty="0">
                          <a:effectLst/>
                          <a:latin typeface="Arial" panose="020B0604020202020204" pitchFamily="34" charset="0"/>
                          <a:cs typeface="Arial" panose="020B0604020202020204" pitchFamily="34" charset="0"/>
                        </a:rPr>
                        <a:t>2 reports produced on</a:t>
                      </a:r>
                    </a:p>
                    <a:p>
                      <a:pPr algn="just"/>
                      <a:r>
                        <a:rPr lang="en-GB" sz="1200" dirty="0">
                          <a:effectLst/>
                          <a:latin typeface="Arial" panose="020B0604020202020204" pitchFamily="34" charset="0"/>
                          <a:cs typeface="Arial" panose="020B0604020202020204" pitchFamily="34" charset="0"/>
                        </a:rPr>
                        <a:t>awareness raising campaigns on</a:t>
                      </a:r>
                      <a:r>
                        <a:rPr lang="en-GB" sz="1200" baseline="0"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disabilities (DRAM and 365 days)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2074818">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Rights of WYPD realised </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implementation of the four frameworks monitored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Progress report produced on</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government departments that</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have developed implementation</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plans in line with the four</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frameworks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Progress report produced on</a:t>
                      </a:r>
                    </a:p>
                    <a:p>
                      <a:pPr algn="just"/>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government departments that</a:t>
                      </a:r>
                    </a:p>
                    <a:p>
                      <a:pPr algn="just"/>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have developed implementation plans in line with the four</a:t>
                      </a:r>
                    </a:p>
                    <a:p>
                      <a:pPr algn="just"/>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frameworks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683849">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Rights of WYPD realised </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spcAft>
                          <a:spcPts val="0"/>
                        </a:spcAft>
                      </a:pPr>
                      <a:r>
                        <a:rPr lang="en-ZA" sz="1200" dirty="0">
                          <a:effectLst/>
                          <a:latin typeface="Arial" panose="020B0604020202020204" pitchFamily="34" charset="0"/>
                          <a:cs typeface="Arial" panose="020B0604020202020204" pitchFamily="34" charset="0"/>
                        </a:rPr>
                        <a:t>Disabilities awareness conducted</a:t>
                      </a:r>
                    </a:p>
                  </a:txBody>
                  <a:tcPr marL="68580" marR="68580" marT="0" marB="0"/>
                </a:tc>
                <a:tc>
                  <a:txBody>
                    <a:bodyPr/>
                    <a:lstStyle/>
                    <a:p>
                      <a:pPr algn="just">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Number of advocacy manuals on</a:t>
                      </a:r>
                      <a:r>
                        <a:rPr lang="en-GB" sz="12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disabilities developed</a:t>
                      </a:r>
                      <a:endParaRPr lang="en-ZA" sz="1200" dirty="0">
                        <a:effectLst/>
                        <a:latin typeface="Arial" panose="020B060402020202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5 advocacy manuals on</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disabilities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1026249">
                <a:tc>
                  <a:txBody>
                    <a:bodyPr/>
                    <a:lstStyle/>
                    <a:p>
                      <a:pPr algn="just">
                        <a:lnSpc>
                          <a:spcPct val="115000"/>
                        </a:lnSpc>
                        <a:spcAft>
                          <a:spcPts val="0"/>
                        </a:spcAft>
                      </a:pPr>
                      <a:r>
                        <a:rPr lang="en-ZA" sz="1200" kern="1200" dirty="0">
                          <a:effectLst/>
                          <a:latin typeface="Arial" panose="020B0604020202020204" pitchFamily="34" charset="0"/>
                          <a:ea typeface="+mn-ea"/>
                          <a:cs typeface="Arial" panose="020B0604020202020204" pitchFamily="34" charset="0"/>
                        </a:rPr>
                        <a:t>Rights of WYPD realised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15000"/>
                        </a:lnSpc>
                        <a:spcAft>
                          <a:spcPts val="0"/>
                        </a:spcAft>
                      </a:pPr>
                      <a:r>
                        <a:rPr lang="en-GB"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Advocacy and Mainstreaming Strategy produced</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n-ZA" sz="1200" dirty="0">
                          <a:effectLst/>
                          <a:latin typeface="Arial" panose="020B0604020202020204" pitchFamily="34" charset="0"/>
                          <a:cs typeface="Arial" panose="020B0604020202020204" pitchFamily="34" charset="0"/>
                        </a:rPr>
                        <a:t> </a:t>
                      </a:r>
                    </a:p>
                  </a:txBody>
                  <a:tcPr marL="68580" marR="68580" marT="0" marB="0"/>
                </a:tc>
                <a:tc>
                  <a:txBody>
                    <a:bodyPr/>
                    <a:lstStyle/>
                    <a:p>
                      <a:pPr algn="just"/>
                      <a:r>
                        <a:rPr lang="en-GB" sz="1200" dirty="0">
                          <a:effectLst/>
                          <a:latin typeface="Arial" panose="020B0604020202020204" pitchFamily="34" charset="0"/>
                          <a:ea typeface="Times New Roman" panose="02020603050405020304" pitchFamily="18" charset="0"/>
                          <a:cs typeface="Arial" panose="020B0604020202020204" pitchFamily="34" charset="0"/>
                        </a:rPr>
                        <a:t>Advocacy and Mainstreaming</a:t>
                      </a:r>
                    </a:p>
                    <a:p>
                      <a:pPr algn="just"/>
                      <a:r>
                        <a:rPr lang="en-GB" sz="1200" dirty="0">
                          <a:effectLst/>
                          <a:latin typeface="Arial" panose="020B0604020202020204" pitchFamily="34" charset="0"/>
                          <a:ea typeface="Times New Roman" panose="02020603050405020304" pitchFamily="18" charset="0"/>
                          <a:cs typeface="Arial" panose="020B0604020202020204" pitchFamily="34" charset="0"/>
                        </a:rPr>
                        <a:t>Strategy produced</a:t>
                      </a:r>
                      <a:r>
                        <a:rPr lang="en-ZA" sz="1200" dirty="0">
                          <a:effectLst/>
                          <a:latin typeface="Arial" panose="020B0604020202020204" pitchFamily="34" charset="0"/>
                          <a:cs typeface="Arial" panose="020B0604020202020204" pitchFamily="34" charset="0"/>
                        </a:rPr>
                        <a:t> </a:t>
                      </a:r>
                    </a:p>
                  </a:txBody>
                  <a:tcPr marL="68580" marR="68580" marT="0" marB="0"/>
                </a:tc>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Draft Disability Advocacy</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and Mainstreaming Strategy</a:t>
                      </a:r>
                    </a:p>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produced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1211512">
                <a:tc>
                  <a:txBody>
                    <a:bodyPr/>
                    <a:lstStyle/>
                    <a:p>
                      <a:pP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Gender, youth and</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disability rights machineries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institutionalized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RPD Machinery convened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Number of RPD machinery convened</a:t>
                      </a:r>
                      <a:endParaRPr lang="en-ZA" sz="1200" dirty="0">
                        <a:effectLst/>
                        <a:latin typeface="Arial" panose="020B060402020202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 RPD machinery convened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651474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52188824"/>
              </p:ext>
            </p:extLst>
          </p:nvPr>
        </p:nvGraphicFramePr>
        <p:xfrm>
          <a:off x="341195" y="165821"/>
          <a:ext cx="8502554" cy="6234978"/>
        </p:xfrm>
        <a:graphic>
          <a:graphicData uri="http://schemas.openxmlformats.org/drawingml/2006/table">
            <a:tbl>
              <a:tblPr firstRow="1" bandRow="1">
                <a:tableStyleId>{5C22544A-7EE6-4342-B048-85BDC9FD1C3A}</a:tableStyleId>
              </a:tblPr>
              <a:tblGrid>
                <a:gridCol w="2115703">
                  <a:extLst>
                    <a:ext uri="{9D8B030D-6E8A-4147-A177-3AD203B41FA5}">
                      <a16:colId xmlns:a16="http://schemas.microsoft.com/office/drawing/2014/main" xmlns="" val="20000"/>
                    </a:ext>
                  </a:extLst>
                </a:gridCol>
                <a:gridCol w="2115703">
                  <a:extLst>
                    <a:ext uri="{9D8B030D-6E8A-4147-A177-3AD203B41FA5}">
                      <a16:colId xmlns:a16="http://schemas.microsoft.com/office/drawing/2014/main" xmlns="" val="20001"/>
                    </a:ext>
                  </a:extLst>
                </a:gridCol>
                <a:gridCol w="2115805">
                  <a:extLst>
                    <a:ext uri="{9D8B030D-6E8A-4147-A177-3AD203B41FA5}">
                      <a16:colId xmlns:a16="http://schemas.microsoft.com/office/drawing/2014/main" xmlns="" val="20002"/>
                    </a:ext>
                  </a:extLst>
                </a:gridCol>
                <a:gridCol w="2155343">
                  <a:extLst>
                    <a:ext uri="{9D8B030D-6E8A-4147-A177-3AD203B41FA5}">
                      <a16:colId xmlns:a16="http://schemas.microsoft.com/office/drawing/2014/main" xmlns="" val="20003"/>
                    </a:ext>
                  </a:extLst>
                </a:gridCol>
              </a:tblGrid>
              <a:tr h="429277">
                <a:tc>
                  <a:txBody>
                    <a:bodyPr/>
                    <a:lstStyle/>
                    <a:p>
                      <a:r>
                        <a:rPr lang="en-US" sz="1100" b="0" dirty="0">
                          <a:latin typeface="Arial" panose="020B0604020202020204" pitchFamily="34" charset="0"/>
                          <a:cs typeface="Arial" panose="020B0604020202020204" pitchFamily="34" charset="0"/>
                        </a:rPr>
                        <a:t>OUTCOME </a:t>
                      </a:r>
                    </a:p>
                  </a:txBody>
                  <a:tcPr>
                    <a:solidFill>
                      <a:schemeClr val="accent3">
                        <a:lumMod val="75000"/>
                      </a:schemeClr>
                    </a:solidFill>
                  </a:tcPr>
                </a:tc>
                <a:tc>
                  <a:txBody>
                    <a:bodyPr/>
                    <a:lstStyle/>
                    <a:p>
                      <a:r>
                        <a:rPr lang="en-US" sz="1100" b="0" dirty="0">
                          <a:latin typeface="Arial" panose="020B0604020202020204" pitchFamily="34" charset="0"/>
                          <a:cs typeface="Arial" panose="020B0604020202020204" pitchFamily="34" charset="0"/>
                        </a:rPr>
                        <a:t>OUTPUT</a:t>
                      </a:r>
                    </a:p>
                  </a:txBody>
                  <a:tcPr>
                    <a:solidFill>
                      <a:schemeClr val="accent3">
                        <a:lumMod val="75000"/>
                      </a:schemeClr>
                    </a:solidFill>
                  </a:tcPr>
                </a:tc>
                <a:tc>
                  <a:txBody>
                    <a:bodyPr/>
                    <a:lstStyle/>
                    <a:p>
                      <a:r>
                        <a:rPr lang="en-US" sz="1100" b="0" dirty="0">
                          <a:latin typeface="Arial" panose="020B0604020202020204" pitchFamily="34" charset="0"/>
                          <a:cs typeface="Arial" panose="020B0604020202020204" pitchFamily="34" charset="0"/>
                        </a:rPr>
                        <a:t>OUTPUT INDICATOR</a:t>
                      </a:r>
                    </a:p>
                  </a:txBody>
                  <a:tcPr>
                    <a:solidFill>
                      <a:schemeClr val="accent3">
                        <a:lumMod val="75000"/>
                      </a:schemeClr>
                    </a:solidFill>
                  </a:tcPr>
                </a:tc>
                <a:tc>
                  <a:txBody>
                    <a:bodyPr/>
                    <a:lstStyle/>
                    <a:p>
                      <a:r>
                        <a:rPr lang="en-US" sz="1100" b="0" dirty="0">
                          <a:latin typeface="Arial" panose="020B0604020202020204" pitchFamily="34" charset="0"/>
                          <a:cs typeface="Arial" panose="020B0604020202020204" pitchFamily="34" charset="0"/>
                        </a:rPr>
                        <a:t>ANNUAL TARGET</a:t>
                      </a:r>
                    </a:p>
                  </a:txBody>
                  <a:tcPr>
                    <a:solidFill>
                      <a:schemeClr val="accent3">
                        <a:lumMod val="75000"/>
                      </a:schemeClr>
                    </a:solidFill>
                  </a:tcPr>
                </a:tc>
                <a:extLst>
                  <a:ext uri="{0D108BD9-81ED-4DB2-BD59-A6C34878D82A}">
                    <a16:rowId xmlns:a16="http://schemas.microsoft.com/office/drawing/2014/main" xmlns="" val="10000"/>
                  </a:ext>
                </a:extLst>
              </a:tr>
              <a:tr h="42927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Governance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Compliance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Rights of Persons with Disabilities</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0001"/>
                  </a:ext>
                </a:extLst>
              </a:tr>
              <a:tr h="1357453">
                <a:tc>
                  <a:txBody>
                    <a:bodyPr/>
                    <a:lstStyle/>
                    <a:p>
                      <a:pPr>
                        <a:lnSpc>
                          <a:spcPct val="115000"/>
                        </a:lnSpc>
                        <a:spcAft>
                          <a:spcPts val="0"/>
                        </a:spcAft>
                      </a:pPr>
                      <a:r>
                        <a:rPr lang="en-US" sz="1100" dirty="0">
                          <a:effectLst/>
                          <a:latin typeface="Arial" panose="020B0604020202020204" pitchFamily="34" charset="0"/>
                          <a:ea typeface="Arial MT"/>
                          <a:cs typeface="Times New Roman" panose="02020603050405020304" pitchFamily="18" charset="0"/>
                        </a:rPr>
                        <a:t>Strengthened women, youth and disability rights agenda within global, continental and regional platforms, institutions and engagements towards a better Africa and the world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945">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Compliance with national and international obligations for the rights of persons with disabilities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945">
                        <a:lnSpc>
                          <a:spcPct val="115000"/>
                        </a:lnSpc>
                        <a:spcAft>
                          <a:spcPts val="0"/>
                        </a:spcAft>
                        <a:tabLst>
                          <a:tab pos="794385" algn="l"/>
                        </a:tabLst>
                      </a:pPr>
                      <a:r>
                        <a:rPr lang="en-GB" sz="1100" dirty="0">
                          <a:effectLst/>
                          <a:latin typeface="Arial" panose="020B0604020202020204" pitchFamily="34" charset="0"/>
                          <a:ea typeface="Arial MT"/>
                          <a:cs typeface="Times New Roman" panose="02020603050405020304" pitchFamily="18" charset="0"/>
                        </a:rPr>
                        <a:t>Status report produced on</a:t>
                      </a:r>
                    </a:p>
                    <a:p>
                      <a:pPr marL="67945">
                        <a:lnSpc>
                          <a:spcPct val="115000"/>
                        </a:lnSpc>
                        <a:spcAft>
                          <a:spcPts val="0"/>
                        </a:spcAft>
                        <a:tabLst>
                          <a:tab pos="794385" algn="l"/>
                        </a:tabLst>
                      </a:pPr>
                      <a:r>
                        <a:rPr lang="en-GB" sz="1100" dirty="0">
                          <a:effectLst/>
                          <a:latin typeface="Arial" panose="020B0604020202020204" pitchFamily="34" charset="0"/>
                          <a:ea typeface="Arial MT"/>
                          <a:cs typeface="Times New Roman" panose="02020603050405020304" pitchFamily="18" charset="0"/>
                        </a:rPr>
                        <a:t>compliance with national and</a:t>
                      </a:r>
                    </a:p>
                    <a:p>
                      <a:pPr marL="67945">
                        <a:lnSpc>
                          <a:spcPct val="115000"/>
                        </a:lnSpc>
                        <a:spcAft>
                          <a:spcPts val="0"/>
                        </a:spcAft>
                        <a:tabLst>
                          <a:tab pos="794385" algn="l"/>
                        </a:tabLst>
                      </a:pPr>
                      <a:r>
                        <a:rPr lang="en-GB" sz="1100" dirty="0">
                          <a:effectLst/>
                          <a:latin typeface="Arial" panose="020B0604020202020204" pitchFamily="34" charset="0"/>
                          <a:ea typeface="Arial MT"/>
                          <a:cs typeface="Times New Roman" panose="02020603050405020304" pitchFamily="18" charset="0"/>
                        </a:rPr>
                        <a:t>international obligations for the</a:t>
                      </a:r>
                    </a:p>
                    <a:p>
                      <a:pPr marL="67945">
                        <a:lnSpc>
                          <a:spcPct val="115000"/>
                        </a:lnSpc>
                        <a:spcAft>
                          <a:spcPts val="0"/>
                        </a:spcAft>
                        <a:tabLst>
                          <a:tab pos="794385" algn="l"/>
                        </a:tabLst>
                      </a:pPr>
                      <a:r>
                        <a:rPr lang="en-GB" sz="1100" dirty="0">
                          <a:effectLst/>
                          <a:latin typeface="Arial" panose="020B0604020202020204" pitchFamily="34" charset="0"/>
                          <a:ea typeface="Arial MT"/>
                          <a:cs typeface="Times New Roman" panose="02020603050405020304" pitchFamily="18" charset="0"/>
                        </a:rPr>
                        <a:t>rights of persons 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Status report produced on</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compliance with national and</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international obligations for the</a:t>
                      </a:r>
                      <a:r>
                        <a:rPr lang="en-GB" sz="1100" baseline="0" dirty="0">
                          <a:effectLst/>
                          <a:latin typeface="Arial" panose="020B0604020202020204" pitchFamily="34" charset="0"/>
                          <a:ea typeface="Arial MT"/>
                          <a:cs typeface="Times New Roman" panose="02020603050405020304" pitchFamily="18" charset="0"/>
                        </a:rPr>
                        <a:t> </a:t>
                      </a:r>
                      <a:r>
                        <a:rPr lang="en-GB" sz="1100" dirty="0">
                          <a:effectLst/>
                          <a:latin typeface="Arial" panose="020B0604020202020204" pitchFamily="34" charset="0"/>
                          <a:ea typeface="Arial MT"/>
                          <a:cs typeface="Times New Roman" panose="02020603050405020304" pitchFamily="18" charset="0"/>
                        </a:rPr>
                        <a:t>rights of persons 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330759">
                <a:tc rowSpan="2">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Government Wide planning, budgeting, M&amp;E addresses priorities relating to women’s empowerment, youth development and the rights of persons with disabilities</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Times New Roman" panose="02020603050405020304" pitchFamily="18" charset="0"/>
                        </a:rPr>
                        <a:t>Improve</a:t>
                      </a:r>
                      <a:r>
                        <a:rPr lang="en-GB" sz="1100" baseline="0" dirty="0">
                          <a:effectLst/>
                          <a:latin typeface="Arial" panose="020B0604020202020204" pitchFamily="34" charset="0"/>
                          <a:ea typeface="Calibri" panose="020F0502020204030204" pitchFamily="34" charset="0"/>
                          <a:cs typeface="Times New Roman" panose="02020603050405020304" pitchFamily="18" charset="0"/>
                        </a:rPr>
                        <a:t> the implementation of the policy directives contained in the White Paper on the rights of Persons 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945">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Departments Annual Performance Plans monitored for disability inclusion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Analysis reports produced</a:t>
                      </a:r>
                      <a:r>
                        <a:rPr lang="en-GB" sz="1100" baseline="0" dirty="0">
                          <a:effectLst/>
                          <a:latin typeface="Arial" panose="020B060402020202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on draft Annual Performance</a:t>
                      </a:r>
                      <a:r>
                        <a:rPr lang="en-GB" sz="1100" baseline="0" dirty="0">
                          <a:effectLst/>
                          <a:latin typeface="Arial" panose="020B060402020202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Plans for national government</a:t>
                      </a:r>
                      <a:r>
                        <a:rPr lang="en-GB" sz="1100" baseline="0" dirty="0">
                          <a:effectLst/>
                          <a:latin typeface="Arial" panose="020B060402020202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department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310" marR="62865">
                        <a:lnSpc>
                          <a:spcPct val="115000"/>
                        </a:lnSpc>
                        <a:spcAft>
                          <a:spcPts val="0"/>
                        </a:spcAft>
                        <a:tabLst>
                          <a:tab pos="694690" algn="l"/>
                          <a:tab pos="777240"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Analysis reports produced</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on draft Annual Performance</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Plans for national government</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department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330759">
                <a:tc vMerge="1">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945" marR="61595" algn="just">
                        <a:lnSpc>
                          <a:spcPct val="115000"/>
                        </a:lnSpc>
                        <a:spcAft>
                          <a:spcPts val="1000"/>
                        </a:spcAft>
                      </a:pPr>
                      <a:r>
                        <a:rPr lang="en-US" sz="1100" dirty="0">
                          <a:effectLst/>
                          <a:latin typeface="Arial" panose="020B0604020202020204" pitchFamily="34" charset="0"/>
                          <a:ea typeface="Arial MT"/>
                          <a:cs typeface="Times New Roman" panose="02020603050405020304" pitchFamily="18" charset="0"/>
                        </a:rPr>
                        <a:t>Evaluation on the implementation of the White Paper on the Rights of Persons with Disabilities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945" marR="61595" algn="just">
                        <a:lnSpc>
                          <a:spcPct val="115000"/>
                        </a:lnSpc>
                        <a:spcAft>
                          <a:spcPts val="1000"/>
                        </a:spcAft>
                      </a:pPr>
                      <a:r>
                        <a:rPr lang="en-GB" sz="1100" dirty="0">
                          <a:effectLst/>
                          <a:latin typeface="Arial" panose="020B0604020202020204" pitchFamily="34" charset="0"/>
                          <a:ea typeface="Arial MT"/>
                          <a:cs typeface="Times New Roman" panose="02020603050405020304" pitchFamily="18" charset="0"/>
                        </a:rPr>
                        <a:t>Evaluation report produced on</a:t>
                      </a:r>
                      <a:r>
                        <a:rPr lang="en-GB" sz="1100" baseline="0" dirty="0">
                          <a:effectLst/>
                          <a:latin typeface="Arial" panose="020B0604020202020204" pitchFamily="34" charset="0"/>
                          <a:ea typeface="Arial MT"/>
                          <a:cs typeface="Times New Roman" panose="02020603050405020304" pitchFamily="18" charset="0"/>
                        </a:rPr>
                        <a:t> </a:t>
                      </a:r>
                      <a:r>
                        <a:rPr lang="en-GB" sz="1100" dirty="0">
                          <a:effectLst/>
                          <a:latin typeface="Arial" panose="020B0604020202020204" pitchFamily="34" charset="0"/>
                          <a:ea typeface="Arial MT"/>
                          <a:cs typeface="Times New Roman" panose="02020603050405020304" pitchFamily="18" charset="0"/>
                        </a:rPr>
                        <a:t>the implementation of the White</a:t>
                      </a:r>
                      <a:r>
                        <a:rPr lang="en-GB" sz="1100" baseline="0" dirty="0">
                          <a:effectLst/>
                          <a:latin typeface="Arial" panose="020B0604020202020204" pitchFamily="34" charset="0"/>
                          <a:ea typeface="Arial MT"/>
                          <a:cs typeface="Times New Roman" panose="02020603050405020304" pitchFamily="18" charset="0"/>
                        </a:rPr>
                        <a:t> </a:t>
                      </a:r>
                      <a:r>
                        <a:rPr lang="en-GB" sz="1100" dirty="0">
                          <a:effectLst/>
                          <a:latin typeface="Arial" panose="020B0604020202020204" pitchFamily="34" charset="0"/>
                          <a:ea typeface="Arial MT"/>
                          <a:cs typeface="Times New Roman" panose="02020603050405020304" pitchFamily="18" charset="0"/>
                        </a:rPr>
                        <a:t>Paper on the Rights of Persons</a:t>
                      </a:r>
                      <a:r>
                        <a:rPr lang="en-GB" sz="1100" baseline="0" dirty="0">
                          <a:effectLst/>
                          <a:latin typeface="Arial" panose="020B0604020202020204" pitchFamily="34" charset="0"/>
                          <a:ea typeface="Arial MT"/>
                          <a:cs typeface="Times New Roman" panose="02020603050405020304" pitchFamily="18" charset="0"/>
                        </a:rPr>
                        <a:t> </a:t>
                      </a:r>
                      <a:r>
                        <a:rPr lang="en-GB" sz="1100" dirty="0">
                          <a:effectLst/>
                          <a:latin typeface="Arial" panose="020B0604020202020204" pitchFamily="34" charset="0"/>
                          <a:ea typeface="Arial MT"/>
                          <a:cs typeface="Times New Roman" panose="02020603050405020304" pitchFamily="18" charset="0"/>
                        </a:rPr>
                        <a:t>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Evaluation report Produced</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on the implementation of the</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White Paper on the Rights of</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Arial MT"/>
                          <a:cs typeface="Times New Roman" panose="02020603050405020304" pitchFamily="18" charset="0"/>
                        </a:rPr>
                        <a:t>Persons 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357453">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Accessible and available evidenced based knowledge and information on access to services, empowerment and participation for women, youth and persons 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Research conducted on  access to education support and services for children and young people with disabilities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945">
                        <a:lnSpc>
                          <a:spcPct val="115000"/>
                        </a:lnSpc>
                        <a:spcAft>
                          <a:spcPts val="0"/>
                        </a:spcAft>
                        <a:tabLst>
                          <a:tab pos="794385"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Research report produced on</a:t>
                      </a:r>
                    </a:p>
                    <a:p>
                      <a:pPr marL="67945">
                        <a:lnSpc>
                          <a:spcPct val="115000"/>
                        </a:lnSpc>
                        <a:spcAft>
                          <a:spcPts val="0"/>
                        </a:spcAft>
                        <a:tabLst>
                          <a:tab pos="794385"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evaluation of access to</a:t>
                      </a:r>
                    </a:p>
                    <a:p>
                      <a:pPr marL="67945">
                        <a:lnSpc>
                          <a:spcPct val="115000"/>
                        </a:lnSpc>
                        <a:spcAft>
                          <a:spcPts val="0"/>
                        </a:spcAft>
                        <a:tabLst>
                          <a:tab pos="794385"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education support and services</a:t>
                      </a:r>
                      <a:r>
                        <a:rPr lang="en-GB" sz="11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for children and young people</a:t>
                      </a:r>
                      <a:r>
                        <a:rPr lang="en-GB" sz="11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7310" marR="62865">
                        <a:lnSpc>
                          <a:spcPct val="115000"/>
                        </a:lnSpc>
                        <a:spcAft>
                          <a:spcPts val="0"/>
                        </a:spcAft>
                        <a:tabLst>
                          <a:tab pos="694690" algn="l"/>
                          <a:tab pos="77724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Research report produced on</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evaluation of access to</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education support and services</a:t>
                      </a:r>
                      <a:r>
                        <a:rPr lang="en-GB" sz="11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for children and young people</a:t>
                      </a:r>
                    </a:p>
                    <a:p>
                      <a:pPr marL="67310" marR="62865">
                        <a:lnSpc>
                          <a:spcPct val="115000"/>
                        </a:lnSpc>
                        <a:spcAft>
                          <a:spcPts val="0"/>
                        </a:spcAft>
                        <a:tabLst>
                          <a:tab pos="694690" algn="l"/>
                          <a:tab pos="77724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with disabilities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618272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81" y="187167"/>
            <a:ext cx="8736495" cy="767931"/>
          </a:xfrm>
        </p:spPr>
        <p:txBody>
          <a:bodyPr/>
          <a:lstStyle/>
          <a:p>
            <a:r>
              <a:rPr lang="en-GB" sz="1800" b="1" dirty="0">
                <a:solidFill>
                  <a:srgbClr val="37A76F">
                    <a:lumMod val="75000"/>
                  </a:srgbClr>
                </a:solidFill>
              </a:rPr>
              <a:t>Explanation of Planned Performance</a:t>
            </a:r>
            <a:endParaRPr lang="en-ZA" dirty="0"/>
          </a:p>
        </p:txBody>
      </p:sp>
      <p:sp>
        <p:nvSpPr>
          <p:cNvPr id="3" name="Content Placeholder 2"/>
          <p:cNvSpPr>
            <a:spLocks noGrp="1"/>
          </p:cNvSpPr>
          <p:nvPr>
            <p:ph idx="1"/>
          </p:nvPr>
        </p:nvSpPr>
        <p:spPr>
          <a:xfrm>
            <a:off x="198783" y="869729"/>
            <a:ext cx="8736495" cy="5117185"/>
          </a:xfrm>
        </p:spPr>
        <p:txBody>
          <a:bodyPr>
            <a:normAutofit/>
          </a:bodyPr>
          <a:lstStyle/>
          <a:p>
            <a:pPr algn="just">
              <a:lnSpc>
                <a:spcPct val="150000"/>
              </a:lnSpc>
            </a:pPr>
            <a:r>
              <a:rPr lang="en-GB" sz="1400" dirty="0">
                <a:solidFill>
                  <a:srgbClr val="414142"/>
                </a:solidFill>
              </a:rPr>
              <a:t>The M&amp;E Framework of the National Youth Policy (NYP) 2020-2030 was approved by Cabinet in September 2022. This has enabled the continuation and expansion of tracking implementation for the NYP2030 through data collection on the various high level indicators set within the framework.</a:t>
            </a:r>
          </a:p>
          <a:p>
            <a:pPr algn="just">
              <a:lnSpc>
                <a:spcPct val="150000"/>
              </a:lnSpc>
            </a:pPr>
            <a:r>
              <a:rPr lang="en-GB" sz="1400" dirty="0">
                <a:solidFill>
                  <a:srgbClr val="414142"/>
                </a:solidFill>
              </a:rPr>
              <a:t>The Department will also support the Parliamentary public participation process towards amending the National Youth Development Agency Act of 2008.</a:t>
            </a:r>
          </a:p>
          <a:p>
            <a:pPr algn="just">
              <a:lnSpc>
                <a:spcPct val="150000"/>
              </a:lnSpc>
            </a:pPr>
            <a:r>
              <a:rPr lang="en-GB" sz="1400" dirty="0">
                <a:solidFill>
                  <a:srgbClr val="414142"/>
                </a:solidFill>
              </a:rPr>
              <a:t>As a contribution to achieving the intended outcomes and impacts in the Strategic Plan, the Department will, in 2023/2024, continue with the development of another critical legislation, the South African Youth Development </a:t>
            </a:r>
            <a:r>
              <a:rPr lang="en-ZA" sz="1400" dirty="0">
                <a:solidFill>
                  <a:srgbClr val="414142"/>
                </a:solidFill>
              </a:rPr>
              <a:t>(SAYD) Act.</a:t>
            </a:r>
            <a:endParaRPr lang="en-ZA" sz="1400" dirty="0"/>
          </a:p>
        </p:txBody>
      </p:sp>
    </p:spTree>
    <p:extLst>
      <p:ext uri="{BB962C8B-B14F-4D97-AF65-F5344CB8AC3E}">
        <p14:creationId xmlns:p14="http://schemas.microsoft.com/office/powerpoint/2010/main" xmlns="" val="2185865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4" y="187167"/>
            <a:ext cx="8736495" cy="767931"/>
          </a:xfrm>
        </p:spPr>
        <p:txBody>
          <a:bodyPr/>
          <a:lstStyle/>
          <a:p>
            <a:r>
              <a:rPr lang="en-GB" sz="1800" b="1" dirty="0">
                <a:solidFill>
                  <a:srgbClr val="37A76F">
                    <a:lumMod val="75000"/>
                  </a:srgbClr>
                </a:solidFill>
              </a:rPr>
              <a:t>Explanation of Planned Performance…</a:t>
            </a:r>
            <a:endParaRPr lang="en-ZA" dirty="0"/>
          </a:p>
        </p:txBody>
      </p:sp>
      <p:sp>
        <p:nvSpPr>
          <p:cNvPr id="3" name="Content Placeholder 2"/>
          <p:cNvSpPr>
            <a:spLocks noGrp="1"/>
          </p:cNvSpPr>
          <p:nvPr>
            <p:ph idx="1"/>
          </p:nvPr>
        </p:nvSpPr>
        <p:spPr>
          <a:xfrm>
            <a:off x="73653" y="779646"/>
            <a:ext cx="8736495" cy="5553777"/>
          </a:xfrm>
        </p:spPr>
        <p:txBody>
          <a:bodyPr>
            <a:normAutofit/>
          </a:bodyPr>
          <a:lstStyle/>
          <a:p>
            <a:pPr algn="just">
              <a:lnSpc>
                <a:spcPct val="150000"/>
              </a:lnSpc>
            </a:pPr>
            <a:r>
              <a:rPr lang="en-GB" sz="1500" dirty="0"/>
              <a:t>The Sub-Programme Advocacy and Mainstreaming for the Rights of Persons with Disabilities will in line with awareness raising framework, advocate and lobby all stakeholders to institutionalise the 365 days Calendar on disabilities and Disability Rights Awareness month to foster for a coordinated , aligned awareness raising on different disabilities to deal with stigmatisation, attitudes and perception towards persons with disabilities.</a:t>
            </a:r>
          </a:p>
          <a:p>
            <a:pPr algn="just">
              <a:lnSpc>
                <a:spcPct val="150000"/>
              </a:lnSpc>
            </a:pPr>
            <a:r>
              <a:rPr lang="en-GB" sz="1500" dirty="0"/>
              <a:t>The development of a draft mainstreaming strategy will guide government departments to mainstream disability in programs, projects and services and institutionalise for disability inclusion.</a:t>
            </a:r>
          </a:p>
          <a:p>
            <a:pPr algn="just">
              <a:lnSpc>
                <a:spcPct val="150000"/>
              </a:lnSpc>
            </a:pPr>
            <a:r>
              <a:rPr lang="en-GB" sz="1500" dirty="0">
                <a:solidFill>
                  <a:srgbClr val="414142"/>
                </a:solidFill>
              </a:rPr>
              <a:t>The Development of Advocacy manuals on different disabilities is aimed at demystifying perceptions , attitudes and behaviours of society by guiding, empowering society with information on different disabilities. Five manuals will be developed on Autism, Epilepsy, Acceptable terminology on disability, Wheel chair provision and Deaf-Blind </a:t>
            </a:r>
            <a:r>
              <a:rPr lang="en-ZA" sz="1500" dirty="0">
                <a:solidFill>
                  <a:srgbClr val="414142"/>
                </a:solidFill>
              </a:rPr>
              <a:t>disabilities.</a:t>
            </a:r>
          </a:p>
          <a:p>
            <a:endParaRPr lang="en-ZA" dirty="0"/>
          </a:p>
        </p:txBody>
      </p:sp>
    </p:spTree>
    <p:extLst>
      <p:ext uri="{BB962C8B-B14F-4D97-AF65-F5344CB8AC3E}">
        <p14:creationId xmlns:p14="http://schemas.microsoft.com/office/powerpoint/2010/main" xmlns="" val="1928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0" y="-1107473"/>
            <a:ext cx="8736495" cy="767931"/>
          </a:xfrm>
        </p:spPr>
        <p:txBody>
          <a:bodyPr>
            <a:normAutofit/>
          </a:bodyPr>
          <a:lstStyle/>
          <a:p>
            <a:r>
              <a:rPr lang="en-US" sz="2000" b="1" dirty="0">
                <a:solidFill>
                  <a:srgbClr val="37A76F">
                    <a:lumMod val="75000"/>
                  </a:srgbClr>
                </a:solidFill>
              </a:rPr>
              <a:t>Vision, Mission statements and Values</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xmlns="">
                  <a14:imgLayer r:embed="rId3">
                    <a14:imgEffect>
                      <a14:colorTemperature colorTemp="11500"/>
                    </a14:imgEffect>
                    <a14:imgEffect>
                      <a14:brightnessContrast bright="-40000" contrast="40000"/>
                    </a14:imgEffect>
                  </a14:imgLayer>
                </a14:imgProps>
              </a:ext>
            </a:extLst>
          </a:blip>
          <a:stretch>
            <a:fillRect/>
          </a:stretch>
        </p:blipFill>
        <p:spPr>
          <a:xfrm>
            <a:off x="0" y="-183249"/>
            <a:ext cx="9144000" cy="3767698"/>
          </a:xfrm>
          <a:prstGeom prst="rect">
            <a:avLst/>
          </a:prstGeom>
          <a:solidFill>
            <a:schemeClr val="accent2">
              <a:lumMod val="75000"/>
            </a:schemeClr>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p:cNvSpPr txBox="1"/>
          <p:nvPr/>
        </p:nvSpPr>
        <p:spPr>
          <a:xfrm>
            <a:off x="3529584" y="4005073"/>
            <a:ext cx="2518832" cy="2031325"/>
          </a:xfrm>
          <a:prstGeom prst="rect">
            <a:avLst/>
          </a:prstGeom>
        </p:spPr>
        <p:txBody>
          <a:bodyPr wrap="square" rtlCol="0">
            <a:spAutoFit/>
          </a:bodyPr>
          <a:lstStyle/>
          <a:p>
            <a:pPr algn="just">
              <a:defRPr/>
            </a:pPr>
            <a:r>
              <a:rPr lang="en-US" sz="1400" dirty="0">
                <a:solidFill>
                  <a:prstClr val="white"/>
                </a:solidFill>
                <a:latin typeface="Arial" panose="020B0604020202020204" pitchFamily="34" charset="0"/>
                <a:cs typeface="Arial" panose="020B0604020202020204" pitchFamily="34" charset="0"/>
              </a:rPr>
              <a:t>To provide strategic leadership ,coordination and oversight to government departments and the country in mainstreaming empowerment programmes on women , youth and persons with disabilities</a:t>
            </a:r>
            <a:endParaRPr lang="en-ZA" sz="1400" dirty="0">
              <a:solidFill>
                <a:prstClr val="white"/>
              </a:solidFill>
              <a:latin typeface="Arial" panose="020B0604020202020204" pitchFamily="34" charset="0"/>
              <a:cs typeface="Arial" panose="020B0604020202020204" pitchFamily="34" charset="0"/>
            </a:endParaRPr>
          </a:p>
          <a:p>
            <a:endParaRPr lang="en-ZA" sz="14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73874" y="4102536"/>
            <a:ext cx="2529236" cy="738664"/>
          </a:xfrm>
          <a:prstGeom prst="rect">
            <a:avLst/>
          </a:prstGeom>
          <a:noFill/>
        </p:spPr>
        <p:txBody>
          <a:bodyPr wrap="square" rtlCol="0">
            <a:spAutoFit/>
          </a:bodyPr>
          <a:lstStyle/>
          <a:p>
            <a:r>
              <a:rPr lang="en-ZA" sz="1400" dirty="0">
                <a:solidFill>
                  <a:prstClr val="white"/>
                </a:solidFill>
                <a:latin typeface="Arial" panose="020B0604020202020204" pitchFamily="34" charset="0"/>
                <a:cs typeface="Arial" panose="020B0604020202020204" pitchFamily="34" charset="0"/>
              </a:rPr>
              <a:t>Rights of women, Youth and Persons with Disabilities realized</a:t>
            </a:r>
          </a:p>
        </p:txBody>
      </p:sp>
      <p:sp>
        <p:nvSpPr>
          <p:cNvPr id="7" name="TextBox 6"/>
          <p:cNvSpPr txBox="1"/>
          <p:nvPr/>
        </p:nvSpPr>
        <p:spPr>
          <a:xfrm>
            <a:off x="6674890" y="3800101"/>
            <a:ext cx="1977606" cy="2462213"/>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Tolerance and respect in the work place</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Professionalism</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Continuous learning</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Integrity</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Caring</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Accountability</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Inclusivity</a:t>
            </a:r>
          </a:p>
          <a:p>
            <a:pPr marL="285750" indent="-285750">
              <a:buFont typeface="Arial" panose="020B0604020202020204" pitchFamily="34" charset="0"/>
              <a:buChar char="•"/>
            </a:pPr>
            <a:r>
              <a:rPr lang="en-ZA" sz="1400" dirty="0">
                <a:solidFill>
                  <a:prstClr val="white"/>
                </a:solidFill>
                <a:latin typeface="Arial" panose="020B0604020202020204" pitchFamily="34" charset="0"/>
                <a:cs typeface="Arial" panose="020B0604020202020204" pitchFamily="34" charset="0"/>
              </a:rPr>
              <a:t>Empowerment</a:t>
            </a:r>
          </a:p>
        </p:txBody>
      </p:sp>
    </p:spTree>
    <p:extLst>
      <p:ext uri="{BB962C8B-B14F-4D97-AF65-F5344CB8AC3E}">
        <p14:creationId xmlns:p14="http://schemas.microsoft.com/office/powerpoint/2010/main" xmlns="" val="1524817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129416"/>
            <a:ext cx="8736495" cy="767931"/>
          </a:xfrm>
        </p:spPr>
        <p:txBody>
          <a:bodyPr/>
          <a:lstStyle/>
          <a:p>
            <a:r>
              <a:rPr lang="en-GB" sz="1800" b="1" dirty="0">
                <a:solidFill>
                  <a:srgbClr val="37A76F">
                    <a:lumMod val="75000"/>
                  </a:srgbClr>
                </a:solidFill>
              </a:rPr>
              <a:t>Explanation of Planned Performance…</a:t>
            </a:r>
            <a:endParaRPr lang="en-ZA" dirty="0"/>
          </a:p>
        </p:txBody>
      </p:sp>
      <p:sp>
        <p:nvSpPr>
          <p:cNvPr id="3" name="Content Placeholder 2"/>
          <p:cNvSpPr>
            <a:spLocks noGrp="1"/>
          </p:cNvSpPr>
          <p:nvPr>
            <p:ph idx="1"/>
          </p:nvPr>
        </p:nvSpPr>
        <p:spPr>
          <a:xfrm>
            <a:off x="198781" y="897347"/>
            <a:ext cx="8736495" cy="5378325"/>
          </a:xfrm>
        </p:spPr>
        <p:txBody>
          <a:bodyPr>
            <a:normAutofit/>
          </a:bodyPr>
          <a:lstStyle/>
          <a:p>
            <a:pPr algn="just">
              <a:lnSpc>
                <a:spcPct val="150000"/>
              </a:lnSpc>
            </a:pPr>
            <a:r>
              <a:rPr lang="en-GB" sz="1400" dirty="0">
                <a:solidFill>
                  <a:srgbClr val="414142"/>
                </a:solidFill>
              </a:rPr>
              <a:t>The Sub-Programme Advocacy and Mainstreaming, Governance and Compliance for the Rights of Persons with Disabilities will develop a status report on national and international obligations articulated in the White Paper on the Rights of Persons with Disabilities and the United Nations Convention on the Rights of Persons with Disabilities. The status report will focus on tracking institutional performance on inclusion of persons with disabilities with information submitted to the Department.</a:t>
            </a:r>
          </a:p>
          <a:p>
            <a:pPr algn="just">
              <a:lnSpc>
                <a:spcPct val="150000"/>
              </a:lnSpc>
            </a:pPr>
            <a:r>
              <a:rPr lang="en-GB" sz="1400" dirty="0">
                <a:solidFill>
                  <a:srgbClr val="414142"/>
                </a:solidFill>
              </a:rPr>
              <a:t>An evaluation project on the implementation of the White Paper on the Rights of Persons with Disabilities is underway in partnership with DPME during this financial year. The purpose of the formative/implementation evaluation is to reflect systemic achievements and challenges on the implementation of the White Paper on the Rights of Persons </a:t>
            </a:r>
            <a:r>
              <a:rPr lang="en-ZA" sz="1400" dirty="0">
                <a:solidFill>
                  <a:srgbClr val="414142"/>
                </a:solidFill>
              </a:rPr>
              <a:t>with Disabilities.</a:t>
            </a:r>
          </a:p>
          <a:p>
            <a:endParaRPr lang="en-ZA" dirty="0"/>
          </a:p>
        </p:txBody>
      </p:sp>
    </p:spTree>
    <p:extLst>
      <p:ext uri="{BB962C8B-B14F-4D97-AF65-F5344CB8AC3E}">
        <p14:creationId xmlns:p14="http://schemas.microsoft.com/office/powerpoint/2010/main" xmlns="" val="3536632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376"/>
            <a:ext cx="8736495" cy="767931"/>
          </a:xfrm>
        </p:spPr>
        <p:txBody>
          <a:bodyPr>
            <a:normAutofit/>
          </a:bodyPr>
          <a:lstStyle/>
          <a:p>
            <a:r>
              <a:rPr lang="en-GB" sz="1800" b="1" dirty="0">
                <a:solidFill>
                  <a:srgbClr val="37A76F">
                    <a:lumMod val="75000"/>
                  </a:srgbClr>
                </a:solidFill>
              </a:rPr>
              <a:t>Changes to the Strategic Plan 2020-2025</a:t>
            </a:r>
            <a:endParaRPr lang="en-ZA" sz="1800" b="1" dirty="0">
              <a:solidFill>
                <a:srgbClr val="37A76F">
                  <a:lumMod val="75000"/>
                </a:srgbClr>
              </a:solidFill>
            </a:endParaRPr>
          </a:p>
        </p:txBody>
      </p:sp>
      <p:sp>
        <p:nvSpPr>
          <p:cNvPr id="3" name="Content Placeholder 2"/>
          <p:cNvSpPr>
            <a:spLocks noGrp="1"/>
          </p:cNvSpPr>
          <p:nvPr>
            <p:ph idx="1"/>
          </p:nvPr>
        </p:nvSpPr>
        <p:spPr>
          <a:xfrm>
            <a:off x="85193" y="494117"/>
            <a:ext cx="8736495" cy="5707900"/>
          </a:xfrm>
        </p:spPr>
        <p:txBody>
          <a:bodyPr/>
          <a:lstStyle/>
          <a:p>
            <a:pPr marL="0" indent="0" algn="just">
              <a:lnSpc>
                <a:spcPct val="130000"/>
              </a:lnSpc>
              <a:buNone/>
            </a:pPr>
            <a:r>
              <a:rPr lang="en-GB" sz="1500" dirty="0">
                <a:ea typeface="Calibri" panose="020F0502020204030204" pitchFamily="34" charset="0"/>
                <a:cs typeface="Times New Roman" panose="02020603050405020304" pitchFamily="18" charset="0"/>
              </a:rPr>
              <a:t>Outcomes and Indicators that have been removed from the Strategic Plan 2020-2025:</a:t>
            </a:r>
          </a:p>
          <a:p>
            <a:pPr marL="0" indent="0" algn="just">
              <a:lnSpc>
                <a:spcPct val="130000"/>
              </a:lnSpc>
              <a:buNone/>
            </a:pPr>
            <a:endParaRPr lang="en-ZA" sz="1500" dirty="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22488621"/>
              </p:ext>
            </p:extLst>
          </p:nvPr>
        </p:nvGraphicFramePr>
        <p:xfrm>
          <a:off x="143878" y="976346"/>
          <a:ext cx="8479496" cy="1364361"/>
        </p:xfrm>
        <a:graphic>
          <a:graphicData uri="http://schemas.openxmlformats.org/drawingml/2006/table">
            <a:tbl>
              <a:tblPr firstRow="1" bandRow="1">
                <a:tableStyleId>{5C22544A-7EE6-4342-B048-85BDC9FD1C3A}</a:tableStyleId>
              </a:tblPr>
              <a:tblGrid>
                <a:gridCol w="2119874">
                  <a:extLst>
                    <a:ext uri="{9D8B030D-6E8A-4147-A177-3AD203B41FA5}">
                      <a16:colId xmlns:a16="http://schemas.microsoft.com/office/drawing/2014/main" xmlns="" val="20000"/>
                    </a:ext>
                  </a:extLst>
                </a:gridCol>
                <a:gridCol w="2119874">
                  <a:extLst>
                    <a:ext uri="{9D8B030D-6E8A-4147-A177-3AD203B41FA5}">
                      <a16:colId xmlns:a16="http://schemas.microsoft.com/office/drawing/2014/main" xmlns="" val="20001"/>
                    </a:ext>
                  </a:extLst>
                </a:gridCol>
                <a:gridCol w="2119874">
                  <a:extLst>
                    <a:ext uri="{9D8B030D-6E8A-4147-A177-3AD203B41FA5}">
                      <a16:colId xmlns:a16="http://schemas.microsoft.com/office/drawing/2014/main" xmlns="" val="20002"/>
                    </a:ext>
                  </a:extLst>
                </a:gridCol>
                <a:gridCol w="2119874">
                  <a:extLst>
                    <a:ext uri="{9D8B030D-6E8A-4147-A177-3AD203B41FA5}">
                      <a16:colId xmlns:a16="http://schemas.microsoft.com/office/drawing/2014/main" xmlns="" val="20003"/>
                    </a:ext>
                  </a:extLst>
                </a:gridCol>
              </a:tblGrid>
              <a:tr h="494116">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OUTCOME INDICATOR</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BASELINE</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FIVE YEAR TARGET</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REASON FOR REMOVAL</a:t>
                      </a:r>
                    </a:p>
                  </a:txBody>
                  <a:tcPr>
                    <a:solidFill>
                      <a:srgbClr val="339966"/>
                    </a:solidFill>
                  </a:tcPr>
                </a:tc>
                <a:extLst>
                  <a:ext uri="{0D108BD9-81ED-4DB2-BD59-A6C34878D82A}">
                    <a16:rowId xmlns:a16="http://schemas.microsoft.com/office/drawing/2014/main" xmlns="" val="10000"/>
                  </a:ext>
                </a:extLst>
              </a:tr>
              <a:tr h="370840">
                <a:tc>
                  <a:txBody>
                    <a:bodyPr/>
                    <a:lstStyle/>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Increased global, continental</a:t>
                      </a:r>
                    </a:p>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and regional rating/ ranking</a:t>
                      </a:r>
                    </a:p>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of South Africa on gender</a:t>
                      </a:r>
                    </a:p>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issues</a:t>
                      </a:r>
                      <a:endParaRPr lang="en-ZA" sz="1100" kern="1200" dirty="0">
                        <a:solidFill>
                          <a:schemeClr val="dk1"/>
                        </a:solidFill>
                        <a:effectLst/>
                        <a:latin typeface="Arial" panose="020B0604020202020204" pitchFamily="34" charset="0"/>
                        <a:ea typeface="Arial MT"/>
                        <a:cs typeface="Times New Roman" panose="02020603050405020304" pitchFamily="18" charset="0"/>
                      </a:endParaRP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South Africa ranked 19th ranking for</a:t>
                      </a:r>
                      <a:r>
                        <a:rPr lang="en-GB" sz="1100" kern="1200" baseline="0" dirty="0">
                          <a:solidFill>
                            <a:schemeClr val="dk1"/>
                          </a:solidFill>
                          <a:effectLst/>
                          <a:latin typeface="Arial" panose="020B0604020202020204" pitchFamily="34" charset="0"/>
                          <a:ea typeface="Arial MT"/>
                          <a:cs typeface="Times New Roman" panose="02020603050405020304" pitchFamily="18" charset="0"/>
                        </a:rPr>
                        <a:t> </a:t>
                      </a:r>
                      <a:r>
                        <a:rPr lang="en-GB" sz="1100" kern="1200" dirty="0">
                          <a:solidFill>
                            <a:schemeClr val="dk1"/>
                          </a:solidFill>
                          <a:effectLst/>
                          <a:latin typeface="Arial" panose="020B0604020202020204" pitchFamily="34" charset="0"/>
                          <a:ea typeface="Arial MT"/>
                          <a:cs typeface="Times New Roman" panose="02020603050405020304" pitchFamily="18" charset="0"/>
                        </a:rPr>
                        <a:t>South Africa in global parity (WEF</a:t>
                      </a:r>
                      <a:r>
                        <a:rPr lang="en-GB" sz="1100" kern="1200" baseline="0" dirty="0">
                          <a:solidFill>
                            <a:schemeClr val="dk1"/>
                          </a:solidFill>
                          <a:effectLst/>
                          <a:latin typeface="Arial" panose="020B0604020202020204" pitchFamily="34" charset="0"/>
                          <a:ea typeface="Arial MT"/>
                          <a:cs typeface="Times New Roman" panose="02020603050405020304" pitchFamily="18" charset="0"/>
                        </a:rPr>
                        <a:t> </a:t>
                      </a:r>
                      <a:r>
                        <a:rPr lang="en-ZA" sz="1100" kern="1200" dirty="0">
                          <a:solidFill>
                            <a:schemeClr val="dk1"/>
                          </a:solidFill>
                          <a:effectLst/>
                          <a:latin typeface="Arial" panose="020B0604020202020204" pitchFamily="34" charset="0"/>
                          <a:ea typeface="Arial MT"/>
                          <a:cs typeface="Times New Roman" panose="02020603050405020304" pitchFamily="18" charset="0"/>
                        </a:rPr>
                        <a:t>Global Gender Gap Report 2018)</a:t>
                      </a: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South Africa ranked 18th</a:t>
                      </a:r>
                    </a:p>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in global parity</a:t>
                      </a: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The achievement of this</a:t>
                      </a:r>
                    </a:p>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target is outside the control</a:t>
                      </a:r>
                    </a:p>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of the department</a:t>
                      </a:r>
                    </a:p>
                  </a:txBody>
                  <a:tcPr/>
                </a:tc>
                <a:extLst>
                  <a:ext uri="{0D108BD9-81ED-4DB2-BD59-A6C34878D82A}">
                    <a16:rowId xmlns:a16="http://schemas.microsoft.com/office/drawing/2014/main" xmlns=""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084382102"/>
              </p:ext>
            </p:extLst>
          </p:nvPr>
        </p:nvGraphicFramePr>
        <p:xfrm>
          <a:off x="143878" y="3208920"/>
          <a:ext cx="8677810" cy="1765646"/>
        </p:xfrm>
        <a:graphic>
          <a:graphicData uri="http://schemas.openxmlformats.org/drawingml/2006/table">
            <a:tbl>
              <a:tblPr firstRow="1" bandRow="1">
                <a:tableStyleId>{5C22544A-7EE6-4342-B048-85BDC9FD1C3A}</a:tableStyleId>
              </a:tblPr>
              <a:tblGrid>
                <a:gridCol w="1735562">
                  <a:extLst>
                    <a:ext uri="{9D8B030D-6E8A-4147-A177-3AD203B41FA5}">
                      <a16:colId xmlns:a16="http://schemas.microsoft.com/office/drawing/2014/main" xmlns="" val="20000"/>
                    </a:ext>
                  </a:extLst>
                </a:gridCol>
                <a:gridCol w="1448749">
                  <a:extLst>
                    <a:ext uri="{9D8B030D-6E8A-4147-A177-3AD203B41FA5}">
                      <a16:colId xmlns:a16="http://schemas.microsoft.com/office/drawing/2014/main" xmlns="" val="20001"/>
                    </a:ext>
                  </a:extLst>
                </a:gridCol>
                <a:gridCol w="1488031">
                  <a:extLst>
                    <a:ext uri="{9D8B030D-6E8A-4147-A177-3AD203B41FA5}">
                      <a16:colId xmlns:a16="http://schemas.microsoft.com/office/drawing/2014/main" xmlns="" val="20002"/>
                    </a:ext>
                  </a:extLst>
                </a:gridCol>
                <a:gridCol w="1715209">
                  <a:extLst>
                    <a:ext uri="{9D8B030D-6E8A-4147-A177-3AD203B41FA5}">
                      <a16:colId xmlns:a16="http://schemas.microsoft.com/office/drawing/2014/main" xmlns="" val="20003"/>
                    </a:ext>
                  </a:extLst>
                </a:gridCol>
                <a:gridCol w="2290259">
                  <a:extLst>
                    <a:ext uri="{9D8B030D-6E8A-4147-A177-3AD203B41FA5}">
                      <a16:colId xmlns:a16="http://schemas.microsoft.com/office/drawing/2014/main" xmlns="" val="20004"/>
                    </a:ext>
                  </a:extLst>
                </a:gridCol>
              </a:tblGrid>
              <a:tr h="533873">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Outcome Indicator</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Revised Indicator</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Target</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Revised Target</a:t>
                      </a:r>
                    </a:p>
                  </a:txBody>
                  <a:tcPr>
                    <a:solidFill>
                      <a:srgbClr val="339966"/>
                    </a:solidFill>
                  </a:tcPr>
                </a:tc>
                <a:tc>
                  <a:txBody>
                    <a:bodyPr/>
                    <a:lstStyle/>
                    <a:p>
                      <a:pPr marL="0" algn="l" defTabSz="914400" rtl="0" eaLnBrk="1" latinLnBrk="0" hangingPunct="1"/>
                      <a:r>
                        <a:rPr lang="en-ZA" sz="1400" b="1" kern="1200" dirty="0">
                          <a:solidFill>
                            <a:schemeClr val="lt1"/>
                          </a:solidFill>
                          <a:latin typeface="Arial" panose="020B0604020202020204" pitchFamily="34" charset="0"/>
                          <a:ea typeface="+mn-ea"/>
                          <a:cs typeface="Arial" panose="020B0604020202020204" pitchFamily="34" charset="0"/>
                        </a:rPr>
                        <a:t>Reason for Revision</a:t>
                      </a:r>
                    </a:p>
                  </a:txBody>
                  <a:tcPr>
                    <a:solidFill>
                      <a:srgbClr val="339966"/>
                    </a:solidFill>
                  </a:tcPr>
                </a:tc>
                <a:extLst>
                  <a:ext uri="{0D108BD9-81ED-4DB2-BD59-A6C34878D82A}">
                    <a16:rowId xmlns:a16="http://schemas.microsoft.com/office/drawing/2014/main" xmlns="" val="10000"/>
                  </a:ext>
                </a:extLst>
              </a:tr>
              <a:tr h="370840">
                <a:tc>
                  <a:txBody>
                    <a:bodyPr/>
                    <a:lstStyle/>
                    <a:p>
                      <a:pPr marL="67310" marR="62865" algn="just"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Number of legislations</a:t>
                      </a:r>
                    </a:p>
                    <a:p>
                      <a:pPr marL="67310" marR="62865" algn="just"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developed and</a:t>
                      </a:r>
                    </a:p>
                    <a:p>
                      <a:pPr marL="67310" marR="62865" algn="just"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implemented</a:t>
                      </a: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Number of</a:t>
                      </a:r>
                    </a:p>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legislations</a:t>
                      </a:r>
                    </a:p>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developed</a:t>
                      </a: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5 legislations</a:t>
                      </a:r>
                    </a:p>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developed and</a:t>
                      </a:r>
                    </a:p>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implemented</a:t>
                      </a: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ZA" sz="1100" kern="1200" dirty="0">
                          <a:solidFill>
                            <a:schemeClr val="dk1"/>
                          </a:solidFill>
                          <a:effectLst/>
                          <a:latin typeface="Arial" panose="020B0604020202020204" pitchFamily="34" charset="0"/>
                          <a:ea typeface="Arial MT"/>
                          <a:cs typeface="Times New Roman" panose="02020603050405020304" pitchFamily="18" charset="0"/>
                        </a:rPr>
                        <a:t>5 legislations</a:t>
                      </a:r>
                      <a:r>
                        <a:rPr lang="en-ZA" sz="1100" kern="1200" baseline="0" dirty="0">
                          <a:solidFill>
                            <a:schemeClr val="dk1"/>
                          </a:solidFill>
                          <a:effectLst/>
                          <a:latin typeface="Arial" panose="020B0604020202020204" pitchFamily="34" charset="0"/>
                          <a:ea typeface="Arial MT"/>
                          <a:cs typeface="Times New Roman" panose="02020603050405020304" pitchFamily="18" charset="0"/>
                        </a:rPr>
                        <a:t> </a:t>
                      </a:r>
                      <a:r>
                        <a:rPr lang="en-ZA" sz="1100" kern="1200" dirty="0">
                          <a:solidFill>
                            <a:schemeClr val="dk1"/>
                          </a:solidFill>
                          <a:effectLst/>
                          <a:latin typeface="Arial" panose="020B0604020202020204" pitchFamily="34" charset="0"/>
                          <a:ea typeface="Arial MT"/>
                          <a:cs typeface="Times New Roman" panose="02020603050405020304" pitchFamily="18" charset="0"/>
                        </a:rPr>
                        <a:t>developed</a:t>
                      </a:r>
                    </a:p>
                  </a:txBody>
                  <a:tcPr/>
                </a:tc>
                <a:tc>
                  <a:txBody>
                    <a:bodyPr/>
                    <a:lstStyle/>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Due to the process of developing</a:t>
                      </a:r>
                      <a:r>
                        <a:rPr lang="en-GB" sz="1100" kern="1200" baseline="0" dirty="0">
                          <a:solidFill>
                            <a:schemeClr val="dk1"/>
                          </a:solidFill>
                          <a:effectLst/>
                          <a:latin typeface="Arial" panose="020B0604020202020204" pitchFamily="34" charset="0"/>
                          <a:ea typeface="Arial MT"/>
                          <a:cs typeface="Times New Roman" panose="02020603050405020304" pitchFamily="18" charset="0"/>
                        </a:rPr>
                        <a:t> </a:t>
                      </a:r>
                      <a:r>
                        <a:rPr lang="en-GB" sz="1100" kern="1200" dirty="0">
                          <a:solidFill>
                            <a:schemeClr val="dk1"/>
                          </a:solidFill>
                          <a:effectLst/>
                          <a:latin typeface="Arial" panose="020B0604020202020204" pitchFamily="34" charset="0"/>
                          <a:ea typeface="Arial MT"/>
                          <a:cs typeface="Times New Roman" panose="02020603050405020304" pitchFamily="18" charset="0"/>
                        </a:rPr>
                        <a:t>legislation, the department will only be</a:t>
                      </a:r>
                    </a:p>
                    <a:p>
                      <a:pPr marL="67310" marR="62865" algn="l" defTabSz="914400" rtl="0" eaLnBrk="1" latinLnBrk="0" hangingPunct="1">
                        <a:lnSpc>
                          <a:spcPct val="115000"/>
                        </a:lnSpc>
                        <a:spcAft>
                          <a:spcPts val="0"/>
                        </a:spcAft>
                        <a:tabLst>
                          <a:tab pos="694690" algn="l"/>
                          <a:tab pos="777240" algn="l"/>
                        </a:tabLst>
                      </a:pPr>
                      <a:r>
                        <a:rPr lang="en-GB" sz="1100" kern="1200" dirty="0">
                          <a:solidFill>
                            <a:schemeClr val="dk1"/>
                          </a:solidFill>
                          <a:effectLst/>
                          <a:latin typeface="Arial" panose="020B0604020202020204" pitchFamily="34" charset="0"/>
                          <a:ea typeface="Arial MT"/>
                          <a:cs typeface="Times New Roman" panose="02020603050405020304" pitchFamily="18" charset="0"/>
                        </a:rPr>
                        <a:t>able to develop and process them to</a:t>
                      </a:r>
                      <a:r>
                        <a:rPr lang="en-GB" sz="1100" kern="1200" baseline="0" dirty="0">
                          <a:solidFill>
                            <a:schemeClr val="dk1"/>
                          </a:solidFill>
                          <a:effectLst/>
                          <a:latin typeface="Arial" panose="020B0604020202020204" pitchFamily="34" charset="0"/>
                          <a:ea typeface="Arial MT"/>
                          <a:cs typeface="Times New Roman" panose="02020603050405020304" pitchFamily="18" charset="0"/>
                        </a:rPr>
                        <a:t> </a:t>
                      </a:r>
                      <a:r>
                        <a:rPr lang="en-GB" sz="1100" kern="1200" dirty="0">
                          <a:solidFill>
                            <a:schemeClr val="dk1"/>
                          </a:solidFill>
                          <a:effectLst/>
                          <a:latin typeface="Arial" panose="020B0604020202020204" pitchFamily="34" charset="0"/>
                          <a:ea typeface="Arial MT"/>
                          <a:cs typeface="Times New Roman" panose="02020603050405020304" pitchFamily="18" charset="0"/>
                        </a:rPr>
                        <a:t>Cabinet during the 6th Administration</a:t>
                      </a:r>
                      <a:endParaRPr lang="en-ZA" sz="1100" kern="1200" dirty="0">
                        <a:solidFill>
                          <a:schemeClr val="dk1"/>
                        </a:solidFill>
                        <a:effectLst/>
                        <a:latin typeface="Arial" panose="020B0604020202020204" pitchFamily="34" charset="0"/>
                        <a:ea typeface="Arial MT"/>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8" name="Rectangle 7"/>
          <p:cNvSpPr/>
          <p:nvPr/>
        </p:nvSpPr>
        <p:spPr>
          <a:xfrm>
            <a:off x="85193" y="2644736"/>
            <a:ext cx="8516994"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Targets that have been revised from the Strategic Plan 2020-2025</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66624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saturation sat="400000"/>
                    </a14:imgEffect>
                  </a14:imgLayer>
                </a14:imgProps>
              </a:ext>
            </a:extLst>
          </a:blip>
          <a:stretch>
            <a:fillRect/>
          </a:stretch>
        </p:blipFill>
        <p:spPr>
          <a:xfrm>
            <a:off x="0" y="0"/>
            <a:ext cx="9144000" cy="6010275"/>
          </a:xfrm>
          <a:prstGeom prst="rect">
            <a:avLst/>
          </a:prstGeom>
        </p:spPr>
      </p:pic>
      <p:sp>
        <p:nvSpPr>
          <p:cNvPr id="10" name="Rectangle 9"/>
          <p:cNvSpPr/>
          <p:nvPr/>
        </p:nvSpPr>
        <p:spPr>
          <a:xfrm>
            <a:off x="352425" y="3105835"/>
            <a:ext cx="8686800" cy="2031325"/>
          </a:xfrm>
          <a:prstGeom prst="rect">
            <a:avLst/>
          </a:prstGeom>
        </p:spPr>
        <p:txBody>
          <a:bodyPr wrap="square">
            <a:spAutoFit/>
          </a:bodyPr>
          <a:lstStyle/>
          <a:p>
            <a:endParaRPr lang="en-US" spc="-10" dirty="0">
              <a:solidFill>
                <a:prstClr val="black"/>
              </a:solidFill>
            </a:endParaRPr>
          </a:p>
          <a:p>
            <a:endParaRPr lang="en-US" spc="-10" dirty="0">
              <a:solidFill>
                <a:prstClr val="black"/>
              </a:solidFill>
            </a:endParaRPr>
          </a:p>
          <a:p>
            <a:endParaRPr lang="en-US" spc="-10" dirty="0">
              <a:solidFill>
                <a:prstClr val="black"/>
              </a:solidFill>
            </a:endParaRPr>
          </a:p>
          <a:p>
            <a:endParaRPr lang="en-US" spc="-10" dirty="0">
              <a:solidFill>
                <a:prstClr val="black"/>
              </a:solidFill>
            </a:endParaRPr>
          </a:p>
          <a:p>
            <a:endParaRPr lang="en-US" spc="-10" dirty="0">
              <a:solidFill>
                <a:prstClr val="black"/>
              </a:solidFill>
            </a:endParaRPr>
          </a:p>
          <a:p>
            <a:r>
              <a:rPr lang="en-ZA" b="1" dirty="0">
                <a:solidFill>
                  <a:prstClr val="black"/>
                </a:solidFill>
                <a:latin typeface="Arial" charset="0"/>
                <a:cs typeface="Arial" charset="0"/>
              </a:rPr>
              <a:t>Annual Performance Plan Resource consideration 2023-2024</a:t>
            </a:r>
          </a:p>
          <a:p>
            <a:endParaRPr lang="en-US" spc="-10" dirty="0">
              <a:solidFill>
                <a:prstClr val="black"/>
              </a:solidFill>
            </a:endParaRPr>
          </a:p>
        </p:txBody>
      </p:sp>
    </p:spTree>
    <p:extLst>
      <p:ext uri="{BB962C8B-B14F-4D97-AF65-F5344CB8AC3E}">
        <p14:creationId xmlns:p14="http://schemas.microsoft.com/office/powerpoint/2010/main" xmlns="" val="865446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187267"/>
            <a:ext cx="8736495" cy="767931"/>
          </a:xfrm>
        </p:spPr>
        <p:txBody>
          <a:bodyPr>
            <a:noAutofit/>
          </a:bodyPr>
          <a:lstStyle/>
          <a:p>
            <a:pPr algn="ctr"/>
            <a:r>
              <a:rPr lang="en-ZA" sz="1400" b="1" dirty="0"/>
              <a:t>CONTENT</a:t>
            </a:r>
            <a:endParaRPr lang="en-US" sz="1400" b="1" dirty="0"/>
          </a:p>
        </p:txBody>
      </p:sp>
      <p:sp>
        <p:nvSpPr>
          <p:cNvPr id="4" name="Content Placeholder 3">
            <a:extLst>
              <a:ext uri="{FF2B5EF4-FFF2-40B4-BE49-F238E27FC236}">
                <a16:creationId xmlns:a16="http://schemas.microsoft.com/office/drawing/2014/main" xmlns="" id="{D6AA8B5D-9A08-EEA9-75F0-AD160FAD6B2C}"/>
              </a:ext>
            </a:extLst>
          </p:cNvPr>
          <p:cNvSpPr>
            <a:spLocks noGrp="1"/>
          </p:cNvSpPr>
          <p:nvPr>
            <p:ph idx="1"/>
          </p:nvPr>
        </p:nvSpPr>
        <p:spPr>
          <a:xfrm>
            <a:off x="198783" y="708213"/>
            <a:ext cx="8736495" cy="5210336"/>
          </a:xfrm>
        </p:spPr>
        <p:txBody>
          <a:bodyPr/>
          <a:lstStyle/>
          <a:p>
            <a:pPr>
              <a:lnSpc>
                <a:spcPct val="150000"/>
              </a:lnSpc>
            </a:pPr>
            <a:r>
              <a:rPr lang="en-ZA" dirty="0"/>
              <a:t>Resource consideration</a:t>
            </a:r>
          </a:p>
          <a:p>
            <a:pPr>
              <a:lnSpc>
                <a:spcPct val="150000"/>
              </a:lnSpc>
            </a:pPr>
            <a:r>
              <a:rPr lang="en-ZA" dirty="0"/>
              <a:t>Impact of loadshedding</a:t>
            </a:r>
          </a:p>
          <a:p>
            <a:pPr>
              <a:lnSpc>
                <a:spcPct val="150000"/>
              </a:lnSpc>
            </a:pPr>
            <a:r>
              <a:rPr lang="en-ZA" dirty="0"/>
              <a:t>Office accommodation outline</a:t>
            </a:r>
          </a:p>
          <a:p>
            <a:pPr>
              <a:lnSpc>
                <a:spcPct val="150000"/>
              </a:lnSpc>
            </a:pPr>
            <a:r>
              <a:rPr lang="en-US" dirty="0"/>
              <a:t>Cost of Employees breakdown</a:t>
            </a:r>
          </a:p>
          <a:p>
            <a:endParaRPr lang="en-US" dirty="0"/>
          </a:p>
        </p:txBody>
      </p:sp>
    </p:spTree>
    <p:extLst>
      <p:ext uri="{BB962C8B-B14F-4D97-AF65-F5344CB8AC3E}">
        <p14:creationId xmlns:p14="http://schemas.microsoft.com/office/powerpoint/2010/main" xmlns="" val="1120385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187267"/>
            <a:ext cx="8736495" cy="767931"/>
          </a:xfrm>
        </p:spPr>
        <p:txBody>
          <a:bodyPr>
            <a:noAutofit/>
          </a:bodyPr>
          <a:lstStyle/>
          <a:p>
            <a:pPr algn="ctr"/>
            <a:r>
              <a:rPr lang="it-IT" sz="1400" b="1" dirty="0"/>
              <a:t>2023 MTEF </a:t>
            </a:r>
            <a:r>
              <a:rPr lang="en-US" sz="1400" b="1" dirty="0"/>
              <a:t>TERM EXPENDITURE FRAMEWORK</a:t>
            </a:r>
            <a:r>
              <a:rPr lang="it-IT" sz="1400" b="1" dirty="0"/>
              <a:t> ALLOCATION PER PROGRAMME</a:t>
            </a:r>
            <a:endParaRPr lang="en-US" sz="1400" b="1" dirty="0"/>
          </a:p>
        </p:txBody>
      </p:sp>
      <p:graphicFrame>
        <p:nvGraphicFramePr>
          <p:cNvPr id="5" name="Content Placeholder 4"/>
          <p:cNvGraphicFramePr>
            <a:graphicFrameLocks noGrp="1"/>
          </p:cNvGraphicFramePr>
          <p:nvPr>
            <p:ph idx="1"/>
          </p:nvPr>
        </p:nvGraphicFramePr>
        <p:xfrm>
          <a:off x="198783" y="685294"/>
          <a:ext cx="8665132" cy="5527247"/>
        </p:xfrm>
        <a:graphic>
          <a:graphicData uri="http://schemas.openxmlformats.org/drawingml/2006/table">
            <a:tbl>
              <a:tblPr firstRow="1" bandRow="1">
                <a:tableStyleId>{5C22544A-7EE6-4342-B048-85BDC9FD1C3A}</a:tableStyleId>
              </a:tblPr>
              <a:tblGrid>
                <a:gridCol w="2285459">
                  <a:extLst>
                    <a:ext uri="{9D8B030D-6E8A-4147-A177-3AD203B41FA5}">
                      <a16:colId xmlns:a16="http://schemas.microsoft.com/office/drawing/2014/main" xmlns="" val="3579736231"/>
                    </a:ext>
                  </a:extLst>
                </a:gridCol>
                <a:gridCol w="1123117">
                  <a:extLst>
                    <a:ext uri="{9D8B030D-6E8A-4147-A177-3AD203B41FA5}">
                      <a16:colId xmlns:a16="http://schemas.microsoft.com/office/drawing/2014/main" xmlns="" val="1149884710"/>
                    </a:ext>
                  </a:extLst>
                </a:gridCol>
                <a:gridCol w="1113911">
                  <a:extLst>
                    <a:ext uri="{9D8B030D-6E8A-4147-A177-3AD203B41FA5}">
                      <a16:colId xmlns:a16="http://schemas.microsoft.com/office/drawing/2014/main" xmlns="" val="4278927082"/>
                    </a:ext>
                  </a:extLst>
                </a:gridCol>
                <a:gridCol w="856147">
                  <a:extLst>
                    <a:ext uri="{9D8B030D-6E8A-4147-A177-3AD203B41FA5}">
                      <a16:colId xmlns:a16="http://schemas.microsoft.com/office/drawing/2014/main" xmlns="" val="647481019"/>
                    </a:ext>
                  </a:extLst>
                </a:gridCol>
                <a:gridCol w="837735">
                  <a:extLst>
                    <a:ext uri="{9D8B030D-6E8A-4147-A177-3AD203B41FA5}">
                      <a16:colId xmlns:a16="http://schemas.microsoft.com/office/drawing/2014/main" xmlns="" val="3174965608"/>
                    </a:ext>
                  </a:extLst>
                </a:gridCol>
                <a:gridCol w="810117">
                  <a:extLst>
                    <a:ext uri="{9D8B030D-6E8A-4147-A177-3AD203B41FA5}">
                      <a16:colId xmlns:a16="http://schemas.microsoft.com/office/drawing/2014/main" xmlns="" val="586420466"/>
                    </a:ext>
                  </a:extLst>
                </a:gridCol>
                <a:gridCol w="810117">
                  <a:extLst>
                    <a:ext uri="{9D8B030D-6E8A-4147-A177-3AD203B41FA5}">
                      <a16:colId xmlns:a16="http://schemas.microsoft.com/office/drawing/2014/main" xmlns="" val="1688282082"/>
                    </a:ext>
                  </a:extLst>
                </a:gridCol>
                <a:gridCol w="828529">
                  <a:extLst>
                    <a:ext uri="{9D8B030D-6E8A-4147-A177-3AD203B41FA5}">
                      <a16:colId xmlns:a16="http://schemas.microsoft.com/office/drawing/2014/main" xmlns="" val="430693349"/>
                    </a:ext>
                  </a:extLst>
                </a:gridCol>
              </a:tblGrid>
              <a:tr h="950031">
                <a:tc>
                  <a:txBody>
                    <a:bodyPr/>
                    <a:lstStyle/>
                    <a:p>
                      <a:pPr algn="ctr"/>
                      <a:r>
                        <a:rPr lang="en-US" sz="1200" dirty="0">
                          <a:solidFill>
                            <a:schemeClr val="tx1"/>
                          </a:solidFill>
                          <a:latin typeface="Calibri" panose="020F0502020204030204" pitchFamily="34" charset="0"/>
                          <a:cs typeface="Calibri" panose="020F0502020204030204" pitchFamily="34" charset="0"/>
                        </a:rPr>
                        <a:t>Programme </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2022/23</a:t>
                      </a:r>
                    </a:p>
                    <a:p>
                      <a:pPr algn="ctr"/>
                      <a:r>
                        <a:rPr lang="en-US" sz="1200" dirty="0">
                          <a:solidFill>
                            <a:schemeClr val="tx1"/>
                          </a:solidFill>
                          <a:latin typeface="Calibri" panose="020F0502020204030204" pitchFamily="34" charset="0"/>
                          <a:cs typeface="Calibri" panose="020F0502020204030204" pitchFamily="34" charset="0"/>
                        </a:rPr>
                        <a:t>Adjusted Appropriation</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2023/24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Main Appropriation</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2023/24 increase/ 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2024/25</a:t>
                      </a:r>
                      <a:r>
                        <a:rPr lang="en-US" sz="1200" baseline="0" dirty="0">
                          <a:solidFill>
                            <a:schemeClr val="tx1"/>
                          </a:solidFill>
                          <a:latin typeface="Calibri" panose="020F0502020204030204" pitchFamily="34" charset="0"/>
                          <a:cs typeface="Calibri" panose="020F0502020204030204" pitchFamily="34" charset="0"/>
                        </a:rPr>
                        <a:t> Estimates</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2024/25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2025/26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2024/25 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811342864"/>
                  </a:ext>
                </a:extLst>
              </a:tr>
              <a:tr h="330243">
                <a:tc>
                  <a:txBody>
                    <a:bodyPr/>
                    <a:lstStyle/>
                    <a:p>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R’000</a:t>
                      </a:r>
                      <a:endParaRPr lang="en-ZA" sz="12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1395672"/>
                  </a:ext>
                </a:extLst>
              </a:tr>
              <a:tr h="330243">
                <a:tc>
                  <a:txBody>
                    <a:bodyPr/>
                    <a:lstStyle/>
                    <a:p>
                      <a:r>
                        <a:rPr lang="en-US" sz="1200" baseline="0" dirty="0">
                          <a:solidFill>
                            <a:schemeClr val="tx1"/>
                          </a:solidFill>
                          <a:latin typeface="Calibri" panose="020F0502020204030204" pitchFamily="34" charset="0"/>
                          <a:cs typeface="Calibri" panose="020F0502020204030204" pitchFamily="34" charset="0"/>
                        </a:rPr>
                        <a:t>Administration</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105 554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99 556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(5.7%)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102 901</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3.4%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106 578</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3.6%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7667665"/>
                  </a:ext>
                </a:extLst>
              </a:tr>
              <a:tr h="550404">
                <a:tc>
                  <a:txBody>
                    <a:bodyPr/>
                    <a:lstStyle/>
                    <a:p>
                      <a:r>
                        <a:rPr lang="en-US" sz="1200" dirty="0">
                          <a:solidFill>
                            <a:schemeClr val="tx1"/>
                          </a:solidFill>
                          <a:latin typeface="Calibri" panose="020F0502020204030204" pitchFamily="34" charset="0"/>
                          <a:cs typeface="Calibri" panose="020F0502020204030204" pitchFamily="34" charset="0"/>
                        </a:rPr>
                        <a:t>Mainstreaming of the</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Rights</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of Women</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and</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Advocacy</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a:solidFill>
                            <a:schemeClr val="tx1"/>
                          </a:solidFill>
                          <a:latin typeface="Calibri" panose="020F0502020204030204" pitchFamily="34" charset="0"/>
                          <a:cs typeface="Calibri" panose="020F0502020204030204" pitchFamily="34" charset="0"/>
                        </a:rPr>
                        <a:t>30 784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a:solidFill>
                            <a:schemeClr val="tx1"/>
                          </a:solidFill>
                          <a:latin typeface="Calibri" panose="020F0502020204030204" pitchFamily="34" charset="0"/>
                          <a:cs typeface="Calibri" panose="020F0502020204030204" pitchFamily="34" charset="0"/>
                        </a:rPr>
                        <a:t>30 382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(1.3%)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32 717</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7.7%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34 368</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7937263"/>
                  </a:ext>
                </a:extLst>
              </a:tr>
              <a:tr h="550404">
                <a:tc>
                  <a:txBody>
                    <a:bodyPr/>
                    <a:lstStyle/>
                    <a:p>
                      <a:r>
                        <a:rPr lang="en-US" sz="1200" dirty="0">
                          <a:solidFill>
                            <a:schemeClr val="tx1"/>
                          </a:solidFill>
                          <a:latin typeface="Calibri" panose="020F0502020204030204" pitchFamily="34" charset="0"/>
                          <a:cs typeface="Calibri" panose="020F0502020204030204" pitchFamily="34" charset="0"/>
                        </a:rPr>
                        <a:t>Monitoring</a:t>
                      </a:r>
                      <a:r>
                        <a:rPr lang="en-US" sz="1200" baseline="0" dirty="0">
                          <a:solidFill>
                            <a:schemeClr val="tx1"/>
                          </a:solidFill>
                          <a:latin typeface="Calibri" panose="020F0502020204030204" pitchFamily="34" charset="0"/>
                          <a:cs typeface="Calibri" panose="020F0502020204030204" pitchFamily="34" charset="0"/>
                        </a:rPr>
                        <a:t>, Evaluation, Research and Coordination</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a:solidFill>
                            <a:schemeClr val="tx1"/>
                          </a:solidFill>
                          <a:latin typeface="Calibri" panose="020F0502020204030204" pitchFamily="34" charset="0"/>
                          <a:cs typeface="Calibri" panose="020F0502020204030204" pitchFamily="34" charset="0"/>
                        </a:rPr>
                        <a:t>45 114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a:solidFill>
                            <a:schemeClr val="tx1"/>
                          </a:solidFill>
                          <a:latin typeface="Calibri" panose="020F0502020204030204" pitchFamily="34" charset="0"/>
                          <a:cs typeface="Calibri" panose="020F0502020204030204" pitchFamily="34" charset="0"/>
                        </a:rPr>
                        <a:t>47 830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6.0%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52 291</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9.3%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52 806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dirty="0">
                          <a:solidFill>
                            <a:schemeClr val="tx1"/>
                          </a:solidFill>
                          <a:latin typeface="Calibri" panose="020F0502020204030204" pitchFamily="34" charset="0"/>
                          <a:cs typeface="Calibri" panose="020F0502020204030204" pitchFamily="34" charset="0"/>
                        </a:rPr>
                        <a:t>1.0%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2642538"/>
                  </a:ext>
                </a:extLst>
              </a:tr>
              <a:tr h="550404">
                <a:tc>
                  <a:txBody>
                    <a:bodyPr/>
                    <a:lstStyle/>
                    <a:p>
                      <a:r>
                        <a:rPr lang="en-US" sz="1200" b="0" dirty="0">
                          <a:solidFill>
                            <a:schemeClr val="tx1"/>
                          </a:solidFill>
                          <a:latin typeface="Calibri" panose="020F0502020204030204" pitchFamily="34" charset="0"/>
                          <a:cs typeface="Calibri" panose="020F0502020204030204" pitchFamily="34" charset="0"/>
                        </a:rPr>
                        <a:t>Mainstreaming of</a:t>
                      </a:r>
                      <a:r>
                        <a:rPr lang="en-US" sz="1200" b="0" baseline="0" dirty="0">
                          <a:solidFill>
                            <a:schemeClr val="tx1"/>
                          </a:solidFill>
                          <a:latin typeface="Calibri" panose="020F0502020204030204" pitchFamily="34" charset="0"/>
                          <a:cs typeface="Calibri" panose="020F0502020204030204" pitchFamily="34" charset="0"/>
                        </a:rPr>
                        <a:t> the Rights of Youth</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10 761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13 383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24.4%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11 049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17.4%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11 655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5.5%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33731893"/>
                  </a:ext>
                </a:extLst>
              </a:tr>
              <a:tr h="550404">
                <a:tc>
                  <a: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Mainstreaming of the Rights of Person with Disabilities</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17 514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18 039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3.0%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19 493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8.1%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22 694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16.4%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30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Total Operational Allocation</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1" dirty="0">
                          <a:solidFill>
                            <a:schemeClr val="tx1"/>
                          </a:solidFill>
                          <a:latin typeface="Calibri" panose="020F0502020204030204" pitchFamily="34" charset="0"/>
                          <a:cs typeface="Calibri" panose="020F0502020204030204" pitchFamily="34" charset="0"/>
                        </a:rPr>
                        <a:t>209 727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1" dirty="0">
                          <a:solidFill>
                            <a:schemeClr val="tx1"/>
                          </a:solidFill>
                          <a:latin typeface="Calibri" panose="020F0502020204030204" pitchFamily="34" charset="0"/>
                          <a:cs typeface="Calibri" panose="020F0502020204030204" pitchFamily="34" charset="0"/>
                        </a:rPr>
                        <a:t>209</a:t>
                      </a:r>
                      <a:r>
                        <a:rPr lang="en-ZA" sz="1200" b="1" baseline="0" dirty="0">
                          <a:solidFill>
                            <a:schemeClr val="tx1"/>
                          </a:solidFill>
                          <a:latin typeface="Calibri" panose="020F0502020204030204" pitchFamily="34" charset="0"/>
                          <a:cs typeface="Calibri" panose="020F0502020204030204" pitchFamily="34" charset="0"/>
                        </a:rPr>
                        <a:t> 190</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a:solidFill>
                            <a:schemeClr val="tx1"/>
                          </a:solidFill>
                          <a:latin typeface="Calibri" panose="020F0502020204030204" pitchFamily="34" charset="0"/>
                          <a:cs typeface="Calibri" panose="020F0502020204030204" pitchFamily="34" charset="0"/>
                        </a:rPr>
                        <a:t>(0.3%)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1" dirty="0">
                          <a:solidFill>
                            <a:schemeClr val="tx1"/>
                          </a:solidFill>
                          <a:latin typeface="Calibri" panose="020F0502020204030204" pitchFamily="34" charset="0"/>
                          <a:cs typeface="Calibri" panose="020F0502020204030204" pitchFamily="34" charset="0"/>
                        </a:rPr>
                        <a:t>218 451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a:solidFill>
                            <a:schemeClr val="tx1"/>
                          </a:solidFill>
                          <a:latin typeface="Calibri" panose="020F0502020204030204" pitchFamily="34" charset="0"/>
                          <a:cs typeface="Calibri" panose="020F0502020204030204" pitchFamily="34" charset="0"/>
                        </a:rPr>
                        <a:t>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228 101</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a:solidFill>
                            <a:schemeClr val="tx1"/>
                          </a:solidFill>
                          <a:latin typeface="Calibri" panose="020F0502020204030204" pitchFamily="34" charset="0"/>
                          <a:cs typeface="Calibri" panose="020F0502020204030204" pitchFamily="34" charset="0"/>
                        </a:rPr>
                        <a:t>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2583648"/>
                  </a:ext>
                </a:extLst>
              </a:tr>
              <a:tr h="361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panose="020F0502020204030204" pitchFamily="34" charset="0"/>
                          <a:cs typeface="Calibri" panose="020F0502020204030204" pitchFamily="34" charset="0"/>
                        </a:rPr>
                        <a:t>Commission for Gender Equality</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100 722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94 140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(6.5%)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98 368</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102 775</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5843700"/>
                  </a:ext>
                </a:extLst>
              </a:tr>
              <a:tr h="550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panose="020F0502020204030204" pitchFamily="34" charset="0"/>
                          <a:cs typeface="Calibri" panose="020F0502020204030204" pitchFamily="34" charset="0"/>
                        </a:rPr>
                        <a:t>National Youth Development Agency</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681 265</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733 114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7.6%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504 810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(31.1%)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0" dirty="0">
                          <a:solidFill>
                            <a:schemeClr val="tx1"/>
                          </a:solidFill>
                          <a:latin typeface="Calibri" panose="020F0502020204030204" pitchFamily="34" charset="0"/>
                          <a:cs typeface="Calibri" panose="020F0502020204030204" pitchFamily="34" charset="0"/>
                        </a:rPr>
                        <a:t>527 425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0"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1442454"/>
                  </a:ext>
                </a:extLst>
              </a:tr>
              <a:tr h="473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Total Budget Allocation</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1" dirty="0">
                          <a:solidFill>
                            <a:schemeClr val="tx1"/>
                          </a:solidFill>
                          <a:latin typeface="Calibri" panose="020F0502020204030204" pitchFamily="34" charset="0"/>
                          <a:cs typeface="Calibri" panose="020F0502020204030204" pitchFamily="34" charset="0"/>
                        </a:rPr>
                        <a:t>991 714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b="1" dirty="0">
                          <a:solidFill>
                            <a:schemeClr val="tx1"/>
                          </a:solidFill>
                          <a:latin typeface="Calibri" panose="020F0502020204030204" pitchFamily="34" charset="0"/>
                          <a:cs typeface="Calibri" panose="020F0502020204030204" pitchFamily="34" charset="0"/>
                        </a:rPr>
                        <a:t>1 036</a:t>
                      </a:r>
                      <a:r>
                        <a:rPr lang="en-ZA" sz="1200" b="1" baseline="0" dirty="0">
                          <a:solidFill>
                            <a:schemeClr val="tx1"/>
                          </a:solidFill>
                          <a:latin typeface="Calibri" panose="020F0502020204030204" pitchFamily="34" charset="0"/>
                          <a:cs typeface="Calibri" panose="020F0502020204030204" pitchFamily="34" charset="0"/>
                        </a:rPr>
                        <a:t> 444</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821 629</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a:solidFill>
                            <a:schemeClr val="tx1"/>
                          </a:solidFill>
                          <a:latin typeface="Calibri" panose="020F0502020204030204" pitchFamily="34" charset="0"/>
                          <a:cs typeface="Calibri" panose="020F0502020204030204" pitchFamily="34" charset="0"/>
                        </a:rPr>
                        <a:t>(20.7%)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858 301</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6757283"/>
                  </a:ext>
                </a:extLst>
              </a:tr>
            </a:tbl>
          </a:graphicData>
        </a:graphic>
      </p:graphicFrame>
    </p:spTree>
    <p:extLst>
      <p:ext uri="{BB962C8B-B14F-4D97-AF65-F5344CB8AC3E}">
        <p14:creationId xmlns:p14="http://schemas.microsoft.com/office/powerpoint/2010/main" xmlns="" val="113510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375046"/>
          </a:xfrm>
        </p:spPr>
        <p:txBody>
          <a:bodyPr>
            <a:normAutofit/>
          </a:bodyPr>
          <a:lstStyle/>
          <a:p>
            <a:pPr lvl="0" algn="ctr"/>
            <a:r>
              <a:rPr lang="en-US" sz="1400" b="1" dirty="0"/>
              <a:t>2023 MEDIUM TERM EXPENDITURE FRAMEWORK ALLOCATION (2023/24 TO 2025/26)</a:t>
            </a:r>
            <a:endParaRPr lang="en-ZA" sz="1400" b="1" dirty="0"/>
          </a:p>
        </p:txBody>
      </p:sp>
      <p:sp>
        <p:nvSpPr>
          <p:cNvPr id="5" name="Content Placeholder 2"/>
          <p:cNvSpPr>
            <a:spLocks noGrp="1"/>
          </p:cNvSpPr>
          <p:nvPr>
            <p:ph idx="1"/>
          </p:nvPr>
        </p:nvSpPr>
        <p:spPr>
          <a:xfrm>
            <a:off x="198784" y="823897"/>
            <a:ext cx="8861134" cy="5464760"/>
          </a:xfrm>
        </p:spPr>
        <p:txBody>
          <a:bodyPr>
            <a:noAutofit/>
          </a:bodyPr>
          <a:lstStyle/>
          <a:p>
            <a:pPr marR="139700" algn="just">
              <a:lnSpc>
                <a:spcPct val="150000"/>
              </a:lnSpc>
              <a:spcAft>
                <a:spcPts val="1000"/>
              </a:spcAft>
            </a:pPr>
            <a:r>
              <a:rPr lang="en-ZA" sz="1400" dirty="0">
                <a:solidFill>
                  <a:schemeClr val="tx1"/>
                </a:solidFill>
                <a:ea typeface="Calibri" panose="020F0502020204030204" pitchFamily="34" charset="0"/>
              </a:rPr>
              <a:t>The budget of the department in the 2023 financial year amounting to R1.036 billion.</a:t>
            </a:r>
          </a:p>
          <a:p>
            <a:pPr marR="139700" algn="just">
              <a:lnSpc>
                <a:spcPct val="150000"/>
              </a:lnSpc>
              <a:spcAft>
                <a:spcPts val="1000"/>
              </a:spcAft>
            </a:pPr>
            <a:r>
              <a:rPr lang="en-ZA" sz="1400" dirty="0">
                <a:solidFill>
                  <a:schemeClr val="tx1"/>
                </a:solidFill>
                <a:ea typeface="Calibri" panose="020F0502020204030204" pitchFamily="34" charset="0"/>
              </a:rPr>
              <a:t>Included in this budget </a:t>
            </a:r>
            <a:r>
              <a:rPr lang="en-ZA" sz="1400" dirty="0">
                <a:solidFill>
                  <a:schemeClr val="tx1"/>
                </a:solidFill>
                <a:effectLst/>
                <a:latin typeface="Arial" panose="020B0604020202020204" pitchFamily="34" charset="0"/>
                <a:ea typeface="Calibri" panose="020F0502020204030204" pitchFamily="34" charset="0"/>
              </a:rPr>
              <a:t>is the allocation earmarked for transfers to the Commission on Gender Equality (CGE) and National Youth Development Agency (NYDA) amounting to R94.4 million or 9.1% and R733.1 million or 70,7% respectively. </a:t>
            </a:r>
          </a:p>
          <a:p>
            <a:pPr marR="139700" algn="just">
              <a:lnSpc>
                <a:spcPct val="150000"/>
              </a:lnSpc>
              <a:spcAft>
                <a:spcPts val="1000"/>
              </a:spcAft>
            </a:pPr>
            <a:r>
              <a:rPr lang="en-ZA" sz="1400" dirty="0">
                <a:solidFill>
                  <a:schemeClr val="tx1"/>
                </a:solidFill>
                <a:effectLst/>
                <a:latin typeface="Arial" panose="020B0604020202020204" pitchFamily="34" charset="0"/>
                <a:ea typeface="Calibri" panose="020F0502020204030204" pitchFamily="34" charset="0"/>
              </a:rPr>
              <a:t>In addition, the department received an earmarked allocation amounting to R5.0 million for establishment of the National Council on Gender Based Violence and Femicide under programme 2, Mainstreaming the rights of Women &amp; Advocacy, Sub-programme Social Empowerment of Women. </a:t>
            </a:r>
          </a:p>
          <a:p>
            <a:pPr marR="139700" algn="just">
              <a:lnSpc>
                <a:spcPct val="150000"/>
              </a:lnSpc>
              <a:spcAft>
                <a:spcPts val="1000"/>
              </a:spcAft>
            </a:pPr>
            <a:r>
              <a:rPr lang="en-ZA" sz="1400" dirty="0">
                <a:solidFill>
                  <a:schemeClr val="tx1"/>
                </a:solidFill>
                <a:effectLst/>
                <a:latin typeface="Arial" panose="020B0604020202020204" pitchFamily="34" charset="0"/>
                <a:ea typeface="Calibri" panose="020F0502020204030204" pitchFamily="34" charset="0"/>
              </a:rPr>
              <a:t>This leaves the department with an operational budget of </a:t>
            </a:r>
            <a:r>
              <a:rPr lang="en-ZA" sz="1400" dirty="0">
                <a:solidFill>
                  <a:schemeClr val="tx1"/>
                </a:solidFill>
                <a:ea typeface="Calibri" panose="020F0502020204030204" pitchFamily="34" charset="0"/>
              </a:rPr>
              <a:t>R208,9 million </a:t>
            </a:r>
            <a:r>
              <a:rPr lang="en-ZA" sz="1400" dirty="0">
                <a:solidFill>
                  <a:schemeClr val="tx1"/>
                </a:solidFill>
                <a:effectLst/>
                <a:latin typeface="Arial" panose="020B0604020202020204" pitchFamily="34" charset="0"/>
                <a:ea typeface="Calibri" panose="020F0502020204030204" pitchFamily="34" charset="0"/>
              </a:rPr>
              <a:t>or 20.2%. </a:t>
            </a:r>
            <a:endParaRPr lang="en-US" sz="1400" dirty="0">
              <a:solidFill>
                <a:schemeClr val="tx1"/>
              </a:solidFill>
              <a:effectLst/>
              <a:latin typeface="Arial" panose="020B0604020202020204" pitchFamily="34" charset="0"/>
              <a:ea typeface="Calibri" panose="020F0502020204030204" pitchFamily="34" charset="0"/>
            </a:endParaRPr>
          </a:p>
          <a:p>
            <a:pPr marR="139700" algn="just">
              <a:lnSpc>
                <a:spcPct val="150000"/>
              </a:lnSpc>
              <a:spcAft>
                <a:spcPts val="1000"/>
              </a:spcAft>
            </a:pPr>
            <a:r>
              <a:rPr lang="en-ZA" sz="1400" dirty="0">
                <a:solidFill>
                  <a:schemeClr val="tx1"/>
                </a:solidFill>
                <a:effectLst/>
                <a:latin typeface="Arial" panose="020B0604020202020204" pitchFamily="34" charset="0"/>
                <a:ea typeface="Calibri" panose="020F0502020204030204" pitchFamily="34" charset="0"/>
              </a:rPr>
              <a:t>The department’s major area of spending is in compensation of employees and it constitute 60,6% or R126.9 million of the total operational budget. </a:t>
            </a:r>
          </a:p>
          <a:p>
            <a:pPr marR="139700" algn="just">
              <a:lnSpc>
                <a:spcPct val="150000"/>
              </a:lnSpc>
              <a:spcAft>
                <a:spcPts val="1000"/>
              </a:spcAft>
            </a:pPr>
            <a:r>
              <a:rPr lang="en-ZA" sz="1400" dirty="0">
                <a:solidFill>
                  <a:schemeClr val="tx1"/>
                </a:solidFill>
                <a:effectLst/>
                <a:latin typeface="Arial" panose="020B0604020202020204" pitchFamily="34" charset="0"/>
                <a:ea typeface="Calibri" panose="020F0502020204030204" pitchFamily="34" charset="0"/>
              </a:rPr>
              <a:t>Spending on goods and services is projected to amount to </a:t>
            </a:r>
            <a:r>
              <a:rPr lang="en-ZA" sz="1400" dirty="0">
                <a:solidFill>
                  <a:schemeClr val="tx1"/>
                </a:solidFill>
                <a:ea typeface="Calibri" panose="020F0502020204030204" pitchFamily="34" charset="0"/>
              </a:rPr>
              <a:t>R76.5 million 36.6</a:t>
            </a:r>
            <a:r>
              <a:rPr lang="en-ZA" sz="1400" dirty="0">
                <a:solidFill>
                  <a:schemeClr val="tx1"/>
                </a:solidFill>
                <a:effectLst/>
                <a:latin typeface="Arial" panose="020B0604020202020204" pitchFamily="34" charset="0"/>
                <a:ea typeface="Calibri" panose="020F0502020204030204" pitchFamily="34" charset="0"/>
              </a:rPr>
              <a:t>%. The allocation in this category of expenditure is also set aside for implementation of key priority projects of the department.</a:t>
            </a:r>
            <a:endParaRPr lang="en-US" sz="140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2247996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305509" y="187267"/>
            <a:ext cx="8523041" cy="315241"/>
          </a:xfrm>
        </p:spPr>
        <p:txBody>
          <a:bodyPr>
            <a:noAutofit/>
          </a:bodyPr>
          <a:lstStyle/>
          <a:p>
            <a:pPr algn="ctr"/>
            <a:r>
              <a:rPr lang="it-IT" sz="1400" b="1" dirty="0"/>
              <a:t>2023 MTEF BUDGET ALLOCATION PER ECONOMIC CLASSIFICATION</a:t>
            </a:r>
            <a:endParaRPr lang="en-US" sz="1400" b="1" dirty="0"/>
          </a:p>
        </p:txBody>
      </p:sp>
      <p:graphicFrame>
        <p:nvGraphicFramePr>
          <p:cNvPr id="5" name="Content Placeholder 4"/>
          <p:cNvGraphicFramePr>
            <a:graphicFrameLocks noGrp="1"/>
          </p:cNvGraphicFramePr>
          <p:nvPr>
            <p:ph idx="1"/>
          </p:nvPr>
        </p:nvGraphicFramePr>
        <p:xfrm>
          <a:off x="305509" y="593286"/>
          <a:ext cx="8523041" cy="5628221"/>
        </p:xfrm>
        <a:graphic>
          <a:graphicData uri="http://schemas.openxmlformats.org/drawingml/2006/table">
            <a:tbl>
              <a:tblPr firstRow="1" bandRow="1">
                <a:tableStyleId>{5C22544A-7EE6-4342-B048-85BDC9FD1C3A}</a:tableStyleId>
              </a:tblPr>
              <a:tblGrid>
                <a:gridCol w="2153860">
                  <a:extLst>
                    <a:ext uri="{9D8B030D-6E8A-4147-A177-3AD203B41FA5}">
                      <a16:colId xmlns:a16="http://schemas.microsoft.com/office/drawing/2014/main" xmlns="" val="3579736231"/>
                    </a:ext>
                  </a:extLst>
                </a:gridCol>
                <a:gridCol w="1147483">
                  <a:extLst>
                    <a:ext uri="{9D8B030D-6E8A-4147-A177-3AD203B41FA5}">
                      <a16:colId xmlns:a16="http://schemas.microsoft.com/office/drawing/2014/main" xmlns="" val="1149884710"/>
                    </a:ext>
                  </a:extLst>
                </a:gridCol>
                <a:gridCol w="1099414">
                  <a:extLst>
                    <a:ext uri="{9D8B030D-6E8A-4147-A177-3AD203B41FA5}">
                      <a16:colId xmlns:a16="http://schemas.microsoft.com/office/drawing/2014/main" xmlns="" val="4278927082"/>
                    </a:ext>
                  </a:extLst>
                </a:gridCol>
                <a:gridCol w="844709">
                  <a:extLst>
                    <a:ext uri="{9D8B030D-6E8A-4147-A177-3AD203B41FA5}">
                      <a16:colId xmlns:a16="http://schemas.microsoft.com/office/drawing/2014/main" xmlns="" val="647481019"/>
                    </a:ext>
                  </a:extLst>
                </a:gridCol>
                <a:gridCol w="835427">
                  <a:extLst>
                    <a:ext uri="{9D8B030D-6E8A-4147-A177-3AD203B41FA5}">
                      <a16:colId xmlns:a16="http://schemas.microsoft.com/office/drawing/2014/main" xmlns="" val="3174965608"/>
                    </a:ext>
                  </a:extLst>
                </a:gridCol>
                <a:gridCol w="789014">
                  <a:extLst>
                    <a:ext uri="{9D8B030D-6E8A-4147-A177-3AD203B41FA5}">
                      <a16:colId xmlns:a16="http://schemas.microsoft.com/office/drawing/2014/main" xmlns="" val="586420466"/>
                    </a:ext>
                  </a:extLst>
                </a:gridCol>
                <a:gridCol w="811036">
                  <a:extLst>
                    <a:ext uri="{9D8B030D-6E8A-4147-A177-3AD203B41FA5}">
                      <a16:colId xmlns:a16="http://schemas.microsoft.com/office/drawing/2014/main" xmlns="" val="1688282082"/>
                    </a:ext>
                  </a:extLst>
                </a:gridCol>
                <a:gridCol w="842098">
                  <a:extLst>
                    <a:ext uri="{9D8B030D-6E8A-4147-A177-3AD203B41FA5}">
                      <a16:colId xmlns:a16="http://schemas.microsoft.com/office/drawing/2014/main" xmlns="" val="430693349"/>
                    </a:ext>
                  </a:extLst>
                </a:gridCol>
              </a:tblGrid>
              <a:tr h="1352551">
                <a:tc>
                  <a:txBody>
                    <a:bodyPr/>
                    <a:lstStyle/>
                    <a:p>
                      <a:pPr algn="ctr"/>
                      <a:r>
                        <a:rPr lang="en-US" sz="1300" dirty="0">
                          <a:solidFill>
                            <a:schemeClr val="tx1"/>
                          </a:solidFill>
                          <a:latin typeface="Calibri" panose="020F0502020204030204" pitchFamily="34" charset="0"/>
                          <a:cs typeface="Calibri" panose="020F0502020204030204" pitchFamily="34" charset="0"/>
                        </a:rPr>
                        <a:t>Programme </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2022/23</a:t>
                      </a:r>
                    </a:p>
                    <a:p>
                      <a:pPr algn="ctr"/>
                      <a:r>
                        <a:rPr lang="en-US" sz="1300" dirty="0">
                          <a:solidFill>
                            <a:schemeClr val="tx1"/>
                          </a:solidFill>
                          <a:latin typeface="Calibri" panose="020F0502020204030204" pitchFamily="34" charset="0"/>
                          <a:cs typeface="Calibri" panose="020F0502020204030204" pitchFamily="34" charset="0"/>
                        </a:rPr>
                        <a:t>Adjusted Appropriation</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2023/24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Calibri" panose="020F0502020204030204" pitchFamily="34" charset="0"/>
                          <a:cs typeface="Calibri" panose="020F0502020204030204" pitchFamily="34" charset="0"/>
                        </a:rPr>
                        <a:t>Main Appropriation</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2023/24 increase/decrease</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2024/25</a:t>
                      </a:r>
                      <a:r>
                        <a:rPr lang="en-US" sz="1300" baseline="0" dirty="0">
                          <a:solidFill>
                            <a:schemeClr val="tx1"/>
                          </a:solidFill>
                          <a:latin typeface="Calibri" panose="020F0502020204030204" pitchFamily="34" charset="0"/>
                          <a:cs typeface="Calibri" panose="020F0502020204030204" pitchFamily="34" charset="0"/>
                        </a:rPr>
                        <a:t> Estimates</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2024/25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Calibri" panose="020F0502020204030204" pitchFamily="34" charset="0"/>
                          <a:cs typeface="Calibri" panose="020F0502020204030204" pitchFamily="34" charset="0"/>
                        </a:rPr>
                        <a:t>increase/decrease</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2025/26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a:solidFill>
                            <a:schemeClr val="tx1"/>
                          </a:solidFill>
                          <a:latin typeface="Calibri" panose="020F0502020204030204" pitchFamily="34" charset="0"/>
                          <a:cs typeface="Calibri" panose="020F0502020204030204" pitchFamily="34" charset="0"/>
                        </a:rPr>
                        <a:t>2025/26 increase/decrease</a:t>
                      </a:r>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811342864"/>
                  </a:ext>
                </a:extLst>
              </a:tr>
              <a:tr h="443077">
                <a:tc>
                  <a:txBody>
                    <a:bodyPr/>
                    <a:lstStyle/>
                    <a:p>
                      <a:endParaRPr lang="en-ZA" sz="13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dirty="0">
                          <a:solidFill>
                            <a:schemeClr val="tx1"/>
                          </a:solidFill>
                          <a:latin typeface="Calibri" panose="020F0502020204030204" pitchFamily="34" charset="0"/>
                          <a:cs typeface="Calibri" panose="020F0502020204030204" pitchFamily="34" charset="0"/>
                        </a:rPr>
                        <a:t>R’000</a:t>
                      </a:r>
                      <a:endParaRPr lang="en-ZA" sz="1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1395672"/>
                  </a:ext>
                </a:extLst>
              </a:tr>
              <a:tr h="552593">
                <a:tc>
                  <a:txBody>
                    <a:bodyPr/>
                    <a:lstStyle/>
                    <a:p>
                      <a:r>
                        <a:rPr lang="en-US" sz="1300" dirty="0">
                          <a:solidFill>
                            <a:schemeClr val="tx1"/>
                          </a:solidFill>
                          <a:latin typeface="Calibri" panose="020F0502020204030204" pitchFamily="34" charset="0"/>
                          <a:cs typeface="Calibri" panose="020F0502020204030204" pitchFamily="34" charset="0"/>
                        </a:rPr>
                        <a:t>Compensation of employees</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120 534</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126 871</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5.3%</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132 478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4.4%</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138 290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7667665"/>
                  </a:ext>
                </a:extLst>
              </a:tr>
              <a:tr h="466397">
                <a:tc>
                  <a:txBody>
                    <a:bodyPr/>
                    <a:lstStyle/>
                    <a:p>
                      <a:r>
                        <a:rPr lang="en-US" sz="1300" dirty="0">
                          <a:solidFill>
                            <a:schemeClr val="tx1"/>
                          </a:solidFill>
                          <a:latin typeface="Calibri" panose="020F0502020204030204" pitchFamily="34" charset="0"/>
                          <a:cs typeface="Calibri" panose="020F0502020204030204" pitchFamily="34" charset="0"/>
                        </a:rPr>
                        <a:t>Goods and services</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81 229</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76</a:t>
                      </a:r>
                      <a:r>
                        <a:rPr lang="en-US" sz="1300" baseline="0" dirty="0">
                          <a:solidFill>
                            <a:schemeClr val="tx1"/>
                          </a:solidFill>
                          <a:latin typeface="Calibri" panose="020F0502020204030204" pitchFamily="34" charset="0"/>
                          <a:cs typeface="Calibri" panose="020F0502020204030204" pitchFamily="34" charset="0"/>
                        </a:rPr>
                        <a:t> 498</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78 850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3.1%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83 456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7937263"/>
                  </a:ext>
                </a:extLst>
              </a:tr>
              <a:tr h="504214">
                <a:tc>
                  <a:txBody>
                    <a:bodyPr/>
                    <a:lstStyle/>
                    <a:p>
                      <a:r>
                        <a:rPr lang="en-US" sz="1300" dirty="0">
                          <a:solidFill>
                            <a:schemeClr val="tx1"/>
                          </a:solidFill>
                          <a:latin typeface="Calibri" panose="020F0502020204030204" pitchFamily="34" charset="0"/>
                          <a:cs typeface="Calibri" panose="020F0502020204030204" pitchFamily="34" charset="0"/>
                        </a:rPr>
                        <a:t>Transfers and subsidies</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dirty="0">
                          <a:solidFill>
                            <a:schemeClr val="tx1"/>
                          </a:solidFill>
                          <a:latin typeface="Calibri" panose="020F0502020204030204" pitchFamily="34" charset="0"/>
                          <a:cs typeface="Calibri" panose="020F0502020204030204" pitchFamily="34" charset="0"/>
                        </a:rPr>
                        <a:t>2</a:t>
                      </a:r>
                      <a:r>
                        <a:rPr lang="en-US" sz="1300" baseline="0" dirty="0">
                          <a:solidFill>
                            <a:schemeClr val="tx1"/>
                          </a:solidFill>
                          <a:latin typeface="Calibri" panose="020F0502020204030204" pitchFamily="34" charset="0"/>
                          <a:cs typeface="Calibri" panose="020F0502020204030204" pitchFamily="34" charset="0"/>
                        </a:rPr>
                        <a:t> 012</a:t>
                      </a:r>
                      <a:endParaRPr lang="en-ZA" sz="13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2 013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0.0%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2 103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2 198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dirty="0">
                          <a:solidFill>
                            <a:schemeClr val="tx1"/>
                          </a:solidFill>
                          <a:latin typeface="Calibri" panose="020F0502020204030204" pitchFamily="34" charset="0"/>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2642538"/>
                  </a:ext>
                </a:extLst>
              </a:tr>
              <a:tr h="504212">
                <a:tc>
                  <a:txBody>
                    <a:bodyPr/>
                    <a:lstStyle/>
                    <a:p>
                      <a:r>
                        <a:rPr lang="en-US" sz="1300" b="0" dirty="0">
                          <a:solidFill>
                            <a:schemeClr val="tx1"/>
                          </a:solidFill>
                          <a:latin typeface="Calibri" panose="020F0502020204030204" pitchFamily="34" charset="0"/>
                          <a:cs typeface="Calibri" panose="020F0502020204030204" pitchFamily="34" charset="0"/>
                        </a:rPr>
                        <a:t>Machinery and Equipment</a:t>
                      </a:r>
                      <a:endParaRPr lang="en-ZA" sz="13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b="0" dirty="0">
                          <a:solidFill>
                            <a:schemeClr val="tx1"/>
                          </a:solidFill>
                          <a:latin typeface="Calibri" panose="020F0502020204030204" pitchFamily="34" charset="0"/>
                          <a:cs typeface="Calibri" panose="020F0502020204030204" pitchFamily="34" charset="0"/>
                        </a:rPr>
                        <a:t>5 952</a:t>
                      </a:r>
                      <a:endParaRPr lang="en-ZA" sz="13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b="0" dirty="0">
                          <a:solidFill>
                            <a:schemeClr val="tx1"/>
                          </a:solidFill>
                          <a:latin typeface="Calibri" panose="020F0502020204030204" pitchFamily="34" charset="0"/>
                          <a:cs typeface="Calibri" panose="020F0502020204030204" pitchFamily="34" charset="0"/>
                        </a:rPr>
                        <a:t>3 808</a:t>
                      </a:r>
                      <a:endParaRPr lang="en-ZA" sz="13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0" dirty="0">
                          <a:solidFill>
                            <a:schemeClr val="tx1"/>
                          </a:solidFill>
                          <a:latin typeface="Calibri" panose="020F0502020204030204" pitchFamily="34" charset="0"/>
                          <a:cs typeface="Calibri" panose="020F0502020204030204" pitchFamily="34" charset="0"/>
                        </a:rPr>
                        <a:t>(36.0%)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0" dirty="0">
                          <a:solidFill>
                            <a:schemeClr val="tx1"/>
                          </a:solidFill>
                          <a:latin typeface="Calibri" panose="020F0502020204030204" pitchFamily="34" charset="0"/>
                          <a:cs typeface="Calibri" panose="020F0502020204030204" pitchFamily="34" charset="0"/>
                        </a:rPr>
                        <a:t>5 020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0" dirty="0">
                          <a:solidFill>
                            <a:schemeClr val="tx1"/>
                          </a:solidFill>
                          <a:latin typeface="Calibri" panose="020F0502020204030204" pitchFamily="34" charset="0"/>
                          <a:cs typeface="Calibri" panose="020F0502020204030204" pitchFamily="34" charset="0"/>
                        </a:rPr>
                        <a:t>31.8%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0" dirty="0">
                          <a:solidFill>
                            <a:schemeClr val="tx1"/>
                          </a:solidFill>
                          <a:latin typeface="Calibri" panose="020F0502020204030204" pitchFamily="34" charset="0"/>
                          <a:cs typeface="Calibri" panose="020F0502020204030204" pitchFamily="34" charset="0"/>
                        </a:rPr>
                        <a:t>4 157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0" dirty="0">
                          <a:solidFill>
                            <a:schemeClr val="tx1"/>
                          </a:solidFill>
                          <a:latin typeface="Calibri" panose="020F0502020204030204" pitchFamily="34" charset="0"/>
                          <a:cs typeface="Calibri" panose="020F0502020204030204" pitchFamily="34" charset="0"/>
                        </a:rPr>
                        <a:t>(17.2%)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33731893"/>
                  </a:ext>
                </a:extLst>
              </a:tr>
              <a:tr h="746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Calibri" panose="020F0502020204030204" pitchFamily="34" charset="0"/>
                          <a:cs typeface="Calibri" panose="020F0502020204030204" pitchFamily="34" charset="0"/>
                        </a:rPr>
                        <a:t>Total economic</a:t>
                      </a:r>
                      <a:r>
                        <a:rPr lang="en-US" sz="1300" b="1" baseline="0" dirty="0">
                          <a:solidFill>
                            <a:schemeClr val="tx1"/>
                          </a:solidFill>
                          <a:latin typeface="Calibri" panose="020F0502020204030204" pitchFamily="34" charset="0"/>
                          <a:cs typeface="Calibri" panose="020F0502020204030204" pitchFamily="34" charset="0"/>
                        </a:rPr>
                        <a:t> classification</a:t>
                      </a:r>
                      <a:r>
                        <a:rPr lang="en-US" sz="1300" b="1" dirty="0">
                          <a:solidFill>
                            <a:schemeClr val="tx1"/>
                          </a:solidFill>
                          <a:latin typeface="Calibri" panose="020F0502020204030204" pitchFamily="34" charset="0"/>
                          <a:cs typeface="Calibri" panose="020F0502020204030204" pitchFamily="34" charset="0"/>
                        </a:rPr>
                        <a:t>:</a:t>
                      </a:r>
                      <a:endParaRPr lang="en-ZA" sz="13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b="1" dirty="0">
                          <a:solidFill>
                            <a:schemeClr val="tx1"/>
                          </a:solidFill>
                          <a:latin typeface="Calibri" panose="020F0502020204030204" pitchFamily="34" charset="0"/>
                          <a:cs typeface="Calibri" panose="020F0502020204030204" pitchFamily="34" charset="0"/>
                        </a:rPr>
                        <a:t>209 727</a:t>
                      </a:r>
                      <a:endParaRPr lang="en-ZA" sz="13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300" b="1" dirty="0">
                          <a:solidFill>
                            <a:schemeClr val="tx1"/>
                          </a:solidFill>
                          <a:latin typeface="Calibri" panose="020F0502020204030204" pitchFamily="34" charset="0"/>
                          <a:cs typeface="Calibri" panose="020F0502020204030204" pitchFamily="34" charset="0"/>
                        </a:rPr>
                        <a:t>209 190</a:t>
                      </a:r>
                      <a:endParaRPr lang="en-ZA" sz="13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1" dirty="0">
                          <a:solidFill>
                            <a:schemeClr val="tx1"/>
                          </a:solidFill>
                          <a:latin typeface="Calibri" panose="020F0502020204030204" pitchFamily="34" charset="0"/>
                          <a:cs typeface="Calibri" panose="020F0502020204030204" pitchFamily="34" charset="0"/>
                        </a:rPr>
                        <a:t>(0.3%)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1" dirty="0">
                          <a:solidFill>
                            <a:schemeClr val="tx1"/>
                          </a:solidFill>
                          <a:latin typeface="Calibri" panose="020F0502020204030204" pitchFamily="34" charset="0"/>
                          <a:cs typeface="Calibri" panose="020F0502020204030204" pitchFamily="34" charset="0"/>
                        </a:rPr>
                        <a:t>218 451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1" dirty="0">
                          <a:solidFill>
                            <a:schemeClr val="tx1"/>
                          </a:solidFill>
                          <a:latin typeface="Calibri" panose="020F0502020204030204" pitchFamily="34" charset="0"/>
                          <a:cs typeface="Calibri" panose="020F0502020204030204" pitchFamily="34" charset="0"/>
                        </a:rPr>
                        <a:t>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1" dirty="0">
                          <a:solidFill>
                            <a:schemeClr val="tx1"/>
                          </a:solidFill>
                          <a:latin typeface="Calibri" panose="020F0502020204030204" pitchFamily="34" charset="0"/>
                          <a:cs typeface="Calibri" panose="020F0502020204030204" pitchFamily="34" charset="0"/>
                        </a:rPr>
                        <a:t>228 101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300" b="1" dirty="0">
                          <a:solidFill>
                            <a:schemeClr val="tx1"/>
                          </a:solidFill>
                          <a:latin typeface="Calibri" panose="020F0502020204030204" pitchFamily="34" charset="0"/>
                          <a:cs typeface="Calibri" panose="020F0502020204030204" pitchFamily="34" charset="0"/>
                        </a:rPr>
                        <a:t>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6757283"/>
                  </a:ext>
                </a:extLst>
              </a:tr>
              <a:tr h="529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Calibri" panose="020F0502020204030204" pitchFamily="34" charset="0"/>
                          <a:ea typeface="+mn-ea"/>
                          <a:cs typeface="Calibri" panose="020F0502020204030204" pitchFamily="34" charset="0"/>
                        </a:rPr>
                        <a:t>Entities</a:t>
                      </a:r>
                      <a:endParaRPr lang="en-ZA" sz="1300" kern="1200" dirty="0">
                        <a:solidFill>
                          <a:schemeClr val="tx1"/>
                        </a:solidFill>
                        <a:latin typeface="Calibri" panose="020F0502020204030204" pitchFamily="34" charset="0"/>
                        <a:ea typeface="+mn-ea"/>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781 987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827 254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603 178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(27.1%)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630 200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kern="1200" dirty="0">
                          <a:solidFill>
                            <a:schemeClr val="tx1"/>
                          </a:solidFill>
                          <a:latin typeface="Calibri" panose="020F0502020204030204" pitchFamily="34" charset="0"/>
                          <a:ea typeface="+mn-ea"/>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529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Total Budget Allocation</a:t>
                      </a:r>
                      <a:endParaRPr kumimoji="0" lang="en-ZA" sz="1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991 714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1 036 444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821 629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(20,7%)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858 301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lang="en-ZA" sz="1300" b="1" kern="1200" dirty="0">
                          <a:solidFill>
                            <a:schemeClr val="tx1"/>
                          </a:solidFill>
                          <a:latin typeface="Calibri" panose="020F0502020204030204" pitchFamily="34" charset="0"/>
                          <a:ea typeface="+mn-ea"/>
                          <a:cs typeface="Calibri" panose="020F0502020204030204" pitchFamily="34" charset="0"/>
                        </a:rPr>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766912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US" sz="1400" b="1" dirty="0"/>
              <a:t>2023 MEDIUM TERM EXPENDITURE FRAMEWORK ALLOCATION (2023/24 TO 2025/26)</a:t>
            </a:r>
            <a:endParaRPr lang="en-ZA" sz="1400" b="1" dirty="0"/>
          </a:p>
        </p:txBody>
      </p:sp>
      <p:sp>
        <p:nvSpPr>
          <p:cNvPr id="5" name="Content Placeholder 2"/>
          <p:cNvSpPr>
            <a:spLocks noGrp="1"/>
          </p:cNvSpPr>
          <p:nvPr>
            <p:ph idx="1"/>
          </p:nvPr>
        </p:nvSpPr>
        <p:spPr>
          <a:xfrm>
            <a:off x="198784" y="970546"/>
            <a:ext cx="8861134" cy="5464760"/>
          </a:xfrm>
        </p:spPr>
        <p:txBody>
          <a:bodyPr>
            <a:noAutofit/>
          </a:bodyPr>
          <a:lstStyle/>
          <a:p>
            <a:pPr marR="139700" lvl="0" algn="just">
              <a:lnSpc>
                <a:spcPct val="150000"/>
              </a:lnSpc>
              <a:spcAft>
                <a:spcPts val="1000"/>
              </a:spcAft>
            </a:pPr>
            <a:r>
              <a:rPr lang="en-US" sz="1500" dirty="0">
                <a:solidFill>
                  <a:prstClr val="black"/>
                </a:solidFill>
                <a:ea typeface="Calibri" panose="020F0502020204030204" pitchFamily="34" charset="0"/>
              </a:rPr>
              <a:t>Compensation of employees increases in the 2023 MTEF by annual inflationary adjustment increases and savings from goods and services to fund critical posts in the Department.</a:t>
            </a:r>
          </a:p>
          <a:p>
            <a:pPr marR="139700" lvl="0" algn="just">
              <a:lnSpc>
                <a:spcPct val="150000"/>
              </a:lnSpc>
              <a:spcAft>
                <a:spcPts val="1000"/>
              </a:spcAft>
            </a:pPr>
            <a:r>
              <a:rPr lang="en-US" sz="1500" dirty="0">
                <a:solidFill>
                  <a:prstClr val="black"/>
                </a:solidFill>
                <a:ea typeface="Calibri" panose="020F0502020204030204" pitchFamily="34" charset="0"/>
              </a:rPr>
              <a:t>The budget decrease in goods and services over the 2023 MTEF is linked to the savings on office accommodation that were reprioritised to compensation of employees through National Treasury approval to fund critical posts in the Department.</a:t>
            </a:r>
          </a:p>
          <a:p>
            <a:pPr marR="139700" lvl="0" algn="just">
              <a:lnSpc>
                <a:spcPct val="150000"/>
              </a:lnSpc>
              <a:spcAft>
                <a:spcPts val="1000"/>
              </a:spcAft>
            </a:pPr>
            <a:r>
              <a:rPr lang="en-US" sz="1500" dirty="0">
                <a:solidFill>
                  <a:prstClr val="black"/>
                </a:solidFill>
                <a:ea typeface="Calibri" panose="020F0502020204030204" pitchFamily="34" charset="0"/>
              </a:rPr>
              <a:t>The allocation for transfers and subsidies is earmarked for transfers to the Commission on Gender Equality and National Youth Development Agency.</a:t>
            </a:r>
          </a:p>
          <a:p>
            <a:pPr marR="139700" lvl="0" algn="just">
              <a:lnSpc>
                <a:spcPct val="150000"/>
              </a:lnSpc>
              <a:spcAft>
                <a:spcPts val="1000"/>
              </a:spcAft>
            </a:pPr>
            <a:r>
              <a:rPr lang="en-US" sz="1500" dirty="0">
                <a:solidFill>
                  <a:prstClr val="black"/>
                </a:solidFill>
                <a:ea typeface="Calibri" panose="020F0502020204030204" pitchFamily="34" charset="0"/>
              </a:rPr>
              <a:t>The budget increase in machinery and equipment over the 2023 MTEF is linked to annual inflationary adjustment increases.</a:t>
            </a:r>
          </a:p>
        </p:txBody>
      </p:sp>
    </p:spTree>
    <p:extLst>
      <p:ext uri="{BB962C8B-B14F-4D97-AF65-F5344CB8AC3E}">
        <p14:creationId xmlns:p14="http://schemas.microsoft.com/office/powerpoint/2010/main" xmlns="" val="4119546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1</a:t>
            </a:r>
            <a:endParaRPr lang="en-ZA" sz="1400" b="1" dirty="0"/>
          </a:p>
        </p:txBody>
      </p:sp>
      <p:graphicFrame>
        <p:nvGraphicFramePr>
          <p:cNvPr id="2" name="Content Placeholder 1">
            <a:extLst>
              <a:ext uri="{FF2B5EF4-FFF2-40B4-BE49-F238E27FC236}">
                <a16:creationId xmlns:a16="http://schemas.microsoft.com/office/drawing/2014/main" xmlns="" id="{15C24EA1-2279-AF78-8A2A-BFD78D6CF830}"/>
              </a:ext>
            </a:extLst>
          </p:cNvPr>
          <p:cNvGraphicFramePr>
            <a:graphicFrameLocks noGrp="1"/>
          </p:cNvGraphicFramePr>
          <p:nvPr>
            <p:ph idx="1"/>
          </p:nvPr>
        </p:nvGraphicFramePr>
        <p:xfrm>
          <a:off x="612589" y="959648"/>
          <a:ext cx="3568700" cy="2333625"/>
        </p:xfrm>
        <a:graphic>
          <a:graphicData uri="http://schemas.openxmlformats.org/drawingml/2006/table">
            <a:tbl>
              <a:tblPr/>
              <a:tblGrid>
                <a:gridCol w="2349500">
                  <a:extLst>
                    <a:ext uri="{9D8B030D-6E8A-4147-A177-3AD203B41FA5}">
                      <a16:colId xmlns:a16="http://schemas.microsoft.com/office/drawing/2014/main" xmlns="" val="157701170"/>
                    </a:ext>
                  </a:extLst>
                </a:gridCol>
                <a:gridCol w="1219200">
                  <a:extLst>
                    <a:ext uri="{9D8B030D-6E8A-4147-A177-3AD203B41FA5}">
                      <a16:colId xmlns:a16="http://schemas.microsoft.com/office/drawing/2014/main" xmlns="" val="414728395"/>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PROGRAMME 1 - 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12169243"/>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65 009 000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9617454"/>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30 705 000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2354680"/>
                  </a:ext>
                </a:extLst>
              </a:tr>
              <a:tr h="390525">
                <a:tc>
                  <a:txBody>
                    <a:bodyPr/>
                    <a:lstStyle/>
                    <a:p>
                      <a:pPr algn="l" rtl="0" fontAlgn="b"/>
                      <a:r>
                        <a:rPr lang="en-US" sz="1100" b="0" i="0" u="none" strike="noStrike" dirty="0">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987808"/>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3 808 000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0622594"/>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99 556 000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998096328"/>
                  </a:ext>
                </a:extLst>
              </a:tr>
            </a:tbl>
          </a:graphicData>
        </a:graphic>
      </p:graphicFrame>
      <p:graphicFrame>
        <p:nvGraphicFramePr>
          <p:cNvPr id="3" name="Table 2">
            <a:extLst>
              <a:ext uri="{FF2B5EF4-FFF2-40B4-BE49-F238E27FC236}">
                <a16:creationId xmlns:a16="http://schemas.microsoft.com/office/drawing/2014/main" xmlns="" id="{C145235C-58E6-C519-1536-285F425E82D0}"/>
              </a:ext>
            </a:extLst>
          </p:cNvPr>
          <p:cNvGraphicFramePr>
            <a:graphicFrameLocks noGrp="1"/>
          </p:cNvGraphicFramePr>
          <p:nvPr/>
        </p:nvGraphicFramePr>
        <p:xfrm>
          <a:off x="4962711" y="957829"/>
          <a:ext cx="3568700" cy="2333625"/>
        </p:xfrm>
        <a:graphic>
          <a:graphicData uri="http://schemas.openxmlformats.org/drawingml/2006/table">
            <a:tbl>
              <a:tblPr/>
              <a:tblGrid>
                <a:gridCol w="2349500">
                  <a:extLst>
                    <a:ext uri="{9D8B030D-6E8A-4147-A177-3AD203B41FA5}">
                      <a16:colId xmlns:a16="http://schemas.microsoft.com/office/drawing/2014/main" xmlns="" val="1026322175"/>
                    </a:ext>
                  </a:extLst>
                </a:gridCol>
                <a:gridCol w="1219200">
                  <a:extLst>
                    <a:ext uri="{9D8B030D-6E8A-4147-A177-3AD203B41FA5}">
                      <a16:colId xmlns:a16="http://schemas.microsoft.com/office/drawing/2014/main" xmlns="" val="2323103047"/>
                    </a:ext>
                  </a:extLst>
                </a:gridCol>
              </a:tblGrid>
              <a:tr h="381000">
                <a:tc>
                  <a:txBody>
                    <a:bodyPr/>
                    <a:lstStyle/>
                    <a:p>
                      <a:pPr algn="ctr" fontAlgn="b"/>
                      <a:r>
                        <a:rPr lang="en-US" sz="1100" b="1" i="0" u="none" strike="noStrike" dirty="0">
                          <a:solidFill>
                            <a:srgbClr val="000000"/>
                          </a:solidFill>
                          <a:effectLst/>
                          <a:latin typeface="Calibri" panose="020F0502020204030204" pitchFamily="34" charset="0"/>
                        </a:rPr>
                        <a:t>MINISTRY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50602986"/>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19 251 000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6574224"/>
                  </a:ext>
                </a:extLst>
              </a:tr>
              <a:tr h="390525">
                <a:tc>
                  <a:txBody>
                    <a:bodyPr/>
                    <a:lstStyle/>
                    <a:p>
                      <a:pPr algn="l" rtl="0" fontAlgn="b"/>
                      <a:r>
                        <a:rPr lang="en-US" sz="1100" b="0" i="0" u="none" strike="noStrike" dirty="0">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1 634 000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6430911"/>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2989495"/>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2498966"/>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20 886 000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584685049"/>
                  </a:ext>
                </a:extLst>
              </a:tr>
            </a:tbl>
          </a:graphicData>
        </a:graphic>
      </p:graphicFrame>
      <p:graphicFrame>
        <p:nvGraphicFramePr>
          <p:cNvPr id="6" name="Table 5">
            <a:extLst>
              <a:ext uri="{FF2B5EF4-FFF2-40B4-BE49-F238E27FC236}">
                <a16:creationId xmlns:a16="http://schemas.microsoft.com/office/drawing/2014/main" xmlns="" id="{28C83578-1C86-506E-26B8-1F2CE40CFC87}"/>
              </a:ext>
            </a:extLst>
          </p:cNvPr>
          <p:cNvGraphicFramePr>
            <a:graphicFrameLocks noGrp="1"/>
          </p:cNvGraphicFramePr>
          <p:nvPr/>
        </p:nvGraphicFramePr>
        <p:xfrm>
          <a:off x="2782681" y="3695744"/>
          <a:ext cx="3568700" cy="2333625"/>
        </p:xfrm>
        <a:graphic>
          <a:graphicData uri="http://schemas.openxmlformats.org/drawingml/2006/table">
            <a:tbl>
              <a:tblPr/>
              <a:tblGrid>
                <a:gridCol w="2349500">
                  <a:extLst>
                    <a:ext uri="{9D8B030D-6E8A-4147-A177-3AD203B41FA5}">
                      <a16:colId xmlns:a16="http://schemas.microsoft.com/office/drawing/2014/main" xmlns="" val="1612985371"/>
                    </a:ext>
                  </a:extLst>
                </a:gridCol>
                <a:gridCol w="1219200">
                  <a:extLst>
                    <a:ext uri="{9D8B030D-6E8A-4147-A177-3AD203B41FA5}">
                      <a16:colId xmlns:a16="http://schemas.microsoft.com/office/drawing/2014/main" xmlns="" val="4117586421"/>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DEPARTMENTAL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3185209"/>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17 282 000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6460248"/>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3 415 000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3463680"/>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5578155"/>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1915521"/>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20 713 000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603740749"/>
                  </a:ext>
                </a:extLst>
              </a:tr>
            </a:tbl>
          </a:graphicData>
        </a:graphic>
      </p:graphicFrame>
    </p:spTree>
    <p:extLst>
      <p:ext uri="{BB962C8B-B14F-4D97-AF65-F5344CB8AC3E}">
        <p14:creationId xmlns:p14="http://schemas.microsoft.com/office/powerpoint/2010/main" xmlns="" val="4186497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1</a:t>
            </a:r>
            <a:endParaRPr lang="en-ZA" sz="1400" b="1" dirty="0"/>
          </a:p>
        </p:txBody>
      </p:sp>
      <p:graphicFrame>
        <p:nvGraphicFramePr>
          <p:cNvPr id="8" name="Content Placeholder 7">
            <a:extLst>
              <a:ext uri="{FF2B5EF4-FFF2-40B4-BE49-F238E27FC236}">
                <a16:creationId xmlns:a16="http://schemas.microsoft.com/office/drawing/2014/main" xmlns="" id="{32DABBAD-2B19-54CD-14FC-C2BF6CC903F9}"/>
              </a:ext>
            </a:extLst>
          </p:cNvPr>
          <p:cNvGraphicFramePr>
            <a:graphicFrameLocks noGrp="1"/>
          </p:cNvGraphicFramePr>
          <p:nvPr>
            <p:ph idx="1"/>
          </p:nvPr>
        </p:nvGraphicFramePr>
        <p:xfrm>
          <a:off x="613429" y="976781"/>
          <a:ext cx="3568700" cy="2333625"/>
        </p:xfrm>
        <a:graphic>
          <a:graphicData uri="http://schemas.openxmlformats.org/drawingml/2006/table">
            <a:tbl>
              <a:tblPr/>
              <a:tblGrid>
                <a:gridCol w="2349500">
                  <a:extLst>
                    <a:ext uri="{9D8B030D-6E8A-4147-A177-3AD203B41FA5}">
                      <a16:colId xmlns:a16="http://schemas.microsoft.com/office/drawing/2014/main" xmlns="" val="24532837"/>
                    </a:ext>
                  </a:extLst>
                </a:gridCol>
                <a:gridCol w="1219200">
                  <a:extLst>
                    <a:ext uri="{9D8B030D-6E8A-4147-A177-3AD203B41FA5}">
                      <a16:colId xmlns:a16="http://schemas.microsoft.com/office/drawing/2014/main" xmlns="" val="4009654030"/>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CORPORATE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10796342"/>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16 325 000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6185111"/>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6 991 000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5723530"/>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2379995"/>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2 606 000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7594565"/>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25 939 000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190023864"/>
                  </a:ext>
                </a:extLst>
              </a:tr>
            </a:tbl>
          </a:graphicData>
        </a:graphic>
      </p:graphicFrame>
      <p:graphicFrame>
        <p:nvGraphicFramePr>
          <p:cNvPr id="9" name="Table 8">
            <a:extLst>
              <a:ext uri="{FF2B5EF4-FFF2-40B4-BE49-F238E27FC236}">
                <a16:creationId xmlns:a16="http://schemas.microsoft.com/office/drawing/2014/main" xmlns="" id="{63E777CB-D520-1F05-D98D-CCCE5FC75BE4}"/>
              </a:ext>
            </a:extLst>
          </p:cNvPr>
          <p:cNvGraphicFramePr>
            <a:graphicFrameLocks noGrp="1"/>
          </p:cNvGraphicFramePr>
          <p:nvPr/>
        </p:nvGraphicFramePr>
        <p:xfrm>
          <a:off x="4961871" y="969450"/>
          <a:ext cx="3568700" cy="2333625"/>
        </p:xfrm>
        <a:graphic>
          <a:graphicData uri="http://schemas.openxmlformats.org/drawingml/2006/table">
            <a:tbl>
              <a:tblPr/>
              <a:tblGrid>
                <a:gridCol w="2349500">
                  <a:extLst>
                    <a:ext uri="{9D8B030D-6E8A-4147-A177-3AD203B41FA5}">
                      <a16:colId xmlns:a16="http://schemas.microsoft.com/office/drawing/2014/main" xmlns="" val="2834727698"/>
                    </a:ext>
                  </a:extLst>
                </a:gridCol>
                <a:gridCol w="1219200">
                  <a:extLst>
                    <a:ext uri="{9D8B030D-6E8A-4147-A177-3AD203B41FA5}">
                      <a16:colId xmlns:a16="http://schemas.microsoft.com/office/drawing/2014/main" xmlns="" val="61066311"/>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FINANCIAL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1172514"/>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12 151 000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9977954"/>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10 092 000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9007773"/>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3620710"/>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1 202 000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8796734"/>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23 445 000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102819307"/>
                  </a:ext>
                </a:extLst>
              </a:tr>
            </a:tbl>
          </a:graphicData>
        </a:graphic>
      </p:graphicFrame>
      <p:graphicFrame>
        <p:nvGraphicFramePr>
          <p:cNvPr id="10" name="Table 9">
            <a:extLst>
              <a:ext uri="{FF2B5EF4-FFF2-40B4-BE49-F238E27FC236}">
                <a16:creationId xmlns:a16="http://schemas.microsoft.com/office/drawing/2014/main" xmlns="" id="{29B9CC41-6F40-4EA1-D4C3-618E90D666E7}"/>
              </a:ext>
            </a:extLst>
          </p:cNvPr>
          <p:cNvGraphicFramePr>
            <a:graphicFrameLocks noGrp="1"/>
          </p:cNvGraphicFramePr>
          <p:nvPr/>
        </p:nvGraphicFramePr>
        <p:xfrm>
          <a:off x="2782681" y="3650175"/>
          <a:ext cx="3568700" cy="2238375"/>
        </p:xfrm>
        <a:graphic>
          <a:graphicData uri="http://schemas.openxmlformats.org/drawingml/2006/table">
            <a:tbl>
              <a:tblPr/>
              <a:tblGrid>
                <a:gridCol w="2349500">
                  <a:extLst>
                    <a:ext uri="{9D8B030D-6E8A-4147-A177-3AD203B41FA5}">
                      <a16:colId xmlns:a16="http://schemas.microsoft.com/office/drawing/2014/main" xmlns="" val="1887504026"/>
                    </a:ext>
                  </a:extLst>
                </a:gridCol>
                <a:gridCol w="1219200">
                  <a:extLst>
                    <a:ext uri="{9D8B030D-6E8A-4147-A177-3AD203B41FA5}">
                      <a16:colId xmlns:a16="http://schemas.microsoft.com/office/drawing/2014/main" xmlns="" val="2365734966"/>
                    </a:ext>
                  </a:extLst>
                </a:gridCol>
              </a:tblGrid>
              <a:tr h="381000">
                <a:tc>
                  <a:txBody>
                    <a:bodyPr/>
                    <a:lstStyle/>
                    <a:p>
                      <a:pPr algn="ctr" fontAlgn="b"/>
                      <a:r>
                        <a:rPr lang="en-US" sz="1100" b="1" i="0" u="none" strike="noStrike" dirty="0">
                          <a:solidFill>
                            <a:srgbClr val="000000"/>
                          </a:solidFill>
                          <a:effectLst/>
                          <a:latin typeface="Calibri" panose="020F0502020204030204" pitchFamily="34" charset="0"/>
                        </a:rPr>
                        <a:t>OFFICE ACCOMMODATION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206713571"/>
                  </a:ext>
                </a:extLst>
              </a:tr>
              <a:tr h="37147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7533832"/>
                  </a:ext>
                </a:extLst>
              </a:tr>
              <a:tr h="37147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8 573 000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2634307"/>
                  </a:ext>
                </a:extLst>
              </a:tr>
              <a:tr h="37147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9970392"/>
                  </a:ext>
                </a:extLst>
              </a:tr>
              <a:tr h="37147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0446082"/>
                  </a:ext>
                </a:extLst>
              </a:tr>
              <a:tr h="37147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8 573 000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715638752"/>
                  </a:ext>
                </a:extLst>
              </a:tr>
            </a:tbl>
          </a:graphicData>
        </a:graphic>
      </p:graphicFrame>
    </p:spTree>
    <p:extLst>
      <p:ext uri="{BB962C8B-B14F-4D97-AF65-F5344CB8AC3E}">
        <p14:creationId xmlns:p14="http://schemas.microsoft.com/office/powerpoint/2010/main" xmlns="" val="117424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3476"/>
            <a:ext cx="8736495" cy="411754"/>
          </a:xfrm>
        </p:spPr>
        <p:txBody>
          <a:bodyPr>
            <a:normAutofit/>
          </a:bodyPr>
          <a:lstStyle/>
          <a:p>
            <a:r>
              <a:rPr lang="en-US" sz="2000" b="1" spc="20" dirty="0">
                <a:solidFill>
                  <a:srgbClr val="37A76F">
                    <a:lumMod val="75000"/>
                  </a:srgbClr>
                </a:solidFill>
              </a:rPr>
              <a:t>Government MTSF Priorities for the Sixth administration</a:t>
            </a:r>
            <a:endParaRPr lang="en-ZA" sz="2000" b="1" dirty="0"/>
          </a:p>
        </p:txBody>
      </p:sp>
      <p:sp>
        <p:nvSpPr>
          <p:cNvPr id="3" name="Content Placeholder 2"/>
          <p:cNvSpPr>
            <a:spLocks noGrp="1"/>
          </p:cNvSpPr>
          <p:nvPr>
            <p:ph idx="1"/>
          </p:nvPr>
        </p:nvSpPr>
        <p:spPr>
          <a:xfrm>
            <a:off x="198783" y="567891"/>
            <a:ext cx="8736495" cy="5494581"/>
          </a:xfrm>
        </p:spPr>
        <p:txBody>
          <a:bodyPr>
            <a:normAutofit/>
          </a:bodyPr>
          <a:lstStyle/>
          <a:p>
            <a:pPr marL="0" lvl="0" indent="0" algn="just">
              <a:lnSpc>
                <a:spcPct val="150000"/>
              </a:lnSpc>
              <a:buNone/>
            </a:pPr>
            <a:r>
              <a:rPr lang="en-ZA" sz="1400" b="1" dirty="0">
                <a:solidFill>
                  <a:prstClr val="black"/>
                </a:solidFill>
              </a:rPr>
              <a:t>DWYPD ensures that interventions aimed at implementing the priorities adopted by the Sixth Administration result in</a:t>
            </a:r>
            <a:r>
              <a:rPr lang="en-US" sz="1400" b="1" dirty="0">
                <a:solidFill>
                  <a:prstClr val="black"/>
                </a:solidFill>
              </a:rPr>
              <a:t> advancement, empowerment and development of women, youth and persons with disabilities by guiding policy and legislation.</a:t>
            </a:r>
          </a:p>
          <a:p>
            <a:pPr marL="0" lvl="0" indent="0" algn="just">
              <a:lnSpc>
                <a:spcPct val="150000"/>
              </a:lnSpc>
              <a:buNone/>
            </a:pPr>
            <a:r>
              <a:rPr lang="en-US" sz="1400" b="1" dirty="0">
                <a:solidFill>
                  <a:prstClr val="black"/>
                </a:solidFill>
              </a:rPr>
              <a:t>The 7 priorities are as follows: </a:t>
            </a:r>
          </a:p>
          <a:p>
            <a:pPr algn="just">
              <a:lnSpc>
                <a:spcPct val="150000"/>
              </a:lnSpc>
            </a:pPr>
            <a:r>
              <a:rPr lang="en-US" sz="1400" dirty="0">
                <a:solidFill>
                  <a:prstClr val="black">
                    <a:lumMod val="85000"/>
                    <a:lumOff val="15000"/>
                  </a:prstClr>
                </a:solidFill>
              </a:rPr>
              <a:t>A capable developmental State</a:t>
            </a:r>
          </a:p>
          <a:p>
            <a:pPr lvl="0" algn="just">
              <a:lnSpc>
                <a:spcPct val="150000"/>
              </a:lnSpc>
            </a:pPr>
            <a:r>
              <a:rPr lang="en-ZA" sz="1400" dirty="0">
                <a:solidFill>
                  <a:prstClr val="black">
                    <a:lumMod val="85000"/>
                    <a:lumOff val="15000"/>
                  </a:prstClr>
                </a:solidFill>
              </a:rPr>
              <a:t>Economic transformation </a:t>
            </a:r>
            <a:r>
              <a:rPr lang="en-US" sz="1400" dirty="0">
                <a:solidFill>
                  <a:prstClr val="black">
                    <a:lumMod val="85000"/>
                    <a:lumOff val="15000"/>
                  </a:prstClr>
                </a:solidFill>
              </a:rPr>
              <a:t>and job creation, </a:t>
            </a:r>
          </a:p>
          <a:p>
            <a:pPr lvl="0">
              <a:lnSpc>
                <a:spcPct val="150000"/>
              </a:lnSpc>
            </a:pPr>
            <a:r>
              <a:rPr lang="en-US" sz="1400" dirty="0">
                <a:solidFill>
                  <a:prstClr val="black">
                    <a:lumMod val="85000"/>
                    <a:lumOff val="15000"/>
                  </a:prstClr>
                </a:solidFill>
              </a:rPr>
              <a:t>Education, skills and health, </a:t>
            </a:r>
          </a:p>
          <a:p>
            <a:pPr lvl="0">
              <a:lnSpc>
                <a:spcPct val="150000"/>
              </a:lnSpc>
            </a:pPr>
            <a:r>
              <a:rPr lang="en-US" sz="1400" dirty="0">
                <a:solidFill>
                  <a:prstClr val="black">
                    <a:lumMod val="85000"/>
                    <a:lumOff val="15000"/>
                  </a:prstClr>
                </a:solidFill>
              </a:rPr>
              <a:t>Consolidating the social wage through reliable and quality basic services, </a:t>
            </a:r>
          </a:p>
          <a:p>
            <a:pPr lvl="0">
              <a:lnSpc>
                <a:spcPct val="150000"/>
              </a:lnSpc>
            </a:pPr>
            <a:r>
              <a:rPr lang="en-US" sz="1400" dirty="0">
                <a:solidFill>
                  <a:prstClr val="black">
                    <a:lumMod val="85000"/>
                    <a:lumOff val="15000"/>
                  </a:prstClr>
                </a:solidFill>
              </a:rPr>
              <a:t>Spatial integration, human settlement and local government, </a:t>
            </a:r>
          </a:p>
          <a:p>
            <a:pPr lvl="0">
              <a:lnSpc>
                <a:spcPct val="150000"/>
              </a:lnSpc>
            </a:pPr>
            <a:r>
              <a:rPr lang="en-US" sz="1400" dirty="0">
                <a:solidFill>
                  <a:prstClr val="black">
                    <a:lumMod val="85000"/>
                    <a:lumOff val="15000"/>
                  </a:prstClr>
                </a:solidFill>
              </a:rPr>
              <a:t>Social cohesion and safe communities, and</a:t>
            </a:r>
          </a:p>
          <a:p>
            <a:pPr lvl="0">
              <a:lnSpc>
                <a:spcPct val="150000"/>
              </a:lnSpc>
            </a:pPr>
            <a:r>
              <a:rPr lang="en-US" sz="1400" dirty="0">
                <a:solidFill>
                  <a:prstClr val="black">
                    <a:lumMod val="85000"/>
                    <a:lumOff val="15000"/>
                  </a:prstClr>
                </a:solidFill>
              </a:rPr>
              <a:t>A better Africa and world.</a:t>
            </a:r>
          </a:p>
          <a:p>
            <a:pPr marL="0" indent="0">
              <a:buNone/>
            </a:pPr>
            <a:endParaRPr lang="en-ZA" dirty="0"/>
          </a:p>
        </p:txBody>
      </p:sp>
    </p:spTree>
    <p:extLst>
      <p:ext uri="{BB962C8B-B14F-4D97-AF65-F5344CB8AC3E}">
        <p14:creationId xmlns:p14="http://schemas.microsoft.com/office/powerpoint/2010/main" xmlns="" val="735844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2</a:t>
            </a:r>
            <a:endParaRPr lang="en-ZA" sz="1400" b="1" dirty="0"/>
          </a:p>
        </p:txBody>
      </p:sp>
      <p:graphicFrame>
        <p:nvGraphicFramePr>
          <p:cNvPr id="5" name="Content Placeholder 4">
            <a:extLst>
              <a:ext uri="{FF2B5EF4-FFF2-40B4-BE49-F238E27FC236}">
                <a16:creationId xmlns:a16="http://schemas.microsoft.com/office/drawing/2014/main" xmlns="" id="{367C78B5-4A51-7B4C-B519-25871E13E746}"/>
              </a:ext>
            </a:extLst>
          </p:cNvPr>
          <p:cNvGraphicFramePr>
            <a:graphicFrameLocks noGrp="1"/>
          </p:cNvGraphicFramePr>
          <p:nvPr>
            <p:ph idx="1"/>
          </p:nvPr>
        </p:nvGraphicFramePr>
        <p:xfrm>
          <a:off x="568605" y="982665"/>
          <a:ext cx="3568700" cy="2428875"/>
        </p:xfrm>
        <a:graphic>
          <a:graphicData uri="http://schemas.openxmlformats.org/drawingml/2006/table">
            <a:tbl>
              <a:tblPr/>
              <a:tblGrid>
                <a:gridCol w="2349500">
                  <a:extLst>
                    <a:ext uri="{9D8B030D-6E8A-4147-A177-3AD203B41FA5}">
                      <a16:colId xmlns:a16="http://schemas.microsoft.com/office/drawing/2014/main" xmlns="" val="1203541109"/>
                    </a:ext>
                  </a:extLst>
                </a:gridCol>
                <a:gridCol w="1219200">
                  <a:extLst>
                    <a:ext uri="{9D8B030D-6E8A-4147-A177-3AD203B41FA5}">
                      <a16:colId xmlns:a16="http://schemas.microsoft.com/office/drawing/2014/main" xmlns="" val="2122934864"/>
                    </a:ext>
                  </a:extLst>
                </a:gridCol>
              </a:tblGrid>
              <a:tr h="571500">
                <a:tc>
                  <a:txBody>
                    <a:bodyPr/>
                    <a:lstStyle/>
                    <a:p>
                      <a:pPr algn="ctr" fontAlgn="b"/>
                      <a:r>
                        <a:rPr lang="en-US" sz="1100" b="1" i="0" u="none" strike="noStrike">
                          <a:solidFill>
                            <a:srgbClr val="000000"/>
                          </a:solidFill>
                          <a:effectLst/>
                          <a:latin typeface="Calibri" panose="020F0502020204030204" pitchFamily="34" charset="0"/>
                        </a:rPr>
                        <a:t>PROGRAMME 2 - MAINSTREAMING RIGHTS OF WOMEN &amp; ADVOCACY (MRWA)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37287767"/>
                  </a:ext>
                </a:extLst>
              </a:tr>
              <a:tr h="37147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16 655 000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8179997"/>
                  </a:ext>
                </a:extLst>
              </a:tr>
              <a:tr h="37147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13 727 000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0217328"/>
                  </a:ext>
                </a:extLst>
              </a:tr>
              <a:tr h="37147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94 140 000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3593488"/>
                  </a:ext>
                </a:extLst>
              </a:tr>
              <a:tr h="37147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1764138"/>
                  </a:ext>
                </a:extLst>
              </a:tr>
              <a:tr h="37147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124 522 000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777941199"/>
                  </a:ext>
                </a:extLst>
              </a:tr>
            </a:tbl>
          </a:graphicData>
        </a:graphic>
      </p:graphicFrame>
      <p:graphicFrame>
        <p:nvGraphicFramePr>
          <p:cNvPr id="6" name="Table 5">
            <a:extLst>
              <a:ext uri="{FF2B5EF4-FFF2-40B4-BE49-F238E27FC236}">
                <a16:creationId xmlns:a16="http://schemas.microsoft.com/office/drawing/2014/main" xmlns="" id="{C3EA028D-6282-ECA2-E1DE-83ADA447418D}"/>
              </a:ext>
            </a:extLst>
          </p:cNvPr>
          <p:cNvGraphicFramePr>
            <a:graphicFrameLocks noGrp="1"/>
          </p:cNvGraphicFramePr>
          <p:nvPr/>
        </p:nvGraphicFramePr>
        <p:xfrm>
          <a:off x="5006695" y="982664"/>
          <a:ext cx="3568700" cy="2428878"/>
        </p:xfrm>
        <a:graphic>
          <a:graphicData uri="http://schemas.openxmlformats.org/drawingml/2006/table">
            <a:tbl>
              <a:tblPr/>
              <a:tblGrid>
                <a:gridCol w="2349500">
                  <a:extLst>
                    <a:ext uri="{9D8B030D-6E8A-4147-A177-3AD203B41FA5}">
                      <a16:colId xmlns:a16="http://schemas.microsoft.com/office/drawing/2014/main" xmlns="" val="714267878"/>
                    </a:ext>
                  </a:extLst>
                </a:gridCol>
                <a:gridCol w="1219200">
                  <a:extLst>
                    <a:ext uri="{9D8B030D-6E8A-4147-A177-3AD203B41FA5}">
                      <a16:colId xmlns:a16="http://schemas.microsoft.com/office/drawing/2014/main" xmlns="" val="3677802688"/>
                    </a:ext>
                  </a:extLst>
                </a:gridCol>
              </a:tblGrid>
              <a:tr h="404813">
                <a:tc>
                  <a:txBody>
                    <a:bodyPr/>
                    <a:lstStyle/>
                    <a:p>
                      <a:pPr algn="ctr" fontAlgn="b"/>
                      <a:r>
                        <a:rPr lang="en-US" sz="1100" b="1" i="0" u="none" strike="noStrike">
                          <a:solidFill>
                            <a:srgbClr val="000000"/>
                          </a:solidFill>
                          <a:effectLst/>
                          <a:latin typeface="Calibri" panose="020F0502020204030204" pitchFamily="34" charset="0"/>
                        </a:rPr>
                        <a:t>DDG MRWA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84689716"/>
                  </a:ext>
                </a:extLst>
              </a:tr>
              <a:tr h="404813">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3 222 000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7259506"/>
                  </a:ext>
                </a:extLst>
              </a:tr>
              <a:tr h="404813">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624 000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0368557"/>
                  </a:ext>
                </a:extLst>
              </a:tr>
              <a:tr h="404813">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9140112"/>
                  </a:ext>
                </a:extLst>
              </a:tr>
              <a:tr h="404813">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1500504"/>
                  </a:ext>
                </a:extLst>
              </a:tr>
              <a:tr h="404813">
                <a:tc>
                  <a:txBody>
                    <a:bodyPr/>
                    <a:lstStyle/>
                    <a:p>
                      <a:pPr algn="l" fontAlgn="b"/>
                      <a:r>
                        <a:rPr lang="en-US" sz="1100" b="1" i="0" u="none" strike="noStrike" dirty="0">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3 846 000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574023936"/>
                  </a:ext>
                </a:extLst>
              </a:tr>
            </a:tbl>
          </a:graphicData>
        </a:graphic>
      </p:graphicFrame>
      <p:graphicFrame>
        <p:nvGraphicFramePr>
          <p:cNvPr id="7" name="Table 6">
            <a:extLst>
              <a:ext uri="{FF2B5EF4-FFF2-40B4-BE49-F238E27FC236}">
                <a16:creationId xmlns:a16="http://schemas.microsoft.com/office/drawing/2014/main" xmlns="" id="{0F7F4984-E2FB-1CEC-E96D-521F119148E1}"/>
              </a:ext>
            </a:extLst>
          </p:cNvPr>
          <p:cNvGraphicFramePr>
            <a:graphicFrameLocks noGrp="1"/>
          </p:cNvGraphicFramePr>
          <p:nvPr/>
        </p:nvGraphicFramePr>
        <p:xfrm>
          <a:off x="2782681" y="3784740"/>
          <a:ext cx="3568700" cy="2333625"/>
        </p:xfrm>
        <a:graphic>
          <a:graphicData uri="http://schemas.openxmlformats.org/drawingml/2006/table">
            <a:tbl>
              <a:tblPr/>
              <a:tblGrid>
                <a:gridCol w="2349500">
                  <a:extLst>
                    <a:ext uri="{9D8B030D-6E8A-4147-A177-3AD203B41FA5}">
                      <a16:colId xmlns:a16="http://schemas.microsoft.com/office/drawing/2014/main" xmlns="" val="4221595660"/>
                    </a:ext>
                  </a:extLst>
                </a:gridCol>
                <a:gridCol w="1219200">
                  <a:extLst>
                    <a:ext uri="{9D8B030D-6E8A-4147-A177-3AD203B41FA5}">
                      <a16:colId xmlns:a16="http://schemas.microsoft.com/office/drawing/2014/main" xmlns="" val="2035677809"/>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SOCIAL EMPOWERMENT OF WOMEN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25924533"/>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8 334 000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6976707"/>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9 866 000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3816690"/>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0689659"/>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2459495"/>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18 200 000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55241900"/>
                  </a:ext>
                </a:extLst>
              </a:tr>
            </a:tbl>
          </a:graphicData>
        </a:graphic>
      </p:graphicFrame>
    </p:spTree>
    <p:extLst>
      <p:ext uri="{BB962C8B-B14F-4D97-AF65-F5344CB8AC3E}">
        <p14:creationId xmlns:p14="http://schemas.microsoft.com/office/powerpoint/2010/main" xmlns="" val="220073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2</a:t>
            </a:r>
            <a:endParaRPr lang="en-ZA" sz="1400" b="1" dirty="0"/>
          </a:p>
        </p:txBody>
      </p:sp>
      <p:graphicFrame>
        <p:nvGraphicFramePr>
          <p:cNvPr id="2" name="Content Placeholder 1">
            <a:extLst>
              <a:ext uri="{FF2B5EF4-FFF2-40B4-BE49-F238E27FC236}">
                <a16:creationId xmlns:a16="http://schemas.microsoft.com/office/drawing/2014/main" xmlns="" id="{5D8D4E15-49CE-5030-B08C-17BD1452BDCA}"/>
              </a:ext>
            </a:extLst>
          </p:cNvPr>
          <p:cNvGraphicFramePr>
            <a:graphicFrameLocks noGrp="1"/>
          </p:cNvGraphicFramePr>
          <p:nvPr>
            <p:ph idx="1"/>
          </p:nvPr>
        </p:nvGraphicFramePr>
        <p:xfrm>
          <a:off x="658252" y="982665"/>
          <a:ext cx="3568700" cy="2333625"/>
        </p:xfrm>
        <a:graphic>
          <a:graphicData uri="http://schemas.openxmlformats.org/drawingml/2006/table">
            <a:tbl>
              <a:tblPr/>
              <a:tblGrid>
                <a:gridCol w="2349500">
                  <a:extLst>
                    <a:ext uri="{9D8B030D-6E8A-4147-A177-3AD203B41FA5}">
                      <a16:colId xmlns:a16="http://schemas.microsoft.com/office/drawing/2014/main" xmlns="" val="1000430241"/>
                    </a:ext>
                  </a:extLst>
                </a:gridCol>
                <a:gridCol w="1219200">
                  <a:extLst>
                    <a:ext uri="{9D8B030D-6E8A-4147-A177-3AD203B41FA5}">
                      <a16:colId xmlns:a16="http://schemas.microsoft.com/office/drawing/2014/main" xmlns="" val="1074190898"/>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ECONOMIC EMPOWERMENT OF WOMEN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202970014"/>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5 099 000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2243454"/>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3 237 000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9419714"/>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5006110"/>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0547919"/>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8 336 000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23990723"/>
                  </a:ext>
                </a:extLst>
              </a:tr>
            </a:tbl>
          </a:graphicData>
        </a:graphic>
      </p:graphicFrame>
      <p:graphicFrame>
        <p:nvGraphicFramePr>
          <p:cNvPr id="5" name="Table 4">
            <a:extLst>
              <a:ext uri="{FF2B5EF4-FFF2-40B4-BE49-F238E27FC236}">
                <a16:creationId xmlns:a16="http://schemas.microsoft.com/office/drawing/2014/main" xmlns="" id="{E961BC14-A534-E313-BC1A-9650EB3C8658}"/>
              </a:ext>
            </a:extLst>
          </p:cNvPr>
          <p:cNvGraphicFramePr>
            <a:graphicFrameLocks noGrp="1"/>
          </p:cNvGraphicFramePr>
          <p:nvPr/>
        </p:nvGraphicFramePr>
        <p:xfrm>
          <a:off x="4917050" y="982664"/>
          <a:ext cx="3568700" cy="2333628"/>
        </p:xfrm>
        <a:graphic>
          <a:graphicData uri="http://schemas.openxmlformats.org/drawingml/2006/table">
            <a:tbl>
              <a:tblPr/>
              <a:tblGrid>
                <a:gridCol w="2349500">
                  <a:extLst>
                    <a:ext uri="{9D8B030D-6E8A-4147-A177-3AD203B41FA5}">
                      <a16:colId xmlns:a16="http://schemas.microsoft.com/office/drawing/2014/main" xmlns="" val="958652103"/>
                    </a:ext>
                  </a:extLst>
                </a:gridCol>
                <a:gridCol w="1219200">
                  <a:extLst>
                    <a:ext uri="{9D8B030D-6E8A-4147-A177-3AD203B41FA5}">
                      <a16:colId xmlns:a16="http://schemas.microsoft.com/office/drawing/2014/main" xmlns="" val="3535417547"/>
                    </a:ext>
                  </a:extLst>
                </a:gridCol>
              </a:tblGrid>
              <a:tr h="388938">
                <a:tc>
                  <a:txBody>
                    <a:bodyPr/>
                    <a:lstStyle/>
                    <a:p>
                      <a:pPr algn="ctr" fontAlgn="b"/>
                      <a:r>
                        <a:rPr lang="en-US" sz="1100" b="1" i="0" u="none" strike="noStrike">
                          <a:solidFill>
                            <a:srgbClr val="000000"/>
                          </a:solidFill>
                          <a:effectLst/>
                          <a:latin typeface="Calibri" panose="020F0502020204030204" pitchFamily="34" charset="0"/>
                        </a:rPr>
                        <a:t>COMMISSION FOR GENDER EQUALITY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16307827"/>
                  </a:ext>
                </a:extLst>
              </a:tr>
              <a:tr h="388938">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1632960"/>
                  </a:ext>
                </a:extLst>
              </a:tr>
              <a:tr h="388938">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850359"/>
                  </a:ext>
                </a:extLst>
              </a:tr>
              <a:tr h="388938">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94 140 000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6447734"/>
                  </a:ext>
                </a:extLst>
              </a:tr>
              <a:tr h="388938">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662579"/>
                  </a:ext>
                </a:extLst>
              </a:tr>
              <a:tr h="388938">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94 140 000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556225340"/>
                  </a:ext>
                </a:extLst>
              </a:tr>
            </a:tbl>
          </a:graphicData>
        </a:graphic>
      </p:graphicFrame>
    </p:spTree>
    <p:extLst>
      <p:ext uri="{BB962C8B-B14F-4D97-AF65-F5344CB8AC3E}">
        <p14:creationId xmlns:p14="http://schemas.microsoft.com/office/powerpoint/2010/main" xmlns="" val="2375439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3</a:t>
            </a:r>
            <a:endParaRPr lang="en-ZA" sz="1400" b="1" dirty="0"/>
          </a:p>
        </p:txBody>
      </p:sp>
      <p:graphicFrame>
        <p:nvGraphicFramePr>
          <p:cNvPr id="2" name="Content Placeholder 1">
            <a:extLst>
              <a:ext uri="{FF2B5EF4-FFF2-40B4-BE49-F238E27FC236}">
                <a16:creationId xmlns:a16="http://schemas.microsoft.com/office/drawing/2014/main" xmlns="" id="{243BA116-6462-852B-82CB-77A1ADEAEBCD}"/>
              </a:ext>
            </a:extLst>
          </p:cNvPr>
          <p:cNvGraphicFramePr>
            <a:graphicFrameLocks noGrp="1"/>
          </p:cNvGraphicFramePr>
          <p:nvPr>
            <p:ph idx="1"/>
          </p:nvPr>
        </p:nvGraphicFramePr>
        <p:xfrm>
          <a:off x="660868" y="806450"/>
          <a:ext cx="3581400" cy="2476500"/>
        </p:xfrm>
        <a:graphic>
          <a:graphicData uri="http://schemas.openxmlformats.org/drawingml/2006/table">
            <a:tbl>
              <a:tblPr/>
              <a:tblGrid>
                <a:gridCol w="2362200">
                  <a:extLst>
                    <a:ext uri="{9D8B030D-6E8A-4147-A177-3AD203B41FA5}">
                      <a16:colId xmlns:a16="http://schemas.microsoft.com/office/drawing/2014/main" xmlns="" val="3214969938"/>
                    </a:ext>
                  </a:extLst>
                </a:gridCol>
                <a:gridCol w="1219200">
                  <a:extLst>
                    <a:ext uri="{9D8B030D-6E8A-4147-A177-3AD203B41FA5}">
                      <a16:colId xmlns:a16="http://schemas.microsoft.com/office/drawing/2014/main" xmlns="" val="613394799"/>
                    </a:ext>
                  </a:extLst>
                </a:gridCol>
              </a:tblGrid>
              <a:tr h="571500">
                <a:tc>
                  <a:txBody>
                    <a:bodyPr/>
                    <a:lstStyle/>
                    <a:p>
                      <a:pPr algn="ctr" fontAlgn="b"/>
                      <a:r>
                        <a:rPr lang="en-US" sz="1100" b="1" i="0" u="none" strike="noStrike">
                          <a:solidFill>
                            <a:srgbClr val="000000"/>
                          </a:solidFill>
                          <a:effectLst/>
                          <a:latin typeface="Calibri" panose="020F0502020204030204" pitchFamily="34" charset="0"/>
                        </a:rPr>
                        <a:t>PROGRAMME 3 - MONITORING, EVALUATION, RESEARCH &amp; COORDINATION (MERC)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56972236"/>
                  </a:ext>
                </a:extLst>
              </a:tr>
              <a:tr h="381000">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26 998 000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16829"/>
                  </a:ext>
                </a:extLst>
              </a:tr>
              <a:tr h="381000">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19 042 000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8471963"/>
                  </a:ext>
                </a:extLst>
              </a:tr>
              <a:tr h="381000">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1 790 000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4860234"/>
                  </a:ext>
                </a:extLst>
              </a:tr>
              <a:tr h="381000">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819581"/>
                  </a:ext>
                </a:extLst>
              </a:tr>
              <a:tr h="381000">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47 830 000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826053043"/>
                  </a:ext>
                </a:extLst>
              </a:tr>
            </a:tbl>
          </a:graphicData>
        </a:graphic>
      </p:graphicFrame>
      <p:graphicFrame>
        <p:nvGraphicFramePr>
          <p:cNvPr id="5" name="Table 4">
            <a:extLst>
              <a:ext uri="{FF2B5EF4-FFF2-40B4-BE49-F238E27FC236}">
                <a16:creationId xmlns:a16="http://schemas.microsoft.com/office/drawing/2014/main" xmlns="" id="{97008C2F-D6D5-D356-CA81-1669003EFBD4}"/>
              </a:ext>
            </a:extLst>
          </p:cNvPr>
          <p:cNvGraphicFramePr>
            <a:graphicFrameLocks noGrp="1"/>
          </p:cNvGraphicFramePr>
          <p:nvPr/>
        </p:nvGraphicFramePr>
        <p:xfrm>
          <a:off x="4901734" y="806450"/>
          <a:ext cx="3581400" cy="2476502"/>
        </p:xfrm>
        <a:graphic>
          <a:graphicData uri="http://schemas.openxmlformats.org/drawingml/2006/table">
            <a:tbl>
              <a:tblPr/>
              <a:tblGrid>
                <a:gridCol w="2362200">
                  <a:extLst>
                    <a:ext uri="{9D8B030D-6E8A-4147-A177-3AD203B41FA5}">
                      <a16:colId xmlns:a16="http://schemas.microsoft.com/office/drawing/2014/main" xmlns="" val="118172537"/>
                    </a:ext>
                  </a:extLst>
                </a:gridCol>
                <a:gridCol w="1219200">
                  <a:extLst>
                    <a:ext uri="{9D8B030D-6E8A-4147-A177-3AD203B41FA5}">
                      <a16:colId xmlns:a16="http://schemas.microsoft.com/office/drawing/2014/main" xmlns="" val="4282097968"/>
                    </a:ext>
                  </a:extLst>
                </a:gridCol>
              </a:tblGrid>
              <a:tr h="404327">
                <a:tc>
                  <a:txBody>
                    <a:bodyPr/>
                    <a:lstStyle/>
                    <a:p>
                      <a:pPr algn="ctr" fontAlgn="b"/>
                      <a:r>
                        <a:rPr lang="en-US" sz="1100" b="1" i="0" u="none" strike="noStrike">
                          <a:solidFill>
                            <a:srgbClr val="000000"/>
                          </a:solidFill>
                          <a:effectLst/>
                          <a:latin typeface="Calibri" panose="020F0502020204030204" pitchFamily="34" charset="0"/>
                        </a:rPr>
                        <a:t>DDG MERC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04853755"/>
                  </a:ext>
                </a:extLst>
              </a:tr>
              <a:tr h="41443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2 851 000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7934959"/>
                  </a:ext>
                </a:extLst>
              </a:tr>
              <a:tr h="41443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927855"/>
                  </a:ext>
                </a:extLst>
              </a:tr>
              <a:tr h="41443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1678942"/>
                  </a:ext>
                </a:extLst>
              </a:tr>
              <a:tr h="41443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4754138"/>
                  </a:ext>
                </a:extLst>
              </a:tr>
              <a:tr h="41443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3 297 000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519993690"/>
                  </a:ext>
                </a:extLst>
              </a:tr>
            </a:tbl>
          </a:graphicData>
        </a:graphic>
      </p:graphicFrame>
      <p:graphicFrame>
        <p:nvGraphicFramePr>
          <p:cNvPr id="6" name="Table 5">
            <a:extLst>
              <a:ext uri="{FF2B5EF4-FFF2-40B4-BE49-F238E27FC236}">
                <a16:creationId xmlns:a16="http://schemas.microsoft.com/office/drawing/2014/main" xmlns="" id="{5F404DDE-2A60-489F-5640-ACEA88AA62C6}"/>
              </a:ext>
            </a:extLst>
          </p:cNvPr>
          <p:cNvGraphicFramePr>
            <a:graphicFrameLocks noGrp="1"/>
          </p:cNvGraphicFramePr>
          <p:nvPr/>
        </p:nvGraphicFramePr>
        <p:xfrm>
          <a:off x="2776331" y="3717925"/>
          <a:ext cx="3581400" cy="2333625"/>
        </p:xfrm>
        <a:graphic>
          <a:graphicData uri="http://schemas.openxmlformats.org/drawingml/2006/table">
            <a:tbl>
              <a:tblPr/>
              <a:tblGrid>
                <a:gridCol w="2362200">
                  <a:extLst>
                    <a:ext uri="{9D8B030D-6E8A-4147-A177-3AD203B41FA5}">
                      <a16:colId xmlns:a16="http://schemas.microsoft.com/office/drawing/2014/main" xmlns="" val="3959762008"/>
                    </a:ext>
                  </a:extLst>
                </a:gridCol>
                <a:gridCol w="1219200">
                  <a:extLst>
                    <a:ext uri="{9D8B030D-6E8A-4147-A177-3AD203B41FA5}">
                      <a16:colId xmlns:a16="http://schemas.microsoft.com/office/drawing/2014/main" xmlns="" val="1262329851"/>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RESEARCH &amp; KNOWLEDGE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42337763"/>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6 290 000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219059"/>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2 591 000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6770169"/>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6348926"/>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4244734"/>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8 881 000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794660519"/>
                  </a:ext>
                </a:extLst>
              </a:tr>
            </a:tbl>
          </a:graphicData>
        </a:graphic>
      </p:graphicFrame>
    </p:spTree>
    <p:extLst>
      <p:ext uri="{BB962C8B-B14F-4D97-AF65-F5344CB8AC3E}">
        <p14:creationId xmlns:p14="http://schemas.microsoft.com/office/powerpoint/2010/main" xmlns="" val="1063571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3</a:t>
            </a:r>
            <a:endParaRPr lang="en-ZA" sz="1400" b="1" dirty="0"/>
          </a:p>
        </p:txBody>
      </p:sp>
      <p:graphicFrame>
        <p:nvGraphicFramePr>
          <p:cNvPr id="2" name="Content Placeholder 1">
            <a:extLst>
              <a:ext uri="{FF2B5EF4-FFF2-40B4-BE49-F238E27FC236}">
                <a16:creationId xmlns:a16="http://schemas.microsoft.com/office/drawing/2014/main" xmlns="" id="{744FB4C2-1F5A-D527-78A9-3B2F26346BE4}"/>
              </a:ext>
            </a:extLst>
          </p:cNvPr>
          <p:cNvGraphicFramePr>
            <a:graphicFrameLocks noGrp="1"/>
          </p:cNvGraphicFramePr>
          <p:nvPr>
            <p:ph idx="1"/>
          </p:nvPr>
        </p:nvGraphicFramePr>
        <p:xfrm>
          <a:off x="633973" y="857250"/>
          <a:ext cx="3581400" cy="2571750"/>
        </p:xfrm>
        <a:graphic>
          <a:graphicData uri="http://schemas.openxmlformats.org/drawingml/2006/table">
            <a:tbl>
              <a:tblPr/>
              <a:tblGrid>
                <a:gridCol w="2362200">
                  <a:extLst>
                    <a:ext uri="{9D8B030D-6E8A-4147-A177-3AD203B41FA5}">
                      <a16:colId xmlns:a16="http://schemas.microsoft.com/office/drawing/2014/main" xmlns="" val="2498906023"/>
                    </a:ext>
                  </a:extLst>
                </a:gridCol>
                <a:gridCol w="1219200">
                  <a:extLst>
                    <a:ext uri="{9D8B030D-6E8A-4147-A177-3AD203B41FA5}">
                      <a16:colId xmlns:a16="http://schemas.microsoft.com/office/drawing/2014/main" xmlns="" val="2935943994"/>
                    </a:ext>
                  </a:extLst>
                </a:gridCol>
              </a:tblGrid>
              <a:tr h="571500">
                <a:tc>
                  <a:txBody>
                    <a:bodyPr/>
                    <a:lstStyle/>
                    <a:p>
                      <a:pPr algn="ctr" fontAlgn="b"/>
                      <a:r>
                        <a:rPr lang="en-US" sz="1100" b="1" i="0" u="none" strike="noStrike">
                          <a:solidFill>
                            <a:srgbClr val="000000"/>
                          </a:solidFill>
                          <a:effectLst/>
                          <a:latin typeface="Calibri" panose="020F0502020204030204" pitchFamily="34" charset="0"/>
                        </a:rPr>
                        <a:t>INTERNATIONAL RELATIONS, STAKEHOLDER MANAGEMENT &amp; CAPACITY 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12419232"/>
                  </a:ext>
                </a:extLst>
              </a:tr>
              <a:tr h="400050">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10 004 000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8801242"/>
                  </a:ext>
                </a:extLst>
              </a:tr>
              <a:tr h="400050">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12 345 000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364967"/>
                  </a:ext>
                </a:extLst>
              </a:tr>
              <a:tr h="400050">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1 790 000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5955320"/>
                  </a:ext>
                </a:extLst>
              </a:tr>
              <a:tr h="400050">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283062"/>
                  </a:ext>
                </a:extLst>
              </a:tr>
              <a:tr h="400050">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24 139 000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539045738"/>
                  </a:ext>
                </a:extLst>
              </a:tr>
            </a:tbl>
          </a:graphicData>
        </a:graphic>
      </p:graphicFrame>
      <p:graphicFrame>
        <p:nvGraphicFramePr>
          <p:cNvPr id="5" name="Table 4">
            <a:extLst>
              <a:ext uri="{FF2B5EF4-FFF2-40B4-BE49-F238E27FC236}">
                <a16:creationId xmlns:a16="http://schemas.microsoft.com/office/drawing/2014/main" xmlns="" id="{81CCA7C5-4FAB-532D-46CA-E2862A996EDE}"/>
              </a:ext>
            </a:extLst>
          </p:cNvPr>
          <p:cNvGraphicFramePr>
            <a:graphicFrameLocks noGrp="1"/>
          </p:cNvGraphicFramePr>
          <p:nvPr/>
        </p:nvGraphicFramePr>
        <p:xfrm>
          <a:off x="4928629" y="857250"/>
          <a:ext cx="3581400" cy="2571750"/>
        </p:xfrm>
        <a:graphic>
          <a:graphicData uri="http://schemas.openxmlformats.org/drawingml/2006/table">
            <a:tbl>
              <a:tblPr/>
              <a:tblGrid>
                <a:gridCol w="2362200">
                  <a:extLst>
                    <a:ext uri="{9D8B030D-6E8A-4147-A177-3AD203B41FA5}">
                      <a16:colId xmlns:a16="http://schemas.microsoft.com/office/drawing/2014/main" xmlns="" val="3115612762"/>
                    </a:ext>
                  </a:extLst>
                </a:gridCol>
                <a:gridCol w="1219200">
                  <a:extLst>
                    <a:ext uri="{9D8B030D-6E8A-4147-A177-3AD203B41FA5}">
                      <a16:colId xmlns:a16="http://schemas.microsoft.com/office/drawing/2014/main" xmlns="" val="2517010631"/>
                    </a:ext>
                  </a:extLst>
                </a:gridCol>
              </a:tblGrid>
              <a:tr h="437745">
                <a:tc>
                  <a:txBody>
                    <a:bodyPr/>
                    <a:lstStyle/>
                    <a:p>
                      <a:pPr algn="ctr" fontAlgn="b"/>
                      <a:r>
                        <a:rPr lang="en-US" sz="1100" b="1" i="0" u="none" strike="noStrike">
                          <a:solidFill>
                            <a:srgbClr val="000000"/>
                          </a:solidFill>
                          <a:effectLst/>
                          <a:latin typeface="Calibri" panose="020F0502020204030204" pitchFamily="34" charset="0"/>
                        </a:rPr>
                        <a:t>MONITORING &amp; EVALUATION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95042545"/>
                  </a:ext>
                </a:extLst>
              </a:tr>
              <a:tr h="426801">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7 853 000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660217"/>
                  </a:ext>
                </a:extLst>
              </a:tr>
              <a:tr h="426801">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3 660 000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611195"/>
                  </a:ext>
                </a:extLst>
              </a:tr>
              <a:tr h="426801">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78665"/>
                  </a:ext>
                </a:extLst>
              </a:tr>
              <a:tr h="426801">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1537131"/>
                  </a:ext>
                </a:extLst>
              </a:tr>
              <a:tr h="426801">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11 513 000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814251297"/>
                  </a:ext>
                </a:extLst>
              </a:tr>
            </a:tbl>
          </a:graphicData>
        </a:graphic>
      </p:graphicFrame>
    </p:spTree>
    <p:extLst>
      <p:ext uri="{BB962C8B-B14F-4D97-AF65-F5344CB8AC3E}">
        <p14:creationId xmlns:p14="http://schemas.microsoft.com/office/powerpoint/2010/main" xmlns="" val="2198697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4</a:t>
            </a:r>
            <a:endParaRPr lang="en-ZA" sz="1400" b="1" dirty="0"/>
          </a:p>
        </p:txBody>
      </p:sp>
      <p:graphicFrame>
        <p:nvGraphicFramePr>
          <p:cNvPr id="2" name="Content Placeholder 1">
            <a:extLst>
              <a:ext uri="{FF2B5EF4-FFF2-40B4-BE49-F238E27FC236}">
                <a16:creationId xmlns:a16="http://schemas.microsoft.com/office/drawing/2014/main" xmlns="" id="{B1094A63-DAFD-ABF7-D908-1EA3DB1B1E33}"/>
              </a:ext>
            </a:extLst>
          </p:cNvPr>
          <p:cNvGraphicFramePr>
            <a:graphicFrameLocks noGrp="1"/>
          </p:cNvGraphicFramePr>
          <p:nvPr>
            <p:ph idx="1"/>
          </p:nvPr>
        </p:nvGraphicFramePr>
        <p:xfrm>
          <a:off x="660867" y="854074"/>
          <a:ext cx="3581400" cy="2428875"/>
        </p:xfrm>
        <a:graphic>
          <a:graphicData uri="http://schemas.openxmlformats.org/drawingml/2006/table">
            <a:tbl>
              <a:tblPr/>
              <a:tblGrid>
                <a:gridCol w="2362200">
                  <a:extLst>
                    <a:ext uri="{9D8B030D-6E8A-4147-A177-3AD203B41FA5}">
                      <a16:colId xmlns:a16="http://schemas.microsoft.com/office/drawing/2014/main" xmlns="" val="2711074790"/>
                    </a:ext>
                  </a:extLst>
                </a:gridCol>
                <a:gridCol w="1219200">
                  <a:extLst>
                    <a:ext uri="{9D8B030D-6E8A-4147-A177-3AD203B41FA5}">
                      <a16:colId xmlns:a16="http://schemas.microsoft.com/office/drawing/2014/main" xmlns="" val="678164200"/>
                    </a:ext>
                  </a:extLst>
                </a:gridCol>
              </a:tblGrid>
              <a:tr h="571500">
                <a:tc>
                  <a:txBody>
                    <a:bodyPr/>
                    <a:lstStyle/>
                    <a:p>
                      <a:pPr algn="ctr" fontAlgn="b"/>
                      <a:r>
                        <a:rPr lang="en-US" sz="1100" b="1" i="0" u="none" strike="noStrike">
                          <a:solidFill>
                            <a:srgbClr val="000000"/>
                          </a:solidFill>
                          <a:effectLst/>
                          <a:latin typeface="Calibri" panose="020F0502020204030204" pitchFamily="34" charset="0"/>
                        </a:rPr>
                        <a:t>PROGRAMME 4 - MAINSTREAMING RIGHTS OF YOUTH &amp; PERSONS WITH DISABILITIES &amp; ADVOCADY (MRYPDA)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20961249"/>
                  </a:ext>
                </a:extLst>
              </a:tr>
              <a:tr h="37147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18 209 000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0886196"/>
                  </a:ext>
                </a:extLst>
              </a:tr>
              <a:tr h="37147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13 042 000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0454431"/>
                  </a:ext>
                </a:extLst>
              </a:tr>
              <a:tr h="37147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733 114 000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77361"/>
                  </a:ext>
                </a:extLst>
              </a:tr>
              <a:tr h="37147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3796568"/>
                  </a:ext>
                </a:extLst>
              </a:tr>
              <a:tr h="37147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764 365 000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25332437"/>
                  </a:ext>
                </a:extLst>
              </a:tr>
            </a:tbl>
          </a:graphicData>
        </a:graphic>
      </p:graphicFrame>
      <p:graphicFrame>
        <p:nvGraphicFramePr>
          <p:cNvPr id="5" name="Table 4">
            <a:extLst>
              <a:ext uri="{FF2B5EF4-FFF2-40B4-BE49-F238E27FC236}">
                <a16:creationId xmlns:a16="http://schemas.microsoft.com/office/drawing/2014/main" xmlns="" id="{254E17BE-5D00-3895-0D8D-87C71D772355}"/>
              </a:ext>
            </a:extLst>
          </p:cNvPr>
          <p:cNvGraphicFramePr>
            <a:graphicFrameLocks noGrp="1"/>
          </p:cNvGraphicFramePr>
          <p:nvPr/>
        </p:nvGraphicFramePr>
        <p:xfrm>
          <a:off x="4901733" y="854074"/>
          <a:ext cx="3581400" cy="2428876"/>
        </p:xfrm>
        <a:graphic>
          <a:graphicData uri="http://schemas.openxmlformats.org/drawingml/2006/table">
            <a:tbl>
              <a:tblPr/>
              <a:tblGrid>
                <a:gridCol w="2362200">
                  <a:extLst>
                    <a:ext uri="{9D8B030D-6E8A-4147-A177-3AD203B41FA5}">
                      <a16:colId xmlns:a16="http://schemas.microsoft.com/office/drawing/2014/main" xmlns="" val="1270781627"/>
                    </a:ext>
                  </a:extLst>
                </a:gridCol>
                <a:gridCol w="1219200">
                  <a:extLst>
                    <a:ext uri="{9D8B030D-6E8A-4147-A177-3AD203B41FA5}">
                      <a16:colId xmlns:a16="http://schemas.microsoft.com/office/drawing/2014/main" xmlns="" val="3899682257"/>
                    </a:ext>
                  </a:extLst>
                </a:gridCol>
              </a:tblGrid>
              <a:tr h="413426">
                <a:tc>
                  <a:txBody>
                    <a:bodyPr/>
                    <a:lstStyle/>
                    <a:p>
                      <a:pPr algn="ctr" fontAlgn="b"/>
                      <a:r>
                        <a:rPr lang="en-US" sz="1100" b="1" i="0" u="none" strike="noStrike">
                          <a:solidFill>
                            <a:srgbClr val="000000"/>
                          </a:solidFill>
                          <a:effectLst/>
                          <a:latin typeface="Calibri" panose="020F0502020204030204" pitchFamily="34" charset="0"/>
                        </a:rPr>
                        <a:t>DDG MRYPDA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48122425"/>
                  </a:ext>
                </a:extLst>
              </a:tr>
              <a:tr h="403090">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469 000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4604279"/>
                  </a:ext>
                </a:extLst>
              </a:tr>
              <a:tr h="403090">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9013477"/>
                  </a:ext>
                </a:extLst>
              </a:tr>
              <a:tr h="403090">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7133065"/>
                  </a:ext>
                </a:extLst>
              </a:tr>
              <a:tr h="403090">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136892"/>
                  </a:ext>
                </a:extLst>
              </a:tr>
              <a:tr h="403090">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682 000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712319539"/>
                  </a:ext>
                </a:extLst>
              </a:tr>
            </a:tbl>
          </a:graphicData>
        </a:graphic>
      </p:graphicFrame>
      <p:graphicFrame>
        <p:nvGraphicFramePr>
          <p:cNvPr id="6" name="Table 5">
            <a:extLst>
              <a:ext uri="{FF2B5EF4-FFF2-40B4-BE49-F238E27FC236}">
                <a16:creationId xmlns:a16="http://schemas.microsoft.com/office/drawing/2014/main" xmlns="" id="{D0E5B962-59D9-9064-5B8E-AD5C2BBB5C29}"/>
              </a:ext>
            </a:extLst>
          </p:cNvPr>
          <p:cNvGraphicFramePr>
            <a:graphicFrameLocks noGrp="1"/>
          </p:cNvGraphicFramePr>
          <p:nvPr/>
        </p:nvGraphicFramePr>
        <p:xfrm>
          <a:off x="2776331" y="3717926"/>
          <a:ext cx="3581400" cy="2286000"/>
        </p:xfrm>
        <a:graphic>
          <a:graphicData uri="http://schemas.openxmlformats.org/drawingml/2006/table">
            <a:tbl>
              <a:tblPr/>
              <a:tblGrid>
                <a:gridCol w="2362200">
                  <a:extLst>
                    <a:ext uri="{9D8B030D-6E8A-4147-A177-3AD203B41FA5}">
                      <a16:colId xmlns:a16="http://schemas.microsoft.com/office/drawing/2014/main" xmlns="" val="919867956"/>
                    </a:ext>
                  </a:extLst>
                </a:gridCol>
                <a:gridCol w="1219200">
                  <a:extLst>
                    <a:ext uri="{9D8B030D-6E8A-4147-A177-3AD203B41FA5}">
                      <a16:colId xmlns:a16="http://schemas.microsoft.com/office/drawing/2014/main" xmlns="" val="1455731543"/>
                    </a:ext>
                  </a:extLst>
                </a:gridCol>
              </a:tblGrid>
              <a:tr h="381000">
                <a:tc>
                  <a:txBody>
                    <a:bodyPr/>
                    <a:lstStyle/>
                    <a:p>
                      <a:pPr algn="ctr" fontAlgn="b"/>
                      <a:r>
                        <a:rPr lang="en-US" sz="1100" b="1" i="0" u="none" strike="noStrike">
                          <a:solidFill>
                            <a:srgbClr val="000000"/>
                          </a:solidFill>
                          <a:effectLst/>
                          <a:latin typeface="Calibri" panose="020F0502020204030204" pitchFamily="34" charset="0"/>
                        </a:rPr>
                        <a:t>MAINSTREAMING RIGHTS OF YOUTH &amp; ADVOCACY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63528718"/>
                  </a:ext>
                </a:extLst>
              </a:tr>
              <a:tr h="381000">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7 598 000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8648039"/>
                  </a:ext>
                </a:extLst>
              </a:tr>
              <a:tr h="381000">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5 785 000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2338302"/>
                  </a:ext>
                </a:extLst>
              </a:tr>
              <a:tr h="381000">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175760"/>
                  </a:ext>
                </a:extLst>
              </a:tr>
              <a:tr h="381000">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8096885"/>
                  </a:ext>
                </a:extLst>
              </a:tr>
              <a:tr h="381000">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13 383 000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308109581"/>
                  </a:ext>
                </a:extLst>
              </a:tr>
            </a:tbl>
          </a:graphicData>
        </a:graphic>
      </p:graphicFrame>
    </p:spTree>
    <p:extLst>
      <p:ext uri="{BB962C8B-B14F-4D97-AF65-F5344CB8AC3E}">
        <p14:creationId xmlns:p14="http://schemas.microsoft.com/office/powerpoint/2010/main" xmlns="" val="3544686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R</a:t>
            </a:r>
            <a:r>
              <a:rPr lang="en-US" sz="1400" b="1" dirty="0"/>
              <a:t>ESOURCE CONSIDERATIONS – PROGRAMME 4</a:t>
            </a:r>
            <a:endParaRPr lang="en-ZA" sz="1400" b="1" dirty="0"/>
          </a:p>
        </p:txBody>
      </p:sp>
      <p:graphicFrame>
        <p:nvGraphicFramePr>
          <p:cNvPr id="2" name="Content Placeholder 1">
            <a:extLst>
              <a:ext uri="{FF2B5EF4-FFF2-40B4-BE49-F238E27FC236}">
                <a16:creationId xmlns:a16="http://schemas.microsoft.com/office/drawing/2014/main" xmlns="" id="{748AD278-6860-456F-8F02-3B5933898547}"/>
              </a:ext>
            </a:extLst>
          </p:cNvPr>
          <p:cNvGraphicFramePr>
            <a:graphicFrameLocks noGrp="1"/>
          </p:cNvGraphicFramePr>
          <p:nvPr>
            <p:ph idx="1"/>
          </p:nvPr>
        </p:nvGraphicFramePr>
        <p:xfrm>
          <a:off x="616044" y="1004423"/>
          <a:ext cx="3581400" cy="2524125"/>
        </p:xfrm>
        <a:graphic>
          <a:graphicData uri="http://schemas.openxmlformats.org/drawingml/2006/table">
            <a:tbl>
              <a:tblPr/>
              <a:tblGrid>
                <a:gridCol w="2362200">
                  <a:extLst>
                    <a:ext uri="{9D8B030D-6E8A-4147-A177-3AD203B41FA5}">
                      <a16:colId xmlns:a16="http://schemas.microsoft.com/office/drawing/2014/main" xmlns="" val="2151822164"/>
                    </a:ext>
                  </a:extLst>
                </a:gridCol>
                <a:gridCol w="1219200">
                  <a:extLst>
                    <a:ext uri="{9D8B030D-6E8A-4147-A177-3AD203B41FA5}">
                      <a16:colId xmlns:a16="http://schemas.microsoft.com/office/drawing/2014/main" xmlns="" val="2282585936"/>
                    </a:ext>
                  </a:extLst>
                </a:gridCol>
              </a:tblGrid>
              <a:tr h="571500">
                <a:tc>
                  <a:txBody>
                    <a:bodyPr/>
                    <a:lstStyle/>
                    <a:p>
                      <a:pPr algn="ctr" fontAlgn="b"/>
                      <a:r>
                        <a:rPr lang="en-US" sz="1100" b="1" i="0" u="none" strike="noStrike">
                          <a:solidFill>
                            <a:srgbClr val="000000"/>
                          </a:solidFill>
                          <a:effectLst/>
                          <a:latin typeface="Calibri" panose="020F0502020204030204" pitchFamily="34" charset="0"/>
                        </a:rPr>
                        <a:t>MAINSTREAMING RIGHTS OF PERSONS WITH DISABILITIES &amp; ADVOCACY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20941674"/>
                  </a:ext>
                </a:extLst>
              </a:tr>
              <a:tr h="390525">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10 142 000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6311151"/>
                  </a:ext>
                </a:extLst>
              </a:tr>
              <a:tr h="390525">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7 044 000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9170667"/>
                  </a:ext>
                </a:extLst>
              </a:tr>
              <a:tr h="390525">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0190582"/>
                  </a:ext>
                </a:extLst>
              </a:tr>
              <a:tr h="390525">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0393331"/>
                  </a:ext>
                </a:extLst>
              </a:tr>
              <a:tr h="390525">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17 186 000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150636270"/>
                  </a:ext>
                </a:extLst>
              </a:tr>
            </a:tbl>
          </a:graphicData>
        </a:graphic>
      </p:graphicFrame>
      <p:graphicFrame>
        <p:nvGraphicFramePr>
          <p:cNvPr id="5" name="Table 4">
            <a:extLst>
              <a:ext uri="{FF2B5EF4-FFF2-40B4-BE49-F238E27FC236}">
                <a16:creationId xmlns:a16="http://schemas.microsoft.com/office/drawing/2014/main" xmlns="" id="{15FCB2FF-568E-9D90-D5FF-28264E1C4704}"/>
              </a:ext>
            </a:extLst>
          </p:cNvPr>
          <p:cNvGraphicFramePr>
            <a:graphicFrameLocks noGrp="1"/>
          </p:cNvGraphicFramePr>
          <p:nvPr/>
        </p:nvGraphicFramePr>
        <p:xfrm>
          <a:off x="4879041" y="1004423"/>
          <a:ext cx="3581400" cy="2524122"/>
        </p:xfrm>
        <a:graphic>
          <a:graphicData uri="http://schemas.openxmlformats.org/drawingml/2006/table">
            <a:tbl>
              <a:tblPr/>
              <a:tblGrid>
                <a:gridCol w="2362200">
                  <a:extLst>
                    <a:ext uri="{9D8B030D-6E8A-4147-A177-3AD203B41FA5}">
                      <a16:colId xmlns:a16="http://schemas.microsoft.com/office/drawing/2014/main" xmlns="" val="1997622661"/>
                    </a:ext>
                  </a:extLst>
                </a:gridCol>
                <a:gridCol w="1219200">
                  <a:extLst>
                    <a:ext uri="{9D8B030D-6E8A-4147-A177-3AD203B41FA5}">
                      <a16:colId xmlns:a16="http://schemas.microsoft.com/office/drawing/2014/main" xmlns="" val="1611114696"/>
                    </a:ext>
                  </a:extLst>
                </a:gridCol>
              </a:tblGrid>
              <a:tr h="420687">
                <a:tc>
                  <a:txBody>
                    <a:bodyPr/>
                    <a:lstStyle/>
                    <a:p>
                      <a:pPr algn="ctr" fontAlgn="b"/>
                      <a:r>
                        <a:rPr lang="en-US" sz="1100" b="1" i="0" u="none" strike="noStrike">
                          <a:solidFill>
                            <a:srgbClr val="000000"/>
                          </a:solidFill>
                          <a:effectLst/>
                          <a:latin typeface="Calibri" panose="020F0502020204030204" pitchFamily="34" charset="0"/>
                        </a:rPr>
                        <a:t>NATIONAL YOUTH DEVELOPMENT AGENCY (NYDA)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33933346"/>
                  </a:ext>
                </a:extLst>
              </a:tr>
              <a:tr h="420687">
                <a:tc>
                  <a:txBody>
                    <a:bodyPr/>
                    <a:lstStyle/>
                    <a:p>
                      <a:pPr algn="l" rtl="0" fontAlgn="b"/>
                      <a:r>
                        <a:rPr lang="en-US" sz="1100" b="0" i="0" u="none" strike="noStrike">
                          <a:solidFill>
                            <a:srgbClr val="000000"/>
                          </a:solidFill>
                          <a:effectLst/>
                          <a:latin typeface="Calibri" panose="020F050202020403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2317240"/>
                  </a:ext>
                </a:extLst>
              </a:tr>
              <a:tr h="420687">
                <a:tc>
                  <a:txBody>
                    <a:bodyPr/>
                    <a:lstStyle/>
                    <a:p>
                      <a:pPr algn="l" rtl="0" fontAlgn="b"/>
                      <a:r>
                        <a:rPr lang="en-US" sz="1100" b="0" i="0" u="none" strike="noStrike">
                          <a:solidFill>
                            <a:srgbClr val="000000"/>
                          </a:solidFill>
                          <a:effectLst/>
                          <a:latin typeface="Calibri" panose="020F050202020403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5488920"/>
                  </a:ext>
                </a:extLst>
              </a:tr>
              <a:tr h="420687">
                <a:tc>
                  <a:txBody>
                    <a:bodyPr/>
                    <a:lstStyle/>
                    <a:p>
                      <a:pPr algn="l" rtl="0" fontAlgn="b"/>
                      <a:r>
                        <a:rPr lang="en-US" sz="1100" b="0"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733 114 000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4795700"/>
                  </a:ext>
                </a:extLst>
              </a:tr>
              <a:tr h="420687">
                <a:tc>
                  <a:txBody>
                    <a:bodyPr/>
                    <a:lstStyle/>
                    <a:p>
                      <a:pPr algn="l" rtl="0" fontAlgn="b"/>
                      <a:r>
                        <a:rPr lang="en-US" sz="1100" b="0" i="0" u="none" strike="noStrike">
                          <a:solidFill>
                            <a:srgbClr val="000000"/>
                          </a:solidFill>
                          <a:effectLst/>
                          <a:latin typeface="Calibri" panose="020F0502020204030204" pitchFamily="34" charset="0"/>
                        </a:rPr>
                        <a:t>MACHINERY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4151416"/>
                  </a:ext>
                </a:extLst>
              </a:tr>
              <a:tr h="420687">
                <a:tc>
                  <a:txBody>
                    <a:bodyPr/>
                    <a:lstStyle/>
                    <a:p>
                      <a:pPr algn="l" fontAlgn="b"/>
                      <a:r>
                        <a:rPr lang="en-US" sz="11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panose="020F0502020204030204" pitchFamily="34" charset="0"/>
                        </a:rPr>
                        <a:t>733 114 000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677622784"/>
                  </a:ext>
                </a:extLst>
              </a:tr>
            </a:tbl>
          </a:graphicData>
        </a:graphic>
      </p:graphicFrame>
    </p:spTree>
    <p:extLst>
      <p:ext uri="{BB962C8B-B14F-4D97-AF65-F5344CB8AC3E}">
        <p14:creationId xmlns:p14="http://schemas.microsoft.com/office/powerpoint/2010/main" xmlns="" val="2826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IMPACT OF LOADSHEDDING ON THE DEPARTMENT</a:t>
            </a:r>
          </a:p>
        </p:txBody>
      </p:sp>
      <p:sp>
        <p:nvSpPr>
          <p:cNvPr id="3" name="Content Placeholder 2">
            <a:extLst>
              <a:ext uri="{FF2B5EF4-FFF2-40B4-BE49-F238E27FC236}">
                <a16:creationId xmlns:a16="http://schemas.microsoft.com/office/drawing/2014/main" xmlns="" id="{4CAB6B0E-4AA8-754F-5068-43C9F7CBB2E7}"/>
              </a:ext>
            </a:extLst>
          </p:cNvPr>
          <p:cNvSpPr>
            <a:spLocks noGrp="1"/>
          </p:cNvSpPr>
          <p:nvPr>
            <p:ph idx="1"/>
          </p:nvPr>
        </p:nvSpPr>
        <p:spPr>
          <a:xfrm>
            <a:off x="198784" y="982666"/>
            <a:ext cx="8736495" cy="4290424"/>
          </a:xfrm>
        </p:spPr>
        <p:txBody>
          <a:bodyPr/>
          <a:lstStyle/>
          <a:p>
            <a:pPr>
              <a:lnSpc>
                <a:spcPct val="150000"/>
              </a:lnSpc>
            </a:pPr>
            <a:r>
              <a:rPr lang="en-ZA" dirty="0"/>
              <a:t>The department relocated during September &amp; October 2022 to a new premises, </a:t>
            </a:r>
            <a:r>
              <a:rPr lang="en-ZA" dirty="0" err="1"/>
              <a:t>Fedsure</a:t>
            </a:r>
            <a:r>
              <a:rPr lang="en-ZA" dirty="0"/>
              <a:t> Forum, 268 Lilian </a:t>
            </a:r>
            <a:r>
              <a:rPr lang="en-ZA" dirty="0" err="1"/>
              <a:t>Ngoyi</a:t>
            </a:r>
            <a:r>
              <a:rPr lang="en-ZA" dirty="0"/>
              <a:t> Street, Pretoria CBD</a:t>
            </a:r>
          </a:p>
          <a:p>
            <a:pPr>
              <a:lnSpc>
                <a:spcPct val="150000"/>
              </a:lnSpc>
            </a:pPr>
            <a:r>
              <a:rPr lang="en-ZA" dirty="0"/>
              <a:t>The building has back power generation which enables the department to still function during loadshedding</a:t>
            </a:r>
          </a:p>
          <a:p>
            <a:pPr>
              <a:lnSpc>
                <a:spcPct val="150000"/>
              </a:lnSpc>
            </a:pPr>
            <a:r>
              <a:rPr lang="en-ZA" dirty="0"/>
              <a:t>The impact of loadshedding on events / campaigns have been included in the budgetary requirements were resources have to be provided, this includes backup power generation especially where the area is very rural / remote from urban areas.</a:t>
            </a:r>
            <a:endParaRPr lang="en-US" dirty="0"/>
          </a:p>
        </p:txBody>
      </p:sp>
    </p:spTree>
    <p:extLst>
      <p:ext uri="{BB962C8B-B14F-4D97-AF65-F5344CB8AC3E}">
        <p14:creationId xmlns:p14="http://schemas.microsoft.com/office/powerpoint/2010/main" xmlns="" val="91932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OFFICE ACCOMMODATION OUTLINE</a:t>
            </a:r>
          </a:p>
        </p:txBody>
      </p:sp>
      <p:sp>
        <p:nvSpPr>
          <p:cNvPr id="3" name="Content Placeholder 2">
            <a:extLst>
              <a:ext uri="{FF2B5EF4-FFF2-40B4-BE49-F238E27FC236}">
                <a16:creationId xmlns:a16="http://schemas.microsoft.com/office/drawing/2014/main" xmlns="" id="{4CAB6B0E-4AA8-754F-5068-43C9F7CBB2E7}"/>
              </a:ext>
            </a:extLst>
          </p:cNvPr>
          <p:cNvSpPr>
            <a:spLocks noGrp="1"/>
          </p:cNvSpPr>
          <p:nvPr>
            <p:ph idx="1"/>
          </p:nvPr>
        </p:nvSpPr>
        <p:spPr>
          <a:xfrm>
            <a:off x="198784" y="3009077"/>
            <a:ext cx="8736495" cy="3092823"/>
          </a:xfrm>
        </p:spPr>
        <p:txBody>
          <a:bodyPr>
            <a:normAutofit fontScale="55000" lnSpcReduction="20000"/>
          </a:bodyPr>
          <a:lstStyle/>
          <a:p>
            <a:pPr>
              <a:lnSpc>
                <a:spcPct val="150000"/>
              </a:lnSpc>
            </a:pPr>
            <a:r>
              <a:rPr lang="en-ZA" dirty="0"/>
              <a:t>The monthly rental, including 40 parking bays for officials as per the initial agreement amounts to R317 819 per month which equal R3 813 828. During the relocation, an additional 66 parking bays had to be procured to accommodated officials to park in the </a:t>
            </a:r>
            <a:r>
              <a:rPr lang="en-ZA" dirty="0" err="1"/>
              <a:t>Tramshed</a:t>
            </a:r>
            <a:r>
              <a:rPr lang="en-ZA" dirty="0"/>
              <a:t>. </a:t>
            </a:r>
          </a:p>
          <a:p>
            <a:pPr>
              <a:lnSpc>
                <a:spcPct val="150000"/>
              </a:lnSpc>
            </a:pPr>
            <a:r>
              <a:rPr lang="en-ZA" dirty="0"/>
              <a:t>This number has increased to 104 due to 18 additional posts, visitors parking, contract appointments, parking for government owned vehicles and the newly appointed Minister and Deputy Minister. </a:t>
            </a:r>
          </a:p>
          <a:p>
            <a:pPr>
              <a:lnSpc>
                <a:spcPct val="150000"/>
              </a:lnSpc>
            </a:pPr>
            <a:r>
              <a:rPr lang="en-ZA" dirty="0"/>
              <a:t>The amount for the 104 parking bays amounts to R98 800 per month, which bring the total amount for Rental and Parking to R416 619 per month. The additional parking was only concluded in the 1</a:t>
            </a:r>
            <a:r>
              <a:rPr lang="en-ZA" baseline="30000" dirty="0"/>
              <a:t>st</a:t>
            </a:r>
            <a:r>
              <a:rPr lang="en-ZA" dirty="0"/>
              <a:t> quarter of the 2023/24 financial year. Additional funding amounting </a:t>
            </a:r>
            <a:r>
              <a:rPr lang="en-ZA"/>
              <a:t>to R226 428 will </a:t>
            </a:r>
            <a:r>
              <a:rPr lang="en-ZA" dirty="0"/>
              <a:t>be reprioritised from the baseline of Goods &amp; Services in the department to ensure sufficient funding under Management Fee.</a:t>
            </a:r>
          </a:p>
          <a:p>
            <a:pPr>
              <a:lnSpc>
                <a:spcPct val="150000"/>
              </a:lnSpc>
            </a:pPr>
            <a:r>
              <a:rPr lang="en-ZA" dirty="0"/>
              <a:t>The physical security for the department amounts to R2 188 284. The variance between this amount and the appropriation in the table will be augmented from cleaning services.</a:t>
            </a:r>
          </a:p>
          <a:p>
            <a:pPr>
              <a:lnSpc>
                <a:spcPct val="150000"/>
              </a:lnSpc>
            </a:pPr>
            <a:r>
              <a:rPr lang="en-ZA" dirty="0"/>
              <a:t>The cleaning of the building, including offices amounts to R1 128 000. This is the amount for the interim solution as part of the relocation and the service is out on Tender, to be concluded in June 2023. </a:t>
            </a:r>
            <a:endParaRPr lang="en-US" dirty="0"/>
          </a:p>
        </p:txBody>
      </p:sp>
      <p:graphicFrame>
        <p:nvGraphicFramePr>
          <p:cNvPr id="2" name="Table 1">
            <a:extLst>
              <a:ext uri="{FF2B5EF4-FFF2-40B4-BE49-F238E27FC236}">
                <a16:creationId xmlns:a16="http://schemas.microsoft.com/office/drawing/2014/main" xmlns="" id="{FBD523DA-9929-E9A8-C56D-EFE62751AF73}"/>
              </a:ext>
            </a:extLst>
          </p:cNvPr>
          <p:cNvGraphicFramePr>
            <a:graphicFrameLocks noGrp="1"/>
          </p:cNvGraphicFramePr>
          <p:nvPr/>
        </p:nvGraphicFramePr>
        <p:xfrm>
          <a:off x="648820" y="756100"/>
          <a:ext cx="7858686" cy="1943100"/>
        </p:xfrm>
        <a:graphic>
          <a:graphicData uri="http://schemas.openxmlformats.org/drawingml/2006/table">
            <a:tbl>
              <a:tblPr/>
              <a:tblGrid>
                <a:gridCol w="5213328">
                  <a:extLst>
                    <a:ext uri="{9D8B030D-6E8A-4147-A177-3AD203B41FA5}">
                      <a16:colId xmlns:a16="http://schemas.microsoft.com/office/drawing/2014/main" xmlns="" val="537424743"/>
                    </a:ext>
                  </a:extLst>
                </a:gridCol>
                <a:gridCol w="2645358">
                  <a:extLst>
                    <a:ext uri="{9D8B030D-6E8A-4147-A177-3AD203B41FA5}">
                      <a16:colId xmlns:a16="http://schemas.microsoft.com/office/drawing/2014/main" xmlns="" val="4029421696"/>
                    </a:ext>
                  </a:extLst>
                </a:gridCol>
              </a:tblGrid>
              <a:tr h="381000">
                <a:tc>
                  <a:txBody>
                    <a:bodyPr/>
                    <a:lstStyle/>
                    <a:p>
                      <a:pPr algn="ctr" fontAlgn="b"/>
                      <a:r>
                        <a:rPr lang="en-US" sz="1400" b="1" i="0" u="none" strike="noStrike">
                          <a:solidFill>
                            <a:srgbClr val="000000"/>
                          </a:solidFill>
                          <a:effectLst/>
                          <a:latin typeface="Calibri" panose="020F0502020204030204" pitchFamily="34" charset="0"/>
                        </a:rPr>
                        <a:t>OFFICE ACCOMMODATION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4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62329157"/>
                  </a:ext>
                </a:extLst>
              </a:tr>
              <a:tr h="390525">
                <a:tc>
                  <a:txBody>
                    <a:bodyPr/>
                    <a:lstStyle/>
                    <a:p>
                      <a:pPr algn="l" rtl="0" fontAlgn="b"/>
                      <a:r>
                        <a:rPr lang="en-US" sz="1400" b="0" i="0" u="none" strike="noStrike" dirty="0">
                          <a:solidFill>
                            <a:srgbClr val="000000"/>
                          </a:solidFill>
                          <a:effectLst/>
                          <a:latin typeface="Calibri" panose="020F0502020204030204" pitchFamily="34" charset="0"/>
                        </a:rPr>
                        <a:t>MANAGEMENT FEE (Rental and Parking)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4 773 000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8488510"/>
                  </a:ext>
                </a:extLst>
              </a:tr>
              <a:tr h="390525">
                <a:tc>
                  <a:txBody>
                    <a:bodyPr/>
                    <a:lstStyle/>
                    <a:p>
                      <a:pPr algn="l" rtl="0" fontAlgn="b"/>
                      <a:r>
                        <a:rPr lang="en-US" sz="1400" b="0" i="0" u="none" strike="noStrike">
                          <a:solidFill>
                            <a:srgbClr val="000000"/>
                          </a:solidFill>
                          <a:effectLst/>
                          <a:latin typeface="Calibri" panose="020F0502020204030204" pitchFamily="34" charset="0"/>
                        </a:rPr>
                        <a:t>SAFEGUARD &amp; SECURITY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2 000 000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0031771"/>
                  </a:ext>
                </a:extLst>
              </a:tr>
              <a:tr h="390525">
                <a:tc>
                  <a:txBody>
                    <a:bodyPr/>
                    <a:lstStyle/>
                    <a:p>
                      <a:pPr algn="l" rtl="0" fontAlgn="b"/>
                      <a:r>
                        <a:rPr lang="en-US" sz="1400" b="0" i="0" u="none" strike="noStrike">
                          <a:solidFill>
                            <a:srgbClr val="000000"/>
                          </a:solidFill>
                          <a:effectLst/>
                          <a:latin typeface="Calibri" panose="020F0502020204030204" pitchFamily="34" charset="0"/>
                        </a:rPr>
                        <a:t>CLEANING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1 800 000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4493027"/>
                  </a:ext>
                </a:extLst>
              </a:tr>
              <a:tr h="390525">
                <a:tc>
                  <a:txBody>
                    <a:bodyPr/>
                    <a:lstStyle/>
                    <a:p>
                      <a:pPr algn="l" fontAlgn="b"/>
                      <a:r>
                        <a:rPr lang="en-US" sz="14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dirty="0">
                          <a:solidFill>
                            <a:srgbClr val="000000"/>
                          </a:solidFill>
                          <a:effectLst/>
                          <a:latin typeface="Calibri" panose="020F0502020204030204" pitchFamily="34" charset="0"/>
                        </a:rPr>
                        <a:t>8 573 000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783907377"/>
                  </a:ext>
                </a:extLst>
              </a:tr>
            </a:tbl>
          </a:graphicData>
        </a:graphic>
      </p:graphicFrame>
    </p:spTree>
    <p:extLst>
      <p:ext uri="{BB962C8B-B14F-4D97-AF65-F5344CB8AC3E}">
        <p14:creationId xmlns:p14="http://schemas.microsoft.com/office/powerpoint/2010/main" xmlns="" val="1414188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4" y="358199"/>
            <a:ext cx="8736495" cy="624466"/>
          </a:xfrm>
        </p:spPr>
        <p:txBody>
          <a:bodyPr>
            <a:normAutofit/>
          </a:bodyPr>
          <a:lstStyle/>
          <a:p>
            <a:pPr lvl="0" algn="ctr"/>
            <a:r>
              <a:rPr lang="en-ZA" sz="1400" b="1" dirty="0"/>
              <a:t>COMPENSATION OF EMPLOYEE BREAKDOWN</a:t>
            </a:r>
          </a:p>
        </p:txBody>
      </p:sp>
      <p:graphicFrame>
        <p:nvGraphicFramePr>
          <p:cNvPr id="5" name="Table 4">
            <a:extLst>
              <a:ext uri="{FF2B5EF4-FFF2-40B4-BE49-F238E27FC236}">
                <a16:creationId xmlns:a16="http://schemas.microsoft.com/office/drawing/2014/main" xmlns="" id="{C05771B9-7661-21D7-81FD-0E8FE89F6960}"/>
              </a:ext>
            </a:extLst>
          </p:cNvPr>
          <p:cNvGraphicFramePr>
            <a:graphicFrameLocks noGrp="1"/>
          </p:cNvGraphicFramePr>
          <p:nvPr/>
        </p:nvGraphicFramePr>
        <p:xfrm>
          <a:off x="492684" y="770965"/>
          <a:ext cx="8086539" cy="5330934"/>
        </p:xfrm>
        <a:graphic>
          <a:graphicData uri="http://schemas.openxmlformats.org/drawingml/2006/table">
            <a:tbl>
              <a:tblPr/>
              <a:tblGrid>
                <a:gridCol w="5970869">
                  <a:extLst>
                    <a:ext uri="{9D8B030D-6E8A-4147-A177-3AD203B41FA5}">
                      <a16:colId xmlns:a16="http://schemas.microsoft.com/office/drawing/2014/main" xmlns="" val="1591053059"/>
                    </a:ext>
                  </a:extLst>
                </a:gridCol>
                <a:gridCol w="2115670">
                  <a:extLst>
                    <a:ext uri="{9D8B030D-6E8A-4147-A177-3AD203B41FA5}">
                      <a16:colId xmlns:a16="http://schemas.microsoft.com/office/drawing/2014/main" xmlns="" val="37266350"/>
                    </a:ext>
                  </a:extLst>
                </a:gridCol>
              </a:tblGrid>
              <a:tr h="857919">
                <a:tc>
                  <a:txBody>
                    <a:bodyPr/>
                    <a:lstStyle/>
                    <a:p>
                      <a:pPr algn="ctr" fontAlgn="b"/>
                      <a:r>
                        <a:rPr lang="en-US" sz="1600" b="1" i="0" u="none" strike="noStrike" dirty="0">
                          <a:solidFill>
                            <a:srgbClr val="000000"/>
                          </a:solidFill>
                          <a:effectLst/>
                          <a:latin typeface="Calibri" panose="020F0502020204030204" pitchFamily="34" charset="0"/>
                        </a:rPr>
                        <a:t>DEPARTMENTAL COMPENSATION OF EMPLOYEES (</a:t>
                      </a:r>
                      <a:r>
                        <a:rPr lang="en-US" sz="1600" b="1" i="0" u="none" strike="noStrike" dirty="0" err="1">
                          <a:solidFill>
                            <a:srgbClr val="000000"/>
                          </a:solidFill>
                          <a:effectLst/>
                          <a:latin typeface="Calibri" panose="020F0502020204030204" pitchFamily="34" charset="0"/>
                        </a:rPr>
                        <a:t>CoE</a:t>
                      </a:r>
                      <a:r>
                        <a:rPr lang="en-US" sz="16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1" i="0" u="none" strike="noStrike">
                          <a:solidFill>
                            <a:srgbClr val="000000"/>
                          </a:solidFill>
                          <a:effectLst/>
                          <a:latin typeface="Calibri" panose="020F0502020204030204" pitchFamily="34" charset="0"/>
                        </a:rPr>
                        <a:t>APPROPRIATION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48115073"/>
                  </a:ext>
                </a:extLst>
              </a:tr>
              <a:tr h="894603">
                <a:tc>
                  <a:txBody>
                    <a:bodyPr/>
                    <a:lstStyle/>
                    <a:p>
                      <a:pPr algn="l" rtl="0" fontAlgn="b"/>
                      <a:r>
                        <a:rPr lang="en-US" sz="1600" b="0" i="0" u="none" strike="noStrike" dirty="0">
                          <a:solidFill>
                            <a:srgbClr val="000000"/>
                          </a:solidFill>
                          <a:effectLst/>
                          <a:latin typeface="Calibri" panose="020F0502020204030204" pitchFamily="34" charset="0"/>
                        </a:rPr>
                        <a:t>PROG 1 - 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65 009 000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1401969"/>
                  </a:ext>
                </a:extLst>
              </a:tr>
              <a:tr h="894603">
                <a:tc>
                  <a:txBody>
                    <a:bodyPr/>
                    <a:lstStyle/>
                    <a:p>
                      <a:pPr algn="l" rtl="0" fontAlgn="b"/>
                      <a:r>
                        <a:rPr lang="en-US" sz="1600" b="0" i="0" u="none" strike="noStrike" dirty="0">
                          <a:solidFill>
                            <a:srgbClr val="000000"/>
                          </a:solidFill>
                          <a:effectLst/>
                          <a:latin typeface="Calibri" panose="020F0502020204030204" pitchFamily="34" charset="0"/>
                        </a:rPr>
                        <a:t>PROG 2 - MAINSTREAMING RIGHTS OF WOMEN &amp; ADVOCACY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16 655 000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9525029"/>
                  </a:ext>
                </a:extLst>
              </a:tr>
              <a:tr h="894603">
                <a:tc>
                  <a:txBody>
                    <a:bodyPr/>
                    <a:lstStyle/>
                    <a:p>
                      <a:pPr algn="l" rtl="0" fontAlgn="b"/>
                      <a:r>
                        <a:rPr lang="en-US" sz="1600" b="0" i="0" u="none" strike="noStrike" dirty="0">
                          <a:solidFill>
                            <a:srgbClr val="000000"/>
                          </a:solidFill>
                          <a:effectLst/>
                          <a:latin typeface="Calibri" panose="020F0502020204030204" pitchFamily="34" charset="0"/>
                        </a:rPr>
                        <a:t>PROG 3 - MONITORING, EVALUATION, RESEARCH &amp; COORDINATION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26 998 000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7213231"/>
                  </a:ext>
                </a:extLst>
              </a:tr>
              <a:tr h="894603">
                <a:tc>
                  <a:txBody>
                    <a:bodyPr/>
                    <a:lstStyle/>
                    <a:p>
                      <a:pPr algn="l" rtl="0" fontAlgn="b"/>
                      <a:r>
                        <a:rPr lang="en-US" sz="1600" b="0" i="0" u="none" strike="noStrike" dirty="0">
                          <a:solidFill>
                            <a:srgbClr val="000000"/>
                          </a:solidFill>
                          <a:effectLst/>
                          <a:latin typeface="Calibri" panose="020F0502020204030204" pitchFamily="34" charset="0"/>
                        </a:rPr>
                        <a:t>PROG 4 - MAINSTREAMING RIGHTS OF YOUTH &amp; PERSONS WITH DISABILITIES &amp; ADVOCADY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18 209 000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912127"/>
                  </a:ext>
                </a:extLst>
              </a:tr>
              <a:tr h="894603">
                <a:tc>
                  <a:txBody>
                    <a:bodyPr/>
                    <a:lstStyle/>
                    <a:p>
                      <a:pPr algn="l" fontAlgn="b"/>
                      <a:r>
                        <a:rPr lang="en-US" sz="1600" b="1" i="0" u="none" strike="noStrike" dirty="0">
                          <a:solidFill>
                            <a:srgbClr val="000000"/>
                          </a:solidFill>
                          <a:effectLst/>
                          <a:latin typeface="Calibri" panose="020F0502020204030204" pitchFamily="34" charset="0"/>
                        </a:rPr>
                        <a:t>TOTAL COMPENSATION OF EMPLOYEE APPROPRIATION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dirty="0">
                          <a:solidFill>
                            <a:srgbClr val="000000"/>
                          </a:solidFill>
                          <a:effectLst/>
                          <a:latin typeface="Calibri" panose="020F0502020204030204" pitchFamily="34" charset="0"/>
                        </a:rPr>
                        <a:t>126 871 000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08096808"/>
                  </a:ext>
                </a:extLst>
              </a:tr>
            </a:tbl>
          </a:graphicData>
        </a:graphic>
      </p:graphicFrame>
    </p:spTree>
    <p:extLst>
      <p:ext uri="{BB962C8B-B14F-4D97-AF65-F5344CB8AC3E}">
        <p14:creationId xmlns:p14="http://schemas.microsoft.com/office/powerpoint/2010/main" xmlns="" val="503160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EE9D99FB-06C7-1B45-9E91-8C5800DBF38B}"/>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a16="http://schemas.microsoft.com/office/drawing/2014/main" xmlns="" id="{8DF277FC-F808-2A4C-AD71-EBAEEDDB7135}"/>
              </a:ext>
            </a:extLst>
          </p:cNvPr>
          <p:cNvSpPr>
            <a:spLocks noGrp="1"/>
          </p:cNvSpPr>
          <p:nvPr>
            <p:ph type="title"/>
          </p:nvPr>
        </p:nvSpPr>
        <p:spPr>
          <a:xfrm>
            <a:off x="4591536" y="2896180"/>
            <a:ext cx="4552464" cy="2298557"/>
          </a:xfrm>
        </p:spPr>
        <p:txBody>
          <a:bodyPr>
            <a:normAutofit/>
          </a:bodyPr>
          <a:lstStyle/>
          <a:p>
            <a:r>
              <a:rPr lang="en-US" sz="6000" dirty="0"/>
              <a:t>Thank you</a:t>
            </a:r>
          </a:p>
        </p:txBody>
      </p:sp>
    </p:spTree>
    <p:extLst>
      <p:ext uri="{BB962C8B-B14F-4D97-AF65-F5344CB8AC3E}">
        <p14:creationId xmlns:p14="http://schemas.microsoft.com/office/powerpoint/2010/main" xmlns="" val="107634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2" y="172731"/>
            <a:ext cx="8736495" cy="329545"/>
          </a:xfrm>
        </p:spPr>
        <p:txBody>
          <a:bodyPr>
            <a:noAutofit/>
          </a:bodyPr>
          <a:lstStyle/>
          <a:p>
            <a:r>
              <a:rPr lang="en-US" sz="2000" b="1" dirty="0"/>
              <a:t>DWYPD Priorities for 2023/24 Financial Year </a:t>
            </a:r>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112295" y="600144"/>
            <a:ext cx="8902496" cy="5871908"/>
          </a:xfrm>
        </p:spPr>
        <p:txBody>
          <a:bodyPr>
            <a:normAutofit fontScale="85000" lnSpcReduction="20000"/>
          </a:bodyPr>
          <a:lstStyle/>
          <a:p>
            <a:pPr marL="0" lvl="0" indent="0" algn="just">
              <a:lnSpc>
                <a:spcPct val="115000"/>
              </a:lnSpc>
              <a:buNone/>
            </a:pPr>
            <a:r>
              <a:rPr lang="en-ZA" sz="1600" b="1" dirty="0">
                <a:solidFill>
                  <a:srgbClr val="37A76F">
                    <a:lumMod val="75000"/>
                  </a:srgbClr>
                </a:solidFill>
                <a:ea typeface="Calibri" panose="020F0502020204030204" pitchFamily="34" charset="0"/>
              </a:rPr>
              <a:t>Philosophy behind the Current Financial Year Priorities</a:t>
            </a:r>
            <a:endParaRPr lang="en-ZA" sz="1600" b="0" i="0" dirty="0">
              <a:solidFill>
                <a:srgbClr val="252525"/>
              </a:solidFill>
              <a:effectLst/>
            </a:endParaRPr>
          </a:p>
          <a:p>
            <a:pPr marL="342900" lvl="0" indent="-342900" algn="just">
              <a:lnSpc>
                <a:spcPct val="115000"/>
              </a:lnSpc>
              <a:buFont typeface="Wingdings" pitchFamily="2" charset="2"/>
              <a:buChar char="Ø"/>
            </a:pPr>
            <a:r>
              <a:rPr lang="en-ZA" sz="1500" b="0" i="0" dirty="0">
                <a:solidFill>
                  <a:srgbClr val="252525"/>
                </a:solidFill>
                <a:effectLst/>
              </a:rPr>
              <a:t>In the last year of the 6th Administration, we are advocating for a significant change in the Department of Women, Youth, and Persons with Disabilities' </a:t>
            </a:r>
            <a:r>
              <a:rPr lang="en-ZA" sz="1500" b="1" i="0" dirty="0">
                <a:solidFill>
                  <a:srgbClr val="252525"/>
                </a:solidFill>
                <a:effectLst/>
              </a:rPr>
              <a:t>positioning and character</a:t>
            </a:r>
            <a:r>
              <a:rPr lang="en-ZA" sz="1500" b="0" i="0" dirty="0">
                <a:solidFill>
                  <a:srgbClr val="252525"/>
                </a:solidFill>
                <a:effectLst/>
              </a:rPr>
              <a:t>.</a:t>
            </a:r>
          </a:p>
          <a:p>
            <a:pPr marL="800100" lvl="1" indent="-342900" algn="just">
              <a:lnSpc>
                <a:spcPct val="115000"/>
              </a:lnSpc>
              <a:buFont typeface="Wingdings" pitchFamily="2" charset="2"/>
              <a:buChar char="Ø"/>
            </a:pPr>
            <a:r>
              <a:rPr lang="en-ZA" sz="1500" b="0" i="0" dirty="0">
                <a:solidFill>
                  <a:srgbClr val="252525"/>
                </a:solidFill>
                <a:effectLst/>
              </a:rPr>
              <a:t> Our proposal is to transform the Ministry into an effective Advocacy, Project Management, and Implementation arm of the Presidency with matters relating to the wellbeing and advancement of the interests of Women, Youth and Persons with Disabilities. </a:t>
            </a:r>
          </a:p>
          <a:p>
            <a:pPr marL="800100" lvl="1" indent="-342900" algn="just">
              <a:lnSpc>
                <a:spcPct val="115000"/>
              </a:lnSpc>
              <a:buFont typeface="Wingdings" pitchFamily="2" charset="2"/>
              <a:buChar char="Ø"/>
            </a:pPr>
            <a:r>
              <a:rPr lang="en-ZA" sz="1500" b="0" i="0" dirty="0">
                <a:solidFill>
                  <a:srgbClr val="252525"/>
                </a:solidFill>
                <a:effectLst/>
              </a:rPr>
              <a:t>We hope that by doing so, we will be able to make the most of the Presidency's available resources to drive impactful projects that benefit the country's most vulnerable citizens. To accomplish this, we intend to conceptualise, model and  cost, at least five special projects, and to prioritise implementing these projects in the country's </a:t>
            </a:r>
            <a:r>
              <a:rPr lang="en-ZA" sz="1500" b="1" i="0" dirty="0">
                <a:solidFill>
                  <a:srgbClr val="252525"/>
                </a:solidFill>
                <a:effectLst/>
              </a:rPr>
              <a:t>ten poorest districts</a:t>
            </a:r>
            <a:r>
              <a:rPr lang="en-ZA" sz="1500" b="0" i="0" dirty="0">
                <a:solidFill>
                  <a:srgbClr val="252525"/>
                </a:solidFill>
                <a:effectLst/>
              </a:rPr>
              <a:t>, where the greatest needs exist.</a:t>
            </a:r>
          </a:p>
          <a:p>
            <a:pPr marL="342900" lvl="0" indent="-342900" algn="just">
              <a:lnSpc>
                <a:spcPct val="115000"/>
              </a:lnSpc>
              <a:buFont typeface="Wingdings" pitchFamily="2" charset="2"/>
              <a:buChar char="Ø"/>
            </a:pPr>
            <a:r>
              <a:rPr lang="en-ZA" sz="1500" b="1" dirty="0">
                <a:effectLst/>
                <a:ea typeface="Calibri" panose="020F0502020204030204" pitchFamily="34" charset="0"/>
              </a:rPr>
              <a:t>On Advocacy</a:t>
            </a:r>
            <a:r>
              <a:rPr lang="en-ZA" sz="1500" dirty="0">
                <a:effectLst/>
                <a:ea typeface="Calibri" panose="020F0502020204030204" pitchFamily="34" charset="0"/>
              </a:rPr>
              <a:t> , we will continue to  engage all stakeholders working on the wellbeing and interests of Women, Youth and Persons with disabilities to ensure support and optimal functioning of their machineries within available means. To this end, we intend to advocate for and lead the establishment of </a:t>
            </a:r>
            <a:r>
              <a:rPr lang="en-ZA" sz="1500" b="1" dirty="0">
                <a:effectLst/>
                <a:ea typeface="Calibri" panose="020F0502020204030204" pitchFamily="34" charset="0"/>
              </a:rPr>
              <a:t>a community and constituency focused Radio Station</a:t>
            </a:r>
            <a:r>
              <a:rPr lang="en-ZA" sz="1500" dirty="0">
                <a:effectLst/>
                <a:ea typeface="Calibri" panose="020F0502020204030204" pitchFamily="34" charset="0"/>
              </a:rPr>
              <a:t> to ensure seamless communication and dissemination of information  and receive feedback from communities</a:t>
            </a:r>
            <a:r>
              <a:rPr lang="en-ZA" sz="1500" dirty="0">
                <a:ea typeface="Calibri" panose="020F0502020204030204" pitchFamily="34" charset="0"/>
              </a:rPr>
              <a:t> </a:t>
            </a:r>
            <a:r>
              <a:rPr lang="en-ZA" sz="1500" dirty="0">
                <a:effectLst/>
                <a:ea typeface="Calibri" panose="020F0502020204030204" pitchFamily="34" charset="0"/>
              </a:rPr>
              <a:t>about opportunities and government’s collective work in support of Women, Youth and Persons with Disabilities. </a:t>
            </a:r>
          </a:p>
          <a:p>
            <a:pPr marL="342900" lvl="0" indent="-342900" algn="just">
              <a:lnSpc>
                <a:spcPct val="115000"/>
              </a:lnSpc>
              <a:buFont typeface="Wingdings" pitchFamily="2" charset="2"/>
              <a:buChar char="Ø"/>
            </a:pPr>
            <a:r>
              <a:rPr lang="en-ZA" sz="1500" dirty="0">
                <a:effectLst/>
                <a:ea typeface="Calibri" panose="020F0502020204030204" pitchFamily="34" charset="0"/>
              </a:rPr>
              <a:t>We hope to be a capacity that , through research , analysis  and advocacy, forecasts change in time to do something about it,  by providing foresight and insights about impending change which may be positive (i.e. representing socio-economic opportunities) or negative (i.e. representing socio-economic threats) to the wellbeing and livelihoods of Women, Youth and Persons with Disabilities. </a:t>
            </a:r>
          </a:p>
          <a:p>
            <a:pPr marL="342900" lvl="0" indent="-342900" algn="just">
              <a:lnSpc>
                <a:spcPct val="115000"/>
              </a:lnSpc>
              <a:buFont typeface="Wingdings" pitchFamily="2" charset="2"/>
              <a:buChar char="Ø"/>
              <a:tabLst>
                <a:tab pos="457200" algn="l"/>
              </a:tabLst>
            </a:pPr>
            <a:r>
              <a:rPr lang="en-ZA" sz="1500" dirty="0">
                <a:effectLst/>
                <a:ea typeface="Calibri" panose="020F0502020204030204" pitchFamily="34" charset="0"/>
              </a:rPr>
              <a:t>We will propose that government treat and respond to </a:t>
            </a:r>
            <a:r>
              <a:rPr lang="en-ZA" sz="1500" b="1" dirty="0">
                <a:effectLst/>
                <a:ea typeface="Calibri" panose="020F0502020204030204" pitchFamily="34" charset="0"/>
              </a:rPr>
              <a:t>Youth unemployment and Gender Based Violence as a National Crisis.</a:t>
            </a:r>
          </a:p>
          <a:p>
            <a:pPr marL="800100" lvl="1" indent="-342900" algn="just">
              <a:lnSpc>
                <a:spcPct val="115000"/>
              </a:lnSpc>
              <a:buFont typeface="Wingdings" pitchFamily="2" charset="2"/>
              <a:buChar char="Ø"/>
              <a:tabLst>
                <a:tab pos="457200" algn="l"/>
              </a:tabLst>
            </a:pPr>
            <a:r>
              <a:rPr lang="en-ZA" sz="1500" dirty="0">
                <a:effectLst/>
                <a:ea typeface="Calibri" panose="020F0502020204030204" pitchFamily="34" charset="0"/>
              </a:rPr>
              <a:t>We</a:t>
            </a:r>
            <a:r>
              <a:rPr lang="en-ZA" sz="1500" b="1" dirty="0">
                <a:effectLst/>
                <a:ea typeface="Calibri" panose="020F0502020204030204" pitchFamily="34" charset="0"/>
              </a:rPr>
              <a:t> </a:t>
            </a:r>
            <a:r>
              <a:rPr lang="en-ZA" sz="1500" dirty="0">
                <a:effectLst/>
                <a:ea typeface="Calibri" panose="020F0502020204030204" pitchFamily="34" charset="0"/>
              </a:rPr>
              <a:t>are developing Concept Papers that inform the reasoning and form the basis for this call.</a:t>
            </a:r>
          </a:p>
          <a:p>
            <a:pPr marL="342900" lvl="0" indent="-342900" algn="just">
              <a:lnSpc>
                <a:spcPct val="115000"/>
              </a:lnSpc>
              <a:buFont typeface="Wingdings" pitchFamily="2" charset="2"/>
              <a:buChar char="Ø"/>
              <a:tabLst>
                <a:tab pos="457200" algn="l"/>
              </a:tabLst>
            </a:pPr>
            <a:r>
              <a:rPr lang="en-ZA" sz="1500" dirty="0">
                <a:effectLst/>
                <a:ea typeface="Calibri" panose="020F0502020204030204" pitchFamily="34" charset="0"/>
              </a:rPr>
              <a:t>To be of value to policy making, implementation and M&amp;E our work will be data-driven and fundamentally collaborative. Priority will be given to the values of </a:t>
            </a:r>
            <a:r>
              <a:rPr lang="en-ZA" sz="1500" b="1" dirty="0">
                <a:effectLst/>
                <a:ea typeface="Calibri" panose="020F0502020204030204" pitchFamily="34" charset="0"/>
              </a:rPr>
              <a:t>accuracy; relevance; predictive capacity , timeliness and people first. </a:t>
            </a:r>
            <a:endParaRPr lang="en-ZA" sz="1500" dirty="0">
              <a:effectLst/>
              <a:ea typeface="Calibri" panose="020F0502020204030204" pitchFamily="34" charset="0"/>
            </a:endParaRPr>
          </a:p>
          <a:p>
            <a:pPr marL="131400" lvl="1" indent="0">
              <a:lnSpc>
                <a:spcPct val="120000"/>
              </a:lnSpc>
              <a:buNone/>
            </a:pPr>
            <a:endParaRPr lang="en-GB" sz="3400" dirty="0">
              <a:latin typeface="+mn-lt"/>
            </a:endParaRPr>
          </a:p>
          <a:p>
            <a:pPr marL="0" indent="0">
              <a:buNone/>
            </a:pPr>
            <a:endParaRPr lang="en-ZA" sz="2100" dirty="0">
              <a:solidFill>
                <a:srgbClr val="C00000"/>
              </a:solidFill>
              <a:latin typeface="+mn-lt"/>
            </a:endParaRPr>
          </a:p>
          <a:p>
            <a:pPr marL="0" indent="0">
              <a:buNone/>
            </a:pPr>
            <a:endParaRPr lang="en-ZA" sz="2100" dirty="0">
              <a:solidFill>
                <a:srgbClr val="C00000"/>
              </a:solidFill>
              <a:latin typeface="+mn-lt"/>
            </a:endParaRPr>
          </a:p>
          <a:p>
            <a:pPr marL="0" indent="0">
              <a:buNone/>
            </a:pPr>
            <a:endParaRPr lang="en-GB" sz="1600" dirty="0">
              <a:latin typeface="+mn-lt"/>
            </a:endParaRPr>
          </a:p>
          <a:p>
            <a:pPr marL="0" indent="0">
              <a:buNone/>
            </a:pPr>
            <a:endParaRPr lang="en-US" sz="1600" b="1" dirty="0">
              <a:latin typeface="+mn-lt"/>
            </a:endParaRPr>
          </a:p>
        </p:txBody>
      </p:sp>
    </p:spTree>
    <p:extLst>
      <p:ext uri="{BB962C8B-B14F-4D97-AF65-F5344CB8AC3E}">
        <p14:creationId xmlns:p14="http://schemas.microsoft.com/office/powerpoint/2010/main" xmlns="" val="226357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2" y="172731"/>
            <a:ext cx="8736495" cy="539788"/>
          </a:xfrm>
        </p:spPr>
        <p:txBody>
          <a:bodyPr>
            <a:noAutofit/>
          </a:bodyPr>
          <a:lstStyle/>
          <a:p>
            <a:pPr lvl="0" algn="just">
              <a:tabLst>
                <a:tab pos="612140" algn="l"/>
              </a:tabLst>
            </a:pPr>
            <a:r>
              <a:rPr lang="en-US" sz="2000" b="1" dirty="0">
                <a:solidFill>
                  <a:srgbClr val="37A76F">
                    <a:lumMod val="75000"/>
                  </a:srgbClr>
                </a:solidFill>
              </a:rPr>
              <a:t>DWYPD Priorities for 2023/24 Financial Year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112295" y="712519"/>
            <a:ext cx="8822982" cy="5759533"/>
          </a:xfrm>
        </p:spPr>
        <p:txBody>
          <a:bodyPr>
            <a:normAutofit/>
          </a:bodyPr>
          <a:lstStyle/>
          <a:p>
            <a:pPr marL="0" indent="0">
              <a:lnSpc>
                <a:spcPct val="100000"/>
              </a:lnSpc>
              <a:buNone/>
              <a:tabLst>
                <a:tab pos="612140" algn="l"/>
              </a:tabLst>
            </a:pPr>
            <a:r>
              <a:rPr lang="en-US" sz="1400" b="1" dirty="0">
                <a:solidFill>
                  <a:prstClr val="black">
                    <a:lumMod val="85000"/>
                    <a:lumOff val="15000"/>
                  </a:prstClr>
                </a:solidFill>
                <a:ea typeface="Calibri" panose="020F0502020204030204" pitchFamily="34" charset="0"/>
              </a:rPr>
              <a:t>The following are the Department’s Legislative priorities:</a:t>
            </a:r>
            <a:endParaRPr lang="en-ZA" sz="1400" b="1" dirty="0">
              <a:solidFill>
                <a:prstClr val="black">
                  <a:lumMod val="85000"/>
                  <a:lumOff val="15000"/>
                </a:prstClr>
              </a:solidFill>
              <a:ea typeface="Calibri" panose="020F0502020204030204" pitchFamily="34" charset="0"/>
            </a:endParaRPr>
          </a:p>
          <a:p>
            <a:pPr marL="342900" lvl="0" indent="-342900">
              <a:lnSpc>
                <a:spcPct val="150000"/>
              </a:lnSpc>
              <a:buFont typeface="Wingdings" pitchFamily="2" charset="2"/>
              <a:buChar char="Ø"/>
              <a:tabLst>
                <a:tab pos="612140" algn="l"/>
              </a:tabLst>
            </a:pPr>
            <a:r>
              <a:rPr lang="en-GB" sz="1400" dirty="0">
                <a:effectLst/>
                <a:ea typeface="Calibri" panose="020F0502020204030204" pitchFamily="34" charset="0"/>
              </a:rPr>
              <a:t>The National Council on Gender Based Violence and Femicide Bill – Status: </a:t>
            </a:r>
            <a:r>
              <a:rPr lang="en-GB" sz="1400" b="1" dirty="0">
                <a:effectLst/>
                <a:ea typeface="Calibri" panose="020F0502020204030204" pitchFamily="34" charset="0"/>
              </a:rPr>
              <a:t>tabled in parliament. </a:t>
            </a:r>
            <a:endParaRPr lang="en-ZA" sz="1400" b="1" dirty="0">
              <a:effectLst/>
              <a:ea typeface="Calibri" panose="020F0502020204030204" pitchFamily="34" charset="0"/>
            </a:endParaRPr>
          </a:p>
          <a:p>
            <a:pPr marL="342900" lvl="0" indent="-342900">
              <a:lnSpc>
                <a:spcPct val="150000"/>
              </a:lnSpc>
              <a:buFont typeface="Wingdings" pitchFamily="2" charset="2"/>
              <a:buChar char="Ø"/>
              <a:tabLst>
                <a:tab pos="612140" algn="l"/>
              </a:tabLst>
            </a:pPr>
            <a:r>
              <a:rPr lang="en-GB" sz="1400" dirty="0">
                <a:effectLst/>
                <a:ea typeface="Calibri" panose="020F0502020204030204" pitchFamily="34" charset="0"/>
              </a:rPr>
              <a:t> The NYDA Amendment Bill – Status: </a:t>
            </a:r>
            <a:r>
              <a:rPr lang="en-GB" sz="1400" b="1" dirty="0">
                <a:effectLst/>
                <a:ea typeface="Calibri" panose="020F0502020204030204" pitchFamily="34" charset="0"/>
              </a:rPr>
              <a:t>tabled in parliament. </a:t>
            </a:r>
            <a:endParaRPr lang="en-ZA" sz="1400" b="1" dirty="0">
              <a:effectLst/>
              <a:ea typeface="Calibri" panose="020F0502020204030204" pitchFamily="34" charset="0"/>
            </a:endParaRPr>
          </a:p>
          <a:p>
            <a:pPr marL="342900" lvl="0" indent="-342900">
              <a:lnSpc>
                <a:spcPct val="150000"/>
              </a:lnSpc>
              <a:buFont typeface="Wingdings" pitchFamily="2" charset="2"/>
              <a:buChar char="Ø"/>
              <a:tabLst>
                <a:tab pos="612140" algn="l"/>
              </a:tabLst>
            </a:pPr>
            <a:r>
              <a:rPr lang="en-GB" sz="1400" dirty="0">
                <a:effectLst/>
                <a:ea typeface="Calibri" panose="020F0502020204030204" pitchFamily="34" charset="0"/>
              </a:rPr>
              <a:t>The Promotion of Women’s Rights, Empowerment and Gender Equality Bill – Status:  </a:t>
            </a:r>
            <a:r>
              <a:rPr lang="en-GB" sz="1400" b="1" dirty="0">
                <a:effectLst/>
                <a:ea typeface="Calibri" panose="020F0502020204030204" pitchFamily="34" charset="0"/>
              </a:rPr>
              <a:t>yet to go to cabine</a:t>
            </a:r>
            <a:r>
              <a:rPr lang="en-GB" sz="1400" b="1" dirty="0">
                <a:ea typeface="Calibri" panose="020F0502020204030204" pitchFamily="34" charset="0"/>
              </a:rPr>
              <a:t>t.</a:t>
            </a:r>
            <a:endParaRPr lang="en-ZA" sz="1400" dirty="0">
              <a:effectLst/>
              <a:ea typeface="Calibri" panose="020F0502020204030204" pitchFamily="34" charset="0"/>
            </a:endParaRPr>
          </a:p>
          <a:p>
            <a:pPr marL="342900" lvl="0" indent="-342900">
              <a:lnSpc>
                <a:spcPct val="150000"/>
              </a:lnSpc>
              <a:buFont typeface="Wingdings" pitchFamily="2" charset="2"/>
              <a:buChar char="Ø"/>
              <a:tabLst>
                <a:tab pos="612140" algn="l"/>
              </a:tabLst>
            </a:pPr>
            <a:r>
              <a:rPr lang="en-GB" sz="1400" dirty="0">
                <a:effectLst/>
                <a:ea typeface="Calibri" panose="020F0502020204030204" pitchFamily="34" charset="0"/>
              </a:rPr>
              <a:t>Constitutional Amendment to recognise Sign language as the 12</a:t>
            </a:r>
            <a:r>
              <a:rPr lang="en-GB" sz="1400" baseline="30000" dirty="0">
                <a:effectLst/>
                <a:ea typeface="Calibri" panose="020F0502020204030204" pitchFamily="34" charset="0"/>
              </a:rPr>
              <a:t>th</a:t>
            </a:r>
            <a:r>
              <a:rPr lang="en-GB" sz="1400" dirty="0">
                <a:effectLst/>
                <a:ea typeface="Calibri" panose="020F0502020204030204" pitchFamily="34" charset="0"/>
              </a:rPr>
              <a:t> Official language- The 18</a:t>
            </a:r>
            <a:r>
              <a:rPr lang="en-GB" sz="1400" baseline="30000" dirty="0">
                <a:effectLst/>
                <a:ea typeface="Calibri" panose="020F0502020204030204" pitchFamily="34" charset="0"/>
              </a:rPr>
              <a:t>th</a:t>
            </a:r>
            <a:r>
              <a:rPr lang="en-GB" sz="1400" dirty="0">
                <a:effectLst/>
                <a:ea typeface="Calibri" panose="020F0502020204030204" pitchFamily="34" charset="0"/>
              </a:rPr>
              <a:t>  Constitutional Amendment. Status:  Tabled in Parliament by the </a:t>
            </a:r>
            <a:r>
              <a:rPr lang="en-GB" sz="1400" dirty="0">
                <a:ea typeface="Calibri" panose="020F0502020204030204" pitchFamily="34" charset="0"/>
              </a:rPr>
              <a:t>Department of </a:t>
            </a:r>
            <a:r>
              <a:rPr lang="en-GB" sz="1400" dirty="0">
                <a:effectLst/>
                <a:ea typeface="Calibri" panose="020F0502020204030204" pitchFamily="34" charset="0"/>
              </a:rPr>
              <a:t>Justice.</a:t>
            </a:r>
            <a:endParaRPr lang="en-ZA" sz="1400" dirty="0">
              <a:effectLst/>
              <a:ea typeface="Calibri" panose="020F0502020204030204" pitchFamily="34" charset="0"/>
            </a:endParaRPr>
          </a:p>
          <a:p>
            <a:pPr marL="131400" lvl="1" indent="0">
              <a:lnSpc>
                <a:spcPct val="120000"/>
              </a:lnSpc>
              <a:buNone/>
            </a:pPr>
            <a:endParaRPr lang="en-GB" sz="3400" dirty="0"/>
          </a:p>
          <a:p>
            <a:pPr marL="0" indent="0">
              <a:buNone/>
            </a:pPr>
            <a:endParaRPr lang="en-ZA" sz="2100" dirty="0">
              <a:solidFill>
                <a:srgbClr val="C00000"/>
              </a:solidFill>
            </a:endParaRPr>
          </a:p>
          <a:p>
            <a:pPr marL="0" indent="0">
              <a:buNone/>
            </a:pPr>
            <a:endParaRPr lang="en-ZA" sz="2100" dirty="0">
              <a:solidFill>
                <a:srgbClr val="C00000"/>
              </a:solidFill>
            </a:endParaRPr>
          </a:p>
          <a:p>
            <a:pPr marL="0" indent="0">
              <a:buNone/>
            </a:pPr>
            <a:endParaRPr lang="en-GB" sz="1600" dirty="0"/>
          </a:p>
          <a:p>
            <a:pPr marL="0" indent="0">
              <a:buNone/>
            </a:pPr>
            <a:endParaRPr lang="en-US" sz="1600" b="1" dirty="0"/>
          </a:p>
        </p:txBody>
      </p:sp>
    </p:spTree>
    <p:extLst>
      <p:ext uri="{BB962C8B-B14F-4D97-AF65-F5344CB8AC3E}">
        <p14:creationId xmlns:p14="http://schemas.microsoft.com/office/powerpoint/2010/main" xmlns="" val="277411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F7BFB-E4CA-92D7-F8D3-8D5E9CCFDBAC}"/>
              </a:ext>
            </a:extLst>
          </p:cNvPr>
          <p:cNvSpPr>
            <a:spLocks noGrp="1"/>
          </p:cNvSpPr>
          <p:nvPr>
            <p:ph type="title"/>
          </p:nvPr>
        </p:nvSpPr>
        <p:spPr>
          <a:xfrm>
            <a:off x="198782" y="132202"/>
            <a:ext cx="8736495" cy="539487"/>
          </a:xfrm>
        </p:spPr>
        <p:txBody>
          <a:bodyPr>
            <a:normAutofit/>
          </a:bodyPr>
          <a:lstStyle/>
          <a:p>
            <a:pPr algn="just">
              <a:tabLst>
                <a:tab pos="612140" algn="l"/>
              </a:tabLst>
            </a:pPr>
            <a:r>
              <a:rPr lang="en-US" sz="2000" b="1" dirty="0">
                <a:solidFill>
                  <a:srgbClr val="37A76F">
                    <a:lumMod val="75000"/>
                  </a:srgbClr>
                </a:solidFill>
              </a:rPr>
              <a:t>DWYPD Priorities for 2023/24 Financial Year </a:t>
            </a:r>
            <a:endParaRPr lang="en-ZA" sz="2000" b="1" dirty="0">
              <a:solidFill>
                <a:srgbClr val="37A76F">
                  <a:lumMod val="75000"/>
                </a:srgbClr>
              </a:solidFill>
            </a:endParaRPr>
          </a:p>
        </p:txBody>
      </p:sp>
      <p:sp>
        <p:nvSpPr>
          <p:cNvPr id="3" name="Content Placeholder 2">
            <a:extLst>
              <a:ext uri="{FF2B5EF4-FFF2-40B4-BE49-F238E27FC236}">
                <a16:creationId xmlns:a16="http://schemas.microsoft.com/office/drawing/2014/main" xmlns="" id="{A6913991-6F86-B32C-4E97-4F7DA9A0F557}"/>
              </a:ext>
            </a:extLst>
          </p:cNvPr>
          <p:cNvSpPr>
            <a:spLocks noGrp="1"/>
          </p:cNvSpPr>
          <p:nvPr>
            <p:ph idx="1"/>
          </p:nvPr>
        </p:nvSpPr>
        <p:spPr>
          <a:xfrm>
            <a:off x="198782" y="548640"/>
            <a:ext cx="8736495" cy="5823284"/>
          </a:xfrm>
        </p:spPr>
        <p:txBody>
          <a:bodyPr>
            <a:normAutofit fontScale="40000" lnSpcReduction="20000"/>
          </a:bodyPr>
          <a:lstStyle/>
          <a:p>
            <a:pPr marL="0" lvl="0" indent="0">
              <a:lnSpc>
                <a:spcPct val="120000"/>
              </a:lnSpc>
              <a:buNone/>
              <a:tabLst>
                <a:tab pos="612140" algn="l"/>
              </a:tabLst>
            </a:pPr>
            <a:r>
              <a:rPr lang="en-US" sz="3500" b="1" dirty="0">
                <a:solidFill>
                  <a:prstClr val="black">
                    <a:lumMod val="85000"/>
                    <a:lumOff val="15000"/>
                  </a:prstClr>
                </a:solidFill>
                <a:ea typeface="Calibri" panose="020F0502020204030204" pitchFamily="34" charset="0"/>
              </a:rPr>
              <a:t>The following are the priorities with regard to Persons with Disabilities:</a:t>
            </a:r>
            <a:endParaRPr lang="en-ZA" sz="3500" dirty="0">
              <a:solidFill>
                <a:prstClr val="black">
                  <a:lumMod val="85000"/>
                  <a:lumOff val="15000"/>
                </a:prstClr>
              </a:solidFill>
              <a:ea typeface="Calibri" panose="020F0502020204030204" pitchFamily="34" charset="0"/>
            </a:endParaRPr>
          </a:p>
          <a:p>
            <a:pPr marL="342900" lvl="0" indent="-342900" algn="just">
              <a:lnSpc>
                <a:spcPct val="120000"/>
              </a:lnSpc>
              <a:buFont typeface="Wingdings" pitchFamily="2" charset="2"/>
              <a:buChar char="Ø"/>
            </a:pPr>
            <a:r>
              <a:rPr lang="en-GB" sz="3500" dirty="0">
                <a:effectLst/>
                <a:ea typeface="Calibri" panose="020F0502020204030204" pitchFamily="34" charset="0"/>
              </a:rPr>
              <a:t> We will develop </a:t>
            </a:r>
            <a:r>
              <a:rPr lang="en-GB" sz="3500" dirty="0">
                <a:ea typeface="Calibri" panose="020F0502020204030204" pitchFamily="34" charset="0"/>
              </a:rPr>
              <a:t>6 best practice</a:t>
            </a:r>
            <a:r>
              <a:rPr lang="en-GB" sz="3500" dirty="0">
                <a:effectLst/>
                <a:ea typeface="Calibri" panose="020F0502020204030204" pitchFamily="34" charset="0"/>
              </a:rPr>
              <a:t> manuals and guidelines, in partnership with the Department of health and related stakeholders, on disabilities in the following areas: </a:t>
            </a:r>
            <a:r>
              <a:rPr lang="en-GB" sz="3500" b="1" dirty="0">
                <a:effectLst/>
                <a:ea typeface="Calibri" panose="020F0502020204030204" pitchFamily="34" charset="0"/>
              </a:rPr>
              <a:t>Mental Health</a:t>
            </a:r>
            <a:r>
              <a:rPr lang="en-GB" sz="3500" dirty="0">
                <a:effectLst/>
                <a:ea typeface="Calibri" panose="020F0502020204030204" pitchFamily="34" charset="0"/>
              </a:rPr>
              <a:t>, </a:t>
            </a:r>
            <a:r>
              <a:rPr lang="en-GB" sz="3500" b="1" dirty="0">
                <a:effectLst/>
                <a:ea typeface="Calibri" panose="020F0502020204030204" pitchFamily="34" charset="0"/>
              </a:rPr>
              <a:t>Autism, Epilepsy, Acceptable Terminology on Disability, Wheelchair Provision, Def and Blind Disabilities.  </a:t>
            </a:r>
            <a:endParaRPr lang="en-ZA" sz="3500" dirty="0">
              <a:effectLst/>
              <a:ea typeface="Calibri" panose="020F0502020204030204" pitchFamily="34" charset="0"/>
            </a:endParaRPr>
          </a:p>
          <a:p>
            <a:pPr marL="342900" indent="-342900">
              <a:lnSpc>
                <a:spcPct val="120000"/>
              </a:lnSpc>
              <a:buFont typeface="Wingdings" pitchFamily="2" charset="2"/>
              <a:buChar char="Ø"/>
            </a:pPr>
            <a:r>
              <a:rPr lang="en-US" sz="3500" dirty="0">
                <a:effectLst/>
                <a:ea typeface="Calibri" panose="020F0502020204030204" pitchFamily="34" charset="0"/>
              </a:rPr>
              <a:t>We will prioritize Education, Advocacy and Awareness around the</a:t>
            </a:r>
            <a:r>
              <a:rPr lang="en-US" sz="3500" b="1" dirty="0">
                <a:effectLst/>
                <a:ea typeface="Calibri" panose="020F0502020204030204" pitchFamily="34" charset="0"/>
              </a:rPr>
              <a:t> prevention of discrimination and violence against persons with Albinism. </a:t>
            </a:r>
          </a:p>
          <a:p>
            <a:pPr marL="342900" indent="-342900">
              <a:lnSpc>
                <a:spcPct val="120000"/>
              </a:lnSpc>
              <a:buFont typeface="Wingdings" pitchFamily="2" charset="2"/>
              <a:buChar char="Ø"/>
            </a:pPr>
            <a:r>
              <a:rPr lang="en-ZA" sz="3500" dirty="0">
                <a:effectLst/>
                <a:ea typeface="Calibri" panose="020F0502020204030204" pitchFamily="34" charset="0"/>
              </a:rPr>
              <a:t>We will also support  the development of a </a:t>
            </a:r>
            <a:r>
              <a:rPr lang="en-ZA" sz="3500" b="1" dirty="0">
                <a:effectLst/>
                <a:ea typeface="Calibri" panose="020F0502020204030204" pitchFamily="34" charset="0"/>
              </a:rPr>
              <a:t>Framework on Self-Representation by and for Persons with Disabilities. </a:t>
            </a:r>
            <a:endParaRPr lang="en-US" sz="3500" dirty="0">
              <a:effectLst/>
              <a:ea typeface="Calibri" panose="020F0502020204030204" pitchFamily="34" charset="0"/>
            </a:endParaRPr>
          </a:p>
          <a:p>
            <a:pPr marL="342900" lvl="0" indent="-342900">
              <a:lnSpc>
                <a:spcPct val="120000"/>
              </a:lnSpc>
              <a:buFont typeface="Wingdings" pitchFamily="2" charset="2"/>
              <a:buChar char="Ø"/>
            </a:pPr>
            <a:r>
              <a:rPr lang="en-US" sz="3500" dirty="0">
                <a:effectLst/>
                <a:ea typeface="Calibri" panose="020F0502020204030204" pitchFamily="34" charset="0"/>
              </a:rPr>
              <a:t>We will strengthen access to justice for persons with disabilities, especially the blind. </a:t>
            </a:r>
          </a:p>
          <a:p>
            <a:pPr marL="342900" lvl="0" indent="-342900">
              <a:lnSpc>
                <a:spcPct val="120000"/>
              </a:lnSpc>
              <a:buFont typeface="Wingdings" pitchFamily="2" charset="2"/>
              <a:buChar char="Ø"/>
            </a:pPr>
            <a:r>
              <a:rPr lang="en-US" sz="3500" dirty="0">
                <a:effectLst/>
                <a:ea typeface="Calibri" panose="020F0502020204030204" pitchFamily="34" charset="0"/>
              </a:rPr>
              <a:t>We will monitor compliance </a:t>
            </a:r>
            <a:r>
              <a:rPr lang="en-US" sz="3500" b="1" dirty="0">
                <a:effectLst/>
                <a:ea typeface="Calibri" panose="020F0502020204030204" pitchFamily="34" charset="0"/>
              </a:rPr>
              <a:t>with national and international obligations for the rights of persons with disabilities</a:t>
            </a:r>
            <a:r>
              <a:rPr lang="en-US" sz="3500" dirty="0">
                <a:effectLst/>
                <a:ea typeface="Calibri" panose="020F0502020204030204" pitchFamily="34" charset="0"/>
              </a:rPr>
              <a:t> in accordance with the </a:t>
            </a:r>
            <a:r>
              <a:rPr lang="en-GB" sz="3500" dirty="0">
                <a:effectLst/>
                <a:ea typeface="Calibri" panose="020F0502020204030204" pitchFamily="34" charset="0"/>
              </a:rPr>
              <a:t>UN convention on the rights of persons with disabilities. We will work on this in partnership with </a:t>
            </a:r>
            <a:r>
              <a:rPr lang="en-GB" sz="3500" dirty="0">
                <a:ea typeface="Calibri" panose="020F0502020204030204" pitchFamily="34" charset="0"/>
              </a:rPr>
              <a:t>relevant stakeholders, particularly the </a:t>
            </a:r>
            <a:r>
              <a:rPr lang="en-GB" sz="3500" dirty="0">
                <a:effectLst/>
                <a:ea typeface="Calibri" panose="020F0502020204030204" pitchFamily="34" charset="0"/>
              </a:rPr>
              <a:t>National Home Builders Registration Council and Department of Public Works. </a:t>
            </a:r>
            <a:endParaRPr lang="en-ZA" sz="3500" dirty="0">
              <a:effectLst/>
              <a:ea typeface="Calibri" panose="020F0502020204030204" pitchFamily="34" charset="0"/>
            </a:endParaRPr>
          </a:p>
          <a:p>
            <a:pPr marL="342900" indent="-342900" algn="just">
              <a:lnSpc>
                <a:spcPct val="120000"/>
              </a:lnSpc>
              <a:buFont typeface="Wingdings" pitchFamily="2" charset="2"/>
              <a:buChar char="Ø"/>
            </a:pPr>
            <a:r>
              <a:rPr lang="en-ZA" sz="3500" b="1" dirty="0">
                <a:effectLst/>
                <a:ea typeface="Calibri" panose="020F0502020204030204" pitchFamily="34" charset="0"/>
              </a:rPr>
              <a:t>We will shine a spotlight on Climate Change Adaptation and Vulnerabilities of Persons with Disabilities</a:t>
            </a:r>
          </a:p>
          <a:p>
            <a:pPr marL="800100" lvl="1" indent="-342900" algn="just">
              <a:lnSpc>
                <a:spcPct val="120000"/>
              </a:lnSpc>
              <a:buFont typeface="Wingdings" pitchFamily="2" charset="2"/>
              <a:buChar char="Ø"/>
            </a:pPr>
            <a:r>
              <a:rPr lang="en-ZA" sz="3500" dirty="0">
                <a:effectLst/>
                <a:ea typeface="Calibri" panose="020F0502020204030204" pitchFamily="34" charset="0"/>
              </a:rPr>
              <a:t>To this end we will, amongst other projects, support a Research Project on Climate Change, Adaptation and the Wellbeing of Persons with Disabilities - In Collaboration with University of Johannesburg, University of Ghana and York University. </a:t>
            </a:r>
          </a:p>
          <a:p>
            <a:pPr marL="342900" lvl="0" indent="-342900" algn="just">
              <a:lnSpc>
                <a:spcPct val="120000"/>
              </a:lnSpc>
              <a:buFont typeface="Wingdings" pitchFamily="2" charset="2"/>
              <a:buChar char="Ø"/>
            </a:pPr>
            <a:r>
              <a:rPr lang="en-ZA" sz="3500" dirty="0">
                <a:effectLst/>
                <a:ea typeface="Calibri" panose="020F0502020204030204" pitchFamily="34" charset="0"/>
              </a:rPr>
              <a:t>Provided we have budget - We would like to also mobilize both public and private sector resources to support the needs of Special Schools with assistive devices to improve the quality of teaching and learning and educational outcomes . </a:t>
            </a:r>
          </a:p>
          <a:p>
            <a:pPr marL="342900" indent="-342900" algn="just">
              <a:lnSpc>
                <a:spcPct val="115000"/>
              </a:lnSpc>
              <a:buFont typeface="Wingdings" pitchFamily="2" charset="2"/>
              <a:buChar char="Ø"/>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itchFamily="2" charset="2"/>
              <a:buChar char="Ø"/>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xmlns="" val="2089274314"/>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6597</TotalTime>
  <Words>9687</Words>
  <Application>Microsoft Office PowerPoint</Application>
  <PresentationFormat>On-screen Show (4:3)</PresentationFormat>
  <Paragraphs>1343</Paragraphs>
  <Slides>69</Slides>
  <Notes>1</Notes>
  <HiddenSlides>0</HiddenSlides>
  <MMClips>0</MMClips>
  <ScaleCrop>false</ScaleCrop>
  <HeadingPairs>
    <vt:vector size="4" baseType="variant">
      <vt:variant>
        <vt:lpstr>Theme</vt:lpstr>
      </vt:variant>
      <vt:variant>
        <vt:i4>9</vt:i4>
      </vt:variant>
      <vt:variant>
        <vt:lpstr>Slide Titles</vt:lpstr>
      </vt:variant>
      <vt:variant>
        <vt:i4>69</vt:i4>
      </vt:variant>
    </vt:vector>
  </HeadingPairs>
  <TitlesOfParts>
    <vt:vector size="78" baseType="lpstr">
      <vt:lpstr>Office Theme</vt:lpstr>
      <vt:lpstr>2_Office Theme</vt:lpstr>
      <vt:lpstr>1_Office Theme</vt:lpstr>
      <vt:lpstr>3_Office Theme</vt:lpstr>
      <vt:lpstr>4_Office Theme</vt:lpstr>
      <vt:lpstr>5_Office Theme</vt:lpstr>
      <vt:lpstr>6_Office Theme</vt:lpstr>
      <vt:lpstr>7_Office Theme</vt:lpstr>
      <vt:lpstr>8_Office Theme</vt:lpstr>
      <vt:lpstr>ANNUAL PERFORMANCE PLAN 2023/24 FINANCIAL YEAR</vt:lpstr>
      <vt:lpstr>Presentation Outline </vt:lpstr>
      <vt:lpstr>Background </vt:lpstr>
      <vt:lpstr>DWYPD Mandate </vt:lpstr>
      <vt:lpstr>Vision, Mission statements and Values</vt:lpstr>
      <vt:lpstr>Government MTSF Priorities for the Sixth administration</vt:lpstr>
      <vt:lpstr>DWYPD Priorities for 2023/24 Financial Year </vt:lpstr>
      <vt:lpstr>DWYPD Priorities for 2023/24 Financial Year </vt:lpstr>
      <vt:lpstr>DWYPD Priorities for 2023/24 Financial Year </vt:lpstr>
      <vt:lpstr>DWYPD Priorities for 2023/24 Financial Year </vt:lpstr>
      <vt:lpstr>DWYPD Priorities for 2023/24 Financial Year </vt:lpstr>
      <vt:lpstr>DWYPD Priorities for 2023/24 Financial Year</vt:lpstr>
      <vt:lpstr>Situational Analysis</vt:lpstr>
      <vt:lpstr>Situational Analysis</vt:lpstr>
      <vt:lpstr>WOMEN’S ECONOMIC PARTICIPATION IN SOUTH AFRICA</vt:lpstr>
      <vt:lpstr>Slide 15</vt:lpstr>
      <vt:lpstr>DWYPD Performance Environment - Programmes Overview</vt:lpstr>
      <vt:lpstr>Internal Environment</vt:lpstr>
      <vt:lpstr>Internal Environment</vt:lpstr>
      <vt:lpstr>Slide 19</vt:lpstr>
      <vt:lpstr>Slide 20</vt:lpstr>
      <vt:lpstr>Programme 1: Administration   </vt:lpstr>
      <vt:lpstr>Slide 22</vt:lpstr>
      <vt:lpstr>Explanation of Planned Performance Over the Medium Term Period  </vt:lpstr>
      <vt:lpstr> Programme 2: Mainstreaming Women’s Rights and Advocacy</vt:lpstr>
      <vt:lpstr>Slide 25</vt:lpstr>
      <vt:lpstr>Slide 26</vt:lpstr>
      <vt:lpstr>Slide 27</vt:lpstr>
      <vt:lpstr>Explanation of Planned Performance Over the Medium Term Period </vt:lpstr>
      <vt:lpstr>Explanation of Planned Performance Over the Medium Term Period </vt:lpstr>
      <vt:lpstr>Explanation of Planned Performance Over the Medium Term Period </vt:lpstr>
      <vt:lpstr> Programme 3: Monitoring, Evaluation, Research and Coordination </vt:lpstr>
      <vt:lpstr>Slide 32</vt:lpstr>
      <vt:lpstr>Slide 33</vt:lpstr>
      <vt:lpstr>Slide 34</vt:lpstr>
      <vt:lpstr>Explanation of Planned Performance  </vt:lpstr>
      <vt:lpstr>Explanation of Planned Performance… </vt:lpstr>
      <vt:lpstr>Explanation of Planned Performance…</vt:lpstr>
      <vt:lpstr>Explanation of Planned Performance…   </vt:lpstr>
      <vt:lpstr>Explanation of Planned Performance…</vt:lpstr>
      <vt:lpstr>Explanation of Planned Performance… </vt:lpstr>
      <vt:lpstr>Explanation of Planned Performance…  </vt:lpstr>
      <vt:lpstr>Explanation of Planned Performance…</vt:lpstr>
      <vt:lpstr>Programme 4: Mainstreaming Youth and Persons with Disabilities Rights and Advocacy  </vt:lpstr>
      <vt:lpstr>Slide 44</vt:lpstr>
      <vt:lpstr>Slide 45</vt:lpstr>
      <vt:lpstr>Slide 46</vt:lpstr>
      <vt:lpstr>Explanation of Planned Performance</vt:lpstr>
      <vt:lpstr>Explanation of Planned Performance…</vt:lpstr>
      <vt:lpstr>Explanation of Planned Performance…</vt:lpstr>
      <vt:lpstr>Changes to the Strategic Plan 2020-2025</vt:lpstr>
      <vt:lpstr>Slide 51</vt:lpstr>
      <vt:lpstr>CONTENT</vt:lpstr>
      <vt:lpstr>2023 MTEF TERM EXPENDITURE FRAMEWORK ALLOCATION PER PROGRAMME</vt:lpstr>
      <vt:lpstr>2023 MEDIUM TERM EXPENDITURE FRAMEWORK ALLOCATION (2023/24 TO 2025/26)</vt:lpstr>
      <vt:lpstr>2023 MTEF BUDGET ALLOCATION PER ECONOMIC CLASSIFICATION</vt:lpstr>
      <vt:lpstr>2023 MEDIUM TERM EXPENDITURE FRAMEWORK ALLOCATION (2023/24 TO 2025/26)</vt:lpstr>
      <vt:lpstr>RESOURCE CONSIDERATIONS – PROGRAMME 1</vt:lpstr>
      <vt:lpstr>RESOURCE CONSIDERATIONS – PROGRAMME 1</vt:lpstr>
      <vt:lpstr>RESOURCE CONSIDERATIONS – PROGRAMME 2</vt:lpstr>
      <vt:lpstr>RESOURCE CONSIDERATIONS – PROGRAMME 2</vt:lpstr>
      <vt:lpstr>RESOURCE CONSIDERATIONS – PROGRAMME 3</vt:lpstr>
      <vt:lpstr>RESOURCE CONSIDERATIONS – PROGRAMME 3</vt:lpstr>
      <vt:lpstr>RESOURCE CONSIDERATIONS – PROGRAMME 4</vt:lpstr>
      <vt:lpstr>RESOURCE CONSIDERATIONS – PROGRAMME 4</vt:lpstr>
      <vt:lpstr>IMPACT OF LOADSHEDDING ON THE DEPARTMENT</vt:lpstr>
      <vt:lpstr>OFFICE ACCOMMODATION OUTLINE</vt:lpstr>
      <vt:lpstr>COMPENSATION OF EMPLOYEE BREAKDOWN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211</cp:revision>
  <dcterms:created xsi:type="dcterms:W3CDTF">2019-07-17T13:26:29Z</dcterms:created>
  <dcterms:modified xsi:type="dcterms:W3CDTF">2023-05-10T07:07:07Z</dcterms:modified>
</cp:coreProperties>
</file>