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0" r:id="rId5"/>
  </p:sldMasterIdLst>
  <p:notesMasterIdLst>
    <p:notesMasterId r:id="rId25"/>
  </p:notesMasterIdLst>
  <p:sldIdLst>
    <p:sldId id="256" r:id="rId6"/>
    <p:sldId id="290" r:id="rId7"/>
    <p:sldId id="259" r:id="rId8"/>
    <p:sldId id="272" r:id="rId9"/>
    <p:sldId id="282" r:id="rId10"/>
    <p:sldId id="275" r:id="rId11"/>
    <p:sldId id="276" r:id="rId12"/>
    <p:sldId id="283" r:id="rId13"/>
    <p:sldId id="284" r:id="rId14"/>
    <p:sldId id="279" r:id="rId15"/>
    <p:sldId id="292" r:id="rId16"/>
    <p:sldId id="293" r:id="rId17"/>
    <p:sldId id="280" r:id="rId18"/>
    <p:sldId id="285" r:id="rId19"/>
    <p:sldId id="286" r:id="rId20"/>
    <p:sldId id="288" r:id="rId21"/>
    <p:sldId id="291" r:id="rId22"/>
    <p:sldId id="264" r:id="rId23"/>
    <p:sldId id="265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60606"/>
    <a:srgbClr val="D87A12"/>
    <a:srgbClr val="DDE21E"/>
    <a:srgbClr val="E2B700"/>
    <a:srgbClr val="D2AA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1ED91C-E368-441B-9642-201A4DB7DC0E}" v="3" dt="2023-04-26T12:19:13.08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45"/>
    <p:restoredTop sz="94694"/>
  </p:normalViewPr>
  <p:slideViewPr>
    <p:cSldViewPr snapToGrid="0">
      <p:cViewPr varScale="1">
        <p:scale>
          <a:sx n="34" d="100"/>
          <a:sy n="34" d="100"/>
        </p:scale>
        <p:origin x="-444" y="-7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68" name="Shape 16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813930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05319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F6F5786-FE6B-3941-BE37-DC48D28A03E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786744" y="286457"/>
            <a:ext cx="25957489" cy="13143085"/>
            <a:chOff x="-768626" y="178375"/>
            <a:chExt cx="25957489" cy="13143085"/>
          </a:xfrm>
        </p:grpSpPr>
        <p:pic>
          <p:nvPicPr>
            <p:cNvPr id="7" name="Image" descr="Image">
              <a:extLst>
                <a:ext uri="{FF2B5EF4-FFF2-40B4-BE49-F238E27FC236}">
                  <a16:creationId xmlns:a16="http://schemas.microsoft.com/office/drawing/2014/main" xmlns="" id="{92CBEB09-6FD1-9349-BB1C-B6E767FB53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2742350" y="178375"/>
              <a:ext cx="17645723" cy="8850235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8" name="DSAC_Mnemonic_Icons.png">
              <a:extLst>
                <a:ext uri="{FF2B5EF4-FFF2-40B4-BE49-F238E27FC236}">
                  <a16:creationId xmlns:a16="http://schemas.microsoft.com/office/drawing/2014/main" xmlns="" id="{9846F82A-2BD3-9B4F-AA3E-259A068BF8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2507226" y="7211624"/>
              <a:ext cx="20193491" cy="316891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9" name="Image" descr="Image">
              <a:extLst>
                <a:ext uri="{FF2B5EF4-FFF2-40B4-BE49-F238E27FC236}">
                  <a16:creationId xmlns:a16="http://schemas.microsoft.com/office/drawing/2014/main" xmlns="" id="{CC49C165-56CB-E247-AA35-B07236CD34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300511" y="11514754"/>
              <a:ext cx="21400206" cy="1806706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0" name="Image" descr="Image">
              <a:extLst>
                <a:ext uri="{FF2B5EF4-FFF2-40B4-BE49-F238E27FC236}">
                  <a16:creationId xmlns:a16="http://schemas.microsoft.com/office/drawing/2014/main" xmlns="" id="{AAEFE357-2EC7-0143-8D85-B17E90394C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-768626" y="10351046"/>
              <a:ext cx="25957489" cy="497767"/>
            </a:xfrm>
            <a:prstGeom prst="rect">
              <a:avLst/>
            </a:prstGeom>
            <a:ln w="12700">
              <a:miter lim="400000"/>
            </a:ln>
          </p:spPr>
        </p:pic>
      </p:grp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" descr="Image">
            <a:extLst>
              <a:ext uri="{FF2B5EF4-FFF2-40B4-BE49-F238E27FC236}">
                <a16:creationId xmlns:a16="http://schemas.microsoft.com/office/drawing/2014/main" xmlns="" id="{F543A0BE-7A0E-504A-8CC1-2B53A2846A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91897" y="11772825"/>
            <a:ext cx="21400206" cy="18067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Foot steps and Map2.png">
            <a:extLst>
              <a:ext uri="{FF2B5EF4-FFF2-40B4-BE49-F238E27FC236}">
                <a16:creationId xmlns:a16="http://schemas.microsoft.com/office/drawing/2014/main" xmlns="" id="{8471D32E-D55A-9E43-8FB3-E0F182F02D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rcRect b="7681"/>
          <a:stretch>
            <a:fillRect/>
          </a:stretch>
        </p:blipFill>
        <p:spPr>
          <a:xfrm>
            <a:off x="2377257" y="136467"/>
            <a:ext cx="18288003" cy="11935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Foot steps and Map.png" descr="Foot steps and Map.png">
            <a:extLst>
              <a:ext uri="{FF2B5EF4-FFF2-40B4-BE49-F238E27FC236}">
                <a16:creationId xmlns:a16="http://schemas.microsoft.com/office/drawing/2014/main" xmlns="" id="{B5EC12B8-B6A4-3E45-962D-489279ACF1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rcRect l="14402" r="7929"/>
          <a:stretch>
            <a:fillRect/>
          </a:stretch>
        </p:blipFill>
        <p:spPr>
          <a:xfrm rot="10800000" flipH="1">
            <a:off x="2694597" y="378668"/>
            <a:ext cx="5801970" cy="528116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55869145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486400"/>
            <a:ext cx="24384000" cy="3657600"/>
          </a:xfrm>
          <a:prstGeom prst="rect">
            <a:avLst/>
          </a:prstGeom>
          <a:solidFill>
            <a:srgbClr val="F5981B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F5981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35324" y="5972816"/>
            <a:ext cx="14911448" cy="144228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Click here to add your main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35323" y="7627920"/>
            <a:ext cx="14932677" cy="906480"/>
          </a:xfrm>
        </p:spPr>
        <p:txBody>
          <a:bodyPr anchor="t">
            <a:normAutofit/>
          </a:bodyPr>
          <a:lstStyle>
            <a:lvl1pPr marL="0" indent="0" algn="l">
              <a:buNone/>
              <a:defRPr sz="3600" b="0" i="1">
                <a:solidFill>
                  <a:schemeClr val="bg1"/>
                </a:solidFill>
                <a:latin typeface="Arial"/>
                <a:cs typeface="Arial"/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6" name="Picture 2" descr="C:\Users\bingo\Desktop\banzi\DSAC\Sport%2c Art and Culture Logo_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720" y="953345"/>
            <a:ext cx="8351376" cy="23859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8580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bingo\Desktop\banzi\DSAC\Sport%2c Art and Culture Logo_CMY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389" y="11694922"/>
            <a:ext cx="5544907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13166724"/>
            <a:ext cx="24384000" cy="224748"/>
          </a:xfrm>
          <a:prstGeom prst="rect">
            <a:avLst/>
          </a:prstGeom>
          <a:solidFill>
            <a:srgbClr val="F5981B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ln>
                <a:noFill/>
              </a:ln>
              <a:solidFill>
                <a:srgbClr val="F5981B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3200402"/>
            <a:ext cx="18491200" cy="86868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793067" y="12344401"/>
            <a:ext cx="1371733" cy="7302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600" b="0" u="none">
                <a:solidFill>
                  <a:srgbClr val="660066"/>
                </a:solidFill>
                <a:latin typeface="Verdana" pitchFamily="34" charset="0"/>
              </a:defRPr>
            </a:lvl1pPr>
          </a:lstStyle>
          <a:p>
            <a:r>
              <a:rPr lang="en-ZA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802344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199" y="5849889"/>
            <a:ext cx="18385368" cy="2724150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7199" y="2537521"/>
            <a:ext cx="18385368" cy="3000374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16634112" y="12801601"/>
            <a:ext cx="5689600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7DFB86-66F3-4CD9-A537-2F823ECCABA8}" type="slidenum">
              <a:rPr kumimoji="0" lang="en-ZA" sz="21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2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539200" y="12344401"/>
            <a:ext cx="1625600" cy="7302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600" b="0" u="none">
                <a:solidFill>
                  <a:srgbClr val="660066"/>
                </a:solidFill>
                <a:latin typeface="Verdana" pitchFamily="34" charset="0"/>
              </a:defRPr>
            </a:lvl1pPr>
          </a:lstStyle>
          <a:p>
            <a:r>
              <a:rPr lang="en-ZA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502915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3"/>
            <a:ext cx="10769600" cy="8686798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100">
                <a:latin typeface="Arial"/>
                <a:cs typeface="Arial"/>
              </a:defRPr>
            </a:lvl3pPr>
            <a:lvl4pPr>
              <a:defRPr sz="21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2"/>
            <a:ext cx="10769600" cy="8686800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100">
                <a:latin typeface="Arial"/>
                <a:cs typeface="Arial"/>
              </a:defRPr>
            </a:lvl3pPr>
            <a:lvl4pPr>
              <a:defRPr sz="21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16634112" y="12801601"/>
            <a:ext cx="5689600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7DFB86-66F3-4CD9-A537-2F823ECCABA8}" type="slidenum">
              <a:rPr kumimoji="0" lang="en-ZA" sz="21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2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539200" y="12344401"/>
            <a:ext cx="1625600" cy="7302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600" b="0" u="none">
                <a:solidFill>
                  <a:srgbClr val="660066"/>
                </a:solidFill>
                <a:latin typeface="Verdana" pitchFamily="34" charset="0"/>
              </a:defRPr>
            </a:lvl1pPr>
          </a:lstStyle>
          <a:p>
            <a:r>
              <a:rPr lang="en-ZA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913035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t" anchorCtr="0">
            <a:noAutofit/>
          </a:bodyPr>
          <a:lstStyle>
            <a:lvl1pPr marL="0" indent="0">
              <a:buNone/>
              <a:defRPr sz="3200" b="1">
                <a:latin typeface="Arial"/>
                <a:cs typeface="Arial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1"/>
            <a:ext cx="10773835" cy="7537450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100">
                <a:latin typeface="Arial"/>
                <a:cs typeface="Arial"/>
              </a:defRPr>
            </a:lvl3pPr>
            <a:lvl4pPr>
              <a:defRPr sz="2100"/>
            </a:lvl4pPr>
            <a:lvl5pPr>
              <a:defRPr sz="1600">
                <a:latin typeface="Arial"/>
                <a:cs typeface="Arial"/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1">
                <a:latin typeface="Arial"/>
                <a:cs typeface="Arial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1"/>
            <a:ext cx="10778067" cy="7537450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100">
                <a:latin typeface="Arial"/>
                <a:cs typeface="Arial"/>
              </a:defRPr>
            </a:lvl3pPr>
            <a:lvl4pPr>
              <a:defRPr sz="21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6634112" y="12801601"/>
            <a:ext cx="5689600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7DFB86-66F3-4CD9-A537-2F823ECCABA8}" type="slidenum">
              <a:rPr kumimoji="0" lang="en-ZA" sz="21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2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1539200" y="12344401"/>
            <a:ext cx="1625600" cy="7302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600" b="0" u="none">
                <a:solidFill>
                  <a:srgbClr val="660066"/>
                </a:solidFill>
                <a:latin typeface="Verdana" pitchFamily="34" charset="0"/>
              </a:defRPr>
            </a:lvl1pPr>
          </a:lstStyle>
          <a:p>
            <a:r>
              <a:rPr lang="en-ZA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633083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16634112" y="12801601"/>
            <a:ext cx="5689600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7DFB86-66F3-4CD9-A537-2F823ECCABA8}" type="slidenum">
              <a:rPr kumimoji="0" lang="en-ZA" sz="21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2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539200" y="12344401"/>
            <a:ext cx="1625600" cy="7302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600" b="0" u="none">
                <a:solidFill>
                  <a:srgbClr val="660066"/>
                </a:solidFill>
                <a:latin typeface="Verdana" pitchFamily="34" charset="0"/>
              </a:defRPr>
            </a:lvl1pPr>
          </a:lstStyle>
          <a:p>
            <a:r>
              <a:rPr lang="en-ZA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061085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16634112" y="12801601"/>
            <a:ext cx="5689600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7DFB86-66F3-4CD9-A537-2F823ECCABA8}" type="slidenum">
              <a:rPr kumimoji="0" lang="en-ZA" sz="21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2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539200" y="12344401"/>
            <a:ext cx="1625600" cy="7302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600" b="0" u="none">
                <a:solidFill>
                  <a:srgbClr val="660066"/>
                </a:solidFill>
                <a:latin typeface="Verdana" pitchFamily="34" charset="0"/>
              </a:defRPr>
            </a:lvl1pPr>
          </a:lstStyle>
          <a:p>
            <a:r>
              <a:rPr lang="en-ZA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801652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1" y="546100"/>
            <a:ext cx="4974168" cy="2324100"/>
          </a:xfrm>
        </p:spPr>
        <p:txBody>
          <a:bodyPr anchor="t" anchorCtr="0">
            <a:normAutofit/>
          </a:bodyPr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02"/>
            <a:ext cx="13428133" cy="11341100"/>
          </a:xfrm>
        </p:spPr>
        <p:txBody>
          <a:bodyPr/>
          <a:lstStyle>
            <a:lvl1pPr>
              <a:defRPr sz="3600">
                <a:latin typeface="Arial"/>
                <a:cs typeface="Arial"/>
              </a:defRPr>
            </a:lvl1pPr>
            <a:lvl2pPr>
              <a:defRPr sz="3200">
                <a:latin typeface="Arial"/>
                <a:cs typeface="Arial"/>
              </a:defRPr>
            </a:lvl2pPr>
            <a:lvl3pPr>
              <a:defRPr sz="2800">
                <a:latin typeface="Arial"/>
                <a:cs typeface="Arial"/>
              </a:defRPr>
            </a:lvl3pPr>
            <a:lvl4pPr>
              <a:defRPr sz="21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67201" y="2870202"/>
            <a:ext cx="4974168" cy="9017000"/>
          </a:xfrm>
        </p:spPr>
        <p:txBody>
          <a:bodyPr/>
          <a:lstStyle>
            <a:lvl1pPr marL="0" indent="0">
              <a:buNone/>
              <a:defRPr sz="2800">
                <a:latin typeface="Arial"/>
                <a:cs typeface="Arial"/>
              </a:defRPr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16634112" y="12801601"/>
            <a:ext cx="5689600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7DFB86-66F3-4CD9-A537-2F823ECCABA8}" type="slidenum">
              <a:rPr kumimoji="0" lang="en-ZA" sz="21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2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539200" y="12344401"/>
            <a:ext cx="1625600" cy="7302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600" b="0" u="none">
                <a:solidFill>
                  <a:srgbClr val="660066"/>
                </a:solidFill>
                <a:latin typeface="Verdana" pitchFamily="34" charset="0"/>
              </a:defRPr>
            </a:lvl1pPr>
          </a:lstStyle>
          <a:p>
            <a:r>
              <a:rPr lang="en-ZA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886654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199" y="9601200"/>
            <a:ext cx="18545565" cy="11334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67199" y="1225550"/>
            <a:ext cx="18545565" cy="8229600"/>
          </a:xfrm>
        </p:spPr>
        <p:txBody>
          <a:bodyPr/>
          <a:lstStyle>
            <a:lvl1pPr marL="0" indent="0">
              <a:buNone/>
              <a:defRPr sz="6400">
                <a:latin typeface="Arial"/>
                <a:cs typeface="Arial"/>
              </a:defRPr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67199" y="10734676"/>
            <a:ext cx="18545565" cy="1609724"/>
          </a:xfrm>
        </p:spPr>
        <p:txBody>
          <a:bodyPr/>
          <a:lstStyle>
            <a:lvl1pPr marL="0" indent="0">
              <a:buNone/>
              <a:defRPr sz="2800">
                <a:latin typeface="Arial"/>
                <a:cs typeface="Arial"/>
              </a:defRPr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6634112" y="12801601"/>
            <a:ext cx="5689600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7DFB86-66F3-4CD9-A537-2F823ECCABA8}" type="slidenum">
              <a:rPr kumimoji="0" lang="en-ZA" sz="21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2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539200" y="12344401"/>
            <a:ext cx="1625600" cy="7302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600" b="0" u="none">
                <a:solidFill>
                  <a:srgbClr val="660066"/>
                </a:solidFill>
                <a:latin typeface="Verdana" pitchFamily="34" charset="0"/>
              </a:defRPr>
            </a:lvl1pPr>
          </a:lstStyle>
          <a:p>
            <a:r>
              <a:rPr lang="en-ZA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697274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" descr="Image">
            <a:extLst>
              <a:ext uri="{FF2B5EF4-FFF2-40B4-BE49-F238E27FC236}">
                <a16:creationId xmlns:a16="http://schemas.microsoft.com/office/drawing/2014/main" xmlns="" id="{BE8E5400-6EC9-2741-B9F9-A98AA70113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28327"/>
            <a:ext cx="8835195" cy="1374432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1600865863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44802" y="4419600"/>
            <a:ext cx="18545565" cy="1133476"/>
          </a:xfrm>
        </p:spPr>
        <p:txBody>
          <a:bodyPr anchor="b"/>
          <a:lstStyle>
            <a:lvl1pPr algn="ctr">
              <a:defRPr sz="6400" b="1"/>
            </a:lvl1pPr>
          </a:lstStyle>
          <a:p>
            <a:r>
              <a:rPr lang="en-US" dirty="0"/>
              <a:t>Thank you</a:t>
            </a:r>
            <a:endParaRPr lang="en-ZA" dirty="0"/>
          </a:p>
        </p:txBody>
      </p: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16634112" y="12801601"/>
            <a:ext cx="5689600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7DFB86-66F3-4CD9-A537-2F823ECCABA8}" type="slidenum">
              <a:rPr kumimoji="0" lang="en-ZA" sz="21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2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240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" descr="Image">
            <a:extLst>
              <a:ext uri="{FF2B5EF4-FFF2-40B4-BE49-F238E27FC236}">
                <a16:creationId xmlns:a16="http://schemas.microsoft.com/office/drawing/2014/main" xmlns="" id="{B3D5F173-2946-1445-B8F0-1CF13CC042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0773" y="2364673"/>
            <a:ext cx="25189317" cy="46478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xmlns="" val="326432256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8F53840-9867-B84E-AFC7-801C8F81F323}"/>
              </a:ext>
            </a:extLst>
          </p:cNvPr>
          <p:cNvGrpSpPr/>
          <p:nvPr userDrawn="1"/>
        </p:nvGrpSpPr>
        <p:grpSpPr>
          <a:xfrm>
            <a:off x="-46852" y="2413520"/>
            <a:ext cx="25253179" cy="11357898"/>
            <a:chOff x="-46494" y="-1"/>
            <a:chExt cx="25253178" cy="11357898"/>
          </a:xfrm>
        </p:grpSpPr>
        <p:pic>
          <p:nvPicPr>
            <p:cNvPr id="12" name="Image" descr="Image">
              <a:extLst>
                <a:ext uri="{FF2B5EF4-FFF2-40B4-BE49-F238E27FC236}">
                  <a16:creationId xmlns:a16="http://schemas.microsoft.com/office/drawing/2014/main" xmlns="" id="{A822EDA3-97C6-7944-B171-62FE2EC15D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-46494" y="-1"/>
              <a:ext cx="25253178" cy="4663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Picture 13" descr="Picture 3">
              <a:extLst>
                <a:ext uri="{FF2B5EF4-FFF2-40B4-BE49-F238E27FC236}">
                  <a16:creationId xmlns:a16="http://schemas.microsoft.com/office/drawing/2014/main" xmlns="" id="{76EC52B6-DAD4-B848-BF9F-CD8948EAD6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7548860"/>
              <a:ext cx="24384001" cy="32888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" name="Image" descr="Image">
              <a:extLst>
                <a:ext uri="{FF2B5EF4-FFF2-40B4-BE49-F238E27FC236}">
                  <a16:creationId xmlns:a16="http://schemas.microsoft.com/office/drawing/2014/main" xmlns="" id="{B9116804-1A86-3445-9F5E-6F4DEB49F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-46494" y="10893117"/>
              <a:ext cx="25230477" cy="4647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xmlns="" val="211531413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" descr="Image">
            <a:extLst>
              <a:ext uri="{FF2B5EF4-FFF2-40B4-BE49-F238E27FC236}">
                <a16:creationId xmlns:a16="http://schemas.microsoft.com/office/drawing/2014/main" xmlns="" id="{52E5B1B0-3983-DC4A-974F-CD9BB0B5FA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91854" y="11753469"/>
            <a:ext cx="21400206" cy="18067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" descr="Image">
            <a:extLst>
              <a:ext uri="{FF2B5EF4-FFF2-40B4-BE49-F238E27FC236}">
                <a16:creationId xmlns:a16="http://schemas.microsoft.com/office/drawing/2014/main" xmlns="" id="{11F4B525-55AE-2342-B2FA-72B6091A4C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2339073" y="2737654"/>
            <a:ext cx="29062146" cy="4647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147663170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8F53840-9867-B84E-AFC7-801C8F81F323}"/>
              </a:ext>
            </a:extLst>
          </p:cNvPr>
          <p:cNvGrpSpPr/>
          <p:nvPr userDrawn="1"/>
        </p:nvGrpSpPr>
        <p:grpSpPr>
          <a:xfrm>
            <a:off x="-4285" y="2409163"/>
            <a:ext cx="25253179" cy="11358866"/>
            <a:chOff x="-46494" y="-1"/>
            <a:chExt cx="25253178" cy="11358866"/>
          </a:xfrm>
        </p:grpSpPr>
        <p:pic>
          <p:nvPicPr>
            <p:cNvPr id="12" name="Image" descr="Image">
              <a:extLst>
                <a:ext uri="{FF2B5EF4-FFF2-40B4-BE49-F238E27FC236}">
                  <a16:creationId xmlns:a16="http://schemas.microsoft.com/office/drawing/2014/main" xmlns="" id="{A822EDA3-97C6-7944-B171-62FE2EC15D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-46494" y="-1"/>
              <a:ext cx="25253178" cy="4663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Picture 13" descr="Picture 3">
              <a:extLst>
                <a:ext uri="{FF2B5EF4-FFF2-40B4-BE49-F238E27FC236}">
                  <a16:creationId xmlns:a16="http://schemas.microsoft.com/office/drawing/2014/main" xmlns="" id="{76EC52B6-DAD4-B848-BF9F-CD8948EAD6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7837636"/>
              <a:ext cx="24384001" cy="32888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" name="Image" descr="Image">
              <a:extLst>
                <a:ext uri="{FF2B5EF4-FFF2-40B4-BE49-F238E27FC236}">
                  <a16:creationId xmlns:a16="http://schemas.microsoft.com/office/drawing/2014/main" xmlns="" id="{B9116804-1A86-3445-9F5E-6F4DEB49F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-46494" y="10894085"/>
              <a:ext cx="25230477" cy="4647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xmlns="" val="63433605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" descr="Image">
            <a:extLst>
              <a:ext uri="{FF2B5EF4-FFF2-40B4-BE49-F238E27FC236}">
                <a16:creationId xmlns:a16="http://schemas.microsoft.com/office/drawing/2014/main" xmlns="" id="{8534ED83-BAED-3A44-AB84-000186F706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420" y="13306639"/>
            <a:ext cx="25189320" cy="46477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xmlns="" val="2397378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" descr="Image">
            <a:extLst>
              <a:ext uri="{FF2B5EF4-FFF2-40B4-BE49-F238E27FC236}">
                <a16:creationId xmlns:a16="http://schemas.microsoft.com/office/drawing/2014/main" xmlns="" id="{B3D5F173-2946-1445-B8F0-1CF13CC042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417" y="2360321"/>
            <a:ext cx="25189317" cy="46478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xmlns="" val="32812592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F6F5786-FE6B-3941-BE37-DC48D28A03E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786744" y="7106346"/>
            <a:ext cx="25957489" cy="6109836"/>
            <a:chOff x="-768626" y="7211624"/>
            <a:chExt cx="25957489" cy="6109836"/>
          </a:xfrm>
        </p:grpSpPr>
        <p:pic>
          <p:nvPicPr>
            <p:cNvPr id="8" name="DSAC_Mnemonic_Icons.png">
              <a:extLst>
                <a:ext uri="{FF2B5EF4-FFF2-40B4-BE49-F238E27FC236}">
                  <a16:creationId xmlns:a16="http://schemas.microsoft.com/office/drawing/2014/main" xmlns="" id="{9846F82A-2BD3-9B4F-AA3E-259A068BF8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2507226" y="7211624"/>
              <a:ext cx="20193491" cy="316891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9" name="Image" descr="Image">
              <a:extLst>
                <a:ext uri="{FF2B5EF4-FFF2-40B4-BE49-F238E27FC236}">
                  <a16:creationId xmlns:a16="http://schemas.microsoft.com/office/drawing/2014/main" xmlns="" id="{CC49C165-56CB-E247-AA35-B07236CD34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300511" y="11514754"/>
              <a:ext cx="21400206" cy="1806706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0" name="Image" descr="Image">
              <a:extLst>
                <a:ext uri="{FF2B5EF4-FFF2-40B4-BE49-F238E27FC236}">
                  <a16:creationId xmlns:a16="http://schemas.microsoft.com/office/drawing/2014/main" xmlns="" id="{AAEFE357-2EC7-0143-8D85-B17E90394C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-768626" y="10351046"/>
              <a:ext cx="25957489" cy="497767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xmlns="" val="388109703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1403648"/>
            <a:ext cx="21945600" cy="14219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7131" y="12712701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00" b="1">
                <a:solidFill>
                  <a:schemeClr val="bg1"/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539200" y="12344401"/>
            <a:ext cx="1625600" cy="7302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600" b="0" u="none">
                <a:solidFill>
                  <a:srgbClr val="660066"/>
                </a:solidFill>
                <a:latin typeface="Verdana" pitchFamily="34" charset="0"/>
              </a:defRPr>
            </a:lvl1pPr>
          </a:lstStyle>
          <a:p>
            <a:r>
              <a:rPr lang="en-ZA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52865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1828800" rtl="0" eaLnBrk="1" latinLnBrk="0" hangingPunct="1">
        <a:spcBef>
          <a:spcPct val="0"/>
        </a:spcBef>
        <a:buNone/>
        <a:defRPr sz="7200" b="1" kern="1200">
          <a:solidFill>
            <a:srgbClr val="F5981B"/>
          </a:solidFill>
          <a:latin typeface="Arial"/>
          <a:ea typeface="+mj-ea"/>
          <a:cs typeface="Arial"/>
        </a:defRPr>
      </a:lvl1pPr>
    </p:titleStyle>
    <p:bodyStyle>
      <a:lvl1pPr marL="685800" indent="-685800" algn="l" defTabSz="18288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rgbClr val="F5981B"/>
          </a:solidFill>
          <a:latin typeface="Arial"/>
          <a:ea typeface="+mn-ea"/>
          <a:cs typeface="Arial"/>
        </a:defRPr>
      </a:lvl1pPr>
      <a:lvl2pPr marL="1485900" indent="-571500" algn="l" defTabSz="1828800" rtl="0" eaLnBrk="1" latinLnBrk="0" hangingPunct="1">
        <a:spcBef>
          <a:spcPct val="20000"/>
        </a:spcBef>
        <a:buFont typeface="Arial" pitchFamily="34" charset="0"/>
        <a:buChar char="–"/>
        <a:defRPr sz="2400" b="1" kern="1200">
          <a:solidFill>
            <a:srgbClr val="F5981B"/>
          </a:solidFill>
          <a:latin typeface="Arial"/>
          <a:ea typeface="+mn-ea"/>
          <a:cs typeface="Arial"/>
        </a:defRPr>
      </a:lvl2pPr>
      <a:lvl3pPr marL="2286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3200400" indent="-457200" algn="l" defTabSz="18288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4114800" indent="-457200" algn="l" defTabSz="1828800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INTRODUCTION…"/>
          <p:cNvSpPr txBox="1"/>
          <p:nvPr/>
        </p:nvSpPr>
        <p:spPr>
          <a:xfrm>
            <a:off x="4572000" y="1433114"/>
            <a:ext cx="15029779" cy="44114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1370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4800" b="1" dirty="0">
                <a:latin typeface="Arial Black" panose="020B0A04020102020204" pitchFamily="34" charset="0"/>
              </a:rPr>
              <a:t>DSAC BRIEFING ON THE PROPOSED RATIFICATION OF THE 2003 CONVENTION ON SAFEGUARDING  INTANGIBLE CULTURAL HERITAGE (ICH)</a:t>
            </a:r>
          </a:p>
          <a:p>
            <a:pPr>
              <a:defRPr sz="1370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4400" b="1" dirty="0"/>
              <a:t>Presented by Acting DG</a:t>
            </a:r>
          </a:p>
          <a:p>
            <a:pPr>
              <a:defRPr sz="1370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en-US" sz="4400" b="1" dirty="0"/>
              <a:t>05 May 2023</a:t>
            </a:r>
            <a:endParaRPr sz="4400" b="1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FORMATION SLIDE">
            <a:extLst>
              <a:ext uri="{FF2B5EF4-FFF2-40B4-BE49-F238E27FC236}">
                <a16:creationId xmlns:a16="http://schemas.microsoft.com/office/drawing/2014/main" xmlns="" id="{4A46A787-369D-C640-AD58-B878BB09E2C1}"/>
              </a:ext>
            </a:extLst>
          </p:cNvPr>
          <p:cNvSpPr txBox="1"/>
          <p:nvPr/>
        </p:nvSpPr>
        <p:spPr>
          <a:xfrm>
            <a:off x="258418" y="3759854"/>
            <a:ext cx="22697660" cy="6796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600">
                <a:solidFill>
                  <a:srgbClr val="E3883C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marL="685800" indent="-6858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of the convention </a:t>
            </a:r>
            <a:r>
              <a:rPr lang="en-US" sz="4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require close collaboration with other national departments that do work pertaining to ICH</a:t>
            </a: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for example the Department of Science and Technology developed a national policy on Indigenous Knowledge Systems (IKS), the Department of Cooperative Governance and Traditional Affairs developed a National Policy Framework on Traditional Governance, meanwhile the Department of Health developed a National Framework Policy on Traditional Medicines.  </a:t>
            </a:r>
          </a:p>
          <a:p>
            <a:pPr marL="685800" indent="-6858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provincial and local spheres of government have also implemented regulations and by-laws to deal with aspects of ICH</a:t>
            </a: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There is a need for a dialogue and alignment of these initiatives.</a:t>
            </a:r>
          </a:p>
          <a:p>
            <a:pPr algn="just"/>
            <a:endParaRPr lang="en-US" sz="6000" dirty="0"/>
          </a:p>
        </p:txBody>
      </p:sp>
      <p:sp>
        <p:nvSpPr>
          <p:cNvPr id="3" name="HEADING">
            <a:extLst>
              <a:ext uri="{FF2B5EF4-FFF2-40B4-BE49-F238E27FC236}">
                <a16:creationId xmlns:a16="http://schemas.microsoft.com/office/drawing/2014/main" xmlns="" id="{573C00BE-90DE-AF45-B9A6-C1FE83F6567F}"/>
              </a:ext>
            </a:extLst>
          </p:cNvPr>
          <p:cNvSpPr txBox="1"/>
          <p:nvPr/>
        </p:nvSpPr>
        <p:spPr>
          <a:xfrm>
            <a:off x="1427922" y="513262"/>
            <a:ext cx="21528156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6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US" sz="6600" b="1" dirty="0">
                <a:solidFill>
                  <a:srgbClr val="D87A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IMPLEMENTATION PLAN</a:t>
            </a:r>
            <a:endParaRPr sz="6600" b="1" dirty="0">
              <a:solidFill>
                <a:srgbClr val="D87A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3F8861A9-17A0-33CD-E872-FD2A4DDB69F8}"/>
              </a:ext>
            </a:extLst>
          </p:cNvPr>
          <p:cNvSpPr txBox="1">
            <a:spLocks/>
          </p:cNvSpPr>
          <p:nvPr/>
        </p:nvSpPr>
        <p:spPr>
          <a:xfrm>
            <a:off x="22555067" y="12472488"/>
            <a:ext cx="1371733" cy="730250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660066"/>
                </a:solidFill>
                <a:effectLst/>
                <a:uFillTx/>
                <a:latin typeface="Verdana" pitchFamily="34" charset="0"/>
                <a:ea typeface="+mj-ea"/>
                <a:cs typeface="+mj-cs"/>
                <a:sym typeface="Helvetica Neue"/>
              </a:defRPr>
            </a:lvl1pPr>
            <a:lvl2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defTabSz="1828800" hangingPunct="1">
              <a:defRPr/>
            </a:pPr>
            <a:r>
              <a:rPr lang="en-ZA" sz="2000" kern="1200" dirty="0">
                <a:ea typeface="+mn-ea"/>
                <a:cs typeface="+mn-cs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xmlns="" val="259092680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FORMATION SLIDE">
            <a:extLst>
              <a:ext uri="{FF2B5EF4-FFF2-40B4-BE49-F238E27FC236}">
                <a16:creationId xmlns:a16="http://schemas.microsoft.com/office/drawing/2014/main" xmlns="" id="{4A46A787-369D-C640-AD58-B878BB09E2C1}"/>
              </a:ext>
            </a:extLst>
          </p:cNvPr>
          <p:cNvSpPr txBox="1"/>
          <p:nvPr/>
        </p:nvSpPr>
        <p:spPr>
          <a:xfrm>
            <a:off x="914400" y="5939107"/>
            <a:ext cx="22840121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600">
                <a:solidFill>
                  <a:srgbClr val="E3883C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algn="just"/>
            <a:endParaRPr lang="en-US" sz="6000" dirty="0"/>
          </a:p>
        </p:txBody>
      </p:sp>
      <p:sp>
        <p:nvSpPr>
          <p:cNvPr id="3" name="HEADING">
            <a:extLst>
              <a:ext uri="{FF2B5EF4-FFF2-40B4-BE49-F238E27FC236}">
                <a16:creationId xmlns:a16="http://schemas.microsoft.com/office/drawing/2014/main" xmlns="" id="{573C00BE-90DE-AF45-B9A6-C1FE83F6567F}"/>
              </a:ext>
            </a:extLst>
          </p:cNvPr>
          <p:cNvSpPr txBox="1"/>
          <p:nvPr/>
        </p:nvSpPr>
        <p:spPr>
          <a:xfrm>
            <a:off x="1272209" y="851145"/>
            <a:ext cx="21528156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6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US" sz="6000" b="1" dirty="0">
                <a:solidFill>
                  <a:srgbClr val="D87A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 FINANCIAL IMPLICATIONS</a:t>
            </a:r>
            <a:endParaRPr sz="6000" b="1" dirty="0">
              <a:solidFill>
                <a:srgbClr val="D87A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03B4B8D4-9B61-1689-0C7F-1F56F06AB163}"/>
              </a:ext>
            </a:extLst>
          </p:cNvPr>
          <p:cNvGraphicFramePr>
            <a:graphicFrameLocks noGrp="1"/>
          </p:cNvGraphicFramePr>
          <p:nvPr/>
        </p:nvGraphicFramePr>
        <p:xfrm>
          <a:off x="675860" y="2945088"/>
          <a:ext cx="23317200" cy="1608456"/>
        </p:xfrm>
        <a:graphic>
          <a:graphicData uri="http://schemas.openxmlformats.org/drawingml/2006/table">
            <a:tbl>
              <a:tblPr firstRow="1" bandRow="1"/>
              <a:tblGrid>
                <a:gridCol w="7772400">
                  <a:extLst>
                    <a:ext uri="{9D8B030D-6E8A-4147-A177-3AD203B41FA5}">
                      <a16:colId xmlns:a16="http://schemas.microsoft.com/office/drawing/2014/main" xmlns="" val="410843881"/>
                    </a:ext>
                  </a:extLst>
                </a:gridCol>
                <a:gridCol w="7772400">
                  <a:extLst>
                    <a:ext uri="{9D8B030D-6E8A-4147-A177-3AD203B41FA5}">
                      <a16:colId xmlns:a16="http://schemas.microsoft.com/office/drawing/2014/main" xmlns="" val="1697904417"/>
                    </a:ext>
                  </a:extLst>
                </a:gridCol>
                <a:gridCol w="7772400">
                  <a:extLst>
                    <a:ext uri="{9D8B030D-6E8A-4147-A177-3AD203B41FA5}">
                      <a16:colId xmlns:a16="http://schemas.microsoft.com/office/drawing/2014/main" xmlns="" val="1418636397"/>
                    </a:ext>
                  </a:extLst>
                </a:gridCol>
              </a:tblGrid>
              <a:tr h="671073"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"/>
                        </a:defRPr>
                      </a:lvl1pPr>
                      <a:lvl2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"/>
                        </a:defRPr>
                      </a:lvl2pPr>
                      <a:lvl3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"/>
                        </a:defRPr>
                      </a:lvl3pPr>
                      <a:lvl4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"/>
                        </a:defRPr>
                      </a:lvl4pPr>
                      <a:lvl5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"/>
                        </a:defRPr>
                      </a:lvl5pPr>
                      <a:lvl6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"/>
                        </a:defRPr>
                      </a:lvl6pPr>
                      <a:lvl7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"/>
                        </a:defRPr>
                      </a:lvl7pPr>
                      <a:lvl8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"/>
                        </a:defRPr>
                      </a:lvl8pPr>
                      <a:lvl9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4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 1</a:t>
                      </a:r>
                      <a:endParaRPr lang="en-ZA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"/>
                        </a:defRPr>
                      </a:lvl1pPr>
                      <a:lvl2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"/>
                        </a:defRPr>
                      </a:lvl2pPr>
                      <a:lvl3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"/>
                        </a:defRPr>
                      </a:lvl3pPr>
                      <a:lvl4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"/>
                        </a:defRPr>
                      </a:lvl4pPr>
                      <a:lvl5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"/>
                        </a:defRPr>
                      </a:lvl5pPr>
                      <a:lvl6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"/>
                        </a:defRPr>
                      </a:lvl6pPr>
                      <a:lvl7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"/>
                        </a:defRPr>
                      </a:lvl7pPr>
                      <a:lvl8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"/>
                        </a:defRPr>
                      </a:lvl8pPr>
                      <a:lvl9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4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 2</a:t>
                      </a:r>
                      <a:endParaRPr lang="en-ZA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"/>
                        </a:defRPr>
                      </a:lvl1pPr>
                      <a:lvl2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"/>
                        </a:defRPr>
                      </a:lvl2pPr>
                      <a:lvl3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"/>
                        </a:defRPr>
                      </a:lvl3pPr>
                      <a:lvl4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"/>
                        </a:defRPr>
                      </a:lvl4pPr>
                      <a:lvl5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"/>
                        </a:defRPr>
                      </a:lvl5pPr>
                      <a:lvl6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"/>
                        </a:defRPr>
                      </a:lvl6pPr>
                      <a:lvl7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"/>
                        </a:defRPr>
                      </a:lvl7pPr>
                      <a:lvl8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"/>
                        </a:defRPr>
                      </a:lvl8pPr>
                      <a:lvl9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Helvetica Neue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4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 3</a:t>
                      </a:r>
                      <a:endParaRPr lang="en-ZA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7058080"/>
                  </a:ext>
                </a:extLst>
              </a:tr>
              <a:tr h="731629"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"/>
                        </a:defRPr>
                      </a:lvl1pPr>
                      <a:lvl2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"/>
                        </a:defRPr>
                      </a:lvl2pPr>
                      <a:lvl3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"/>
                        </a:defRPr>
                      </a:lvl3pPr>
                      <a:lvl4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"/>
                        </a:defRPr>
                      </a:lvl4pPr>
                      <a:lvl5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"/>
                        </a:defRPr>
                      </a:lvl5pPr>
                      <a:lvl6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"/>
                        </a:defRPr>
                      </a:lvl6pPr>
                      <a:lvl7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"/>
                        </a:defRPr>
                      </a:lvl7pPr>
                      <a:lvl8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"/>
                        </a:defRPr>
                      </a:lvl8pPr>
                      <a:lvl9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4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R5 990 000</a:t>
                      </a:r>
                      <a:endParaRPr lang="en-ZA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"/>
                        </a:defRPr>
                      </a:lvl1pPr>
                      <a:lvl2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"/>
                        </a:defRPr>
                      </a:lvl2pPr>
                      <a:lvl3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"/>
                        </a:defRPr>
                      </a:lvl3pPr>
                      <a:lvl4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"/>
                        </a:defRPr>
                      </a:lvl4pPr>
                      <a:lvl5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"/>
                        </a:defRPr>
                      </a:lvl5pPr>
                      <a:lvl6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"/>
                        </a:defRPr>
                      </a:lvl6pPr>
                      <a:lvl7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"/>
                        </a:defRPr>
                      </a:lvl7pPr>
                      <a:lvl8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"/>
                        </a:defRPr>
                      </a:lvl8pPr>
                      <a:lvl9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4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R15 863 400</a:t>
                      </a:r>
                      <a:endParaRPr lang="en-ZA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"/>
                        </a:defRPr>
                      </a:lvl1pPr>
                      <a:lvl2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"/>
                        </a:defRPr>
                      </a:lvl2pPr>
                      <a:lvl3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"/>
                        </a:defRPr>
                      </a:lvl3pPr>
                      <a:lvl4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"/>
                        </a:defRPr>
                      </a:lvl4pPr>
                      <a:lvl5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"/>
                        </a:defRPr>
                      </a:lvl5pPr>
                      <a:lvl6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"/>
                        </a:defRPr>
                      </a:lvl6pPr>
                      <a:lvl7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"/>
                        </a:defRPr>
                      </a:lvl7pPr>
                      <a:lvl8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"/>
                        </a:defRPr>
                      </a:lvl8pPr>
                      <a:lvl9pPr marL="0" marR="0" indent="0" algn="ctr" defTabSz="5842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 u="none" strike="noStrike" cap="none" spc="0" baseline="0">
                          <a:solidFill>
                            <a:schemeClr val="dk1"/>
                          </a:solidFill>
                          <a:uFillTx/>
                          <a:latin typeface="Calibri"/>
                          <a:sym typeface="Helvetica Neue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4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R51 718 364</a:t>
                      </a:r>
                      <a:endParaRPr lang="en-ZA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86792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9D4028A-A997-D4F8-6C3C-18436D6AA2BB}"/>
              </a:ext>
            </a:extLst>
          </p:cNvPr>
          <p:cNvSpPr txBox="1"/>
          <p:nvPr/>
        </p:nvSpPr>
        <p:spPr>
          <a:xfrm>
            <a:off x="533400" y="4991603"/>
            <a:ext cx="23317200" cy="59708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857250" lvl="0" indent="-8572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above table present a summary of the costs over a three year period. </a:t>
            </a:r>
          </a:p>
          <a:p>
            <a:pPr marL="857250" lvl="0" indent="-8572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costs are </a:t>
            </a:r>
            <a:r>
              <a:rPr lang="en-US" sz="44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informed by a costing exercise </a:t>
            </a:r>
            <a:r>
              <a:rPr lang="en-US" sz="44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financial implications for the implementation mechanisms recommended by the Policy. </a:t>
            </a:r>
          </a:p>
          <a:p>
            <a:pPr marL="857250" lvl="0" indent="-8572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costing report will be used as a guide for implementation of the policy recommendations.</a:t>
            </a:r>
          </a:p>
          <a:p>
            <a:pPr marL="857250" indent="-8572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4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will use its existing financial resources from National Treasury</a:t>
            </a:r>
            <a:r>
              <a:rPr lang="en-US" sz="44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 well as current staff component  and the work is included in the mandates and APPs of its relevant </a:t>
            </a:r>
            <a:r>
              <a:rPr lang="en-US" sz="4400" dirty="0">
                <a:solidFill>
                  <a:srgbClr val="060606"/>
                </a:solidFill>
              </a:rPr>
              <a:t>public entities.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D8021886-035E-464F-B190-2991988DF3C4}"/>
              </a:ext>
            </a:extLst>
          </p:cNvPr>
          <p:cNvSpPr txBox="1">
            <a:spLocks/>
          </p:cNvSpPr>
          <p:nvPr/>
        </p:nvSpPr>
        <p:spPr>
          <a:xfrm>
            <a:off x="22555067" y="12472488"/>
            <a:ext cx="1371733" cy="730250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660066"/>
                </a:solidFill>
                <a:effectLst/>
                <a:uFillTx/>
                <a:latin typeface="Verdana" pitchFamily="34" charset="0"/>
                <a:ea typeface="+mj-ea"/>
                <a:cs typeface="+mj-cs"/>
                <a:sym typeface="Helvetica Neue"/>
              </a:defRPr>
            </a:lvl1pPr>
            <a:lvl2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defTabSz="1828800" hangingPunct="1">
              <a:defRPr/>
            </a:pPr>
            <a:r>
              <a:rPr lang="en-ZA" sz="2000" kern="1200" dirty="0">
                <a:ea typeface="+mn-ea"/>
                <a:cs typeface="+mn-cs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xmlns="" val="367990721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FORMATION SLIDE">
            <a:extLst>
              <a:ext uri="{FF2B5EF4-FFF2-40B4-BE49-F238E27FC236}">
                <a16:creationId xmlns:a16="http://schemas.microsoft.com/office/drawing/2014/main" xmlns="" id="{4A46A787-369D-C640-AD58-B878BB09E2C1}"/>
              </a:ext>
            </a:extLst>
          </p:cNvPr>
          <p:cNvSpPr txBox="1"/>
          <p:nvPr/>
        </p:nvSpPr>
        <p:spPr>
          <a:xfrm>
            <a:off x="914400" y="5939107"/>
            <a:ext cx="22840121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600">
                <a:solidFill>
                  <a:srgbClr val="E3883C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algn="just"/>
            <a:endParaRPr lang="en-US" sz="6000" dirty="0"/>
          </a:p>
        </p:txBody>
      </p:sp>
      <p:sp>
        <p:nvSpPr>
          <p:cNvPr id="3" name="HEADING">
            <a:extLst>
              <a:ext uri="{FF2B5EF4-FFF2-40B4-BE49-F238E27FC236}">
                <a16:creationId xmlns:a16="http://schemas.microsoft.com/office/drawing/2014/main" xmlns="" id="{573C00BE-90DE-AF45-B9A6-C1FE83F6567F}"/>
              </a:ext>
            </a:extLst>
          </p:cNvPr>
          <p:cNvSpPr txBox="1"/>
          <p:nvPr/>
        </p:nvSpPr>
        <p:spPr>
          <a:xfrm>
            <a:off x="1272209" y="851145"/>
            <a:ext cx="21528156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6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US" sz="6000" b="1" dirty="0">
                <a:solidFill>
                  <a:srgbClr val="D87A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 FINANCIAL IMPLICATIONS Cont.</a:t>
            </a:r>
            <a:endParaRPr sz="6000" b="1" dirty="0">
              <a:solidFill>
                <a:srgbClr val="D87A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9D4028A-A997-D4F8-6C3C-18436D6AA2BB}"/>
              </a:ext>
            </a:extLst>
          </p:cNvPr>
          <p:cNvSpPr txBox="1"/>
          <p:nvPr/>
        </p:nvSpPr>
        <p:spPr>
          <a:xfrm>
            <a:off x="400405" y="3379432"/>
            <a:ext cx="23069195" cy="77867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857250" indent="-8572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cost drivers include research, an </a:t>
            </a:r>
            <a:r>
              <a:rPr lang="en-US" sz="4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 of intangible cultural heritage </a:t>
            </a: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ICH in danger of disappearing, </a:t>
            </a:r>
            <a:r>
              <a:rPr lang="en-US" sz="4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inventory of ICH and IKS</a:t>
            </a: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projects to </a:t>
            </a:r>
            <a:r>
              <a:rPr lang="en-US" sz="4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document, publish and disseminate ICH</a:t>
            </a: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ICH such as the </a:t>
            </a:r>
            <a:r>
              <a:rPr lang="en-US" sz="4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 and promotion of books</a:t>
            </a: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the work of Living Human Treasures and the work of the national ICH authentication panel.</a:t>
            </a:r>
          </a:p>
          <a:p>
            <a:pPr marL="857250" lvl="0" indent="-8572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required by the policy, </a:t>
            </a:r>
            <a:r>
              <a:rPr lang="en-US" sz="4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Minister appointed a national ICH authentication panel of experts to advise, inform and guide the implementation of a coordinated approach on the  audit</a:t>
            </a: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inventory and ICH and IKS documentation and promotion projects to be implemented by the National Heritage Council, the South African Heritage Resources Agency </a:t>
            </a:r>
          </a:p>
          <a:p>
            <a:pPr marL="857250" lvl="0" indent="-8572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reduce costs and duplication the panel is also guiding partnerships with key partners </a:t>
            </a: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as the Department of Traditional Affairs, Science and Innovation, Basic and Higher Education, Tourism, Trade and Industry, Research Institutions, Business Arts South Africa, SABC, etc.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A6AF4EAB-E081-669F-ADFC-1E543480BFAB}"/>
              </a:ext>
            </a:extLst>
          </p:cNvPr>
          <p:cNvSpPr txBox="1">
            <a:spLocks/>
          </p:cNvSpPr>
          <p:nvPr/>
        </p:nvSpPr>
        <p:spPr>
          <a:xfrm>
            <a:off x="22555067" y="12472488"/>
            <a:ext cx="1371733" cy="730250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660066"/>
                </a:solidFill>
                <a:effectLst/>
                <a:uFillTx/>
                <a:latin typeface="Verdana" pitchFamily="34" charset="0"/>
                <a:ea typeface="+mj-ea"/>
                <a:cs typeface="+mj-cs"/>
                <a:sym typeface="Helvetica Neue"/>
              </a:defRPr>
            </a:lvl1pPr>
            <a:lvl2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defTabSz="1828800" hangingPunct="1">
              <a:defRPr/>
            </a:pPr>
            <a:r>
              <a:rPr lang="en-ZA" sz="2000" kern="1200" dirty="0">
                <a:ea typeface="+mn-ea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xmlns="" val="124337107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FORMATION SLIDE">
            <a:extLst>
              <a:ext uri="{FF2B5EF4-FFF2-40B4-BE49-F238E27FC236}">
                <a16:creationId xmlns:a16="http://schemas.microsoft.com/office/drawing/2014/main" xmlns="" id="{4A46A787-369D-C640-AD58-B878BB09E2C1}"/>
              </a:ext>
            </a:extLst>
          </p:cNvPr>
          <p:cNvSpPr txBox="1"/>
          <p:nvPr/>
        </p:nvSpPr>
        <p:spPr>
          <a:xfrm>
            <a:off x="522514" y="3152413"/>
            <a:ext cx="23338971" cy="7720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600">
                <a:solidFill>
                  <a:srgbClr val="E3883C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marL="857250" indent="-8572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Exploitation of </a:t>
            </a:r>
            <a:r>
              <a:rPr lang="en-US" sz="4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indigenous knowledge systems of communities by companies for profit is a large risk.  </a:t>
            </a:r>
          </a:p>
          <a:p>
            <a:pPr marL="857250" indent="-8572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Protection, Promotion, Development and Management of Indigenous Knowledge Act, 2019 (Act No. 6 of 2019) should mitigate against this.  </a:t>
            </a:r>
          </a:p>
          <a:p>
            <a:pPr marL="857250" indent="-8572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was also raised by the Department of Environment, Forestry and Fisheries (DEFF) that there is </a:t>
            </a:r>
            <a:r>
              <a:rPr lang="en-US" sz="4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inadequate participation of indigenous communities in policy discussions pertaining to the protection and promotion of the rights of indigenous communities as custodians of indigenous knowledge systems.  </a:t>
            </a:r>
          </a:p>
          <a:p>
            <a:pPr marL="857250" indent="-8572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mitigate against this, </a:t>
            </a:r>
            <a:r>
              <a:rPr lang="en-US" sz="4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DEFF included representatives of indigenous communities on the National Bioprospecting Forum.</a:t>
            </a:r>
          </a:p>
          <a:p>
            <a:pPr algn="just"/>
            <a:endParaRPr lang="en-US" sz="6000" dirty="0"/>
          </a:p>
        </p:txBody>
      </p:sp>
      <p:sp>
        <p:nvSpPr>
          <p:cNvPr id="3" name="HEADING">
            <a:extLst>
              <a:ext uri="{FF2B5EF4-FFF2-40B4-BE49-F238E27FC236}">
                <a16:creationId xmlns:a16="http://schemas.microsoft.com/office/drawing/2014/main" xmlns="" id="{573C00BE-90DE-AF45-B9A6-C1FE83F6567F}"/>
              </a:ext>
            </a:extLst>
          </p:cNvPr>
          <p:cNvSpPr txBox="1"/>
          <p:nvPr/>
        </p:nvSpPr>
        <p:spPr>
          <a:xfrm>
            <a:off x="1133062" y="277100"/>
            <a:ext cx="21528156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6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US" sz="6600" b="1" dirty="0">
                <a:solidFill>
                  <a:srgbClr val="D87A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RISK MITIGATION</a:t>
            </a:r>
          </a:p>
          <a:p>
            <a:endParaRPr sz="660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A72B4CE5-CF63-46E7-1C57-CEBB35F4BFFE}"/>
              </a:ext>
            </a:extLst>
          </p:cNvPr>
          <p:cNvSpPr txBox="1">
            <a:spLocks/>
          </p:cNvSpPr>
          <p:nvPr/>
        </p:nvSpPr>
        <p:spPr>
          <a:xfrm>
            <a:off x="22661218" y="12708650"/>
            <a:ext cx="1371733" cy="730250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660066"/>
                </a:solidFill>
                <a:effectLst/>
                <a:uFillTx/>
                <a:latin typeface="Verdana" pitchFamily="34" charset="0"/>
                <a:ea typeface="+mj-ea"/>
                <a:cs typeface="+mj-cs"/>
                <a:sym typeface="Helvetica Neue"/>
              </a:defRPr>
            </a:lvl1pPr>
            <a:lvl2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defTabSz="1828800" hangingPunct="1">
              <a:defRPr/>
            </a:pPr>
            <a:r>
              <a:rPr lang="en-ZA" sz="2000" kern="1200" dirty="0">
                <a:ea typeface="+mn-ea"/>
                <a:cs typeface="+mn-cs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xmlns="" val="126513046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FORMATION SLIDE">
            <a:extLst>
              <a:ext uri="{FF2B5EF4-FFF2-40B4-BE49-F238E27FC236}">
                <a16:creationId xmlns:a16="http://schemas.microsoft.com/office/drawing/2014/main" xmlns="" id="{4A46A787-369D-C640-AD58-B878BB09E2C1}"/>
              </a:ext>
            </a:extLst>
          </p:cNvPr>
          <p:cNvSpPr txBox="1"/>
          <p:nvPr/>
        </p:nvSpPr>
        <p:spPr>
          <a:xfrm>
            <a:off x="327991" y="3793124"/>
            <a:ext cx="23416591" cy="5103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600">
                <a:solidFill>
                  <a:srgbClr val="E3883C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marL="857250" indent="-8572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Africa’s ICH </a:t>
            </a:r>
            <a:r>
              <a:rPr lang="en-US" sz="4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thrives in the rural areas, and largely practiced by previously marginalized groups</a:t>
            </a: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857250" indent="-8572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ratification to the convention presents an </a:t>
            </a:r>
            <a:r>
              <a:rPr lang="en-US" sz="4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for government to redress colonial and apartheid legacy of neglect. </a:t>
            </a:r>
          </a:p>
          <a:p>
            <a:pPr marL="857250" indent="-8572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of measures in the convention will constructively contribute to the deepening of cultural diversity, social cohesion and nation building in the country.</a:t>
            </a:r>
          </a:p>
          <a:p>
            <a:pPr algn="just"/>
            <a:endParaRPr lang="en-US" sz="6000" dirty="0"/>
          </a:p>
        </p:txBody>
      </p:sp>
      <p:sp>
        <p:nvSpPr>
          <p:cNvPr id="3" name="HEADING">
            <a:extLst>
              <a:ext uri="{FF2B5EF4-FFF2-40B4-BE49-F238E27FC236}">
                <a16:creationId xmlns:a16="http://schemas.microsoft.com/office/drawing/2014/main" xmlns="" id="{573C00BE-90DE-AF45-B9A6-C1FE83F6567F}"/>
              </a:ext>
            </a:extLst>
          </p:cNvPr>
          <p:cNvSpPr txBox="1"/>
          <p:nvPr/>
        </p:nvSpPr>
        <p:spPr>
          <a:xfrm>
            <a:off x="1272208" y="336736"/>
            <a:ext cx="21528156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6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US" sz="6600" b="1" dirty="0">
                <a:solidFill>
                  <a:srgbClr val="D87A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IMPLICATIONS FOR VULNERABLE GROUPS</a:t>
            </a:r>
          </a:p>
          <a:p>
            <a:endParaRPr sz="660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D60230A6-7F46-1D87-69BF-3D304609C958}"/>
              </a:ext>
            </a:extLst>
          </p:cNvPr>
          <p:cNvSpPr txBox="1">
            <a:spLocks/>
          </p:cNvSpPr>
          <p:nvPr/>
        </p:nvSpPr>
        <p:spPr>
          <a:xfrm>
            <a:off x="22642153" y="12649014"/>
            <a:ext cx="1371733" cy="730250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660066"/>
                </a:solidFill>
                <a:effectLst/>
                <a:uFillTx/>
                <a:latin typeface="Verdana" pitchFamily="34" charset="0"/>
                <a:ea typeface="+mj-ea"/>
                <a:cs typeface="+mj-cs"/>
                <a:sym typeface="Helvetica Neue"/>
              </a:defRPr>
            </a:lvl1pPr>
            <a:lvl2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defTabSz="1828800" hangingPunct="1">
              <a:defRPr/>
            </a:pPr>
            <a:r>
              <a:rPr lang="en-ZA" sz="2000" kern="1200" dirty="0">
                <a:ea typeface="+mn-ea"/>
                <a:cs typeface="+mn-cs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xmlns="" val="391290742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FORMATION SLIDE">
            <a:extLst>
              <a:ext uri="{FF2B5EF4-FFF2-40B4-BE49-F238E27FC236}">
                <a16:creationId xmlns:a16="http://schemas.microsoft.com/office/drawing/2014/main" xmlns="" id="{4A46A787-369D-C640-AD58-B878BB09E2C1}"/>
              </a:ext>
            </a:extLst>
          </p:cNvPr>
          <p:cNvSpPr txBox="1"/>
          <p:nvPr/>
        </p:nvSpPr>
        <p:spPr>
          <a:xfrm>
            <a:off x="391885" y="3394738"/>
            <a:ext cx="23121257" cy="7720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600">
                <a:solidFill>
                  <a:srgbClr val="E3883C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marL="857250" indent="-8572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Consultations were held with a range of stakeholders, including civil society, statutory institutions, other government departments and practitioners in the field of ICH. </a:t>
            </a:r>
          </a:p>
          <a:p>
            <a:pPr marL="857250" indent="-8572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national consultative workshop, where over 200 representatives of the sector were unanimous that </a:t>
            </a:r>
            <a:r>
              <a:rPr lang="en-US" sz="4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department should proceed to accede to the convention</a:t>
            </a: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857250" indent="-8572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workshop encouraged </a:t>
            </a:r>
            <a:r>
              <a:rPr lang="en-US" sz="4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to move faster in the safeguarding, preservation and promotion of ICH </a:t>
            </a: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most of it is under </a:t>
            </a:r>
            <a:r>
              <a:rPr lang="en-US" sz="4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threat of disappearance and marginalization</a:t>
            </a: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57250" indent="-8572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opinions of consistency with domestic and international law and obligations were obtained from the State Law Advisors of the Departments of </a:t>
            </a:r>
            <a:r>
              <a:rPr lang="en-US" sz="4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Justice and Constitutional Development, Environment, Forestry and Fisheries, and the Department of International Relations and Cooperation.</a:t>
            </a:r>
          </a:p>
          <a:p>
            <a:pPr algn="just"/>
            <a:endParaRPr lang="en-US" sz="6000" dirty="0"/>
          </a:p>
        </p:txBody>
      </p:sp>
      <p:sp>
        <p:nvSpPr>
          <p:cNvPr id="3" name="HEADING">
            <a:extLst>
              <a:ext uri="{FF2B5EF4-FFF2-40B4-BE49-F238E27FC236}">
                <a16:creationId xmlns:a16="http://schemas.microsoft.com/office/drawing/2014/main" xmlns="" id="{573C00BE-90DE-AF45-B9A6-C1FE83F6567F}"/>
              </a:ext>
            </a:extLst>
          </p:cNvPr>
          <p:cNvSpPr txBox="1"/>
          <p:nvPr/>
        </p:nvSpPr>
        <p:spPr>
          <a:xfrm>
            <a:off x="238539" y="329677"/>
            <a:ext cx="23893670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6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US" sz="6000" b="1" dirty="0">
                <a:solidFill>
                  <a:srgbClr val="D87A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DEPARTMENTS AND PARTIES CONSULTED, RESPONSES AND COMMENTS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46E383C-2B4F-B908-242A-425468ABC673}"/>
              </a:ext>
            </a:extLst>
          </p:cNvPr>
          <p:cNvSpPr txBox="1">
            <a:spLocks/>
          </p:cNvSpPr>
          <p:nvPr/>
        </p:nvSpPr>
        <p:spPr>
          <a:xfrm>
            <a:off x="22827275" y="12656073"/>
            <a:ext cx="1371733" cy="730250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660066"/>
                </a:solidFill>
                <a:effectLst/>
                <a:uFillTx/>
                <a:latin typeface="Verdana" pitchFamily="34" charset="0"/>
                <a:ea typeface="+mj-ea"/>
                <a:cs typeface="+mj-cs"/>
                <a:sym typeface="Helvetica Neue"/>
              </a:defRPr>
            </a:lvl1pPr>
            <a:lvl2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defTabSz="1828800" hangingPunct="1">
              <a:defRPr/>
            </a:pPr>
            <a:r>
              <a:rPr lang="en-ZA" sz="2000" kern="1200" dirty="0">
                <a:ea typeface="+mn-ea"/>
                <a:cs typeface="+mn-cs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xmlns="" val="279755133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FORMATION SLIDE">
            <a:extLst>
              <a:ext uri="{FF2B5EF4-FFF2-40B4-BE49-F238E27FC236}">
                <a16:creationId xmlns:a16="http://schemas.microsoft.com/office/drawing/2014/main" xmlns="" id="{4A46A787-369D-C640-AD58-B878BB09E2C1}"/>
              </a:ext>
            </a:extLst>
          </p:cNvPr>
          <p:cNvSpPr txBox="1"/>
          <p:nvPr/>
        </p:nvSpPr>
        <p:spPr>
          <a:xfrm>
            <a:off x="377687" y="3861628"/>
            <a:ext cx="23675009" cy="5657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600">
                <a:solidFill>
                  <a:srgbClr val="E3883C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marL="857250" indent="-8572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ratification of the Convention has been </a:t>
            </a:r>
            <a:r>
              <a:rPr lang="en-US" sz="4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approved by Cabinet</a:t>
            </a: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57250" indent="-8572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has been </a:t>
            </a:r>
            <a:r>
              <a:rPr lang="en-US" sz="4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submitted to the two houses of Parliament</a:t>
            </a: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57250" indent="-8572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now </a:t>
            </a:r>
            <a:r>
              <a:rPr lang="en-US" sz="4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shared with the Portfolio Committee</a:t>
            </a: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57250" indent="-8572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it </a:t>
            </a:r>
            <a:r>
              <a:rPr lang="en-US" sz="4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discussed and hopefully approved by Parliament, after which it will be deposited with UNESCO. 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endParaRPr lang="en-US" sz="6600" b="1" dirty="0"/>
          </a:p>
          <a:p>
            <a:pPr algn="just"/>
            <a:endParaRPr lang="en-US" sz="6000" dirty="0"/>
          </a:p>
        </p:txBody>
      </p:sp>
      <p:sp>
        <p:nvSpPr>
          <p:cNvPr id="3" name="HEADING">
            <a:extLst>
              <a:ext uri="{FF2B5EF4-FFF2-40B4-BE49-F238E27FC236}">
                <a16:creationId xmlns:a16="http://schemas.microsoft.com/office/drawing/2014/main" xmlns="" id="{573C00BE-90DE-AF45-B9A6-C1FE83F6567F}"/>
              </a:ext>
            </a:extLst>
          </p:cNvPr>
          <p:cNvSpPr txBox="1"/>
          <p:nvPr/>
        </p:nvSpPr>
        <p:spPr>
          <a:xfrm>
            <a:off x="1272209" y="615031"/>
            <a:ext cx="21528156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6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US" sz="6600" b="1" dirty="0">
                <a:solidFill>
                  <a:srgbClr val="D87A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CURRENT STATUS</a:t>
            </a:r>
          </a:p>
          <a:p>
            <a:endParaRPr sz="660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89E5FA18-FA46-3569-19A6-ADDC71E815B5}"/>
              </a:ext>
            </a:extLst>
          </p:cNvPr>
          <p:cNvSpPr txBox="1">
            <a:spLocks/>
          </p:cNvSpPr>
          <p:nvPr/>
        </p:nvSpPr>
        <p:spPr>
          <a:xfrm>
            <a:off x="22680963" y="12370719"/>
            <a:ext cx="1371733" cy="730250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660066"/>
                </a:solidFill>
                <a:effectLst/>
                <a:uFillTx/>
                <a:latin typeface="Verdana" pitchFamily="34" charset="0"/>
                <a:ea typeface="+mj-ea"/>
                <a:cs typeface="+mj-cs"/>
                <a:sym typeface="Helvetica Neue"/>
              </a:defRPr>
            </a:lvl1pPr>
            <a:lvl2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defTabSz="1828800" hangingPunct="1">
              <a:defRPr/>
            </a:pPr>
            <a:r>
              <a:rPr lang="en-ZA" sz="2000" kern="1200" dirty="0">
                <a:ea typeface="+mn-ea"/>
                <a:cs typeface="+mn-cs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xmlns="" val="382201466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1EDBDC3-D5F0-CA44-5958-060D374A6497}"/>
              </a:ext>
            </a:extLst>
          </p:cNvPr>
          <p:cNvSpPr txBox="1"/>
          <p:nvPr/>
        </p:nvSpPr>
        <p:spPr>
          <a:xfrm>
            <a:off x="5734877" y="1232452"/>
            <a:ext cx="13368131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5400" b="1" dirty="0">
                <a:solidFill>
                  <a:srgbClr val="D87A12"/>
                </a:solidFill>
              </a:rPr>
              <a:t>10.  RECOMMENDATION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81CD1E2-AE9E-1943-23A1-05362995D059}"/>
              </a:ext>
            </a:extLst>
          </p:cNvPr>
          <p:cNvSpPr txBox="1"/>
          <p:nvPr/>
        </p:nvSpPr>
        <p:spPr>
          <a:xfrm>
            <a:off x="1262744" y="3796748"/>
            <a:ext cx="21736404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544513" indent="-544513" algn="just">
              <a:buFont typeface="Arial" panose="020B0604020202020204" pitchFamily="34" charset="0"/>
              <a:buChar char="•"/>
            </a:pPr>
            <a:r>
              <a:rPr lang="en-ZA" sz="4800" dirty="0">
                <a:solidFill>
                  <a:srgbClr val="06060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Request the Portfolio Committee to support the submission of this Convention to UNESCO for  ratification.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279186-C3EA-D0A0-1E51-C98620046CBB}"/>
              </a:ext>
            </a:extLst>
          </p:cNvPr>
          <p:cNvSpPr txBox="1">
            <a:spLocks/>
          </p:cNvSpPr>
          <p:nvPr/>
        </p:nvSpPr>
        <p:spPr>
          <a:xfrm>
            <a:off x="22726938" y="12431486"/>
            <a:ext cx="1371733" cy="730250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660066"/>
                </a:solidFill>
                <a:effectLst/>
                <a:uFillTx/>
                <a:latin typeface="Verdana" pitchFamily="34" charset="0"/>
                <a:ea typeface="+mj-ea"/>
                <a:cs typeface="+mj-cs"/>
                <a:sym typeface="Helvetica Neue"/>
              </a:defRPr>
            </a:lvl1pPr>
            <a:lvl2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defTabSz="1828800" hangingPunct="1">
              <a:defRPr/>
            </a:pPr>
            <a:r>
              <a:rPr lang="en-ZA" sz="2000" kern="1200">
                <a:ea typeface="+mn-ea"/>
                <a:cs typeface="+mn-cs"/>
              </a:rPr>
              <a:t>17</a:t>
            </a:r>
            <a:endParaRPr lang="en-ZA" sz="2000" kern="12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32594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ANK YOU SLIDE">
            <a:extLst>
              <a:ext uri="{FF2B5EF4-FFF2-40B4-BE49-F238E27FC236}">
                <a16:creationId xmlns:a16="http://schemas.microsoft.com/office/drawing/2014/main" xmlns="" id="{A9135910-DF3C-9341-9F8B-B049BE1CA75A}"/>
              </a:ext>
            </a:extLst>
          </p:cNvPr>
          <p:cNvSpPr txBox="1"/>
          <p:nvPr/>
        </p:nvSpPr>
        <p:spPr>
          <a:xfrm>
            <a:off x="695739" y="3811371"/>
            <a:ext cx="23515983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600">
                <a:solidFill>
                  <a:srgbClr val="E3883C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US" sz="8800" dirty="0"/>
              <a:t>Thank you</a:t>
            </a:r>
            <a:endParaRPr sz="8800" dirty="0"/>
          </a:p>
        </p:txBody>
      </p:sp>
    </p:spTree>
    <p:extLst>
      <p:ext uri="{BB962C8B-B14F-4D97-AF65-F5344CB8AC3E}">
        <p14:creationId xmlns:p14="http://schemas.microsoft.com/office/powerpoint/2010/main" xmlns="" val="276810385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6982798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901194" y="658418"/>
            <a:ext cx="16459200" cy="1421904"/>
          </a:xfrm>
        </p:spPr>
        <p:txBody>
          <a:bodyPr>
            <a:normAutofit/>
          </a:bodyPr>
          <a:lstStyle/>
          <a:p>
            <a:pPr algn="ctr"/>
            <a:r>
              <a:rPr lang="en-US" sz="6000" cap="all" dirty="0"/>
              <a:t>Table of contents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1504121" y="2471191"/>
            <a:ext cx="21435391" cy="8773618"/>
          </a:xfrm>
        </p:spPr>
        <p:txBody>
          <a:bodyPr>
            <a:normAutofit/>
          </a:bodyPr>
          <a:lstStyle/>
          <a:p>
            <a:endParaRPr lang="en-ZA" dirty="0">
              <a:solidFill>
                <a:prstClr val="black"/>
              </a:solidFill>
              <a:latin typeface="Arial" panose="020B0604020202020204" pitchFamily="34" charset="0"/>
              <a:ea typeface="Gill Sans Light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PURPOSE OF THE PRESENTATION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SUMMARY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DISCUSSION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IMPLEMENTATION PLAN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FINANCIAL IMPLICATIONS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RISK MITIGATION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IMPLICATIONS FOR VULNERABLE GROUPS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DEPARTMENTS AND PARTIES CONSULTED, RESPONSES AND COMMENTS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CURRENT STATUS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RECOMMENDATION</a:t>
            </a:r>
          </a:p>
          <a:p>
            <a:pPr>
              <a:lnSpc>
                <a:spcPct val="200000"/>
              </a:lnSpc>
              <a:buAutoNum type="arabicPeriod"/>
            </a:pPr>
            <a:endParaRPr lang="en-ZA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Gill Sans Light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AutoNum type="arabicPeriod"/>
            </a:pPr>
            <a:endParaRPr lang="en-ZA" dirty="0">
              <a:solidFill>
                <a:prstClr val="black"/>
              </a:solidFill>
              <a:latin typeface="Arial" panose="020B0604020202020204" pitchFamily="34" charset="0"/>
              <a:ea typeface="Gill Sans Light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r">
              <a:defRPr sz="1600" b="0" u="none">
                <a:solidFill>
                  <a:srgbClr val="660066"/>
                </a:solidFill>
                <a:latin typeface="Verdana" pitchFamily="34" charset="0"/>
              </a:defRPr>
            </a:lvl1pPr>
          </a:lstStyle>
          <a:p>
            <a:pPr defTabSz="1828800" hangingPunct="1">
              <a:defRPr/>
            </a:pPr>
            <a:r>
              <a:rPr lang="en-ZA" sz="2000" kern="1200" dirty="0"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228289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FORMATION SLIDE">
            <a:extLst>
              <a:ext uri="{FF2B5EF4-FFF2-40B4-BE49-F238E27FC236}">
                <a16:creationId xmlns:a16="http://schemas.microsoft.com/office/drawing/2014/main" xmlns="" id="{4A46A787-369D-C640-AD58-B878BB09E2C1}"/>
              </a:ext>
            </a:extLst>
          </p:cNvPr>
          <p:cNvSpPr txBox="1"/>
          <p:nvPr/>
        </p:nvSpPr>
        <p:spPr>
          <a:xfrm>
            <a:off x="914400" y="4554112"/>
            <a:ext cx="22840121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600">
                <a:solidFill>
                  <a:srgbClr val="E3883C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present to the Portfolio Committee on Sport, Arts and Culture a proposal shared with  Parliament for the ratification of the 2003 UNESCO Convention on Safeguarding Intangible Cultural Heritage (ICH).    </a:t>
            </a:r>
          </a:p>
          <a:p>
            <a:pPr algn="just"/>
            <a:endParaRPr lang="en-US" sz="6000" dirty="0"/>
          </a:p>
          <a:p>
            <a:pPr algn="just"/>
            <a:endParaRPr lang="en-US" sz="6000" dirty="0"/>
          </a:p>
        </p:txBody>
      </p:sp>
      <p:sp>
        <p:nvSpPr>
          <p:cNvPr id="3" name="HEADING">
            <a:extLst>
              <a:ext uri="{FF2B5EF4-FFF2-40B4-BE49-F238E27FC236}">
                <a16:creationId xmlns:a16="http://schemas.microsoft.com/office/drawing/2014/main" xmlns="" id="{573C00BE-90DE-AF45-B9A6-C1FE83F6567F}"/>
              </a:ext>
            </a:extLst>
          </p:cNvPr>
          <p:cNvSpPr txBox="1"/>
          <p:nvPr/>
        </p:nvSpPr>
        <p:spPr>
          <a:xfrm>
            <a:off x="1272209" y="1169028"/>
            <a:ext cx="21528156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6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US" sz="6000" b="1" dirty="0">
                <a:solidFill>
                  <a:srgbClr val="D87A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PURPOSE OF THE PRESENTATION</a:t>
            </a:r>
            <a:endParaRPr sz="6000" b="1" dirty="0">
              <a:solidFill>
                <a:srgbClr val="D87A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2B003F4F-D460-0E8E-0F12-32E4BEB54FA5}"/>
              </a:ext>
            </a:extLst>
          </p:cNvPr>
          <p:cNvSpPr txBox="1">
            <a:spLocks/>
          </p:cNvSpPr>
          <p:nvPr/>
        </p:nvSpPr>
        <p:spPr>
          <a:xfrm>
            <a:off x="22800365" y="12366172"/>
            <a:ext cx="1371733" cy="730250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660066"/>
                </a:solidFill>
                <a:effectLst/>
                <a:uFillTx/>
                <a:latin typeface="Verdana" pitchFamily="34" charset="0"/>
                <a:ea typeface="+mj-ea"/>
                <a:cs typeface="+mj-cs"/>
                <a:sym typeface="Helvetica Neue"/>
              </a:defRPr>
            </a:lvl1pPr>
            <a:lvl2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defTabSz="1828800" hangingPunct="1">
              <a:defRPr/>
            </a:pPr>
            <a:r>
              <a:rPr lang="en-ZA" sz="2000" kern="1200" dirty="0"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186635170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FORMATION SLIDE">
            <a:extLst>
              <a:ext uri="{FF2B5EF4-FFF2-40B4-BE49-F238E27FC236}">
                <a16:creationId xmlns:a16="http://schemas.microsoft.com/office/drawing/2014/main" xmlns="" id="{4A46A787-369D-C640-AD58-B878BB09E2C1}"/>
              </a:ext>
            </a:extLst>
          </p:cNvPr>
          <p:cNvSpPr txBox="1"/>
          <p:nvPr/>
        </p:nvSpPr>
        <p:spPr>
          <a:xfrm>
            <a:off x="406484" y="3998243"/>
            <a:ext cx="23259606" cy="5719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600">
                <a:solidFill>
                  <a:srgbClr val="E3883C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marL="857250" indent="-8572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Convention provides for the </a:t>
            </a:r>
            <a:r>
              <a:rPr lang="en-US" sz="4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safeguarding, preservation and promotion of ICH. </a:t>
            </a:r>
          </a:p>
          <a:p>
            <a:pPr marL="857250" indent="-8572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refers to </a:t>
            </a:r>
            <a:r>
              <a:rPr lang="en-US" sz="4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practices, representations, expressions, knowledge, skills as well as instruments, objects, artefacts and cultural spaces </a:t>
            </a: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associated with communities, groups and individuals and recognized as part of their cultural heritage. </a:t>
            </a:r>
          </a:p>
          <a:p>
            <a:pPr marL="857250" indent="-8572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is </a:t>
            </a:r>
            <a:r>
              <a:rPr lang="en-US" sz="4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transmitted from generation to generation</a:t>
            </a: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it is </a:t>
            </a:r>
            <a:r>
              <a:rPr lang="en-US" sz="4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constantly recreated</a:t>
            </a: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communities and groups in response to their environment, their interaction with nature and their history, and it </a:t>
            </a:r>
            <a:r>
              <a:rPr lang="en-US" sz="4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them with a sense of identity and continuity</a:t>
            </a: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6000" dirty="0"/>
          </a:p>
        </p:txBody>
      </p:sp>
      <p:sp>
        <p:nvSpPr>
          <p:cNvPr id="3" name="HEADING">
            <a:extLst>
              <a:ext uri="{FF2B5EF4-FFF2-40B4-BE49-F238E27FC236}">
                <a16:creationId xmlns:a16="http://schemas.microsoft.com/office/drawing/2014/main" xmlns="" id="{573C00BE-90DE-AF45-B9A6-C1FE83F6567F}"/>
              </a:ext>
            </a:extLst>
          </p:cNvPr>
          <p:cNvSpPr txBox="1"/>
          <p:nvPr/>
        </p:nvSpPr>
        <p:spPr>
          <a:xfrm>
            <a:off x="1272209" y="1169029"/>
            <a:ext cx="21528156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6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US" sz="6000" dirty="0"/>
              <a:t> </a:t>
            </a:r>
            <a:r>
              <a:rPr lang="en-US" sz="6000" b="1" dirty="0">
                <a:solidFill>
                  <a:srgbClr val="D87A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SUMMARY</a:t>
            </a:r>
            <a:endParaRPr sz="6000" b="1" dirty="0">
              <a:solidFill>
                <a:srgbClr val="D87A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FFCF671C-3C44-EAA1-5391-BDACD41BA581}"/>
              </a:ext>
            </a:extLst>
          </p:cNvPr>
          <p:cNvSpPr txBox="1">
            <a:spLocks/>
          </p:cNvSpPr>
          <p:nvPr/>
        </p:nvSpPr>
        <p:spPr>
          <a:xfrm>
            <a:off x="22800365" y="12366172"/>
            <a:ext cx="1371733" cy="730250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660066"/>
                </a:solidFill>
                <a:effectLst/>
                <a:uFillTx/>
                <a:latin typeface="Verdana" pitchFamily="34" charset="0"/>
                <a:ea typeface="+mj-ea"/>
                <a:cs typeface="+mj-cs"/>
                <a:sym typeface="Helvetica Neue"/>
              </a:defRPr>
            </a:lvl1pPr>
            <a:lvl2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defTabSz="1828800" hangingPunct="1">
              <a:defRPr/>
            </a:pPr>
            <a:r>
              <a:rPr lang="en-ZA" sz="2000" kern="1200" dirty="0"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244871773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FORMATION SLIDE">
            <a:extLst>
              <a:ext uri="{FF2B5EF4-FFF2-40B4-BE49-F238E27FC236}">
                <a16:creationId xmlns:a16="http://schemas.microsoft.com/office/drawing/2014/main" xmlns="" id="{4A46A787-369D-C640-AD58-B878BB09E2C1}"/>
              </a:ext>
            </a:extLst>
          </p:cNvPr>
          <p:cNvSpPr txBox="1"/>
          <p:nvPr/>
        </p:nvSpPr>
        <p:spPr>
          <a:xfrm>
            <a:off x="435429" y="3119867"/>
            <a:ext cx="23186571" cy="9535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600">
                <a:solidFill>
                  <a:srgbClr val="E3883C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marL="857250" indent="-8572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of the reason for the safeguarding of ICH is the realization that a significant aspect of it is under </a:t>
            </a:r>
            <a:r>
              <a:rPr lang="en-US" sz="4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threat of deterioration, disappearance and extinction</a:t>
            </a: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857250" indent="-8572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 other measures, the </a:t>
            </a:r>
            <a:r>
              <a:rPr lang="en-US" sz="4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 obliges state parties to identify, define and devise appropriate measures for its preservation</a:t>
            </a: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857250" indent="-8572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also encourages </a:t>
            </a:r>
            <a:r>
              <a:rPr lang="en-US" sz="4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countries to adopt legal, technical, administrative and financial measures to safeguard and promote ICH. </a:t>
            </a:r>
          </a:p>
          <a:p>
            <a:pPr marL="857250" indent="-8572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convention further in the safeguarding of ICH. </a:t>
            </a:r>
            <a:r>
              <a:rPr lang="en-US" sz="4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promotes regional, continental and international cooperation </a:t>
            </a:r>
            <a:endParaRPr lang="en-US" sz="4000" dirty="0">
              <a:solidFill>
                <a:srgbClr val="0606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features of the convention are that </a:t>
            </a:r>
            <a:r>
              <a:rPr lang="en-US" sz="4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parties must keep an updated representative list of ICH of humanity</a:t>
            </a: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where applicable, </a:t>
            </a:r>
            <a:r>
              <a:rPr lang="en-US" sz="4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list of Intangible Cultural Heritage in need of urgent safeguarding</a:t>
            </a:r>
            <a:r>
              <a:rPr lang="en-US" sz="48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endParaRPr lang="en-US" sz="6000" dirty="0"/>
          </a:p>
          <a:p>
            <a:pPr marL="857250" indent="-857250" algn="just">
              <a:buFont typeface="Arial" panose="020B0604020202020204" pitchFamily="34" charset="0"/>
              <a:buChar char="•"/>
            </a:pPr>
            <a:endParaRPr lang="en-US" sz="5400" dirty="0"/>
          </a:p>
        </p:txBody>
      </p:sp>
      <p:sp>
        <p:nvSpPr>
          <p:cNvPr id="3" name="HEADING">
            <a:extLst>
              <a:ext uri="{FF2B5EF4-FFF2-40B4-BE49-F238E27FC236}">
                <a16:creationId xmlns:a16="http://schemas.microsoft.com/office/drawing/2014/main" xmlns="" id="{573C00BE-90DE-AF45-B9A6-C1FE83F6567F}"/>
              </a:ext>
            </a:extLst>
          </p:cNvPr>
          <p:cNvSpPr txBox="1"/>
          <p:nvPr/>
        </p:nvSpPr>
        <p:spPr>
          <a:xfrm>
            <a:off x="1427922" y="198782"/>
            <a:ext cx="21528156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6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US" sz="6000" dirty="0"/>
              <a:t> </a:t>
            </a:r>
            <a:r>
              <a:rPr lang="en-US" sz="6000" b="1" dirty="0">
                <a:solidFill>
                  <a:srgbClr val="D87A12"/>
                </a:solidFill>
              </a:rPr>
              <a:t>2.   SUMMARY CONT.</a:t>
            </a:r>
          </a:p>
          <a:p>
            <a:pPr algn="l"/>
            <a:endParaRPr sz="600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DB4804D3-7191-CC33-1D9C-149CFECC1C11}"/>
              </a:ext>
            </a:extLst>
          </p:cNvPr>
          <p:cNvSpPr txBox="1">
            <a:spLocks/>
          </p:cNvSpPr>
          <p:nvPr/>
        </p:nvSpPr>
        <p:spPr>
          <a:xfrm>
            <a:off x="22936133" y="12290686"/>
            <a:ext cx="1371733" cy="730250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660066"/>
                </a:solidFill>
                <a:effectLst/>
                <a:uFillTx/>
                <a:latin typeface="Verdana" pitchFamily="34" charset="0"/>
                <a:ea typeface="+mj-ea"/>
                <a:cs typeface="+mj-cs"/>
                <a:sym typeface="Helvetica Neue"/>
              </a:defRPr>
            </a:lvl1pPr>
            <a:lvl2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defTabSz="1828800" hangingPunct="1">
              <a:defRPr/>
            </a:pPr>
            <a:r>
              <a:rPr lang="en-ZA" sz="2000" kern="1200" dirty="0"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328735500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FORMATION SLIDE">
            <a:extLst>
              <a:ext uri="{FF2B5EF4-FFF2-40B4-BE49-F238E27FC236}">
                <a16:creationId xmlns:a16="http://schemas.microsoft.com/office/drawing/2014/main" xmlns="" id="{4A46A787-369D-C640-AD58-B878BB09E2C1}"/>
              </a:ext>
            </a:extLst>
          </p:cNvPr>
          <p:cNvSpPr txBox="1"/>
          <p:nvPr/>
        </p:nvSpPr>
        <p:spPr>
          <a:xfrm>
            <a:off x="558248" y="3175784"/>
            <a:ext cx="23172610" cy="7997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600">
                <a:solidFill>
                  <a:srgbClr val="E3883C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marL="857250" indent="-8572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and effective management of South Africa’s living heritage has a </a:t>
            </a:r>
            <a:r>
              <a:rPr lang="en-US" sz="4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to promote social cohesion and nation building, thereby contributing to Outcome 14</a:t>
            </a: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857250" indent="-8572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 of Rights provides rights to cultural, religious and linguistic communities to enjoy their cultural practices</a:t>
            </a: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It also affirms that government is committed to the cultural, social and economic upliftment and well-being of </a:t>
            </a:r>
            <a:r>
              <a:rPr lang="en-US" sz="4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people without discrimination</a:t>
            </a: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Chapter 15 of the National Development Plan indicates that arts and cultural activities can play a major role in </a:t>
            </a:r>
            <a:r>
              <a:rPr lang="en-US" sz="4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healing and restoring pride among South African communities</a:t>
            </a: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57250" indent="-8572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White Paper on Arts, Culture and Heritage (2018) emphasizes the </a:t>
            </a:r>
            <a:r>
              <a:rPr lang="en-US" sz="4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of heritage in redressing historical inequalities, poverty eradication, employment growth and sustainable development.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endParaRPr lang="en-US" sz="4400" dirty="0"/>
          </a:p>
          <a:p>
            <a:pPr algn="just"/>
            <a:endParaRPr lang="en-US" sz="4400" dirty="0"/>
          </a:p>
        </p:txBody>
      </p:sp>
      <p:sp>
        <p:nvSpPr>
          <p:cNvPr id="3" name="HEADING">
            <a:extLst>
              <a:ext uri="{FF2B5EF4-FFF2-40B4-BE49-F238E27FC236}">
                <a16:creationId xmlns:a16="http://schemas.microsoft.com/office/drawing/2014/main" xmlns="" id="{573C00BE-90DE-AF45-B9A6-C1FE83F6567F}"/>
              </a:ext>
            </a:extLst>
          </p:cNvPr>
          <p:cNvSpPr txBox="1"/>
          <p:nvPr/>
        </p:nvSpPr>
        <p:spPr>
          <a:xfrm>
            <a:off x="1250437" y="281832"/>
            <a:ext cx="21528156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6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US" sz="6600" b="1" dirty="0">
                <a:solidFill>
                  <a:srgbClr val="D87A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DISCUSSION </a:t>
            </a:r>
          </a:p>
          <a:p>
            <a:endParaRPr sz="660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04E7759F-767D-3CE1-A552-15696E7CF12A}"/>
              </a:ext>
            </a:extLst>
          </p:cNvPr>
          <p:cNvSpPr txBox="1">
            <a:spLocks/>
          </p:cNvSpPr>
          <p:nvPr/>
        </p:nvSpPr>
        <p:spPr>
          <a:xfrm>
            <a:off x="22778593" y="12475030"/>
            <a:ext cx="1371733" cy="730250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660066"/>
                </a:solidFill>
                <a:effectLst/>
                <a:uFillTx/>
                <a:latin typeface="Verdana" pitchFamily="34" charset="0"/>
                <a:ea typeface="+mj-ea"/>
                <a:cs typeface="+mj-cs"/>
                <a:sym typeface="Helvetica Neue"/>
              </a:defRPr>
            </a:lvl1pPr>
            <a:lvl2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defTabSz="1828800" hangingPunct="1">
              <a:defRPr/>
            </a:pPr>
            <a:r>
              <a:rPr lang="en-ZA" sz="2000" kern="1200" dirty="0"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341964223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FORMATION SLIDE">
            <a:extLst>
              <a:ext uri="{FF2B5EF4-FFF2-40B4-BE49-F238E27FC236}">
                <a16:creationId xmlns:a16="http://schemas.microsoft.com/office/drawing/2014/main" xmlns="" id="{4A46A787-369D-C640-AD58-B878BB09E2C1}"/>
              </a:ext>
            </a:extLst>
          </p:cNvPr>
          <p:cNvSpPr txBox="1"/>
          <p:nvPr/>
        </p:nvSpPr>
        <p:spPr>
          <a:xfrm>
            <a:off x="838200" y="2980178"/>
            <a:ext cx="22707600" cy="864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600">
                <a:solidFill>
                  <a:srgbClr val="E3883C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marL="857250" indent="-8572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Intangible Cultural Heritage has potential to contribute to </a:t>
            </a:r>
            <a:r>
              <a:rPr lang="en-US" sz="4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cohesion and nation building on the social front and stimulating tourism development</a:t>
            </a: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creating job opportunities and enhancing investment climate, on the economic front. </a:t>
            </a:r>
          </a:p>
          <a:p>
            <a:pPr marL="857250" indent="-8572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aspects of ICH, whether one talks of performances, rituals and rites of passage, to name but a few, </a:t>
            </a:r>
            <a:r>
              <a:rPr lang="en-US" sz="4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place in a communal context</a:t>
            </a: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857250" indent="-8572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lot of </a:t>
            </a:r>
            <a:r>
              <a:rPr lang="en-US" sz="4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 and cooperation </a:t>
            </a: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essential. </a:t>
            </a:r>
          </a:p>
          <a:p>
            <a:pPr marL="857250" indent="-8572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most instances, </a:t>
            </a:r>
            <a:r>
              <a:rPr lang="en-US" sz="4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bonds and networks are forged</a:t>
            </a: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857250" indent="-8572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Later, these bonds and networks contribute to social capital and become an important reference point for individuals and groups. </a:t>
            </a:r>
          </a:p>
          <a:p>
            <a:pPr marL="857250" indent="-8572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2003 UNESCO Convention is explicit that its implementation </a:t>
            </a:r>
            <a:r>
              <a:rPr lang="en-US" sz="4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take place in the context of participation by communities, groups and non-governmental organizations</a:t>
            </a: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6000" dirty="0"/>
          </a:p>
        </p:txBody>
      </p:sp>
      <p:sp>
        <p:nvSpPr>
          <p:cNvPr id="3" name="HEADING">
            <a:extLst>
              <a:ext uri="{FF2B5EF4-FFF2-40B4-BE49-F238E27FC236}">
                <a16:creationId xmlns:a16="http://schemas.microsoft.com/office/drawing/2014/main" xmlns="" id="{573C00BE-90DE-AF45-B9A6-C1FE83F6567F}"/>
              </a:ext>
            </a:extLst>
          </p:cNvPr>
          <p:cNvSpPr txBox="1"/>
          <p:nvPr/>
        </p:nvSpPr>
        <p:spPr>
          <a:xfrm>
            <a:off x="1272209" y="622119"/>
            <a:ext cx="21528156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6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US" sz="6600" b="1" dirty="0">
                <a:solidFill>
                  <a:srgbClr val="D87A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DISCUSSION CONT.</a:t>
            </a:r>
            <a:endParaRPr sz="6600" b="1" dirty="0">
              <a:solidFill>
                <a:srgbClr val="D87A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27E5D577-400D-9184-AE30-1370E1D6B820}"/>
              </a:ext>
            </a:extLst>
          </p:cNvPr>
          <p:cNvSpPr txBox="1">
            <a:spLocks/>
          </p:cNvSpPr>
          <p:nvPr/>
        </p:nvSpPr>
        <p:spPr>
          <a:xfrm>
            <a:off x="22598610" y="12498249"/>
            <a:ext cx="1371733" cy="730250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660066"/>
                </a:solidFill>
                <a:effectLst/>
                <a:uFillTx/>
                <a:latin typeface="Verdana" pitchFamily="34" charset="0"/>
                <a:ea typeface="+mj-ea"/>
                <a:cs typeface="+mj-cs"/>
                <a:sym typeface="Helvetica Neue"/>
              </a:defRPr>
            </a:lvl1pPr>
            <a:lvl2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defTabSz="1828800" hangingPunct="1">
              <a:defRPr/>
            </a:pPr>
            <a:r>
              <a:rPr lang="en-ZA" sz="2000" kern="1200" dirty="0">
                <a:ea typeface="+mn-ea"/>
                <a:cs typeface="+mn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161706259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FORMATION SLIDE">
            <a:extLst>
              <a:ext uri="{FF2B5EF4-FFF2-40B4-BE49-F238E27FC236}">
                <a16:creationId xmlns:a16="http://schemas.microsoft.com/office/drawing/2014/main" xmlns="" id="{4A46A787-369D-C640-AD58-B878BB09E2C1}"/>
              </a:ext>
            </a:extLst>
          </p:cNvPr>
          <p:cNvSpPr txBox="1"/>
          <p:nvPr/>
        </p:nvSpPr>
        <p:spPr>
          <a:xfrm>
            <a:off x="491276" y="2841784"/>
            <a:ext cx="22620515" cy="8181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600">
                <a:solidFill>
                  <a:srgbClr val="E3883C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marL="857250" indent="-8572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of the advantages that will accrue to South Africa on ratification to the Convention is that </a:t>
            </a:r>
            <a:r>
              <a:rPr lang="en-US" sz="4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country will be party to the sharing of international expertise and best practice</a:t>
            </a: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857250" indent="-8572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will also </a:t>
            </a:r>
            <a:r>
              <a:rPr lang="en-US" sz="4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intensify regional cooperation and integration on cultural matters</a:t>
            </a: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857250" indent="-8572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Africa </a:t>
            </a:r>
            <a:r>
              <a:rPr lang="en-US" sz="4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shares borders with 6 countries namely, Zimbabwe, Mozambique, Namibia, Botswana, Lesotho and Eswatini.  </a:t>
            </a: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Africa also shares a lot of culture and heritage with these countries, whether one talks about </a:t>
            </a:r>
            <a:r>
              <a:rPr lang="en-US" sz="4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languages, music, dance and other cultural forms</a:t>
            </a: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857250" indent="-8572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Convention </a:t>
            </a:r>
            <a:r>
              <a:rPr lang="en-US" sz="4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for countries to develop joint lists</a:t>
            </a: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such as representative lists of ICH of humanity, </a:t>
            </a:r>
            <a:r>
              <a:rPr lang="en-US" sz="4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lists of ICH in need of urgent safeguarding</a:t>
            </a: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 well as bilateral cooperation between countries. </a:t>
            </a:r>
          </a:p>
          <a:p>
            <a:pPr marL="857250" indent="-8572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Department of Sport, Arts and Culture will </a:t>
            </a:r>
            <a:r>
              <a:rPr lang="en-US" sz="4000" b="1" dirty="0">
                <a:solidFill>
                  <a:srgbClr val="0606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this Convention to intensify regional and continental integration on arts, culture and heritage.</a:t>
            </a:r>
          </a:p>
          <a:p>
            <a:pPr marL="857250" indent="-857250" algn="just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sp>
        <p:nvSpPr>
          <p:cNvPr id="3" name="HEADING">
            <a:extLst>
              <a:ext uri="{FF2B5EF4-FFF2-40B4-BE49-F238E27FC236}">
                <a16:creationId xmlns:a16="http://schemas.microsoft.com/office/drawing/2014/main" xmlns="" id="{573C00BE-90DE-AF45-B9A6-C1FE83F6567F}"/>
              </a:ext>
            </a:extLst>
          </p:cNvPr>
          <p:cNvSpPr txBox="1"/>
          <p:nvPr/>
        </p:nvSpPr>
        <p:spPr>
          <a:xfrm>
            <a:off x="1272209" y="615031"/>
            <a:ext cx="21528156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6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US" sz="6600" b="1" dirty="0">
                <a:solidFill>
                  <a:srgbClr val="D87A12"/>
                </a:solidFill>
              </a:rPr>
              <a:t>3. DISCUSSION CONT.</a:t>
            </a:r>
          </a:p>
          <a:p>
            <a:endParaRPr sz="660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D59524FE-3826-56A2-FC08-D77C1891C31D}"/>
              </a:ext>
            </a:extLst>
          </p:cNvPr>
          <p:cNvSpPr txBox="1">
            <a:spLocks/>
          </p:cNvSpPr>
          <p:nvPr/>
        </p:nvSpPr>
        <p:spPr>
          <a:xfrm>
            <a:off x="22800365" y="12370719"/>
            <a:ext cx="1371733" cy="730250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660066"/>
                </a:solidFill>
                <a:effectLst/>
                <a:uFillTx/>
                <a:latin typeface="Verdana" pitchFamily="34" charset="0"/>
                <a:ea typeface="+mj-ea"/>
                <a:cs typeface="+mj-cs"/>
                <a:sym typeface="Helvetica Neue"/>
              </a:defRPr>
            </a:lvl1pPr>
            <a:lvl2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defTabSz="1828800" hangingPunct="1">
              <a:defRPr/>
            </a:pPr>
            <a:r>
              <a:rPr lang="en-ZA" sz="2000" kern="1200" dirty="0">
                <a:ea typeface="+mn-ea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xmlns="" val="240178765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FORMATION SLIDE">
            <a:extLst>
              <a:ext uri="{FF2B5EF4-FFF2-40B4-BE49-F238E27FC236}">
                <a16:creationId xmlns:a16="http://schemas.microsoft.com/office/drawing/2014/main" xmlns="" id="{4A46A787-369D-C640-AD58-B878BB09E2C1}"/>
              </a:ext>
            </a:extLst>
          </p:cNvPr>
          <p:cNvSpPr txBox="1"/>
          <p:nvPr/>
        </p:nvSpPr>
        <p:spPr>
          <a:xfrm>
            <a:off x="697632" y="3333699"/>
            <a:ext cx="22359257" cy="7658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600">
                <a:solidFill>
                  <a:srgbClr val="E3883C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marL="857250" indent="-8572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Generally, </a:t>
            </a:r>
            <a:r>
              <a:rPr lang="en-US" sz="4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globalization presents unique challenges to ICH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in most instances it </a:t>
            </a:r>
            <a:r>
              <a:rPr lang="en-US" sz="4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increases its marginalization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857250" indent="-8572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cultural forms such as </a:t>
            </a:r>
            <a:r>
              <a:rPr lang="en-US" sz="4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storytelling, some skills, techniques and performances are on the verge of extinction.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57250" indent="-8572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 prescribes certain measures for their safeguarding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such as the requirements for </a:t>
            </a:r>
            <a:r>
              <a:rPr lang="en-US" sz="4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government to identify and define ICH within its territory. </a:t>
            </a:r>
          </a:p>
          <a:p>
            <a:pPr marL="857250" indent="-8572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also requires state parties to </a:t>
            </a:r>
            <a:r>
              <a:rPr lang="en-US" sz="4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national inventories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 well as </a:t>
            </a:r>
            <a:r>
              <a:rPr lang="en-US" sz="4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policies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en-US" sz="6000" dirty="0"/>
          </a:p>
        </p:txBody>
      </p:sp>
      <p:sp>
        <p:nvSpPr>
          <p:cNvPr id="3" name="HEADING">
            <a:extLst>
              <a:ext uri="{FF2B5EF4-FFF2-40B4-BE49-F238E27FC236}">
                <a16:creationId xmlns:a16="http://schemas.microsoft.com/office/drawing/2014/main" xmlns="" id="{573C00BE-90DE-AF45-B9A6-C1FE83F6567F}"/>
              </a:ext>
            </a:extLst>
          </p:cNvPr>
          <p:cNvSpPr txBox="1"/>
          <p:nvPr/>
        </p:nvSpPr>
        <p:spPr>
          <a:xfrm>
            <a:off x="1113183" y="257222"/>
            <a:ext cx="21528156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6600">
                <a:solidFill>
                  <a:srgbClr val="0000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US" sz="6600" b="1" dirty="0">
                <a:solidFill>
                  <a:srgbClr val="D87A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DISCUSSION CONT.</a:t>
            </a:r>
          </a:p>
          <a:p>
            <a:endParaRPr sz="660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8535E9E1-B863-B60F-8142-71C49A7F1741}"/>
              </a:ext>
            </a:extLst>
          </p:cNvPr>
          <p:cNvSpPr txBox="1">
            <a:spLocks/>
          </p:cNvSpPr>
          <p:nvPr/>
        </p:nvSpPr>
        <p:spPr>
          <a:xfrm>
            <a:off x="22641339" y="12409715"/>
            <a:ext cx="1371733" cy="730250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660066"/>
                </a:solidFill>
                <a:effectLst/>
                <a:uFillTx/>
                <a:latin typeface="Verdana" pitchFamily="34" charset="0"/>
                <a:ea typeface="+mj-ea"/>
                <a:cs typeface="+mj-cs"/>
                <a:sym typeface="Helvetica Neue"/>
              </a:defRPr>
            </a:lvl1pPr>
            <a:lvl2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defTabSz="1828800" hangingPunct="1">
              <a:defRPr/>
            </a:pPr>
            <a:r>
              <a:rPr lang="en-ZA" sz="2000" kern="1200" dirty="0"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xmlns="" val="19261040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16D71302A7D64FBCFB260C41D505DD" ma:contentTypeVersion="11" ma:contentTypeDescription="Create a new document." ma:contentTypeScope="" ma:versionID="436220ebedf1c76764c464384b60e2e4">
  <xsd:schema xmlns:xsd="http://www.w3.org/2001/XMLSchema" xmlns:xs="http://www.w3.org/2001/XMLSchema" xmlns:p="http://schemas.microsoft.com/office/2006/metadata/properties" xmlns:ns3="56f06d23-ea71-4404-befd-d899b73f1b3a" xmlns:ns4="2e4cfca2-9e70-4ccc-a611-0e858680f7e9" targetNamespace="http://schemas.microsoft.com/office/2006/metadata/properties" ma:root="true" ma:fieldsID="74c5b40d39658c3ab239693ea00173cf" ns3:_="" ns4:_="">
    <xsd:import namespace="56f06d23-ea71-4404-befd-d899b73f1b3a"/>
    <xsd:import namespace="2e4cfca2-9e70-4ccc-a611-0e858680f7e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f06d23-ea71-4404-befd-d899b73f1b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4cfca2-9e70-4ccc-a611-0e858680f7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e4cfca2-9e70-4ccc-a611-0e858680f7e9" xsi:nil="true"/>
  </documentManagement>
</p:properties>
</file>

<file path=customXml/itemProps1.xml><?xml version="1.0" encoding="utf-8"?>
<ds:datastoreItem xmlns:ds="http://schemas.openxmlformats.org/officeDocument/2006/customXml" ds:itemID="{577FD156-DF7B-4F1A-B6C0-E3579A0518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E28992-CFD3-49A7-951A-05C50F09F9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f06d23-ea71-4404-befd-d899b73f1b3a"/>
    <ds:schemaRef ds:uri="2e4cfca2-9e70-4ccc-a611-0e858680f7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A8557F8-EAD7-4AB5-AFF3-7380ECE9F523}">
  <ds:schemaRefs>
    <ds:schemaRef ds:uri="http://purl.org/dc/elements/1.1/"/>
    <ds:schemaRef ds:uri="http://schemas.microsoft.com/office/infopath/2007/PartnerControls"/>
    <ds:schemaRef ds:uri="http://purl.org/dc/terms/"/>
    <ds:schemaRef ds:uri="http://www.w3.org/XML/1998/namespace"/>
    <ds:schemaRef ds:uri="2e4cfca2-9e70-4ccc-a611-0e858680f7e9"/>
    <ds:schemaRef ds:uri="http://schemas.microsoft.com/office/2006/documentManagement/types"/>
    <ds:schemaRef ds:uri="http://schemas.openxmlformats.org/package/2006/metadata/core-properties"/>
    <ds:schemaRef ds:uri="56f06d23-ea71-4404-befd-d899b73f1b3a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1608</Words>
  <Application>Microsoft Office PowerPoint</Application>
  <PresentationFormat>Custom</PresentationFormat>
  <Paragraphs>105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21_BasicWhite</vt:lpstr>
      <vt:lpstr>Office Theme</vt:lpstr>
      <vt:lpstr>Slide 1</vt:lpstr>
      <vt:lpstr>Table of contents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Maano Muhadi</dc:creator>
  <cp:lastModifiedBy>USER</cp:lastModifiedBy>
  <cp:revision>69</cp:revision>
  <dcterms:modified xsi:type="dcterms:W3CDTF">2023-05-05T14:15:30Z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0x0101002D16D71302A7D64FBCFB260C41D505DD</vt:lpwstr>
  </property>
</Properties>
</file>