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bookmarkIdSeed="2">
  <p:sldMasterIdLst>
    <p:sldMasterId id="2147483753" r:id="rId1"/>
  </p:sldMasterIdLst>
  <p:notesMasterIdLst>
    <p:notesMasterId r:id="rId36"/>
  </p:notesMasterIdLst>
  <p:handoutMasterIdLst>
    <p:handoutMasterId r:id="rId37"/>
  </p:handoutMasterIdLst>
  <p:sldIdLst>
    <p:sldId id="256" r:id="rId2"/>
    <p:sldId id="316" r:id="rId3"/>
    <p:sldId id="384" r:id="rId4"/>
    <p:sldId id="317" r:id="rId5"/>
    <p:sldId id="377" r:id="rId6"/>
    <p:sldId id="341" r:id="rId7"/>
    <p:sldId id="342" r:id="rId8"/>
    <p:sldId id="343" r:id="rId9"/>
    <p:sldId id="379" r:id="rId10"/>
    <p:sldId id="378" r:id="rId11"/>
    <p:sldId id="346" r:id="rId12"/>
    <p:sldId id="347" r:id="rId13"/>
    <p:sldId id="359" r:id="rId14"/>
    <p:sldId id="375" r:id="rId15"/>
    <p:sldId id="360" r:id="rId16"/>
    <p:sldId id="361" r:id="rId17"/>
    <p:sldId id="362" r:id="rId18"/>
    <p:sldId id="349" r:id="rId19"/>
    <p:sldId id="363" r:id="rId20"/>
    <p:sldId id="381" r:id="rId21"/>
    <p:sldId id="383" r:id="rId22"/>
    <p:sldId id="382" r:id="rId23"/>
    <p:sldId id="385" r:id="rId24"/>
    <p:sldId id="355" r:id="rId25"/>
    <p:sldId id="366" r:id="rId26"/>
    <p:sldId id="368" r:id="rId27"/>
    <p:sldId id="386" r:id="rId28"/>
    <p:sldId id="374" r:id="rId29"/>
    <p:sldId id="370" r:id="rId30"/>
    <p:sldId id="357" r:id="rId31"/>
    <p:sldId id="371" r:id="rId32"/>
    <p:sldId id="372" r:id="rId33"/>
    <p:sldId id="282" r:id="rId34"/>
    <p:sldId id="283" r:id="rId35"/>
  </p:sldIdLst>
  <p:sldSz cx="24371300" cy="13716000"/>
  <p:notesSz cx="6797675" cy="9926638"/>
  <p:defaultTextStyle>
    <a:lvl1pPr defTabSz="1828432">
      <a:defRPr sz="3600">
        <a:solidFill>
          <a:srgbClr val="737572"/>
        </a:solidFill>
        <a:latin typeface="+mj-lt"/>
        <a:ea typeface="+mj-ea"/>
        <a:cs typeface="+mj-cs"/>
        <a:sym typeface="Helvetica Neue"/>
      </a:defRPr>
    </a:lvl1pPr>
    <a:lvl2pPr defTabSz="1828432">
      <a:defRPr sz="3600">
        <a:solidFill>
          <a:srgbClr val="737572"/>
        </a:solidFill>
        <a:latin typeface="+mj-lt"/>
        <a:ea typeface="+mj-ea"/>
        <a:cs typeface="+mj-cs"/>
        <a:sym typeface="Helvetica Neue"/>
      </a:defRPr>
    </a:lvl2pPr>
    <a:lvl3pPr defTabSz="1828432">
      <a:defRPr sz="3600">
        <a:solidFill>
          <a:srgbClr val="737572"/>
        </a:solidFill>
        <a:latin typeface="+mj-lt"/>
        <a:ea typeface="+mj-ea"/>
        <a:cs typeface="+mj-cs"/>
        <a:sym typeface="Helvetica Neue"/>
      </a:defRPr>
    </a:lvl3pPr>
    <a:lvl4pPr defTabSz="1828432">
      <a:defRPr sz="3600">
        <a:solidFill>
          <a:srgbClr val="737572"/>
        </a:solidFill>
        <a:latin typeface="+mj-lt"/>
        <a:ea typeface="+mj-ea"/>
        <a:cs typeface="+mj-cs"/>
        <a:sym typeface="Helvetica Neue"/>
      </a:defRPr>
    </a:lvl4pPr>
    <a:lvl5pPr defTabSz="1828432">
      <a:defRPr sz="3600">
        <a:solidFill>
          <a:srgbClr val="737572"/>
        </a:solidFill>
        <a:latin typeface="+mj-lt"/>
        <a:ea typeface="+mj-ea"/>
        <a:cs typeface="+mj-cs"/>
        <a:sym typeface="Helvetica Neue"/>
      </a:defRPr>
    </a:lvl5pPr>
    <a:lvl6pPr defTabSz="1828432">
      <a:defRPr sz="3600">
        <a:solidFill>
          <a:srgbClr val="737572"/>
        </a:solidFill>
        <a:latin typeface="+mj-lt"/>
        <a:ea typeface="+mj-ea"/>
        <a:cs typeface="+mj-cs"/>
        <a:sym typeface="Helvetica Neue"/>
      </a:defRPr>
    </a:lvl6pPr>
    <a:lvl7pPr defTabSz="1828432">
      <a:defRPr sz="3600">
        <a:solidFill>
          <a:srgbClr val="737572"/>
        </a:solidFill>
        <a:latin typeface="+mj-lt"/>
        <a:ea typeface="+mj-ea"/>
        <a:cs typeface="+mj-cs"/>
        <a:sym typeface="Helvetica Neue"/>
      </a:defRPr>
    </a:lvl7pPr>
    <a:lvl8pPr defTabSz="1828432">
      <a:defRPr sz="3600">
        <a:solidFill>
          <a:srgbClr val="737572"/>
        </a:solidFill>
        <a:latin typeface="+mj-lt"/>
        <a:ea typeface="+mj-ea"/>
        <a:cs typeface="+mj-cs"/>
        <a:sym typeface="Helvetica Neue"/>
      </a:defRPr>
    </a:lvl8pPr>
    <a:lvl9pPr defTabSz="1828432">
      <a:defRPr sz="3600">
        <a:solidFill>
          <a:srgbClr val="737572"/>
        </a:solidFill>
        <a:latin typeface="+mj-lt"/>
        <a:ea typeface="+mj-ea"/>
        <a:cs typeface="+mj-cs"/>
        <a:sym typeface="Helvetica Neue"/>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 Makhalemele" initials="MM" lastIdx="3" clrIdx="0">
    <p:extLst>
      <p:ext uri="{19B8F6BF-5375-455C-9EA6-DF929625EA0E}">
        <p15:presenceInfo xmlns:p15="http://schemas.microsoft.com/office/powerpoint/2012/main" userId="S-1-5-21-3060868464-2438932559-1534353118-116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D7E40"/>
    <a:srgbClr val="B0DD7F"/>
    <a:srgbClr val="666633"/>
    <a:srgbClr val="FF66FF"/>
    <a:srgbClr val="FFFF99"/>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737572"/>
        </a:fontRef>
        <a:srgbClr val="737572"/>
      </a:tcTxStyle>
      <a:tcStyle>
        <a:tcBdr>
          <a:left>
            <a:ln w="12700" cap="flat">
              <a:solidFill>
                <a:srgbClr val="FAFCFF"/>
              </a:solidFill>
              <a:prstDash val="solid"/>
              <a:bevel/>
            </a:ln>
          </a:left>
          <a:right>
            <a:ln w="12700" cap="flat">
              <a:solidFill>
                <a:srgbClr val="FAFCFF"/>
              </a:solidFill>
              <a:prstDash val="solid"/>
              <a:bevel/>
            </a:ln>
          </a:right>
          <a:top>
            <a:ln w="12700" cap="flat">
              <a:solidFill>
                <a:srgbClr val="FAFCFF"/>
              </a:solidFill>
              <a:prstDash val="solid"/>
              <a:bevel/>
            </a:ln>
          </a:top>
          <a:bottom>
            <a:ln w="12700" cap="flat">
              <a:solidFill>
                <a:srgbClr val="FAFCFF"/>
              </a:solidFill>
              <a:prstDash val="solid"/>
              <a:bevel/>
            </a:ln>
          </a:bottom>
          <a:insideH>
            <a:ln w="12700" cap="flat">
              <a:solidFill>
                <a:srgbClr val="FAFCFF"/>
              </a:solidFill>
              <a:prstDash val="solid"/>
              <a:bevel/>
            </a:ln>
          </a:insideH>
          <a:insideV>
            <a:ln w="12700" cap="flat">
              <a:solidFill>
                <a:srgbClr val="FAFCFF"/>
              </a:solidFill>
              <a:prstDash val="solid"/>
              <a:bevel/>
            </a:ln>
          </a:insideV>
        </a:tcBdr>
        <a:fill>
          <a:solidFill>
            <a:srgbClr val="F4E7CB"/>
          </a:solidFill>
        </a:fill>
      </a:tcStyle>
    </a:wholeTbl>
    <a:band2H>
      <a:tcTxStyle/>
      <a:tcStyle>
        <a:tcBdr/>
        <a:fill>
          <a:solidFill>
            <a:srgbClr val="FAF3E7"/>
          </a:solidFill>
        </a:fill>
      </a:tcStyle>
    </a:band2H>
    <a:firstCol>
      <a:tcTxStyle b="on" i="on">
        <a:fontRef idx="major">
          <a:srgbClr val="FAFCFF"/>
        </a:fontRef>
        <a:srgbClr val="FAFCFF"/>
      </a:tcTxStyle>
      <a:tcStyle>
        <a:tcBdr>
          <a:left>
            <a:ln w="12700" cap="flat">
              <a:solidFill>
                <a:srgbClr val="FAFCFF"/>
              </a:solidFill>
              <a:prstDash val="solid"/>
              <a:bevel/>
            </a:ln>
          </a:left>
          <a:right>
            <a:ln w="12700" cap="flat">
              <a:solidFill>
                <a:srgbClr val="FAFCFF"/>
              </a:solidFill>
              <a:prstDash val="solid"/>
              <a:bevel/>
            </a:ln>
          </a:right>
          <a:top>
            <a:ln w="12700" cap="flat">
              <a:solidFill>
                <a:srgbClr val="FAFCFF"/>
              </a:solidFill>
              <a:prstDash val="solid"/>
              <a:bevel/>
            </a:ln>
          </a:top>
          <a:bottom>
            <a:ln w="12700" cap="flat">
              <a:solidFill>
                <a:srgbClr val="FAFCFF"/>
              </a:solidFill>
              <a:prstDash val="solid"/>
              <a:bevel/>
            </a:ln>
          </a:bottom>
          <a:insideH>
            <a:ln w="12700" cap="flat">
              <a:solidFill>
                <a:srgbClr val="FAFCFF"/>
              </a:solidFill>
              <a:prstDash val="solid"/>
              <a:bevel/>
            </a:ln>
          </a:insideH>
          <a:insideV>
            <a:ln w="12700" cap="flat">
              <a:solidFill>
                <a:srgbClr val="FAFCFF"/>
              </a:solidFill>
              <a:prstDash val="solid"/>
              <a:bevel/>
            </a:ln>
          </a:insideV>
        </a:tcBdr>
        <a:fill>
          <a:solidFill>
            <a:srgbClr val="E2BB19"/>
          </a:solidFill>
        </a:fill>
      </a:tcStyle>
    </a:firstCol>
    <a:lastRow>
      <a:tcTxStyle b="on" i="on">
        <a:fontRef idx="major">
          <a:srgbClr val="FAFCFF"/>
        </a:fontRef>
        <a:srgbClr val="FAFCFF"/>
      </a:tcTxStyle>
      <a:tcStyle>
        <a:tcBdr>
          <a:left>
            <a:ln w="12700" cap="flat">
              <a:solidFill>
                <a:srgbClr val="FAFCFF"/>
              </a:solidFill>
              <a:prstDash val="solid"/>
              <a:bevel/>
            </a:ln>
          </a:left>
          <a:right>
            <a:ln w="12700" cap="flat">
              <a:solidFill>
                <a:srgbClr val="FAFCFF"/>
              </a:solidFill>
              <a:prstDash val="solid"/>
              <a:bevel/>
            </a:ln>
          </a:right>
          <a:top>
            <a:ln w="38100" cap="flat">
              <a:solidFill>
                <a:srgbClr val="FAFCFF"/>
              </a:solidFill>
              <a:prstDash val="solid"/>
              <a:bevel/>
            </a:ln>
          </a:top>
          <a:bottom>
            <a:ln w="12700" cap="flat">
              <a:solidFill>
                <a:srgbClr val="FAFCFF"/>
              </a:solidFill>
              <a:prstDash val="solid"/>
              <a:bevel/>
            </a:ln>
          </a:bottom>
          <a:insideH>
            <a:ln w="12700" cap="flat">
              <a:solidFill>
                <a:srgbClr val="FAFCFF"/>
              </a:solidFill>
              <a:prstDash val="solid"/>
              <a:bevel/>
            </a:ln>
          </a:insideH>
          <a:insideV>
            <a:ln w="12700" cap="flat">
              <a:solidFill>
                <a:srgbClr val="FAFCFF"/>
              </a:solidFill>
              <a:prstDash val="solid"/>
              <a:bevel/>
            </a:ln>
          </a:insideV>
        </a:tcBdr>
        <a:fill>
          <a:solidFill>
            <a:srgbClr val="E2BB19"/>
          </a:solidFill>
        </a:fill>
      </a:tcStyle>
    </a:lastRow>
    <a:firstRow>
      <a:tcTxStyle b="on" i="on">
        <a:fontRef idx="major">
          <a:srgbClr val="FAFCFF"/>
        </a:fontRef>
        <a:srgbClr val="FAFCFF"/>
      </a:tcTxStyle>
      <a:tcStyle>
        <a:tcBdr>
          <a:left>
            <a:ln w="12700" cap="flat">
              <a:solidFill>
                <a:srgbClr val="FAFCFF"/>
              </a:solidFill>
              <a:prstDash val="solid"/>
              <a:bevel/>
            </a:ln>
          </a:left>
          <a:right>
            <a:ln w="12700" cap="flat">
              <a:solidFill>
                <a:srgbClr val="FAFCFF"/>
              </a:solidFill>
              <a:prstDash val="solid"/>
              <a:bevel/>
            </a:ln>
          </a:right>
          <a:top>
            <a:ln w="12700" cap="flat">
              <a:solidFill>
                <a:srgbClr val="FAFCFF"/>
              </a:solidFill>
              <a:prstDash val="solid"/>
              <a:bevel/>
            </a:ln>
          </a:top>
          <a:bottom>
            <a:ln w="38100" cap="flat">
              <a:solidFill>
                <a:srgbClr val="FAFCFF"/>
              </a:solidFill>
              <a:prstDash val="solid"/>
              <a:bevel/>
            </a:ln>
          </a:bottom>
          <a:insideH>
            <a:ln w="12700" cap="flat">
              <a:solidFill>
                <a:srgbClr val="FAFCFF"/>
              </a:solidFill>
              <a:prstDash val="solid"/>
              <a:bevel/>
            </a:ln>
          </a:insideH>
          <a:insideV>
            <a:ln w="12700" cap="flat">
              <a:solidFill>
                <a:srgbClr val="FAFCFF"/>
              </a:solidFill>
              <a:prstDash val="solid"/>
              <a:bevel/>
            </a:ln>
          </a:insideV>
        </a:tcBdr>
        <a:fill>
          <a:solidFill>
            <a:srgbClr val="E2BB19"/>
          </a:solidFill>
        </a:fill>
      </a:tcStyle>
    </a:firstRow>
  </a:tblStyle>
  <a:tblStyle styleId="{C7B018BB-80A7-4F77-B60F-C8B233D01FF8}" styleName="">
    <a:tblBg/>
    <a:wholeTbl>
      <a:tcTxStyle b="on" i="on">
        <a:fontRef idx="major">
          <a:srgbClr val="737572"/>
        </a:fontRef>
        <a:srgbClr val="737572"/>
      </a:tcTxStyle>
      <a:tcStyle>
        <a:tcBdr>
          <a:left>
            <a:ln w="12700" cap="flat">
              <a:solidFill>
                <a:srgbClr val="FAFCFF"/>
              </a:solidFill>
              <a:prstDash val="solid"/>
              <a:bevel/>
            </a:ln>
          </a:left>
          <a:right>
            <a:ln w="12700" cap="flat">
              <a:solidFill>
                <a:srgbClr val="FAFCFF"/>
              </a:solidFill>
              <a:prstDash val="solid"/>
              <a:bevel/>
            </a:ln>
          </a:right>
          <a:top>
            <a:ln w="12700" cap="flat">
              <a:solidFill>
                <a:srgbClr val="FAFCFF"/>
              </a:solidFill>
              <a:prstDash val="solid"/>
              <a:bevel/>
            </a:ln>
          </a:top>
          <a:bottom>
            <a:ln w="12700" cap="flat">
              <a:solidFill>
                <a:srgbClr val="FAFCFF"/>
              </a:solidFill>
              <a:prstDash val="solid"/>
              <a:bevel/>
            </a:ln>
          </a:bottom>
          <a:insideH>
            <a:ln w="12700" cap="flat">
              <a:solidFill>
                <a:srgbClr val="FAFCFF"/>
              </a:solidFill>
              <a:prstDash val="solid"/>
              <a:bevel/>
            </a:ln>
          </a:insideH>
          <a:insideV>
            <a:ln w="12700" cap="flat">
              <a:solidFill>
                <a:srgbClr val="FAFCFF"/>
              </a:solidFill>
              <a:prstDash val="solid"/>
              <a:bevel/>
            </a:ln>
          </a:insideV>
        </a:tcBdr>
        <a:fill>
          <a:solidFill>
            <a:srgbClr val="E2DACA"/>
          </a:solidFill>
        </a:fill>
      </a:tcStyle>
    </a:wholeTbl>
    <a:band2H>
      <a:tcTxStyle/>
      <a:tcStyle>
        <a:tcBdr/>
        <a:fill>
          <a:solidFill>
            <a:srgbClr val="F1EDE7"/>
          </a:solidFill>
        </a:fill>
      </a:tcStyle>
    </a:band2H>
    <a:firstCol>
      <a:tcTxStyle b="on" i="on">
        <a:fontRef idx="major">
          <a:srgbClr val="FAFCFF"/>
        </a:fontRef>
        <a:srgbClr val="FAFCFF"/>
      </a:tcTxStyle>
      <a:tcStyle>
        <a:tcBdr>
          <a:left>
            <a:ln w="12700" cap="flat">
              <a:solidFill>
                <a:srgbClr val="FAFCFF"/>
              </a:solidFill>
              <a:prstDash val="solid"/>
              <a:bevel/>
            </a:ln>
          </a:left>
          <a:right>
            <a:ln w="12700" cap="flat">
              <a:solidFill>
                <a:srgbClr val="FAFCFF"/>
              </a:solidFill>
              <a:prstDash val="solid"/>
              <a:bevel/>
            </a:ln>
          </a:right>
          <a:top>
            <a:ln w="12700" cap="flat">
              <a:solidFill>
                <a:srgbClr val="FAFCFF"/>
              </a:solidFill>
              <a:prstDash val="solid"/>
              <a:bevel/>
            </a:ln>
          </a:top>
          <a:bottom>
            <a:ln w="12700" cap="flat">
              <a:solidFill>
                <a:srgbClr val="FAFCFF"/>
              </a:solidFill>
              <a:prstDash val="solid"/>
              <a:bevel/>
            </a:ln>
          </a:bottom>
          <a:insideH>
            <a:ln w="12700" cap="flat">
              <a:solidFill>
                <a:srgbClr val="FAFCFF"/>
              </a:solidFill>
              <a:prstDash val="solid"/>
              <a:bevel/>
            </a:ln>
          </a:insideH>
          <a:insideV>
            <a:ln w="12700" cap="flat">
              <a:solidFill>
                <a:srgbClr val="FAFCFF"/>
              </a:solidFill>
              <a:prstDash val="solid"/>
              <a:bevel/>
            </a:ln>
          </a:insideV>
        </a:tcBdr>
        <a:fill>
          <a:solidFill>
            <a:srgbClr val="AA8C14"/>
          </a:solidFill>
        </a:fill>
      </a:tcStyle>
    </a:firstCol>
    <a:lastRow>
      <a:tcTxStyle b="on" i="on">
        <a:fontRef idx="major">
          <a:srgbClr val="FAFCFF"/>
        </a:fontRef>
        <a:srgbClr val="FAFCFF"/>
      </a:tcTxStyle>
      <a:tcStyle>
        <a:tcBdr>
          <a:left>
            <a:ln w="12700" cap="flat">
              <a:solidFill>
                <a:srgbClr val="FAFCFF"/>
              </a:solidFill>
              <a:prstDash val="solid"/>
              <a:bevel/>
            </a:ln>
          </a:left>
          <a:right>
            <a:ln w="12700" cap="flat">
              <a:solidFill>
                <a:srgbClr val="FAFCFF"/>
              </a:solidFill>
              <a:prstDash val="solid"/>
              <a:bevel/>
            </a:ln>
          </a:right>
          <a:top>
            <a:ln w="38100" cap="flat">
              <a:solidFill>
                <a:srgbClr val="FAFCFF"/>
              </a:solidFill>
              <a:prstDash val="solid"/>
              <a:bevel/>
            </a:ln>
          </a:top>
          <a:bottom>
            <a:ln w="12700" cap="flat">
              <a:solidFill>
                <a:srgbClr val="FAFCFF"/>
              </a:solidFill>
              <a:prstDash val="solid"/>
              <a:bevel/>
            </a:ln>
          </a:bottom>
          <a:insideH>
            <a:ln w="12700" cap="flat">
              <a:solidFill>
                <a:srgbClr val="FAFCFF"/>
              </a:solidFill>
              <a:prstDash val="solid"/>
              <a:bevel/>
            </a:ln>
          </a:insideH>
          <a:insideV>
            <a:ln w="12700" cap="flat">
              <a:solidFill>
                <a:srgbClr val="FAFCFF"/>
              </a:solidFill>
              <a:prstDash val="solid"/>
              <a:bevel/>
            </a:ln>
          </a:insideV>
        </a:tcBdr>
        <a:fill>
          <a:solidFill>
            <a:srgbClr val="AA8C14"/>
          </a:solidFill>
        </a:fill>
      </a:tcStyle>
    </a:lastRow>
    <a:firstRow>
      <a:tcTxStyle b="on" i="on">
        <a:fontRef idx="major">
          <a:srgbClr val="FAFCFF"/>
        </a:fontRef>
        <a:srgbClr val="FAFCFF"/>
      </a:tcTxStyle>
      <a:tcStyle>
        <a:tcBdr>
          <a:left>
            <a:ln w="12700" cap="flat">
              <a:solidFill>
                <a:srgbClr val="FAFCFF"/>
              </a:solidFill>
              <a:prstDash val="solid"/>
              <a:bevel/>
            </a:ln>
          </a:left>
          <a:right>
            <a:ln w="12700" cap="flat">
              <a:solidFill>
                <a:srgbClr val="FAFCFF"/>
              </a:solidFill>
              <a:prstDash val="solid"/>
              <a:bevel/>
            </a:ln>
          </a:right>
          <a:top>
            <a:ln w="12700" cap="flat">
              <a:solidFill>
                <a:srgbClr val="FAFCFF"/>
              </a:solidFill>
              <a:prstDash val="solid"/>
              <a:bevel/>
            </a:ln>
          </a:top>
          <a:bottom>
            <a:ln w="38100" cap="flat">
              <a:solidFill>
                <a:srgbClr val="FAFCFF"/>
              </a:solidFill>
              <a:prstDash val="solid"/>
              <a:bevel/>
            </a:ln>
          </a:bottom>
          <a:insideH>
            <a:ln w="12700" cap="flat">
              <a:solidFill>
                <a:srgbClr val="FAFCFF"/>
              </a:solidFill>
              <a:prstDash val="solid"/>
              <a:bevel/>
            </a:ln>
          </a:insideH>
          <a:insideV>
            <a:ln w="12700" cap="flat">
              <a:solidFill>
                <a:srgbClr val="FAFCFF"/>
              </a:solidFill>
              <a:prstDash val="solid"/>
              <a:bevel/>
            </a:ln>
          </a:insideV>
        </a:tcBdr>
        <a:fill>
          <a:solidFill>
            <a:srgbClr val="AA8C14"/>
          </a:solidFill>
        </a:fill>
      </a:tcStyle>
    </a:firstRow>
  </a:tblStyle>
  <a:tblStyle styleId="{EEE7283C-3CF3-47DC-8721-378D4A62B228}" styleName="">
    <a:tblBg/>
    <a:wholeTbl>
      <a:tcTxStyle b="on" i="on">
        <a:fontRef idx="major">
          <a:srgbClr val="737572"/>
        </a:fontRef>
        <a:srgbClr val="737572"/>
      </a:tcTxStyle>
      <a:tcStyle>
        <a:tcBdr>
          <a:left>
            <a:ln w="12700" cap="flat">
              <a:solidFill>
                <a:srgbClr val="FAFCFF"/>
              </a:solidFill>
              <a:prstDash val="solid"/>
              <a:bevel/>
            </a:ln>
          </a:left>
          <a:right>
            <a:ln w="12700" cap="flat">
              <a:solidFill>
                <a:srgbClr val="FAFCFF"/>
              </a:solidFill>
              <a:prstDash val="solid"/>
              <a:bevel/>
            </a:ln>
          </a:right>
          <a:top>
            <a:ln w="12700" cap="flat">
              <a:solidFill>
                <a:srgbClr val="FAFCFF"/>
              </a:solidFill>
              <a:prstDash val="solid"/>
              <a:bevel/>
            </a:ln>
          </a:top>
          <a:bottom>
            <a:ln w="12700" cap="flat">
              <a:solidFill>
                <a:srgbClr val="FAFCFF"/>
              </a:solidFill>
              <a:prstDash val="solid"/>
              <a:bevel/>
            </a:ln>
          </a:bottom>
          <a:insideH>
            <a:ln w="12700" cap="flat">
              <a:solidFill>
                <a:srgbClr val="FAFCFF"/>
              </a:solidFill>
              <a:prstDash val="solid"/>
              <a:bevel/>
            </a:ln>
          </a:insideH>
          <a:insideV>
            <a:ln w="12700" cap="flat">
              <a:solidFill>
                <a:srgbClr val="FAFCFF"/>
              </a:solidFill>
              <a:prstDash val="solid"/>
              <a:bevel/>
            </a:ln>
          </a:insideV>
        </a:tcBdr>
        <a:fill>
          <a:solidFill>
            <a:srgbClr val="CCCDCD"/>
          </a:solidFill>
        </a:fill>
      </a:tcStyle>
    </a:wholeTbl>
    <a:band2H>
      <a:tcTxStyle/>
      <a:tcStyle>
        <a:tcBdr/>
        <a:fill>
          <a:solidFill>
            <a:srgbClr val="E7E7E7"/>
          </a:solidFill>
        </a:fill>
      </a:tcStyle>
    </a:band2H>
    <a:firstCol>
      <a:tcTxStyle b="on" i="on">
        <a:fontRef idx="major">
          <a:srgbClr val="FAFCFF"/>
        </a:fontRef>
        <a:srgbClr val="FAFCFF"/>
      </a:tcTxStyle>
      <a:tcStyle>
        <a:tcBdr>
          <a:left>
            <a:ln w="12700" cap="flat">
              <a:solidFill>
                <a:srgbClr val="FAFCFF"/>
              </a:solidFill>
              <a:prstDash val="solid"/>
              <a:bevel/>
            </a:ln>
          </a:left>
          <a:right>
            <a:ln w="12700" cap="flat">
              <a:solidFill>
                <a:srgbClr val="FAFCFF"/>
              </a:solidFill>
              <a:prstDash val="solid"/>
              <a:bevel/>
            </a:ln>
          </a:right>
          <a:top>
            <a:ln w="12700" cap="flat">
              <a:solidFill>
                <a:srgbClr val="FAFCFF"/>
              </a:solidFill>
              <a:prstDash val="solid"/>
              <a:bevel/>
            </a:ln>
          </a:top>
          <a:bottom>
            <a:ln w="12700" cap="flat">
              <a:solidFill>
                <a:srgbClr val="FAFCFF"/>
              </a:solidFill>
              <a:prstDash val="solid"/>
              <a:bevel/>
            </a:ln>
          </a:bottom>
          <a:insideH>
            <a:ln w="12700" cap="flat">
              <a:solidFill>
                <a:srgbClr val="FAFCFF"/>
              </a:solidFill>
              <a:prstDash val="solid"/>
              <a:bevel/>
            </a:ln>
          </a:insideH>
          <a:insideV>
            <a:ln w="12700" cap="flat">
              <a:solidFill>
                <a:srgbClr val="FAFCFF"/>
              </a:solidFill>
              <a:prstDash val="solid"/>
              <a:bevel/>
            </a:ln>
          </a:insideV>
        </a:tcBdr>
        <a:fill>
          <a:solidFill>
            <a:srgbClr val="333C3C"/>
          </a:solidFill>
        </a:fill>
      </a:tcStyle>
    </a:firstCol>
    <a:lastRow>
      <a:tcTxStyle b="on" i="on">
        <a:fontRef idx="major">
          <a:srgbClr val="FAFCFF"/>
        </a:fontRef>
        <a:srgbClr val="FAFCFF"/>
      </a:tcTxStyle>
      <a:tcStyle>
        <a:tcBdr>
          <a:left>
            <a:ln w="12700" cap="flat">
              <a:solidFill>
                <a:srgbClr val="FAFCFF"/>
              </a:solidFill>
              <a:prstDash val="solid"/>
              <a:bevel/>
            </a:ln>
          </a:left>
          <a:right>
            <a:ln w="12700" cap="flat">
              <a:solidFill>
                <a:srgbClr val="FAFCFF"/>
              </a:solidFill>
              <a:prstDash val="solid"/>
              <a:bevel/>
            </a:ln>
          </a:right>
          <a:top>
            <a:ln w="38100" cap="flat">
              <a:solidFill>
                <a:srgbClr val="FAFCFF"/>
              </a:solidFill>
              <a:prstDash val="solid"/>
              <a:bevel/>
            </a:ln>
          </a:top>
          <a:bottom>
            <a:ln w="12700" cap="flat">
              <a:solidFill>
                <a:srgbClr val="FAFCFF"/>
              </a:solidFill>
              <a:prstDash val="solid"/>
              <a:bevel/>
            </a:ln>
          </a:bottom>
          <a:insideH>
            <a:ln w="12700" cap="flat">
              <a:solidFill>
                <a:srgbClr val="FAFCFF"/>
              </a:solidFill>
              <a:prstDash val="solid"/>
              <a:bevel/>
            </a:ln>
          </a:insideH>
          <a:insideV>
            <a:ln w="12700" cap="flat">
              <a:solidFill>
                <a:srgbClr val="FAFCFF"/>
              </a:solidFill>
              <a:prstDash val="solid"/>
              <a:bevel/>
            </a:ln>
          </a:insideV>
        </a:tcBdr>
        <a:fill>
          <a:solidFill>
            <a:srgbClr val="333C3C"/>
          </a:solidFill>
        </a:fill>
      </a:tcStyle>
    </a:lastRow>
    <a:firstRow>
      <a:tcTxStyle b="on" i="on">
        <a:fontRef idx="major">
          <a:srgbClr val="FAFCFF"/>
        </a:fontRef>
        <a:srgbClr val="FAFCFF"/>
      </a:tcTxStyle>
      <a:tcStyle>
        <a:tcBdr>
          <a:left>
            <a:ln w="12700" cap="flat">
              <a:solidFill>
                <a:srgbClr val="FAFCFF"/>
              </a:solidFill>
              <a:prstDash val="solid"/>
              <a:bevel/>
            </a:ln>
          </a:left>
          <a:right>
            <a:ln w="12700" cap="flat">
              <a:solidFill>
                <a:srgbClr val="FAFCFF"/>
              </a:solidFill>
              <a:prstDash val="solid"/>
              <a:bevel/>
            </a:ln>
          </a:right>
          <a:top>
            <a:ln w="12700" cap="flat">
              <a:solidFill>
                <a:srgbClr val="FAFCFF"/>
              </a:solidFill>
              <a:prstDash val="solid"/>
              <a:bevel/>
            </a:ln>
          </a:top>
          <a:bottom>
            <a:ln w="38100" cap="flat">
              <a:solidFill>
                <a:srgbClr val="FAFCFF"/>
              </a:solidFill>
              <a:prstDash val="solid"/>
              <a:bevel/>
            </a:ln>
          </a:bottom>
          <a:insideH>
            <a:ln w="12700" cap="flat">
              <a:solidFill>
                <a:srgbClr val="FAFCFF"/>
              </a:solidFill>
              <a:prstDash val="solid"/>
              <a:bevel/>
            </a:ln>
          </a:insideH>
          <a:insideV>
            <a:ln w="12700" cap="flat">
              <a:solidFill>
                <a:srgbClr val="FAFCFF"/>
              </a:solidFill>
              <a:prstDash val="solid"/>
              <a:bevel/>
            </a:ln>
          </a:insideV>
        </a:tcBdr>
        <a:fill>
          <a:solidFill>
            <a:srgbClr val="333C3C"/>
          </a:solidFill>
        </a:fill>
      </a:tcStyle>
    </a:firstRow>
  </a:tblStyle>
  <a:tblStyle styleId="{CF821DB8-F4EB-4A41-A1BA-3FCAFE7338EE}" styleName="">
    <a:tblBg/>
    <a:wholeTbl>
      <a:tcTxStyle b="on" i="on">
        <a:fontRef idx="major">
          <a:srgbClr val="737572"/>
        </a:fontRef>
        <a:srgbClr val="737572"/>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BEBEB"/>
          </a:solidFill>
        </a:fill>
      </a:tcStyle>
    </a:wholeTbl>
    <a:band2H>
      <a:tcTxStyle/>
      <a:tcStyle>
        <a:tcBdr/>
        <a:fill>
          <a:solidFill>
            <a:srgbClr val="FAFCFF"/>
          </a:solidFill>
        </a:fill>
      </a:tcStyle>
    </a:band2H>
    <a:firstCol>
      <a:tcTxStyle b="on" i="on">
        <a:fontRef idx="major">
          <a:srgbClr val="FAFCFF"/>
        </a:fontRef>
        <a:srgbClr val="FAFC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2BB19"/>
          </a:solidFill>
        </a:fill>
      </a:tcStyle>
    </a:firstCol>
    <a:lastRow>
      <a:tcTxStyle b="on" i="on">
        <a:fontRef idx="major">
          <a:srgbClr val="737572"/>
        </a:fontRef>
        <a:srgbClr val="737572"/>
      </a:tcTxStyle>
      <a:tcStyle>
        <a:tcBdr>
          <a:left>
            <a:ln w="12700" cap="flat">
              <a:noFill/>
              <a:miter lim="400000"/>
            </a:ln>
          </a:left>
          <a:right>
            <a:ln w="12700" cap="flat">
              <a:noFill/>
              <a:miter lim="400000"/>
            </a:ln>
          </a:right>
          <a:top>
            <a:ln w="50800" cap="flat">
              <a:solidFill>
                <a:srgbClr val="737572"/>
              </a:solidFill>
              <a:prstDash val="solid"/>
              <a:bevel/>
            </a:ln>
          </a:top>
          <a:bottom>
            <a:ln w="25400" cap="flat">
              <a:solidFill>
                <a:srgbClr val="737572"/>
              </a:solidFill>
              <a:prstDash val="solid"/>
              <a:bevel/>
            </a:ln>
          </a:bottom>
          <a:insideH>
            <a:ln w="12700" cap="flat">
              <a:noFill/>
              <a:miter lim="400000"/>
            </a:ln>
          </a:insideH>
          <a:insideV>
            <a:ln w="12700" cap="flat">
              <a:noFill/>
              <a:miter lim="400000"/>
            </a:ln>
          </a:insideV>
        </a:tcBdr>
        <a:fill>
          <a:solidFill>
            <a:srgbClr val="FAFCFF"/>
          </a:solidFill>
        </a:fill>
      </a:tcStyle>
    </a:lastRow>
    <a:firstRow>
      <a:tcTxStyle b="on" i="on">
        <a:fontRef idx="major">
          <a:srgbClr val="FAFCFF"/>
        </a:fontRef>
        <a:srgbClr val="FAFCFF"/>
      </a:tcTxStyle>
      <a:tcStyle>
        <a:tcBdr>
          <a:left>
            <a:ln w="12700" cap="flat">
              <a:noFill/>
              <a:miter lim="400000"/>
            </a:ln>
          </a:left>
          <a:right>
            <a:ln w="12700" cap="flat">
              <a:noFill/>
              <a:miter lim="400000"/>
            </a:ln>
          </a:right>
          <a:top>
            <a:ln w="25400" cap="flat">
              <a:solidFill>
                <a:srgbClr val="737572"/>
              </a:solidFill>
              <a:prstDash val="solid"/>
              <a:bevel/>
            </a:ln>
          </a:top>
          <a:bottom>
            <a:ln w="25400" cap="flat">
              <a:solidFill>
                <a:srgbClr val="737572"/>
              </a:solidFill>
              <a:prstDash val="solid"/>
              <a:bevel/>
            </a:ln>
          </a:bottom>
          <a:insideH>
            <a:ln w="12700" cap="flat">
              <a:noFill/>
              <a:miter lim="400000"/>
            </a:ln>
          </a:insideH>
          <a:insideV>
            <a:ln w="12700" cap="flat">
              <a:noFill/>
              <a:miter lim="400000"/>
            </a:ln>
          </a:insideV>
        </a:tcBdr>
        <a:fill>
          <a:solidFill>
            <a:srgbClr val="E2BB19"/>
          </a:solidFill>
        </a:fill>
      </a:tcStyle>
    </a:firstRow>
  </a:tblStyle>
  <a:tblStyle styleId="{33BA23B1-9221-436E-865A-0063620EA4FD}" styleName="">
    <a:tblBg/>
    <a:wholeTbl>
      <a:tcTxStyle b="on" i="on">
        <a:fontRef idx="major">
          <a:srgbClr val="737572"/>
        </a:fontRef>
        <a:srgbClr val="737572"/>
      </a:tcTxStyle>
      <a:tcStyle>
        <a:tcBdr>
          <a:left>
            <a:ln w="12700" cap="flat">
              <a:solidFill>
                <a:srgbClr val="FAFCFF"/>
              </a:solidFill>
              <a:prstDash val="solid"/>
              <a:bevel/>
            </a:ln>
          </a:left>
          <a:right>
            <a:ln w="12700" cap="flat">
              <a:solidFill>
                <a:srgbClr val="FAFCFF"/>
              </a:solidFill>
              <a:prstDash val="solid"/>
              <a:bevel/>
            </a:ln>
          </a:right>
          <a:top>
            <a:ln w="12700" cap="flat">
              <a:solidFill>
                <a:srgbClr val="FAFCFF"/>
              </a:solidFill>
              <a:prstDash val="solid"/>
              <a:bevel/>
            </a:ln>
          </a:top>
          <a:bottom>
            <a:ln w="12700" cap="flat">
              <a:solidFill>
                <a:srgbClr val="FAFCFF"/>
              </a:solidFill>
              <a:prstDash val="solid"/>
              <a:bevel/>
            </a:ln>
          </a:bottom>
          <a:insideH>
            <a:ln w="12700" cap="flat">
              <a:solidFill>
                <a:srgbClr val="FAFCFF"/>
              </a:solidFill>
              <a:prstDash val="solid"/>
              <a:bevel/>
            </a:ln>
          </a:insideH>
          <a:insideV>
            <a:ln w="12700" cap="flat">
              <a:solidFill>
                <a:srgbClr val="FAFCFF"/>
              </a:solidFill>
              <a:prstDash val="solid"/>
              <a:bevel/>
            </a:ln>
          </a:insideV>
        </a:tcBdr>
        <a:fill>
          <a:solidFill>
            <a:srgbClr val="D4D5D4"/>
          </a:solidFill>
        </a:fill>
      </a:tcStyle>
    </a:wholeTbl>
    <a:band2H>
      <a:tcTxStyle/>
      <a:tcStyle>
        <a:tcBdr/>
        <a:fill>
          <a:solidFill>
            <a:srgbClr val="EBEBEB"/>
          </a:solidFill>
        </a:fill>
      </a:tcStyle>
    </a:band2H>
    <a:firstCol>
      <a:tcTxStyle b="on" i="on">
        <a:fontRef idx="major">
          <a:srgbClr val="FAFCFF"/>
        </a:fontRef>
        <a:srgbClr val="FAFCFF"/>
      </a:tcTxStyle>
      <a:tcStyle>
        <a:tcBdr>
          <a:left>
            <a:ln w="12700" cap="flat">
              <a:solidFill>
                <a:srgbClr val="FAFCFF"/>
              </a:solidFill>
              <a:prstDash val="solid"/>
              <a:bevel/>
            </a:ln>
          </a:left>
          <a:right>
            <a:ln w="12700" cap="flat">
              <a:solidFill>
                <a:srgbClr val="FAFCFF"/>
              </a:solidFill>
              <a:prstDash val="solid"/>
              <a:bevel/>
            </a:ln>
          </a:right>
          <a:top>
            <a:ln w="12700" cap="flat">
              <a:solidFill>
                <a:srgbClr val="FAFCFF"/>
              </a:solidFill>
              <a:prstDash val="solid"/>
              <a:bevel/>
            </a:ln>
          </a:top>
          <a:bottom>
            <a:ln w="12700" cap="flat">
              <a:solidFill>
                <a:srgbClr val="FAFCFF"/>
              </a:solidFill>
              <a:prstDash val="solid"/>
              <a:bevel/>
            </a:ln>
          </a:bottom>
          <a:insideH>
            <a:ln w="12700" cap="flat">
              <a:solidFill>
                <a:srgbClr val="FAFCFF"/>
              </a:solidFill>
              <a:prstDash val="solid"/>
              <a:bevel/>
            </a:ln>
          </a:insideH>
          <a:insideV>
            <a:ln w="12700" cap="flat">
              <a:solidFill>
                <a:srgbClr val="FAFCFF"/>
              </a:solidFill>
              <a:prstDash val="solid"/>
              <a:bevel/>
            </a:ln>
          </a:insideV>
        </a:tcBdr>
        <a:fill>
          <a:solidFill>
            <a:srgbClr val="737572"/>
          </a:solidFill>
        </a:fill>
      </a:tcStyle>
    </a:firstCol>
    <a:lastRow>
      <a:tcTxStyle b="on" i="on">
        <a:fontRef idx="major">
          <a:srgbClr val="FAFCFF"/>
        </a:fontRef>
        <a:srgbClr val="FAFCFF"/>
      </a:tcTxStyle>
      <a:tcStyle>
        <a:tcBdr>
          <a:left>
            <a:ln w="12700" cap="flat">
              <a:solidFill>
                <a:srgbClr val="FAFCFF"/>
              </a:solidFill>
              <a:prstDash val="solid"/>
              <a:bevel/>
            </a:ln>
          </a:left>
          <a:right>
            <a:ln w="12700" cap="flat">
              <a:solidFill>
                <a:srgbClr val="FAFCFF"/>
              </a:solidFill>
              <a:prstDash val="solid"/>
              <a:bevel/>
            </a:ln>
          </a:right>
          <a:top>
            <a:ln w="38100" cap="flat">
              <a:solidFill>
                <a:srgbClr val="FAFCFF"/>
              </a:solidFill>
              <a:prstDash val="solid"/>
              <a:bevel/>
            </a:ln>
          </a:top>
          <a:bottom>
            <a:ln w="12700" cap="flat">
              <a:solidFill>
                <a:srgbClr val="FAFCFF"/>
              </a:solidFill>
              <a:prstDash val="solid"/>
              <a:bevel/>
            </a:ln>
          </a:bottom>
          <a:insideH>
            <a:ln w="12700" cap="flat">
              <a:solidFill>
                <a:srgbClr val="FAFCFF"/>
              </a:solidFill>
              <a:prstDash val="solid"/>
              <a:bevel/>
            </a:ln>
          </a:insideH>
          <a:insideV>
            <a:ln w="12700" cap="flat">
              <a:solidFill>
                <a:srgbClr val="FAFCFF"/>
              </a:solidFill>
              <a:prstDash val="solid"/>
              <a:bevel/>
            </a:ln>
          </a:insideV>
        </a:tcBdr>
        <a:fill>
          <a:solidFill>
            <a:srgbClr val="737572"/>
          </a:solidFill>
        </a:fill>
      </a:tcStyle>
    </a:lastRow>
    <a:firstRow>
      <a:tcTxStyle b="on" i="on">
        <a:fontRef idx="major">
          <a:srgbClr val="FAFCFF"/>
        </a:fontRef>
        <a:srgbClr val="FAFCFF"/>
      </a:tcTxStyle>
      <a:tcStyle>
        <a:tcBdr>
          <a:left>
            <a:ln w="12700" cap="flat">
              <a:solidFill>
                <a:srgbClr val="FAFCFF"/>
              </a:solidFill>
              <a:prstDash val="solid"/>
              <a:bevel/>
            </a:ln>
          </a:left>
          <a:right>
            <a:ln w="12700" cap="flat">
              <a:solidFill>
                <a:srgbClr val="FAFCFF"/>
              </a:solidFill>
              <a:prstDash val="solid"/>
              <a:bevel/>
            </a:ln>
          </a:right>
          <a:top>
            <a:ln w="12700" cap="flat">
              <a:solidFill>
                <a:srgbClr val="FAFCFF"/>
              </a:solidFill>
              <a:prstDash val="solid"/>
              <a:bevel/>
            </a:ln>
          </a:top>
          <a:bottom>
            <a:ln w="38100" cap="flat">
              <a:solidFill>
                <a:srgbClr val="FAFCFF"/>
              </a:solidFill>
              <a:prstDash val="solid"/>
              <a:bevel/>
            </a:ln>
          </a:bottom>
          <a:insideH>
            <a:ln w="12700" cap="flat">
              <a:solidFill>
                <a:srgbClr val="FAFCFF"/>
              </a:solidFill>
              <a:prstDash val="solid"/>
              <a:bevel/>
            </a:ln>
          </a:insideH>
          <a:insideV>
            <a:ln w="12700" cap="flat">
              <a:solidFill>
                <a:srgbClr val="FAFCFF"/>
              </a:solidFill>
              <a:prstDash val="solid"/>
              <a:bevel/>
            </a:ln>
          </a:insideV>
        </a:tcBdr>
        <a:fill>
          <a:solidFill>
            <a:srgbClr val="737572"/>
          </a:solidFill>
        </a:fill>
      </a:tcStyle>
    </a:firstRow>
  </a:tblStyle>
  <a:tblStyle styleId="{2708684C-4D16-4618-839F-0558EEFCDFE6}" styleName="">
    <a:tblBg/>
    <a:wholeTbl>
      <a:tcTxStyle b="on" i="on">
        <a:fontRef idx="major">
          <a:srgbClr val="737572"/>
        </a:fontRef>
        <a:srgbClr val="737572"/>
      </a:tcTxStyle>
      <a:tcStyle>
        <a:tcBdr>
          <a:left>
            <a:ln w="12700" cap="flat">
              <a:solidFill>
                <a:srgbClr val="737572"/>
              </a:solidFill>
              <a:prstDash val="solid"/>
              <a:bevel/>
            </a:ln>
          </a:left>
          <a:right>
            <a:ln w="12700" cap="flat">
              <a:solidFill>
                <a:srgbClr val="737572"/>
              </a:solidFill>
              <a:prstDash val="solid"/>
              <a:bevel/>
            </a:ln>
          </a:right>
          <a:top>
            <a:ln w="12700" cap="flat">
              <a:solidFill>
                <a:srgbClr val="737572"/>
              </a:solidFill>
              <a:prstDash val="solid"/>
              <a:bevel/>
            </a:ln>
          </a:top>
          <a:bottom>
            <a:ln w="12700" cap="flat">
              <a:solidFill>
                <a:srgbClr val="737572"/>
              </a:solidFill>
              <a:prstDash val="solid"/>
              <a:bevel/>
            </a:ln>
          </a:bottom>
          <a:insideH>
            <a:ln w="12700" cap="flat">
              <a:solidFill>
                <a:srgbClr val="737572"/>
              </a:solidFill>
              <a:prstDash val="solid"/>
              <a:bevel/>
            </a:ln>
          </a:insideH>
          <a:insideV>
            <a:ln w="12700" cap="flat">
              <a:solidFill>
                <a:srgbClr val="737572"/>
              </a:solidFill>
              <a:prstDash val="solid"/>
              <a:bevel/>
            </a:ln>
          </a:insideV>
        </a:tcBdr>
        <a:fill>
          <a:solidFill>
            <a:srgbClr val="737572">
              <a:alpha val="20000"/>
            </a:srgbClr>
          </a:solidFill>
        </a:fill>
      </a:tcStyle>
    </a:wholeTbl>
    <a:band2H>
      <a:tcTxStyle/>
      <a:tcStyle>
        <a:tcBdr/>
        <a:fill>
          <a:solidFill>
            <a:srgbClr val="FFFFFF"/>
          </a:solidFill>
        </a:fill>
      </a:tcStyle>
    </a:band2H>
    <a:firstCol>
      <a:tcTxStyle b="on" i="on">
        <a:fontRef idx="major">
          <a:srgbClr val="737572"/>
        </a:fontRef>
        <a:srgbClr val="737572"/>
      </a:tcTxStyle>
      <a:tcStyle>
        <a:tcBdr>
          <a:left>
            <a:ln w="12700" cap="flat">
              <a:solidFill>
                <a:srgbClr val="737572"/>
              </a:solidFill>
              <a:prstDash val="solid"/>
              <a:bevel/>
            </a:ln>
          </a:left>
          <a:right>
            <a:ln w="12700" cap="flat">
              <a:solidFill>
                <a:srgbClr val="737572"/>
              </a:solidFill>
              <a:prstDash val="solid"/>
              <a:bevel/>
            </a:ln>
          </a:right>
          <a:top>
            <a:ln w="12700" cap="flat">
              <a:solidFill>
                <a:srgbClr val="737572"/>
              </a:solidFill>
              <a:prstDash val="solid"/>
              <a:bevel/>
            </a:ln>
          </a:top>
          <a:bottom>
            <a:ln w="12700" cap="flat">
              <a:solidFill>
                <a:srgbClr val="737572"/>
              </a:solidFill>
              <a:prstDash val="solid"/>
              <a:bevel/>
            </a:ln>
          </a:bottom>
          <a:insideH>
            <a:ln w="12700" cap="flat">
              <a:solidFill>
                <a:srgbClr val="737572"/>
              </a:solidFill>
              <a:prstDash val="solid"/>
              <a:bevel/>
            </a:ln>
          </a:insideH>
          <a:insideV>
            <a:ln w="12700" cap="flat">
              <a:solidFill>
                <a:srgbClr val="737572"/>
              </a:solidFill>
              <a:prstDash val="solid"/>
              <a:bevel/>
            </a:ln>
          </a:insideV>
        </a:tcBdr>
        <a:fill>
          <a:solidFill>
            <a:srgbClr val="737572">
              <a:alpha val="20000"/>
            </a:srgbClr>
          </a:solidFill>
        </a:fill>
      </a:tcStyle>
    </a:firstCol>
    <a:lastRow>
      <a:tcTxStyle b="on" i="on">
        <a:fontRef idx="major">
          <a:srgbClr val="737572"/>
        </a:fontRef>
        <a:srgbClr val="737572"/>
      </a:tcTxStyle>
      <a:tcStyle>
        <a:tcBdr>
          <a:left>
            <a:ln w="12700" cap="flat">
              <a:solidFill>
                <a:srgbClr val="737572"/>
              </a:solidFill>
              <a:prstDash val="solid"/>
              <a:bevel/>
            </a:ln>
          </a:left>
          <a:right>
            <a:ln w="12700" cap="flat">
              <a:solidFill>
                <a:srgbClr val="737572"/>
              </a:solidFill>
              <a:prstDash val="solid"/>
              <a:bevel/>
            </a:ln>
          </a:right>
          <a:top>
            <a:ln w="50800" cap="flat">
              <a:solidFill>
                <a:srgbClr val="737572"/>
              </a:solidFill>
              <a:prstDash val="solid"/>
              <a:bevel/>
            </a:ln>
          </a:top>
          <a:bottom>
            <a:ln w="12700" cap="flat">
              <a:solidFill>
                <a:srgbClr val="737572"/>
              </a:solidFill>
              <a:prstDash val="solid"/>
              <a:bevel/>
            </a:ln>
          </a:bottom>
          <a:insideH>
            <a:ln w="12700" cap="flat">
              <a:solidFill>
                <a:srgbClr val="737572"/>
              </a:solidFill>
              <a:prstDash val="solid"/>
              <a:bevel/>
            </a:ln>
          </a:insideH>
          <a:insideV>
            <a:ln w="12700" cap="flat">
              <a:solidFill>
                <a:srgbClr val="737572"/>
              </a:solidFill>
              <a:prstDash val="solid"/>
              <a:bevel/>
            </a:ln>
          </a:insideV>
        </a:tcBdr>
        <a:fill>
          <a:noFill/>
        </a:fill>
      </a:tcStyle>
    </a:lastRow>
    <a:firstRow>
      <a:tcTxStyle b="on" i="on">
        <a:fontRef idx="major">
          <a:srgbClr val="737572"/>
        </a:fontRef>
        <a:srgbClr val="737572"/>
      </a:tcTxStyle>
      <a:tcStyle>
        <a:tcBdr>
          <a:left>
            <a:ln w="12700" cap="flat">
              <a:solidFill>
                <a:srgbClr val="737572"/>
              </a:solidFill>
              <a:prstDash val="solid"/>
              <a:bevel/>
            </a:ln>
          </a:left>
          <a:right>
            <a:ln w="12700" cap="flat">
              <a:solidFill>
                <a:srgbClr val="737572"/>
              </a:solidFill>
              <a:prstDash val="solid"/>
              <a:bevel/>
            </a:ln>
          </a:right>
          <a:top>
            <a:ln w="12700" cap="flat">
              <a:solidFill>
                <a:srgbClr val="737572"/>
              </a:solidFill>
              <a:prstDash val="solid"/>
              <a:bevel/>
            </a:ln>
          </a:top>
          <a:bottom>
            <a:ln w="25400" cap="flat">
              <a:solidFill>
                <a:srgbClr val="737572"/>
              </a:solidFill>
              <a:prstDash val="solid"/>
              <a:bevel/>
            </a:ln>
          </a:bottom>
          <a:insideH>
            <a:ln w="12700" cap="flat">
              <a:solidFill>
                <a:srgbClr val="737572"/>
              </a:solidFill>
              <a:prstDash val="solid"/>
              <a:bevel/>
            </a:ln>
          </a:insideH>
          <a:insideV>
            <a:ln w="12700" cap="flat">
              <a:solidFill>
                <a:srgbClr val="737572"/>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218" autoAdjust="0"/>
    <p:restoredTop sz="94404" autoAdjust="0"/>
  </p:normalViewPr>
  <p:slideViewPr>
    <p:cSldViewPr snapToGrid="0">
      <p:cViewPr varScale="1">
        <p:scale>
          <a:sx n="37" d="100"/>
          <a:sy n="37" d="100"/>
        </p:scale>
        <p:origin x="260" y="24"/>
      </p:cViewPr>
      <p:guideLst/>
    </p:cSldViewPr>
  </p:slideViewPr>
  <p:notesTextViewPr>
    <p:cViewPr>
      <p:scale>
        <a:sx n="1" d="1"/>
        <a:sy n="1" d="1"/>
      </p:scale>
      <p:origin x="0" y="0"/>
    </p:cViewPr>
  </p:notesTextViewPr>
  <p:sorterViewPr>
    <p:cViewPr>
      <p:scale>
        <a:sx n="40" d="100"/>
        <a:sy n="40" d="100"/>
      </p:scale>
      <p:origin x="0" y="-269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49E3F9-DA71-4A1A-85FB-C1CBEC34CAA4}" type="doc">
      <dgm:prSet loTypeId="urn:microsoft.com/office/officeart/2005/8/layout/pyramid1" loCatId="pyramid" qsTypeId="urn:microsoft.com/office/officeart/2005/8/quickstyle/simple1" qsCatId="simple" csTypeId="urn:microsoft.com/office/officeart/2005/8/colors/colorful1" csCatId="colorful" phldr="1"/>
      <dgm:spPr/>
    </dgm:pt>
    <dgm:pt modelId="{C3618B5E-93EA-4D1F-8615-D14A107EFFAB}">
      <dgm:prSet phldrT="[Text]" custT="1"/>
      <dgm:spPr>
        <a:solidFill>
          <a:srgbClr val="0D7E40"/>
        </a:solidFill>
      </dgm:spPr>
      <dgm:t>
        <a:bodyPr anchor="ctr"/>
        <a:lstStyle/>
        <a:p>
          <a:pPr algn="ctr">
            <a:lnSpc>
              <a:spcPct val="150000"/>
            </a:lnSpc>
            <a:spcAft>
              <a:spcPts val="0"/>
            </a:spcAft>
          </a:pPr>
          <a:r>
            <a:rPr lang="en-ZA" altLang="en-US" sz="2700" b="1" u="sng" dirty="0">
              <a:solidFill>
                <a:schemeClr val="tx1"/>
              </a:solidFill>
              <a:latin typeface="Arial" panose="020B0604020202020204" pitchFamily="34" charset="0"/>
              <a:cs typeface="Arial" panose="020B0604020202020204" pitchFamily="34" charset="0"/>
            </a:rPr>
            <a:t>Vision</a:t>
          </a:r>
          <a:r>
            <a:rPr lang="en-ZA" altLang="en-US" sz="2700" b="1" dirty="0">
              <a:solidFill>
                <a:schemeClr val="tx1"/>
              </a:solidFill>
              <a:latin typeface="Arial" panose="020B0604020202020204" pitchFamily="34" charset="0"/>
              <a:cs typeface="Arial" panose="020B0604020202020204" pitchFamily="34" charset="0"/>
            </a:rPr>
            <a:t>: </a:t>
          </a:r>
        </a:p>
        <a:p>
          <a:pPr algn="ctr">
            <a:lnSpc>
              <a:spcPct val="150000"/>
            </a:lnSpc>
            <a:spcAft>
              <a:spcPts val="0"/>
            </a:spcAft>
          </a:pPr>
          <a:r>
            <a:rPr lang="en-ZA" altLang="en-US" sz="2700" dirty="0">
              <a:solidFill>
                <a:schemeClr val="tx1"/>
              </a:solidFill>
              <a:latin typeface="Arial" panose="020B0604020202020204" pitchFamily="34" charset="0"/>
              <a:cs typeface="Arial" panose="020B0604020202020204" pitchFamily="34" charset="0"/>
            </a:rPr>
            <a:t>A World </a:t>
          </a:r>
        </a:p>
        <a:p>
          <a:pPr algn="ctr">
            <a:lnSpc>
              <a:spcPct val="150000"/>
            </a:lnSpc>
            <a:spcAft>
              <a:spcPts val="0"/>
            </a:spcAft>
          </a:pPr>
          <a:r>
            <a:rPr lang="en-ZA" altLang="en-US" sz="2700" dirty="0">
              <a:solidFill>
                <a:schemeClr val="tx1"/>
              </a:solidFill>
              <a:latin typeface="Arial" panose="020B0604020202020204" pitchFamily="34" charset="0"/>
              <a:cs typeface="Arial" panose="020B0604020202020204" pitchFamily="34" charset="0"/>
            </a:rPr>
            <a:t>Leading </a:t>
          </a:r>
        </a:p>
        <a:p>
          <a:pPr algn="ctr">
            <a:lnSpc>
              <a:spcPct val="150000"/>
            </a:lnSpc>
            <a:spcAft>
              <a:spcPts val="0"/>
            </a:spcAft>
          </a:pPr>
          <a:r>
            <a:rPr lang="en-ZA" altLang="en-US" sz="2700" dirty="0">
              <a:solidFill>
                <a:schemeClr val="tx1"/>
              </a:solidFill>
              <a:latin typeface="Arial" panose="020B0604020202020204" pitchFamily="34" charset="0"/>
              <a:cs typeface="Arial" panose="020B0604020202020204" pitchFamily="34" charset="0"/>
            </a:rPr>
            <a:t>Independent and </a:t>
          </a:r>
        </a:p>
        <a:p>
          <a:pPr algn="ctr">
            <a:lnSpc>
              <a:spcPct val="150000"/>
            </a:lnSpc>
            <a:spcAft>
              <a:spcPts val="0"/>
            </a:spcAft>
          </a:pPr>
          <a:r>
            <a:rPr lang="en-ZA" altLang="en-US" sz="2700" dirty="0">
              <a:solidFill>
                <a:schemeClr val="tx1"/>
              </a:solidFill>
              <a:latin typeface="Arial" panose="020B0604020202020204" pitchFamily="34" charset="0"/>
              <a:cs typeface="Arial" panose="020B0604020202020204" pitchFamily="34" charset="0"/>
            </a:rPr>
            <a:t>Impartial </a:t>
          </a:r>
        </a:p>
        <a:p>
          <a:pPr algn="ctr">
            <a:lnSpc>
              <a:spcPct val="150000"/>
            </a:lnSpc>
            <a:spcAft>
              <a:spcPts val="0"/>
            </a:spcAft>
          </a:pPr>
          <a:r>
            <a:rPr lang="en-ZA" altLang="en-US" sz="2700" dirty="0">
              <a:solidFill>
                <a:schemeClr val="tx1"/>
              </a:solidFill>
              <a:latin typeface="Arial" panose="020B0604020202020204" pitchFamily="34" charset="0"/>
              <a:cs typeface="Arial" panose="020B0604020202020204" pitchFamily="34" charset="0"/>
            </a:rPr>
            <a:t>Military Ombud Institution</a:t>
          </a:r>
          <a:endParaRPr lang="en-ZA" sz="2700" dirty="0">
            <a:latin typeface="Arial" panose="020B0604020202020204" pitchFamily="34" charset="0"/>
            <a:cs typeface="Arial" panose="020B0604020202020204" pitchFamily="34" charset="0"/>
          </a:endParaRPr>
        </a:p>
      </dgm:t>
    </dgm:pt>
    <dgm:pt modelId="{D7DB9968-FFF6-48EB-B61A-FEFB8BA86FBA}" type="parTrans" cxnId="{83BC418A-1AD2-4E01-BB71-58AA7DF3AF7C}">
      <dgm:prSet/>
      <dgm:spPr/>
      <dgm:t>
        <a:bodyPr/>
        <a:lstStyle/>
        <a:p>
          <a:pPr algn="ctr"/>
          <a:endParaRPr lang="en-ZA"/>
        </a:p>
      </dgm:t>
    </dgm:pt>
    <dgm:pt modelId="{A2E199D8-6750-4057-AEFF-7B28672A9C6A}" type="sibTrans" cxnId="{83BC418A-1AD2-4E01-BB71-58AA7DF3AF7C}">
      <dgm:prSet/>
      <dgm:spPr/>
      <dgm:t>
        <a:bodyPr/>
        <a:lstStyle/>
        <a:p>
          <a:pPr algn="ctr"/>
          <a:endParaRPr lang="en-ZA"/>
        </a:p>
      </dgm:t>
    </dgm:pt>
    <dgm:pt modelId="{71F37838-23BC-4D6D-9514-BA0284B7160E}">
      <dgm:prSet phldrT="[Text]" custT="1"/>
      <dgm:spPr>
        <a:solidFill>
          <a:schemeClr val="accent2"/>
        </a:solidFill>
      </dgm:spPr>
      <dgm:t>
        <a:bodyPr anchor="ctr"/>
        <a:lstStyle/>
        <a:p>
          <a:pPr algn="ctr">
            <a:lnSpc>
              <a:spcPct val="150000"/>
            </a:lnSpc>
            <a:spcAft>
              <a:spcPts val="0"/>
            </a:spcAft>
          </a:pPr>
          <a:r>
            <a:rPr lang="en-ZA" altLang="en-US" sz="2700" b="1" u="sng" dirty="0">
              <a:solidFill>
                <a:schemeClr val="tx1"/>
              </a:solidFill>
              <a:latin typeface="Arial" panose="020B0604020202020204" pitchFamily="34" charset="0"/>
              <a:cs typeface="Arial" panose="020B0604020202020204" pitchFamily="34" charset="0"/>
            </a:rPr>
            <a:t>Mission</a:t>
          </a:r>
          <a:r>
            <a:rPr lang="en-ZA" altLang="en-US" sz="2700" b="1" dirty="0">
              <a:solidFill>
                <a:schemeClr val="tx1"/>
              </a:solidFill>
              <a:latin typeface="Arial" panose="020B0604020202020204" pitchFamily="34" charset="0"/>
              <a:cs typeface="Arial" panose="020B0604020202020204" pitchFamily="34" charset="0"/>
            </a:rPr>
            <a:t>: </a:t>
          </a:r>
          <a:r>
            <a:rPr lang="en-US" altLang="en-US" sz="2700" dirty="0">
              <a:solidFill>
                <a:schemeClr val="tx1"/>
              </a:solidFill>
              <a:latin typeface="Arial" panose="020B0604020202020204" pitchFamily="34" charset="0"/>
              <a:cs typeface="Arial" panose="020B0604020202020204" pitchFamily="34" charset="0"/>
            </a:rPr>
            <a:t>To provide an Independent, </a:t>
          </a:r>
        </a:p>
        <a:p>
          <a:pPr algn="ctr">
            <a:lnSpc>
              <a:spcPct val="150000"/>
            </a:lnSpc>
            <a:spcAft>
              <a:spcPts val="0"/>
            </a:spcAft>
          </a:pPr>
          <a:r>
            <a:rPr lang="en-US" altLang="en-US" sz="2700" dirty="0">
              <a:solidFill>
                <a:schemeClr val="tx1"/>
              </a:solidFill>
              <a:latin typeface="Arial" panose="020B0604020202020204" pitchFamily="34" charset="0"/>
              <a:cs typeface="Arial" panose="020B0604020202020204" pitchFamily="34" charset="0"/>
            </a:rPr>
            <a:t>Impartial  and Expeditious Complaints</a:t>
          </a:r>
        </a:p>
        <a:p>
          <a:pPr algn="ctr">
            <a:lnSpc>
              <a:spcPct val="150000"/>
            </a:lnSpc>
            <a:spcAft>
              <a:spcPts val="0"/>
            </a:spcAft>
          </a:pPr>
          <a:r>
            <a:rPr lang="en-US" altLang="en-US" sz="2700" dirty="0">
              <a:solidFill>
                <a:schemeClr val="tx1"/>
              </a:solidFill>
              <a:latin typeface="Arial" panose="020B0604020202020204" pitchFamily="34" charset="0"/>
              <a:cs typeface="Arial" panose="020B0604020202020204" pitchFamily="34" charset="0"/>
            </a:rPr>
            <a:t>Resolution Process for Serving and Former</a:t>
          </a:r>
        </a:p>
        <a:p>
          <a:pPr algn="ctr">
            <a:lnSpc>
              <a:spcPct val="150000"/>
            </a:lnSpc>
            <a:spcAft>
              <a:spcPts val="0"/>
            </a:spcAft>
          </a:pPr>
          <a:r>
            <a:rPr lang="en-US" altLang="en-US" sz="2700" dirty="0">
              <a:solidFill>
                <a:schemeClr val="tx1"/>
              </a:solidFill>
              <a:latin typeface="Arial" panose="020B0604020202020204" pitchFamily="34" charset="0"/>
              <a:cs typeface="Arial" panose="020B0604020202020204" pitchFamily="34" charset="0"/>
            </a:rPr>
            <a:t>Members of the SANDF and the Public to Promote Good Governance.</a:t>
          </a:r>
        </a:p>
      </dgm:t>
    </dgm:pt>
    <dgm:pt modelId="{B59B600F-5630-4F4A-ACEE-CD3730995629}" type="parTrans" cxnId="{80D2A8D4-4888-46D2-9669-6B55E77E2666}">
      <dgm:prSet/>
      <dgm:spPr/>
      <dgm:t>
        <a:bodyPr/>
        <a:lstStyle/>
        <a:p>
          <a:pPr algn="ctr"/>
          <a:endParaRPr lang="en-ZA"/>
        </a:p>
      </dgm:t>
    </dgm:pt>
    <dgm:pt modelId="{96CA17B0-282E-4097-888B-31ABD9516336}" type="sibTrans" cxnId="{80D2A8D4-4888-46D2-9669-6B55E77E2666}">
      <dgm:prSet/>
      <dgm:spPr/>
      <dgm:t>
        <a:bodyPr/>
        <a:lstStyle/>
        <a:p>
          <a:pPr algn="ctr"/>
          <a:endParaRPr lang="en-ZA"/>
        </a:p>
      </dgm:t>
    </dgm:pt>
    <dgm:pt modelId="{C93B865F-F603-474E-9938-50D65589C3C7}">
      <dgm:prSet custT="1"/>
      <dgm:spPr>
        <a:solidFill>
          <a:srgbClr val="92D050"/>
        </a:solidFill>
      </dgm:spPr>
      <dgm:t>
        <a:bodyPr anchor="ctr"/>
        <a:lstStyle/>
        <a:p>
          <a:pPr algn="ctr">
            <a:lnSpc>
              <a:spcPct val="150000"/>
            </a:lnSpc>
            <a:spcAft>
              <a:spcPts val="0"/>
            </a:spcAft>
          </a:pPr>
          <a:r>
            <a:rPr lang="en-ZA" sz="2700" b="1" u="sng" dirty="0">
              <a:solidFill>
                <a:schemeClr val="tx1"/>
              </a:solidFill>
              <a:latin typeface="Arial" panose="020B0604020202020204" pitchFamily="34" charset="0"/>
              <a:cs typeface="Arial" panose="020B0604020202020204" pitchFamily="34" charset="0"/>
            </a:rPr>
            <a:t>Core Values</a:t>
          </a:r>
          <a:r>
            <a:rPr lang="en-ZA" sz="2700" dirty="0">
              <a:solidFill>
                <a:schemeClr val="tx1"/>
              </a:solidFill>
              <a:latin typeface="Arial" panose="020B0604020202020204" pitchFamily="34" charset="0"/>
              <a:cs typeface="Arial" panose="020B0604020202020204" pitchFamily="34" charset="0"/>
            </a:rPr>
            <a:t>. </a:t>
          </a:r>
          <a:r>
            <a:rPr lang="en-GB" sz="2700" dirty="0">
              <a:solidFill>
                <a:schemeClr val="tx1"/>
              </a:solidFill>
              <a:latin typeface="Arial" panose="020B0604020202020204" pitchFamily="34" charset="0"/>
              <a:cs typeface="Arial" panose="020B0604020202020204" pitchFamily="34" charset="0"/>
            </a:rPr>
            <a:t>The values reflect the work ethics and culture in support of the mission of the Office of the Military Ombud:</a:t>
          </a:r>
        </a:p>
        <a:p>
          <a:pPr algn="l">
            <a:lnSpc>
              <a:spcPct val="150000"/>
            </a:lnSpc>
            <a:spcAft>
              <a:spcPts val="0"/>
            </a:spcAft>
          </a:pPr>
          <a:r>
            <a:rPr lang="en-GB" sz="2700" dirty="0">
              <a:solidFill>
                <a:schemeClr val="tx1"/>
              </a:solidFill>
              <a:latin typeface="Arial" panose="020B0604020202020204" pitchFamily="34" charset="0"/>
              <a:cs typeface="Arial" panose="020B0604020202020204" pitchFamily="34" charset="0"/>
            </a:rPr>
            <a:t>Accountability;  Confidentiality;  Commitment ;  Impartiality;  Professionalism; I</a:t>
          </a:r>
          <a:r>
            <a:rPr lang="en-ZA" sz="2700" dirty="0">
              <a:solidFill>
                <a:schemeClr val="tx1"/>
              </a:solidFill>
              <a:latin typeface="Arial" panose="020B0604020202020204" pitchFamily="34" charset="0"/>
              <a:cs typeface="Arial" panose="020B0604020202020204" pitchFamily="34" charset="0"/>
            </a:rPr>
            <a:t>integrity; Courtesy and Transparency</a:t>
          </a:r>
          <a:endParaRPr lang="en-ZA" sz="2700" dirty="0">
            <a:latin typeface="Arial" panose="020B0604020202020204" pitchFamily="34" charset="0"/>
            <a:cs typeface="Arial" panose="020B0604020202020204" pitchFamily="34" charset="0"/>
          </a:endParaRPr>
        </a:p>
      </dgm:t>
    </dgm:pt>
    <dgm:pt modelId="{126ADED7-23F1-43E3-84A4-AEF5795B937F}" type="parTrans" cxnId="{6734F12C-A000-4E27-A803-28A76BEFD3CB}">
      <dgm:prSet/>
      <dgm:spPr/>
      <dgm:t>
        <a:bodyPr/>
        <a:lstStyle/>
        <a:p>
          <a:pPr algn="ctr"/>
          <a:endParaRPr lang="en-ZA"/>
        </a:p>
      </dgm:t>
    </dgm:pt>
    <dgm:pt modelId="{E4C108B8-0EB1-4F4D-85CE-68131E8FB360}" type="sibTrans" cxnId="{6734F12C-A000-4E27-A803-28A76BEFD3CB}">
      <dgm:prSet/>
      <dgm:spPr/>
      <dgm:t>
        <a:bodyPr/>
        <a:lstStyle/>
        <a:p>
          <a:pPr algn="ctr"/>
          <a:endParaRPr lang="en-ZA"/>
        </a:p>
      </dgm:t>
    </dgm:pt>
    <dgm:pt modelId="{4AFD01EC-FC9F-4555-8600-5261BB6A12CD}" type="pres">
      <dgm:prSet presAssocID="{6549E3F9-DA71-4A1A-85FB-C1CBEC34CAA4}" presName="Name0" presStyleCnt="0">
        <dgm:presLayoutVars>
          <dgm:dir/>
          <dgm:animLvl val="lvl"/>
          <dgm:resizeHandles val="exact"/>
        </dgm:presLayoutVars>
      </dgm:prSet>
      <dgm:spPr/>
    </dgm:pt>
    <dgm:pt modelId="{17AA3654-56F0-4117-85E3-EE291B4284D2}" type="pres">
      <dgm:prSet presAssocID="{C3618B5E-93EA-4D1F-8615-D14A107EFFAB}" presName="Name8" presStyleCnt="0"/>
      <dgm:spPr/>
    </dgm:pt>
    <dgm:pt modelId="{D2444DB1-10A8-415D-ADDF-6CA6CE9D39D0}" type="pres">
      <dgm:prSet presAssocID="{C3618B5E-93EA-4D1F-8615-D14A107EFFAB}" presName="level" presStyleLbl="node1" presStyleIdx="0" presStyleCnt="3">
        <dgm:presLayoutVars>
          <dgm:chMax val="1"/>
          <dgm:bulletEnabled val="1"/>
        </dgm:presLayoutVars>
      </dgm:prSet>
      <dgm:spPr/>
    </dgm:pt>
    <dgm:pt modelId="{379127E9-EA5F-4D2F-BCA4-3AEC70449241}" type="pres">
      <dgm:prSet presAssocID="{C3618B5E-93EA-4D1F-8615-D14A107EFFAB}" presName="levelTx" presStyleLbl="revTx" presStyleIdx="0" presStyleCnt="0">
        <dgm:presLayoutVars>
          <dgm:chMax val="1"/>
          <dgm:bulletEnabled val="1"/>
        </dgm:presLayoutVars>
      </dgm:prSet>
      <dgm:spPr/>
    </dgm:pt>
    <dgm:pt modelId="{F90AE31B-377F-4FB6-8DF8-814268B88731}" type="pres">
      <dgm:prSet presAssocID="{71F37838-23BC-4D6D-9514-BA0284B7160E}" presName="Name8" presStyleCnt="0"/>
      <dgm:spPr/>
    </dgm:pt>
    <dgm:pt modelId="{E6EACA4F-6725-40B8-92F0-69278C0EA603}" type="pres">
      <dgm:prSet presAssocID="{71F37838-23BC-4D6D-9514-BA0284B7160E}" presName="level" presStyleLbl="node1" presStyleIdx="1" presStyleCnt="3">
        <dgm:presLayoutVars>
          <dgm:chMax val="1"/>
          <dgm:bulletEnabled val="1"/>
        </dgm:presLayoutVars>
      </dgm:prSet>
      <dgm:spPr/>
    </dgm:pt>
    <dgm:pt modelId="{453F5494-BE5B-483E-8863-C755772AFCB8}" type="pres">
      <dgm:prSet presAssocID="{71F37838-23BC-4D6D-9514-BA0284B7160E}" presName="levelTx" presStyleLbl="revTx" presStyleIdx="0" presStyleCnt="0">
        <dgm:presLayoutVars>
          <dgm:chMax val="1"/>
          <dgm:bulletEnabled val="1"/>
        </dgm:presLayoutVars>
      </dgm:prSet>
      <dgm:spPr/>
    </dgm:pt>
    <dgm:pt modelId="{73477828-FEF4-46ED-8E18-F7CDBB02A179}" type="pres">
      <dgm:prSet presAssocID="{C93B865F-F603-474E-9938-50D65589C3C7}" presName="Name8" presStyleCnt="0"/>
      <dgm:spPr/>
    </dgm:pt>
    <dgm:pt modelId="{91DE75C7-811E-4D5B-8174-1E57ABD04EFB}" type="pres">
      <dgm:prSet presAssocID="{C93B865F-F603-474E-9938-50D65589C3C7}" presName="level" presStyleLbl="node1" presStyleIdx="2" presStyleCnt="3">
        <dgm:presLayoutVars>
          <dgm:chMax val="1"/>
          <dgm:bulletEnabled val="1"/>
        </dgm:presLayoutVars>
      </dgm:prSet>
      <dgm:spPr/>
    </dgm:pt>
    <dgm:pt modelId="{829DA9FD-6A12-48B5-BE8C-D349C1A9329B}" type="pres">
      <dgm:prSet presAssocID="{C93B865F-F603-474E-9938-50D65589C3C7}" presName="levelTx" presStyleLbl="revTx" presStyleIdx="0" presStyleCnt="0">
        <dgm:presLayoutVars>
          <dgm:chMax val="1"/>
          <dgm:bulletEnabled val="1"/>
        </dgm:presLayoutVars>
      </dgm:prSet>
      <dgm:spPr/>
    </dgm:pt>
  </dgm:ptLst>
  <dgm:cxnLst>
    <dgm:cxn modelId="{6734F12C-A000-4E27-A803-28A76BEFD3CB}" srcId="{6549E3F9-DA71-4A1A-85FB-C1CBEC34CAA4}" destId="{C93B865F-F603-474E-9938-50D65589C3C7}" srcOrd="2" destOrd="0" parTransId="{126ADED7-23F1-43E3-84A4-AEF5795B937F}" sibTransId="{E4C108B8-0EB1-4F4D-85CE-68131E8FB360}"/>
    <dgm:cxn modelId="{2B521F2F-0634-4C3B-9A52-5945B384CE25}" type="presOf" srcId="{C3618B5E-93EA-4D1F-8615-D14A107EFFAB}" destId="{D2444DB1-10A8-415D-ADDF-6CA6CE9D39D0}" srcOrd="0" destOrd="0" presId="urn:microsoft.com/office/officeart/2005/8/layout/pyramid1"/>
    <dgm:cxn modelId="{11614D40-D2A9-4331-B287-8DFD687BD4B0}" type="presOf" srcId="{C3618B5E-93EA-4D1F-8615-D14A107EFFAB}" destId="{379127E9-EA5F-4D2F-BCA4-3AEC70449241}" srcOrd="1" destOrd="0" presId="urn:microsoft.com/office/officeart/2005/8/layout/pyramid1"/>
    <dgm:cxn modelId="{00249D5C-1D50-44AD-86B1-E9C92DC7256A}" type="presOf" srcId="{C93B865F-F603-474E-9938-50D65589C3C7}" destId="{91DE75C7-811E-4D5B-8174-1E57ABD04EFB}" srcOrd="0" destOrd="0" presId="urn:microsoft.com/office/officeart/2005/8/layout/pyramid1"/>
    <dgm:cxn modelId="{3DEA7E66-D165-45CB-B203-67DDA360866D}" type="presOf" srcId="{71F37838-23BC-4D6D-9514-BA0284B7160E}" destId="{E6EACA4F-6725-40B8-92F0-69278C0EA603}" srcOrd="0" destOrd="0" presId="urn:microsoft.com/office/officeart/2005/8/layout/pyramid1"/>
    <dgm:cxn modelId="{1812AE6D-D8D9-4E0A-B351-1604B7D01E10}" type="presOf" srcId="{6549E3F9-DA71-4A1A-85FB-C1CBEC34CAA4}" destId="{4AFD01EC-FC9F-4555-8600-5261BB6A12CD}" srcOrd="0" destOrd="0" presId="urn:microsoft.com/office/officeart/2005/8/layout/pyramid1"/>
    <dgm:cxn modelId="{83BC418A-1AD2-4E01-BB71-58AA7DF3AF7C}" srcId="{6549E3F9-DA71-4A1A-85FB-C1CBEC34CAA4}" destId="{C3618B5E-93EA-4D1F-8615-D14A107EFFAB}" srcOrd="0" destOrd="0" parTransId="{D7DB9968-FFF6-48EB-B61A-FEFB8BA86FBA}" sibTransId="{A2E199D8-6750-4057-AEFF-7B28672A9C6A}"/>
    <dgm:cxn modelId="{F296F9A1-13F7-41ED-9E16-FE3F465AB2D4}" type="presOf" srcId="{C93B865F-F603-474E-9938-50D65589C3C7}" destId="{829DA9FD-6A12-48B5-BE8C-D349C1A9329B}" srcOrd="1" destOrd="0" presId="urn:microsoft.com/office/officeart/2005/8/layout/pyramid1"/>
    <dgm:cxn modelId="{42708FA9-F4BF-4982-96C8-90C210A91F67}" type="presOf" srcId="{71F37838-23BC-4D6D-9514-BA0284B7160E}" destId="{453F5494-BE5B-483E-8863-C755772AFCB8}" srcOrd="1" destOrd="0" presId="urn:microsoft.com/office/officeart/2005/8/layout/pyramid1"/>
    <dgm:cxn modelId="{80D2A8D4-4888-46D2-9669-6B55E77E2666}" srcId="{6549E3F9-DA71-4A1A-85FB-C1CBEC34CAA4}" destId="{71F37838-23BC-4D6D-9514-BA0284B7160E}" srcOrd="1" destOrd="0" parTransId="{B59B600F-5630-4F4A-ACEE-CD3730995629}" sibTransId="{96CA17B0-282E-4097-888B-31ABD9516336}"/>
    <dgm:cxn modelId="{F937321E-B93D-4F97-A475-6BC64CEC2CFC}" type="presParOf" srcId="{4AFD01EC-FC9F-4555-8600-5261BB6A12CD}" destId="{17AA3654-56F0-4117-85E3-EE291B4284D2}" srcOrd="0" destOrd="0" presId="urn:microsoft.com/office/officeart/2005/8/layout/pyramid1"/>
    <dgm:cxn modelId="{89EC194A-E5F1-4CC1-935F-5AF5098D2905}" type="presParOf" srcId="{17AA3654-56F0-4117-85E3-EE291B4284D2}" destId="{D2444DB1-10A8-415D-ADDF-6CA6CE9D39D0}" srcOrd="0" destOrd="0" presId="urn:microsoft.com/office/officeart/2005/8/layout/pyramid1"/>
    <dgm:cxn modelId="{6E6F805B-F881-4BAC-B268-8CCF827B63EA}" type="presParOf" srcId="{17AA3654-56F0-4117-85E3-EE291B4284D2}" destId="{379127E9-EA5F-4D2F-BCA4-3AEC70449241}" srcOrd="1" destOrd="0" presId="urn:microsoft.com/office/officeart/2005/8/layout/pyramid1"/>
    <dgm:cxn modelId="{46029F3A-4824-429F-B8EE-8E2DA0A3E7FF}" type="presParOf" srcId="{4AFD01EC-FC9F-4555-8600-5261BB6A12CD}" destId="{F90AE31B-377F-4FB6-8DF8-814268B88731}" srcOrd="1" destOrd="0" presId="urn:microsoft.com/office/officeart/2005/8/layout/pyramid1"/>
    <dgm:cxn modelId="{AF87168C-249B-4D6E-948F-BFA6D38F305E}" type="presParOf" srcId="{F90AE31B-377F-4FB6-8DF8-814268B88731}" destId="{E6EACA4F-6725-40B8-92F0-69278C0EA603}" srcOrd="0" destOrd="0" presId="urn:microsoft.com/office/officeart/2005/8/layout/pyramid1"/>
    <dgm:cxn modelId="{2124B871-AFBA-4AAA-87B8-4044A54B5134}" type="presParOf" srcId="{F90AE31B-377F-4FB6-8DF8-814268B88731}" destId="{453F5494-BE5B-483E-8863-C755772AFCB8}" srcOrd="1" destOrd="0" presId="urn:microsoft.com/office/officeart/2005/8/layout/pyramid1"/>
    <dgm:cxn modelId="{10BA93AD-D59B-4C20-A162-A3C65F5906ED}" type="presParOf" srcId="{4AFD01EC-FC9F-4555-8600-5261BB6A12CD}" destId="{73477828-FEF4-46ED-8E18-F7CDBB02A179}" srcOrd="2" destOrd="0" presId="urn:microsoft.com/office/officeart/2005/8/layout/pyramid1"/>
    <dgm:cxn modelId="{188CAFEC-F2F3-40B3-85A8-FABD906B19F4}" type="presParOf" srcId="{73477828-FEF4-46ED-8E18-F7CDBB02A179}" destId="{91DE75C7-811E-4D5B-8174-1E57ABD04EFB}" srcOrd="0" destOrd="0" presId="urn:microsoft.com/office/officeart/2005/8/layout/pyramid1"/>
    <dgm:cxn modelId="{F443F8FF-094A-492B-9CEB-D6333EEF4868}" type="presParOf" srcId="{73477828-FEF4-46ED-8E18-F7CDBB02A179}" destId="{829DA9FD-6A12-48B5-BE8C-D349C1A9329B}"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444DB1-10A8-415D-ADDF-6CA6CE9D39D0}">
      <dsp:nvSpPr>
        <dsp:cNvPr id="0" name=""/>
        <dsp:cNvSpPr/>
      </dsp:nvSpPr>
      <dsp:spPr>
        <a:xfrm>
          <a:off x="6712258" y="0"/>
          <a:ext cx="6712258" cy="4003158"/>
        </a:xfrm>
        <a:prstGeom prst="trapezoid">
          <a:avLst>
            <a:gd name="adj" fmla="val 83837"/>
          </a:avLst>
        </a:prstGeom>
        <a:solidFill>
          <a:srgbClr val="0D7E4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1200150">
            <a:lnSpc>
              <a:spcPct val="150000"/>
            </a:lnSpc>
            <a:spcBef>
              <a:spcPct val="0"/>
            </a:spcBef>
            <a:spcAft>
              <a:spcPts val="0"/>
            </a:spcAft>
            <a:buNone/>
          </a:pPr>
          <a:r>
            <a:rPr lang="en-ZA" altLang="en-US" sz="2700" b="1" u="sng" kern="1200" dirty="0">
              <a:solidFill>
                <a:schemeClr val="tx1"/>
              </a:solidFill>
              <a:latin typeface="Arial" panose="020B0604020202020204" pitchFamily="34" charset="0"/>
              <a:cs typeface="Arial" panose="020B0604020202020204" pitchFamily="34" charset="0"/>
            </a:rPr>
            <a:t>Vision</a:t>
          </a:r>
          <a:r>
            <a:rPr lang="en-ZA" altLang="en-US" sz="2700" b="1" kern="1200" dirty="0">
              <a:solidFill>
                <a:schemeClr val="tx1"/>
              </a:solidFill>
              <a:latin typeface="Arial" panose="020B0604020202020204" pitchFamily="34" charset="0"/>
              <a:cs typeface="Arial" panose="020B0604020202020204" pitchFamily="34" charset="0"/>
            </a:rPr>
            <a:t>: </a:t>
          </a:r>
        </a:p>
        <a:p>
          <a:pPr marL="0" lvl="0" indent="0" algn="ctr" defTabSz="1200150">
            <a:lnSpc>
              <a:spcPct val="150000"/>
            </a:lnSpc>
            <a:spcBef>
              <a:spcPct val="0"/>
            </a:spcBef>
            <a:spcAft>
              <a:spcPts val="0"/>
            </a:spcAft>
            <a:buNone/>
          </a:pPr>
          <a:r>
            <a:rPr lang="en-ZA" altLang="en-US" sz="2700" kern="1200" dirty="0">
              <a:solidFill>
                <a:schemeClr val="tx1"/>
              </a:solidFill>
              <a:latin typeface="Arial" panose="020B0604020202020204" pitchFamily="34" charset="0"/>
              <a:cs typeface="Arial" panose="020B0604020202020204" pitchFamily="34" charset="0"/>
            </a:rPr>
            <a:t>A World </a:t>
          </a:r>
        </a:p>
        <a:p>
          <a:pPr marL="0" lvl="0" indent="0" algn="ctr" defTabSz="1200150">
            <a:lnSpc>
              <a:spcPct val="150000"/>
            </a:lnSpc>
            <a:spcBef>
              <a:spcPct val="0"/>
            </a:spcBef>
            <a:spcAft>
              <a:spcPts val="0"/>
            </a:spcAft>
            <a:buNone/>
          </a:pPr>
          <a:r>
            <a:rPr lang="en-ZA" altLang="en-US" sz="2700" kern="1200" dirty="0">
              <a:solidFill>
                <a:schemeClr val="tx1"/>
              </a:solidFill>
              <a:latin typeface="Arial" panose="020B0604020202020204" pitchFamily="34" charset="0"/>
              <a:cs typeface="Arial" panose="020B0604020202020204" pitchFamily="34" charset="0"/>
            </a:rPr>
            <a:t>Leading </a:t>
          </a:r>
        </a:p>
        <a:p>
          <a:pPr marL="0" lvl="0" indent="0" algn="ctr" defTabSz="1200150">
            <a:lnSpc>
              <a:spcPct val="150000"/>
            </a:lnSpc>
            <a:spcBef>
              <a:spcPct val="0"/>
            </a:spcBef>
            <a:spcAft>
              <a:spcPts val="0"/>
            </a:spcAft>
            <a:buNone/>
          </a:pPr>
          <a:r>
            <a:rPr lang="en-ZA" altLang="en-US" sz="2700" kern="1200" dirty="0">
              <a:solidFill>
                <a:schemeClr val="tx1"/>
              </a:solidFill>
              <a:latin typeface="Arial" panose="020B0604020202020204" pitchFamily="34" charset="0"/>
              <a:cs typeface="Arial" panose="020B0604020202020204" pitchFamily="34" charset="0"/>
            </a:rPr>
            <a:t>Independent and </a:t>
          </a:r>
        </a:p>
        <a:p>
          <a:pPr marL="0" lvl="0" indent="0" algn="ctr" defTabSz="1200150">
            <a:lnSpc>
              <a:spcPct val="150000"/>
            </a:lnSpc>
            <a:spcBef>
              <a:spcPct val="0"/>
            </a:spcBef>
            <a:spcAft>
              <a:spcPts val="0"/>
            </a:spcAft>
            <a:buNone/>
          </a:pPr>
          <a:r>
            <a:rPr lang="en-ZA" altLang="en-US" sz="2700" kern="1200" dirty="0">
              <a:solidFill>
                <a:schemeClr val="tx1"/>
              </a:solidFill>
              <a:latin typeface="Arial" panose="020B0604020202020204" pitchFamily="34" charset="0"/>
              <a:cs typeface="Arial" panose="020B0604020202020204" pitchFamily="34" charset="0"/>
            </a:rPr>
            <a:t>Impartial </a:t>
          </a:r>
        </a:p>
        <a:p>
          <a:pPr marL="0" lvl="0" indent="0" algn="ctr" defTabSz="1200150">
            <a:lnSpc>
              <a:spcPct val="150000"/>
            </a:lnSpc>
            <a:spcBef>
              <a:spcPct val="0"/>
            </a:spcBef>
            <a:spcAft>
              <a:spcPts val="0"/>
            </a:spcAft>
            <a:buNone/>
          </a:pPr>
          <a:r>
            <a:rPr lang="en-ZA" altLang="en-US" sz="2700" kern="1200" dirty="0">
              <a:solidFill>
                <a:schemeClr val="tx1"/>
              </a:solidFill>
              <a:latin typeface="Arial" panose="020B0604020202020204" pitchFamily="34" charset="0"/>
              <a:cs typeface="Arial" panose="020B0604020202020204" pitchFamily="34" charset="0"/>
            </a:rPr>
            <a:t>Military Ombud Institution</a:t>
          </a:r>
          <a:endParaRPr lang="en-ZA" sz="2700" kern="1200" dirty="0">
            <a:latin typeface="Arial" panose="020B0604020202020204" pitchFamily="34" charset="0"/>
            <a:cs typeface="Arial" panose="020B0604020202020204" pitchFamily="34" charset="0"/>
          </a:endParaRPr>
        </a:p>
      </dsp:txBody>
      <dsp:txXfrm>
        <a:off x="6712258" y="0"/>
        <a:ext cx="6712258" cy="4003158"/>
      </dsp:txXfrm>
    </dsp:sp>
    <dsp:sp modelId="{E6EACA4F-6725-40B8-92F0-69278C0EA603}">
      <dsp:nvSpPr>
        <dsp:cNvPr id="0" name=""/>
        <dsp:cNvSpPr/>
      </dsp:nvSpPr>
      <dsp:spPr>
        <a:xfrm>
          <a:off x="3356129" y="4003158"/>
          <a:ext cx="13424516" cy="4003158"/>
        </a:xfrm>
        <a:prstGeom prst="trapezoid">
          <a:avLst>
            <a:gd name="adj" fmla="val 83837"/>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1200150">
            <a:lnSpc>
              <a:spcPct val="150000"/>
            </a:lnSpc>
            <a:spcBef>
              <a:spcPct val="0"/>
            </a:spcBef>
            <a:spcAft>
              <a:spcPts val="0"/>
            </a:spcAft>
            <a:buNone/>
          </a:pPr>
          <a:r>
            <a:rPr lang="en-ZA" altLang="en-US" sz="2700" b="1" u="sng" kern="1200" dirty="0">
              <a:solidFill>
                <a:schemeClr val="tx1"/>
              </a:solidFill>
              <a:latin typeface="Arial" panose="020B0604020202020204" pitchFamily="34" charset="0"/>
              <a:cs typeface="Arial" panose="020B0604020202020204" pitchFamily="34" charset="0"/>
            </a:rPr>
            <a:t>Mission</a:t>
          </a:r>
          <a:r>
            <a:rPr lang="en-ZA" altLang="en-US" sz="2700" b="1" kern="1200" dirty="0">
              <a:solidFill>
                <a:schemeClr val="tx1"/>
              </a:solidFill>
              <a:latin typeface="Arial" panose="020B0604020202020204" pitchFamily="34" charset="0"/>
              <a:cs typeface="Arial" panose="020B0604020202020204" pitchFamily="34" charset="0"/>
            </a:rPr>
            <a:t>: </a:t>
          </a:r>
          <a:r>
            <a:rPr lang="en-US" altLang="en-US" sz="2700" kern="1200" dirty="0">
              <a:solidFill>
                <a:schemeClr val="tx1"/>
              </a:solidFill>
              <a:latin typeface="Arial" panose="020B0604020202020204" pitchFamily="34" charset="0"/>
              <a:cs typeface="Arial" panose="020B0604020202020204" pitchFamily="34" charset="0"/>
            </a:rPr>
            <a:t>To provide an Independent, </a:t>
          </a:r>
        </a:p>
        <a:p>
          <a:pPr marL="0" lvl="0" indent="0" algn="ctr" defTabSz="1200150">
            <a:lnSpc>
              <a:spcPct val="150000"/>
            </a:lnSpc>
            <a:spcBef>
              <a:spcPct val="0"/>
            </a:spcBef>
            <a:spcAft>
              <a:spcPts val="0"/>
            </a:spcAft>
            <a:buNone/>
          </a:pPr>
          <a:r>
            <a:rPr lang="en-US" altLang="en-US" sz="2700" kern="1200" dirty="0">
              <a:solidFill>
                <a:schemeClr val="tx1"/>
              </a:solidFill>
              <a:latin typeface="Arial" panose="020B0604020202020204" pitchFamily="34" charset="0"/>
              <a:cs typeface="Arial" panose="020B0604020202020204" pitchFamily="34" charset="0"/>
            </a:rPr>
            <a:t>Impartial  and Expeditious Complaints</a:t>
          </a:r>
        </a:p>
        <a:p>
          <a:pPr marL="0" lvl="0" indent="0" algn="ctr" defTabSz="1200150">
            <a:lnSpc>
              <a:spcPct val="150000"/>
            </a:lnSpc>
            <a:spcBef>
              <a:spcPct val="0"/>
            </a:spcBef>
            <a:spcAft>
              <a:spcPts val="0"/>
            </a:spcAft>
            <a:buNone/>
          </a:pPr>
          <a:r>
            <a:rPr lang="en-US" altLang="en-US" sz="2700" kern="1200" dirty="0">
              <a:solidFill>
                <a:schemeClr val="tx1"/>
              </a:solidFill>
              <a:latin typeface="Arial" panose="020B0604020202020204" pitchFamily="34" charset="0"/>
              <a:cs typeface="Arial" panose="020B0604020202020204" pitchFamily="34" charset="0"/>
            </a:rPr>
            <a:t>Resolution Process for Serving and Former</a:t>
          </a:r>
        </a:p>
        <a:p>
          <a:pPr marL="0" lvl="0" indent="0" algn="ctr" defTabSz="1200150">
            <a:lnSpc>
              <a:spcPct val="150000"/>
            </a:lnSpc>
            <a:spcBef>
              <a:spcPct val="0"/>
            </a:spcBef>
            <a:spcAft>
              <a:spcPts val="0"/>
            </a:spcAft>
            <a:buNone/>
          </a:pPr>
          <a:r>
            <a:rPr lang="en-US" altLang="en-US" sz="2700" kern="1200" dirty="0">
              <a:solidFill>
                <a:schemeClr val="tx1"/>
              </a:solidFill>
              <a:latin typeface="Arial" panose="020B0604020202020204" pitchFamily="34" charset="0"/>
              <a:cs typeface="Arial" panose="020B0604020202020204" pitchFamily="34" charset="0"/>
            </a:rPr>
            <a:t>Members of the SANDF and the Public to Promote Good Governance.</a:t>
          </a:r>
        </a:p>
      </dsp:txBody>
      <dsp:txXfrm>
        <a:off x="5705419" y="4003158"/>
        <a:ext cx="8725935" cy="4003158"/>
      </dsp:txXfrm>
    </dsp:sp>
    <dsp:sp modelId="{91DE75C7-811E-4D5B-8174-1E57ABD04EFB}">
      <dsp:nvSpPr>
        <dsp:cNvPr id="0" name=""/>
        <dsp:cNvSpPr/>
      </dsp:nvSpPr>
      <dsp:spPr>
        <a:xfrm>
          <a:off x="0" y="8006317"/>
          <a:ext cx="20136774" cy="4003158"/>
        </a:xfrm>
        <a:prstGeom prst="trapezoid">
          <a:avLst>
            <a:gd name="adj" fmla="val 83837"/>
          </a:avLst>
        </a:prstGeom>
        <a:solidFill>
          <a:srgbClr val="92D05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1200150">
            <a:lnSpc>
              <a:spcPct val="150000"/>
            </a:lnSpc>
            <a:spcBef>
              <a:spcPct val="0"/>
            </a:spcBef>
            <a:spcAft>
              <a:spcPts val="0"/>
            </a:spcAft>
            <a:buNone/>
          </a:pPr>
          <a:r>
            <a:rPr lang="en-ZA" sz="2700" b="1" u="sng" kern="1200" dirty="0">
              <a:solidFill>
                <a:schemeClr val="tx1"/>
              </a:solidFill>
              <a:latin typeface="Arial" panose="020B0604020202020204" pitchFamily="34" charset="0"/>
              <a:cs typeface="Arial" panose="020B0604020202020204" pitchFamily="34" charset="0"/>
            </a:rPr>
            <a:t>Core Values</a:t>
          </a:r>
          <a:r>
            <a:rPr lang="en-ZA" sz="2700" kern="1200" dirty="0">
              <a:solidFill>
                <a:schemeClr val="tx1"/>
              </a:solidFill>
              <a:latin typeface="Arial" panose="020B0604020202020204" pitchFamily="34" charset="0"/>
              <a:cs typeface="Arial" panose="020B0604020202020204" pitchFamily="34" charset="0"/>
            </a:rPr>
            <a:t>. </a:t>
          </a:r>
          <a:r>
            <a:rPr lang="en-GB" sz="2700" kern="1200" dirty="0">
              <a:solidFill>
                <a:schemeClr val="tx1"/>
              </a:solidFill>
              <a:latin typeface="Arial" panose="020B0604020202020204" pitchFamily="34" charset="0"/>
              <a:cs typeface="Arial" panose="020B0604020202020204" pitchFamily="34" charset="0"/>
            </a:rPr>
            <a:t>The values reflect the work ethics and culture in support of the mission of the Office of the Military Ombud:</a:t>
          </a:r>
        </a:p>
        <a:p>
          <a:pPr marL="0" lvl="0" indent="0" algn="l" defTabSz="1200150">
            <a:lnSpc>
              <a:spcPct val="150000"/>
            </a:lnSpc>
            <a:spcBef>
              <a:spcPct val="0"/>
            </a:spcBef>
            <a:spcAft>
              <a:spcPts val="0"/>
            </a:spcAft>
            <a:buNone/>
          </a:pPr>
          <a:r>
            <a:rPr lang="en-GB" sz="2700" kern="1200" dirty="0">
              <a:solidFill>
                <a:schemeClr val="tx1"/>
              </a:solidFill>
              <a:latin typeface="Arial" panose="020B0604020202020204" pitchFamily="34" charset="0"/>
              <a:cs typeface="Arial" panose="020B0604020202020204" pitchFamily="34" charset="0"/>
            </a:rPr>
            <a:t>Accountability;  Confidentiality;  Commitment ;  Impartiality;  Professionalism; I</a:t>
          </a:r>
          <a:r>
            <a:rPr lang="en-ZA" sz="2700" kern="1200" dirty="0">
              <a:solidFill>
                <a:schemeClr val="tx1"/>
              </a:solidFill>
              <a:latin typeface="Arial" panose="020B0604020202020204" pitchFamily="34" charset="0"/>
              <a:cs typeface="Arial" panose="020B0604020202020204" pitchFamily="34" charset="0"/>
            </a:rPr>
            <a:t>integrity; Courtesy and Transparency</a:t>
          </a:r>
          <a:endParaRPr lang="en-ZA" sz="2700" kern="1200" dirty="0">
            <a:latin typeface="Arial" panose="020B0604020202020204" pitchFamily="34" charset="0"/>
            <a:cs typeface="Arial" panose="020B0604020202020204" pitchFamily="34" charset="0"/>
          </a:endParaRPr>
        </a:p>
      </dsp:txBody>
      <dsp:txXfrm>
        <a:off x="3523935" y="8006317"/>
        <a:ext cx="13088903" cy="4003158"/>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2945659" cy="498056"/>
          </a:xfrm>
          <a:prstGeom prst="rect">
            <a:avLst/>
          </a:prstGeom>
        </p:spPr>
        <p:txBody>
          <a:bodyPr vert="horz" lIns="91428" tIns="45715" rIns="91428" bIns="45715" rtlCol="0"/>
          <a:lstStyle>
            <a:lvl1pPr algn="l">
              <a:defRPr sz="1200"/>
            </a:lvl1pPr>
          </a:lstStyle>
          <a:p>
            <a:endParaRPr lang="en-ZA"/>
          </a:p>
        </p:txBody>
      </p:sp>
      <p:sp>
        <p:nvSpPr>
          <p:cNvPr id="3" name="Date Placeholder 2"/>
          <p:cNvSpPr>
            <a:spLocks noGrp="1"/>
          </p:cNvSpPr>
          <p:nvPr>
            <p:ph type="dt" sz="quarter" idx="1"/>
          </p:nvPr>
        </p:nvSpPr>
        <p:spPr>
          <a:xfrm>
            <a:off x="3850444" y="1"/>
            <a:ext cx="2945659" cy="498056"/>
          </a:xfrm>
          <a:prstGeom prst="rect">
            <a:avLst/>
          </a:prstGeom>
        </p:spPr>
        <p:txBody>
          <a:bodyPr vert="horz" lIns="91428" tIns="45715" rIns="91428" bIns="45715" rtlCol="0"/>
          <a:lstStyle>
            <a:lvl1pPr algn="r">
              <a:defRPr sz="1200"/>
            </a:lvl1pPr>
          </a:lstStyle>
          <a:p>
            <a:fld id="{B59F71F8-24A1-47E2-9564-16634130E6FA}" type="datetimeFigureOut">
              <a:rPr lang="en-ZA" smtClean="0"/>
              <a:t>2023/05/02</a:t>
            </a:fld>
            <a:endParaRPr lang="en-ZA"/>
          </a:p>
        </p:txBody>
      </p:sp>
      <p:sp>
        <p:nvSpPr>
          <p:cNvPr id="4" name="Footer Placeholder 3"/>
          <p:cNvSpPr>
            <a:spLocks noGrp="1"/>
          </p:cNvSpPr>
          <p:nvPr>
            <p:ph type="ftr" sz="quarter" idx="2"/>
          </p:nvPr>
        </p:nvSpPr>
        <p:spPr>
          <a:xfrm>
            <a:off x="2" y="9428585"/>
            <a:ext cx="2945659" cy="498055"/>
          </a:xfrm>
          <a:prstGeom prst="rect">
            <a:avLst/>
          </a:prstGeom>
        </p:spPr>
        <p:txBody>
          <a:bodyPr vert="horz" lIns="91428" tIns="45715" rIns="91428" bIns="45715" rtlCol="0" anchor="b"/>
          <a:lstStyle>
            <a:lvl1pPr algn="l">
              <a:defRPr sz="1200"/>
            </a:lvl1pPr>
          </a:lstStyle>
          <a:p>
            <a:endParaRPr lang="en-ZA"/>
          </a:p>
        </p:txBody>
      </p:sp>
      <p:sp>
        <p:nvSpPr>
          <p:cNvPr id="5" name="Slide Number Placeholder 4"/>
          <p:cNvSpPr>
            <a:spLocks noGrp="1"/>
          </p:cNvSpPr>
          <p:nvPr>
            <p:ph type="sldNum" sz="quarter" idx="3"/>
          </p:nvPr>
        </p:nvSpPr>
        <p:spPr>
          <a:xfrm>
            <a:off x="3850444" y="9428585"/>
            <a:ext cx="2945659" cy="498055"/>
          </a:xfrm>
          <a:prstGeom prst="rect">
            <a:avLst/>
          </a:prstGeom>
        </p:spPr>
        <p:txBody>
          <a:bodyPr vert="horz" lIns="91428" tIns="45715" rIns="91428" bIns="45715" rtlCol="0" anchor="b"/>
          <a:lstStyle>
            <a:lvl1pPr algn="r">
              <a:defRPr sz="1200"/>
            </a:lvl1pPr>
          </a:lstStyle>
          <a:p>
            <a:fld id="{CAC40E50-959D-4227-882A-38B7DAD5DED0}" type="slidenum">
              <a:rPr lang="en-ZA" smtClean="0"/>
              <a:t>‹#›</a:t>
            </a:fld>
            <a:endParaRPr lang="en-ZA"/>
          </a:p>
        </p:txBody>
      </p:sp>
    </p:spTree>
    <p:extLst>
      <p:ext uri="{BB962C8B-B14F-4D97-AF65-F5344CB8AC3E}">
        <p14:creationId xmlns:p14="http://schemas.microsoft.com/office/powerpoint/2010/main" val="237828510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77" name="Shape 277"/>
          <p:cNvSpPr>
            <a:spLocks noGrp="1" noRot="1" noChangeAspect="1"/>
          </p:cNvSpPr>
          <p:nvPr>
            <p:ph type="sldImg"/>
          </p:nvPr>
        </p:nvSpPr>
        <p:spPr>
          <a:xfrm>
            <a:off x="92075" y="744538"/>
            <a:ext cx="6613525" cy="3722687"/>
          </a:xfrm>
          <a:prstGeom prst="rect">
            <a:avLst/>
          </a:prstGeom>
        </p:spPr>
        <p:txBody>
          <a:bodyPr lIns="91428" tIns="45715" rIns="91428" bIns="45715"/>
          <a:lstStyle/>
          <a:p>
            <a:pPr lvl="0"/>
            <a:endParaRPr/>
          </a:p>
        </p:txBody>
      </p:sp>
      <p:sp>
        <p:nvSpPr>
          <p:cNvPr id="278" name="Shape 278"/>
          <p:cNvSpPr>
            <a:spLocks noGrp="1"/>
          </p:cNvSpPr>
          <p:nvPr>
            <p:ph type="body" sz="quarter" idx="1"/>
          </p:nvPr>
        </p:nvSpPr>
        <p:spPr>
          <a:xfrm>
            <a:off x="906357" y="4715155"/>
            <a:ext cx="4984962" cy="4466987"/>
          </a:xfrm>
          <a:prstGeom prst="rect">
            <a:avLst/>
          </a:prstGeom>
        </p:spPr>
        <p:txBody>
          <a:bodyPr lIns="91428" tIns="45715" rIns="91428" bIns="45715"/>
          <a:lstStyle/>
          <a:p>
            <a:pPr lvl="0"/>
            <a:endParaRPr/>
          </a:p>
        </p:txBody>
      </p:sp>
    </p:spTree>
    <p:extLst>
      <p:ext uri="{BB962C8B-B14F-4D97-AF65-F5344CB8AC3E}">
        <p14:creationId xmlns:p14="http://schemas.microsoft.com/office/powerpoint/2010/main" val="1255236062"/>
      </p:ext>
    </p:extLst>
  </p:cSld>
  <p:clrMap bg1="lt1" tx1="dk1" bg2="lt2" tx2="dk2" accent1="accent1" accent2="accent2" accent3="accent3" accent4="accent4" accent5="accent5" accent6="accent6" hlink="hlink" folHlink="folHlink"/>
  <p:hf sldNum="0" hdr="0" ftr="0" dt="0"/>
  <p:notesStyle>
    <a:lvl1pPr defTabSz="457200">
      <a:lnSpc>
        <a:spcPct val="117999"/>
      </a:lnSpc>
      <a:defRPr sz="2200">
        <a:latin typeface="+mj-lt"/>
        <a:ea typeface="+mj-ea"/>
        <a:cs typeface="+mj-cs"/>
        <a:sym typeface="Helvetica Neue"/>
      </a:defRPr>
    </a:lvl1pPr>
    <a:lvl2pPr indent="228600" defTabSz="457200">
      <a:lnSpc>
        <a:spcPct val="117999"/>
      </a:lnSpc>
      <a:defRPr sz="2200">
        <a:latin typeface="+mj-lt"/>
        <a:ea typeface="+mj-ea"/>
        <a:cs typeface="+mj-cs"/>
        <a:sym typeface="Helvetica Neue"/>
      </a:defRPr>
    </a:lvl2pPr>
    <a:lvl3pPr indent="457200" defTabSz="457200">
      <a:lnSpc>
        <a:spcPct val="117999"/>
      </a:lnSpc>
      <a:defRPr sz="2200">
        <a:latin typeface="+mj-lt"/>
        <a:ea typeface="+mj-ea"/>
        <a:cs typeface="+mj-cs"/>
        <a:sym typeface="Helvetica Neue"/>
      </a:defRPr>
    </a:lvl3pPr>
    <a:lvl4pPr indent="685800" defTabSz="457200">
      <a:lnSpc>
        <a:spcPct val="117999"/>
      </a:lnSpc>
      <a:defRPr sz="2200">
        <a:latin typeface="+mj-lt"/>
        <a:ea typeface="+mj-ea"/>
        <a:cs typeface="+mj-cs"/>
        <a:sym typeface="Helvetica Neue"/>
      </a:defRPr>
    </a:lvl4pPr>
    <a:lvl5pPr indent="914400" defTabSz="457200">
      <a:lnSpc>
        <a:spcPct val="117999"/>
      </a:lnSpc>
      <a:defRPr sz="2200">
        <a:latin typeface="+mj-lt"/>
        <a:ea typeface="+mj-ea"/>
        <a:cs typeface="+mj-cs"/>
        <a:sym typeface="Helvetica Neue"/>
      </a:defRPr>
    </a:lvl5pPr>
    <a:lvl6pPr indent="1143000" defTabSz="457200">
      <a:lnSpc>
        <a:spcPct val="117999"/>
      </a:lnSpc>
      <a:defRPr sz="2200">
        <a:latin typeface="+mj-lt"/>
        <a:ea typeface="+mj-ea"/>
        <a:cs typeface="+mj-cs"/>
        <a:sym typeface="Helvetica Neue"/>
      </a:defRPr>
    </a:lvl6pPr>
    <a:lvl7pPr indent="1371600" defTabSz="457200">
      <a:lnSpc>
        <a:spcPct val="117999"/>
      </a:lnSpc>
      <a:defRPr sz="2200">
        <a:latin typeface="+mj-lt"/>
        <a:ea typeface="+mj-ea"/>
        <a:cs typeface="+mj-cs"/>
        <a:sym typeface="Helvetica Neue"/>
      </a:defRPr>
    </a:lvl7pPr>
    <a:lvl8pPr indent="1600200" defTabSz="457200">
      <a:lnSpc>
        <a:spcPct val="117999"/>
      </a:lnSpc>
      <a:defRPr sz="2200">
        <a:latin typeface="+mj-lt"/>
        <a:ea typeface="+mj-ea"/>
        <a:cs typeface="+mj-cs"/>
        <a:sym typeface="Helvetica Neue"/>
      </a:defRPr>
    </a:lvl8pPr>
    <a:lvl9pPr indent="1828800" defTabSz="457200">
      <a:lnSpc>
        <a:spcPct val="117999"/>
      </a:lnSpc>
      <a:defRPr sz="2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Tree>
    <p:extLst>
      <p:ext uri="{BB962C8B-B14F-4D97-AF65-F5344CB8AC3E}">
        <p14:creationId xmlns:p14="http://schemas.microsoft.com/office/powerpoint/2010/main" val="39603594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Tree>
    <p:extLst>
      <p:ext uri="{BB962C8B-B14F-4D97-AF65-F5344CB8AC3E}">
        <p14:creationId xmlns:p14="http://schemas.microsoft.com/office/powerpoint/2010/main" val="9327780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Tree>
    <p:extLst>
      <p:ext uri="{BB962C8B-B14F-4D97-AF65-F5344CB8AC3E}">
        <p14:creationId xmlns:p14="http://schemas.microsoft.com/office/powerpoint/2010/main" val="35717188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Tree>
    <p:extLst>
      <p:ext uri="{BB962C8B-B14F-4D97-AF65-F5344CB8AC3E}">
        <p14:creationId xmlns:p14="http://schemas.microsoft.com/office/powerpoint/2010/main" val="9247507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Tree>
    <p:extLst>
      <p:ext uri="{BB962C8B-B14F-4D97-AF65-F5344CB8AC3E}">
        <p14:creationId xmlns:p14="http://schemas.microsoft.com/office/powerpoint/2010/main" val="22769674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Tree>
    <p:extLst>
      <p:ext uri="{BB962C8B-B14F-4D97-AF65-F5344CB8AC3E}">
        <p14:creationId xmlns:p14="http://schemas.microsoft.com/office/powerpoint/2010/main" val="26730537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Tree>
    <p:extLst>
      <p:ext uri="{BB962C8B-B14F-4D97-AF65-F5344CB8AC3E}">
        <p14:creationId xmlns:p14="http://schemas.microsoft.com/office/powerpoint/2010/main" val="25529582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Tree>
    <p:extLst>
      <p:ext uri="{BB962C8B-B14F-4D97-AF65-F5344CB8AC3E}">
        <p14:creationId xmlns:p14="http://schemas.microsoft.com/office/powerpoint/2010/main" val="1005368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3924" y="9920274"/>
            <a:ext cx="15536704" cy="2926080"/>
          </a:xfrm>
        </p:spPr>
        <p:txBody>
          <a:bodyPr anchor="ctr">
            <a:normAutofit/>
          </a:bodyPr>
          <a:lstStyle>
            <a:lvl1pPr algn="r">
              <a:defRPr sz="9995" spc="400" baseline="0"/>
            </a:lvl1pPr>
          </a:lstStyle>
          <a:p>
            <a:r>
              <a:rPr lang="en-US"/>
              <a:t>Click to edit Master title style</a:t>
            </a:r>
            <a:endParaRPr lang="en-US" dirty="0"/>
          </a:p>
        </p:txBody>
      </p:sp>
      <p:sp>
        <p:nvSpPr>
          <p:cNvPr id="3" name="Subtitle 2"/>
          <p:cNvSpPr>
            <a:spLocks noGrp="1"/>
          </p:cNvSpPr>
          <p:nvPr>
            <p:ph type="subTitle" idx="1"/>
          </p:nvPr>
        </p:nvSpPr>
        <p:spPr>
          <a:xfrm>
            <a:off x="17212231" y="9920274"/>
            <a:ext cx="6397466" cy="2926080"/>
          </a:xfrm>
        </p:spPr>
        <p:txBody>
          <a:bodyPr lIns="91440" rIns="91440" anchor="ctr">
            <a:normAutofit/>
          </a:bodyPr>
          <a:lstStyle>
            <a:lvl1pPr marL="0" indent="0" algn="l">
              <a:lnSpc>
                <a:spcPct val="100000"/>
              </a:lnSpc>
              <a:spcBef>
                <a:spcPts val="0"/>
              </a:spcBef>
              <a:buNone/>
              <a:defRPr sz="3598">
                <a:solidFill>
                  <a:schemeClr val="tx1">
                    <a:lumMod val="95000"/>
                    <a:lumOff val="5000"/>
                  </a:schemeClr>
                </a:solidFill>
              </a:defRPr>
            </a:lvl1pPr>
            <a:lvl2pPr marL="913943" indent="0" algn="ctr">
              <a:buNone/>
              <a:defRPr sz="3598"/>
            </a:lvl2pPr>
            <a:lvl3pPr marL="1827886" indent="0" algn="ctr">
              <a:buNone/>
              <a:defRPr sz="3598"/>
            </a:lvl3pPr>
            <a:lvl4pPr marL="2741828" indent="0" algn="ctr">
              <a:buNone/>
              <a:defRPr sz="3598"/>
            </a:lvl4pPr>
            <a:lvl5pPr marL="3655771" indent="0" algn="ctr">
              <a:buNone/>
              <a:defRPr sz="3598"/>
            </a:lvl5pPr>
            <a:lvl6pPr marL="4569714" indent="0" algn="ctr">
              <a:buNone/>
              <a:defRPr sz="3598"/>
            </a:lvl6pPr>
            <a:lvl7pPr marL="5483657" indent="0" algn="ctr">
              <a:buNone/>
              <a:defRPr sz="3598"/>
            </a:lvl7pPr>
            <a:lvl8pPr marL="6397600" indent="0" algn="ctr">
              <a:buNone/>
              <a:defRPr sz="3598"/>
            </a:lvl8pPr>
            <a:lvl9pPr marL="7311542" indent="0" algn="ctr">
              <a:buNone/>
              <a:defRPr sz="3598"/>
            </a:lvl9pPr>
          </a:lstStyle>
          <a:p>
            <a:r>
              <a:rPr lang="en-US"/>
              <a:t>Click to edit Master subtitle style</a:t>
            </a:r>
            <a:endParaRPr lang="en-US" dirty="0"/>
          </a:p>
        </p:txBody>
      </p:sp>
      <p:sp>
        <p:nvSpPr>
          <p:cNvPr id="4" name="Date Placeholder 3"/>
          <p:cNvSpPr>
            <a:spLocks noGrp="1"/>
          </p:cNvSpPr>
          <p:nvPr>
            <p:ph type="dt" sz="half" idx="10"/>
          </p:nvPr>
        </p:nvSpPr>
        <p:spPr>
          <a:xfrm>
            <a:off x="2047192" y="12941408"/>
            <a:ext cx="4306042" cy="548640"/>
          </a:xfrm>
          <a:prstGeom prst="rect">
            <a:avLst/>
          </a:prstGeom>
        </p:spPr>
        <p:txBody>
          <a:bodyPr/>
          <a:lstStyle>
            <a:lvl1pPr algn="l">
              <a:defRPr/>
            </a:lvl1pPr>
          </a:lstStyle>
          <a:p>
            <a:endParaRPr lang="en-US" dirty="0"/>
          </a:p>
        </p:txBody>
      </p:sp>
      <p:sp>
        <p:nvSpPr>
          <p:cNvPr id="5" name="Footer Placeholder 4"/>
          <p:cNvSpPr>
            <a:spLocks noGrp="1"/>
          </p:cNvSpPr>
          <p:nvPr>
            <p:ph type="ftr" sz="quarter" idx="11"/>
          </p:nvPr>
        </p:nvSpPr>
        <p:spPr/>
        <p:txBody>
          <a:bodyPr/>
          <a:lstStyle/>
          <a:p>
            <a:endParaRPr lang="en-US" dirty="0"/>
          </a:p>
        </p:txBody>
      </p:sp>
      <p:cxnSp>
        <p:nvCxnSpPr>
          <p:cNvPr id="13" name="Straight Connector 12"/>
          <p:cNvCxnSpPr/>
          <p:nvPr/>
        </p:nvCxnSpPr>
        <p:spPr>
          <a:xfrm flipV="1">
            <a:off x="16764948" y="10528212"/>
            <a:ext cx="0" cy="1828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1"/>
            <a:ext cx="24371300" cy="9144002"/>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9410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2047192" y="12941408"/>
            <a:ext cx="4306042" cy="548640"/>
          </a:xfrm>
          <a:prstGeom prst="rect">
            <a:avLst/>
          </a:prstGeom>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513458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440713" y="1524000"/>
            <a:ext cx="5255062" cy="108204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1980170" y="1524000"/>
            <a:ext cx="15155902" cy="10820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2047192" y="12941408"/>
            <a:ext cx="4306042" cy="548640"/>
          </a:xfrm>
          <a:prstGeom prst="rect">
            <a:avLst/>
          </a:prstGeom>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cxnSp>
        <p:nvCxnSpPr>
          <p:cNvPr id="7" name="Straight Connector 6"/>
          <p:cNvCxnSpPr/>
          <p:nvPr/>
        </p:nvCxnSpPr>
        <p:spPr>
          <a:xfrm rot="5400000" flipV="1">
            <a:off x="20106323" y="119002"/>
            <a:ext cx="0" cy="1827848"/>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18376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Layout 01">
    <p:bg>
      <p:bgPr>
        <a:solidFill>
          <a:srgbClr val="FAFCFF"/>
        </a:solidFill>
        <a:effectLst/>
      </p:bgPr>
    </p:bg>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82A18DF5-8EA8-C47D-4379-6831960C1AC2}"/>
              </a:ext>
            </a:extLst>
          </p:cNvPr>
          <p:cNvSpPr txBox="1">
            <a:spLocks/>
          </p:cNvSpPr>
          <p:nvPr userDrawn="1"/>
        </p:nvSpPr>
        <p:spPr>
          <a:xfrm>
            <a:off x="-1" y="12886660"/>
            <a:ext cx="4295553" cy="829340"/>
          </a:xfrm>
          <a:prstGeom prst="rect">
            <a:avLst/>
          </a:prstGeom>
        </p:spPr>
        <p:txBody>
          <a:bodyPr vert="horz" lIns="91440" tIns="45720" rIns="91440" bIns="45720" rtlCol="0" anchor="ctr"/>
          <a:lstStyle>
            <a:lvl1pPr algn="l" defTabSz="1828432">
              <a:defRPr sz="1999">
                <a:solidFill>
                  <a:schemeClr val="tx1">
                    <a:lumMod val="95000"/>
                    <a:lumOff val="5000"/>
                  </a:schemeClr>
                </a:solidFill>
                <a:latin typeface="+mj-lt"/>
                <a:ea typeface="+mj-ea"/>
                <a:cs typeface="+mj-cs"/>
                <a:sym typeface="Helvetica Neue"/>
              </a:defRPr>
            </a:lvl1pPr>
            <a:lvl2pPr defTabSz="1828432">
              <a:defRPr sz="3600">
                <a:solidFill>
                  <a:srgbClr val="737572"/>
                </a:solidFill>
                <a:latin typeface="+mj-lt"/>
                <a:ea typeface="+mj-ea"/>
                <a:cs typeface="+mj-cs"/>
                <a:sym typeface="Helvetica Neue"/>
              </a:defRPr>
            </a:lvl2pPr>
            <a:lvl3pPr defTabSz="1828432">
              <a:defRPr sz="3600">
                <a:solidFill>
                  <a:srgbClr val="737572"/>
                </a:solidFill>
                <a:latin typeface="+mj-lt"/>
                <a:ea typeface="+mj-ea"/>
                <a:cs typeface="+mj-cs"/>
                <a:sym typeface="Helvetica Neue"/>
              </a:defRPr>
            </a:lvl3pPr>
            <a:lvl4pPr defTabSz="1828432">
              <a:defRPr sz="3600">
                <a:solidFill>
                  <a:srgbClr val="737572"/>
                </a:solidFill>
                <a:latin typeface="+mj-lt"/>
                <a:ea typeface="+mj-ea"/>
                <a:cs typeface="+mj-cs"/>
                <a:sym typeface="Helvetica Neue"/>
              </a:defRPr>
            </a:lvl4pPr>
            <a:lvl5pPr defTabSz="1828432">
              <a:defRPr sz="3600">
                <a:solidFill>
                  <a:srgbClr val="737572"/>
                </a:solidFill>
                <a:latin typeface="+mj-lt"/>
                <a:ea typeface="+mj-ea"/>
                <a:cs typeface="+mj-cs"/>
                <a:sym typeface="Helvetica Neue"/>
              </a:defRPr>
            </a:lvl5pPr>
            <a:lvl6pPr defTabSz="1828432">
              <a:defRPr sz="3600">
                <a:solidFill>
                  <a:srgbClr val="737572"/>
                </a:solidFill>
                <a:latin typeface="+mj-lt"/>
                <a:ea typeface="+mj-ea"/>
                <a:cs typeface="+mj-cs"/>
                <a:sym typeface="Helvetica Neue"/>
              </a:defRPr>
            </a:lvl6pPr>
            <a:lvl7pPr defTabSz="1828432">
              <a:defRPr sz="3600">
                <a:solidFill>
                  <a:srgbClr val="737572"/>
                </a:solidFill>
                <a:latin typeface="+mj-lt"/>
                <a:ea typeface="+mj-ea"/>
                <a:cs typeface="+mj-cs"/>
                <a:sym typeface="Helvetica Neue"/>
              </a:defRPr>
            </a:lvl7pPr>
            <a:lvl8pPr defTabSz="1828432">
              <a:defRPr sz="3600">
                <a:solidFill>
                  <a:srgbClr val="737572"/>
                </a:solidFill>
                <a:latin typeface="+mj-lt"/>
                <a:ea typeface="+mj-ea"/>
                <a:cs typeface="+mj-cs"/>
                <a:sym typeface="Helvetica Neue"/>
              </a:defRPr>
            </a:lvl8pPr>
            <a:lvl9pPr defTabSz="1828432">
              <a:defRPr sz="3600">
                <a:solidFill>
                  <a:srgbClr val="737572"/>
                </a:solidFill>
                <a:latin typeface="+mj-lt"/>
                <a:ea typeface="+mj-ea"/>
                <a:cs typeface="+mj-cs"/>
                <a:sym typeface="Helvetica Neue"/>
              </a:defRPr>
            </a:lvl9pPr>
          </a:lstStyle>
          <a:p>
            <a:pPr algn="ctr"/>
            <a:fld id="{86CB4B4D-7CA3-9044-876B-883B54F8677D}" type="slidenum">
              <a:rPr lang="en-ZA" b="1" smtClean="0">
                <a:solidFill>
                  <a:schemeClr val="bg1"/>
                </a:solidFill>
                <a:latin typeface="Arial" panose="020B0604020202020204" pitchFamily="34" charset="0"/>
                <a:cs typeface="Arial" panose="020B0604020202020204" pitchFamily="34" charset="0"/>
              </a:rPr>
              <a:pPr algn="ctr"/>
              <a:t>‹#›</a:t>
            </a:fld>
            <a:endParaRPr lang="en-ZA"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51785741"/>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2047192" y="12941408"/>
            <a:ext cx="4306042" cy="548640"/>
          </a:xfrm>
          <a:prstGeom prst="rect">
            <a:avLst/>
          </a:prstGeom>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458742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3924" y="9920274"/>
            <a:ext cx="15536704" cy="2926080"/>
          </a:xfrm>
        </p:spPr>
        <p:txBody>
          <a:bodyPr anchor="ctr">
            <a:normAutofit/>
          </a:bodyPr>
          <a:lstStyle>
            <a:lvl1pPr algn="r">
              <a:defRPr sz="9995" b="0" spc="400" baseline="0"/>
            </a:lvl1pPr>
          </a:lstStyle>
          <a:p>
            <a:r>
              <a:rPr lang="en-US"/>
              <a:t>Click to edit Master title style</a:t>
            </a:r>
            <a:endParaRPr lang="en-US" dirty="0"/>
          </a:p>
        </p:txBody>
      </p:sp>
      <p:sp>
        <p:nvSpPr>
          <p:cNvPr id="3" name="Text Placeholder 2"/>
          <p:cNvSpPr>
            <a:spLocks noGrp="1"/>
          </p:cNvSpPr>
          <p:nvPr>
            <p:ph type="body" idx="1"/>
          </p:nvPr>
        </p:nvSpPr>
        <p:spPr>
          <a:xfrm>
            <a:off x="17212231" y="9920274"/>
            <a:ext cx="6397466" cy="2926080"/>
          </a:xfrm>
        </p:spPr>
        <p:txBody>
          <a:bodyPr lIns="91440" rIns="91440" anchor="ctr">
            <a:normAutofit/>
          </a:bodyPr>
          <a:lstStyle>
            <a:lvl1pPr marL="0" indent="0">
              <a:lnSpc>
                <a:spcPct val="100000"/>
              </a:lnSpc>
              <a:spcBef>
                <a:spcPts val="0"/>
              </a:spcBef>
              <a:buNone/>
              <a:defRPr sz="3598">
                <a:solidFill>
                  <a:schemeClr val="tx1">
                    <a:lumMod val="95000"/>
                    <a:lumOff val="5000"/>
                  </a:schemeClr>
                </a:solidFill>
              </a:defRPr>
            </a:lvl1pPr>
            <a:lvl2pPr marL="913943" indent="0">
              <a:buNone/>
              <a:defRPr sz="3598">
                <a:solidFill>
                  <a:schemeClr val="tx1">
                    <a:tint val="75000"/>
                  </a:schemeClr>
                </a:solidFill>
              </a:defRPr>
            </a:lvl2pPr>
            <a:lvl3pPr marL="1827886" indent="0">
              <a:buNone/>
              <a:defRPr sz="3198">
                <a:solidFill>
                  <a:schemeClr val="tx1">
                    <a:tint val="75000"/>
                  </a:schemeClr>
                </a:solidFill>
              </a:defRPr>
            </a:lvl3pPr>
            <a:lvl4pPr marL="2741828" indent="0">
              <a:buNone/>
              <a:defRPr sz="2799">
                <a:solidFill>
                  <a:schemeClr val="tx1">
                    <a:tint val="75000"/>
                  </a:schemeClr>
                </a:solidFill>
              </a:defRPr>
            </a:lvl4pPr>
            <a:lvl5pPr marL="3655771" indent="0">
              <a:buNone/>
              <a:defRPr sz="2799">
                <a:solidFill>
                  <a:schemeClr val="tx1">
                    <a:tint val="75000"/>
                  </a:schemeClr>
                </a:solidFill>
              </a:defRPr>
            </a:lvl5pPr>
            <a:lvl6pPr marL="4569714" indent="0">
              <a:buNone/>
              <a:defRPr sz="2799">
                <a:solidFill>
                  <a:schemeClr val="tx1">
                    <a:tint val="75000"/>
                  </a:schemeClr>
                </a:solidFill>
              </a:defRPr>
            </a:lvl6pPr>
            <a:lvl7pPr marL="5483657" indent="0">
              <a:buNone/>
              <a:defRPr sz="2799">
                <a:solidFill>
                  <a:schemeClr val="tx1">
                    <a:tint val="75000"/>
                  </a:schemeClr>
                </a:solidFill>
              </a:defRPr>
            </a:lvl7pPr>
            <a:lvl8pPr marL="6397600" indent="0">
              <a:buNone/>
              <a:defRPr sz="2799">
                <a:solidFill>
                  <a:schemeClr val="tx1">
                    <a:tint val="75000"/>
                  </a:schemeClr>
                </a:solidFill>
              </a:defRPr>
            </a:lvl8pPr>
            <a:lvl9pPr marL="7311542" indent="0">
              <a:buNone/>
              <a:defRPr sz="2799">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2047192" y="12941408"/>
            <a:ext cx="4306042" cy="548640"/>
          </a:xfrm>
          <a:prstGeom prst="rect">
            <a:avLst/>
          </a:prstGeom>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cxnSp>
        <p:nvCxnSpPr>
          <p:cNvPr id="12" name="Straight Connector 11"/>
          <p:cNvCxnSpPr/>
          <p:nvPr/>
        </p:nvCxnSpPr>
        <p:spPr>
          <a:xfrm flipV="1">
            <a:off x="16764948" y="10528212"/>
            <a:ext cx="0" cy="18288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2"/>
            <a:ext cx="24371300" cy="9144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0075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047189" y="1170432"/>
            <a:ext cx="19430019" cy="29992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2047187" y="4572000"/>
            <a:ext cx="9504807" cy="8046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1972401" y="4572000"/>
            <a:ext cx="9504807" cy="8046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2047192" y="12941408"/>
            <a:ext cx="4306042" cy="548640"/>
          </a:xfrm>
          <a:prstGeom prst="rect">
            <a:avLst/>
          </a:prstGeom>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255300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047189" y="4359272"/>
            <a:ext cx="9504807" cy="1645920"/>
          </a:xfrm>
        </p:spPr>
        <p:txBody>
          <a:bodyPr lIns="137160" rIns="137160" anchor="ctr">
            <a:normAutofit/>
          </a:bodyPr>
          <a:lstStyle>
            <a:lvl1pPr marL="0" indent="0">
              <a:spcBef>
                <a:spcPts val="0"/>
              </a:spcBef>
              <a:spcAft>
                <a:spcPts val="0"/>
              </a:spcAft>
              <a:buNone/>
              <a:defRPr sz="4598" b="0" cap="none" baseline="0">
                <a:solidFill>
                  <a:schemeClr val="accent1"/>
                </a:solidFill>
                <a:latin typeface="+mn-lt"/>
              </a:defRPr>
            </a:lvl1pPr>
            <a:lvl2pPr marL="913943" indent="0">
              <a:buNone/>
              <a:defRPr sz="3998" b="1"/>
            </a:lvl2pPr>
            <a:lvl3pPr marL="1827886" indent="0">
              <a:buNone/>
              <a:defRPr sz="3598" b="1"/>
            </a:lvl3pPr>
            <a:lvl4pPr marL="2741828" indent="0">
              <a:buNone/>
              <a:defRPr sz="3198" b="1"/>
            </a:lvl4pPr>
            <a:lvl5pPr marL="3655771" indent="0">
              <a:buNone/>
              <a:defRPr sz="3198" b="1"/>
            </a:lvl5pPr>
            <a:lvl6pPr marL="4569714" indent="0">
              <a:buNone/>
              <a:defRPr sz="3198" b="1"/>
            </a:lvl6pPr>
            <a:lvl7pPr marL="5483657" indent="0">
              <a:buNone/>
              <a:defRPr sz="3198" b="1"/>
            </a:lvl7pPr>
            <a:lvl8pPr marL="6397600" indent="0">
              <a:buNone/>
              <a:defRPr sz="3198" b="1"/>
            </a:lvl8pPr>
            <a:lvl9pPr marL="7311542" indent="0">
              <a:buNone/>
              <a:defRPr sz="3198" b="1"/>
            </a:lvl9pPr>
          </a:lstStyle>
          <a:p>
            <a:pPr lvl="0"/>
            <a:r>
              <a:rPr lang="en-US"/>
              <a:t>Click to edit Master text styles</a:t>
            </a:r>
          </a:p>
        </p:txBody>
      </p:sp>
      <p:sp>
        <p:nvSpPr>
          <p:cNvPr id="4" name="Content Placeholder 3"/>
          <p:cNvSpPr>
            <a:spLocks noGrp="1"/>
          </p:cNvSpPr>
          <p:nvPr>
            <p:ph sz="half" idx="2"/>
          </p:nvPr>
        </p:nvSpPr>
        <p:spPr>
          <a:xfrm>
            <a:off x="2047189" y="5935576"/>
            <a:ext cx="9504807" cy="66831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1975535" y="4359272"/>
            <a:ext cx="9504807" cy="1645920"/>
          </a:xfrm>
        </p:spPr>
        <p:txBody>
          <a:bodyPr lIns="137160" rIns="137160" anchor="ctr">
            <a:normAutofit/>
          </a:bodyPr>
          <a:lstStyle>
            <a:lvl1pPr marL="0" indent="0">
              <a:spcBef>
                <a:spcPts val="0"/>
              </a:spcBef>
              <a:spcAft>
                <a:spcPts val="0"/>
              </a:spcAft>
              <a:buNone/>
              <a:defRPr lang="en-US" sz="4598" b="0" kern="1200" cap="none" baseline="0" dirty="0">
                <a:solidFill>
                  <a:schemeClr val="accent1"/>
                </a:solidFill>
                <a:latin typeface="+mn-lt"/>
                <a:ea typeface="+mn-ea"/>
                <a:cs typeface="+mn-cs"/>
              </a:defRPr>
            </a:lvl1pPr>
            <a:lvl2pPr marL="913943" indent="0">
              <a:buNone/>
              <a:defRPr sz="3998" b="1"/>
            </a:lvl2pPr>
            <a:lvl3pPr marL="1827886" indent="0">
              <a:buNone/>
              <a:defRPr sz="3598" b="1"/>
            </a:lvl3pPr>
            <a:lvl4pPr marL="2741828" indent="0">
              <a:buNone/>
              <a:defRPr sz="3198" b="1"/>
            </a:lvl4pPr>
            <a:lvl5pPr marL="3655771" indent="0">
              <a:buNone/>
              <a:defRPr sz="3198" b="1"/>
            </a:lvl5pPr>
            <a:lvl6pPr marL="4569714" indent="0">
              <a:buNone/>
              <a:defRPr sz="3198" b="1"/>
            </a:lvl6pPr>
            <a:lvl7pPr marL="5483657" indent="0">
              <a:buNone/>
              <a:defRPr sz="3198" b="1"/>
            </a:lvl7pPr>
            <a:lvl8pPr marL="6397600" indent="0">
              <a:buNone/>
              <a:defRPr sz="3198" b="1"/>
            </a:lvl8pPr>
            <a:lvl9pPr marL="7311542" indent="0">
              <a:buNone/>
              <a:defRPr sz="3198" b="1"/>
            </a:lvl9pPr>
          </a:lstStyle>
          <a:p>
            <a:pPr marL="0" lvl="0" indent="0" algn="l" defTabSz="1827886" rtl="0" eaLnBrk="1" latinLnBrk="0" hangingPunct="1">
              <a:lnSpc>
                <a:spcPct val="90000"/>
              </a:lnSpc>
              <a:spcBef>
                <a:spcPts val="3598"/>
              </a:spcBef>
              <a:buNone/>
            </a:pPr>
            <a:r>
              <a:rPr lang="en-US"/>
              <a:t>Click to edit Master text styles</a:t>
            </a:r>
          </a:p>
        </p:txBody>
      </p:sp>
      <p:sp>
        <p:nvSpPr>
          <p:cNvPr id="6" name="Content Placeholder 5"/>
          <p:cNvSpPr>
            <a:spLocks noGrp="1"/>
          </p:cNvSpPr>
          <p:nvPr>
            <p:ph sz="quarter" idx="4"/>
          </p:nvPr>
        </p:nvSpPr>
        <p:spPr>
          <a:xfrm>
            <a:off x="11975535" y="5935576"/>
            <a:ext cx="9504807" cy="66831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2047192" y="12941408"/>
            <a:ext cx="4306042" cy="548640"/>
          </a:xfrm>
          <a:prstGeom prst="rect">
            <a:avLst/>
          </a:prstGeom>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4003919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2047192" y="12941408"/>
            <a:ext cx="4306042" cy="548640"/>
          </a:xfrm>
          <a:prstGeom prst="rect">
            <a:avLst/>
          </a:prstGeom>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0741327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2047192" y="12941408"/>
            <a:ext cx="4306042" cy="548640"/>
          </a:xfrm>
          <a:prstGeom prst="rect">
            <a:avLst/>
          </a:prstGeom>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14910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2047189" y="943018"/>
            <a:ext cx="8773668" cy="3474720"/>
          </a:xfrm>
        </p:spPr>
        <p:txBody>
          <a:bodyPr>
            <a:noAutofit/>
          </a:bodyPr>
          <a:lstStyle>
            <a:lvl1pPr>
              <a:lnSpc>
                <a:spcPct val="80000"/>
              </a:lnSpc>
              <a:defRPr sz="7996"/>
            </a:lvl1pPr>
          </a:lstStyle>
          <a:p>
            <a:r>
              <a:rPr lang="en-US"/>
              <a:t>Click to edit Master title style</a:t>
            </a:r>
            <a:endParaRPr lang="en-US" dirty="0"/>
          </a:p>
        </p:txBody>
      </p:sp>
      <p:sp>
        <p:nvSpPr>
          <p:cNvPr id="3" name="Content Placeholder 2"/>
          <p:cNvSpPr>
            <a:spLocks noGrp="1"/>
          </p:cNvSpPr>
          <p:nvPr>
            <p:ph idx="1"/>
          </p:nvPr>
        </p:nvSpPr>
        <p:spPr>
          <a:xfrm>
            <a:off x="11424047" y="1645920"/>
            <a:ext cx="11350933" cy="10369296"/>
          </a:xfrm>
        </p:spPr>
        <p:txBody>
          <a:bodyPr/>
          <a:lstStyle>
            <a:lvl1pPr>
              <a:defRPr sz="4798"/>
            </a:lvl1pPr>
            <a:lvl2pPr>
              <a:defRPr sz="3998"/>
            </a:lvl2pPr>
            <a:lvl3pPr>
              <a:defRPr sz="3198"/>
            </a:lvl3pPr>
            <a:lvl4pPr>
              <a:defRPr sz="3198"/>
            </a:lvl4pPr>
            <a:lvl5pPr>
              <a:defRPr sz="3198"/>
            </a:lvl5pPr>
            <a:lvl6pPr>
              <a:defRPr sz="3198"/>
            </a:lvl6pPr>
            <a:lvl7pPr>
              <a:defRPr sz="3198"/>
            </a:lvl7pPr>
            <a:lvl8pPr>
              <a:defRPr sz="3198"/>
            </a:lvl8pPr>
            <a:lvl9pPr>
              <a:defRPr sz="319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047189" y="4515012"/>
            <a:ext cx="8773668" cy="7524588"/>
          </a:xfrm>
        </p:spPr>
        <p:txBody>
          <a:bodyPr lIns="91440" rIns="91440">
            <a:normAutofit/>
          </a:bodyPr>
          <a:lstStyle>
            <a:lvl1pPr marL="0" indent="0">
              <a:lnSpc>
                <a:spcPct val="108000"/>
              </a:lnSpc>
              <a:spcBef>
                <a:spcPts val="1199"/>
              </a:spcBef>
              <a:buNone/>
              <a:defRPr sz="3198"/>
            </a:lvl1pPr>
            <a:lvl2pPr marL="913943" indent="0">
              <a:buNone/>
              <a:defRPr sz="2399"/>
            </a:lvl2pPr>
            <a:lvl3pPr marL="1827886" indent="0">
              <a:buNone/>
              <a:defRPr sz="1999"/>
            </a:lvl3pPr>
            <a:lvl4pPr marL="2741828" indent="0">
              <a:buNone/>
              <a:defRPr sz="1799"/>
            </a:lvl4pPr>
            <a:lvl5pPr marL="3655771" indent="0">
              <a:buNone/>
              <a:defRPr sz="1799"/>
            </a:lvl5pPr>
            <a:lvl6pPr marL="4569714" indent="0">
              <a:buNone/>
              <a:defRPr sz="1799"/>
            </a:lvl6pPr>
            <a:lvl7pPr marL="5483657" indent="0">
              <a:buNone/>
              <a:defRPr sz="1799"/>
            </a:lvl7pPr>
            <a:lvl8pPr marL="6397600" indent="0">
              <a:buNone/>
              <a:defRPr sz="1799"/>
            </a:lvl8pPr>
            <a:lvl9pPr marL="7311542" indent="0">
              <a:buNone/>
              <a:defRPr sz="1799"/>
            </a:lvl9pPr>
          </a:lstStyle>
          <a:p>
            <a:pPr lvl="0"/>
            <a:r>
              <a:rPr lang="en-US"/>
              <a:t>Click to edit Master text styles</a:t>
            </a:r>
          </a:p>
        </p:txBody>
      </p:sp>
      <p:sp>
        <p:nvSpPr>
          <p:cNvPr id="5" name="Date Placeholder 4"/>
          <p:cNvSpPr>
            <a:spLocks noGrp="1"/>
          </p:cNvSpPr>
          <p:nvPr>
            <p:ph type="dt" sz="half" idx="10"/>
          </p:nvPr>
        </p:nvSpPr>
        <p:spPr>
          <a:xfrm>
            <a:off x="2047192" y="12941408"/>
            <a:ext cx="4306042" cy="548640"/>
          </a:xfrm>
          <a:prstGeom prst="rect">
            <a:avLst/>
          </a:prstGeom>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483384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924" y="9920276"/>
            <a:ext cx="15536704" cy="2926080"/>
          </a:xfrm>
        </p:spPr>
        <p:txBody>
          <a:bodyPr anchor="ctr">
            <a:normAutofit/>
          </a:bodyPr>
          <a:lstStyle>
            <a:lvl1pPr algn="r">
              <a:defRPr sz="9995" spc="4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2"/>
            <a:ext cx="24365207" cy="9144000"/>
          </a:xfrm>
          <a:solidFill>
            <a:schemeClr val="accent1">
              <a:lumMod val="60000"/>
              <a:lumOff val="40000"/>
            </a:schemeClr>
          </a:solidFill>
        </p:spPr>
        <p:txBody>
          <a:bodyPr lIns="457200" tIns="365760" rIns="45720" bIns="45720" anchor="t"/>
          <a:lstStyle>
            <a:lvl1pPr marL="0" indent="0">
              <a:buNone/>
              <a:defRPr sz="6397"/>
            </a:lvl1pPr>
            <a:lvl2pPr marL="913943" indent="0">
              <a:buNone/>
              <a:defRPr sz="5597"/>
            </a:lvl2pPr>
            <a:lvl3pPr marL="1827886" indent="0">
              <a:buNone/>
              <a:defRPr sz="4798"/>
            </a:lvl3pPr>
            <a:lvl4pPr marL="2741828" indent="0">
              <a:buNone/>
              <a:defRPr sz="3998"/>
            </a:lvl4pPr>
            <a:lvl5pPr marL="3655771" indent="0">
              <a:buNone/>
              <a:defRPr sz="3998"/>
            </a:lvl5pPr>
            <a:lvl6pPr marL="4569714" indent="0">
              <a:buNone/>
              <a:defRPr sz="3998"/>
            </a:lvl6pPr>
            <a:lvl7pPr marL="5483657" indent="0">
              <a:buNone/>
              <a:defRPr sz="3998"/>
            </a:lvl7pPr>
            <a:lvl8pPr marL="6397600" indent="0">
              <a:buNone/>
              <a:defRPr sz="3998"/>
            </a:lvl8pPr>
            <a:lvl9pPr marL="7311542" indent="0">
              <a:buNone/>
              <a:defRPr sz="3998"/>
            </a:lvl9pPr>
          </a:lstStyle>
          <a:p>
            <a:r>
              <a:rPr lang="en-US"/>
              <a:t>Click icon to add picture</a:t>
            </a:r>
            <a:endParaRPr lang="en-US" dirty="0"/>
          </a:p>
        </p:txBody>
      </p:sp>
      <p:sp>
        <p:nvSpPr>
          <p:cNvPr id="4" name="Text Placeholder 3"/>
          <p:cNvSpPr>
            <a:spLocks noGrp="1"/>
          </p:cNvSpPr>
          <p:nvPr>
            <p:ph type="body" sz="half" idx="2"/>
          </p:nvPr>
        </p:nvSpPr>
        <p:spPr>
          <a:xfrm>
            <a:off x="17212231" y="9920276"/>
            <a:ext cx="6397466" cy="2926080"/>
          </a:xfrm>
        </p:spPr>
        <p:txBody>
          <a:bodyPr lIns="91440" rIns="91440" anchor="ctr">
            <a:normAutofit/>
          </a:bodyPr>
          <a:lstStyle>
            <a:lvl1pPr marL="0" indent="0">
              <a:lnSpc>
                <a:spcPct val="100000"/>
              </a:lnSpc>
              <a:spcBef>
                <a:spcPts val="0"/>
              </a:spcBef>
              <a:buNone/>
              <a:defRPr sz="3598">
                <a:solidFill>
                  <a:schemeClr val="tx1">
                    <a:lumMod val="95000"/>
                    <a:lumOff val="5000"/>
                  </a:schemeClr>
                </a:solidFill>
              </a:defRPr>
            </a:lvl1pPr>
            <a:lvl2pPr marL="913943" indent="0">
              <a:buNone/>
              <a:defRPr sz="2799"/>
            </a:lvl2pPr>
            <a:lvl3pPr marL="1827886" indent="0">
              <a:buNone/>
              <a:defRPr sz="2399"/>
            </a:lvl3pPr>
            <a:lvl4pPr marL="2741828" indent="0">
              <a:buNone/>
              <a:defRPr sz="1999"/>
            </a:lvl4pPr>
            <a:lvl5pPr marL="3655771" indent="0">
              <a:buNone/>
              <a:defRPr sz="1999"/>
            </a:lvl5pPr>
            <a:lvl6pPr marL="4569714" indent="0">
              <a:buNone/>
              <a:defRPr sz="1999"/>
            </a:lvl6pPr>
            <a:lvl7pPr marL="5483657" indent="0">
              <a:buNone/>
              <a:defRPr sz="1999"/>
            </a:lvl7pPr>
            <a:lvl8pPr marL="6397600" indent="0">
              <a:buNone/>
              <a:defRPr sz="1999"/>
            </a:lvl8pPr>
            <a:lvl9pPr marL="7311542" indent="0">
              <a:buNone/>
              <a:defRPr sz="1999"/>
            </a:lvl9pPr>
          </a:lstStyle>
          <a:p>
            <a:pPr lvl="0"/>
            <a:r>
              <a:rPr lang="en-US"/>
              <a:t>Click to edit Master text styles</a:t>
            </a:r>
          </a:p>
        </p:txBody>
      </p:sp>
      <p:sp>
        <p:nvSpPr>
          <p:cNvPr id="5" name="Date Placeholder 4"/>
          <p:cNvSpPr>
            <a:spLocks noGrp="1"/>
          </p:cNvSpPr>
          <p:nvPr>
            <p:ph type="dt" sz="half" idx="10"/>
          </p:nvPr>
        </p:nvSpPr>
        <p:spPr>
          <a:xfrm>
            <a:off x="2047192" y="12941408"/>
            <a:ext cx="4306042" cy="548640"/>
          </a:xfrm>
          <a:prstGeom prst="rect">
            <a:avLst/>
          </a:prstGeom>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cxnSp>
        <p:nvCxnSpPr>
          <p:cNvPr id="8" name="Straight Connector 7"/>
          <p:cNvCxnSpPr/>
          <p:nvPr/>
        </p:nvCxnSpPr>
        <p:spPr>
          <a:xfrm flipV="1">
            <a:off x="16764950" y="10528212"/>
            <a:ext cx="0" cy="1828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98231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47189" y="1170432"/>
            <a:ext cx="19430019" cy="299923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047190" y="4572000"/>
            <a:ext cx="19430021" cy="804672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9680820" y="12941408"/>
            <a:ext cx="11796771" cy="548640"/>
          </a:xfrm>
          <a:prstGeom prst="rect">
            <a:avLst/>
          </a:prstGeom>
        </p:spPr>
        <p:txBody>
          <a:bodyPr vert="horz" lIns="91440" tIns="45720" rIns="91440" bIns="45720" rtlCol="0" anchor="ctr"/>
          <a:lstStyle>
            <a:lvl1pPr algn="r">
              <a:defRPr sz="1999" cap="all" baseline="0">
                <a:solidFill>
                  <a:schemeClr val="tx1">
                    <a:lumMod val="95000"/>
                    <a:lumOff val="5000"/>
                  </a:schemeClr>
                </a:solidFill>
                <a:latin typeface="+mj-lt"/>
              </a:defRPr>
            </a:lvl1pPr>
          </a:lstStyle>
          <a:p>
            <a:endParaRPr lang="en-US" dirty="0"/>
          </a:p>
        </p:txBody>
      </p:sp>
      <p:cxnSp>
        <p:nvCxnSpPr>
          <p:cNvPr id="8" name="Straight Connector 7"/>
          <p:cNvCxnSpPr/>
          <p:nvPr/>
        </p:nvCxnSpPr>
        <p:spPr>
          <a:xfrm flipV="1">
            <a:off x="1523206" y="1652648"/>
            <a:ext cx="0" cy="1828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74030"/>
      </p:ext>
    </p:extLst>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 id="2147483765" r:id="rId12"/>
  </p:sldLayoutIdLst>
  <p:hf hdr="0" ftr="0" dt="0"/>
  <p:txStyles>
    <p:titleStyle>
      <a:lvl1pPr algn="l" defTabSz="1827886" rtl="0" eaLnBrk="1" latinLnBrk="0" hangingPunct="1">
        <a:lnSpc>
          <a:spcPct val="80000"/>
        </a:lnSpc>
        <a:spcBef>
          <a:spcPct val="0"/>
        </a:spcBef>
        <a:buNone/>
        <a:defRPr sz="9995" kern="1200" cap="all" spc="200" baseline="0">
          <a:solidFill>
            <a:schemeClr val="tx1">
              <a:lumMod val="95000"/>
              <a:lumOff val="5000"/>
            </a:schemeClr>
          </a:solidFill>
          <a:latin typeface="+mj-lt"/>
          <a:ea typeface="+mj-ea"/>
          <a:cs typeface="+mj-cs"/>
        </a:defRPr>
      </a:lvl1pPr>
    </p:titleStyle>
    <p:bodyStyle>
      <a:lvl1pPr marL="182789" indent="-182789" algn="l" defTabSz="1827886" rtl="0" eaLnBrk="1" latinLnBrk="0" hangingPunct="1">
        <a:lnSpc>
          <a:spcPct val="90000"/>
        </a:lnSpc>
        <a:spcBef>
          <a:spcPts val="2399"/>
        </a:spcBef>
        <a:spcAft>
          <a:spcPts val="400"/>
        </a:spcAft>
        <a:buClr>
          <a:schemeClr val="accent1"/>
        </a:buClr>
        <a:buSzPct val="100000"/>
        <a:buFont typeface="Tw Cen MT" panose="020B0602020104020603" pitchFamily="34" charset="0"/>
        <a:buChar char=" "/>
        <a:defRPr sz="4398" kern="1200">
          <a:solidFill>
            <a:schemeClr val="tx1"/>
          </a:solidFill>
          <a:latin typeface="+mn-lt"/>
          <a:ea typeface="+mn-ea"/>
          <a:cs typeface="+mn-cs"/>
        </a:defRPr>
      </a:lvl1pPr>
      <a:lvl2pPr marL="530087" indent="-274183" algn="l" defTabSz="1827886" rtl="0" eaLnBrk="1" latinLnBrk="0" hangingPunct="1">
        <a:lnSpc>
          <a:spcPct val="90000"/>
        </a:lnSpc>
        <a:spcBef>
          <a:spcPts val="400"/>
        </a:spcBef>
        <a:spcAft>
          <a:spcPts val="800"/>
        </a:spcAft>
        <a:buClr>
          <a:schemeClr val="accent1"/>
        </a:buClr>
        <a:buFont typeface="Wingdings 3" pitchFamily="18" charset="2"/>
        <a:buChar char=""/>
        <a:defRPr sz="3598" kern="1200">
          <a:solidFill>
            <a:schemeClr val="tx1"/>
          </a:solidFill>
          <a:latin typeface="+mn-lt"/>
          <a:ea typeface="+mn-ea"/>
          <a:cs typeface="+mn-cs"/>
        </a:defRPr>
      </a:lvl2pPr>
      <a:lvl3pPr marL="895664"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tx1"/>
          </a:solidFill>
          <a:latin typeface="+mn-lt"/>
          <a:ea typeface="+mn-ea"/>
          <a:cs typeface="+mn-cs"/>
        </a:defRPr>
      </a:lvl3pPr>
      <a:lvl4pPr marL="1188126"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tx1"/>
          </a:solidFill>
          <a:latin typeface="+mn-lt"/>
          <a:ea typeface="+mn-ea"/>
          <a:cs typeface="+mn-cs"/>
        </a:defRPr>
      </a:lvl4pPr>
      <a:lvl5pPr marL="1553703"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tx1"/>
          </a:solidFill>
          <a:latin typeface="+mn-lt"/>
          <a:ea typeface="+mn-ea"/>
          <a:cs typeface="+mn-cs"/>
        </a:defRPr>
      </a:lvl5pPr>
      <a:lvl6pPr marL="1827886"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tx1"/>
          </a:solidFill>
          <a:latin typeface="+mn-lt"/>
          <a:ea typeface="+mn-ea"/>
          <a:cs typeface="+mn-cs"/>
        </a:defRPr>
      </a:lvl6pPr>
      <a:lvl7pPr marL="2120347"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tx1"/>
          </a:solidFill>
          <a:latin typeface="+mn-lt"/>
          <a:ea typeface="+mn-ea"/>
          <a:cs typeface="+mn-cs"/>
        </a:defRPr>
      </a:lvl7pPr>
      <a:lvl8pPr marL="2431088"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tx1"/>
          </a:solidFill>
          <a:latin typeface="+mn-lt"/>
          <a:ea typeface="+mn-ea"/>
          <a:cs typeface="+mn-cs"/>
        </a:defRPr>
      </a:lvl8pPr>
      <a:lvl9pPr marL="2723550"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tx1"/>
          </a:solidFill>
          <a:latin typeface="+mn-lt"/>
          <a:ea typeface="+mn-ea"/>
          <a:cs typeface="+mn-cs"/>
        </a:defRPr>
      </a:lvl9pPr>
    </p:bodyStyle>
    <p:otherStyle>
      <a:defPPr>
        <a:defRPr lang="en-US"/>
      </a:defPPr>
      <a:lvl1pPr marL="0" algn="l" defTabSz="1827886" rtl="0" eaLnBrk="1" latinLnBrk="0" hangingPunct="1">
        <a:defRPr sz="3598" kern="1200">
          <a:solidFill>
            <a:schemeClr val="tx1"/>
          </a:solidFill>
          <a:latin typeface="+mn-lt"/>
          <a:ea typeface="+mn-ea"/>
          <a:cs typeface="+mn-cs"/>
        </a:defRPr>
      </a:lvl1pPr>
      <a:lvl2pPr marL="913943" algn="l" defTabSz="1827886" rtl="0" eaLnBrk="1" latinLnBrk="0" hangingPunct="1">
        <a:defRPr sz="3598" kern="1200">
          <a:solidFill>
            <a:schemeClr val="tx1"/>
          </a:solidFill>
          <a:latin typeface="+mn-lt"/>
          <a:ea typeface="+mn-ea"/>
          <a:cs typeface="+mn-cs"/>
        </a:defRPr>
      </a:lvl2pPr>
      <a:lvl3pPr marL="1827886" algn="l" defTabSz="1827886" rtl="0" eaLnBrk="1" latinLnBrk="0" hangingPunct="1">
        <a:defRPr sz="3598" kern="1200">
          <a:solidFill>
            <a:schemeClr val="tx1"/>
          </a:solidFill>
          <a:latin typeface="+mn-lt"/>
          <a:ea typeface="+mn-ea"/>
          <a:cs typeface="+mn-cs"/>
        </a:defRPr>
      </a:lvl3pPr>
      <a:lvl4pPr marL="2741828" algn="l" defTabSz="1827886" rtl="0" eaLnBrk="1" latinLnBrk="0" hangingPunct="1">
        <a:defRPr sz="3598" kern="1200">
          <a:solidFill>
            <a:schemeClr val="tx1"/>
          </a:solidFill>
          <a:latin typeface="+mn-lt"/>
          <a:ea typeface="+mn-ea"/>
          <a:cs typeface="+mn-cs"/>
        </a:defRPr>
      </a:lvl4pPr>
      <a:lvl5pPr marL="3655771" algn="l" defTabSz="1827886" rtl="0" eaLnBrk="1" latinLnBrk="0" hangingPunct="1">
        <a:defRPr sz="3598" kern="1200">
          <a:solidFill>
            <a:schemeClr val="tx1"/>
          </a:solidFill>
          <a:latin typeface="+mn-lt"/>
          <a:ea typeface="+mn-ea"/>
          <a:cs typeface="+mn-cs"/>
        </a:defRPr>
      </a:lvl5pPr>
      <a:lvl6pPr marL="4569714" algn="l" defTabSz="1827886" rtl="0" eaLnBrk="1" latinLnBrk="0" hangingPunct="1">
        <a:defRPr sz="3598" kern="1200">
          <a:solidFill>
            <a:schemeClr val="tx1"/>
          </a:solidFill>
          <a:latin typeface="+mn-lt"/>
          <a:ea typeface="+mn-ea"/>
          <a:cs typeface="+mn-cs"/>
        </a:defRPr>
      </a:lvl6pPr>
      <a:lvl7pPr marL="5483657" algn="l" defTabSz="1827886" rtl="0" eaLnBrk="1" latinLnBrk="0" hangingPunct="1">
        <a:defRPr sz="3598" kern="1200">
          <a:solidFill>
            <a:schemeClr val="tx1"/>
          </a:solidFill>
          <a:latin typeface="+mn-lt"/>
          <a:ea typeface="+mn-ea"/>
          <a:cs typeface="+mn-cs"/>
        </a:defRPr>
      </a:lvl7pPr>
      <a:lvl8pPr marL="6397600" algn="l" defTabSz="1827886" rtl="0" eaLnBrk="1" latinLnBrk="0" hangingPunct="1">
        <a:defRPr sz="3598" kern="1200">
          <a:solidFill>
            <a:schemeClr val="tx1"/>
          </a:solidFill>
          <a:latin typeface="+mn-lt"/>
          <a:ea typeface="+mn-ea"/>
          <a:cs typeface="+mn-cs"/>
        </a:defRPr>
      </a:lvl8pPr>
      <a:lvl9pPr marL="7311542" algn="l" defTabSz="1827886" rtl="0" eaLnBrk="1" latinLnBrk="0" hangingPunct="1">
        <a:defRPr sz="359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2.xml"/><Relationship Id="rId5" Type="http://schemas.openxmlformats.org/officeDocument/2006/relationships/image" Target="../media/image11.png"/><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png"/><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 name="Shape 281"/>
          <p:cNvSpPr/>
          <p:nvPr/>
        </p:nvSpPr>
        <p:spPr>
          <a:xfrm>
            <a:off x="0" y="-12699"/>
            <a:ext cx="24377650" cy="9291896"/>
          </a:xfrm>
          <a:prstGeom prst="rect">
            <a:avLst/>
          </a:prstGeom>
          <a:gradFill>
            <a:gsLst>
              <a:gs pos="0">
                <a:srgbClr val="0C7F40"/>
              </a:gs>
              <a:gs pos="100000">
                <a:srgbClr val="0C7F40"/>
              </a:gs>
            </a:gsLst>
            <a:lin ang="5400000"/>
          </a:gradFill>
          <a:ln w="12700">
            <a:miter lim="400000"/>
          </a:ln>
        </p:spPr>
        <p:txBody>
          <a:bodyPr lIns="0" tIns="0" rIns="0" bIns="0" anchor="ctr"/>
          <a:lstStyle/>
          <a:p>
            <a:pPr lvl="0" algn="ctr">
              <a:defRPr>
                <a:solidFill>
                  <a:srgbClr val="FFFFFF"/>
                </a:solidFill>
                <a:latin typeface="Lato Light"/>
                <a:ea typeface="Lato Light"/>
                <a:cs typeface="Lato Light"/>
                <a:sym typeface="Lato Light"/>
              </a:defRPr>
            </a:pPr>
            <a:endParaRPr>
              <a:solidFill>
                <a:schemeClr val="bg1"/>
              </a:solidFill>
            </a:endParaRPr>
          </a:p>
        </p:txBody>
      </p:sp>
      <p:sp>
        <p:nvSpPr>
          <p:cNvPr id="282" name="Shape 282"/>
          <p:cNvSpPr/>
          <p:nvPr/>
        </p:nvSpPr>
        <p:spPr>
          <a:xfrm>
            <a:off x="0" y="9304592"/>
            <a:ext cx="24377650" cy="4424107"/>
          </a:xfrm>
          <a:prstGeom prst="rect">
            <a:avLst/>
          </a:prstGeom>
          <a:solidFill>
            <a:srgbClr val="E2BB19"/>
          </a:solidFill>
          <a:ln w="12700">
            <a:miter lim="400000"/>
          </a:ln>
        </p:spPr>
        <p:txBody>
          <a:bodyPr lIns="0" tIns="0" rIns="0" bIns="0" anchor="ctr"/>
          <a:lstStyle/>
          <a:p>
            <a:pPr lvl="0" algn="ctr">
              <a:defRPr>
                <a:solidFill>
                  <a:srgbClr val="FFFFFF"/>
                </a:solidFill>
                <a:latin typeface="Lato Light"/>
                <a:ea typeface="Lato Light"/>
                <a:cs typeface="Lato Light"/>
                <a:sym typeface="Lato Light"/>
              </a:defRPr>
            </a:pPr>
            <a:endParaRPr dirty="0"/>
          </a:p>
        </p:txBody>
      </p:sp>
      <p:sp>
        <p:nvSpPr>
          <p:cNvPr id="283" name="Shape 283"/>
          <p:cNvSpPr/>
          <p:nvPr/>
        </p:nvSpPr>
        <p:spPr>
          <a:xfrm>
            <a:off x="792854" y="12134253"/>
            <a:ext cx="10646873" cy="1077214"/>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spAutoFit/>
          </a:bodyPr>
          <a:lstStyle/>
          <a:p>
            <a:pPr lvl="0">
              <a:defRPr sz="1800">
                <a:solidFill>
                  <a:srgbClr val="000000"/>
                </a:solidFill>
              </a:defRPr>
            </a:pPr>
            <a:r>
              <a:rPr sz="3200" b="1" dirty="0">
                <a:solidFill>
                  <a:schemeClr val="tx1"/>
                </a:solidFill>
                <a:latin typeface="Arial Rounded MT Bold" panose="020F0704030504030204" pitchFamily="34" charset="0"/>
                <a:ea typeface="Montserrat-SemiBold"/>
                <a:cs typeface="Montserrat-SemiBold"/>
                <a:sym typeface="Montserrat-SemiBold"/>
              </a:rPr>
              <a:t>Presenter: </a:t>
            </a:r>
            <a:r>
              <a:rPr lang="en-ZA" sz="3200" b="1" dirty="0">
                <a:solidFill>
                  <a:schemeClr val="tx1"/>
                </a:solidFill>
                <a:latin typeface="Arial Rounded MT Bold" panose="020F0704030504030204" pitchFamily="34" charset="0"/>
                <a:ea typeface="Montserrat-SemiBold"/>
                <a:cs typeface="Montserrat-SemiBold"/>
                <a:sym typeface="Montserrat-SemiBold"/>
              </a:rPr>
              <a:t>Advocate </a:t>
            </a:r>
            <a:r>
              <a:rPr lang="en-ZA" sz="3200" b="1" dirty="0" err="1">
                <a:solidFill>
                  <a:schemeClr val="tx1"/>
                </a:solidFill>
                <a:latin typeface="Arial Rounded MT Bold" panose="020F0704030504030204" pitchFamily="34" charset="0"/>
                <a:ea typeface="Montserrat-SemiBold"/>
                <a:cs typeface="Montserrat-SemiBold"/>
                <a:sym typeface="Montserrat-SemiBold"/>
              </a:rPr>
              <a:t>Damane-Mkosana</a:t>
            </a:r>
            <a:endParaRPr dirty="0">
              <a:solidFill>
                <a:schemeClr val="tx1"/>
              </a:solidFill>
              <a:latin typeface="Arial Rounded MT Bold" panose="020F0704030504030204" pitchFamily="34" charset="0"/>
              <a:ea typeface="Lato Light"/>
              <a:cs typeface="Lato Light"/>
              <a:sym typeface="Lato Light"/>
            </a:endParaRPr>
          </a:p>
          <a:p>
            <a:pPr lvl="0">
              <a:defRPr sz="1800">
                <a:solidFill>
                  <a:srgbClr val="000000"/>
                </a:solidFill>
              </a:defRPr>
            </a:pPr>
            <a:r>
              <a:rPr sz="3200" b="1" dirty="0">
                <a:solidFill>
                  <a:schemeClr val="tx1"/>
                </a:solidFill>
                <a:latin typeface="Arial Rounded MT Bold" panose="020F0704030504030204" pitchFamily="34" charset="0"/>
                <a:ea typeface="Montserrat-SemiBold"/>
                <a:cs typeface="Montserrat-SemiBold"/>
                <a:sym typeface="Montserrat-SemiBold"/>
              </a:rPr>
              <a:t>Date: </a:t>
            </a:r>
            <a:r>
              <a:rPr lang="en-ZA" sz="3200" b="1" dirty="0">
                <a:solidFill>
                  <a:schemeClr val="tx1"/>
                </a:solidFill>
                <a:latin typeface="Arial Rounded MT Bold" panose="020F0704030504030204" pitchFamily="34" charset="0"/>
                <a:ea typeface="Montserrat-SemiBold"/>
                <a:cs typeface="Montserrat-SemiBold"/>
                <a:sym typeface="Montserrat-SemiBold"/>
              </a:rPr>
              <a:t>04 MAY 2023</a:t>
            </a:r>
            <a:endParaRPr dirty="0">
              <a:solidFill>
                <a:schemeClr val="tx1"/>
              </a:solidFill>
              <a:latin typeface="Arial Rounded MT Bold" panose="020F0704030504030204" pitchFamily="34" charset="0"/>
              <a:ea typeface="Lato Light"/>
              <a:cs typeface="Lato Light"/>
              <a:sym typeface="Lato Light"/>
            </a:endParaRPr>
          </a:p>
        </p:txBody>
      </p:sp>
      <p:grpSp>
        <p:nvGrpSpPr>
          <p:cNvPr id="286" name="Group 286"/>
          <p:cNvGrpSpPr/>
          <p:nvPr/>
        </p:nvGrpSpPr>
        <p:grpSpPr>
          <a:xfrm>
            <a:off x="2033019" y="1471867"/>
            <a:ext cx="20311592" cy="132488"/>
            <a:chOff x="0" y="0"/>
            <a:chExt cx="20311591" cy="132486"/>
          </a:xfrm>
        </p:grpSpPr>
        <p:sp>
          <p:nvSpPr>
            <p:cNvPr id="284" name="Shape 284"/>
            <p:cNvSpPr/>
            <p:nvPr/>
          </p:nvSpPr>
          <p:spPr>
            <a:xfrm>
              <a:off x="0" y="-1"/>
              <a:ext cx="20311591" cy="132487"/>
            </a:xfrm>
            <a:prstGeom prst="rect">
              <a:avLst/>
            </a:prstGeom>
            <a:solidFill>
              <a:srgbClr val="FFFFFF"/>
            </a:solidFill>
            <a:ln w="12700" cap="flat">
              <a:noFill/>
              <a:miter lim="400000"/>
            </a:ln>
            <a:effectLst/>
          </p:spPr>
          <p:txBody>
            <a:bodyPr wrap="square" lIns="0" tIns="0" rIns="0" bIns="0" numCol="1" anchor="ctr">
              <a:noAutofit/>
            </a:bodyPr>
            <a:lstStyle/>
            <a:p>
              <a:pPr lvl="0" algn="ctr">
                <a:defRPr>
                  <a:solidFill>
                    <a:srgbClr val="FFFFFF"/>
                  </a:solidFill>
                  <a:latin typeface="Lato Light"/>
                  <a:ea typeface="Lato Light"/>
                  <a:cs typeface="Lato Light"/>
                  <a:sym typeface="Lato Light"/>
                </a:defRPr>
              </a:pPr>
              <a:endParaRPr/>
            </a:p>
          </p:txBody>
        </p:sp>
        <p:sp>
          <p:nvSpPr>
            <p:cNvPr id="285" name="Shape 285"/>
            <p:cNvSpPr/>
            <p:nvPr/>
          </p:nvSpPr>
          <p:spPr>
            <a:xfrm>
              <a:off x="-1" y="-1"/>
              <a:ext cx="1838944" cy="132487"/>
            </a:xfrm>
            <a:prstGeom prst="rect">
              <a:avLst/>
            </a:prstGeom>
            <a:solidFill>
              <a:srgbClr val="E2BB19"/>
            </a:solidFill>
            <a:ln w="12700" cap="flat">
              <a:noFill/>
              <a:miter lim="400000"/>
            </a:ln>
            <a:effectLst/>
          </p:spPr>
          <p:txBody>
            <a:bodyPr wrap="square" lIns="0" tIns="0" rIns="0" bIns="0" numCol="1" anchor="ctr">
              <a:noAutofit/>
            </a:bodyPr>
            <a:lstStyle/>
            <a:p>
              <a:pPr lvl="0" algn="ctr">
                <a:defRPr>
                  <a:solidFill>
                    <a:srgbClr val="FFFFFF"/>
                  </a:solidFill>
                  <a:latin typeface="Lato Light"/>
                  <a:ea typeface="Lato Light"/>
                  <a:cs typeface="Lato Light"/>
                  <a:sym typeface="Lato Light"/>
                </a:defRPr>
              </a:pPr>
              <a:endParaRPr/>
            </a:p>
          </p:txBody>
        </p:sp>
      </p:grpSp>
      <p:sp>
        <p:nvSpPr>
          <p:cNvPr id="287" name="Shape 287"/>
          <p:cNvSpPr/>
          <p:nvPr/>
        </p:nvSpPr>
        <p:spPr>
          <a:xfrm>
            <a:off x="1957468" y="1736580"/>
            <a:ext cx="15260857" cy="689419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p>
            <a:pPr lvl="0">
              <a:defRPr sz="1800">
                <a:solidFill>
                  <a:srgbClr val="000000"/>
                </a:solidFill>
              </a:defRPr>
            </a:pPr>
            <a:r>
              <a:rPr lang="en-ZA" sz="7000" b="1" dirty="0">
                <a:solidFill>
                  <a:srgbClr val="FFFFFF"/>
                </a:solidFill>
                <a:latin typeface="Arial" panose="020B0604020202020204" pitchFamily="34" charset="0"/>
                <a:ea typeface="Lato Black"/>
                <a:cs typeface="Arial" panose="020B0604020202020204" pitchFamily="34" charset="0"/>
                <a:sym typeface="Lato Black"/>
              </a:rPr>
              <a:t>PRESENTATION TO THE</a:t>
            </a:r>
          </a:p>
          <a:p>
            <a:pPr lvl="0">
              <a:defRPr sz="1800">
                <a:solidFill>
                  <a:srgbClr val="000000"/>
                </a:solidFill>
              </a:defRPr>
            </a:pPr>
            <a:r>
              <a:rPr lang="en-ZA" sz="9600" b="1" dirty="0">
                <a:solidFill>
                  <a:schemeClr val="bg1"/>
                </a:solidFill>
                <a:latin typeface="Arial" panose="020B0604020202020204" pitchFamily="34" charset="0"/>
                <a:cs typeface="Arial" panose="020B0604020202020204" pitchFamily="34" charset="0"/>
              </a:rPr>
              <a:t>Joint Standing Committee on Defence </a:t>
            </a:r>
            <a:endParaRPr lang="en-ZA" sz="7000" b="1" dirty="0">
              <a:solidFill>
                <a:schemeClr val="bg1"/>
              </a:solidFill>
              <a:latin typeface="Arial" panose="020B0604020202020204" pitchFamily="34" charset="0"/>
              <a:ea typeface="Lato Black"/>
              <a:cs typeface="Arial" panose="020B0604020202020204" pitchFamily="34" charset="0"/>
              <a:sym typeface="Lato Black"/>
            </a:endParaRPr>
          </a:p>
          <a:p>
            <a:pPr lvl="0">
              <a:defRPr sz="1800">
                <a:solidFill>
                  <a:srgbClr val="000000"/>
                </a:solidFill>
              </a:defRPr>
            </a:pPr>
            <a:r>
              <a:rPr lang="en-ZA" sz="6000" b="1" dirty="0">
                <a:solidFill>
                  <a:srgbClr val="FFFFFF"/>
                </a:solidFill>
                <a:latin typeface="Arial" panose="020B0604020202020204" pitchFamily="34" charset="0"/>
                <a:ea typeface="Lato Black"/>
                <a:cs typeface="Arial" panose="020B0604020202020204" pitchFamily="34" charset="0"/>
                <a:sym typeface="Lato Black"/>
              </a:rPr>
              <a:t>On Office of the Military Ombud Annual Performance Plan 2023/24 and Implementation of its recommendations</a:t>
            </a:r>
            <a:endParaRPr lang="en-ZA" sz="6000" b="1" dirty="0">
              <a:latin typeface="Arial" panose="020B0604020202020204" pitchFamily="34" charset="0"/>
              <a:ea typeface="Lato Light"/>
              <a:cs typeface="Arial" panose="020B0604020202020204" pitchFamily="34" charset="0"/>
              <a:sym typeface="Lato Light"/>
            </a:endParaRPr>
          </a:p>
        </p:txBody>
      </p:sp>
      <p:sp>
        <p:nvSpPr>
          <p:cNvPr id="288" name="Shape 288"/>
          <p:cNvSpPr/>
          <p:nvPr/>
        </p:nvSpPr>
        <p:spPr>
          <a:xfrm>
            <a:off x="1957468" y="2780526"/>
            <a:ext cx="92394" cy="52321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5718" tIns="45718" rIns="45718" bIns="45718" numCol="1" anchor="t">
            <a:spAutoFit/>
          </a:bodyPr>
          <a:lstStyle>
            <a:lvl1pPr>
              <a:defRPr sz="2800" spc="300">
                <a:solidFill>
                  <a:srgbClr val="FFFFFF"/>
                </a:solidFill>
                <a:latin typeface="Lato Regular"/>
                <a:ea typeface="Lato Regular"/>
                <a:cs typeface="Lato Regular"/>
                <a:sym typeface="Lato Regular"/>
              </a:defRPr>
            </a:lvl1pPr>
          </a:lstStyle>
          <a:p>
            <a:pPr lvl="0">
              <a:defRPr sz="1800" spc="0">
                <a:solidFill>
                  <a:srgbClr val="000000"/>
                </a:solidFill>
              </a:defRPr>
            </a:pPr>
            <a:endParaRPr sz="2800" spc="300" dirty="0">
              <a:solidFill>
                <a:srgbClr val="FFFFFF"/>
              </a:solidFill>
            </a:endParaRPr>
          </a:p>
        </p:txBody>
      </p:sp>
      <p:pic>
        <p:nvPicPr>
          <p:cNvPr id="290" name="image5.png"/>
          <p:cNvPicPr/>
          <p:nvPr/>
        </p:nvPicPr>
        <p:blipFill>
          <a:blip r:embed="rId3"/>
          <a:stretch>
            <a:fillRect/>
          </a:stretch>
        </p:blipFill>
        <p:spPr>
          <a:xfrm>
            <a:off x="17517740" y="2279505"/>
            <a:ext cx="5299274" cy="5299274"/>
          </a:xfrm>
          <a:prstGeom prst="rect">
            <a:avLst/>
          </a:prstGeom>
          <a:ln w="12700">
            <a:miter lim="400000"/>
          </a:ln>
        </p:spPr>
      </p:pic>
      <p:grpSp>
        <p:nvGrpSpPr>
          <p:cNvPr id="293" name="Group 293"/>
          <p:cNvGrpSpPr/>
          <p:nvPr/>
        </p:nvGrpSpPr>
        <p:grpSpPr>
          <a:xfrm>
            <a:off x="2033019" y="9304593"/>
            <a:ext cx="20311592" cy="132488"/>
            <a:chOff x="0" y="0"/>
            <a:chExt cx="20311591" cy="132486"/>
          </a:xfrm>
        </p:grpSpPr>
        <p:sp>
          <p:nvSpPr>
            <p:cNvPr id="291" name="Shape 291"/>
            <p:cNvSpPr/>
            <p:nvPr/>
          </p:nvSpPr>
          <p:spPr>
            <a:xfrm>
              <a:off x="0" y="-1"/>
              <a:ext cx="20311591" cy="132487"/>
            </a:xfrm>
            <a:prstGeom prst="rect">
              <a:avLst/>
            </a:prstGeom>
            <a:solidFill>
              <a:srgbClr val="FFFFFF"/>
            </a:solidFill>
            <a:ln w="12700" cap="flat">
              <a:noFill/>
              <a:miter lim="400000"/>
            </a:ln>
            <a:effectLst/>
          </p:spPr>
          <p:txBody>
            <a:bodyPr wrap="square" lIns="0" tIns="0" rIns="0" bIns="0" numCol="1" anchor="ctr">
              <a:noAutofit/>
            </a:bodyPr>
            <a:lstStyle/>
            <a:p>
              <a:pPr lvl="0" algn="ctr">
                <a:defRPr>
                  <a:solidFill>
                    <a:srgbClr val="FFFFFF"/>
                  </a:solidFill>
                  <a:latin typeface="Lato Light"/>
                  <a:ea typeface="Lato Light"/>
                  <a:cs typeface="Lato Light"/>
                  <a:sym typeface="Lato Light"/>
                </a:defRPr>
              </a:pPr>
              <a:endParaRPr/>
            </a:p>
          </p:txBody>
        </p:sp>
        <p:sp>
          <p:nvSpPr>
            <p:cNvPr id="292" name="Shape 292"/>
            <p:cNvSpPr/>
            <p:nvPr/>
          </p:nvSpPr>
          <p:spPr>
            <a:xfrm>
              <a:off x="-1" y="-1"/>
              <a:ext cx="1838944" cy="132487"/>
            </a:xfrm>
            <a:prstGeom prst="rect">
              <a:avLst/>
            </a:prstGeom>
            <a:solidFill>
              <a:srgbClr val="E2BB19"/>
            </a:solidFill>
            <a:ln w="12700" cap="flat">
              <a:noFill/>
              <a:miter lim="400000"/>
            </a:ln>
            <a:effectLst/>
          </p:spPr>
          <p:txBody>
            <a:bodyPr wrap="square" lIns="0" tIns="0" rIns="0" bIns="0" numCol="1" anchor="ctr">
              <a:noAutofit/>
            </a:bodyPr>
            <a:lstStyle/>
            <a:p>
              <a:pPr lvl="0" algn="ctr">
                <a:defRPr>
                  <a:solidFill>
                    <a:srgbClr val="FFFFFF"/>
                  </a:solidFill>
                  <a:latin typeface="Lato Light"/>
                  <a:ea typeface="Lato Light"/>
                  <a:cs typeface="Lato Light"/>
                  <a:sym typeface="Lato Light"/>
                </a:defRPr>
              </a:pPr>
              <a:endParaRPr/>
            </a:p>
          </p:txBody>
        </p:sp>
      </p:grpSp>
      <p:sp>
        <p:nvSpPr>
          <p:cNvPr id="294" name="Shape 294"/>
          <p:cNvSpPr/>
          <p:nvPr/>
        </p:nvSpPr>
        <p:spPr>
          <a:xfrm>
            <a:off x="17593290" y="7661701"/>
            <a:ext cx="5148172" cy="624839"/>
          </a:xfrm>
          <a:prstGeom prst="rect">
            <a:avLst/>
          </a:prstGeom>
          <a:ln w="12700">
            <a:miter lim="400000"/>
          </a:ln>
          <a:extLst>
            <a:ext uri="{C572A759-6A51-4108-AA02-DFA0A04FC94B}">
              <ma14:wrappingTextBoxFlag xmlns:ma14="http://schemas.microsoft.com/office/mac/drawingml/2011/main" xmlns="" val="1"/>
            </a:ext>
          </a:extLst>
        </p:spPr>
        <p:txBody>
          <a:bodyPr wrap="none" lIns="45718" tIns="45718" rIns="45718" bIns="45718">
            <a:spAutoFit/>
          </a:bodyPr>
          <a:lstStyle>
            <a:lvl1pPr defTabSz="1632753">
              <a:defRPr sz="3500" cap="all">
                <a:solidFill>
                  <a:srgbClr val="FFDE17"/>
                </a:solidFill>
                <a:latin typeface="Impact"/>
                <a:ea typeface="Impact"/>
                <a:cs typeface="Impact"/>
                <a:sym typeface="Impact"/>
              </a:defRPr>
            </a:lvl1pPr>
          </a:lstStyle>
          <a:p>
            <a:pPr lvl="0">
              <a:defRPr sz="1800" cap="none">
                <a:solidFill>
                  <a:srgbClr val="000000"/>
                </a:solidFill>
              </a:defRPr>
            </a:pPr>
            <a:r>
              <a:rPr sz="3500" cap="all" dirty="0">
                <a:solidFill>
                  <a:srgbClr val="FFDE17"/>
                </a:solidFill>
              </a:rPr>
              <a:t>Independent and Impartial</a:t>
            </a:r>
          </a:p>
        </p:txBody>
      </p:sp>
      <p:sp>
        <p:nvSpPr>
          <p:cNvPr id="2" name="Slide Number Placeholder 1">
            <a:extLst>
              <a:ext uri="{FF2B5EF4-FFF2-40B4-BE49-F238E27FC236}">
                <a16:creationId xmlns:a16="http://schemas.microsoft.com/office/drawing/2014/main" id="{D8AD9BE2-07DF-E6EB-0D32-E2BD14E30EE4}"/>
              </a:ext>
            </a:extLst>
          </p:cNvPr>
          <p:cNvSpPr>
            <a:spLocks noGrp="1"/>
          </p:cNvSpPr>
          <p:nvPr>
            <p:ph type="sldNum" sz="quarter" idx="4294967295"/>
          </p:nvPr>
        </p:nvSpPr>
        <p:spPr>
          <a:xfrm>
            <a:off x="0" y="13205637"/>
            <a:ext cx="4338084" cy="491649"/>
          </a:xfrm>
          <a:prstGeom prst="rect">
            <a:avLst/>
          </a:prstGeom>
        </p:spPr>
        <p:txBody>
          <a:bodyPr/>
          <a:lstStyle/>
          <a:p>
            <a:pPr lvl="0"/>
            <a:fld id="{86CB4B4D-7CA3-9044-876B-883B54F8677D}" type="slidenum">
              <a:rPr lang="en-ZA" smtClean="0"/>
              <a:t>1</a:t>
            </a:fld>
            <a:endParaRPr lang="en-ZA"/>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4143375" cy="13716000"/>
          </a:xfrm>
          <a:prstGeom prst="rect">
            <a:avLst/>
          </a:prstGeom>
          <a:solidFill>
            <a:srgbClr val="0D7E40"/>
          </a:solidFill>
          <a:ln>
            <a:solidFill>
              <a:srgbClr val="0D7E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1" name="Content Placeholder 2"/>
          <p:cNvSpPr txBox="1">
            <a:spLocks/>
          </p:cNvSpPr>
          <p:nvPr/>
        </p:nvSpPr>
        <p:spPr>
          <a:xfrm>
            <a:off x="4606299" y="794694"/>
            <a:ext cx="18746122" cy="12126612"/>
          </a:xfrm>
          <a:prstGeom prst="rect">
            <a:avLst/>
          </a:prstGeom>
          <a:noFill/>
          <a:ln w="15875" cap="flat" cmpd="sng" algn="ctr">
            <a:noFill/>
            <a:prstDash val="solid"/>
          </a:ln>
        </p:spPr>
        <p:style>
          <a:lnRef idx="2">
            <a:schemeClr val="dk1"/>
          </a:lnRef>
          <a:fillRef idx="1">
            <a:schemeClr val="lt1"/>
          </a:fillRef>
          <a:effectRef idx="0">
            <a:schemeClr val="dk1"/>
          </a:effectRef>
          <a:fontRef idx="minor">
            <a:schemeClr val="dk1"/>
          </a:fontRef>
        </p:style>
        <p:txBody>
          <a:bodyPr>
            <a:noAutofit/>
          </a:bodyPr>
          <a:lstStyle>
            <a:lvl1pPr marL="182789" indent="-182789" algn="l" defTabSz="1827886" rtl="0" eaLnBrk="1" latinLnBrk="0" hangingPunct="1">
              <a:lnSpc>
                <a:spcPct val="90000"/>
              </a:lnSpc>
              <a:spcBef>
                <a:spcPts val="2399"/>
              </a:spcBef>
              <a:spcAft>
                <a:spcPts val="400"/>
              </a:spcAft>
              <a:buClr>
                <a:schemeClr val="accent1"/>
              </a:buClr>
              <a:buSzPct val="100000"/>
              <a:buFont typeface="Tw Cen MT" panose="020B0602020104020603" pitchFamily="34" charset="0"/>
              <a:buChar char=" "/>
              <a:defRPr sz="4398" kern="1200">
                <a:solidFill>
                  <a:schemeClr val="dk1"/>
                </a:solidFill>
                <a:latin typeface="+mn-lt"/>
                <a:ea typeface="+mn-ea"/>
                <a:cs typeface="+mn-cs"/>
              </a:defRPr>
            </a:lvl1pPr>
            <a:lvl2pPr marL="530087" indent="-274183" algn="l" defTabSz="1827886" rtl="0" eaLnBrk="1" latinLnBrk="0" hangingPunct="1">
              <a:lnSpc>
                <a:spcPct val="90000"/>
              </a:lnSpc>
              <a:spcBef>
                <a:spcPts val="400"/>
              </a:spcBef>
              <a:spcAft>
                <a:spcPts val="800"/>
              </a:spcAft>
              <a:buClr>
                <a:schemeClr val="accent1"/>
              </a:buClr>
              <a:buFont typeface="Wingdings 3" pitchFamily="18" charset="2"/>
              <a:buChar char=""/>
              <a:defRPr sz="3598" kern="1200">
                <a:solidFill>
                  <a:schemeClr val="dk1"/>
                </a:solidFill>
                <a:latin typeface="+mn-lt"/>
                <a:ea typeface="+mn-ea"/>
                <a:cs typeface="+mn-cs"/>
              </a:defRPr>
            </a:lvl2pPr>
            <a:lvl3pPr marL="895664"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3pPr>
            <a:lvl4pPr marL="1188126"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4pPr>
            <a:lvl5pPr marL="1553703"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5pPr>
            <a:lvl6pPr marL="1827886"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6pPr>
            <a:lvl7pPr marL="2120347"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7pPr>
            <a:lvl8pPr marL="2431088"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8pPr>
            <a:lvl9pPr marL="2723550"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9pPr>
          </a:lstStyle>
          <a:p>
            <a:pPr algn="just">
              <a:lnSpc>
                <a:spcPct val="100000"/>
              </a:lnSpc>
              <a:spcBef>
                <a:spcPts val="0"/>
              </a:spcBef>
              <a:spcAft>
                <a:spcPts val="0"/>
              </a:spcAft>
            </a:pPr>
            <a:endParaRPr lang="en-GB" sz="2800" b="1" u="sng" dirty="0">
              <a:latin typeface="Arial" panose="020B0604020202020204" pitchFamily="34" charset="0"/>
              <a:cs typeface="Arial" panose="020B0604020202020204" pitchFamily="34" charset="0"/>
            </a:endParaRPr>
          </a:p>
          <a:p>
            <a:pPr algn="just">
              <a:lnSpc>
                <a:spcPct val="115000"/>
              </a:lnSpc>
              <a:spcAft>
                <a:spcPts val="800"/>
              </a:spcAft>
              <a:tabLst>
                <a:tab pos="180340" algn="l"/>
                <a:tab pos="540385" algn="l"/>
                <a:tab pos="457200" algn="l"/>
              </a:tabLst>
            </a:pPr>
            <a:endParaRPr lang="en-GB" sz="2800" b="1" u="sng" dirty="0">
              <a:latin typeface="Arial" panose="020B0604020202020204" pitchFamily="34" charset="0"/>
              <a:cs typeface="Arial" panose="020B0604020202020204" pitchFamily="34" charset="0"/>
            </a:endParaRPr>
          </a:p>
          <a:p>
            <a:pPr algn="just">
              <a:lnSpc>
                <a:spcPct val="115000"/>
              </a:lnSpc>
              <a:spcAft>
                <a:spcPts val="800"/>
              </a:spcAft>
              <a:tabLst>
                <a:tab pos="180340" algn="l"/>
                <a:tab pos="540385" algn="l"/>
                <a:tab pos="457200" algn="l"/>
              </a:tabLst>
            </a:pPr>
            <a:r>
              <a:rPr lang="en-GB" sz="2800" b="1" u="sng" dirty="0">
                <a:latin typeface="Arial" panose="020B0604020202020204" pitchFamily="34" charset="0"/>
                <a:cs typeface="Arial" panose="020B0604020202020204" pitchFamily="34" charset="0"/>
              </a:rPr>
              <a:t>Pending Court Rulings</a:t>
            </a:r>
            <a:r>
              <a:rPr lang="en-GB" sz="2800" dirty="0">
                <a:latin typeface="Arial" panose="020B0604020202020204" pitchFamily="34" charset="0"/>
                <a:cs typeface="Arial" panose="020B0604020202020204" pitchFamily="34" charset="0"/>
              </a:rPr>
              <a:t>. </a:t>
            </a:r>
            <a:r>
              <a:rPr lang="en-ZA" sz="2800" kern="1400" dirty="0">
                <a:effectLst/>
                <a:latin typeface="Arial" panose="020B0604020202020204" pitchFamily="34" charset="0"/>
                <a:ea typeface="Times New Roman" panose="02020603050405020304" pitchFamily="18" charset="0"/>
                <a:cs typeface="Arial" panose="020B0604020202020204" pitchFamily="34" charset="0"/>
              </a:rPr>
              <a:t>Col PR </a:t>
            </a:r>
            <a:r>
              <a:rPr lang="en-ZA" sz="2800" kern="1400" dirty="0" err="1">
                <a:effectLst/>
                <a:latin typeface="Arial" panose="020B0604020202020204" pitchFamily="34" charset="0"/>
                <a:ea typeface="Times New Roman" panose="02020603050405020304" pitchFamily="18" charset="0"/>
                <a:cs typeface="Arial" panose="020B0604020202020204" pitchFamily="34" charset="0"/>
              </a:rPr>
              <a:t>Lembede</a:t>
            </a:r>
            <a:r>
              <a:rPr lang="en-ZA" sz="2800" kern="1400" dirty="0">
                <a:effectLst/>
                <a:latin typeface="Arial" panose="020B0604020202020204" pitchFamily="34" charset="0"/>
                <a:ea typeface="Times New Roman" panose="02020603050405020304" pitchFamily="18" charset="0"/>
                <a:cs typeface="Arial" panose="020B0604020202020204" pitchFamily="34" charset="0"/>
              </a:rPr>
              <a:t>// Minister of Defence and Military Veterans// Chief SANDF// Secretary for Defence// Military Ombud  Matter instituted in the High Court by the Applicant to compel the Minister to implement the recommendations of the Military Ombud </a:t>
            </a:r>
            <a:endParaRPr lang="en-GB" sz="2800" dirty="0">
              <a:latin typeface="Arial" panose="020B0604020202020204" pitchFamily="34" charset="0"/>
              <a:cs typeface="Arial" panose="020B0604020202020204" pitchFamily="34" charset="0"/>
            </a:endParaRPr>
          </a:p>
          <a:p>
            <a:pPr algn="just">
              <a:lnSpc>
                <a:spcPct val="100000"/>
              </a:lnSpc>
              <a:spcBef>
                <a:spcPts val="0"/>
              </a:spcBef>
              <a:spcAft>
                <a:spcPts val="0"/>
              </a:spcAft>
            </a:pPr>
            <a:endParaRPr lang="en-GB" sz="2800" dirty="0">
              <a:latin typeface="Arial" panose="020B0604020202020204" pitchFamily="34" charset="0"/>
              <a:cs typeface="Arial" panose="020B0604020202020204" pitchFamily="34" charset="0"/>
            </a:endParaRPr>
          </a:p>
          <a:p>
            <a:pPr algn="just">
              <a:lnSpc>
                <a:spcPct val="100000"/>
              </a:lnSpc>
              <a:spcBef>
                <a:spcPts val="0"/>
              </a:spcBef>
              <a:spcAft>
                <a:spcPts val="0"/>
              </a:spcAft>
            </a:pPr>
            <a:r>
              <a:rPr lang="en-ZA" sz="2800" dirty="0">
                <a:latin typeface="Arial" panose="020B0604020202020204" pitchFamily="34" charset="0"/>
                <a:cs typeface="Arial" panose="020B0604020202020204" pitchFamily="34" charset="0"/>
              </a:rPr>
              <a:t>The High Court found that the findings and recommendations of the Military Ombud, made in terms of section 6(8) of the Military  Ombud Act 4 of 1012, in Report 08/2018 are recommendations made to the Minister and not a directive. ( Leave to appeal the judgement was applied for by the Applicant (the complainant) and the outcome is awaited.</a:t>
            </a:r>
          </a:p>
        </p:txBody>
      </p:sp>
      <p:grpSp>
        <p:nvGrpSpPr>
          <p:cNvPr id="15" name="Group 14"/>
          <p:cNvGrpSpPr/>
          <p:nvPr/>
        </p:nvGrpSpPr>
        <p:grpSpPr>
          <a:xfrm>
            <a:off x="28141" y="269843"/>
            <a:ext cx="4115234" cy="5191435"/>
            <a:chOff x="28141" y="859778"/>
            <a:chExt cx="4115234" cy="5191435"/>
          </a:xfrm>
        </p:grpSpPr>
        <p:pic>
          <p:nvPicPr>
            <p:cNvPr id="16" name="image5.png"/>
            <p:cNvPicPr/>
            <p:nvPr/>
          </p:nvPicPr>
          <p:blipFill>
            <a:blip r:embed="rId2"/>
            <a:stretch>
              <a:fillRect/>
            </a:stretch>
          </p:blipFill>
          <p:spPr>
            <a:xfrm>
              <a:off x="28141" y="859778"/>
              <a:ext cx="4115234" cy="3880663"/>
            </a:xfrm>
            <a:prstGeom prst="rect">
              <a:avLst/>
            </a:prstGeom>
            <a:ln w="12700">
              <a:miter lim="400000"/>
            </a:ln>
          </p:spPr>
        </p:pic>
        <p:sp>
          <p:nvSpPr>
            <p:cNvPr id="17" name="Shape 294"/>
            <p:cNvSpPr/>
            <p:nvPr/>
          </p:nvSpPr>
          <p:spPr>
            <a:xfrm>
              <a:off x="28141" y="4804722"/>
              <a:ext cx="4115234" cy="1246491"/>
            </a:xfrm>
            <a:prstGeom prst="rect">
              <a:avLst/>
            </a:prstGeom>
            <a:ln w="12700">
              <a:miter lim="400000"/>
            </a:ln>
            <a:extLst>
              <a:ext uri="{C572A759-6A51-4108-AA02-DFA0A04FC94B}">
                <ma14:wrappingTextBoxFlag xmlns="" xmlns:ma14="http://schemas.microsoft.com/office/mac/drawingml/2011/main" val="1"/>
              </a:ext>
            </a:extLst>
          </p:spPr>
          <p:txBody>
            <a:bodyPr wrap="square" lIns="45718" tIns="45718" rIns="45718" bIns="45718">
              <a:spAutoFit/>
            </a:bodyPr>
            <a:lstStyle>
              <a:lvl1pPr defTabSz="1632753">
                <a:defRPr sz="3500" cap="all">
                  <a:solidFill>
                    <a:srgbClr val="FFDE17"/>
                  </a:solidFill>
                  <a:latin typeface="Impact"/>
                  <a:ea typeface="Impact"/>
                  <a:cs typeface="Impact"/>
                  <a:sym typeface="Impact"/>
                </a:defRPr>
              </a:lvl1pPr>
            </a:lstStyle>
            <a:p>
              <a:pPr lvl="0" algn="ctr">
                <a:defRPr sz="1800" cap="none">
                  <a:solidFill>
                    <a:srgbClr val="000000"/>
                  </a:solidFill>
                </a:defRPr>
              </a:pPr>
              <a:r>
                <a:rPr sz="2500" cap="all" dirty="0">
                  <a:solidFill>
                    <a:srgbClr val="FFDE17"/>
                  </a:solidFill>
                  <a:latin typeface="Arial Black" panose="020B0A04020102020204" pitchFamily="34" charset="0"/>
                </a:rPr>
                <a:t>Independent </a:t>
              </a:r>
              <a:endParaRPr lang="en-ZA" sz="2500" cap="all" dirty="0">
                <a:solidFill>
                  <a:srgbClr val="FFDE17"/>
                </a:solidFill>
                <a:latin typeface="Arial Black" panose="020B0A04020102020204" pitchFamily="34" charset="0"/>
              </a:endParaRPr>
            </a:p>
            <a:p>
              <a:pPr lvl="0" algn="ctr">
                <a:defRPr sz="1800" cap="none">
                  <a:solidFill>
                    <a:srgbClr val="000000"/>
                  </a:solidFill>
                </a:defRPr>
              </a:pPr>
              <a:r>
                <a:rPr lang="en-ZA" sz="2500" cap="all" dirty="0">
                  <a:solidFill>
                    <a:srgbClr val="FFDE17"/>
                  </a:solidFill>
                  <a:latin typeface="Arial Black" panose="020B0A04020102020204" pitchFamily="34" charset="0"/>
                </a:rPr>
                <a:t>&amp;</a:t>
              </a:r>
            </a:p>
            <a:p>
              <a:pPr lvl="0" algn="ctr">
                <a:defRPr sz="1800" cap="none">
                  <a:solidFill>
                    <a:srgbClr val="000000"/>
                  </a:solidFill>
                </a:defRPr>
              </a:pPr>
              <a:r>
                <a:rPr sz="2500" cap="all" dirty="0">
                  <a:solidFill>
                    <a:srgbClr val="FFDE17"/>
                  </a:solidFill>
                  <a:latin typeface="Arial Black" panose="020B0A04020102020204" pitchFamily="34" charset="0"/>
                </a:rPr>
                <a:t>Impartial</a:t>
              </a:r>
            </a:p>
          </p:txBody>
        </p:sp>
      </p:grpSp>
      <p:sp>
        <p:nvSpPr>
          <p:cNvPr id="8" name="Title 1"/>
          <p:cNvSpPr txBox="1">
            <a:spLocks/>
          </p:cNvSpPr>
          <p:nvPr/>
        </p:nvSpPr>
        <p:spPr>
          <a:xfrm>
            <a:off x="4171516" y="32476"/>
            <a:ext cx="20199784" cy="2285422"/>
          </a:xfrm>
          <a:prstGeom prst="rect">
            <a:avLst/>
          </a:prstGeom>
        </p:spPr>
        <p:txBody>
          <a:bodyPr anchor="ctr">
            <a:noAutofit/>
          </a:bodyPr>
          <a:lstStyle>
            <a:lvl1pPr algn="l" defTabSz="1827886" rtl="0" eaLnBrk="1" latinLnBrk="0" hangingPunct="1">
              <a:lnSpc>
                <a:spcPct val="80000"/>
              </a:lnSpc>
              <a:spcBef>
                <a:spcPct val="0"/>
              </a:spcBef>
              <a:buNone/>
              <a:defRPr sz="9995" kern="1200" cap="all" spc="200" baseline="0">
                <a:solidFill>
                  <a:schemeClr val="tx1">
                    <a:lumMod val="95000"/>
                    <a:lumOff val="5000"/>
                  </a:schemeClr>
                </a:solidFill>
                <a:latin typeface="+mj-lt"/>
                <a:ea typeface="+mj-ea"/>
                <a:cs typeface="+mj-cs"/>
              </a:defRPr>
            </a:lvl1pPr>
          </a:lstStyle>
          <a:p>
            <a:pPr algn="ctr">
              <a:lnSpc>
                <a:spcPct val="120000"/>
              </a:lnSpc>
            </a:pPr>
            <a:r>
              <a:rPr lang="en-ZA" sz="4800" b="1" dirty="0">
                <a:solidFill>
                  <a:schemeClr val="tx1"/>
                </a:solidFill>
                <a:latin typeface="Arial" panose="020B0604020202020204" pitchFamily="34" charset="0"/>
                <a:cs typeface="Arial" panose="020B0604020202020204" pitchFamily="34" charset="0"/>
              </a:rPr>
              <a:t>PENDING COURT RULINGS</a:t>
            </a:r>
          </a:p>
        </p:txBody>
      </p:sp>
      <p:sp>
        <p:nvSpPr>
          <p:cNvPr id="4" name="Slide Number Placeholder 3">
            <a:extLst>
              <a:ext uri="{FF2B5EF4-FFF2-40B4-BE49-F238E27FC236}">
                <a16:creationId xmlns:a16="http://schemas.microsoft.com/office/drawing/2014/main" id="{92C29CBE-B117-31A0-82A4-B174C5E4FA2D}"/>
              </a:ext>
            </a:extLst>
          </p:cNvPr>
          <p:cNvSpPr>
            <a:spLocks noGrp="1"/>
          </p:cNvSpPr>
          <p:nvPr>
            <p:ph type="sldNum" sz="quarter" idx="4294967295"/>
          </p:nvPr>
        </p:nvSpPr>
        <p:spPr>
          <a:xfrm>
            <a:off x="0" y="13205637"/>
            <a:ext cx="4338084" cy="491649"/>
          </a:xfrm>
          <a:prstGeom prst="rect">
            <a:avLst/>
          </a:prstGeom>
        </p:spPr>
        <p:txBody>
          <a:bodyPr/>
          <a:lstStyle/>
          <a:p>
            <a:pPr algn="ctr"/>
            <a:fld id="{86CB4B4D-7CA3-9044-876B-883B54F8677D}" type="slidenum">
              <a:rPr lang="en-ZA" smtClean="0">
                <a:solidFill>
                  <a:schemeClr val="bg1"/>
                </a:solidFill>
              </a:rPr>
              <a:pPr algn="ctr"/>
              <a:t>10</a:t>
            </a:fld>
            <a:endParaRPr lang="en-ZA" dirty="0">
              <a:solidFill>
                <a:schemeClr val="bg1"/>
              </a:solidFill>
            </a:endParaRPr>
          </a:p>
        </p:txBody>
      </p:sp>
    </p:spTree>
    <p:extLst>
      <p:ext uri="{BB962C8B-B14F-4D97-AF65-F5344CB8AC3E}">
        <p14:creationId xmlns:p14="http://schemas.microsoft.com/office/powerpoint/2010/main" val="222364930"/>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4143375" cy="13716000"/>
          </a:xfrm>
          <a:prstGeom prst="rect">
            <a:avLst/>
          </a:prstGeom>
          <a:solidFill>
            <a:srgbClr val="0D7E40"/>
          </a:solidFill>
          <a:ln>
            <a:solidFill>
              <a:srgbClr val="0D7E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1" name="Content Placeholder 2"/>
          <p:cNvSpPr txBox="1">
            <a:spLocks/>
          </p:cNvSpPr>
          <p:nvPr/>
        </p:nvSpPr>
        <p:spPr>
          <a:xfrm>
            <a:off x="4542504" y="1555681"/>
            <a:ext cx="18746122" cy="11501099"/>
          </a:xfrm>
          <a:prstGeom prst="rect">
            <a:avLst/>
          </a:prstGeom>
          <a:noFill/>
          <a:ln w="15875" cap="flat" cmpd="sng" algn="ctr">
            <a:noFill/>
            <a:prstDash val="solid"/>
          </a:ln>
        </p:spPr>
        <p:style>
          <a:lnRef idx="2">
            <a:schemeClr val="dk1"/>
          </a:lnRef>
          <a:fillRef idx="1">
            <a:schemeClr val="lt1"/>
          </a:fillRef>
          <a:effectRef idx="0">
            <a:schemeClr val="dk1"/>
          </a:effectRef>
          <a:fontRef idx="minor">
            <a:schemeClr val="dk1"/>
          </a:fontRef>
        </p:style>
        <p:txBody>
          <a:bodyPr>
            <a:noAutofit/>
          </a:bodyPr>
          <a:lstStyle>
            <a:lvl1pPr marL="182789" indent="-182789" algn="l" defTabSz="1827886" rtl="0" eaLnBrk="1" latinLnBrk="0" hangingPunct="1">
              <a:lnSpc>
                <a:spcPct val="90000"/>
              </a:lnSpc>
              <a:spcBef>
                <a:spcPts val="2399"/>
              </a:spcBef>
              <a:spcAft>
                <a:spcPts val="400"/>
              </a:spcAft>
              <a:buClr>
                <a:schemeClr val="accent1"/>
              </a:buClr>
              <a:buSzPct val="100000"/>
              <a:buFont typeface="Tw Cen MT" panose="020B0602020104020603" pitchFamily="34" charset="0"/>
              <a:buChar char=" "/>
              <a:defRPr sz="4398" kern="1200">
                <a:solidFill>
                  <a:schemeClr val="dk1"/>
                </a:solidFill>
                <a:latin typeface="+mn-lt"/>
                <a:ea typeface="+mn-ea"/>
                <a:cs typeface="+mn-cs"/>
              </a:defRPr>
            </a:lvl1pPr>
            <a:lvl2pPr marL="530087" indent="-274183" algn="l" defTabSz="1827886" rtl="0" eaLnBrk="1" latinLnBrk="0" hangingPunct="1">
              <a:lnSpc>
                <a:spcPct val="90000"/>
              </a:lnSpc>
              <a:spcBef>
                <a:spcPts val="400"/>
              </a:spcBef>
              <a:spcAft>
                <a:spcPts val="800"/>
              </a:spcAft>
              <a:buClr>
                <a:schemeClr val="accent1"/>
              </a:buClr>
              <a:buFont typeface="Wingdings 3" pitchFamily="18" charset="2"/>
              <a:buChar char=""/>
              <a:defRPr sz="3598" kern="1200">
                <a:solidFill>
                  <a:schemeClr val="dk1"/>
                </a:solidFill>
                <a:latin typeface="+mn-lt"/>
                <a:ea typeface="+mn-ea"/>
                <a:cs typeface="+mn-cs"/>
              </a:defRPr>
            </a:lvl2pPr>
            <a:lvl3pPr marL="895664"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3pPr>
            <a:lvl4pPr marL="1188126"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4pPr>
            <a:lvl5pPr marL="1553703"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5pPr>
            <a:lvl6pPr marL="1827886"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6pPr>
            <a:lvl7pPr marL="2120347"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7pPr>
            <a:lvl8pPr marL="2431088"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8pPr>
            <a:lvl9pPr marL="2723550"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9pPr>
          </a:lstStyle>
          <a:p>
            <a:pPr algn="just">
              <a:lnSpc>
                <a:spcPct val="100000"/>
              </a:lnSpc>
              <a:spcBef>
                <a:spcPts val="0"/>
              </a:spcBef>
              <a:spcAft>
                <a:spcPts val="0"/>
              </a:spcAft>
            </a:pPr>
            <a:r>
              <a:rPr lang="en-GB" sz="2800" b="1" u="sng" dirty="0">
                <a:latin typeface="Arial" panose="020B0604020202020204" pitchFamily="34" charset="0"/>
                <a:cs typeface="Arial" panose="020B0604020202020204" pitchFamily="34" charset="0"/>
              </a:rPr>
              <a:t>Situational Analysis</a:t>
            </a:r>
            <a:r>
              <a:rPr lang="en-GB" sz="2800" b="1" dirty="0">
                <a:latin typeface="Arial" panose="020B0604020202020204" pitchFamily="34" charset="0"/>
                <a:cs typeface="Arial" panose="020B0604020202020204" pitchFamily="34" charset="0"/>
              </a:rPr>
              <a:t>. </a:t>
            </a:r>
            <a:r>
              <a:rPr lang="en-ZA" sz="2800" dirty="0">
                <a:latin typeface="Arial" panose="020B0604020202020204" pitchFamily="34" charset="0"/>
                <a:cs typeface="Arial" panose="020B0604020202020204" pitchFamily="34" charset="0"/>
              </a:rPr>
              <a:t>The Office’s situational Analysis for FY2023/24 provides insight into the external and internal environmental factors that affects the mandate, outcomes and outputs of the Office. The situational analysis remains aligned to the Military Ombud Strategic Plan (2020- 2025)</a:t>
            </a:r>
          </a:p>
          <a:p>
            <a:pPr algn="just">
              <a:lnSpc>
                <a:spcPct val="100000"/>
              </a:lnSpc>
              <a:spcBef>
                <a:spcPts val="0"/>
              </a:spcBef>
              <a:spcAft>
                <a:spcPts val="0"/>
              </a:spcAft>
            </a:pPr>
            <a:endParaRPr lang="en-ZA" sz="2800" dirty="0">
              <a:latin typeface="Arial" panose="020B0604020202020204" pitchFamily="34" charset="0"/>
              <a:cs typeface="Arial" panose="020B0604020202020204" pitchFamily="34" charset="0"/>
            </a:endParaRPr>
          </a:p>
          <a:p>
            <a:pPr algn="just">
              <a:lnSpc>
                <a:spcPct val="115000"/>
              </a:lnSpc>
              <a:spcAft>
                <a:spcPts val="800"/>
              </a:spcAft>
              <a:tabLst>
                <a:tab pos="180340" algn="l"/>
                <a:tab pos="540385" algn="l"/>
                <a:tab pos="457200" algn="l"/>
              </a:tabLst>
            </a:pPr>
            <a:r>
              <a:rPr lang="en-ZA" sz="2800" dirty="0">
                <a:effectLst/>
                <a:latin typeface="Arial" panose="020B0604020202020204" pitchFamily="34" charset="0"/>
                <a:ea typeface="Times New Roman" panose="02020603050405020304" pitchFamily="18" charset="0"/>
              </a:rPr>
              <a:t>The matters identified in the situational analysis, is a result of the planning process</a:t>
            </a:r>
            <a:r>
              <a:rPr lang="en-ZA" sz="2800" dirty="0">
                <a:solidFill>
                  <a:srgbClr val="000000"/>
                </a:solidFill>
                <a:effectLst/>
                <a:latin typeface="Arial" panose="020B0604020202020204" pitchFamily="34" charset="0"/>
                <a:ea typeface="Times New Roman" panose="02020603050405020304" pitchFamily="18" charset="0"/>
              </a:rPr>
              <a:t> </a:t>
            </a:r>
            <a:r>
              <a:rPr lang="en-GB" sz="2800" dirty="0">
                <a:solidFill>
                  <a:srgbClr val="000000"/>
                </a:solidFill>
                <a:effectLst/>
                <a:latin typeface="Arial" panose="020B0604020202020204" pitchFamily="34" charset="0"/>
                <a:ea typeface="Times New Roman" panose="02020603050405020304" pitchFamily="18" charset="0"/>
              </a:rPr>
              <a:t>that has also taken into consideration the evolving contextual environment, the </a:t>
            </a:r>
            <a:r>
              <a:rPr lang="en-GB" sz="2800" dirty="0">
                <a:effectLst/>
                <a:latin typeface="Arial" panose="020B0604020202020204" pitchFamily="34" charset="0"/>
                <a:ea typeface="Times New Roman" panose="02020603050405020304" pitchFamily="18" charset="0"/>
              </a:rPr>
              <a:t>2019-2024 MTSF Foundational Pillars and Apex Priorities of Government</a:t>
            </a:r>
            <a:r>
              <a:rPr lang="en-GB" sz="2800" dirty="0">
                <a:solidFill>
                  <a:srgbClr val="000000"/>
                </a:solidFill>
                <a:effectLst/>
                <a:latin typeface="Arial" panose="020B0604020202020204" pitchFamily="34" charset="0"/>
                <a:ea typeface="Times New Roman" panose="02020603050405020304" pitchFamily="18" charset="0"/>
              </a:rPr>
              <a:t> and other relevant policy documents</a:t>
            </a:r>
            <a:r>
              <a:rPr lang="en-ZA" sz="2800" dirty="0">
                <a:effectLst/>
                <a:latin typeface="Arial" panose="020B0604020202020204" pitchFamily="34" charset="0"/>
                <a:ea typeface="Times New Roman" panose="02020603050405020304" pitchFamily="18" charset="0"/>
              </a:rPr>
              <a:t>.  The situational analysis remains aligned to the Military Ombud Strategic Plan (2020 – 2025).</a:t>
            </a:r>
          </a:p>
          <a:p>
            <a:pPr algn="just">
              <a:lnSpc>
                <a:spcPct val="100000"/>
              </a:lnSpc>
              <a:spcBef>
                <a:spcPts val="0"/>
              </a:spcBef>
              <a:spcAft>
                <a:spcPts val="0"/>
              </a:spcAft>
            </a:pPr>
            <a:endParaRPr lang="en-ZA" sz="2800" b="1" u="sng" dirty="0">
              <a:latin typeface="Arial" panose="020B0604020202020204" pitchFamily="34" charset="0"/>
              <a:cs typeface="Arial" panose="020B0604020202020204" pitchFamily="34" charset="0"/>
            </a:endParaRPr>
          </a:p>
          <a:p>
            <a:pPr algn="just">
              <a:lnSpc>
                <a:spcPct val="100000"/>
              </a:lnSpc>
              <a:spcBef>
                <a:spcPts val="0"/>
              </a:spcBef>
              <a:spcAft>
                <a:spcPts val="0"/>
              </a:spcAft>
            </a:pPr>
            <a:r>
              <a:rPr lang="en-ZA" sz="2800" b="1" u="sng" dirty="0">
                <a:latin typeface="Arial" panose="020B0604020202020204" pitchFamily="34" charset="0"/>
                <a:cs typeface="Arial" panose="020B0604020202020204" pitchFamily="34" charset="0"/>
              </a:rPr>
              <a:t>External Environmental Factors</a:t>
            </a:r>
            <a:r>
              <a:rPr lang="en-ZA" sz="2800" dirty="0">
                <a:latin typeface="Arial" panose="020B0604020202020204" pitchFamily="34" charset="0"/>
                <a:cs typeface="Arial" panose="020B0604020202020204" pitchFamily="34" charset="0"/>
              </a:rPr>
              <a:t>.</a:t>
            </a:r>
          </a:p>
          <a:p>
            <a:pPr algn="just">
              <a:lnSpc>
                <a:spcPct val="100000"/>
              </a:lnSpc>
              <a:spcBef>
                <a:spcPts val="0"/>
              </a:spcBef>
              <a:spcAft>
                <a:spcPts val="0"/>
              </a:spcAft>
            </a:pPr>
            <a:endParaRPr lang="en-ZA" sz="2800" dirty="0">
              <a:latin typeface="Arial" panose="020B0604020202020204" pitchFamily="34" charset="0"/>
              <a:cs typeface="Arial" panose="020B0604020202020204" pitchFamily="34" charset="0"/>
            </a:endParaRPr>
          </a:p>
        </p:txBody>
      </p:sp>
      <p:grpSp>
        <p:nvGrpSpPr>
          <p:cNvPr id="15" name="Group 14"/>
          <p:cNvGrpSpPr/>
          <p:nvPr/>
        </p:nvGrpSpPr>
        <p:grpSpPr>
          <a:xfrm>
            <a:off x="28141" y="269843"/>
            <a:ext cx="4115234" cy="5191435"/>
            <a:chOff x="28141" y="859778"/>
            <a:chExt cx="4115234" cy="5191435"/>
          </a:xfrm>
        </p:grpSpPr>
        <p:pic>
          <p:nvPicPr>
            <p:cNvPr id="16" name="image5.png"/>
            <p:cNvPicPr/>
            <p:nvPr/>
          </p:nvPicPr>
          <p:blipFill>
            <a:blip r:embed="rId2"/>
            <a:stretch>
              <a:fillRect/>
            </a:stretch>
          </p:blipFill>
          <p:spPr>
            <a:xfrm>
              <a:off x="28141" y="859778"/>
              <a:ext cx="4115234" cy="3880663"/>
            </a:xfrm>
            <a:prstGeom prst="rect">
              <a:avLst/>
            </a:prstGeom>
            <a:ln w="12700">
              <a:miter lim="400000"/>
            </a:ln>
          </p:spPr>
        </p:pic>
        <p:sp>
          <p:nvSpPr>
            <p:cNvPr id="17" name="Shape 294"/>
            <p:cNvSpPr/>
            <p:nvPr/>
          </p:nvSpPr>
          <p:spPr>
            <a:xfrm>
              <a:off x="28141" y="4804722"/>
              <a:ext cx="4115234" cy="1246491"/>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spAutoFit/>
            </a:bodyPr>
            <a:lstStyle>
              <a:lvl1pPr defTabSz="1632753">
                <a:defRPr sz="3500" cap="all">
                  <a:solidFill>
                    <a:srgbClr val="FFDE17"/>
                  </a:solidFill>
                  <a:latin typeface="Impact"/>
                  <a:ea typeface="Impact"/>
                  <a:cs typeface="Impact"/>
                  <a:sym typeface="Impact"/>
                </a:defRPr>
              </a:lvl1pPr>
            </a:lstStyle>
            <a:p>
              <a:pPr lvl="0" algn="ctr">
                <a:defRPr sz="1800" cap="none">
                  <a:solidFill>
                    <a:srgbClr val="000000"/>
                  </a:solidFill>
                </a:defRPr>
              </a:pPr>
              <a:r>
                <a:rPr sz="2500" cap="all" dirty="0">
                  <a:solidFill>
                    <a:srgbClr val="FFDE17"/>
                  </a:solidFill>
                  <a:latin typeface="Arial Black" panose="020B0A04020102020204" pitchFamily="34" charset="0"/>
                </a:rPr>
                <a:t>Independent </a:t>
              </a:r>
              <a:endParaRPr lang="en-ZA" sz="2500" cap="all" dirty="0">
                <a:solidFill>
                  <a:srgbClr val="FFDE17"/>
                </a:solidFill>
                <a:latin typeface="Arial Black" panose="020B0A04020102020204" pitchFamily="34" charset="0"/>
              </a:endParaRPr>
            </a:p>
            <a:p>
              <a:pPr lvl="0" algn="ctr">
                <a:defRPr sz="1800" cap="none">
                  <a:solidFill>
                    <a:srgbClr val="000000"/>
                  </a:solidFill>
                </a:defRPr>
              </a:pPr>
              <a:r>
                <a:rPr lang="en-ZA" sz="2500" cap="all" dirty="0">
                  <a:solidFill>
                    <a:srgbClr val="FFDE17"/>
                  </a:solidFill>
                  <a:latin typeface="Arial Black" panose="020B0A04020102020204" pitchFamily="34" charset="0"/>
                </a:rPr>
                <a:t>&amp;</a:t>
              </a:r>
            </a:p>
            <a:p>
              <a:pPr lvl="0" algn="ctr">
                <a:defRPr sz="1800" cap="none">
                  <a:solidFill>
                    <a:srgbClr val="000000"/>
                  </a:solidFill>
                </a:defRPr>
              </a:pPr>
              <a:r>
                <a:rPr sz="2500" cap="all" dirty="0">
                  <a:solidFill>
                    <a:srgbClr val="FFDE17"/>
                  </a:solidFill>
                  <a:latin typeface="Arial Black" panose="020B0A04020102020204" pitchFamily="34" charset="0"/>
                </a:rPr>
                <a:t>Impartial</a:t>
              </a:r>
            </a:p>
          </p:txBody>
        </p:sp>
      </p:grpSp>
      <p:graphicFrame>
        <p:nvGraphicFramePr>
          <p:cNvPr id="3" name="Table 2"/>
          <p:cNvGraphicFramePr>
            <a:graphicFrameLocks noGrp="1"/>
          </p:cNvGraphicFramePr>
          <p:nvPr>
            <p:extLst>
              <p:ext uri="{D42A27DB-BD31-4B8C-83A1-F6EECF244321}">
                <p14:modId xmlns:p14="http://schemas.microsoft.com/office/powerpoint/2010/main" val="3263647957"/>
              </p:ext>
            </p:extLst>
          </p:nvPr>
        </p:nvGraphicFramePr>
        <p:xfrm>
          <a:off x="4857750" y="7230140"/>
          <a:ext cx="18430876" cy="5826640"/>
        </p:xfrm>
        <a:graphic>
          <a:graphicData uri="http://schemas.openxmlformats.org/drawingml/2006/table">
            <a:tbl>
              <a:tblPr firstRow="1" firstCol="1" bandRow="1">
                <a:tableStyleId>{5940675A-B579-460E-94D1-54222C63F5DA}</a:tableStyleId>
              </a:tblPr>
              <a:tblGrid>
                <a:gridCol w="1968352">
                  <a:extLst>
                    <a:ext uri="{9D8B030D-6E8A-4147-A177-3AD203B41FA5}">
                      <a16:colId xmlns:a16="http://schemas.microsoft.com/office/drawing/2014/main" val="20000"/>
                    </a:ext>
                  </a:extLst>
                </a:gridCol>
                <a:gridCol w="16462524">
                  <a:extLst>
                    <a:ext uri="{9D8B030D-6E8A-4147-A177-3AD203B41FA5}">
                      <a16:colId xmlns:a16="http://schemas.microsoft.com/office/drawing/2014/main" val="20001"/>
                    </a:ext>
                  </a:extLst>
                </a:gridCol>
              </a:tblGrid>
              <a:tr h="5826640">
                <a:tc>
                  <a:txBody>
                    <a:bodyPr/>
                    <a:lstStyle/>
                    <a:p>
                      <a:pPr algn="ctr">
                        <a:lnSpc>
                          <a:spcPct val="100000"/>
                        </a:lnSpc>
                        <a:spcAft>
                          <a:spcPts val="0"/>
                        </a:spcAft>
                        <a:tabLst>
                          <a:tab pos="180340" algn="l"/>
                          <a:tab pos="540385" algn="l"/>
                          <a:tab pos="457200" algn="l"/>
                        </a:tabLst>
                      </a:pPr>
                      <a:r>
                        <a:rPr lang="en-ZA" sz="2800" b="1" dirty="0">
                          <a:effectLst/>
                          <a:latin typeface="Arial" panose="020B0604020202020204" pitchFamily="34" charset="0"/>
                          <a:cs typeface="Arial" panose="020B0604020202020204" pitchFamily="34" charset="0"/>
                        </a:rPr>
                        <a:t>Political</a:t>
                      </a:r>
                      <a:endParaRPr lang="en-ZA" sz="2800" b="1" dirty="0">
                        <a:effectLst/>
                        <a:latin typeface="Arial" panose="020B0604020202020204" pitchFamily="34" charset="0"/>
                        <a:ea typeface="Times New Roman" panose="02020603050405020304" pitchFamily="18" charset="0"/>
                        <a:cs typeface="Arial" panose="020B0604020202020204" pitchFamily="34" charset="0"/>
                      </a:endParaRPr>
                    </a:p>
                  </a:txBody>
                  <a:tcPr marL="15382" marR="15382" marT="0" marB="0" anchor="ctr">
                    <a:solidFill>
                      <a:schemeClr val="accent1">
                        <a:lumMod val="20000"/>
                        <a:lumOff val="80000"/>
                      </a:schemeClr>
                    </a:solidFill>
                  </a:tcPr>
                </a:tc>
                <a:tc>
                  <a:txBody>
                    <a:bodyPr/>
                    <a:lstStyle/>
                    <a:p>
                      <a:pPr marL="0" marR="0" lvl="0" indent="0" algn="just" defTabSz="1827886" rtl="0" eaLnBrk="1" fontAlgn="auto" latinLnBrk="0" hangingPunct="1">
                        <a:lnSpc>
                          <a:spcPct val="115000"/>
                        </a:lnSpc>
                        <a:spcBef>
                          <a:spcPts val="0"/>
                        </a:spcBef>
                        <a:spcAft>
                          <a:spcPts val="800"/>
                        </a:spcAft>
                        <a:buClrTx/>
                        <a:buSzTx/>
                        <a:buFontTx/>
                        <a:buNone/>
                        <a:tabLst>
                          <a:tab pos="180340" algn="l"/>
                          <a:tab pos="540385" algn="l"/>
                          <a:tab pos="457200" algn="l"/>
                        </a:tabLst>
                        <a:defRPr/>
                      </a:pPr>
                      <a:r>
                        <a:rPr lang="en-GB" sz="2800" u="sng" kern="1200" dirty="0">
                          <a:solidFill>
                            <a:schemeClr val="tx1"/>
                          </a:solidFill>
                          <a:effectLst/>
                          <a:latin typeface="Arial" panose="020B0604020202020204" pitchFamily="34" charset="0"/>
                          <a:ea typeface="+mn-ea"/>
                          <a:cs typeface="Arial" panose="020B0604020202020204" pitchFamily="34" charset="0"/>
                        </a:rPr>
                        <a:t>Contribution to National Imperatives of Government</a:t>
                      </a:r>
                      <a:r>
                        <a:rPr lang="en-GB" sz="2800" kern="1200" dirty="0">
                          <a:solidFill>
                            <a:schemeClr val="tx1"/>
                          </a:solidFill>
                          <a:effectLst/>
                          <a:latin typeface="Arial" panose="020B0604020202020204" pitchFamily="34" charset="0"/>
                          <a:ea typeface="+mn-ea"/>
                          <a:cs typeface="Arial" panose="020B0604020202020204" pitchFamily="34" charset="0"/>
                        </a:rPr>
                        <a:t>.</a:t>
                      </a:r>
                      <a:r>
                        <a:rPr lang="en-GB" sz="2800" b="1" kern="1200" dirty="0">
                          <a:solidFill>
                            <a:schemeClr val="tx1"/>
                          </a:solidFill>
                          <a:effectLst/>
                          <a:latin typeface="Arial" panose="020B0604020202020204" pitchFamily="34" charset="0"/>
                          <a:ea typeface="+mn-ea"/>
                          <a:cs typeface="Arial" panose="020B0604020202020204" pitchFamily="34" charset="0"/>
                        </a:rPr>
                        <a:t>  </a:t>
                      </a:r>
                      <a:r>
                        <a:rPr lang="en-ZA" sz="2800" kern="1200" dirty="0">
                          <a:solidFill>
                            <a:schemeClr val="tx1"/>
                          </a:solidFill>
                          <a:effectLst/>
                          <a:latin typeface="Arial" panose="020B0604020202020204" pitchFamily="34" charset="0"/>
                          <a:ea typeface="+mn-ea"/>
                          <a:cs typeface="Arial" panose="020B0604020202020204" pitchFamily="34" charset="0"/>
                        </a:rPr>
                        <a:t>The matters identified in the situational analysis are derived from the annual planning process that considers the </a:t>
                      </a:r>
                      <a:r>
                        <a:rPr lang="en-GB" sz="2800" kern="1200" dirty="0">
                          <a:solidFill>
                            <a:schemeClr val="tx1"/>
                          </a:solidFill>
                          <a:effectLst/>
                          <a:latin typeface="Arial" panose="020B0604020202020204" pitchFamily="34" charset="0"/>
                          <a:ea typeface="+mn-ea"/>
                          <a:cs typeface="Arial" panose="020B0604020202020204" pitchFamily="34" charset="0"/>
                        </a:rPr>
                        <a:t>National Development Plan (NDP) Vision 2030, the Revised Medium-Term Strategic Framework (MTSF) 2019–2024, the new Sustainable Development Goals (SDGs), the 2021 and 2022 State of the Nation Address (SONA), the Minister of Defence and Military Veterans (MOD&amp;MV) Performance Agreement and the National Security Strategy.</a:t>
                      </a:r>
                      <a:r>
                        <a:rPr lang="en-ZA" sz="2800" dirty="0">
                          <a:effectLst/>
                          <a:latin typeface="Arial" panose="020B0604020202020204" pitchFamily="34" charset="0"/>
                          <a:cs typeface="Arial" panose="020B0604020202020204" pitchFamily="34" charset="0"/>
                        </a:rPr>
                        <a:t> </a:t>
                      </a:r>
                      <a:r>
                        <a:rPr lang="en-ZA" sz="2800" kern="1200" dirty="0">
                          <a:solidFill>
                            <a:schemeClr val="tx1"/>
                          </a:solidFill>
                          <a:effectLst/>
                          <a:latin typeface="Arial" panose="020B0604020202020204" pitchFamily="34" charset="0"/>
                          <a:ea typeface="+mn-ea"/>
                          <a:cs typeface="Arial" panose="020B0604020202020204" pitchFamily="34" charset="0"/>
                        </a:rPr>
                        <a:t> </a:t>
                      </a:r>
                    </a:p>
                    <a:p>
                      <a:pPr algn="r">
                        <a:lnSpc>
                          <a:spcPct val="115000"/>
                        </a:lnSpc>
                        <a:spcAft>
                          <a:spcPts val="800"/>
                        </a:spcAft>
                        <a:tabLst>
                          <a:tab pos="180340" algn="l"/>
                          <a:tab pos="540385" algn="l"/>
                          <a:tab pos="457200" algn="l"/>
                        </a:tabLst>
                      </a:pPr>
                      <a:endParaRPr lang="en-ZA" sz="2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0000"/>
                  </a:ext>
                </a:extLst>
              </a:tr>
            </a:tbl>
          </a:graphicData>
        </a:graphic>
      </p:graphicFrame>
      <p:sp>
        <p:nvSpPr>
          <p:cNvPr id="10" name="Title 1"/>
          <p:cNvSpPr txBox="1">
            <a:spLocks/>
          </p:cNvSpPr>
          <p:nvPr/>
        </p:nvSpPr>
        <p:spPr>
          <a:xfrm>
            <a:off x="4143375" y="99722"/>
            <a:ext cx="20199784" cy="1523206"/>
          </a:xfrm>
          <a:prstGeom prst="rect">
            <a:avLst/>
          </a:prstGeom>
        </p:spPr>
        <p:txBody>
          <a:bodyPr anchor="ctr">
            <a:noAutofit/>
          </a:bodyPr>
          <a:lstStyle>
            <a:lvl1pPr algn="l" defTabSz="1827886" rtl="0" eaLnBrk="1" latinLnBrk="0" hangingPunct="1">
              <a:lnSpc>
                <a:spcPct val="80000"/>
              </a:lnSpc>
              <a:spcBef>
                <a:spcPct val="0"/>
              </a:spcBef>
              <a:buNone/>
              <a:defRPr sz="9995" kern="1200" cap="all" spc="200" baseline="0">
                <a:solidFill>
                  <a:schemeClr val="tx1">
                    <a:lumMod val="95000"/>
                    <a:lumOff val="5000"/>
                  </a:schemeClr>
                </a:solidFill>
                <a:latin typeface="+mj-lt"/>
                <a:ea typeface="+mj-ea"/>
                <a:cs typeface="+mj-cs"/>
              </a:defRPr>
            </a:lvl1pPr>
          </a:lstStyle>
          <a:p>
            <a:pPr algn="ctr">
              <a:lnSpc>
                <a:spcPct val="120000"/>
              </a:lnSpc>
            </a:pPr>
            <a:r>
              <a:rPr lang="en-ZA" sz="4000" b="1" dirty="0">
                <a:solidFill>
                  <a:schemeClr val="tx1"/>
                </a:solidFill>
                <a:latin typeface="Arial" panose="020B0604020202020204" pitchFamily="34" charset="0"/>
                <a:cs typeface="Arial" panose="020B0604020202020204" pitchFamily="34" charset="0"/>
              </a:rPr>
              <a:t>SITUATIONAL ANALYSIS – PESTLE and MILITARY OMBUD CONTRIBUTION</a:t>
            </a:r>
          </a:p>
        </p:txBody>
      </p:sp>
      <p:sp>
        <p:nvSpPr>
          <p:cNvPr id="5" name="Slide Number Placeholder 4">
            <a:extLst>
              <a:ext uri="{FF2B5EF4-FFF2-40B4-BE49-F238E27FC236}">
                <a16:creationId xmlns:a16="http://schemas.microsoft.com/office/drawing/2014/main" id="{56996AD3-2BA5-3573-4D5B-7FCAAA04EFB9}"/>
              </a:ext>
            </a:extLst>
          </p:cNvPr>
          <p:cNvSpPr>
            <a:spLocks noGrp="1"/>
          </p:cNvSpPr>
          <p:nvPr>
            <p:ph type="sldNum" sz="quarter" idx="4294967295"/>
          </p:nvPr>
        </p:nvSpPr>
        <p:spPr>
          <a:xfrm>
            <a:off x="0" y="13205637"/>
            <a:ext cx="4338084" cy="491649"/>
          </a:xfrm>
          <a:prstGeom prst="rect">
            <a:avLst/>
          </a:prstGeom>
        </p:spPr>
        <p:txBody>
          <a:bodyPr/>
          <a:lstStyle/>
          <a:p>
            <a:pPr algn="ctr"/>
            <a:fld id="{86CB4B4D-7CA3-9044-876B-883B54F8677D}" type="slidenum">
              <a:rPr lang="en-ZA" smtClean="0">
                <a:solidFill>
                  <a:schemeClr val="bg1"/>
                </a:solidFill>
              </a:rPr>
              <a:pPr algn="ctr"/>
              <a:t>11</a:t>
            </a:fld>
            <a:endParaRPr lang="en-ZA" dirty="0">
              <a:solidFill>
                <a:schemeClr val="bg1"/>
              </a:solidFill>
            </a:endParaRPr>
          </a:p>
        </p:txBody>
      </p:sp>
    </p:spTree>
    <p:extLst>
      <p:ext uri="{BB962C8B-B14F-4D97-AF65-F5344CB8AC3E}">
        <p14:creationId xmlns:p14="http://schemas.microsoft.com/office/powerpoint/2010/main" val="3436349577"/>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4143375" cy="13716000"/>
          </a:xfrm>
          <a:prstGeom prst="rect">
            <a:avLst/>
          </a:prstGeom>
          <a:solidFill>
            <a:srgbClr val="0D7E40"/>
          </a:solidFill>
          <a:ln>
            <a:solidFill>
              <a:srgbClr val="0D7E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grpSp>
        <p:nvGrpSpPr>
          <p:cNvPr id="15" name="Group 14"/>
          <p:cNvGrpSpPr/>
          <p:nvPr/>
        </p:nvGrpSpPr>
        <p:grpSpPr>
          <a:xfrm>
            <a:off x="28141" y="269843"/>
            <a:ext cx="4115234" cy="5191435"/>
            <a:chOff x="28141" y="859778"/>
            <a:chExt cx="4115234" cy="5191435"/>
          </a:xfrm>
        </p:grpSpPr>
        <p:pic>
          <p:nvPicPr>
            <p:cNvPr id="16" name="image5.png"/>
            <p:cNvPicPr/>
            <p:nvPr/>
          </p:nvPicPr>
          <p:blipFill>
            <a:blip r:embed="rId2"/>
            <a:stretch>
              <a:fillRect/>
            </a:stretch>
          </p:blipFill>
          <p:spPr>
            <a:xfrm>
              <a:off x="28141" y="859778"/>
              <a:ext cx="4115234" cy="3880663"/>
            </a:xfrm>
            <a:prstGeom prst="rect">
              <a:avLst/>
            </a:prstGeom>
            <a:ln w="12700">
              <a:miter lim="400000"/>
            </a:ln>
          </p:spPr>
        </p:pic>
        <p:sp>
          <p:nvSpPr>
            <p:cNvPr id="17" name="Shape 294"/>
            <p:cNvSpPr/>
            <p:nvPr/>
          </p:nvSpPr>
          <p:spPr>
            <a:xfrm>
              <a:off x="28141" y="4804722"/>
              <a:ext cx="4115234" cy="1246491"/>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spAutoFit/>
            </a:bodyPr>
            <a:lstStyle>
              <a:lvl1pPr defTabSz="1632753">
                <a:defRPr sz="3500" cap="all">
                  <a:solidFill>
                    <a:srgbClr val="FFDE17"/>
                  </a:solidFill>
                  <a:latin typeface="Impact"/>
                  <a:ea typeface="Impact"/>
                  <a:cs typeface="Impact"/>
                  <a:sym typeface="Impact"/>
                </a:defRPr>
              </a:lvl1pPr>
            </a:lstStyle>
            <a:p>
              <a:pPr lvl="0" algn="ctr">
                <a:defRPr sz="1800" cap="none">
                  <a:solidFill>
                    <a:srgbClr val="000000"/>
                  </a:solidFill>
                </a:defRPr>
              </a:pPr>
              <a:r>
                <a:rPr sz="2500" cap="all" dirty="0">
                  <a:solidFill>
                    <a:srgbClr val="FFDE17"/>
                  </a:solidFill>
                  <a:latin typeface="Arial Black" panose="020B0A04020102020204" pitchFamily="34" charset="0"/>
                </a:rPr>
                <a:t>Independent </a:t>
              </a:r>
              <a:endParaRPr lang="en-ZA" sz="2500" cap="all" dirty="0">
                <a:solidFill>
                  <a:srgbClr val="FFDE17"/>
                </a:solidFill>
                <a:latin typeface="Arial Black" panose="020B0A04020102020204" pitchFamily="34" charset="0"/>
              </a:endParaRPr>
            </a:p>
            <a:p>
              <a:pPr lvl="0" algn="ctr">
                <a:defRPr sz="1800" cap="none">
                  <a:solidFill>
                    <a:srgbClr val="000000"/>
                  </a:solidFill>
                </a:defRPr>
              </a:pPr>
              <a:r>
                <a:rPr lang="en-ZA" sz="2500" cap="all" dirty="0">
                  <a:solidFill>
                    <a:srgbClr val="FFDE17"/>
                  </a:solidFill>
                  <a:latin typeface="Arial Black" panose="020B0A04020102020204" pitchFamily="34" charset="0"/>
                </a:rPr>
                <a:t>&amp;</a:t>
              </a:r>
            </a:p>
            <a:p>
              <a:pPr lvl="0" algn="ctr">
                <a:defRPr sz="1800" cap="none">
                  <a:solidFill>
                    <a:srgbClr val="000000"/>
                  </a:solidFill>
                </a:defRPr>
              </a:pPr>
              <a:r>
                <a:rPr sz="2500" cap="all" dirty="0">
                  <a:solidFill>
                    <a:srgbClr val="FFDE17"/>
                  </a:solidFill>
                  <a:latin typeface="Arial Black" panose="020B0A04020102020204" pitchFamily="34" charset="0"/>
                </a:rPr>
                <a:t>Impartial</a:t>
              </a:r>
            </a:p>
          </p:txBody>
        </p:sp>
      </p:grpSp>
      <p:graphicFrame>
        <p:nvGraphicFramePr>
          <p:cNvPr id="3" name="Table 2"/>
          <p:cNvGraphicFramePr>
            <a:graphicFrameLocks noGrp="1"/>
          </p:cNvGraphicFramePr>
          <p:nvPr>
            <p:extLst>
              <p:ext uri="{D42A27DB-BD31-4B8C-83A1-F6EECF244321}">
                <p14:modId xmlns:p14="http://schemas.microsoft.com/office/powerpoint/2010/main" val="3106893513"/>
              </p:ext>
            </p:extLst>
          </p:nvPr>
        </p:nvGraphicFramePr>
        <p:xfrm>
          <a:off x="4468483" y="1814924"/>
          <a:ext cx="19581962" cy="11279466"/>
        </p:xfrm>
        <a:graphic>
          <a:graphicData uri="http://schemas.openxmlformats.org/drawingml/2006/table">
            <a:tbl>
              <a:tblPr firstRow="1" firstCol="1" bandRow="1">
                <a:tableStyleId>{5940675A-B579-460E-94D1-54222C63F5DA}</a:tableStyleId>
              </a:tblPr>
              <a:tblGrid>
                <a:gridCol w="2127092">
                  <a:extLst>
                    <a:ext uri="{9D8B030D-6E8A-4147-A177-3AD203B41FA5}">
                      <a16:colId xmlns:a16="http://schemas.microsoft.com/office/drawing/2014/main" val="20000"/>
                    </a:ext>
                  </a:extLst>
                </a:gridCol>
                <a:gridCol w="17454870">
                  <a:extLst>
                    <a:ext uri="{9D8B030D-6E8A-4147-A177-3AD203B41FA5}">
                      <a16:colId xmlns:a16="http://schemas.microsoft.com/office/drawing/2014/main" val="20001"/>
                    </a:ext>
                  </a:extLst>
                </a:gridCol>
              </a:tblGrid>
              <a:tr h="3223665">
                <a:tc>
                  <a:txBody>
                    <a:bodyPr/>
                    <a:lstStyle/>
                    <a:p>
                      <a:pPr algn="ctr">
                        <a:lnSpc>
                          <a:spcPct val="100000"/>
                        </a:lnSpc>
                        <a:spcBef>
                          <a:spcPts val="0"/>
                        </a:spcBef>
                        <a:spcAft>
                          <a:spcPts val="0"/>
                        </a:spcAft>
                        <a:tabLst>
                          <a:tab pos="180340" algn="l"/>
                          <a:tab pos="540385" algn="l"/>
                          <a:tab pos="180340" algn="l"/>
                          <a:tab pos="540385" algn="l"/>
                        </a:tabLst>
                      </a:pPr>
                      <a:r>
                        <a:rPr lang="en-GB" sz="2800" b="1" dirty="0">
                          <a:effectLst/>
                          <a:latin typeface="Arial" panose="020B0604020202020204" pitchFamily="34" charset="0"/>
                          <a:cs typeface="Arial" panose="020B0604020202020204" pitchFamily="34" charset="0"/>
                        </a:rPr>
                        <a:t>Economic</a:t>
                      </a:r>
                      <a:endParaRPr lang="en-ZA" sz="2800" b="1" dirty="0">
                        <a:effectLst/>
                        <a:latin typeface="Arial" panose="020B0604020202020204" pitchFamily="34" charset="0"/>
                        <a:ea typeface="Times New Roman" panose="02020603050405020304" pitchFamily="18" charset="0"/>
                        <a:cs typeface="Arial" panose="020B0604020202020204" pitchFamily="34" charset="0"/>
                      </a:endParaRPr>
                    </a:p>
                  </a:txBody>
                  <a:tcPr marL="15382" marR="15382" marT="0" marB="0" anchor="ctr">
                    <a:solidFill>
                      <a:schemeClr val="accent1">
                        <a:lumMod val="20000"/>
                        <a:lumOff val="80000"/>
                      </a:schemeClr>
                    </a:solidFill>
                  </a:tcPr>
                </a:tc>
                <a:tc>
                  <a:txBody>
                    <a:bodyPr/>
                    <a:lstStyle/>
                    <a:p>
                      <a:pPr algn="just">
                        <a:lnSpc>
                          <a:spcPct val="115000"/>
                        </a:lnSpc>
                        <a:spcAft>
                          <a:spcPts val="800"/>
                        </a:spcAft>
                        <a:tabLst>
                          <a:tab pos="180340" algn="l"/>
                          <a:tab pos="540385" algn="l"/>
                        </a:tabLst>
                      </a:pPr>
                      <a:r>
                        <a:rPr lang="en-GB" sz="2800" kern="1200" dirty="0">
                          <a:solidFill>
                            <a:schemeClr val="tx1"/>
                          </a:solidFill>
                          <a:effectLst/>
                          <a:latin typeface="Arial" panose="020B0604020202020204" pitchFamily="34" charset="0"/>
                          <a:ea typeface="+mn-ea"/>
                          <a:cs typeface="Arial" panose="020B0604020202020204" pitchFamily="34" charset="0"/>
                        </a:rPr>
                        <a:t>The economic growth is forecast to be moderate with adverse weather and continuous power cuts dragging markedly on activity and the very high unemployment rate and inflation is denting household spending.</a:t>
                      </a:r>
                      <a:endParaRPr lang="en-ZA" sz="2800" kern="1200" dirty="0">
                        <a:solidFill>
                          <a:schemeClr val="tx1"/>
                        </a:solidFill>
                        <a:effectLst/>
                        <a:latin typeface="Arial" panose="020B0604020202020204" pitchFamily="34" charset="0"/>
                        <a:ea typeface="+mn-ea"/>
                        <a:cs typeface="Arial" panose="020B0604020202020204" pitchFamily="34" charset="0"/>
                      </a:endParaRPr>
                    </a:p>
                    <a:p>
                      <a:endParaRPr lang="en-GB" sz="2800" dirty="0">
                        <a:effectLst/>
                        <a:latin typeface="Arial" panose="020B0604020202020204" pitchFamily="34" charset="0"/>
                        <a:ea typeface="Times New Roman" panose="02020603050405020304" pitchFamily="18" charset="0"/>
                        <a:cs typeface="Arial" panose="020B0604020202020204" pitchFamily="34" charset="0"/>
                      </a:endParaRPr>
                    </a:p>
                    <a:p>
                      <a:r>
                        <a:rPr lang="en-GB" sz="2800" dirty="0">
                          <a:effectLst/>
                          <a:latin typeface="Arial" panose="020B0604020202020204" pitchFamily="34" charset="0"/>
                          <a:ea typeface="Times New Roman" panose="02020603050405020304" pitchFamily="18" charset="0"/>
                          <a:cs typeface="Arial" panose="020B0604020202020204" pitchFamily="34" charset="0"/>
                        </a:rPr>
                        <a:t>The Office of the Military Ombud will continuously monitor this environment and prioritise the requirements to ensure that expectation and the Medium Term Budget Policy Statement (MTBPS) are aligned.</a:t>
                      </a:r>
                      <a:r>
                        <a:rPr lang="en-GB" sz="2800" dirty="0">
                          <a:effectLst/>
                          <a:latin typeface="Arial" panose="020B0604020202020204" pitchFamily="34" charset="0"/>
                          <a:cs typeface="Arial" panose="020B0604020202020204" pitchFamily="34" charset="0"/>
                        </a:rPr>
                        <a:t> </a:t>
                      </a:r>
                      <a:endParaRPr lang="en-ZA" sz="2800" dirty="0">
                        <a:effectLst/>
                        <a:latin typeface="Arial" panose="020B0604020202020204" pitchFamily="34" charset="0"/>
                        <a:ea typeface="Times New Roman" panose="02020603050405020304" pitchFamily="18" charset="0"/>
                        <a:cs typeface="Arial" panose="020B0604020202020204" pitchFamily="34" charset="0"/>
                      </a:endParaRPr>
                    </a:p>
                  </a:txBody>
                  <a:tcPr marL="15382" marR="15382" marT="0" marB="0"/>
                </a:tc>
                <a:extLst>
                  <a:ext uri="{0D108BD9-81ED-4DB2-BD59-A6C34878D82A}">
                    <a16:rowId xmlns:a16="http://schemas.microsoft.com/office/drawing/2014/main" val="10000"/>
                  </a:ext>
                </a:extLst>
              </a:tr>
              <a:tr h="6949102">
                <a:tc>
                  <a:txBody>
                    <a:bodyPr/>
                    <a:lstStyle/>
                    <a:p>
                      <a:pPr algn="ctr">
                        <a:lnSpc>
                          <a:spcPct val="100000"/>
                        </a:lnSpc>
                        <a:spcBef>
                          <a:spcPts val="0"/>
                        </a:spcBef>
                        <a:spcAft>
                          <a:spcPts val="0"/>
                        </a:spcAft>
                        <a:tabLst>
                          <a:tab pos="180340" algn="l"/>
                          <a:tab pos="540385" algn="l"/>
                          <a:tab pos="180340" algn="l"/>
                          <a:tab pos="540385" algn="l"/>
                        </a:tabLst>
                      </a:pPr>
                      <a:r>
                        <a:rPr lang="en-GB" sz="2800" b="1" dirty="0">
                          <a:effectLst/>
                          <a:latin typeface="Arial" panose="020B0604020202020204" pitchFamily="34" charset="0"/>
                          <a:cs typeface="Arial" panose="020B0604020202020204" pitchFamily="34" charset="0"/>
                        </a:rPr>
                        <a:t>Social</a:t>
                      </a:r>
                      <a:endParaRPr lang="en-ZA" sz="2800" b="1" dirty="0">
                        <a:effectLst/>
                        <a:latin typeface="Arial" panose="020B0604020202020204" pitchFamily="34" charset="0"/>
                        <a:ea typeface="Times New Roman" panose="02020603050405020304" pitchFamily="18" charset="0"/>
                        <a:cs typeface="Arial" panose="020B0604020202020204" pitchFamily="34" charset="0"/>
                      </a:endParaRPr>
                    </a:p>
                  </a:txBody>
                  <a:tcPr marL="15382" marR="15382" marT="0" marB="0" anchor="ctr">
                    <a:solidFill>
                      <a:schemeClr val="accent1">
                        <a:lumMod val="20000"/>
                        <a:lumOff val="80000"/>
                      </a:schemeClr>
                    </a:solidFill>
                  </a:tcPr>
                </a:tc>
                <a:tc>
                  <a:txBody>
                    <a:bodyPr/>
                    <a:lstStyle/>
                    <a:p>
                      <a:pPr algn="just">
                        <a:lnSpc>
                          <a:spcPct val="115000"/>
                        </a:lnSpc>
                        <a:spcAft>
                          <a:spcPts val="600"/>
                        </a:spcAft>
                        <a:tabLst>
                          <a:tab pos="180340" algn="l"/>
                          <a:tab pos="540385" algn="l"/>
                          <a:tab pos="457200" algn="l"/>
                        </a:tabLst>
                      </a:pPr>
                      <a:r>
                        <a:rPr lang="en-GB" sz="2800" u="sng" dirty="0">
                          <a:effectLst/>
                          <a:latin typeface="Arial" panose="020B0604020202020204" pitchFamily="34" charset="0"/>
                          <a:ea typeface="Times New Roman" panose="02020603050405020304" pitchFamily="18" charset="0"/>
                          <a:cs typeface="Arial" panose="020B0604020202020204" pitchFamily="34" charset="0"/>
                        </a:rPr>
                        <a:t>Internship Programmes in Government</a:t>
                      </a:r>
                      <a:r>
                        <a:rPr lang="en-GB" sz="2800" dirty="0">
                          <a:effectLst/>
                          <a:latin typeface="Arial" panose="020B0604020202020204" pitchFamily="34" charset="0"/>
                          <a:ea typeface="Times New Roman" panose="02020603050405020304" pitchFamily="18" charset="0"/>
                          <a:cs typeface="Arial" panose="020B0604020202020204" pitchFamily="34" charset="0"/>
                        </a:rPr>
                        <a:t>.  Every Government Department and Public Entity is required to employ interns for experiential training in support of the prevailing Government Job Creation Policy.  The Office of the Military Ombud will continue to support the Governments plans by implementing the utilisation of Interns within the Office.</a:t>
                      </a:r>
                    </a:p>
                    <a:p>
                      <a:pPr algn="just">
                        <a:lnSpc>
                          <a:spcPct val="115000"/>
                        </a:lnSpc>
                        <a:spcAft>
                          <a:spcPts val="600"/>
                        </a:spcAft>
                        <a:tabLst>
                          <a:tab pos="180340" algn="l"/>
                          <a:tab pos="540385" algn="l"/>
                          <a:tab pos="457200" algn="l"/>
                        </a:tabLst>
                      </a:pPr>
                      <a:endParaRPr lang="en-GB" sz="2800" u="sng" dirty="0">
                        <a:effectLst/>
                        <a:latin typeface="Arial" panose="020B0604020202020204" pitchFamily="34" charset="0"/>
                        <a:ea typeface="Times New Roman" panose="02020603050405020304" pitchFamily="18" charset="0"/>
                        <a:cs typeface="Arial" panose="020B0604020202020204" pitchFamily="34" charset="0"/>
                      </a:endParaRPr>
                    </a:p>
                    <a:p>
                      <a:pPr algn="just">
                        <a:lnSpc>
                          <a:spcPct val="115000"/>
                        </a:lnSpc>
                        <a:spcAft>
                          <a:spcPts val="600"/>
                        </a:spcAft>
                        <a:tabLst>
                          <a:tab pos="180340" algn="l"/>
                          <a:tab pos="540385" algn="l"/>
                          <a:tab pos="457200" algn="l"/>
                        </a:tabLst>
                      </a:pPr>
                      <a:r>
                        <a:rPr lang="en-GB" sz="2800" u="sng" dirty="0">
                          <a:effectLst/>
                          <a:latin typeface="Arial" panose="020B0604020202020204" pitchFamily="34" charset="0"/>
                          <a:ea typeface="Times New Roman" panose="02020603050405020304" pitchFamily="18" charset="0"/>
                          <a:cs typeface="Arial" panose="020B0604020202020204" pitchFamily="34" charset="0"/>
                        </a:rPr>
                        <a:t>Women, Youth and Persons with Disabilities</a:t>
                      </a:r>
                      <a:r>
                        <a:rPr lang="en-GB" sz="2800" dirty="0">
                          <a:effectLst/>
                          <a:latin typeface="Arial" panose="020B0604020202020204" pitchFamily="34" charset="0"/>
                          <a:ea typeface="Times New Roman" panose="02020603050405020304" pitchFamily="18" charset="0"/>
                          <a:cs typeface="Arial" panose="020B0604020202020204" pitchFamily="34" charset="0"/>
                        </a:rPr>
                        <a:t>.  The Public Service Commission (PSC) equity figures, stipulate that approximately 50% of all filled Senior Management Staff (SMS) posts should be represented by women and approximately 2% of filled posts across all levels should be occupied by people with disabilities.  The status currently within the Office of the Military Ombud are as follows:</a:t>
                      </a:r>
                      <a:endParaRPr lang="en-ZA" sz="28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115000"/>
                        </a:lnSpc>
                        <a:spcAft>
                          <a:spcPts val="800"/>
                        </a:spcAft>
                        <a:buFont typeface="Symbol" panose="05050102010706020507" pitchFamily="18" charset="2"/>
                        <a:buChar char=""/>
                        <a:tabLst>
                          <a:tab pos="180340" algn="l"/>
                          <a:tab pos="540385" algn="l"/>
                          <a:tab pos="260350" algn="l"/>
                        </a:tabLst>
                      </a:pPr>
                      <a:r>
                        <a:rPr lang="en-GB" sz="2800" dirty="0">
                          <a:effectLst/>
                          <a:latin typeface="Arial" panose="020B0604020202020204" pitchFamily="34" charset="0"/>
                          <a:ea typeface="Times New Roman" panose="02020603050405020304" pitchFamily="18" charset="0"/>
                          <a:cs typeface="Arial" panose="020B0604020202020204" pitchFamily="34" charset="0"/>
                        </a:rPr>
                        <a:t>Total number of 59 posts are staffed.  </a:t>
                      </a:r>
                      <a:endParaRPr lang="en-ZA" sz="28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115000"/>
                        </a:lnSpc>
                        <a:spcAft>
                          <a:spcPts val="800"/>
                        </a:spcAft>
                        <a:buFont typeface="Symbol" panose="05050102010706020507" pitchFamily="18" charset="2"/>
                        <a:buChar char=""/>
                        <a:tabLst>
                          <a:tab pos="180340" algn="l"/>
                          <a:tab pos="540385" algn="l"/>
                          <a:tab pos="260350" algn="l"/>
                        </a:tabLst>
                      </a:pPr>
                      <a:r>
                        <a:rPr lang="en-GB" sz="2800" dirty="0">
                          <a:effectLst/>
                          <a:latin typeface="Arial" panose="020B0604020202020204" pitchFamily="34" charset="0"/>
                          <a:ea typeface="Times New Roman" panose="02020603050405020304" pitchFamily="18" charset="0"/>
                          <a:cs typeface="Arial" panose="020B0604020202020204" pitchFamily="34" charset="0"/>
                        </a:rPr>
                        <a:t>3 out of 7 are women in senior management positions, </a:t>
                      </a:r>
                      <a:endParaRPr lang="en-ZA" sz="28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115000"/>
                        </a:lnSpc>
                        <a:spcAft>
                          <a:spcPts val="800"/>
                        </a:spcAft>
                        <a:buFont typeface="Symbol" panose="05050102010706020507" pitchFamily="18" charset="2"/>
                        <a:buChar char=""/>
                        <a:tabLst>
                          <a:tab pos="180340" algn="l"/>
                          <a:tab pos="540385" algn="l"/>
                          <a:tab pos="260350" algn="l"/>
                        </a:tabLst>
                      </a:pPr>
                      <a:r>
                        <a:rPr lang="en-GB" sz="2800" dirty="0">
                          <a:effectLst/>
                          <a:latin typeface="Arial" panose="020B0604020202020204" pitchFamily="34" charset="0"/>
                          <a:ea typeface="Times New Roman" panose="02020603050405020304" pitchFamily="18" charset="0"/>
                          <a:cs typeface="Arial" panose="020B0604020202020204" pitchFamily="34" charset="0"/>
                        </a:rPr>
                        <a:t>15 (13 women and 7 men)</a:t>
                      </a:r>
                      <a:r>
                        <a:rPr lang="en-GB" sz="2800" b="1" dirty="0">
                          <a:effectLst/>
                          <a:latin typeface="Arial" panose="020B0604020202020204" pitchFamily="34" charset="0"/>
                          <a:ea typeface="Times New Roman" panose="02020603050405020304" pitchFamily="18" charset="0"/>
                          <a:cs typeface="Arial" panose="020B0604020202020204" pitchFamily="34" charset="0"/>
                        </a:rPr>
                        <a:t> </a:t>
                      </a:r>
                      <a:r>
                        <a:rPr lang="en-GB" sz="2800" dirty="0">
                          <a:effectLst/>
                          <a:latin typeface="Arial" panose="020B0604020202020204" pitchFamily="34" charset="0"/>
                          <a:ea typeface="Times New Roman" panose="02020603050405020304" pitchFamily="18" charset="0"/>
                          <a:cs typeface="Arial" panose="020B0604020202020204" pitchFamily="34" charset="0"/>
                        </a:rPr>
                        <a:t>are youth, </a:t>
                      </a:r>
                      <a:endParaRPr lang="en-ZA" sz="28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115000"/>
                        </a:lnSpc>
                        <a:spcAft>
                          <a:spcPts val="800"/>
                        </a:spcAft>
                        <a:buFont typeface="Symbol" panose="05050102010706020507" pitchFamily="18" charset="2"/>
                        <a:buChar char=""/>
                        <a:tabLst>
                          <a:tab pos="180340" algn="l"/>
                          <a:tab pos="540385" algn="l"/>
                          <a:tab pos="260350" algn="l"/>
                        </a:tabLst>
                      </a:pPr>
                      <a:r>
                        <a:rPr lang="en-GB" sz="2800" dirty="0">
                          <a:effectLst/>
                          <a:latin typeface="Arial" panose="020B0604020202020204" pitchFamily="34" charset="0"/>
                          <a:ea typeface="Times New Roman" panose="02020603050405020304" pitchFamily="18" charset="0"/>
                          <a:cs typeface="Arial" panose="020B0604020202020204" pitchFamily="34" charset="0"/>
                        </a:rPr>
                        <a:t>0 disabled people; and</a:t>
                      </a:r>
                      <a:endParaRPr lang="en-ZA" sz="28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115000"/>
                        </a:lnSpc>
                        <a:spcAft>
                          <a:spcPts val="800"/>
                        </a:spcAft>
                        <a:buFont typeface="Symbol" panose="05050102010706020507" pitchFamily="18" charset="2"/>
                        <a:buChar char=""/>
                        <a:tabLst>
                          <a:tab pos="180340" algn="l"/>
                          <a:tab pos="540385" algn="l"/>
                          <a:tab pos="260350" algn="l"/>
                        </a:tabLst>
                      </a:pPr>
                      <a:r>
                        <a:rPr lang="en-GB" sz="2800" dirty="0">
                          <a:effectLst/>
                          <a:latin typeface="Arial" panose="020B0604020202020204" pitchFamily="34" charset="0"/>
                          <a:ea typeface="Times New Roman" panose="02020603050405020304" pitchFamily="18" charset="0"/>
                          <a:cs typeface="Arial" panose="020B0604020202020204" pitchFamily="34" charset="0"/>
                        </a:rPr>
                        <a:t>6 SASSETA Interns were appointed. One resigned in December 2022.</a:t>
                      </a:r>
                      <a:endParaRPr lang="en-ZA" sz="2800" dirty="0">
                        <a:effectLst/>
                        <a:latin typeface="Arial" panose="020B0604020202020204" pitchFamily="34" charset="0"/>
                        <a:ea typeface="Times New Roman" panose="02020603050405020304" pitchFamily="18" charset="0"/>
                        <a:cs typeface="Arial" panose="020B0604020202020204" pitchFamily="34" charset="0"/>
                      </a:endParaRPr>
                    </a:p>
                    <a:p>
                      <a:pPr marL="131445" algn="just">
                        <a:lnSpc>
                          <a:spcPct val="115000"/>
                        </a:lnSpc>
                        <a:spcAft>
                          <a:spcPts val="600"/>
                        </a:spcAft>
                        <a:tabLst>
                          <a:tab pos="180340" algn="l"/>
                          <a:tab pos="540385" algn="l"/>
                          <a:tab pos="457200" algn="l"/>
                        </a:tabLst>
                      </a:pPr>
                      <a:r>
                        <a:rPr lang="en-GB" sz="2800" dirty="0">
                          <a:effectLst/>
                          <a:latin typeface="Arial" panose="020B0604020202020204" pitchFamily="34" charset="0"/>
                          <a:ea typeface="Times New Roman" panose="02020603050405020304" pitchFamily="18" charset="0"/>
                          <a:cs typeface="Arial" panose="020B0604020202020204" pitchFamily="34" charset="0"/>
                        </a:rPr>
                        <a:t>  </a:t>
                      </a:r>
                      <a:endParaRPr lang="en-ZA" sz="2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0001"/>
                  </a:ext>
                </a:extLst>
              </a:tr>
            </a:tbl>
          </a:graphicData>
        </a:graphic>
      </p:graphicFrame>
      <p:sp>
        <p:nvSpPr>
          <p:cNvPr id="11" name="Title 1"/>
          <p:cNvSpPr txBox="1">
            <a:spLocks/>
          </p:cNvSpPr>
          <p:nvPr/>
        </p:nvSpPr>
        <p:spPr>
          <a:xfrm>
            <a:off x="4171516" y="32476"/>
            <a:ext cx="20199784" cy="1523206"/>
          </a:xfrm>
          <a:prstGeom prst="rect">
            <a:avLst/>
          </a:prstGeom>
        </p:spPr>
        <p:txBody>
          <a:bodyPr anchor="ctr">
            <a:noAutofit/>
          </a:bodyPr>
          <a:lstStyle>
            <a:lvl1pPr algn="l" defTabSz="1827886" rtl="0" eaLnBrk="1" latinLnBrk="0" hangingPunct="1">
              <a:lnSpc>
                <a:spcPct val="80000"/>
              </a:lnSpc>
              <a:spcBef>
                <a:spcPct val="0"/>
              </a:spcBef>
              <a:buNone/>
              <a:defRPr sz="9995" kern="1200" cap="all" spc="200" baseline="0">
                <a:solidFill>
                  <a:schemeClr val="tx1">
                    <a:lumMod val="95000"/>
                    <a:lumOff val="5000"/>
                  </a:schemeClr>
                </a:solidFill>
                <a:latin typeface="+mj-lt"/>
                <a:ea typeface="+mj-ea"/>
                <a:cs typeface="+mj-cs"/>
              </a:defRPr>
            </a:lvl1pPr>
          </a:lstStyle>
          <a:p>
            <a:pPr algn="ctr">
              <a:lnSpc>
                <a:spcPct val="120000"/>
              </a:lnSpc>
            </a:pPr>
            <a:r>
              <a:rPr lang="en-ZA" sz="4000" b="1" dirty="0">
                <a:solidFill>
                  <a:schemeClr val="tx1"/>
                </a:solidFill>
                <a:latin typeface="Arial" panose="020B0604020202020204" pitchFamily="34" charset="0"/>
                <a:cs typeface="Arial" panose="020B0604020202020204" pitchFamily="34" charset="0"/>
              </a:rPr>
              <a:t>SITUATIONAL ANALYSIS – PESTLE AND MILITARY OMBUD CONTRIBUTION</a:t>
            </a:r>
          </a:p>
        </p:txBody>
      </p:sp>
      <p:sp>
        <p:nvSpPr>
          <p:cNvPr id="5" name="Slide Number Placeholder 4">
            <a:extLst>
              <a:ext uri="{FF2B5EF4-FFF2-40B4-BE49-F238E27FC236}">
                <a16:creationId xmlns:a16="http://schemas.microsoft.com/office/drawing/2014/main" id="{30C9E7EA-6D5D-5989-4915-D60FD7A0CC85}"/>
              </a:ext>
            </a:extLst>
          </p:cNvPr>
          <p:cNvSpPr>
            <a:spLocks noGrp="1"/>
          </p:cNvSpPr>
          <p:nvPr>
            <p:ph type="sldNum" sz="quarter" idx="4294967295"/>
          </p:nvPr>
        </p:nvSpPr>
        <p:spPr>
          <a:xfrm>
            <a:off x="0" y="13205637"/>
            <a:ext cx="4338084" cy="491649"/>
          </a:xfrm>
          <a:prstGeom prst="rect">
            <a:avLst/>
          </a:prstGeom>
        </p:spPr>
        <p:txBody>
          <a:bodyPr/>
          <a:lstStyle/>
          <a:p>
            <a:pPr algn="ctr"/>
            <a:fld id="{86CB4B4D-7CA3-9044-876B-883B54F8677D}" type="slidenum">
              <a:rPr lang="en-ZA" smtClean="0">
                <a:solidFill>
                  <a:schemeClr val="bg1"/>
                </a:solidFill>
              </a:rPr>
              <a:pPr algn="ctr"/>
              <a:t>12</a:t>
            </a:fld>
            <a:endParaRPr lang="en-ZA" dirty="0">
              <a:solidFill>
                <a:schemeClr val="bg1"/>
              </a:solidFill>
            </a:endParaRPr>
          </a:p>
        </p:txBody>
      </p:sp>
    </p:spTree>
    <p:extLst>
      <p:ext uri="{BB962C8B-B14F-4D97-AF65-F5344CB8AC3E}">
        <p14:creationId xmlns:p14="http://schemas.microsoft.com/office/powerpoint/2010/main" val="1613929831"/>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4143375" cy="13716000"/>
          </a:xfrm>
          <a:prstGeom prst="rect">
            <a:avLst/>
          </a:prstGeom>
          <a:solidFill>
            <a:srgbClr val="0D7E40"/>
          </a:solidFill>
          <a:ln>
            <a:solidFill>
              <a:srgbClr val="0D7E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grpSp>
        <p:nvGrpSpPr>
          <p:cNvPr id="15" name="Group 14"/>
          <p:cNvGrpSpPr/>
          <p:nvPr/>
        </p:nvGrpSpPr>
        <p:grpSpPr>
          <a:xfrm>
            <a:off x="28141" y="269843"/>
            <a:ext cx="4115234" cy="5191435"/>
            <a:chOff x="28141" y="859778"/>
            <a:chExt cx="4115234" cy="5191435"/>
          </a:xfrm>
        </p:grpSpPr>
        <p:pic>
          <p:nvPicPr>
            <p:cNvPr id="16" name="image5.png"/>
            <p:cNvPicPr/>
            <p:nvPr/>
          </p:nvPicPr>
          <p:blipFill>
            <a:blip r:embed="rId2"/>
            <a:stretch>
              <a:fillRect/>
            </a:stretch>
          </p:blipFill>
          <p:spPr>
            <a:xfrm>
              <a:off x="28141" y="859778"/>
              <a:ext cx="4115234" cy="3880663"/>
            </a:xfrm>
            <a:prstGeom prst="rect">
              <a:avLst/>
            </a:prstGeom>
            <a:ln w="12700">
              <a:miter lim="400000"/>
            </a:ln>
          </p:spPr>
        </p:pic>
        <p:sp>
          <p:nvSpPr>
            <p:cNvPr id="17" name="Shape 294"/>
            <p:cNvSpPr/>
            <p:nvPr/>
          </p:nvSpPr>
          <p:spPr>
            <a:xfrm>
              <a:off x="28141" y="4804722"/>
              <a:ext cx="4115234" cy="1246491"/>
            </a:xfrm>
            <a:prstGeom prst="rect">
              <a:avLst/>
            </a:prstGeom>
            <a:ln w="12700">
              <a:miter lim="400000"/>
            </a:ln>
            <a:extLst>
              <a:ext uri="{C572A759-6A51-4108-AA02-DFA0A04FC94B}">
                <ma14:wrappingTextBoxFlag xmlns="" xmlns:ma14="http://schemas.microsoft.com/office/mac/drawingml/2011/main" val="1"/>
              </a:ext>
            </a:extLst>
          </p:spPr>
          <p:txBody>
            <a:bodyPr wrap="square" lIns="45718" tIns="45718" rIns="45718" bIns="45718">
              <a:spAutoFit/>
            </a:bodyPr>
            <a:lstStyle>
              <a:lvl1pPr defTabSz="1632753">
                <a:defRPr sz="3500" cap="all">
                  <a:solidFill>
                    <a:srgbClr val="FFDE17"/>
                  </a:solidFill>
                  <a:latin typeface="Impact"/>
                  <a:ea typeface="Impact"/>
                  <a:cs typeface="Impact"/>
                  <a:sym typeface="Impact"/>
                </a:defRPr>
              </a:lvl1pPr>
            </a:lstStyle>
            <a:p>
              <a:pPr lvl="0" algn="ctr">
                <a:defRPr sz="1800" cap="none">
                  <a:solidFill>
                    <a:srgbClr val="000000"/>
                  </a:solidFill>
                </a:defRPr>
              </a:pPr>
              <a:r>
                <a:rPr sz="2500" cap="all" dirty="0">
                  <a:solidFill>
                    <a:srgbClr val="FFDE17"/>
                  </a:solidFill>
                  <a:latin typeface="Arial Black" panose="020B0A04020102020204" pitchFamily="34" charset="0"/>
                </a:rPr>
                <a:t>Independent </a:t>
              </a:r>
              <a:endParaRPr lang="en-ZA" sz="2500" cap="all" dirty="0">
                <a:solidFill>
                  <a:srgbClr val="FFDE17"/>
                </a:solidFill>
                <a:latin typeface="Arial Black" panose="020B0A04020102020204" pitchFamily="34" charset="0"/>
              </a:endParaRPr>
            </a:p>
            <a:p>
              <a:pPr lvl="0" algn="ctr">
                <a:defRPr sz="1800" cap="none">
                  <a:solidFill>
                    <a:srgbClr val="000000"/>
                  </a:solidFill>
                </a:defRPr>
              </a:pPr>
              <a:r>
                <a:rPr lang="en-ZA" sz="2500" cap="all" dirty="0">
                  <a:solidFill>
                    <a:srgbClr val="FFDE17"/>
                  </a:solidFill>
                  <a:latin typeface="Arial Black" panose="020B0A04020102020204" pitchFamily="34" charset="0"/>
                </a:rPr>
                <a:t>&amp;</a:t>
              </a:r>
            </a:p>
            <a:p>
              <a:pPr lvl="0" algn="ctr">
                <a:defRPr sz="1800" cap="none">
                  <a:solidFill>
                    <a:srgbClr val="000000"/>
                  </a:solidFill>
                </a:defRPr>
              </a:pPr>
              <a:r>
                <a:rPr sz="2500" cap="all" dirty="0">
                  <a:solidFill>
                    <a:srgbClr val="FFDE17"/>
                  </a:solidFill>
                  <a:latin typeface="Arial Black" panose="020B0A04020102020204" pitchFamily="34" charset="0"/>
                </a:rPr>
                <a:t>Impartial</a:t>
              </a:r>
            </a:p>
          </p:txBody>
        </p:sp>
      </p:grpSp>
      <p:graphicFrame>
        <p:nvGraphicFramePr>
          <p:cNvPr id="3" name="Table 2"/>
          <p:cNvGraphicFramePr>
            <a:graphicFrameLocks noGrp="1"/>
          </p:cNvGraphicFramePr>
          <p:nvPr>
            <p:extLst>
              <p:ext uri="{D42A27DB-BD31-4B8C-83A1-F6EECF244321}">
                <p14:modId xmlns:p14="http://schemas.microsoft.com/office/powerpoint/2010/main" val="3575228577"/>
              </p:ext>
            </p:extLst>
          </p:nvPr>
        </p:nvGraphicFramePr>
        <p:xfrm>
          <a:off x="4199657" y="1575987"/>
          <a:ext cx="20171643" cy="8616633"/>
        </p:xfrm>
        <a:graphic>
          <a:graphicData uri="http://schemas.openxmlformats.org/drawingml/2006/table">
            <a:tbl>
              <a:tblPr firstRow="1" firstCol="1" bandRow="1">
                <a:tableStyleId>{5940675A-B579-460E-94D1-54222C63F5DA}</a:tableStyleId>
              </a:tblPr>
              <a:tblGrid>
                <a:gridCol w="2191146">
                  <a:extLst>
                    <a:ext uri="{9D8B030D-6E8A-4147-A177-3AD203B41FA5}">
                      <a16:colId xmlns:a16="http://schemas.microsoft.com/office/drawing/2014/main" val="20000"/>
                    </a:ext>
                  </a:extLst>
                </a:gridCol>
                <a:gridCol w="17980497">
                  <a:extLst>
                    <a:ext uri="{9D8B030D-6E8A-4147-A177-3AD203B41FA5}">
                      <a16:colId xmlns:a16="http://schemas.microsoft.com/office/drawing/2014/main" val="20001"/>
                    </a:ext>
                  </a:extLst>
                </a:gridCol>
              </a:tblGrid>
              <a:tr h="0">
                <a:tc>
                  <a:txBody>
                    <a:bodyPr/>
                    <a:lstStyle/>
                    <a:p>
                      <a:pPr algn="ctr">
                        <a:lnSpc>
                          <a:spcPct val="100000"/>
                        </a:lnSpc>
                        <a:spcBef>
                          <a:spcPts val="0"/>
                        </a:spcBef>
                        <a:spcAft>
                          <a:spcPts val="0"/>
                        </a:spcAft>
                        <a:tabLst>
                          <a:tab pos="180340" algn="l"/>
                          <a:tab pos="540385" algn="l"/>
                          <a:tab pos="180340" algn="l"/>
                          <a:tab pos="540385" algn="l"/>
                        </a:tabLst>
                      </a:pPr>
                      <a:r>
                        <a:rPr lang="en-GB" sz="2800" b="1" dirty="0">
                          <a:effectLst/>
                          <a:latin typeface="Arial" panose="020B0604020202020204" pitchFamily="34" charset="0"/>
                          <a:cs typeface="Arial" panose="020B0604020202020204" pitchFamily="34" charset="0"/>
                        </a:rPr>
                        <a:t>Social</a:t>
                      </a:r>
                      <a:endParaRPr lang="en-ZA" sz="2800" b="1" dirty="0">
                        <a:effectLst/>
                        <a:latin typeface="Arial" panose="020B0604020202020204" pitchFamily="34" charset="0"/>
                        <a:ea typeface="Times New Roman" panose="02020603050405020304" pitchFamily="18" charset="0"/>
                        <a:cs typeface="Arial" panose="020B0604020202020204" pitchFamily="34" charset="0"/>
                      </a:endParaRPr>
                    </a:p>
                  </a:txBody>
                  <a:tcPr marL="15382" marR="15382" marT="0" marB="0" anchor="ctr">
                    <a:solidFill>
                      <a:schemeClr val="accent1">
                        <a:lumMod val="20000"/>
                        <a:lumOff val="80000"/>
                      </a:schemeClr>
                    </a:solidFill>
                  </a:tcPr>
                </a:tc>
                <a:tc>
                  <a:txBody>
                    <a:bodyPr/>
                    <a:lstStyle/>
                    <a:p>
                      <a:pPr algn="just">
                        <a:lnSpc>
                          <a:spcPct val="115000"/>
                        </a:lnSpc>
                        <a:spcAft>
                          <a:spcPts val="800"/>
                        </a:spcAft>
                        <a:tabLst>
                          <a:tab pos="180340" algn="l"/>
                          <a:tab pos="540385" algn="l"/>
                          <a:tab pos="457200" algn="l"/>
                        </a:tabLst>
                      </a:pPr>
                      <a:r>
                        <a:rPr lang="en-GB" sz="2800" u="sng" kern="1200" dirty="0">
                          <a:solidFill>
                            <a:schemeClr val="tx1"/>
                          </a:solidFill>
                          <a:effectLst/>
                          <a:latin typeface="Arial" panose="020B0604020202020204" pitchFamily="34" charset="0"/>
                          <a:ea typeface="+mn-ea"/>
                          <a:cs typeface="Arial" panose="020B0604020202020204" pitchFamily="34" charset="0"/>
                        </a:rPr>
                        <a:t>Gender Based Violence</a:t>
                      </a:r>
                      <a:r>
                        <a:rPr lang="en-GB" sz="2800" kern="1200" dirty="0">
                          <a:solidFill>
                            <a:schemeClr val="tx1"/>
                          </a:solidFill>
                          <a:effectLst/>
                          <a:latin typeface="Arial" panose="020B0604020202020204" pitchFamily="34" charset="0"/>
                          <a:ea typeface="+mn-ea"/>
                          <a:cs typeface="Arial" panose="020B0604020202020204" pitchFamily="34" charset="0"/>
                        </a:rPr>
                        <a:t>. In order to support eradication of  Gender-Base Violence and the promotion of human rights the following activities were implemented within the Office:</a:t>
                      </a:r>
                      <a:endParaRPr lang="en-ZA" sz="2800" kern="1200" dirty="0">
                        <a:solidFill>
                          <a:schemeClr val="tx1"/>
                        </a:solidFill>
                        <a:effectLst/>
                        <a:latin typeface="Arial" panose="020B0604020202020204" pitchFamily="34" charset="0"/>
                        <a:ea typeface="+mn-ea"/>
                        <a:cs typeface="Arial" panose="020B0604020202020204" pitchFamily="34" charset="0"/>
                      </a:endParaRPr>
                    </a:p>
                    <a:p>
                      <a:pPr marL="571500" lvl="0" indent="-571500">
                        <a:buFont typeface="Arial" panose="020B0604020202020204" pitchFamily="34" charset="0"/>
                        <a:buChar char="•"/>
                      </a:pPr>
                      <a:r>
                        <a:rPr lang="en-GB" sz="2800" kern="1200" dirty="0">
                          <a:solidFill>
                            <a:schemeClr val="tx1"/>
                          </a:solidFill>
                          <a:effectLst/>
                          <a:latin typeface="Arial" panose="020B0604020202020204" pitchFamily="34" charset="0"/>
                          <a:ea typeface="+mn-ea"/>
                          <a:cs typeface="Arial" panose="020B0604020202020204" pitchFamily="34" charset="0"/>
                        </a:rPr>
                        <a:t>Awareness programme within the Office; and</a:t>
                      </a:r>
                      <a:endParaRPr lang="en-ZA" sz="2800" kern="1200" dirty="0">
                        <a:solidFill>
                          <a:schemeClr val="tx1"/>
                        </a:solidFill>
                        <a:effectLst/>
                        <a:latin typeface="Arial" panose="020B0604020202020204" pitchFamily="34" charset="0"/>
                        <a:ea typeface="+mn-ea"/>
                        <a:cs typeface="Arial" panose="020B0604020202020204" pitchFamily="34" charset="0"/>
                      </a:endParaRPr>
                    </a:p>
                    <a:p>
                      <a:pPr marL="571500" lvl="0" indent="-571500">
                        <a:buFont typeface="Arial" panose="020B0604020202020204" pitchFamily="34" charset="0"/>
                        <a:buChar char="•"/>
                      </a:pPr>
                      <a:r>
                        <a:rPr lang="en-GB" sz="2800" kern="1200" dirty="0">
                          <a:solidFill>
                            <a:schemeClr val="tx1"/>
                          </a:solidFill>
                          <a:effectLst/>
                          <a:latin typeface="Arial" panose="020B0604020202020204" pitchFamily="34" charset="0"/>
                          <a:ea typeface="+mn-ea"/>
                          <a:cs typeface="Arial" panose="020B0604020202020204" pitchFamily="34" charset="0"/>
                        </a:rPr>
                        <a:t>Promoting human rights during outreach programmes </a:t>
                      </a:r>
                    </a:p>
                    <a:p>
                      <a:pPr marL="0" lvl="0" indent="0">
                        <a:buFont typeface="Arial" panose="020B0604020202020204" pitchFamily="34" charset="0"/>
                        <a:buNone/>
                      </a:pPr>
                      <a:endParaRPr lang="en-ZA" sz="2800" kern="1200" dirty="0">
                        <a:solidFill>
                          <a:schemeClr val="tx1"/>
                        </a:solidFill>
                        <a:effectLst/>
                        <a:latin typeface="Arial" panose="020B0604020202020204" pitchFamily="34" charset="0"/>
                        <a:ea typeface="+mn-ea"/>
                        <a:cs typeface="Arial" panose="020B0604020202020204" pitchFamily="34" charset="0"/>
                      </a:endParaRPr>
                    </a:p>
                    <a:p>
                      <a:pPr marL="0" marR="0" lvl="0" indent="0" algn="just" defTabSz="1827886" rtl="0" eaLnBrk="1" fontAlgn="auto" latinLnBrk="0" hangingPunct="1">
                        <a:lnSpc>
                          <a:spcPct val="115000"/>
                        </a:lnSpc>
                        <a:spcBef>
                          <a:spcPts val="0"/>
                        </a:spcBef>
                        <a:spcAft>
                          <a:spcPts val="800"/>
                        </a:spcAft>
                        <a:buClrTx/>
                        <a:buSzTx/>
                        <a:buFontTx/>
                        <a:buNone/>
                        <a:tabLst>
                          <a:tab pos="180340" algn="l"/>
                          <a:tab pos="540385" algn="l"/>
                          <a:tab pos="457200" algn="l"/>
                        </a:tabLst>
                        <a:defRPr/>
                      </a:pPr>
                      <a:r>
                        <a:rPr lang="en-GB" sz="2800" u="sng" kern="1200" dirty="0">
                          <a:solidFill>
                            <a:schemeClr val="tx1"/>
                          </a:solidFill>
                          <a:effectLst/>
                          <a:latin typeface="Arial" panose="020B0604020202020204" pitchFamily="34" charset="0"/>
                          <a:ea typeface="+mn-ea"/>
                          <a:cs typeface="Arial" panose="020B0604020202020204" pitchFamily="34" charset="0"/>
                        </a:rPr>
                        <a:t>Strengthening Synergies</a:t>
                      </a:r>
                      <a:r>
                        <a:rPr lang="en-GB" sz="2800" kern="1200" dirty="0">
                          <a:solidFill>
                            <a:schemeClr val="tx1"/>
                          </a:solidFill>
                          <a:effectLst/>
                          <a:latin typeface="Arial" panose="020B0604020202020204" pitchFamily="34" charset="0"/>
                          <a:ea typeface="+mn-ea"/>
                          <a:cs typeface="Arial" panose="020B0604020202020204" pitchFamily="34" charset="0"/>
                        </a:rPr>
                        <a:t>. The creation of Ombudsman like institutions, demands clarity on the institutional purpose and the need for strengthening of synergies, including standardisation of approaches.  The levels of confidence and popularity of the Military Ombud as an institution of choice necessitates a greater need to be accessible to Serving members of the SANDF, Former members and the Public by means of Communications, Branding and Events Management (e.g. Outreach Programme and Media Relations).</a:t>
                      </a:r>
                      <a:endParaRPr lang="en-ZA" sz="2800" kern="1200" dirty="0">
                        <a:solidFill>
                          <a:schemeClr val="tx1"/>
                        </a:solidFill>
                        <a:effectLst/>
                        <a:latin typeface="Arial" panose="020B0604020202020204" pitchFamily="34" charset="0"/>
                        <a:ea typeface="+mn-ea"/>
                        <a:cs typeface="Arial" panose="020B0604020202020204" pitchFamily="34" charset="0"/>
                      </a:endParaRPr>
                    </a:p>
                    <a:p>
                      <a:pPr algn="just">
                        <a:lnSpc>
                          <a:spcPct val="115000"/>
                        </a:lnSpc>
                        <a:spcAft>
                          <a:spcPts val="800"/>
                        </a:spcAft>
                        <a:tabLst>
                          <a:tab pos="180340" algn="l"/>
                          <a:tab pos="540385" algn="l"/>
                          <a:tab pos="457200" algn="l"/>
                        </a:tabLst>
                      </a:pPr>
                      <a:endParaRPr lang="en-ZA" sz="2800" dirty="0">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just" defTabSz="1827886" rtl="0" eaLnBrk="1" fontAlgn="auto" latinLnBrk="0" hangingPunct="1">
                        <a:lnSpc>
                          <a:spcPct val="115000"/>
                        </a:lnSpc>
                        <a:spcBef>
                          <a:spcPts val="0"/>
                        </a:spcBef>
                        <a:spcAft>
                          <a:spcPts val="800"/>
                        </a:spcAft>
                        <a:buClrTx/>
                        <a:buSzTx/>
                        <a:buFontTx/>
                        <a:buNone/>
                        <a:tabLst>
                          <a:tab pos="180340" algn="l"/>
                          <a:tab pos="540385" algn="l"/>
                          <a:tab pos="457200" algn="l"/>
                        </a:tabLst>
                        <a:defRPr/>
                      </a:pPr>
                      <a:r>
                        <a:rPr lang="en-GB" sz="2800" u="sng" kern="1200" dirty="0">
                          <a:solidFill>
                            <a:schemeClr val="tx1"/>
                          </a:solidFill>
                          <a:effectLst/>
                          <a:latin typeface="Arial" panose="020B0604020202020204" pitchFamily="34" charset="0"/>
                          <a:ea typeface="+mn-ea"/>
                          <a:cs typeface="Arial" panose="020B0604020202020204" pitchFamily="34" charset="0"/>
                        </a:rPr>
                        <a:t>Complaints Submitted</a:t>
                      </a:r>
                      <a:r>
                        <a:rPr lang="en-GB" sz="2800" kern="1200" dirty="0">
                          <a:solidFill>
                            <a:schemeClr val="tx1"/>
                          </a:solidFill>
                          <a:effectLst/>
                          <a:latin typeface="Arial" panose="020B0604020202020204" pitchFamily="34" charset="0"/>
                          <a:ea typeface="+mn-ea"/>
                          <a:cs typeface="Arial" panose="020B0604020202020204" pitchFamily="34" charset="0"/>
                        </a:rPr>
                        <a:t>. The complaints submitted reinforces the need for the Office of the Military Ombud to be widely and easily accessible, swift and impactful in its own service delivery.  The future vision for the Office is to create satellite/pilot offices to be visible and easily accessible to the clients of the Office giving effect to the National Footprint requirement.</a:t>
                      </a:r>
                    </a:p>
                    <a:p>
                      <a:pPr marL="0" marR="0" lvl="0" indent="0" algn="just" defTabSz="1827886" rtl="0" eaLnBrk="1" fontAlgn="auto" latinLnBrk="0" hangingPunct="1">
                        <a:lnSpc>
                          <a:spcPct val="115000"/>
                        </a:lnSpc>
                        <a:spcBef>
                          <a:spcPts val="0"/>
                        </a:spcBef>
                        <a:spcAft>
                          <a:spcPts val="800"/>
                        </a:spcAft>
                        <a:buClrTx/>
                        <a:buSzTx/>
                        <a:buFontTx/>
                        <a:buNone/>
                        <a:tabLst>
                          <a:tab pos="180340" algn="l"/>
                          <a:tab pos="540385" algn="l"/>
                          <a:tab pos="457200" algn="l"/>
                        </a:tabLst>
                        <a:defRPr/>
                      </a:pPr>
                      <a:endParaRPr lang="en-GB" sz="2800" kern="1200" dirty="0">
                        <a:solidFill>
                          <a:schemeClr val="tx1"/>
                        </a:solidFill>
                        <a:effectLst/>
                        <a:latin typeface="Arial" panose="020B0604020202020204" pitchFamily="34" charset="0"/>
                        <a:ea typeface="+mn-ea"/>
                        <a:cs typeface="Arial" panose="020B0604020202020204" pitchFamily="34" charset="0"/>
                      </a:endParaRPr>
                    </a:p>
                    <a:p>
                      <a:pPr algn="just">
                        <a:lnSpc>
                          <a:spcPct val="115000"/>
                        </a:lnSpc>
                        <a:spcAft>
                          <a:spcPts val="800"/>
                        </a:spcAft>
                        <a:tabLst>
                          <a:tab pos="180340" algn="l"/>
                          <a:tab pos="540385" algn="l"/>
                          <a:tab pos="457200" algn="l"/>
                        </a:tabLst>
                      </a:pPr>
                      <a:endParaRPr lang="en-ZA" sz="2800" dirty="0">
                        <a:effectLst/>
                        <a:latin typeface="Arial" panose="020B0604020202020204" pitchFamily="34" charset="0"/>
                        <a:ea typeface="Times New Roman" panose="02020603050405020304" pitchFamily="18" charset="0"/>
                        <a:cs typeface="Arial" panose="020B0604020202020204" pitchFamily="34" charset="0"/>
                      </a:endParaRPr>
                    </a:p>
                  </a:txBody>
                  <a:tcPr marL="15382" marR="15382" marT="0" marB="0"/>
                </a:tc>
                <a:extLst>
                  <a:ext uri="{0D108BD9-81ED-4DB2-BD59-A6C34878D82A}">
                    <a16:rowId xmlns:a16="http://schemas.microsoft.com/office/drawing/2014/main" val="10000"/>
                  </a:ext>
                </a:extLst>
              </a:tr>
            </a:tbl>
          </a:graphicData>
        </a:graphic>
      </p:graphicFrame>
      <p:sp>
        <p:nvSpPr>
          <p:cNvPr id="11" name="Title 1"/>
          <p:cNvSpPr txBox="1">
            <a:spLocks/>
          </p:cNvSpPr>
          <p:nvPr/>
        </p:nvSpPr>
        <p:spPr>
          <a:xfrm>
            <a:off x="4333545" y="-137768"/>
            <a:ext cx="20199784" cy="1523206"/>
          </a:xfrm>
          <a:prstGeom prst="rect">
            <a:avLst/>
          </a:prstGeom>
        </p:spPr>
        <p:txBody>
          <a:bodyPr anchor="ctr">
            <a:noAutofit/>
          </a:bodyPr>
          <a:lstStyle>
            <a:lvl1pPr algn="l" defTabSz="1827886" rtl="0" eaLnBrk="1" latinLnBrk="0" hangingPunct="1">
              <a:lnSpc>
                <a:spcPct val="80000"/>
              </a:lnSpc>
              <a:spcBef>
                <a:spcPct val="0"/>
              </a:spcBef>
              <a:buNone/>
              <a:defRPr sz="9995" kern="1200" cap="all" spc="200" baseline="0">
                <a:solidFill>
                  <a:schemeClr val="tx1">
                    <a:lumMod val="95000"/>
                    <a:lumOff val="5000"/>
                  </a:schemeClr>
                </a:solidFill>
                <a:latin typeface="+mj-lt"/>
                <a:ea typeface="+mj-ea"/>
                <a:cs typeface="+mj-cs"/>
              </a:defRPr>
            </a:lvl1pPr>
          </a:lstStyle>
          <a:p>
            <a:pPr algn="ctr">
              <a:lnSpc>
                <a:spcPct val="120000"/>
              </a:lnSpc>
            </a:pPr>
            <a:r>
              <a:rPr lang="en-ZA" sz="4800" b="1" dirty="0">
                <a:solidFill>
                  <a:schemeClr val="tx1"/>
                </a:solidFill>
                <a:latin typeface="Arial" panose="020B0604020202020204" pitchFamily="34" charset="0"/>
                <a:cs typeface="Arial" panose="020B0604020202020204" pitchFamily="34" charset="0"/>
              </a:rPr>
              <a:t>SITUATIONAL ANALYSIS - PESTLE</a:t>
            </a:r>
          </a:p>
        </p:txBody>
      </p:sp>
      <p:sp>
        <p:nvSpPr>
          <p:cNvPr id="5" name="Slide Number Placeholder 4">
            <a:extLst>
              <a:ext uri="{FF2B5EF4-FFF2-40B4-BE49-F238E27FC236}">
                <a16:creationId xmlns:a16="http://schemas.microsoft.com/office/drawing/2014/main" id="{0DAE3A6C-17B9-96AB-C47B-BA9560D2DE38}"/>
              </a:ext>
            </a:extLst>
          </p:cNvPr>
          <p:cNvSpPr>
            <a:spLocks noGrp="1"/>
          </p:cNvSpPr>
          <p:nvPr>
            <p:ph type="sldNum" sz="quarter" idx="4294967295"/>
          </p:nvPr>
        </p:nvSpPr>
        <p:spPr>
          <a:xfrm>
            <a:off x="0" y="13205637"/>
            <a:ext cx="4338084" cy="491649"/>
          </a:xfrm>
          <a:prstGeom prst="rect">
            <a:avLst/>
          </a:prstGeom>
        </p:spPr>
        <p:txBody>
          <a:bodyPr/>
          <a:lstStyle/>
          <a:p>
            <a:pPr algn="ctr"/>
            <a:fld id="{86CB4B4D-7CA3-9044-876B-883B54F8677D}" type="slidenum">
              <a:rPr lang="en-ZA" smtClean="0">
                <a:solidFill>
                  <a:schemeClr val="bg1"/>
                </a:solidFill>
              </a:rPr>
              <a:pPr algn="ctr"/>
              <a:t>13</a:t>
            </a:fld>
            <a:endParaRPr lang="en-ZA" dirty="0">
              <a:solidFill>
                <a:schemeClr val="bg1"/>
              </a:solidFill>
            </a:endParaRPr>
          </a:p>
        </p:txBody>
      </p:sp>
    </p:spTree>
    <p:extLst>
      <p:ext uri="{BB962C8B-B14F-4D97-AF65-F5344CB8AC3E}">
        <p14:creationId xmlns:p14="http://schemas.microsoft.com/office/powerpoint/2010/main" val="912162548"/>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4143375" cy="13716000"/>
          </a:xfrm>
          <a:prstGeom prst="rect">
            <a:avLst/>
          </a:prstGeom>
          <a:solidFill>
            <a:srgbClr val="0D7E40"/>
          </a:solidFill>
          <a:ln>
            <a:solidFill>
              <a:srgbClr val="0D7E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grpSp>
        <p:nvGrpSpPr>
          <p:cNvPr id="15" name="Group 14"/>
          <p:cNvGrpSpPr/>
          <p:nvPr/>
        </p:nvGrpSpPr>
        <p:grpSpPr>
          <a:xfrm>
            <a:off x="28141" y="269843"/>
            <a:ext cx="4115234" cy="5191435"/>
            <a:chOff x="28141" y="859778"/>
            <a:chExt cx="4115234" cy="5191435"/>
          </a:xfrm>
        </p:grpSpPr>
        <p:pic>
          <p:nvPicPr>
            <p:cNvPr id="16" name="image5.png"/>
            <p:cNvPicPr/>
            <p:nvPr/>
          </p:nvPicPr>
          <p:blipFill>
            <a:blip r:embed="rId2"/>
            <a:stretch>
              <a:fillRect/>
            </a:stretch>
          </p:blipFill>
          <p:spPr>
            <a:xfrm>
              <a:off x="28141" y="859778"/>
              <a:ext cx="4115234" cy="3880663"/>
            </a:xfrm>
            <a:prstGeom prst="rect">
              <a:avLst/>
            </a:prstGeom>
            <a:ln w="12700">
              <a:miter lim="400000"/>
            </a:ln>
          </p:spPr>
        </p:pic>
        <p:sp>
          <p:nvSpPr>
            <p:cNvPr id="17" name="Shape 294"/>
            <p:cNvSpPr/>
            <p:nvPr/>
          </p:nvSpPr>
          <p:spPr>
            <a:xfrm>
              <a:off x="28141" y="4804722"/>
              <a:ext cx="4115234" cy="1246491"/>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spAutoFit/>
            </a:bodyPr>
            <a:lstStyle>
              <a:lvl1pPr defTabSz="1632753">
                <a:defRPr sz="3500" cap="all">
                  <a:solidFill>
                    <a:srgbClr val="FFDE17"/>
                  </a:solidFill>
                  <a:latin typeface="Impact"/>
                  <a:ea typeface="Impact"/>
                  <a:cs typeface="Impact"/>
                  <a:sym typeface="Impact"/>
                </a:defRPr>
              </a:lvl1pPr>
            </a:lstStyle>
            <a:p>
              <a:pPr lvl="0" algn="ctr">
                <a:defRPr sz="1800" cap="none">
                  <a:solidFill>
                    <a:srgbClr val="000000"/>
                  </a:solidFill>
                </a:defRPr>
              </a:pPr>
              <a:r>
                <a:rPr sz="2500" cap="all" dirty="0">
                  <a:solidFill>
                    <a:srgbClr val="FFDE17"/>
                  </a:solidFill>
                  <a:latin typeface="Arial Black" panose="020B0A04020102020204" pitchFamily="34" charset="0"/>
                </a:rPr>
                <a:t>Independent </a:t>
              </a:r>
              <a:endParaRPr lang="en-ZA" sz="2500" cap="all" dirty="0">
                <a:solidFill>
                  <a:srgbClr val="FFDE17"/>
                </a:solidFill>
                <a:latin typeface="Arial Black" panose="020B0A04020102020204" pitchFamily="34" charset="0"/>
              </a:endParaRPr>
            </a:p>
            <a:p>
              <a:pPr lvl="0" algn="ctr">
                <a:defRPr sz="1800" cap="none">
                  <a:solidFill>
                    <a:srgbClr val="000000"/>
                  </a:solidFill>
                </a:defRPr>
              </a:pPr>
              <a:r>
                <a:rPr lang="en-ZA" sz="2500" cap="all" dirty="0">
                  <a:solidFill>
                    <a:srgbClr val="FFDE17"/>
                  </a:solidFill>
                  <a:latin typeface="Arial Black" panose="020B0A04020102020204" pitchFamily="34" charset="0"/>
                </a:rPr>
                <a:t>&amp;</a:t>
              </a:r>
            </a:p>
            <a:p>
              <a:pPr lvl="0" algn="ctr">
                <a:defRPr sz="1800" cap="none">
                  <a:solidFill>
                    <a:srgbClr val="000000"/>
                  </a:solidFill>
                </a:defRPr>
              </a:pPr>
              <a:r>
                <a:rPr sz="2500" cap="all" dirty="0">
                  <a:solidFill>
                    <a:srgbClr val="FFDE17"/>
                  </a:solidFill>
                  <a:latin typeface="Arial Black" panose="020B0A04020102020204" pitchFamily="34" charset="0"/>
                </a:rPr>
                <a:t>Impartial</a:t>
              </a:r>
            </a:p>
          </p:txBody>
        </p:sp>
      </p:grpSp>
      <p:graphicFrame>
        <p:nvGraphicFramePr>
          <p:cNvPr id="3" name="Table 2"/>
          <p:cNvGraphicFramePr>
            <a:graphicFrameLocks noGrp="1"/>
          </p:cNvGraphicFramePr>
          <p:nvPr>
            <p:extLst>
              <p:ext uri="{D42A27DB-BD31-4B8C-83A1-F6EECF244321}">
                <p14:modId xmlns:p14="http://schemas.microsoft.com/office/powerpoint/2010/main" val="1007077665"/>
              </p:ext>
            </p:extLst>
          </p:nvPr>
        </p:nvGraphicFramePr>
        <p:xfrm>
          <a:off x="4333545" y="2457029"/>
          <a:ext cx="19544372" cy="8650554"/>
        </p:xfrm>
        <a:graphic>
          <a:graphicData uri="http://schemas.openxmlformats.org/drawingml/2006/table">
            <a:tbl>
              <a:tblPr firstRow="1" firstCol="1" bandRow="1">
                <a:tableStyleId>{5940675A-B579-460E-94D1-54222C63F5DA}</a:tableStyleId>
              </a:tblPr>
              <a:tblGrid>
                <a:gridCol w="2556353">
                  <a:extLst>
                    <a:ext uri="{9D8B030D-6E8A-4147-A177-3AD203B41FA5}">
                      <a16:colId xmlns:a16="http://schemas.microsoft.com/office/drawing/2014/main" val="20000"/>
                    </a:ext>
                  </a:extLst>
                </a:gridCol>
                <a:gridCol w="16988019">
                  <a:extLst>
                    <a:ext uri="{9D8B030D-6E8A-4147-A177-3AD203B41FA5}">
                      <a16:colId xmlns:a16="http://schemas.microsoft.com/office/drawing/2014/main" val="20001"/>
                    </a:ext>
                  </a:extLst>
                </a:gridCol>
              </a:tblGrid>
              <a:tr h="4461649">
                <a:tc>
                  <a:txBody>
                    <a:bodyPr/>
                    <a:lstStyle/>
                    <a:p>
                      <a:pPr algn="ctr">
                        <a:lnSpc>
                          <a:spcPct val="100000"/>
                        </a:lnSpc>
                        <a:spcBef>
                          <a:spcPts val="0"/>
                        </a:spcBef>
                        <a:spcAft>
                          <a:spcPts val="0"/>
                        </a:spcAft>
                        <a:tabLst>
                          <a:tab pos="180340" algn="l"/>
                          <a:tab pos="540385" algn="l"/>
                          <a:tab pos="180340" algn="l"/>
                          <a:tab pos="540385" algn="l"/>
                        </a:tabLst>
                      </a:pPr>
                      <a:r>
                        <a:rPr lang="en-GB" sz="2800" b="1" dirty="0">
                          <a:effectLst/>
                          <a:latin typeface="Arial" panose="020B0604020202020204" pitchFamily="34" charset="0"/>
                          <a:cs typeface="Arial" panose="020B0604020202020204" pitchFamily="34" charset="0"/>
                        </a:rPr>
                        <a:t>Social</a:t>
                      </a:r>
                      <a:endParaRPr lang="en-ZA" sz="2800" b="1" dirty="0">
                        <a:effectLst/>
                        <a:latin typeface="Arial" panose="020B0604020202020204" pitchFamily="34" charset="0"/>
                        <a:ea typeface="Times New Roman" panose="02020603050405020304" pitchFamily="18" charset="0"/>
                        <a:cs typeface="Arial" panose="020B0604020202020204" pitchFamily="34" charset="0"/>
                      </a:endParaRPr>
                    </a:p>
                  </a:txBody>
                  <a:tcPr marL="15382" marR="15382" marT="0" marB="0" anchor="ctr">
                    <a:solidFill>
                      <a:schemeClr val="accent1">
                        <a:lumMod val="20000"/>
                        <a:lumOff val="80000"/>
                      </a:schemeClr>
                    </a:solidFill>
                  </a:tcPr>
                </a:tc>
                <a:tc>
                  <a:txBody>
                    <a:bodyPr/>
                    <a:lstStyle/>
                    <a:p>
                      <a:pPr marL="0" marR="0" lvl="0" indent="0" algn="just" defTabSz="1827886" rtl="0" eaLnBrk="1" fontAlgn="auto" latinLnBrk="0" hangingPunct="1">
                        <a:lnSpc>
                          <a:spcPct val="115000"/>
                        </a:lnSpc>
                        <a:spcBef>
                          <a:spcPts val="0"/>
                        </a:spcBef>
                        <a:spcAft>
                          <a:spcPts val="800"/>
                        </a:spcAft>
                        <a:buClrTx/>
                        <a:buSzTx/>
                        <a:buFontTx/>
                        <a:buNone/>
                        <a:tabLst>
                          <a:tab pos="180340" algn="l"/>
                          <a:tab pos="540385" algn="l"/>
                          <a:tab pos="457200" algn="l"/>
                        </a:tabLst>
                        <a:defRPr/>
                      </a:pPr>
                      <a:r>
                        <a:rPr lang="en-GB" sz="2800" u="sng" kern="1200" dirty="0">
                          <a:solidFill>
                            <a:schemeClr val="tx1"/>
                          </a:solidFill>
                          <a:effectLst/>
                          <a:latin typeface="Arial" panose="020B0604020202020204" pitchFamily="34" charset="0"/>
                          <a:ea typeface="+mn-ea"/>
                          <a:cs typeface="Arial" panose="020B0604020202020204" pitchFamily="34" charset="0"/>
                        </a:rPr>
                        <a:t>Stakeholder Perception Survey</a:t>
                      </a:r>
                      <a:r>
                        <a:rPr lang="en-GB" sz="2800" kern="1200" dirty="0">
                          <a:solidFill>
                            <a:schemeClr val="tx1"/>
                          </a:solidFill>
                          <a:effectLst/>
                          <a:latin typeface="Arial" panose="020B0604020202020204" pitchFamily="34" charset="0"/>
                          <a:ea typeface="+mn-ea"/>
                          <a:cs typeface="Arial" panose="020B0604020202020204" pitchFamily="34" charset="0"/>
                        </a:rPr>
                        <a:t> One of the outcomes of the Stakeholder Perception Survey conducted by the Security Institute for Governance and Leadership in Africa (SIGLA), is the need to increase visibility and raise awareness about the existence of the Office. As a result, the Communications Unit has conceptualised an Outreach Programme for the 2023/24 Financial Year which will assist the Office to enhance and improve its service standards, internal systems, public relations, public trust and   confidence, and accessibility.</a:t>
                      </a:r>
                      <a:endParaRPr lang="en-ZA" sz="2800" kern="1200" dirty="0">
                        <a:solidFill>
                          <a:schemeClr val="tx1"/>
                        </a:solidFill>
                        <a:effectLst/>
                        <a:latin typeface="Arial" panose="020B0604020202020204" pitchFamily="34" charset="0"/>
                        <a:ea typeface="+mn-ea"/>
                        <a:cs typeface="Arial" panose="020B0604020202020204" pitchFamily="34" charset="0"/>
                      </a:endParaRPr>
                    </a:p>
                    <a:p>
                      <a:pPr algn="just">
                        <a:lnSpc>
                          <a:spcPct val="115000"/>
                        </a:lnSpc>
                        <a:spcAft>
                          <a:spcPts val="800"/>
                        </a:spcAft>
                        <a:tabLst>
                          <a:tab pos="180340" algn="l"/>
                          <a:tab pos="540385" algn="l"/>
                          <a:tab pos="457200" algn="l"/>
                        </a:tabLst>
                      </a:pPr>
                      <a:endParaRPr lang="en-ZA" sz="2800" dirty="0">
                        <a:effectLst/>
                        <a:latin typeface="Arial" panose="020B0604020202020204" pitchFamily="34" charset="0"/>
                        <a:ea typeface="Times New Roman" panose="02020603050405020304" pitchFamily="18" charset="0"/>
                        <a:cs typeface="Arial" panose="020B0604020202020204" pitchFamily="34" charset="0"/>
                      </a:endParaRPr>
                    </a:p>
                  </a:txBody>
                  <a:tcPr marL="15382" marR="15382" marT="0" marB="0"/>
                </a:tc>
                <a:extLst>
                  <a:ext uri="{0D108BD9-81ED-4DB2-BD59-A6C34878D82A}">
                    <a16:rowId xmlns:a16="http://schemas.microsoft.com/office/drawing/2014/main" val="10000"/>
                  </a:ext>
                </a:extLst>
              </a:tr>
              <a:tr h="3208733">
                <a:tc>
                  <a:txBody>
                    <a:bodyPr/>
                    <a:lstStyle/>
                    <a:p>
                      <a:pPr algn="ctr">
                        <a:lnSpc>
                          <a:spcPct val="100000"/>
                        </a:lnSpc>
                        <a:spcBef>
                          <a:spcPts val="0"/>
                        </a:spcBef>
                        <a:spcAft>
                          <a:spcPts val="0"/>
                        </a:spcAft>
                        <a:tabLst>
                          <a:tab pos="180340" algn="l"/>
                          <a:tab pos="540385" algn="l"/>
                          <a:tab pos="180340" algn="l"/>
                          <a:tab pos="540385" algn="l"/>
                        </a:tabLst>
                      </a:pPr>
                      <a:r>
                        <a:rPr lang="en-GB" sz="2800" b="1" dirty="0">
                          <a:effectLst/>
                          <a:latin typeface="Arial" panose="020B0604020202020204" pitchFamily="34" charset="0"/>
                          <a:ea typeface="Times New Roman" panose="02020603050405020304" pitchFamily="18" charset="0"/>
                          <a:cs typeface="Arial" panose="020B0604020202020204" pitchFamily="34" charset="0"/>
                        </a:rPr>
                        <a:t>Technological</a:t>
                      </a:r>
                    </a:p>
                  </a:txBody>
                  <a:tcPr marL="15382" marR="15382" marT="0" marB="0" anchor="ctr">
                    <a:solidFill>
                      <a:schemeClr val="accent1">
                        <a:lumMod val="20000"/>
                        <a:lumOff val="80000"/>
                      </a:schemeClr>
                    </a:solidFill>
                  </a:tcPr>
                </a:tc>
                <a:tc>
                  <a:txBody>
                    <a:bodyPr/>
                    <a:lstStyle/>
                    <a:p>
                      <a:pPr algn="just">
                        <a:lnSpc>
                          <a:spcPct val="115000"/>
                        </a:lnSpc>
                        <a:spcAft>
                          <a:spcPts val="800"/>
                        </a:spcAft>
                        <a:tabLst>
                          <a:tab pos="180340" algn="l"/>
                          <a:tab pos="540385" algn="l"/>
                          <a:tab pos="457200" algn="l"/>
                        </a:tabLst>
                      </a:pPr>
                      <a:r>
                        <a:rPr lang="en-GB" sz="2800" u="sng" kern="1200" dirty="0">
                          <a:solidFill>
                            <a:schemeClr val="tx1"/>
                          </a:solidFill>
                          <a:effectLst/>
                          <a:latin typeface="Arial" panose="020B0604020202020204" pitchFamily="34" charset="0"/>
                          <a:ea typeface="+mn-ea"/>
                          <a:cs typeface="Arial" panose="020B0604020202020204" pitchFamily="34" charset="0"/>
                        </a:rPr>
                        <a:t>Information and Communications Technology Developments.</a:t>
                      </a:r>
                      <a:r>
                        <a:rPr lang="en-GB" sz="2800" u="none" kern="1200" dirty="0">
                          <a:solidFill>
                            <a:schemeClr val="tx1"/>
                          </a:solidFill>
                          <a:effectLst/>
                          <a:latin typeface="Arial" panose="020B0604020202020204" pitchFamily="34" charset="0"/>
                          <a:ea typeface="+mn-ea"/>
                          <a:cs typeface="Arial" panose="020B0604020202020204" pitchFamily="34" charset="0"/>
                        </a:rPr>
                        <a:t>  Developments in information and Communications Technology (ICT) presents opportunities  for improving governance while increasing operational risks, such as cyber-crime and use of technology to conceal maladministration and corruption, the office will ensure that this matter is addressed in the Office  ICT Procedure</a:t>
                      </a:r>
                      <a:endParaRPr lang="en-GB" sz="2800" u="sng" kern="1200" dirty="0">
                        <a:solidFill>
                          <a:schemeClr val="tx1"/>
                        </a:solidFill>
                        <a:effectLst/>
                        <a:latin typeface="Arial" panose="020B0604020202020204" pitchFamily="34" charset="0"/>
                        <a:ea typeface="+mn-ea"/>
                        <a:cs typeface="Arial" panose="020B0604020202020204" pitchFamily="34" charset="0"/>
                      </a:endParaRPr>
                    </a:p>
                    <a:p>
                      <a:pPr algn="just">
                        <a:lnSpc>
                          <a:spcPct val="115000"/>
                        </a:lnSpc>
                        <a:spcAft>
                          <a:spcPts val="800"/>
                        </a:spcAft>
                        <a:tabLst>
                          <a:tab pos="180340" algn="l"/>
                          <a:tab pos="540385" algn="l"/>
                          <a:tab pos="457200" algn="l"/>
                        </a:tabLst>
                      </a:pPr>
                      <a:endParaRPr lang="en-GB" sz="2800" u="sng" kern="1200" dirty="0">
                        <a:solidFill>
                          <a:schemeClr val="tx1"/>
                        </a:solidFill>
                        <a:effectLst/>
                        <a:latin typeface="Arial" panose="020B0604020202020204" pitchFamily="34" charset="0"/>
                        <a:ea typeface="+mn-ea"/>
                        <a:cs typeface="Arial" panose="020B0604020202020204" pitchFamily="34" charset="0"/>
                      </a:endParaRPr>
                    </a:p>
                    <a:p>
                      <a:pPr algn="just">
                        <a:lnSpc>
                          <a:spcPct val="115000"/>
                        </a:lnSpc>
                        <a:spcAft>
                          <a:spcPts val="800"/>
                        </a:spcAft>
                        <a:tabLst>
                          <a:tab pos="180340" algn="l"/>
                          <a:tab pos="540385" algn="l"/>
                          <a:tab pos="457200" algn="l"/>
                        </a:tabLst>
                      </a:pPr>
                      <a:r>
                        <a:rPr lang="en-GB" sz="2800" u="sng" kern="1200" dirty="0">
                          <a:solidFill>
                            <a:schemeClr val="tx1"/>
                          </a:solidFill>
                          <a:effectLst/>
                          <a:latin typeface="Arial" panose="020B0604020202020204" pitchFamily="34" charset="0"/>
                          <a:ea typeface="+mn-ea"/>
                          <a:cs typeface="Arial" panose="020B0604020202020204" pitchFamily="34" charset="0"/>
                        </a:rPr>
                        <a:t>Social Media</a:t>
                      </a:r>
                      <a:r>
                        <a:rPr lang="en-GB" sz="2800" kern="1200" dirty="0">
                          <a:solidFill>
                            <a:schemeClr val="tx1"/>
                          </a:solidFill>
                          <a:effectLst/>
                          <a:latin typeface="Arial" panose="020B0604020202020204" pitchFamily="34" charset="0"/>
                          <a:ea typeface="+mn-ea"/>
                          <a:cs typeface="Arial" panose="020B0604020202020204" pitchFamily="34" charset="0"/>
                        </a:rPr>
                        <a:t>.  The office is present on all social media platforms to reach its stakeholders, and ensure that the public can see all activities that are taking place in the office.</a:t>
                      </a:r>
                      <a:endParaRPr lang="en-ZA" sz="2800" dirty="0">
                        <a:effectLst/>
                        <a:latin typeface="Arial" panose="020B0604020202020204" pitchFamily="34" charset="0"/>
                        <a:ea typeface="Times New Roman" panose="02020603050405020304" pitchFamily="18" charset="0"/>
                        <a:cs typeface="Arial" panose="020B0604020202020204" pitchFamily="34" charset="0"/>
                      </a:endParaRPr>
                    </a:p>
                    <a:p>
                      <a:pPr marL="131445" algn="just">
                        <a:lnSpc>
                          <a:spcPct val="115000"/>
                        </a:lnSpc>
                        <a:spcAft>
                          <a:spcPts val="600"/>
                        </a:spcAft>
                        <a:tabLst>
                          <a:tab pos="180340" algn="l"/>
                          <a:tab pos="540385" algn="l"/>
                          <a:tab pos="457200" algn="l"/>
                        </a:tabLst>
                      </a:pPr>
                      <a:endParaRPr lang="en-ZA" sz="2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0001"/>
                  </a:ext>
                </a:extLst>
              </a:tr>
            </a:tbl>
          </a:graphicData>
        </a:graphic>
      </p:graphicFrame>
      <p:sp>
        <p:nvSpPr>
          <p:cNvPr id="11" name="Title 1"/>
          <p:cNvSpPr txBox="1">
            <a:spLocks/>
          </p:cNvSpPr>
          <p:nvPr/>
        </p:nvSpPr>
        <p:spPr>
          <a:xfrm>
            <a:off x="4171516" y="32476"/>
            <a:ext cx="20199784" cy="1523206"/>
          </a:xfrm>
          <a:prstGeom prst="rect">
            <a:avLst/>
          </a:prstGeom>
        </p:spPr>
        <p:txBody>
          <a:bodyPr anchor="ctr">
            <a:noAutofit/>
          </a:bodyPr>
          <a:lstStyle>
            <a:lvl1pPr algn="l" defTabSz="1827886" rtl="0" eaLnBrk="1" latinLnBrk="0" hangingPunct="1">
              <a:lnSpc>
                <a:spcPct val="80000"/>
              </a:lnSpc>
              <a:spcBef>
                <a:spcPct val="0"/>
              </a:spcBef>
              <a:buNone/>
              <a:defRPr sz="9995" kern="1200" cap="all" spc="200" baseline="0">
                <a:solidFill>
                  <a:schemeClr val="tx1">
                    <a:lumMod val="95000"/>
                    <a:lumOff val="5000"/>
                  </a:schemeClr>
                </a:solidFill>
                <a:latin typeface="+mj-lt"/>
                <a:ea typeface="+mj-ea"/>
                <a:cs typeface="+mj-cs"/>
              </a:defRPr>
            </a:lvl1pPr>
          </a:lstStyle>
          <a:p>
            <a:pPr algn="ctr">
              <a:lnSpc>
                <a:spcPct val="120000"/>
              </a:lnSpc>
            </a:pPr>
            <a:r>
              <a:rPr lang="en-ZA" sz="4800" b="1" dirty="0">
                <a:solidFill>
                  <a:schemeClr val="tx1"/>
                </a:solidFill>
                <a:latin typeface="Arial" panose="020B0604020202020204" pitchFamily="34" charset="0"/>
                <a:cs typeface="Arial" panose="020B0604020202020204" pitchFamily="34" charset="0"/>
              </a:rPr>
              <a:t>SITUATIONAL ANALYSIS - PESTEL</a:t>
            </a:r>
          </a:p>
        </p:txBody>
      </p:sp>
      <p:sp>
        <p:nvSpPr>
          <p:cNvPr id="5" name="Slide Number Placeholder 4">
            <a:extLst>
              <a:ext uri="{FF2B5EF4-FFF2-40B4-BE49-F238E27FC236}">
                <a16:creationId xmlns:a16="http://schemas.microsoft.com/office/drawing/2014/main" id="{BB0C0CDA-AB3D-D6A9-FFDD-6E3190F998EC}"/>
              </a:ext>
            </a:extLst>
          </p:cNvPr>
          <p:cNvSpPr>
            <a:spLocks noGrp="1"/>
          </p:cNvSpPr>
          <p:nvPr>
            <p:ph type="sldNum" sz="quarter" idx="4294967295"/>
          </p:nvPr>
        </p:nvSpPr>
        <p:spPr>
          <a:xfrm>
            <a:off x="0" y="13205637"/>
            <a:ext cx="4338084" cy="491649"/>
          </a:xfrm>
          <a:prstGeom prst="rect">
            <a:avLst/>
          </a:prstGeom>
        </p:spPr>
        <p:txBody>
          <a:bodyPr/>
          <a:lstStyle/>
          <a:p>
            <a:pPr algn="ctr"/>
            <a:fld id="{86CB4B4D-7CA3-9044-876B-883B54F8677D}" type="slidenum">
              <a:rPr lang="en-ZA" smtClean="0">
                <a:solidFill>
                  <a:schemeClr val="bg1"/>
                </a:solidFill>
              </a:rPr>
              <a:pPr algn="ctr"/>
              <a:t>14</a:t>
            </a:fld>
            <a:endParaRPr lang="en-ZA" dirty="0">
              <a:solidFill>
                <a:schemeClr val="bg1"/>
              </a:solidFill>
            </a:endParaRPr>
          </a:p>
        </p:txBody>
      </p:sp>
    </p:spTree>
    <p:extLst>
      <p:ext uri="{BB962C8B-B14F-4D97-AF65-F5344CB8AC3E}">
        <p14:creationId xmlns:p14="http://schemas.microsoft.com/office/powerpoint/2010/main" val="278129677"/>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4143375" cy="13716000"/>
          </a:xfrm>
          <a:prstGeom prst="rect">
            <a:avLst/>
          </a:prstGeom>
          <a:solidFill>
            <a:srgbClr val="0D7E40"/>
          </a:solidFill>
          <a:ln>
            <a:solidFill>
              <a:srgbClr val="0D7E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grpSp>
        <p:nvGrpSpPr>
          <p:cNvPr id="15" name="Group 14"/>
          <p:cNvGrpSpPr/>
          <p:nvPr/>
        </p:nvGrpSpPr>
        <p:grpSpPr>
          <a:xfrm>
            <a:off x="28141" y="269843"/>
            <a:ext cx="4115234" cy="5191435"/>
            <a:chOff x="28141" y="859778"/>
            <a:chExt cx="4115234" cy="5191435"/>
          </a:xfrm>
        </p:grpSpPr>
        <p:pic>
          <p:nvPicPr>
            <p:cNvPr id="16" name="image5.png"/>
            <p:cNvPicPr/>
            <p:nvPr/>
          </p:nvPicPr>
          <p:blipFill>
            <a:blip r:embed="rId2"/>
            <a:stretch>
              <a:fillRect/>
            </a:stretch>
          </p:blipFill>
          <p:spPr>
            <a:xfrm>
              <a:off x="28141" y="859778"/>
              <a:ext cx="4115234" cy="3880663"/>
            </a:xfrm>
            <a:prstGeom prst="rect">
              <a:avLst/>
            </a:prstGeom>
            <a:ln w="12700">
              <a:miter lim="400000"/>
            </a:ln>
          </p:spPr>
        </p:pic>
        <p:sp>
          <p:nvSpPr>
            <p:cNvPr id="17" name="Shape 294"/>
            <p:cNvSpPr/>
            <p:nvPr/>
          </p:nvSpPr>
          <p:spPr>
            <a:xfrm>
              <a:off x="28141" y="4804722"/>
              <a:ext cx="4115234" cy="1246491"/>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spAutoFit/>
            </a:bodyPr>
            <a:lstStyle>
              <a:lvl1pPr defTabSz="1632753">
                <a:defRPr sz="3500" cap="all">
                  <a:solidFill>
                    <a:srgbClr val="FFDE17"/>
                  </a:solidFill>
                  <a:latin typeface="Impact"/>
                  <a:ea typeface="Impact"/>
                  <a:cs typeface="Impact"/>
                  <a:sym typeface="Impact"/>
                </a:defRPr>
              </a:lvl1pPr>
            </a:lstStyle>
            <a:p>
              <a:pPr lvl="0" algn="ctr">
                <a:defRPr sz="1800" cap="none">
                  <a:solidFill>
                    <a:srgbClr val="000000"/>
                  </a:solidFill>
                </a:defRPr>
              </a:pPr>
              <a:r>
                <a:rPr sz="2500" cap="all" dirty="0">
                  <a:solidFill>
                    <a:srgbClr val="FFDE17"/>
                  </a:solidFill>
                  <a:latin typeface="Arial Black" panose="020B0A04020102020204" pitchFamily="34" charset="0"/>
                </a:rPr>
                <a:t>Independent </a:t>
              </a:r>
              <a:endParaRPr lang="en-ZA" sz="2500" cap="all" dirty="0">
                <a:solidFill>
                  <a:srgbClr val="FFDE17"/>
                </a:solidFill>
                <a:latin typeface="Arial Black" panose="020B0A04020102020204" pitchFamily="34" charset="0"/>
              </a:endParaRPr>
            </a:p>
            <a:p>
              <a:pPr lvl="0" algn="ctr">
                <a:defRPr sz="1800" cap="none">
                  <a:solidFill>
                    <a:srgbClr val="000000"/>
                  </a:solidFill>
                </a:defRPr>
              </a:pPr>
              <a:r>
                <a:rPr lang="en-ZA" sz="2500" cap="all" dirty="0">
                  <a:solidFill>
                    <a:srgbClr val="FFDE17"/>
                  </a:solidFill>
                  <a:latin typeface="Arial Black" panose="020B0A04020102020204" pitchFamily="34" charset="0"/>
                </a:rPr>
                <a:t>&amp;</a:t>
              </a:r>
            </a:p>
            <a:p>
              <a:pPr lvl="0" algn="ctr">
                <a:defRPr sz="1800" cap="none">
                  <a:solidFill>
                    <a:srgbClr val="000000"/>
                  </a:solidFill>
                </a:defRPr>
              </a:pPr>
              <a:r>
                <a:rPr sz="2500" cap="all" dirty="0">
                  <a:solidFill>
                    <a:srgbClr val="FFDE17"/>
                  </a:solidFill>
                  <a:latin typeface="Arial Black" panose="020B0A04020102020204" pitchFamily="34" charset="0"/>
                </a:rPr>
                <a:t>Impartial</a:t>
              </a:r>
            </a:p>
          </p:txBody>
        </p:sp>
      </p:grpSp>
      <p:graphicFrame>
        <p:nvGraphicFramePr>
          <p:cNvPr id="3" name="Table 2"/>
          <p:cNvGraphicFramePr>
            <a:graphicFrameLocks noGrp="1"/>
          </p:cNvGraphicFramePr>
          <p:nvPr>
            <p:extLst>
              <p:ext uri="{D42A27DB-BD31-4B8C-83A1-F6EECF244321}">
                <p14:modId xmlns:p14="http://schemas.microsoft.com/office/powerpoint/2010/main" val="4171560746"/>
              </p:ext>
            </p:extLst>
          </p:nvPr>
        </p:nvGraphicFramePr>
        <p:xfrm>
          <a:off x="4367564" y="1926909"/>
          <a:ext cx="19751406" cy="5569649"/>
        </p:xfrm>
        <a:graphic>
          <a:graphicData uri="http://schemas.openxmlformats.org/drawingml/2006/table">
            <a:tbl>
              <a:tblPr firstRow="1" firstCol="1" bandRow="1">
                <a:tableStyleId>{5940675A-B579-460E-94D1-54222C63F5DA}</a:tableStyleId>
              </a:tblPr>
              <a:tblGrid>
                <a:gridCol w="2777515">
                  <a:extLst>
                    <a:ext uri="{9D8B030D-6E8A-4147-A177-3AD203B41FA5}">
                      <a16:colId xmlns:a16="http://schemas.microsoft.com/office/drawing/2014/main" val="20000"/>
                    </a:ext>
                  </a:extLst>
                </a:gridCol>
                <a:gridCol w="16973891">
                  <a:extLst>
                    <a:ext uri="{9D8B030D-6E8A-4147-A177-3AD203B41FA5}">
                      <a16:colId xmlns:a16="http://schemas.microsoft.com/office/drawing/2014/main" val="20001"/>
                    </a:ext>
                  </a:extLst>
                </a:gridCol>
              </a:tblGrid>
              <a:tr h="2378364">
                <a:tc>
                  <a:txBody>
                    <a:bodyPr/>
                    <a:lstStyle/>
                    <a:p>
                      <a:pPr algn="ctr">
                        <a:lnSpc>
                          <a:spcPct val="100000"/>
                        </a:lnSpc>
                        <a:spcBef>
                          <a:spcPts val="0"/>
                        </a:spcBef>
                        <a:spcAft>
                          <a:spcPts val="0"/>
                        </a:spcAft>
                        <a:tabLst>
                          <a:tab pos="180340" algn="l"/>
                          <a:tab pos="540385" algn="l"/>
                          <a:tab pos="180340" algn="l"/>
                          <a:tab pos="540385" algn="l"/>
                        </a:tabLst>
                      </a:pPr>
                      <a:r>
                        <a:rPr lang="en-GB" sz="2800" b="1" dirty="0">
                          <a:effectLst/>
                          <a:latin typeface="Arial" panose="020B0604020202020204" pitchFamily="34" charset="0"/>
                          <a:cs typeface="Arial" panose="020B0604020202020204" pitchFamily="34" charset="0"/>
                        </a:rPr>
                        <a:t>Technological</a:t>
                      </a:r>
                    </a:p>
                  </a:txBody>
                  <a:tcPr marL="15382" marR="15382" marT="0" marB="0" anchor="ctr">
                    <a:solidFill>
                      <a:schemeClr val="accent1">
                        <a:lumMod val="20000"/>
                        <a:lumOff val="80000"/>
                      </a:schemeClr>
                    </a:solidFill>
                  </a:tcPr>
                </a:tc>
                <a:tc>
                  <a:txBody>
                    <a:bodyPr/>
                    <a:lstStyle/>
                    <a:p>
                      <a:r>
                        <a:rPr lang="en-GB" sz="2800" u="sng" kern="1200" dirty="0">
                          <a:solidFill>
                            <a:schemeClr val="tx1"/>
                          </a:solidFill>
                          <a:effectLst/>
                          <a:latin typeface="Arial" panose="020B0604020202020204" pitchFamily="34" charset="0"/>
                          <a:ea typeface="+mn-ea"/>
                          <a:cs typeface="Arial" panose="020B0604020202020204" pitchFamily="34" charset="0"/>
                        </a:rPr>
                        <a:t>Information Warfare</a:t>
                      </a:r>
                      <a:r>
                        <a:rPr lang="en-GB" sz="2800" kern="1200" dirty="0">
                          <a:solidFill>
                            <a:schemeClr val="tx1"/>
                          </a:solidFill>
                          <a:effectLst/>
                          <a:latin typeface="Arial" panose="020B0604020202020204" pitchFamily="34" charset="0"/>
                          <a:ea typeface="+mn-ea"/>
                          <a:cs typeface="Arial" panose="020B0604020202020204" pitchFamily="34" charset="0"/>
                        </a:rPr>
                        <a:t>.  Information is an asset that requires protection commensurate with its value. There has been an increase in cyber-attack both globally and domestically in the past year against departments. The Office will implement robust network security architecture, including appropriate segregation and segmentation between the IT and control system networks using firewalls and intrusion prevention/detection tools.  The Office will furthermore perform continuous network security monitoring thus enabling the identification of abnormalities on the network.</a:t>
                      </a:r>
                    </a:p>
                    <a:p>
                      <a:endParaRPr lang="en-GB" sz="2800" kern="1200" dirty="0">
                        <a:solidFill>
                          <a:schemeClr val="tx1"/>
                        </a:solidFill>
                        <a:effectLst/>
                        <a:latin typeface="Arial" panose="020B0604020202020204" pitchFamily="34" charset="0"/>
                        <a:ea typeface="+mn-ea"/>
                        <a:cs typeface="Arial" panose="020B0604020202020204" pitchFamily="34" charset="0"/>
                      </a:endParaRPr>
                    </a:p>
                    <a:p>
                      <a:r>
                        <a:rPr lang="en-GB" sz="2800" u="sng" kern="1200" dirty="0">
                          <a:solidFill>
                            <a:schemeClr val="tx1"/>
                          </a:solidFill>
                          <a:effectLst/>
                          <a:latin typeface="Arial" panose="020B0604020202020204" pitchFamily="34" charset="0"/>
                          <a:ea typeface="+mn-ea"/>
                          <a:cs typeface="Arial" panose="020B0604020202020204" pitchFamily="34" charset="0"/>
                        </a:rPr>
                        <a:t>4</a:t>
                      </a:r>
                      <a:r>
                        <a:rPr lang="en-GB" sz="2800" u="sng" kern="1200" baseline="30000" dirty="0">
                          <a:solidFill>
                            <a:schemeClr val="tx1"/>
                          </a:solidFill>
                          <a:effectLst/>
                          <a:latin typeface="Arial" panose="020B0604020202020204" pitchFamily="34" charset="0"/>
                          <a:ea typeface="+mn-ea"/>
                          <a:cs typeface="Arial" panose="020B0604020202020204" pitchFamily="34" charset="0"/>
                        </a:rPr>
                        <a:t>th</a:t>
                      </a:r>
                      <a:r>
                        <a:rPr lang="en-GB" sz="2800" u="sng" kern="1200" dirty="0">
                          <a:solidFill>
                            <a:schemeClr val="tx1"/>
                          </a:solidFill>
                          <a:effectLst/>
                          <a:latin typeface="Arial" panose="020B0604020202020204" pitchFamily="34" charset="0"/>
                          <a:ea typeface="+mn-ea"/>
                          <a:cs typeface="Arial" panose="020B0604020202020204" pitchFamily="34" charset="0"/>
                        </a:rPr>
                        <a:t> Industrial Revolution</a:t>
                      </a:r>
                      <a:r>
                        <a:rPr lang="en-GB" sz="2800" kern="1200" dirty="0">
                          <a:solidFill>
                            <a:schemeClr val="tx1"/>
                          </a:solidFill>
                          <a:effectLst/>
                          <a:latin typeface="Arial" panose="020B0604020202020204" pitchFamily="34" charset="0"/>
                          <a:ea typeface="+mn-ea"/>
                          <a:cs typeface="Arial" panose="020B0604020202020204" pitchFamily="34" charset="0"/>
                        </a:rPr>
                        <a:t>.  The technological revolution is a period in which one or more technologies is replaced by other technology in a short amount of time.  It is an era of accelerated technological progress characterised by new innovations whose rapid application and diffusion cause an abrupt change in society.  The Office will ensure that all IT procedures address the technological revolution.  It will furthermore ensure that all back-up systems are in place to facilitate rapid application should the Office be affected.</a:t>
                      </a:r>
                      <a:endParaRPr lang="en-ZA" sz="2800" kern="1200" dirty="0">
                        <a:solidFill>
                          <a:schemeClr val="tx1"/>
                        </a:solidFill>
                        <a:effectLst/>
                        <a:latin typeface="Arial" panose="020B0604020202020204" pitchFamily="34" charset="0"/>
                        <a:ea typeface="+mn-ea"/>
                        <a:cs typeface="Arial" panose="020B0604020202020204" pitchFamily="34" charset="0"/>
                      </a:endParaRPr>
                    </a:p>
                    <a:p>
                      <a:pPr marL="131445" algn="just">
                        <a:lnSpc>
                          <a:spcPct val="115000"/>
                        </a:lnSpc>
                        <a:spcAft>
                          <a:spcPts val="600"/>
                        </a:spcAft>
                        <a:tabLst>
                          <a:tab pos="180340" algn="l"/>
                          <a:tab pos="540385" algn="l"/>
                          <a:tab pos="457200" algn="l"/>
                        </a:tabLst>
                      </a:pPr>
                      <a:endParaRPr lang="en-ZA" sz="2800" dirty="0">
                        <a:effectLst/>
                        <a:latin typeface="Arial" panose="020B0604020202020204" pitchFamily="34" charset="0"/>
                        <a:cs typeface="Arial" panose="020B0604020202020204" pitchFamily="34" charset="0"/>
                      </a:endParaRPr>
                    </a:p>
                  </a:txBody>
                  <a:tcPr marL="15382" marR="15382" marT="0" marB="0"/>
                </a:tc>
                <a:extLst>
                  <a:ext uri="{0D108BD9-81ED-4DB2-BD59-A6C34878D82A}">
                    <a16:rowId xmlns:a16="http://schemas.microsoft.com/office/drawing/2014/main" val="10000"/>
                  </a:ext>
                </a:extLst>
              </a:tr>
            </a:tbl>
          </a:graphicData>
        </a:graphic>
      </p:graphicFrame>
      <p:sp>
        <p:nvSpPr>
          <p:cNvPr id="11" name="Title 1"/>
          <p:cNvSpPr txBox="1">
            <a:spLocks/>
          </p:cNvSpPr>
          <p:nvPr/>
        </p:nvSpPr>
        <p:spPr>
          <a:xfrm>
            <a:off x="4143375" y="-209063"/>
            <a:ext cx="20199784" cy="1523206"/>
          </a:xfrm>
          <a:prstGeom prst="rect">
            <a:avLst/>
          </a:prstGeom>
        </p:spPr>
        <p:txBody>
          <a:bodyPr anchor="ctr">
            <a:noAutofit/>
          </a:bodyPr>
          <a:lstStyle>
            <a:lvl1pPr algn="l" defTabSz="1827886" rtl="0" eaLnBrk="1" latinLnBrk="0" hangingPunct="1">
              <a:lnSpc>
                <a:spcPct val="80000"/>
              </a:lnSpc>
              <a:spcBef>
                <a:spcPct val="0"/>
              </a:spcBef>
              <a:buNone/>
              <a:defRPr sz="9995" kern="1200" cap="all" spc="200" baseline="0">
                <a:solidFill>
                  <a:schemeClr val="tx1">
                    <a:lumMod val="95000"/>
                    <a:lumOff val="5000"/>
                  </a:schemeClr>
                </a:solidFill>
                <a:latin typeface="+mj-lt"/>
                <a:ea typeface="+mj-ea"/>
                <a:cs typeface="+mj-cs"/>
              </a:defRPr>
            </a:lvl1pPr>
          </a:lstStyle>
          <a:p>
            <a:pPr algn="ctr">
              <a:lnSpc>
                <a:spcPct val="120000"/>
              </a:lnSpc>
            </a:pPr>
            <a:r>
              <a:rPr lang="en-ZA" sz="4800" b="1" dirty="0">
                <a:solidFill>
                  <a:schemeClr val="tx1"/>
                </a:solidFill>
                <a:latin typeface="Arial" panose="020B0604020202020204" pitchFamily="34" charset="0"/>
                <a:cs typeface="Arial" panose="020B0604020202020204" pitchFamily="34" charset="0"/>
              </a:rPr>
              <a:t>SITUATIONAL ANALYSIS - PESTLE</a:t>
            </a:r>
          </a:p>
        </p:txBody>
      </p:sp>
      <p:sp>
        <p:nvSpPr>
          <p:cNvPr id="5" name="Slide Number Placeholder 4">
            <a:extLst>
              <a:ext uri="{FF2B5EF4-FFF2-40B4-BE49-F238E27FC236}">
                <a16:creationId xmlns:a16="http://schemas.microsoft.com/office/drawing/2014/main" id="{C567ED79-43EB-F6F1-C3E8-959DC324B4A5}"/>
              </a:ext>
            </a:extLst>
          </p:cNvPr>
          <p:cNvSpPr>
            <a:spLocks noGrp="1"/>
          </p:cNvSpPr>
          <p:nvPr>
            <p:ph type="sldNum" sz="quarter" idx="4294967295"/>
          </p:nvPr>
        </p:nvSpPr>
        <p:spPr>
          <a:xfrm>
            <a:off x="0" y="13205637"/>
            <a:ext cx="4338084" cy="491649"/>
          </a:xfrm>
          <a:prstGeom prst="rect">
            <a:avLst/>
          </a:prstGeom>
        </p:spPr>
        <p:txBody>
          <a:bodyPr/>
          <a:lstStyle/>
          <a:p>
            <a:pPr algn="ctr"/>
            <a:fld id="{86CB4B4D-7CA3-9044-876B-883B54F8677D}" type="slidenum">
              <a:rPr lang="en-ZA" smtClean="0">
                <a:solidFill>
                  <a:schemeClr val="bg1"/>
                </a:solidFill>
              </a:rPr>
              <a:pPr algn="ctr"/>
              <a:t>15</a:t>
            </a:fld>
            <a:endParaRPr lang="en-ZA" dirty="0">
              <a:solidFill>
                <a:schemeClr val="bg1"/>
              </a:solidFill>
            </a:endParaRPr>
          </a:p>
        </p:txBody>
      </p:sp>
    </p:spTree>
    <p:extLst>
      <p:ext uri="{BB962C8B-B14F-4D97-AF65-F5344CB8AC3E}">
        <p14:creationId xmlns:p14="http://schemas.microsoft.com/office/powerpoint/2010/main" val="3224313508"/>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4143375" cy="13716000"/>
          </a:xfrm>
          <a:prstGeom prst="rect">
            <a:avLst/>
          </a:prstGeom>
          <a:solidFill>
            <a:srgbClr val="0D7E40"/>
          </a:solidFill>
          <a:ln>
            <a:solidFill>
              <a:srgbClr val="0D7E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grpSp>
        <p:nvGrpSpPr>
          <p:cNvPr id="15" name="Group 14"/>
          <p:cNvGrpSpPr/>
          <p:nvPr/>
        </p:nvGrpSpPr>
        <p:grpSpPr>
          <a:xfrm>
            <a:off x="28141" y="269843"/>
            <a:ext cx="4115234" cy="5191435"/>
            <a:chOff x="28141" y="859778"/>
            <a:chExt cx="4115234" cy="5191435"/>
          </a:xfrm>
        </p:grpSpPr>
        <p:pic>
          <p:nvPicPr>
            <p:cNvPr id="16" name="image5.png"/>
            <p:cNvPicPr/>
            <p:nvPr/>
          </p:nvPicPr>
          <p:blipFill>
            <a:blip r:embed="rId2"/>
            <a:stretch>
              <a:fillRect/>
            </a:stretch>
          </p:blipFill>
          <p:spPr>
            <a:xfrm>
              <a:off x="28141" y="859778"/>
              <a:ext cx="4115234" cy="3880663"/>
            </a:xfrm>
            <a:prstGeom prst="rect">
              <a:avLst/>
            </a:prstGeom>
            <a:ln w="12700">
              <a:miter lim="400000"/>
            </a:ln>
          </p:spPr>
        </p:pic>
        <p:sp>
          <p:nvSpPr>
            <p:cNvPr id="17" name="Shape 294"/>
            <p:cNvSpPr/>
            <p:nvPr/>
          </p:nvSpPr>
          <p:spPr>
            <a:xfrm>
              <a:off x="28141" y="4804722"/>
              <a:ext cx="4115234" cy="1246491"/>
            </a:xfrm>
            <a:prstGeom prst="rect">
              <a:avLst/>
            </a:prstGeom>
            <a:ln w="12700">
              <a:miter lim="400000"/>
            </a:ln>
            <a:extLst>
              <a:ext uri="{C572A759-6A51-4108-AA02-DFA0A04FC94B}">
                <ma14:wrappingTextBoxFlag xmlns="" xmlns:ma14="http://schemas.microsoft.com/office/mac/drawingml/2011/main" val="1"/>
              </a:ext>
            </a:extLst>
          </p:spPr>
          <p:txBody>
            <a:bodyPr wrap="square" lIns="45718" tIns="45718" rIns="45718" bIns="45718">
              <a:spAutoFit/>
            </a:bodyPr>
            <a:lstStyle>
              <a:lvl1pPr defTabSz="1632753">
                <a:defRPr sz="3500" cap="all">
                  <a:solidFill>
                    <a:srgbClr val="FFDE17"/>
                  </a:solidFill>
                  <a:latin typeface="Impact"/>
                  <a:ea typeface="Impact"/>
                  <a:cs typeface="Impact"/>
                  <a:sym typeface="Impact"/>
                </a:defRPr>
              </a:lvl1pPr>
            </a:lstStyle>
            <a:p>
              <a:pPr lvl="0" algn="ctr">
                <a:defRPr sz="1800" cap="none">
                  <a:solidFill>
                    <a:srgbClr val="000000"/>
                  </a:solidFill>
                </a:defRPr>
              </a:pPr>
              <a:r>
                <a:rPr sz="2500" cap="all" dirty="0">
                  <a:solidFill>
                    <a:srgbClr val="FFDE17"/>
                  </a:solidFill>
                  <a:latin typeface="Arial Black" panose="020B0A04020102020204" pitchFamily="34" charset="0"/>
                </a:rPr>
                <a:t>Independent </a:t>
              </a:r>
              <a:endParaRPr lang="en-ZA" sz="2500" cap="all" dirty="0">
                <a:solidFill>
                  <a:srgbClr val="FFDE17"/>
                </a:solidFill>
                <a:latin typeface="Arial Black" panose="020B0A04020102020204" pitchFamily="34" charset="0"/>
              </a:endParaRPr>
            </a:p>
            <a:p>
              <a:pPr lvl="0" algn="ctr">
                <a:defRPr sz="1800" cap="none">
                  <a:solidFill>
                    <a:srgbClr val="000000"/>
                  </a:solidFill>
                </a:defRPr>
              </a:pPr>
              <a:r>
                <a:rPr lang="en-ZA" sz="2500" cap="all" dirty="0">
                  <a:solidFill>
                    <a:srgbClr val="FFDE17"/>
                  </a:solidFill>
                  <a:latin typeface="Arial Black" panose="020B0A04020102020204" pitchFamily="34" charset="0"/>
                </a:rPr>
                <a:t>&amp;</a:t>
              </a:r>
            </a:p>
            <a:p>
              <a:pPr lvl="0" algn="ctr">
                <a:defRPr sz="1800" cap="none">
                  <a:solidFill>
                    <a:srgbClr val="000000"/>
                  </a:solidFill>
                </a:defRPr>
              </a:pPr>
              <a:r>
                <a:rPr sz="2500" cap="all" dirty="0">
                  <a:solidFill>
                    <a:srgbClr val="FFDE17"/>
                  </a:solidFill>
                  <a:latin typeface="Arial Black" panose="020B0A04020102020204" pitchFamily="34" charset="0"/>
                </a:rPr>
                <a:t>Impartial</a:t>
              </a:r>
            </a:p>
          </p:txBody>
        </p:sp>
      </p:grpSp>
      <p:graphicFrame>
        <p:nvGraphicFramePr>
          <p:cNvPr id="3" name="Table 2"/>
          <p:cNvGraphicFramePr>
            <a:graphicFrameLocks noGrp="1"/>
          </p:cNvGraphicFramePr>
          <p:nvPr>
            <p:extLst>
              <p:ext uri="{D42A27DB-BD31-4B8C-83A1-F6EECF244321}">
                <p14:modId xmlns:p14="http://schemas.microsoft.com/office/powerpoint/2010/main" val="295774434"/>
              </p:ext>
            </p:extLst>
          </p:nvPr>
        </p:nvGraphicFramePr>
        <p:xfrm>
          <a:off x="4333545" y="2812708"/>
          <a:ext cx="19768659" cy="6827520"/>
        </p:xfrm>
        <a:graphic>
          <a:graphicData uri="http://schemas.openxmlformats.org/drawingml/2006/table">
            <a:tbl>
              <a:tblPr firstRow="1" firstCol="1" bandRow="1">
                <a:tableStyleId>{5940675A-B579-460E-94D1-54222C63F5DA}</a:tableStyleId>
              </a:tblPr>
              <a:tblGrid>
                <a:gridCol w="2147371">
                  <a:extLst>
                    <a:ext uri="{9D8B030D-6E8A-4147-A177-3AD203B41FA5}">
                      <a16:colId xmlns:a16="http://schemas.microsoft.com/office/drawing/2014/main" val="20000"/>
                    </a:ext>
                  </a:extLst>
                </a:gridCol>
                <a:gridCol w="17621288">
                  <a:extLst>
                    <a:ext uri="{9D8B030D-6E8A-4147-A177-3AD203B41FA5}">
                      <a16:colId xmlns:a16="http://schemas.microsoft.com/office/drawing/2014/main" val="20001"/>
                    </a:ext>
                  </a:extLst>
                </a:gridCol>
              </a:tblGrid>
              <a:tr h="6604907">
                <a:tc>
                  <a:txBody>
                    <a:bodyPr/>
                    <a:lstStyle/>
                    <a:p>
                      <a:pPr algn="ctr">
                        <a:lnSpc>
                          <a:spcPct val="100000"/>
                        </a:lnSpc>
                        <a:spcBef>
                          <a:spcPts val="0"/>
                        </a:spcBef>
                        <a:spcAft>
                          <a:spcPts val="0"/>
                        </a:spcAft>
                        <a:tabLst>
                          <a:tab pos="180340" algn="l"/>
                          <a:tab pos="540385" algn="l"/>
                          <a:tab pos="180340" algn="l"/>
                          <a:tab pos="540385" algn="l"/>
                        </a:tabLst>
                      </a:pPr>
                      <a:r>
                        <a:rPr lang="en-GB" sz="2800" b="1" dirty="0">
                          <a:effectLst/>
                          <a:latin typeface="Arial" panose="020B0604020202020204" pitchFamily="34" charset="0"/>
                          <a:ea typeface="Times New Roman" panose="02020603050405020304" pitchFamily="18" charset="0"/>
                          <a:cs typeface="Arial" panose="020B0604020202020204" pitchFamily="34" charset="0"/>
                        </a:rPr>
                        <a:t>Legal</a:t>
                      </a:r>
                      <a:endParaRPr lang="en-ZA" sz="2800" b="1" dirty="0">
                        <a:effectLst/>
                        <a:latin typeface="Arial" panose="020B0604020202020204" pitchFamily="34" charset="0"/>
                        <a:ea typeface="Times New Roman" panose="02020603050405020304" pitchFamily="18" charset="0"/>
                        <a:cs typeface="Arial" panose="020B0604020202020204" pitchFamily="34" charset="0"/>
                      </a:endParaRPr>
                    </a:p>
                  </a:txBody>
                  <a:tcPr marL="15382" marR="15382" marT="0" marB="0" anchor="ctr">
                    <a:solidFill>
                      <a:schemeClr val="accent1">
                        <a:lumMod val="20000"/>
                        <a:lumOff val="80000"/>
                      </a:schemeClr>
                    </a:solidFill>
                  </a:tcPr>
                </a:tc>
                <a:tc>
                  <a:txBody>
                    <a:bodyPr/>
                    <a:lstStyle/>
                    <a:p>
                      <a:r>
                        <a:rPr lang="en-GB" sz="2800" u="sng" kern="1200" dirty="0">
                          <a:solidFill>
                            <a:schemeClr val="tx1"/>
                          </a:solidFill>
                          <a:effectLst/>
                          <a:latin typeface="Arial" panose="020B0604020202020204" pitchFamily="34" charset="0"/>
                          <a:ea typeface="+mn-ea"/>
                          <a:cs typeface="Arial" panose="020B0604020202020204" pitchFamily="34" charset="0"/>
                        </a:rPr>
                        <a:t>National Preventative Mechanism (NPM)</a:t>
                      </a:r>
                      <a:r>
                        <a:rPr lang="en-GB" sz="2800" kern="1200" dirty="0">
                          <a:solidFill>
                            <a:schemeClr val="tx1"/>
                          </a:solidFill>
                          <a:effectLst/>
                          <a:latin typeface="Arial" panose="020B0604020202020204" pitchFamily="34" charset="0"/>
                          <a:ea typeface="+mn-ea"/>
                          <a:cs typeface="Arial" panose="020B0604020202020204" pitchFamily="34" charset="0"/>
                        </a:rPr>
                        <a:t>.  The Office is listed as a National Preventative Mechanism in terms of the Optional Protocol to the Convention against Torture and other Cruel, Inhuman and Degrading Treatment or Punishment (OPCAT), which was ratified by SA in 2019.  As a member of the NPM Steering Committee the Office must ensure that it complies with the obligations in terms of the OPCAT.  In line with these obligations the Office has conducted inspections at the SANDF Military Detention Centres in collaboration with the SAHRC and submit inspection reports to the Minister which contains findings and recommendations. </a:t>
                      </a:r>
                      <a:endParaRPr lang="en-ZA" sz="2800" kern="1200" dirty="0">
                        <a:solidFill>
                          <a:schemeClr val="tx1"/>
                        </a:solidFill>
                        <a:effectLst/>
                        <a:latin typeface="Arial" panose="020B0604020202020204" pitchFamily="34" charset="0"/>
                        <a:ea typeface="+mn-ea"/>
                        <a:cs typeface="Arial" panose="020B0604020202020204" pitchFamily="34" charset="0"/>
                      </a:endParaRPr>
                    </a:p>
                    <a:p>
                      <a:r>
                        <a:rPr lang="en-GB" sz="2800" kern="1200" dirty="0">
                          <a:solidFill>
                            <a:schemeClr val="tx1"/>
                          </a:solidFill>
                          <a:effectLst/>
                          <a:latin typeface="Arial" panose="020B0604020202020204" pitchFamily="34" charset="0"/>
                          <a:ea typeface="+mn-ea"/>
                          <a:cs typeface="Arial" panose="020B0604020202020204" pitchFamily="34" charset="0"/>
                        </a:rPr>
                        <a:t> </a:t>
                      </a:r>
                      <a:endParaRPr lang="en-ZA" sz="2800" kern="1200" dirty="0">
                        <a:solidFill>
                          <a:schemeClr val="tx1"/>
                        </a:solidFill>
                        <a:effectLst/>
                        <a:latin typeface="Arial" panose="020B0604020202020204" pitchFamily="34" charset="0"/>
                        <a:ea typeface="+mn-ea"/>
                        <a:cs typeface="Arial" panose="020B0604020202020204" pitchFamily="34" charset="0"/>
                      </a:endParaRPr>
                    </a:p>
                    <a:p>
                      <a:r>
                        <a:rPr lang="en-GB" sz="2800" u="sng" kern="1200" dirty="0">
                          <a:solidFill>
                            <a:schemeClr val="tx1"/>
                          </a:solidFill>
                          <a:effectLst/>
                          <a:latin typeface="Arial" panose="020B0604020202020204" pitchFamily="34" charset="0"/>
                          <a:ea typeface="+mn-ea"/>
                          <a:cs typeface="Arial" panose="020B0604020202020204" pitchFamily="34" charset="0"/>
                        </a:rPr>
                        <a:t>Non-implementation of Military Ombud Recommendations</a:t>
                      </a:r>
                      <a:r>
                        <a:rPr lang="en-GB" sz="2800" kern="1200" dirty="0">
                          <a:solidFill>
                            <a:schemeClr val="tx1"/>
                          </a:solidFill>
                          <a:effectLst/>
                          <a:latin typeface="Arial" panose="020B0604020202020204" pitchFamily="34" charset="0"/>
                          <a:ea typeface="+mn-ea"/>
                          <a:cs typeface="Arial" panose="020B0604020202020204" pitchFamily="34" charset="0"/>
                        </a:rPr>
                        <a:t>. The Military Ombud Act in Section 6 (8) prescribes that “if the Military Ombud upholds the complaint, the Ombud must recommend the appropriate relief for implementation to the Minister”.  The Office has no provisions regarding the implementation of the recommendations and processes followed by the Minister when there is non-implementation.  To address this concern a Military Ombud and CSANDF Liaison Forum was created, furthermore complex matters are escalated and monthly meetings are being scheduled between the Military Ombud and CSANDF to address these challenges.</a:t>
                      </a:r>
                      <a:endParaRPr lang="en-ZA" sz="2800" kern="1200" dirty="0">
                        <a:solidFill>
                          <a:schemeClr val="tx1"/>
                        </a:solidFill>
                        <a:effectLst/>
                        <a:latin typeface="Arial" panose="020B0604020202020204" pitchFamily="34" charset="0"/>
                        <a:ea typeface="+mn-ea"/>
                        <a:cs typeface="Arial" panose="020B0604020202020204" pitchFamily="34" charset="0"/>
                      </a:endParaRPr>
                    </a:p>
                    <a:p>
                      <a:r>
                        <a:rPr lang="en-GB" sz="2800" u="none" strike="noStrike" kern="1200" dirty="0">
                          <a:solidFill>
                            <a:schemeClr val="tx1"/>
                          </a:solidFill>
                          <a:effectLst/>
                          <a:latin typeface="Arial" panose="020B0604020202020204" pitchFamily="34" charset="0"/>
                          <a:ea typeface="+mn-ea"/>
                          <a:cs typeface="Arial" panose="020B0604020202020204" pitchFamily="34" charset="0"/>
                        </a:rPr>
                        <a:t> </a:t>
                      </a:r>
                      <a:endParaRPr lang="en-ZA" sz="2800" kern="1200" dirty="0">
                        <a:solidFill>
                          <a:schemeClr val="tx1"/>
                        </a:solidFill>
                        <a:effectLst/>
                        <a:latin typeface="Arial" panose="020B0604020202020204" pitchFamily="34" charset="0"/>
                        <a:ea typeface="+mn-ea"/>
                        <a:cs typeface="Arial" panose="020B0604020202020204" pitchFamily="34" charset="0"/>
                      </a:endParaRPr>
                    </a:p>
                    <a:p>
                      <a:r>
                        <a:rPr lang="en-GB" sz="2800" u="none" strike="noStrike" kern="1200" dirty="0">
                          <a:solidFill>
                            <a:schemeClr val="tx1"/>
                          </a:solidFill>
                          <a:effectLst/>
                          <a:latin typeface="Arial" panose="020B0604020202020204" pitchFamily="34" charset="0"/>
                          <a:ea typeface="+mn-ea"/>
                          <a:cs typeface="Arial" panose="020B0604020202020204" pitchFamily="34" charset="0"/>
                        </a:rPr>
                        <a:t> </a:t>
                      </a:r>
                      <a:endParaRPr lang="en-ZA" sz="2800" kern="1200" dirty="0">
                        <a:solidFill>
                          <a:schemeClr val="tx1"/>
                        </a:solidFill>
                        <a:effectLst/>
                        <a:latin typeface="Arial" panose="020B0604020202020204" pitchFamily="34" charset="0"/>
                        <a:ea typeface="+mn-ea"/>
                        <a:cs typeface="Arial" panose="020B0604020202020204" pitchFamily="34" charset="0"/>
                      </a:endParaRPr>
                    </a:p>
                  </a:txBody>
                  <a:tcPr marL="15382" marR="15382" marT="0" marB="0"/>
                </a:tc>
                <a:extLst>
                  <a:ext uri="{0D108BD9-81ED-4DB2-BD59-A6C34878D82A}">
                    <a16:rowId xmlns:a16="http://schemas.microsoft.com/office/drawing/2014/main" val="10000"/>
                  </a:ext>
                </a:extLst>
              </a:tr>
            </a:tbl>
          </a:graphicData>
        </a:graphic>
      </p:graphicFrame>
      <p:sp>
        <p:nvSpPr>
          <p:cNvPr id="11" name="Title 1"/>
          <p:cNvSpPr txBox="1">
            <a:spLocks/>
          </p:cNvSpPr>
          <p:nvPr/>
        </p:nvSpPr>
        <p:spPr>
          <a:xfrm>
            <a:off x="4171516" y="32476"/>
            <a:ext cx="20199784" cy="1523206"/>
          </a:xfrm>
          <a:prstGeom prst="rect">
            <a:avLst/>
          </a:prstGeom>
        </p:spPr>
        <p:txBody>
          <a:bodyPr anchor="ctr">
            <a:noAutofit/>
          </a:bodyPr>
          <a:lstStyle>
            <a:lvl1pPr algn="l" defTabSz="1827886" rtl="0" eaLnBrk="1" latinLnBrk="0" hangingPunct="1">
              <a:lnSpc>
                <a:spcPct val="80000"/>
              </a:lnSpc>
              <a:spcBef>
                <a:spcPct val="0"/>
              </a:spcBef>
              <a:buNone/>
              <a:defRPr sz="9995" kern="1200" cap="all" spc="200" baseline="0">
                <a:solidFill>
                  <a:schemeClr val="tx1">
                    <a:lumMod val="95000"/>
                    <a:lumOff val="5000"/>
                  </a:schemeClr>
                </a:solidFill>
                <a:latin typeface="+mj-lt"/>
                <a:ea typeface="+mj-ea"/>
                <a:cs typeface="+mj-cs"/>
              </a:defRPr>
            </a:lvl1pPr>
          </a:lstStyle>
          <a:p>
            <a:pPr algn="ctr">
              <a:lnSpc>
                <a:spcPct val="120000"/>
              </a:lnSpc>
            </a:pPr>
            <a:r>
              <a:rPr lang="en-ZA" sz="4800" b="1" dirty="0">
                <a:solidFill>
                  <a:schemeClr val="tx1"/>
                </a:solidFill>
                <a:latin typeface="Arial" panose="020B0604020202020204" pitchFamily="34" charset="0"/>
                <a:cs typeface="Arial" panose="020B0604020202020204" pitchFamily="34" charset="0"/>
              </a:rPr>
              <a:t>SITUATIONAL ANALYSIS - PESTLE</a:t>
            </a:r>
          </a:p>
        </p:txBody>
      </p:sp>
      <p:sp>
        <p:nvSpPr>
          <p:cNvPr id="5" name="Slide Number Placeholder 4">
            <a:extLst>
              <a:ext uri="{FF2B5EF4-FFF2-40B4-BE49-F238E27FC236}">
                <a16:creationId xmlns:a16="http://schemas.microsoft.com/office/drawing/2014/main" id="{DCD4C9D6-ACB1-B379-69EB-3373D6BF5D0E}"/>
              </a:ext>
            </a:extLst>
          </p:cNvPr>
          <p:cNvSpPr>
            <a:spLocks noGrp="1"/>
          </p:cNvSpPr>
          <p:nvPr>
            <p:ph type="sldNum" sz="quarter" idx="4294967295"/>
          </p:nvPr>
        </p:nvSpPr>
        <p:spPr>
          <a:xfrm>
            <a:off x="0" y="13205637"/>
            <a:ext cx="4338084" cy="491649"/>
          </a:xfrm>
          <a:prstGeom prst="rect">
            <a:avLst/>
          </a:prstGeom>
        </p:spPr>
        <p:txBody>
          <a:bodyPr/>
          <a:lstStyle/>
          <a:p>
            <a:pPr algn="ctr"/>
            <a:fld id="{86CB4B4D-7CA3-9044-876B-883B54F8677D}" type="slidenum">
              <a:rPr lang="en-ZA" smtClean="0">
                <a:solidFill>
                  <a:schemeClr val="bg1"/>
                </a:solidFill>
              </a:rPr>
              <a:pPr algn="ctr"/>
              <a:t>16</a:t>
            </a:fld>
            <a:endParaRPr lang="en-ZA" dirty="0">
              <a:solidFill>
                <a:schemeClr val="bg1"/>
              </a:solidFill>
            </a:endParaRPr>
          </a:p>
        </p:txBody>
      </p:sp>
    </p:spTree>
    <p:extLst>
      <p:ext uri="{BB962C8B-B14F-4D97-AF65-F5344CB8AC3E}">
        <p14:creationId xmlns:p14="http://schemas.microsoft.com/office/powerpoint/2010/main" val="3897270479"/>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4143375" cy="13716000"/>
          </a:xfrm>
          <a:prstGeom prst="rect">
            <a:avLst/>
          </a:prstGeom>
          <a:solidFill>
            <a:srgbClr val="0D7E40"/>
          </a:solidFill>
          <a:ln>
            <a:solidFill>
              <a:srgbClr val="0D7E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grpSp>
        <p:nvGrpSpPr>
          <p:cNvPr id="15" name="Group 14"/>
          <p:cNvGrpSpPr/>
          <p:nvPr/>
        </p:nvGrpSpPr>
        <p:grpSpPr>
          <a:xfrm>
            <a:off x="28141" y="269843"/>
            <a:ext cx="4115234" cy="5191435"/>
            <a:chOff x="28141" y="859778"/>
            <a:chExt cx="4115234" cy="5191435"/>
          </a:xfrm>
        </p:grpSpPr>
        <p:pic>
          <p:nvPicPr>
            <p:cNvPr id="16" name="image5.png"/>
            <p:cNvPicPr/>
            <p:nvPr/>
          </p:nvPicPr>
          <p:blipFill>
            <a:blip r:embed="rId2"/>
            <a:stretch>
              <a:fillRect/>
            </a:stretch>
          </p:blipFill>
          <p:spPr>
            <a:xfrm>
              <a:off x="28141" y="859778"/>
              <a:ext cx="4115234" cy="3880663"/>
            </a:xfrm>
            <a:prstGeom prst="rect">
              <a:avLst/>
            </a:prstGeom>
            <a:ln w="12700">
              <a:miter lim="400000"/>
            </a:ln>
          </p:spPr>
        </p:pic>
        <p:sp>
          <p:nvSpPr>
            <p:cNvPr id="17" name="Shape 294"/>
            <p:cNvSpPr/>
            <p:nvPr/>
          </p:nvSpPr>
          <p:spPr>
            <a:xfrm>
              <a:off x="28141" y="4804722"/>
              <a:ext cx="4115234" cy="1246491"/>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spAutoFit/>
            </a:bodyPr>
            <a:lstStyle>
              <a:lvl1pPr defTabSz="1632753">
                <a:defRPr sz="3500" cap="all">
                  <a:solidFill>
                    <a:srgbClr val="FFDE17"/>
                  </a:solidFill>
                  <a:latin typeface="Impact"/>
                  <a:ea typeface="Impact"/>
                  <a:cs typeface="Impact"/>
                  <a:sym typeface="Impact"/>
                </a:defRPr>
              </a:lvl1pPr>
            </a:lstStyle>
            <a:p>
              <a:pPr lvl="0" algn="ctr">
                <a:defRPr sz="1800" cap="none">
                  <a:solidFill>
                    <a:srgbClr val="000000"/>
                  </a:solidFill>
                </a:defRPr>
              </a:pPr>
              <a:r>
                <a:rPr sz="2500" cap="all" dirty="0">
                  <a:solidFill>
                    <a:srgbClr val="FFDE17"/>
                  </a:solidFill>
                  <a:latin typeface="Arial Black" panose="020B0A04020102020204" pitchFamily="34" charset="0"/>
                </a:rPr>
                <a:t>Independent </a:t>
              </a:r>
              <a:endParaRPr lang="en-ZA" sz="2500" cap="all" dirty="0">
                <a:solidFill>
                  <a:srgbClr val="FFDE17"/>
                </a:solidFill>
                <a:latin typeface="Arial Black" panose="020B0A04020102020204" pitchFamily="34" charset="0"/>
              </a:endParaRPr>
            </a:p>
            <a:p>
              <a:pPr lvl="0" algn="ctr">
                <a:defRPr sz="1800" cap="none">
                  <a:solidFill>
                    <a:srgbClr val="000000"/>
                  </a:solidFill>
                </a:defRPr>
              </a:pPr>
              <a:r>
                <a:rPr lang="en-ZA" sz="2500" cap="all" dirty="0">
                  <a:solidFill>
                    <a:srgbClr val="FFDE17"/>
                  </a:solidFill>
                  <a:latin typeface="Arial Black" panose="020B0A04020102020204" pitchFamily="34" charset="0"/>
                </a:rPr>
                <a:t>&amp;</a:t>
              </a:r>
            </a:p>
            <a:p>
              <a:pPr lvl="0" algn="ctr">
                <a:defRPr sz="1800" cap="none">
                  <a:solidFill>
                    <a:srgbClr val="000000"/>
                  </a:solidFill>
                </a:defRPr>
              </a:pPr>
              <a:r>
                <a:rPr sz="2500" cap="all" dirty="0">
                  <a:solidFill>
                    <a:srgbClr val="FFDE17"/>
                  </a:solidFill>
                  <a:latin typeface="Arial Black" panose="020B0A04020102020204" pitchFamily="34" charset="0"/>
                </a:rPr>
                <a:t>Impartial</a:t>
              </a:r>
            </a:p>
          </p:txBody>
        </p:sp>
      </p:grpSp>
      <p:graphicFrame>
        <p:nvGraphicFramePr>
          <p:cNvPr id="3" name="Table 2"/>
          <p:cNvGraphicFramePr>
            <a:graphicFrameLocks noGrp="1"/>
          </p:cNvGraphicFramePr>
          <p:nvPr>
            <p:extLst>
              <p:ext uri="{D42A27DB-BD31-4B8C-83A1-F6EECF244321}">
                <p14:modId xmlns:p14="http://schemas.microsoft.com/office/powerpoint/2010/main" val="2587366449"/>
              </p:ext>
            </p:extLst>
          </p:nvPr>
        </p:nvGraphicFramePr>
        <p:xfrm>
          <a:off x="4572000" y="1555682"/>
          <a:ext cx="18914846" cy="10510552"/>
        </p:xfrm>
        <a:graphic>
          <a:graphicData uri="http://schemas.openxmlformats.org/drawingml/2006/table">
            <a:tbl>
              <a:tblPr firstRow="1" firstCol="1" bandRow="1">
                <a:tableStyleId>{5940675A-B579-460E-94D1-54222C63F5DA}</a:tableStyleId>
              </a:tblPr>
              <a:tblGrid>
                <a:gridCol w="2054626">
                  <a:extLst>
                    <a:ext uri="{9D8B030D-6E8A-4147-A177-3AD203B41FA5}">
                      <a16:colId xmlns:a16="http://schemas.microsoft.com/office/drawing/2014/main" val="20000"/>
                    </a:ext>
                  </a:extLst>
                </a:gridCol>
                <a:gridCol w="16860220">
                  <a:extLst>
                    <a:ext uri="{9D8B030D-6E8A-4147-A177-3AD203B41FA5}">
                      <a16:colId xmlns:a16="http://schemas.microsoft.com/office/drawing/2014/main" val="20001"/>
                    </a:ext>
                  </a:extLst>
                </a:gridCol>
              </a:tblGrid>
              <a:tr h="10510552">
                <a:tc>
                  <a:txBody>
                    <a:bodyPr/>
                    <a:lstStyle/>
                    <a:p>
                      <a:pPr algn="ctr">
                        <a:lnSpc>
                          <a:spcPct val="100000"/>
                        </a:lnSpc>
                        <a:spcBef>
                          <a:spcPts val="0"/>
                        </a:spcBef>
                        <a:spcAft>
                          <a:spcPts val="0"/>
                        </a:spcAft>
                        <a:tabLst>
                          <a:tab pos="180340" algn="l"/>
                          <a:tab pos="540385" algn="l"/>
                          <a:tab pos="180340" algn="l"/>
                          <a:tab pos="540385" algn="l"/>
                        </a:tabLst>
                      </a:pPr>
                      <a:r>
                        <a:rPr lang="en-GB" sz="2800" b="1" dirty="0">
                          <a:effectLst/>
                          <a:latin typeface="Arial" panose="020B0604020202020204" pitchFamily="34" charset="0"/>
                          <a:ea typeface="Times New Roman" panose="02020603050405020304" pitchFamily="18" charset="0"/>
                          <a:cs typeface="Arial" panose="020B0604020202020204" pitchFamily="34" charset="0"/>
                        </a:rPr>
                        <a:t>Legal</a:t>
                      </a:r>
                      <a:endParaRPr lang="en-ZA" sz="2800" b="1" dirty="0">
                        <a:effectLst/>
                        <a:latin typeface="Arial" panose="020B0604020202020204" pitchFamily="34" charset="0"/>
                        <a:ea typeface="Times New Roman" panose="02020603050405020304" pitchFamily="18" charset="0"/>
                        <a:cs typeface="Arial" panose="020B0604020202020204" pitchFamily="34" charset="0"/>
                      </a:endParaRPr>
                    </a:p>
                  </a:txBody>
                  <a:tcPr marL="15382" marR="15382" marT="0" marB="0" anchor="ctr">
                    <a:solidFill>
                      <a:schemeClr val="accent1">
                        <a:lumMod val="20000"/>
                        <a:lumOff val="80000"/>
                      </a:schemeClr>
                    </a:solidFill>
                  </a:tcPr>
                </a:tc>
                <a:tc>
                  <a:txBody>
                    <a:bodyPr/>
                    <a:lstStyle/>
                    <a:p>
                      <a:r>
                        <a:rPr lang="en-GB" sz="2800" u="sng" kern="1200" dirty="0">
                          <a:solidFill>
                            <a:schemeClr val="tx1"/>
                          </a:solidFill>
                          <a:effectLst/>
                          <a:latin typeface="Arial" panose="020B0604020202020204" pitchFamily="34" charset="0"/>
                          <a:ea typeface="+mn-ea"/>
                          <a:cs typeface="Arial" panose="020B0604020202020204" pitchFamily="34" charset="0"/>
                        </a:rPr>
                        <a:t>Ministerial Directive</a:t>
                      </a:r>
                      <a:r>
                        <a:rPr lang="en-GB" sz="2800" kern="1200" dirty="0">
                          <a:solidFill>
                            <a:schemeClr val="tx1"/>
                          </a:solidFill>
                          <a:effectLst/>
                          <a:latin typeface="Arial" panose="020B0604020202020204" pitchFamily="34" charset="0"/>
                          <a:ea typeface="+mn-ea"/>
                          <a:cs typeface="Arial" panose="020B0604020202020204" pitchFamily="34" charset="0"/>
                        </a:rPr>
                        <a:t>.  The MOD&amp;MV on 25 October 2018 signed a ministerial directive on the powers and authority of the Military Ombud.  The aim of the directive was to direct the Secretary for Defence in his/her capacity as the Head of the Department (HOD) and Accounting Officer (AO) to put in place measures, structures and systems to facilitate:</a:t>
                      </a:r>
                      <a:endParaRPr lang="en-ZA" sz="2800" kern="1200" dirty="0">
                        <a:solidFill>
                          <a:schemeClr val="tx1"/>
                        </a:solidFill>
                        <a:effectLst/>
                        <a:latin typeface="Arial" panose="020B0604020202020204" pitchFamily="34" charset="0"/>
                        <a:ea typeface="+mn-ea"/>
                        <a:cs typeface="Arial" panose="020B0604020202020204" pitchFamily="34" charset="0"/>
                      </a:endParaRPr>
                    </a:p>
                    <a:p>
                      <a:pPr marL="457200" lvl="0" indent="-457200">
                        <a:buFont typeface="Arial" panose="020B0604020202020204" pitchFamily="34" charset="0"/>
                        <a:buChar char="•"/>
                      </a:pPr>
                      <a:r>
                        <a:rPr lang="en-GB" sz="2800" i="1" kern="1200" dirty="0">
                          <a:solidFill>
                            <a:schemeClr val="tx1"/>
                          </a:solidFill>
                          <a:effectLst/>
                          <a:latin typeface="Arial" panose="020B0604020202020204" pitchFamily="34" charset="0"/>
                          <a:ea typeface="+mn-ea"/>
                          <a:cs typeface="Arial" panose="020B0604020202020204" pitchFamily="34" charset="0"/>
                        </a:rPr>
                        <a:t>The autonomy of the Military Ombud in the expenditure of his appropriated budget as directed in section 10 of the Military Ombud Act;</a:t>
                      </a:r>
                      <a:endParaRPr lang="en-ZA" sz="2800" kern="1200" dirty="0">
                        <a:solidFill>
                          <a:schemeClr val="tx1"/>
                        </a:solidFill>
                        <a:effectLst/>
                        <a:latin typeface="Arial" panose="020B0604020202020204" pitchFamily="34" charset="0"/>
                        <a:ea typeface="+mn-ea"/>
                        <a:cs typeface="Arial" panose="020B0604020202020204" pitchFamily="34" charset="0"/>
                      </a:endParaRPr>
                    </a:p>
                    <a:p>
                      <a:pPr marL="457200" lvl="0" indent="-457200">
                        <a:buFont typeface="Arial" panose="020B0604020202020204" pitchFamily="34" charset="0"/>
                        <a:buChar char="•"/>
                      </a:pPr>
                      <a:r>
                        <a:rPr lang="en-GB" sz="2800" i="1" kern="1200" dirty="0">
                          <a:solidFill>
                            <a:schemeClr val="tx1"/>
                          </a:solidFill>
                          <a:effectLst/>
                          <a:latin typeface="Arial" panose="020B0604020202020204" pitchFamily="34" charset="0"/>
                          <a:ea typeface="+mn-ea"/>
                          <a:cs typeface="Arial" panose="020B0604020202020204" pitchFamily="34" charset="0"/>
                        </a:rPr>
                        <a:t>The implementation of the terms and conditions for staff of the Office of the Military Ombud without hindrance;</a:t>
                      </a:r>
                      <a:endParaRPr lang="en-ZA" sz="2800" kern="1200" dirty="0">
                        <a:solidFill>
                          <a:schemeClr val="tx1"/>
                        </a:solidFill>
                        <a:effectLst/>
                        <a:latin typeface="Arial" panose="020B0604020202020204" pitchFamily="34" charset="0"/>
                        <a:ea typeface="+mn-ea"/>
                        <a:cs typeface="Arial" panose="020B0604020202020204" pitchFamily="34" charset="0"/>
                      </a:endParaRPr>
                    </a:p>
                    <a:p>
                      <a:pPr marL="457200" lvl="0" indent="-457200">
                        <a:buFont typeface="Arial" panose="020B0604020202020204" pitchFamily="34" charset="0"/>
                        <a:buChar char="•"/>
                      </a:pPr>
                      <a:r>
                        <a:rPr lang="en-GB" sz="2800" i="1" kern="1200" dirty="0">
                          <a:solidFill>
                            <a:schemeClr val="tx1"/>
                          </a:solidFill>
                          <a:effectLst/>
                          <a:latin typeface="Arial" panose="020B0604020202020204" pitchFamily="34" charset="0"/>
                          <a:ea typeface="+mn-ea"/>
                          <a:cs typeface="Arial" panose="020B0604020202020204" pitchFamily="34" charset="0"/>
                        </a:rPr>
                        <a:t>The adaptation of the DOD financial management system, human resources system, supply chain system or any other system to give effect to directives 1 and 2 above; and</a:t>
                      </a:r>
                      <a:endParaRPr lang="en-ZA" sz="2800" kern="1200" dirty="0">
                        <a:solidFill>
                          <a:schemeClr val="tx1"/>
                        </a:solidFill>
                        <a:effectLst/>
                        <a:latin typeface="Arial" panose="020B0604020202020204" pitchFamily="34" charset="0"/>
                        <a:ea typeface="+mn-ea"/>
                        <a:cs typeface="Arial" panose="020B0604020202020204" pitchFamily="34" charset="0"/>
                      </a:endParaRPr>
                    </a:p>
                    <a:p>
                      <a:pPr marL="457200" indent="-457200">
                        <a:buFont typeface="Arial" panose="020B0604020202020204" pitchFamily="34" charset="0"/>
                        <a:buChar char="•"/>
                      </a:pPr>
                      <a:r>
                        <a:rPr lang="en-GB" sz="2800" i="1" kern="1200" dirty="0">
                          <a:solidFill>
                            <a:schemeClr val="tx1"/>
                          </a:solidFill>
                          <a:effectLst/>
                          <a:latin typeface="Arial" panose="020B0604020202020204" pitchFamily="34" charset="0"/>
                          <a:ea typeface="+mn-ea"/>
                          <a:cs typeface="Arial" panose="020B0604020202020204" pitchFamily="34" charset="0"/>
                        </a:rPr>
                        <a:t>In general the independence of the Office of the Military Ombud to ensure that it is not subjected to DOD policies or decisions where those are not in-line with the policies or decisions of the Military Ombud.</a:t>
                      </a:r>
                      <a:endParaRPr lang="en-ZA" sz="2800" kern="1200" dirty="0">
                        <a:solidFill>
                          <a:schemeClr val="tx1"/>
                        </a:solidFill>
                        <a:effectLst/>
                        <a:latin typeface="Arial" panose="020B0604020202020204" pitchFamily="34" charset="0"/>
                        <a:ea typeface="+mn-ea"/>
                        <a:cs typeface="Arial" panose="020B0604020202020204" pitchFamily="34" charset="0"/>
                      </a:endParaRPr>
                    </a:p>
                  </a:txBody>
                  <a:tcPr marL="15382" marR="15382" marT="0" marB="0"/>
                </a:tc>
                <a:extLst>
                  <a:ext uri="{0D108BD9-81ED-4DB2-BD59-A6C34878D82A}">
                    <a16:rowId xmlns:a16="http://schemas.microsoft.com/office/drawing/2014/main" val="10000"/>
                  </a:ext>
                </a:extLst>
              </a:tr>
            </a:tbl>
          </a:graphicData>
        </a:graphic>
      </p:graphicFrame>
      <p:sp>
        <p:nvSpPr>
          <p:cNvPr id="11" name="Title 1"/>
          <p:cNvSpPr txBox="1">
            <a:spLocks/>
          </p:cNvSpPr>
          <p:nvPr/>
        </p:nvSpPr>
        <p:spPr>
          <a:xfrm>
            <a:off x="4171516" y="32476"/>
            <a:ext cx="20199784" cy="1523206"/>
          </a:xfrm>
          <a:prstGeom prst="rect">
            <a:avLst/>
          </a:prstGeom>
        </p:spPr>
        <p:txBody>
          <a:bodyPr anchor="ctr">
            <a:noAutofit/>
          </a:bodyPr>
          <a:lstStyle>
            <a:lvl1pPr algn="l" defTabSz="1827886" rtl="0" eaLnBrk="1" latinLnBrk="0" hangingPunct="1">
              <a:lnSpc>
                <a:spcPct val="80000"/>
              </a:lnSpc>
              <a:spcBef>
                <a:spcPct val="0"/>
              </a:spcBef>
              <a:buNone/>
              <a:defRPr sz="9995" kern="1200" cap="all" spc="200" baseline="0">
                <a:solidFill>
                  <a:schemeClr val="tx1">
                    <a:lumMod val="95000"/>
                    <a:lumOff val="5000"/>
                  </a:schemeClr>
                </a:solidFill>
                <a:latin typeface="+mj-lt"/>
                <a:ea typeface="+mj-ea"/>
                <a:cs typeface="+mj-cs"/>
              </a:defRPr>
            </a:lvl1pPr>
          </a:lstStyle>
          <a:p>
            <a:pPr algn="ctr">
              <a:lnSpc>
                <a:spcPct val="120000"/>
              </a:lnSpc>
            </a:pPr>
            <a:r>
              <a:rPr lang="en-ZA" sz="4800" b="1" dirty="0">
                <a:solidFill>
                  <a:schemeClr val="tx1"/>
                </a:solidFill>
                <a:latin typeface="Arial" panose="020B0604020202020204" pitchFamily="34" charset="0"/>
                <a:cs typeface="Arial" panose="020B0604020202020204" pitchFamily="34" charset="0"/>
              </a:rPr>
              <a:t>SITUATIONAL ANALYSIS - PESTLE</a:t>
            </a:r>
          </a:p>
        </p:txBody>
      </p:sp>
      <p:sp>
        <p:nvSpPr>
          <p:cNvPr id="5" name="Slide Number Placeholder 4">
            <a:extLst>
              <a:ext uri="{FF2B5EF4-FFF2-40B4-BE49-F238E27FC236}">
                <a16:creationId xmlns:a16="http://schemas.microsoft.com/office/drawing/2014/main" id="{5758F341-88BA-DB62-D691-6DA4576353EB}"/>
              </a:ext>
            </a:extLst>
          </p:cNvPr>
          <p:cNvSpPr>
            <a:spLocks noGrp="1"/>
          </p:cNvSpPr>
          <p:nvPr>
            <p:ph type="sldNum" sz="quarter" idx="4294967295"/>
          </p:nvPr>
        </p:nvSpPr>
        <p:spPr>
          <a:xfrm>
            <a:off x="0" y="13205637"/>
            <a:ext cx="4338084" cy="491649"/>
          </a:xfrm>
          <a:prstGeom prst="rect">
            <a:avLst/>
          </a:prstGeom>
        </p:spPr>
        <p:txBody>
          <a:bodyPr/>
          <a:lstStyle/>
          <a:p>
            <a:pPr algn="ctr"/>
            <a:fld id="{86CB4B4D-7CA3-9044-876B-883B54F8677D}" type="slidenum">
              <a:rPr lang="en-ZA" smtClean="0">
                <a:solidFill>
                  <a:schemeClr val="bg1"/>
                </a:solidFill>
              </a:rPr>
              <a:pPr algn="ctr"/>
              <a:t>17</a:t>
            </a:fld>
            <a:endParaRPr lang="en-ZA" dirty="0">
              <a:solidFill>
                <a:schemeClr val="bg1"/>
              </a:solidFill>
            </a:endParaRPr>
          </a:p>
        </p:txBody>
      </p:sp>
    </p:spTree>
    <p:extLst>
      <p:ext uri="{BB962C8B-B14F-4D97-AF65-F5344CB8AC3E}">
        <p14:creationId xmlns:p14="http://schemas.microsoft.com/office/powerpoint/2010/main" val="1310799186"/>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4143375" cy="13716000"/>
          </a:xfrm>
          <a:prstGeom prst="rect">
            <a:avLst/>
          </a:prstGeom>
          <a:solidFill>
            <a:srgbClr val="0D7E40"/>
          </a:solidFill>
          <a:ln>
            <a:solidFill>
              <a:srgbClr val="0D7E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1" name="Content Placeholder 2"/>
          <p:cNvSpPr txBox="1">
            <a:spLocks/>
          </p:cNvSpPr>
          <p:nvPr/>
        </p:nvSpPr>
        <p:spPr>
          <a:xfrm>
            <a:off x="4490746" y="995486"/>
            <a:ext cx="18746122" cy="11725027"/>
          </a:xfrm>
          <a:prstGeom prst="rect">
            <a:avLst/>
          </a:prstGeom>
          <a:noFill/>
          <a:ln w="15875" cap="flat" cmpd="sng" algn="ctr">
            <a:noFill/>
            <a:prstDash val="solid"/>
          </a:ln>
        </p:spPr>
        <p:style>
          <a:lnRef idx="2">
            <a:schemeClr val="dk1"/>
          </a:lnRef>
          <a:fillRef idx="1">
            <a:schemeClr val="lt1"/>
          </a:fillRef>
          <a:effectRef idx="0">
            <a:schemeClr val="dk1"/>
          </a:effectRef>
          <a:fontRef idx="minor">
            <a:schemeClr val="dk1"/>
          </a:fontRef>
        </p:style>
        <p:txBody>
          <a:bodyPr>
            <a:noAutofit/>
          </a:bodyPr>
          <a:lstStyle>
            <a:lvl1pPr marL="182789" indent="-182789" algn="l" defTabSz="1827886" rtl="0" eaLnBrk="1" latinLnBrk="0" hangingPunct="1">
              <a:lnSpc>
                <a:spcPct val="90000"/>
              </a:lnSpc>
              <a:spcBef>
                <a:spcPts val="2399"/>
              </a:spcBef>
              <a:spcAft>
                <a:spcPts val="400"/>
              </a:spcAft>
              <a:buClr>
                <a:schemeClr val="accent1"/>
              </a:buClr>
              <a:buSzPct val="100000"/>
              <a:buFont typeface="Tw Cen MT" panose="020B0602020104020603" pitchFamily="34" charset="0"/>
              <a:buChar char=" "/>
              <a:defRPr sz="4398" kern="1200">
                <a:solidFill>
                  <a:schemeClr val="dk1"/>
                </a:solidFill>
                <a:latin typeface="+mn-lt"/>
                <a:ea typeface="+mn-ea"/>
                <a:cs typeface="+mn-cs"/>
              </a:defRPr>
            </a:lvl1pPr>
            <a:lvl2pPr marL="530087" indent="-274183" algn="l" defTabSz="1827886" rtl="0" eaLnBrk="1" latinLnBrk="0" hangingPunct="1">
              <a:lnSpc>
                <a:spcPct val="90000"/>
              </a:lnSpc>
              <a:spcBef>
                <a:spcPts val="400"/>
              </a:spcBef>
              <a:spcAft>
                <a:spcPts val="800"/>
              </a:spcAft>
              <a:buClr>
                <a:schemeClr val="accent1"/>
              </a:buClr>
              <a:buFont typeface="Wingdings 3" pitchFamily="18" charset="2"/>
              <a:buChar char=""/>
              <a:defRPr sz="3598" kern="1200">
                <a:solidFill>
                  <a:schemeClr val="dk1"/>
                </a:solidFill>
                <a:latin typeface="+mn-lt"/>
                <a:ea typeface="+mn-ea"/>
                <a:cs typeface="+mn-cs"/>
              </a:defRPr>
            </a:lvl2pPr>
            <a:lvl3pPr marL="895664"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3pPr>
            <a:lvl4pPr marL="1188126"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4pPr>
            <a:lvl5pPr marL="1553703"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5pPr>
            <a:lvl6pPr marL="1827886"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6pPr>
            <a:lvl7pPr marL="2120347"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7pPr>
            <a:lvl8pPr marL="2431088"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8pPr>
            <a:lvl9pPr marL="2723550"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9pPr>
          </a:lstStyle>
          <a:p>
            <a:pPr algn="just">
              <a:lnSpc>
                <a:spcPct val="100000"/>
              </a:lnSpc>
              <a:spcBef>
                <a:spcPts val="0"/>
              </a:spcBef>
              <a:spcAft>
                <a:spcPts val="0"/>
              </a:spcAft>
            </a:pPr>
            <a:r>
              <a:rPr lang="en-ZA" sz="2800" u="sng" dirty="0">
                <a:latin typeface="Arial" panose="020B0604020202020204" pitchFamily="34" charset="0"/>
                <a:cs typeface="Arial" panose="020B0604020202020204" pitchFamily="34" charset="0"/>
              </a:rPr>
              <a:t>Internal Environmental Factors</a:t>
            </a:r>
            <a:r>
              <a:rPr lang="en-ZA" sz="2800" dirty="0">
                <a:latin typeface="Arial" panose="020B0604020202020204" pitchFamily="34" charset="0"/>
                <a:cs typeface="Arial" panose="020B0604020202020204" pitchFamily="34" charset="0"/>
              </a:rPr>
              <a:t>.   </a:t>
            </a:r>
          </a:p>
        </p:txBody>
      </p:sp>
      <p:grpSp>
        <p:nvGrpSpPr>
          <p:cNvPr id="15" name="Group 14"/>
          <p:cNvGrpSpPr/>
          <p:nvPr/>
        </p:nvGrpSpPr>
        <p:grpSpPr>
          <a:xfrm>
            <a:off x="28141" y="269843"/>
            <a:ext cx="4115234" cy="5191435"/>
            <a:chOff x="28141" y="859778"/>
            <a:chExt cx="4115234" cy="5191435"/>
          </a:xfrm>
        </p:grpSpPr>
        <p:pic>
          <p:nvPicPr>
            <p:cNvPr id="16" name="image5.png"/>
            <p:cNvPicPr/>
            <p:nvPr/>
          </p:nvPicPr>
          <p:blipFill>
            <a:blip r:embed="rId2"/>
            <a:stretch>
              <a:fillRect/>
            </a:stretch>
          </p:blipFill>
          <p:spPr>
            <a:xfrm>
              <a:off x="28141" y="859778"/>
              <a:ext cx="4115234" cy="3880663"/>
            </a:xfrm>
            <a:prstGeom prst="rect">
              <a:avLst/>
            </a:prstGeom>
            <a:ln w="12700">
              <a:miter lim="400000"/>
            </a:ln>
          </p:spPr>
        </p:pic>
        <p:sp>
          <p:nvSpPr>
            <p:cNvPr id="17" name="Shape 294"/>
            <p:cNvSpPr/>
            <p:nvPr/>
          </p:nvSpPr>
          <p:spPr>
            <a:xfrm>
              <a:off x="28141" y="4804722"/>
              <a:ext cx="4115234" cy="1246491"/>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spAutoFit/>
            </a:bodyPr>
            <a:lstStyle>
              <a:lvl1pPr defTabSz="1632753">
                <a:defRPr sz="3500" cap="all">
                  <a:solidFill>
                    <a:srgbClr val="FFDE17"/>
                  </a:solidFill>
                  <a:latin typeface="Impact"/>
                  <a:ea typeface="Impact"/>
                  <a:cs typeface="Impact"/>
                  <a:sym typeface="Impact"/>
                </a:defRPr>
              </a:lvl1pPr>
            </a:lstStyle>
            <a:p>
              <a:pPr lvl="0" algn="ctr">
                <a:defRPr sz="1800" cap="none">
                  <a:solidFill>
                    <a:srgbClr val="000000"/>
                  </a:solidFill>
                </a:defRPr>
              </a:pPr>
              <a:r>
                <a:rPr sz="2500" cap="all" dirty="0">
                  <a:solidFill>
                    <a:srgbClr val="FFDE17"/>
                  </a:solidFill>
                  <a:latin typeface="Arial Black" panose="020B0A04020102020204" pitchFamily="34" charset="0"/>
                </a:rPr>
                <a:t>Independent </a:t>
              </a:r>
              <a:endParaRPr lang="en-ZA" sz="2500" cap="all" dirty="0">
                <a:solidFill>
                  <a:srgbClr val="FFDE17"/>
                </a:solidFill>
                <a:latin typeface="Arial Black" panose="020B0A04020102020204" pitchFamily="34" charset="0"/>
              </a:endParaRPr>
            </a:p>
            <a:p>
              <a:pPr lvl="0" algn="ctr">
                <a:defRPr sz="1800" cap="none">
                  <a:solidFill>
                    <a:srgbClr val="000000"/>
                  </a:solidFill>
                </a:defRPr>
              </a:pPr>
              <a:r>
                <a:rPr lang="en-ZA" sz="2500" cap="all" dirty="0">
                  <a:solidFill>
                    <a:srgbClr val="FFDE17"/>
                  </a:solidFill>
                  <a:latin typeface="Arial Black" panose="020B0A04020102020204" pitchFamily="34" charset="0"/>
                </a:rPr>
                <a:t>&amp;</a:t>
              </a:r>
            </a:p>
            <a:p>
              <a:pPr lvl="0" algn="ctr">
                <a:defRPr sz="1800" cap="none">
                  <a:solidFill>
                    <a:srgbClr val="000000"/>
                  </a:solidFill>
                </a:defRPr>
              </a:pPr>
              <a:r>
                <a:rPr sz="2500" cap="all" dirty="0">
                  <a:solidFill>
                    <a:srgbClr val="FFDE17"/>
                  </a:solidFill>
                  <a:latin typeface="Arial Black" panose="020B0A04020102020204" pitchFamily="34" charset="0"/>
                </a:rPr>
                <a:t>Impartial</a:t>
              </a:r>
            </a:p>
          </p:txBody>
        </p:sp>
      </p:grpSp>
      <p:graphicFrame>
        <p:nvGraphicFramePr>
          <p:cNvPr id="4" name="Table 3"/>
          <p:cNvGraphicFramePr>
            <a:graphicFrameLocks noGrp="1"/>
          </p:cNvGraphicFramePr>
          <p:nvPr>
            <p:extLst>
              <p:ext uri="{D42A27DB-BD31-4B8C-83A1-F6EECF244321}">
                <p14:modId xmlns:p14="http://schemas.microsoft.com/office/powerpoint/2010/main" val="3470618557"/>
              </p:ext>
            </p:extLst>
          </p:nvPr>
        </p:nvGraphicFramePr>
        <p:xfrm>
          <a:off x="4333545" y="1541437"/>
          <a:ext cx="19585242" cy="11717474"/>
        </p:xfrm>
        <a:graphic>
          <a:graphicData uri="http://schemas.openxmlformats.org/drawingml/2006/table">
            <a:tbl>
              <a:tblPr firstRow="1" firstCol="1" bandRow="1">
                <a:tableStyleId>{5940675A-B579-460E-94D1-54222C63F5DA}</a:tableStyleId>
              </a:tblPr>
              <a:tblGrid>
                <a:gridCol w="3071740">
                  <a:extLst>
                    <a:ext uri="{9D8B030D-6E8A-4147-A177-3AD203B41FA5}">
                      <a16:colId xmlns:a16="http://schemas.microsoft.com/office/drawing/2014/main" val="20000"/>
                    </a:ext>
                  </a:extLst>
                </a:gridCol>
                <a:gridCol w="16513502">
                  <a:extLst>
                    <a:ext uri="{9D8B030D-6E8A-4147-A177-3AD203B41FA5}">
                      <a16:colId xmlns:a16="http://schemas.microsoft.com/office/drawing/2014/main" val="20001"/>
                    </a:ext>
                  </a:extLst>
                </a:gridCol>
              </a:tblGrid>
              <a:tr h="5803475">
                <a:tc>
                  <a:txBody>
                    <a:bodyPr/>
                    <a:lstStyle/>
                    <a:p>
                      <a:pPr algn="ctr">
                        <a:lnSpc>
                          <a:spcPct val="100000"/>
                        </a:lnSpc>
                        <a:spcAft>
                          <a:spcPts val="0"/>
                        </a:spcAft>
                        <a:tabLst>
                          <a:tab pos="180340" algn="l"/>
                          <a:tab pos="540385" algn="l"/>
                        </a:tabLst>
                      </a:pPr>
                      <a:r>
                        <a:rPr lang="en-ZA" sz="2800" b="1" cap="none" dirty="0">
                          <a:effectLst/>
                          <a:latin typeface="Arial" panose="020B0604020202020204" pitchFamily="34" charset="0"/>
                          <a:cs typeface="Arial" panose="020B0604020202020204" pitchFamily="34" charset="0"/>
                        </a:rPr>
                        <a:t>Human Resources</a:t>
                      </a:r>
                      <a:endParaRPr lang="en-ZA" sz="2800" b="1" cap="none"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accent1">
                        <a:lumMod val="20000"/>
                        <a:lumOff val="80000"/>
                      </a:schemeClr>
                    </a:solidFill>
                  </a:tcPr>
                </a:tc>
                <a:tc>
                  <a:txBody>
                    <a:bodyPr/>
                    <a:lstStyle/>
                    <a:p>
                      <a:pPr algn="just">
                        <a:lnSpc>
                          <a:spcPct val="100000"/>
                        </a:lnSpc>
                        <a:spcAft>
                          <a:spcPts val="0"/>
                        </a:spcAft>
                        <a:tabLst>
                          <a:tab pos="180340" algn="l"/>
                          <a:tab pos="540385" algn="l"/>
                        </a:tabLst>
                      </a:pPr>
                      <a:r>
                        <a:rPr lang="en-GB" sz="2800" dirty="0">
                          <a:effectLst/>
                          <a:latin typeface="Arial" panose="020B0604020202020204" pitchFamily="34" charset="0"/>
                          <a:cs typeface="Arial" panose="020B0604020202020204" pitchFamily="34" charset="0"/>
                        </a:rPr>
                        <a:t>The areas of Human Resource Management and Compensation of Employees (</a:t>
                      </a:r>
                      <a:r>
                        <a:rPr lang="en-GB" sz="2800" dirty="0" err="1">
                          <a:effectLst/>
                          <a:latin typeface="Arial" panose="020B0604020202020204" pitchFamily="34" charset="0"/>
                          <a:cs typeface="Arial" panose="020B0604020202020204" pitchFamily="34" charset="0"/>
                        </a:rPr>
                        <a:t>CoE</a:t>
                      </a:r>
                      <a:r>
                        <a:rPr lang="en-GB" sz="2800" dirty="0">
                          <a:effectLst/>
                          <a:latin typeface="Arial" panose="020B0604020202020204" pitchFamily="34" charset="0"/>
                          <a:cs typeface="Arial" panose="020B0604020202020204" pitchFamily="34" charset="0"/>
                        </a:rPr>
                        <a:t>) will be strengthened through action plans in order to ensure full compliance with legislation and Treasury requirements. The Office of the Military Ombud will invest in talent management in order to ensure that it has the right combination of talent and retain scarce skills.</a:t>
                      </a:r>
                    </a:p>
                    <a:p>
                      <a:pPr algn="just">
                        <a:lnSpc>
                          <a:spcPct val="100000"/>
                        </a:lnSpc>
                        <a:spcAft>
                          <a:spcPts val="0"/>
                        </a:spcAft>
                        <a:tabLst>
                          <a:tab pos="180340" algn="l"/>
                          <a:tab pos="540385" algn="l"/>
                        </a:tabLst>
                      </a:pPr>
                      <a:endParaRPr lang="en-GB" sz="2800" dirty="0">
                        <a:effectLst/>
                        <a:latin typeface="Arial" panose="020B0604020202020204" pitchFamily="34" charset="0"/>
                        <a:cs typeface="Arial" panose="020B0604020202020204" pitchFamily="34" charset="0"/>
                      </a:endParaRPr>
                    </a:p>
                    <a:p>
                      <a:r>
                        <a:rPr lang="en-GB" sz="2800" kern="1200" dirty="0">
                          <a:solidFill>
                            <a:schemeClr val="tx1"/>
                          </a:solidFill>
                          <a:effectLst/>
                          <a:latin typeface="Arial" panose="020B0604020202020204" pitchFamily="34" charset="0"/>
                          <a:ea typeface="+mn-ea"/>
                          <a:cs typeface="Arial" panose="020B0604020202020204" pitchFamily="34" charset="0"/>
                        </a:rPr>
                        <a:t>Over the 2023 MTEF the Office will continue with the following to address the challenges within the HR dimension:</a:t>
                      </a:r>
                      <a:endParaRPr lang="en-ZA" sz="2800" kern="1200" dirty="0">
                        <a:solidFill>
                          <a:schemeClr val="tx1"/>
                        </a:solidFill>
                        <a:effectLst/>
                        <a:latin typeface="Arial" panose="020B0604020202020204" pitchFamily="34" charset="0"/>
                        <a:ea typeface="+mn-ea"/>
                        <a:cs typeface="Arial" panose="020B0604020202020204" pitchFamily="34" charset="0"/>
                      </a:endParaRPr>
                    </a:p>
                    <a:p>
                      <a:pPr marL="571500" lvl="0" indent="-571500">
                        <a:buFont typeface="Arial" panose="020B0604020202020204" pitchFamily="34" charset="0"/>
                        <a:buChar char="•"/>
                      </a:pPr>
                      <a:r>
                        <a:rPr lang="en-GB" sz="2800" kern="1200" dirty="0">
                          <a:solidFill>
                            <a:schemeClr val="tx1"/>
                          </a:solidFill>
                          <a:effectLst/>
                          <a:latin typeface="Arial" panose="020B0604020202020204" pitchFamily="34" charset="0"/>
                          <a:ea typeface="+mn-ea"/>
                          <a:cs typeface="Arial" panose="020B0604020202020204" pitchFamily="34" charset="0"/>
                        </a:rPr>
                        <a:t>Implement HR measures to ensure the COE and HR costs are aligned</a:t>
                      </a:r>
                      <a:endParaRPr lang="en-ZA" sz="2800" kern="1200" dirty="0">
                        <a:solidFill>
                          <a:schemeClr val="tx1"/>
                        </a:solidFill>
                        <a:effectLst/>
                        <a:latin typeface="Arial" panose="020B0604020202020204" pitchFamily="34" charset="0"/>
                        <a:ea typeface="+mn-ea"/>
                        <a:cs typeface="Arial" panose="020B0604020202020204" pitchFamily="34" charset="0"/>
                      </a:endParaRPr>
                    </a:p>
                    <a:p>
                      <a:pPr marL="571500" lvl="0" indent="-571500">
                        <a:buFont typeface="Arial" panose="020B0604020202020204" pitchFamily="34" charset="0"/>
                        <a:buChar char="•"/>
                      </a:pPr>
                      <a:r>
                        <a:rPr lang="en-GB" sz="2800" kern="1200" dirty="0">
                          <a:solidFill>
                            <a:schemeClr val="tx1"/>
                          </a:solidFill>
                          <a:effectLst/>
                          <a:latin typeface="Arial" panose="020B0604020202020204" pitchFamily="34" charset="0"/>
                          <a:ea typeface="+mn-ea"/>
                          <a:cs typeface="Arial" panose="020B0604020202020204" pitchFamily="34" charset="0"/>
                        </a:rPr>
                        <a:t>Fill funded vacant posts in accordance with the HR plan;</a:t>
                      </a:r>
                      <a:endParaRPr lang="en-ZA" sz="2800" kern="1200" dirty="0">
                        <a:solidFill>
                          <a:schemeClr val="tx1"/>
                        </a:solidFill>
                        <a:effectLst/>
                        <a:latin typeface="Arial" panose="020B0604020202020204" pitchFamily="34" charset="0"/>
                        <a:ea typeface="+mn-ea"/>
                        <a:cs typeface="Arial" panose="020B0604020202020204" pitchFamily="34" charset="0"/>
                      </a:endParaRPr>
                    </a:p>
                    <a:p>
                      <a:pPr marL="571500" lvl="0" indent="-571500">
                        <a:buFont typeface="Arial" panose="020B0604020202020204" pitchFamily="34" charset="0"/>
                        <a:buChar char="•"/>
                      </a:pPr>
                      <a:r>
                        <a:rPr lang="en-GB" sz="2800" kern="1200" dirty="0">
                          <a:solidFill>
                            <a:schemeClr val="tx1"/>
                          </a:solidFill>
                          <a:effectLst/>
                          <a:latin typeface="Arial" panose="020B0604020202020204" pitchFamily="34" charset="0"/>
                          <a:ea typeface="+mn-ea"/>
                          <a:cs typeface="Arial" panose="020B0604020202020204" pitchFamily="34" charset="0"/>
                        </a:rPr>
                        <a:t>Provide for training and development of employees;</a:t>
                      </a:r>
                      <a:endParaRPr lang="en-ZA" sz="2800" kern="1200" dirty="0">
                        <a:solidFill>
                          <a:schemeClr val="tx1"/>
                        </a:solidFill>
                        <a:effectLst/>
                        <a:latin typeface="Arial" panose="020B0604020202020204" pitchFamily="34" charset="0"/>
                        <a:ea typeface="+mn-ea"/>
                        <a:cs typeface="Arial" panose="020B0604020202020204" pitchFamily="34" charset="0"/>
                      </a:endParaRPr>
                    </a:p>
                    <a:p>
                      <a:pPr marL="571500" lvl="0" indent="-571500">
                        <a:buFont typeface="Arial" panose="020B0604020202020204" pitchFamily="34" charset="0"/>
                        <a:buChar char="•"/>
                      </a:pPr>
                      <a:r>
                        <a:rPr lang="en-GB" sz="2800" kern="1200" dirty="0">
                          <a:solidFill>
                            <a:schemeClr val="tx1"/>
                          </a:solidFill>
                          <a:effectLst/>
                          <a:latin typeface="Arial" panose="020B0604020202020204" pitchFamily="34" charset="0"/>
                          <a:ea typeface="+mn-ea"/>
                          <a:cs typeface="Arial" panose="020B0604020202020204" pitchFamily="34" charset="0"/>
                        </a:rPr>
                        <a:t>Increase levels of administrative compliance; as well as</a:t>
                      </a:r>
                      <a:endParaRPr lang="en-ZA" sz="2800" kern="1200" dirty="0">
                        <a:solidFill>
                          <a:schemeClr val="tx1"/>
                        </a:solidFill>
                        <a:effectLst/>
                        <a:latin typeface="Arial" panose="020B0604020202020204" pitchFamily="34" charset="0"/>
                        <a:ea typeface="+mn-ea"/>
                        <a:cs typeface="Arial" panose="020B0604020202020204" pitchFamily="34" charset="0"/>
                      </a:endParaRPr>
                    </a:p>
                    <a:p>
                      <a:pPr marL="571500" lvl="0" indent="-571500">
                        <a:buFont typeface="Arial" panose="020B0604020202020204" pitchFamily="34" charset="0"/>
                        <a:buChar char="•"/>
                      </a:pPr>
                      <a:r>
                        <a:rPr lang="en-GB" sz="2800" kern="1200" dirty="0">
                          <a:solidFill>
                            <a:schemeClr val="tx1"/>
                          </a:solidFill>
                          <a:effectLst/>
                          <a:latin typeface="Arial" panose="020B0604020202020204" pitchFamily="34" charset="0"/>
                          <a:ea typeface="+mn-ea"/>
                          <a:cs typeface="Arial" panose="020B0604020202020204" pitchFamily="34" charset="0"/>
                        </a:rPr>
                        <a:t>Continue to pursue gender main-streaming.</a:t>
                      </a:r>
                      <a:endParaRPr lang="en-ZA" sz="2800" kern="1200" dirty="0">
                        <a:solidFill>
                          <a:schemeClr val="tx1"/>
                        </a:solidFill>
                        <a:effectLst/>
                        <a:latin typeface="Arial" panose="020B0604020202020204" pitchFamily="34" charset="0"/>
                        <a:ea typeface="+mn-ea"/>
                        <a:cs typeface="Arial" panose="020B0604020202020204" pitchFamily="34" charset="0"/>
                      </a:endParaRPr>
                    </a:p>
                    <a:p>
                      <a:pPr marL="571500" lvl="0" indent="-571500">
                        <a:buFont typeface="Arial" panose="020B0604020202020204" pitchFamily="34" charset="0"/>
                        <a:buChar char="•"/>
                      </a:pPr>
                      <a:r>
                        <a:rPr lang="en-GB" sz="2800" kern="1200" dirty="0">
                          <a:solidFill>
                            <a:schemeClr val="tx1"/>
                          </a:solidFill>
                          <a:effectLst/>
                          <a:latin typeface="Arial" panose="020B0604020202020204" pitchFamily="34" charset="0"/>
                          <a:ea typeface="+mn-ea"/>
                          <a:cs typeface="Arial" panose="020B0604020202020204" pitchFamily="34" charset="0"/>
                        </a:rPr>
                        <a:t>Capacity challenges throughout the organisation</a:t>
                      </a:r>
                      <a:endParaRPr lang="en-ZA" sz="2800" kern="1200" dirty="0">
                        <a:solidFill>
                          <a:schemeClr val="tx1"/>
                        </a:solidFill>
                        <a:effectLst/>
                        <a:latin typeface="Arial" panose="020B0604020202020204" pitchFamily="34" charset="0"/>
                        <a:ea typeface="+mn-ea"/>
                        <a:cs typeface="Arial" panose="020B0604020202020204" pitchFamily="34" charset="0"/>
                      </a:endParaRPr>
                    </a:p>
                    <a:p>
                      <a:pPr marL="0" indent="0">
                        <a:buFont typeface="Arial" panose="020B0604020202020204" pitchFamily="34" charset="0"/>
                        <a:buNone/>
                      </a:pPr>
                      <a:r>
                        <a:rPr lang="en-GB" sz="2800" kern="1200" dirty="0">
                          <a:solidFill>
                            <a:schemeClr val="tx1"/>
                          </a:solidFill>
                          <a:effectLst/>
                          <a:latin typeface="Arial" panose="020B0604020202020204" pitchFamily="34" charset="0"/>
                          <a:ea typeface="+mn-ea"/>
                          <a:cs typeface="Arial" panose="020B0604020202020204" pitchFamily="34" charset="0"/>
                        </a:rPr>
                        <a:t> </a:t>
                      </a:r>
                      <a:endParaRPr lang="en-ZA" sz="2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10000"/>
                  </a:ext>
                </a:extLst>
              </a:tr>
              <a:tr h="1871511">
                <a:tc>
                  <a:txBody>
                    <a:bodyPr/>
                    <a:lstStyle/>
                    <a:p>
                      <a:pPr algn="ctr">
                        <a:lnSpc>
                          <a:spcPct val="100000"/>
                        </a:lnSpc>
                        <a:spcAft>
                          <a:spcPts val="0"/>
                        </a:spcAft>
                        <a:tabLst>
                          <a:tab pos="180340" algn="l"/>
                          <a:tab pos="540385" algn="l"/>
                        </a:tabLst>
                      </a:pPr>
                      <a:r>
                        <a:rPr lang="en-ZA" sz="2800" b="1" cap="none" dirty="0">
                          <a:effectLst/>
                          <a:latin typeface="Arial" panose="020B0604020202020204" pitchFamily="34" charset="0"/>
                          <a:cs typeface="Arial" panose="020B0604020202020204" pitchFamily="34" charset="0"/>
                        </a:rPr>
                        <a:t>Financial</a:t>
                      </a:r>
                      <a:endParaRPr lang="en-ZA" sz="2800" b="1" cap="none"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accent1">
                        <a:lumMod val="20000"/>
                        <a:lumOff val="80000"/>
                      </a:schemeClr>
                    </a:solidFill>
                  </a:tcPr>
                </a:tc>
                <a:tc>
                  <a:txBody>
                    <a:bodyPr/>
                    <a:lstStyle/>
                    <a:p>
                      <a:pPr algn="just">
                        <a:lnSpc>
                          <a:spcPct val="100000"/>
                        </a:lnSpc>
                        <a:spcAft>
                          <a:spcPts val="0"/>
                        </a:spcAft>
                        <a:tabLst>
                          <a:tab pos="180340" algn="l"/>
                          <a:tab pos="540385" algn="l"/>
                        </a:tabLst>
                      </a:pPr>
                      <a:r>
                        <a:rPr lang="en-GB" sz="2800" kern="1200" dirty="0">
                          <a:solidFill>
                            <a:schemeClr val="tx1"/>
                          </a:solidFill>
                          <a:effectLst/>
                          <a:latin typeface="Arial" panose="020B0604020202020204" pitchFamily="34" charset="0"/>
                          <a:ea typeface="+mn-ea"/>
                          <a:cs typeface="Arial" panose="020B0604020202020204" pitchFamily="34" charset="0"/>
                        </a:rPr>
                        <a:t>Payment of legitimate supplier invoices within 30 days remains a challenge in the Office as the Office is dependent on the DOD and its legacy systems.  The Office monitors payments continuously and where it is found that there are delays the matter is addressed with the relevant stakeholders.  </a:t>
                      </a:r>
                      <a:endParaRPr lang="en-ZA" sz="2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10001"/>
                  </a:ext>
                </a:extLst>
              </a:tr>
              <a:tr h="3871883">
                <a:tc>
                  <a:txBody>
                    <a:bodyPr/>
                    <a:lstStyle/>
                    <a:p>
                      <a:pPr algn="ctr">
                        <a:lnSpc>
                          <a:spcPct val="100000"/>
                        </a:lnSpc>
                        <a:spcAft>
                          <a:spcPts val="0"/>
                        </a:spcAft>
                        <a:tabLst>
                          <a:tab pos="180340" algn="l"/>
                          <a:tab pos="540385" algn="l"/>
                        </a:tabLst>
                      </a:pPr>
                      <a:r>
                        <a:rPr lang="en-ZA" sz="2800" b="1" cap="none" dirty="0">
                          <a:effectLst/>
                          <a:latin typeface="Arial" panose="020B0604020202020204" pitchFamily="34" charset="0"/>
                          <a:cs typeface="Arial" panose="020B0604020202020204" pitchFamily="34" charset="0"/>
                        </a:rPr>
                        <a:t>Information Communication and Technology</a:t>
                      </a:r>
                      <a:endParaRPr lang="en-ZA" sz="2800" b="1" cap="none"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accent1">
                        <a:lumMod val="20000"/>
                        <a:lumOff val="80000"/>
                      </a:schemeClr>
                    </a:solidFill>
                  </a:tcPr>
                </a:tc>
                <a:tc>
                  <a:txBody>
                    <a:bodyPr/>
                    <a:lstStyle/>
                    <a:p>
                      <a:pPr algn="just">
                        <a:lnSpc>
                          <a:spcPct val="115000"/>
                        </a:lnSpc>
                        <a:spcAft>
                          <a:spcPts val="800"/>
                        </a:spcAft>
                        <a:tabLst>
                          <a:tab pos="180340" algn="l"/>
                          <a:tab pos="540385" algn="l"/>
                        </a:tabLst>
                      </a:pPr>
                      <a:r>
                        <a:rPr lang="en-ZA" sz="2800" dirty="0">
                          <a:effectLst/>
                          <a:latin typeface="Arial" panose="020B0604020202020204" pitchFamily="34" charset="0"/>
                          <a:ea typeface="Times New Roman" panose="02020603050405020304" pitchFamily="18" charset="0"/>
                          <a:cs typeface="Arial" panose="020B0604020202020204" pitchFamily="34" charset="0"/>
                        </a:rPr>
                        <a:t>The Office will strengthen its IT strategy and plans by institutionalising an IT Governance Framework, including the securing and development of IT platforms commensurate with specific requirements. The institutionalisation of the latter Framework will be achieved by monitoring and evaluating its investment in and expenditure on IT, thereby ensuring that information assets are managed effectively.</a:t>
                      </a:r>
                    </a:p>
                    <a:p>
                      <a:pPr algn="just">
                        <a:lnSpc>
                          <a:spcPct val="115000"/>
                        </a:lnSpc>
                        <a:spcAft>
                          <a:spcPts val="800"/>
                        </a:spcAft>
                        <a:tabLst>
                          <a:tab pos="180340" algn="l"/>
                          <a:tab pos="540385" algn="l"/>
                        </a:tabLst>
                      </a:pPr>
                      <a:r>
                        <a:rPr lang="en-GB" sz="2800" dirty="0">
                          <a:effectLst/>
                          <a:latin typeface="Arial" panose="020B0604020202020204" pitchFamily="34" charset="0"/>
                          <a:ea typeface="Times New Roman" panose="02020603050405020304" pitchFamily="18" charset="0"/>
                          <a:cs typeface="Arial" panose="020B0604020202020204" pitchFamily="34" charset="0"/>
                        </a:rPr>
                        <a:t>The Office is in the process of procuring an Offsite backup solution to address the issue of data security the Office and is furthermore implementing Virtual Private Network (VPN) for remote access of information.</a:t>
                      </a:r>
                      <a:endParaRPr lang="en-ZA" sz="2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0002"/>
                  </a:ext>
                </a:extLst>
              </a:tr>
            </a:tbl>
          </a:graphicData>
        </a:graphic>
      </p:graphicFrame>
      <p:sp>
        <p:nvSpPr>
          <p:cNvPr id="10" name="Title 1"/>
          <p:cNvSpPr txBox="1">
            <a:spLocks/>
          </p:cNvSpPr>
          <p:nvPr/>
        </p:nvSpPr>
        <p:spPr>
          <a:xfrm>
            <a:off x="4171516" y="32476"/>
            <a:ext cx="20199784" cy="1052045"/>
          </a:xfrm>
          <a:prstGeom prst="rect">
            <a:avLst/>
          </a:prstGeom>
        </p:spPr>
        <p:txBody>
          <a:bodyPr anchor="ctr">
            <a:noAutofit/>
          </a:bodyPr>
          <a:lstStyle>
            <a:lvl1pPr algn="l" defTabSz="1827886" rtl="0" eaLnBrk="1" latinLnBrk="0" hangingPunct="1">
              <a:lnSpc>
                <a:spcPct val="80000"/>
              </a:lnSpc>
              <a:spcBef>
                <a:spcPct val="0"/>
              </a:spcBef>
              <a:buNone/>
              <a:defRPr sz="9995" kern="1200" cap="all" spc="200" baseline="0">
                <a:solidFill>
                  <a:schemeClr val="tx1">
                    <a:lumMod val="95000"/>
                    <a:lumOff val="5000"/>
                  </a:schemeClr>
                </a:solidFill>
                <a:latin typeface="+mj-lt"/>
                <a:ea typeface="+mj-ea"/>
                <a:cs typeface="+mj-cs"/>
              </a:defRPr>
            </a:lvl1pPr>
          </a:lstStyle>
          <a:p>
            <a:pPr algn="ctr">
              <a:lnSpc>
                <a:spcPct val="120000"/>
              </a:lnSpc>
            </a:pPr>
            <a:r>
              <a:rPr lang="en-ZA" sz="4800" b="1" dirty="0">
                <a:solidFill>
                  <a:schemeClr val="tx1"/>
                </a:solidFill>
                <a:latin typeface="Arial" panose="020B0604020202020204" pitchFamily="34" charset="0"/>
                <a:cs typeface="Arial" panose="020B0604020202020204" pitchFamily="34" charset="0"/>
              </a:rPr>
              <a:t>SITUATIONAL ANALYSIS – PESTLE </a:t>
            </a:r>
          </a:p>
        </p:txBody>
      </p:sp>
      <p:sp>
        <p:nvSpPr>
          <p:cNvPr id="5" name="Slide Number Placeholder 4">
            <a:extLst>
              <a:ext uri="{FF2B5EF4-FFF2-40B4-BE49-F238E27FC236}">
                <a16:creationId xmlns:a16="http://schemas.microsoft.com/office/drawing/2014/main" id="{340BC196-8237-1CF6-CA61-952488991473}"/>
              </a:ext>
            </a:extLst>
          </p:cNvPr>
          <p:cNvSpPr>
            <a:spLocks noGrp="1"/>
          </p:cNvSpPr>
          <p:nvPr>
            <p:ph type="sldNum" sz="quarter" idx="4294967295"/>
          </p:nvPr>
        </p:nvSpPr>
        <p:spPr>
          <a:xfrm>
            <a:off x="0" y="13205637"/>
            <a:ext cx="4338084" cy="491649"/>
          </a:xfrm>
          <a:prstGeom prst="rect">
            <a:avLst/>
          </a:prstGeom>
        </p:spPr>
        <p:txBody>
          <a:bodyPr/>
          <a:lstStyle/>
          <a:p>
            <a:pPr algn="ctr"/>
            <a:fld id="{86CB4B4D-7CA3-9044-876B-883B54F8677D}" type="slidenum">
              <a:rPr lang="en-ZA" smtClean="0">
                <a:solidFill>
                  <a:schemeClr val="bg1"/>
                </a:solidFill>
              </a:rPr>
              <a:pPr algn="ctr"/>
              <a:t>18</a:t>
            </a:fld>
            <a:endParaRPr lang="en-ZA" dirty="0">
              <a:solidFill>
                <a:schemeClr val="bg1"/>
              </a:solidFill>
            </a:endParaRPr>
          </a:p>
        </p:txBody>
      </p:sp>
    </p:spTree>
    <p:extLst>
      <p:ext uri="{BB962C8B-B14F-4D97-AF65-F5344CB8AC3E}">
        <p14:creationId xmlns:p14="http://schemas.microsoft.com/office/powerpoint/2010/main" val="3150883956"/>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4143375" cy="13716000"/>
          </a:xfrm>
          <a:prstGeom prst="rect">
            <a:avLst/>
          </a:prstGeom>
          <a:solidFill>
            <a:srgbClr val="0D7E40"/>
          </a:solidFill>
          <a:ln>
            <a:solidFill>
              <a:srgbClr val="0D7E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1" name="Content Placeholder 2"/>
          <p:cNvSpPr txBox="1">
            <a:spLocks/>
          </p:cNvSpPr>
          <p:nvPr/>
        </p:nvSpPr>
        <p:spPr>
          <a:xfrm>
            <a:off x="4542504" y="1706990"/>
            <a:ext cx="18746122" cy="11293944"/>
          </a:xfrm>
          <a:prstGeom prst="rect">
            <a:avLst/>
          </a:prstGeom>
          <a:noFill/>
          <a:ln w="15875" cap="flat" cmpd="sng" algn="ctr">
            <a:noFill/>
            <a:prstDash val="solid"/>
          </a:ln>
        </p:spPr>
        <p:style>
          <a:lnRef idx="2">
            <a:schemeClr val="dk1"/>
          </a:lnRef>
          <a:fillRef idx="1">
            <a:schemeClr val="lt1"/>
          </a:fillRef>
          <a:effectRef idx="0">
            <a:schemeClr val="dk1"/>
          </a:effectRef>
          <a:fontRef idx="minor">
            <a:schemeClr val="dk1"/>
          </a:fontRef>
        </p:style>
        <p:txBody>
          <a:bodyPr>
            <a:noAutofit/>
          </a:bodyPr>
          <a:lstStyle>
            <a:lvl1pPr marL="182789" indent="-182789" algn="l" defTabSz="1827886" rtl="0" eaLnBrk="1" latinLnBrk="0" hangingPunct="1">
              <a:lnSpc>
                <a:spcPct val="90000"/>
              </a:lnSpc>
              <a:spcBef>
                <a:spcPts val="2399"/>
              </a:spcBef>
              <a:spcAft>
                <a:spcPts val="400"/>
              </a:spcAft>
              <a:buClr>
                <a:schemeClr val="accent1"/>
              </a:buClr>
              <a:buSzPct val="100000"/>
              <a:buFont typeface="Tw Cen MT" panose="020B0602020104020603" pitchFamily="34" charset="0"/>
              <a:buChar char=" "/>
              <a:defRPr sz="4398" kern="1200">
                <a:solidFill>
                  <a:schemeClr val="dk1"/>
                </a:solidFill>
                <a:latin typeface="+mn-lt"/>
                <a:ea typeface="+mn-ea"/>
                <a:cs typeface="+mn-cs"/>
              </a:defRPr>
            </a:lvl1pPr>
            <a:lvl2pPr marL="530087" indent="-274183" algn="l" defTabSz="1827886" rtl="0" eaLnBrk="1" latinLnBrk="0" hangingPunct="1">
              <a:lnSpc>
                <a:spcPct val="90000"/>
              </a:lnSpc>
              <a:spcBef>
                <a:spcPts val="400"/>
              </a:spcBef>
              <a:spcAft>
                <a:spcPts val="800"/>
              </a:spcAft>
              <a:buClr>
                <a:schemeClr val="accent1"/>
              </a:buClr>
              <a:buFont typeface="Wingdings 3" pitchFamily="18" charset="2"/>
              <a:buChar char=""/>
              <a:defRPr sz="3598" kern="1200">
                <a:solidFill>
                  <a:schemeClr val="dk1"/>
                </a:solidFill>
                <a:latin typeface="+mn-lt"/>
                <a:ea typeface="+mn-ea"/>
                <a:cs typeface="+mn-cs"/>
              </a:defRPr>
            </a:lvl2pPr>
            <a:lvl3pPr marL="895664"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3pPr>
            <a:lvl4pPr marL="1188126"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4pPr>
            <a:lvl5pPr marL="1553703"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5pPr>
            <a:lvl6pPr marL="1827886"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6pPr>
            <a:lvl7pPr marL="2120347"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7pPr>
            <a:lvl8pPr marL="2431088"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8pPr>
            <a:lvl9pPr marL="2723550"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9pPr>
          </a:lstStyle>
          <a:p>
            <a:pPr algn="just">
              <a:lnSpc>
                <a:spcPct val="100000"/>
              </a:lnSpc>
              <a:spcBef>
                <a:spcPts val="0"/>
              </a:spcBef>
              <a:spcAft>
                <a:spcPts val="0"/>
              </a:spcAft>
            </a:pPr>
            <a:r>
              <a:rPr lang="en-ZA" sz="2800" u="sng" dirty="0">
                <a:latin typeface="Arial" panose="020B0604020202020204" pitchFamily="34" charset="0"/>
                <a:cs typeface="Arial" panose="020B0604020202020204" pitchFamily="34" charset="0"/>
              </a:rPr>
              <a:t>Internal Environmental Factors</a:t>
            </a:r>
            <a:r>
              <a:rPr lang="en-ZA" sz="2800" dirty="0">
                <a:latin typeface="Arial" panose="020B0604020202020204" pitchFamily="34" charset="0"/>
                <a:cs typeface="Arial" panose="020B0604020202020204" pitchFamily="34" charset="0"/>
              </a:rPr>
              <a:t>.</a:t>
            </a:r>
          </a:p>
          <a:p>
            <a:pPr algn="just">
              <a:lnSpc>
                <a:spcPct val="100000"/>
              </a:lnSpc>
              <a:spcBef>
                <a:spcPts val="0"/>
              </a:spcBef>
              <a:spcAft>
                <a:spcPts val="0"/>
              </a:spcAft>
            </a:pPr>
            <a:endParaRPr lang="en-ZA" sz="2800" dirty="0">
              <a:latin typeface="Arial" panose="020B0604020202020204" pitchFamily="34" charset="0"/>
              <a:cs typeface="Arial" panose="020B0604020202020204" pitchFamily="34" charset="0"/>
            </a:endParaRPr>
          </a:p>
        </p:txBody>
      </p:sp>
      <p:grpSp>
        <p:nvGrpSpPr>
          <p:cNvPr id="15" name="Group 14"/>
          <p:cNvGrpSpPr/>
          <p:nvPr/>
        </p:nvGrpSpPr>
        <p:grpSpPr>
          <a:xfrm>
            <a:off x="28141" y="269843"/>
            <a:ext cx="4115234" cy="5191435"/>
            <a:chOff x="28141" y="859778"/>
            <a:chExt cx="4115234" cy="5191435"/>
          </a:xfrm>
        </p:grpSpPr>
        <p:pic>
          <p:nvPicPr>
            <p:cNvPr id="16" name="image5.png"/>
            <p:cNvPicPr/>
            <p:nvPr/>
          </p:nvPicPr>
          <p:blipFill>
            <a:blip r:embed="rId2"/>
            <a:stretch>
              <a:fillRect/>
            </a:stretch>
          </p:blipFill>
          <p:spPr>
            <a:xfrm>
              <a:off x="28141" y="859778"/>
              <a:ext cx="4115234" cy="3880663"/>
            </a:xfrm>
            <a:prstGeom prst="rect">
              <a:avLst/>
            </a:prstGeom>
            <a:ln w="12700">
              <a:miter lim="400000"/>
            </a:ln>
          </p:spPr>
        </p:pic>
        <p:sp>
          <p:nvSpPr>
            <p:cNvPr id="17" name="Shape 294"/>
            <p:cNvSpPr/>
            <p:nvPr/>
          </p:nvSpPr>
          <p:spPr>
            <a:xfrm>
              <a:off x="28141" y="4804722"/>
              <a:ext cx="4115234" cy="1246491"/>
            </a:xfrm>
            <a:prstGeom prst="rect">
              <a:avLst/>
            </a:prstGeom>
            <a:ln w="12700">
              <a:miter lim="400000"/>
            </a:ln>
            <a:extLst>
              <a:ext uri="{C572A759-6A51-4108-AA02-DFA0A04FC94B}">
                <ma14:wrappingTextBoxFlag xmlns="" xmlns:ma14="http://schemas.microsoft.com/office/mac/drawingml/2011/main" val="1"/>
              </a:ext>
            </a:extLst>
          </p:spPr>
          <p:txBody>
            <a:bodyPr wrap="square" lIns="45718" tIns="45718" rIns="45718" bIns="45718">
              <a:spAutoFit/>
            </a:bodyPr>
            <a:lstStyle>
              <a:lvl1pPr defTabSz="1632753">
                <a:defRPr sz="3500" cap="all">
                  <a:solidFill>
                    <a:srgbClr val="FFDE17"/>
                  </a:solidFill>
                  <a:latin typeface="Impact"/>
                  <a:ea typeface="Impact"/>
                  <a:cs typeface="Impact"/>
                  <a:sym typeface="Impact"/>
                </a:defRPr>
              </a:lvl1pPr>
            </a:lstStyle>
            <a:p>
              <a:pPr lvl="0" algn="ctr">
                <a:defRPr sz="1800" cap="none">
                  <a:solidFill>
                    <a:srgbClr val="000000"/>
                  </a:solidFill>
                </a:defRPr>
              </a:pPr>
              <a:r>
                <a:rPr sz="2500" cap="all" dirty="0">
                  <a:solidFill>
                    <a:srgbClr val="FFDE17"/>
                  </a:solidFill>
                  <a:latin typeface="Arial Black" panose="020B0A04020102020204" pitchFamily="34" charset="0"/>
                </a:rPr>
                <a:t>Independent </a:t>
              </a:r>
              <a:endParaRPr lang="en-ZA" sz="2500" cap="all" dirty="0">
                <a:solidFill>
                  <a:srgbClr val="FFDE17"/>
                </a:solidFill>
                <a:latin typeface="Arial Black" panose="020B0A04020102020204" pitchFamily="34" charset="0"/>
              </a:endParaRPr>
            </a:p>
            <a:p>
              <a:pPr lvl="0" algn="ctr">
                <a:defRPr sz="1800" cap="none">
                  <a:solidFill>
                    <a:srgbClr val="000000"/>
                  </a:solidFill>
                </a:defRPr>
              </a:pPr>
              <a:r>
                <a:rPr lang="en-ZA" sz="2500" cap="all" dirty="0">
                  <a:solidFill>
                    <a:srgbClr val="FFDE17"/>
                  </a:solidFill>
                  <a:latin typeface="Arial Black" panose="020B0A04020102020204" pitchFamily="34" charset="0"/>
                </a:rPr>
                <a:t>&amp;</a:t>
              </a:r>
            </a:p>
            <a:p>
              <a:pPr lvl="0" algn="ctr">
                <a:defRPr sz="1800" cap="none">
                  <a:solidFill>
                    <a:srgbClr val="000000"/>
                  </a:solidFill>
                </a:defRPr>
              </a:pPr>
              <a:r>
                <a:rPr sz="2500" cap="all" dirty="0">
                  <a:solidFill>
                    <a:srgbClr val="FFDE17"/>
                  </a:solidFill>
                  <a:latin typeface="Arial Black" panose="020B0A04020102020204" pitchFamily="34" charset="0"/>
                </a:rPr>
                <a:t>Impartial</a:t>
              </a:r>
            </a:p>
          </p:txBody>
        </p:sp>
      </p:grpSp>
      <p:graphicFrame>
        <p:nvGraphicFramePr>
          <p:cNvPr id="4" name="Table 3"/>
          <p:cNvGraphicFramePr>
            <a:graphicFrameLocks noGrp="1"/>
          </p:cNvGraphicFramePr>
          <p:nvPr>
            <p:extLst>
              <p:ext uri="{D42A27DB-BD31-4B8C-83A1-F6EECF244321}">
                <p14:modId xmlns:p14="http://schemas.microsoft.com/office/powerpoint/2010/main" val="4079270968"/>
              </p:ext>
            </p:extLst>
          </p:nvPr>
        </p:nvGraphicFramePr>
        <p:xfrm>
          <a:off x="4361686" y="2210174"/>
          <a:ext cx="19688759" cy="10927017"/>
        </p:xfrm>
        <a:graphic>
          <a:graphicData uri="http://schemas.openxmlformats.org/drawingml/2006/table">
            <a:tbl>
              <a:tblPr firstRow="1" firstCol="1" bandRow="1">
                <a:tableStyleId>{5940675A-B579-460E-94D1-54222C63F5DA}</a:tableStyleId>
              </a:tblPr>
              <a:tblGrid>
                <a:gridCol w="3087976">
                  <a:extLst>
                    <a:ext uri="{9D8B030D-6E8A-4147-A177-3AD203B41FA5}">
                      <a16:colId xmlns:a16="http://schemas.microsoft.com/office/drawing/2014/main" val="20000"/>
                    </a:ext>
                  </a:extLst>
                </a:gridCol>
                <a:gridCol w="16600783">
                  <a:extLst>
                    <a:ext uri="{9D8B030D-6E8A-4147-A177-3AD203B41FA5}">
                      <a16:colId xmlns:a16="http://schemas.microsoft.com/office/drawing/2014/main" val="20001"/>
                    </a:ext>
                  </a:extLst>
                </a:gridCol>
              </a:tblGrid>
              <a:tr h="0">
                <a:tc>
                  <a:txBody>
                    <a:bodyPr/>
                    <a:lstStyle/>
                    <a:p>
                      <a:pPr algn="ctr">
                        <a:lnSpc>
                          <a:spcPct val="100000"/>
                        </a:lnSpc>
                        <a:spcAft>
                          <a:spcPts val="0"/>
                        </a:spcAft>
                        <a:tabLst>
                          <a:tab pos="180340" algn="l"/>
                          <a:tab pos="540385" algn="l"/>
                        </a:tabLst>
                      </a:pPr>
                      <a:r>
                        <a:rPr lang="en-ZA" sz="2800" b="1" cap="none" dirty="0">
                          <a:effectLst/>
                          <a:latin typeface="Arial" panose="020B0604020202020204" pitchFamily="34" charset="0"/>
                          <a:cs typeface="Arial" panose="020B0604020202020204" pitchFamily="34" charset="0"/>
                        </a:rPr>
                        <a:t>Ethics &amp; Integrity</a:t>
                      </a:r>
                      <a:endParaRPr lang="en-ZA" sz="2800" b="1" cap="none"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accent1">
                        <a:lumMod val="20000"/>
                        <a:lumOff val="80000"/>
                      </a:schemeClr>
                    </a:solidFill>
                  </a:tcPr>
                </a:tc>
                <a:tc>
                  <a:txBody>
                    <a:bodyPr/>
                    <a:lstStyle/>
                    <a:p>
                      <a:pPr algn="just">
                        <a:lnSpc>
                          <a:spcPct val="115000"/>
                        </a:lnSpc>
                        <a:spcAft>
                          <a:spcPts val="800"/>
                        </a:spcAft>
                        <a:tabLst>
                          <a:tab pos="180340" algn="l"/>
                          <a:tab pos="540385" algn="l"/>
                        </a:tabLst>
                      </a:pPr>
                      <a:r>
                        <a:rPr lang="en-GB" sz="2800" dirty="0">
                          <a:effectLst/>
                          <a:latin typeface="Arial" panose="020B0604020202020204" pitchFamily="34" charset="0"/>
                          <a:ea typeface="Times New Roman" panose="02020603050405020304" pitchFamily="18" charset="0"/>
                          <a:cs typeface="Arial" panose="020B0604020202020204" pitchFamily="34" charset="0"/>
                        </a:rPr>
                        <a:t>Ethics and Integrity are of utmost importance within the Office to ensure independence and objectivity and thus are included in the Office’s Code of Conduct and the Values. </a:t>
                      </a:r>
                      <a:endParaRPr lang="en-ZA" sz="2800" dirty="0">
                        <a:effectLst/>
                        <a:latin typeface="Arial" panose="020B0604020202020204" pitchFamily="34" charset="0"/>
                        <a:ea typeface="Times New Roman" panose="02020603050405020304" pitchFamily="18" charset="0"/>
                        <a:cs typeface="Arial" panose="020B0604020202020204" pitchFamily="34" charset="0"/>
                      </a:endParaRPr>
                    </a:p>
                    <a:p>
                      <a:pPr algn="just">
                        <a:lnSpc>
                          <a:spcPct val="115000"/>
                        </a:lnSpc>
                        <a:spcAft>
                          <a:spcPts val="800"/>
                        </a:spcAft>
                        <a:tabLst>
                          <a:tab pos="180340" algn="l"/>
                          <a:tab pos="540385" algn="l"/>
                        </a:tabLst>
                      </a:pPr>
                      <a:r>
                        <a:rPr lang="en-GB" sz="2800" dirty="0">
                          <a:effectLst/>
                          <a:latin typeface="Arial" panose="020B0604020202020204" pitchFamily="34" charset="0"/>
                          <a:ea typeface="Times New Roman" panose="02020603050405020304" pitchFamily="18" charset="0"/>
                          <a:cs typeface="Arial" panose="020B0604020202020204" pitchFamily="34" charset="0"/>
                        </a:rPr>
                        <a:t> </a:t>
                      </a:r>
                      <a:endParaRPr lang="en-ZA" sz="2800" dirty="0">
                        <a:effectLst/>
                        <a:latin typeface="Arial" panose="020B0604020202020204" pitchFamily="34" charset="0"/>
                        <a:ea typeface="Times New Roman" panose="02020603050405020304" pitchFamily="18" charset="0"/>
                        <a:cs typeface="Arial" panose="020B0604020202020204" pitchFamily="34" charset="0"/>
                      </a:endParaRPr>
                    </a:p>
                    <a:p>
                      <a:pPr algn="just">
                        <a:lnSpc>
                          <a:spcPct val="115000"/>
                        </a:lnSpc>
                        <a:spcAft>
                          <a:spcPts val="800"/>
                        </a:spcAft>
                        <a:tabLst>
                          <a:tab pos="180340" algn="l"/>
                          <a:tab pos="540385" algn="l"/>
                        </a:tabLst>
                      </a:pPr>
                      <a:r>
                        <a:rPr lang="en-GB"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Effective management of fraud and corruption risks should focus on the key areas of prevention, detection and response. The unfortunate reality is that perpetrators of fraud are constantly adapting their approach within organisations.  The following activities will be implemented:</a:t>
                      </a:r>
                      <a:endParaRPr lang="en-ZA" sz="28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115000"/>
                        </a:lnSpc>
                        <a:spcAft>
                          <a:spcPts val="800"/>
                        </a:spcAft>
                        <a:buFont typeface="Symbol" panose="05050102010706020507" pitchFamily="18" charset="2"/>
                        <a:buChar char=""/>
                        <a:tabLst>
                          <a:tab pos="180340" algn="l"/>
                          <a:tab pos="540385" algn="l"/>
                          <a:tab pos="180340" algn="l"/>
                          <a:tab pos="452755" algn="l"/>
                          <a:tab pos="540385" algn="l"/>
                        </a:tabLst>
                      </a:pPr>
                      <a:r>
                        <a:rPr lang="en-GB"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Institutionalise an effective fraud prevention strategy;</a:t>
                      </a:r>
                      <a:endParaRPr lang="en-ZA" sz="28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115000"/>
                        </a:lnSpc>
                        <a:spcAft>
                          <a:spcPts val="800"/>
                        </a:spcAft>
                        <a:buFont typeface="Symbol" panose="05050102010706020507" pitchFamily="18" charset="2"/>
                        <a:buChar char=""/>
                        <a:tabLst>
                          <a:tab pos="180340" algn="l"/>
                          <a:tab pos="540385" algn="l"/>
                          <a:tab pos="180340" algn="l"/>
                          <a:tab pos="452755" algn="l"/>
                          <a:tab pos="540385" algn="l"/>
                        </a:tabLst>
                      </a:pPr>
                      <a:r>
                        <a:rPr lang="en-GB"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Effective fraud risk assessments;</a:t>
                      </a:r>
                      <a:endParaRPr lang="en-ZA" sz="28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115000"/>
                        </a:lnSpc>
                        <a:spcAft>
                          <a:spcPts val="800"/>
                        </a:spcAft>
                        <a:buFont typeface="Symbol" panose="05050102010706020507" pitchFamily="18" charset="2"/>
                        <a:buChar char=""/>
                        <a:tabLst>
                          <a:tab pos="180340" algn="l"/>
                          <a:tab pos="540385" algn="l"/>
                          <a:tab pos="180340" algn="l"/>
                          <a:tab pos="452755" algn="l"/>
                          <a:tab pos="540385" algn="l"/>
                        </a:tabLst>
                      </a:pPr>
                      <a:r>
                        <a:rPr lang="en-GB"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Optimise the use of technology in detecting fraud;</a:t>
                      </a:r>
                      <a:endParaRPr lang="en-ZA" sz="28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115000"/>
                        </a:lnSpc>
                        <a:spcAft>
                          <a:spcPts val="800"/>
                        </a:spcAft>
                        <a:buFont typeface="Symbol" panose="05050102010706020507" pitchFamily="18" charset="2"/>
                        <a:buChar char=""/>
                        <a:tabLst>
                          <a:tab pos="180340" algn="l"/>
                          <a:tab pos="540385" algn="l"/>
                          <a:tab pos="180340" algn="l"/>
                          <a:tab pos="452755" algn="l"/>
                          <a:tab pos="540385" algn="l"/>
                        </a:tabLst>
                      </a:pPr>
                      <a:r>
                        <a:rPr lang="en-GB"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Assessing employee awareness;</a:t>
                      </a:r>
                      <a:endParaRPr lang="en-ZA" sz="28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115000"/>
                        </a:lnSpc>
                        <a:spcAft>
                          <a:spcPts val="800"/>
                        </a:spcAft>
                        <a:buFont typeface="Symbol" panose="05050102010706020507" pitchFamily="18" charset="2"/>
                        <a:buChar char=""/>
                        <a:tabLst>
                          <a:tab pos="180340" algn="l"/>
                          <a:tab pos="540385" algn="l"/>
                          <a:tab pos="180340" algn="l"/>
                          <a:tab pos="452755" algn="l"/>
                          <a:tab pos="540385" algn="l"/>
                        </a:tabLst>
                      </a:pPr>
                      <a:r>
                        <a:rPr lang="en-GB"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Eliminating conflicts of interest; and</a:t>
                      </a:r>
                      <a:endParaRPr lang="en-ZA" sz="28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115000"/>
                        </a:lnSpc>
                        <a:spcAft>
                          <a:spcPts val="800"/>
                        </a:spcAft>
                        <a:buFont typeface="Symbol" panose="05050102010706020507" pitchFamily="18" charset="2"/>
                        <a:buChar char=""/>
                        <a:tabLst>
                          <a:tab pos="180340" algn="l"/>
                          <a:tab pos="540385" algn="l"/>
                          <a:tab pos="180340" algn="l"/>
                          <a:tab pos="452755" algn="l"/>
                          <a:tab pos="540385" algn="l"/>
                        </a:tabLst>
                      </a:pPr>
                      <a:r>
                        <a:rPr lang="en-GB"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Creating awareness.</a:t>
                      </a:r>
                      <a:endParaRPr lang="en-ZA" sz="2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0000"/>
                  </a:ext>
                </a:extLst>
              </a:tr>
              <a:tr h="0">
                <a:tc>
                  <a:txBody>
                    <a:bodyPr/>
                    <a:lstStyle/>
                    <a:p>
                      <a:pPr algn="ctr">
                        <a:lnSpc>
                          <a:spcPct val="100000"/>
                        </a:lnSpc>
                        <a:spcAft>
                          <a:spcPts val="0"/>
                        </a:spcAft>
                        <a:tabLst>
                          <a:tab pos="180340" algn="l"/>
                          <a:tab pos="540385" algn="l"/>
                        </a:tabLst>
                      </a:pPr>
                      <a:r>
                        <a:rPr lang="en-ZA" sz="2800" b="1" cap="none" dirty="0">
                          <a:effectLst/>
                          <a:latin typeface="Arial" panose="020B0604020202020204" pitchFamily="34" charset="0"/>
                          <a:cs typeface="Arial" panose="020B0604020202020204" pitchFamily="34" charset="0"/>
                        </a:rPr>
                        <a:t>Governance Risk &amp; Compliance</a:t>
                      </a:r>
                      <a:endParaRPr lang="en-ZA" sz="2800" b="1" cap="none"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accent1">
                        <a:lumMod val="20000"/>
                        <a:lumOff val="80000"/>
                      </a:schemeClr>
                    </a:solidFill>
                  </a:tcPr>
                </a:tc>
                <a:tc>
                  <a:txBody>
                    <a:bodyPr/>
                    <a:lstStyle/>
                    <a:p>
                      <a:pPr algn="just">
                        <a:lnSpc>
                          <a:spcPct val="100000"/>
                        </a:lnSpc>
                        <a:spcAft>
                          <a:spcPts val="0"/>
                        </a:spcAft>
                        <a:tabLst>
                          <a:tab pos="180340" algn="l"/>
                          <a:tab pos="540385" algn="l"/>
                        </a:tabLst>
                      </a:pPr>
                      <a:endParaRPr lang="en-ZA" sz="2800" dirty="0">
                        <a:effectLst/>
                        <a:latin typeface="Arial" panose="020B0604020202020204" pitchFamily="34" charset="0"/>
                        <a:ea typeface="Times New Roman" panose="02020603050405020304" pitchFamily="18" charset="0"/>
                        <a:cs typeface="Arial" panose="020B0604020202020204" pitchFamily="34" charset="0"/>
                      </a:endParaRPr>
                    </a:p>
                    <a:p>
                      <a:pPr algn="just"/>
                      <a:r>
                        <a:rPr lang="en-ZA" sz="2800" kern="1200" dirty="0">
                          <a:solidFill>
                            <a:schemeClr val="tx1"/>
                          </a:solidFill>
                          <a:effectLst/>
                          <a:latin typeface="Arial" panose="020B0604020202020204" pitchFamily="34" charset="0"/>
                          <a:ea typeface="+mn-ea"/>
                          <a:cs typeface="Arial" panose="020B0604020202020204" pitchFamily="34" charset="0"/>
                        </a:rPr>
                        <a:t>The Military Ombud enterprise risks continued to be subjected to regular monitoring and scrutiny by relevant management committees and supervisory governance structures such as the Executive Committee (EXCO) and Management Committee (MANCO).</a:t>
                      </a:r>
                    </a:p>
                    <a:p>
                      <a:r>
                        <a:rPr lang="en-ZA" sz="2800" kern="1200" dirty="0">
                          <a:solidFill>
                            <a:schemeClr val="tx1"/>
                          </a:solidFill>
                          <a:effectLst/>
                          <a:latin typeface="Arial" panose="020B0604020202020204" pitchFamily="34" charset="0"/>
                          <a:ea typeface="+mn-ea"/>
                          <a:cs typeface="Arial" panose="020B0604020202020204" pitchFamily="34" charset="0"/>
                        </a:rPr>
                        <a:t> </a:t>
                      </a:r>
                    </a:p>
                    <a:p>
                      <a:pPr algn="just"/>
                      <a:r>
                        <a:rPr lang="en-ZA" sz="2800" kern="1200" dirty="0">
                          <a:solidFill>
                            <a:schemeClr val="tx1"/>
                          </a:solidFill>
                          <a:effectLst/>
                          <a:latin typeface="Arial" panose="020B0604020202020204" pitchFamily="34" charset="0"/>
                          <a:ea typeface="+mn-ea"/>
                          <a:cs typeface="Arial" panose="020B0604020202020204" pitchFamily="34" charset="0"/>
                        </a:rPr>
                        <a:t>A need for training has been identified and members of the Office will be trained to capacitate them fully to execute the risk management function. Risk management is substantially embedded in the strategic management process of the Office of the Military Ombud striving towards the optimal achievement of the Office's outputs.</a:t>
                      </a:r>
                    </a:p>
                    <a:p>
                      <a:pPr algn="just">
                        <a:lnSpc>
                          <a:spcPct val="100000"/>
                        </a:lnSpc>
                        <a:spcAft>
                          <a:spcPts val="0"/>
                        </a:spcAft>
                        <a:tabLst>
                          <a:tab pos="180340" algn="l"/>
                          <a:tab pos="540385" algn="l"/>
                        </a:tabLst>
                      </a:pPr>
                      <a:endParaRPr lang="en-ZA" sz="2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10001"/>
                  </a:ext>
                </a:extLst>
              </a:tr>
            </a:tbl>
          </a:graphicData>
        </a:graphic>
      </p:graphicFrame>
      <p:sp>
        <p:nvSpPr>
          <p:cNvPr id="10" name="Title 1"/>
          <p:cNvSpPr txBox="1">
            <a:spLocks/>
          </p:cNvSpPr>
          <p:nvPr/>
        </p:nvSpPr>
        <p:spPr>
          <a:xfrm>
            <a:off x="4171516" y="32476"/>
            <a:ext cx="20199784" cy="1523206"/>
          </a:xfrm>
          <a:prstGeom prst="rect">
            <a:avLst/>
          </a:prstGeom>
        </p:spPr>
        <p:txBody>
          <a:bodyPr anchor="ctr">
            <a:noAutofit/>
          </a:bodyPr>
          <a:lstStyle>
            <a:lvl1pPr algn="l" defTabSz="1827886" rtl="0" eaLnBrk="1" latinLnBrk="0" hangingPunct="1">
              <a:lnSpc>
                <a:spcPct val="80000"/>
              </a:lnSpc>
              <a:spcBef>
                <a:spcPct val="0"/>
              </a:spcBef>
              <a:buNone/>
              <a:defRPr sz="9995" kern="1200" cap="all" spc="200" baseline="0">
                <a:solidFill>
                  <a:schemeClr val="tx1">
                    <a:lumMod val="95000"/>
                    <a:lumOff val="5000"/>
                  </a:schemeClr>
                </a:solidFill>
                <a:latin typeface="+mj-lt"/>
                <a:ea typeface="+mj-ea"/>
                <a:cs typeface="+mj-cs"/>
              </a:defRPr>
            </a:lvl1pPr>
          </a:lstStyle>
          <a:p>
            <a:pPr algn="ctr">
              <a:lnSpc>
                <a:spcPct val="120000"/>
              </a:lnSpc>
            </a:pPr>
            <a:r>
              <a:rPr lang="en-ZA" sz="4800" b="1" dirty="0">
                <a:solidFill>
                  <a:schemeClr val="tx1"/>
                </a:solidFill>
                <a:latin typeface="Arial" panose="020B0604020202020204" pitchFamily="34" charset="0"/>
                <a:cs typeface="Arial" panose="020B0604020202020204" pitchFamily="34" charset="0"/>
              </a:rPr>
              <a:t>SITUATIONAL ANALYSIS – PESTEL </a:t>
            </a:r>
          </a:p>
        </p:txBody>
      </p:sp>
      <p:sp>
        <p:nvSpPr>
          <p:cNvPr id="5" name="Slide Number Placeholder 4">
            <a:extLst>
              <a:ext uri="{FF2B5EF4-FFF2-40B4-BE49-F238E27FC236}">
                <a16:creationId xmlns:a16="http://schemas.microsoft.com/office/drawing/2014/main" id="{7B2FFC0E-3FAD-5E81-BB1A-0D9AD673E725}"/>
              </a:ext>
            </a:extLst>
          </p:cNvPr>
          <p:cNvSpPr>
            <a:spLocks noGrp="1"/>
          </p:cNvSpPr>
          <p:nvPr>
            <p:ph type="sldNum" sz="quarter" idx="4294967295"/>
          </p:nvPr>
        </p:nvSpPr>
        <p:spPr>
          <a:xfrm>
            <a:off x="0" y="13205637"/>
            <a:ext cx="4338084" cy="491649"/>
          </a:xfrm>
          <a:prstGeom prst="rect">
            <a:avLst/>
          </a:prstGeom>
        </p:spPr>
        <p:txBody>
          <a:bodyPr/>
          <a:lstStyle/>
          <a:p>
            <a:pPr algn="ctr"/>
            <a:fld id="{86CB4B4D-7CA3-9044-876B-883B54F8677D}" type="slidenum">
              <a:rPr lang="en-ZA" smtClean="0">
                <a:solidFill>
                  <a:schemeClr val="bg1"/>
                </a:solidFill>
              </a:rPr>
              <a:pPr algn="ctr"/>
              <a:t>19</a:t>
            </a:fld>
            <a:endParaRPr lang="en-ZA" dirty="0">
              <a:solidFill>
                <a:schemeClr val="bg1"/>
              </a:solidFill>
            </a:endParaRPr>
          </a:p>
        </p:txBody>
      </p:sp>
    </p:spTree>
    <p:extLst>
      <p:ext uri="{BB962C8B-B14F-4D97-AF65-F5344CB8AC3E}">
        <p14:creationId xmlns:p14="http://schemas.microsoft.com/office/powerpoint/2010/main" val="401000231"/>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4143375" cy="13716000"/>
          </a:xfrm>
          <a:prstGeom prst="rect">
            <a:avLst/>
          </a:prstGeom>
          <a:solidFill>
            <a:srgbClr val="0D7E40"/>
          </a:solidFill>
          <a:ln>
            <a:solidFill>
              <a:srgbClr val="0D7E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5" name="Title 1"/>
          <p:cNvSpPr txBox="1">
            <a:spLocks/>
          </p:cNvSpPr>
          <p:nvPr/>
        </p:nvSpPr>
        <p:spPr>
          <a:xfrm>
            <a:off x="4171516" y="28033"/>
            <a:ext cx="20199784" cy="1523206"/>
          </a:xfrm>
          <a:prstGeom prst="rect">
            <a:avLst/>
          </a:prstGeom>
        </p:spPr>
        <p:txBody>
          <a:bodyPr anchor="ctr">
            <a:normAutofit/>
          </a:bodyPr>
          <a:lstStyle>
            <a:lvl1pPr algn="l" defTabSz="1827886" rtl="0" eaLnBrk="1" latinLnBrk="0" hangingPunct="1">
              <a:lnSpc>
                <a:spcPct val="80000"/>
              </a:lnSpc>
              <a:spcBef>
                <a:spcPct val="0"/>
              </a:spcBef>
              <a:buNone/>
              <a:defRPr sz="9995" kern="1200" cap="all" spc="200" baseline="0">
                <a:solidFill>
                  <a:schemeClr val="tx1">
                    <a:lumMod val="95000"/>
                    <a:lumOff val="5000"/>
                  </a:schemeClr>
                </a:solidFill>
                <a:latin typeface="+mj-lt"/>
                <a:ea typeface="+mj-ea"/>
                <a:cs typeface="+mj-cs"/>
              </a:defRPr>
            </a:lvl1pPr>
          </a:lstStyle>
          <a:p>
            <a:pPr algn="ctr"/>
            <a:r>
              <a:rPr lang="en-ZA" sz="7996" b="1" dirty="0">
                <a:solidFill>
                  <a:schemeClr val="tx1"/>
                </a:solidFill>
                <a:latin typeface="Arial" panose="020B0604020202020204" pitchFamily="34" charset="0"/>
                <a:cs typeface="Arial" panose="020B0604020202020204" pitchFamily="34" charset="0"/>
              </a:rPr>
              <a:t>AIM</a:t>
            </a:r>
          </a:p>
        </p:txBody>
      </p:sp>
      <p:sp>
        <p:nvSpPr>
          <p:cNvPr id="6" name="Content Placeholder 2"/>
          <p:cNvSpPr txBox="1">
            <a:spLocks/>
          </p:cNvSpPr>
          <p:nvPr/>
        </p:nvSpPr>
        <p:spPr>
          <a:xfrm>
            <a:off x="5150031" y="4027819"/>
            <a:ext cx="18679886" cy="2830181"/>
          </a:xfrm>
          <a:prstGeom prst="rect">
            <a:avLst/>
          </a:prstGeom>
          <a:noFill/>
          <a:ln w="15875" cap="flat" cmpd="sng" algn="ctr">
            <a:noFill/>
            <a:prstDash val="solid"/>
          </a:ln>
        </p:spPr>
        <p:style>
          <a:lnRef idx="2">
            <a:schemeClr val="dk1"/>
          </a:lnRef>
          <a:fillRef idx="1">
            <a:schemeClr val="lt1"/>
          </a:fillRef>
          <a:effectRef idx="0">
            <a:schemeClr val="dk1"/>
          </a:effectRef>
          <a:fontRef idx="minor">
            <a:schemeClr val="dk1"/>
          </a:fontRef>
        </p:style>
        <p:txBody>
          <a:bodyPr anchor="ctr">
            <a:noAutofit/>
          </a:bodyPr>
          <a:lstStyle>
            <a:lvl1pPr marL="182789" indent="-182789" algn="l" defTabSz="1827886" rtl="0" eaLnBrk="1" latinLnBrk="0" hangingPunct="1">
              <a:lnSpc>
                <a:spcPct val="90000"/>
              </a:lnSpc>
              <a:spcBef>
                <a:spcPts val="2399"/>
              </a:spcBef>
              <a:spcAft>
                <a:spcPts val="400"/>
              </a:spcAft>
              <a:buClr>
                <a:schemeClr val="accent1"/>
              </a:buClr>
              <a:buSzPct val="100000"/>
              <a:buFont typeface="Tw Cen MT" panose="020B0602020104020603" pitchFamily="34" charset="0"/>
              <a:buChar char=" "/>
              <a:defRPr sz="4398" kern="1200">
                <a:solidFill>
                  <a:schemeClr val="dk1"/>
                </a:solidFill>
                <a:latin typeface="+mn-lt"/>
                <a:ea typeface="+mn-ea"/>
                <a:cs typeface="+mn-cs"/>
              </a:defRPr>
            </a:lvl1pPr>
            <a:lvl2pPr marL="530087" indent="-274183" algn="l" defTabSz="1827886" rtl="0" eaLnBrk="1" latinLnBrk="0" hangingPunct="1">
              <a:lnSpc>
                <a:spcPct val="90000"/>
              </a:lnSpc>
              <a:spcBef>
                <a:spcPts val="400"/>
              </a:spcBef>
              <a:spcAft>
                <a:spcPts val="800"/>
              </a:spcAft>
              <a:buClr>
                <a:schemeClr val="accent1"/>
              </a:buClr>
              <a:buFont typeface="Wingdings 3" pitchFamily="18" charset="2"/>
              <a:buChar char=""/>
              <a:defRPr sz="3598" kern="1200">
                <a:solidFill>
                  <a:schemeClr val="dk1"/>
                </a:solidFill>
                <a:latin typeface="+mn-lt"/>
                <a:ea typeface="+mn-ea"/>
                <a:cs typeface="+mn-cs"/>
              </a:defRPr>
            </a:lvl2pPr>
            <a:lvl3pPr marL="895664"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3pPr>
            <a:lvl4pPr marL="1188126"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4pPr>
            <a:lvl5pPr marL="1553703"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5pPr>
            <a:lvl6pPr marL="1827886"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6pPr>
            <a:lvl7pPr marL="2120347"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7pPr>
            <a:lvl8pPr marL="2431088"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8pPr>
            <a:lvl9pPr marL="2723550"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9pPr>
          </a:lstStyle>
          <a:p>
            <a:pPr marL="0" indent="0">
              <a:lnSpc>
                <a:spcPct val="170000"/>
              </a:lnSpc>
              <a:spcBef>
                <a:spcPts val="0"/>
              </a:spcBef>
              <a:spcAft>
                <a:spcPts val="0"/>
              </a:spcAft>
              <a:buFont typeface="Tw Cen MT" panose="020B0602020104020603" pitchFamily="34" charset="0"/>
              <a:buNone/>
            </a:pPr>
            <a:r>
              <a:rPr lang="en-ZA" sz="4000" dirty="0">
                <a:solidFill>
                  <a:schemeClr val="tx1"/>
                </a:solidFill>
                <a:latin typeface="Arial" panose="020B0604020202020204" pitchFamily="34" charset="0"/>
                <a:cs typeface="Arial" panose="020B0604020202020204" pitchFamily="34" charset="0"/>
              </a:rPr>
              <a:t>The aim of the presentation is to brief Joint Standing Committee on Defence on the  Military Ombud Annual Performance Plan for the FY2023/ and implementation of its recommendations</a:t>
            </a:r>
            <a:endParaRPr lang="en-ZA" sz="4000" b="1" i="1" dirty="0">
              <a:solidFill>
                <a:schemeClr val="tx1">
                  <a:lumMod val="95000"/>
                  <a:lumOff val="5000"/>
                </a:schemeClr>
              </a:solidFill>
              <a:latin typeface="Arial" panose="020B0604020202020204" pitchFamily="34" charset="0"/>
              <a:cs typeface="Arial" panose="020B0604020202020204" pitchFamily="34" charset="0"/>
            </a:endParaRPr>
          </a:p>
        </p:txBody>
      </p:sp>
      <p:grpSp>
        <p:nvGrpSpPr>
          <p:cNvPr id="7" name="Group 6"/>
          <p:cNvGrpSpPr/>
          <p:nvPr/>
        </p:nvGrpSpPr>
        <p:grpSpPr>
          <a:xfrm>
            <a:off x="4171516" y="8972550"/>
            <a:ext cx="9327087" cy="4743450"/>
            <a:chOff x="1812863" y="279082"/>
            <a:chExt cx="15976723" cy="7990046"/>
          </a:xfrm>
        </p:grpSpPr>
        <p:sp>
          <p:nvSpPr>
            <p:cNvPr id="8" name="Shape 303"/>
            <p:cNvSpPr/>
            <p:nvPr/>
          </p:nvSpPr>
          <p:spPr>
            <a:xfrm>
              <a:off x="1812863" y="279082"/>
              <a:ext cx="15646461" cy="7990046"/>
            </a:xfrm>
            <a:prstGeom prst="rect">
              <a:avLst/>
            </a:prstGeom>
            <a:solidFill>
              <a:srgbClr val="0C7F40"/>
            </a:solidFill>
            <a:ln w="12700">
              <a:miter lim="400000"/>
            </a:ln>
          </p:spPr>
          <p:txBody>
            <a:bodyPr lIns="0" tIns="0" rIns="0" bIns="0" anchor="ctr"/>
            <a:lstStyle/>
            <a:p>
              <a:pPr lvl="0" algn="ctr">
                <a:defRPr>
                  <a:solidFill>
                    <a:srgbClr val="FFFFFF"/>
                  </a:solidFill>
                  <a:latin typeface="Lato Light"/>
                  <a:ea typeface="Lato Light"/>
                  <a:cs typeface="Lato Light"/>
                  <a:sym typeface="Lato Light"/>
                </a:defRPr>
              </a:pPr>
              <a:endParaRPr/>
            </a:p>
          </p:txBody>
        </p:sp>
        <p:pic>
          <p:nvPicPr>
            <p:cNvPr id="9" name="Picture 8"/>
            <p:cNvPicPr>
              <a:picLocks noChangeAspect="1"/>
            </p:cNvPicPr>
            <p:nvPr/>
          </p:nvPicPr>
          <p:blipFill>
            <a:blip r:embed="rId3"/>
            <a:stretch>
              <a:fillRect/>
            </a:stretch>
          </p:blipFill>
          <p:spPr>
            <a:xfrm>
              <a:off x="2041464" y="639603"/>
              <a:ext cx="15748122" cy="7629525"/>
            </a:xfrm>
            <a:prstGeom prst="rect">
              <a:avLst/>
            </a:prstGeom>
          </p:spPr>
        </p:pic>
      </p:grpSp>
      <p:grpSp>
        <p:nvGrpSpPr>
          <p:cNvPr id="11" name="Group 10"/>
          <p:cNvGrpSpPr/>
          <p:nvPr/>
        </p:nvGrpSpPr>
        <p:grpSpPr>
          <a:xfrm>
            <a:off x="28141" y="269838"/>
            <a:ext cx="4115234" cy="5191435"/>
            <a:chOff x="28141" y="859778"/>
            <a:chExt cx="4115234" cy="5191435"/>
          </a:xfrm>
        </p:grpSpPr>
        <p:pic>
          <p:nvPicPr>
            <p:cNvPr id="3" name="image5.png"/>
            <p:cNvPicPr/>
            <p:nvPr/>
          </p:nvPicPr>
          <p:blipFill>
            <a:blip r:embed="rId4"/>
            <a:stretch>
              <a:fillRect/>
            </a:stretch>
          </p:blipFill>
          <p:spPr>
            <a:xfrm>
              <a:off x="28141" y="859778"/>
              <a:ext cx="4115234" cy="3880663"/>
            </a:xfrm>
            <a:prstGeom prst="rect">
              <a:avLst/>
            </a:prstGeom>
            <a:ln w="12700">
              <a:miter lim="400000"/>
            </a:ln>
          </p:spPr>
        </p:pic>
        <p:sp>
          <p:nvSpPr>
            <p:cNvPr id="10" name="Shape 294"/>
            <p:cNvSpPr/>
            <p:nvPr/>
          </p:nvSpPr>
          <p:spPr>
            <a:xfrm>
              <a:off x="28141" y="4804722"/>
              <a:ext cx="4115234" cy="1246491"/>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spAutoFit/>
            </a:bodyPr>
            <a:lstStyle>
              <a:lvl1pPr defTabSz="1632753">
                <a:defRPr sz="3500" cap="all">
                  <a:solidFill>
                    <a:srgbClr val="FFDE17"/>
                  </a:solidFill>
                  <a:latin typeface="Impact"/>
                  <a:ea typeface="Impact"/>
                  <a:cs typeface="Impact"/>
                  <a:sym typeface="Impact"/>
                </a:defRPr>
              </a:lvl1pPr>
            </a:lstStyle>
            <a:p>
              <a:pPr lvl="0" algn="ctr">
                <a:defRPr sz="1800" cap="none">
                  <a:solidFill>
                    <a:srgbClr val="000000"/>
                  </a:solidFill>
                </a:defRPr>
              </a:pPr>
              <a:r>
                <a:rPr sz="2500" cap="all" dirty="0">
                  <a:solidFill>
                    <a:srgbClr val="FFDE17"/>
                  </a:solidFill>
                  <a:latin typeface="Arial Black" panose="020B0A04020102020204" pitchFamily="34" charset="0"/>
                </a:rPr>
                <a:t>Independent </a:t>
              </a:r>
              <a:endParaRPr lang="en-ZA" sz="2500" cap="all" dirty="0">
                <a:solidFill>
                  <a:srgbClr val="FFDE17"/>
                </a:solidFill>
                <a:latin typeface="Arial Black" panose="020B0A04020102020204" pitchFamily="34" charset="0"/>
              </a:endParaRPr>
            </a:p>
            <a:p>
              <a:pPr lvl="0" algn="ctr">
                <a:defRPr sz="1800" cap="none">
                  <a:solidFill>
                    <a:srgbClr val="000000"/>
                  </a:solidFill>
                </a:defRPr>
              </a:pPr>
              <a:r>
                <a:rPr lang="en-ZA" sz="2500" cap="all" dirty="0">
                  <a:solidFill>
                    <a:srgbClr val="FFDE17"/>
                  </a:solidFill>
                  <a:latin typeface="Arial Black" panose="020B0A04020102020204" pitchFamily="34" charset="0"/>
                </a:rPr>
                <a:t>&amp;</a:t>
              </a:r>
            </a:p>
            <a:p>
              <a:pPr lvl="0" algn="ctr">
                <a:defRPr sz="1800" cap="none">
                  <a:solidFill>
                    <a:srgbClr val="000000"/>
                  </a:solidFill>
                </a:defRPr>
              </a:pPr>
              <a:r>
                <a:rPr sz="2500" cap="all" dirty="0">
                  <a:solidFill>
                    <a:srgbClr val="FFDE17"/>
                  </a:solidFill>
                  <a:latin typeface="Arial Black" panose="020B0A04020102020204" pitchFamily="34" charset="0"/>
                </a:rPr>
                <a:t>Impartial</a:t>
              </a:r>
            </a:p>
          </p:txBody>
        </p:sp>
      </p:grpSp>
      <p:sp>
        <p:nvSpPr>
          <p:cNvPr id="13" name="Slide Number Placeholder 12">
            <a:extLst>
              <a:ext uri="{FF2B5EF4-FFF2-40B4-BE49-F238E27FC236}">
                <a16:creationId xmlns:a16="http://schemas.microsoft.com/office/drawing/2014/main" id="{A9285060-F9AB-63DD-E7B5-0F6C9FC5EAC3}"/>
              </a:ext>
            </a:extLst>
          </p:cNvPr>
          <p:cNvSpPr>
            <a:spLocks noGrp="1"/>
          </p:cNvSpPr>
          <p:nvPr>
            <p:ph type="sldNum" sz="quarter" idx="4294967295"/>
          </p:nvPr>
        </p:nvSpPr>
        <p:spPr>
          <a:xfrm>
            <a:off x="0" y="13205637"/>
            <a:ext cx="4338084" cy="491649"/>
          </a:xfrm>
          <a:prstGeom prst="rect">
            <a:avLst/>
          </a:prstGeom>
        </p:spPr>
        <p:txBody>
          <a:bodyPr/>
          <a:lstStyle/>
          <a:p>
            <a:pPr algn="ctr"/>
            <a:fld id="{86CB4B4D-7CA3-9044-876B-883B54F8677D}" type="slidenum">
              <a:rPr lang="en-ZA" smtClean="0">
                <a:solidFill>
                  <a:schemeClr val="bg1"/>
                </a:solidFill>
              </a:rPr>
              <a:pPr algn="ctr"/>
              <a:t>2</a:t>
            </a:fld>
            <a:endParaRPr lang="en-ZA" dirty="0">
              <a:solidFill>
                <a:schemeClr val="bg1"/>
              </a:solidFill>
            </a:endParaRPr>
          </a:p>
        </p:txBody>
      </p:sp>
    </p:spTree>
    <p:extLst>
      <p:ext uri="{BB962C8B-B14F-4D97-AF65-F5344CB8AC3E}">
        <p14:creationId xmlns:p14="http://schemas.microsoft.com/office/powerpoint/2010/main" val="3788408215"/>
      </p:ext>
    </p:extLst>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4143375" cy="13716000"/>
          </a:xfrm>
          <a:prstGeom prst="rect">
            <a:avLst/>
          </a:prstGeom>
          <a:solidFill>
            <a:srgbClr val="0D7E40"/>
          </a:solidFill>
          <a:ln>
            <a:solidFill>
              <a:srgbClr val="0D7E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1" name="Content Placeholder 2"/>
          <p:cNvSpPr txBox="1">
            <a:spLocks/>
          </p:cNvSpPr>
          <p:nvPr/>
        </p:nvSpPr>
        <p:spPr>
          <a:xfrm>
            <a:off x="4333545" y="1275907"/>
            <a:ext cx="18746122" cy="12121027"/>
          </a:xfrm>
          <a:prstGeom prst="rect">
            <a:avLst/>
          </a:prstGeom>
          <a:noFill/>
          <a:ln w="15875" cap="flat" cmpd="sng" algn="ctr">
            <a:noFill/>
            <a:prstDash val="solid"/>
          </a:ln>
        </p:spPr>
        <p:style>
          <a:lnRef idx="2">
            <a:schemeClr val="dk1"/>
          </a:lnRef>
          <a:fillRef idx="1">
            <a:schemeClr val="lt1"/>
          </a:fillRef>
          <a:effectRef idx="0">
            <a:schemeClr val="dk1"/>
          </a:effectRef>
          <a:fontRef idx="minor">
            <a:schemeClr val="dk1"/>
          </a:fontRef>
        </p:style>
        <p:txBody>
          <a:bodyPr>
            <a:noAutofit/>
          </a:bodyPr>
          <a:lstStyle>
            <a:lvl1pPr marL="182789" indent="-182789" algn="l" defTabSz="1827886" rtl="0" eaLnBrk="1" latinLnBrk="0" hangingPunct="1">
              <a:lnSpc>
                <a:spcPct val="90000"/>
              </a:lnSpc>
              <a:spcBef>
                <a:spcPts val="2399"/>
              </a:spcBef>
              <a:spcAft>
                <a:spcPts val="400"/>
              </a:spcAft>
              <a:buClr>
                <a:schemeClr val="accent1"/>
              </a:buClr>
              <a:buSzPct val="100000"/>
              <a:buFont typeface="Tw Cen MT" panose="020B0602020104020603" pitchFamily="34" charset="0"/>
              <a:buChar char=" "/>
              <a:defRPr sz="4398" kern="1200">
                <a:solidFill>
                  <a:schemeClr val="dk1"/>
                </a:solidFill>
                <a:latin typeface="+mn-lt"/>
                <a:ea typeface="+mn-ea"/>
                <a:cs typeface="+mn-cs"/>
              </a:defRPr>
            </a:lvl1pPr>
            <a:lvl2pPr marL="530087" indent="-274183" algn="l" defTabSz="1827886" rtl="0" eaLnBrk="1" latinLnBrk="0" hangingPunct="1">
              <a:lnSpc>
                <a:spcPct val="90000"/>
              </a:lnSpc>
              <a:spcBef>
                <a:spcPts val="400"/>
              </a:spcBef>
              <a:spcAft>
                <a:spcPts val="800"/>
              </a:spcAft>
              <a:buClr>
                <a:schemeClr val="accent1"/>
              </a:buClr>
              <a:buFont typeface="Wingdings 3" pitchFamily="18" charset="2"/>
              <a:buChar char=""/>
              <a:defRPr sz="3598" kern="1200">
                <a:solidFill>
                  <a:schemeClr val="dk1"/>
                </a:solidFill>
                <a:latin typeface="+mn-lt"/>
                <a:ea typeface="+mn-ea"/>
                <a:cs typeface="+mn-cs"/>
              </a:defRPr>
            </a:lvl2pPr>
            <a:lvl3pPr marL="895664"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3pPr>
            <a:lvl4pPr marL="1188126"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4pPr>
            <a:lvl5pPr marL="1553703"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5pPr>
            <a:lvl6pPr marL="1827886"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6pPr>
            <a:lvl7pPr marL="2120347"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7pPr>
            <a:lvl8pPr marL="2431088"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8pPr>
            <a:lvl9pPr marL="2723550"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9pPr>
          </a:lstStyle>
          <a:p>
            <a:pPr algn="just">
              <a:lnSpc>
                <a:spcPct val="100000"/>
              </a:lnSpc>
              <a:spcBef>
                <a:spcPts val="0"/>
              </a:spcBef>
              <a:spcAft>
                <a:spcPts val="0"/>
              </a:spcAft>
            </a:pPr>
            <a:r>
              <a:rPr lang="en-GB" sz="2800" b="1" dirty="0">
                <a:latin typeface="Arial" panose="020B0604020202020204" pitchFamily="34" charset="0"/>
                <a:cs typeface="Arial" panose="020B0604020202020204" pitchFamily="34" charset="0"/>
              </a:rPr>
              <a:t> </a:t>
            </a:r>
            <a:endParaRPr lang="en-ZA" sz="2800" dirty="0">
              <a:latin typeface="Arial" panose="020B0604020202020204" pitchFamily="34" charset="0"/>
              <a:cs typeface="Arial" panose="020B0604020202020204" pitchFamily="34" charset="0"/>
            </a:endParaRPr>
          </a:p>
          <a:p>
            <a:pPr algn="just">
              <a:lnSpc>
                <a:spcPct val="100000"/>
              </a:lnSpc>
              <a:spcBef>
                <a:spcPts val="0"/>
              </a:spcBef>
              <a:spcAft>
                <a:spcPts val="0"/>
              </a:spcAft>
            </a:pPr>
            <a:r>
              <a:rPr lang="en-GB" sz="2800" b="1" dirty="0">
                <a:latin typeface="Arial" panose="020B0604020202020204" pitchFamily="34" charset="0"/>
                <a:cs typeface="Arial" panose="020B0604020202020204" pitchFamily="34" charset="0"/>
              </a:rPr>
              <a:t> </a:t>
            </a:r>
            <a:endParaRPr lang="en-ZA" sz="2800" b="1" dirty="0">
              <a:latin typeface="Arial" panose="020B0604020202020204" pitchFamily="34" charset="0"/>
              <a:cs typeface="Arial" panose="020B0604020202020204" pitchFamily="34" charset="0"/>
            </a:endParaRPr>
          </a:p>
        </p:txBody>
      </p:sp>
      <p:grpSp>
        <p:nvGrpSpPr>
          <p:cNvPr id="15" name="Group 14"/>
          <p:cNvGrpSpPr/>
          <p:nvPr/>
        </p:nvGrpSpPr>
        <p:grpSpPr>
          <a:xfrm>
            <a:off x="28141" y="269843"/>
            <a:ext cx="4115234" cy="5191435"/>
            <a:chOff x="28141" y="859778"/>
            <a:chExt cx="4115234" cy="5191435"/>
          </a:xfrm>
        </p:grpSpPr>
        <p:pic>
          <p:nvPicPr>
            <p:cNvPr id="16" name="image5.png"/>
            <p:cNvPicPr/>
            <p:nvPr/>
          </p:nvPicPr>
          <p:blipFill>
            <a:blip r:embed="rId2"/>
            <a:stretch>
              <a:fillRect/>
            </a:stretch>
          </p:blipFill>
          <p:spPr>
            <a:xfrm>
              <a:off x="28141" y="859778"/>
              <a:ext cx="4115234" cy="3880663"/>
            </a:xfrm>
            <a:prstGeom prst="rect">
              <a:avLst/>
            </a:prstGeom>
            <a:ln w="12700">
              <a:miter lim="400000"/>
            </a:ln>
          </p:spPr>
        </p:pic>
        <p:sp>
          <p:nvSpPr>
            <p:cNvPr id="17" name="Shape 294"/>
            <p:cNvSpPr/>
            <p:nvPr/>
          </p:nvSpPr>
          <p:spPr>
            <a:xfrm>
              <a:off x="28141" y="4804722"/>
              <a:ext cx="4115234" cy="1246491"/>
            </a:xfrm>
            <a:prstGeom prst="rect">
              <a:avLst/>
            </a:prstGeom>
            <a:ln w="12700">
              <a:miter lim="400000"/>
            </a:ln>
            <a:extLst>
              <a:ext uri="{C572A759-6A51-4108-AA02-DFA0A04FC94B}">
                <ma14:wrappingTextBoxFlag xmlns="" xmlns:ma14="http://schemas.microsoft.com/office/mac/drawingml/2011/main" val="1"/>
              </a:ext>
            </a:extLst>
          </p:spPr>
          <p:txBody>
            <a:bodyPr wrap="square" lIns="45718" tIns="45718" rIns="45718" bIns="45718">
              <a:spAutoFit/>
            </a:bodyPr>
            <a:lstStyle>
              <a:lvl1pPr defTabSz="1632753">
                <a:defRPr sz="3500" cap="all">
                  <a:solidFill>
                    <a:srgbClr val="FFDE17"/>
                  </a:solidFill>
                  <a:latin typeface="Impact"/>
                  <a:ea typeface="Impact"/>
                  <a:cs typeface="Impact"/>
                  <a:sym typeface="Impact"/>
                </a:defRPr>
              </a:lvl1pPr>
            </a:lstStyle>
            <a:p>
              <a:pPr lvl="0" algn="ctr">
                <a:defRPr sz="1800" cap="none">
                  <a:solidFill>
                    <a:srgbClr val="000000"/>
                  </a:solidFill>
                </a:defRPr>
              </a:pPr>
              <a:r>
                <a:rPr sz="2500" cap="all" dirty="0">
                  <a:solidFill>
                    <a:srgbClr val="FFDE17"/>
                  </a:solidFill>
                  <a:latin typeface="Arial Black" panose="020B0A04020102020204" pitchFamily="34" charset="0"/>
                </a:rPr>
                <a:t>Independent </a:t>
              </a:r>
              <a:endParaRPr lang="en-ZA" sz="2500" cap="all" dirty="0">
                <a:solidFill>
                  <a:srgbClr val="FFDE17"/>
                </a:solidFill>
                <a:latin typeface="Arial Black" panose="020B0A04020102020204" pitchFamily="34" charset="0"/>
              </a:endParaRPr>
            </a:p>
            <a:p>
              <a:pPr lvl="0" algn="ctr">
                <a:defRPr sz="1800" cap="none">
                  <a:solidFill>
                    <a:srgbClr val="000000"/>
                  </a:solidFill>
                </a:defRPr>
              </a:pPr>
              <a:r>
                <a:rPr lang="en-ZA" sz="2500" cap="all" dirty="0">
                  <a:solidFill>
                    <a:srgbClr val="FFDE17"/>
                  </a:solidFill>
                  <a:latin typeface="Arial Black" panose="020B0A04020102020204" pitchFamily="34" charset="0"/>
                </a:rPr>
                <a:t>&amp;</a:t>
              </a:r>
            </a:p>
            <a:p>
              <a:pPr lvl="0" algn="ctr">
                <a:defRPr sz="1800" cap="none">
                  <a:solidFill>
                    <a:srgbClr val="000000"/>
                  </a:solidFill>
                </a:defRPr>
              </a:pPr>
              <a:r>
                <a:rPr sz="2500" cap="all" dirty="0">
                  <a:solidFill>
                    <a:srgbClr val="FFDE17"/>
                  </a:solidFill>
                  <a:latin typeface="Arial Black" panose="020B0A04020102020204" pitchFamily="34" charset="0"/>
                </a:rPr>
                <a:t>Impartial</a:t>
              </a:r>
            </a:p>
          </p:txBody>
        </p:sp>
      </p:grpSp>
      <p:graphicFrame>
        <p:nvGraphicFramePr>
          <p:cNvPr id="4" name="Table 3"/>
          <p:cNvGraphicFramePr>
            <a:graphicFrameLocks noGrp="1"/>
          </p:cNvGraphicFramePr>
          <p:nvPr>
            <p:extLst>
              <p:ext uri="{D42A27DB-BD31-4B8C-83A1-F6EECF244321}">
                <p14:modId xmlns:p14="http://schemas.microsoft.com/office/powerpoint/2010/main" val="184756069"/>
              </p:ext>
            </p:extLst>
          </p:nvPr>
        </p:nvGraphicFramePr>
        <p:xfrm>
          <a:off x="4670854" y="1521938"/>
          <a:ext cx="19231137" cy="12280449"/>
        </p:xfrm>
        <a:graphic>
          <a:graphicData uri="http://schemas.openxmlformats.org/drawingml/2006/table">
            <a:tbl>
              <a:tblPr firstRow="1" bandRow="1">
                <a:tableStyleId>{5940675A-B579-460E-94D1-54222C63F5DA}</a:tableStyleId>
              </a:tblPr>
              <a:tblGrid>
                <a:gridCol w="9503227">
                  <a:extLst>
                    <a:ext uri="{9D8B030D-6E8A-4147-A177-3AD203B41FA5}">
                      <a16:colId xmlns:a16="http://schemas.microsoft.com/office/drawing/2014/main" val="20000"/>
                    </a:ext>
                  </a:extLst>
                </a:gridCol>
                <a:gridCol w="9727910">
                  <a:extLst>
                    <a:ext uri="{9D8B030D-6E8A-4147-A177-3AD203B41FA5}">
                      <a16:colId xmlns:a16="http://schemas.microsoft.com/office/drawing/2014/main" val="20001"/>
                    </a:ext>
                  </a:extLst>
                </a:gridCol>
              </a:tblGrid>
              <a:tr h="2373488">
                <a:tc>
                  <a:txBody>
                    <a:bodyPr/>
                    <a:lstStyle/>
                    <a:p>
                      <a:pPr marL="0" marR="0" lvl="0" indent="0" algn="l" defTabSz="1827886" rtl="0" eaLnBrk="1" fontAlgn="auto" latinLnBrk="0" hangingPunct="1">
                        <a:lnSpc>
                          <a:spcPct val="100000"/>
                        </a:lnSpc>
                        <a:spcBef>
                          <a:spcPts val="0"/>
                        </a:spcBef>
                        <a:spcAft>
                          <a:spcPts val="0"/>
                        </a:spcAft>
                        <a:buClrTx/>
                        <a:buSzTx/>
                        <a:buFontTx/>
                        <a:buNone/>
                        <a:tabLst/>
                        <a:defRPr/>
                      </a:pPr>
                      <a:r>
                        <a:rPr lang="en-ZA" sz="2400" u="sng" dirty="0">
                          <a:latin typeface="Arial" panose="020B0604020202020204" pitchFamily="34" charset="0"/>
                          <a:cs typeface="Arial" panose="020B0604020202020204" pitchFamily="34" charset="0"/>
                        </a:rPr>
                        <a:t>MOD&amp;MV Priorities</a:t>
                      </a:r>
                      <a:r>
                        <a:rPr lang="en-ZA" sz="2400" dirty="0">
                          <a:latin typeface="Arial" panose="020B0604020202020204" pitchFamily="34" charset="0"/>
                          <a:cs typeface="Arial" panose="020B0604020202020204" pitchFamily="34" charset="0"/>
                        </a:rPr>
                        <a:t>. </a:t>
                      </a:r>
                      <a:r>
                        <a:rPr lang="en-ZA" sz="2400" kern="1200" dirty="0">
                          <a:solidFill>
                            <a:schemeClr val="tx1"/>
                          </a:solidFill>
                          <a:effectLst/>
                          <a:latin typeface="Arial" panose="020B0604020202020204" pitchFamily="34" charset="0"/>
                          <a:ea typeface="+mn-ea"/>
                          <a:cs typeface="Arial" panose="020B0604020202020204" pitchFamily="34" charset="0"/>
                        </a:rPr>
                        <a:t>The evolving Ministerial Priorities for the 2020 – 2025 planning period that give impetus to the execution of the Military Ombud mandate through ministerial direction over the short-, medium- and long term within available resources are confirmed as follows:</a:t>
                      </a:r>
                    </a:p>
                    <a:p>
                      <a:endParaRPr lang="en-ZA" sz="2400" dirty="0">
                        <a:latin typeface="Arial" panose="020B0604020202020204" pitchFamily="34" charset="0"/>
                        <a:cs typeface="Arial" panose="020B0604020202020204" pitchFamily="34" charset="0"/>
                      </a:endParaRPr>
                    </a:p>
                  </a:txBody>
                  <a:tcPr/>
                </a:tc>
                <a:tc>
                  <a:txBody>
                    <a:bodyPr/>
                    <a:lstStyle/>
                    <a:p>
                      <a:pPr marL="98425" marR="0" lvl="0" indent="0" algn="l" defTabSz="1827886" rtl="0" eaLnBrk="1" fontAlgn="auto" latinLnBrk="0" hangingPunct="1">
                        <a:lnSpc>
                          <a:spcPct val="100000"/>
                        </a:lnSpc>
                        <a:spcBef>
                          <a:spcPts val="0"/>
                        </a:spcBef>
                        <a:spcAft>
                          <a:spcPts val="0"/>
                        </a:spcAft>
                        <a:buClrTx/>
                        <a:buSzTx/>
                        <a:buFontTx/>
                        <a:buNone/>
                        <a:tabLst/>
                        <a:defRPr/>
                      </a:pPr>
                      <a:r>
                        <a:rPr lang="en-ZA" sz="2400" u="sng" dirty="0">
                          <a:latin typeface="Arial" panose="020B0604020202020204" pitchFamily="34" charset="0"/>
                          <a:cs typeface="Arial" panose="020B0604020202020204" pitchFamily="34" charset="0"/>
                        </a:rPr>
                        <a:t>Military Ombud Focus Areas</a:t>
                      </a:r>
                      <a:r>
                        <a:rPr lang="en-ZA" sz="2400" dirty="0">
                          <a:latin typeface="Arial" panose="020B0604020202020204" pitchFamily="34" charset="0"/>
                          <a:cs typeface="Arial" panose="020B0604020202020204" pitchFamily="34" charset="0"/>
                        </a:rPr>
                        <a:t>. </a:t>
                      </a:r>
                      <a:r>
                        <a:rPr lang="en-ZA" sz="2400" kern="1200" dirty="0">
                          <a:solidFill>
                            <a:schemeClr val="tx1"/>
                          </a:solidFill>
                          <a:effectLst/>
                          <a:latin typeface="Arial" panose="020B0604020202020204" pitchFamily="34" charset="0"/>
                          <a:ea typeface="+mn-ea"/>
                          <a:cs typeface="Arial" panose="020B0604020202020204" pitchFamily="34" charset="0"/>
                        </a:rPr>
                        <a:t>In support of the Revised MTSF Foundational Pillars and Apex Priorities of Government and MOD&amp;MV’s priorities the Military Ombud identified the following seven (7) focus areas which were also presented to the Portfolio Committee on Defence and Military Veterans (PCD) in February 2021:</a:t>
                      </a:r>
                    </a:p>
                    <a:p>
                      <a:pPr marL="98425" marR="0" lvl="0" indent="0" algn="l" defTabSz="1827886" rtl="0" eaLnBrk="1" fontAlgn="auto" latinLnBrk="0" hangingPunct="1">
                        <a:lnSpc>
                          <a:spcPct val="100000"/>
                        </a:lnSpc>
                        <a:spcBef>
                          <a:spcPts val="0"/>
                        </a:spcBef>
                        <a:spcAft>
                          <a:spcPts val="0"/>
                        </a:spcAft>
                        <a:buClrTx/>
                        <a:buSzTx/>
                        <a:buFontTx/>
                        <a:buNone/>
                        <a:tabLst/>
                        <a:defRPr/>
                      </a:pPr>
                      <a:endParaRPr lang="en-ZA"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1159145">
                <a:tc>
                  <a:txBody>
                    <a:bodyPr/>
                    <a:lstStyle/>
                    <a:p>
                      <a:pPr marL="457200" marR="0" lvl="0" indent="-457200" algn="l" defTabSz="1827886"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tn-ZA" sz="2400" u="sng" dirty="0">
                          <a:latin typeface="Arial" panose="020B0604020202020204" pitchFamily="34" charset="0"/>
                          <a:cs typeface="Arial" panose="020B0604020202020204" pitchFamily="34" charset="0"/>
                        </a:rPr>
                        <a:t>Strategic Direction</a:t>
                      </a:r>
                      <a:r>
                        <a:rPr lang="tn-ZA" sz="2400" dirty="0">
                          <a:latin typeface="Arial" panose="020B0604020202020204" pitchFamily="34" charset="0"/>
                          <a:cs typeface="Arial" panose="020B0604020202020204" pitchFamily="34" charset="0"/>
                        </a:rPr>
                        <a:t>.  This priority relates to ensuring the provision of Ministerial </a:t>
                      </a:r>
                      <a:r>
                        <a:rPr lang="en-GB" sz="2400" dirty="0">
                          <a:latin typeface="Arial" panose="020B0604020202020204" pitchFamily="34" charset="0"/>
                          <a:cs typeface="Arial" panose="020B0604020202020204" pitchFamily="34" charset="0"/>
                        </a:rPr>
                        <a:t>strategic direction to the Office to ensure that the office meets predetermined expectations of Government.  </a:t>
                      </a:r>
                      <a:endParaRPr lang="en-ZA" sz="2400" dirty="0">
                        <a:latin typeface="Arial" panose="020B0604020202020204" pitchFamily="34" charset="0"/>
                        <a:cs typeface="Arial" panose="020B0604020202020204" pitchFamily="34" charset="0"/>
                      </a:endParaRPr>
                    </a:p>
                  </a:txBody>
                  <a:tcPr/>
                </a:tc>
                <a:tc>
                  <a:txBody>
                    <a:bodyPr/>
                    <a:lstStyle/>
                    <a:p>
                      <a:pPr marL="555625" marR="0" lvl="0" indent="-457200" algn="l" defTabSz="182788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2400" u="none" kern="1200" dirty="0">
                          <a:solidFill>
                            <a:schemeClr val="tx1"/>
                          </a:solidFill>
                          <a:effectLst/>
                          <a:latin typeface="Arial" panose="020B0604020202020204" pitchFamily="34" charset="0"/>
                          <a:ea typeface="+mn-ea"/>
                          <a:cs typeface="Arial" panose="020B0604020202020204" pitchFamily="34" charset="0"/>
                        </a:rPr>
                        <a:t>Effective and Efficient Resolution of Complaints by</a:t>
                      </a:r>
                      <a:r>
                        <a:rPr lang="en-GB" sz="2400" dirty="0">
                          <a:latin typeface="Arial" panose="020B0604020202020204" pitchFamily="34" charset="0"/>
                          <a:cs typeface="Arial" panose="020B0604020202020204" pitchFamily="34" charset="0"/>
                        </a:rPr>
                        <a:t> Improving of the turn-around time for the resolution of complaints.  </a:t>
                      </a:r>
                      <a:endParaRPr lang="en-ZA"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r h="855560">
                <a:tc rowSpan="2">
                  <a:txBody>
                    <a:bodyPr/>
                    <a:lstStyle/>
                    <a:p>
                      <a:pPr marL="457200" marR="0" lvl="0" indent="-457200" algn="l" defTabSz="1827886"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tn-ZA" sz="2400" u="sng" dirty="0">
                          <a:latin typeface="Arial" panose="020B0604020202020204" pitchFamily="34" charset="0"/>
                          <a:cs typeface="Arial" panose="020B0604020202020204" pitchFamily="34" charset="0"/>
                        </a:rPr>
                        <a:t>Organisational Renewal Direction</a:t>
                      </a:r>
                      <a:r>
                        <a:rPr lang="tn-ZA" sz="2400" dirty="0">
                          <a:latin typeface="Arial" panose="020B0604020202020204" pitchFamily="34" charset="0"/>
                          <a:cs typeface="Arial" panose="020B0604020202020204" pitchFamily="34" charset="0"/>
                        </a:rPr>
                        <a:t>.</a:t>
                      </a:r>
                      <a:r>
                        <a:rPr lang="en-GB" sz="2400" dirty="0">
                          <a:latin typeface="Arial" panose="020B0604020202020204" pitchFamily="34" charset="0"/>
                          <a:cs typeface="Arial" panose="020B0604020202020204" pitchFamily="34" charset="0"/>
                        </a:rPr>
                        <a:t>  This priority relates to the directing the repositioning of the Office of the Military Ombud to ensure alignment to the Military Ombud Act.  Structures must enhance accountability, effectiveness and efficiency within an ethical and corruption free organisation.</a:t>
                      </a:r>
                      <a:endParaRPr lang="en-ZA" sz="2400" dirty="0">
                        <a:latin typeface="Arial" panose="020B0604020202020204" pitchFamily="34" charset="0"/>
                        <a:cs typeface="Arial" panose="020B0604020202020204" pitchFamily="34" charset="0"/>
                      </a:endParaRPr>
                    </a:p>
                    <a:p>
                      <a:pPr marL="457200" indent="-457200">
                        <a:buFont typeface="Wingdings" panose="05000000000000000000" pitchFamily="2" charset="2"/>
                        <a:buChar char="§"/>
                      </a:pPr>
                      <a:endParaRPr lang="en-ZA" sz="2400" dirty="0">
                        <a:latin typeface="Arial" panose="020B0604020202020204" pitchFamily="34" charset="0"/>
                        <a:cs typeface="Arial" panose="020B0604020202020204" pitchFamily="34" charset="0"/>
                      </a:endParaRPr>
                    </a:p>
                  </a:txBody>
                  <a:tcPr/>
                </a:tc>
                <a:tc>
                  <a:txBody>
                    <a:bodyPr/>
                    <a:lstStyle/>
                    <a:p>
                      <a:pPr marL="555625" marR="0" lvl="1" indent="-457200" algn="just" defTabSz="182788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2400" u="none" kern="1200" dirty="0">
                          <a:solidFill>
                            <a:schemeClr val="tx1"/>
                          </a:solidFill>
                          <a:effectLst/>
                          <a:latin typeface="Arial" panose="020B0604020202020204" pitchFamily="34" charset="0"/>
                          <a:ea typeface="+mn-ea"/>
                          <a:cs typeface="Arial" panose="020B0604020202020204" pitchFamily="34" charset="0"/>
                        </a:rPr>
                        <a:t>The Implementation of the Integrated Communication Marketing Strategy and Plan</a:t>
                      </a:r>
                      <a:r>
                        <a:rPr lang="en-ZA" sz="2400" u="sng" kern="1200" dirty="0">
                          <a:solidFill>
                            <a:schemeClr val="tx1"/>
                          </a:solidFill>
                          <a:effectLst/>
                          <a:latin typeface="Arial" panose="020B0604020202020204" pitchFamily="34" charset="0"/>
                          <a:ea typeface="+mn-ea"/>
                          <a:cs typeface="Arial" panose="020B0604020202020204" pitchFamily="34" charset="0"/>
                        </a:rPr>
                        <a:t>.</a:t>
                      </a:r>
                      <a:endParaRPr lang="en-ZA" sz="2400" kern="1200" dirty="0">
                        <a:solidFill>
                          <a:schemeClr val="tx1"/>
                        </a:solidFill>
                        <a:effectLst/>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2"/>
                  </a:ext>
                </a:extLst>
              </a:tr>
              <a:tr h="1241942">
                <a:tc vMerge="1">
                  <a:txBody>
                    <a:bodyPr/>
                    <a:lstStyle/>
                    <a:p>
                      <a:endParaRPr lang="en-ZA" sz="2600" dirty="0">
                        <a:latin typeface="Arial" panose="020B0604020202020204" pitchFamily="34" charset="0"/>
                        <a:cs typeface="Arial" panose="020B0604020202020204" pitchFamily="34" charset="0"/>
                      </a:endParaRPr>
                    </a:p>
                  </a:txBody>
                  <a:tcPr/>
                </a:tc>
                <a:tc>
                  <a:txBody>
                    <a:bodyPr/>
                    <a:lstStyle/>
                    <a:p>
                      <a:pPr marL="457200" lvl="0" indent="-457200" fontAlgn="base">
                        <a:buFont typeface="Arial" panose="020B0604020202020204" pitchFamily="34" charset="0"/>
                        <a:buChar char="•"/>
                      </a:pPr>
                      <a:r>
                        <a:rPr lang="en-ZA" sz="2400" u="none" kern="1200" dirty="0">
                          <a:solidFill>
                            <a:schemeClr val="tx1"/>
                          </a:solidFill>
                          <a:effectLst/>
                          <a:latin typeface="Arial" panose="020B0604020202020204" pitchFamily="34" charset="0"/>
                          <a:ea typeface="+mn-ea"/>
                          <a:cs typeface="Arial" panose="020B0604020202020204" pitchFamily="34" charset="0"/>
                        </a:rPr>
                        <a:t>Institutional Independence by Positioning </a:t>
                      </a:r>
                      <a:r>
                        <a:rPr lang="en-ZA" sz="2400" kern="1200" dirty="0">
                          <a:solidFill>
                            <a:schemeClr val="tx1"/>
                          </a:solidFill>
                          <a:effectLst/>
                          <a:latin typeface="Arial" panose="020B0604020202020204" pitchFamily="34" charset="0"/>
                          <a:ea typeface="+mn-ea"/>
                          <a:cs typeface="Arial" panose="020B0604020202020204" pitchFamily="34" charset="0"/>
                        </a:rPr>
                        <a:t>the Office to ensure effective execution of its mandate by means of a legislative review process and an amendment bill. </a:t>
                      </a:r>
                      <a:endParaRPr lang="en-ZA"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3"/>
                  </a:ext>
                </a:extLst>
              </a:tr>
              <a:tr h="1103948">
                <a:tc rowSpan="2">
                  <a:txBody>
                    <a:bodyPr/>
                    <a:lstStyle/>
                    <a:p>
                      <a:pPr marL="457200" marR="0" lvl="0" indent="-457200" algn="l" defTabSz="1827886"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tn-ZA" sz="2400" u="sng" dirty="0">
                          <a:latin typeface="Arial" panose="020B0604020202020204" pitchFamily="34" charset="0"/>
                          <a:cs typeface="Arial" panose="020B0604020202020204" pitchFamily="34" charset="0"/>
                        </a:rPr>
                        <a:t>Strategic Resoucing Direction</a:t>
                      </a:r>
                      <a:r>
                        <a:rPr lang="tn-ZA" sz="2400" dirty="0">
                          <a:latin typeface="Arial" panose="020B0604020202020204" pitchFamily="34" charset="0"/>
                          <a:cs typeface="Arial" panose="020B0604020202020204" pitchFamily="34" charset="0"/>
                        </a:rPr>
                        <a:t>.  This priority relates to the directing  the </a:t>
                      </a:r>
                      <a:r>
                        <a:rPr lang="en-GB" sz="2400" dirty="0">
                          <a:latin typeface="Arial" panose="020B0604020202020204" pitchFamily="34" charset="0"/>
                          <a:cs typeface="Arial" panose="020B0604020202020204" pitchFamily="34" charset="0"/>
                        </a:rPr>
                        <a:t>developing of an appropriate Funding Model thereby ensuring the adequate resourcing of the function over multiple MTSF periods aligned with prevailing policy.</a:t>
                      </a:r>
                      <a:endParaRPr lang="en-ZA" sz="2400" dirty="0">
                        <a:latin typeface="Arial" panose="020B0604020202020204" pitchFamily="34" charset="0"/>
                        <a:cs typeface="Arial" panose="020B0604020202020204" pitchFamily="34" charset="0"/>
                      </a:endParaRPr>
                    </a:p>
                  </a:txBody>
                  <a:tcPr/>
                </a:tc>
                <a:tc>
                  <a:txBody>
                    <a:bodyPr/>
                    <a:lstStyle/>
                    <a:p>
                      <a:pPr marL="555625" marR="0" lvl="1" indent="-457200" algn="just" defTabSz="182788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2400" u="none" kern="1200" dirty="0">
                          <a:solidFill>
                            <a:schemeClr val="tx1"/>
                          </a:solidFill>
                          <a:effectLst/>
                          <a:latin typeface="Arial" panose="020B0604020202020204" pitchFamily="34" charset="0"/>
                          <a:ea typeface="+mn-ea"/>
                          <a:cs typeface="Arial" panose="020B0604020202020204" pitchFamily="34" charset="0"/>
                        </a:rPr>
                        <a:t>Operationalising the Ministerial Policy Directive on Enterprise Resource Support to Military Ombud as Signed on 25 October 2018.</a:t>
                      </a:r>
                    </a:p>
                    <a:p>
                      <a:pPr marL="98425" lvl="1" indent="0" algn="just">
                        <a:lnSpc>
                          <a:spcPct val="100000"/>
                        </a:lnSpc>
                        <a:spcBef>
                          <a:spcPts val="0"/>
                        </a:spcBef>
                        <a:spcAft>
                          <a:spcPts val="0"/>
                        </a:spcAft>
                        <a:buFont typeface="Arial" panose="020B0604020202020204" pitchFamily="34" charset="0"/>
                        <a:buNone/>
                      </a:pPr>
                      <a:endParaRPr lang="en-ZA"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4"/>
                  </a:ext>
                </a:extLst>
              </a:tr>
              <a:tr h="681305">
                <a:tc vMerge="1">
                  <a:txBody>
                    <a:bodyPr/>
                    <a:lstStyle/>
                    <a:p>
                      <a:endParaRPr lang="en-ZA" sz="2600" dirty="0">
                        <a:latin typeface="Arial" panose="020B0604020202020204" pitchFamily="34" charset="0"/>
                        <a:cs typeface="Arial" panose="020B0604020202020204" pitchFamily="34" charset="0"/>
                      </a:endParaRPr>
                    </a:p>
                  </a:txBody>
                  <a:tcPr/>
                </a:tc>
                <a:tc>
                  <a:txBody>
                    <a:bodyPr/>
                    <a:lstStyle/>
                    <a:p>
                      <a:pPr marL="555625" marR="0" lvl="1" indent="-457200" algn="just" defTabSz="182788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400" dirty="0">
                          <a:latin typeface="Arial" panose="020B0604020202020204" pitchFamily="34" charset="0"/>
                          <a:cs typeface="Arial" panose="020B0604020202020204" pitchFamily="34" charset="0"/>
                        </a:rPr>
                        <a:t>Institutionalisation of the Governance Risk and Compliance (GRC) framework</a:t>
                      </a:r>
                      <a:endParaRPr lang="en-ZA"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5"/>
                  </a:ext>
                </a:extLst>
              </a:tr>
              <a:tr h="1159145">
                <a:tc rowSpan="2">
                  <a:txBody>
                    <a:bodyPr/>
                    <a:lstStyle/>
                    <a:p>
                      <a:pPr marL="457200" marR="0" lvl="0" indent="-457200" algn="l" defTabSz="1827886"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tn-ZA" sz="2400" u="sng" dirty="0">
                          <a:latin typeface="Arial" panose="020B0604020202020204" pitchFamily="34" charset="0"/>
                          <a:cs typeface="Arial" panose="020B0604020202020204" pitchFamily="34" charset="0"/>
                        </a:rPr>
                        <a:t>Human Resources (HR) Renewal Direction</a:t>
                      </a:r>
                      <a:r>
                        <a:rPr lang="tn-ZA" sz="2400" dirty="0">
                          <a:latin typeface="Arial" panose="020B0604020202020204" pitchFamily="34" charset="0"/>
                          <a:cs typeface="Arial" panose="020B0604020202020204" pitchFamily="34" charset="0"/>
                        </a:rPr>
                        <a:t>.</a:t>
                      </a:r>
                      <a:r>
                        <a:rPr lang="en-GB" sz="2400" dirty="0">
                          <a:latin typeface="Arial" panose="020B0604020202020204" pitchFamily="34" charset="0"/>
                          <a:cs typeface="Arial" panose="020B0604020202020204" pitchFamily="34" charset="0"/>
                        </a:rPr>
                        <a:t>  This priority relates to directing  the renewal of the organisations human resource function to ensure that the personnel profile is able to meet both current and future obligations.  </a:t>
                      </a:r>
                      <a:endParaRPr lang="en-ZA" sz="2400" dirty="0">
                        <a:latin typeface="Arial" panose="020B0604020202020204" pitchFamily="34" charset="0"/>
                        <a:cs typeface="Arial" panose="020B0604020202020204" pitchFamily="34" charset="0"/>
                      </a:endParaRPr>
                    </a:p>
                    <a:p>
                      <a:pPr marL="457200" indent="-457200">
                        <a:buFont typeface="Wingdings" panose="05000000000000000000" pitchFamily="2" charset="2"/>
                        <a:buChar char="§"/>
                      </a:pPr>
                      <a:endParaRPr lang="en-ZA" sz="2400" dirty="0">
                        <a:latin typeface="Arial" panose="020B0604020202020204" pitchFamily="34" charset="0"/>
                        <a:cs typeface="Arial" panose="020B0604020202020204" pitchFamily="34" charset="0"/>
                      </a:endParaRPr>
                    </a:p>
                  </a:txBody>
                  <a:tcPr/>
                </a:tc>
                <a:tc>
                  <a:txBody>
                    <a:bodyPr/>
                    <a:lstStyle/>
                    <a:p>
                      <a:pPr marL="555625" lvl="1" indent="-457200" algn="just">
                        <a:lnSpc>
                          <a:spcPct val="100000"/>
                        </a:lnSpc>
                        <a:spcBef>
                          <a:spcPts val="0"/>
                        </a:spcBef>
                        <a:spcAft>
                          <a:spcPts val="0"/>
                        </a:spcAft>
                        <a:buFont typeface="Arial" panose="020B0604020202020204" pitchFamily="34" charset="0"/>
                        <a:buChar char="•"/>
                      </a:pPr>
                      <a:r>
                        <a:rPr lang="en-GB" sz="2400" dirty="0">
                          <a:latin typeface="Arial" panose="020B0604020202020204" pitchFamily="34" charset="0"/>
                          <a:cs typeface="Arial" panose="020B0604020202020204" pitchFamily="34" charset="0"/>
                        </a:rPr>
                        <a:t>Securing Adequate Funding for the Compensation of Employees (COE)</a:t>
                      </a:r>
                    </a:p>
                    <a:p>
                      <a:pPr marL="98425" lvl="1" indent="0" algn="just">
                        <a:lnSpc>
                          <a:spcPct val="100000"/>
                        </a:lnSpc>
                        <a:spcBef>
                          <a:spcPts val="0"/>
                        </a:spcBef>
                        <a:spcAft>
                          <a:spcPts val="0"/>
                        </a:spcAft>
                        <a:buFont typeface="Arial" panose="020B0604020202020204" pitchFamily="34" charset="0"/>
                        <a:buNone/>
                      </a:pPr>
                      <a:endParaRPr lang="en-GB" sz="2400" dirty="0">
                        <a:latin typeface="Arial" panose="020B0604020202020204" pitchFamily="34" charset="0"/>
                        <a:cs typeface="Arial" panose="020B0604020202020204" pitchFamily="34" charset="0"/>
                      </a:endParaRPr>
                    </a:p>
                    <a:p>
                      <a:pPr marL="98425" lvl="1" indent="0" algn="just">
                        <a:lnSpc>
                          <a:spcPct val="100000"/>
                        </a:lnSpc>
                        <a:spcBef>
                          <a:spcPts val="0"/>
                        </a:spcBef>
                        <a:spcAft>
                          <a:spcPts val="0"/>
                        </a:spcAft>
                        <a:buFont typeface="Arial" panose="020B0604020202020204" pitchFamily="34" charset="0"/>
                        <a:buNone/>
                      </a:pPr>
                      <a:endParaRPr lang="en-ZA"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6"/>
                  </a:ext>
                </a:extLst>
              </a:tr>
              <a:tr h="2222049">
                <a:tc vMerge="1">
                  <a:txBody>
                    <a:bodyPr/>
                    <a:lstStyle/>
                    <a:p>
                      <a:endParaRPr lang="en-ZA" sz="2600" dirty="0">
                        <a:latin typeface="Arial" panose="020B0604020202020204" pitchFamily="34" charset="0"/>
                        <a:cs typeface="Arial" panose="020B0604020202020204" pitchFamily="34" charset="0"/>
                      </a:endParaRPr>
                    </a:p>
                  </a:txBody>
                  <a:tcPr/>
                </a:tc>
                <a:tc>
                  <a:txBody>
                    <a:bodyPr/>
                    <a:lstStyle/>
                    <a:p>
                      <a:pPr marL="555625" marR="0" lvl="1" indent="-457200" algn="just" defTabSz="182788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2400" dirty="0">
                          <a:latin typeface="Arial" panose="020B0604020202020204" pitchFamily="34" charset="0"/>
                          <a:cs typeface="Arial" panose="020B0604020202020204" pitchFamily="34" charset="0"/>
                        </a:rPr>
                        <a:t>Resource Management by ensuring accountable, effective and efficient resource management that is aligned to the Regulatory Framework (HR, Log, FIN and ICT)</a:t>
                      </a:r>
                    </a:p>
                  </a:txBody>
                  <a:tcPr/>
                </a:tc>
                <a:extLst>
                  <a:ext uri="{0D108BD9-81ED-4DB2-BD59-A6C34878D82A}">
                    <a16:rowId xmlns:a16="http://schemas.microsoft.com/office/drawing/2014/main" val="10007"/>
                  </a:ext>
                </a:extLst>
              </a:tr>
            </a:tbl>
          </a:graphicData>
        </a:graphic>
      </p:graphicFrame>
      <p:sp>
        <p:nvSpPr>
          <p:cNvPr id="10" name="Title 1"/>
          <p:cNvSpPr txBox="1">
            <a:spLocks/>
          </p:cNvSpPr>
          <p:nvPr/>
        </p:nvSpPr>
        <p:spPr>
          <a:xfrm>
            <a:off x="4171516" y="-1269"/>
            <a:ext cx="20199784" cy="1523206"/>
          </a:xfrm>
          <a:prstGeom prst="rect">
            <a:avLst/>
          </a:prstGeom>
        </p:spPr>
        <p:txBody>
          <a:bodyPr anchor="ctr">
            <a:noAutofit/>
          </a:bodyPr>
          <a:lstStyle>
            <a:lvl1pPr algn="l" defTabSz="1827886" rtl="0" eaLnBrk="1" latinLnBrk="0" hangingPunct="1">
              <a:lnSpc>
                <a:spcPct val="80000"/>
              </a:lnSpc>
              <a:spcBef>
                <a:spcPct val="0"/>
              </a:spcBef>
              <a:buNone/>
              <a:defRPr sz="9995" kern="1200" cap="all" spc="200" baseline="0">
                <a:solidFill>
                  <a:schemeClr val="tx1">
                    <a:lumMod val="95000"/>
                    <a:lumOff val="5000"/>
                  </a:schemeClr>
                </a:solidFill>
                <a:latin typeface="+mj-lt"/>
                <a:ea typeface="+mj-ea"/>
                <a:cs typeface="+mj-cs"/>
              </a:defRPr>
            </a:lvl1pPr>
          </a:lstStyle>
          <a:p>
            <a:pPr algn="ctr">
              <a:lnSpc>
                <a:spcPct val="120000"/>
              </a:lnSpc>
            </a:pPr>
            <a:r>
              <a:rPr lang="en-ZA" sz="4400" b="1" dirty="0">
                <a:solidFill>
                  <a:schemeClr val="tx1"/>
                </a:solidFill>
                <a:latin typeface="Arial" panose="020B0604020202020204" pitchFamily="34" charset="0"/>
                <a:cs typeface="Arial" panose="020B0604020202020204" pitchFamily="34" charset="0"/>
              </a:rPr>
              <a:t>MINISTERIAL PRIORITIES AND MILITARY OMBUD FOCUS AREAS</a:t>
            </a:r>
          </a:p>
        </p:txBody>
      </p:sp>
      <p:sp>
        <p:nvSpPr>
          <p:cNvPr id="5" name="Slide Number Placeholder 4">
            <a:extLst>
              <a:ext uri="{FF2B5EF4-FFF2-40B4-BE49-F238E27FC236}">
                <a16:creationId xmlns:a16="http://schemas.microsoft.com/office/drawing/2014/main" id="{29955CE4-37E3-E35E-F59F-3ADFF2F50CF3}"/>
              </a:ext>
            </a:extLst>
          </p:cNvPr>
          <p:cNvSpPr>
            <a:spLocks noGrp="1"/>
          </p:cNvSpPr>
          <p:nvPr>
            <p:ph type="sldNum" sz="quarter" idx="4294967295"/>
          </p:nvPr>
        </p:nvSpPr>
        <p:spPr>
          <a:xfrm>
            <a:off x="0" y="13205637"/>
            <a:ext cx="4338084" cy="491649"/>
          </a:xfrm>
          <a:prstGeom prst="rect">
            <a:avLst/>
          </a:prstGeom>
        </p:spPr>
        <p:txBody>
          <a:bodyPr/>
          <a:lstStyle/>
          <a:p>
            <a:pPr algn="ctr"/>
            <a:fld id="{86CB4B4D-7CA3-9044-876B-883B54F8677D}" type="slidenum">
              <a:rPr lang="en-ZA" smtClean="0">
                <a:solidFill>
                  <a:schemeClr val="bg1"/>
                </a:solidFill>
              </a:rPr>
              <a:pPr algn="ctr"/>
              <a:t>20</a:t>
            </a:fld>
            <a:endParaRPr lang="en-ZA" dirty="0">
              <a:solidFill>
                <a:schemeClr val="bg1"/>
              </a:solidFill>
            </a:endParaRPr>
          </a:p>
        </p:txBody>
      </p:sp>
    </p:spTree>
    <p:extLst>
      <p:ext uri="{BB962C8B-B14F-4D97-AF65-F5344CB8AC3E}">
        <p14:creationId xmlns:p14="http://schemas.microsoft.com/office/powerpoint/2010/main" val="214820219"/>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4143375" cy="13716000"/>
          </a:xfrm>
          <a:prstGeom prst="rect">
            <a:avLst/>
          </a:prstGeom>
          <a:solidFill>
            <a:srgbClr val="0D7E40"/>
          </a:solidFill>
          <a:ln>
            <a:solidFill>
              <a:srgbClr val="0D7E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grpSp>
        <p:nvGrpSpPr>
          <p:cNvPr id="15" name="Group 14"/>
          <p:cNvGrpSpPr/>
          <p:nvPr/>
        </p:nvGrpSpPr>
        <p:grpSpPr>
          <a:xfrm>
            <a:off x="28141" y="269843"/>
            <a:ext cx="4115234" cy="5191435"/>
            <a:chOff x="28141" y="859778"/>
            <a:chExt cx="4115234" cy="5191435"/>
          </a:xfrm>
        </p:grpSpPr>
        <p:pic>
          <p:nvPicPr>
            <p:cNvPr id="16" name="image5.png"/>
            <p:cNvPicPr/>
            <p:nvPr/>
          </p:nvPicPr>
          <p:blipFill>
            <a:blip r:embed="rId2"/>
            <a:stretch>
              <a:fillRect/>
            </a:stretch>
          </p:blipFill>
          <p:spPr>
            <a:xfrm>
              <a:off x="28141" y="859778"/>
              <a:ext cx="4115234" cy="3880663"/>
            </a:xfrm>
            <a:prstGeom prst="rect">
              <a:avLst/>
            </a:prstGeom>
            <a:ln w="12700">
              <a:miter lim="400000"/>
            </a:ln>
          </p:spPr>
        </p:pic>
        <p:sp>
          <p:nvSpPr>
            <p:cNvPr id="17" name="Shape 294"/>
            <p:cNvSpPr/>
            <p:nvPr/>
          </p:nvSpPr>
          <p:spPr>
            <a:xfrm>
              <a:off x="28141" y="4804722"/>
              <a:ext cx="4115234" cy="1246491"/>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spAutoFit/>
            </a:bodyPr>
            <a:lstStyle>
              <a:lvl1pPr defTabSz="1632753">
                <a:defRPr sz="3500" cap="all">
                  <a:solidFill>
                    <a:srgbClr val="FFDE17"/>
                  </a:solidFill>
                  <a:latin typeface="Impact"/>
                  <a:ea typeface="Impact"/>
                  <a:cs typeface="Impact"/>
                  <a:sym typeface="Impact"/>
                </a:defRPr>
              </a:lvl1pPr>
            </a:lstStyle>
            <a:p>
              <a:pPr lvl="0" algn="ctr">
                <a:defRPr sz="1800" cap="none">
                  <a:solidFill>
                    <a:srgbClr val="000000"/>
                  </a:solidFill>
                </a:defRPr>
              </a:pPr>
              <a:r>
                <a:rPr sz="2500" cap="all" dirty="0">
                  <a:solidFill>
                    <a:srgbClr val="FFDE17"/>
                  </a:solidFill>
                  <a:latin typeface="Arial Black" panose="020B0A04020102020204" pitchFamily="34" charset="0"/>
                </a:rPr>
                <a:t>Independent </a:t>
              </a:r>
              <a:endParaRPr lang="en-ZA" sz="2500" cap="all" dirty="0">
                <a:solidFill>
                  <a:srgbClr val="FFDE17"/>
                </a:solidFill>
                <a:latin typeface="Arial Black" panose="020B0A04020102020204" pitchFamily="34" charset="0"/>
              </a:endParaRPr>
            </a:p>
            <a:p>
              <a:pPr lvl="0" algn="ctr">
                <a:defRPr sz="1800" cap="none">
                  <a:solidFill>
                    <a:srgbClr val="000000"/>
                  </a:solidFill>
                </a:defRPr>
              </a:pPr>
              <a:r>
                <a:rPr lang="en-ZA" sz="2500" cap="all" dirty="0">
                  <a:solidFill>
                    <a:srgbClr val="FFDE17"/>
                  </a:solidFill>
                  <a:latin typeface="Arial Black" panose="020B0A04020102020204" pitchFamily="34" charset="0"/>
                </a:rPr>
                <a:t>&amp;</a:t>
              </a:r>
            </a:p>
            <a:p>
              <a:pPr lvl="0" algn="ctr">
                <a:defRPr sz="1800" cap="none">
                  <a:solidFill>
                    <a:srgbClr val="000000"/>
                  </a:solidFill>
                </a:defRPr>
              </a:pPr>
              <a:r>
                <a:rPr sz="2500" cap="all" dirty="0">
                  <a:solidFill>
                    <a:srgbClr val="FFDE17"/>
                  </a:solidFill>
                  <a:latin typeface="Arial Black" panose="020B0A04020102020204" pitchFamily="34" charset="0"/>
                </a:rPr>
                <a:t>Impartial</a:t>
              </a:r>
            </a:p>
          </p:txBody>
        </p:sp>
      </p:grpSp>
      <p:pic>
        <p:nvPicPr>
          <p:cNvPr id="10" name="Picture 9"/>
          <p:cNvPicPr/>
          <p:nvPr/>
        </p:nvPicPr>
        <p:blipFill>
          <a:blip r:embed="rId3">
            <a:extLst>
              <a:ext uri="{28A0092B-C50C-407E-A947-70E740481C1C}">
                <a14:useLocalDpi xmlns:a14="http://schemas.microsoft.com/office/drawing/2010/main" val="0"/>
              </a:ext>
            </a:extLst>
          </a:blip>
          <a:stretch>
            <a:fillRect/>
          </a:stretch>
        </p:blipFill>
        <p:spPr>
          <a:xfrm>
            <a:off x="6008912" y="1846324"/>
            <a:ext cx="16687800" cy="4946363"/>
          </a:xfrm>
          <a:prstGeom prst="rect">
            <a:avLst/>
          </a:prstGeom>
        </p:spPr>
      </p:pic>
      <p:sp>
        <p:nvSpPr>
          <p:cNvPr id="54" name="Content Placeholder 2"/>
          <p:cNvSpPr txBox="1">
            <a:spLocks/>
          </p:cNvSpPr>
          <p:nvPr/>
        </p:nvSpPr>
        <p:spPr>
          <a:xfrm>
            <a:off x="3950590" y="1211028"/>
            <a:ext cx="18746122" cy="11293944"/>
          </a:xfrm>
          <a:prstGeom prst="rect">
            <a:avLst/>
          </a:prstGeom>
          <a:noFill/>
          <a:ln w="15875" cap="flat" cmpd="sng" algn="ctr">
            <a:noFill/>
            <a:prstDash val="solid"/>
          </a:ln>
        </p:spPr>
        <p:style>
          <a:lnRef idx="2">
            <a:schemeClr val="dk1"/>
          </a:lnRef>
          <a:fillRef idx="1">
            <a:schemeClr val="lt1"/>
          </a:fillRef>
          <a:effectRef idx="0">
            <a:schemeClr val="dk1"/>
          </a:effectRef>
          <a:fontRef idx="minor">
            <a:schemeClr val="dk1"/>
          </a:fontRef>
        </p:style>
        <p:txBody>
          <a:bodyPr>
            <a:noAutofit/>
          </a:bodyPr>
          <a:lstStyle>
            <a:lvl1pPr marL="182789" indent="-182789" algn="l" defTabSz="1827886" rtl="0" eaLnBrk="1" latinLnBrk="0" hangingPunct="1">
              <a:lnSpc>
                <a:spcPct val="90000"/>
              </a:lnSpc>
              <a:spcBef>
                <a:spcPts val="2399"/>
              </a:spcBef>
              <a:spcAft>
                <a:spcPts val="400"/>
              </a:spcAft>
              <a:buClr>
                <a:schemeClr val="accent1"/>
              </a:buClr>
              <a:buSzPct val="100000"/>
              <a:buFont typeface="Tw Cen MT" panose="020B0602020104020603" pitchFamily="34" charset="0"/>
              <a:buChar char=" "/>
              <a:defRPr sz="4398" kern="1200">
                <a:solidFill>
                  <a:schemeClr val="dk1"/>
                </a:solidFill>
                <a:latin typeface="+mn-lt"/>
                <a:ea typeface="+mn-ea"/>
                <a:cs typeface="+mn-cs"/>
              </a:defRPr>
            </a:lvl1pPr>
            <a:lvl2pPr marL="530087" indent="-274183" algn="l" defTabSz="1827886" rtl="0" eaLnBrk="1" latinLnBrk="0" hangingPunct="1">
              <a:lnSpc>
                <a:spcPct val="90000"/>
              </a:lnSpc>
              <a:spcBef>
                <a:spcPts val="400"/>
              </a:spcBef>
              <a:spcAft>
                <a:spcPts val="800"/>
              </a:spcAft>
              <a:buClr>
                <a:schemeClr val="accent1"/>
              </a:buClr>
              <a:buFont typeface="Wingdings 3" pitchFamily="18" charset="2"/>
              <a:buChar char=""/>
              <a:defRPr sz="3598" kern="1200">
                <a:solidFill>
                  <a:schemeClr val="dk1"/>
                </a:solidFill>
                <a:latin typeface="+mn-lt"/>
                <a:ea typeface="+mn-ea"/>
                <a:cs typeface="+mn-cs"/>
              </a:defRPr>
            </a:lvl2pPr>
            <a:lvl3pPr marL="895664"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3pPr>
            <a:lvl4pPr marL="1188126"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4pPr>
            <a:lvl5pPr marL="1553703"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5pPr>
            <a:lvl6pPr marL="1827886"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6pPr>
            <a:lvl7pPr marL="2120347"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7pPr>
            <a:lvl8pPr marL="2431088"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8pPr>
            <a:lvl9pPr marL="2723550"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9pPr>
          </a:lstStyle>
          <a:p>
            <a:pPr algn="just">
              <a:lnSpc>
                <a:spcPct val="100000"/>
              </a:lnSpc>
              <a:spcBef>
                <a:spcPts val="0"/>
              </a:spcBef>
              <a:spcAft>
                <a:spcPts val="0"/>
              </a:spcAft>
            </a:pPr>
            <a:r>
              <a:rPr lang="en-GB" sz="2800" b="1" u="sng" dirty="0">
                <a:latin typeface="Arial" panose="020B0604020202020204" pitchFamily="34" charset="0"/>
                <a:cs typeface="Arial" panose="020B0604020202020204" pitchFamily="34" charset="0"/>
              </a:rPr>
              <a:t>Organisational Reporting Line</a:t>
            </a:r>
            <a:r>
              <a:rPr lang="en-GB" sz="2800" b="1" dirty="0">
                <a:latin typeface="Arial" panose="020B0604020202020204" pitchFamily="34" charset="0"/>
                <a:cs typeface="Arial" panose="020B0604020202020204" pitchFamily="34" charset="0"/>
              </a:rPr>
              <a:t>. </a:t>
            </a:r>
            <a:endParaRPr lang="en-ZA" sz="2800" dirty="0">
              <a:latin typeface="Arial" panose="020B0604020202020204" pitchFamily="34" charset="0"/>
              <a:cs typeface="Arial" panose="020B0604020202020204" pitchFamily="34" charset="0"/>
            </a:endParaRPr>
          </a:p>
        </p:txBody>
      </p:sp>
      <p:sp>
        <p:nvSpPr>
          <p:cNvPr id="55" name="Title 1"/>
          <p:cNvSpPr txBox="1">
            <a:spLocks/>
          </p:cNvSpPr>
          <p:nvPr/>
        </p:nvSpPr>
        <p:spPr>
          <a:xfrm>
            <a:off x="4171516" y="32476"/>
            <a:ext cx="20199784" cy="1523206"/>
          </a:xfrm>
          <a:prstGeom prst="rect">
            <a:avLst/>
          </a:prstGeom>
        </p:spPr>
        <p:txBody>
          <a:bodyPr anchor="ctr">
            <a:noAutofit/>
          </a:bodyPr>
          <a:lstStyle>
            <a:lvl1pPr algn="l" defTabSz="1827886" rtl="0" eaLnBrk="1" latinLnBrk="0" hangingPunct="1">
              <a:lnSpc>
                <a:spcPct val="80000"/>
              </a:lnSpc>
              <a:spcBef>
                <a:spcPct val="0"/>
              </a:spcBef>
              <a:buNone/>
              <a:defRPr sz="9995" kern="1200" cap="all" spc="200" baseline="0">
                <a:solidFill>
                  <a:schemeClr val="tx1">
                    <a:lumMod val="95000"/>
                    <a:lumOff val="5000"/>
                  </a:schemeClr>
                </a:solidFill>
                <a:latin typeface="+mj-lt"/>
                <a:ea typeface="+mj-ea"/>
                <a:cs typeface="+mj-cs"/>
              </a:defRPr>
            </a:lvl1pPr>
          </a:lstStyle>
          <a:p>
            <a:pPr algn="ctr">
              <a:lnSpc>
                <a:spcPct val="120000"/>
              </a:lnSpc>
            </a:pPr>
            <a:r>
              <a:rPr lang="en-ZA" sz="4800" b="1" dirty="0">
                <a:solidFill>
                  <a:schemeClr val="tx1"/>
                </a:solidFill>
                <a:latin typeface="Arial" panose="020B0604020202020204" pitchFamily="34" charset="0"/>
                <a:cs typeface="Arial" panose="020B0604020202020204" pitchFamily="34" charset="0"/>
              </a:rPr>
              <a:t>MILITARY OMBUD ORGANISATION STRUCTURE</a:t>
            </a:r>
          </a:p>
        </p:txBody>
      </p:sp>
      <p:sp>
        <p:nvSpPr>
          <p:cNvPr id="4" name="Slide Number Placeholder 3">
            <a:extLst>
              <a:ext uri="{FF2B5EF4-FFF2-40B4-BE49-F238E27FC236}">
                <a16:creationId xmlns:a16="http://schemas.microsoft.com/office/drawing/2014/main" id="{7AF9B875-3B31-522D-D685-4724E7FC3A49}"/>
              </a:ext>
            </a:extLst>
          </p:cNvPr>
          <p:cNvSpPr>
            <a:spLocks noGrp="1"/>
          </p:cNvSpPr>
          <p:nvPr>
            <p:ph type="sldNum" sz="quarter" idx="4294967295"/>
          </p:nvPr>
        </p:nvSpPr>
        <p:spPr>
          <a:xfrm>
            <a:off x="0" y="13205637"/>
            <a:ext cx="4338084" cy="491649"/>
          </a:xfrm>
          <a:prstGeom prst="rect">
            <a:avLst/>
          </a:prstGeom>
        </p:spPr>
        <p:txBody>
          <a:bodyPr/>
          <a:lstStyle/>
          <a:p>
            <a:pPr algn="ctr"/>
            <a:fld id="{86CB4B4D-7CA3-9044-876B-883B54F8677D}" type="slidenum">
              <a:rPr lang="en-ZA" smtClean="0">
                <a:solidFill>
                  <a:schemeClr val="bg1"/>
                </a:solidFill>
              </a:rPr>
              <a:pPr algn="ctr"/>
              <a:t>21</a:t>
            </a:fld>
            <a:endParaRPr lang="en-ZA" dirty="0">
              <a:solidFill>
                <a:schemeClr val="bg1"/>
              </a:solidFill>
            </a:endParaRPr>
          </a:p>
        </p:txBody>
      </p:sp>
    </p:spTree>
    <p:extLst>
      <p:ext uri="{BB962C8B-B14F-4D97-AF65-F5344CB8AC3E}">
        <p14:creationId xmlns:p14="http://schemas.microsoft.com/office/powerpoint/2010/main" val="3271259187"/>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989" y="0"/>
            <a:ext cx="4143375" cy="13716000"/>
          </a:xfrm>
          <a:prstGeom prst="rect">
            <a:avLst/>
          </a:prstGeom>
          <a:solidFill>
            <a:srgbClr val="0D7E40"/>
          </a:solidFill>
          <a:ln>
            <a:solidFill>
              <a:srgbClr val="0D7E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grpSp>
        <p:nvGrpSpPr>
          <p:cNvPr id="15" name="Group 14"/>
          <p:cNvGrpSpPr/>
          <p:nvPr/>
        </p:nvGrpSpPr>
        <p:grpSpPr>
          <a:xfrm>
            <a:off x="28141" y="269843"/>
            <a:ext cx="4115234" cy="5191435"/>
            <a:chOff x="28141" y="859778"/>
            <a:chExt cx="4115234" cy="5191435"/>
          </a:xfrm>
        </p:grpSpPr>
        <p:pic>
          <p:nvPicPr>
            <p:cNvPr id="16" name="image5.png"/>
            <p:cNvPicPr/>
            <p:nvPr/>
          </p:nvPicPr>
          <p:blipFill>
            <a:blip r:embed="rId2"/>
            <a:stretch>
              <a:fillRect/>
            </a:stretch>
          </p:blipFill>
          <p:spPr>
            <a:xfrm>
              <a:off x="28141" y="859778"/>
              <a:ext cx="4115234" cy="3880663"/>
            </a:xfrm>
            <a:prstGeom prst="rect">
              <a:avLst/>
            </a:prstGeom>
            <a:ln w="12700">
              <a:miter lim="400000"/>
            </a:ln>
          </p:spPr>
        </p:pic>
        <p:sp>
          <p:nvSpPr>
            <p:cNvPr id="17" name="Shape 294"/>
            <p:cNvSpPr/>
            <p:nvPr/>
          </p:nvSpPr>
          <p:spPr>
            <a:xfrm>
              <a:off x="28141" y="4804722"/>
              <a:ext cx="4115234" cy="1246491"/>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spAutoFit/>
            </a:bodyPr>
            <a:lstStyle>
              <a:lvl1pPr defTabSz="1632753">
                <a:defRPr sz="3500" cap="all">
                  <a:solidFill>
                    <a:srgbClr val="FFDE17"/>
                  </a:solidFill>
                  <a:latin typeface="Impact"/>
                  <a:ea typeface="Impact"/>
                  <a:cs typeface="Impact"/>
                  <a:sym typeface="Impact"/>
                </a:defRPr>
              </a:lvl1pPr>
            </a:lstStyle>
            <a:p>
              <a:pPr lvl="0" algn="ctr">
                <a:defRPr sz="1800" cap="none">
                  <a:solidFill>
                    <a:srgbClr val="000000"/>
                  </a:solidFill>
                </a:defRPr>
              </a:pPr>
              <a:r>
                <a:rPr sz="2500" cap="all" dirty="0">
                  <a:solidFill>
                    <a:srgbClr val="FFDE17"/>
                  </a:solidFill>
                  <a:latin typeface="Arial Black" panose="020B0A04020102020204" pitchFamily="34" charset="0"/>
                </a:rPr>
                <a:t>Independent </a:t>
              </a:r>
              <a:endParaRPr lang="en-ZA" sz="2500" cap="all" dirty="0">
                <a:solidFill>
                  <a:srgbClr val="FFDE17"/>
                </a:solidFill>
                <a:latin typeface="Arial Black" panose="020B0A04020102020204" pitchFamily="34" charset="0"/>
              </a:endParaRPr>
            </a:p>
            <a:p>
              <a:pPr lvl="0" algn="ctr">
                <a:defRPr sz="1800" cap="none">
                  <a:solidFill>
                    <a:srgbClr val="000000"/>
                  </a:solidFill>
                </a:defRPr>
              </a:pPr>
              <a:r>
                <a:rPr lang="en-ZA" sz="2500" cap="all" dirty="0">
                  <a:solidFill>
                    <a:srgbClr val="FFDE17"/>
                  </a:solidFill>
                  <a:latin typeface="Arial Black" panose="020B0A04020102020204" pitchFamily="34" charset="0"/>
                </a:rPr>
                <a:t>&amp;</a:t>
              </a:r>
            </a:p>
            <a:p>
              <a:pPr lvl="0" algn="ctr">
                <a:defRPr sz="1800" cap="none">
                  <a:solidFill>
                    <a:srgbClr val="000000"/>
                  </a:solidFill>
                </a:defRPr>
              </a:pPr>
              <a:r>
                <a:rPr sz="2500" cap="all" dirty="0">
                  <a:solidFill>
                    <a:srgbClr val="FFDE17"/>
                  </a:solidFill>
                  <a:latin typeface="Arial Black" panose="020B0A04020102020204" pitchFamily="34" charset="0"/>
                </a:rPr>
                <a:t>Impartial</a:t>
              </a:r>
            </a:p>
          </p:txBody>
        </p:sp>
      </p:grpSp>
      <p:pic>
        <p:nvPicPr>
          <p:cNvPr id="10" name="Picture 9"/>
          <p:cNvPicPr/>
          <p:nvPr/>
        </p:nvPicPr>
        <p:blipFill>
          <a:blip r:embed="rId3">
            <a:extLst>
              <a:ext uri="{28A0092B-C50C-407E-A947-70E740481C1C}">
                <a14:useLocalDpi xmlns:a14="http://schemas.microsoft.com/office/drawing/2010/main" val="0"/>
              </a:ext>
            </a:extLst>
          </a:blip>
          <a:stretch>
            <a:fillRect/>
          </a:stretch>
        </p:blipFill>
        <p:spPr>
          <a:xfrm>
            <a:off x="6008912" y="1846324"/>
            <a:ext cx="16687800" cy="4946363"/>
          </a:xfrm>
          <a:prstGeom prst="rect">
            <a:avLst/>
          </a:prstGeom>
        </p:spPr>
      </p:pic>
      <p:grpSp>
        <p:nvGrpSpPr>
          <p:cNvPr id="12" name="Group 11"/>
          <p:cNvGrpSpPr/>
          <p:nvPr/>
        </p:nvGrpSpPr>
        <p:grpSpPr>
          <a:xfrm>
            <a:off x="4111001" y="1846324"/>
            <a:ext cx="20199784" cy="6690355"/>
            <a:chOff x="4061883" y="1773191"/>
            <a:chExt cx="20309417" cy="11971108"/>
          </a:xfrm>
        </p:grpSpPr>
        <p:sp>
          <p:nvSpPr>
            <p:cNvPr id="13" name="Rectangle 12"/>
            <p:cNvSpPr/>
            <p:nvPr/>
          </p:nvSpPr>
          <p:spPr>
            <a:xfrm>
              <a:off x="4171516" y="1773191"/>
              <a:ext cx="20195860" cy="11971108"/>
            </a:xfrm>
            <a:prstGeom prst="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800"/>
            </a:p>
          </p:txBody>
        </p:sp>
        <p:sp>
          <p:nvSpPr>
            <p:cNvPr id="14" name="Rectangle 13"/>
            <p:cNvSpPr/>
            <p:nvPr/>
          </p:nvSpPr>
          <p:spPr>
            <a:xfrm>
              <a:off x="4061883" y="1956246"/>
              <a:ext cx="20309417" cy="10831689"/>
            </a:xfrm>
            <a:prstGeom prst="rect">
              <a:avLst/>
            </a:prstGeom>
          </p:spPr>
          <p:txBody>
            <a:bodyPr/>
            <a:lstStyle/>
            <a:p>
              <a:pPr lvl="0"/>
              <a:endParaRPr lang="en-ZA" sz="1800" dirty="0"/>
            </a:p>
            <a:p>
              <a:pPr lvl="0">
                <a:buChar char="•"/>
              </a:pPr>
              <a:endParaRPr lang="en-ZA" sz="1800" dirty="0"/>
            </a:p>
          </p:txBody>
        </p:sp>
        <p:grpSp>
          <p:nvGrpSpPr>
            <p:cNvPr id="18" name="Group 17"/>
            <p:cNvGrpSpPr>
              <a:grpSpLocks/>
            </p:cNvGrpSpPr>
            <p:nvPr/>
          </p:nvGrpSpPr>
          <p:grpSpPr bwMode="auto">
            <a:xfrm>
              <a:off x="4501028" y="2140427"/>
              <a:ext cx="19373850" cy="11344206"/>
              <a:chOff x="303071" y="685800"/>
              <a:chExt cx="10998597" cy="5130560"/>
            </a:xfrm>
          </p:grpSpPr>
          <p:sp>
            <p:nvSpPr>
              <p:cNvPr id="23" name="Rectangle 22"/>
              <p:cNvSpPr/>
              <p:nvPr/>
            </p:nvSpPr>
            <p:spPr>
              <a:xfrm>
                <a:off x="4572568" y="685800"/>
                <a:ext cx="2595112" cy="51763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b="1" dirty="0">
                    <a:solidFill>
                      <a:schemeClr val="tx1"/>
                    </a:solidFill>
                    <a:latin typeface="Arial" panose="020B0604020202020204" pitchFamily="34" charset="0"/>
                    <a:cs typeface="Arial" panose="020B0604020202020204" pitchFamily="34" charset="0"/>
                  </a:rPr>
                  <a:t>Office of the Military Ombud</a:t>
                </a:r>
                <a:endParaRPr lang="en-ZA" sz="1800" b="1" dirty="0">
                  <a:solidFill>
                    <a:schemeClr val="tx1"/>
                  </a:solidFill>
                  <a:latin typeface="Arial" panose="020B0604020202020204" pitchFamily="34" charset="0"/>
                  <a:cs typeface="Arial" panose="020B0604020202020204" pitchFamily="34" charset="0"/>
                </a:endParaRPr>
              </a:p>
            </p:txBody>
          </p:sp>
          <p:sp>
            <p:nvSpPr>
              <p:cNvPr id="24" name="Rectangle 23"/>
              <p:cNvSpPr/>
              <p:nvPr/>
            </p:nvSpPr>
            <p:spPr>
              <a:xfrm>
                <a:off x="6204259" y="1463828"/>
                <a:ext cx="2595112" cy="51763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b="1" dirty="0">
                    <a:solidFill>
                      <a:schemeClr val="tx1"/>
                    </a:solidFill>
                    <a:latin typeface="Arial" panose="020B0604020202020204" pitchFamily="34" charset="0"/>
                    <a:cs typeface="Arial" panose="020B0604020202020204" pitchFamily="34" charset="0"/>
                  </a:rPr>
                  <a:t>Office of the Deputy Military Ombud</a:t>
                </a:r>
                <a:endParaRPr lang="en-ZA" sz="1800" b="1" dirty="0">
                  <a:solidFill>
                    <a:schemeClr val="tx1"/>
                  </a:solidFill>
                  <a:latin typeface="Arial" panose="020B0604020202020204" pitchFamily="34" charset="0"/>
                  <a:cs typeface="Arial" panose="020B0604020202020204" pitchFamily="34" charset="0"/>
                </a:endParaRPr>
              </a:p>
            </p:txBody>
          </p:sp>
          <p:sp>
            <p:nvSpPr>
              <p:cNvPr id="25" name="Rectangle 24"/>
              <p:cNvSpPr/>
              <p:nvPr/>
            </p:nvSpPr>
            <p:spPr>
              <a:xfrm>
                <a:off x="1901349" y="2317605"/>
                <a:ext cx="2595112" cy="51763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b="1" dirty="0">
                    <a:solidFill>
                      <a:schemeClr val="tx1"/>
                    </a:solidFill>
                    <a:latin typeface="Arial" panose="020B0604020202020204" pitchFamily="34" charset="0"/>
                    <a:cs typeface="Arial" panose="020B0604020202020204" pitchFamily="34" charset="0"/>
                  </a:rPr>
                  <a:t>Corporate Operations</a:t>
                </a:r>
                <a:endParaRPr lang="en-ZA" sz="1800" b="1" dirty="0">
                  <a:solidFill>
                    <a:schemeClr val="tx1"/>
                  </a:solidFill>
                  <a:latin typeface="Arial" panose="020B0604020202020204" pitchFamily="34" charset="0"/>
                  <a:cs typeface="Arial" panose="020B0604020202020204" pitchFamily="34" charset="0"/>
                </a:endParaRPr>
              </a:p>
            </p:txBody>
          </p:sp>
          <p:sp>
            <p:nvSpPr>
              <p:cNvPr id="26" name="Rectangle 25"/>
              <p:cNvSpPr/>
              <p:nvPr/>
            </p:nvSpPr>
            <p:spPr>
              <a:xfrm>
                <a:off x="7798823" y="2317605"/>
                <a:ext cx="2595112" cy="51763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b="1" dirty="0">
                    <a:solidFill>
                      <a:schemeClr val="tx1"/>
                    </a:solidFill>
                    <a:latin typeface="Arial" panose="020B0604020202020204" pitchFamily="34" charset="0"/>
                    <a:cs typeface="Arial" panose="020B0604020202020204" pitchFamily="34" charset="0"/>
                  </a:rPr>
                  <a:t>Corporate Support</a:t>
                </a:r>
                <a:endParaRPr lang="en-ZA" sz="1800" b="1" dirty="0">
                  <a:solidFill>
                    <a:schemeClr val="tx1"/>
                  </a:solidFill>
                  <a:latin typeface="Arial" panose="020B0604020202020204" pitchFamily="34" charset="0"/>
                  <a:cs typeface="Arial" panose="020B0604020202020204" pitchFamily="34" charset="0"/>
                </a:endParaRPr>
              </a:p>
            </p:txBody>
          </p:sp>
          <p:sp>
            <p:nvSpPr>
              <p:cNvPr id="27" name="Rectangle 26"/>
              <p:cNvSpPr/>
              <p:nvPr/>
            </p:nvSpPr>
            <p:spPr>
              <a:xfrm>
                <a:off x="303071" y="3116148"/>
                <a:ext cx="1837740" cy="51763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dirty="0">
                    <a:solidFill>
                      <a:schemeClr val="tx1"/>
                    </a:solidFill>
                    <a:latin typeface="Arial" panose="020B0604020202020204" pitchFamily="34" charset="0"/>
                    <a:cs typeface="Arial" panose="020B0604020202020204" pitchFamily="34" charset="0"/>
                  </a:rPr>
                  <a:t>Operations</a:t>
                </a:r>
                <a:endParaRPr lang="en-ZA" sz="1800" dirty="0">
                  <a:solidFill>
                    <a:schemeClr val="tx1"/>
                  </a:solidFill>
                  <a:latin typeface="Arial" panose="020B0604020202020204" pitchFamily="34" charset="0"/>
                  <a:cs typeface="Arial" panose="020B0604020202020204" pitchFamily="34" charset="0"/>
                </a:endParaRPr>
              </a:p>
            </p:txBody>
          </p:sp>
          <p:sp>
            <p:nvSpPr>
              <p:cNvPr id="28" name="Rectangle 27"/>
              <p:cNvSpPr/>
              <p:nvPr/>
            </p:nvSpPr>
            <p:spPr>
              <a:xfrm>
                <a:off x="555528" y="4033053"/>
                <a:ext cx="1963969" cy="4702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dirty="0">
                    <a:solidFill>
                      <a:schemeClr val="tx1"/>
                    </a:solidFill>
                    <a:latin typeface="Arial" panose="020B0604020202020204" pitchFamily="34" charset="0"/>
                    <a:cs typeface="Arial" panose="020B0604020202020204" pitchFamily="34" charset="0"/>
                  </a:rPr>
                  <a:t>Intake &amp; Analysis</a:t>
                </a:r>
                <a:endParaRPr lang="en-ZA" sz="1800" dirty="0">
                  <a:solidFill>
                    <a:schemeClr val="tx1"/>
                  </a:solidFill>
                  <a:latin typeface="Arial" panose="020B0604020202020204" pitchFamily="34" charset="0"/>
                  <a:cs typeface="Arial" panose="020B0604020202020204" pitchFamily="34" charset="0"/>
                </a:endParaRPr>
              </a:p>
            </p:txBody>
          </p:sp>
          <p:sp>
            <p:nvSpPr>
              <p:cNvPr id="29" name="Rectangle 28"/>
              <p:cNvSpPr/>
              <p:nvPr/>
            </p:nvSpPr>
            <p:spPr>
              <a:xfrm>
                <a:off x="555528" y="4689562"/>
                <a:ext cx="1963969" cy="4702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dirty="0">
                    <a:solidFill>
                      <a:schemeClr val="tx1"/>
                    </a:solidFill>
                    <a:latin typeface="Arial" panose="020B0604020202020204" pitchFamily="34" charset="0"/>
                    <a:cs typeface="Arial" panose="020B0604020202020204" pitchFamily="34" charset="0"/>
                  </a:rPr>
                  <a:t>Investigations</a:t>
                </a:r>
                <a:endParaRPr lang="en-ZA" sz="1800" dirty="0">
                  <a:solidFill>
                    <a:schemeClr val="tx1"/>
                  </a:solidFill>
                  <a:latin typeface="Arial" panose="020B0604020202020204" pitchFamily="34" charset="0"/>
                  <a:cs typeface="Arial" panose="020B0604020202020204" pitchFamily="34" charset="0"/>
                </a:endParaRPr>
              </a:p>
            </p:txBody>
          </p:sp>
          <p:sp>
            <p:nvSpPr>
              <p:cNvPr id="30" name="Rectangle 29"/>
              <p:cNvSpPr/>
              <p:nvPr/>
            </p:nvSpPr>
            <p:spPr>
              <a:xfrm>
                <a:off x="555528" y="5346072"/>
                <a:ext cx="1963969" cy="4702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dirty="0">
                    <a:solidFill>
                      <a:schemeClr val="tx1"/>
                    </a:solidFill>
                    <a:latin typeface="Arial" panose="020B0604020202020204" pitchFamily="34" charset="0"/>
                    <a:cs typeface="Arial" panose="020B0604020202020204" pitchFamily="34" charset="0"/>
                  </a:rPr>
                  <a:t>Research &amp; Development</a:t>
                </a:r>
                <a:endParaRPr lang="en-ZA" sz="1800" dirty="0">
                  <a:solidFill>
                    <a:schemeClr val="tx1"/>
                  </a:solidFill>
                  <a:latin typeface="Arial" panose="020B0604020202020204" pitchFamily="34" charset="0"/>
                  <a:cs typeface="Arial" panose="020B0604020202020204" pitchFamily="34" charset="0"/>
                </a:endParaRPr>
              </a:p>
            </p:txBody>
          </p:sp>
          <p:sp>
            <p:nvSpPr>
              <p:cNvPr id="31" name="Rectangle 30"/>
              <p:cNvSpPr/>
              <p:nvPr/>
            </p:nvSpPr>
            <p:spPr>
              <a:xfrm>
                <a:off x="2265184" y="3116148"/>
                <a:ext cx="1837740" cy="51763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dirty="0">
                    <a:solidFill>
                      <a:schemeClr val="tx1"/>
                    </a:solidFill>
                    <a:latin typeface="Arial" panose="020B0604020202020204" pitchFamily="34" charset="0"/>
                    <a:cs typeface="Arial" panose="020B0604020202020204" pitchFamily="34" charset="0"/>
                  </a:rPr>
                  <a:t>Legal Support</a:t>
                </a:r>
                <a:endParaRPr lang="en-ZA" sz="1800" dirty="0">
                  <a:solidFill>
                    <a:schemeClr val="tx1"/>
                  </a:solidFill>
                  <a:latin typeface="Arial" panose="020B0604020202020204" pitchFamily="34" charset="0"/>
                  <a:cs typeface="Arial" panose="020B0604020202020204" pitchFamily="34" charset="0"/>
                </a:endParaRPr>
              </a:p>
            </p:txBody>
          </p:sp>
          <p:sp>
            <p:nvSpPr>
              <p:cNvPr id="32" name="Rectangle 31"/>
              <p:cNvSpPr/>
              <p:nvPr/>
            </p:nvSpPr>
            <p:spPr>
              <a:xfrm>
                <a:off x="4240291" y="3116148"/>
                <a:ext cx="1839596" cy="51763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dirty="0">
                    <a:solidFill>
                      <a:schemeClr val="tx1"/>
                    </a:solidFill>
                    <a:latin typeface="Arial" panose="020B0604020202020204" pitchFamily="34" charset="0"/>
                    <a:cs typeface="Arial" panose="020B0604020202020204" pitchFamily="34" charset="0"/>
                  </a:rPr>
                  <a:t>Communication</a:t>
                </a:r>
                <a:endParaRPr lang="en-ZA" sz="1800" dirty="0">
                  <a:solidFill>
                    <a:schemeClr val="tx1"/>
                  </a:solidFill>
                  <a:latin typeface="Arial" panose="020B0604020202020204" pitchFamily="34" charset="0"/>
                  <a:cs typeface="Arial" panose="020B0604020202020204" pitchFamily="34" charset="0"/>
                </a:endParaRPr>
              </a:p>
            </p:txBody>
          </p:sp>
          <p:sp>
            <p:nvSpPr>
              <p:cNvPr id="33" name="Rectangle 32"/>
              <p:cNvSpPr/>
              <p:nvPr/>
            </p:nvSpPr>
            <p:spPr>
              <a:xfrm>
                <a:off x="6965344" y="3117727"/>
                <a:ext cx="1962112" cy="4702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dirty="0">
                    <a:solidFill>
                      <a:schemeClr val="tx1"/>
                    </a:solidFill>
                    <a:latin typeface="Arial" panose="020B0604020202020204" pitchFamily="34" charset="0"/>
                    <a:cs typeface="Arial" panose="020B0604020202020204" pitchFamily="34" charset="0"/>
                  </a:rPr>
                  <a:t>Policy, Strategy &amp; Planning</a:t>
                </a:r>
                <a:endParaRPr lang="en-ZA" sz="1800" dirty="0">
                  <a:solidFill>
                    <a:schemeClr val="tx1"/>
                  </a:solidFill>
                  <a:latin typeface="Arial" panose="020B0604020202020204" pitchFamily="34" charset="0"/>
                  <a:cs typeface="Arial" panose="020B0604020202020204" pitchFamily="34" charset="0"/>
                </a:endParaRPr>
              </a:p>
            </p:txBody>
          </p:sp>
          <p:sp>
            <p:nvSpPr>
              <p:cNvPr id="34" name="Rectangle 33"/>
              <p:cNvSpPr/>
              <p:nvPr/>
            </p:nvSpPr>
            <p:spPr>
              <a:xfrm>
                <a:off x="9257878" y="3117727"/>
                <a:ext cx="1963969" cy="4702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dirty="0">
                    <a:solidFill>
                      <a:schemeClr val="tx1"/>
                    </a:solidFill>
                    <a:latin typeface="Arial" panose="020B0604020202020204" pitchFamily="34" charset="0"/>
                    <a:cs typeface="Arial" panose="020B0604020202020204" pitchFamily="34" charset="0"/>
                  </a:rPr>
                  <a:t>Human Resources</a:t>
                </a:r>
                <a:endParaRPr lang="en-ZA" sz="1800" dirty="0">
                  <a:solidFill>
                    <a:schemeClr val="tx1"/>
                  </a:solidFill>
                  <a:latin typeface="Arial" panose="020B0604020202020204" pitchFamily="34" charset="0"/>
                  <a:cs typeface="Arial" panose="020B0604020202020204" pitchFamily="34" charset="0"/>
                </a:endParaRPr>
              </a:p>
            </p:txBody>
          </p:sp>
          <p:sp>
            <p:nvSpPr>
              <p:cNvPr id="35" name="Rectangle 34"/>
              <p:cNvSpPr/>
              <p:nvPr/>
            </p:nvSpPr>
            <p:spPr>
              <a:xfrm>
                <a:off x="6980194" y="3799487"/>
                <a:ext cx="1962112" cy="4702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dirty="0">
                    <a:solidFill>
                      <a:schemeClr val="tx1"/>
                    </a:solidFill>
                    <a:latin typeface="Arial" panose="020B0604020202020204" pitchFamily="34" charset="0"/>
                    <a:cs typeface="Arial" panose="020B0604020202020204" pitchFamily="34" charset="0"/>
                  </a:rPr>
                  <a:t>Logistics</a:t>
                </a:r>
                <a:endParaRPr lang="en-ZA" sz="1800" dirty="0">
                  <a:solidFill>
                    <a:schemeClr val="tx1"/>
                  </a:solidFill>
                  <a:latin typeface="Arial" panose="020B0604020202020204" pitchFamily="34" charset="0"/>
                  <a:cs typeface="Arial" panose="020B0604020202020204" pitchFamily="34" charset="0"/>
                </a:endParaRPr>
              </a:p>
            </p:txBody>
          </p:sp>
          <p:sp>
            <p:nvSpPr>
              <p:cNvPr id="36" name="Rectangle 35"/>
              <p:cNvSpPr/>
              <p:nvPr/>
            </p:nvSpPr>
            <p:spPr>
              <a:xfrm>
                <a:off x="9291291" y="3799487"/>
                <a:ext cx="1962113" cy="4702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dirty="0">
                    <a:solidFill>
                      <a:schemeClr val="tx1"/>
                    </a:solidFill>
                    <a:latin typeface="Arial" panose="020B0604020202020204" pitchFamily="34" charset="0"/>
                    <a:cs typeface="Arial" panose="020B0604020202020204" pitchFamily="34" charset="0"/>
                  </a:rPr>
                  <a:t>Finance</a:t>
                </a:r>
                <a:endParaRPr lang="en-ZA" sz="1800" dirty="0">
                  <a:solidFill>
                    <a:schemeClr val="tx1"/>
                  </a:solidFill>
                  <a:latin typeface="Arial" panose="020B0604020202020204" pitchFamily="34" charset="0"/>
                  <a:cs typeface="Arial" panose="020B0604020202020204" pitchFamily="34" charset="0"/>
                </a:endParaRPr>
              </a:p>
            </p:txBody>
          </p:sp>
          <p:sp>
            <p:nvSpPr>
              <p:cNvPr id="37" name="Rectangle 36"/>
              <p:cNvSpPr/>
              <p:nvPr/>
            </p:nvSpPr>
            <p:spPr>
              <a:xfrm>
                <a:off x="6972769" y="4427590"/>
                <a:ext cx="1962112" cy="70069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dirty="0">
                    <a:solidFill>
                      <a:schemeClr val="tx1"/>
                    </a:solidFill>
                    <a:latin typeface="Arial" panose="020B0604020202020204" pitchFamily="34" charset="0"/>
                    <a:cs typeface="Arial" panose="020B0604020202020204" pitchFamily="34" charset="0"/>
                  </a:rPr>
                  <a:t>Information, Communication &amp; Technology</a:t>
                </a:r>
                <a:endParaRPr lang="en-ZA" sz="1800" dirty="0">
                  <a:solidFill>
                    <a:schemeClr val="tx1"/>
                  </a:solidFill>
                  <a:latin typeface="Arial" panose="020B0604020202020204" pitchFamily="34" charset="0"/>
                  <a:cs typeface="Arial" panose="020B0604020202020204" pitchFamily="34" charset="0"/>
                </a:endParaRPr>
              </a:p>
            </p:txBody>
          </p:sp>
          <p:sp>
            <p:nvSpPr>
              <p:cNvPr id="38" name="Rectangle 37"/>
              <p:cNvSpPr/>
              <p:nvPr/>
            </p:nvSpPr>
            <p:spPr>
              <a:xfrm>
                <a:off x="9339555" y="4427590"/>
                <a:ext cx="1962113" cy="70069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dirty="0">
                    <a:solidFill>
                      <a:schemeClr val="tx1"/>
                    </a:solidFill>
                    <a:latin typeface="Arial" panose="020B0604020202020204" pitchFamily="34" charset="0"/>
                    <a:cs typeface="Arial" panose="020B0604020202020204" pitchFamily="34" charset="0"/>
                  </a:rPr>
                  <a:t>Facility, Security &amp; Reception Management</a:t>
                </a:r>
                <a:endParaRPr lang="en-ZA" sz="1800" dirty="0">
                  <a:solidFill>
                    <a:schemeClr val="tx1"/>
                  </a:solidFill>
                  <a:latin typeface="Arial" panose="020B0604020202020204" pitchFamily="34" charset="0"/>
                  <a:cs typeface="Arial" panose="020B0604020202020204" pitchFamily="34" charset="0"/>
                </a:endParaRPr>
              </a:p>
            </p:txBody>
          </p:sp>
          <p:cxnSp>
            <p:nvCxnSpPr>
              <p:cNvPr id="39" name="Elbow Connector 38"/>
              <p:cNvCxnSpPr>
                <a:stCxn id="23" idx="2"/>
                <a:endCxn id="24" idx="1"/>
              </p:cNvCxnSpPr>
              <p:nvPr/>
            </p:nvCxnSpPr>
            <p:spPr>
              <a:xfrm rot="16200000" flipH="1">
                <a:off x="5777587" y="1295971"/>
                <a:ext cx="519211" cy="334135"/>
              </a:xfrm>
              <a:prstGeom prst="bentConnector2">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Elbow Connector 39"/>
              <p:cNvCxnSpPr>
                <a:stCxn id="23" idx="2"/>
                <a:endCxn id="25" idx="0"/>
              </p:cNvCxnSpPr>
              <p:nvPr/>
            </p:nvCxnSpPr>
            <p:spPr>
              <a:xfrm rot="5400000">
                <a:off x="3977428" y="424908"/>
                <a:ext cx="1114173" cy="2671221"/>
              </a:xfrm>
              <a:prstGeom prst="bentConnector3">
                <a:avLst>
                  <a:gd name="adj1" fmla="val 8552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Elbow Connector 40"/>
              <p:cNvCxnSpPr>
                <a:stCxn id="23" idx="2"/>
                <a:endCxn id="26" idx="0"/>
              </p:cNvCxnSpPr>
              <p:nvPr/>
            </p:nvCxnSpPr>
            <p:spPr>
              <a:xfrm rot="16200000" flipH="1">
                <a:off x="6926166" y="147391"/>
                <a:ext cx="1114173" cy="3226255"/>
              </a:xfrm>
              <a:prstGeom prst="bentConnector3">
                <a:avLst>
                  <a:gd name="adj1" fmla="val 85307"/>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Elbow Connector 41"/>
              <p:cNvCxnSpPr>
                <a:stCxn id="25" idx="2"/>
                <a:endCxn id="27" idx="0"/>
              </p:cNvCxnSpPr>
              <p:nvPr/>
            </p:nvCxnSpPr>
            <p:spPr>
              <a:xfrm rot="5400000">
                <a:off x="2069968" y="1987212"/>
                <a:ext cx="280910" cy="1976962"/>
              </a:xfrm>
              <a:prstGeom prst="bentConnector3">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Elbow Connector 42"/>
              <p:cNvCxnSpPr>
                <a:stCxn id="25" idx="2"/>
                <a:endCxn id="31" idx="0"/>
              </p:cNvCxnSpPr>
              <p:nvPr/>
            </p:nvCxnSpPr>
            <p:spPr>
              <a:xfrm rot="5400000">
                <a:off x="3051023" y="2968268"/>
                <a:ext cx="280910" cy="14850"/>
              </a:xfrm>
              <a:prstGeom prst="bentConnector3">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Elbow Connector 43"/>
              <p:cNvCxnSpPr>
                <a:stCxn id="25" idx="2"/>
                <a:endCxn id="32" idx="0"/>
              </p:cNvCxnSpPr>
              <p:nvPr/>
            </p:nvCxnSpPr>
            <p:spPr>
              <a:xfrm rot="16200000" flipH="1">
                <a:off x="4038576" y="1995565"/>
                <a:ext cx="280910" cy="1960256"/>
              </a:xfrm>
              <a:prstGeom prst="bentConnector3">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Elbow Connector 44"/>
              <p:cNvCxnSpPr>
                <a:stCxn id="26" idx="2"/>
                <a:endCxn id="33" idx="3"/>
              </p:cNvCxnSpPr>
              <p:nvPr/>
            </p:nvCxnSpPr>
            <p:spPr>
              <a:xfrm rot="5400000">
                <a:off x="8753102" y="3009591"/>
                <a:ext cx="517633" cy="168924"/>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Elbow Connector 45"/>
              <p:cNvCxnSpPr>
                <a:stCxn id="26" idx="2"/>
                <a:endCxn id="35" idx="3"/>
              </p:cNvCxnSpPr>
              <p:nvPr/>
            </p:nvCxnSpPr>
            <p:spPr>
              <a:xfrm rot="5400000">
                <a:off x="8419647" y="3357897"/>
                <a:ext cx="1199393" cy="154074"/>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Elbow Connector 46"/>
              <p:cNvCxnSpPr>
                <a:stCxn id="26" idx="2"/>
                <a:endCxn id="37" idx="3"/>
              </p:cNvCxnSpPr>
              <p:nvPr/>
            </p:nvCxnSpPr>
            <p:spPr>
              <a:xfrm rot="5400000">
                <a:off x="8044280" y="3725839"/>
                <a:ext cx="1942701" cy="161499"/>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Elbow Connector 47"/>
              <p:cNvCxnSpPr>
                <a:stCxn id="26" idx="2"/>
                <a:endCxn id="34" idx="1"/>
              </p:cNvCxnSpPr>
              <p:nvPr/>
            </p:nvCxnSpPr>
            <p:spPr>
              <a:xfrm rot="16200000" flipH="1">
                <a:off x="8918312" y="3013305"/>
                <a:ext cx="517633" cy="161498"/>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Elbow Connector 48"/>
              <p:cNvCxnSpPr>
                <a:stCxn id="26" idx="2"/>
                <a:endCxn id="36" idx="1"/>
              </p:cNvCxnSpPr>
              <p:nvPr/>
            </p:nvCxnSpPr>
            <p:spPr>
              <a:xfrm rot="16200000" flipH="1">
                <a:off x="8594140" y="3337478"/>
                <a:ext cx="1199393" cy="194911"/>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Elbow Connector 49"/>
              <p:cNvCxnSpPr>
                <a:stCxn id="26" idx="2"/>
                <a:endCxn id="38" idx="1"/>
              </p:cNvCxnSpPr>
              <p:nvPr/>
            </p:nvCxnSpPr>
            <p:spPr>
              <a:xfrm rot="16200000" flipH="1">
                <a:off x="8246616" y="3685001"/>
                <a:ext cx="1942701" cy="243175"/>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Elbow Connector 50"/>
              <p:cNvCxnSpPr>
                <a:stCxn id="27" idx="2"/>
                <a:endCxn id="28" idx="1"/>
              </p:cNvCxnSpPr>
              <p:nvPr/>
            </p:nvCxnSpPr>
            <p:spPr>
              <a:xfrm rot="5400000">
                <a:off x="571527" y="3617782"/>
                <a:ext cx="634416" cy="666413"/>
              </a:xfrm>
              <a:prstGeom prst="bentConnector4">
                <a:avLst>
                  <a:gd name="adj1" fmla="val 31465"/>
                  <a:gd name="adj2" fmla="val 134297"/>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Elbow Connector 51"/>
              <p:cNvCxnSpPr>
                <a:stCxn id="27" idx="2"/>
                <a:endCxn id="29" idx="1"/>
              </p:cNvCxnSpPr>
              <p:nvPr/>
            </p:nvCxnSpPr>
            <p:spPr>
              <a:xfrm rot="5400000">
                <a:off x="243272" y="3946037"/>
                <a:ext cx="1290925" cy="666413"/>
              </a:xfrm>
              <a:prstGeom prst="bentConnector4">
                <a:avLst>
                  <a:gd name="adj1" fmla="val 15722"/>
                  <a:gd name="adj2" fmla="val 134297"/>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Elbow Connector 52"/>
              <p:cNvCxnSpPr>
                <a:stCxn id="27" idx="2"/>
                <a:endCxn id="30" idx="1"/>
              </p:cNvCxnSpPr>
              <p:nvPr/>
            </p:nvCxnSpPr>
            <p:spPr>
              <a:xfrm rot="5400000">
                <a:off x="-84982" y="4274291"/>
                <a:ext cx="1947435" cy="666413"/>
              </a:xfrm>
              <a:prstGeom prst="bentConnector4">
                <a:avLst>
                  <a:gd name="adj1" fmla="val 10593"/>
                  <a:gd name="adj2" fmla="val 134297"/>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9" name="Rectangular Callout 18"/>
            <p:cNvSpPr/>
            <p:nvPr/>
          </p:nvSpPr>
          <p:spPr>
            <a:xfrm>
              <a:off x="4716448" y="2385082"/>
              <a:ext cx="6640637" cy="1008363"/>
            </a:xfrm>
            <a:prstGeom prst="wedgeRectCallout">
              <a:avLst>
                <a:gd name="adj1" fmla="val 63099"/>
                <a:gd name="adj2" fmla="val -38065"/>
              </a:avLst>
            </a:prstGeom>
            <a:solidFill>
              <a:srgbClr val="FFFF99"/>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800" dirty="0">
                  <a:solidFill>
                    <a:schemeClr val="tx1"/>
                  </a:solidFill>
                  <a:latin typeface="Arial" panose="020B0604020202020204" pitchFamily="34" charset="0"/>
                  <a:cs typeface="Arial" panose="020B0604020202020204" pitchFamily="34" charset="0"/>
                </a:rPr>
                <a:t>Total number of posts as approved by the Minister of Defence and Military Veterans during June 2012 is </a:t>
              </a:r>
              <a:r>
                <a:rPr lang="en-US" sz="1800" b="1" dirty="0">
                  <a:solidFill>
                    <a:schemeClr val="tx1"/>
                  </a:solidFill>
                  <a:latin typeface="Arial" panose="020B0604020202020204" pitchFamily="34" charset="0"/>
                  <a:cs typeface="Arial" panose="020B0604020202020204" pitchFamily="34" charset="0"/>
                </a:rPr>
                <a:t>89</a:t>
              </a:r>
              <a:endParaRPr lang="en-ZA" sz="1800" b="1" dirty="0">
                <a:solidFill>
                  <a:schemeClr val="tx1"/>
                </a:solidFill>
                <a:latin typeface="Arial" panose="020B0604020202020204" pitchFamily="34" charset="0"/>
                <a:cs typeface="Arial" panose="020B0604020202020204" pitchFamily="34" charset="0"/>
              </a:endParaRPr>
            </a:p>
          </p:txBody>
        </p:sp>
        <p:sp>
          <p:nvSpPr>
            <p:cNvPr id="20" name="Rectangular Callout 19"/>
            <p:cNvSpPr/>
            <p:nvPr/>
          </p:nvSpPr>
          <p:spPr>
            <a:xfrm>
              <a:off x="17367140" y="1958001"/>
              <a:ext cx="6507737" cy="1142656"/>
            </a:xfrm>
            <a:prstGeom prst="wedgeRectCallout">
              <a:avLst>
                <a:gd name="adj1" fmla="val -66213"/>
                <a:gd name="adj2" fmla="val 29371"/>
              </a:avLst>
            </a:prstGeom>
            <a:solidFill>
              <a:schemeClr val="accent3">
                <a:lumMod val="20000"/>
                <a:lumOff val="8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dirty="0">
                  <a:solidFill>
                    <a:schemeClr val="tx1"/>
                  </a:solidFill>
                  <a:latin typeface="Arial" panose="020B0604020202020204" pitchFamily="34" charset="0"/>
                  <a:cs typeface="Arial" panose="020B0604020202020204" pitchFamily="34" charset="0"/>
                </a:rPr>
                <a:t>Total number of approved posts within the Executive Office is </a:t>
              </a:r>
              <a:r>
                <a:rPr lang="en-US" sz="1800" b="1" dirty="0">
                  <a:solidFill>
                    <a:schemeClr val="tx1"/>
                  </a:solidFill>
                  <a:latin typeface="Arial" panose="020B0604020202020204" pitchFamily="34" charset="0"/>
                  <a:cs typeface="Arial" panose="020B0604020202020204" pitchFamily="34" charset="0"/>
                </a:rPr>
                <a:t>9</a:t>
              </a:r>
              <a:endParaRPr lang="en-ZA" sz="1800" b="1" dirty="0">
                <a:solidFill>
                  <a:schemeClr val="tx1"/>
                </a:solidFill>
                <a:latin typeface="Arial" panose="020B0604020202020204" pitchFamily="34" charset="0"/>
                <a:cs typeface="Arial" panose="020B0604020202020204" pitchFamily="34" charset="0"/>
              </a:endParaRPr>
            </a:p>
          </p:txBody>
        </p:sp>
        <p:sp>
          <p:nvSpPr>
            <p:cNvPr id="21" name="Rectangular Callout 20"/>
            <p:cNvSpPr/>
            <p:nvPr/>
          </p:nvSpPr>
          <p:spPr>
            <a:xfrm>
              <a:off x="4700760" y="4174580"/>
              <a:ext cx="5642488" cy="952818"/>
            </a:xfrm>
            <a:prstGeom prst="wedgeRectCallout">
              <a:avLst>
                <a:gd name="adj1" fmla="val -950"/>
                <a:gd name="adj2" fmla="val 136898"/>
              </a:avLst>
            </a:prstGeom>
            <a:solidFill>
              <a:schemeClr val="accent1">
                <a:lumMod val="40000"/>
                <a:lumOff val="6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dirty="0">
                  <a:solidFill>
                    <a:schemeClr val="tx1"/>
                  </a:solidFill>
                  <a:latin typeface="Arial" panose="020B0604020202020204" pitchFamily="34" charset="0"/>
                  <a:cs typeface="Arial" panose="020B0604020202020204" pitchFamily="34" charset="0"/>
                </a:rPr>
                <a:t>Total number of approved posts within Corporate Operations is </a:t>
              </a:r>
              <a:r>
                <a:rPr lang="en-US" sz="1800" b="1" dirty="0">
                  <a:solidFill>
                    <a:schemeClr val="tx1"/>
                  </a:solidFill>
                  <a:latin typeface="Arial" panose="020B0604020202020204" pitchFamily="34" charset="0"/>
                  <a:cs typeface="Arial" panose="020B0604020202020204" pitchFamily="34" charset="0"/>
                </a:rPr>
                <a:t>59</a:t>
              </a:r>
              <a:endParaRPr lang="en-ZA" sz="1800" b="1" dirty="0">
                <a:solidFill>
                  <a:schemeClr val="tx1"/>
                </a:solidFill>
                <a:latin typeface="Arial" panose="020B0604020202020204" pitchFamily="34" charset="0"/>
                <a:cs typeface="Arial" panose="020B0604020202020204" pitchFamily="34" charset="0"/>
              </a:endParaRPr>
            </a:p>
          </p:txBody>
        </p:sp>
        <p:sp>
          <p:nvSpPr>
            <p:cNvPr id="22" name="Rectangular Callout 21"/>
            <p:cNvSpPr/>
            <p:nvPr/>
          </p:nvSpPr>
          <p:spPr>
            <a:xfrm>
              <a:off x="19841521" y="3601842"/>
              <a:ext cx="4318220" cy="1065212"/>
            </a:xfrm>
            <a:prstGeom prst="wedgeRectCallout">
              <a:avLst>
                <a:gd name="adj1" fmla="val -36385"/>
                <a:gd name="adj2" fmla="val 182139"/>
              </a:avLst>
            </a:prstGeom>
            <a:solidFill>
              <a:schemeClr val="accent1">
                <a:lumMod val="20000"/>
                <a:lumOff val="8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dirty="0">
                  <a:solidFill>
                    <a:schemeClr val="tx1"/>
                  </a:solidFill>
                  <a:latin typeface="Arial" panose="020B0604020202020204" pitchFamily="34" charset="0"/>
                  <a:cs typeface="Arial" panose="020B0604020202020204" pitchFamily="34" charset="0"/>
                </a:rPr>
                <a:t>Total number of approved posts within Corporate Support is </a:t>
              </a:r>
              <a:r>
                <a:rPr lang="en-US" sz="1800" b="1" dirty="0">
                  <a:solidFill>
                    <a:schemeClr val="tx1"/>
                  </a:solidFill>
                  <a:latin typeface="Arial" panose="020B0604020202020204" pitchFamily="34" charset="0"/>
                  <a:cs typeface="Arial" panose="020B0604020202020204" pitchFamily="34" charset="0"/>
                </a:rPr>
                <a:t>21</a:t>
              </a:r>
              <a:endParaRPr lang="en-ZA" sz="1800" b="1" dirty="0">
                <a:solidFill>
                  <a:schemeClr val="tx1"/>
                </a:solidFill>
                <a:latin typeface="Arial" panose="020B0604020202020204" pitchFamily="34" charset="0"/>
                <a:cs typeface="Arial" panose="020B0604020202020204" pitchFamily="34" charset="0"/>
              </a:endParaRPr>
            </a:p>
          </p:txBody>
        </p:sp>
      </p:grpSp>
      <p:sp>
        <p:nvSpPr>
          <p:cNvPr id="54" name="Content Placeholder 2"/>
          <p:cNvSpPr txBox="1">
            <a:spLocks/>
          </p:cNvSpPr>
          <p:nvPr/>
        </p:nvSpPr>
        <p:spPr>
          <a:xfrm>
            <a:off x="4426314" y="4543695"/>
            <a:ext cx="18746122" cy="6690355"/>
          </a:xfrm>
          <a:prstGeom prst="rect">
            <a:avLst/>
          </a:prstGeom>
          <a:noFill/>
          <a:ln w="15875" cap="flat" cmpd="sng" algn="ctr">
            <a:noFill/>
            <a:prstDash val="solid"/>
          </a:ln>
        </p:spPr>
        <p:style>
          <a:lnRef idx="2">
            <a:schemeClr val="dk1"/>
          </a:lnRef>
          <a:fillRef idx="1">
            <a:schemeClr val="lt1"/>
          </a:fillRef>
          <a:effectRef idx="0">
            <a:schemeClr val="dk1"/>
          </a:effectRef>
          <a:fontRef idx="minor">
            <a:schemeClr val="dk1"/>
          </a:fontRef>
        </p:style>
        <p:txBody>
          <a:bodyPr>
            <a:noAutofit/>
          </a:bodyPr>
          <a:lstStyle>
            <a:lvl1pPr marL="182789" indent="-182789" algn="l" defTabSz="1827886" rtl="0" eaLnBrk="1" latinLnBrk="0" hangingPunct="1">
              <a:lnSpc>
                <a:spcPct val="90000"/>
              </a:lnSpc>
              <a:spcBef>
                <a:spcPts val="2399"/>
              </a:spcBef>
              <a:spcAft>
                <a:spcPts val="400"/>
              </a:spcAft>
              <a:buClr>
                <a:schemeClr val="accent1"/>
              </a:buClr>
              <a:buSzPct val="100000"/>
              <a:buFont typeface="Tw Cen MT" panose="020B0602020104020603" pitchFamily="34" charset="0"/>
              <a:buChar char=" "/>
              <a:defRPr sz="4398" kern="1200">
                <a:solidFill>
                  <a:schemeClr val="dk1"/>
                </a:solidFill>
                <a:latin typeface="+mn-lt"/>
                <a:ea typeface="+mn-ea"/>
                <a:cs typeface="+mn-cs"/>
              </a:defRPr>
            </a:lvl1pPr>
            <a:lvl2pPr marL="530087" indent="-274183" algn="l" defTabSz="1827886" rtl="0" eaLnBrk="1" latinLnBrk="0" hangingPunct="1">
              <a:lnSpc>
                <a:spcPct val="90000"/>
              </a:lnSpc>
              <a:spcBef>
                <a:spcPts val="400"/>
              </a:spcBef>
              <a:spcAft>
                <a:spcPts val="800"/>
              </a:spcAft>
              <a:buClr>
                <a:schemeClr val="accent1"/>
              </a:buClr>
              <a:buFont typeface="Wingdings 3" pitchFamily="18" charset="2"/>
              <a:buChar char=""/>
              <a:defRPr sz="3598" kern="1200">
                <a:solidFill>
                  <a:schemeClr val="dk1"/>
                </a:solidFill>
                <a:latin typeface="+mn-lt"/>
                <a:ea typeface="+mn-ea"/>
                <a:cs typeface="+mn-cs"/>
              </a:defRPr>
            </a:lvl2pPr>
            <a:lvl3pPr marL="895664"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3pPr>
            <a:lvl4pPr marL="1188126"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4pPr>
            <a:lvl5pPr marL="1553703"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5pPr>
            <a:lvl6pPr marL="1827886"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6pPr>
            <a:lvl7pPr marL="2120347"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7pPr>
            <a:lvl8pPr marL="2431088"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8pPr>
            <a:lvl9pPr marL="2723550"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9pPr>
          </a:lstStyle>
          <a:p>
            <a:pPr marL="0" indent="0" algn="just">
              <a:lnSpc>
                <a:spcPct val="100000"/>
              </a:lnSpc>
              <a:spcBef>
                <a:spcPts val="0"/>
              </a:spcBef>
              <a:spcAft>
                <a:spcPts val="0"/>
              </a:spcAft>
              <a:buNone/>
            </a:pPr>
            <a:r>
              <a:rPr lang="en-GB" sz="2800" b="1" dirty="0">
                <a:latin typeface="Arial" panose="020B0604020202020204" pitchFamily="34" charset="0"/>
                <a:cs typeface="Arial" panose="020B0604020202020204" pitchFamily="34" charset="0"/>
              </a:rPr>
              <a:t> </a:t>
            </a:r>
            <a:endParaRPr lang="en-ZA" sz="2800" dirty="0">
              <a:latin typeface="Arial" panose="020B0604020202020204" pitchFamily="34" charset="0"/>
              <a:cs typeface="Arial" panose="020B0604020202020204" pitchFamily="34" charset="0"/>
            </a:endParaRPr>
          </a:p>
        </p:txBody>
      </p:sp>
      <p:sp>
        <p:nvSpPr>
          <p:cNvPr id="55" name="Title 1"/>
          <p:cNvSpPr txBox="1">
            <a:spLocks/>
          </p:cNvSpPr>
          <p:nvPr/>
        </p:nvSpPr>
        <p:spPr>
          <a:xfrm>
            <a:off x="4171516" y="32476"/>
            <a:ext cx="20199784" cy="1523206"/>
          </a:xfrm>
          <a:prstGeom prst="rect">
            <a:avLst/>
          </a:prstGeom>
        </p:spPr>
        <p:txBody>
          <a:bodyPr anchor="ctr">
            <a:noAutofit/>
          </a:bodyPr>
          <a:lstStyle>
            <a:lvl1pPr algn="l" defTabSz="1827886" rtl="0" eaLnBrk="1" latinLnBrk="0" hangingPunct="1">
              <a:lnSpc>
                <a:spcPct val="80000"/>
              </a:lnSpc>
              <a:spcBef>
                <a:spcPct val="0"/>
              </a:spcBef>
              <a:buNone/>
              <a:defRPr sz="9995" kern="1200" cap="all" spc="200" baseline="0">
                <a:solidFill>
                  <a:schemeClr val="tx1">
                    <a:lumMod val="95000"/>
                    <a:lumOff val="5000"/>
                  </a:schemeClr>
                </a:solidFill>
                <a:latin typeface="+mj-lt"/>
                <a:ea typeface="+mj-ea"/>
                <a:cs typeface="+mj-cs"/>
              </a:defRPr>
            </a:lvl1pPr>
          </a:lstStyle>
          <a:p>
            <a:pPr algn="ctr">
              <a:lnSpc>
                <a:spcPct val="120000"/>
              </a:lnSpc>
            </a:pPr>
            <a:r>
              <a:rPr lang="en-ZA" sz="4800" b="1" dirty="0">
                <a:solidFill>
                  <a:schemeClr val="tx1"/>
                </a:solidFill>
                <a:latin typeface="Arial" panose="020B0604020202020204" pitchFamily="34" charset="0"/>
                <a:cs typeface="Arial" panose="020B0604020202020204" pitchFamily="34" charset="0"/>
              </a:rPr>
              <a:t>MILITARY OMBUD ORGANISATION STRUCTURE</a:t>
            </a:r>
          </a:p>
        </p:txBody>
      </p:sp>
      <p:sp>
        <p:nvSpPr>
          <p:cNvPr id="4" name="Slide Number Placeholder 3">
            <a:extLst>
              <a:ext uri="{FF2B5EF4-FFF2-40B4-BE49-F238E27FC236}">
                <a16:creationId xmlns:a16="http://schemas.microsoft.com/office/drawing/2014/main" id="{8F61BDAC-48F0-A1D5-FC4C-F0C4239300CF}"/>
              </a:ext>
            </a:extLst>
          </p:cNvPr>
          <p:cNvSpPr>
            <a:spLocks noGrp="1"/>
          </p:cNvSpPr>
          <p:nvPr>
            <p:ph type="sldNum" sz="quarter" idx="4294967295"/>
          </p:nvPr>
        </p:nvSpPr>
        <p:spPr>
          <a:xfrm>
            <a:off x="0" y="13205637"/>
            <a:ext cx="4338084" cy="491649"/>
          </a:xfrm>
          <a:prstGeom prst="rect">
            <a:avLst/>
          </a:prstGeom>
        </p:spPr>
        <p:txBody>
          <a:bodyPr/>
          <a:lstStyle/>
          <a:p>
            <a:pPr algn="ctr"/>
            <a:fld id="{86CB4B4D-7CA3-9044-876B-883B54F8677D}" type="slidenum">
              <a:rPr lang="en-ZA" smtClean="0">
                <a:solidFill>
                  <a:schemeClr val="bg1"/>
                </a:solidFill>
              </a:rPr>
              <a:pPr algn="ctr"/>
              <a:t>22</a:t>
            </a:fld>
            <a:endParaRPr lang="en-ZA" dirty="0">
              <a:solidFill>
                <a:schemeClr val="bg1"/>
              </a:solidFill>
            </a:endParaRPr>
          </a:p>
        </p:txBody>
      </p:sp>
    </p:spTree>
    <p:extLst>
      <p:ext uri="{BB962C8B-B14F-4D97-AF65-F5344CB8AC3E}">
        <p14:creationId xmlns:p14="http://schemas.microsoft.com/office/powerpoint/2010/main" val="3562351999"/>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4143375" cy="13716000"/>
          </a:xfrm>
          <a:prstGeom prst="rect">
            <a:avLst/>
          </a:prstGeom>
          <a:solidFill>
            <a:srgbClr val="0D7E40"/>
          </a:solidFill>
          <a:ln>
            <a:solidFill>
              <a:srgbClr val="0D7E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1" name="Content Placeholder 2"/>
          <p:cNvSpPr txBox="1">
            <a:spLocks/>
          </p:cNvSpPr>
          <p:nvPr/>
        </p:nvSpPr>
        <p:spPr>
          <a:xfrm>
            <a:off x="4542504" y="1870275"/>
            <a:ext cx="18746122" cy="11293944"/>
          </a:xfrm>
          <a:prstGeom prst="rect">
            <a:avLst/>
          </a:prstGeom>
          <a:noFill/>
          <a:ln w="15875" cap="flat" cmpd="sng" algn="ctr">
            <a:noFill/>
            <a:prstDash val="solid"/>
          </a:ln>
        </p:spPr>
        <p:style>
          <a:lnRef idx="2">
            <a:schemeClr val="dk1"/>
          </a:lnRef>
          <a:fillRef idx="1">
            <a:schemeClr val="lt1"/>
          </a:fillRef>
          <a:effectRef idx="0">
            <a:schemeClr val="dk1"/>
          </a:effectRef>
          <a:fontRef idx="minor">
            <a:schemeClr val="dk1"/>
          </a:fontRef>
        </p:style>
        <p:txBody>
          <a:bodyPr>
            <a:noAutofit/>
          </a:bodyPr>
          <a:lstStyle>
            <a:lvl1pPr marL="182789" indent="-182789" algn="l" defTabSz="1827886" rtl="0" eaLnBrk="1" latinLnBrk="0" hangingPunct="1">
              <a:lnSpc>
                <a:spcPct val="90000"/>
              </a:lnSpc>
              <a:spcBef>
                <a:spcPts val="2399"/>
              </a:spcBef>
              <a:spcAft>
                <a:spcPts val="400"/>
              </a:spcAft>
              <a:buClr>
                <a:schemeClr val="accent1"/>
              </a:buClr>
              <a:buSzPct val="100000"/>
              <a:buFont typeface="Tw Cen MT" panose="020B0602020104020603" pitchFamily="34" charset="0"/>
              <a:buChar char=" "/>
              <a:defRPr sz="4398" kern="1200">
                <a:solidFill>
                  <a:schemeClr val="dk1"/>
                </a:solidFill>
                <a:latin typeface="+mn-lt"/>
                <a:ea typeface="+mn-ea"/>
                <a:cs typeface="+mn-cs"/>
              </a:defRPr>
            </a:lvl1pPr>
            <a:lvl2pPr marL="530087" indent="-274183" algn="l" defTabSz="1827886" rtl="0" eaLnBrk="1" latinLnBrk="0" hangingPunct="1">
              <a:lnSpc>
                <a:spcPct val="90000"/>
              </a:lnSpc>
              <a:spcBef>
                <a:spcPts val="400"/>
              </a:spcBef>
              <a:spcAft>
                <a:spcPts val="800"/>
              </a:spcAft>
              <a:buClr>
                <a:schemeClr val="accent1"/>
              </a:buClr>
              <a:buFont typeface="Wingdings 3" pitchFamily="18" charset="2"/>
              <a:buChar char=""/>
              <a:defRPr sz="3598" kern="1200">
                <a:solidFill>
                  <a:schemeClr val="dk1"/>
                </a:solidFill>
                <a:latin typeface="+mn-lt"/>
                <a:ea typeface="+mn-ea"/>
                <a:cs typeface="+mn-cs"/>
              </a:defRPr>
            </a:lvl2pPr>
            <a:lvl3pPr marL="895664"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3pPr>
            <a:lvl4pPr marL="1188126"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4pPr>
            <a:lvl5pPr marL="1553703"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5pPr>
            <a:lvl6pPr marL="1827886"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6pPr>
            <a:lvl7pPr marL="2120347"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7pPr>
            <a:lvl8pPr marL="2431088"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8pPr>
            <a:lvl9pPr marL="2723550"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9pPr>
          </a:lstStyle>
          <a:p>
            <a:pPr algn="just">
              <a:lnSpc>
                <a:spcPct val="100000"/>
              </a:lnSpc>
              <a:spcBef>
                <a:spcPts val="0"/>
              </a:spcBef>
              <a:spcAft>
                <a:spcPts val="0"/>
              </a:spcAft>
            </a:pPr>
            <a:r>
              <a:rPr lang="en-ZA" sz="3600" b="1" dirty="0">
                <a:latin typeface="Arial" panose="020B0604020202020204" pitchFamily="34" charset="0"/>
                <a:cs typeface="Arial" panose="020B0604020202020204" pitchFamily="34" charset="0"/>
              </a:rPr>
              <a:t>In order for the Office to ensure alignment with the legislative mandate and the Results Based Model , The Military Ombud RBM if reflected below:</a:t>
            </a:r>
          </a:p>
          <a:p>
            <a:pPr algn="just">
              <a:lnSpc>
                <a:spcPct val="100000"/>
              </a:lnSpc>
              <a:spcBef>
                <a:spcPts val="0"/>
              </a:spcBef>
              <a:spcAft>
                <a:spcPts val="0"/>
              </a:spcAft>
            </a:pPr>
            <a:endParaRPr lang="en-ZA" sz="3600" b="1" dirty="0">
              <a:latin typeface="Arial" panose="020B0604020202020204" pitchFamily="34" charset="0"/>
              <a:cs typeface="Arial" panose="020B0604020202020204" pitchFamily="34" charset="0"/>
            </a:endParaRPr>
          </a:p>
          <a:p>
            <a:pPr algn="just">
              <a:lnSpc>
                <a:spcPct val="100000"/>
              </a:lnSpc>
              <a:spcBef>
                <a:spcPts val="0"/>
              </a:spcBef>
              <a:spcAft>
                <a:spcPts val="0"/>
              </a:spcAft>
            </a:pPr>
            <a:endParaRPr lang="en-ZA" sz="3600" b="1" dirty="0">
              <a:latin typeface="Arial" panose="020B0604020202020204" pitchFamily="34" charset="0"/>
              <a:cs typeface="Arial" panose="020B0604020202020204" pitchFamily="34" charset="0"/>
            </a:endParaRPr>
          </a:p>
          <a:p>
            <a:pPr algn="just">
              <a:lnSpc>
                <a:spcPct val="100000"/>
              </a:lnSpc>
              <a:spcBef>
                <a:spcPts val="0"/>
              </a:spcBef>
              <a:spcAft>
                <a:spcPts val="0"/>
              </a:spcAft>
            </a:pPr>
            <a:r>
              <a:rPr lang="en-GB" sz="2800" b="1" dirty="0">
                <a:latin typeface="Arial" panose="020B0604020202020204" pitchFamily="34" charset="0"/>
                <a:cs typeface="Arial" panose="020B0604020202020204" pitchFamily="34" charset="0"/>
              </a:rPr>
              <a:t> </a:t>
            </a:r>
            <a:endParaRPr lang="en-ZA" sz="2800" b="1" dirty="0">
              <a:latin typeface="Arial" panose="020B0604020202020204" pitchFamily="34" charset="0"/>
              <a:cs typeface="Arial" panose="020B0604020202020204" pitchFamily="34" charset="0"/>
            </a:endParaRPr>
          </a:p>
          <a:p>
            <a:pPr algn="just">
              <a:lnSpc>
                <a:spcPct val="100000"/>
              </a:lnSpc>
              <a:spcBef>
                <a:spcPts val="0"/>
              </a:spcBef>
              <a:spcAft>
                <a:spcPts val="0"/>
              </a:spcAft>
            </a:pPr>
            <a:endParaRPr lang="en-ZA" sz="2800" b="1" dirty="0">
              <a:latin typeface="Arial" panose="020B0604020202020204" pitchFamily="34" charset="0"/>
              <a:cs typeface="Arial" panose="020B0604020202020204" pitchFamily="34" charset="0"/>
            </a:endParaRPr>
          </a:p>
          <a:p>
            <a:pPr algn="just">
              <a:lnSpc>
                <a:spcPct val="100000"/>
              </a:lnSpc>
              <a:spcBef>
                <a:spcPts val="0"/>
              </a:spcBef>
              <a:spcAft>
                <a:spcPts val="0"/>
              </a:spcAft>
            </a:pPr>
            <a:r>
              <a:rPr lang="en-ZA" sz="2800" dirty="0">
                <a:latin typeface="Arial" panose="020B0604020202020204" pitchFamily="34" charset="0"/>
                <a:cs typeface="Arial" panose="020B0604020202020204" pitchFamily="34" charset="0"/>
              </a:rPr>
              <a:t> </a:t>
            </a:r>
          </a:p>
        </p:txBody>
      </p:sp>
      <p:grpSp>
        <p:nvGrpSpPr>
          <p:cNvPr id="15" name="Group 14"/>
          <p:cNvGrpSpPr/>
          <p:nvPr/>
        </p:nvGrpSpPr>
        <p:grpSpPr>
          <a:xfrm>
            <a:off x="28141" y="269843"/>
            <a:ext cx="4115234" cy="5191435"/>
            <a:chOff x="28141" y="859778"/>
            <a:chExt cx="4115234" cy="5191435"/>
          </a:xfrm>
        </p:grpSpPr>
        <p:pic>
          <p:nvPicPr>
            <p:cNvPr id="16" name="image5.png"/>
            <p:cNvPicPr/>
            <p:nvPr/>
          </p:nvPicPr>
          <p:blipFill>
            <a:blip r:embed="rId2"/>
            <a:stretch>
              <a:fillRect/>
            </a:stretch>
          </p:blipFill>
          <p:spPr>
            <a:xfrm>
              <a:off x="28141" y="859778"/>
              <a:ext cx="4115234" cy="3880663"/>
            </a:xfrm>
            <a:prstGeom prst="rect">
              <a:avLst/>
            </a:prstGeom>
            <a:ln w="12700">
              <a:miter lim="400000"/>
            </a:ln>
          </p:spPr>
        </p:pic>
        <p:sp>
          <p:nvSpPr>
            <p:cNvPr id="17" name="Shape 294"/>
            <p:cNvSpPr/>
            <p:nvPr/>
          </p:nvSpPr>
          <p:spPr>
            <a:xfrm>
              <a:off x="28141" y="4804722"/>
              <a:ext cx="4115234" cy="1246491"/>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spAutoFit/>
            </a:bodyPr>
            <a:lstStyle>
              <a:lvl1pPr defTabSz="1632753">
                <a:defRPr sz="3500" cap="all">
                  <a:solidFill>
                    <a:srgbClr val="FFDE17"/>
                  </a:solidFill>
                  <a:latin typeface="Impact"/>
                  <a:ea typeface="Impact"/>
                  <a:cs typeface="Impact"/>
                  <a:sym typeface="Impact"/>
                </a:defRPr>
              </a:lvl1pPr>
            </a:lstStyle>
            <a:p>
              <a:pPr lvl="0" algn="ctr">
                <a:defRPr sz="1800" cap="none">
                  <a:solidFill>
                    <a:srgbClr val="000000"/>
                  </a:solidFill>
                </a:defRPr>
              </a:pPr>
              <a:r>
                <a:rPr sz="2500" cap="all" dirty="0">
                  <a:solidFill>
                    <a:srgbClr val="FFDE17"/>
                  </a:solidFill>
                  <a:latin typeface="Arial Black" panose="020B0A04020102020204" pitchFamily="34" charset="0"/>
                </a:rPr>
                <a:t>Independent </a:t>
              </a:r>
              <a:endParaRPr lang="en-ZA" sz="2500" cap="all" dirty="0">
                <a:solidFill>
                  <a:srgbClr val="FFDE17"/>
                </a:solidFill>
                <a:latin typeface="Arial Black" panose="020B0A04020102020204" pitchFamily="34" charset="0"/>
              </a:endParaRPr>
            </a:p>
            <a:p>
              <a:pPr lvl="0" algn="ctr">
                <a:defRPr sz="1800" cap="none">
                  <a:solidFill>
                    <a:srgbClr val="000000"/>
                  </a:solidFill>
                </a:defRPr>
              </a:pPr>
              <a:r>
                <a:rPr lang="en-ZA" sz="2500" cap="all" dirty="0">
                  <a:solidFill>
                    <a:srgbClr val="FFDE17"/>
                  </a:solidFill>
                  <a:latin typeface="Arial Black" panose="020B0A04020102020204" pitchFamily="34" charset="0"/>
                </a:rPr>
                <a:t>&amp;</a:t>
              </a:r>
            </a:p>
            <a:p>
              <a:pPr lvl="0" algn="ctr">
                <a:defRPr sz="1800" cap="none">
                  <a:solidFill>
                    <a:srgbClr val="000000"/>
                  </a:solidFill>
                </a:defRPr>
              </a:pPr>
              <a:r>
                <a:rPr sz="2500" cap="all" dirty="0">
                  <a:solidFill>
                    <a:srgbClr val="FFDE17"/>
                  </a:solidFill>
                  <a:latin typeface="Arial Black" panose="020B0A04020102020204" pitchFamily="34" charset="0"/>
                </a:rPr>
                <a:t>Impartial</a:t>
              </a:r>
            </a:p>
          </p:txBody>
        </p:sp>
      </p:grpSp>
      <p:sp>
        <p:nvSpPr>
          <p:cNvPr id="8" name="Title 1"/>
          <p:cNvSpPr txBox="1">
            <a:spLocks/>
          </p:cNvSpPr>
          <p:nvPr/>
        </p:nvSpPr>
        <p:spPr>
          <a:xfrm>
            <a:off x="4171516" y="32476"/>
            <a:ext cx="20199784" cy="1523206"/>
          </a:xfrm>
          <a:prstGeom prst="rect">
            <a:avLst/>
          </a:prstGeom>
        </p:spPr>
        <p:txBody>
          <a:bodyPr anchor="ctr">
            <a:noAutofit/>
          </a:bodyPr>
          <a:lstStyle>
            <a:lvl1pPr algn="l" defTabSz="1827886" rtl="0" eaLnBrk="1" latinLnBrk="0" hangingPunct="1">
              <a:lnSpc>
                <a:spcPct val="80000"/>
              </a:lnSpc>
              <a:spcBef>
                <a:spcPct val="0"/>
              </a:spcBef>
              <a:buNone/>
              <a:defRPr sz="9995" kern="1200" cap="all" spc="200" baseline="0">
                <a:solidFill>
                  <a:schemeClr val="tx1">
                    <a:lumMod val="95000"/>
                    <a:lumOff val="5000"/>
                  </a:schemeClr>
                </a:solidFill>
                <a:latin typeface="+mj-lt"/>
                <a:ea typeface="+mj-ea"/>
                <a:cs typeface="+mj-cs"/>
              </a:defRPr>
            </a:lvl1pPr>
          </a:lstStyle>
          <a:p>
            <a:pPr algn="ctr">
              <a:lnSpc>
                <a:spcPct val="120000"/>
              </a:lnSpc>
            </a:pPr>
            <a:r>
              <a:rPr lang="en-ZA" sz="4800" b="1" dirty="0">
                <a:solidFill>
                  <a:schemeClr val="tx1"/>
                </a:solidFill>
                <a:latin typeface="Arial" panose="020B0604020202020204" pitchFamily="34" charset="0"/>
                <a:cs typeface="Arial" panose="020B0604020202020204" pitchFamily="34" charset="0"/>
              </a:rPr>
              <a:t>RESULT BASED MODEL (RBM)</a:t>
            </a:r>
          </a:p>
        </p:txBody>
      </p:sp>
      <p:pic>
        <p:nvPicPr>
          <p:cNvPr id="3" name="Picture 2">
            <a:extLst>
              <a:ext uri="{FF2B5EF4-FFF2-40B4-BE49-F238E27FC236}">
                <a16:creationId xmlns:a16="http://schemas.microsoft.com/office/drawing/2014/main" id="{CE714EA0-7FE2-9F17-3F06-D5F7506477B5}"/>
              </a:ext>
            </a:extLst>
          </p:cNvPr>
          <p:cNvPicPr>
            <a:picLocks noChangeAspect="1"/>
          </p:cNvPicPr>
          <p:nvPr/>
        </p:nvPicPr>
        <p:blipFill>
          <a:blip r:embed="rId3"/>
          <a:stretch>
            <a:fillRect/>
          </a:stretch>
        </p:blipFill>
        <p:spPr>
          <a:xfrm>
            <a:off x="5066270" y="3039763"/>
            <a:ext cx="18222355" cy="9613556"/>
          </a:xfrm>
          <a:prstGeom prst="rect">
            <a:avLst/>
          </a:prstGeom>
        </p:spPr>
      </p:pic>
      <p:sp>
        <p:nvSpPr>
          <p:cNvPr id="5" name="Slide Number Placeholder 4">
            <a:extLst>
              <a:ext uri="{FF2B5EF4-FFF2-40B4-BE49-F238E27FC236}">
                <a16:creationId xmlns:a16="http://schemas.microsoft.com/office/drawing/2014/main" id="{1E68E9C3-8EA2-DFB5-1656-CC187A91E80D}"/>
              </a:ext>
            </a:extLst>
          </p:cNvPr>
          <p:cNvSpPr>
            <a:spLocks noGrp="1"/>
          </p:cNvSpPr>
          <p:nvPr>
            <p:ph type="sldNum" sz="quarter" idx="4294967295"/>
          </p:nvPr>
        </p:nvSpPr>
        <p:spPr>
          <a:xfrm>
            <a:off x="0" y="13205637"/>
            <a:ext cx="4338084" cy="491649"/>
          </a:xfrm>
          <a:prstGeom prst="rect">
            <a:avLst/>
          </a:prstGeom>
        </p:spPr>
        <p:txBody>
          <a:bodyPr/>
          <a:lstStyle/>
          <a:p>
            <a:pPr algn="ctr"/>
            <a:fld id="{86CB4B4D-7CA3-9044-876B-883B54F8677D}" type="slidenum">
              <a:rPr lang="en-ZA" smtClean="0">
                <a:solidFill>
                  <a:schemeClr val="bg1"/>
                </a:solidFill>
              </a:rPr>
              <a:pPr algn="ctr"/>
              <a:t>23</a:t>
            </a:fld>
            <a:endParaRPr lang="en-ZA" dirty="0">
              <a:solidFill>
                <a:schemeClr val="bg1"/>
              </a:solidFill>
            </a:endParaRPr>
          </a:p>
        </p:txBody>
      </p:sp>
    </p:spTree>
    <p:extLst>
      <p:ext uri="{BB962C8B-B14F-4D97-AF65-F5344CB8AC3E}">
        <p14:creationId xmlns:p14="http://schemas.microsoft.com/office/powerpoint/2010/main" val="466767621"/>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4143375" cy="13716000"/>
          </a:xfrm>
          <a:prstGeom prst="rect">
            <a:avLst/>
          </a:prstGeom>
          <a:solidFill>
            <a:srgbClr val="0D7E40"/>
          </a:solidFill>
          <a:ln>
            <a:solidFill>
              <a:srgbClr val="0D7E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grpSp>
        <p:nvGrpSpPr>
          <p:cNvPr id="15" name="Group 14"/>
          <p:cNvGrpSpPr/>
          <p:nvPr/>
        </p:nvGrpSpPr>
        <p:grpSpPr>
          <a:xfrm>
            <a:off x="28141" y="269843"/>
            <a:ext cx="4115234" cy="5191435"/>
            <a:chOff x="28141" y="859778"/>
            <a:chExt cx="4115234" cy="5191435"/>
          </a:xfrm>
        </p:grpSpPr>
        <p:pic>
          <p:nvPicPr>
            <p:cNvPr id="16" name="image5.png"/>
            <p:cNvPicPr/>
            <p:nvPr/>
          </p:nvPicPr>
          <p:blipFill>
            <a:blip r:embed="rId3"/>
            <a:stretch>
              <a:fillRect/>
            </a:stretch>
          </p:blipFill>
          <p:spPr>
            <a:xfrm>
              <a:off x="28141" y="859778"/>
              <a:ext cx="4115234" cy="3880663"/>
            </a:xfrm>
            <a:prstGeom prst="rect">
              <a:avLst/>
            </a:prstGeom>
            <a:ln w="12700">
              <a:miter lim="400000"/>
            </a:ln>
          </p:spPr>
        </p:pic>
        <p:sp>
          <p:nvSpPr>
            <p:cNvPr id="17" name="Shape 294"/>
            <p:cNvSpPr/>
            <p:nvPr/>
          </p:nvSpPr>
          <p:spPr>
            <a:xfrm>
              <a:off x="28141" y="4804722"/>
              <a:ext cx="4115234" cy="1246491"/>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spAutoFit/>
            </a:bodyPr>
            <a:lstStyle>
              <a:lvl1pPr defTabSz="1632753">
                <a:defRPr sz="3500" cap="all">
                  <a:solidFill>
                    <a:srgbClr val="FFDE17"/>
                  </a:solidFill>
                  <a:latin typeface="Impact"/>
                  <a:ea typeface="Impact"/>
                  <a:cs typeface="Impact"/>
                  <a:sym typeface="Impact"/>
                </a:defRPr>
              </a:lvl1pPr>
            </a:lstStyle>
            <a:p>
              <a:pPr lvl="0" algn="ctr">
                <a:defRPr sz="1800" cap="none">
                  <a:solidFill>
                    <a:srgbClr val="000000"/>
                  </a:solidFill>
                </a:defRPr>
              </a:pPr>
              <a:r>
                <a:rPr sz="2500" cap="all" dirty="0">
                  <a:solidFill>
                    <a:srgbClr val="FFDE17"/>
                  </a:solidFill>
                  <a:latin typeface="Arial Black" panose="020B0A04020102020204" pitchFamily="34" charset="0"/>
                </a:rPr>
                <a:t>Independent </a:t>
              </a:r>
              <a:endParaRPr lang="en-ZA" sz="2500" cap="all" dirty="0">
                <a:solidFill>
                  <a:srgbClr val="FFDE17"/>
                </a:solidFill>
                <a:latin typeface="Arial Black" panose="020B0A04020102020204" pitchFamily="34" charset="0"/>
              </a:endParaRPr>
            </a:p>
            <a:p>
              <a:pPr lvl="0" algn="ctr">
                <a:defRPr sz="1800" cap="none">
                  <a:solidFill>
                    <a:srgbClr val="000000"/>
                  </a:solidFill>
                </a:defRPr>
              </a:pPr>
              <a:r>
                <a:rPr lang="en-ZA" sz="2500" cap="all" dirty="0">
                  <a:solidFill>
                    <a:srgbClr val="FFDE17"/>
                  </a:solidFill>
                  <a:latin typeface="Arial Black" panose="020B0A04020102020204" pitchFamily="34" charset="0"/>
                </a:rPr>
                <a:t>&amp;</a:t>
              </a:r>
            </a:p>
            <a:p>
              <a:pPr lvl="0" algn="ctr">
                <a:defRPr sz="1800" cap="none">
                  <a:solidFill>
                    <a:srgbClr val="000000"/>
                  </a:solidFill>
                </a:defRPr>
              </a:pPr>
              <a:r>
                <a:rPr sz="2500" cap="all" dirty="0">
                  <a:solidFill>
                    <a:srgbClr val="FFDE17"/>
                  </a:solidFill>
                  <a:latin typeface="Arial Black" panose="020B0A04020102020204" pitchFamily="34" charset="0"/>
                </a:rPr>
                <a:t>Impartial</a:t>
              </a:r>
            </a:p>
          </p:txBody>
        </p:sp>
      </p:grpSp>
      <p:sp>
        <p:nvSpPr>
          <p:cNvPr id="10" name="Title 1"/>
          <p:cNvSpPr txBox="1">
            <a:spLocks/>
          </p:cNvSpPr>
          <p:nvPr/>
        </p:nvSpPr>
        <p:spPr>
          <a:xfrm>
            <a:off x="4171516" y="32476"/>
            <a:ext cx="20199784" cy="1523206"/>
          </a:xfrm>
          <a:prstGeom prst="rect">
            <a:avLst/>
          </a:prstGeom>
        </p:spPr>
        <p:txBody>
          <a:bodyPr anchor="ctr">
            <a:noAutofit/>
          </a:bodyPr>
          <a:lstStyle>
            <a:lvl1pPr algn="l" defTabSz="1827886" rtl="0" eaLnBrk="1" latinLnBrk="0" hangingPunct="1">
              <a:lnSpc>
                <a:spcPct val="80000"/>
              </a:lnSpc>
              <a:spcBef>
                <a:spcPct val="0"/>
              </a:spcBef>
              <a:buNone/>
              <a:defRPr sz="9995" kern="1200" cap="all" spc="200" baseline="0">
                <a:solidFill>
                  <a:schemeClr val="tx1">
                    <a:lumMod val="95000"/>
                    <a:lumOff val="5000"/>
                  </a:schemeClr>
                </a:solidFill>
                <a:latin typeface="+mj-lt"/>
                <a:ea typeface="+mj-ea"/>
                <a:cs typeface="+mj-cs"/>
              </a:defRPr>
            </a:lvl1pPr>
          </a:lstStyle>
          <a:p>
            <a:pPr algn="ctr">
              <a:lnSpc>
                <a:spcPct val="120000"/>
              </a:lnSpc>
            </a:pPr>
            <a:r>
              <a:rPr lang="en-ZA" sz="4800" b="1" dirty="0">
                <a:solidFill>
                  <a:schemeClr val="tx1"/>
                </a:solidFill>
                <a:latin typeface="Arial" panose="020B0604020202020204" pitchFamily="34" charset="0"/>
                <a:cs typeface="Arial" panose="020B0604020202020204" pitchFamily="34" charset="0"/>
              </a:rPr>
              <a:t>OUTPUT INDICATORS, ANNUAL TARGETS AND QUARTELY TARGETS FOR FY2023/24</a:t>
            </a:r>
          </a:p>
        </p:txBody>
      </p:sp>
      <p:graphicFrame>
        <p:nvGraphicFramePr>
          <p:cNvPr id="5" name="Table 5">
            <a:extLst>
              <a:ext uri="{FF2B5EF4-FFF2-40B4-BE49-F238E27FC236}">
                <a16:creationId xmlns:a16="http://schemas.microsoft.com/office/drawing/2014/main" id="{25BADE6D-FF18-4C77-23A3-D35AF0A3FF21}"/>
              </a:ext>
            </a:extLst>
          </p:cNvPr>
          <p:cNvGraphicFramePr>
            <a:graphicFrameLocks noGrp="1"/>
          </p:cNvGraphicFramePr>
          <p:nvPr>
            <p:extLst>
              <p:ext uri="{D42A27DB-BD31-4B8C-83A1-F6EECF244321}">
                <p14:modId xmlns:p14="http://schemas.microsoft.com/office/powerpoint/2010/main" val="3397089576"/>
              </p:ext>
            </p:extLst>
          </p:nvPr>
        </p:nvGraphicFramePr>
        <p:xfrm>
          <a:off x="4787163" y="2039111"/>
          <a:ext cx="18328017" cy="9749130"/>
        </p:xfrm>
        <a:graphic>
          <a:graphicData uri="http://schemas.openxmlformats.org/drawingml/2006/table">
            <a:tbl>
              <a:tblPr firstRow="1" bandRow="1">
                <a:tableStyleId>{5940675A-B579-460E-94D1-54222C63F5DA}</a:tableStyleId>
              </a:tblPr>
              <a:tblGrid>
                <a:gridCol w="5582187">
                  <a:extLst>
                    <a:ext uri="{9D8B030D-6E8A-4147-A177-3AD203B41FA5}">
                      <a16:colId xmlns:a16="http://schemas.microsoft.com/office/drawing/2014/main" val="2275075440"/>
                    </a:ext>
                  </a:extLst>
                </a:gridCol>
                <a:gridCol w="2237585">
                  <a:extLst>
                    <a:ext uri="{9D8B030D-6E8A-4147-A177-3AD203B41FA5}">
                      <a16:colId xmlns:a16="http://schemas.microsoft.com/office/drawing/2014/main" val="2423019592"/>
                    </a:ext>
                  </a:extLst>
                </a:gridCol>
                <a:gridCol w="1954942">
                  <a:extLst>
                    <a:ext uri="{9D8B030D-6E8A-4147-A177-3AD203B41FA5}">
                      <a16:colId xmlns:a16="http://schemas.microsoft.com/office/drawing/2014/main" val="3211890738"/>
                    </a:ext>
                  </a:extLst>
                </a:gridCol>
                <a:gridCol w="2436113">
                  <a:extLst>
                    <a:ext uri="{9D8B030D-6E8A-4147-A177-3AD203B41FA5}">
                      <a16:colId xmlns:a16="http://schemas.microsoft.com/office/drawing/2014/main" val="1490504430"/>
                    </a:ext>
                  </a:extLst>
                </a:gridCol>
                <a:gridCol w="3058595">
                  <a:extLst>
                    <a:ext uri="{9D8B030D-6E8A-4147-A177-3AD203B41FA5}">
                      <a16:colId xmlns:a16="http://schemas.microsoft.com/office/drawing/2014/main" val="3751585328"/>
                    </a:ext>
                  </a:extLst>
                </a:gridCol>
                <a:gridCol w="3058595">
                  <a:extLst>
                    <a:ext uri="{9D8B030D-6E8A-4147-A177-3AD203B41FA5}">
                      <a16:colId xmlns:a16="http://schemas.microsoft.com/office/drawing/2014/main" val="1878734570"/>
                    </a:ext>
                  </a:extLst>
                </a:gridCol>
              </a:tblGrid>
              <a:tr h="988473">
                <a:tc>
                  <a:txBody>
                    <a:bodyPr/>
                    <a:lstStyle/>
                    <a:p>
                      <a:r>
                        <a:rPr lang="en-ZA" sz="2800" b="1" dirty="0">
                          <a:latin typeface="Arial" panose="020B0604020202020204" pitchFamily="34" charset="0"/>
                          <a:cs typeface="Arial" panose="020B0604020202020204" pitchFamily="34" charset="0"/>
                        </a:rPr>
                        <a:t>Output Indicator</a:t>
                      </a:r>
                    </a:p>
                    <a:p>
                      <a:endParaRPr lang="en-ZA" sz="2800" b="1" dirty="0">
                        <a:latin typeface="Arial" panose="020B0604020202020204" pitchFamily="34" charset="0"/>
                        <a:cs typeface="Arial" panose="020B0604020202020204" pitchFamily="34" charset="0"/>
                      </a:endParaRPr>
                    </a:p>
                  </a:txBody>
                  <a:tcPr>
                    <a:solidFill>
                      <a:schemeClr val="accent4">
                        <a:lumMod val="20000"/>
                        <a:lumOff val="80000"/>
                      </a:schemeClr>
                    </a:solidFill>
                  </a:tcPr>
                </a:tc>
                <a:tc>
                  <a:txBody>
                    <a:bodyPr/>
                    <a:lstStyle/>
                    <a:p>
                      <a:r>
                        <a:rPr lang="en-ZA" sz="2800" b="1" dirty="0">
                          <a:latin typeface="Arial" panose="020B0604020202020204" pitchFamily="34" charset="0"/>
                          <a:cs typeface="Arial" panose="020B0604020202020204" pitchFamily="34" charset="0"/>
                        </a:rPr>
                        <a:t>Annual Target</a:t>
                      </a:r>
                    </a:p>
                  </a:txBody>
                  <a:tcPr>
                    <a:solidFill>
                      <a:schemeClr val="accent4">
                        <a:lumMod val="20000"/>
                        <a:lumOff val="80000"/>
                      </a:schemeClr>
                    </a:solidFill>
                  </a:tcPr>
                </a:tc>
                <a:tc>
                  <a:txBody>
                    <a:bodyPr/>
                    <a:lstStyle/>
                    <a:p>
                      <a:r>
                        <a:rPr lang="en-ZA" sz="2800" b="1" dirty="0">
                          <a:latin typeface="Arial" panose="020B0604020202020204" pitchFamily="34" charset="0"/>
                          <a:cs typeface="Arial" panose="020B0604020202020204" pitchFamily="34" charset="0"/>
                        </a:rPr>
                        <a:t>QTR 1</a:t>
                      </a:r>
                    </a:p>
                  </a:txBody>
                  <a:tcPr>
                    <a:solidFill>
                      <a:schemeClr val="accent4">
                        <a:lumMod val="20000"/>
                        <a:lumOff val="80000"/>
                      </a:schemeClr>
                    </a:solidFill>
                  </a:tcPr>
                </a:tc>
                <a:tc>
                  <a:txBody>
                    <a:bodyPr/>
                    <a:lstStyle/>
                    <a:p>
                      <a:r>
                        <a:rPr lang="en-ZA" sz="2800" b="1" dirty="0">
                          <a:latin typeface="Arial" panose="020B0604020202020204" pitchFamily="34" charset="0"/>
                          <a:cs typeface="Arial" panose="020B0604020202020204" pitchFamily="34" charset="0"/>
                        </a:rPr>
                        <a:t>QTR2</a:t>
                      </a:r>
                    </a:p>
                  </a:txBody>
                  <a:tcPr>
                    <a:solidFill>
                      <a:schemeClr val="accent4">
                        <a:lumMod val="20000"/>
                        <a:lumOff val="80000"/>
                      </a:schemeClr>
                    </a:solidFill>
                  </a:tcPr>
                </a:tc>
                <a:tc>
                  <a:txBody>
                    <a:bodyPr/>
                    <a:lstStyle/>
                    <a:p>
                      <a:r>
                        <a:rPr lang="en-ZA" sz="2800" b="1" dirty="0">
                          <a:latin typeface="Arial" panose="020B0604020202020204" pitchFamily="34" charset="0"/>
                          <a:cs typeface="Arial" panose="020B0604020202020204" pitchFamily="34" charset="0"/>
                        </a:rPr>
                        <a:t>QTR 3</a:t>
                      </a:r>
                    </a:p>
                  </a:txBody>
                  <a:tcPr>
                    <a:solidFill>
                      <a:schemeClr val="accent4">
                        <a:lumMod val="20000"/>
                        <a:lumOff val="80000"/>
                      </a:schemeClr>
                    </a:solidFill>
                  </a:tcPr>
                </a:tc>
                <a:tc>
                  <a:txBody>
                    <a:bodyPr/>
                    <a:lstStyle/>
                    <a:p>
                      <a:r>
                        <a:rPr lang="en-ZA" sz="2800" b="1" dirty="0">
                          <a:latin typeface="Arial" panose="020B0604020202020204" pitchFamily="34" charset="0"/>
                          <a:cs typeface="Arial" panose="020B0604020202020204" pitchFamily="34" charset="0"/>
                        </a:rPr>
                        <a:t>QTR 4</a:t>
                      </a:r>
                    </a:p>
                  </a:txBody>
                  <a:tcPr>
                    <a:solidFill>
                      <a:schemeClr val="accent4">
                        <a:lumMod val="20000"/>
                        <a:lumOff val="80000"/>
                      </a:schemeClr>
                    </a:solidFill>
                  </a:tcPr>
                </a:tc>
                <a:extLst>
                  <a:ext uri="{0D108BD9-81ED-4DB2-BD59-A6C34878D82A}">
                    <a16:rowId xmlns:a16="http://schemas.microsoft.com/office/drawing/2014/main" val="1387761136"/>
                  </a:ext>
                </a:extLst>
              </a:tr>
              <a:tr h="842417">
                <a:tc gridSpan="6">
                  <a:txBody>
                    <a:bodyPr/>
                    <a:lstStyle/>
                    <a:p>
                      <a:r>
                        <a:rPr lang="en-ZA" sz="2800" b="1" dirty="0">
                          <a:latin typeface="Arial" panose="020B0604020202020204" pitchFamily="34" charset="0"/>
                          <a:cs typeface="Arial" panose="020B0604020202020204" pitchFamily="34" charset="0"/>
                        </a:rPr>
                        <a:t>Output 1: Written Complaints fairly, economically and expeditiously within set time frames resolved</a:t>
                      </a:r>
                    </a:p>
                  </a:txBody>
                  <a:tcPr>
                    <a:solidFill>
                      <a:schemeClr val="bg1">
                        <a:lumMod val="75000"/>
                      </a:schemeClr>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dirty="0"/>
                    </a:p>
                  </a:txBody>
                  <a:tcPr/>
                </a:tc>
                <a:tc hMerge="1">
                  <a:txBody>
                    <a:bodyPr/>
                    <a:lstStyle/>
                    <a:p>
                      <a:endParaRPr lang="en-ZA" dirty="0"/>
                    </a:p>
                  </a:txBody>
                  <a:tcPr/>
                </a:tc>
                <a:extLst>
                  <a:ext uri="{0D108BD9-81ED-4DB2-BD59-A6C34878D82A}">
                    <a16:rowId xmlns:a16="http://schemas.microsoft.com/office/drawing/2014/main" val="4215670107"/>
                  </a:ext>
                </a:extLst>
              </a:tr>
              <a:tr h="2531797">
                <a:tc>
                  <a:txBody>
                    <a:bodyPr/>
                    <a:lstStyle/>
                    <a:p>
                      <a:endParaRPr lang="en-ZA" sz="2800" dirty="0">
                        <a:latin typeface="Arial" panose="020B0604020202020204" pitchFamily="34" charset="0"/>
                        <a:cs typeface="Arial" panose="020B0604020202020204" pitchFamily="34" charset="0"/>
                      </a:endParaRPr>
                    </a:p>
                    <a:p>
                      <a:pPr algn="l"/>
                      <a:r>
                        <a:rPr lang="en-ZA" sz="2800" dirty="0">
                          <a:latin typeface="Arial" panose="020B0604020202020204" pitchFamily="34" charset="0"/>
                          <a:cs typeface="Arial" panose="020B0604020202020204" pitchFamily="34" charset="0"/>
                        </a:rPr>
                        <a:t>Percentage of written complaints resolved fairly economically and expeditiously  within the Office of the Military Ombud</a:t>
                      </a:r>
                    </a:p>
                  </a:txBody>
                  <a:tcPr/>
                </a:tc>
                <a:tc>
                  <a:txBody>
                    <a:bodyPr/>
                    <a:lstStyle/>
                    <a:p>
                      <a:r>
                        <a:rPr lang="en-ZA" sz="2800" dirty="0">
                          <a:latin typeface="Arial" panose="020B0604020202020204" pitchFamily="34" charset="0"/>
                          <a:cs typeface="Arial" panose="020B0604020202020204" pitchFamily="34" charset="0"/>
                        </a:rPr>
                        <a:t>75%</a:t>
                      </a:r>
                    </a:p>
                  </a:txBody>
                  <a:tcPr>
                    <a:solidFill>
                      <a:schemeClr val="bg1">
                        <a:lumMod val="75000"/>
                      </a:schemeClr>
                    </a:solidFill>
                  </a:tcPr>
                </a:tc>
                <a:tc>
                  <a:txBody>
                    <a:bodyPr/>
                    <a:lstStyle/>
                    <a:p>
                      <a:r>
                        <a:rPr lang="en-ZA" sz="2800" dirty="0">
                          <a:latin typeface="Arial" panose="020B0604020202020204" pitchFamily="34" charset="0"/>
                          <a:cs typeface="Arial" panose="020B0604020202020204" pitchFamily="34" charset="0"/>
                        </a:rPr>
                        <a:t>18.75</a:t>
                      </a:r>
                    </a:p>
                  </a:txBody>
                  <a:tcPr/>
                </a:tc>
                <a:tc>
                  <a:txBody>
                    <a:bodyPr/>
                    <a:lstStyle/>
                    <a:p>
                      <a:r>
                        <a:rPr lang="en-ZA" sz="2800" dirty="0">
                          <a:latin typeface="Arial" panose="020B0604020202020204" pitchFamily="34" charset="0"/>
                          <a:cs typeface="Arial" panose="020B0604020202020204" pitchFamily="34" charset="0"/>
                        </a:rPr>
                        <a:t>37.50%</a:t>
                      </a:r>
                    </a:p>
                  </a:txBody>
                  <a:tcPr/>
                </a:tc>
                <a:tc>
                  <a:txBody>
                    <a:bodyPr/>
                    <a:lstStyle/>
                    <a:p>
                      <a:r>
                        <a:rPr lang="en-ZA" sz="2800" dirty="0">
                          <a:latin typeface="Arial" panose="020B0604020202020204" pitchFamily="34" charset="0"/>
                          <a:cs typeface="Arial" panose="020B0604020202020204" pitchFamily="34" charset="0"/>
                        </a:rPr>
                        <a:t>56.25%</a:t>
                      </a:r>
                    </a:p>
                  </a:txBody>
                  <a:tcPr/>
                </a:tc>
                <a:tc>
                  <a:txBody>
                    <a:bodyPr/>
                    <a:lstStyle/>
                    <a:p>
                      <a:r>
                        <a:rPr lang="en-ZA" sz="2800" dirty="0">
                          <a:latin typeface="Arial" panose="020B0604020202020204" pitchFamily="34" charset="0"/>
                          <a:cs typeface="Arial" panose="020B0604020202020204" pitchFamily="34" charset="0"/>
                        </a:rPr>
                        <a:t>75%</a:t>
                      </a:r>
                    </a:p>
                  </a:txBody>
                  <a:tcPr/>
                </a:tc>
                <a:extLst>
                  <a:ext uri="{0D108BD9-81ED-4DB2-BD59-A6C34878D82A}">
                    <a16:rowId xmlns:a16="http://schemas.microsoft.com/office/drawing/2014/main" val="2553382539"/>
                  </a:ext>
                </a:extLst>
              </a:tr>
              <a:tr h="532276">
                <a:tc gridSpan="6">
                  <a:txBody>
                    <a:bodyPr/>
                    <a:lstStyle/>
                    <a:p>
                      <a:r>
                        <a:rPr lang="en-ZA" sz="2800" b="1" dirty="0">
                          <a:latin typeface="Arial" panose="020B0604020202020204" pitchFamily="34" charset="0"/>
                          <a:cs typeface="Arial" panose="020B0604020202020204" pitchFamily="34" charset="0"/>
                        </a:rPr>
                        <a:t>Output 2: Strategic Direction Provided</a:t>
                      </a:r>
                    </a:p>
                  </a:txBody>
                  <a:tcPr>
                    <a:solidFill>
                      <a:schemeClr val="bg1">
                        <a:lumMod val="75000"/>
                      </a:schemeClr>
                    </a:solidFill>
                  </a:tcPr>
                </a:tc>
                <a:tc hMerge="1">
                  <a:txBody>
                    <a:bodyPr/>
                    <a:lstStyle/>
                    <a:p>
                      <a:endParaRPr lang="en-ZA" dirty="0"/>
                    </a:p>
                  </a:txBody>
                  <a:tcPr/>
                </a:tc>
                <a:tc hMerge="1">
                  <a:txBody>
                    <a:bodyPr/>
                    <a:lstStyle/>
                    <a:p>
                      <a:endParaRPr lang="en-ZA" dirty="0"/>
                    </a:p>
                  </a:txBody>
                  <a:tcPr/>
                </a:tc>
                <a:tc hMerge="1">
                  <a:txBody>
                    <a:bodyPr/>
                    <a:lstStyle/>
                    <a:p>
                      <a:endParaRPr lang="en-ZA" dirty="0"/>
                    </a:p>
                  </a:txBody>
                  <a:tcPr/>
                </a:tc>
                <a:tc hMerge="1">
                  <a:txBody>
                    <a:bodyPr/>
                    <a:lstStyle/>
                    <a:p>
                      <a:endParaRPr lang="en-ZA" dirty="0"/>
                    </a:p>
                  </a:txBody>
                  <a:tcPr/>
                </a:tc>
                <a:tc hMerge="1">
                  <a:txBody>
                    <a:bodyPr/>
                    <a:lstStyle/>
                    <a:p>
                      <a:endParaRPr lang="en-ZA" dirty="0"/>
                    </a:p>
                  </a:txBody>
                  <a:tcPr/>
                </a:tc>
                <a:extLst>
                  <a:ext uri="{0D108BD9-81ED-4DB2-BD59-A6C34878D82A}">
                    <a16:rowId xmlns:a16="http://schemas.microsoft.com/office/drawing/2014/main" val="3924693794"/>
                  </a:ext>
                </a:extLst>
              </a:tr>
              <a:tr h="1983757">
                <a:tc>
                  <a:txBody>
                    <a:bodyPr/>
                    <a:lstStyle/>
                    <a:p>
                      <a:r>
                        <a:rPr lang="en-ZA" sz="2800" dirty="0">
                          <a:latin typeface="Arial" panose="020B0604020202020204" pitchFamily="34" charset="0"/>
                          <a:cs typeface="Arial" panose="020B0604020202020204" pitchFamily="34" charset="0"/>
                        </a:rPr>
                        <a:t>Percentage adherence to the Military Ombud Master Record Index (MRI) for Policies / procedures</a:t>
                      </a:r>
                    </a:p>
                    <a:p>
                      <a:endParaRPr lang="en-ZA" sz="2800" dirty="0">
                        <a:latin typeface="Arial" panose="020B0604020202020204" pitchFamily="34" charset="0"/>
                        <a:cs typeface="Arial" panose="020B0604020202020204" pitchFamily="34" charset="0"/>
                      </a:endParaRPr>
                    </a:p>
                  </a:txBody>
                  <a:tcPr/>
                </a:tc>
                <a:tc>
                  <a:txBody>
                    <a:bodyPr/>
                    <a:lstStyle/>
                    <a:p>
                      <a:r>
                        <a:rPr lang="en-ZA" sz="2800" dirty="0">
                          <a:latin typeface="Arial" panose="020B0604020202020204" pitchFamily="34" charset="0"/>
                          <a:cs typeface="Arial" panose="020B0604020202020204" pitchFamily="34" charset="0"/>
                        </a:rPr>
                        <a:t>60%</a:t>
                      </a:r>
                    </a:p>
                  </a:txBody>
                  <a:tcPr>
                    <a:solidFill>
                      <a:schemeClr val="bg1">
                        <a:lumMod val="75000"/>
                      </a:schemeClr>
                    </a:solidFill>
                  </a:tcPr>
                </a:tc>
                <a:tc>
                  <a:txBody>
                    <a:bodyPr/>
                    <a:lstStyle/>
                    <a:p>
                      <a:r>
                        <a:rPr lang="en-ZA" sz="2800" dirty="0">
                          <a:latin typeface="Arial" panose="020B0604020202020204" pitchFamily="34" charset="0"/>
                          <a:cs typeface="Arial" panose="020B0604020202020204" pitchFamily="34" charset="0"/>
                        </a:rPr>
                        <a:t>-</a:t>
                      </a:r>
                    </a:p>
                  </a:txBody>
                  <a:tcPr/>
                </a:tc>
                <a:tc>
                  <a:txBody>
                    <a:bodyPr/>
                    <a:lstStyle/>
                    <a:p>
                      <a:r>
                        <a:rPr lang="en-ZA" sz="2800" dirty="0">
                          <a:latin typeface="Arial" panose="020B0604020202020204" pitchFamily="34" charset="0"/>
                          <a:cs typeface="Arial" panose="020B0604020202020204" pitchFamily="34" charset="0"/>
                        </a:rPr>
                        <a:t>-</a:t>
                      </a:r>
                    </a:p>
                  </a:txBody>
                  <a:tcPr/>
                </a:tc>
                <a:tc>
                  <a:txBody>
                    <a:bodyPr/>
                    <a:lstStyle/>
                    <a:p>
                      <a:r>
                        <a:rPr lang="en-ZA" sz="2800" dirty="0">
                          <a:latin typeface="Arial" panose="020B0604020202020204" pitchFamily="34" charset="0"/>
                          <a:cs typeface="Arial" panose="020B0604020202020204" pitchFamily="34" charset="0"/>
                        </a:rPr>
                        <a:t>-</a:t>
                      </a:r>
                    </a:p>
                  </a:txBody>
                  <a:tcPr/>
                </a:tc>
                <a:tc>
                  <a:txBody>
                    <a:bodyPr/>
                    <a:lstStyle/>
                    <a:p>
                      <a:r>
                        <a:rPr lang="en-ZA" sz="2800" dirty="0">
                          <a:latin typeface="Arial" panose="020B0604020202020204" pitchFamily="34" charset="0"/>
                          <a:cs typeface="Arial" panose="020B0604020202020204" pitchFamily="34" charset="0"/>
                        </a:rPr>
                        <a:t>60%</a:t>
                      </a:r>
                    </a:p>
                  </a:txBody>
                  <a:tcPr/>
                </a:tc>
                <a:extLst>
                  <a:ext uri="{0D108BD9-81ED-4DB2-BD59-A6C34878D82A}">
                    <a16:rowId xmlns:a16="http://schemas.microsoft.com/office/drawing/2014/main" val="2373309147"/>
                  </a:ext>
                </a:extLst>
              </a:tr>
              <a:tr h="2629127">
                <a:tc>
                  <a:txBody>
                    <a:bodyPr/>
                    <a:lstStyle/>
                    <a:p>
                      <a:pPr marL="0" marR="0" lvl="0" indent="0" algn="l" defTabSz="1827886" rtl="0" eaLnBrk="1" fontAlgn="auto" latinLnBrk="0" hangingPunct="1">
                        <a:lnSpc>
                          <a:spcPct val="100000"/>
                        </a:lnSpc>
                        <a:spcBef>
                          <a:spcPts val="0"/>
                        </a:spcBef>
                        <a:spcAft>
                          <a:spcPts val="0"/>
                        </a:spcAft>
                        <a:buClrTx/>
                        <a:buSzTx/>
                        <a:buFontTx/>
                        <a:buNone/>
                        <a:tabLst/>
                        <a:defRPr/>
                      </a:pPr>
                      <a:r>
                        <a:rPr lang="en-ZA" sz="2800" dirty="0">
                          <a:latin typeface="Arial" panose="020B0604020202020204" pitchFamily="34" charset="0"/>
                          <a:cs typeface="Arial" panose="020B0604020202020204" pitchFamily="34" charset="0"/>
                        </a:rPr>
                        <a:t>Percentage adherence to the Military Ombud Master Record Index (MRI) for Strategies</a:t>
                      </a:r>
                    </a:p>
                  </a:txBody>
                  <a:tcPr/>
                </a:tc>
                <a:tc>
                  <a:txBody>
                    <a:bodyPr/>
                    <a:lstStyle/>
                    <a:p>
                      <a:r>
                        <a:rPr lang="en-ZA" sz="2800" dirty="0">
                          <a:latin typeface="Arial" panose="020B0604020202020204" pitchFamily="34" charset="0"/>
                          <a:cs typeface="Arial" panose="020B0604020202020204" pitchFamily="34" charset="0"/>
                        </a:rPr>
                        <a:t>80%</a:t>
                      </a:r>
                    </a:p>
                  </a:txBody>
                  <a:tcPr>
                    <a:solidFill>
                      <a:schemeClr val="bg1">
                        <a:lumMod val="75000"/>
                      </a:schemeClr>
                    </a:solidFill>
                  </a:tcPr>
                </a:tc>
                <a:tc>
                  <a:txBody>
                    <a:bodyPr/>
                    <a:lstStyle/>
                    <a:p>
                      <a:r>
                        <a:rPr lang="en-ZA" sz="2800" dirty="0">
                          <a:latin typeface="Arial" panose="020B0604020202020204" pitchFamily="34" charset="0"/>
                          <a:cs typeface="Arial" panose="020B0604020202020204" pitchFamily="34" charset="0"/>
                        </a:rPr>
                        <a:t>-</a:t>
                      </a:r>
                    </a:p>
                  </a:txBody>
                  <a:tcPr/>
                </a:tc>
                <a:tc>
                  <a:txBody>
                    <a:bodyPr/>
                    <a:lstStyle/>
                    <a:p>
                      <a:r>
                        <a:rPr lang="en-ZA" sz="2800" dirty="0">
                          <a:latin typeface="Arial" panose="020B0604020202020204" pitchFamily="34" charset="0"/>
                          <a:cs typeface="Arial" panose="020B0604020202020204" pitchFamily="34" charset="0"/>
                        </a:rPr>
                        <a:t>-</a:t>
                      </a:r>
                    </a:p>
                  </a:txBody>
                  <a:tcPr/>
                </a:tc>
                <a:tc>
                  <a:txBody>
                    <a:bodyPr/>
                    <a:lstStyle/>
                    <a:p>
                      <a:r>
                        <a:rPr lang="en-ZA" sz="2800" dirty="0">
                          <a:latin typeface="Arial" panose="020B0604020202020204" pitchFamily="34" charset="0"/>
                          <a:cs typeface="Arial" panose="020B0604020202020204" pitchFamily="34" charset="0"/>
                        </a:rPr>
                        <a:t>-</a:t>
                      </a:r>
                    </a:p>
                  </a:txBody>
                  <a:tcPr/>
                </a:tc>
                <a:tc>
                  <a:txBody>
                    <a:bodyPr/>
                    <a:lstStyle/>
                    <a:p>
                      <a:r>
                        <a:rPr lang="en-ZA" sz="2800" dirty="0">
                          <a:latin typeface="Arial" panose="020B0604020202020204" pitchFamily="34" charset="0"/>
                          <a:cs typeface="Arial" panose="020B0604020202020204" pitchFamily="34" charset="0"/>
                        </a:rPr>
                        <a:t>80%</a:t>
                      </a:r>
                    </a:p>
                  </a:txBody>
                  <a:tcPr/>
                </a:tc>
                <a:extLst>
                  <a:ext uri="{0D108BD9-81ED-4DB2-BD59-A6C34878D82A}">
                    <a16:rowId xmlns:a16="http://schemas.microsoft.com/office/drawing/2014/main" val="273948690"/>
                  </a:ext>
                </a:extLst>
              </a:tr>
            </a:tbl>
          </a:graphicData>
        </a:graphic>
      </p:graphicFrame>
      <p:sp>
        <p:nvSpPr>
          <p:cNvPr id="4" name="Slide Number Placeholder 3">
            <a:extLst>
              <a:ext uri="{FF2B5EF4-FFF2-40B4-BE49-F238E27FC236}">
                <a16:creationId xmlns:a16="http://schemas.microsoft.com/office/drawing/2014/main" id="{03F2258B-56AF-5EB2-3678-59B82118E130}"/>
              </a:ext>
            </a:extLst>
          </p:cNvPr>
          <p:cNvSpPr>
            <a:spLocks noGrp="1"/>
          </p:cNvSpPr>
          <p:nvPr>
            <p:ph type="sldNum" sz="quarter" idx="4294967295"/>
          </p:nvPr>
        </p:nvSpPr>
        <p:spPr>
          <a:xfrm>
            <a:off x="0" y="13205637"/>
            <a:ext cx="4338084" cy="491649"/>
          </a:xfrm>
          <a:prstGeom prst="rect">
            <a:avLst/>
          </a:prstGeom>
        </p:spPr>
        <p:txBody>
          <a:bodyPr/>
          <a:lstStyle/>
          <a:p>
            <a:pPr algn="ctr"/>
            <a:fld id="{86CB4B4D-7CA3-9044-876B-883B54F8677D}" type="slidenum">
              <a:rPr lang="en-ZA" smtClean="0">
                <a:solidFill>
                  <a:schemeClr val="bg1"/>
                </a:solidFill>
              </a:rPr>
              <a:pPr algn="ctr"/>
              <a:t>24</a:t>
            </a:fld>
            <a:endParaRPr lang="en-ZA" dirty="0">
              <a:solidFill>
                <a:schemeClr val="bg1"/>
              </a:solidFill>
            </a:endParaRPr>
          </a:p>
        </p:txBody>
      </p:sp>
    </p:spTree>
    <p:extLst>
      <p:ext uri="{BB962C8B-B14F-4D97-AF65-F5344CB8AC3E}">
        <p14:creationId xmlns:p14="http://schemas.microsoft.com/office/powerpoint/2010/main" val="1699997894"/>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4143375" cy="13716000"/>
          </a:xfrm>
          <a:prstGeom prst="rect">
            <a:avLst/>
          </a:prstGeom>
          <a:solidFill>
            <a:srgbClr val="0D7E40"/>
          </a:solidFill>
          <a:ln>
            <a:solidFill>
              <a:srgbClr val="0D7E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grpSp>
        <p:nvGrpSpPr>
          <p:cNvPr id="15" name="Group 14"/>
          <p:cNvGrpSpPr/>
          <p:nvPr/>
        </p:nvGrpSpPr>
        <p:grpSpPr>
          <a:xfrm>
            <a:off x="28141" y="269843"/>
            <a:ext cx="4115234" cy="5191435"/>
            <a:chOff x="28141" y="859778"/>
            <a:chExt cx="4115234" cy="5191435"/>
          </a:xfrm>
        </p:grpSpPr>
        <p:pic>
          <p:nvPicPr>
            <p:cNvPr id="16" name="image5.png"/>
            <p:cNvPicPr/>
            <p:nvPr/>
          </p:nvPicPr>
          <p:blipFill>
            <a:blip r:embed="rId3"/>
            <a:stretch>
              <a:fillRect/>
            </a:stretch>
          </p:blipFill>
          <p:spPr>
            <a:xfrm>
              <a:off x="28141" y="859778"/>
              <a:ext cx="4115234" cy="3880663"/>
            </a:xfrm>
            <a:prstGeom prst="rect">
              <a:avLst/>
            </a:prstGeom>
            <a:ln w="12700">
              <a:miter lim="400000"/>
            </a:ln>
          </p:spPr>
        </p:pic>
        <p:sp>
          <p:nvSpPr>
            <p:cNvPr id="17" name="Shape 294"/>
            <p:cNvSpPr/>
            <p:nvPr/>
          </p:nvSpPr>
          <p:spPr>
            <a:xfrm>
              <a:off x="28141" y="4804722"/>
              <a:ext cx="4115234" cy="1246491"/>
            </a:xfrm>
            <a:prstGeom prst="rect">
              <a:avLst/>
            </a:prstGeom>
            <a:ln w="12700">
              <a:miter lim="400000"/>
            </a:ln>
            <a:extLst>
              <a:ext uri="{C572A759-6A51-4108-AA02-DFA0A04FC94B}">
                <ma14:wrappingTextBoxFlag xmlns="" xmlns:ma14="http://schemas.microsoft.com/office/mac/drawingml/2011/main" val="1"/>
              </a:ext>
            </a:extLst>
          </p:spPr>
          <p:txBody>
            <a:bodyPr wrap="square" lIns="45718" tIns="45718" rIns="45718" bIns="45718">
              <a:spAutoFit/>
            </a:bodyPr>
            <a:lstStyle>
              <a:lvl1pPr defTabSz="1632753">
                <a:defRPr sz="3500" cap="all">
                  <a:solidFill>
                    <a:srgbClr val="FFDE17"/>
                  </a:solidFill>
                  <a:latin typeface="Impact"/>
                  <a:ea typeface="Impact"/>
                  <a:cs typeface="Impact"/>
                  <a:sym typeface="Impact"/>
                </a:defRPr>
              </a:lvl1pPr>
            </a:lstStyle>
            <a:p>
              <a:pPr lvl="0" algn="ctr">
                <a:defRPr sz="1800" cap="none">
                  <a:solidFill>
                    <a:srgbClr val="000000"/>
                  </a:solidFill>
                </a:defRPr>
              </a:pPr>
              <a:r>
                <a:rPr sz="2500" cap="all" dirty="0">
                  <a:solidFill>
                    <a:srgbClr val="FFDE17"/>
                  </a:solidFill>
                  <a:latin typeface="Arial Black" panose="020B0A04020102020204" pitchFamily="34" charset="0"/>
                </a:rPr>
                <a:t>Independent </a:t>
              </a:r>
              <a:endParaRPr lang="en-ZA" sz="2500" cap="all" dirty="0">
                <a:solidFill>
                  <a:srgbClr val="FFDE17"/>
                </a:solidFill>
                <a:latin typeface="Arial Black" panose="020B0A04020102020204" pitchFamily="34" charset="0"/>
              </a:endParaRPr>
            </a:p>
            <a:p>
              <a:pPr lvl="0" algn="ctr">
                <a:defRPr sz="1800" cap="none">
                  <a:solidFill>
                    <a:srgbClr val="000000"/>
                  </a:solidFill>
                </a:defRPr>
              </a:pPr>
              <a:r>
                <a:rPr lang="en-ZA" sz="2500" cap="all" dirty="0">
                  <a:solidFill>
                    <a:srgbClr val="FFDE17"/>
                  </a:solidFill>
                  <a:latin typeface="Arial Black" panose="020B0A04020102020204" pitchFamily="34" charset="0"/>
                </a:rPr>
                <a:t>&amp;</a:t>
              </a:r>
            </a:p>
            <a:p>
              <a:pPr lvl="0" algn="ctr">
                <a:defRPr sz="1800" cap="none">
                  <a:solidFill>
                    <a:srgbClr val="000000"/>
                  </a:solidFill>
                </a:defRPr>
              </a:pPr>
              <a:r>
                <a:rPr sz="2500" cap="all" dirty="0">
                  <a:solidFill>
                    <a:srgbClr val="FFDE17"/>
                  </a:solidFill>
                  <a:latin typeface="Arial Black" panose="020B0A04020102020204" pitchFamily="34" charset="0"/>
                </a:rPr>
                <a:t>Impartial</a:t>
              </a:r>
            </a:p>
          </p:txBody>
        </p:sp>
      </p:grpSp>
      <p:sp>
        <p:nvSpPr>
          <p:cNvPr id="10" name="Title 1"/>
          <p:cNvSpPr txBox="1">
            <a:spLocks/>
          </p:cNvSpPr>
          <p:nvPr/>
        </p:nvSpPr>
        <p:spPr>
          <a:xfrm>
            <a:off x="4171516" y="32476"/>
            <a:ext cx="20199784" cy="1523206"/>
          </a:xfrm>
          <a:prstGeom prst="rect">
            <a:avLst/>
          </a:prstGeom>
        </p:spPr>
        <p:txBody>
          <a:bodyPr anchor="ctr">
            <a:noAutofit/>
          </a:bodyPr>
          <a:lstStyle>
            <a:lvl1pPr algn="l" defTabSz="1827886" rtl="0" eaLnBrk="1" latinLnBrk="0" hangingPunct="1">
              <a:lnSpc>
                <a:spcPct val="80000"/>
              </a:lnSpc>
              <a:spcBef>
                <a:spcPct val="0"/>
              </a:spcBef>
              <a:buNone/>
              <a:defRPr sz="9995" kern="1200" cap="all" spc="200" baseline="0">
                <a:solidFill>
                  <a:schemeClr val="tx1">
                    <a:lumMod val="95000"/>
                    <a:lumOff val="5000"/>
                  </a:schemeClr>
                </a:solidFill>
                <a:latin typeface="+mj-lt"/>
                <a:ea typeface="+mj-ea"/>
                <a:cs typeface="+mj-cs"/>
              </a:defRPr>
            </a:lvl1pPr>
          </a:lstStyle>
          <a:p>
            <a:pPr algn="ctr">
              <a:lnSpc>
                <a:spcPct val="120000"/>
              </a:lnSpc>
            </a:pPr>
            <a:r>
              <a:rPr lang="en-ZA" sz="4800" b="1" dirty="0">
                <a:solidFill>
                  <a:schemeClr val="tx1"/>
                </a:solidFill>
                <a:latin typeface="Arial" panose="020B0604020202020204" pitchFamily="34" charset="0"/>
                <a:cs typeface="Arial" panose="020B0604020202020204" pitchFamily="34" charset="0"/>
              </a:rPr>
              <a:t>OUTPUT INDICATORS, ANNUAL TARGETS AND QUARTELY TARGETS FOR FY2023/24</a:t>
            </a:r>
          </a:p>
        </p:txBody>
      </p:sp>
      <p:graphicFrame>
        <p:nvGraphicFramePr>
          <p:cNvPr id="5" name="Table 5">
            <a:extLst>
              <a:ext uri="{FF2B5EF4-FFF2-40B4-BE49-F238E27FC236}">
                <a16:creationId xmlns:a16="http://schemas.microsoft.com/office/drawing/2014/main" id="{25BADE6D-FF18-4C77-23A3-D35AF0A3FF21}"/>
              </a:ext>
            </a:extLst>
          </p:cNvPr>
          <p:cNvGraphicFramePr>
            <a:graphicFrameLocks noGrp="1"/>
          </p:cNvGraphicFramePr>
          <p:nvPr>
            <p:extLst>
              <p:ext uri="{D42A27DB-BD31-4B8C-83A1-F6EECF244321}">
                <p14:modId xmlns:p14="http://schemas.microsoft.com/office/powerpoint/2010/main" val="3854037140"/>
              </p:ext>
            </p:extLst>
          </p:nvPr>
        </p:nvGraphicFramePr>
        <p:xfrm>
          <a:off x="4720281" y="1762663"/>
          <a:ext cx="18203515" cy="8990541"/>
        </p:xfrm>
        <a:graphic>
          <a:graphicData uri="http://schemas.openxmlformats.org/drawingml/2006/table">
            <a:tbl>
              <a:tblPr firstRow="1" bandRow="1">
                <a:tableStyleId>{5940675A-B579-460E-94D1-54222C63F5DA}</a:tableStyleId>
              </a:tblPr>
              <a:tblGrid>
                <a:gridCol w="5464790">
                  <a:extLst>
                    <a:ext uri="{9D8B030D-6E8A-4147-A177-3AD203B41FA5}">
                      <a16:colId xmlns:a16="http://schemas.microsoft.com/office/drawing/2014/main" val="2275075440"/>
                    </a:ext>
                  </a:extLst>
                </a:gridCol>
                <a:gridCol w="2236338">
                  <a:extLst>
                    <a:ext uri="{9D8B030D-6E8A-4147-A177-3AD203B41FA5}">
                      <a16:colId xmlns:a16="http://schemas.microsoft.com/office/drawing/2014/main" val="2423019592"/>
                    </a:ext>
                  </a:extLst>
                </a:gridCol>
                <a:gridCol w="1953852">
                  <a:extLst>
                    <a:ext uri="{9D8B030D-6E8A-4147-A177-3AD203B41FA5}">
                      <a16:colId xmlns:a16="http://schemas.microsoft.com/office/drawing/2014/main" val="3211890738"/>
                    </a:ext>
                  </a:extLst>
                </a:gridCol>
                <a:gridCol w="2434755">
                  <a:extLst>
                    <a:ext uri="{9D8B030D-6E8A-4147-A177-3AD203B41FA5}">
                      <a16:colId xmlns:a16="http://schemas.microsoft.com/office/drawing/2014/main" val="1490504430"/>
                    </a:ext>
                  </a:extLst>
                </a:gridCol>
                <a:gridCol w="3056890">
                  <a:extLst>
                    <a:ext uri="{9D8B030D-6E8A-4147-A177-3AD203B41FA5}">
                      <a16:colId xmlns:a16="http://schemas.microsoft.com/office/drawing/2014/main" val="3751585328"/>
                    </a:ext>
                  </a:extLst>
                </a:gridCol>
                <a:gridCol w="3056890">
                  <a:extLst>
                    <a:ext uri="{9D8B030D-6E8A-4147-A177-3AD203B41FA5}">
                      <a16:colId xmlns:a16="http://schemas.microsoft.com/office/drawing/2014/main" val="1878734570"/>
                    </a:ext>
                  </a:extLst>
                </a:gridCol>
              </a:tblGrid>
              <a:tr h="1108700">
                <a:tc>
                  <a:txBody>
                    <a:bodyPr/>
                    <a:lstStyle/>
                    <a:p>
                      <a:r>
                        <a:rPr lang="en-ZA" sz="2800" b="1" dirty="0">
                          <a:latin typeface="Arial" panose="020B0604020202020204" pitchFamily="34" charset="0"/>
                          <a:cs typeface="Arial" panose="020B0604020202020204" pitchFamily="34" charset="0"/>
                        </a:rPr>
                        <a:t>Output Indicator</a:t>
                      </a:r>
                    </a:p>
                    <a:p>
                      <a:endParaRPr lang="en-ZA" sz="2800" b="1" dirty="0">
                        <a:latin typeface="Arial" panose="020B0604020202020204" pitchFamily="34" charset="0"/>
                        <a:cs typeface="Arial" panose="020B0604020202020204" pitchFamily="34" charset="0"/>
                      </a:endParaRPr>
                    </a:p>
                  </a:txBody>
                  <a:tcPr>
                    <a:solidFill>
                      <a:schemeClr val="accent4">
                        <a:lumMod val="20000"/>
                        <a:lumOff val="80000"/>
                      </a:schemeClr>
                    </a:solidFill>
                  </a:tcPr>
                </a:tc>
                <a:tc>
                  <a:txBody>
                    <a:bodyPr/>
                    <a:lstStyle/>
                    <a:p>
                      <a:r>
                        <a:rPr lang="en-ZA" sz="2800" b="1" dirty="0">
                          <a:latin typeface="Arial" panose="020B0604020202020204" pitchFamily="34" charset="0"/>
                          <a:cs typeface="Arial" panose="020B0604020202020204" pitchFamily="34" charset="0"/>
                        </a:rPr>
                        <a:t>Annual Target</a:t>
                      </a:r>
                    </a:p>
                  </a:txBody>
                  <a:tcPr>
                    <a:solidFill>
                      <a:schemeClr val="accent4">
                        <a:lumMod val="20000"/>
                        <a:lumOff val="80000"/>
                      </a:schemeClr>
                    </a:solidFill>
                  </a:tcPr>
                </a:tc>
                <a:tc>
                  <a:txBody>
                    <a:bodyPr/>
                    <a:lstStyle/>
                    <a:p>
                      <a:r>
                        <a:rPr lang="en-ZA" sz="2800" b="1" dirty="0">
                          <a:latin typeface="Arial" panose="020B0604020202020204" pitchFamily="34" charset="0"/>
                          <a:cs typeface="Arial" panose="020B0604020202020204" pitchFamily="34" charset="0"/>
                        </a:rPr>
                        <a:t>QTR 1</a:t>
                      </a:r>
                    </a:p>
                  </a:txBody>
                  <a:tcPr>
                    <a:solidFill>
                      <a:schemeClr val="accent4">
                        <a:lumMod val="20000"/>
                        <a:lumOff val="80000"/>
                      </a:schemeClr>
                    </a:solidFill>
                  </a:tcPr>
                </a:tc>
                <a:tc>
                  <a:txBody>
                    <a:bodyPr/>
                    <a:lstStyle/>
                    <a:p>
                      <a:r>
                        <a:rPr lang="en-ZA" sz="2800" b="1" dirty="0">
                          <a:latin typeface="Arial" panose="020B0604020202020204" pitchFamily="34" charset="0"/>
                          <a:cs typeface="Arial" panose="020B0604020202020204" pitchFamily="34" charset="0"/>
                        </a:rPr>
                        <a:t>QTR2</a:t>
                      </a:r>
                    </a:p>
                  </a:txBody>
                  <a:tcPr>
                    <a:solidFill>
                      <a:schemeClr val="accent4">
                        <a:lumMod val="20000"/>
                        <a:lumOff val="80000"/>
                      </a:schemeClr>
                    </a:solidFill>
                  </a:tcPr>
                </a:tc>
                <a:tc>
                  <a:txBody>
                    <a:bodyPr/>
                    <a:lstStyle/>
                    <a:p>
                      <a:r>
                        <a:rPr lang="en-ZA" sz="2800" b="1" dirty="0">
                          <a:latin typeface="Arial" panose="020B0604020202020204" pitchFamily="34" charset="0"/>
                          <a:cs typeface="Arial" panose="020B0604020202020204" pitchFamily="34" charset="0"/>
                        </a:rPr>
                        <a:t>QTR 3</a:t>
                      </a:r>
                    </a:p>
                  </a:txBody>
                  <a:tcPr>
                    <a:solidFill>
                      <a:schemeClr val="accent4">
                        <a:lumMod val="20000"/>
                        <a:lumOff val="80000"/>
                      </a:schemeClr>
                    </a:solidFill>
                  </a:tcPr>
                </a:tc>
                <a:tc>
                  <a:txBody>
                    <a:bodyPr/>
                    <a:lstStyle/>
                    <a:p>
                      <a:r>
                        <a:rPr lang="en-ZA" sz="2800" b="1" dirty="0">
                          <a:latin typeface="Arial" panose="020B0604020202020204" pitchFamily="34" charset="0"/>
                          <a:cs typeface="Arial" panose="020B0604020202020204" pitchFamily="34" charset="0"/>
                        </a:rPr>
                        <a:t>QTR 4</a:t>
                      </a:r>
                    </a:p>
                  </a:txBody>
                  <a:tcPr>
                    <a:solidFill>
                      <a:schemeClr val="accent4">
                        <a:lumMod val="20000"/>
                        <a:lumOff val="80000"/>
                      </a:schemeClr>
                    </a:solidFill>
                  </a:tcPr>
                </a:tc>
                <a:extLst>
                  <a:ext uri="{0D108BD9-81ED-4DB2-BD59-A6C34878D82A}">
                    <a16:rowId xmlns:a16="http://schemas.microsoft.com/office/drawing/2014/main" val="1387761136"/>
                  </a:ext>
                </a:extLst>
              </a:tr>
              <a:tr h="597016">
                <a:tc gridSpan="6">
                  <a:txBody>
                    <a:bodyPr/>
                    <a:lstStyle/>
                    <a:p>
                      <a:r>
                        <a:rPr lang="en-ZA" sz="2800" dirty="0">
                          <a:latin typeface="Arial" panose="020B0604020202020204" pitchFamily="34" charset="0"/>
                          <a:cs typeface="Arial" panose="020B0604020202020204" pitchFamily="34" charset="0"/>
                        </a:rPr>
                        <a:t>Output 2: Strategic Direction Provided</a:t>
                      </a:r>
                    </a:p>
                  </a:txBody>
                  <a:tcPr>
                    <a:solidFill>
                      <a:schemeClr val="bg1">
                        <a:lumMod val="75000"/>
                      </a:schemeClr>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dirty="0"/>
                    </a:p>
                  </a:txBody>
                  <a:tcPr/>
                </a:tc>
                <a:tc hMerge="1">
                  <a:txBody>
                    <a:bodyPr/>
                    <a:lstStyle/>
                    <a:p>
                      <a:endParaRPr lang="en-ZA" dirty="0"/>
                    </a:p>
                  </a:txBody>
                  <a:tcPr/>
                </a:tc>
                <a:extLst>
                  <a:ext uri="{0D108BD9-81ED-4DB2-BD59-A6C34878D82A}">
                    <a16:rowId xmlns:a16="http://schemas.microsoft.com/office/drawing/2014/main" val="4215670107"/>
                  </a:ext>
                </a:extLst>
              </a:tr>
              <a:tr h="1635249">
                <a:tc>
                  <a:txBody>
                    <a:bodyPr/>
                    <a:lstStyle/>
                    <a:p>
                      <a:r>
                        <a:rPr lang="en-ZA" sz="2800" dirty="0">
                          <a:latin typeface="Arial" panose="020B0604020202020204" pitchFamily="34" charset="0"/>
                          <a:cs typeface="Arial" panose="020B0604020202020204" pitchFamily="34" charset="0"/>
                        </a:rPr>
                        <a:t>Percentage adherence to the Military Ombud Master Record Index (MRI)  for Plans</a:t>
                      </a:r>
                    </a:p>
                  </a:txBody>
                  <a:tcPr/>
                </a:tc>
                <a:tc>
                  <a:txBody>
                    <a:bodyPr/>
                    <a:lstStyle/>
                    <a:p>
                      <a:r>
                        <a:rPr lang="en-ZA" sz="2800" dirty="0">
                          <a:latin typeface="Arial" panose="020B0604020202020204" pitchFamily="34" charset="0"/>
                          <a:cs typeface="Arial" panose="020B0604020202020204" pitchFamily="34" charset="0"/>
                        </a:rPr>
                        <a:t>100%</a:t>
                      </a:r>
                    </a:p>
                  </a:txBody>
                  <a:tcPr>
                    <a:solidFill>
                      <a:schemeClr val="bg1">
                        <a:lumMod val="75000"/>
                      </a:schemeClr>
                    </a:solidFill>
                  </a:tcPr>
                </a:tc>
                <a:tc>
                  <a:txBody>
                    <a:bodyPr/>
                    <a:lstStyle/>
                    <a:p>
                      <a:r>
                        <a:rPr lang="en-ZA" sz="2800" dirty="0">
                          <a:latin typeface="Arial" panose="020B0604020202020204" pitchFamily="34" charset="0"/>
                          <a:cs typeface="Arial" panose="020B0604020202020204" pitchFamily="34" charset="0"/>
                        </a:rPr>
                        <a:t>12.5%</a:t>
                      </a:r>
                    </a:p>
                  </a:txBody>
                  <a:tcPr/>
                </a:tc>
                <a:tc>
                  <a:txBody>
                    <a:bodyPr/>
                    <a:lstStyle/>
                    <a:p>
                      <a:r>
                        <a:rPr lang="en-ZA" sz="2800" dirty="0">
                          <a:latin typeface="Arial" panose="020B0604020202020204" pitchFamily="34" charset="0"/>
                          <a:cs typeface="Arial" panose="020B0604020202020204" pitchFamily="34" charset="0"/>
                        </a:rPr>
                        <a:t>-</a:t>
                      </a:r>
                    </a:p>
                  </a:txBody>
                  <a:tcPr/>
                </a:tc>
                <a:tc>
                  <a:txBody>
                    <a:bodyPr/>
                    <a:lstStyle/>
                    <a:p>
                      <a:r>
                        <a:rPr lang="en-ZA" sz="2800" dirty="0">
                          <a:latin typeface="Arial" panose="020B0604020202020204" pitchFamily="34" charset="0"/>
                          <a:cs typeface="Arial" panose="020B0604020202020204" pitchFamily="34" charset="0"/>
                        </a:rPr>
                        <a:t>-</a:t>
                      </a:r>
                    </a:p>
                  </a:txBody>
                  <a:tcPr/>
                </a:tc>
                <a:tc>
                  <a:txBody>
                    <a:bodyPr/>
                    <a:lstStyle/>
                    <a:p>
                      <a:r>
                        <a:rPr lang="en-ZA" sz="2800" dirty="0">
                          <a:latin typeface="Arial" panose="020B0604020202020204" pitchFamily="34" charset="0"/>
                          <a:cs typeface="Arial" panose="020B0604020202020204" pitchFamily="34" charset="0"/>
                        </a:rPr>
                        <a:t>87.5%</a:t>
                      </a:r>
                    </a:p>
                  </a:txBody>
                  <a:tcPr/>
                </a:tc>
                <a:extLst>
                  <a:ext uri="{0D108BD9-81ED-4DB2-BD59-A6C34878D82A}">
                    <a16:rowId xmlns:a16="http://schemas.microsoft.com/office/drawing/2014/main" val="2373309147"/>
                  </a:ext>
                </a:extLst>
              </a:tr>
              <a:tr h="893135">
                <a:tc>
                  <a:txBody>
                    <a:bodyPr/>
                    <a:lstStyle/>
                    <a:p>
                      <a:pPr marL="0" marR="0" lvl="0" indent="0" algn="l" defTabSz="1827886" rtl="0" eaLnBrk="1" fontAlgn="auto" latinLnBrk="0" hangingPunct="1">
                        <a:lnSpc>
                          <a:spcPct val="100000"/>
                        </a:lnSpc>
                        <a:spcBef>
                          <a:spcPts val="0"/>
                        </a:spcBef>
                        <a:spcAft>
                          <a:spcPts val="0"/>
                        </a:spcAft>
                        <a:buClrTx/>
                        <a:buSzTx/>
                        <a:buFontTx/>
                        <a:buNone/>
                        <a:tabLst/>
                        <a:defRPr/>
                      </a:pPr>
                      <a:r>
                        <a:rPr lang="en-ZA" sz="2800" dirty="0">
                          <a:latin typeface="Arial" panose="020B0604020202020204" pitchFamily="34" charset="0"/>
                          <a:cs typeface="Arial" panose="020B0604020202020204" pitchFamily="34" charset="0"/>
                        </a:rPr>
                        <a:t>Number of Audit Findings</a:t>
                      </a:r>
                    </a:p>
                  </a:txBody>
                  <a:tcPr/>
                </a:tc>
                <a:tc>
                  <a:txBody>
                    <a:bodyPr/>
                    <a:lstStyle/>
                    <a:p>
                      <a:r>
                        <a:rPr lang="en-ZA" sz="2800" dirty="0">
                          <a:latin typeface="Arial" panose="020B0604020202020204" pitchFamily="34" charset="0"/>
                          <a:cs typeface="Arial" panose="020B0604020202020204" pitchFamily="34" charset="0"/>
                        </a:rPr>
                        <a:t>0</a:t>
                      </a:r>
                    </a:p>
                  </a:txBody>
                  <a:tcPr>
                    <a:solidFill>
                      <a:schemeClr val="bg1">
                        <a:lumMod val="75000"/>
                      </a:schemeClr>
                    </a:solidFill>
                  </a:tcPr>
                </a:tc>
                <a:tc>
                  <a:txBody>
                    <a:bodyPr/>
                    <a:lstStyle/>
                    <a:p>
                      <a:r>
                        <a:rPr lang="en-ZA" sz="2800" dirty="0">
                          <a:latin typeface="Arial" panose="020B0604020202020204" pitchFamily="34" charset="0"/>
                          <a:cs typeface="Arial" panose="020B0604020202020204" pitchFamily="34" charset="0"/>
                        </a:rPr>
                        <a:t>0</a:t>
                      </a:r>
                    </a:p>
                  </a:txBody>
                  <a:tcPr/>
                </a:tc>
                <a:tc>
                  <a:txBody>
                    <a:bodyPr/>
                    <a:lstStyle/>
                    <a:p>
                      <a:r>
                        <a:rPr lang="en-ZA" sz="2800" dirty="0">
                          <a:latin typeface="Arial" panose="020B0604020202020204" pitchFamily="34" charset="0"/>
                          <a:cs typeface="Arial" panose="020B0604020202020204" pitchFamily="34" charset="0"/>
                        </a:rPr>
                        <a:t>0</a:t>
                      </a:r>
                    </a:p>
                  </a:txBody>
                  <a:tcPr/>
                </a:tc>
                <a:tc>
                  <a:txBody>
                    <a:bodyPr/>
                    <a:lstStyle/>
                    <a:p>
                      <a:r>
                        <a:rPr lang="en-ZA" sz="2800" dirty="0">
                          <a:latin typeface="Arial" panose="020B0604020202020204" pitchFamily="34" charset="0"/>
                          <a:cs typeface="Arial" panose="020B0604020202020204" pitchFamily="34" charset="0"/>
                        </a:rPr>
                        <a:t>0</a:t>
                      </a:r>
                    </a:p>
                  </a:txBody>
                  <a:tcPr/>
                </a:tc>
                <a:tc>
                  <a:txBody>
                    <a:bodyPr/>
                    <a:lstStyle/>
                    <a:p>
                      <a:r>
                        <a:rPr lang="en-ZA" sz="2800" dirty="0">
                          <a:latin typeface="Arial" panose="020B0604020202020204" pitchFamily="34" charset="0"/>
                          <a:cs typeface="Arial" panose="020B0604020202020204" pitchFamily="34" charset="0"/>
                        </a:rPr>
                        <a:t>0</a:t>
                      </a:r>
                    </a:p>
                  </a:txBody>
                  <a:tcPr/>
                </a:tc>
                <a:extLst>
                  <a:ext uri="{0D108BD9-81ED-4DB2-BD59-A6C34878D82A}">
                    <a16:rowId xmlns:a16="http://schemas.microsoft.com/office/drawing/2014/main" val="273948690"/>
                  </a:ext>
                </a:extLst>
              </a:tr>
              <a:tr h="1807535">
                <a:tc>
                  <a:txBody>
                    <a:bodyPr/>
                    <a:lstStyle/>
                    <a:p>
                      <a:r>
                        <a:rPr lang="en-ZA" sz="2800" dirty="0">
                          <a:latin typeface="Arial" panose="020B0604020202020204" pitchFamily="34" charset="0"/>
                          <a:cs typeface="Arial" panose="020B0604020202020204" pitchFamily="34" charset="0"/>
                        </a:rPr>
                        <a:t>Number of fruitless and wasteful expenditure within the Office of the Military Ombud</a:t>
                      </a:r>
                    </a:p>
                  </a:txBody>
                  <a:tcPr/>
                </a:tc>
                <a:tc>
                  <a:txBody>
                    <a:bodyPr/>
                    <a:lstStyle/>
                    <a:p>
                      <a:r>
                        <a:rPr lang="en-ZA" sz="2800" dirty="0">
                          <a:latin typeface="Arial" panose="020B0604020202020204" pitchFamily="34" charset="0"/>
                          <a:cs typeface="Arial" panose="020B0604020202020204" pitchFamily="34" charset="0"/>
                        </a:rPr>
                        <a:t>0</a:t>
                      </a:r>
                    </a:p>
                  </a:txBody>
                  <a:tcPr>
                    <a:solidFill>
                      <a:schemeClr val="bg1">
                        <a:lumMod val="75000"/>
                      </a:schemeClr>
                    </a:solidFill>
                  </a:tcPr>
                </a:tc>
                <a:tc>
                  <a:txBody>
                    <a:bodyPr/>
                    <a:lstStyle/>
                    <a:p>
                      <a:r>
                        <a:rPr lang="en-ZA" sz="2800" dirty="0">
                          <a:latin typeface="Arial" panose="020B0604020202020204" pitchFamily="34" charset="0"/>
                          <a:cs typeface="Arial" panose="020B0604020202020204" pitchFamily="34" charset="0"/>
                        </a:rPr>
                        <a:t>0</a:t>
                      </a:r>
                    </a:p>
                  </a:txBody>
                  <a:tcPr/>
                </a:tc>
                <a:tc>
                  <a:txBody>
                    <a:bodyPr/>
                    <a:lstStyle/>
                    <a:p>
                      <a:r>
                        <a:rPr lang="en-ZA" sz="2800" dirty="0">
                          <a:latin typeface="Arial" panose="020B0604020202020204" pitchFamily="34" charset="0"/>
                          <a:cs typeface="Arial" panose="020B0604020202020204" pitchFamily="34" charset="0"/>
                        </a:rPr>
                        <a:t>0</a:t>
                      </a:r>
                    </a:p>
                  </a:txBody>
                  <a:tcPr/>
                </a:tc>
                <a:tc>
                  <a:txBody>
                    <a:bodyPr/>
                    <a:lstStyle/>
                    <a:p>
                      <a:r>
                        <a:rPr lang="en-ZA" sz="2800" dirty="0">
                          <a:latin typeface="Arial" panose="020B0604020202020204" pitchFamily="34" charset="0"/>
                          <a:cs typeface="Arial" panose="020B0604020202020204" pitchFamily="34" charset="0"/>
                        </a:rPr>
                        <a:t>0</a:t>
                      </a:r>
                    </a:p>
                  </a:txBody>
                  <a:tcPr/>
                </a:tc>
                <a:tc>
                  <a:txBody>
                    <a:bodyPr/>
                    <a:lstStyle/>
                    <a:p>
                      <a:r>
                        <a:rPr lang="en-ZA" sz="2800" dirty="0">
                          <a:latin typeface="Arial" panose="020B0604020202020204" pitchFamily="34" charset="0"/>
                          <a:cs typeface="Arial" panose="020B0604020202020204" pitchFamily="34" charset="0"/>
                        </a:rPr>
                        <a:t>0</a:t>
                      </a:r>
                    </a:p>
                  </a:txBody>
                  <a:tcPr/>
                </a:tc>
                <a:extLst>
                  <a:ext uri="{0D108BD9-81ED-4DB2-BD59-A6C34878D82A}">
                    <a16:rowId xmlns:a16="http://schemas.microsoft.com/office/drawing/2014/main" val="1141515739"/>
                  </a:ext>
                </a:extLst>
              </a:tr>
              <a:tr h="2948906">
                <a:tc>
                  <a:txBody>
                    <a:bodyPr/>
                    <a:lstStyle/>
                    <a:p>
                      <a:r>
                        <a:rPr lang="en-ZA" sz="2800" dirty="0">
                          <a:latin typeface="Arial" panose="020B0604020202020204" pitchFamily="34" charset="0"/>
                          <a:cs typeface="Arial" panose="020B0604020202020204" pitchFamily="34" charset="0"/>
                        </a:rPr>
                        <a:t>Number of irregular expenditure within the Office of the Military Ombud</a:t>
                      </a:r>
                    </a:p>
                  </a:txBody>
                  <a:tcPr/>
                </a:tc>
                <a:tc>
                  <a:txBody>
                    <a:bodyPr/>
                    <a:lstStyle/>
                    <a:p>
                      <a:r>
                        <a:rPr lang="en-ZA" sz="2800" dirty="0">
                          <a:latin typeface="Arial" panose="020B0604020202020204" pitchFamily="34" charset="0"/>
                          <a:cs typeface="Arial" panose="020B0604020202020204" pitchFamily="34" charset="0"/>
                        </a:rPr>
                        <a:t>0</a:t>
                      </a:r>
                    </a:p>
                  </a:txBody>
                  <a:tcPr>
                    <a:solidFill>
                      <a:schemeClr val="bg1">
                        <a:lumMod val="75000"/>
                      </a:schemeClr>
                    </a:solidFill>
                  </a:tcPr>
                </a:tc>
                <a:tc>
                  <a:txBody>
                    <a:bodyPr/>
                    <a:lstStyle/>
                    <a:p>
                      <a:r>
                        <a:rPr lang="en-ZA" sz="2800" dirty="0">
                          <a:latin typeface="Arial" panose="020B0604020202020204" pitchFamily="34" charset="0"/>
                          <a:cs typeface="Arial" panose="020B0604020202020204" pitchFamily="34" charset="0"/>
                        </a:rPr>
                        <a:t>0</a:t>
                      </a:r>
                    </a:p>
                  </a:txBody>
                  <a:tcPr/>
                </a:tc>
                <a:tc>
                  <a:txBody>
                    <a:bodyPr/>
                    <a:lstStyle/>
                    <a:p>
                      <a:r>
                        <a:rPr lang="en-ZA" sz="2800" dirty="0">
                          <a:latin typeface="Arial" panose="020B0604020202020204" pitchFamily="34" charset="0"/>
                          <a:cs typeface="Arial" panose="020B0604020202020204" pitchFamily="34" charset="0"/>
                        </a:rPr>
                        <a:t>0</a:t>
                      </a:r>
                    </a:p>
                  </a:txBody>
                  <a:tcPr/>
                </a:tc>
                <a:tc>
                  <a:txBody>
                    <a:bodyPr/>
                    <a:lstStyle/>
                    <a:p>
                      <a:r>
                        <a:rPr lang="en-ZA" sz="2800" dirty="0">
                          <a:latin typeface="Arial" panose="020B0604020202020204" pitchFamily="34" charset="0"/>
                          <a:cs typeface="Arial" panose="020B0604020202020204" pitchFamily="34" charset="0"/>
                        </a:rPr>
                        <a:t>0</a:t>
                      </a:r>
                    </a:p>
                  </a:txBody>
                  <a:tcPr/>
                </a:tc>
                <a:tc>
                  <a:txBody>
                    <a:bodyPr/>
                    <a:lstStyle/>
                    <a:p>
                      <a:r>
                        <a:rPr lang="en-ZA" sz="2800" dirty="0">
                          <a:latin typeface="Arial" panose="020B0604020202020204" pitchFamily="34" charset="0"/>
                          <a:cs typeface="Arial" panose="020B0604020202020204" pitchFamily="34" charset="0"/>
                        </a:rPr>
                        <a:t>0</a:t>
                      </a:r>
                    </a:p>
                  </a:txBody>
                  <a:tcPr/>
                </a:tc>
                <a:extLst>
                  <a:ext uri="{0D108BD9-81ED-4DB2-BD59-A6C34878D82A}">
                    <a16:rowId xmlns:a16="http://schemas.microsoft.com/office/drawing/2014/main" val="2189353848"/>
                  </a:ext>
                </a:extLst>
              </a:tr>
            </a:tbl>
          </a:graphicData>
        </a:graphic>
      </p:graphicFrame>
      <p:sp>
        <p:nvSpPr>
          <p:cNvPr id="4" name="Slide Number Placeholder 3">
            <a:extLst>
              <a:ext uri="{FF2B5EF4-FFF2-40B4-BE49-F238E27FC236}">
                <a16:creationId xmlns:a16="http://schemas.microsoft.com/office/drawing/2014/main" id="{D2310CFB-97E3-3F9B-D47A-84775AD91040}"/>
              </a:ext>
            </a:extLst>
          </p:cNvPr>
          <p:cNvSpPr>
            <a:spLocks noGrp="1"/>
          </p:cNvSpPr>
          <p:nvPr>
            <p:ph type="sldNum" sz="quarter" idx="4294967295"/>
          </p:nvPr>
        </p:nvSpPr>
        <p:spPr>
          <a:xfrm>
            <a:off x="0" y="13205637"/>
            <a:ext cx="4338084" cy="491649"/>
          </a:xfrm>
          <a:prstGeom prst="rect">
            <a:avLst/>
          </a:prstGeom>
        </p:spPr>
        <p:txBody>
          <a:bodyPr/>
          <a:lstStyle/>
          <a:p>
            <a:pPr algn="ctr"/>
            <a:fld id="{86CB4B4D-7CA3-9044-876B-883B54F8677D}" type="slidenum">
              <a:rPr lang="en-ZA" smtClean="0">
                <a:solidFill>
                  <a:schemeClr val="bg1"/>
                </a:solidFill>
              </a:rPr>
              <a:pPr algn="ctr"/>
              <a:t>25</a:t>
            </a:fld>
            <a:endParaRPr lang="en-ZA" dirty="0">
              <a:solidFill>
                <a:schemeClr val="bg1"/>
              </a:solidFill>
            </a:endParaRPr>
          </a:p>
        </p:txBody>
      </p:sp>
    </p:spTree>
    <p:extLst>
      <p:ext uri="{BB962C8B-B14F-4D97-AF65-F5344CB8AC3E}">
        <p14:creationId xmlns:p14="http://schemas.microsoft.com/office/powerpoint/2010/main" val="4220319396"/>
      </p:ext>
    </p:extLst>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4143375" cy="13716000"/>
          </a:xfrm>
          <a:prstGeom prst="rect">
            <a:avLst/>
          </a:prstGeom>
          <a:solidFill>
            <a:srgbClr val="0D7E40"/>
          </a:solidFill>
          <a:ln>
            <a:solidFill>
              <a:srgbClr val="0D7E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grpSp>
        <p:nvGrpSpPr>
          <p:cNvPr id="15" name="Group 14"/>
          <p:cNvGrpSpPr/>
          <p:nvPr/>
        </p:nvGrpSpPr>
        <p:grpSpPr>
          <a:xfrm>
            <a:off x="28141" y="269843"/>
            <a:ext cx="4115234" cy="5191435"/>
            <a:chOff x="28141" y="859778"/>
            <a:chExt cx="4115234" cy="5191435"/>
          </a:xfrm>
        </p:grpSpPr>
        <p:pic>
          <p:nvPicPr>
            <p:cNvPr id="16" name="image5.png"/>
            <p:cNvPicPr/>
            <p:nvPr/>
          </p:nvPicPr>
          <p:blipFill>
            <a:blip r:embed="rId3"/>
            <a:stretch>
              <a:fillRect/>
            </a:stretch>
          </p:blipFill>
          <p:spPr>
            <a:xfrm>
              <a:off x="28141" y="859778"/>
              <a:ext cx="4115234" cy="3880663"/>
            </a:xfrm>
            <a:prstGeom prst="rect">
              <a:avLst/>
            </a:prstGeom>
            <a:ln w="12700">
              <a:miter lim="400000"/>
            </a:ln>
          </p:spPr>
        </p:pic>
        <p:sp>
          <p:nvSpPr>
            <p:cNvPr id="17" name="Shape 294"/>
            <p:cNvSpPr/>
            <p:nvPr/>
          </p:nvSpPr>
          <p:spPr>
            <a:xfrm>
              <a:off x="28141" y="4804722"/>
              <a:ext cx="4115234" cy="1246491"/>
            </a:xfrm>
            <a:prstGeom prst="rect">
              <a:avLst/>
            </a:prstGeom>
            <a:ln w="12700">
              <a:miter lim="400000"/>
            </a:ln>
            <a:extLst>
              <a:ext uri="{C572A759-6A51-4108-AA02-DFA0A04FC94B}">
                <ma14:wrappingTextBoxFlag xmlns="" xmlns:ma14="http://schemas.microsoft.com/office/mac/drawingml/2011/main" val="1"/>
              </a:ext>
            </a:extLst>
          </p:spPr>
          <p:txBody>
            <a:bodyPr wrap="square" lIns="45718" tIns="45718" rIns="45718" bIns="45718">
              <a:spAutoFit/>
            </a:bodyPr>
            <a:lstStyle>
              <a:lvl1pPr defTabSz="1632753">
                <a:defRPr sz="3500" cap="all">
                  <a:solidFill>
                    <a:srgbClr val="FFDE17"/>
                  </a:solidFill>
                  <a:latin typeface="Impact"/>
                  <a:ea typeface="Impact"/>
                  <a:cs typeface="Impact"/>
                  <a:sym typeface="Impact"/>
                </a:defRPr>
              </a:lvl1pPr>
            </a:lstStyle>
            <a:p>
              <a:pPr lvl="0" algn="ctr">
                <a:defRPr sz="1800" cap="none">
                  <a:solidFill>
                    <a:srgbClr val="000000"/>
                  </a:solidFill>
                </a:defRPr>
              </a:pPr>
              <a:r>
                <a:rPr sz="2500" cap="all" dirty="0">
                  <a:solidFill>
                    <a:srgbClr val="FFDE17"/>
                  </a:solidFill>
                  <a:latin typeface="Arial Black" panose="020B0A04020102020204" pitchFamily="34" charset="0"/>
                </a:rPr>
                <a:t>Independent </a:t>
              </a:r>
              <a:endParaRPr lang="en-ZA" sz="2500" cap="all" dirty="0">
                <a:solidFill>
                  <a:srgbClr val="FFDE17"/>
                </a:solidFill>
                <a:latin typeface="Arial Black" panose="020B0A04020102020204" pitchFamily="34" charset="0"/>
              </a:endParaRPr>
            </a:p>
            <a:p>
              <a:pPr lvl="0" algn="ctr">
                <a:defRPr sz="1800" cap="none">
                  <a:solidFill>
                    <a:srgbClr val="000000"/>
                  </a:solidFill>
                </a:defRPr>
              </a:pPr>
              <a:r>
                <a:rPr lang="en-ZA" sz="2500" cap="all" dirty="0">
                  <a:solidFill>
                    <a:srgbClr val="FFDE17"/>
                  </a:solidFill>
                  <a:latin typeface="Arial Black" panose="020B0A04020102020204" pitchFamily="34" charset="0"/>
                </a:rPr>
                <a:t>&amp;</a:t>
              </a:r>
            </a:p>
            <a:p>
              <a:pPr lvl="0" algn="ctr">
                <a:defRPr sz="1800" cap="none">
                  <a:solidFill>
                    <a:srgbClr val="000000"/>
                  </a:solidFill>
                </a:defRPr>
              </a:pPr>
              <a:r>
                <a:rPr sz="2500" cap="all" dirty="0">
                  <a:solidFill>
                    <a:srgbClr val="FFDE17"/>
                  </a:solidFill>
                  <a:latin typeface="Arial Black" panose="020B0A04020102020204" pitchFamily="34" charset="0"/>
                </a:rPr>
                <a:t>Impartial</a:t>
              </a:r>
            </a:p>
          </p:txBody>
        </p:sp>
      </p:grpSp>
      <p:sp>
        <p:nvSpPr>
          <p:cNvPr id="10" name="Title 1"/>
          <p:cNvSpPr txBox="1">
            <a:spLocks/>
          </p:cNvSpPr>
          <p:nvPr/>
        </p:nvSpPr>
        <p:spPr>
          <a:xfrm>
            <a:off x="4171516" y="32476"/>
            <a:ext cx="20199784" cy="1523206"/>
          </a:xfrm>
          <a:prstGeom prst="rect">
            <a:avLst/>
          </a:prstGeom>
        </p:spPr>
        <p:txBody>
          <a:bodyPr anchor="ctr">
            <a:noAutofit/>
          </a:bodyPr>
          <a:lstStyle>
            <a:lvl1pPr algn="l" defTabSz="1827886" rtl="0" eaLnBrk="1" latinLnBrk="0" hangingPunct="1">
              <a:lnSpc>
                <a:spcPct val="80000"/>
              </a:lnSpc>
              <a:spcBef>
                <a:spcPct val="0"/>
              </a:spcBef>
              <a:buNone/>
              <a:defRPr sz="9995" kern="1200" cap="all" spc="200" baseline="0">
                <a:solidFill>
                  <a:schemeClr val="tx1">
                    <a:lumMod val="95000"/>
                    <a:lumOff val="5000"/>
                  </a:schemeClr>
                </a:solidFill>
                <a:latin typeface="+mj-lt"/>
                <a:ea typeface="+mj-ea"/>
                <a:cs typeface="+mj-cs"/>
              </a:defRPr>
            </a:lvl1pPr>
          </a:lstStyle>
          <a:p>
            <a:pPr algn="ctr">
              <a:lnSpc>
                <a:spcPct val="120000"/>
              </a:lnSpc>
            </a:pPr>
            <a:r>
              <a:rPr lang="en-ZA" sz="4800" b="1" dirty="0">
                <a:solidFill>
                  <a:schemeClr val="tx1"/>
                </a:solidFill>
                <a:latin typeface="Arial" panose="020B0604020202020204" pitchFamily="34" charset="0"/>
                <a:cs typeface="Arial" panose="020B0604020202020204" pitchFamily="34" charset="0"/>
              </a:rPr>
              <a:t>OUTPUT INDICATORS, ANNUAL TARGETS AND QUARTELY TARGETS FOR FY2023/24</a:t>
            </a:r>
          </a:p>
        </p:txBody>
      </p:sp>
      <p:graphicFrame>
        <p:nvGraphicFramePr>
          <p:cNvPr id="5" name="Table 5">
            <a:extLst>
              <a:ext uri="{FF2B5EF4-FFF2-40B4-BE49-F238E27FC236}">
                <a16:creationId xmlns:a16="http://schemas.microsoft.com/office/drawing/2014/main" id="{25BADE6D-FF18-4C77-23A3-D35AF0A3FF21}"/>
              </a:ext>
            </a:extLst>
          </p:cNvPr>
          <p:cNvGraphicFramePr>
            <a:graphicFrameLocks noGrp="1"/>
          </p:cNvGraphicFramePr>
          <p:nvPr>
            <p:extLst>
              <p:ext uri="{D42A27DB-BD31-4B8C-83A1-F6EECF244321}">
                <p14:modId xmlns:p14="http://schemas.microsoft.com/office/powerpoint/2010/main" val="395611266"/>
              </p:ext>
            </p:extLst>
          </p:nvPr>
        </p:nvGraphicFramePr>
        <p:xfrm>
          <a:off x="4720281" y="1890255"/>
          <a:ext cx="18309840" cy="10798074"/>
        </p:xfrm>
        <a:graphic>
          <a:graphicData uri="http://schemas.openxmlformats.org/drawingml/2006/table">
            <a:tbl>
              <a:tblPr firstRow="1" bandRow="1">
                <a:tableStyleId>{5940675A-B579-460E-94D1-54222C63F5DA}</a:tableStyleId>
              </a:tblPr>
              <a:tblGrid>
                <a:gridCol w="5496709">
                  <a:extLst>
                    <a:ext uri="{9D8B030D-6E8A-4147-A177-3AD203B41FA5}">
                      <a16:colId xmlns:a16="http://schemas.microsoft.com/office/drawing/2014/main" val="2275075440"/>
                    </a:ext>
                  </a:extLst>
                </a:gridCol>
                <a:gridCol w="2249400">
                  <a:extLst>
                    <a:ext uri="{9D8B030D-6E8A-4147-A177-3AD203B41FA5}">
                      <a16:colId xmlns:a16="http://schemas.microsoft.com/office/drawing/2014/main" val="2423019592"/>
                    </a:ext>
                  </a:extLst>
                </a:gridCol>
                <a:gridCol w="1965265">
                  <a:extLst>
                    <a:ext uri="{9D8B030D-6E8A-4147-A177-3AD203B41FA5}">
                      <a16:colId xmlns:a16="http://schemas.microsoft.com/office/drawing/2014/main" val="3211890738"/>
                    </a:ext>
                  </a:extLst>
                </a:gridCol>
                <a:gridCol w="2448976">
                  <a:extLst>
                    <a:ext uri="{9D8B030D-6E8A-4147-A177-3AD203B41FA5}">
                      <a16:colId xmlns:a16="http://schemas.microsoft.com/office/drawing/2014/main" val="1490504430"/>
                    </a:ext>
                  </a:extLst>
                </a:gridCol>
                <a:gridCol w="3074745">
                  <a:extLst>
                    <a:ext uri="{9D8B030D-6E8A-4147-A177-3AD203B41FA5}">
                      <a16:colId xmlns:a16="http://schemas.microsoft.com/office/drawing/2014/main" val="3751585328"/>
                    </a:ext>
                  </a:extLst>
                </a:gridCol>
                <a:gridCol w="3074745">
                  <a:extLst>
                    <a:ext uri="{9D8B030D-6E8A-4147-A177-3AD203B41FA5}">
                      <a16:colId xmlns:a16="http://schemas.microsoft.com/office/drawing/2014/main" val="1878734570"/>
                    </a:ext>
                  </a:extLst>
                </a:gridCol>
              </a:tblGrid>
              <a:tr h="1108700">
                <a:tc>
                  <a:txBody>
                    <a:bodyPr/>
                    <a:lstStyle/>
                    <a:p>
                      <a:r>
                        <a:rPr lang="en-ZA" sz="2800" b="1" dirty="0">
                          <a:latin typeface="Arial" panose="020B0604020202020204" pitchFamily="34" charset="0"/>
                          <a:cs typeface="Arial" panose="020B0604020202020204" pitchFamily="34" charset="0"/>
                        </a:rPr>
                        <a:t>Output Indicator</a:t>
                      </a:r>
                    </a:p>
                    <a:p>
                      <a:endParaRPr lang="en-ZA" sz="2800" b="1" dirty="0">
                        <a:latin typeface="Arial" panose="020B0604020202020204" pitchFamily="34" charset="0"/>
                        <a:cs typeface="Arial" panose="020B0604020202020204" pitchFamily="34" charset="0"/>
                      </a:endParaRPr>
                    </a:p>
                  </a:txBody>
                  <a:tcPr>
                    <a:solidFill>
                      <a:schemeClr val="accent4">
                        <a:lumMod val="20000"/>
                        <a:lumOff val="80000"/>
                      </a:schemeClr>
                    </a:solidFill>
                  </a:tcPr>
                </a:tc>
                <a:tc>
                  <a:txBody>
                    <a:bodyPr/>
                    <a:lstStyle/>
                    <a:p>
                      <a:r>
                        <a:rPr lang="en-ZA" sz="2800" b="1" dirty="0">
                          <a:latin typeface="Arial" panose="020B0604020202020204" pitchFamily="34" charset="0"/>
                          <a:cs typeface="Arial" panose="020B0604020202020204" pitchFamily="34" charset="0"/>
                        </a:rPr>
                        <a:t>Annual Target</a:t>
                      </a:r>
                    </a:p>
                  </a:txBody>
                  <a:tcPr>
                    <a:solidFill>
                      <a:schemeClr val="accent4">
                        <a:lumMod val="20000"/>
                        <a:lumOff val="80000"/>
                      </a:schemeClr>
                    </a:solidFill>
                  </a:tcPr>
                </a:tc>
                <a:tc>
                  <a:txBody>
                    <a:bodyPr/>
                    <a:lstStyle/>
                    <a:p>
                      <a:r>
                        <a:rPr lang="en-ZA" sz="2800" b="1" dirty="0">
                          <a:latin typeface="Arial" panose="020B0604020202020204" pitchFamily="34" charset="0"/>
                          <a:cs typeface="Arial" panose="020B0604020202020204" pitchFamily="34" charset="0"/>
                        </a:rPr>
                        <a:t>QTR 1</a:t>
                      </a:r>
                    </a:p>
                  </a:txBody>
                  <a:tcPr>
                    <a:solidFill>
                      <a:schemeClr val="accent4">
                        <a:lumMod val="20000"/>
                        <a:lumOff val="80000"/>
                      </a:schemeClr>
                    </a:solidFill>
                  </a:tcPr>
                </a:tc>
                <a:tc>
                  <a:txBody>
                    <a:bodyPr/>
                    <a:lstStyle/>
                    <a:p>
                      <a:r>
                        <a:rPr lang="en-ZA" sz="2800" b="1" dirty="0">
                          <a:latin typeface="Arial" panose="020B0604020202020204" pitchFamily="34" charset="0"/>
                          <a:cs typeface="Arial" panose="020B0604020202020204" pitchFamily="34" charset="0"/>
                        </a:rPr>
                        <a:t>QTR2</a:t>
                      </a:r>
                    </a:p>
                  </a:txBody>
                  <a:tcPr>
                    <a:solidFill>
                      <a:schemeClr val="accent4">
                        <a:lumMod val="20000"/>
                        <a:lumOff val="80000"/>
                      </a:schemeClr>
                    </a:solidFill>
                  </a:tcPr>
                </a:tc>
                <a:tc>
                  <a:txBody>
                    <a:bodyPr/>
                    <a:lstStyle/>
                    <a:p>
                      <a:r>
                        <a:rPr lang="en-ZA" sz="2800" b="1" dirty="0">
                          <a:latin typeface="Arial" panose="020B0604020202020204" pitchFamily="34" charset="0"/>
                          <a:cs typeface="Arial" panose="020B0604020202020204" pitchFamily="34" charset="0"/>
                        </a:rPr>
                        <a:t>QTR 3</a:t>
                      </a:r>
                    </a:p>
                  </a:txBody>
                  <a:tcPr>
                    <a:solidFill>
                      <a:schemeClr val="accent4">
                        <a:lumMod val="20000"/>
                        <a:lumOff val="80000"/>
                      </a:schemeClr>
                    </a:solidFill>
                  </a:tcPr>
                </a:tc>
                <a:tc>
                  <a:txBody>
                    <a:bodyPr/>
                    <a:lstStyle/>
                    <a:p>
                      <a:r>
                        <a:rPr lang="en-ZA" sz="2800" b="1" dirty="0">
                          <a:latin typeface="Arial" panose="020B0604020202020204" pitchFamily="34" charset="0"/>
                          <a:cs typeface="Arial" panose="020B0604020202020204" pitchFamily="34" charset="0"/>
                        </a:rPr>
                        <a:t>QTR 4</a:t>
                      </a:r>
                    </a:p>
                  </a:txBody>
                  <a:tcPr>
                    <a:solidFill>
                      <a:schemeClr val="accent4">
                        <a:lumMod val="20000"/>
                        <a:lumOff val="80000"/>
                      </a:schemeClr>
                    </a:solidFill>
                  </a:tcPr>
                </a:tc>
                <a:extLst>
                  <a:ext uri="{0D108BD9-81ED-4DB2-BD59-A6C34878D82A}">
                    <a16:rowId xmlns:a16="http://schemas.microsoft.com/office/drawing/2014/main" val="1387761136"/>
                  </a:ext>
                </a:extLst>
              </a:tr>
              <a:tr h="597016">
                <a:tc gridSpan="6">
                  <a:txBody>
                    <a:bodyPr/>
                    <a:lstStyle/>
                    <a:p>
                      <a:r>
                        <a:rPr lang="en-ZA" sz="2800" dirty="0">
                          <a:latin typeface="Arial" panose="020B0604020202020204" pitchFamily="34" charset="0"/>
                          <a:cs typeface="Arial" panose="020B0604020202020204" pitchFamily="34" charset="0"/>
                        </a:rPr>
                        <a:t>Output 2: Strategic Direction Provided</a:t>
                      </a:r>
                    </a:p>
                  </a:txBody>
                  <a:tcPr>
                    <a:solidFill>
                      <a:schemeClr val="bg1">
                        <a:lumMod val="75000"/>
                      </a:schemeClr>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dirty="0"/>
                    </a:p>
                  </a:txBody>
                  <a:tcPr/>
                </a:tc>
                <a:tc hMerge="1">
                  <a:txBody>
                    <a:bodyPr/>
                    <a:lstStyle/>
                    <a:p>
                      <a:endParaRPr lang="en-ZA" dirty="0"/>
                    </a:p>
                  </a:txBody>
                  <a:tcPr/>
                </a:tc>
                <a:extLst>
                  <a:ext uri="{0D108BD9-81ED-4DB2-BD59-A6C34878D82A}">
                    <a16:rowId xmlns:a16="http://schemas.microsoft.com/office/drawing/2014/main" val="4215670107"/>
                  </a:ext>
                </a:extLst>
              </a:tr>
              <a:tr h="2643755">
                <a:tc>
                  <a:txBody>
                    <a:bodyPr/>
                    <a:lstStyle/>
                    <a:p>
                      <a:r>
                        <a:rPr lang="en-ZA" sz="2800" dirty="0">
                          <a:latin typeface="Arial" panose="020B0604020202020204" pitchFamily="34" charset="0"/>
                          <a:cs typeface="Arial" panose="020B0604020202020204" pitchFamily="34" charset="0"/>
                        </a:rPr>
                        <a:t>Percentage of Military Ombud Accountability documents submitted in accordance with national Prescripts</a:t>
                      </a:r>
                    </a:p>
                  </a:txBody>
                  <a:tcPr/>
                </a:tc>
                <a:tc>
                  <a:txBody>
                    <a:bodyPr/>
                    <a:lstStyle/>
                    <a:p>
                      <a:r>
                        <a:rPr lang="en-ZA" sz="2800" dirty="0">
                          <a:latin typeface="Arial" panose="020B0604020202020204" pitchFamily="34" charset="0"/>
                          <a:cs typeface="Arial" panose="020B0604020202020204" pitchFamily="34" charset="0"/>
                        </a:rPr>
                        <a:t>100%</a:t>
                      </a:r>
                    </a:p>
                  </a:txBody>
                  <a:tcPr>
                    <a:solidFill>
                      <a:schemeClr val="bg1">
                        <a:lumMod val="75000"/>
                      </a:schemeClr>
                    </a:solidFill>
                  </a:tcPr>
                </a:tc>
                <a:tc>
                  <a:txBody>
                    <a:bodyPr/>
                    <a:lstStyle/>
                    <a:p>
                      <a:r>
                        <a:rPr lang="en-ZA" sz="2800" dirty="0">
                          <a:latin typeface="Arial" panose="020B0604020202020204" pitchFamily="34" charset="0"/>
                          <a:cs typeface="Arial" panose="020B0604020202020204" pitchFamily="34" charset="0"/>
                        </a:rPr>
                        <a:t>100%</a:t>
                      </a:r>
                    </a:p>
                  </a:txBody>
                  <a:tcPr/>
                </a:tc>
                <a:tc>
                  <a:txBody>
                    <a:bodyPr/>
                    <a:lstStyle/>
                    <a:p>
                      <a:r>
                        <a:rPr lang="en-ZA" sz="2800" dirty="0">
                          <a:latin typeface="Arial" panose="020B0604020202020204" pitchFamily="34" charset="0"/>
                          <a:cs typeface="Arial" panose="020B0604020202020204" pitchFamily="34" charset="0"/>
                        </a:rPr>
                        <a:t>100%</a:t>
                      </a:r>
                    </a:p>
                  </a:txBody>
                  <a:tcPr/>
                </a:tc>
                <a:tc>
                  <a:txBody>
                    <a:bodyPr/>
                    <a:lstStyle/>
                    <a:p>
                      <a:r>
                        <a:rPr lang="en-ZA" sz="2800" dirty="0">
                          <a:latin typeface="Arial" panose="020B0604020202020204" pitchFamily="34" charset="0"/>
                          <a:cs typeface="Arial" panose="020B0604020202020204" pitchFamily="34" charset="0"/>
                        </a:rPr>
                        <a:t>100%</a:t>
                      </a:r>
                    </a:p>
                  </a:txBody>
                  <a:tcPr/>
                </a:tc>
                <a:tc>
                  <a:txBody>
                    <a:bodyPr/>
                    <a:lstStyle/>
                    <a:p>
                      <a:r>
                        <a:rPr lang="en-ZA" sz="2800" dirty="0">
                          <a:latin typeface="Arial" panose="020B0604020202020204" pitchFamily="34" charset="0"/>
                          <a:cs typeface="Arial" panose="020B0604020202020204" pitchFamily="34" charset="0"/>
                        </a:rPr>
                        <a:t>100%</a:t>
                      </a:r>
                    </a:p>
                  </a:txBody>
                  <a:tcPr/>
                </a:tc>
                <a:extLst>
                  <a:ext uri="{0D108BD9-81ED-4DB2-BD59-A6C34878D82A}">
                    <a16:rowId xmlns:a16="http://schemas.microsoft.com/office/drawing/2014/main" val="2373309147"/>
                  </a:ext>
                </a:extLst>
              </a:tr>
              <a:tr h="2948906">
                <a:tc>
                  <a:txBody>
                    <a:bodyPr/>
                    <a:lstStyle/>
                    <a:p>
                      <a:pPr marL="0" marR="0" lvl="0" indent="0" algn="l" defTabSz="1827886" rtl="0" eaLnBrk="1" fontAlgn="auto" latinLnBrk="0" hangingPunct="1">
                        <a:lnSpc>
                          <a:spcPct val="100000"/>
                        </a:lnSpc>
                        <a:spcBef>
                          <a:spcPts val="0"/>
                        </a:spcBef>
                        <a:spcAft>
                          <a:spcPts val="0"/>
                        </a:spcAft>
                        <a:buClrTx/>
                        <a:buSzTx/>
                        <a:buFontTx/>
                        <a:buNone/>
                        <a:tabLst/>
                        <a:defRPr/>
                      </a:pPr>
                      <a:r>
                        <a:rPr lang="en-ZA" sz="2800" dirty="0">
                          <a:latin typeface="Arial" panose="020B0604020202020204" pitchFamily="34" charset="0"/>
                          <a:cs typeface="Arial" panose="020B0604020202020204" pitchFamily="34" charset="0"/>
                        </a:rPr>
                        <a:t>Percentage compliance of the Office of the Military Ombud to Parliamentary activities</a:t>
                      </a:r>
                    </a:p>
                  </a:txBody>
                  <a:tcPr/>
                </a:tc>
                <a:tc>
                  <a:txBody>
                    <a:bodyPr/>
                    <a:lstStyle/>
                    <a:p>
                      <a:r>
                        <a:rPr lang="en-ZA" sz="2800" dirty="0">
                          <a:latin typeface="Arial" panose="020B0604020202020204" pitchFamily="34" charset="0"/>
                          <a:cs typeface="Arial" panose="020B0604020202020204" pitchFamily="34" charset="0"/>
                        </a:rPr>
                        <a:t>100%</a:t>
                      </a:r>
                    </a:p>
                  </a:txBody>
                  <a:tcPr>
                    <a:solidFill>
                      <a:schemeClr val="bg1">
                        <a:lumMod val="75000"/>
                      </a:schemeClr>
                    </a:solidFill>
                  </a:tcPr>
                </a:tc>
                <a:tc>
                  <a:txBody>
                    <a:bodyPr/>
                    <a:lstStyle/>
                    <a:p>
                      <a:r>
                        <a:rPr lang="en-ZA" sz="2800" dirty="0">
                          <a:latin typeface="Arial" panose="020B0604020202020204" pitchFamily="34" charset="0"/>
                          <a:cs typeface="Arial" panose="020B0604020202020204" pitchFamily="34" charset="0"/>
                        </a:rPr>
                        <a:t>100%</a:t>
                      </a:r>
                    </a:p>
                  </a:txBody>
                  <a:tcPr/>
                </a:tc>
                <a:tc>
                  <a:txBody>
                    <a:bodyPr/>
                    <a:lstStyle/>
                    <a:p>
                      <a:r>
                        <a:rPr lang="en-ZA" sz="2800" dirty="0">
                          <a:latin typeface="Arial" panose="020B0604020202020204" pitchFamily="34" charset="0"/>
                          <a:cs typeface="Arial" panose="020B0604020202020204" pitchFamily="34" charset="0"/>
                        </a:rPr>
                        <a:t>100%</a:t>
                      </a:r>
                    </a:p>
                  </a:txBody>
                  <a:tcPr/>
                </a:tc>
                <a:tc>
                  <a:txBody>
                    <a:bodyPr/>
                    <a:lstStyle/>
                    <a:p>
                      <a:r>
                        <a:rPr lang="en-ZA" sz="2800" dirty="0">
                          <a:latin typeface="Arial" panose="020B0604020202020204" pitchFamily="34" charset="0"/>
                          <a:cs typeface="Arial" panose="020B0604020202020204" pitchFamily="34" charset="0"/>
                        </a:rPr>
                        <a:t>100%</a:t>
                      </a:r>
                    </a:p>
                  </a:txBody>
                  <a:tcPr/>
                </a:tc>
                <a:tc>
                  <a:txBody>
                    <a:bodyPr/>
                    <a:lstStyle/>
                    <a:p>
                      <a:r>
                        <a:rPr lang="en-ZA" sz="2800" dirty="0">
                          <a:latin typeface="Arial" panose="020B0604020202020204" pitchFamily="34" charset="0"/>
                          <a:cs typeface="Arial" panose="020B0604020202020204" pitchFamily="34" charset="0"/>
                        </a:rPr>
                        <a:t>100%</a:t>
                      </a:r>
                    </a:p>
                  </a:txBody>
                  <a:tcPr/>
                </a:tc>
                <a:extLst>
                  <a:ext uri="{0D108BD9-81ED-4DB2-BD59-A6C34878D82A}">
                    <a16:rowId xmlns:a16="http://schemas.microsoft.com/office/drawing/2014/main" val="273948690"/>
                  </a:ext>
                </a:extLst>
              </a:tr>
              <a:tr h="550791">
                <a:tc gridSpan="6">
                  <a:txBody>
                    <a:bodyPr/>
                    <a:lstStyle/>
                    <a:p>
                      <a:r>
                        <a:rPr lang="en-ZA" sz="2800" b="1" dirty="0">
                          <a:latin typeface="Arial" panose="020B0604020202020204" pitchFamily="34" charset="0"/>
                          <a:cs typeface="Arial" panose="020B0604020202020204" pitchFamily="34" charset="0"/>
                        </a:rPr>
                        <a:t>Output 3: Corporate Support Services provided</a:t>
                      </a:r>
                    </a:p>
                  </a:txBody>
                  <a:tcPr>
                    <a:solidFill>
                      <a:schemeClr val="bg1">
                        <a:lumMod val="75000"/>
                      </a:schemeClr>
                    </a:solidFill>
                  </a:tcPr>
                </a:tc>
                <a:tc hMerge="1">
                  <a:txBody>
                    <a:bodyPr/>
                    <a:lstStyle/>
                    <a:p>
                      <a:endParaRPr lang="en-ZA"/>
                    </a:p>
                  </a:txBody>
                  <a:tcPr>
                    <a:solidFill>
                      <a:schemeClr val="bg1">
                        <a:lumMod val="75000"/>
                      </a:schemeClr>
                    </a:solidFill>
                  </a:tcPr>
                </a:tc>
                <a:tc hMerge="1">
                  <a:txBody>
                    <a:bodyPr/>
                    <a:lstStyle/>
                    <a:p>
                      <a:endParaRPr lang="en-ZA"/>
                    </a:p>
                  </a:txBody>
                  <a:tcPr/>
                </a:tc>
                <a:tc hMerge="1">
                  <a:txBody>
                    <a:bodyPr/>
                    <a:lstStyle/>
                    <a:p>
                      <a:endParaRPr lang="en-ZA"/>
                    </a:p>
                  </a:txBody>
                  <a:tcPr/>
                </a:tc>
                <a:tc hMerge="1">
                  <a:txBody>
                    <a:bodyPr/>
                    <a:lstStyle/>
                    <a:p>
                      <a:endParaRPr lang="en-ZA" dirty="0"/>
                    </a:p>
                  </a:txBody>
                  <a:tcPr/>
                </a:tc>
                <a:tc hMerge="1">
                  <a:txBody>
                    <a:bodyPr/>
                    <a:lstStyle/>
                    <a:p>
                      <a:endParaRPr lang="en-ZA"/>
                    </a:p>
                  </a:txBody>
                  <a:tcPr/>
                </a:tc>
                <a:extLst>
                  <a:ext uri="{0D108BD9-81ED-4DB2-BD59-A6C34878D82A}">
                    <a16:rowId xmlns:a16="http://schemas.microsoft.com/office/drawing/2014/main" val="4186047498"/>
                  </a:ext>
                </a:extLst>
              </a:tr>
              <a:tr h="2948906">
                <a:tc>
                  <a:txBody>
                    <a:bodyPr/>
                    <a:lstStyle/>
                    <a:p>
                      <a:r>
                        <a:rPr lang="en-ZA" sz="2800" dirty="0">
                          <a:latin typeface="Arial" panose="020B0604020202020204" pitchFamily="34" charset="0"/>
                          <a:cs typeface="Arial" panose="020B0604020202020204" pitchFamily="34" charset="0"/>
                        </a:rPr>
                        <a:t>Percentage compliance with the communication plan</a:t>
                      </a:r>
                    </a:p>
                  </a:txBody>
                  <a:tcPr/>
                </a:tc>
                <a:tc>
                  <a:txBody>
                    <a:bodyPr/>
                    <a:lstStyle/>
                    <a:p>
                      <a:r>
                        <a:rPr lang="en-ZA" sz="2800" dirty="0">
                          <a:latin typeface="Arial" panose="020B0604020202020204" pitchFamily="34" charset="0"/>
                          <a:cs typeface="Arial" panose="020B0604020202020204" pitchFamily="34" charset="0"/>
                        </a:rPr>
                        <a:t>100%</a:t>
                      </a:r>
                    </a:p>
                  </a:txBody>
                  <a:tcPr>
                    <a:solidFill>
                      <a:schemeClr val="bg1">
                        <a:lumMod val="75000"/>
                      </a:schemeClr>
                    </a:solidFill>
                  </a:tcPr>
                </a:tc>
                <a:tc>
                  <a:txBody>
                    <a:bodyPr/>
                    <a:lstStyle/>
                    <a:p>
                      <a:r>
                        <a:rPr lang="en-ZA" sz="2800" dirty="0">
                          <a:latin typeface="Arial" panose="020B0604020202020204" pitchFamily="34" charset="0"/>
                          <a:cs typeface="Arial" panose="020B0604020202020204" pitchFamily="34" charset="0"/>
                        </a:rPr>
                        <a:t>100%</a:t>
                      </a:r>
                    </a:p>
                  </a:txBody>
                  <a:tcPr/>
                </a:tc>
                <a:tc>
                  <a:txBody>
                    <a:bodyPr/>
                    <a:lstStyle/>
                    <a:p>
                      <a:r>
                        <a:rPr lang="en-ZA" sz="2800" dirty="0">
                          <a:latin typeface="Arial" panose="020B0604020202020204" pitchFamily="34" charset="0"/>
                          <a:cs typeface="Arial" panose="020B0604020202020204" pitchFamily="34" charset="0"/>
                        </a:rPr>
                        <a:t>100%</a:t>
                      </a:r>
                    </a:p>
                  </a:txBody>
                  <a:tcPr/>
                </a:tc>
                <a:tc>
                  <a:txBody>
                    <a:bodyPr/>
                    <a:lstStyle/>
                    <a:p>
                      <a:r>
                        <a:rPr lang="en-ZA" sz="2800" dirty="0">
                          <a:latin typeface="Arial" panose="020B0604020202020204" pitchFamily="34" charset="0"/>
                          <a:cs typeface="Arial" panose="020B0604020202020204" pitchFamily="34" charset="0"/>
                        </a:rPr>
                        <a:t>100%</a:t>
                      </a:r>
                    </a:p>
                  </a:txBody>
                  <a:tcPr/>
                </a:tc>
                <a:tc>
                  <a:txBody>
                    <a:bodyPr/>
                    <a:lstStyle/>
                    <a:p>
                      <a:r>
                        <a:rPr lang="en-ZA" sz="2800" dirty="0">
                          <a:latin typeface="Arial" panose="020B0604020202020204" pitchFamily="34" charset="0"/>
                          <a:cs typeface="Arial" panose="020B0604020202020204" pitchFamily="34" charset="0"/>
                        </a:rPr>
                        <a:t>100%</a:t>
                      </a:r>
                    </a:p>
                  </a:txBody>
                  <a:tcPr/>
                </a:tc>
                <a:extLst>
                  <a:ext uri="{0D108BD9-81ED-4DB2-BD59-A6C34878D82A}">
                    <a16:rowId xmlns:a16="http://schemas.microsoft.com/office/drawing/2014/main" val="1498751586"/>
                  </a:ext>
                </a:extLst>
              </a:tr>
            </a:tbl>
          </a:graphicData>
        </a:graphic>
      </p:graphicFrame>
      <p:sp>
        <p:nvSpPr>
          <p:cNvPr id="4" name="Slide Number Placeholder 3">
            <a:extLst>
              <a:ext uri="{FF2B5EF4-FFF2-40B4-BE49-F238E27FC236}">
                <a16:creationId xmlns:a16="http://schemas.microsoft.com/office/drawing/2014/main" id="{4539E3DC-68EE-B2CA-803D-265B66634901}"/>
              </a:ext>
            </a:extLst>
          </p:cNvPr>
          <p:cNvSpPr>
            <a:spLocks noGrp="1"/>
          </p:cNvSpPr>
          <p:nvPr>
            <p:ph type="sldNum" sz="quarter" idx="4294967295"/>
          </p:nvPr>
        </p:nvSpPr>
        <p:spPr>
          <a:xfrm>
            <a:off x="0" y="13205637"/>
            <a:ext cx="4338084" cy="491649"/>
          </a:xfrm>
          <a:prstGeom prst="rect">
            <a:avLst/>
          </a:prstGeom>
        </p:spPr>
        <p:txBody>
          <a:bodyPr/>
          <a:lstStyle/>
          <a:p>
            <a:pPr algn="ctr"/>
            <a:fld id="{86CB4B4D-7CA3-9044-876B-883B54F8677D}" type="slidenum">
              <a:rPr lang="en-ZA" smtClean="0">
                <a:solidFill>
                  <a:schemeClr val="bg1"/>
                </a:solidFill>
              </a:rPr>
              <a:pPr algn="ctr"/>
              <a:t>26</a:t>
            </a:fld>
            <a:endParaRPr lang="en-ZA" dirty="0">
              <a:solidFill>
                <a:schemeClr val="bg1"/>
              </a:solidFill>
            </a:endParaRPr>
          </a:p>
        </p:txBody>
      </p:sp>
    </p:spTree>
    <p:extLst>
      <p:ext uri="{BB962C8B-B14F-4D97-AF65-F5344CB8AC3E}">
        <p14:creationId xmlns:p14="http://schemas.microsoft.com/office/powerpoint/2010/main" val="1847088217"/>
      </p:ext>
    </p:extLst>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4143375" cy="13716000"/>
          </a:xfrm>
          <a:prstGeom prst="rect">
            <a:avLst/>
          </a:prstGeom>
          <a:solidFill>
            <a:srgbClr val="0D7E40"/>
          </a:solidFill>
          <a:ln>
            <a:solidFill>
              <a:srgbClr val="0D7E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1" name="Content Placeholder 2"/>
          <p:cNvSpPr txBox="1">
            <a:spLocks/>
          </p:cNvSpPr>
          <p:nvPr/>
        </p:nvSpPr>
        <p:spPr>
          <a:xfrm>
            <a:off x="4171516" y="2144860"/>
            <a:ext cx="18746122" cy="11293944"/>
          </a:xfrm>
          <a:prstGeom prst="rect">
            <a:avLst/>
          </a:prstGeom>
          <a:noFill/>
          <a:ln w="15875" cap="flat" cmpd="sng" algn="ctr">
            <a:noFill/>
            <a:prstDash val="solid"/>
          </a:ln>
        </p:spPr>
        <p:style>
          <a:lnRef idx="2">
            <a:schemeClr val="dk1"/>
          </a:lnRef>
          <a:fillRef idx="1">
            <a:schemeClr val="lt1"/>
          </a:fillRef>
          <a:effectRef idx="0">
            <a:schemeClr val="dk1"/>
          </a:effectRef>
          <a:fontRef idx="minor">
            <a:schemeClr val="dk1"/>
          </a:fontRef>
        </p:style>
        <p:txBody>
          <a:bodyPr>
            <a:noAutofit/>
          </a:bodyPr>
          <a:lstStyle>
            <a:lvl1pPr marL="182789" indent="-182789" algn="l" defTabSz="1827886" rtl="0" eaLnBrk="1" latinLnBrk="0" hangingPunct="1">
              <a:lnSpc>
                <a:spcPct val="90000"/>
              </a:lnSpc>
              <a:spcBef>
                <a:spcPts val="2399"/>
              </a:spcBef>
              <a:spcAft>
                <a:spcPts val="400"/>
              </a:spcAft>
              <a:buClr>
                <a:schemeClr val="accent1"/>
              </a:buClr>
              <a:buSzPct val="100000"/>
              <a:buFont typeface="Tw Cen MT" panose="020B0602020104020603" pitchFamily="34" charset="0"/>
              <a:buChar char=" "/>
              <a:defRPr sz="4398" kern="1200">
                <a:solidFill>
                  <a:schemeClr val="dk1"/>
                </a:solidFill>
                <a:latin typeface="+mn-lt"/>
                <a:ea typeface="+mn-ea"/>
                <a:cs typeface="+mn-cs"/>
              </a:defRPr>
            </a:lvl1pPr>
            <a:lvl2pPr marL="530087" indent="-274183" algn="l" defTabSz="1827886" rtl="0" eaLnBrk="1" latinLnBrk="0" hangingPunct="1">
              <a:lnSpc>
                <a:spcPct val="90000"/>
              </a:lnSpc>
              <a:spcBef>
                <a:spcPts val="400"/>
              </a:spcBef>
              <a:spcAft>
                <a:spcPts val="800"/>
              </a:spcAft>
              <a:buClr>
                <a:schemeClr val="accent1"/>
              </a:buClr>
              <a:buFont typeface="Wingdings 3" pitchFamily="18" charset="2"/>
              <a:buChar char=""/>
              <a:defRPr sz="3598" kern="1200">
                <a:solidFill>
                  <a:schemeClr val="dk1"/>
                </a:solidFill>
                <a:latin typeface="+mn-lt"/>
                <a:ea typeface="+mn-ea"/>
                <a:cs typeface="+mn-cs"/>
              </a:defRPr>
            </a:lvl2pPr>
            <a:lvl3pPr marL="895664"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3pPr>
            <a:lvl4pPr marL="1188126"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4pPr>
            <a:lvl5pPr marL="1553703"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5pPr>
            <a:lvl6pPr marL="1827886"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6pPr>
            <a:lvl7pPr marL="2120347"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7pPr>
            <a:lvl8pPr marL="2431088"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8pPr>
            <a:lvl9pPr marL="2723550"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9pPr>
          </a:lstStyle>
          <a:p>
            <a:pPr algn="just">
              <a:lnSpc>
                <a:spcPct val="100000"/>
              </a:lnSpc>
              <a:spcBef>
                <a:spcPts val="0"/>
              </a:spcBef>
              <a:spcAft>
                <a:spcPts val="0"/>
              </a:spcAft>
            </a:pPr>
            <a:r>
              <a:rPr lang="en-ZA" sz="2800" b="1" u="sng" dirty="0">
                <a:latin typeface="Arial" panose="020B0604020202020204" pitchFamily="34" charset="0"/>
                <a:cs typeface="Arial" panose="020B0604020202020204" pitchFamily="34" charset="0"/>
              </a:rPr>
              <a:t>Enterprise Risks with Risk Mitigation</a:t>
            </a:r>
            <a:endParaRPr lang="en-ZA" sz="2800" u="sng" dirty="0">
              <a:latin typeface="Arial" panose="020B0604020202020204" pitchFamily="34" charset="0"/>
              <a:cs typeface="Arial" panose="020B0604020202020204" pitchFamily="34" charset="0"/>
            </a:endParaRPr>
          </a:p>
          <a:p>
            <a:pPr algn="just">
              <a:lnSpc>
                <a:spcPct val="100000"/>
              </a:lnSpc>
              <a:spcBef>
                <a:spcPts val="0"/>
              </a:spcBef>
              <a:spcAft>
                <a:spcPts val="0"/>
              </a:spcAft>
            </a:pPr>
            <a:r>
              <a:rPr lang="en-GB" sz="2800" b="1" dirty="0">
                <a:latin typeface="Arial" panose="020B0604020202020204" pitchFamily="34" charset="0"/>
                <a:cs typeface="Arial" panose="020B0604020202020204" pitchFamily="34" charset="0"/>
              </a:rPr>
              <a:t> </a:t>
            </a:r>
            <a:endParaRPr lang="en-ZA" sz="2800" dirty="0">
              <a:latin typeface="Arial" panose="020B0604020202020204" pitchFamily="34" charset="0"/>
              <a:cs typeface="Arial" panose="020B0604020202020204" pitchFamily="34" charset="0"/>
            </a:endParaRPr>
          </a:p>
          <a:p>
            <a:pPr algn="just">
              <a:lnSpc>
                <a:spcPct val="100000"/>
              </a:lnSpc>
              <a:spcBef>
                <a:spcPts val="0"/>
              </a:spcBef>
              <a:spcAft>
                <a:spcPts val="0"/>
              </a:spcAft>
            </a:pPr>
            <a:r>
              <a:rPr lang="en-GB" sz="2800" dirty="0">
                <a:latin typeface="Arial" panose="020B0604020202020204" pitchFamily="34" charset="0"/>
                <a:cs typeface="Arial" panose="020B0604020202020204" pitchFamily="34" charset="0"/>
              </a:rPr>
              <a:t> </a:t>
            </a:r>
            <a:endParaRPr lang="en-ZA" sz="2800" dirty="0">
              <a:latin typeface="Arial" panose="020B0604020202020204" pitchFamily="34" charset="0"/>
              <a:cs typeface="Arial" panose="020B0604020202020204" pitchFamily="34" charset="0"/>
            </a:endParaRPr>
          </a:p>
          <a:p>
            <a:pPr algn="just">
              <a:lnSpc>
                <a:spcPct val="100000"/>
              </a:lnSpc>
              <a:spcBef>
                <a:spcPts val="0"/>
              </a:spcBef>
              <a:spcAft>
                <a:spcPts val="0"/>
              </a:spcAft>
            </a:pPr>
            <a:r>
              <a:rPr lang="en-GB" sz="2800" b="1" dirty="0">
                <a:latin typeface="Arial" panose="020B0604020202020204" pitchFamily="34" charset="0"/>
                <a:cs typeface="Arial" panose="020B0604020202020204" pitchFamily="34" charset="0"/>
              </a:rPr>
              <a:t> </a:t>
            </a:r>
            <a:endParaRPr lang="en-ZA" sz="2800" b="1" dirty="0">
              <a:latin typeface="Arial" panose="020B0604020202020204" pitchFamily="34" charset="0"/>
              <a:cs typeface="Arial" panose="020B0604020202020204" pitchFamily="34" charset="0"/>
            </a:endParaRPr>
          </a:p>
        </p:txBody>
      </p:sp>
      <p:grpSp>
        <p:nvGrpSpPr>
          <p:cNvPr id="15" name="Group 14"/>
          <p:cNvGrpSpPr/>
          <p:nvPr/>
        </p:nvGrpSpPr>
        <p:grpSpPr>
          <a:xfrm>
            <a:off x="28141" y="269843"/>
            <a:ext cx="4115234" cy="5191435"/>
            <a:chOff x="28141" y="859778"/>
            <a:chExt cx="4115234" cy="5191435"/>
          </a:xfrm>
        </p:grpSpPr>
        <p:pic>
          <p:nvPicPr>
            <p:cNvPr id="16" name="image5.png"/>
            <p:cNvPicPr/>
            <p:nvPr/>
          </p:nvPicPr>
          <p:blipFill>
            <a:blip r:embed="rId2"/>
            <a:stretch>
              <a:fillRect/>
            </a:stretch>
          </p:blipFill>
          <p:spPr>
            <a:xfrm>
              <a:off x="28141" y="859778"/>
              <a:ext cx="4115234" cy="3880663"/>
            </a:xfrm>
            <a:prstGeom prst="rect">
              <a:avLst/>
            </a:prstGeom>
            <a:ln w="12700">
              <a:miter lim="400000"/>
            </a:ln>
          </p:spPr>
        </p:pic>
        <p:sp>
          <p:nvSpPr>
            <p:cNvPr id="17" name="Shape 294"/>
            <p:cNvSpPr/>
            <p:nvPr/>
          </p:nvSpPr>
          <p:spPr>
            <a:xfrm>
              <a:off x="28141" y="4804722"/>
              <a:ext cx="4115234" cy="1246491"/>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spAutoFit/>
            </a:bodyPr>
            <a:lstStyle>
              <a:lvl1pPr defTabSz="1632753">
                <a:defRPr sz="3500" cap="all">
                  <a:solidFill>
                    <a:srgbClr val="FFDE17"/>
                  </a:solidFill>
                  <a:latin typeface="Impact"/>
                  <a:ea typeface="Impact"/>
                  <a:cs typeface="Impact"/>
                  <a:sym typeface="Impact"/>
                </a:defRPr>
              </a:lvl1pPr>
            </a:lstStyle>
            <a:p>
              <a:pPr lvl="0" algn="ctr">
                <a:defRPr sz="1800" cap="none">
                  <a:solidFill>
                    <a:srgbClr val="000000"/>
                  </a:solidFill>
                </a:defRPr>
              </a:pPr>
              <a:r>
                <a:rPr sz="2500" cap="all" dirty="0">
                  <a:solidFill>
                    <a:srgbClr val="FFDE17"/>
                  </a:solidFill>
                  <a:latin typeface="Arial Black" panose="020B0A04020102020204" pitchFamily="34" charset="0"/>
                </a:rPr>
                <a:t>Independent </a:t>
              </a:r>
              <a:endParaRPr lang="en-ZA" sz="2500" cap="all" dirty="0">
                <a:solidFill>
                  <a:srgbClr val="FFDE17"/>
                </a:solidFill>
                <a:latin typeface="Arial Black" panose="020B0A04020102020204" pitchFamily="34" charset="0"/>
              </a:endParaRPr>
            </a:p>
            <a:p>
              <a:pPr lvl="0" algn="ctr">
                <a:defRPr sz="1800" cap="none">
                  <a:solidFill>
                    <a:srgbClr val="000000"/>
                  </a:solidFill>
                </a:defRPr>
              </a:pPr>
              <a:r>
                <a:rPr lang="en-ZA" sz="2500" cap="all" dirty="0">
                  <a:solidFill>
                    <a:srgbClr val="FFDE17"/>
                  </a:solidFill>
                  <a:latin typeface="Arial Black" panose="020B0A04020102020204" pitchFamily="34" charset="0"/>
                </a:rPr>
                <a:t>&amp;</a:t>
              </a:r>
            </a:p>
            <a:p>
              <a:pPr lvl="0" algn="ctr">
                <a:defRPr sz="1800" cap="none">
                  <a:solidFill>
                    <a:srgbClr val="000000"/>
                  </a:solidFill>
                </a:defRPr>
              </a:pPr>
              <a:r>
                <a:rPr sz="2500" cap="all" dirty="0">
                  <a:solidFill>
                    <a:srgbClr val="FFDE17"/>
                  </a:solidFill>
                  <a:latin typeface="Arial Black" panose="020B0A04020102020204" pitchFamily="34" charset="0"/>
                </a:rPr>
                <a:t>Impartial</a:t>
              </a:r>
            </a:p>
          </p:txBody>
        </p:sp>
      </p:grpSp>
      <p:graphicFrame>
        <p:nvGraphicFramePr>
          <p:cNvPr id="3" name="Table 2"/>
          <p:cNvGraphicFramePr>
            <a:graphicFrameLocks noGrp="1"/>
          </p:cNvGraphicFramePr>
          <p:nvPr>
            <p:extLst>
              <p:ext uri="{D42A27DB-BD31-4B8C-83A1-F6EECF244321}">
                <p14:modId xmlns:p14="http://schemas.microsoft.com/office/powerpoint/2010/main" val="1061553140"/>
              </p:ext>
            </p:extLst>
          </p:nvPr>
        </p:nvGraphicFramePr>
        <p:xfrm>
          <a:off x="4330448" y="2584095"/>
          <a:ext cx="19650987" cy="10363059"/>
        </p:xfrm>
        <a:graphic>
          <a:graphicData uri="http://schemas.openxmlformats.org/drawingml/2006/table">
            <a:tbl>
              <a:tblPr firstRow="1" firstCol="1" bandRow="1">
                <a:tableStyleId>{5940675A-B579-460E-94D1-54222C63F5DA}</a:tableStyleId>
              </a:tblPr>
              <a:tblGrid>
                <a:gridCol w="2316836">
                  <a:extLst>
                    <a:ext uri="{9D8B030D-6E8A-4147-A177-3AD203B41FA5}">
                      <a16:colId xmlns:a16="http://schemas.microsoft.com/office/drawing/2014/main" val="20000"/>
                    </a:ext>
                  </a:extLst>
                </a:gridCol>
                <a:gridCol w="8800282">
                  <a:extLst>
                    <a:ext uri="{9D8B030D-6E8A-4147-A177-3AD203B41FA5}">
                      <a16:colId xmlns:a16="http://schemas.microsoft.com/office/drawing/2014/main" val="20001"/>
                    </a:ext>
                  </a:extLst>
                </a:gridCol>
                <a:gridCol w="8533869">
                  <a:extLst>
                    <a:ext uri="{9D8B030D-6E8A-4147-A177-3AD203B41FA5}">
                      <a16:colId xmlns:a16="http://schemas.microsoft.com/office/drawing/2014/main" val="20002"/>
                    </a:ext>
                  </a:extLst>
                </a:gridCol>
              </a:tblGrid>
              <a:tr h="394856">
                <a:tc>
                  <a:txBody>
                    <a:bodyPr/>
                    <a:lstStyle/>
                    <a:p>
                      <a:pPr algn="ctr">
                        <a:lnSpc>
                          <a:spcPct val="100000"/>
                        </a:lnSpc>
                        <a:spcAft>
                          <a:spcPts val="0"/>
                        </a:spcAft>
                        <a:tabLst>
                          <a:tab pos="180340" algn="l"/>
                          <a:tab pos="540385" algn="l"/>
                        </a:tabLst>
                      </a:pPr>
                      <a:r>
                        <a:rPr lang="en-GB" sz="2400" b="1" dirty="0">
                          <a:effectLst/>
                          <a:latin typeface="Arial" panose="020B0604020202020204" pitchFamily="34" charset="0"/>
                          <a:cs typeface="Arial" panose="020B0604020202020204" pitchFamily="34" charset="0"/>
                        </a:rPr>
                        <a:t>Risk Ref No</a:t>
                      </a:r>
                      <a:endParaRPr lang="en-ZA" sz="24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accent1">
                        <a:lumMod val="20000"/>
                        <a:lumOff val="80000"/>
                      </a:schemeClr>
                    </a:solidFill>
                  </a:tcPr>
                </a:tc>
                <a:tc>
                  <a:txBody>
                    <a:bodyPr/>
                    <a:lstStyle/>
                    <a:p>
                      <a:pPr algn="ctr">
                        <a:lnSpc>
                          <a:spcPct val="100000"/>
                        </a:lnSpc>
                        <a:spcAft>
                          <a:spcPts val="0"/>
                        </a:spcAft>
                        <a:tabLst>
                          <a:tab pos="180340" algn="l"/>
                          <a:tab pos="540385" algn="l"/>
                        </a:tabLst>
                      </a:pPr>
                      <a:r>
                        <a:rPr lang="en-GB" sz="2400" b="1" dirty="0">
                          <a:effectLst/>
                          <a:latin typeface="Arial" panose="020B0604020202020204" pitchFamily="34" charset="0"/>
                          <a:cs typeface="Arial" panose="020B0604020202020204" pitchFamily="34" charset="0"/>
                        </a:rPr>
                        <a:t>Risk Description</a:t>
                      </a:r>
                      <a:endParaRPr lang="en-ZA" sz="24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accent1">
                        <a:lumMod val="20000"/>
                        <a:lumOff val="80000"/>
                      </a:schemeClr>
                    </a:solidFill>
                  </a:tcPr>
                </a:tc>
                <a:tc>
                  <a:txBody>
                    <a:bodyPr/>
                    <a:lstStyle/>
                    <a:p>
                      <a:pPr algn="ctr">
                        <a:lnSpc>
                          <a:spcPct val="100000"/>
                        </a:lnSpc>
                        <a:spcAft>
                          <a:spcPts val="0"/>
                        </a:spcAft>
                        <a:tabLst>
                          <a:tab pos="180340" algn="l"/>
                          <a:tab pos="540385" algn="l"/>
                        </a:tabLst>
                      </a:pPr>
                      <a:r>
                        <a:rPr lang="en-GB" sz="2400" b="1" dirty="0">
                          <a:effectLst/>
                          <a:latin typeface="Arial" panose="020B0604020202020204" pitchFamily="34" charset="0"/>
                          <a:cs typeface="Arial" panose="020B0604020202020204" pitchFamily="34" charset="0"/>
                        </a:rPr>
                        <a:t>Risk Response</a:t>
                      </a:r>
                      <a:endParaRPr lang="en-ZA" sz="24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accent1">
                        <a:lumMod val="20000"/>
                        <a:lumOff val="80000"/>
                      </a:schemeClr>
                    </a:solidFill>
                  </a:tcPr>
                </a:tc>
                <a:extLst>
                  <a:ext uri="{0D108BD9-81ED-4DB2-BD59-A6C34878D82A}">
                    <a16:rowId xmlns:a16="http://schemas.microsoft.com/office/drawing/2014/main" val="10000"/>
                  </a:ext>
                </a:extLst>
              </a:tr>
              <a:tr h="4267465">
                <a:tc>
                  <a:txBody>
                    <a:bodyPr/>
                    <a:lstStyle/>
                    <a:p>
                      <a:pPr algn="just">
                        <a:lnSpc>
                          <a:spcPct val="115000"/>
                        </a:lnSpc>
                        <a:spcAft>
                          <a:spcPts val="800"/>
                        </a:spcAft>
                        <a:tabLst>
                          <a:tab pos="180340" algn="l"/>
                          <a:tab pos="540385" algn="l"/>
                        </a:tabLst>
                      </a:pPr>
                      <a:r>
                        <a:rPr lang="en-GB" sz="2400" dirty="0">
                          <a:effectLst/>
                          <a:latin typeface="Arial" panose="020B0604020202020204" pitchFamily="34" charset="0"/>
                          <a:ea typeface="Times New Roman" panose="02020603050405020304" pitchFamily="18" charset="0"/>
                          <a:cs typeface="Arial" panose="020B0604020202020204" pitchFamily="34" charset="0"/>
                        </a:rPr>
                        <a:t>MO02/19</a:t>
                      </a:r>
                      <a:endParaRPr lang="en-ZA" sz="2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just">
                        <a:lnSpc>
                          <a:spcPct val="115000"/>
                        </a:lnSpc>
                        <a:spcAft>
                          <a:spcPts val="800"/>
                        </a:spcAft>
                        <a:tabLst>
                          <a:tab pos="180340" algn="l"/>
                          <a:tab pos="540385" algn="l"/>
                        </a:tabLst>
                      </a:pPr>
                      <a:r>
                        <a:rPr lang="en-GB" sz="2400" u="sng" dirty="0">
                          <a:effectLst/>
                          <a:latin typeface="Arial" panose="020B0604020202020204" pitchFamily="34" charset="0"/>
                          <a:ea typeface="Times New Roman" panose="02020603050405020304" pitchFamily="18" charset="0"/>
                          <a:cs typeface="Arial" panose="020B0604020202020204" pitchFamily="34" charset="0"/>
                        </a:rPr>
                        <a:t>The lack of institutional independence</a:t>
                      </a:r>
                      <a:r>
                        <a:rPr lang="en-GB" sz="2400" dirty="0">
                          <a:effectLst/>
                          <a:latin typeface="Arial" panose="020B0604020202020204" pitchFamily="34" charset="0"/>
                          <a:ea typeface="Times New Roman" panose="02020603050405020304" pitchFamily="18" charset="0"/>
                          <a:cs typeface="Arial" panose="020B0604020202020204" pitchFamily="34" charset="0"/>
                        </a:rPr>
                        <a:t>.  The Military Ombud Act, Act 4 of 2012 does not address the scope of the Military Ombud function which influences the accountability framework, resolution enforcement and powers.  </a:t>
                      </a:r>
                      <a:endParaRPr lang="en-ZA" sz="2400" dirty="0">
                        <a:effectLst/>
                        <a:latin typeface="Arial" panose="020B0604020202020204" pitchFamily="34" charset="0"/>
                        <a:ea typeface="Times New Roman" panose="02020603050405020304" pitchFamily="18" charset="0"/>
                        <a:cs typeface="Arial" panose="020B0604020202020204" pitchFamily="34" charset="0"/>
                      </a:endParaRPr>
                    </a:p>
                    <a:p>
                      <a:pPr algn="just">
                        <a:lnSpc>
                          <a:spcPct val="115000"/>
                        </a:lnSpc>
                        <a:spcAft>
                          <a:spcPts val="800"/>
                        </a:spcAft>
                        <a:tabLst>
                          <a:tab pos="180340" algn="l"/>
                          <a:tab pos="540385" algn="l"/>
                        </a:tabLst>
                      </a:pPr>
                      <a:r>
                        <a:rPr lang="en-GB" sz="2400" dirty="0">
                          <a:effectLst/>
                          <a:latin typeface="Arial" panose="020B0604020202020204" pitchFamily="34" charset="0"/>
                          <a:ea typeface="Times New Roman" panose="02020603050405020304" pitchFamily="18" charset="0"/>
                          <a:cs typeface="Arial" panose="020B0604020202020204" pitchFamily="34" charset="0"/>
                        </a:rPr>
                        <a:t>The Act furthermore is not aligned with higher order legislation (PFMA) </a:t>
                      </a:r>
                      <a:r>
                        <a:rPr lang="en-GB" sz="2400" dirty="0" err="1">
                          <a:effectLst/>
                          <a:latin typeface="Arial" panose="020B0604020202020204" pitchFamily="34" charset="0"/>
                          <a:ea typeface="Times New Roman" panose="02020603050405020304" pitchFamily="18" charset="0"/>
                          <a:cs typeface="Arial" panose="020B0604020202020204" pitchFamily="34" charset="0"/>
                        </a:rPr>
                        <a:t>wrt</a:t>
                      </a:r>
                      <a:r>
                        <a:rPr lang="en-GB" sz="2400" dirty="0">
                          <a:effectLst/>
                          <a:latin typeface="Arial" panose="020B0604020202020204" pitchFamily="34" charset="0"/>
                          <a:ea typeface="Times New Roman" panose="02020603050405020304" pitchFamily="18" charset="0"/>
                          <a:cs typeface="Arial" panose="020B0604020202020204" pitchFamily="34" charset="0"/>
                        </a:rPr>
                        <a:t> reporting timeframes.</a:t>
                      </a:r>
                      <a:endParaRPr lang="en-ZA" sz="2400" dirty="0">
                        <a:effectLst/>
                        <a:latin typeface="Arial" panose="020B0604020202020204" pitchFamily="34" charset="0"/>
                        <a:ea typeface="Times New Roman" panose="02020603050405020304" pitchFamily="18" charset="0"/>
                        <a:cs typeface="Arial" panose="020B0604020202020204" pitchFamily="34" charset="0"/>
                      </a:endParaRPr>
                    </a:p>
                    <a:p>
                      <a:pPr algn="just">
                        <a:lnSpc>
                          <a:spcPct val="115000"/>
                        </a:lnSpc>
                        <a:spcAft>
                          <a:spcPts val="800"/>
                        </a:spcAft>
                        <a:tabLst>
                          <a:tab pos="180340" algn="l"/>
                          <a:tab pos="540385" algn="l"/>
                        </a:tabLst>
                      </a:pPr>
                      <a:r>
                        <a:rPr lang="en-GB" sz="2400" dirty="0">
                          <a:effectLst/>
                          <a:latin typeface="Arial" panose="020B0604020202020204" pitchFamily="34" charset="0"/>
                          <a:ea typeface="Times New Roman" panose="02020603050405020304" pitchFamily="18" charset="0"/>
                          <a:cs typeface="Arial" panose="020B0604020202020204" pitchFamily="34" charset="0"/>
                        </a:rPr>
                        <a:t>The credibility of the Military Ombud to deliver on the mandate is compromised due to a lack of understanding and trust by all stakeholders.  </a:t>
                      </a:r>
                      <a:endParaRPr lang="en-ZA" sz="2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just">
                        <a:lnSpc>
                          <a:spcPct val="115000"/>
                        </a:lnSpc>
                        <a:spcAft>
                          <a:spcPts val="800"/>
                        </a:spcAft>
                        <a:tabLst>
                          <a:tab pos="180340" algn="l"/>
                          <a:tab pos="540385" algn="l"/>
                        </a:tabLst>
                      </a:pPr>
                      <a:r>
                        <a:rPr lang="en-GB" sz="2400" dirty="0">
                          <a:effectLst/>
                          <a:latin typeface="Arial" panose="020B0604020202020204" pitchFamily="34" charset="0"/>
                          <a:ea typeface="Times New Roman" panose="02020603050405020304" pitchFamily="18" charset="0"/>
                          <a:cs typeface="Arial" panose="020B0604020202020204" pitchFamily="34" charset="0"/>
                        </a:rPr>
                        <a:t>The Office will follow the Legislative amendment/review process to ensure alignment of the Military Ombud Act with the appropriate organisational form identified.</a:t>
                      </a:r>
                      <a:endParaRPr lang="en-ZA" sz="2400" dirty="0">
                        <a:effectLst/>
                        <a:latin typeface="Arial" panose="020B0604020202020204" pitchFamily="34" charset="0"/>
                        <a:ea typeface="Times New Roman" panose="02020603050405020304" pitchFamily="18" charset="0"/>
                        <a:cs typeface="Arial" panose="020B0604020202020204" pitchFamily="34" charset="0"/>
                      </a:endParaRPr>
                    </a:p>
                    <a:p>
                      <a:pPr algn="just">
                        <a:lnSpc>
                          <a:spcPct val="115000"/>
                        </a:lnSpc>
                        <a:spcAft>
                          <a:spcPts val="800"/>
                        </a:spcAft>
                        <a:tabLst>
                          <a:tab pos="180340" algn="l"/>
                          <a:tab pos="540385" algn="l"/>
                        </a:tabLst>
                      </a:pPr>
                      <a:r>
                        <a:rPr lang="en-GB" sz="2400" dirty="0">
                          <a:effectLst/>
                          <a:latin typeface="Arial" panose="020B0604020202020204" pitchFamily="34" charset="0"/>
                          <a:ea typeface="Times New Roman" panose="02020603050405020304" pitchFamily="18" charset="0"/>
                          <a:cs typeface="Arial" panose="020B0604020202020204" pitchFamily="34" charset="0"/>
                        </a:rPr>
                        <a:t> </a:t>
                      </a:r>
                      <a:endParaRPr lang="en-ZA" sz="2400" dirty="0">
                        <a:effectLst/>
                        <a:latin typeface="Arial" panose="020B0604020202020204" pitchFamily="34" charset="0"/>
                        <a:ea typeface="Times New Roman" panose="02020603050405020304" pitchFamily="18" charset="0"/>
                        <a:cs typeface="Arial" panose="020B0604020202020204" pitchFamily="34" charset="0"/>
                      </a:endParaRPr>
                    </a:p>
                    <a:p>
                      <a:pPr algn="just">
                        <a:lnSpc>
                          <a:spcPct val="115000"/>
                        </a:lnSpc>
                        <a:spcAft>
                          <a:spcPts val="800"/>
                        </a:spcAft>
                        <a:tabLst>
                          <a:tab pos="180340" algn="l"/>
                          <a:tab pos="540385" algn="l"/>
                        </a:tabLst>
                      </a:pPr>
                      <a:r>
                        <a:rPr lang="en-GB" sz="2400" dirty="0">
                          <a:effectLst/>
                          <a:latin typeface="Arial" panose="020B0604020202020204" pitchFamily="34" charset="0"/>
                          <a:ea typeface="Times New Roman" panose="02020603050405020304" pitchFamily="18" charset="0"/>
                          <a:cs typeface="Arial" panose="020B0604020202020204" pitchFamily="34" charset="0"/>
                        </a:rPr>
                        <a:t>Furthermore the Office will conduct outreach events, including radio interviews to promote the image of the Office, clarify its mandate and engage with stakeholders to ensure that the Office is seen to be independent </a:t>
                      </a:r>
                      <a:r>
                        <a:rPr lang="en-GB" sz="2400" dirty="0" err="1">
                          <a:effectLst/>
                          <a:latin typeface="Arial" panose="020B0604020202020204" pitchFamily="34" charset="0"/>
                          <a:ea typeface="Times New Roman" panose="02020603050405020304" pitchFamily="18" charset="0"/>
                          <a:cs typeface="Arial" panose="020B0604020202020204" pitchFamily="34" charset="0"/>
                        </a:rPr>
                        <a:t>wrt</a:t>
                      </a:r>
                      <a:r>
                        <a:rPr lang="en-GB" sz="2400" dirty="0">
                          <a:effectLst/>
                          <a:latin typeface="Arial" panose="020B0604020202020204" pitchFamily="34" charset="0"/>
                          <a:ea typeface="Times New Roman" panose="02020603050405020304" pitchFamily="18" charset="0"/>
                          <a:cs typeface="Arial" panose="020B0604020202020204" pitchFamily="34" charset="0"/>
                        </a:rPr>
                        <a:t> the finalisation of complaints.</a:t>
                      </a:r>
                      <a:endParaRPr lang="en-ZA" sz="2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0001"/>
                  </a:ext>
                </a:extLst>
              </a:tr>
              <a:tr h="1777676">
                <a:tc>
                  <a:txBody>
                    <a:bodyPr/>
                    <a:lstStyle/>
                    <a:p>
                      <a:pPr algn="just">
                        <a:lnSpc>
                          <a:spcPct val="115000"/>
                        </a:lnSpc>
                        <a:spcAft>
                          <a:spcPts val="800"/>
                        </a:spcAft>
                        <a:tabLst>
                          <a:tab pos="180340" algn="l"/>
                          <a:tab pos="540385" algn="l"/>
                        </a:tabLst>
                      </a:pPr>
                      <a:r>
                        <a:rPr lang="en-GB" sz="2400" dirty="0">
                          <a:effectLst/>
                          <a:latin typeface="Arial" panose="020B0604020202020204" pitchFamily="34" charset="0"/>
                          <a:ea typeface="Times New Roman" panose="02020603050405020304" pitchFamily="18" charset="0"/>
                          <a:cs typeface="Arial" panose="020B0604020202020204" pitchFamily="34" charset="0"/>
                        </a:rPr>
                        <a:t>MO01/20</a:t>
                      </a:r>
                      <a:endParaRPr lang="en-ZA" sz="2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just">
                        <a:lnSpc>
                          <a:spcPct val="115000"/>
                        </a:lnSpc>
                        <a:spcAft>
                          <a:spcPts val="800"/>
                        </a:spcAft>
                        <a:tabLst>
                          <a:tab pos="180340" algn="l"/>
                          <a:tab pos="540385" algn="l"/>
                        </a:tabLst>
                      </a:pPr>
                      <a:r>
                        <a:rPr lang="en-GB" sz="2400" u="sng" dirty="0">
                          <a:effectLst/>
                          <a:latin typeface="Arial" panose="020B0604020202020204" pitchFamily="34" charset="0"/>
                          <a:ea typeface="Times New Roman" panose="02020603050405020304" pitchFamily="18" charset="0"/>
                          <a:cs typeface="Arial" panose="020B0604020202020204" pitchFamily="34" charset="0"/>
                        </a:rPr>
                        <a:t>Shortfall on Compensation of Employees (</a:t>
                      </a:r>
                      <a:r>
                        <a:rPr lang="en-GB" sz="2400" u="sng" dirty="0" err="1">
                          <a:effectLst/>
                          <a:latin typeface="Arial" panose="020B0604020202020204" pitchFamily="34" charset="0"/>
                          <a:ea typeface="Times New Roman" panose="02020603050405020304" pitchFamily="18" charset="0"/>
                          <a:cs typeface="Arial" panose="020B0604020202020204" pitchFamily="34" charset="0"/>
                        </a:rPr>
                        <a:t>CoE</a:t>
                      </a:r>
                      <a:r>
                        <a:rPr lang="en-GB" sz="2400" u="sng" dirty="0">
                          <a:effectLst/>
                          <a:latin typeface="Arial" panose="020B0604020202020204" pitchFamily="34" charset="0"/>
                          <a:ea typeface="Times New Roman" panose="02020603050405020304" pitchFamily="18" charset="0"/>
                          <a:cs typeface="Arial" panose="020B0604020202020204" pitchFamily="34" charset="0"/>
                        </a:rPr>
                        <a:t>) Budget</a:t>
                      </a:r>
                      <a:r>
                        <a:rPr lang="en-GB" sz="2400" dirty="0">
                          <a:effectLst/>
                          <a:latin typeface="Arial" panose="020B0604020202020204" pitchFamily="34" charset="0"/>
                          <a:ea typeface="Times New Roman" panose="02020603050405020304" pitchFamily="18" charset="0"/>
                          <a:cs typeface="Arial" panose="020B0604020202020204" pitchFamily="34" charset="0"/>
                        </a:rPr>
                        <a:t>.   Since the Office was created as a line-item, numerous requests were submitted to the DOD explaining that the allocation did not fulfil the requirement </a:t>
                      </a:r>
                      <a:r>
                        <a:rPr lang="en-GB" sz="2400" dirty="0" err="1">
                          <a:effectLst/>
                          <a:latin typeface="Arial" panose="020B0604020202020204" pitchFamily="34" charset="0"/>
                          <a:ea typeface="Times New Roman" panose="02020603050405020304" pitchFamily="18" charset="0"/>
                          <a:cs typeface="Arial" panose="020B0604020202020204" pitchFamily="34" charset="0"/>
                        </a:rPr>
                        <a:t>wrt</a:t>
                      </a:r>
                      <a:r>
                        <a:rPr lang="en-GB" sz="2400" dirty="0">
                          <a:effectLst/>
                          <a:latin typeface="Arial" panose="020B0604020202020204" pitchFamily="34" charset="0"/>
                          <a:ea typeface="Times New Roman" panose="02020603050405020304" pitchFamily="18" charset="0"/>
                          <a:cs typeface="Arial" panose="020B0604020202020204" pitchFamily="34" charset="0"/>
                        </a:rPr>
                        <a:t> the number of staffed posts. </a:t>
                      </a:r>
                      <a:endParaRPr lang="en-ZA" sz="2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just">
                        <a:lnSpc>
                          <a:spcPct val="115000"/>
                        </a:lnSpc>
                        <a:spcAft>
                          <a:spcPts val="800"/>
                        </a:spcAft>
                        <a:tabLst>
                          <a:tab pos="180340" algn="l"/>
                          <a:tab pos="540385" algn="l"/>
                        </a:tabLst>
                      </a:pPr>
                      <a:r>
                        <a:rPr lang="en-GB" sz="2400" dirty="0">
                          <a:effectLst/>
                          <a:latin typeface="Arial" panose="020B0604020202020204" pitchFamily="34" charset="0"/>
                          <a:ea typeface="Times New Roman" panose="02020603050405020304" pitchFamily="18" charset="0"/>
                          <a:cs typeface="Arial" panose="020B0604020202020204" pitchFamily="34" charset="0"/>
                        </a:rPr>
                        <a:t>The Military Ombud will address this matter with the Executive Authority.</a:t>
                      </a:r>
                      <a:endParaRPr lang="en-ZA" sz="2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0002"/>
                  </a:ext>
                </a:extLst>
              </a:tr>
              <a:tr h="3923062">
                <a:tc>
                  <a:txBody>
                    <a:bodyPr/>
                    <a:lstStyle/>
                    <a:p>
                      <a:pPr algn="just">
                        <a:lnSpc>
                          <a:spcPct val="115000"/>
                        </a:lnSpc>
                        <a:spcAft>
                          <a:spcPts val="800"/>
                        </a:spcAft>
                        <a:tabLst>
                          <a:tab pos="180340" algn="l"/>
                          <a:tab pos="540385" algn="l"/>
                        </a:tabLst>
                      </a:pPr>
                      <a:r>
                        <a:rPr lang="en-GB" sz="2400" dirty="0">
                          <a:effectLst/>
                          <a:latin typeface="Arial" panose="020B0604020202020204" pitchFamily="34" charset="0"/>
                          <a:ea typeface="Times New Roman" panose="02020603050405020304" pitchFamily="18" charset="0"/>
                          <a:cs typeface="Arial" panose="020B0604020202020204" pitchFamily="34" charset="0"/>
                        </a:rPr>
                        <a:t>MO01/22</a:t>
                      </a:r>
                      <a:endParaRPr lang="en-ZA" sz="2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just">
                        <a:lnSpc>
                          <a:spcPct val="115000"/>
                        </a:lnSpc>
                        <a:spcAft>
                          <a:spcPts val="800"/>
                        </a:spcAft>
                        <a:tabLst>
                          <a:tab pos="180340" algn="l"/>
                          <a:tab pos="540385" algn="l"/>
                        </a:tabLst>
                      </a:pPr>
                      <a:r>
                        <a:rPr lang="en-GB" sz="2400" u="sng" dirty="0">
                          <a:effectLst/>
                          <a:latin typeface="Arial" panose="020B0604020202020204" pitchFamily="34" charset="0"/>
                          <a:ea typeface="Times New Roman" panose="02020603050405020304" pitchFamily="18" charset="0"/>
                          <a:cs typeface="Arial" panose="020B0604020202020204" pitchFamily="34" charset="0"/>
                        </a:rPr>
                        <a:t>Slow turnaround in finalisation of investigations </a:t>
                      </a:r>
                      <a:r>
                        <a:rPr lang="en-GB" sz="2400" u="sng"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due to slow response by Services and Divisions</a:t>
                      </a:r>
                      <a:r>
                        <a:rPr lang="en-GB"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There are mainly three (3) factors that influence the slow turnaround times </a:t>
                      </a:r>
                      <a:r>
                        <a:rPr lang="en-GB"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wrt</a:t>
                      </a:r>
                      <a:r>
                        <a:rPr lang="en-GB"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the finalisation of complaints, namely</a:t>
                      </a:r>
                      <a:endParaRPr lang="en-ZA" sz="24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115000"/>
                        </a:lnSpc>
                        <a:spcAft>
                          <a:spcPts val="800"/>
                        </a:spcAft>
                        <a:buClr>
                          <a:srgbClr val="000000"/>
                        </a:buClr>
                        <a:buFont typeface="+mj-lt"/>
                        <a:buAutoNum type="alphaLcPeriod"/>
                        <a:tabLst>
                          <a:tab pos="180340" algn="l"/>
                          <a:tab pos="540385" algn="l"/>
                          <a:tab pos="300355" algn="l"/>
                          <a:tab pos="540385" algn="l"/>
                        </a:tabLst>
                      </a:pPr>
                      <a:r>
                        <a:rPr lang="en-GB"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Non receipt of timeous response from DOD (Services and Divisions);</a:t>
                      </a:r>
                      <a:endParaRPr lang="en-ZA" sz="24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115000"/>
                        </a:lnSpc>
                        <a:spcAft>
                          <a:spcPts val="800"/>
                        </a:spcAft>
                        <a:buClr>
                          <a:srgbClr val="000000"/>
                        </a:buClr>
                        <a:buFont typeface="+mj-lt"/>
                        <a:buAutoNum type="alphaLcPeriod"/>
                        <a:tabLst>
                          <a:tab pos="180340" algn="l"/>
                          <a:tab pos="540385" algn="l"/>
                          <a:tab pos="300355" algn="l"/>
                          <a:tab pos="540385" algn="l"/>
                        </a:tabLst>
                      </a:pPr>
                      <a:r>
                        <a:rPr lang="en-GB"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Unavailability of information from DOD archives; and </a:t>
                      </a:r>
                      <a:endParaRPr lang="en-ZA" sz="24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115000"/>
                        </a:lnSpc>
                        <a:spcAft>
                          <a:spcPts val="800"/>
                        </a:spcAft>
                        <a:buClr>
                          <a:srgbClr val="000000"/>
                        </a:buClr>
                        <a:buFont typeface="+mj-lt"/>
                        <a:buAutoNum type="alphaLcPeriod"/>
                        <a:tabLst>
                          <a:tab pos="180340" algn="l"/>
                          <a:tab pos="540385" algn="l"/>
                          <a:tab pos="300355" algn="l"/>
                          <a:tab pos="540385" algn="l"/>
                        </a:tabLst>
                      </a:pPr>
                      <a:r>
                        <a:rPr lang="en-GB"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Lack of cooperation of stakeholders</a:t>
                      </a:r>
                      <a:endParaRPr lang="en-ZA" sz="2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15000"/>
                        </a:lnSpc>
                        <a:spcBef>
                          <a:spcPts val="800"/>
                        </a:spcBef>
                        <a:spcAft>
                          <a:spcPts val="600"/>
                        </a:spcAft>
                        <a:tabLst>
                          <a:tab pos="180340" algn="l"/>
                          <a:tab pos="540385" algn="l"/>
                          <a:tab pos="180340" algn="l"/>
                          <a:tab pos="540385" algn="l"/>
                          <a:tab pos="1524000" algn="l"/>
                        </a:tabLst>
                      </a:pPr>
                      <a:r>
                        <a:rPr lang="en-GB" sz="2400" b="0" dirty="0">
                          <a:effectLst/>
                          <a:latin typeface="Arial" panose="020B0604020202020204" pitchFamily="34" charset="0"/>
                          <a:cs typeface="Arial" panose="020B0604020202020204" pitchFamily="34" charset="0"/>
                        </a:rPr>
                        <a:t>Enforcement of MOU with Stakeholders and Service level Agreements   </a:t>
                      </a:r>
                      <a:endParaRPr lang="en-ZA" sz="2400" b="1" dirty="0">
                        <a:effectLst/>
                        <a:latin typeface="Arial" panose="020B0604020202020204" pitchFamily="34" charset="0"/>
                        <a:cs typeface="Arial" panose="020B0604020202020204" pitchFamily="34" charset="0"/>
                      </a:endParaRPr>
                    </a:p>
                    <a:p>
                      <a:pPr algn="l">
                        <a:lnSpc>
                          <a:spcPct val="115000"/>
                        </a:lnSpc>
                        <a:spcAft>
                          <a:spcPts val="800"/>
                        </a:spcAft>
                        <a:tabLst>
                          <a:tab pos="180340" algn="l"/>
                          <a:tab pos="540385" algn="l"/>
                        </a:tabLst>
                      </a:pPr>
                      <a:r>
                        <a:rPr lang="en-GB" sz="2400" dirty="0">
                          <a:effectLst/>
                          <a:latin typeface="Arial" panose="020B0604020202020204" pitchFamily="34" charset="0"/>
                          <a:ea typeface="Times New Roman" panose="02020603050405020304" pitchFamily="18" charset="0"/>
                          <a:cs typeface="Arial" panose="020B0604020202020204" pitchFamily="34" charset="0"/>
                        </a:rPr>
                        <a:t> </a:t>
                      </a:r>
                      <a:endParaRPr lang="en-ZA" sz="2400" dirty="0">
                        <a:effectLst/>
                        <a:latin typeface="Arial" panose="020B0604020202020204" pitchFamily="34" charset="0"/>
                        <a:ea typeface="Times New Roman" panose="02020603050405020304" pitchFamily="18" charset="0"/>
                        <a:cs typeface="Arial" panose="020B0604020202020204" pitchFamily="34" charset="0"/>
                      </a:endParaRPr>
                    </a:p>
                    <a:p>
                      <a:pPr algn="l">
                        <a:lnSpc>
                          <a:spcPct val="115000"/>
                        </a:lnSpc>
                        <a:spcAft>
                          <a:spcPts val="800"/>
                        </a:spcAft>
                        <a:tabLst>
                          <a:tab pos="180340" algn="l"/>
                          <a:tab pos="540385" algn="l"/>
                        </a:tabLst>
                      </a:pPr>
                      <a:r>
                        <a:rPr lang="en-GB" sz="2400" dirty="0">
                          <a:effectLst/>
                          <a:latin typeface="Arial" panose="020B0604020202020204" pitchFamily="34" charset="0"/>
                          <a:ea typeface="Times New Roman" panose="02020603050405020304" pitchFamily="18" charset="0"/>
                          <a:cs typeface="Arial" panose="020B0604020202020204" pitchFamily="34" charset="0"/>
                        </a:rPr>
                        <a:t>Monthly engagements between Mil Ombud and CSANDF as well as monthly Liaison Forums between the Office and SANDF to monitor progress.</a:t>
                      </a:r>
                      <a:endParaRPr lang="en-ZA" sz="2400" dirty="0">
                        <a:effectLst/>
                        <a:latin typeface="Arial" panose="020B0604020202020204" pitchFamily="34" charset="0"/>
                        <a:ea typeface="Times New Roman" panose="02020603050405020304" pitchFamily="18" charset="0"/>
                        <a:cs typeface="Arial" panose="020B0604020202020204" pitchFamily="34" charset="0"/>
                      </a:endParaRPr>
                    </a:p>
                    <a:p>
                      <a:pPr algn="just">
                        <a:lnSpc>
                          <a:spcPct val="115000"/>
                        </a:lnSpc>
                        <a:spcAft>
                          <a:spcPts val="800"/>
                        </a:spcAft>
                        <a:tabLst>
                          <a:tab pos="180340" algn="l"/>
                          <a:tab pos="540385" algn="l"/>
                        </a:tabLst>
                      </a:pPr>
                      <a:r>
                        <a:rPr lang="en-GB" sz="2400" dirty="0">
                          <a:effectLst/>
                          <a:latin typeface="Arial" panose="020B0604020202020204" pitchFamily="34" charset="0"/>
                          <a:ea typeface="Times New Roman" panose="02020603050405020304" pitchFamily="18" charset="0"/>
                          <a:cs typeface="Arial" panose="020B0604020202020204" pitchFamily="34" charset="0"/>
                        </a:rPr>
                        <a:t> </a:t>
                      </a:r>
                      <a:endParaRPr lang="en-ZA" sz="2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0003"/>
                  </a:ext>
                </a:extLst>
              </a:tr>
            </a:tbl>
          </a:graphicData>
        </a:graphic>
      </p:graphicFrame>
      <p:sp>
        <p:nvSpPr>
          <p:cNvPr id="10" name="Title 1"/>
          <p:cNvSpPr txBox="1">
            <a:spLocks/>
          </p:cNvSpPr>
          <p:nvPr/>
        </p:nvSpPr>
        <p:spPr>
          <a:xfrm>
            <a:off x="4171516" y="32476"/>
            <a:ext cx="20199784" cy="1523206"/>
          </a:xfrm>
          <a:prstGeom prst="rect">
            <a:avLst/>
          </a:prstGeom>
        </p:spPr>
        <p:txBody>
          <a:bodyPr anchor="ctr">
            <a:noAutofit/>
          </a:bodyPr>
          <a:lstStyle>
            <a:lvl1pPr algn="l" defTabSz="1827886" rtl="0" eaLnBrk="1" latinLnBrk="0" hangingPunct="1">
              <a:lnSpc>
                <a:spcPct val="80000"/>
              </a:lnSpc>
              <a:spcBef>
                <a:spcPct val="0"/>
              </a:spcBef>
              <a:buNone/>
              <a:defRPr sz="9995" kern="1200" cap="all" spc="200" baseline="0">
                <a:solidFill>
                  <a:schemeClr val="tx1">
                    <a:lumMod val="95000"/>
                    <a:lumOff val="5000"/>
                  </a:schemeClr>
                </a:solidFill>
                <a:latin typeface="+mj-lt"/>
                <a:ea typeface="+mj-ea"/>
                <a:cs typeface="+mj-cs"/>
              </a:defRPr>
            </a:lvl1pPr>
          </a:lstStyle>
          <a:p>
            <a:pPr algn="ctr">
              <a:lnSpc>
                <a:spcPct val="120000"/>
              </a:lnSpc>
            </a:pPr>
            <a:r>
              <a:rPr lang="en-ZA" sz="4800" b="1" dirty="0">
                <a:solidFill>
                  <a:schemeClr val="tx1"/>
                </a:solidFill>
                <a:latin typeface="Arial" panose="020B0604020202020204" pitchFamily="34" charset="0"/>
                <a:cs typeface="Arial" panose="020B0604020202020204" pitchFamily="34" charset="0"/>
              </a:rPr>
              <a:t>ACCOUNTABILITY DOCUMENTS FOR THE OFFICE OF THE MILITARY OMBUD MEASURING OF PERFORMANCE</a:t>
            </a:r>
          </a:p>
        </p:txBody>
      </p:sp>
      <p:sp>
        <p:nvSpPr>
          <p:cNvPr id="5" name="Slide Number Placeholder 4">
            <a:extLst>
              <a:ext uri="{FF2B5EF4-FFF2-40B4-BE49-F238E27FC236}">
                <a16:creationId xmlns:a16="http://schemas.microsoft.com/office/drawing/2014/main" id="{F3F01F73-05A2-C994-7651-DCEEC9A32AA7}"/>
              </a:ext>
            </a:extLst>
          </p:cNvPr>
          <p:cNvSpPr>
            <a:spLocks noGrp="1"/>
          </p:cNvSpPr>
          <p:nvPr>
            <p:ph type="sldNum" sz="quarter" idx="4294967295"/>
          </p:nvPr>
        </p:nvSpPr>
        <p:spPr>
          <a:xfrm>
            <a:off x="0" y="13205637"/>
            <a:ext cx="4338084" cy="491649"/>
          </a:xfrm>
          <a:prstGeom prst="rect">
            <a:avLst/>
          </a:prstGeom>
        </p:spPr>
        <p:txBody>
          <a:bodyPr/>
          <a:lstStyle/>
          <a:p>
            <a:pPr algn="ctr"/>
            <a:fld id="{86CB4B4D-7CA3-9044-876B-883B54F8677D}" type="slidenum">
              <a:rPr lang="en-ZA" smtClean="0">
                <a:solidFill>
                  <a:schemeClr val="bg1"/>
                </a:solidFill>
              </a:rPr>
              <a:pPr algn="ctr"/>
              <a:t>27</a:t>
            </a:fld>
            <a:endParaRPr lang="en-ZA" dirty="0">
              <a:solidFill>
                <a:schemeClr val="bg1"/>
              </a:solidFill>
            </a:endParaRPr>
          </a:p>
        </p:txBody>
      </p:sp>
    </p:spTree>
    <p:extLst>
      <p:ext uri="{BB962C8B-B14F-4D97-AF65-F5344CB8AC3E}">
        <p14:creationId xmlns:p14="http://schemas.microsoft.com/office/powerpoint/2010/main" val="462160781"/>
      </p:ext>
    </p:extLst>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4143375" cy="13716000"/>
          </a:xfrm>
          <a:prstGeom prst="rect">
            <a:avLst/>
          </a:prstGeom>
          <a:solidFill>
            <a:srgbClr val="0D7E40"/>
          </a:solidFill>
          <a:ln>
            <a:solidFill>
              <a:srgbClr val="0D7E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grpSp>
        <p:nvGrpSpPr>
          <p:cNvPr id="15" name="Group 14"/>
          <p:cNvGrpSpPr/>
          <p:nvPr/>
        </p:nvGrpSpPr>
        <p:grpSpPr>
          <a:xfrm>
            <a:off x="28141" y="269843"/>
            <a:ext cx="4115234" cy="5191435"/>
            <a:chOff x="28141" y="859778"/>
            <a:chExt cx="4115234" cy="5191435"/>
          </a:xfrm>
        </p:grpSpPr>
        <p:pic>
          <p:nvPicPr>
            <p:cNvPr id="16" name="image5.png"/>
            <p:cNvPicPr/>
            <p:nvPr/>
          </p:nvPicPr>
          <p:blipFill>
            <a:blip r:embed="rId2"/>
            <a:stretch>
              <a:fillRect/>
            </a:stretch>
          </p:blipFill>
          <p:spPr>
            <a:xfrm>
              <a:off x="28141" y="859778"/>
              <a:ext cx="4115234" cy="3880663"/>
            </a:xfrm>
            <a:prstGeom prst="rect">
              <a:avLst/>
            </a:prstGeom>
            <a:ln w="12700">
              <a:miter lim="400000"/>
            </a:ln>
          </p:spPr>
        </p:pic>
        <p:sp>
          <p:nvSpPr>
            <p:cNvPr id="17" name="Shape 294"/>
            <p:cNvSpPr/>
            <p:nvPr/>
          </p:nvSpPr>
          <p:spPr>
            <a:xfrm>
              <a:off x="28141" y="4804722"/>
              <a:ext cx="4115234" cy="1246491"/>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spAutoFit/>
            </a:bodyPr>
            <a:lstStyle>
              <a:lvl1pPr defTabSz="1632753">
                <a:defRPr sz="3500" cap="all">
                  <a:solidFill>
                    <a:srgbClr val="FFDE17"/>
                  </a:solidFill>
                  <a:latin typeface="Impact"/>
                  <a:ea typeface="Impact"/>
                  <a:cs typeface="Impact"/>
                  <a:sym typeface="Impact"/>
                </a:defRPr>
              </a:lvl1pPr>
            </a:lstStyle>
            <a:p>
              <a:pPr lvl="0" algn="ctr">
                <a:defRPr sz="1800" cap="none">
                  <a:solidFill>
                    <a:srgbClr val="000000"/>
                  </a:solidFill>
                </a:defRPr>
              </a:pPr>
              <a:r>
                <a:rPr sz="2500" cap="all" dirty="0">
                  <a:solidFill>
                    <a:srgbClr val="FFDE17"/>
                  </a:solidFill>
                  <a:latin typeface="Arial Black" panose="020B0A04020102020204" pitchFamily="34" charset="0"/>
                </a:rPr>
                <a:t>Independent </a:t>
              </a:r>
              <a:endParaRPr lang="en-ZA" sz="2500" cap="all" dirty="0">
                <a:solidFill>
                  <a:srgbClr val="FFDE17"/>
                </a:solidFill>
                <a:latin typeface="Arial Black" panose="020B0A04020102020204" pitchFamily="34" charset="0"/>
              </a:endParaRPr>
            </a:p>
            <a:p>
              <a:pPr lvl="0" algn="ctr">
                <a:defRPr sz="1800" cap="none">
                  <a:solidFill>
                    <a:srgbClr val="000000"/>
                  </a:solidFill>
                </a:defRPr>
              </a:pPr>
              <a:r>
                <a:rPr lang="en-ZA" sz="2500" cap="all" dirty="0">
                  <a:solidFill>
                    <a:srgbClr val="FFDE17"/>
                  </a:solidFill>
                  <a:latin typeface="Arial Black" panose="020B0A04020102020204" pitchFamily="34" charset="0"/>
                </a:rPr>
                <a:t>&amp;</a:t>
              </a:r>
            </a:p>
            <a:p>
              <a:pPr lvl="0" algn="ctr">
                <a:defRPr sz="1800" cap="none">
                  <a:solidFill>
                    <a:srgbClr val="000000"/>
                  </a:solidFill>
                </a:defRPr>
              </a:pPr>
              <a:r>
                <a:rPr sz="2500" cap="all" dirty="0">
                  <a:solidFill>
                    <a:srgbClr val="FFDE17"/>
                  </a:solidFill>
                  <a:latin typeface="Arial Black" panose="020B0A04020102020204" pitchFamily="34" charset="0"/>
                </a:rPr>
                <a:t>Impartial</a:t>
              </a:r>
            </a:p>
          </p:txBody>
        </p:sp>
      </p:grpSp>
      <p:sp>
        <p:nvSpPr>
          <p:cNvPr id="10" name="Title 1"/>
          <p:cNvSpPr txBox="1">
            <a:spLocks/>
          </p:cNvSpPr>
          <p:nvPr/>
        </p:nvSpPr>
        <p:spPr>
          <a:xfrm>
            <a:off x="4171516" y="32476"/>
            <a:ext cx="20199784" cy="867342"/>
          </a:xfrm>
          <a:prstGeom prst="rect">
            <a:avLst/>
          </a:prstGeom>
        </p:spPr>
        <p:txBody>
          <a:bodyPr anchor="ctr">
            <a:noAutofit/>
          </a:bodyPr>
          <a:lstStyle>
            <a:lvl1pPr algn="l" defTabSz="1827886" rtl="0" eaLnBrk="1" latinLnBrk="0" hangingPunct="1">
              <a:lnSpc>
                <a:spcPct val="80000"/>
              </a:lnSpc>
              <a:spcBef>
                <a:spcPct val="0"/>
              </a:spcBef>
              <a:buNone/>
              <a:defRPr sz="9995" kern="1200" cap="all" spc="200" baseline="0">
                <a:solidFill>
                  <a:schemeClr val="tx1">
                    <a:lumMod val="95000"/>
                    <a:lumOff val="5000"/>
                  </a:schemeClr>
                </a:solidFill>
                <a:latin typeface="+mj-lt"/>
                <a:ea typeface="+mj-ea"/>
                <a:cs typeface="+mj-cs"/>
              </a:defRPr>
            </a:lvl1pPr>
          </a:lstStyle>
          <a:p>
            <a:pPr algn="ctr">
              <a:lnSpc>
                <a:spcPct val="120000"/>
              </a:lnSpc>
            </a:pPr>
            <a:r>
              <a:rPr lang="en-ZA" sz="4800" b="1" dirty="0">
                <a:solidFill>
                  <a:schemeClr val="tx1"/>
                </a:solidFill>
                <a:latin typeface="Arial" panose="020B0604020202020204" pitchFamily="34" charset="0"/>
                <a:cs typeface="Arial" panose="020B0604020202020204" pitchFamily="34" charset="0"/>
              </a:rPr>
              <a:t>FINANCIAL MANAGEMENT</a:t>
            </a:r>
          </a:p>
        </p:txBody>
      </p:sp>
      <p:graphicFrame>
        <p:nvGraphicFramePr>
          <p:cNvPr id="18" name="Table 17">
            <a:extLst>
              <a:ext uri="{FF2B5EF4-FFF2-40B4-BE49-F238E27FC236}">
                <a16:creationId xmlns:a16="http://schemas.microsoft.com/office/drawing/2014/main" id="{5BFED899-B0D3-C132-1606-E8B3A4614D57}"/>
              </a:ext>
            </a:extLst>
          </p:cNvPr>
          <p:cNvGraphicFramePr>
            <a:graphicFrameLocks noGrp="1"/>
          </p:cNvGraphicFramePr>
          <p:nvPr>
            <p:extLst>
              <p:ext uri="{D42A27DB-BD31-4B8C-83A1-F6EECF244321}">
                <p14:modId xmlns:p14="http://schemas.microsoft.com/office/powerpoint/2010/main" val="3420897144"/>
              </p:ext>
            </p:extLst>
          </p:nvPr>
        </p:nvGraphicFramePr>
        <p:xfrm>
          <a:off x="4572001" y="1343390"/>
          <a:ext cx="18368210" cy="3880663"/>
        </p:xfrm>
        <a:graphic>
          <a:graphicData uri="http://schemas.openxmlformats.org/drawingml/2006/table">
            <a:tbl>
              <a:tblPr firstRow="1" firstCol="1" bandRow="1"/>
              <a:tblGrid>
                <a:gridCol w="1851549">
                  <a:extLst>
                    <a:ext uri="{9D8B030D-6E8A-4147-A177-3AD203B41FA5}">
                      <a16:colId xmlns:a16="http://schemas.microsoft.com/office/drawing/2014/main" val="2023959381"/>
                    </a:ext>
                  </a:extLst>
                </a:gridCol>
                <a:gridCol w="1363402">
                  <a:extLst>
                    <a:ext uri="{9D8B030D-6E8A-4147-A177-3AD203B41FA5}">
                      <a16:colId xmlns:a16="http://schemas.microsoft.com/office/drawing/2014/main" val="4247464318"/>
                    </a:ext>
                  </a:extLst>
                </a:gridCol>
                <a:gridCol w="1455888">
                  <a:extLst>
                    <a:ext uri="{9D8B030D-6E8A-4147-A177-3AD203B41FA5}">
                      <a16:colId xmlns:a16="http://schemas.microsoft.com/office/drawing/2014/main" val="3601114833"/>
                    </a:ext>
                  </a:extLst>
                </a:gridCol>
                <a:gridCol w="1755632">
                  <a:extLst>
                    <a:ext uri="{9D8B030D-6E8A-4147-A177-3AD203B41FA5}">
                      <a16:colId xmlns:a16="http://schemas.microsoft.com/office/drawing/2014/main" val="3709527034"/>
                    </a:ext>
                  </a:extLst>
                </a:gridCol>
                <a:gridCol w="1755632">
                  <a:extLst>
                    <a:ext uri="{9D8B030D-6E8A-4147-A177-3AD203B41FA5}">
                      <a16:colId xmlns:a16="http://schemas.microsoft.com/office/drawing/2014/main" val="1343644021"/>
                    </a:ext>
                  </a:extLst>
                </a:gridCol>
                <a:gridCol w="1690547">
                  <a:extLst>
                    <a:ext uri="{9D8B030D-6E8A-4147-A177-3AD203B41FA5}">
                      <a16:colId xmlns:a16="http://schemas.microsoft.com/office/drawing/2014/main" val="2596565163"/>
                    </a:ext>
                  </a:extLst>
                </a:gridCol>
                <a:gridCol w="1699112">
                  <a:extLst>
                    <a:ext uri="{9D8B030D-6E8A-4147-A177-3AD203B41FA5}">
                      <a16:colId xmlns:a16="http://schemas.microsoft.com/office/drawing/2014/main" val="1458080751"/>
                    </a:ext>
                  </a:extLst>
                </a:gridCol>
                <a:gridCol w="1699112">
                  <a:extLst>
                    <a:ext uri="{9D8B030D-6E8A-4147-A177-3AD203B41FA5}">
                      <a16:colId xmlns:a16="http://schemas.microsoft.com/office/drawing/2014/main" val="1454575710"/>
                    </a:ext>
                  </a:extLst>
                </a:gridCol>
                <a:gridCol w="1699112">
                  <a:extLst>
                    <a:ext uri="{9D8B030D-6E8A-4147-A177-3AD203B41FA5}">
                      <a16:colId xmlns:a16="http://schemas.microsoft.com/office/drawing/2014/main" val="862470911"/>
                    </a:ext>
                  </a:extLst>
                </a:gridCol>
                <a:gridCol w="1699112">
                  <a:extLst>
                    <a:ext uri="{9D8B030D-6E8A-4147-A177-3AD203B41FA5}">
                      <a16:colId xmlns:a16="http://schemas.microsoft.com/office/drawing/2014/main" val="286349991"/>
                    </a:ext>
                  </a:extLst>
                </a:gridCol>
                <a:gridCol w="1699112">
                  <a:extLst>
                    <a:ext uri="{9D8B030D-6E8A-4147-A177-3AD203B41FA5}">
                      <a16:colId xmlns:a16="http://schemas.microsoft.com/office/drawing/2014/main" val="382432827"/>
                    </a:ext>
                  </a:extLst>
                </a:gridCol>
              </a:tblGrid>
              <a:tr h="340003">
                <a:tc rowSpan="4">
                  <a:txBody>
                    <a:bodyPr/>
                    <a:lstStyle/>
                    <a:p>
                      <a:pPr algn="ctr">
                        <a:lnSpc>
                          <a:spcPts val="1300"/>
                        </a:lnSpc>
                        <a:spcAft>
                          <a:spcPts val="800"/>
                        </a:spcAft>
                        <a:tabLst>
                          <a:tab pos="180340" algn="l"/>
                          <a:tab pos="540385" algn="l"/>
                          <a:tab pos="457200" algn="l"/>
                        </a:tabLst>
                      </a:pPr>
                      <a:r>
                        <a:rPr lang="en-ZA" sz="18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Sub-Programme</a:t>
                      </a:r>
                      <a:endParaRPr lang="en-ZA" sz="2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gridSpan="3">
                  <a:txBody>
                    <a:bodyPr/>
                    <a:lstStyle/>
                    <a:p>
                      <a:pPr algn="ctr">
                        <a:lnSpc>
                          <a:spcPts val="1300"/>
                        </a:lnSpc>
                        <a:spcAft>
                          <a:spcPts val="800"/>
                        </a:spcAft>
                        <a:tabLst>
                          <a:tab pos="180340" algn="l"/>
                          <a:tab pos="540385" algn="l"/>
                          <a:tab pos="457200" algn="l"/>
                        </a:tabLst>
                      </a:pPr>
                      <a:r>
                        <a:rPr lang="en-ZA"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Audited Outcome</a:t>
                      </a:r>
                      <a:endParaRPr lang="en-ZA" sz="2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hMerge="1">
                  <a:txBody>
                    <a:bodyPr/>
                    <a:lstStyle/>
                    <a:p>
                      <a:endParaRPr lang="en-ZA"/>
                    </a:p>
                  </a:txBody>
                  <a:tcPr/>
                </a:tc>
                <a:tc hMerge="1">
                  <a:txBody>
                    <a:bodyPr/>
                    <a:lstStyle/>
                    <a:p>
                      <a:endParaRPr lang="en-ZA"/>
                    </a:p>
                  </a:txBody>
                  <a:tcPr/>
                </a:tc>
                <a:tc>
                  <a:txBody>
                    <a:bodyPr/>
                    <a:lstStyle/>
                    <a:p>
                      <a:pPr algn="ctr">
                        <a:lnSpc>
                          <a:spcPts val="1300"/>
                        </a:lnSpc>
                        <a:spcAft>
                          <a:spcPts val="800"/>
                        </a:spcAft>
                        <a:tabLst>
                          <a:tab pos="180340" algn="l"/>
                          <a:tab pos="540385" algn="l"/>
                          <a:tab pos="457200" algn="l"/>
                        </a:tabLst>
                      </a:pPr>
                      <a:r>
                        <a:rPr lang="en-ZA"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Vote</a:t>
                      </a:r>
                      <a:endParaRPr lang="en-ZA" sz="2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gridSpan="6">
                  <a:txBody>
                    <a:bodyPr/>
                    <a:lstStyle/>
                    <a:p>
                      <a:pPr algn="ctr">
                        <a:lnSpc>
                          <a:spcPts val="1300"/>
                        </a:lnSpc>
                        <a:spcAft>
                          <a:spcPts val="800"/>
                        </a:spcAft>
                        <a:tabLst>
                          <a:tab pos="180340" algn="l"/>
                          <a:tab pos="540385" algn="l"/>
                          <a:tab pos="457200" algn="l"/>
                        </a:tabLst>
                      </a:pPr>
                      <a:r>
                        <a:rPr lang="en-ZA"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MTEF Estimates</a:t>
                      </a:r>
                      <a:endParaRPr lang="en-ZA" sz="2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2877557384"/>
                  </a:ext>
                </a:extLst>
              </a:tr>
              <a:tr h="340145">
                <a:tc vMerge="1">
                  <a:txBody>
                    <a:bodyPr/>
                    <a:lstStyle/>
                    <a:p>
                      <a:endParaRPr lang="en-ZA"/>
                    </a:p>
                  </a:txBody>
                  <a:tcPr/>
                </a:tc>
                <a:tc rowSpan="2">
                  <a:txBody>
                    <a:bodyPr/>
                    <a:lstStyle/>
                    <a:p>
                      <a:pPr algn="ctr">
                        <a:lnSpc>
                          <a:spcPts val="1300"/>
                        </a:lnSpc>
                        <a:spcAft>
                          <a:spcPts val="800"/>
                        </a:spcAft>
                        <a:tabLst>
                          <a:tab pos="180340" algn="l"/>
                          <a:tab pos="540385" algn="l"/>
                          <a:tab pos="457200" algn="l"/>
                        </a:tabLst>
                      </a:pPr>
                      <a:r>
                        <a:rPr lang="en-ZA"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2019/20</a:t>
                      </a:r>
                      <a:endParaRPr lang="en-ZA" sz="2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rowSpan="2">
                  <a:txBody>
                    <a:bodyPr/>
                    <a:lstStyle/>
                    <a:p>
                      <a:pPr algn="ctr">
                        <a:lnSpc>
                          <a:spcPts val="1300"/>
                        </a:lnSpc>
                        <a:spcAft>
                          <a:spcPts val="800"/>
                        </a:spcAft>
                        <a:tabLst>
                          <a:tab pos="180340" algn="l"/>
                          <a:tab pos="540385" algn="l"/>
                          <a:tab pos="457200" algn="l"/>
                        </a:tabLst>
                      </a:pPr>
                      <a:r>
                        <a:rPr lang="en-ZA"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2020/21</a:t>
                      </a:r>
                      <a:endParaRPr lang="en-ZA" sz="2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rowSpan="2">
                  <a:txBody>
                    <a:bodyPr/>
                    <a:lstStyle/>
                    <a:p>
                      <a:pPr algn="ctr">
                        <a:lnSpc>
                          <a:spcPts val="1300"/>
                        </a:lnSpc>
                        <a:spcAft>
                          <a:spcPts val="800"/>
                        </a:spcAft>
                        <a:tabLst>
                          <a:tab pos="180340" algn="l"/>
                          <a:tab pos="540385" algn="l"/>
                          <a:tab pos="457200" algn="l"/>
                        </a:tabLst>
                      </a:pPr>
                      <a:r>
                        <a:rPr lang="en-ZA"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2021/221</a:t>
                      </a:r>
                      <a:endParaRPr lang="en-ZA" sz="2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rowSpan="2">
                  <a:txBody>
                    <a:bodyPr/>
                    <a:lstStyle/>
                    <a:p>
                      <a:pPr algn="ctr">
                        <a:lnSpc>
                          <a:spcPts val="1300"/>
                        </a:lnSpc>
                        <a:spcAft>
                          <a:spcPts val="800"/>
                        </a:spcAft>
                        <a:tabLst>
                          <a:tab pos="180340" algn="l"/>
                          <a:tab pos="540385" algn="l"/>
                          <a:tab pos="457200" algn="l"/>
                        </a:tabLst>
                      </a:pPr>
                      <a:r>
                        <a:rPr lang="en-ZA"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2022/23</a:t>
                      </a:r>
                      <a:endParaRPr lang="en-ZA" sz="2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gridSpan="2">
                  <a:txBody>
                    <a:bodyPr/>
                    <a:lstStyle/>
                    <a:p>
                      <a:pPr algn="ctr">
                        <a:lnSpc>
                          <a:spcPts val="1300"/>
                        </a:lnSpc>
                        <a:spcAft>
                          <a:spcPts val="800"/>
                        </a:spcAft>
                        <a:tabLst>
                          <a:tab pos="180340" algn="l"/>
                          <a:tab pos="540385" algn="l"/>
                          <a:tab pos="457200" algn="l"/>
                        </a:tabLst>
                      </a:pPr>
                      <a:r>
                        <a:rPr lang="en-ZA"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2023/24</a:t>
                      </a:r>
                      <a:endParaRPr lang="en-ZA" sz="2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hMerge="1">
                  <a:txBody>
                    <a:bodyPr/>
                    <a:lstStyle/>
                    <a:p>
                      <a:endParaRPr lang="en-ZA"/>
                    </a:p>
                  </a:txBody>
                  <a:tcPr/>
                </a:tc>
                <a:tc gridSpan="2">
                  <a:txBody>
                    <a:bodyPr/>
                    <a:lstStyle/>
                    <a:p>
                      <a:pPr algn="ctr">
                        <a:lnSpc>
                          <a:spcPts val="1300"/>
                        </a:lnSpc>
                        <a:spcAft>
                          <a:spcPts val="800"/>
                        </a:spcAft>
                        <a:tabLst>
                          <a:tab pos="180340" algn="l"/>
                          <a:tab pos="540385" algn="l"/>
                          <a:tab pos="457200" algn="l"/>
                        </a:tabLst>
                      </a:pPr>
                      <a:r>
                        <a:rPr lang="en-ZA"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2024/25</a:t>
                      </a:r>
                      <a:endParaRPr lang="en-ZA" sz="2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hMerge="1">
                  <a:txBody>
                    <a:bodyPr/>
                    <a:lstStyle/>
                    <a:p>
                      <a:endParaRPr lang="en-ZA"/>
                    </a:p>
                  </a:txBody>
                  <a:tcPr/>
                </a:tc>
                <a:tc gridSpan="2">
                  <a:txBody>
                    <a:bodyPr/>
                    <a:lstStyle/>
                    <a:p>
                      <a:pPr algn="ctr">
                        <a:lnSpc>
                          <a:spcPts val="1300"/>
                        </a:lnSpc>
                        <a:spcAft>
                          <a:spcPts val="800"/>
                        </a:spcAft>
                        <a:tabLst>
                          <a:tab pos="180340" algn="l"/>
                          <a:tab pos="540385" algn="l"/>
                          <a:tab pos="457200" algn="l"/>
                        </a:tabLst>
                      </a:pPr>
                      <a:r>
                        <a:rPr lang="en-ZA"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2025/26</a:t>
                      </a:r>
                      <a:endParaRPr lang="en-ZA" sz="2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hMerge="1">
                  <a:txBody>
                    <a:bodyPr/>
                    <a:lstStyle/>
                    <a:p>
                      <a:endParaRPr lang="en-ZA"/>
                    </a:p>
                  </a:txBody>
                  <a:tcPr/>
                </a:tc>
                <a:extLst>
                  <a:ext uri="{0D108BD9-81ED-4DB2-BD59-A6C34878D82A}">
                    <a16:rowId xmlns:a16="http://schemas.microsoft.com/office/drawing/2014/main" val="3777182828"/>
                  </a:ext>
                </a:extLst>
              </a:tr>
              <a:tr h="715057">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ctr">
                        <a:lnSpc>
                          <a:spcPts val="1300"/>
                        </a:lnSpc>
                        <a:spcAft>
                          <a:spcPts val="800"/>
                        </a:spcAft>
                        <a:tabLst>
                          <a:tab pos="180340" algn="l"/>
                          <a:tab pos="540385" algn="l"/>
                          <a:tab pos="457200" algn="l"/>
                        </a:tabLst>
                      </a:pPr>
                      <a:r>
                        <a:rPr lang="en-ZA"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Full Cost</a:t>
                      </a:r>
                      <a:endParaRPr lang="en-ZA" sz="2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a:lnSpc>
                          <a:spcPts val="1300"/>
                        </a:lnSpc>
                        <a:spcAft>
                          <a:spcPts val="800"/>
                        </a:spcAft>
                        <a:tabLst>
                          <a:tab pos="180340" algn="l"/>
                          <a:tab pos="540385" algn="l"/>
                          <a:tab pos="457200" algn="l"/>
                        </a:tabLst>
                      </a:pPr>
                      <a:r>
                        <a:rPr lang="en-ZA"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Budgeted Amount</a:t>
                      </a:r>
                      <a:endParaRPr lang="en-ZA" sz="2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a:lnSpc>
                          <a:spcPts val="1300"/>
                        </a:lnSpc>
                        <a:spcAft>
                          <a:spcPts val="800"/>
                        </a:spcAft>
                        <a:tabLst>
                          <a:tab pos="180340" algn="l"/>
                          <a:tab pos="540385" algn="l"/>
                          <a:tab pos="457200" algn="l"/>
                        </a:tabLst>
                      </a:pPr>
                      <a:r>
                        <a:rPr lang="en-ZA" sz="18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Full Cost</a:t>
                      </a:r>
                      <a:endParaRPr lang="en-ZA" sz="2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a:lnSpc>
                          <a:spcPts val="1300"/>
                        </a:lnSpc>
                        <a:spcAft>
                          <a:spcPts val="800"/>
                        </a:spcAft>
                        <a:tabLst>
                          <a:tab pos="180340" algn="l"/>
                          <a:tab pos="540385" algn="l"/>
                          <a:tab pos="457200" algn="l"/>
                        </a:tabLst>
                      </a:pPr>
                      <a:r>
                        <a:rPr lang="en-ZA" sz="18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Budgeted Amount</a:t>
                      </a:r>
                      <a:endParaRPr lang="en-ZA" sz="2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a:lnSpc>
                          <a:spcPts val="1300"/>
                        </a:lnSpc>
                        <a:spcAft>
                          <a:spcPts val="800"/>
                        </a:spcAft>
                        <a:tabLst>
                          <a:tab pos="180340" algn="l"/>
                          <a:tab pos="540385" algn="l"/>
                          <a:tab pos="457200" algn="l"/>
                        </a:tabLst>
                      </a:pPr>
                      <a:r>
                        <a:rPr lang="en-ZA" sz="18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Full Cost</a:t>
                      </a:r>
                      <a:endParaRPr lang="en-ZA" sz="2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a:lnSpc>
                          <a:spcPts val="1300"/>
                        </a:lnSpc>
                        <a:spcAft>
                          <a:spcPts val="800"/>
                        </a:spcAft>
                        <a:tabLst>
                          <a:tab pos="180340" algn="l"/>
                          <a:tab pos="540385" algn="l"/>
                          <a:tab pos="457200" algn="l"/>
                        </a:tabLst>
                      </a:pPr>
                      <a:r>
                        <a:rPr lang="en-ZA" sz="18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Budgeted Amount</a:t>
                      </a:r>
                      <a:endParaRPr lang="en-ZA" sz="2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2665103475"/>
                  </a:ext>
                </a:extLst>
              </a:tr>
              <a:tr h="340145">
                <a:tc vMerge="1">
                  <a:txBody>
                    <a:bodyPr/>
                    <a:lstStyle/>
                    <a:p>
                      <a:endParaRPr lang="en-ZA"/>
                    </a:p>
                  </a:txBody>
                  <a:tcPr/>
                </a:tc>
                <a:tc>
                  <a:txBody>
                    <a:bodyPr/>
                    <a:lstStyle/>
                    <a:p>
                      <a:pPr algn="ctr">
                        <a:lnSpc>
                          <a:spcPts val="1300"/>
                        </a:lnSpc>
                        <a:spcAft>
                          <a:spcPts val="800"/>
                        </a:spcAft>
                        <a:tabLst>
                          <a:tab pos="180340" algn="l"/>
                          <a:tab pos="540385" algn="l"/>
                          <a:tab pos="457200" algn="l"/>
                        </a:tabLst>
                      </a:pPr>
                      <a:r>
                        <a:rPr lang="en-ZA"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R’000</a:t>
                      </a:r>
                      <a:endParaRPr lang="en-ZA" sz="2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a:lnSpc>
                          <a:spcPts val="1300"/>
                        </a:lnSpc>
                        <a:spcAft>
                          <a:spcPts val="800"/>
                        </a:spcAft>
                        <a:tabLst>
                          <a:tab pos="180340" algn="l"/>
                          <a:tab pos="540385" algn="l"/>
                          <a:tab pos="457200" algn="l"/>
                        </a:tabLst>
                      </a:pPr>
                      <a:r>
                        <a:rPr lang="en-ZA"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R’000</a:t>
                      </a:r>
                      <a:endParaRPr lang="en-ZA" sz="2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a:lnSpc>
                          <a:spcPts val="1300"/>
                        </a:lnSpc>
                        <a:spcAft>
                          <a:spcPts val="800"/>
                        </a:spcAft>
                        <a:tabLst>
                          <a:tab pos="180340" algn="l"/>
                          <a:tab pos="540385" algn="l"/>
                          <a:tab pos="457200" algn="l"/>
                        </a:tabLst>
                      </a:pPr>
                      <a:r>
                        <a:rPr lang="en-ZA"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R’000</a:t>
                      </a:r>
                      <a:endParaRPr lang="en-ZA" sz="2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a:lnSpc>
                          <a:spcPts val="1300"/>
                        </a:lnSpc>
                        <a:spcAft>
                          <a:spcPts val="800"/>
                        </a:spcAft>
                        <a:tabLst>
                          <a:tab pos="180340" algn="l"/>
                          <a:tab pos="540385" algn="l"/>
                          <a:tab pos="457200" algn="l"/>
                        </a:tabLst>
                      </a:pPr>
                      <a:r>
                        <a:rPr lang="en-ZA"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R’000</a:t>
                      </a:r>
                      <a:endParaRPr lang="en-ZA" sz="2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a:lnSpc>
                          <a:spcPts val="1300"/>
                        </a:lnSpc>
                        <a:spcAft>
                          <a:spcPts val="800"/>
                        </a:spcAft>
                        <a:tabLst>
                          <a:tab pos="180340" algn="l"/>
                          <a:tab pos="540385" algn="l"/>
                          <a:tab pos="457200" algn="l"/>
                        </a:tabLst>
                      </a:pPr>
                      <a:r>
                        <a:rPr lang="en-ZA"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R’000</a:t>
                      </a:r>
                      <a:endParaRPr lang="en-ZA" sz="2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a:lnSpc>
                          <a:spcPts val="1300"/>
                        </a:lnSpc>
                        <a:spcAft>
                          <a:spcPts val="800"/>
                        </a:spcAft>
                        <a:tabLst>
                          <a:tab pos="180340" algn="l"/>
                          <a:tab pos="540385" algn="l"/>
                          <a:tab pos="457200" algn="l"/>
                        </a:tabLst>
                      </a:pPr>
                      <a:r>
                        <a:rPr lang="en-ZA"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R’000</a:t>
                      </a:r>
                      <a:endParaRPr lang="en-ZA" sz="2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a:lnSpc>
                          <a:spcPts val="1300"/>
                        </a:lnSpc>
                        <a:spcAft>
                          <a:spcPts val="800"/>
                        </a:spcAft>
                        <a:tabLst>
                          <a:tab pos="180340" algn="l"/>
                          <a:tab pos="540385" algn="l"/>
                          <a:tab pos="457200" algn="l"/>
                        </a:tabLst>
                      </a:pPr>
                      <a:r>
                        <a:rPr lang="en-ZA"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R’000</a:t>
                      </a:r>
                      <a:endParaRPr lang="en-ZA" sz="2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a:lnSpc>
                          <a:spcPts val="1300"/>
                        </a:lnSpc>
                        <a:spcAft>
                          <a:spcPts val="800"/>
                        </a:spcAft>
                        <a:tabLst>
                          <a:tab pos="180340" algn="l"/>
                          <a:tab pos="540385" algn="l"/>
                          <a:tab pos="457200" algn="l"/>
                        </a:tabLst>
                      </a:pPr>
                      <a:r>
                        <a:rPr lang="en-ZA"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R’000</a:t>
                      </a:r>
                      <a:endParaRPr lang="en-ZA" sz="2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a:lnSpc>
                          <a:spcPts val="1300"/>
                        </a:lnSpc>
                        <a:spcAft>
                          <a:spcPts val="800"/>
                        </a:spcAft>
                        <a:tabLst>
                          <a:tab pos="180340" algn="l"/>
                          <a:tab pos="540385" algn="l"/>
                          <a:tab pos="457200" algn="l"/>
                        </a:tabLst>
                      </a:pPr>
                      <a:r>
                        <a:rPr lang="en-ZA"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R’000</a:t>
                      </a:r>
                      <a:endParaRPr lang="en-ZA" sz="2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a:lnSpc>
                          <a:spcPts val="1300"/>
                        </a:lnSpc>
                        <a:spcAft>
                          <a:spcPts val="800"/>
                        </a:spcAft>
                        <a:tabLst>
                          <a:tab pos="180340" algn="l"/>
                          <a:tab pos="540385" algn="l"/>
                          <a:tab pos="457200" algn="l"/>
                        </a:tabLst>
                      </a:pPr>
                      <a:r>
                        <a:rPr lang="en-ZA"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R’000</a:t>
                      </a:r>
                      <a:endParaRPr lang="en-ZA" sz="2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3037523856"/>
                  </a:ext>
                </a:extLst>
              </a:tr>
              <a:tr h="715199">
                <a:tc>
                  <a:txBody>
                    <a:bodyPr/>
                    <a:lstStyle/>
                    <a:p>
                      <a:pPr algn="ctr">
                        <a:lnSpc>
                          <a:spcPts val="1300"/>
                        </a:lnSpc>
                        <a:spcAft>
                          <a:spcPts val="800"/>
                        </a:spcAft>
                        <a:tabLst>
                          <a:tab pos="180340" algn="l"/>
                          <a:tab pos="540385" algn="l"/>
                          <a:tab pos="457200" algn="l"/>
                        </a:tabLst>
                      </a:pPr>
                      <a:r>
                        <a:rPr lang="en-ZA" sz="1800">
                          <a:effectLst/>
                          <a:latin typeface="Arial" panose="020B0604020202020204" pitchFamily="34" charset="0"/>
                          <a:ea typeface="Times New Roman" panose="02020603050405020304" pitchFamily="18" charset="0"/>
                          <a:cs typeface="Arial" panose="020B0604020202020204" pitchFamily="34" charset="0"/>
                        </a:rPr>
                        <a:t>Military Ombud</a:t>
                      </a:r>
                      <a:endParaRPr lang="en-ZA" sz="2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800"/>
                        </a:spcAft>
                        <a:tabLst>
                          <a:tab pos="180340" algn="l"/>
                          <a:tab pos="540385" algn="l"/>
                          <a:tab pos="457200" algn="l"/>
                        </a:tabLst>
                      </a:pPr>
                      <a:r>
                        <a:rPr lang="en-ZA" sz="1800">
                          <a:effectLst/>
                          <a:latin typeface="Arial" panose="020B0604020202020204" pitchFamily="34" charset="0"/>
                          <a:ea typeface="Times New Roman" panose="02020603050405020304" pitchFamily="18" charset="0"/>
                          <a:cs typeface="Arial" panose="020B0604020202020204" pitchFamily="34" charset="0"/>
                        </a:rPr>
                        <a:t>R53,083</a:t>
                      </a:r>
                      <a:endParaRPr lang="en-ZA" sz="2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800"/>
                        </a:spcAft>
                        <a:tabLst>
                          <a:tab pos="180340" algn="l"/>
                          <a:tab pos="540385" algn="l"/>
                          <a:tab pos="457200" algn="l"/>
                        </a:tabLst>
                      </a:pPr>
                      <a:r>
                        <a:rPr lang="en-ZA" sz="1800" dirty="0">
                          <a:effectLst/>
                          <a:latin typeface="Arial" panose="020B0604020202020204" pitchFamily="34" charset="0"/>
                          <a:ea typeface="Times New Roman" panose="02020603050405020304" pitchFamily="18" charset="0"/>
                          <a:cs typeface="Arial" panose="020B0604020202020204" pitchFamily="34" charset="0"/>
                        </a:rPr>
                        <a:t>R52,150</a:t>
                      </a:r>
                      <a:endParaRPr lang="en-ZA" sz="2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800"/>
                        </a:spcAft>
                        <a:tabLst>
                          <a:tab pos="180340" algn="l"/>
                          <a:tab pos="540385" algn="l"/>
                          <a:tab pos="457200" algn="l"/>
                        </a:tabLst>
                      </a:pPr>
                      <a:r>
                        <a:rPr lang="en-ZA" sz="1800">
                          <a:effectLst/>
                          <a:latin typeface="Arial" panose="020B0604020202020204" pitchFamily="34" charset="0"/>
                          <a:ea typeface="Times New Roman" panose="02020603050405020304" pitchFamily="18" charset="0"/>
                          <a:cs typeface="Arial" panose="020B0604020202020204" pitchFamily="34" charset="0"/>
                        </a:rPr>
                        <a:t>R50,803</a:t>
                      </a:r>
                      <a:endParaRPr lang="en-ZA" sz="2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800"/>
                        </a:spcAft>
                        <a:tabLst>
                          <a:tab pos="180340" algn="l"/>
                          <a:tab pos="540385" algn="l"/>
                          <a:tab pos="457200" algn="l"/>
                        </a:tabLst>
                      </a:pPr>
                      <a:r>
                        <a:rPr lang="en-ZA" sz="1800">
                          <a:effectLst/>
                          <a:latin typeface="Arial" panose="020B0604020202020204" pitchFamily="34" charset="0"/>
                          <a:ea typeface="Times New Roman" panose="02020603050405020304" pitchFamily="18" charset="0"/>
                          <a:cs typeface="Arial" panose="020B0604020202020204" pitchFamily="34" charset="0"/>
                        </a:rPr>
                        <a:t>R66,730</a:t>
                      </a:r>
                      <a:endParaRPr lang="en-ZA" sz="2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800"/>
                        </a:spcAft>
                        <a:tabLst>
                          <a:tab pos="180340" algn="l"/>
                          <a:tab pos="540385" algn="l"/>
                          <a:tab pos="457200" algn="l"/>
                        </a:tabLst>
                      </a:pPr>
                      <a:r>
                        <a:rPr lang="en-ZA" sz="1800">
                          <a:effectLst/>
                          <a:latin typeface="Arial" panose="020B0604020202020204" pitchFamily="34" charset="0"/>
                          <a:ea typeface="Times New Roman" panose="02020603050405020304" pitchFamily="18" charset="0"/>
                          <a:cs typeface="Arial" panose="020B0604020202020204" pitchFamily="34" charset="0"/>
                        </a:rPr>
                        <a:t>R75,389</a:t>
                      </a:r>
                      <a:endParaRPr lang="en-ZA" sz="2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800"/>
                        </a:spcAft>
                        <a:tabLst>
                          <a:tab pos="180340" algn="l"/>
                          <a:tab pos="540385" algn="l"/>
                          <a:tab pos="457200" algn="l"/>
                        </a:tabLst>
                      </a:pPr>
                      <a:r>
                        <a:rPr lang="en-ZA" sz="1800">
                          <a:effectLst/>
                          <a:latin typeface="Arial" panose="020B0604020202020204" pitchFamily="34" charset="0"/>
                          <a:ea typeface="Times New Roman" panose="02020603050405020304" pitchFamily="18" charset="0"/>
                          <a:cs typeface="Arial" panose="020B0604020202020204" pitchFamily="34" charset="0"/>
                        </a:rPr>
                        <a:t>R67,163</a:t>
                      </a:r>
                      <a:endParaRPr lang="en-ZA" sz="2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800"/>
                        </a:spcAft>
                        <a:tabLst>
                          <a:tab pos="180340" algn="l"/>
                          <a:tab pos="540385" algn="l"/>
                          <a:tab pos="457200" algn="l"/>
                        </a:tabLst>
                      </a:pPr>
                      <a:r>
                        <a:rPr lang="en-ZA" sz="1800">
                          <a:effectLst/>
                          <a:latin typeface="Arial" panose="020B0604020202020204" pitchFamily="34" charset="0"/>
                          <a:ea typeface="Times New Roman" panose="02020603050405020304" pitchFamily="18" charset="0"/>
                          <a:cs typeface="Arial" panose="020B0604020202020204" pitchFamily="34" charset="0"/>
                        </a:rPr>
                        <a:t>R79,074</a:t>
                      </a:r>
                      <a:endParaRPr lang="en-ZA" sz="2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800"/>
                        </a:spcAft>
                        <a:tabLst>
                          <a:tab pos="180340" algn="l"/>
                          <a:tab pos="540385" algn="l"/>
                          <a:tab pos="457200" algn="l"/>
                        </a:tabLst>
                      </a:pPr>
                      <a:r>
                        <a:rPr lang="en-ZA" sz="1800">
                          <a:effectLst/>
                          <a:latin typeface="Arial" panose="020B0604020202020204" pitchFamily="34" charset="0"/>
                          <a:ea typeface="Times New Roman" panose="02020603050405020304" pitchFamily="18" charset="0"/>
                          <a:cs typeface="Arial" panose="020B0604020202020204" pitchFamily="34" charset="0"/>
                        </a:rPr>
                        <a:t>R70,179</a:t>
                      </a:r>
                      <a:endParaRPr lang="en-ZA" sz="2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800"/>
                        </a:spcAft>
                        <a:tabLst>
                          <a:tab pos="180340" algn="l"/>
                          <a:tab pos="540385" algn="l"/>
                          <a:tab pos="457200" algn="l"/>
                        </a:tabLst>
                      </a:pPr>
                      <a:r>
                        <a:rPr lang="en-ZA" sz="1800">
                          <a:effectLst/>
                          <a:latin typeface="Arial" panose="020B0604020202020204" pitchFamily="34" charset="0"/>
                          <a:ea typeface="Times New Roman" panose="02020603050405020304" pitchFamily="18" charset="0"/>
                          <a:cs typeface="Arial" panose="020B0604020202020204" pitchFamily="34" charset="0"/>
                        </a:rPr>
                        <a:t>R82,744</a:t>
                      </a:r>
                      <a:endParaRPr lang="en-ZA" sz="2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800"/>
                        </a:spcAft>
                        <a:tabLst>
                          <a:tab pos="180340" algn="l"/>
                          <a:tab pos="540385" algn="l"/>
                          <a:tab pos="457200" algn="l"/>
                        </a:tabLst>
                      </a:pPr>
                      <a:r>
                        <a:rPr lang="en-ZA" sz="1800">
                          <a:effectLst/>
                          <a:latin typeface="Arial" panose="020B0604020202020204" pitchFamily="34" charset="0"/>
                          <a:ea typeface="Times New Roman" panose="02020603050405020304" pitchFamily="18" charset="0"/>
                          <a:cs typeface="Arial" panose="020B0604020202020204" pitchFamily="34" charset="0"/>
                        </a:rPr>
                        <a:t>R73,407</a:t>
                      </a:r>
                      <a:endParaRPr lang="en-ZA" sz="2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0434009"/>
                  </a:ext>
                </a:extLst>
              </a:tr>
              <a:tr h="715057">
                <a:tc>
                  <a:txBody>
                    <a:bodyPr/>
                    <a:lstStyle/>
                    <a:p>
                      <a:pPr algn="ctr">
                        <a:lnSpc>
                          <a:spcPts val="1300"/>
                        </a:lnSpc>
                        <a:spcAft>
                          <a:spcPts val="800"/>
                        </a:spcAft>
                        <a:tabLst>
                          <a:tab pos="180340" algn="l"/>
                          <a:tab pos="540385" algn="l"/>
                          <a:tab pos="457200" algn="l"/>
                        </a:tabLst>
                      </a:pPr>
                      <a:r>
                        <a:rPr lang="en-ZA" sz="1800" b="1">
                          <a:effectLst/>
                          <a:latin typeface="Arial" panose="020B0604020202020204" pitchFamily="34" charset="0"/>
                          <a:ea typeface="Times New Roman" panose="02020603050405020304" pitchFamily="18" charset="0"/>
                          <a:cs typeface="Arial" panose="020B0604020202020204" pitchFamily="34" charset="0"/>
                        </a:rPr>
                        <a:t>Total</a:t>
                      </a:r>
                      <a:endParaRPr lang="en-ZA" sz="2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800"/>
                        </a:spcAft>
                        <a:tabLst>
                          <a:tab pos="180340" algn="l"/>
                          <a:tab pos="540385" algn="l"/>
                          <a:tab pos="457200" algn="l"/>
                        </a:tabLst>
                      </a:pPr>
                      <a:r>
                        <a:rPr lang="en-ZA" sz="1800" b="1">
                          <a:effectLst/>
                          <a:latin typeface="Arial" panose="020B0604020202020204" pitchFamily="34" charset="0"/>
                          <a:ea typeface="Times New Roman" panose="02020603050405020304" pitchFamily="18" charset="0"/>
                          <a:cs typeface="Arial" panose="020B0604020202020204" pitchFamily="34" charset="0"/>
                        </a:rPr>
                        <a:t>R53,083</a:t>
                      </a:r>
                      <a:endParaRPr lang="en-ZA" sz="2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800"/>
                        </a:spcAft>
                        <a:tabLst>
                          <a:tab pos="180340" algn="l"/>
                          <a:tab pos="540385" algn="l"/>
                          <a:tab pos="457200" algn="l"/>
                        </a:tabLst>
                      </a:pPr>
                      <a:r>
                        <a:rPr lang="en-ZA" sz="1800" b="1">
                          <a:effectLst/>
                          <a:latin typeface="Arial" panose="020B0604020202020204" pitchFamily="34" charset="0"/>
                          <a:ea typeface="Times New Roman" panose="02020603050405020304" pitchFamily="18" charset="0"/>
                          <a:cs typeface="Arial" panose="020B0604020202020204" pitchFamily="34" charset="0"/>
                        </a:rPr>
                        <a:t>R52,150</a:t>
                      </a:r>
                      <a:endParaRPr lang="en-ZA" sz="2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800"/>
                        </a:spcAft>
                        <a:tabLst>
                          <a:tab pos="180340" algn="l"/>
                          <a:tab pos="540385" algn="l"/>
                          <a:tab pos="457200" algn="l"/>
                        </a:tabLst>
                      </a:pPr>
                      <a:r>
                        <a:rPr lang="en-ZA" sz="1800" b="1">
                          <a:effectLst/>
                          <a:latin typeface="Arial" panose="020B0604020202020204" pitchFamily="34" charset="0"/>
                          <a:ea typeface="Times New Roman" panose="02020603050405020304" pitchFamily="18" charset="0"/>
                          <a:cs typeface="Arial" panose="020B0604020202020204" pitchFamily="34" charset="0"/>
                        </a:rPr>
                        <a:t>R50,803</a:t>
                      </a:r>
                      <a:endParaRPr lang="en-ZA" sz="2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800"/>
                        </a:spcAft>
                        <a:tabLst>
                          <a:tab pos="180340" algn="l"/>
                          <a:tab pos="540385" algn="l"/>
                          <a:tab pos="457200" algn="l"/>
                        </a:tabLst>
                      </a:pPr>
                      <a:r>
                        <a:rPr lang="en-ZA" sz="1800" b="1">
                          <a:effectLst/>
                          <a:latin typeface="Arial" panose="020B0604020202020204" pitchFamily="34" charset="0"/>
                          <a:ea typeface="Times New Roman" panose="02020603050405020304" pitchFamily="18" charset="0"/>
                          <a:cs typeface="Arial" panose="020B0604020202020204" pitchFamily="34" charset="0"/>
                        </a:rPr>
                        <a:t>R66,730</a:t>
                      </a:r>
                      <a:endParaRPr lang="en-ZA" sz="2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800"/>
                        </a:spcAft>
                        <a:tabLst>
                          <a:tab pos="180340" algn="l"/>
                          <a:tab pos="540385" algn="l"/>
                          <a:tab pos="457200" algn="l"/>
                        </a:tabLst>
                      </a:pPr>
                      <a:r>
                        <a:rPr lang="en-ZA" sz="1800" b="1">
                          <a:effectLst/>
                          <a:latin typeface="Arial" panose="020B0604020202020204" pitchFamily="34" charset="0"/>
                          <a:ea typeface="Times New Roman" panose="02020603050405020304" pitchFamily="18" charset="0"/>
                          <a:cs typeface="Arial" panose="020B0604020202020204" pitchFamily="34" charset="0"/>
                        </a:rPr>
                        <a:t>R75,389</a:t>
                      </a:r>
                      <a:endParaRPr lang="en-ZA" sz="2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800"/>
                        </a:spcAft>
                        <a:tabLst>
                          <a:tab pos="180340" algn="l"/>
                          <a:tab pos="540385" algn="l"/>
                          <a:tab pos="457200" algn="l"/>
                        </a:tabLst>
                      </a:pPr>
                      <a:r>
                        <a:rPr lang="en-ZA" sz="1800" b="1">
                          <a:effectLst/>
                          <a:latin typeface="Arial" panose="020B0604020202020204" pitchFamily="34" charset="0"/>
                          <a:ea typeface="Times New Roman" panose="02020603050405020304" pitchFamily="18" charset="0"/>
                          <a:cs typeface="Arial" panose="020B0604020202020204" pitchFamily="34" charset="0"/>
                        </a:rPr>
                        <a:t>R67,163</a:t>
                      </a:r>
                      <a:endParaRPr lang="en-ZA" sz="2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800"/>
                        </a:spcAft>
                        <a:tabLst>
                          <a:tab pos="180340" algn="l"/>
                          <a:tab pos="540385" algn="l"/>
                          <a:tab pos="457200" algn="l"/>
                        </a:tabLst>
                      </a:pPr>
                      <a:r>
                        <a:rPr lang="en-ZA" sz="1800" b="1">
                          <a:effectLst/>
                          <a:latin typeface="Arial" panose="020B0604020202020204" pitchFamily="34" charset="0"/>
                          <a:ea typeface="Times New Roman" panose="02020603050405020304" pitchFamily="18" charset="0"/>
                          <a:cs typeface="Arial" panose="020B0604020202020204" pitchFamily="34" charset="0"/>
                        </a:rPr>
                        <a:t>R79,074</a:t>
                      </a:r>
                      <a:endParaRPr lang="en-ZA" sz="2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800"/>
                        </a:spcAft>
                        <a:tabLst>
                          <a:tab pos="180340" algn="l"/>
                          <a:tab pos="540385" algn="l"/>
                          <a:tab pos="457200" algn="l"/>
                        </a:tabLst>
                      </a:pPr>
                      <a:r>
                        <a:rPr lang="en-ZA" sz="1800" b="1">
                          <a:effectLst/>
                          <a:latin typeface="Arial" panose="020B0604020202020204" pitchFamily="34" charset="0"/>
                          <a:ea typeface="Times New Roman" panose="02020603050405020304" pitchFamily="18" charset="0"/>
                          <a:cs typeface="Arial" panose="020B0604020202020204" pitchFamily="34" charset="0"/>
                        </a:rPr>
                        <a:t>R70,179</a:t>
                      </a:r>
                      <a:endParaRPr lang="en-ZA" sz="2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800"/>
                        </a:spcAft>
                        <a:tabLst>
                          <a:tab pos="180340" algn="l"/>
                          <a:tab pos="540385" algn="l"/>
                          <a:tab pos="457200" algn="l"/>
                        </a:tabLst>
                      </a:pPr>
                      <a:r>
                        <a:rPr lang="en-ZA" sz="1800" b="1">
                          <a:effectLst/>
                          <a:latin typeface="Arial" panose="020B0604020202020204" pitchFamily="34" charset="0"/>
                          <a:ea typeface="Times New Roman" panose="02020603050405020304" pitchFamily="18" charset="0"/>
                          <a:cs typeface="Arial" panose="020B0604020202020204" pitchFamily="34" charset="0"/>
                        </a:rPr>
                        <a:t>R82,744</a:t>
                      </a:r>
                      <a:endParaRPr lang="en-ZA" sz="2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800"/>
                        </a:spcAft>
                        <a:tabLst>
                          <a:tab pos="180340" algn="l"/>
                          <a:tab pos="540385" algn="l"/>
                          <a:tab pos="457200" algn="l"/>
                        </a:tabLst>
                      </a:pPr>
                      <a:r>
                        <a:rPr lang="en-ZA" sz="1800" b="1">
                          <a:effectLst/>
                          <a:latin typeface="Arial" panose="020B0604020202020204" pitchFamily="34" charset="0"/>
                          <a:ea typeface="Times New Roman" panose="02020603050405020304" pitchFamily="18" charset="0"/>
                          <a:cs typeface="Arial" panose="020B0604020202020204" pitchFamily="34" charset="0"/>
                        </a:rPr>
                        <a:t>R73,407</a:t>
                      </a:r>
                      <a:endParaRPr lang="en-ZA" sz="2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0164755"/>
                  </a:ext>
                </a:extLst>
              </a:tr>
              <a:tr h="715057">
                <a:tc>
                  <a:txBody>
                    <a:bodyPr/>
                    <a:lstStyle/>
                    <a:p>
                      <a:pPr algn="ctr">
                        <a:lnSpc>
                          <a:spcPts val="1300"/>
                        </a:lnSpc>
                        <a:spcAft>
                          <a:spcPts val="800"/>
                        </a:spcAft>
                        <a:tabLst>
                          <a:tab pos="180340" algn="l"/>
                          <a:tab pos="540385" algn="l"/>
                          <a:tab pos="457200" algn="l"/>
                        </a:tabLst>
                      </a:pPr>
                      <a:r>
                        <a:rPr lang="en-ZA" sz="18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Funding Deviation</a:t>
                      </a:r>
                      <a:endParaRPr lang="en-ZA" sz="2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800"/>
                        </a:spcAft>
                        <a:tabLst>
                          <a:tab pos="180340" algn="l"/>
                          <a:tab pos="540385" algn="l"/>
                          <a:tab pos="457200" algn="l"/>
                        </a:tabLst>
                      </a:pPr>
                      <a:r>
                        <a:rPr lang="en-ZA" sz="1800">
                          <a:solidFill>
                            <a:srgbClr val="FF0000"/>
                          </a:solidFill>
                          <a:effectLst/>
                          <a:latin typeface="Arial" panose="020B0604020202020204" pitchFamily="34" charset="0"/>
                          <a:ea typeface="Times New Roman" panose="02020603050405020304" pitchFamily="18" charset="0"/>
                          <a:cs typeface="Arial" panose="020B0604020202020204" pitchFamily="34" charset="0"/>
                        </a:rPr>
                        <a:t>-</a:t>
                      </a:r>
                      <a:endParaRPr lang="en-ZA" sz="2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800"/>
                        </a:spcAft>
                        <a:tabLst>
                          <a:tab pos="180340" algn="l"/>
                          <a:tab pos="540385" algn="l"/>
                          <a:tab pos="457200" algn="l"/>
                        </a:tabLst>
                      </a:pPr>
                      <a:r>
                        <a:rPr lang="en-ZA" sz="1800">
                          <a:solidFill>
                            <a:srgbClr val="FF0000"/>
                          </a:solidFill>
                          <a:effectLst/>
                          <a:latin typeface="Arial" panose="020B0604020202020204" pitchFamily="34" charset="0"/>
                          <a:ea typeface="Times New Roman" panose="02020603050405020304" pitchFamily="18" charset="0"/>
                          <a:cs typeface="Arial" panose="020B0604020202020204" pitchFamily="34" charset="0"/>
                        </a:rPr>
                        <a:t>-</a:t>
                      </a:r>
                      <a:endParaRPr lang="en-ZA" sz="2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800"/>
                        </a:spcAft>
                        <a:tabLst>
                          <a:tab pos="180340" algn="l"/>
                          <a:tab pos="540385" algn="l"/>
                          <a:tab pos="457200" algn="l"/>
                        </a:tabLst>
                      </a:pPr>
                      <a:r>
                        <a:rPr lang="en-ZA" sz="1800">
                          <a:solidFill>
                            <a:srgbClr val="FF0000"/>
                          </a:solidFill>
                          <a:effectLst/>
                          <a:latin typeface="Arial" panose="020B0604020202020204" pitchFamily="34" charset="0"/>
                          <a:ea typeface="Times New Roman" panose="02020603050405020304" pitchFamily="18" charset="0"/>
                          <a:cs typeface="Arial" panose="020B0604020202020204" pitchFamily="34" charset="0"/>
                        </a:rPr>
                        <a:t>-</a:t>
                      </a:r>
                      <a:endParaRPr lang="en-ZA" sz="2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800"/>
                        </a:spcAft>
                        <a:tabLst>
                          <a:tab pos="180340" algn="l"/>
                          <a:tab pos="540385" algn="l"/>
                          <a:tab pos="457200" algn="l"/>
                        </a:tabLst>
                      </a:pPr>
                      <a:r>
                        <a:rPr lang="en-ZA" sz="18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a:t>
                      </a:r>
                      <a:endParaRPr lang="en-ZA" sz="2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ts val="1300"/>
                        </a:lnSpc>
                        <a:spcAft>
                          <a:spcPts val="800"/>
                        </a:spcAft>
                        <a:tabLst>
                          <a:tab pos="180340" algn="l"/>
                          <a:tab pos="540385" algn="l"/>
                          <a:tab pos="457200" algn="l"/>
                        </a:tabLst>
                      </a:pPr>
                      <a:r>
                        <a:rPr lang="en-ZA" sz="1800" b="1">
                          <a:solidFill>
                            <a:srgbClr val="FF0000"/>
                          </a:solidFill>
                          <a:effectLst/>
                          <a:latin typeface="Arial" panose="020B0604020202020204" pitchFamily="34" charset="0"/>
                          <a:ea typeface="Times New Roman" panose="02020603050405020304" pitchFamily="18" charset="0"/>
                          <a:cs typeface="Arial" panose="020B0604020202020204" pitchFamily="34" charset="0"/>
                        </a:rPr>
                        <a:t>-R8,226</a:t>
                      </a:r>
                      <a:endParaRPr lang="en-ZA" sz="2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ZA"/>
                    </a:p>
                  </a:txBody>
                  <a:tcPr/>
                </a:tc>
                <a:tc gridSpan="2">
                  <a:txBody>
                    <a:bodyPr/>
                    <a:lstStyle/>
                    <a:p>
                      <a:pPr algn="ctr">
                        <a:lnSpc>
                          <a:spcPts val="1300"/>
                        </a:lnSpc>
                        <a:spcAft>
                          <a:spcPts val="800"/>
                        </a:spcAft>
                        <a:tabLst>
                          <a:tab pos="180340" algn="l"/>
                          <a:tab pos="540385" algn="l"/>
                          <a:tab pos="457200" algn="l"/>
                        </a:tabLst>
                      </a:pPr>
                      <a:r>
                        <a:rPr lang="en-ZA" sz="1800" b="1">
                          <a:solidFill>
                            <a:srgbClr val="FF0000"/>
                          </a:solidFill>
                          <a:effectLst/>
                          <a:latin typeface="Arial" panose="020B0604020202020204" pitchFamily="34" charset="0"/>
                          <a:ea typeface="Times New Roman" panose="02020603050405020304" pitchFamily="18" charset="0"/>
                          <a:cs typeface="Arial" panose="020B0604020202020204" pitchFamily="34" charset="0"/>
                        </a:rPr>
                        <a:t>-R8,895</a:t>
                      </a:r>
                      <a:endParaRPr lang="en-ZA" sz="2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ZA"/>
                    </a:p>
                  </a:txBody>
                  <a:tcPr/>
                </a:tc>
                <a:tc gridSpan="2">
                  <a:txBody>
                    <a:bodyPr/>
                    <a:lstStyle/>
                    <a:p>
                      <a:pPr algn="ctr">
                        <a:lnSpc>
                          <a:spcPts val="1300"/>
                        </a:lnSpc>
                        <a:spcAft>
                          <a:spcPts val="800"/>
                        </a:spcAft>
                        <a:tabLst>
                          <a:tab pos="180340" algn="l"/>
                          <a:tab pos="540385" algn="l"/>
                          <a:tab pos="457200" algn="l"/>
                        </a:tabLst>
                      </a:pPr>
                      <a:r>
                        <a:rPr lang="en-ZA" sz="18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-R9,337</a:t>
                      </a:r>
                      <a:endParaRPr lang="en-ZA" sz="2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ZA"/>
                    </a:p>
                  </a:txBody>
                  <a:tcPr/>
                </a:tc>
                <a:extLst>
                  <a:ext uri="{0D108BD9-81ED-4DB2-BD59-A6C34878D82A}">
                    <a16:rowId xmlns:a16="http://schemas.microsoft.com/office/drawing/2014/main" val="2708821100"/>
                  </a:ext>
                </a:extLst>
              </a:tr>
            </a:tbl>
          </a:graphicData>
        </a:graphic>
      </p:graphicFrame>
      <p:sp>
        <p:nvSpPr>
          <p:cNvPr id="19" name="Rectangle 4">
            <a:extLst>
              <a:ext uri="{FF2B5EF4-FFF2-40B4-BE49-F238E27FC236}">
                <a16:creationId xmlns:a16="http://schemas.microsoft.com/office/drawing/2014/main" id="{2116A562-F2EC-C3D8-39A6-FE7F5FEE9497}"/>
              </a:ext>
            </a:extLst>
          </p:cNvPr>
          <p:cNvSpPr>
            <a:spLocks noChangeArrowheads="1"/>
          </p:cNvSpPr>
          <p:nvPr/>
        </p:nvSpPr>
        <p:spPr bwMode="auto">
          <a:xfrm flipV="1">
            <a:off x="8478838" y="7440342"/>
            <a:ext cx="24613167"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ZA" altLang="en-US" sz="1800" b="0" i="0" u="none" strike="noStrike" cap="none" normalizeH="0" baseline="0">
                <a:ln>
                  <a:noFill/>
                </a:ln>
                <a:solidFill>
                  <a:schemeClr val="tx1"/>
                </a:solidFill>
                <a:effectLst/>
                <a:latin typeface="Arial" panose="020B0604020202020204" pitchFamily="34" charset="0"/>
              </a:rPr>
            </a:br>
            <a:endParaRPr kumimoji="0" lang="en-ZA"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22" name="Table 21">
            <a:extLst>
              <a:ext uri="{FF2B5EF4-FFF2-40B4-BE49-F238E27FC236}">
                <a16:creationId xmlns:a16="http://schemas.microsoft.com/office/drawing/2014/main" id="{2C6A7F12-CA8F-2A4B-9024-7F420F649ECA}"/>
              </a:ext>
            </a:extLst>
          </p:cNvPr>
          <p:cNvGraphicFramePr>
            <a:graphicFrameLocks noGrp="1"/>
          </p:cNvGraphicFramePr>
          <p:nvPr>
            <p:extLst>
              <p:ext uri="{D42A27DB-BD31-4B8C-83A1-F6EECF244321}">
                <p14:modId xmlns:p14="http://schemas.microsoft.com/office/powerpoint/2010/main" val="896604998"/>
              </p:ext>
            </p:extLst>
          </p:nvPr>
        </p:nvGraphicFramePr>
        <p:xfrm>
          <a:off x="4572001" y="5342021"/>
          <a:ext cx="18368209" cy="7305279"/>
        </p:xfrm>
        <a:graphic>
          <a:graphicData uri="http://schemas.openxmlformats.org/drawingml/2006/table">
            <a:tbl>
              <a:tblPr firstRow="1" firstCol="1" bandRow="1"/>
              <a:tblGrid>
                <a:gridCol w="3988435">
                  <a:extLst>
                    <a:ext uri="{9D8B030D-6E8A-4147-A177-3AD203B41FA5}">
                      <a16:colId xmlns:a16="http://schemas.microsoft.com/office/drawing/2014/main" val="3806923291"/>
                    </a:ext>
                  </a:extLst>
                </a:gridCol>
                <a:gridCol w="3988435">
                  <a:extLst>
                    <a:ext uri="{9D8B030D-6E8A-4147-A177-3AD203B41FA5}">
                      <a16:colId xmlns:a16="http://schemas.microsoft.com/office/drawing/2014/main" val="4268205210"/>
                    </a:ext>
                  </a:extLst>
                </a:gridCol>
                <a:gridCol w="1484477">
                  <a:extLst>
                    <a:ext uri="{9D8B030D-6E8A-4147-A177-3AD203B41FA5}">
                      <a16:colId xmlns:a16="http://schemas.microsoft.com/office/drawing/2014/main" val="3470973786"/>
                    </a:ext>
                  </a:extLst>
                </a:gridCol>
                <a:gridCol w="1484477">
                  <a:extLst>
                    <a:ext uri="{9D8B030D-6E8A-4147-A177-3AD203B41FA5}">
                      <a16:colId xmlns:a16="http://schemas.microsoft.com/office/drawing/2014/main" val="531503683"/>
                    </a:ext>
                  </a:extLst>
                </a:gridCol>
                <a:gridCol w="1484477">
                  <a:extLst>
                    <a:ext uri="{9D8B030D-6E8A-4147-A177-3AD203B41FA5}">
                      <a16:colId xmlns:a16="http://schemas.microsoft.com/office/drawing/2014/main" val="710656897"/>
                    </a:ext>
                  </a:extLst>
                </a:gridCol>
                <a:gridCol w="1484477">
                  <a:extLst>
                    <a:ext uri="{9D8B030D-6E8A-4147-A177-3AD203B41FA5}">
                      <a16:colId xmlns:a16="http://schemas.microsoft.com/office/drawing/2014/main" val="3968906060"/>
                    </a:ext>
                  </a:extLst>
                </a:gridCol>
                <a:gridCol w="1484477">
                  <a:extLst>
                    <a:ext uri="{9D8B030D-6E8A-4147-A177-3AD203B41FA5}">
                      <a16:colId xmlns:a16="http://schemas.microsoft.com/office/drawing/2014/main" val="3484279246"/>
                    </a:ext>
                  </a:extLst>
                </a:gridCol>
                <a:gridCol w="1484477">
                  <a:extLst>
                    <a:ext uri="{9D8B030D-6E8A-4147-A177-3AD203B41FA5}">
                      <a16:colId xmlns:a16="http://schemas.microsoft.com/office/drawing/2014/main" val="358010553"/>
                    </a:ext>
                  </a:extLst>
                </a:gridCol>
                <a:gridCol w="1484477">
                  <a:extLst>
                    <a:ext uri="{9D8B030D-6E8A-4147-A177-3AD203B41FA5}">
                      <a16:colId xmlns:a16="http://schemas.microsoft.com/office/drawing/2014/main" val="2586228028"/>
                    </a:ext>
                  </a:extLst>
                </a:gridCol>
              </a:tblGrid>
              <a:tr h="552835">
                <a:tc rowSpan="2">
                  <a:txBody>
                    <a:bodyPr/>
                    <a:lstStyle/>
                    <a:p>
                      <a:pPr algn="ctr">
                        <a:lnSpc>
                          <a:spcPct val="115000"/>
                        </a:lnSpc>
                        <a:spcAft>
                          <a:spcPts val="800"/>
                        </a:spcAft>
                        <a:tabLst>
                          <a:tab pos="180340" algn="l"/>
                          <a:tab pos="540385" algn="l"/>
                          <a:tab pos="457200" algn="l"/>
                        </a:tabLst>
                      </a:pPr>
                      <a:r>
                        <a:rPr lang="en-GB" sz="2000" b="1"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Economic Classification</a:t>
                      </a:r>
                      <a:endParaRPr lang="en-ZA" sz="2800" kern="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rowSpan="2">
                  <a:txBody>
                    <a:bodyPr/>
                    <a:lstStyle/>
                    <a:p>
                      <a:pPr algn="ctr">
                        <a:lnSpc>
                          <a:spcPct val="115000"/>
                        </a:lnSpc>
                        <a:spcAft>
                          <a:spcPts val="800"/>
                        </a:spcAft>
                        <a:tabLst>
                          <a:tab pos="180340" algn="l"/>
                          <a:tab pos="540385" algn="l"/>
                          <a:tab pos="457200" algn="l"/>
                        </a:tabLst>
                      </a:pPr>
                      <a:r>
                        <a:rPr lang="en-GB" sz="2000" b="1"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Economic Classification 3</a:t>
                      </a:r>
                      <a:r>
                        <a:rPr lang="en-GB" sz="2000" b="1" kern="100" baseline="30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rd</a:t>
                      </a:r>
                      <a:r>
                        <a:rPr lang="en-GB" sz="2000" b="1"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Level</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algn="ctr">
                        <a:lnSpc>
                          <a:spcPct val="115000"/>
                        </a:lnSpc>
                        <a:spcAft>
                          <a:spcPts val="800"/>
                        </a:spcAft>
                        <a:tabLst>
                          <a:tab pos="180340" algn="l"/>
                          <a:tab pos="540385" algn="l"/>
                          <a:tab pos="457200" algn="l"/>
                        </a:tabLst>
                      </a:pPr>
                      <a:r>
                        <a:rPr lang="en-GB" sz="2000" b="1"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2019/20</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algn="ctr">
                        <a:lnSpc>
                          <a:spcPct val="115000"/>
                        </a:lnSpc>
                        <a:spcAft>
                          <a:spcPts val="800"/>
                        </a:spcAft>
                        <a:tabLst>
                          <a:tab pos="180340" algn="l"/>
                          <a:tab pos="540385" algn="l"/>
                          <a:tab pos="457200" algn="l"/>
                        </a:tabLst>
                      </a:pPr>
                      <a:r>
                        <a:rPr lang="en-GB" sz="2000" b="1"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2020/21</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algn="ctr">
                        <a:lnSpc>
                          <a:spcPct val="115000"/>
                        </a:lnSpc>
                        <a:spcAft>
                          <a:spcPts val="800"/>
                        </a:spcAft>
                        <a:tabLst>
                          <a:tab pos="180340" algn="l"/>
                          <a:tab pos="540385" algn="l"/>
                          <a:tab pos="457200" algn="l"/>
                        </a:tabLst>
                      </a:pPr>
                      <a:r>
                        <a:rPr lang="en-GB" sz="2000" b="1"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2021/22</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algn="ctr">
                        <a:lnSpc>
                          <a:spcPct val="115000"/>
                        </a:lnSpc>
                        <a:spcAft>
                          <a:spcPts val="800"/>
                        </a:spcAft>
                        <a:tabLst>
                          <a:tab pos="180340" algn="l"/>
                          <a:tab pos="540385" algn="l"/>
                          <a:tab pos="457200" algn="l"/>
                        </a:tabLst>
                      </a:pPr>
                      <a:r>
                        <a:rPr lang="en-GB" sz="2000" b="1"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2022/23</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algn="ctr">
                        <a:lnSpc>
                          <a:spcPct val="115000"/>
                        </a:lnSpc>
                        <a:spcAft>
                          <a:spcPts val="800"/>
                        </a:spcAft>
                        <a:tabLst>
                          <a:tab pos="180340" algn="l"/>
                          <a:tab pos="540385" algn="l"/>
                          <a:tab pos="457200" algn="l"/>
                        </a:tabLst>
                      </a:pPr>
                      <a:r>
                        <a:rPr lang="en-GB" sz="2000" b="1"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2023/24</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algn="ctr">
                        <a:lnSpc>
                          <a:spcPct val="115000"/>
                        </a:lnSpc>
                        <a:spcAft>
                          <a:spcPts val="800"/>
                        </a:spcAft>
                        <a:tabLst>
                          <a:tab pos="180340" algn="l"/>
                          <a:tab pos="540385" algn="l"/>
                          <a:tab pos="457200" algn="l"/>
                        </a:tabLst>
                      </a:pPr>
                      <a:r>
                        <a:rPr lang="en-GB" sz="2000" b="1"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2024/25</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algn="ctr">
                        <a:lnSpc>
                          <a:spcPct val="115000"/>
                        </a:lnSpc>
                        <a:spcAft>
                          <a:spcPts val="800"/>
                        </a:spcAft>
                        <a:tabLst>
                          <a:tab pos="180340" algn="l"/>
                          <a:tab pos="540385" algn="l"/>
                          <a:tab pos="457200" algn="l"/>
                        </a:tabLst>
                      </a:pPr>
                      <a:r>
                        <a:rPr lang="en-GB" sz="2000" b="1"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2025/26</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extLst>
                  <a:ext uri="{0D108BD9-81ED-4DB2-BD59-A6C34878D82A}">
                    <a16:rowId xmlns:a16="http://schemas.microsoft.com/office/drawing/2014/main" val="4195235731"/>
                  </a:ext>
                </a:extLst>
              </a:tr>
              <a:tr h="552835">
                <a:tc vMerge="1">
                  <a:txBody>
                    <a:bodyPr/>
                    <a:lstStyle/>
                    <a:p>
                      <a:endParaRPr lang="en-ZA"/>
                    </a:p>
                  </a:txBody>
                  <a:tcPr/>
                </a:tc>
                <a:tc vMerge="1">
                  <a:txBody>
                    <a:bodyPr/>
                    <a:lstStyle/>
                    <a:p>
                      <a:endParaRPr lang="en-ZA"/>
                    </a:p>
                  </a:txBody>
                  <a:tcPr/>
                </a:tc>
                <a:tc>
                  <a:txBody>
                    <a:bodyPr/>
                    <a:lstStyle/>
                    <a:p>
                      <a:pPr algn="ctr">
                        <a:lnSpc>
                          <a:spcPct val="115000"/>
                        </a:lnSpc>
                        <a:spcAft>
                          <a:spcPts val="800"/>
                        </a:spcAft>
                        <a:tabLst>
                          <a:tab pos="180340" algn="l"/>
                          <a:tab pos="540385" algn="l"/>
                          <a:tab pos="457200" algn="l"/>
                        </a:tabLst>
                      </a:pPr>
                      <a:r>
                        <a:rPr lang="en-GB" sz="2000" b="1"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R’000</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algn="ctr">
                        <a:lnSpc>
                          <a:spcPct val="115000"/>
                        </a:lnSpc>
                        <a:spcAft>
                          <a:spcPts val="800"/>
                        </a:spcAft>
                        <a:tabLst>
                          <a:tab pos="180340" algn="l"/>
                          <a:tab pos="540385" algn="l"/>
                          <a:tab pos="457200" algn="l"/>
                        </a:tabLst>
                      </a:pPr>
                      <a:r>
                        <a:rPr lang="en-GB" sz="2000" b="1"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R’000</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algn="ctr">
                        <a:lnSpc>
                          <a:spcPct val="115000"/>
                        </a:lnSpc>
                        <a:spcAft>
                          <a:spcPts val="800"/>
                        </a:spcAft>
                        <a:tabLst>
                          <a:tab pos="180340" algn="l"/>
                          <a:tab pos="540385" algn="l"/>
                          <a:tab pos="457200" algn="l"/>
                        </a:tabLst>
                      </a:pPr>
                      <a:r>
                        <a:rPr lang="en-GB" sz="2000" b="1"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R’000</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algn="ctr">
                        <a:lnSpc>
                          <a:spcPct val="115000"/>
                        </a:lnSpc>
                        <a:spcAft>
                          <a:spcPts val="800"/>
                        </a:spcAft>
                        <a:tabLst>
                          <a:tab pos="180340" algn="l"/>
                          <a:tab pos="540385" algn="l"/>
                          <a:tab pos="457200" algn="l"/>
                        </a:tabLst>
                      </a:pPr>
                      <a:r>
                        <a:rPr lang="en-GB" sz="2000" b="1"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R’000</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algn="ctr">
                        <a:lnSpc>
                          <a:spcPct val="115000"/>
                        </a:lnSpc>
                        <a:spcAft>
                          <a:spcPts val="800"/>
                        </a:spcAft>
                        <a:tabLst>
                          <a:tab pos="180340" algn="l"/>
                          <a:tab pos="540385" algn="l"/>
                          <a:tab pos="457200" algn="l"/>
                        </a:tabLst>
                      </a:pPr>
                      <a:r>
                        <a:rPr lang="en-GB" sz="2000" b="1"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R’000</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algn="ctr">
                        <a:lnSpc>
                          <a:spcPct val="115000"/>
                        </a:lnSpc>
                        <a:spcAft>
                          <a:spcPts val="800"/>
                        </a:spcAft>
                        <a:tabLst>
                          <a:tab pos="180340" algn="l"/>
                          <a:tab pos="540385" algn="l"/>
                          <a:tab pos="457200" algn="l"/>
                        </a:tabLst>
                      </a:pPr>
                      <a:r>
                        <a:rPr lang="en-GB" sz="2000" b="1"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R’000</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algn="ctr">
                        <a:lnSpc>
                          <a:spcPct val="115000"/>
                        </a:lnSpc>
                        <a:spcAft>
                          <a:spcPts val="800"/>
                        </a:spcAft>
                        <a:tabLst>
                          <a:tab pos="180340" algn="l"/>
                          <a:tab pos="540385" algn="l"/>
                          <a:tab pos="457200" algn="l"/>
                        </a:tabLst>
                      </a:pPr>
                      <a:r>
                        <a:rPr lang="en-GB" sz="2000" b="1"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R’000</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extLst>
                  <a:ext uri="{0D108BD9-81ED-4DB2-BD59-A6C34878D82A}">
                    <a16:rowId xmlns:a16="http://schemas.microsoft.com/office/drawing/2014/main" val="785841673"/>
                  </a:ext>
                </a:extLst>
              </a:tr>
              <a:tr h="552835">
                <a:tc rowSpan="2">
                  <a:txBody>
                    <a:bodyPr/>
                    <a:lstStyle/>
                    <a:p>
                      <a:pPr algn="l">
                        <a:lnSpc>
                          <a:spcPct val="115000"/>
                        </a:lnSpc>
                        <a:spcAft>
                          <a:spcPts val="800"/>
                        </a:spcAft>
                        <a:tabLst>
                          <a:tab pos="180340" algn="l"/>
                          <a:tab pos="540385" algn="l"/>
                          <a:tab pos="457200" algn="l"/>
                        </a:tabLst>
                      </a:pPr>
                      <a:r>
                        <a:rPr lang="en-GB" sz="2000" kern="100">
                          <a:effectLst/>
                          <a:latin typeface="Arial" panose="020B0604020202020204" pitchFamily="34" charset="0"/>
                          <a:ea typeface="Times New Roman" panose="02020603050405020304" pitchFamily="18" charset="0"/>
                          <a:cs typeface="Arial" panose="020B0604020202020204" pitchFamily="34" charset="0"/>
                        </a:rPr>
                        <a:t>Payments</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800"/>
                        </a:spcAft>
                        <a:tabLst>
                          <a:tab pos="180340" algn="l"/>
                          <a:tab pos="540385" algn="l"/>
                          <a:tab pos="457200" algn="l"/>
                        </a:tabLst>
                      </a:pPr>
                      <a:r>
                        <a:rPr lang="en-GB" sz="2000" kern="100">
                          <a:effectLst/>
                          <a:latin typeface="Arial" panose="020B0604020202020204" pitchFamily="34" charset="0"/>
                          <a:ea typeface="Times New Roman" panose="02020603050405020304" pitchFamily="18" charset="0"/>
                          <a:cs typeface="Arial" panose="020B0604020202020204" pitchFamily="34" charset="0"/>
                        </a:rPr>
                        <a:t>Compensation of Employees</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800"/>
                        </a:spcAft>
                        <a:tabLst>
                          <a:tab pos="180340" algn="l"/>
                          <a:tab pos="540385" algn="l"/>
                          <a:tab pos="457200" algn="l"/>
                        </a:tabLst>
                      </a:pPr>
                      <a:r>
                        <a:rPr lang="en-GB" sz="2000" kern="100">
                          <a:effectLst/>
                          <a:latin typeface="Arial" panose="020B0604020202020204" pitchFamily="34" charset="0"/>
                          <a:ea typeface="Times New Roman" panose="02020603050405020304" pitchFamily="18" charset="0"/>
                          <a:cs typeface="Arial" panose="020B0604020202020204" pitchFamily="34" charset="0"/>
                        </a:rPr>
                        <a:t>41,514</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800"/>
                        </a:spcAft>
                        <a:tabLst>
                          <a:tab pos="180340" algn="l"/>
                          <a:tab pos="540385" algn="l"/>
                          <a:tab pos="457200" algn="l"/>
                        </a:tabLst>
                      </a:pPr>
                      <a:r>
                        <a:rPr lang="en-GB" sz="2000" kern="100">
                          <a:effectLst/>
                          <a:latin typeface="Arial" panose="020B0604020202020204" pitchFamily="34" charset="0"/>
                          <a:ea typeface="Times New Roman" panose="02020603050405020304" pitchFamily="18" charset="0"/>
                          <a:cs typeface="Arial" panose="020B0604020202020204" pitchFamily="34" charset="0"/>
                        </a:rPr>
                        <a:t>42,951</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800"/>
                        </a:spcAft>
                        <a:tabLst>
                          <a:tab pos="180340" algn="l"/>
                          <a:tab pos="540385" algn="l"/>
                          <a:tab pos="457200" algn="l"/>
                        </a:tabLst>
                      </a:pPr>
                      <a:r>
                        <a:rPr lang="en-GB" sz="2000" kern="100">
                          <a:effectLst/>
                          <a:latin typeface="Arial" panose="020B0604020202020204" pitchFamily="34" charset="0"/>
                          <a:ea typeface="Times New Roman" panose="02020603050405020304" pitchFamily="18" charset="0"/>
                          <a:cs typeface="Arial" panose="020B0604020202020204" pitchFamily="34" charset="0"/>
                        </a:rPr>
                        <a:t>43,868</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800"/>
                        </a:spcAft>
                        <a:tabLst>
                          <a:tab pos="180340" algn="l"/>
                          <a:tab pos="540385" algn="l"/>
                          <a:tab pos="457200" algn="l"/>
                        </a:tabLst>
                      </a:pPr>
                      <a:r>
                        <a:rPr lang="en-GB" sz="2000" kern="100">
                          <a:effectLst/>
                          <a:latin typeface="Arial" panose="020B0604020202020204" pitchFamily="34" charset="0"/>
                          <a:ea typeface="Times New Roman" panose="02020603050405020304" pitchFamily="18" charset="0"/>
                          <a:cs typeface="Arial" panose="020B0604020202020204" pitchFamily="34" charset="0"/>
                        </a:rPr>
                        <a:t>40,461</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800"/>
                        </a:spcAft>
                        <a:tabLst>
                          <a:tab pos="180340" algn="l"/>
                          <a:tab pos="540385" algn="l"/>
                          <a:tab pos="457200" algn="l"/>
                        </a:tabLst>
                      </a:pPr>
                      <a:r>
                        <a:rPr lang="en-GB" sz="2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40,164</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a:txBody>
                    <a:bodyPr/>
                    <a:lstStyle/>
                    <a:p>
                      <a:pPr algn="r">
                        <a:lnSpc>
                          <a:spcPct val="115000"/>
                        </a:lnSpc>
                        <a:spcAft>
                          <a:spcPts val="800"/>
                        </a:spcAft>
                        <a:tabLst>
                          <a:tab pos="180340" algn="l"/>
                          <a:tab pos="540385" algn="l"/>
                          <a:tab pos="457200" algn="l"/>
                        </a:tabLst>
                      </a:pPr>
                      <a:r>
                        <a:rPr lang="en-GB" sz="2000" kern="100">
                          <a:effectLst/>
                          <a:latin typeface="Arial" panose="020B0604020202020204" pitchFamily="34" charset="0"/>
                          <a:ea typeface="Times New Roman" panose="02020603050405020304" pitchFamily="18" charset="0"/>
                          <a:cs typeface="Arial" panose="020B0604020202020204" pitchFamily="34" charset="0"/>
                        </a:rPr>
                        <a:t>41,934</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800"/>
                        </a:spcAft>
                        <a:tabLst>
                          <a:tab pos="180340" algn="l"/>
                          <a:tab pos="540385" algn="l"/>
                          <a:tab pos="457200" algn="l"/>
                        </a:tabLst>
                      </a:pPr>
                      <a:r>
                        <a:rPr lang="en-GB" sz="2000" kern="100">
                          <a:effectLst/>
                          <a:latin typeface="Arial" panose="020B0604020202020204" pitchFamily="34" charset="0"/>
                          <a:ea typeface="Times New Roman" panose="02020603050405020304" pitchFamily="18" charset="0"/>
                          <a:cs typeface="Arial" panose="020B0604020202020204" pitchFamily="34" charset="0"/>
                        </a:rPr>
                        <a:t>44,056</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91150863"/>
                  </a:ext>
                </a:extLst>
              </a:tr>
              <a:tr h="552835">
                <a:tc vMerge="1">
                  <a:txBody>
                    <a:bodyPr/>
                    <a:lstStyle/>
                    <a:p>
                      <a:endParaRPr lang="en-ZA"/>
                    </a:p>
                  </a:txBody>
                  <a:tcPr/>
                </a:tc>
                <a:tc>
                  <a:txBody>
                    <a:bodyPr/>
                    <a:lstStyle/>
                    <a:p>
                      <a:pPr algn="l">
                        <a:lnSpc>
                          <a:spcPct val="115000"/>
                        </a:lnSpc>
                        <a:spcAft>
                          <a:spcPts val="800"/>
                        </a:spcAft>
                        <a:tabLst>
                          <a:tab pos="180340" algn="l"/>
                          <a:tab pos="540385" algn="l"/>
                          <a:tab pos="457200" algn="l"/>
                        </a:tabLst>
                      </a:pPr>
                      <a:r>
                        <a:rPr lang="en-GB" sz="2000" kern="100">
                          <a:effectLst/>
                          <a:latin typeface="Arial" panose="020B0604020202020204" pitchFamily="34" charset="0"/>
                          <a:ea typeface="Times New Roman" panose="02020603050405020304" pitchFamily="18" charset="0"/>
                          <a:cs typeface="Arial" panose="020B0604020202020204" pitchFamily="34" charset="0"/>
                        </a:rPr>
                        <a:t>Goods and Services</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800"/>
                        </a:spcAft>
                        <a:tabLst>
                          <a:tab pos="180340" algn="l"/>
                          <a:tab pos="540385" algn="l"/>
                          <a:tab pos="457200" algn="l"/>
                        </a:tabLst>
                      </a:pPr>
                      <a:r>
                        <a:rPr lang="en-GB" sz="2000" kern="100">
                          <a:effectLst/>
                          <a:latin typeface="Arial" panose="020B0604020202020204" pitchFamily="34" charset="0"/>
                          <a:ea typeface="Times New Roman" panose="02020603050405020304" pitchFamily="18" charset="0"/>
                          <a:cs typeface="Arial" panose="020B0604020202020204" pitchFamily="34" charset="0"/>
                        </a:rPr>
                        <a:t>10,134</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800"/>
                        </a:spcAft>
                        <a:tabLst>
                          <a:tab pos="180340" algn="l"/>
                          <a:tab pos="540385" algn="l"/>
                          <a:tab pos="457200" algn="l"/>
                        </a:tabLst>
                      </a:pPr>
                      <a:r>
                        <a:rPr lang="en-GB" sz="2000" kern="100">
                          <a:effectLst/>
                          <a:latin typeface="Arial" panose="020B0604020202020204" pitchFamily="34" charset="0"/>
                          <a:ea typeface="Times New Roman" panose="02020603050405020304" pitchFamily="18" charset="0"/>
                          <a:cs typeface="Arial" panose="020B0604020202020204" pitchFamily="34" charset="0"/>
                        </a:rPr>
                        <a:t>6,512</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800"/>
                        </a:spcAft>
                        <a:tabLst>
                          <a:tab pos="180340" algn="l"/>
                          <a:tab pos="540385" algn="l"/>
                          <a:tab pos="457200" algn="l"/>
                        </a:tabLst>
                      </a:pPr>
                      <a:r>
                        <a:rPr lang="en-GB" sz="2000" kern="100">
                          <a:effectLst/>
                          <a:latin typeface="Arial" panose="020B0604020202020204" pitchFamily="34" charset="0"/>
                          <a:ea typeface="Times New Roman" panose="02020603050405020304" pitchFamily="18" charset="0"/>
                          <a:cs typeface="Arial" panose="020B0604020202020204" pitchFamily="34" charset="0"/>
                        </a:rPr>
                        <a:t>6,376</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800"/>
                        </a:spcAft>
                        <a:tabLst>
                          <a:tab pos="180340" algn="l"/>
                          <a:tab pos="540385" algn="l"/>
                          <a:tab pos="457200" algn="l"/>
                        </a:tabLst>
                      </a:pPr>
                      <a:r>
                        <a:rPr lang="en-GB" sz="2000" kern="100">
                          <a:effectLst/>
                          <a:latin typeface="Arial" panose="020B0604020202020204" pitchFamily="34" charset="0"/>
                          <a:ea typeface="Times New Roman" panose="02020603050405020304" pitchFamily="18" charset="0"/>
                          <a:cs typeface="Arial" panose="020B0604020202020204" pitchFamily="34" charset="0"/>
                        </a:rPr>
                        <a:t>24,416</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800"/>
                        </a:spcAft>
                        <a:tabLst>
                          <a:tab pos="180340" algn="l"/>
                          <a:tab pos="540385" algn="l"/>
                          <a:tab pos="457200" algn="l"/>
                        </a:tabLst>
                      </a:pPr>
                      <a:r>
                        <a:rPr lang="en-GB" sz="2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24,605</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a:txBody>
                    <a:bodyPr/>
                    <a:lstStyle/>
                    <a:p>
                      <a:pPr algn="r">
                        <a:lnSpc>
                          <a:spcPct val="115000"/>
                        </a:lnSpc>
                        <a:spcAft>
                          <a:spcPts val="800"/>
                        </a:spcAft>
                        <a:tabLst>
                          <a:tab pos="180340" algn="l"/>
                          <a:tab pos="540385" algn="l"/>
                          <a:tab pos="457200" algn="l"/>
                        </a:tabLst>
                      </a:pPr>
                      <a:r>
                        <a:rPr lang="en-GB" sz="2000" kern="100">
                          <a:effectLst/>
                          <a:latin typeface="Arial" panose="020B0604020202020204" pitchFamily="34" charset="0"/>
                          <a:ea typeface="Times New Roman" panose="02020603050405020304" pitchFamily="18" charset="0"/>
                          <a:cs typeface="Arial" panose="020B0604020202020204" pitchFamily="34" charset="0"/>
                        </a:rPr>
                        <a:t>24,615</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800"/>
                        </a:spcAft>
                        <a:tabLst>
                          <a:tab pos="180340" algn="l"/>
                          <a:tab pos="540385" algn="l"/>
                          <a:tab pos="457200" algn="l"/>
                        </a:tabLst>
                      </a:pPr>
                      <a:r>
                        <a:rPr lang="en-GB" sz="2000" kern="100" dirty="0">
                          <a:effectLst/>
                          <a:latin typeface="Arial" panose="020B0604020202020204" pitchFamily="34" charset="0"/>
                          <a:ea typeface="Times New Roman" panose="02020603050405020304" pitchFamily="18" charset="0"/>
                          <a:cs typeface="Arial" panose="020B0604020202020204" pitchFamily="34" charset="0"/>
                        </a:rPr>
                        <a:t>26,145</a:t>
                      </a:r>
                      <a:endParaRPr lang="en-ZA" sz="2800" kern="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65377083"/>
                  </a:ext>
                </a:extLst>
              </a:tr>
              <a:tr h="552835">
                <a:tc gridSpan="2">
                  <a:txBody>
                    <a:bodyPr/>
                    <a:lstStyle/>
                    <a:p>
                      <a:pPr algn="l">
                        <a:lnSpc>
                          <a:spcPct val="115000"/>
                        </a:lnSpc>
                        <a:spcAft>
                          <a:spcPts val="800"/>
                        </a:spcAft>
                        <a:tabLst>
                          <a:tab pos="180340" algn="l"/>
                          <a:tab pos="540385" algn="l"/>
                          <a:tab pos="457200" algn="l"/>
                        </a:tabLst>
                      </a:pPr>
                      <a:r>
                        <a:rPr lang="en-GB" sz="2000" b="1"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Payments Total</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hMerge="1">
                  <a:txBody>
                    <a:bodyPr/>
                    <a:lstStyle/>
                    <a:p>
                      <a:endParaRPr lang="en-ZA"/>
                    </a:p>
                  </a:txBody>
                  <a:tcPr/>
                </a:tc>
                <a:tc>
                  <a:txBody>
                    <a:bodyPr/>
                    <a:lstStyle/>
                    <a:p>
                      <a:pPr algn="r">
                        <a:lnSpc>
                          <a:spcPct val="115000"/>
                        </a:lnSpc>
                        <a:spcAft>
                          <a:spcPts val="800"/>
                        </a:spcAft>
                        <a:tabLst>
                          <a:tab pos="180340" algn="l"/>
                          <a:tab pos="540385" algn="l"/>
                          <a:tab pos="457200" algn="l"/>
                        </a:tabLst>
                      </a:pPr>
                      <a:r>
                        <a:rPr lang="en-GB" sz="2000" b="1"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51,647</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r">
                        <a:lnSpc>
                          <a:spcPct val="115000"/>
                        </a:lnSpc>
                        <a:spcAft>
                          <a:spcPts val="800"/>
                        </a:spcAft>
                        <a:tabLst>
                          <a:tab pos="180340" algn="l"/>
                          <a:tab pos="540385" algn="l"/>
                          <a:tab pos="457200" algn="l"/>
                        </a:tabLst>
                      </a:pPr>
                      <a:r>
                        <a:rPr lang="en-GB" sz="2000" b="1"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49,462</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r">
                        <a:lnSpc>
                          <a:spcPct val="115000"/>
                        </a:lnSpc>
                        <a:spcAft>
                          <a:spcPts val="800"/>
                        </a:spcAft>
                        <a:tabLst>
                          <a:tab pos="180340" algn="l"/>
                          <a:tab pos="540385" algn="l"/>
                          <a:tab pos="457200" algn="l"/>
                        </a:tabLst>
                      </a:pPr>
                      <a:r>
                        <a:rPr lang="en-GB" sz="2000" b="1"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50,243</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r">
                        <a:lnSpc>
                          <a:spcPct val="115000"/>
                        </a:lnSpc>
                        <a:spcAft>
                          <a:spcPts val="800"/>
                        </a:spcAft>
                        <a:tabLst>
                          <a:tab pos="180340" algn="l"/>
                          <a:tab pos="540385" algn="l"/>
                          <a:tab pos="457200" algn="l"/>
                        </a:tabLst>
                      </a:pPr>
                      <a:r>
                        <a:rPr lang="en-GB" sz="2000" b="1"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64,878</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r">
                        <a:lnSpc>
                          <a:spcPct val="115000"/>
                        </a:lnSpc>
                        <a:spcAft>
                          <a:spcPts val="800"/>
                        </a:spcAft>
                        <a:tabLst>
                          <a:tab pos="180340" algn="l"/>
                          <a:tab pos="540385" algn="l"/>
                          <a:tab pos="457200" algn="l"/>
                        </a:tabLst>
                      </a:pPr>
                      <a:r>
                        <a:rPr lang="en-GB" sz="2000" b="1"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64,769</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r">
                        <a:lnSpc>
                          <a:spcPct val="115000"/>
                        </a:lnSpc>
                        <a:spcAft>
                          <a:spcPts val="800"/>
                        </a:spcAft>
                        <a:tabLst>
                          <a:tab pos="180340" algn="l"/>
                          <a:tab pos="540385" algn="l"/>
                          <a:tab pos="457200" algn="l"/>
                        </a:tabLst>
                      </a:pPr>
                      <a:r>
                        <a:rPr lang="en-GB" sz="2000" b="1"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66,550</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r">
                        <a:lnSpc>
                          <a:spcPct val="115000"/>
                        </a:lnSpc>
                        <a:spcAft>
                          <a:spcPts val="800"/>
                        </a:spcAft>
                        <a:tabLst>
                          <a:tab pos="180340" algn="l"/>
                          <a:tab pos="540385" algn="l"/>
                          <a:tab pos="457200" algn="l"/>
                        </a:tabLst>
                      </a:pPr>
                      <a:r>
                        <a:rPr lang="en-GB" sz="2000" b="1"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70,201</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extLst>
                  <a:ext uri="{0D108BD9-81ED-4DB2-BD59-A6C34878D82A}">
                    <a16:rowId xmlns:a16="http://schemas.microsoft.com/office/drawing/2014/main" val="2679974171"/>
                  </a:ext>
                </a:extLst>
              </a:tr>
              <a:tr h="552835">
                <a:tc rowSpan="3">
                  <a:txBody>
                    <a:bodyPr/>
                    <a:lstStyle/>
                    <a:p>
                      <a:pPr algn="l">
                        <a:lnSpc>
                          <a:spcPct val="115000"/>
                        </a:lnSpc>
                        <a:spcAft>
                          <a:spcPts val="800"/>
                        </a:spcAft>
                        <a:tabLst>
                          <a:tab pos="180340" algn="l"/>
                          <a:tab pos="540385" algn="l"/>
                          <a:tab pos="457200" algn="l"/>
                        </a:tabLst>
                      </a:pPr>
                      <a:r>
                        <a:rPr lang="en-GB" sz="2000" kern="100">
                          <a:effectLst/>
                          <a:latin typeface="Arial" panose="020B0604020202020204" pitchFamily="34" charset="0"/>
                          <a:ea typeface="Times New Roman" panose="02020603050405020304" pitchFamily="18" charset="0"/>
                          <a:cs typeface="Arial" panose="020B0604020202020204" pitchFamily="34" charset="0"/>
                        </a:rPr>
                        <a:t>Transfers and Subsidies</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800"/>
                        </a:spcAft>
                        <a:tabLst>
                          <a:tab pos="180340" algn="l"/>
                          <a:tab pos="540385" algn="l"/>
                          <a:tab pos="457200" algn="l"/>
                        </a:tabLst>
                      </a:pPr>
                      <a:r>
                        <a:rPr lang="en-GB" sz="2000" kern="100">
                          <a:effectLst/>
                          <a:latin typeface="Arial" panose="020B0604020202020204" pitchFamily="34" charset="0"/>
                          <a:ea typeface="Times New Roman" panose="02020603050405020304" pitchFamily="18" charset="0"/>
                          <a:cs typeface="Arial" panose="020B0604020202020204" pitchFamily="34" charset="0"/>
                        </a:rPr>
                        <a:t>Departmental Agencies and Accounts</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800"/>
                        </a:spcAft>
                        <a:tabLst>
                          <a:tab pos="180340" algn="l"/>
                          <a:tab pos="540385" algn="l"/>
                          <a:tab pos="457200" algn="l"/>
                        </a:tabLst>
                      </a:pPr>
                      <a:r>
                        <a:rPr lang="en-GB" sz="2000" kern="100">
                          <a:effectLst/>
                          <a:latin typeface="Arial" panose="020B0604020202020204" pitchFamily="34" charset="0"/>
                          <a:ea typeface="Times New Roman" panose="02020603050405020304" pitchFamily="18" charset="0"/>
                          <a:cs typeface="Arial" panose="020B0604020202020204" pitchFamily="34" charset="0"/>
                        </a:rPr>
                        <a:t>1</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800"/>
                        </a:spcAft>
                        <a:tabLst>
                          <a:tab pos="180340" algn="l"/>
                          <a:tab pos="540385" algn="l"/>
                          <a:tab pos="457200" algn="l"/>
                        </a:tabLst>
                      </a:pPr>
                      <a:r>
                        <a:rPr lang="en-GB" sz="2000" kern="100">
                          <a:effectLst/>
                          <a:latin typeface="Arial" panose="020B0604020202020204" pitchFamily="34" charset="0"/>
                          <a:ea typeface="Times New Roman" panose="02020603050405020304" pitchFamily="18" charset="0"/>
                          <a:cs typeface="Arial" panose="020B0604020202020204" pitchFamily="34" charset="0"/>
                        </a:rPr>
                        <a:t>1</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800"/>
                        </a:spcAft>
                        <a:tabLst>
                          <a:tab pos="180340" algn="l"/>
                          <a:tab pos="540385" algn="l"/>
                          <a:tab pos="457200" algn="l"/>
                        </a:tabLst>
                      </a:pPr>
                      <a:r>
                        <a:rPr lang="en-GB" sz="2000" kern="100">
                          <a:effectLst/>
                          <a:latin typeface="Arial" panose="020B0604020202020204" pitchFamily="34" charset="0"/>
                          <a:ea typeface="Times New Roman" panose="02020603050405020304" pitchFamily="18" charset="0"/>
                          <a:cs typeface="Arial" panose="020B0604020202020204" pitchFamily="34" charset="0"/>
                        </a:rPr>
                        <a:t>1</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800"/>
                        </a:spcAft>
                        <a:tabLst>
                          <a:tab pos="180340" algn="l"/>
                          <a:tab pos="540385" algn="l"/>
                          <a:tab pos="457200" algn="l"/>
                        </a:tabLst>
                      </a:pPr>
                      <a:r>
                        <a:rPr lang="en-GB" sz="2000" kern="100">
                          <a:effectLst/>
                          <a:latin typeface="Arial" panose="020B0604020202020204" pitchFamily="34" charset="0"/>
                          <a:ea typeface="Times New Roman" panose="02020603050405020304" pitchFamily="18" charset="0"/>
                          <a:cs typeface="Arial" panose="020B0604020202020204" pitchFamily="34" charset="0"/>
                        </a:rPr>
                        <a:t>1</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800"/>
                        </a:spcAft>
                        <a:tabLst>
                          <a:tab pos="180340" algn="l"/>
                          <a:tab pos="540385" algn="l"/>
                          <a:tab pos="457200" algn="l"/>
                        </a:tabLst>
                      </a:pPr>
                      <a:r>
                        <a:rPr lang="en-GB" sz="2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a:txBody>
                    <a:bodyPr/>
                    <a:lstStyle/>
                    <a:p>
                      <a:pPr algn="r">
                        <a:lnSpc>
                          <a:spcPct val="115000"/>
                        </a:lnSpc>
                        <a:spcAft>
                          <a:spcPts val="800"/>
                        </a:spcAft>
                        <a:tabLst>
                          <a:tab pos="180340" algn="l"/>
                          <a:tab pos="540385" algn="l"/>
                          <a:tab pos="457200" algn="l"/>
                        </a:tabLst>
                      </a:pPr>
                      <a:r>
                        <a:rPr lang="en-GB" sz="2000" kern="100">
                          <a:effectLst/>
                          <a:latin typeface="Arial" panose="020B0604020202020204" pitchFamily="34" charset="0"/>
                          <a:ea typeface="Times New Roman" panose="02020603050405020304" pitchFamily="18" charset="0"/>
                          <a:cs typeface="Arial" panose="020B0604020202020204" pitchFamily="34" charset="0"/>
                        </a:rPr>
                        <a:t>1</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800"/>
                        </a:spcAft>
                        <a:tabLst>
                          <a:tab pos="180340" algn="l"/>
                          <a:tab pos="540385" algn="l"/>
                          <a:tab pos="457200" algn="l"/>
                        </a:tabLst>
                      </a:pPr>
                      <a:r>
                        <a:rPr lang="en-GB" sz="2000" kern="100">
                          <a:effectLst/>
                          <a:latin typeface="Arial" panose="020B0604020202020204" pitchFamily="34" charset="0"/>
                          <a:ea typeface="Times New Roman" panose="02020603050405020304" pitchFamily="18" charset="0"/>
                          <a:cs typeface="Arial" panose="020B0604020202020204" pitchFamily="34" charset="0"/>
                        </a:rPr>
                        <a:t>1</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0299295"/>
                  </a:ext>
                </a:extLst>
              </a:tr>
              <a:tr h="552835">
                <a:tc vMerge="1">
                  <a:txBody>
                    <a:bodyPr/>
                    <a:lstStyle/>
                    <a:p>
                      <a:endParaRPr lang="en-ZA"/>
                    </a:p>
                  </a:txBody>
                  <a:tcPr/>
                </a:tc>
                <a:tc>
                  <a:txBody>
                    <a:bodyPr/>
                    <a:lstStyle/>
                    <a:p>
                      <a:pPr algn="l">
                        <a:lnSpc>
                          <a:spcPct val="115000"/>
                        </a:lnSpc>
                        <a:spcAft>
                          <a:spcPts val="800"/>
                        </a:spcAft>
                        <a:tabLst>
                          <a:tab pos="180340" algn="l"/>
                          <a:tab pos="540385" algn="l"/>
                          <a:tab pos="457200" algn="l"/>
                        </a:tabLst>
                      </a:pPr>
                      <a:r>
                        <a:rPr lang="en-GB" sz="2000" kern="100">
                          <a:effectLst/>
                          <a:latin typeface="Arial" panose="020B0604020202020204" pitchFamily="34" charset="0"/>
                          <a:ea typeface="Times New Roman" panose="02020603050405020304" pitchFamily="18" charset="0"/>
                          <a:cs typeface="Arial" panose="020B0604020202020204" pitchFamily="34" charset="0"/>
                        </a:rPr>
                        <a:t>Households (HH)</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800"/>
                        </a:spcAft>
                        <a:tabLst>
                          <a:tab pos="180340" algn="l"/>
                          <a:tab pos="540385" algn="l"/>
                          <a:tab pos="457200" algn="l"/>
                        </a:tabLst>
                      </a:pPr>
                      <a:r>
                        <a:rPr lang="en-GB" sz="2000" kern="100">
                          <a:effectLst/>
                          <a:latin typeface="Arial" panose="020B0604020202020204" pitchFamily="34" charset="0"/>
                          <a:ea typeface="Times New Roman" panose="02020603050405020304" pitchFamily="18" charset="0"/>
                          <a:cs typeface="Arial" panose="020B0604020202020204" pitchFamily="34" charset="0"/>
                        </a:rPr>
                        <a:t>728</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800"/>
                        </a:spcAft>
                        <a:tabLst>
                          <a:tab pos="180340" algn="l"/>
                          <a:tab pos="540385" algn="l"/>
                          <a:tab pos="457200" algn="l"/>
                        </a:tabLst>
                      </a:pPr>
                      <a:r>
                        <a:rPr lang="en-GB" sz="2000" kern="100">
                          <a:effectLst/>
                          <a:latin typeface="Arial" panose="020B0604020202020204" pitchFamily="34" charset="0"/>
                          <a:ea typeface="Times New Roman" panose="02020603050405020304" pitchFamily="18" charset="0"/>
                          <a:cs typeface="Arial" panose="020B0604020202020204" pitchFamily="34" charset="0"/>
                        </a:rPr>
                        <a:t>8</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800"/>
                        </a:spcAft>
                        <a:tabLst>
                          <a:tab pos="180340" algn="l"/>
                          <a:tab pos="540385" algn="l"/>
                          <a:tab pos="457200" algn="l"/>
                        </a:tabLst>
                      </a:pPr>
                      <a:r>
                        <a:rPr lang="en-GB" sz="2000" kern="100">
                          <a:effectLst/>
                          <a:latin typeface="Arial" panose="020B0604020202020204" pitchFamily="34" charset="0"/>
                          <a:ea typeface="Times New Roman" panose="02020603050405020304" pitchFamily="18" charset="0"/>
                          <a:cs typeface="Arial" panose="020B0604020202020204" pitchFamily="34" charset="0"/>
                        </a:rPr>
                        <a:t>36</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800"/>
                        </a:spcAft>
                        <a:tabLst>
                          <a:tab pos="180340" algn="l"/>
                          <a:tab pos="540385" algn="l"/>
                          <a:tab pos="457200" algn="l"/>
                        </a:tabLst>
                      </a:pPr>
                      <a:r>
                        <a:rPr lang="en-GB" sz="2000" kern="100">
                          <a:effectLst/>
                          <a:latin typeface="Arial" panose="020B0604020202020204" pitchFamily="34" charset="0"/>
                          <a:ea typeface="Times New Roman" panose="02020603050405020304" pitchFamily="18" charset="0"/>
                          <a:cs typeface="Arial" panose="020B0604020202020204" pitchFamily="34" charset="0"/>
                        </a:rPr>
                        <a:t>140</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800"/>
                        </a:spcAft>
                        <a:tabLst>
                          <a:tab pos="180340" algn="l"/>
                          <a:tab pos="540385" algn="l"/>
                          <a:tab pos="457200" algn="l"/>
                        </a:tabLst>
                      </a:pPr>
                      <a:r>
                        <a:rPr lang="en-GB" sz="2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102</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a:txBody>
                    <a:bodyPr/>
                    <a:lstStyle/>
                    <a:p>
                      <a:pPr algn="r">
                        <a:lnSpc>
                          <a:spcPct val="115000"/>
                        </a:lnSpc>
                        <a:spcAft>
                          <a:spcPts val="800"/>
                        </a:spcAft>
                        <a:tabLst>
                          <a:tab pos="180340" algn="l"/>
                          <a:tab pos="540385" algn="l"/>
                          <a:tab pos="457200" algn="l"/>
                        </a:tabLst>
                      </a:pPr>
                      <a:r>
                        <a:rPr lang="en-GB" sz="2000" kern="100">
                          <a:effectLst/>
                          <a:latin typeface="Arial" panose="020B0604020202020204" pitchFamily="34" charset="0"/>
                          <a:ea typeface="Times New Roman" panose="02020603050405020304" pitchFamily="18" charset="0"/>
                          <a:cs typeface="Arial" panose="020B0604020202020204" pitchFamily="34" charset="0"/>
                        </a:rPr>
                        <a:t>109</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800"/>
                        </a:spcAft>
                        <a:tabLst>
                          <a:tab pos="180340" algn="l"/>
                          <a:tab pos="540385" algn="l"/>
                          <a:tab pos="457200" algn="l"/>
                        </a:tabLst>
                      </a:pPr>
                      <a:r>
                        <a:rPr lang="en-GB" sz="2000" kern="100">
                          <a:effectLst/>
                          <a:latin typeface="Arial" panose="020B0604020202020204" pitchFamily="34" charset="0"/>
                          <a:ea typeface="Times New Roman" panose="02020603050405020304" pitchFamily="18" charset="0"/>
                          <a:cs typeface="Arial" panose="020B0604020202020204" pitchFamily="34" charset="0"/>
                        </a:rPr>
                        <a:t>433</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89389236"/>
                  </a:ext>
                </a:extLst>
              </a:tr>
              <a:tr h="552835">
                <a:tc vMerge="1">
                  <a:txBody>
                    <a:bodyPr/>
                    <a:lstStyle/>
                    <a:p>
                      <a:endParaRPr lang="en-ZA"/>
                    </a:p>
                  </a:txBody>
                  <a:tcPr/>
                </a:tc>
                <a:tc>
                  <a:txBody>
                    <a:bodyPr/>
                    <a:lstStyle/>
                    <a:p>
                      <a:pPr algn="l">
                        <a:lnSpc>
                          <a:spcPct val="115000"/>
                        </a:lnSpc>
                        <a:spcAft>
                          <a:spcPts val="800"/>
                        </a:spcAft>
                        <a:tabLst>
                          <a:tab pos="180340" algn="l"/>
                          <a:tab pos="540385" algn="l"/>
                          <a:tab pos="457200" algn="l"/>
                        </a:tabLst>
                      </a:pPr>
                      <a:r>
                        <a:rPr lang="en-GB" sz="2000" kern="100">
                          <a:effectLst/>
                          <a:latin typeface="Arial" panose="020B0604020202020204" pitchFamily="34" charset="0"/>
                          <a:ea typeface="Times New Roman" panose="02020603050405020304" pitchFamily="18" charset="0"/>
                          <a:cs typeface="Arial" panose="020B0604020202020204" pitchFamily="34" charset="0"/>
                        </a:rPr>
                        <a:t>Provincial and Local Government</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800"/>
                        </a:spcAft>
                        <a:tabLst>
                          <a:tab pos="180340" algn="l"/>
                          <a:tab pos="540385" algn="l"/>
                          <a:tab pos="457200" algn="l"/>
                        </a:tabLst>
                      </a:pPr>
                      <a:r>
                        <a:rPr lang="en-GB" sz="2000" kern="100">
                          <a:effectLst/>
                          <a:latin typeface="Arial" panose="020B0604020202020204" pitchFamily="34" charset="0"/>
                          <a:ea typeface="Times New Roman" panose="02020603050405020304" pitchFamily="18" charset="0"/>
                          <a:cs typeface="Arial" panose="020B0604020202020204" pitchFamily="34" charset="0"/>
                        </a:rPr>
                        <a:t>8</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800"/>
                        </a:spcAft>
                        <a:tabLst>
                          <a:tab pos="180340" algn="l"/>
                          <a:tab pos="540385" algn="l"/>
                          <a:tab pos="457200" algn="l"/>
                        </a:tabLst>
                      </a:pPr>
                      <a:r>
                        <a:rPr lang="en-GB" sz="2000" kern="100">
                          <a:effectLst/>
                          <a:latin typeface="Arial" panose="020B0604020202020204" pitchFamily="34" charset="0"/>
                          <a:ea typeface="Times New Roman" panose="02020603050405020304" pitchFamily="18" charset="0"/>
                          <a:cs typeface="Arial" panose="020B0604020202020204" pitchFamily="34" charset="0"/>
                        </a:rPr>
                        <a:t>8</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800"/>
                        </a:spcAft>
                        <a:tabLst>
                          <a:tab pos="180340" algn="l"/>
                          <a:tab pos="540385" algn="l"/>
                          <a:tab pos="457200" algn="l"/>
                        </a:tabLst>
                      </a:pPr>
                      <a:r>
                        <a:rPr lang="en-GB" sz="2000" kern="100">
                          <a:effectLst/>
                          <a:latin typeface="Arial" panose="020B0604020202020204" pitchFamily="34" charset="0"/>
                          <a:ea typeface="Times New Roman" panose="02020603050405020304" pitchFamily="18" charset="0"/>
                          <a:cs typeface="Arial" panose="020B0604020202020204" pitchFamily="34" charset="0"/>
                        </a:rPr>
                        <a:t>10</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800"/>
                        </a:spcAft>
                        <a:tabLst>
                          <a:tab pos="180340" algn="l"/>
                          <a:tab pos="540385" algn="l"/>
                          <a:tab pos="457200" algn="l"/>
                        </a:tabLst>
                      </a:pPr>
                      <a:r>
                        <a:rPr lang="en-GB" sz="2000" kern="100">
                          <a:effectLst/>
                          <a:latin typeface="Arial" panose="020B0604020202020204" pitchFamily="34" charset="0"/>
                          <a:ea typeface="Times New Roman" panose="02020603050405020304" pitchFamily="18" charset="0"/>
                          <a:cs typeface="Arial" panose="020B0604020202020204" pitchFamily="34" charset="0"/>
                        </a:rPr>
                        <a:t>7</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800"/>
                        </a:spcAft>
                        <a:tabLst>
                          <a:tab pos="180340" algn="l"/>
                          <a:tab pos="540385" algn="l"/>
                          <a:tab pos="457200" algn="l"/>
                        </a:tabLst>
                      </a:pPr>
                      <a:r>
                        <a:rPr lang="en-GB" sz="2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12</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a:txBody>
                    <a:bodyPr/>
                    <a:lstStyle/>
                    <a:p>
                      <a:pPr algn="r">
                        <a:lnSpc>
                          <a:spcPct val="115000"/>
                        </a:lnSpc>
                        <a:spcAft>
                          <a:spcPts val="800"/>
                        </a:spcAft>
                        <a:tabLst>
                          <a:tab pos="180340" algn="l"/>
                          <a:tab pos="540385" algn="l"/>
                          <a:tab pos="457200" algn="l"/>
                        </a:tabLst>
                      </a:pPr>
                      <a:r>
                        <a:rPr lang="en-GB" sz="2000" kern="100">
                          <a:effectLst/>
                          <a:latin typeface="Arial" panose="020B0604020202020204" pitchFamily="34" charset="0"/>
                          <a:ea typeface="Times New Roman" panose="02020603050405020304" pitchFamily="18" charset="0"/>
                          <a:cs typeface="Arial" panose="020B0604020202020204" pitchFamily="34" charset="0"/>
                        </a:rPr>
                        <a:t>14</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800"/>
                        </a:spcAft>
                        <a:tabLst>
                          <a:tab pos="180340" algn="l"/>
                          <a:tab pos="540385" algn="l"/>
                          <a:tab pos="457200" algn="l"/>
                        </a:tabLst>
                      </a:pPr>
                      <a:r>
                        <a:rPr lang="en-GB" sz="2000" kern="100">
                          <a:effectLst/>
                          <a:latin typeface="Arial" panose="020B0604020202020204" pitchFamily="34" charset="0"/>
                          <a:ea typeface="Times New Roman" panose="02020603050405020304" pitchFamily="18" charset="0"/>
                          <a:cs typeface="Arial" panose="020B0604020202020204" pitchFamily="34" charset="0"/>
                        </a:rPr>
                        <a:t>15</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51157802"/>
                  </a:ext>
                </a:extLst>
              </a:tr>
              <a:tr h="552835">
                <a:tc gridSpan="2">
                  <a:txBody>
                    <a:bodyPr/>
                    <a:lstStyle/>
                    <a:p>
                      <a:pPr algn="l">
                        <a:lnSpc>
                          <a:spcPct val="115000"/>
                        </a:lnSpc>
                        <a:spcAft>
                          <a:spcPts val="800"/>
                        </a:spcAft>
                        <a:tabLst>
                          <a:tab pos="180340" algn="l"/>
                          <a:tab pos="540385" algn="l"/>
                          <a:tab pos="457200" algn="l"/>
                        </a:tabLst>
                      </a:pPr>
                      <a:r>
                        <a:rPr lang="en-GB" sz="2000" b="1"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Transfers and Subsidies Total</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hMerge="1">
                  <a:txBody>
                    <a:bodyPr/>
                    <a:lstStyle/>
                    <a:p>
                      <a:endParaRPr lang="en-ZA"/>
                    </a:p>
                  </a:txBody>
                  <a:tcPr/>
                </a:tc>
                <a:tc>
                  <a:txBody>
                    <a:bodyPr/>
                    <a:lstStyle/>
                    <a:p>
                      <a:pPr algn="r">
                        <a:lnSpc>
                          <a:spcPct val="115000"/>
                        </a:lnSpc>
                        <a:spcAft>
                          <a:spcPts val="800"/>
                        </a:spcAft>
                        <a:tabLst>
                          <a:tab pos="180340" algn="l"/>
                          <a:tab pos="540385" algn="l"/>
                          <a:tab pos="457200" algn="l"/>
                        </a:tabLst>
                      </a:pPr>
                      <a:r>
                        <a:rPr lang="en-GB" sz="2000" b="1"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737</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r">
                        <a:lnSpc>
                          <a:spcPct val="115000"/>
                        </a:lnSpc>
                        <a:spcAft>
                          <a:spcPts val="800"/>
                        </a:spcAft>
                        <a:tabLst>
                          <a:tab pos="180340" algn="l"/>
                          <a:tab pos="540385" algn="l"/>
                          <a:tab pos="457200" algn="l"/>
                        </a:tabLst>
                      </a:pPr>
                      <a:r>
                        <a:rPr lang="en-GB" sz="2000" b="1"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18</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r">
                        <a:lnSpc>
                          <a:spcPct val="115000"/>
                        </a:lnSpc>
                        <a:spcAft>
                          <a:spcPts val="800"/>
                        </a:spcAft>
                        <a:tabLst>
                          <a:tab pos="180340" algn="l"/>
                          <a:tab pos="540385" algn="l"/>
                          <a:tab pos="457200" algn="l"/>
                        </a:tabLst>
                      </a:pPr>
                      <a:r>
                        <a:rPr lang="en-GB" sz="2000" b="1"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47</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r">
                        <a:lnSpc>
                          <a:spcPct val="115000"/>
                        </a:lnSpc>
                        <a:spcAft>
                          <a:spcPts val="800"/>
                        </a:spcAft>
                        <a:tabLst>
                          <a:tab pos="180340" algn="l"/>
                          <a:tab pos="540385" algn="l"/>
                          <a:tab pos="457200" algn="l"/>
                        </a:tabLst>
                      </a:pPr>
                      <a:r>
                        <a:rPr lang="en-GB" sz="2000" b="1"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148</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r">
                        <a:lnSpc>
                          <a:spcPct val="115000"/>
                        </a:lnSpc>
                        <a:spcAft>
                          <a:spcPts val="800"/>
                        </a:spcAft>
                        <a:tabLst>
                          <a:tab pos="180340" algn="l"/>
                          <a:tab pos="540385" algn="l"/>
                          <a:tab pos="457200" algn="l"/>
                        </a:tabLst>
                      </a:pPr>
                      <a:r>
                        <a:rPr lang="en-GB" sz="2000" b="1"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116</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r">
                        <a:lnSpc>
                          <a:spcPct val="115000"/>
                        </a:lnSpc>
                        <a:spcAft>
                          <a:spcPts val="800"/>
                        </a:spcAft>
                        <a:tabLst>
                          <a:tab pos="180340" algn="l"/>
                          <a:tab pos="540385" algn="l"/>
                          <a:tab pos="457200" algn="l"/>
                        </a:tabLst>
                      </a:pPr>
                      <a:r>
                        <a:rPr lang="en-GB" sz="2000" b="1"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124</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r">
                        <a:lnSpc>
                          <a:spcPct val="115000"/>
                        </a:lnSpc>
                        <a:spcAft>
                          <a:spcPts val="800"/>
                        </a:spcAft>
                        <a:tabLst>
                          <a:tab pos="180340" algn="l"/>
                          <a:tab pos="540385" algn="l"/>
                          <a:tab pos="457200" algn="l"/>
                        </a:tabLst>
                      </a:pPr>
                      <a:r>
                        <a:rPr lang="en-GB" sz="2000" b="1"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450</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extLst>
                  <a:ext uri="{0D108BD9-81ED-4DB2-BD59-A6C34878D82A}">
                    <a16:rowId xmlns:a16="http://schemas.microsoft.com/office/drawing/2014/main" val="2835899684"/>
                  </a:ext>
                </a:extLst>
              </a:tr>
              <a:tr h="552835">
                <a:tc rowSpan="2">
                  <a:txBody>
                    <a:bodyPr/>
                    <a:lstStyle/>
                    <a:p>
                      <a:pPr algn="l">
                        <a:lnSpc>
                          <a:spcPct val="115000"/>
                        </a:lnSpc>
                        <a:spcAft>
                          <a:spcPts val="800"/>
                        </a:spcAft>
                        <a:tabLst>
                          <a:tab pos="180340" algn="l"/>
                          <a:tab pos="540385" algn="l"/>
                          <a:tab pos="457200" algn="l"/>
                        </a:tabLst>
                      </a:pPr>
                      <a:r>
                        <a:rPr lang="en-GB" sz="2000" kern="100">
                          <a:effectLst/>
                          <a:latin typeface="Arial" panose="020B0604020202020204" pitchFamily="34" charset="0"/>
                          <a:ea typeface="Times New Roman" panose="02020603050405020304" pitchFamily="18" charset="0"/>
                          <a:cs typeface="Arial" panose="020B0604020202020204" pitchFamily="34" charset="0"/>
                        </a:rPr>
                        <a:t>Purchase / Construction Capital Assets</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800"/>
                        </a:spcAft>
                        <a:tabLst>
                          <a:tab pos="180340" algn="l"/>
                          <a:tab pos="540385" algn="l"/>
                          <a:tab pos="457200" algn="l"/>
                        </a:tabLst>
                      </a:pPr>
                      <a:r>
                        <a:rPr lang="en-GB" sz="2000" kern="100">
                          <a:effectLst/>
                          <a:latin typeface="Arial" panose="020B0604020202020204" pitchFamily="34" charset="0"/>
                          <a:ea typeface="Times New Roman" panose="02020603050405020304" pitchFamily="18" charset="0"/>
                          <a:cs typeface="Arial" panose="020B0604020202020204" pitchFamily="34" charset="0"/>
                        </a:rPr>
                        <a:t>Machinery and Equipment</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800"/>
                        </a:spcAft>
                        <a:tabLst>
                          <a:tab pos="180340" algn="l"/>
                          <a:tab pos="540385" algn="l"/>
                          <a:tab pos="457200" algn="l"/>
                        </a:tabLst>
                      </a:pPr>
                      <a:r>
                        <a:rPr lang="en-GB" sz="2000" kern="100">
                          <a:effectLst/>
                          <a:latin typeface="Arial" panose="020B0604020202020204" pitchFamily="34" charset="0"/>
                          <a:ea typeface="Times New Roman" panose="02020603050405020304" pitchFamily="18" charset="0"/>
                          <a:cs typeface="Arial" panose="020B0604020202020204" pitchFamily="34" charset="0"/>
                        </a:rPr>
                        <a:t>699</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800"/>
                        </a:spcAft>
                        <a:tabLst>
                          <a:tab pos="180340" algn="l"/>
                          <a:tab pos="540385" algn="l"/>
                          <a:tab pos="457200" algn="l"/>
                        </a:tabLst>
                      </a:pPr>
                      <a:r>
                        <a:rPr lang="en-GB" sz="2000" kern="100">
                          <a:effectLst/>
                          <a:latin typeface="Arial" panose="020B0604020202020204" pitchFamily="34" charset="0"/>
                          <a:ea typeface="Times New Roman" panose="02020603050405020304" pitchFamily="18" charset="0"/>
                          <a:cs typeface="Arial" panose="020B0604020202020204" pitchFamily="34" charset="0"/>
                        </a:rPr>
                        <a:t>2280</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800"/>
                        </a:spcAft>
                        <a:tabLst>
                          <a:tab pos="180340" algn="l"/>
                          <a:tab pos="540385" algn="l"/>
                          <a:tab pos="457200" algn="l"/>
                        </a:tabLst>
                      </a:pPr>
                      <a:r>
                        <a:rPr lang="en-GB" sz="2000" kern="100">
                          <a:effectLst/>
                          <a:latin typeface="Arial" panose="020B0604020202020204" pitchFamily="34" charset="0"/>
                          <a:ea typeface="Times New Roman" panose="02020603050405020304" pitchFamily="18" charset="0"/>
                          <a:cs typeface="Arial" panose="020B0604020202020204" pitchFamily="34" charset="0"/>
                        </a:rPr>
                        <a:t>513</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800"/>
                        </a:spcAft>
                        <a:tabLst>
                          <a:tab pos="180340" algn="l"/>
                          <a:tab pos="540385" algn="l"/>
                          <a:tab pos="457200" algn="l"/>
                        </a:tabLst>
                      </a:pPr>
                      <a:r>
                        <a:rPr lang="en-GB" sz="2000" kern="100">
                          <a:effectLst/>
                          <a:latin typeface="Arial" panose="020B0604020202020204" pitchFamily="34" charset="0"/>
                          <a:ea typeface="Times New Roman" panose="02020603050405020304" pitchFamily="18" charset="0"/>
                          <a:cs typeface="Arial" panose="020B0604020202020204" pitchFamily="34" charset="0"/>
                        </a:rPr>
                        <a:t>1,494</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800"/>
                        </a:spcAft>
                        <a:tabLst>
                          <a:tab pos="180340" algn="l"/>
                          <a:tab pos="540385" algn="l"/>
                          <a:tab pos="457200" algn="l"/>
                        </a:tabLst>
                      </a:pPr>
                      <a:r>
                        <a:rPr lang="en-GB" sz="2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778</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a:txBody>
                    <a:bodyPr/>
                    <a:lstStyle/>
                    <a:p>
                      <a:pPr algn="r">
                        <a:lnSpc>
                          <a:spcPct val="115000"/>
                        </a:lnSpc>
                        <a:spcAft>
                          <a:spcPts val="800"/>
                        </a:spcAft>
                        <a:tabLst>
                          <a:tab pos="180340" algn="l"/>
                          <a:tab pos="540385" algn="l"/>
                          <a:tab pos="457200" algn="l"/>
                        </a:tabLst>
                      </a:pPr>
                      <a:r>
                        <a:rPr lang="en-GB" sz="2000" kern="100">
                          <a:effectLst/>
                          <a:latin typeface="Arial" panose="020B0604020202020204" pitchFamily="34" charset="0"/>
                          <a:ea typeface="Times New Roman" panose="02020603050405020304" pitchFamily="18" charset="0"/>
                          <a:cs typeface="Arial" panose="020B0604020202020204" pitchFamily="34" charset="0"/>
                        </a:rPr>
                        <a:t>1,856</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800"/>
                        </a:spcAft>
                        <a:tabLst>
                          <a:tab pos="180340" algn="l"/>
                          <a:tab pos="540385" algn="l"/>
                          <a:tab pos="457200" algn="l"/>
                        </a:tabLst>
                      </a:pPr>
                      <a:r>
                        <a:rPr lang="en-GB" sz="2000" kern="100">
                          <a:effectLst/>
                          <a:latin typeface="Arial" panose="020B0604020202020204" pitchFamily="34" charset="0"/>
                          <a:ea typeface="Times New Roman" panose="02020603050405020304" pitchFamily="18" charset="0"/>
                          <a:cs typeface="Arial" panose="020B0604020202020204" pitchFamily="34" charset="0"/>
                        </a:rPr>
                        <a:t>941</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57817903"/>
                  </a:ext>
                </a:extLst>
              </a:tr>
              <a:tr h="552835">
                <a:tc vMerge="1">
                  <a:txBody>
                    <a:bodyPr/>
                    <a:lstStyle/>
                    <a:p>
                      <a:endParaRPr lang="en-ZA"/>
                    </a:p>
                  </a:txBody>
                  <a:tcPr/>
                </a:tc>
                <a:tc>
                  <a:txBody>
                    <a:bodyPr/>
                    <a:lstStyle/>
                    <a:p>
                      <a:pPr algn="l">
                        <a:lnSpc>
                          <a:spcPct val="115000"/>
                        </a:lnSpc>
                        <a:spcAft>
                          <a:spcPts val="800"/>
                        </a:spcAft>
                        <a:tabLst>
                          <a:tab pos="180340" algn="l"/>
                          <a:tab pos="540385" algn="l"/>
                          <a:tab pos="457200" algn="l"/>
                        </a:tabLst>
                      </a:pPr>
                      <a:r>
                        <a:rPr lang="en-GB" sz="2000" kern="100">
                          <a:effectLst/>
                          <a:latin typeface="Arial" panose="020B0604020202020204" pitchFamily="34" charset="0"/>
                          <a:ea typeface="Times New Roman" panose="02020603050405020304" pitchFamily="18" charset="0"/>
                          <a:cs typeface="Arial" panose="020B0604020202020204" pitchFamily="34" charset="0"/>
                        </a:rPr>
                        <a:t>Software and Intangible Assets</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800"/>
                        </a:spcAft>
                        <a:tabLst>
                          <a:tab pos="180340" algn="l"/>
                          <a:tab pos="540385" algn="l"/>
                          <a:tab pos="457200" algn="l"/>
                        </a:tabLst>
                      </a:pPr>
                      <a:r>
                        <a:rPr lang="en-GB" sz="2000" kern="100">
                          <a:effectLst/>
                          <a:latin typeface="Arial" panose="020B0604020202020204" pitchFamily="34" charset="0"/>
                          <a:ea typeface="Times New Roman" panose="02020603050405020304" pitchFamily="18" charset="0"/>
                          <a:cs typeface="Arial" panose="020B0604020202020204" pitchFamily="34" charset="0"/>
                        </a:rPr>
                        <a:t>0</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800"/>
                        </a:spcAft>
                        <a:tabLst>
                          <a:tab pos="180340" algn="l"/>
                          <a:tab pos="540385" algn="l"/>
                          <a:tab pos="457200" algn="l"/>
                        </a:tabLst>
                      </a:pPr>
                      <a:r>
                        <a:rPr lang="en-GB" sz="2000" kern="100">
                          <a:effectLst/>
                          <a:latin typeface="Arial" panose="020B0604020202020204" pitchFamily="34" charset="0"/>
                          <a:ea typeface="Times New Roman" panose="02020603050405020304" pitchFamily="18" charset="0"/>
                          <a:cs typeface="Arial" panose="020B0604020202020204" pitchFamily="34" charset="0"/>
                        </a:rPr>
                        <a:t>390</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800"/>
                        </a:spcAft>
                        <a:tabLst>
                          <a:tab pos="180340" algn="l"/>
                          <a:tab pos="540385" algn="l"/>
                          <a:tab pos="457200" algn="l"/>
                        </a:tabLst>
                      </a:pPr>
                      <a:r>
                        <a:rPr lang="en-GB" sz="2000" kern="100">
                          <a:effectLst/>
                          <a:latin typeface="Arial" panose="020B0604020202020204" pitchFamily="34" charset="0"/>
                          <a:ea typeface="Times New Roman" panose="02020603050405020304" pitchFamily="18" charset="0"/>
                          <a:cs typeface="Arial" panose="020B0604020202020204" pitchFamily="34" charset="0"/>
                        </a:rPr>
                        <a:t>0</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800"/>
                        </a:spcAft>
                        <a:tabLst>
                          <a:tab pos="180340" algn="l"/>
                          <a:tab pos="540385" algn="l"/>
                          <a:tab pos="457200" algn="l"/>
                        </a:tabLst>
                      </a:pPr>
                      <a:r>
                        <a:rPr lang="en-GB" sz="2000" kern="100">
                          <a:effectLst/>
                          <a:latin typeface="Arial" panose="020B0604020202020204" pitchFamily="34" charset="0"/>
                          <a:ea typeface="Times New Roman" panose="02020603050405020304" pitchFamily="18" charset="0"/>
                          <a:cs typeface="Arial" panose="020B0604020202020204" pitchFamily="34" charset="0"/>
                        </a:rPr>
                        <a:t>210</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800"/>
                        </a:spcAft>
                        <a:tabLst>
                          <a:tab pos="180340" algn="l"/>
                          <a:tab pos="540385" algn="l"/>
                          <a:tab pos="457200" algn="l"/>
                        </a:tabLst>
                      </a:pPr>
                      <a:r>
                        <a:rPr lang="en-GB" sz="20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1500</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a:txBody>
                    <a:bodyPr/>
                    <a:lstStyle/>
                    <a:p>
                      <a:pPr algn="r">
                        <a:lnSpc>
                          <a:spcPct val="115000"/>
                        </a:lnSpc>
                        <a:spcAft>
                          <a:spcPts val="800"/>
                        </a:spcAft>
                        <a:tabLst>
                          <a:tab pos="180340" algn="l"/>
                          <a:tab pos="540385" algn="l"/>
                          <a:tab pos="457200" algn="l"/>
                        </a:tabLst>
                      </a:pPr>
                      <a:r>
                        <a:rPr lang="en-GB" sz="2000" kern="100">
                          <a:effectLst/>
                          <a:latin typeface="Arial" panose="020B0604020202020204" pitchFamily="34" charset="0"/>
                          <a:ea typeface="Times New Roman" panose="02020603050405020304" pitchFamily="18" charset="0"/>
                          <a:cs typeface="Arial" panose="020B0604020202020204" pitchFamily="34" charset="0"/>
                        </a:rPr>
                        <a:t>1,650</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800"/>
                        </a:spcAft>
                        <a:tabLst>
                          <a:tab pos="180340" algn="l"/>
                          <a:tab pos="540385" algn="l"/>
                          <a:tab pos="457200" algn="l"/>
                        </a:tabLst>
                      </a:pPr>
                      <a:r>
                        <a:rPr lang="en-GB" sz="2000" kern="100">
                          <a:effectLst/>
                          <a:latin typeface="Arial" panose="020B0604020202020204" pitchFamily="34" charset="0"/>
                          <a:ea typeface="Times New Roman" panose="02020603050405020304" pitchFamily="18" charset="0"/>
                          <a:cs typeface="Arial" panose="020B0604020202020204" pitchFamily="34" charset="0"/>
                        </a:rPr>
                        <a:t>1,815</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47682965"/>
                  </a:ext>
                </a:extLst>
              </a:tr>
              <a:tr h="552835">
                <a:tc gridSpan="2">
                  <a:txBody>
                    <a:bodyPr/>
                    <a:lstStyle/>
                    <a:p>
                      <a:pPr algn="l">
                        <a:lnSpc>
                          <a:spcPct val="115000"/>
                        </a:lnSpc>
                        <a:spcAft>
                          <a:spcPts val="800"/>
                        </a:spcAft>
                        <a:tabLst>
                          <a:tab pos="180340" algn="l"/>
                          <a:tab pos="540385" algn="l"/>
                          <a:tab pos="457200" algn="l"/>
                        </a:tabLst>
                      </a:pPr>
                      <a:r>
                        <a:rPr lang="en-GB" sz="2000" b="1"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Purchase/Construction Capital Assets Total</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hMerge="1">
                  <a:txBody>
                    <a:bodyPr/>
                    <a:lstStyle/>
                    <a:p>
                      <a:endParaRPr lang="en-ZA"/>
                    </a:p>
                  </a:txBody>
                  <a:tcPr/>
                </a:tc>
                <a:tc>
                  <a:txBody>
                    <a:bodyPr/>
                    <a:lstStyle/>
                    <a:p>
                      <a:pPr algn="r">
                        <a:lnSpc>
                          <a:spcPct val="115000"/>
                        </a:lnSpc>
                        <a:spcAft>
                          <a:spcPts val="800"/>
                        </a:spcAft>
                        <a:tabLst>
                          <a:tab pos="180340" algn="l"/>
                          <a:tab pos="540385" algn="l"/>
                          <a:tab pos="457200" algn="l"/>
                        </a:tabLst>
                      </a:pPr>
                      <a:r>
                        <a:rPr lang="en-GB" sz="2000" b="1"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699</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r">
                        <a:lnSpc>
                          <a:spcPct val="115000"/>
                        </a:lnSpc>
                        <a:spcAft>
                          <a:spcPts val="800"/>
                        </a:spcAft>
                        <a:tabLst>
                          <a:tab pos="180340" algn="l"/>
                          <a:tab pos="540385" algn="l"/>
                          <a:tab pos="457200" algn="l"/>
                        </a:tabLst>
                      </a:pPr>
                      <a:r>
                        <a:rPr lang="en-GB" sz="2000" b="1"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2670</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r">
                        <a:lnSpc>
                          <a:spcPct val="115000"/>
                        </a:lnSpc>
                        <a:spcAft>
                          <a:spcPts val="800"/>
                        </a:spcAft>
                        <a:tabLst>
                          <a:tab pos="180340" algn="l"/>
                          <a:tab pos="540385" algn="l"/>
                          <a:tab pos="457200" algn="l"/>
                        </a:tabLst>
                      </a:pPr>
                      <a:r>
                        <a:rPr lang="en-GB" sz="2000" b="1"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513</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r">
                        <a:lnSpc>
                          <a:spcPct val="115000"/>
                        </a:lnSpc>
                        <a:spcAft>
                          <a:spcPts val="800"/>
                        </a:spcAft>
                        <a:tabLst>
                          <a:tab pos="180340" algn="l"/>
                          <a:tab pos="540385" algn="l"/>
                          <a:tab pos="457200" algn="l"/>
                        </a:tabLst>
                      </a:pPr>
                      <a:r>
                        <a:rPr lang="en-GB" sz="2000" b="1"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1,704</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r">
                        <a:lnSpc>
                          <a:spcPct val="115000"/>
                        </a:lnSpc>
                        <a:spcAft>
                          <a:spcPts val="800"/>
                        </a:spcAft>
                        <a:tabLst>
                          <a:tab pos="180340" algn="l"/>
                          <a:tab pos="540385" algn="l"/>
                          <a:tab pos="457200" algn="l"/>
                        </a:tabLst>
                      </a:pPr>
                      <a:r>
                        <a:rPr lang="en-GB" sz="2000" b="1"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2,278</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r">
                        <a:lnSpc>
                          <a:spcPct val="115000"/>
                        </a:lnSpc>
                        <a:spcAft>
                          <a:spcPts val="800"/>
                        </a:spcAft>
                        <a:tabLst>
                          <a:tab pos="180340" algn="l"/>
                          <a:tab pos="540385" algn="l"/>
                          <a:tab pos="457200" algn="l"/>
                        </a:tabLst>
                      </a:pPr>
                      <a:r>
                        <a:rPr lang="en-GB" sz="2000" b="1"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3,506</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r">
                        <a:lnSpc>
                          <a:spcPct val="115000"/>
                        </a:lnSpc>
                        <a:spcAft>
                          <a:spcPts val="800"/>
                        </a:spcAft>
                        <a:tabLst>
                          <a:tab pos="180340" algn="l"/>
                          <a:tab pos="540385" algn="l"/>
                          <a:tab pos="457200" algn="l"/>
                        </a:tabLst>
                      </a:pPr>
                      <a:r>
                        <a:rPr lang="en-GB" sz="2000" b="1"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2,756</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extLst>
                  <a:ext uri="{0D108BD9-81ED-4DB2-BD59-A6C34878D82A}">
                    <a16:rowId xmlns:a16="http://schemas.microsoft.com/office/drawing/2014/main" val="2119903865"/>
                  </a:ext>
                </a:extLst>
              </a:tr>
              <a:tr h="552835">
                <a:tc gridSpan="2">
                  <a:txBody>
                    <a:bodyPr/>
                    <a:lstStyle/>
                    <a:p>
                      <a:pPr algn="l">
                        <a:lnSpc>
                          <a:spcPct val="115000"/>
                        </a:lnSpc>
                        <a:spcAft>
                          <a:spcPts val="800"/>
                        </a:spcAft>
                        <a:tabLst>
                          <a:tab pos="180340" algn="l"/>
                          <a:tab pos="540385" algn="l"/>
                          <a:tab pos="457200" algn="l"/>
                        </a:tabLst>
                      </a:pPr>
                      <a:r>
                        <a:rPr lang="en-GB" sz="2000" b="1"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Grand Total</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hMerge="1">
                  <a:txBody>
                    <a:bodyPr/>
                    <a:lstStyle/>
                    <a:p>
                      <a:endParaRPr lang="en-ZA"/>
                    </a:p>
                  </a:txBody>
                  <a:tcPr/>
                </a:tc>
                <a:tc>
                  <a:txBody>
                    <a:bodyPr/>
                    <a:lstStyle/>
                    <a:p>
                      <a:pPr algn="r">
                        <a:lnSpc>
                          <a:spcPct val="115000"/>
                        </a:lnSpc>
                        <a:spcAft>
                          <a:spcPts val="800"/>
                        </a:spcAft>
                        <a:tabLst>
                          <a:tab pos="180340" algn="l"/>
                          <a:tab pos="540385" algn="l"/>
                          <a:tab pos="457200" algn="l"/>
                        </a:tabLst>
                      </a:pPr>
                      <a:r>
                        <a:rPr lang="en-GB" sz="2000" b="1"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53,083</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a:txBody>
                    <a:bodyPr/>
                    <a:lstStyle/>
                    <a:p>
                      <a:pPr algn="r">
                        <a:lnSpc>
                          <a:spcPct val="115000"/>
                        </a:lnSpc>
                        <a:spcAft>
                          <a:spcPts val="800"/>
                        </a:spcAft>
                        <a:tabLst>
                          <a:tab pos="180340" algn="l"/>
                          <a:tab pos="540385" algn="l"/>
                          <a:tab pos="457200" algn="l"/>
                        </a:tabLst>
                      </a:pPr>
                      <a:r>
                        <a:rPr lang="en-GB" sz="2000" b="1"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52,150</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a:txBody>
                    <a:bodyPr/>
                    <a:lstStyle/>
                    <a:p>
                      <a:pPr algn="r">
                        <a:lnSpc>
                          <a:spcPct val="115000"/>
                        </a:lnSpc>
                        <a:spcAft>
                          <a:spcPts val="800"/>
                        </a:spcAft>
                        <a:tabLst>
                          <a:tab pos="180340" algn="l"/>
                          <a:tab pos="540385" algn="l"/>
                          <a:tab pos="457200" algn="l"/>
                        </a:tabLst>
                      </a:pPr>
                      <a:r>
                        <a:rPr lang="en-GB" sz="2000" b="1"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50,803</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a:txBody>
                    <a:bodyPr/>
                    <a:lstStyle/>
                    <a:p>
                      <a:pPr algn="r">
                        <a:lnSpc>
                          <a:spcPct val="115000"/>
                        </a:lnSpc>
                        <a:spcAft>
                          <a:spcPts val="800"/>
                        </a:spcAft>
                        <a:tabLst>
                          <a:tab pos="180340" algn="l"/>
                          <a:tab pos="540385" algn="l"/>
                          <a:tab pos="457200" algn="l"/>
                        </a:tabLst>
                      </a:pPr>
                      <a:r>
                        <a:rPr lang="en-GB" sz="2000" b="1"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66,730</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a:txBody>
                    <a:bodyPr/>
                    <a:lstStyle/>
                    <a:p>
                      <a:pPr algn="r">
                        <a:lnSpc>
                          <a:spcPct val="115000"/>
                        </a:lnSpc>
                        <a:spcAft>
                          <a:spcPts val="800"/>
                        </a:spcAft>
                        <a:tabLst>
                          <a:tab pos="180340" algn="l"/>
                          <a:tab pos="540385" algn="l"/>
                          <a:tab pos="457200" algn="l"/>
                        </a:tabLst>
                      </a:pPr>
                      <a:r>
                        <a:rPr lang="en-GB" sz="2000" b="1"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67,163</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a:txBody>
                    <a:bodyPr/>
                    <a:lstStyle/>
                    <a:p>
                      <a:pPr algn="r">
                        <a:lnSpc>
                          <a:spcPct val="115000"/>
                        </a:lnSpc>
                        <a:spcAft>
                          <a:spcPts val="800"/>
                        </a:spcAft>
                        <a:tabLst>
                          <a:tab pos="180340" algn="l"/>
                          <a:tab pos="540385" algn="l"/>
                          <a:tab pos="457200" algn="l"/>
                        </a:tabLst>
                      </a:pPr>
                      <a:r>
                        <a:rPr lang="en-GB" sz="2000" b="1"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70,179</a:t>
                      </a:r>
                      <a:endParaRPr lang="en-ZA" sz="28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a:txBody>
                    <a:bodyPr/>
                    <a:lstStyle/>
                    <a:p>
                      <a:pPr algn="r">
                        <a:lnSpc>
                          <a:spcPct val="115000"/>
                        </a:lnSpc>
                        <a:spcAft>
                          <a:spcPts val="800"/>
                        </a:spcAft>
                        <a:tabLst>
                          <a:tab pos="180340" algn="l"/>
                          <a:tab pos="540385" algn="l"/>
                          <a:tab pos="457200" algn="l"/>
                        </a:tabLst>
                      </a:pPr>
                      <a:r>
                        <a:rPr lang="en-GB" sz="2000" b="1"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73,407</a:t>
                      </a:r>
                      <a:endParaRPr lang="en-ZA" sz="2800" kern="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extLst>
                  <a:ext uri="{0D108BD9-81ED-4DB2-BD59-A6C34878D82A}">
                    <a16:rowId xmlns:a16="http://schemas.microsoft.com/office/drawing/2014/main" val="3623535533"/>
                  </a:ext>
                </a:extLst>
              </a:tr>
            </a:tbl>
          </a:graphicData>
        </a:graphic>
      </p:graphicFrame>
      <p:sp>
        <p:nvSpPr>
          <p:cNvPr id="4" name="Slide Number Placeholder 3">
            <a:extLst>
              <a:ext uri="{FF2B5EF4-FFF2-40B4-BE49-F238E27FC236}">
                <a16:creationId xmlns:a16="http://schemas.microsoft.com/office/drawing/2014/main" id="{6B639744-5627-0A73-2DDE-6E2ABF4E8AAA}"/>
              </a:ext>
            </a:extLst>
          </p:cNvPr>
          <p:cNvSpPr>
            <a:spLocks noGrp="1"/>
          </p:cNvSpPr>
          <p:nvPr>
            <p:ph type="sldNum" sz="quarter" idx="4294967295"/>
          </p:nvPr>
        </p:nvSpPr>
        <p:spPr>
          <a:xfrm>
            <a:off x="0" y="13205637"/>
            <a:ext cx="4338084" cy="491649"/>
          </a:xfrm>
          <a:prstGeom prst="rect">
            <a:avLst/>
          </a:prstGeom>
        </p:spPr>
        <p:txBody>
          <a:bodyPr/>
          <a:lstStyle/>
          <a:p>
            <a:pPr algn="ctr"/>
            <a:fld id="{86CB4B4D-7CA3-9044-876B-883B54F8677D}" type="slidenum">
              <a:rPr lang="en-ZA" smtClean="0">
                <a:solidFill>
                  <a:schemeClr val="bg1"/>
                </a:solidFill>
              </a:rPr>
              <a:pPr algn="ctr"/>
              <a:t>28</a:t>
            </a:fld>
            <a:endParaRPr lang="en-ZA" dirty="0">
              <a:solidFill>
                <a:schemeClr val="bg1"/>
              </a:solidFill>
            </a:endParaRPr>
          </a:p>
        </p:txBody>
      </p:sp>
    </p:spTree>
    <p:extLst>
      <p:ext uri="{BB962C8B-B14F-4D97-AF65-F5344CB8AC3E}">
        <p14:creationId xmlns:p14="http://schemas.microsoft.com/office/powerpoint/2010/main" val="327710750"/>
      </p:ext>
    </p:extLst>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4143375" cy="13716000"/>
          </a:xfrm>
          <a:prstGeom prst="rect">
            <a:avLst/>
          </a:prstGeom>
          <a:solidFill>
            <a:srgbClr val="0D7E40"/>
          </a:solidFill>
          <a:ln>
            <a:solidFill>
              <a:srgbClr val="0D7E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grpSp>
        <p:nvGrpSpPr>
          <p:cNvPr id="15" name="Group 14"/>
          <p:cNvGrpSpPr/>
          <p:nvPr/>
        </p:nvGrpSpPr>
        <p:grpSpPr>
          <a:xfrm>
            <a:off x="28141" y="269843"/>
            <a:ext cx="4115234" cy="5191435"/>
            <a:chOff x="28141" y="859778"/>
            <a:chExt cx="4115234" cy="5191435"/>
          </a:xfrm>
        </p:grpSpPr>
        <p:pic>
          <p:nvPicPr>
            <p:cNvPr id="16" name="image5.png"/>
            <p:cNvPicPr/>
            <p:nvPr/>
          </p:nvPicPr>
          <p:blipFill>
            <a:blip r:embed="rId2"/>
            <a:stretch>
              <a:fillRect/>
            </a:stretch>
          </p:blipFill>
          <p:spPr>
            <a:xfrm>
              <a:off x="28141" y="859778"/>
              <a:ext cx="4115234" cy="3880663"/>
            </a:xfrm>
            <a:prstGeom prst="rect">
              <a:avLst/>
            </a:prstGeom>
            <a:ln w="12700">
              <a:miter lim="400000"/>
            </a:ln>
          </p:spPr>
        </p:pic>
        <p:sp>
          <p:nvSpPr>
            <p:cNvPr id="17" name="Shape 294"/>
            <p:cNvSpPr/>
            <p:nvPr/>
          </p:nvSpPr>
          <p:spPr>
            <a:xfrm>
              <a:off x="28141" y="4804722"/>
              <a:ext cx="4115234" cy="1246491"/>
            </a:xfrm>
            <a:prstGeom prst="rect">
              <a:avLst/>
            </a:prstGeom>
            <a:ln w="12700">
              <a:miter lim="400000"/>
            </a:ln>
            <a:extLst>
              <a:ext uri="{C572A759-6A51-4108-AA02-DFA0A04FC94B}">
                <ma14:wrappingTextBoxFlag xmlns="" xmlns:ma14="http://schemas.microsoft.com/office/mac/drawingml/2011/main" val="1"/>
              </a:ext>
            </a:extLst>
          </p:spPr>
          <p:txBody>
            <a:bodyPr wrap="square" lIns="45718" tIns="45718" rIns="45718" bIns="45718">
              <a:spAutoFit/>
            </a:bodyPr>
            <a:lstStyle>
              <a:lvl1pPr defTabSz="1632753">
                <a:defRPr sz="3500" cap="all">
                  <a:solidFill>
                    <a:srgbClr val="FFDE17"/>
                  </a:solidFill>
                  <a:latin typeface="Impact"/>
                  <a:ea typeface="Impact"/>
                  <a:cs typeface="Impact"/>
                  <a:sym typeface="Impact"/>
                </a:defRPr>
              </a:lvl1pPr>
            </a:lstStyle>
            <a:p>
              <a:pPr lvl="0" algn="ctr">
                <a:defRPr sz="1800" cap="none">
                  <a:solidFill>
                    <a:srgbClr val="000000"/>
                  </a:solidFill>
                </a:defRPr>
              </a:pPr>
              <a:r>
                <a:rPr sz="2500" cap="all" dirty="0">
                  <a:solidFill>
                    <a:srgbClr val="FFDE17"/>
                  </a:solidFill>
                  <a:latin typeface="Arial Black" panose="020B0A04020102020204" pitchFamily="34" charset="0"/>
                </a:rPr>
                <a:t>Independent </a:t>
              </a:r>
              <a:endParaRPr lang="en-ZA" sz="2500" cap="all" dirty="0">
                <a:solidFill>
                  <a:srgbClr val="FFDE17"/>
                </a:solidFill>
                <a:latin typeface="Arial Black" panose="020B0A04020102020204" pitchFamily="34" charset="0"/>
              </a:endParaRPr>
            </a:p>
            <a:p>
              <a:pPr lvl="0" algn="ctr">
                <a:defRPr sz="1800" cap="none">
                  <a:solidFill>
                    <a:srgbClr val="000000"/>
                  </a:solidFill>
                </a:defRPr>
              </a:pPr>
              <a:r>
                <a:rPr lang="en-ZA" sz="2500" cap="all" dirty="0">
                  <a:solidFill>
                    <a:srgbClr val="FFDE17"/>
                  </a:solidFill>
                  <a:latin typeface="Arial Black" panose="020B0A04020102020204" pitchFamily="34" charset="0"/>
                </a:rPr>
                <a:t>&amp;</a:t>
              </a:r>
            </a:p>
            <a:p>
              <a:pPr lvl="0" algn="ctr">
                <a:defRPr sz="1800" cap="none">
                  <a:solidFill>
                    <a:srgbClr val="000000"/>
                  </a:solidFill>
                </a:defRPr>
              </a:pPr>
              <a:r>
                <a:rPr sz="2500" cap="all" dirty="0">
                  <a:solidFill>
                    <a:srgbClr val="FFDE17"/>
                  </a:solidFill>
                  <a:latin typeface="Arial Black" panose="020B0A04020102020204" pitchFamily="34" charset="0"/>
                </a:rPr>
                <a:t>Impartial</a:t>
              </a:r>
            </a:p>
          </p:txBody>
        </p:sp>
      </p:grpSp>
      <p:sp>
        <p:nvSpPr>
          <p:cNvPr id="8" name="Title 1"/>
          <p:cNvSpPr txBox="1">
            <a:spLocks/>
          </p:cNvSpPr>
          <p:nvPr/>
        </p:nvSpPr>
        <p:spPr>
          <a:xfrm>
            <a:off x="4171516" y="32476"/>
            <a:ext cx="20199784" cy="1523206"/>
          </a:xfrm>
          <a:prstGeom prst="rect">
            <a:avLst/>
          </a:prstGeom>
        </p:spPr>
        <p:txBody>
          <a:bodyPr anchor="ctr">
            <a:noAutofit/>
          </a:bodyPr>
          <a:lstStyle>
            <a:lvl1pPr algn="l" defTabSz="1827886" rtl="0" eaLnBrk="1" latinLnBrk="0" hangingPunct="1">
              <a:lnSpc>
                <a:spcPct val="80000"/>
              </a:lnSpc>
              <a:spcBef>
                <a:spcPct val="0"/>
              </a:spcBef>
              <a:buNone/>
              <a:defRPr sz="9995" kern="1200" cap="all" spc="200" baseline="0">
                <a:solidFill>
                  <a:schemeClr val="tx1">
                    <a:lumMod val="95000"/>
                    <a:lumOff val="5000"/>
                  </a:schemeClr>
                </a:solidFill>
                <a:latin typeface="+mj-lt"/>
                <a:ea typeface="+mj-ea"/>
                <a:cs typeface="+mj-cs"/>
              </a:defRPr>
            </a:lvl1pPr>
          </a:lstStyle>
          <a:p>
            <a:pPr algn="ctr">
              <a:lnSpc>
                <a:spcPct val="120000"/>
              </a:lnSpc>
            </a:pPr>
            <a:r>
              <a:rPr lang="en-ZA" sz="4800" b="1" dirty="0">
                <a:solidFill>
                  <a:schemeClr val="tx1"/>
                </a:solidFill>
                <a:latin typeface="Arial" panose="020B0604020202020204" pitchFamily="34" charset="0"/>
                <a:cs typeface="Arial" panose="020B0604020202020204" pitchFamily="34" charset="0"/>
              </a:rPr>
              <a:t>Implementation OF MILITARY OMBUD RECOMMENDATIONS</a:t>
            </a:r>
          </a:p>
        </p:txBody>
      </p:sp>
      <p:graphicFrame>
        <p:nvGraphicFramePr>
          <p:cNvPr id="3" name="Table 3">
            <a:extLst>
              <a:ext uri="{FF2B5EF4-FFF2-40B4-BE49-F238E27FC236}">
                <a16:creationId xmlns:a16="http://schemas.microsoft.com/office/drawing/2014/main" id="{DF341D85-A700-F725-9BED-0A6CDABB61A5}"/>
              </a:ext>
            </a:extLst>
          </p:cNvPr>
          <p:cNvGraphicFramePr>
            <a:graphicFrameLocks noGrp="1"/>
          </p:cNvGraphicFramePr>
          <p:nvPr>
            <p:extLst>
              <p:ext uri="{D42A27DB-BD31-4B8C-83A1-F6EECF244321}">
                <p14:modId xmlns:p14="http://schemas.microsoft.com/office/powerpoint/2010/main" val="1604047488"/>
              </p:ext>
            </p:extLst>
          </p:nvPr>
        </p:nvGraphicFramePr>
        <p:xfrm>
          <a:off x="4638907" y="1689494"/>
          <a:ext cx="18748572" cy="9373830"/>
        </p:xfrm>
        <a:graphic>
          <a:graphicData uri="http://schemas.openxmlformats.org/drawingml/2006/table">
            <a:tbl>
              <a:tblPr firstRow="1" bandRow="1">
                <a:tableStyleId>{5940675A-B579-460E-94D1-54222C63F5DA}</a:tableStyleId>
              </a:tblPr>
              <a:tblGrid>
                <a:gridCol w="6249524">
                  <a:extLst>
                    <a:ext uri="{9D8B030D-6E8A-4147-A177-3AD203B41FA5}">
                      <a16:colId xmlns:a16="http://schemas.microsoft.com/office/drawing/2014/main" val="1978901742"/>
                    </a:ext>
                  </a:extLst>
                </a:gridCol>
                <a:gridCol w="6249524">
                  <a:extLst>
                    <a:ext uri="{9D8B030D-6E8A-4147-A177-3AD203B41FA5}">
                      <a16:colId xmlns:a16="http://schemas.microsoft.com/office/drawing/2014/main" val="2777309571"/>
                    </a:ext>
                  </a:extLst>
                </a:gridCol>
                <a:gridCol w="6249524">
                  <a:extLst>
                    <a:ext uri="{9D8B030D-6E8A-4147-A177-3AD203B41FA5}">
                      <a16:colId xmlns:a16="http://schemas.microsoft.com/office/drawing/2014/main" val="2599060564"/>
                    </a:ext>
                  </a:extLst>
                </a:gridCol>
              </a:tblGrid>
              <a:tr h="1507736">
                <a:tc>
                  <a:txBody>
                    <a:bodyPr/>
                    <a:lstStyle/>
                    <a:p>
                      <a:pPr algn="ctr" fontAlgn="ctr"/>
                      <a:r>
                        <a:rPr lang="en-ZA" sz="4000" b="1" i="0" u="none" strike="noStrike" dirty="0">
                          <a:solidFill>
                            <a:srgbClr val="000000"/>
                          </a:solidFill>
                          <a:effectLst/>
                          <a:latin typeface="Arial" panose="020B0604020202020204" pitchFamily="34" charset="0"/>
                          <a:cs typeface="Arial" panose="020B0604020202020204" pitchFamily="34" charset="0"/>
                        </a:rPr>
                        <a:t>FINANCIAL YEAR</a:t>
                      </a:r>
                    </a:p>
                  </a:txBody>
                  <a:tcPr marL="6350" marR="6350" marT="6350" marB="0" anchor="ctr">
                    <a:solidFill>
                      <a:schemeClr val="accent4">
                        <a:lumMod val="20000"/>
                        <a:lumOff val="80000"/>
                      </a:schemeClr>
                    </a:solidFill>
                  </a:tcPr>
                </a:tc>
                <a:tc>
                  <a:txBody>
                    <a:bodyPr/>
                    <a:lstStyle/>
                    <a:p>
                      <a:pPr algn="ctr" fontAlgn="ctr"/>
                      <a:r>
                        <a:rPr lang="en-GB" sz="4000" b="1" i="0" u="none" strike="noStrike" dirty="0">
                          <a:solidFill>
                            <a:srgbClr val="000000"/>
                          </a:solidFill>
                          <a:effectLst/>
                          <a:latin typeface="Arial" panose="020B0604020202020204" pitchFamily="34" charset="0"/>
                          <a:cs typeface="Arial" panose="020B0604020202020204" pitchFamily="34" charset="0"/>
                        </a:rPr>
                        <a:t>NO OF REPORTS SUBMITTED TO MOD&amp;MV</a:t>
                      </a:r>
                    </a:p>
                  </a:txBody>
                  <a:tcPr marL="6350" marR="6350" marT="6350" marB="0" anchor="ctr">
                    <a:solidFill>
                      <a:schemeClr val="accent4">
                        <a:lumMod val="20000"/>
                        <a:lumOff val="80000"/>
                      </a:schemeClr>
                    </a:solidFill>
                  </a:tcPr>
                </a:tc>
                <a:tc>
                  <a:txBody>
                    <a:bodyPr/>
                    <a:lstStyle/>
                    <a:p>
                      <a:pPr algn="ctr" fontAlgn="ctr"/>
                      <a:r>
                        <a:rPr lang="en-GB" sz="4000" b="1" i="0" u="none" strike="noStrike" dirty="0">
                          <a:solidFill>
                            <a:srgbClr val="000000"/>
                          </a:solidFill>
                          <a:effectLst/>
                          <a:latin typeface="Arial" panose="020B0604020202020204" pitchFamily="34" charset="0"/>
                          <a:cs typeface="Arial" panose="020B0604020202020204" pitchFamily="34" charset="0"/>
                        </a:rPr>
                        <a:t>NO OF REPORTS UPHELD BY MOD &amp; MV</a:t>
                      </a:r>
                    </a:p>
                  </a:txBody>
                  <a:tcPr marL="6350" marR="6350" marT="6350" marB="0" anchor="ctr">
                    <a:solidFill>
                      <a:schemeClr val="accent4">
                        <a:lumMod val="20000"/>
                        <a:lumOff val="80000"/>
                      </a:schemeClr>
                    </a:solidFill>
                  </a:tcPr>
                </a:tc>
                <a:extLst>
                  <a:ext uri="{0D108BD9-81ED-4DB2-BD59-A6C34878D82A}">
                    <a16:rowId xmlns:a16="http://schemas.microsoft.com/office/drawing/2014/main" val="2827106100"/>
                  </a:ext>
                </a:extLst>
              </a:tr>
              <a:tr h="1507736">
                <a:tc>
                  <a:txBody>
                    <a:bodyPr/>
                    <a:lstStyle/>
                    <a:p>
                      <a:pPr algn="ctr" fontAlgn="ctr"/>
                      <a:r>
                        <a:rPr lang="en-ZA" sz="4000" b="0" i="0" u="none" strike="noStrike" dirty="0">
                          <a:solidFill>
                            <a:srgbClr val="000000"/>
                          </a:solidFill>
                          <a:effectLst/>
                          <a:latin typeface="Arial" panose="020B0604020202020204" pitchFamily="34" charset="0"/>
                          <a:cs typeface="Arial" panose="020B0604020202020204" pitchFamily="34" charset="0"/>
                        </a:rPr>
                        <a:t>FY 19 / 20</a:t>
                      </a:r>
                    </a:p>
                  </a:txBody>
                  <a:tcPr marL="6350" marR="6350" marT="6350" marB="0" anchor="ctr"/>
                </a:tc>
                <a:tc>
                  <a:txBody>
                    <a:bodyPr/>
                    <a:lstStyle/>
                    <a:p>
                      <a:pPr algn="ctr" fontAlgn="ctr"/>
                      <a:r>
                        <a:rPr lang="en-ZA" sz="4000" b="0" i="0" u="none" strike="noStrike" dirty="0">
                          <a:solidFill>
                            <a:srgbClr val="000000"/>
                          </a:solidFill>
                          <a:effectLst/>
                          <a:latin typeface="Arial" panose="020B0604020202020204" pitchFamily="34" charset="0"/>
                          <a:cs typeface="Arial" panose="020B0604020202020204" pitchFamily="34" charset="0"/>
                        </a:rPr>
                        <a:t>59</a:t>
                      </a:r>
                    </a:p>
                  </a:txBody>
                  <a:tcPr marL="6350" marR="6350" marT="6350" marB="0" anchor="ctr"/>
                </a:tc>
                <a:tc>
                  <a:txBody>
                    <a:bodyPr/>
                    <a:lstStyle/>
                    <a:p>
                      <a:pPr algn="ctr" fontAlgn="b"/>
                      <a:r>
                        <a:rPr lang="en-ZA" sz="4000" b="0" i="0" u="none" strike="noStrike" dirty="0">
                          <a:solidFill>
                            <a:srgbClr val="000000"/>
                          </a:solidFill>
                          <a:effectLst/>
                          <a:latin typeface="Arial" panose="020B0604020202020204" pitchFamily="34" charset="0"/>
                          <a:cs typeface="Arial" panose="020B0604020202020204" pitchFamily="34" charset="0"/>
                        </a:rPr>
                        <a:t>40</a:t>
                      </a:r>
                    </a:p>
                  </a:txBody>
                  <a:tcPr marL="6350" marR="6350" marT="6350" marB="0" anchor="ctr"/>
                </a:tc>
                <a:extLst>
                  <a:ext uri="{0D108BD9-81ED-4DB2-BD59-A6C34878D82A}">
                    <a16:rowId xmlns:a16="http://schemas.microsoft.com/office/drawing/2014/main" val="2097523678"/>
                  </a:ext>
                </a:extLst>
              </a:tr>
              <a:tr h="1507736">
                <a:tc>
                  <a:txBody>
                    <a:bodyPr/>
                    <a:lstStyle/>
                    <a:p>
                      <a:pPr algn="ctr" fontAlgn="ctr"/>
                      <a:r>
                        <a:rPr lang="en-ZA" sz="4000" b="0" i="0" u="none" strike="noStrike" dirty="0">
                          <a:solidFill>
                            <a:srgbClr val="000000"/>
                          </a:solidFill>
                          <a:effectLst/>
                          <a:latin typeface="Arial" panose="020B0604020202020204" pitchFamily="34" charset="0"/>
                          <a:cs typeface="Arial" panose="020B0604020202020204" pitchFamily="34" charset="0"/>
                        </a:rPr>
                        <a:t>FY 20 / 21</a:t>
                      </a:r>
                    </a:p>
                  </a:txBody>
                  <a:tcPr marL="6350" marR="6350" marT="6350" marB="0" anchor="ctr"/>
                </a:tc>
                <a:tc>
                  <a:txBody>
                    <a:bodyPr/>
                    <a:lstStyle/>
                    <a:p>
                      <a:pPr algn="ctr" fontAlgn="ctr"/>
                      <a:r>
                        <a:rPr lang="en-ZA" sz="4000" b="0" i="0" u="none" strike="noStrike" dirty="0">
                          <a:solidFill>
                            <a:srgbClr val="000000"/>
                          </a:solidFill>
                          <a:effectLst/>
                          <a:latin typeface="Arial" panose="020B0604020202020204" pitchFamily="34" charset="0"/>
                          <a:cs typeface="Arial" panose="020B0604020202020204" pitchFamily="34" charset="0"/>
                        </a:rPr>
                        <a:t>42</a:t>
                      </a:r>
                    </a:p>
                  </a:txBody>
                  <a:tcPr marL="6350" marR="6350" marT="6350" marB="0" anchor="ctr"/>
                </a:tc>
                <a:tc>
                  <a:txBody>
                    <a:bodyPr/>
                    <a:lstStyle/>
                    <a:p>
                      <a:pPr algn="ctr" fontAlgn="b"/>
                      <a:r>
                        <a:rPr lang="en-ZA" sz="4000" b="0" i="0" u="none" strike="noStrike" dirty="0">
                          <a:solidFill>
                            <a:srgbClr val="000000"/>
                          </a:solidFill>
                          <a:effectLst/>
                          <a:latin typeface="Arial" panose="020B0604020202020204" pitchFamily="34" charset="0"/>
                          <a:cs typeface="Arial" panose="020B0604020202020204" pitchFamily="34" charset="0"/>
                        </a:rPr>
                        <a:t>32</a:t>
                      </a:r>
                    </a:p>
                  </a:txBody>
                  <a:tcPr marL="6350" marR="6350" marT="6350" marB="0" anchor="ctr"/>
                </a:tc>
                <a:extLst>
                  <a:ext uri="{0D108BD9-81ED-4DB2-BD59-A6C34878D82A}">
                    <a16:rowId xmlns:a16="http://schemas.microsoft.com/office/drawing/2014/main" val="1746228380"/>
                  </a:ext>
                </a:extLst>
              </a:tr>
              <a:tr h="1507736">
                <a:tc>
                  <a:txBody>
                    <a:bodyPr/>
                    <a:lstStyle/>
                    <a:p>
                      <a:pPr algn="ctr" fontAlgn="ctr"/>
                      <a:r>
                        <a:rPr lang="en-ZA" sz="4000" b="0" i="0" u="none" strike="noStrike" dirty="0">
                          <a:solidFill>
                            <a:srgbClr val="000000"/>
                          </a:solidFill>
                          <a:effectLst/>
                          <a:latin typeface="Arial" panose="020B0604020202020204" pitchFamily="34" charset="0"/>
                          <a:cs typeface="Arial" panose="020B0604020202020204" pitchFamily="34" charset="0"/>
                        </a:rPr>
                        <a:t>FY 21 / 22</a:t>
                      </a:r>
                    </a:p>
                  </a:txBody>
                  <a:tcPr marL="6350" marR="6350" marT="6350" marB="0" anchor="ctr"/>
                </a:tc>
                <a:tc>
                  <a:txBody>
                    <a:bodyPr/>
                    <a:lstStyle/>
                    <a:p>
                      <a:pPr algn="ctr" fontAlgn="ctr"/>
                      <a:r>
                        <a:rPr lang="en-ZA" sz="4000" b="0" i="0" u="none" strike="noStrike" dirty="0">
                          <a:solidFill>
                            <a:srgbClr val="000000"/>
                          </a:solidFill>
                          <a:effectLst/>
                          <a:latin typeface="Arial" panose="020B0604020202020204" pitchFamily="34" charset="0"/>
                          <a:cs typeface="Arial" panose="020B0604020202020204" pitchFamily="34" charset="0"/>
                        </a:rPr>
                        <a:t>44</a:t>
                      </a:r>
                    </a:p>
                  </a:txBody>
                  <a:tcPr marL="6350" marR="6350" marT="6350" marB="0" anchor="ctr"/>
                </a:tc>
                <a:tc>
                  <a:txBody>
                    <a:bodyPr/>
                    <a:lstStyle/>
                    <a:p>
                      <a:pPr algn="ctr" fontAlgn="b"/>
                      <a:r>
                        <a:rPr lang="en-ZA" sz="4000" b="0" i="0" u="none" strike="noStrike" dirty="0">
                          <a:solidFill>
                            <a:srgbClr val="000000"/>
                          </a:solidFill>
                          <a:effectLst/>
                          <a:latin typeface="Arial" panose="020B0604020202020204" pitchFamily="34" charset="0"/>
                          <a:cs typeface="Arial" panose="020B0604020202020204" pitchFamily="34" charset="0"/>
                        </a:rPr>
                        <a:t>28</a:t>
                      </a:r>
                    </a:p>
                  </a:txBody>
                  <a:tcPr marL="6350" marR="6350" marT="6350" marB="0" anchor="ctr"/>
                </a:tc>
                <a:extLst>
                  <a:ext uri="{0D108BD9-81ED-4DB2-BD59-A6C34878D82A}">
                    <a16:rowId xmlns:a16="http://schemas.microsoft.com/office/drawing/2014/main" val="4153733073"/>
                  </a:ext>
                </a:extLst>
              </a:tr>
              <a:tr h="1507736">
                <a:tc>
                  <a:txBody>
                    <a:bodyPr/>
                    <a:lstStyle/>
                    <a:p>
                      <a:pPr algn="ctr" fontAlgn="ctr"/>
                      <a:r>
                        <a:rPr lang="en-ZA" sz="4000" b="0" i="0" u="none" strike="noStrike" dirty="0">
                          <a:solidFill>
                            <a:srgbClr val="000000"/>
                          </a:solidFill>
                          <a:effectLst/>
                          <a:latin typeface="Arial" panose="020B0604020202020204" pitchFamily="34" charset="0"/>
                          <a:cs typeface="Arial" panose="020B0604020202020204" pitchFamily="34" charset="0"/>
                        </a:rPr>
                        <a:t>FY 22 / 23</a:t>
                      </a:r>
                    </a:p>
                  </a:txBody>
                  <a:tcPr marL="6350" marR="6350" marT="6350" marB="0" anchor="ctr"/>
                </a:tc>
                <a:tc>
                  <a:txBody>
                    <a:bodyPr/>
                    <a:lstStyle/>
                    <a:p>
                      <a:pPr algn="ctr" fontAlgn="ctr"/>
                      <a:r>
                        <a:rPr lang="en-ZA" sz="4000" b="0" i="0" u="none" strike="noStrike">
                          <a:solidFill>
                            <a:srgbClr val="000000"/>
                          </a:solidFill>
                          <a:effectLst/>
                          <a:latin typeface="Arial" panose="020B0604020202020204" pitchFamily="34" charset="0"/>
                          <a:cs typeface="Arial" panose="020B0604020202020204" pitchFamily="34" charset="0"/>
                        </a:rPr>
                        <a:t>11</a:t>
                      </a:r>
                    </a:p>
                  </a:txBody>
                  <a:tcPr marL="6350" marR="6350" marT="6350" marB="0" anchor="ctr"/>
                </a:tc>
                <a:tc>
                  <a:txBody>
                    <a:bodyPr/>
                    <a:lstStyle/>
                    <a:p>
                      <a:pPr algn="ctr" fontAlgn="b"/>
                      <a:r>
                        <a:rPr lang="en-ZA" sz="4000" b="0" i="0" u="none" strike="noStrike" dirty="0">
                          <a:solidFill>
                            <a:srgbClr val="000000"/>
                          </a:solidFill>
                          <a:effectLst/>
                          <a:latin typeface="Arial" panose="020B0604020202020204" pitchFamily="34" charset="0"/>
                          <a:cs typeface="Arial" panose="020B0604020202020204" pitchFamily="34" charset="0"/>
                        </a:rPr>
                        <a:t>3</a:t>
                      </a:r>
                    </a:p>
                  </a:txBody>
                  <a:tcPr marL="6350" marR="6350" marT="6350" marB="0" anchor="ctr"/>
                </a:tc>
                <a:extLst>
                  <a:ext uri="{0D108BD9-81ED-4DB2-BD59-A6C34878D82A}">
                    <a16:rowId xmlns:a16="http://schemas.microsoft.com/office/drawing/2014/main" val="665616380"/>
                  </a:ext>
                </a:extLst>
              </a:tr>
              <a:tr h="1507736">
                <a:tc>
                  <a:txBody>
                    <a:bodyPr/>
                    <a:lstStyle/>
                    <a:p>
                      <a:pPr algn="ctr" fontAlgn="b"/>
                      <a:r>
                        <a:rPr lang="en-ZA" sz="4000" b="0" i="0" u="none" strike="noStrike" dirty="0">
                          <a:solidFill>
                            <a:srgbClr val="000000"/>
                          </a:solidFill>
                          <a:effectLst/>
                          <a:latin typeface="Arial" panose="020B0604020202020204" pitchFamily="34" charset="0"/>
                          <a:cs typeface="Arial" panose="020B0604020202020204" pitchFamily="34" charset="0"/>
                        </a:rPr>
                        <a:t>TOTALS</a:t>
                      </a:r>
                    </a:p>
                  </a:txBody>
                  <a:tcPr marL="6350" marR="6350" marT="6350" marB="0" anchor="ctr"/>
                </a:tc>
                <a:tc>
                  <a:txBody>
                    <a:bodyPr/>
                    <a:lstStyle/>
                    <a:p>
                      <a:pPr algn="ctr" fontAlgn="ctr"/>
                      <a:r>
                        <a:rPr lang="en-ZA" sz="4000" b="1" i="0" u="none" strike="noStrike" dirty="0">
                          <a:solidFill>
                            <a:srgbClr val="000000"/>
                          </a:solidFill>
                          <a:effectLst/>
                          <a:latin typeface="Arial" panose="020B0604020202020204" pitchFamily="34" charset="0"/>
                          <a:cs typeface="Arial" panose="020B0604020202020204" pitchFamily="34" charset="0"/>
                        </a:rPr>
                        <a:t>156</a:t>
                      </a:r>
                    </a:p>
                  </a:txBody>
                  <a:tcPr marL="6350" marR="6350" marT="6350" marB="0" anchor="ctr"/>
                </a:tc>
                <a:tc>
                  <a:txBody>
                    <a:bodyPr/>
                    <a:lstStyle/>
                    <a:p>
                      <a:pPr algn="ctr" fontAlgn="b"/>
                      <a:r>
                        <a:rPr lang="en-ZA" sz="4000" b="1" i="0" u="none" strike="noStrike" dirty="0">
                          <a:solidFill>
                            <a:srgbClr val="000000"/>
                          </a:solidFill>
                          <a:effectLst/>
                          <a:latin typeface="Arial" panose="020B0604020202020204" pitchFamily="34" charset="0"/>
                          <a:cs typeface="Arial" panose="020B0604020202020204" pitchFamily="34" charset="0"/>
                        </a:rPr>
                        <a:t>103</a:t>
                      </a:r>
                    </a:p>
                  </a:txBody>
                  <a:tcPr marL="6350" marR="6350" marT="6350" marB="0" anchor="ctr"/>
                </a:tc>
                <a:extLst>
                  <a:ext uri="{0D108BD9-81ED-4DB2-BD59-A6C34878D82A}">
                    <a16:rowId xmlns:a16="http://schemas.microsoft.com/office/drawing/2014/main" val="990331531"/>
                  </a:ext>
                </a:extLst>
              </a:tr>
            </a:tbl>
          </a:graphicData>
        </a:graphic>
      </p:graphicFrame>
      <p:sp>
        <p:nvSpPr>
          <p:cNvPr id="5" name="Slide Number Placeholder 4">
            <a:extLst>
              <a:ext uri="{FF2B5EF4-FFF2-40B4-BE49-F238E27FC236}">
                <a16:creationId xmlns:a16="http://schemas.microsoft.com/office/drawing/2014/main" id="{B1C293A1-2253-FBAF-5327-E616C86C7183}"/>
              </a:ext>
            </a:extLst>
          </p:cNvPr>
          <p:cNvSpPr>
            <a:spLocks noGrp="1"/>
          </p:cNvSpPr>
          <p:nvPr>
            <p:ph type="sldNum" sz="quarter" idx="4294967295"/>
          </p:nvPr>
        </p:nvSpPr>
        <p:spPr>
          <a:xfrm>
            <a:off x="0" y="13205637"/>
            <a:ext cx="4338084" cy="491649"/>
          </a:xfrm>
          <a:prstGeom prst="rect">
            <a:avLst/>
          </a:prstGeom>
        </p:spPr>
        <p:txBody>
          <a:bodyPr/>
          <a:lstStyle/>
          <a:p>
            <a:pPr algn="ctr"/>
            <a:fld id="{86CB4B4D-7CA3-9044-876B-883B54F8677D}" type="slidenum">
              <a:rPr lang="en-ZA" smtClean="0">
                <a:solidFill>
                  <a:schemeClr val="bg1"/>
                </a:solidFill>
              </a:rPr>
              <a:pPr algn="ctr"/>
              <a:t>29</a:t>
            </a:fld>
            <a:endParaRPr lang="en-ZA" dirty="0">
              <a:solidFill>
                <a:schemeClr val="bg1"/>
              </a:solidFill>
            </a:endParaRPr>
          </a:p>
        </p:txBody>
      </p:sp>
    </p:spTree>
    <p:extLst>
      <p:ext uri="{BB962C8B-B14F-4D97-AF65-F5344CB8AC3E}">
        <p14:creationId xmlns:p14="http://schemas.microsoft.com/office/powerpoint/2010/main" val="798910520"/>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4143375" cy="13716000"/>
          </a:xfrm>
          <a:prstGeom prst="rect">
            <a:avLst/>
          </a:prstGeom>
          <a:solidFill>
            <a:srgbClr val="0D7E40"/>
          </a:solidFill>
          <a:ln>
            <a:solidFill>
              <a:srgbClr val="0D7E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0" name="Title 1"/>
          <p:cNvSpPr txBox="1">
            <a:spLocks/>
          </p:cNvSpPr>
          <p:nvPr/>
        </p:nvSpPr>
        <p:spPr>
          <a:xfrm>
            <a:off x="4171516" y="32476"/>
            <a:ext cx="20199784" cy="1523206"/>
          </a:xfrm>
          <a:prstGeom prst="rect">
            <a:avLst/>
          </a:prstGeom>
        </p:spPr>
        <p:txBody>
          <a:bodyPr anchor="ctr">
            <a:normAutofit/>
          </a:bodyPr>
          <a:lstStyle>
            <a:lvl1pPr algn="l" defTabSz="1827886" rtl="0" eaLnBrk="1" latinLnBrk="0" hangingPunct="1">
              <a:lnSpc>
                <a:spcPct val="80000"/>
              </a:lnSpc>
              <a:spcBef>
                <a:spcPct val="0"/>
              </a:spcBef>
              <a:buNone/>
              <a:defRPr sz="9995" kern="1200" cap="all" spc="200" baseline="0">
                <a:solidFill>
                  <a:schemeClr val="tx1">
                    <a:lumMod val="95000"/>
                    <a:lumOff val="5000"/>
                  </a:schemeClr>
                </a:solidFill>
                <a:latin typeface="+mj-lt"/>
                <a:ea typeface="+mj-ea"/>
                <a:cs typeface="+mj-cs"/>
              </a:defRPr>
            </a:lvl1pPr>
          </a:lstStyle>
          <a:p>
            <a:pPr algn="ctr"/>
            <a:r>
              <a:rPr lang="en-ZA" sz="7996" b="1" dirty="0">
                <a:solidFill>
                  <a:schemeClr val="tx1"/>
                </a:solidFill>
                <a:latin typeface="Arial" panose="020B0604020202020204" pitchFamily="34" charset="0"/>
                <a:cs typeface="Arial" panose="020B0604020202020204" pitchFamily="34" charset="0"/>
              </a:rPr>
              <a:t>SCOPE</a:t>
            </a:r>
          </a:p>
        </p:txBody>
      </p:sp>
      <p:sp>
        <p:nvSpPr>
          <p:cNvPr id="11" name="Content Placeholder 2"/>
          <p:cNvSpPr txBox="1">
            <a:spLocks/>
          </p:cNvSpPr>
          <p:nvPr/>
        </p:nvSpPr>
        <p:spPr>
          <a:xfrm>
            <a:off x="4542503" y="1706990"/>
            <a:ext cx="19172903" cy="11293944"/>
          </a:xfrm>
          <a:prstGeom prst="rect">
            <a:avLst/>
          </a:prstGeom>
          <a:noFill/>
          <a:ln w="15875" cap="flat" cmpd="sng" algn="ctr">
            <a:noFill/>
            <a:prstDash val="solid"/>
          </a:ln>
        </p:spPr>
        <p:style>
          <a:lnRef idx="2">
            <a:schemeClr val="dk1"/>
          </a:lnRef>
          <a:fillRef idx="1">
            <a:schemeClr val="lt1"/>
          </a:fillRef>
          <a:effectRef idx="0">
            <a:schemeClr val="dk1"/>
          </a:effectRef>
          <a:fontRef idx="minor">
            <a:schemeClr val="dk1"/>
          </a:fontRef>
        </p:style>
        <p:txBody>
          <a:bodyPr>
            <a:noAutofit/>
          </a:bodyPr>
          <a:lstStyle>
            <a:lvl1pPr marL="182789" indent="-182789" algn="l" defTabSz="1827886" rtl="0" eaLnBrk="1" latinLnBrk="0" hangingPunct="1">
              <a:lnSpc>
                <a:spcPct val="90000"/>
              </a:lnSpc>
              <a:spcBef>
                <a:spcPts val="2399"/>
              </a:spcBef>
              <a:spcAft>
                <a:spcPts val="400"/>
              </a:spcAft>
              <a:buClr>
                <a:schemeClr val="accent1"/>
              </a:buClr>
              <a:buSzPct val="100000"/>
              <a:buFont typeface="Tw Cen MT" panose="020B0602020104020603" pitchFamily="34" charset="0"/>
              <a:buChar char=" "/>
              <a:defRPr sz="4398" kern="1200">
                <a:solidFill>
                  <a:schemeClr val="dk1"/>
                </a:solidFill>
                <a:latin typeface="+mn-lt"/>
                <a:ea typeface="+mn-ea"/>
                <a:cs typeface="+mn-cs"/>
              </a:defRPr>
            </a:lvl1pPr>
            <a:lvl2pPr marL="530087" indent="-274183" algn="l" defTabSz="1827886" rtl="0" eaLnBrk="1" latinLnBrk="0" hangingPunct="1">
              <a:lnSpc>
                <a:spcPct val="90000"/>
              </a:lnSpc>
              <a:spcBef>
                <a:spcPts val="400"/>
              </a:spcBef>
              <a:spcAft>
                <a:spcPts val="800"/>
              </a:spcAft>
              <a:buClr>
                <a:schemeClr val="accent1"/>
              </a:buClr>
              <a:buFont typeface="Wingdings 3" pitchFamily="18" charset="2"/>
              <a:buChar char=""/>
              <a:defRPr sz="3598" kern="1200">
                <a:solidFill>
                  <a:schemeClr val="dk1"/>
                </a:solidFill>
                <a:latin typeface="+mn-lt"/>
                <a:ea typeface="+mn-ea"/>
                <a:cs typeface="+mn-cs"/>
              </a:defRPr>
            </a:lvl2pPr>
            <a:lvl3pPr marL="895664"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3pPr>
            <a:lvl4pPr marL="1188126"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4pPr>
            <a:lvl5pPr marL="1553703"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5pPr>
            <a:lvl6pPr marL="1827886"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6pPr>
            <a:lvl7pPr marL="2120347"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7pPr>
            <a:lvl8pPr marL="2431088"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8pPr>
            <a:lvl9pPr marL="2723550"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9pPr>
          </a:lstStyle>
          <a:p>
            <a:pPr marL="0" indent="0">
              <a:lnSpc>
                <a:spcPct val="100000"/>
              </a:lnSpc>
              <a:buClrTx/>
              <a:buFont typeface="Tw Cen MT" panose="020B0602020104020603" pitchFamily="34" charset="0"/>
              <a:buNone/>
            </a:pPr>
            <a:r>
              <a:rPr lang="en-ZA" sz="2400" dirty="0">
                <a:solidFill>
                  <a:schemeClr val="tx1"/>
                </a:solidFill>
                <a:latin typeface="Arial" panose="020B0604020202020204" pitchFamily="34" charset="0"/>
                <a:cs typeface="Arial" panose="020B0604020202020204" pitchFamily="34" charset="0"/>
              </a:rPr>
              <a:t>The following will be discussed as part of the presentation:</a:t>
            </a:r>
          </a:p>
          <a:p>
            <a:pPr marL="347298" lvl="1" indent="0">
              <a:lnSpc>
                <a:spcPct val="100000"/>
              </a:lnSpc>
              <a:buClrTx/>
              <a:buFont typeface="Tw Cen MT" panose="020B0602020104020603" pitchFamily="34" charset="0"/>
              <a:buNone/>
            </a:pPr>
            <a:r>
              <a:rPr lang="en-ZA" sz="2400" b="1" u="sng" dirty="0">
                <a:solidFill>
                  <a:schemeClr val="tx1"/>
                </a:solidFill>
                <a:latin typeface="Arial" panose="020B0604020202020204" pitchFamily="34" charset="0"/>
                <a:cs typeface="Arial" panose="020B0604020202020204" pitchFamily="34" charset="0"/>
              </a:rPr>
              <a:t>Part A – Military </a:t>
            </a:r>
            <a:r>
              <a:rPr lang="en-ZA" sz="2400" b="1" u="sng" dirty="0" err="1">
                <a:solidFill>
                  <a:schemeClr val="tx1"/>
                </a:solidFill>
                <a:latin typeface="Arial" panose="020B0604020202020204" pitchFamily="34" charset="0"/>
                <a:cs typeface="Arial" panose="020B0604020202020204" pitchFamily="34" charset="0"/>
              </a:rPr>
              <a:t>Ombud</a:t>
            </a:r>
            <a:r>
              <a:rPr lang="en-ZA" sz="2400" b="1" u="sng" dirty="0">
                <a:solidFill>
                  <a:schemeClr val="tx1"/>
                </a:solidFill>
                <a:latin typeface="Arial" panose="020B0604020202020204" pitchFamily="34" charset="0"/>
                <a:cs typeface="Arial" panose="020B0604020202020204" pitchFamily="34" charset="0"/>
              </a:rPr>
              <a:t> Mandate</a:t>
            </a:r>
          </a:p>
          <a:p>
            <a:pPr marL="347298" lvl="1" indent="0">
              <a:lnSpc>
                <a:spcPct val="100000"/>
              </a:lnSpc>
              <a:buClrTx/>
              <a:buFont typeface="Tw Cen MT" panose="020B0602020104020603" pitchFamily="34" charset="0"/>
              <a:buNone/>
            </a:pPr>
            <a:r>
              <a:rPr lang="en-ZA" sz="2400" b="1" dirty="0">
                <a:solidFill>
                  <a:schemeClr val="tx1"/>
                </a:solidFill>
                <a:latin typeface="Arial" panose="020B0604020202020204" pitchFamily="34" charset="0"/>
                <a:cs typeface="Arial" panose="020B0604020202020204" pitchFamily="34" charset="0"/>
              </a:rPr>
              <a:t>    </a:t>
            </a:r>
            <a:r>
              <a:rPr lang="en-ZA" sz="2400" dirty="0">
                <a:solidFill>
                  <a:schemeClr val="tx1"/>
                </a:solidFill>
                <a:latin typeface="Arial" panose="020B0604020202020204" pitchFamily="34" charset="0"/>
                <a:cs typeface="Arial" panose="020B0604020202020204" pitchFamily="34" charset="0"/>
              </a:rPr>
              <a:t>Vision</a:t>
            </a:r>
          </a:p>
          <a:p>
            <a:pPr marL="347298" lvl="1" indent="0">
              <a:lnSpc>
                <a:spcPct val="100000"/>
              </a:lnSpc>
              <a:buClrTx/>
              <a:buFont typeface="Tw Cen MT" panose="020B0602020104020603" pitchFamily="34" charset="0"/>
              <a:buNone/>
            </a:pPr>
            <a:r>
              <a:rPr lang="en-ZA" sz="2400" dirty="0">
                <a:solidFill>
                  <a:schemeClr val="tx1"/>
                </a:solidFill>
                <a:latin typeface="Arial" panose="020B0604020202020204" pitchFamily="34" charset="0"/>
                <a:cs typeface="Arial" panose="020B0604020202020204" pitchFamily="34" charset="0"/>
              </a:rPr>
              <a:t>    Mission</a:t>
            </a:r>
          </a:p>
          <a:p>
            <a:pPr marL="712875" lvl="2" indent="0">
              <a:lnSpc>
                <a:spcPct val="100000"/>
              </a:lnSpc>
              <a:buClrTx/>
              <a:buFont typeface="Tw Cen MT" panose="020B0602020104020603" pitchFamily="34" charset="0"/>
              <a:buNone/>
            </a:pPr>
            <a:r>
              <a:rPr lang="en-ZA" sz="2400" dirty="0">
                <a:solidFill>
                  <a:schemeClr val="tx1"/>
                </a:solidFill>
                <a:latin typeface="Arial" panose="020B0604020202020204" pitchFamily="34" charset="0"/>
                <a:cs typeface="Arial" panose="020B0604020202020204" pitchFamily="34" charset="0"/>
              </a:rPr>
              <a:t>Mandate</a:t>
            </a:r>
          </a:p>
          <a:p>
            <a:pPr marL="712875" lvl="2" indent="0">
              <a:lnSpc>
                <a:spcPct val="100000"/>
              </a:lnSpc>
              <a:buClrTx/>
              <a:buFont typeface="Tw Cen MT" panose="020B0602020104020603" pitchFamily="34" charset="0"/>
              <a:buNone/>
            </a:pPr>
            <a:r>
              <a:rPr lang="en-ZA" sz="2400" dirty="0">
                <a:solidFill>
                  <a:schemeClr val="tx1"/>
                </a:solidFill>
                <a:latin typeface="Arial" panose="020B0604020202020204" pitchFamily="34" charset="0"/>
                <a:cs typeface="Arial" panose="020B0604020202020204" pitchFamily="34" charset="0"/>
              </a:rPr>
              <a:t>Values</a:t>
            </a:r>
          </a:p>
          <a:p>
            <a:pPr marL="712875" lvl="2" indent="0">
              <a:lnSpc>
                <a:spcPct val="100000"/>
              </a:lnSpc>
              <a:buClrTx/>
              <a:buFont typeface="Tw Cen MT" panose="020B0602020104020603" pitchFamily="34" charset="0"/>
              <a:buNone/>
            </a:pPr>
            <a:r>
              <a:rPr lang="en-ZA" sz="2400" dirty="0">
                <a:solidFill>
                  <a:schemeClr val="tx1"/>
                </a:solidFill>
                <a:latin typeface="Arial" panose="020B0604020202020204" pitchFamily="34" charset="0"/>
                <a:cs typeface="Arial" panose="020B0604020202020204" pitchFamily="34" charset="0"/>
              </a:rPr>
              <a:t>Legislative Mandate</a:t>
            </a:r>
          </a:p>
          <a:p>
            <a:pPr marL="712875" lvl="2" indent="0">
              <a:lnSpc>
                <a:spcPct val="100000"/>
              </a:lnSpc>
              <a:buClrTx/>
              <a:buFont typeface="Tw Cen MT" panose="020B0602020104020603" pitchFamily="34" charset="0"/>
              <a:buNone/>
            </a:pPr>
            <a:r>
              <a:rPr lang="en-ZA" sz="2400" dirty="0">
                <a:solidFill>
                  <a:schemeClr val="tx1"/>
                </a:solidFill>
                <a:latin typeface="Arial" panose="020B0604020202020204" pitchFamily="34" charset="0"/>
                <a:cs typeface="Arial" panose="020B0604020202020204" pitchFamily="34" charset="0"/>
              </a:rPr>
              <a:t>Regulatory Mandate</a:t>
            </a:r>
          </a:p>
          <a:p>
            <a:pPr marL="712875" lvl="2" indent="0">
              <a:lnSpc>
                <a:spcPct val="100000"/>
              </a:lnSpc>
              <a:buClrTx/>
              <a:buFont typeface="Tw Cen MT" panose="020B0602020104020603" pitchFamily="34" charset="0"/>
              <a:buNone/>
            </a:pPr>
            <a:r>
              <a:rPr lang="en-ZA" sz="2400" dirty="0">
                <a:solidFill>
                  <a:schemeClr val="tx1"/>
                </a:solidFill>
                <a:latin typeface="Arial" panose="020B0604020202020204" pitchFamily="34" charset="0"/>
                <a:cs typeface="Arial" panose="020B0604020202020204" pitchFamily="34" charset="0"/>
              </a:rPr>
              <a:t>Revision to Legislation</a:t>
            </a:r>
          </a:p>
          <a:p>
            <a:pPr marL="712875" lvl="2" indent="0">
              <a:lnSpc>
                <a:spcPct val="100000"/>
              </a:lnSpc>
              <a:buClrTx/>
              <a:buFont typeface="Tw Cen MT" panose="020B0602020104020603" pitchFamily="34" charset="0"/>
              <a:buNone/>
            </a:pPr>
            <a:r>
              <a:rPr lang="en-ZA" sz="2400" dirty="0">
                <a:solidFill>
                  <a:schemeClr val="tx1"/>
                </a:solidFill>
                <a:latin typeface="Arial" panose="020B0604020202020204" pitchFamily="34" charset="0"/>
                <a:cs typeface="Arial" panose="020B0604020202020204" pitchFamily="34" charset="0"/>
              </a:rPr>
              <a:t>Pending Court Rulings</a:t>
            </a:r>
          </a:p>
          <a:p>
            <a:pPr marL="347298" lvl="1" indent="0">
              <a:lnSpc>
                <a:spcPct val="100000"/>
              </a:lnSpc>
              <a:buClrTx/>
              <a:buFont typeface="Tw Cen MT" panose="020B0602020104020603" pitchFamily="34" charset="0"/>
              <a:buNone/>
            </a:pPr>
            <a:r>
              <a:rPr lang="en-ZA" sz="2400" b="1" u="sng" dirty="0">
                <a:solidFill>
                  <a:schemeClr val="tx1"/>
                </a:solidFill>
                <a:latin typeface="Arial" panose="020B0604020202020204" pitchFamily="34" charset="0"/>
                <a:cs typeface="Arial" panose="020B0604020202020204" pitchFamily="34" charset="0"/>
              </a:rPr>
              <a:t>Part B – Military Ombud Strategic Focus</a:t>
            </a:r>
          </a:p>
          <a:p>
            <a:pPr marL="712875" lvl="2" indent="0">
              <a:lnSpc>
                <a:spcPct val="100000"/>
              </a:lnSpc>
              <a:buClrTx/>
              <a:buFont typeface="Tw Cen MT" panose="020B0602020104020603" pitchFamily="34" charset="0"/>
              <a:buNone/>
            </a:pPr>
            <a:r>
              <a:rPr lang="en-ZA" sz="2400" dirty="0">
                <a:solidFill>
                  <a:schemeClr val="tx1"/>
                </a:solidFill>
                <a:latin typeface="Arial" panose="020B0604020202020204" pitchFamily="34" charset="0"/>
                <a:cs typeface="Arial" panose="020B0604020202020204" pitchFamily="34" charset="0"/>
              </a:rPr>
              <a:t>Situational Analysis – PESTLE</a:t>
            </a:r>
          </a:p>
          <a:p>
            <a:pPr marL="712875" lvl="2" indent="0">
              <a:lnSpc>
                <a:spcPct val="100000"/>
              </a:lnSpc>
              <a:buClrTx/>
              <a:buFont typeface="Tw Cen MT" panose="020B0602020104020603" pitchFamily="34" charset="0"/>
              <a:buNone/>
            </a:pPr>
            <a:r>
              <a:rPr lang="en-ZA" sz="2400" dirty="0">
                <a:solidFill>
                  <a:schemeClr val="tx1"/>
                </a:solidFill>
                <a:latin typeface="Arial" panose="020B0604020202020204" pitchFamily="34" charset="0"/>
                <a:cs typeface="Arial" panose="020B0604020202020204" pitchFamily="34" charset="0"/>
              </a:rPr>
              <a:t>Organisational imperatives</a:t>
            </a:r>
          </a:p>
          <a:p>
            <a:pPr marL="712875" lvl="2" indent="0">
              <a:lnSpc>
                <a:spcPct val="100000"/>
              </a:lnSpc>
              <a:buClrTx/>
              <a:buFont typeface="Tw Cen MT" panose="020B0602020104020603" pitchFamily="34" charset="0"/>
              <a:buNone/>
            </a:pPr>
            <a:r>
              <a:rPr lang="en-ZA" sz="2400" dirty="0">
                <a:solidFill>
                  <a:schemeClr val="tx1"/>
                </a:solidFill>
                <a:latin typeface="Arial" panose="020B0604020202020204" pitchFamily="34" charset="0"/>
                <a:cs typeface="Arial" panose="020B0604020202020204" pitchFamily="34" charset="0"/>
              </a:rPr>
              <a:t>    Minister of Defence and Military Veterans Priorities</a:t>
            </a:r>
          </a:p>
          <a:p>
            <a:pPr marL="712875" lvl="2" indent="0">
              <a:lnSpc>
                <a:spcPct val="100000"/>
              </a:lnSpc>
              <a:buClrTx/>
              <a:buFont typeface="Tw Cen MT" panose="020B0602020104020603" pitchFamily="34" charset="0"/>
              <a:buNone/>
            </a:pPr>
            <a:r>
              <a:rPr lang="en-ZA" sz="2400" dirty="0">
                <a:solidFill>
                  <a:schemeClr val="tx1"/>
                </a:solidFill>
                <a:latin typeface="Arial" panose="020B0604020202020204" pitchFamily="34" charset="0"/>
                <a:cs typeface="Arial" panose="020B0604020202020204" pitchFamily="34" charset="0"/>
              </a:rPr>
              <a:t>    Military </a:t>
            </a:r>
            <a:r>
              <a:rPr lang="en-ZA" sz="2400" dirty="0" err="1">
                <a:solidFill>
                  <a:schemeClr val="tx1"/>
                </a:solidFill>
                <a:latin typeface="Arial" panose="020B0604020202020204" pitchFamily="34" charset="0"/>
                <a:cs typeface="Arial" panose="020B0604020202020204" pitchFamily="34" charset="0"/>
              </a:rPr>
              <a:t>Ombud</a:t>
            </a:r>
            <a:r>
              <a:rPr lang="en-ZA" sz="2400" dirty="0">
                <a:solidFill>
                  <a:schemeClr val="tx1"/>
                </a:solidFill>
                <a:latin typeface="Arial" panose="020B0604020202020204" pitchFamily="34" charset="0"/>
                <a:cs typeface="Arial" panose="020B0604020202020204" pitchFamily="34" charset="0"/>
              </a:rPr>
              <a:t> Focus Areas</a:t>
            </a:r>
          </a:p>
          <a:p>
            <a:pPr marL="712875" lvl="2" indent="0">
              <a:lnSpc>
                <a:spcPct val="100000"/>
              </a:lnSpc>
              <a:buClrTx/>
              <a:buFont typeface="Tw Cen MT" panose="020B0602020104020603" pitchFamily="34" charset="0"/>
              <a:buNone/>
            </a:pPr>
            <a:r>
              <a:rPr lang="en-ZA" sz="2400" dirty="0">
                <a:solidFill>
                  <a:schemeClr val="tx1"/>
                </a:solidFill>
                <a:latin typeface="Arial" panose="020B0604020202020204" pitchFamily="34" charset="0"/>
                <a:cs typeface="Arial" panose="020B0604020202020204" pitchFamily="34" charset="0"/>
              </a:rPr>
              <a:t>Organisational Environment</a:t>
            </a:r>
          </a:p>
          <a:p>
            <a:pPr marL="712875" lvl="2" indent="0">
              <a:lnSpc>
                <a:spcPct val="100000"/>
              </a:lnSpc>
              <a:buClrTx/>
              <a:buFont typeface="Tw Cen MT" panose="020B0602020104020603" pitchFamily="34" charset="0"/>
              <a:buNone/>
            </a:pPr>
            <a:r>
              <a:rPr lang="en-ZA" sz="2400" dirty="0">
                <a:solidFill>
                  <a:schemeClr val="tx1"/>
                </a:solidFill>
                <a:latin typeface="Arial" panose="020B0604020202020204" pitchFamily="34" charset="0"/>
                <a:cs typeface="Arial" panose="020B0604020202020204" pitchFamily="34" charset="0"/>
              </a:rPr>
              <a:t>   Reporting Lines</a:t>
            </a:r>
          </a:p>
          <a:p>
            <a:pPr marL="712875" lvl="2" indent="0">
              <a:lnSpc>
                <a:spcPct val="100000"/>
              </a:lnSpc>
              <a:buClrTx/>
              <a:buFont typeface="Tw Cen MT" panose="020B0602020104020603" pitchFamily="34" charset="0"/>
              <a:buNone/>
            </a:pPr>
            <a:r>
              <a:rPr lang="en-ZA" sz="2400" dirty="0">
                <a:solidFill>
                  <a:schemeClr val="tx1"/>
                </a:solidFill>
                <a:latin typeface="Arial" panose="020B0604020202020204" pitchFamily="34" charset="0"/>
                <a:cs typeface="Arial" panose="020B0604020202020204" pitchFamily="34" charset="0"/>
              </a:rPr>
              <a:t>   Organisational Structure of the Office</a:t>
            </a:r>
          </a:p>
        </p:txBody>
      </p:sp>
      <p:pic>
        <p:nvPicPr>
          <p:cNvPr id="14" name="image6.jpg"/>
          <p:cNvPicPr/>
          <p:nvPr/>
        </p:nvPicPr>
        <p:blipFill>
          <a:blip r:embed="rId2"/>
          <a:srcRect l="1605" t="1605" r="1605" b="1605"/>
          <a:stretch>
            <a:fillRect/>
          </a:stretch>
        </p:blipFill>
        <p:spPr>
          <a:xfrm>
            <a:off x="17698065" y="4740441"/>
            <a:ext cx="6673235" cy="8975559"/>
          </a:xfrm>
          <a:prstGeom prst="rect">
            <a:avLst/>
          </a:prstGeom>
          <a:ln w="114300">
            <a:solidFill>
              <a:srgbClr val="FFFFFF"/>
            </a:solidFill>
            <a:miter lim="400000"/>
          </a:ln>
        </p:spPr>
      </p:pic>
      <p:grpSp>
        <p:nvGrpSpPr>
          <p:cNvPr id="15" name="Group 14"/>
          <p:cNvGrpSpPr/>
          <p:nvPr/>
        </p:nvGrpSpPr>
        <p:grpSpPr>
          <a:xfrm>
            <a:off x="28141" y="269843"/>
            <a:ext cx="4115234" cy="5191435"/>
            <a:chOff x="28141" y="859778"/>
            <a:chExt cx="4115234" cy="5191435"/>
          </a:xfrm>
        </p:grpSpPr>
        <p:pic>
          <p:nvPicPr>
            <p:cNvPr id="16" name="image5.png"/>
            <p:cNvPicPr/>
            <p:nvPr/>
          </p:nvPicPr>
          <p:blipFill>
            <a:blip r:embed="rId3"/>
            <a:stretch>
              <a:fillRect/>
            </a:stretch>
          </p:blipFill>
          <p:spPr>
            <a:xfrm>
              <a:off x="28141" y="859778"/>
              <a:ext cx="4115234" cy="3880663"/>
            </a:xfrm>
            <a:prstGeom prst="rect">
              <a:avLst/>
            </a:prstGeom>
            <a:ln w="12700">
              <a:miter lim="400000"/>
            </a:ln>
          </p:spPr>
        </p:pic>
        <p:sp>
          <p:nvSpPr>
            <p:cNvPr id="17" name="Shape 294"/>
            <p:cNvSpPr/>
            <p:nvPr/>
          </p:nvSpPr>
          <p:spPr>
            <a:xfrm>
              <a:off x="28141" y="4804722"/>
              <a:ext cx="4115234" cy="1246491"/>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spAutoFit/>
            </a:bodyPr>
            <a:lstStyle>
              <a:lvl1pPr defTabSz="1632753">
                <a:defRPr sz="3500" cap="all">
                  <a:solidFill>
                    <a:srgbClr val="FFDE17"/>
                  </a:solidFill>
                  <a:latin typeface="Impact"/>
                  <a:ea typeface="Impact"/>
                  <a:cs typeface="Impact"/>
                  <a:sym typeface="Impact"/>
                </a:defRPr>
              </a:lvl1pPr>
            </a:lstStyle>
            <a:p>
              <a:pPr lvl="0" algn="ctr">
                <a:defRPr sz="1800" cap="none">
                  <a:solidFill>
                    <a:srgbClr val="000000"/>
                  </a:solidFill>
                </a:defRPr>
              </a:pPr>
              <a:r>
                <a:rPr sz="2500" cap="all" dirty="0">
                  <a:solidFill>
                    <a:srgbClr val="FFDE17"/>
                  </a:solidFill>
                  <a:latin typeface="Arial Black" panose="020B0A04020102020204" pitchFamily="34" charset="0"/>
                </a:rPr>
                <a:t>Independent </a:t>
              </a:r>
              <a:endParaRPr lang="en-ZA" sz="2500" cap="all" dirty="0">
                <a:solidFill>
                  <a:srgbClr val="FFDE17"/>
                </a:solidFill>
                <a:latin typeface="Arial Black" panose="020B0A04020102020204" pitchFamily="34" charset="0"/>
              </a:endParaRPr>
            </a:p>
            <a:p>
              <a:pPr lvl="0" algn="ctr">
                <a:defRPr sz="1800" cap="none">
                  <a:solidFill>
                    <a:srgbClr val="000000"/>
                  </a:solidFill>
                </a:defRPr>
              </a:pPr>
              <a:r>
                <a:rPr lang="en-ZA" sz="2500" cap="all" dirty="0">
                  <a:solidFill>
                    <a:srgbClr val="FFDE17"/>
                  </a:solidFill>
                  <a:latin typeface="Arial Black" panose="020B0A04020102020204" pitchFamily="34" charset="0"/>
                </a:rPr>
                <a:t>&amp;</a:t>
              </a:r>
            </a:p>
            <a:p>
              <a:pPr lvl="0" algn="ctr">
                <a:defRPr sz="1800" cap="none">
                  <a:solidFill>
                    <a:srgbClr val="000000"/>
                  </a:solidFill>
                </a:defRPr>
              </a:pPr>
              <a:r>
                <a:rPr sz="2500" cap="all" dirty="0">
                  <a:solidFill>
                    <a:srgbClr val="FFDE17"/>
                  </a:solidFill>
                  <a:latin typeface="Arial Black" panose="020B0A04020102020204" pitchFamily="34" charset="0"/>
                </a:rPr>
                <a:t>Impartial</a:t>
              </a:r>
            </a:p>
          </p:txBody>
        </p:sp>
      </p:grpSp>
      <p:sp>
        <p:nvSpPr>
          <p:cNvPr id="4" name="Slide Number Placeholder 3">
            <a:extLst>
              <a:ext uri="{FF2B5EF4-FFF2-40B4-BE49-F238E27FC236}">
                <a16:creationId xmlns:a16="http://schemas.microsoft.com/office/drawing/2014/main" id="{B2139FA0-7FCF-0BBA-0F5D-E4863737DD21}"/>
              </a:ext>
            </a:extLst>
          </p:cNvPr>
          <p:cNvSpPr>
            <a:spLocks noGrp="1"/>
          </p:cNvSpPr>
          <p:nvPr>
            <p:ph type="sldNum" sz="quarter" idx="4294967295"/>
          </p:nvPr>
        </p:nvSpPr>
        <p:spPr>
          <a:xfrm>
            <a:off x="0" y="13205637"/>
            <a:ext cx="4338084" cy="491649"/>
          </a:xfrm>
          <a:prstGeom prst="rect">
            <a:avLst/>
          </a:prstGeom>
        </p:spPr>
        <p:txBody>
          <a:bodyPr/>
          <a:lstStyle/>
          <a:p>
            <a:pPr algn="ctr"/>
            <a:fld id="{86CB4B4D-7CA3-9044-876B-883B54F8677D}" type="slidenum">
              <a:rPr lang="en-ZA" smtClean="0">
                <a:solidFill>
                  <a:schemeClr val="bg1"/>
                </a:solidFill>
              </a:rPr>
              <a:pPr algn="ctr"/>
              <a:t>3</a:t>
            </a:fld>
            <a:endParaRPr lang="en-ZA" dirty="0">
              <a:solidFill>
                <a:schemeClr val="bg1"/>
              </a:solidFill>
            </a:endParaRPr>
          </a:p>
        </p:txBody>
      </p:sp>
    </p:spTree>
    <p:extLst>
      <p:ext uri="{BB962C8B-B14F-4D97-AF65-F5344CB8AC3E}">
        <p14:creationId xmlns:p14="http://schemas.microsoft.com/office/powerpoint/2010/main" val="3588514826"/>
      </p:ext>
    </p:extLst>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4143375" cy="13716000"/>
          </a:xfrm>
          <a:prstGeom prst="rect">
            <a:avLst/>
          </a:prstGeom>
          <a:solidFill>
            <a:srgbClr val="0D7E40"/>
          </a:solidFill>
          <a:ln>
            <a:solidFill>
              <a:srgbClr val="0D7E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grpSp>
        <p:nvGrpSpPr>
          <p:cNvPr id="15" name="Group 14"/>
          <p:cNvGrpSpPr/>
          <p:nvPr/>
        </p:nvGrpSpPr>
        <p:grpSpPr>
          <a:xfrm>
            <a:off x="28141" y="269843"/>
            <a:ext cx="4115234" cy="5191435"/>
            <a:chOff x="28141" y="859778"/>
            <a:chExt cx="4115234" cy="5191435"/>
          </a:xfrm>
        </p:grpSpPr>
        <p:pic>
          <p:nvPicPr>
            <p:cNvPr id="16" name="image5.png"/>
            <p:cNvPicPr/>
            <p:nvPr/>
          </p:nvPicPr>
          <p:blipFill>
            <a:blip r:embed="rId2"/>
            <a:stretch>
              <a:fillRect/>
            </a:stretch>
          </p:blipFill>
          <p:spPr>
            <a:xfrm>
              <a:off x="28141" y="859778"/>
              <a:ext cx="4115234" cy="3880663"/>
            </a:xfrm>
            <a:prstGeom prst="rect">
              <a:avLst/>
            </a:prstGeom>
            <a:ln w="12700">
              <a:miter lim="400000"/>
            </a:ln>
          </p:spPr>
        </p:pic>
        <p:sp>
          <p:nvSpPr>
            <p:cNvPr id="17" name="Shape 294"/>
            <p:cNvSpPr/>
            <p:nvPr/>
          </p:nvSpPr>
          <p:spPr>
            <a:xfrm>
              <a:off x="28141" y="4804722"/>
              <a:ext cx="4115234" cy="1246491"/>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spAutoFit/>
            </a:bodyPr>
            <a:lstStyle>
              <a:lvl1pPr defTabSz="1632753">
                <a:defRPr sz="3500" cap="all">
                  <a:solidFill>
                    <a:srgbClr val="FFDE17"/>
                  </a:solidFill>
                  <a:latin typeface="Impact"/>
                  <a:ea typeface="Impact"/>
                  <a:cs typeface="Impact"/>
                  <a:sym typeface="Impact"/>
                </a:defRPr>
              </a:lvl1pPr>
            </a:lstStyle>
            <a:p>
              <a:pPr lvl="0" algn="ctr">
                <a:defRPr sz="1800" cap="none">
                  <a:solidFill>
                    <a:srgbClr val="000000"/>
                  </a:solidFill>
                </a:defRPr>
              </a:pPr>
              <a:r>
                <a:rPr sz="2500" cap="all" dirty="0">
                  <a:solidFill>
                    <a:srgbClr val="FFDE17"/>
                  </a:solidFill>
                  <a:latin typeface="Arial Black" panose="020B0A04020102020204" pitchFamily="34" charset="0"/>
                </a:rPr>
                <a:t>Independent </a:t>
              </a:r>
              <a:endParaRPr lang="en-ZA" sz="2500" cap="all" dirty="0">
                <a:solidFill>
                  <a:srgbClr val="FFDE17"/>
                </a:solidFill>
                <a:latin typeface="Arial Black" panose="020B0A04020102020204" pitchFamily="34" charset="0"/>
              </a:endParaRPr>
            </a:p>
            <a:p>
              <a:pPr lvl="0" algn="ctr">
                <a:defRPr sz="1800" cap="none">
                  <a:solidFill>
                    <a:srgbClr val="000000"/>
                  </a:solidFill>
                </a:defRPr>
              </a:pPr>
              <a:r>
                <a:rPr lang="en-ZA" sz="2500" cap="all" dirty="0">
                  <a:solidFill>
                    <a:srgbClr val="FFDE17"/>
                  </a:solidFill>
                  <a:latin typeface="Arial Black" panose="020B0A04020102020204" pitchFamily="34" charset="0"/>
                </a:rPr>
                <a:t>&amp;</a:t>
              </a:r>
            </a:p>
            <a:p>
              <a:pPr lvl="0" algn="ctr">
                <a:defRPr sz="1800" cap="none">
                  <a:solidFill>
                    <a:srgbClr val="000000"/>
                  </a:solidFill>
                </a:defRPr>
              </a:pPr>
              <a:r>
                <a:rPr sz="2500" cap="all" dirty="0">
                  <a:solidFill>
                    <a:srgbClr val="FFDE17"/>
                  </a:solidFill>
                  <a:latin typeface="Arial Black" panose="020B0A04020102020204" pitchFamily="34" charset="0"/>
                </a:rPr>
                <a:t>Impartial</a:t>
              </a:r>
            </a:p>
          </p:txBody>
        </p:sp>
      </p:grpSp>
      <p:sp>
        <p:nvSpPr>
          <p:cNvPr id="10" name="Title 1"/>
          <p:cNvSpPr txBox="1">
            <a:spLocks/>
          </p:cNvSpPr>
          <p:nvPr/>
        </p:nvSpPr>
        <p:spPr>
          <a:xfrm>
            <a:off x="4171516" y="32476"/>
            <a:ext cx="20199784" cy="1523206"/>
          </a:xfrm>
          <a:prstGeom prst="rect">
            <a:avLst/>
          </a:prstGeom>
        </p:spPr>
        <p:txBody>
          <a:bodyPr anchor="ctr">
            <a:noAutofit/>
          </a:bodyPr>
          <a:lstStyle>
            <a:lvl1pPr algn="l" defTabSz="1827886" rtl="0" eaLnBrk="1" latinLnBrk="0" hangingPunct="1">
              <a:lnSpc>
                <a:spcPct val="80000"/>
              </a:lnSpc>
              <a:spcBef>
                <a:spcPct val="0"/>
              </a:spcBef>
              <a:buNone/>
              <a:defRPr sz="9995" kern="1200" cap="all" spc="200" baseline="0">
                <a:solidFill>
                  <a:schemeClr val="tx1">
                    <a:lumMod val="95000"/>
                    <a:lumOff val="5000"/>
                  </a:schemeClr>
                </a:solidFill>
                <a:latin typeface="+mj-lt"/>
                <a:ea typeface="+mj-ea"/>
                <a:cs typeface="+mj-cs"/>
              </a:defRPr>
            </a:lvl1pPr>
          </a:lstStyle>
          <a:p>
            <a:pPr algn="ctr">
              <a:lnSpc>
                <a:spcPct val="120000"/>
              </a:lnSpc>
            </a:pPr>
            <a:r>
              <a:rPr lang="en-ZA" sz="4800" b="1" dirty="0">
                <a:solidFill>
                  <a:schemeClr val="tx1"/>
                </a:solidFill>
                <a:latin typeface="Arial" panose="020B0604020202020204" pitchFamily="34" charset="0"/>
                <a:cs typeface="Arial" panose="020B0604020202020204" pitchFamily="34" charset="0"/>
              </a:rPr>
              <a:t>IMPLEMENTATION OF THE MILITARY OMBUD RECOMMENDATIONS</a:t>
            </a:r>
          </a:p>
        </p:txBody>
      </p:sp>
      <p:sp>
        <p:nvSpPr>
          <p:cNvPr id="4" name="TextBox 3">
            <a:extLst>
              <a:ext uri="{FF2B5EF4-FFF2-40B4-BE49-F238E27FC236}">
                <a16:creationId xmlns:a16="http://schemas.microsoft.com/office/drawing/2014/main" id="{83180DF4-88F2-C814-E5BB-3A6245FBD854}"/>
              </a:ext>
            </a:extLst>
          </p:cNvPr>
          <p:cNvSpPr txBox="1"/>
          <p:nvPr/>
        </p:nvSpPr>
        <p:spPr>
          <a:xfrm>
            <a:off x="4333546" y="1555683"/>
            <a:ext cx="19218432" cy="6124754"/>
          </a:xfrm>
          <a:prstGeom prst="rect">
            <a:avLst/>
          </a:prstGeom>
          <a:noFill/>
        </p:spPr>
        <p:txBody>
          <a:bodyPr wrap="square">
            <a:spAutoFit/>
          </a:bodyPr>
          <a:lstStyle/>
          <a:p>
            <a:pPr marL="571500" indent="-571500">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Of the 156 Reports submitted to current MOD&amp;MV, 103 Complaints were Upheld in terms of the Military Ombud Act 4 of 2012.</a:t>
            </a:r>
          </a:p>
          <a:p>
            <a:pPr marL="571500" indent="-571500">
              <a:buFont typeface="Arial" panose="020B0604020202020204" pitchFamily="34" charset="0"/>
              <a:buChar char="•"/>
            </a:pPr>
            <a:endParaRPr lang="en-GB" sz="2800" dirty="0">
              <a:solidFill>
                <a:schemeClr val="tx1"/>
              </a:solidFill>
              <a:latin typeface="Arial" panose="020B0604020202020204" pitchFamily="34" charset="0"/>
              <a:cs typeface="Arial" panose="020B0604020202020204" pitchFamily="34" charset="0"/>
            </a:endParaRPr>
          </a:p>
          <a:p>
            <a:pPr marL="571500" indent="-571500">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The remaining reports were matters resolved through ADR and submitted to Minister for endorsement. A few of these were simply for Minister’s cognisance.</a:t>
            </a:r>
          </a:p>
          <a:p>
            <a:pPr marL="571500" indent="-571500">
              <a:buFont typeface="Arial" panose="020B0604020202020204" pitchFamily="34" charset="0"/>
              <a:buChar char="•"/>
            </a:pPr>
            <a:endParaRPr lang="en-GB" sz="2800" dirty="0">
              <a:solidFill>
                <a:schemeClr val="tx1"/>
              </a:solidFill>
              <a:latin typeface="Arial" panose="020B0604020202020204" pitchFamily="34" charset="0"/>
              <a:cs typeface="Arial" panose="020B0604020202020204" pitchFamily="34" charset="0"/>
            </a:endParaRPr>
          </a:p>
          <a:p>
            <a:pPr marL="571500" indent="-571500">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The Sec 6(11) investigation commissioned by Minister regarding the spoiled and or rotten food and drinking water provided to members deployed to Mozambique is included in the FY 21 / 22 statistics.</a:t>
            </a:r>
          </a:p>
          <a:p>
            <a:pPr marL="571500" indent="-571500">
              <a:buFont typeface="Arial" panose="020B0604020202020204" pitchFamily="34" charset="0"/>
              <a:buChar char="•"/>
            </a:pPr>
            <a:endParaRPr lang="en-GB" sz="2800" dirty="0">
              <a:solidFill>
                <a:schemeClr val="tx1"/>
              </a:solidFill>
              <a:latin typeface="Arial" panose="020B0604020202020204" pitchFamily="34" charset="0"/>
              <a:cs typeface="Arial" panose="020B0604020202020204" pitchFamily="34" charset="0"/>
            </a:endParaRPr>
          </a:p>
          <a:p>
            <a:pPr marL="571500" indent="-571500">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It remains unknown to the Military Ombud whether Minister has accepted, rejected or endorsed any of the reports submitted to her. </a:t>
            </a:r>
          </a:p>
          <a:p>
            <a:pPr marL="571500" indent="-571500">
              <a:buFont typeface="Arial" panose="020B0604020202020204" pitchFamily="34" charset="0"/>
              <a:buChar char="•"/>
            </a:pPr>
            <a:endParaRPr lang="en-GB" sz="2800" dirty="0">
              <a:solidFill>
                <a:schemeClr val="tx1"/>
              </a:solidFill>
              <a:latin typeface="Arial" panose="020B0604020202020204" pitchFamily="34" charset="0"/>
              <a:cs typeface="Arial" panose="020B0604020202020204" pitchFamily="34" charset="0"/>
            </a:endParaRPr>
          </a:p>
          <a:p>
            <a:pPr marL="571500" indent="-571500">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It also remains unknown to the Ombud whether Minister has instructed the CSANDF to implement any of the recommendations contained in reports.</a:t>
            </a:r>
          </a:p>
        </p:txBody>
      </p:sp>
      <p:sp>
        <p:nvSpPr>
          <p:cNvPr id="5" name="Slide Number Placeholder 4">
            <a:extLst>
              <a:ext uri="{FF2B5EF4-FFF2-40B4-BE49-F238E27FC236}">
                <a16:creationId xmlns:a16="http://schemas.microsoft.com/office/drawing/2014/main" id="{1174FA20-1325-8D60-E826-D49B0639707F}"/>
              </a:ext>
            </a:extLst>
          </p:cNvPr>
          <p:cNvSpPr>
            <a:spLocks noGrp="1"/>
          </p:cNvSpPr>
          <p:nvPr>
            <p:ph type="sldNum" sz="quarter" idx="4294967295"/>
          </p:nvPr>
        </p:nvSpPr>
        <p:spPr>
          <a:xfrm>
            <a:off x="0" y="13205637"/>
            <a:ext cx="4338084" cy="491649"/>
          </a:xfrm>
          <a:prstGeom prst="rect">
            <a:avLst/>
          </a:prstGeom>
        </p:spPr>
        <p:txBody>
          <a:bodyPr/>
          <a:lstStyle/>
          <a:p>
            <a:pPr algn="ctr"/>
            <a:fld id="{86CB4B4D-7CA3-9044-876B-883B54F8677D}" type="slidenum">
              <a:rPr lang="en-ZA" smtClean="0">
                <a:solidFill>
                  <a:schemeClr val="bg1"/>
                </a:solidFill>
              </a:rPr>
              <a:pPr algn="ctr"/>
              <a:t>30</a:t>
            </a:fld>
            <a:endParaRPr lang="en-ZA" dirty="0">
              <a:solidFill>
                <a:schemeClr val="bg1"/>
              </a:solidFill>
            </a:endParaRPr>
          </a:p>
        </p:txBody>
      </p:sp>
    </p:spTree>
    <p:extLst>
      <p:ext uri="{BB962C8B-B14F-4D97-AF65-F5344CB8AC3E}">
        <p14:creationId xmlns:p14="http://schemas.microsoft.com/office/powerpoint/2010/main" val="1492609185"/>
      </p:ext>
    </p:extLst>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4143375" cy="13716000"/>
          </a:xfrm>
          <a:prstGeom prst="rect">
            <a:avLst/>
          </a:prstGeom>
          <a:solidFill>
            <a:srgbClr val="0D7E40"/>
          </a:solidFill>
          <a:ln>
            <a:solidFill>
              <a:srgbClr val="0D7E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grpSp>
        <p:nvGrpSpPr>
          <p:cNvPr id="15" name="Group 14"/>
          <p:cNvGrpSpPr/>
          <p:nvPr/>
        </p:nvGrpSpPr>
        <p:grpSpPr>
          <a:xfrm>
            <a:off x="28141" y="269843"/>
            <a:ext cx="4115234" cy="5191435"/>
            <a:chOff x="28141" y="859778"/>
            <a:chExt cx="4115234" cy="5191435"/>
          </a:xfrm>
        </p:grpSpPr>
        <p:pic>
          <p:nvPicPr>
            <p:cNvPr id="16" name="image5.png"/>
            <p:cNvPicPr/>
            <p:nvPr/>
          </p:nvPicPr>
          <p:blipFill>
            <a:blip r:embed="rId3"/>
            <a:stretch>
              <a:fillRect/>
            </a:stretch>
          </p:blipFill>
          <p:spPr>
            <a:xfrm>
              <a:off x="28141" y="859778"/>
              <a:ext cx="4115234" cy="3880663"/>
            </a:xfrm>
            <a:prstGeom prst="rect">
              <a:avLst/>
            </a:prstGeom>
            <a:ln w="12700">
              <a:miter lim="400000"/>
            </a:ln>
          </p:spPr>
        </p:pic>
        <p:sp>
          <p:nvSpPr>
            <p:cNvPr id="17" name="Shape 294"/>
            <p:cNvSpPr/>
            <p:nvPr/>
          </p:nvSpPr>
          <p:spPr>
            <a:xfrm>
              <a:off x="28141" y="4804722"/>
              <a:ext cx="4115234" cy="1246491"/>
            </a:xfrm>
            <a:prstGeom prst="rect">
              <a:avLst/>
            </a:prstGeom>
            <a:ln w="12700">
              <a:miter lim="400000"/>
            </a:ln>
            <a:extLst>
              <a:ext uri="{C572A759-6A51-4108-AA02-DFA0A04FC94B}">
                <ma14:wrappingTextBoxFlag xmlns="" xmlns:ma14="http://schemas.microsoft.com/office/mac/drawingml/2011/main" val="1"/>
              </a:ext>
            </a:extLst>
          </p:spPr>
          <p:txBody>
            <a:bodyPr wrap="square" lIns="45718" tIns="45718" rIns="45718" bIns="45718">
              <a:spAutoFit/>
            </a:bodyPr>
            <a:lstStyle>
              <a:lvl1pPr defTabSz="1632753">
                <a:defRPr sz="3500" cap="all">
                  <a:solidFill>
                    <a:srgbClr val="FFDE17"/>
                  </a:solidFill>
                  <a:latin typeface="Impact"/>
                  <a:ea typeface="Impact"/>
                  <a:cs typeface="Impact"/>
                  <a:sym typeface="Impact"/>
                </a:defRPr>
              </a:lvl1pPr>
            </a:lstStyle>
            <a:p>
              <a:pPr lvl="0" algn="ctr">
                <a:defRPr sz="1800" cap="none">
                  <a:solidFill>
                    <a:srgbClr val="000000"/>
                  </a:solidFill>
                </a:defRPr>
              </a:pPr>
              <a:r>
                <a:rPr sz="2500" cap="all" dirty="0">
                  <a:solidFill>
                    <a:srgbClr val="FFDE17"/>
                  </a:solidFill>
                  <a:latin typeface="Arial Black" panose="020B0A04020102020204" pitchFamily="34" charset="0"/>
                </a:rPr>
                <a:t>Independent </a:t>
              </a:r>
              <a:endParaRPr lang="en-ZA" sz="2500" cap="all" dirty="0">
                <a:solidFill>
                  <a:srgbClr val="FFDE17"/>
                </a:solidFill>
                <a:latin typeface="Arial Black" panose="020B0A04020102020204" pitchFamily="34" charset="0"/>
              </a:endParaRPr>
            </a:p>
            <a:p>
              <a:pPr lvl="0" algn="ctr">
                <a:defRPr sz="1800" cap="none">
                  <a:solidFill>
                    <a:srgbClr val="000000"/>
                  </a:solidFill>
                </a:defRPr>
              </a:pPr>
              <a:r>
                <a:rPr lang="en-ZA" sz="2500" cap="all" dirty="0">
                  <a:solidFill>
                    <a:srgbClr val="FFDE17"/>
                  </a:solidFill>
                  <a:latin typeface="Arial Black" panose="020B0A04020102020204" pitchFamily="34" charset="0"/>
                </a:rPr>
                <a:t>&amp;</a:t>
              </a:r>
            </a:p>
            <a:p>
              <a:pPr lvl="0" algn="ctr">
                <a:defRPr sz="1800" cap="none">
                  <a:solidFill>
                    <a:srgbClr val="000000"/>
                  </a:solidFill>
                </a:defRPr>
              </a:pPr>
              <a:r>
                <a:rPr sz="2500" cap="all" dirty="0">
                  <a:solidFill>
                    <a:srgbClr val="FFDE17"/>
                  </a:solidFill>
                  <a:latin typeface="Arial Black" panose="020B0A04020102020204" pitchFamily="34" charset="0"/>
                </a:rPr>
                <a:t>Impartial</a:t>
              </a:r>
            </a:p>
          </p:txBody>
        </p:sp>
      </p:grpSp>
      <p:sp>
        <p:nvSpPr>
          <p:cNvPr id="10" name="Title 1"/>
          <p:cNvSpPr txBox="1">
            <a:spLocks/>
          </p:cNvSpPr>
          <p:nvPr/>
        </p:nvSpPr>
        <p:spPr>
          <a:xfrm>
            <a:off x="4171516" y="-41167"/>
            <a:ext cx="20199784" cy="1523206"/>
          </a:xfrm>
          <a:prstGeom prst="rect">
            <a:avLst/>
          </a:prstGeom>
        </p:spPr>
        <p:txBody>
          <a:bodyPr anchor="ctr">
            <a:noAutofit/>
          </a:bodyPr>
          <a:lstStyle>
            <a:lvl1pPr algn="l" defTabSz="1827886" rtl="0" eaLnBrk="1" latinLnBrk="0" hangingPunct="1">
              <a:lnSpc>
                <a:spcPct val="80000"/>
              </a:lnSpc>
              <a:spcBef>
                <a:spcPct val="0"/>
              </a:spcBef>
              <a:buNone/>
              <a:defRPr sz="9995" kern="1200" cap="all" spc="200" baseline="0">
                <a:solidFill>
                  <a:schemeClr val="tx1">
                    <a:lumMod val="95000"/>
                    <a:lumOff val="5000"/>
                  </a:schemeClr>
                </a:solidFill>
                <a:latin typeface="+mj-lt"/>
                <a:ea typeface="+mj-ea"/>
                <a:cs typeface="+mj-cs"/>
              </a:defRPr>
            </a:lvl1pPr>
          </a:lstStyle>
          <a:p>
            <a:pPr algn="ctr">
              <a:lnSpc>
                <a:spcPct val="120000"/>
              </a:lnSpc>
            </a:pPr>
            <a:r>
              <a:rPr lang="en-ZA" sz="4800" b="1" dirty="0">
                <a:solidFill>
                  <a:schemeClr val="tx1"/>
                </a:solidFill>
                <a:latin typeface="Arial" panose="020B0604020202020204" pitchFamily="34" charset="0"/>
                <a:cs typeface="Arial" panose="020B0604020202020204" pitchFamily="34" charset="0"/>
              </a:rPr>
              <a:t>IMPLEMENTATION OF THE MILITARY OMBUD </a:t>
            </a:r>
          </a:p>
          <a:p>
            <a:pPr algn="ctr">
              <a:lnSpc>
                <a:spcPct val="120000"/>
              </a:lnSpc>
            </a:pPr>
            <a:r>
              <a:rPr lang="en-ZA" sz="4800" b="1" dirty="0">
                <a:solidFill>
                  <a:schemeClr val="tx1"/>
                </a:solidFill>
                <a:latin typeface="Arial" panose="020B0604020202020204" pitchFamily="34" charset="0"/>
                <a:cs typeface="Arial" panose="020B0604020202020204" pitchFamily="34" charset="0"/>
              </a:rPr>
              <a:t>RECOMMENDATIONS</a:t>
            </a:r>
          </a:p>
        </p:txBody>
      </p:sp>
      <p:sp>
        <p:nvSpPr>
          <p:cNvPr id="4" name="TextBox 3">
            <a:extLst>
              <a:ext uri="{FF2B5EF4-FFF2-40B4-BE49-F238E27FC236}">
                <a16:creationId xmlns:a16="http://schemas.microsoft.com/office/drawing/2014/main" id="{83180DF4-88F2-C814-E5BB-3A6245FBD854}"/>
              </a:ext>
            </a:extLst>
          </p:cNvPr>
          <p:cNvSpPr txBox="1"/>
          <p:nvPr/>
        </p:nvSpPr>
        <p:spPr>
          <a:xfrm>
            <a:off x="4143375" y="1751882"/>
            <a:ext cx="20009614" cy="8710077"/>
          </a:xfrm>
          <a:prstGeom prst="rect">
            <a:avLst/>
          </a:prstGeom>
          <a:noFill/>
        </p:spPr>
        <p:txBody>
          <a:bodyPr wrap="square">
            <a:spAutoFit/>
          </a:bodyPr>
          <a:lstStyle/>
          <a:p>
            <a:pPr marL="571500" indent="-571500">
              <a:buFont typeface="Arial" panose="020B0604020202020204" pitchFamily="34" charset="0"/>
              <a:buChar char="•"/>
            </a:pPr>
            <a:endParaRPr lang="en-GB" sz="2800" dirty="0">
              <a:solidFill>
                <a:schemeClr val="tx1"/>
              </a:solidFill>
              <a:latin typeface="Arial" panose="020B0604020202020204" pitchFamily="34" charset="0"/>
              <a:cs typeface="Arial" panose="020B0604020202020204" pitchFamily="34" charset="0"/>
            </a:endParaRPr>
          </a:p>
          <a:p>
            <a:pPr marL="571500" indent="-571500">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The Military Ombud has through the MOU with Sec Def and C SANDF initiated and constituted the Military Ombud and C SANDF Liaison Forum.</a:t>
            </a:r>
          </a:p>
          <a:p>
            <a:pPr marL="571500" indent="-571500">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In terms of the MOU, each Service and Divisional Chief shall nominate his or her Liaison Officer, mandated to represent such Chief in the Forum.  The Military Ombud has mandated two of his Directors from the Operations environment to represent him.  The Forum meets ten times per FY.</a:t>
            </a:r>
          </a:p>
          <a:p>
            <a:pPr marL="571500" indent="-571500">
              <a:buFont typeface="Arial" panose="020B0604020202020204" pitchFamily="34" charset="0"/>
              <a:buChar char="•"/>
            </a:pPr>
            <a:endParaRPr lang="en-GB" sz="2800" dirty="0">
              <a:solidFill>
                <a:schemeClr val="tx1"/>
              </a:solidFill>
              <a:latin typeface="Arial" panose="020B0604020202020204" pitchFamily="34" charset="0"/>
              <a:cs typeface="Arial" panose="020B0604020202020204" pitchFamily="34" charset="0"/>
            </a:endParaRPr>
          </a:p>
          <a:p>
            <a:pPr marL="571500" indent="-571500">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The Forum has a standing agenda covering :</a:t>
            </a:r>
          </a:p>
          <a:p>
            <a:pPr marL="1108800" indent="-571500">
              <a:buFont typeface="Wingdings" panose="05000000000000000000" pitchFamily="2" charset="2"/>
              <a:buChar char="ü"/>
            </a:pPr>
            <a:r>
              <a:rPr lang="en-GB" sz="2800" dirty="0">
                <a:solidFill>
                  <a:schemeClr val="tx1"/>
                </a:solidFill>
                <a:latin typeface="Arial" panose="020B0604020202020204" pitchFamily="34" charset="0"/>
                <a:cs typeface="Arial" panose="020B0604020202020204" pitchFamily="34" charset="0"/>
              </a:rPr>
              <a:t>C SANDF input to Applications to Condone late referral of complaints.</a:t>
            </a:r>
          </a:p>
          <a:p>
            <a:pPr marL="1108800" indent="-571500">
              <a:buFont typeface="Wingdings" panose="05000000000000000000" pitchFamily="2" charset="2"/>
              <a:buChar char="ü"/>
            </a:pPr>
            <a:r>
              <a:rPr lang="en-GB" sz="2800" dirty="0">
                <a:solidFill>
                  <a:schemeClr val="tx1"/>
                </a:solidFill>
                <a:latin typeface="Arial" panose="020B0604020202020204" pitchFamily="34" charset="0"/>
                <a:cs typeface="Arial" panose="020B0604020202020204" pitchFamily="34" charset="0"/>
              </a:rPr>
              <a:t>Matters under investigation awaiting responses from interested parties (C SANDF, Chiefs or members).</a:t>
            </a:r>
          </a:p>
          <a:p>
            <a:pPr marL="1108800" indent="-571500">
              <a:buFont typeface="Wingdings" panose="05000000000000000000" pitchFamily="2" charset="2"/>
              <a:buChar char="ü"/>
            </a:pPr>
            <a:r>
              <a:rPr lang="en-GB" sz="2800" dirty="0">
                <a:solidFill>
                  <a:schemeClr val="tx1"/>
                </a:solidFill>
                <a:latin typeface="Arial" panose="020B0604020202020204" pitchFamily="34" charset="0"/>
                <a:cs typeface="Arial" panose="020B0604020202020204" pitchFamily="34" charset="0"/>
              </a:rPr>
              <a:t>Matters where the Military Ombud has issued a report and made recommendations for implementation by the MOD&amp;MV .</a:t>
            </a:r>
          </a:p>
          <a:p>
            <a:pPr marL="571500" indent="-571500">
              <a:buFont typeface="Arial" panose="020B0604020202020204" pitchFamily="34" charset="0"/>
              <a:buChar char="•"/>
            </a:pPr>
            <a:endParaRPr lang="en-GB" sz="2800" dirty="0">
              <a:solidFill>
                <a:schemeClr val="tx1"/>
              </a:solidFill>
              <a:latin typeface="Arial" panose="020B0604020202020204" pitchFamily="34" charset="0"/>
              <a:cs typeface="Arial" panose="020B0604020202020204" pitchFamily="34" charset="0"/>
            </a:endParaRPr>
          </a:p>
          <a:p>
            <a:pPr marL="571500" indent="-571500">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Matters not resolved during Liaison Forum meetings are elevated to the regular meetings scheduled between Military Ombud and C SANDF.</a:t>
            </a:r>
          </a:p>
          <a:p>
            <a:pPr marL="571500" indent="-571500">
              <a:buFont typeface="Arial" panose="020B0604020202020204" pitchFamily="34" charset="0"/>
              <a:buChar char="•"/>
            </a:pPr>
            <a:endParaRPr lang="en-GB" sz="2800" dirty="0">
              <a:solidFill>
                <a:schemeClr val="tx1"/>
              </a:solidFill>
              <a:latin typeface="Arial" panose="020B0604020202020204" pitchFamily="34" charset="0"/>
              <a:cs typeface="Arial" panose="020B0604020202020204" pitchFamily="34" charset="0"/>
            </a:endParaRPr>
          </a:p>
          <a:p>
            <a:pPr marL="571500" indent="-571500">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The Ombud also have ad hoc meetings with Chiefs of Services and Divisions regarding investigations or implementation.</a:t>
            </a:r>
          </a:p>
          <a:p>
            <a:pPr marL="571500" indent="-571500">
              <a:buFont typeface="Arial" panose="020B0604020202020204" pitchFamily="34" charset="0"/>
              <a:buChar char="•"/>
            </a:pPr>
            <a:endParaRPr lang="en-GB" sz="2800" dirty="0">
              <a:solidFill>
                <a:schemeClr val="tx1"/>
              </a:solidFill>
              <a:latin typeface="Arial" panose="020B0604020202020204" pitchFamily="34" charset="0"/>
              <a:cs typeface="Arial" panose="020B0604020202020204" pitchFamily="34" charset="0"/>
            </a:endParaRPr>
          </a:p>
          <a:p>
            <a:endParaRPr lang="en-GB" sz="2800" dirty="0">
              <a:solidFill>
                <a:schemeClr val="tx1"/>
              </a:solidFill>
              <a:latin typeface="Arial" panose="020B0604020202020204" pitchFamily="34" charset="0"/>
              <a:cs typeface="Arial" panose="020B0604020202020204" pitchFamily="34" charset="0"/>
            </a:endParaRPr>
          </a:p>
          <a:p>
            <a:pPr marL="571500" indent="-571500">
              <a:buFont typeface="Arial" panose="020B0604020202020204" pitchFamily="34" charset="0"/>
              <a:buChar char="•"/>
            </a:pPr>
            <a:endParaRPr lang="en-GB" sz="2800" dirty="0">
              <a:solidFill>
                <a:schemeClr val="tx1"/>
              </a:solidFill>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A9C12A08-ECA0-D34A-7820-E29DDA14F617}"/>
              </a:ext>
            </a:extLst>
          </p:cNvPr>
          <p:cNvSpPr>
            <a:spLocks noGrp="1"/>
          </p:cNvSpPr>
          <p:nvPr>
            <p:ph type="sldNum" sz="quarter" idx="4294967295"/>
          </p:nvPr>
        </p:nvSpPr>
        <p:spPr>
          <a:xfrm>
            <a:off x="0" y="13205637"/>
            <a:ext cx="4338084" cy="491649"/>
          </a:xfrm>
          <a:prstGeom prst="rect">
            <a:avLst/>
          </a:prstGeom>
        </p:spPr>
        <p:txBody>
          <a:bodyPr/>
          <a:lstStyle/>
          <a:p>
            <a:pPr algn="ctr"/>
            <a:fld id="{86CB4B4D-7CA3-9044-876B-883B54F8677D}" type="slidenum">
              <a:rPr lang="en-ZA" smtClean="0">
                <a:solidFill>
                  <a:schemeClr val="bg1"/>
                </a:solidFill>
              </a:rPr>
              <a:pPr algn="ctr"/>
              <a:t>31</a:t>
            </a:fld>
            <a:endParaRPr lang="en-ZA" dirty="0">
              <a:solidFill>
                <a:schemeClr val="bg1"/>
              </a:solidFill>
            </a:endParaRPr>
          </a:p>
        </p:txBody>
      </p:sp>
    </p:spTree>
    <p:extLst>
      <p:ext uri="{BB962C8B-B14F-4D97-AF65-F5344CB8AC3E}">
        <p14:creationId xmlns:p14="http://schemas.microsoft.com/office/powerpoint/2010/main" val="1269963172"/>
      </p:ext>
    </p:extLst>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4143375" cy="13716000"/>
          </a:xfrm>
          <a:prstGeom prst="rect">
            <a:avLst/>
          </a:prstGeom>
          <a:solidFill>
            <a:srgbClr val="0D7E40"/>
          </a:solidFill>
          <a:ln>
            <a:solidFill>
              <a:srgbClr val="0D7E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grpSp>
        <p:nvGrpSpPr>
          <p:cNvPr id="15" name="Group 14"/>
          <p:cNvGrpSpPr/>
          <p:nvPr/>
        </p:nvGrpSpPr>
        <p:grpSpPr>
          <a:xfrm>
            <a:off x="28141" y="269843"/>
            <a:ext cx="4115234" cy="5191435"/>
            <a:chOff x="28141" y="859778"/>
            <a:chExt cx="4115234" cy="5191435"/>
          </a:xfrm>
        </p:grpSpPr>
        <p:pic>
          <p:nvPicPr>
            <p:cNvPr id="16" name="image5.png"/>
            <p:cNvPicPr/>
            <p:nvPr/>
          </p:nvPicPr>
          <p:blipFill>
            <a:blip r:embed="rId3"/>
            <a:stretch>
              <a:fillRect/>
            </a:stretch>
          </p:blipFill>
          <p:spPr>
            <a:xfrm>
              <a:off x="28141" y="859778"/>
              <a:ext cx="4115234" cy="3880663"/>
            </a:xfrm>
            <a:prstGeom prst="rect">
              <a:avLst/>
            </a:prstGeom>
            <a:ln w="12700">
              <a:miter lim="400000"/>
            </a:ln>
          </p:spPr>
        </p:pic>
        <p:sp>
          <p:nvSpPr>
            <p:cNvPr id="17" name="Shape 294"/>
            <p:cNvSpPr/>
            <p:nvPr/>
          </p:nvSpPr>
          <p:spPr>
            <a:xfrm>
              <a:off x="28141" y="4804722"/>
              <a:ext cx="4115234" cy="1246491"/>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spAutoFit/>
            </a:bodyPr>
            <a:lstStyle>
              <a:lvl1pPr defTabSz="1632753">
                <a:defRPr sz="3500" cap="all">
                  <a:solidFill>
                    <a:srgbClr val="FFDE17"/>
                  </a:solidFill>
                  <a:latin typeface="Impact"/>
                  <a:ea typeface="Impact"/>
                  <a:cs typeface="Impact"/>
                  <a:sym typeface="Impact"/>
                </a:defRPr>
              </a:lvl1pPr>
            </a:lstStyle>
            <a:p>
              <a:pPr lvl="0" algn="ctr">
                <a:defRPr sz="1800" cap="none">
                  <a:solidFill>
                    <a:srgbClr val="000000"/>
                  </a:solidFill>
                </a:defRPr>
              </a:pPr>
              <a:r>
                <a:rPr sz="2500" cap="all" dirty="0">
                  <a:solidFill>
                    <a:srgbClr val="FFDE17"/>
                  </a:solidFill>
                  <a:latin typeface="Arial Black" panose="020B0A04020102020204" pitchFamily="34" charset="0"/>
                </a:rPr>
                <a:t>Independent </a:t>
              </a:r>
              <a:endParaRPr lang="en-ZA" sz="2500" cap="all" dirty="0">
                <a:solidFill>
                  <a:srgbClr val="FFDE17"/>
                </a:solidFill>
                <a:latin typeface="Arial Black" panose="020B0A04020102020204" pitchFamily="34" charset="0"/>
              </a:endParaRPr>
            </a:p>
            <a:p>
              <a:pPr lvl="0" algn="ctr">
                <a:defRPr sz="1800" cap="none">
                  <a:solidFill>
                    <a:srgbClr val="000000"/>
                  </a:solidFill>
                </a:defRPr>
              </a:pPr>
              <a:r>
                <a:rPr lang="en-ZA" sz="2500" cap="all" dirty="0">
                  <a:solidFill>
                    <a:srgbClr val="FFDE17"/>
                  </a:solidFill>
                  <a:latin typeface="Arial Black" panose="020B0A04020102020204" pitchFamily="34" charset="0"/>
                </a:rPr>
                <a:t>&amp;</a:t>
              </a:r>
            </a:p>
            <a:p>
              <a:pPr lvl="0" algn="ctr">
                <a:defRPr sz="1800" cap="none">
                  <a:solidFill>
                    <a:srgbClr val="000000"/>
                  </a:solidFill>
                </a:defRPr>
              </a:pPr>
              <a:r>
                <a:rPr sz="2500" cap="all" dirty="0">
                  <a:solidFill>
                    <a:srgbClr val="FFDE17"/>
                  </a:solidFill>
                  <a:latin typeface="Arial Black" panose="020B0A04020102020204" pitchFamily="34" charset="0"/>
                </a:rPr>
                <a:t>Impartial</a:t>
              </a:r>
            </a:p>
          </p:txBody>
        </p:sp>
      </p:grpSp>
      <p:sp>
        <p:nvSpPr>
          <p:cNvPr id="10" name="Title 1"/>
          <p:cNvSpPr txBox="1">
            <a:spLocks/>
          </p:cNvSpPr>
          <p:nvPr/>
        </p:nvSpPr>
        <p:spPr>
          <a:xfrm>
            <a:off x="4171516" y="32476"/>
            <a:ext cx="20199784" cy="1523206"/>
          </a:xfrm>
          <a:prstGeom prst="rect">
            <a:avLst/>
          </a:prstGeom>
        </p:spPr>
        <p:txBody>
          <a:bodyPr anchor="ctr">
            <a:noAutofit/>
          </a:bodyPr>
          <a:lstStyle>
            <a:lvl1pPr algn="l" defTabSz="1827886" rtl="0" eaLnBrk="1" latinLnBrk="0" hangingPunct="1">
              <a:lnSpc>
                <a:spcPct val="80000"/>
              </a:lnSpc>
              <a:spcBef>
                <a:spcPct val="0"/>
              </a:spcBef>
              <a:buNone/>
              <a:defRPr sz="9995" kern="1200" cap="all" spc="200" baseline="0">
                <a:solidFill>
                  <a:schemeClr val="tx1">
                    <a:lumMod val="95000"/>
                    <a:lumOff val="5000"/>
                  </a:schemeClr>
                </a:solidFill>
                <a:latin typeface="+mj-lt"/>
                <a:ea typeface="+mj-ea"/>
                <a:cs typeface="+mj-cs"/>
              </a:defRPr>
            </a:lvl1pPr>
          </a:lstStyle>
          <a:p>
            <a:pPr algn="ctr">
              <a:lnSpc>
                <a:spcPct val="120000"/>
              </a:lnSpc>
            </a:pPr>
            <a:r>
              <a:rPr lang="en-ZA" sz="4800" b="1" dirty="0">
                <a:solidFill>
                  <a:schemeClr val="tx1"/>
                </a:solidFill>
                <a:latin typeface="Arial" panose="020B0604020202020204" pitchFamily="34" charset="0"/>
                <a:cs typeface="Arial" panose="020B0604020202020204" pitchFamily="34" charset="0"/>
              </a:rPr>
              <a:t>IMPLEMENTATION OF THE MILITARY OMBUD RECOMMENDATIONS</a:t>
            </a:r>
          </a:p>
        </p:txBody>
      </p:sp>
      <p:sp>
        <p:nvSpPr>
          <p:cNvPr id="5" name="TextBox 4">
            <a:extLst>
              <a:ext uri="{FF2B5EF4-FFF2-40B4-BE49-F238E27FC236}">
                <a16:creationId xmlns:a16="http://schemas.microsoft.com/office/drawing/2014/main" id="{0BAA6908-176E-2AD4-FB4E-6334277E4979}"/>
              </a:ext>
            </a:extLst>
          </p:cNvPr>
          <p:cNvSpPr txBox="1"/>
          <p:nvPr/>
        </p:nvSpPr>
        <p:spPr>
          <a:xfrm>
            <a:off x="4333545" y="1708479"/>
            <a:ext cx="19613383" cy="9571851"/>
          </a:xfrm>
          <a:prstGeom prst="rect">
            <a:avLst/>
          </a:prstGeom>
          <a:noFill/>
        </p:spPr>
        <p:txBody>
          <a:bodyPr wrap="square">
            <a:spAutoFit/>
          </a:bodyPr>
          <a:lstStyle/>
          <a:p>
            <a:endParaRPr lang="en-GB" sz="2800" dirty="0">
              <a:solidFill>
                <a:schemeClr val="tx1"/>
              </a:solidFill>
              <a:latin typeface="Arial" panose="020B0604020202020204" pitchFamily="34" charset="0"/>
              <a:cs typeface="Arial" panose="020B0604020202020204" pitchFamily="34" charset="0"/>
            </a:endParaRPr>
          </a:p>
          <a:p>
            <a:pPr marL="571500" indent="-571500" algn="just">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The reason for non-implementation seems to hinge on a perception that the Military Ombud does not serve as “Force  Multiplier” highlighting unfair labour practices or other conduct that offend the Constitution, laws giving effect to human rights (dignity), the Defence Act or Defence policies.</a:t>
            </a:r>
          </a:p>
          <a:p>
            <a:pPr marL="571500" indent="-571500" algn="just">
              <a:buFont typeface="Arial" panose="020B0604020202020204" pitchFamily="34" charset="0"/>
              <a:buChar char="•"/>
            </a:pPr>
            <a:endParaRPr lang="en-GB" sz="2800" dirty="0">
              <a:solidFill>
                <a:schemeClr val="tx1"/>
              </a:solidFill>
              <a:latin typeface="Arial" panose="020B0604020202020204" pitchFamily="34" charset="0"/>
              <a:cs typeface="Arial" panose="020B0604020202020204" pitchFamily="34" charset="0"/>
            </a:endParaRPr>
          </a:p>
          <a:p>
            <a:pPr marL="571500" indent="-571500" algn="just">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The arguments of Defence in  the following court cases  seems to highlight Minister’s and C SANDF stance on Reports Submitted to her:</a:t>
            </a:r>
          </a:p>
          <a:p>
            <a:pPr marL="571500" indent="-571500" algn="just">
              <a:buFont typeface="Arial" panose="020B0604020202020204" pitchFamily="34" charset="0"/>
              <a:buChar char="•"/>
            </a:pPr>
            <a:endParaRPr lang="en-GB" sz="2800" dirty="0">
              <a:solidFill>
                <a:schemeClr val="tx1"/>
              </a:solidFill>
              <a:latin typeface="Arial" panose="020B0604020202020204" pitchFamily="34" charset="0"/>
              <a:cs typeface="Arial" panose="020B0604020202020204" pitchFamily="34" charset="0"/>
            </a:endParaRPr>
          </a:p>
          <a:p>
            <a:pPr marL="1108800" indent="-571500" algn="just">
              <a:buFont typeface="Wingdings" panose="05000000000000000000" pitchFamily="2" charset="2"/>
              <a:buChar char="ü"/>
            </a:pPr>
            <a:r>
              <a:rPr lang="en-GB" sz="2800" dirty="0" err="1">
                <a:solidFill>
                  <a:schemeClr val="tx1"/>
                </a:solidFill>
                <a:latin typeface="Arial" panose="020B0604020202020204" pitchFamily="34" charset="0"/>
                <a:cs typeface="Arial" panose="020B0604020202020204" pitchFamily="34" charset="0"/>
              </a:rPr>
              <a:t>Lembede</a:t>
            </a:r>
            <a:r>
              <a:rPr lang="en-GB" sz="2800" dirty="0">
                <a:solidFill>
                  <a:schemeClr val="tx1"/>
                </a:solidFill>
                <a:latin typeface="Arial" panose="020B0604020202020204" pitchFamily="34" charset="0"/>
                <a:cs typeface="Arial" panose="020B0604020202020204" pitchFamily="34" charset="0"/>
              </a:rPr>
              <a:t> v Minister of Defence and Military Veterans and others(9642/2020) [2021] ZAGPPHC 858 (15 December 2021).</a:t>
            </a:r>
          </a:p>
          <a:p>
            <a:pPr marL="1108800" indent="-571500" algn="just">
              <a:buFont typeface="Wingdings" panose="05000000000000000000" pitchFamily="2" charset="2"/>
              <a:buChar char="ü"/>
            </a:pPr>
            <a:r>
              <a:rPr lang="en-GB" sz="2800" dirty="0" err="1">
                <a:solidFill>
                  <a:schemeClr val="tx1"/>
                </a:solidFill>
                <a:latin typeface="Arial" panose="020B0604020202020204" pitchFamily="34" charset="0"/>
                <a:cs typeface="Arial" panose="020B0604020202020204" pitchFamily="34" charset="0"/>
              </a:rPr>
              <a:t>Davids</a:t>
            </a:r>
            <a:r>
              <a:rPr lang="en-GB" sz="2800" dirty="0">
                <a:solidFill>
                  <a:schemeClr val="tx1"/>
                </a:solidFill>
                <a:latin typeface="Arial" panose="020B0604020202020204" pitchFamily="34" charset="0"/>
                <a:cs typeface="Arial" panose="020B0604020202020204" pitchFamily="34" charset="0"/>
              </a:rPr>
              <a:t> v Minister of Defence and Military Veterans and Others; Miles v Minister of Defence and Military Veterans and Others (28399/2021; 13678) [2023] ZAGPPHC 160 (27 February 2023).</a:t>
            </a:r>
          </a:p>
          <a:p>
            <a:pPr marL="571500" indent="-571500" algn="just">
              <a:buFont typeface="Arial" panose="020B0604020202020204" pitchFamily="34" charset="0"/>
              <a:buChar char="•"/>
            </a:pPr>
            <a:endParaRPr lang="en-GB" sz="2800" dirty="0">
              <a:solidFill>
                <a:schemeClr val="tx1"/>
              </a:solidFill>
              <a:latin typeface="Arial" panose="020B0604020202020204" pitchFamily="34" charset="0"/>
              <a:cs typeface="Arial" panose="020B0604020202020204" pitchFamily="34" charset="0"/>
            </a:endParaRPr>
          </a:p>
          <a:p>
            <a:pPr marL="571500" indent="-571500" algn="just">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It should be clear that the Military Ombud does not see his recommendations as binding in law, in line with the role of an Ombudsman’s role as developed through ages (and accelerated in the 20th and 21st century).</a:t>
            </a:r>
          </a:p>
          <a:p>
            <a:pPr marL="571500" indent="-571500" algn="just">
              <a:buFont typeface="Arial" panose="020B0604020202020204" pitchFamily="34" charset="0"/>
              <a:buChar char="•"/>
            </a:pPr>
            <a:endParaRPr lang="en-GB" sz="2800" dirty="0">
              <a:solidFill>
                <a:schemeClr val="tx1"/>
              </a:solidFill>
              <a:latin typeface="Arial" panose="020B0604020202020204" pitchFamily="34" charset="0"/>
              <a:cs typeface="Arial" panose="020B0604020202020204" pitchFamily="34" charset="0"/>
            </a:endParaRPr>
          </a:p>
          <a:p>
            <a:pPr marL="571500" indent="-571500" algn="just">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There are currently 8 recommendations that were accepted by the previous Minister and where she instructed CSANDF to implement pending implementation.</a:t>
            </a:r>
          </a:p>
          <a:p>
            <a:pPr marL="571500" indent="-571500" algn="just">
              <a:buFont typeface="Arial" panose="020B0604020202020204" pitchFamily="34" charset="0"/>
              <a:buChar char="•"/>
            </a:pPr>
            <a:endParaRPr lang="en-GB" sz="2800" dirty="0">
              <a:solidFill>
                <a:schemeClr val="tx1"/>
              </a:solidFill>
              <a:latin typeface="Arial" panose="020B0604020202020204" pitchFamily="34" charset="0"/>
              <a:cs typeface="Arial" panose="020B0604020202020204" pitchFamily="34" charset="0"/>
            </a:endParaRPr>
          </a:p>
          <a:p>
            <a:pPr marL="571500" indent="-571500" algn="just">
              <a:buFont typeface="Arial" panose="020B0604020202020204" pitchFamily="34" charset="0"/>
              <a:buChar char="•"/>
            </a:pPr>
            <a:r>
              <a:rPr lang="en-GB" sz="2800" dirty="0">
                <a:solidFill>
                  <a:schemeClr val="tx1"/>
                </a:solidFill>
                <a:latin typeface="Arial" panose="020B0604020202020204" pitchFamily="34" charset="0"/>
                <a:cs typeface="Arial" panose="020B0604020202020204" pitchFamily="34" charset="0"/>
              </a:rPr>
              <a:t>As stated above, the level of implementation is sometimes communicated, and sometimes responded to on enquiry.  Currently the Ombud has a well established relationship with C SANDF and Staff Officers mandated to attend the Liaison Forum.</a:t>
            </a:r>
          </a:p>
        </p:txBody>
      </p:sp>
      <p:sp>
        <p:nvSpPr>
          <p:cNvPr id="4" name="Slide Number Placeholder 3">
            <a:extLst>
              <a:ext uri="{FF2B5EF4-FFF2-40B4-BE49-F238E27FC236}">
                <a16:creationId xmlns:a16="http://schemas.microsoft.com/office/drawing/2014/main" id="{88738CE6-14C7-F798-345F-903E97226633}"/>
              </a:ext>
            </a:extLst>
          </p:cNvPr>
          <p:cNvSpPr>
            <a:spLocks noGrp="1"/>
          </p:cNvSpPr>
          <p:nvPr>
            <p:ph type="sldNum" sz="quarter" idx="4294967295"/>
          </p:nvPr>
        </p:nvSpPr>
        <p:spPr>
          <a:xfrm>
            <a:off x="0" y="13205637"/>
            <a:ext cx="4338084" cy="491649"/>
          </a:xfrm>
          <a:prstGeom prst="rect">
            <a:avLst/>
          </a:prstGeom>
        </p:spPr>
        <p:txBody>
          <a:bodyPr/>
          <a:lstStyle/>
          <a:p>
            <a:pPr algn="ctr"/>
            <a:fld id="{86CB4B4D-7CA3-9044-876B-883B54F8677D}" type="slidenum">
              <a:rPr lang="en-ZA" smtClean="0">
                <a:solidFill>
                  <a:schemeClr val="bg1"/>
                </a:solidFill>
              </a:rPr>
              <a:pPr algn="ctr"/>
              <a:t>32</a:t>
            </a:fld>
            <a:endParaRPr lang="en-ZA" dirty="0">
              <a:solidFill>
                <a:schemeClr val="bg1"/>
              </a:solidFill>
            </a:endParaRPr>
          </a:p>
        </p:txBody>
      </p:sp>
    </p:spTree>
    <p:extLst>
      <p:ext uri="{BB962C8B-B14F-4D97-AF65-F5344CB8AC3E}">
        <p14:creationId xmlns:p14="http://schemas.microsoft.com/office/powerpoint/2010/main" val="626397532"/>
      </p:ext>
    </p:extLst>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7" name="Shape 527"/>
          <p:cNvSpPr/>
          <p:nvPr/>
        </p:nvSpPr>
        <p:spPr>
          <a:xfrm>
            <a:off x="2018052" y="2192976"/>
            <a:ext cx="4795011" cy="1005839"/>
          </a:xfrm>
          <a:prstGeom prst="rect">
            <a:avLst/>
          </a:prstGeom>
          <a:ln w="12700">
            <a:miter lim="400000"/>
          </a:ln>
          <a:extLst>
            <a:ext uri="{C572A759-6A51-4108-AA02-DFA0A04FC94B}">
              <ma14:wrappingTextBoxFlag xmlns:ma14="http://schemas.microsoft.com/office/mac/drawingml/2011/main" xmlns="" val="1"/>
            </a:ext>
          </a:extLst>
        </p:spPr>
        <p:txBody>
          <a:bodyPr wrap="none" lIns="45718" tIns="45718" rIns="45718" bIns="45718">
            <a:spAutoFit/>
          </a:bodyPr>
          <a:lstStyle>
            <a:lvl1pPr>
              <a:defRPr sz="6000" b="1">
                <a:solidFill>
                  <a:srgbClr val="333B3B"/>
                </a:solidFill>
                <a:latin typeface="Lato Black"/>
                <a:ea typeface="Lato Black"/>
                <a:cs typeface="Lato Black"/>
                <a:sym typeface="Lato Black"/>
              </a:defRPr>
            </a:lvl1pPr>
          </a:lstStyle>
          <a:p>
            <a:pPr lvl="0">
              <a:defRPr sz="1800" b="0">
                <a:solidFill>
                  <a:srgbClr val="000000"/>
                </a:solidFill>
              </a:defRPr>
            </a:pPr>
            <a:r>
              <a:rPr sz="6000" b="1">
                <a:solidFill>
                  <a:srgbClr val="333B3B"/>
                </a:solidFill>
              </a:rPr>
              <a:t>CONTACT US</a:t>
            </a:r>
          </a:p>
        </p:txBody>
      </p:sp>
      <p:sp>
        <p:nvSpPr>
          <p:cNvPr id="528" name="Shape 528"/>
          <p:cNvSpPr/>
          <p:nvPr/>
        </p:nvSpPr>
        <p:spPr>
          <a:xfrm>
            <a:off x="2034798" y="1719352"/>
            <a:ext cx="2104920" cy="586739"/>
          </a:xfrm>
          <a:prstGeom prst="rect">
            <a:avLst/>
          </a:prstGeom>
          <a:ln w="12700">
            <a:miter lim="400000"/>
          </a:ln>
          <a:extLst>
            <a:ext uri="{C572A759-6A51-4108-AA02-DFA0A04FC94B}">
              <ma14:wrappingTextBoxFlag xmlns:ma14="http://schemas.microsoft.com/office/mac/drawingml/2011/main" xmlns="" val="1"/>
            </a:ext>
          </a:extLst>
        </p:spPr>
        <p:txBody>
          <a:bodyPr wrap="none" lIns="45718" tIns="45718" rIns="45718" bIns="45718">
            <a:spAutoFit/>
          </a:bodyPr>
          <a:lstStyle>
            <a:lvl1pPr>
              <a:defRPr sz="3200" spc="436">
                <a:latin typeface="Lato Regular"/>
                <a:ea typeface="Lato Regular"/>
                <a:cs typeface="Lato Regular"/>
                <a:sym typeface="Lato Regular"/>
              </a:defRPr>
            </a:lvl1pPr>
          </a:lstStyle>
          <a:p>
            <a:pPr lvl="0">
              <a:defRPr sz="1800" spc="0">
                <a:solidFill>
                  <a:srgbClr val="000000"/>
                </a:solidFill>
              </a:defRPr>
            </a:pPr>
            <a:r>
              <a:rPr sz="3200" spc="436">
                <a:solidFill>
                  <a:srgbClr val="737572"/>
                </a:solidFill>
              </a:rPr>
              <a:t>HOW TO</a:t>
            </a:r>
          </a:p>
        </p:txBody>
      </p:sp>
      <p:grpSp>
        <p:nvGrpSpPr>
          <p:cNvPr id="922" name="Group 922"/>
          <p:cNvGrpSpPr/>
          <p:nvPr/>
        </p:nvGrpSpPr>
        <p:grpSpPr>
          <a:xfrm>
            <a:off x="9444495" y="4353460"/>
            <a:ext cx="14233649" cy="7469301"/>
            <a:chOff x="0" y="0"/>
            <a:chExt cx="14233648" cy="7469300"/>
          </a:xfrm>
        </p:grpSpPr>
        <p:sp>
          <p:nvSpPr>
            <p:cNvPr id="529" name="Shape 529"/>
            <p:cNvSpPr/>
            <p:nvPr/>
          </p:nvSpPr>
          <p:spPr>
            <a:xfrm>
              <a:off x="5086243" y="34633"/>
              <a:ext cx="73641" cy="29825"/>
            </a:xfrm>
            <a:custGeom>
              <a:avLst/>
              <a:gdLst/>
              <a:ahLst/>
              <a:cxnLst>
                <a:cxn ang="0">
                  <a:pos x="wd2" y="hd2"/>
                </a:cxn>
                <a:cxn ang="5400000">
                  <a:pos x="wd2" y="hd2"/>
                </a:cxn>
                <a:cxn ang="10800000">
                  <a:pos x="wd2" y="hd2"/>
                </a:cxn>
                <a:cxn ang="16200000">
                  <a:pos x="wd2" y="hd2"/>
                </a:cxn>
              </a:cxnLst>
              <a:rect l="0" t="0" r="r" b="b"/>
              <a:pathLst>
                <a:path w="21600" h="18600" extrusionOk="0">
                  <a:moveTo>
                    <a:pt x="9600" y="16200"/>
                  </a:moveTo>
                  <a:cubicBezTo>
                    <a:pt x="9600" y="16200"/>
                    <a:pt x="2400" y="10800"/>
                    <a:pt x="2400" y="10800"/>
                  </a:cubicBezTo>
                  <a:cubicBezTo>
                    <a:pt x="2400" y="10800"/>
                    <a:pt x="9600" y="10800"/>
                    <a:pt x="12000" y="10800"/>
                  </a:cubicBezTo>
                  <a:cubicBezTo>
                    <a:pt x="7200" y="5400"/>
                    <a:pt x="2400" y="10800"/>
                    <a:pt x="0" y="0"/>
                  </a:cubicBezTo>
                  <a:cubicBezTo>
                    <a:pt x="2400" y="5400"/>
                    <a:pt x="19200" y="0"/>
                    <a:pt x="21600" y="10800"/>
                  </a:cubicBezTo>
                  <a:cubicBezTo>
                    <a:pt x="21600" y="10800"/>
                    <a:pt x="14400" y="10800"/>
                    <a:pt x="12000" y="10800"/>
                  </a:cubicBezTo>
                  <a:cubicBezTo>
                    <a:pt x="12000" y="10800"/>
                    <a:pt x="16800" y="21600"/>
                    <a:pt x="9600" y="16200"/>
                  </a:cubicBezTo>
                  <a:cubicBezTo>
                    <a:pt x="7200" y="16200"/>
                    <a:pt x="14400" y="21600"/>
                    <a:pt x="9600" y="1620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530" name="Shape 530"/>
            <p:cNvSpPr/>
            <p:nvPr/>
          </p:nvSpPr>
          <p:spPr>
            <a:xfrm>
              <a:off x="11116407" y="5290272"/>
              <a:ext cx="1626263" cy="1290099"/>
            </a:xfrm>
            <a:custGeom>
              <a:avLst/>
              <a:gdLst/>
              <a:ahLst/>
              <a:cxnLst>
                <a:cxn ang="0">
                  <a:pos x="wd2" y="hd2"/>
                </a:cxn>
                <a:cxn ang="5400000">
                  <a:pos x="wd2" y="hd2"/>
                </a:cxn>
                <a:cxn ang="10800000">
                  <a:pos x="wd2" y="hd2"/>
                </a:cxn>
                <a:cxn ang="16200000">
                  <a:pos x="wd2" y="hd2"/>
                </a:cxn>
              </a:cxnLst>
              <a:rect l="0" t="0" r="r" b="b"/>
              <a:pathLst>
                <a:path w="21538" h="21600" extrusionOk="0">
                  <a:moveTo>
                    <a:pt x="10694" y="568"/>
                  </a:moveTo>
                  <a:cubicBezTo>
                    <a:pt x="10482" y="568"/>
                    <a:pt x="10376" y="284"/>
                    <a:pt x="10165" y="284"/>
                  </a:cubicBezTo>
                  <a:cubicBezTo>
                    <a:pt x="10059" y="142"/>
                    <a:pt x="10059" y="284"/>
                    <a:pt x="10165" y="426"/>
                  </a:cubicBezTo>
                  <a:cubicBezTo>
                    <a:pt x="10165" y="568"/>
                    <a:pt x="10376" y="426"/>
                    <a:pt x="10376" y="426"/>
                  </a:cubicBezTo>
                  <a:cubicBezTo>
                    <a:pt x="10482" y="568"/>
                    <a:pt x="10376" y="853"/>
                    <a:pt x="10482" y="853"/>
                  </a:cubicBezTo>
                  <a:cubicBezTo>
                    <a:pt x="10482" y="995"/>
                    <a:pt x="10376" y="995"/>
                    <a:pt x="10271" y="995"/>
                  </a:cubicBezTo>
                  <a:cubicBezTo>
                    <a:pt x="10165" y="1137"/>
                    <a:pt x="10059" y="1137"/>
                    <a:pt x="9953" y="1137"/>
                  </a:cubicBezTo>
                  <a:cubicBezTo>
                    <a:pt x="9741" y="995"/>
                    <a:pt x="9741" y="1137"/>
                    <a:pt x="9529" y="1137"/>
                  </a:cubicBezTo>
                  <a:cubicBezTo>
                    <a:pt x="9212" y="1279"/>
                    <a:pt x="9318" y="1705"/>
                    <a:pt x="9106" y="1847"/>
                  </a:cubicBezTo>
                  <a:cubicBezTo>
                    <a:pt x="8894" y="2132"/>
                    <a:pt x="8788" y="2558"/>
                    <a:pt x="8894" y="2842"/>
                  </a:cubicBezTo>
                  <a:cubicBezTo>
                    <a:pt x="9106" y="3268"/>
                    <a:pt x="8576" y="2984"/>
                    <a:pt x="8471" y="2984"/>
                  </a:cubicBezTo>
                  <a:cubicBezTo>
                    <a:pt x="8365" y="2984"/>
                    <a:pt x="8047" y="3411"/>
                    <a:pt x="8047" y="3411"/>
                  </a:cubicBezTo>
                  <a:cubicBezTo>
                    <a:pt x="8047" y="3411"/>
                    <a:pt x="7941" y="2700"/>
                    <a:pt x="7835" y="2558"/>
                  </a:cubicBezTo>
                  <a:cubicBezTo>
                    <a:pt x="7835" y="2416"/>
                    <a:pt x="7729" y="2416"/>
                    <a:pt x="7624" y="2416"/>
                  </a:cubicBezTo>
                  <a:cubicBezTo>
                    <a:pt x="7518" y="2274"/>
                    <a:pt x="7518" y="2274"/>
                    <a:pt x="7518" y="2132"/>
                  </a:cubicBezTo>
                  <a:cubicBezTo>
                    <a:pt x="7412" y="1989"/>
                    <a:pt x="7412" y="2274"/>
                    <a:pt x="7412" y="2416"/>
                  </a:cubicBezTo>
                  <a:cubicBezTo>
                    <a:pt x="7306" y="2416"/>
                    <a:pt x="7200" y="2416"/>
                    <a:pt x="7200" y="2274"/>
                  </a:cubicBezTo>
                  <a:cubicBezTo>
                    <a:pt x="6988" y="2274"/>
                    <a:pt x="7094" y="2842"/>
                    <a:pt x="6882" y="2700"/>
                  </a:cubicBezTo>
                  <a:cubicBezTo>
                    <a:pt x="6882" y="2700"/>
                    <a:pt x="6776" y="2558"/>
                    <a:pt x="6776" y="2558"/>
                  </a:cubicBezTo>
                  <a:cubicBezTo>
                    <a:pt x="6671" y="2700"/>
                    <a:pt x="6671" y="2700"/>
                    <a:pt x="6671" y="2700"/>
                  </a:cubicBezTo>
                  <a:cubicBezTo>
                    <a:pt x="6353" y="2558"/>
                    <a:pt x="6565" y="3126"/>
                    <a:pt x="6565" y="3126"/>
                  </a:cubicBezTo>
                  <a:cubicBezTo>
                    <a:pt x="6565" y="3126"/>
                    <a:pt x="6353" y="3126"/>
                    <a:pt x="6353" y="3126"/>
                  </a:cubicBezTo>
                  <a:cubicBezTo>
                    <a:pt x="6353" y="3268"/>
                    <a:pt x="6459" y="3268"/>
                    <a:pt x="6459" y="3268"/>
                  </a:cubicBezTo>
                  <a:cubicBezTo>
                    <a:pt x="6353" y="3553"/>
                    <a:pt x="6247" y="3268"/>
                    <a:pt x="6247" y="3695"/>
                  </a:cubicBezTo>
                  <a:cubicBezTo>
                    <a:pt x="6247" y="3837"/>
                    <a:pt x="6353" y="3837"/>
                    <a:pt x="6353" y="3979"/>
                  </a:cubicBezTo>
                  <a:cubicBezTo>
                    <a:pt x="6353" y="4263"/>
                    <a:pt x="5612" y="3695"/>
                    <a:pt x="5612" y="4121"/>
                  </a:cubicBezTo>
                  <a:cubicBezTo>
                    <a:pt x="5612" y="4263"/>
                    <a:pt x="6035" y="4547"/>
                    <a:pt x="5824" y="4689"/>
                  </a:cubicBezTo>
                  <a:cubicBezTo>
                    <a:pt x="5718" y="4689"/>
                    <a:pt x="5718" y="4547"/>
                    <a:pt x="5718" y="4689"/>
                  </a:cubicBezTo>
                  <a:cubicBezTo>
                    <a:pt x="5612" y="4832"/>
                    <a:pt x="5612" y="4832"/>
                    <a:pt x="5506" y="4689"/>
                  </a:cubicBezTo>
                  <a:cubicBezTo>
                    <a:pt x="5400" y="4689"/>
                    <a:pt x="5506" y="4405"/>
                    <a:pt x="5400" y="4263"/>
                  </a:cubicBezTo>
                  <a:cubicBezTo>
                    <a:pt x="5294" y="3979"/>
                    <a:pt x="5082" y="4547"/>
                    <a:pt x="4976" y="4689"/>
                  </a:cubicBezTo>
                  <a:cubicBezTo>
                    <a:pt x="4976" y="4832"/>
                    <a:pt x="4871" y="4974"/>
                    <a:pt x="4871" y="5116"/>
                  </a:cubicBezTo>
                  <a:cubicBezTo>
                    <a:pt x="4871" y="5116"/>
                    <a:pt x="4976" y="5258"/>
                    <a:pt x="4976" y="5400"/>
                  </a:cubicBezTo>
                  <a:cubicBezTo>
                    <a:pt x="4976" y="5400"/>
                    <a:pt x="4765" y="5684"/>
                    <a:pt x="4659" y="5826"/>
                  </a:cubicBezTo>
                  <a:cubicBezTo>
                    <a:pt x="4341" y="6253"/>
                    <a:pt x="4024" y="6537"/>
                    <a:pt x="3600" y="6679"/>
                  </a:cubicBezTo>
                  <a:cubicBezTo>
                    <a:pt x="3282" y="6679"/>
                    <a:pt x="2965" y="6963"/>
                    <a:pt x="2541" y="7105"/>
                  </a:cubicBezTo>
                  <a:cubicBezTo>
                    <a:pt x="2224" y="7247"/>
                    <a:pt x="1906" y="7247"/>
                    <a:pt x="1588" y="7532"/>
                  </a:cubicBezTo>
                  <a:cubicBezTo>
                    <a:pt x="1376" y="7816"/>
                    <a:pt x="1271" y="7816"/>
                    <a:pt x="1059" y="7958"/>
                  </a:cubicBezTo>
                  <a:cubicBezTo>
                    <a:pt x="953" y="8100"/>
                    <a:pt x="741" y="8526"/>
                    <a:pt x="741" y="8526"/>
                  </a:cubicBezTo>
                  <a:cubicBezTo>
                    <a:pt x="635" y="8526"/>
                    <a:pt x="741" y="8100"/>
                    <a:pt x="741" y="7958"/>
                  </a:cubicBezTo>
                  <a:cubicBezTo>
                    <a:pt x="529" y="7958"/>
                    <a:pt x="424" y="8668"/>
                    <a:pt x="424" y="8668"/>
                  </a:cubicBezTo>
                  <a:cubicBezTo>
                    <a:pt x="529" y="9095"/>
                    <a:pt x="318" y="9237"/>
                    <a:pt x="318" y="9663"/>
                  </a:cubicBezTo>
                  <a:cubicBezTo>
                    <a:pt x="318" y="9805"/>
                    <a:pt x="847" y="11368"/>
                    <a:pt x="635" y="11511"/>
                  </a:cubicBezTo>
                  <a:cubicBezTo>
                    <a:pt x="635" y="11511"/>
                    <a:pt x="318" y="10942"/>
                    <a:pt x="318" y="10942"/>
                  </a:cubicBezTo>
                  <a:cubicBezTo>
                    <a:pt x="318" y="11084"/>
                    <a:pt x="635" y="11511"/>
                    <a:pt x="424" y="11653"/>
                  </a:cubicBezTo>
                  <a:cubicBezTo>
                    <a:pt x="212" y="11653"/>
                    <a:pt x="212" y="10942"/>
                    <a:pt x="0" y="10942"/>
                  </a:cubicBezTo>
                  <a:cubicBezTo>
                    <a:pt x="0" y="10942"/>
                    <a:pt x="635" y="12079"/>
                    <a:pt x="635" y="12221"/>
                  </a:cubicBezTo>
                  <a:cubicBezTo>
                    <a:pt x="741" y="12363"/>
                    <a:pt x="635" y="12647"/>
                    <a:pt x="741" y="12932"/>
                  </a:cubicBezTo>
                  <a:cubicBezTo>
                    <a:pt x="847" y="13216"/>
                    <a:pt x="953" y="13358"/>
                    <a:pt x="1059" y="13642"/>
                  </a:cubicBezTo>
                  <a:cubicBezTo>
                    <a:pt x="1165" y="13784"/>
                    <a:pt x="1165" y="14211"/>
                    <a:pt x="1165" y="14353"/>
                  </a:cubicBezTo>
                  <a:cubicBezTo>
                    <a:pt x="1165" y="14637"/>
                    <a:pt x="1271" y="14921"/>
                    <a:pt x="1376" y="15063"/>
                  </a:cubicBezTo>
                  <a:cubicBezTo>
                    <a:pt x="1482" y="15489"/>
                    <a:pt x="1482" y="15632"/>
                    <a:pt x="1482" y="16058"/>
                  </a:cubicBezTo>
                  <a:cubicBezTo>
                    <a:pt x="1482" y="16200"/>
                    <a:pt x="1482" y="16911"/>
                    <a:pt x="1482" y="16911"/>
                  </a:cubicBezTo>
                  <a:cubicBezTo>
                    <a:pt x="1376" y="17053"/>
                    <a:pt x="1271" y="17053"/>
                    <a:pt x="1165" y="17195"/>
                  </a:cubicBezTo>
                  <a:cubicBezTo>
                    <a:pt x="1059" y="17621"/>
                    <a:pt x="1271" y="17621"/>
                    <a:pt x="1376" y="17763"/>
                  </a:cubicBezTo>
                  <a:cubicBezTo>
                    <a:pt x="1800" y="18047"/>
                    <a:pt x="2118" y="18332"/>
                    <a:pt x="2647" y="18189"/>
                  </a:cubicBezTo>
                  <a:cubicBezTo>
                    <a:pt x="2859" y="18047"/>
                    <a:pt x="3071" y="17905"/>
                    <a:pt x="3176" y="17763"/>
                  </a:cubicBezTo>
                  <a:cubicBezTo>
                    <a:pt x="3494" y="17621"/>
                    <a:pt x="3388" y="17763"/>
                    <a:pt x="3494" y="17479"/>
                  </a:cubicBezTo>
                  <a:cubicBezTo>
                    <a:pt x="3706" y="17195"/>
                    <a:pt x="4447" y="17195"/>
                    <a:pt x="4659" y="17337"/>
                  </a:cubicBezTo>
                  <a:cubicBezTo>
                    <a:pt x="4976" y="17337"/>
                    <a:pt x="5506" y="17621"/>
                    <a:pt x="5718" y="17195"/>
                  </a:cubicBezTo>
                  <a:cubicBezTo>
                    <a:pt x="5824" y="17053"/>
                    <a:pt x="5824" y="16768"/>
                    <a:pt x="6035" y="16626"/>
                  </a:cubicBezTo>
                  <a:cubicBezTo>
                    <a:pt x="6247" y="16484"/>
                    <a:pt x="6459" y="16342"/>
                    <a:pt x="6671" y="16200"/>
                  </a:cubicBezTo>
                  <a:cubicBezTo>
                    <a:pt x="6988" y="15916"/>
                    <a:pt x="7412" y="16200"/>
                    <a:pt x="7729" y="15916"/>
                  </a:cubicBezTo>
                  <a:cubicBezTo>
                    <a:pt x="8259" y="15632"/>
                    <a:pt x="8682" y="15632"/>
                    <a:pt x="9318" y="15489"/>
                  </a:cubicBezTo>
                  <a:cubicBezTo>
                    <a:pt x="9424" y="15489"/>
                    <a:pt x="9529" y="15347"/>
                    <a:pt x="9741" y="15347"/>
                  </a:cubicBezTo>
                  <a:cubicBezTo>
                    <a:pt x="9847" y="15489"/>
                    <a:pt x="10059" y="15632"/>
                    <a:pt x="10165" y="15774"/>
                  </a:cubicBezTo>
                  <a:cubicBezTo>
                    <a:pt x="10271" y="15774"/>
                    <a:pt x="11329" y="16058"/>
                    <a:pt x="11329" y="16200"/>
                  </a:cubicBezTo>
                  <a:cubicBezTo>
                    <a:pt x="11224" y="16342"/>
                    <a:pt x="11118" y="16768"/>
                    <a:pt x="11329" y="16626"/>
                  </a:cubicBezTo>
                  <a:cubicBezTo>
                    <a:pt x="11435" y="16626"/>
                    <a:pt x="11647" y="17053"/>
                    <a:pt x="11753" y="17195"/>
                  </a:cubicBezTo>
                  <a:cubicBezTo>
                    <a:pt x="11859" y="17337"/>
                    <a:pt x="11859" y="17479"/>
                    <a:pt x="11859" y="17763"/>
                  </a:cubicBezTo>
                  <a:cubicBezTo>
                    <a:pt x="11965" y="17905"/>
                    <a:pt x="12176" y="18189"/>
                    <a:pt x="12176" y="18189"/>
                  </a:cubicBezTo>
                  <a:cubicBezTo>
                    <a:pt x="12176" y="18047"/>
                    <a:pt x="12071" y="17905"/>
                    <a:pt x="12282" y="17763"/>
                  </a:cubicBezTo>
                  <a:cubicBezTo>
                    <a:pt x="12388" y="17621"/>
                    <a:pt x="12494" y="17479"/>
                    <a:pt x="12706" y="17337"/>
                  </a:cubicBezTo>
                  <a:cubicBezTo>
                    <a:pt x="12812" y="17195"/>
                    <a:pt x="13341" y="16484"/>
                    <a:pt x="13235" y="16342"/>
                  </a:cubicBezTo>
                  <a:cubicBezTo>
                    <a:pt x="13341" y="16626"/>
                    <a:pt x="13235" y="16768"/>
                    <a:pt x="13235" y="17053"/>
                  </a:cubicBezTo>
                  <a:cubicBezTo>
                    <a:pt x="13341" y="17195"/>
                    <a:pt x="13129" y="17337"/>
                    <a:pt x="13129" y="17337"/>
                  </a:cubicBezTo>
                  <a:cubicBezTo>
                    <a:pt x="13024" y="17621"/>
                    <a:pt x="13024" y="17763"/>
                    <a:pt x="13024" y="17905"/>
                  </a:cubicBezTo>
                  <a:cubicBezTo>
                    <a:pt x="13024" y="18189"/>
                    <a:pt x="12600" y="18332"/>
                    <a:pt x="12918" y="18332"/>
                  </a:cubicBezTo>
                  <a:cubicBezTo>
                    <a:pt x="13341" y="18332"/>
                    <a:pt x="13129" y="17763"/>
                    <a:pt x="13235" y="17479"/>
                  </a:cubicBezTo>
                  <a:cubicBezTo>
                    <a:pt x="13235" y="17479"/>
                    <a:pt x="13659" y="18047"/>
                    <a:pt x="13553" y="18332"/>
                  </a:cubicBezTo>
                  <a:cubicBezTo>
                    <a:pt x="13235" y="18900"/>
                    <a:pt x="13659" y="18474"/>
                    <a:pt x="13871" y="18758"/>
                  </a:cubicBezTo>
                  <a:cubicBezTo>
                    <a:pt x="14188" y="19184"/>
                    <a:pt x="14188" y="19326"/>
                    <a:pt x="14188" y="19753"/>
                  </a:cubicBezTo>
                  <a:cubicBezTo>
                    <a:pt x="14082" y="20179"/>
                    <a:pt x="14506" y="20605"/>
                    <a:pt x="14718" y="20605"/>
                  </a:cubicBezTo>
                  <a:cubicBezTo>
                    <a:pt x="14929" y="20747"/>
                    <a:pt x="15141" y="20889"/>
                    <a:pt x="15353" y="20889"/>
                  </a:cubicBezTo>
                  <a:cubicBezTo>
                    <a:pt x="15565" y="20889"/>
                    <a:pt x="15988" y="21600"/>
                    <a:pt x="16200" y="21458"/>
                  </a:cubicBezTo>
                  <a:cubicBezTo>
                    <a:pt x="16412" y="21316"/>
                    <a:pt x="16624" y="21174"/>
                    <a:pt x="16729" y="20889"/>
                  </a:cubicBezTo>
                  <a:cubicBezTo>
                    <a:pt x="16729" y="20889"/>
                    <a:pt x="16941" y="20463"/>
                    <a:pt x="17047" y="20605"/>
                  </a:cubicBezTo>
                  <a:cubicBezTo>
                    <a:pt x="17047" y="20747"/>
                    <a:pt x="16835" y="20889"/>
                    <a:pt x="16941" y="21032"/>
                  </a:cubicBezTo>
                  <a:cubicBezTo>
                    <a:pt x="17047" y="21174"/>
                    <a:pt x="17047" y="20747"/>
                    <a:pt x="17153" y="20747"/>
                  </a:cubicBezTo>
                  <a:cubicBezTo>
                    <a:pt x="17153" y="20747"/>
                    <a:pt x="17365" y="21174"/>
                    <a:pt x="17471" y="21174"/>
                  </a:cubicBezTo>
                  <a:cubicBezTo>
                    <a:pt x="17471" y="21316"/>
                    <a:pt x="17682" y="21600"/>
                    <a:pt x="17788" y="21600"/>
                  </a:cubicBezTo>
                  <a:cubicBezTo>
                    <a:pt x="17682" y="21600"/>
                    <a:pt x="18000" y="21174"/>
                    <a:pt x="18000" y="21174"/>
                  </a:cubicBezTo>
                  <a:cubicBezTo>
                    <a:pt x="18212" y="21032"/>
                    <a:pt x="18318" y="20747"/>
                    <a:pt x="18424" y="20605"/>
                  </a:cubicBezTo>
                  <a:cubicBezTo>
                    <a:pt x="18741" y="20463"/>
                    <a:pt x="19588" y="20747"/>
                    <a:pt x="19588" y="20179"/>
                  </a:cubicBezTo>
                  <a:cubicBezTo>
                    <a:pt x="19694" y="19468"/>
                    <a:pt x="19800" y="19042"/>
                    <a:pt x="19906" y="18474"/>
                  </a:cubicBezTo>
                  <a:cubicBezTo>
                    <a:pt x="20118" y="17905"/>
                    <a:pt x="20224" y="17337"/>
                    <a:pt x="20541" y="16768"/>
                  </a:cubicBezTo>
                  <a:cubicBezTo>
                    <a:pt x="20647" y="16626"/>
                    <a:pt x="20859" y="16484"/>
                    <a:pt x="20965" y="16200"/>
                  </a:cubicBezTo>
                  <a:cubicBezTo>
                    <a:pt x="20965" y="16058"/>
                    <a:pt x="20965" y="16058"/>
                    <a:pt x="20965" y="15916"/>
                  </a:cubicBezTo>
                  <a:cubicBezTo>
                    <a:pt x="21071" y="15774"/>
                    <a:pt x="21176" y="15632"/>
                    <a:pt x="21176" y="15347"/>
                  </a:cubicBezTo>
                  <a:cubicBezTo>
                    <a:pt x="21282" y="15063"/>
                    <a:pt x="21176" y="14779"/>
                    <a:pt x="21282" y="14495"/>
                  </a:cubicBezTo>
                  <a:cubicBezTo>
                    <a:pt x="21282" y="14353"/>
                    <a:pt x="21388" y="14211"/>
                    <a:pt x="21388" y="14068"/>
                  </a:cubicBezTo>
                  <a:cubicBezTo>
                    <a:pt x="21494" y="13926"/>
                    <a:pt x="21282" y="13784"/>
                    <a:pt x="21388" y="13642"/>
                  </a:cubicBezTo>
                  <a:cubicBezTo>
                    <a:pt x="21494" y="13500"/>
                    <a:pt x="21600" y="13074"/>
                    <a:pt x="21494" y="12932"/>
                  </a:cubicBezTo>
                  <a:cubicBezTo>
                    <a:pt x="21494" y="12647"/>
                    <a:pt x="21388" y="12505"/>
                    <a:pt x="21388" y="12363"/>
                  </a:cubicBezTo>
                  <a:cubicBezTo>
                    <a:pt x="21282" y="12221"/>
                    <a:pt x="21282" y="11937"/>
                    <a:pt x="21282" y="11795"/>
                  </a:cubicBezTo>
                  <a:cubicBezTo>
                    <a:pt x="21176" y="11226"/>
                    <a:pt x="21494" y="10942"/>
                    <a:pt x="21388" y="10374"/>
                  </a:cubicBezTo>
                  <a:cubicBezTo>
                    <a:pt x="21388" y="10516"/>
                    <a:pt x="21282" y="10800"/>
                    <a:pt x="21176" y="10800"/>
                  </a:cubicBezTo>
                  <a:cubicBezTo>
                    <a:pt x="20965" y="10800"/>
                    <a:pt x="20859" y="10232"/>
                    <a:pt x="20753" y="9947"/>
                  </a:cubicBezTo>
                  <a:cubicBezTo>
                    <a:pt x="20541" y="9521"/>
                    <a:pt x="20118" y="9521"/>
                    <a:pt x="20118" y="8811"/>
                  </a:cubicBezTo>
                  <a:cubicBezTo>
                    <a:pt x="20012" y="8526"/>
                    <a:pt x="19906" y="8526"/>
                    <a:pt x="19800" y="8384"/>
                  </a:cubicBezTo>
                  <a:cubicBezTo>
                    <a:pt x="19588" y="8242"/>
                    <a:pt x="19588" y="8668"/>
                    <a:pt x="19482" y="8384"/>
                  </a:cubicBezTo>
                  <a:cubicBezTo>
                    <a:pt x="19482" y="7958"/>
                    <a:pt x="19376" y="7816"/>
                    <a:pt x="19165" y="7532"/>
                  </a:cubicBezTo>
                  <a:cubicBezTo>
                    <a:pt x="19165" y="7532"/>
                    <a:pt x="19059" y="7389"/>
                    <a:pt x="19059" y="7247"/>
                  </a:cubicBezTo>
                  <a:cubicBezTo>
                    <a:pt x="18953" y="7247"/>
                    <a:pt x="19059" y="6963"/>
                    <a:pt x="19059" y="7105"/>
                  </a:cubicBezTo>
                  <a:cubicBezTo>
                    <a:pt x="18847" y="6821"/>
                    <a:pt x="18635" y="6679"/>
                    <a:pt x="18424" y="6537"/>
                  </a:cubicBezTo>
                  <a:cubicBezTo>
                    <a:pt x="18212" y="6253"/>
                    <a:pt x="17894" y="6395"/>
                    <a:pt x="17788" y="6111"/>
                  </a:cubicBezTo>
                  <a:cubicBezTo>
                    <a:pt x="17576" y="5826"/>
                    <a:pt x="17682" y="5258"/>
                    <a:pt x="17576" y="5116"/>
                  </a:cubicBezTo>
                  <a:cubicBezTo>
                    <a:pt x="17576" y="4832"/>
                    <a:pt x="17576" y="4547"/>
                    <a:pt x="17471" y="4405"/>
                  </a:cubicBezTo>
                  <a:cubicBezTo>
                    <a:pt x="17365" y="4263"/>
                    <a:pt x="17259" y="4263"/>
                    <a:pt x="17259" y="3979"/>
                  </a:cubicBezTo>
                  <a:cubicBezTo>
                    <a:pt x="17259" y="3695"/>
                    <a:pt x="17259" y="3268"/>
                    <a:pt x="17047" y="2842"/>
                  </a:cubicBezTo>
                  <a:cubicBezTo>
                    <a:pt x="16941" y="2842"/>
                    <a:pt x="16729" y="2416"/>
                    <a:pt x="16729" y="2558"/>
                  </a:cubicBezTo>
                  <a:cubicBezTo>
                    <a:pt x="16518" y="2558"/>
                    <a:pt x="16518" y="2700"/>
                    <a:pt x="16412" y="2416"/>
                  </a:cubicBezTo>
                  <a:cubicBezTo>
                    <a:pt x="16200" y="2132"/>
                    <a:pt x="16306" y="1563"/>
                    <a:pt x="16094" y="1137"/>
                  </a:cubicBezTo>
                  <a:cubicBezTo>
                    <a:pt x="16094" y="995"/>
                    <a:pt x="15671" y="0"/>
                    <a:pt x="15671" y="0"/>
                  </a:cubicBezTo>
                  <a:cubicBezTo>
                    <a:pt x="15565" y="0"/>
                    <a:pt x="15565" y="284"/>
                    <a:pt x="15565" y="426"/>
                  </a:cubicBezTo>
                  <a:cubicBezTo>
                    <a:pt x="15565" y="568"/>
                    <a:pt x="15459" y="711"/>
                    <a:pt x="15353" y="853"/>
                  </a:cubicBezTo>
                  <a:cubicBezTo>
                    <a:pt x="15353" y="853"/>
                    <a:pt x="15141" y="1137"/>
                    <a:pt x="15247" y="1279"/>
                  </a:cubicBezTo>
                  <a:cubicBezTo>
                    <a:pt x="15247" y="1279"/>
                    <a:pt x="15459" y="1279"/>
                    <a:pt x="15353" y="1421"/>
                  </a:cubicBezTo>
                  <a:cubicBezTo>
                    <a:pt x="15247" y="1421"/>
                    <a:pt x="15141" y="2132"/>
                    <a:pt x="15141" y="2274"/>
                  </a:cubicBezTo>
                  <a:cubicBezTo>
                    <a:pt x="15247" y="2558"/>
                    <a:pt x="15247" y="2842"/>
                    <a:pt x="15247" y="3126"/>
                  </a:cubicBezTo>
                  <a:cubicBezTo>
                    <a:pt x="15141" y="3695"/>
                    <a:pt x="15141" y="5116"/>
                    <a:pt x="14506" y="5116"/>
                  </a:cubicBezTo>
                  <a:cubicBezTo>
                    <a:pt x="14082" y="5116"/>
                    <a:pt x="14082" y="4547"/>
                    <a:pt x="13765" y="4405"/>
                  </a:cubicBezTo>
                  <a:cubicBezTo>
                    <a:pt x="13553" y="4263"/>
                    <a:pt x="13341" y="4263"/>
                    <a:pt x="13129" y="3979"/>
                  </a:cubicBezTo>
                  <a:cubicBezTo>
                    <a:pt x="13024" y="3837"/>
                    <a:pt x="11859" y="2984"/>
                    <a:pt x="11965" y="2842"/>
                  </a:cubicBezTo>
                  <a:cubicBezTo>
                    <a:pt x="11965" y="2700"/>
                    <a:pt x="12071" y="2558"/>
                    <a:pt x="12176" y="2416"/>
                  </a:cubicBezTo>
                  <a:cubicBezTo>
                    <a:pt x="12176" y="2274"/>
                    <a:pt x="12388" y="2274"/>
                    <a:pt x="12388" y="2132"/>
                  </a:cubicBezTo>
                  <a:cubicBezTo>
                    <a:pt x="12388" y="2132"/>
                    <a:pt x="12282" y="1989"/>
                    <a:pt x="12282" y="1847"/>
                  </a:cubicBezTo>
                  <a:cubicBezTo>
                    <a:pt x="12388" y="1705"/>
                    <a:pt x="12388" y="1705"/>
                    <a:pt x="12494" y="1563"/>
                  </a:cubicBezTo>
                  <a:cubicBezTo>
                    <a:pt x="12494" y="1421"/>
                    <a:pt x="12706" y="1279"/>
                    <a:pt x="12812" y="1137"/>
                  </a:cubicBezTo>
                  <a:cubicBezTo>
                    <a:pt x="12812" y="995"/>
                    <a:pt x="12600" y="711"/>
                    <a:pt x="12494" y="853"/>
                  </a:cubicBezTo>
                  <a:cubicBezTo>
                    <a:pt x="12494" y="853"/>
                    <a:pt x="12388" y="1137"/>
                    <a:pt x="12388" y="1137"/>
                  </a:cubicBezTo>
                  <a:cubicBezTo>
                    <a:pt x="12282" y="995"/>
                    <a:pt x="12282" y="995"/>
                    <a:pt x="12176" y="853"/>
                  </a:cubicBezTo>
                  <a:cubicBezTo>
                    <a:pt x="12176" y="711"/>
                    <a:pt x="11965" y="995"/>
                    <a:pt x="11859" y="995"/>
                  </a:cubicBezTo>
                  <a:cubicBezTo>
                    <a:pt x="11753" y="1137"/>
                    <a:pt x="11647" y="995"/>
                    <a:pt x="11541" y="995"/>
                  </a:cubicBezTo>
                  <a:cubicBezTo>
                    <a:pt x="11329" y="853"/>
                    <a:pt x="11012" y="711"/>
                    <a:pt x="10694" y="568"/>
                  </a:cubicBezTo>
                  <a:cubicBezTo>
                    <a:pt x="10482" y="568"/>
                    <a:pt x="10906" y="711"/>
                    <a:pt x="10694" y="568"/>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531" name="Shape 531"/>
            <p:cNvSpPr/>
            <p:nvPr/>
          </p:nvSpPr>
          <p:spPr>
            <a:xfrm>
              <a:off x="6455371" y="2000086"/>
              <a:ext cx="310280" cy="510845"/>
            </a:xfrm>
            <a:custGeom>
              <a:avLst/>
              <a:gdLst/>
              <a:ahLst/>
              <a:cxnLst>
                <a:cxn ang="0">
                  <a:pos x="wd2" y="hd2"/>
                </a:cxn>
                <a:cxn ang="5400000">
                  <a:pos x="wd2" y="hd2"/>
                </a:cxn>
                <a:cxn ang="10800000">
                  <a:pos x="wd2" y="hd2"/>
                </a:cxn>
                <a:cxn ang="16200000">
                  <a:pos x="wd2" y="hd2"/>
                </a:cxn>
              </a:cxnLst>
              <a:rect l="0" t="0" r="r" b="b"/>
              <a:pathLst>
                <a:path w="21003" h="21600" extrusionOk="0">
                  <a:moveTo>
                    <a:pt x="8100" y="0"/>
                  </a:moveTo>
                  <a:cubicBezTo>
                    <a:pt x="6480" y="0"/>
                    <a:pt x="5400" y="360"/>
                    <a:pt x="3780" y="0"/>
                  </a:cubicBezTo>
                  <a:cubicBezTo>
                    <a:pt x="3240" y="0"/>
                    <a:pt x="2700" y="0"/>
                    <a:pt x="2700" y="360"/>
                  </a:cubicBezTo>
                  <a:cubicBezTo>
                    <a:pt x="3240" y="1080"/>
                    <a:pt x="2700" y="720"/>
                    <a:pt x="2160" y="1080"/>
                  </a:cubicBezTo>
                  <a:cubicBezTo>
                    <a:pt x="2700" y="720"/>
                    <a:pt x="2700" y="1440"/>
                    <a:pt x="2700" y="1440"/>
                  </a:cubicBezTo>
                  <a:cubicBezTo>
                    <a:pt x="2160" y="2160"/>
                    <a:pt x="540" y="1800"/>
                    <a:pt x="1080" y="2880"/>
                  </a:cubicBezTo>
                  <a:cubicBezTo>
                    <a:pt x="2160" y="3600"/>
                    <a:pt x="1620" y="3960"/>
                    <a:pt x="1080" y="4680"/>
                  </a:cubicBezTo>
                  <a:cubicBezTo>
                    <a:pt x="1080" y="5400"/>
                    <a:pt x="2160" y="5400"/>
                    <a:pt x="2700" y="5040"/>
                  </a:cubicBezTo>
                  <a:cubicBezTo>
                    <a:pt x="2160" y="5400"/>
                    <a:pt x="2700" y="5400"/>
                    <a:pt x="2700" y="5760"/>
                  </a:cubicBezTo>
                  <a:cubicBezTo>
                    <a:pt x="2700" y="5400"/>
                    <a:pt x="1620" y="6480"/>
                    <a:pt x="1620" y="6480"/>
                  </a:cubicBezTo>
                  <a:cubicBezTo>
                    <a:pt x="1080" y="6480"/>
                    <a:pt x="0" y="6480"/>
                    <a:pt x="0" y="7200"/>
                  </a:cubicBezTo>
                  <a:cubicBezTo>
                    <a:pt x="540" y="7200"/>
                    <a:pt x="1080" y="6480"/>
                    <a:pt x="1620" y="6840"/>
                  </a:cubicBezTo>
                  <a:cubicBezTo>
                    <a:pt x="1620" y="7200"/>
                    <a:pt x="1620" y="7560"/>
                    <a:pt x="1620" y="7560"/>
                  </a:cubicBezTo>
                  <a:cubicBezTo>
                    <a:pt x="1080" y="7920"/>
                    <a:pt x="1080" y="8280"/>
                    <a:pt x="1080" y="8280"/>
                  </a:cubicBezTo>
                  <a:cubicBezTo>
                    <a:pt x="1080" y="8640"/>
                    <a:pt x="1620" y="7920"/>
                    <a:pt x="2160" y="7920"/>
                  </a:cubicBezTo>
                  <a:cubicBezTo>
                    <a:pt x="2160" y="7560"/>
                    <a:pt x="2700" y="8280"/>
                    <a:pt x="2700" y="8280"/>
                  </a:cubicBezTo>
                  <a:cubicBezTo>
                    <a:pt x="3240" y="8280"/>
                    <a:pt x="2700" y="6840"/>
                    <a:pt x="2160" y="6840"/>
                  </a:cubicBezTo>
                  <a:cubicBezTo>
                    <a:pt x="2700" y="6840"/>
                    <a:pt x="3780" y="7200"/>
                    <a:pt x="3780" y="6840"/>
                  </a:cubicBezTo>
                  <a:cubicBezTo>
                    <a:pt x="3780" y="6840"/>
                    <a:pt x="3240" y="7200"/>
                    <a:pt x="3240" y="7200"/>
                  </a:cubicBezTo>
                  <a:cubicBezTo>
                    <a:pt x="3240" y="7560"/>
                    <a:pt x="3780" y="7920"/>
                    <a:pt x="3780" y="8280"/>
                  </a:cubicBezTo>
                  <a:cubicBezTo>
                    <a:pt x="3780" y="8640"/>
                    <a:pt x="2160" y="9720"/>
                    <a:pt x="3780" y="9720"/>
                  </a:cubicBezTo>
                  <a:cubicBezTo>
                    <a:pt x="3780" y="9720"/>
                    <a:pt x="5400" y="9720"/>
                    <a:pt x="5940" y="9720"/>
                  </a:cubicBezTo>
                  <a:cubicBezTo>
                    <a:pt x="6480" y="9360"/>
                    <a:pt x="8100" y="9360"/>
                    <a:pt x="8100" y="9360"/>
                  </a:cubicBezTo>
                  <a:cubicBezTo>
                    <a:pt x="7560" y="10080"/>
                    <a:pt x="7020" y="10080"/>
                    <a:pt x="7560" y="10800"/>
                  </a:cubicBezTo>
                  <a:cubicBezTo>
                    <a:pt x="8100" y="11880"/>
                    <a:pt x="8100" y="11160"/>
                    <a:pt x="8640" y="11520"/>
                  </a:cubicBezTo>
                  <a:cubicBezTo>
                    <a:pt x="8640" y="11880"/>
                    <a:pt x="8100" y="12600"/>
                    <a:pt x="8640" y="12960"/>
                  </a:cubicBezTo>
                  <a:cubicBezTo>
                    <a:pt x="9180" y="13680"/>
                    <a:pt x="7560" y="13680"/>
                    <a:pt x="7020" y="13680"/>
                  </a:cubicBezTo>
                  <a:cubicBezTo>
                    <a:pt x="5940" y="14040"/>
                    <a:pt x="5400" y="13320"/>
                    <a:pt x="4320" y="14040"/>
                  </a:cubicBezTo>
                  <a:cubicBezTo>
                    <a:pt x="3780" y="14760"/>
                    <a:pt x="6480" y="14400"/>
                    <a:pt x="5940" y="14760"/>
                  </a:cubicBezTo>
                  <a:cubicBezTo>
                    <a:pt x="5940" y="14760"/>
                    <a:pt x="4860" y="15120"/>
                    <a:pt x="4860" y="15120"/>
                  </a:cubicBezTo>
                  <a:cubicBezTo>
                    <a:pt x="4860" y="15480"/>
                    <a:pt x="5400" y="15480"/>
                    <a:pt x="4860" y="15840"/>
                  </a:cubicBezTo>
                  <a:cubicBezTo>
                    <a:pt x="4320" y="16200"/>
                    <a:pt x="3780" y="16560"/>
                    <a:pt x="2700" y="16920"/>
                  </a:cubicBezTo>
                  <a:cubicBezTo>
                    <a:pt x="2160" y="17280"/>
                    <a:pt x="3240" y="17640"/>
                    <a:pt x="3240" y="17640"/>
                  </a:cubicBezTo>
                  <a:cubicBezTo>
                    <a:pt x="3780" y="17640"/>
                    <a:pt x="4860" y="17280"/>
                    <a:pt x="4860" y="17280"/>
                  </a:cubicBezTo>
                  <a:cubicBezTo>
                    <a:pt x="4860" y="17640"/>
                    <a:pt x="6480" y="17640"/>
                    <a:pt x="7020" y="18000"/>
                  </a:cubicBezTo>
                  <a:cubicBezTo>
                    <a:pt x="8100" y="18000"/>
                    <a:pt x="9180" y="17280"/>
                    <a:pt x="9720" y="17280"/>
                  </a:cubicBezTo>
                  <a:cubicBezTo>
                    <a:pt x="9720" y="17280"/>
                    <a:pt x="8640" y="19080"/>
                    <a:pt x="7020" y="18720"/>
                  </a:cubicBezTo>
                  <a:cubicBezTo>
                    <a:pt x="6480" y="18360"/>
                    <a:pt x="5940" y="18720"/>
                    <a:pt x="5400" y="18720"/>
                  </a:cubicBezTo>
                  <a:cubicBezTo>
                    <a:pt x="4320" y="18720"/>
                    <a:pt x="4860" y="18360"/>
                    <a:pt x="4320" y="18360"/>
                  </a:cubicBezTo>
                  <a:cubicBezTo>
                    <a:pt x="4320" y="18360"/>
                    <a:pt x="4320" y="19440"/>
                    <a:pt x="3780" y="19800"/>
                  </a:cubicBezTo>
                  <a:cubicBezTo>
                    <a:pt x="3780" y="19800"/>
                    <a:pt x="3240" y="20160"/>
                    <a:pt x="2700" y="20520"/>
                  </a:cubicBezTo>
                  <a:cubicBezTo>
                    <a:pt x="2700" y="20520"/>
                    <a:pt x="1620" y="20880"/>
                    <a:pt x="1620" y="21240"/>
                  </a:cubicBezTo>
                  <a:cubicBezTo>
                    <a:pt x="1620" y="21240"/>
                    <a:pt x="2700" y="21240"/>
                    <a:pt x="2700" y="21240"/>
                  </a:cubicBezTo>
                  <a:cubicBezTo>
                    <a:pt x="2700" y="21240"/>
                    <a:pt x="2160" y="21240"/>
                    <a:pt x="2700" y="21600"/>
                  </a:cubicBezTo>
                  <a:cubicBezTo>
                    <a:pt x="2700" y="21600"/>
                    <a:pt x="3780" y="20520"/>
                    <a:pt x="4320" y="20520"/>
                  </a:cubicBezTo>
                  <a:cubicBezTo>
                    <a:pt x="4860" y="20520"/>
                    <a:pt x="5940" y="20880"/>
                    <a:pt x="6480" y="20520"/>
                  </a:cubicBezTo>
                  <a:cubicBezTo>
                    <a:pt x="7560" y="20520"/>
                    <a:pt x="7020" y="19800"/>
                    <a:pt x="8100" y="19800"/>
                  </a:cubicBezTo>
                  <a:cubicBezTo>
                    <a:pt x="8640" y="19440"/>
                    <a:pt x="9180" y="19800"/>
                    <a:pt x="10260" y="19800"/>
                  </a:cubicBezTo>
                  <a:cubicBezTo>
                    <a:pt x="10800" y="20160"/>
                    <a:pt x="11340" y="19440"/>
                    <a:pt x="12420" y="19800"/>
                  </a:cubicBezTo>
                  <a:cubicBezTo>
                    <a:pt x="12960" y="20160"/>
                    <a:pt x="14040" y="19800"/>
                    <a:pt x="14580" y="19440"/>
                  </a:cubicBezTo>
                  <a:cubicBezTo>
                    <a:pt x="15660" y="19440"/>
                    <a:pt x="17280" y="19440"/>
                    <a:pt x="18360" y="19440"/>
                  </a:cubicBezTo>
                  <a:cubicBezTo>
                    <a:pt x="18360" y="19440"/>
                    <a:pt x="20520" y="18360"/>
                    <a:pt x="20520" y="18360"/>
                  </a:cubicBezTo>
                  <a:cubicBezTo>
                    <a:pt x="19980" y="18000"/>
                    <a:pt x="17820" y="18360"/>
                    <a:pt x="17820" y="18000"/>
                  </a:cubicBezTo>
                  <a:cubicBezTo>
                    <a:pt x="17820" y="17640"/>
                    <a:pt x="19980" y="16560"/>
                    <a:pt x="20520" y="16560"/>
                  </a:cubicBezTo>
                  <a:cubicBezTo>
                    <a:pt x="21060" y="15840"/>
                    <a:pt x="21600" y="14400"/>
                    <a:pt x="19440" y="14400"/>
                  </a:cubicBezTo>
                  <a:cubicBezTo>
                    <a:pt x="18900" y="14400"/>
                    <a:pt x="17820" y="14760"/>
                    <a:pt x="17280" y="14760"/>
                  </a:cubicBezTo>
                  <a:cubicBezTo>
                    <a:pt x="16200" y="14400"/>
                    <a:pt x="17280" y="14400"/>
                    <a:pt x="17280" y="14040"/>
                  </a:cubicBezTo>
                  <a:cubicBezTo>
                    <a:pt x="17280" y="13680"/>
                    <a:pt x="17280" y="13320"/>
                    <a:pt x="16740" y="12960"/>
                  </a:cubicBezTo>
                  <a:cubicBezTo>
                    <a:pt x="16740" y="12960"/>
                    <a:pt x="14580" y="12600"/>
                    <a:pt x="15120" y="12240"/>
                  </a:cubicBezTo>
                  <a:cubicBezTo>
                    <a:pt x="15120" y="12240"/>
                    <a:pt x="16200" y="12600"/>
                    <a:pt x="16200" y="12240"/>
                  </a:cubicBezTo>
                  <a:cubicBezTo>
                    <a:pt x="16740" y="11880"/>
                    <a:pt x="16200" y="11520"/>
                    <a:pt x="15660" y="11160"/>
                  </a:cubicBezTo>
                  <a:cubicBezTo>
                    <a:pt x="14040" y="10440"/>
                    <a:pt x="13500" y="10440"/>
                    <a:pt x="12420" y="9000"/>
                  </a:cubicBezTo>
                  <a:cubicBezTo>
                    <a:pt x="11880" y="8280"/>
                    <a:pt x="11340" y="7560"/>
                    <a:pt x="9720" y="6840"/>
                  </a:cubicBezTo>
                  <a:cubicBezTo>
                    <a:pt x="9180" y="6480"/>
                    <a:pt x="7020" y="7200"/>
                    <a:pt x="6480" y="6480"/>
                  </a:cubicBezTo>
                  <a:cubicBezTo>
                    <a:pt x="6480" y="6480"/>
                    <a:pt x="9720" y="6120"/>
                    <a:pt x="9180" y="5760"/>
                  </a:cubicBezTo>
                  <a:cubicBezTo>
                    <a:pt x="9180" y="5760"/>
                    <a:pt x="8100" y="6120"/>
                    <a:pt x="7560" y="5760"/>
                  </a:cubicBezTo>
                  <a:cubicBezTo>
                    <a:pt x="7560" y="5760"/>
                    <a:pt x="9720" y="5400"/>
                    <a:pt x="9720" y="5400"/>
                  </a:cubicBezTo>
                  <a:cubicBezTo>
                    <a:pt x="10260" y="5040"/>
                    <a:pt x="11880" y="3240"/>
                    <a:pt x="11340" y="2880"/>
                  </a:cubicBezTo>
                  <a:cubicBezTo>
                    <a:pt x="10800" y="2160"/>
                    <a:pt x="9180" y="2160"/>
                    <a:pt x="8100" y="2160"/>
                  </a:cubicBezTo>
                  <a:cubicBezTo>
                    <a:pt x="7560" y="2520"/>
                    <a:pt x="4860" y="2520"/>
                    <a:pt x="4860" y="2520"/>
                  </a:cubicBezTo>
                  <a:cubicBezTo>
                    <a:pt x="4860" y="2520"/>
                    <a:pt x="5940" y="2160"/>
                    <a:pt x="5940" y="2160"/>
                  </a:cubicBezTo>
                  <a:cubicBezTo>
                    <a:pt x="5940" y="2160"/>
                    <a:pt x="4860" y="1800"/>
                    <a:pt x="4860" y="2160"/>
                  </a:cubicBezTo>
                  <a:cubicBezTo>
                    <a:pt x="4860" y="1800"/>
                    <a:pt x="9720" y="360"/>
                    <a:pt x="8100" y="0"/>
                  </a:cubicBezTo>
                  <a:cubicBezTo>
                    <a:pt x="7560" y="0"/>
                    <a:pt x="9180" y="360"/>
                    <a:pt x="8100" y="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532" name="Shape 532"/>
            <p:cNvSpPr/>
            <p:nvPr/>
          </p:nvSpPr>
          <p:spPr>
            <a:xfrm>
              <a:off x="5733499" y="1474702"/>
              <a:ext cx="424592" cy="213687"/>
            </a:xfrm>
            <a:custGeom>
              <a:avLst/>
              <a:gdLst/>
              <a:ahLst/>
              <a:cxnLst>
                <a:cxn ang="0">
                  <a:pos x="wd2" y="hd2"/>
                </a:cxn>
                <a:cxn ang="5400000">
                  <a:pos x="wd2" y="hd2"/>
                </a:cxn>
                <a:cxn ang="10800000">
                  <a:pos x="wd2" y="hd2"/>
                </a:cxn>
                <a:cxn ang="16200000">
                  <a:pos x="wd2" y="hd2"/>
                </a:cxn>
              </a:cxnLst>
              <a:rect l="0" t="0" r="r" b="b"/>
              <a:pathLst>
                <a:path w="21283" h="20769" extrusionOk="0">
                  <a:moveTo>
                    <a:pt x="20883" y="7477"/>
                  </a:moveTo>
                  <a:cubicBezTo>
                    <a:pt x="20883" y="7477"/>
                    <a:pt x="19283" y="6646"/>
                    <a:pt x="19283" y="6646"/>
                  </a:cubicBezTo>
                  <a:cubicBezTo>
                    <a:pt x="19283" y="6646"/>
                    <a:pt x="19683" y="5815"/>
                    <a:pt x="19683" y="5815"/>
                  </a:cubicBezTo>
                  <a:cubicBezTo>
                    <a:pt x="19283" y="5815"/>
                    <a:pt x="18483" y="5815"/>
                    <a:pt x="18883" y="4984"/>
                  </a:cubicBezTo>
                  <a:cubicBezTo>
                    <a:pt x="18883" y="4984"/>
                    <a:pt x="19283" y="4154"/>
                    <a:pt x="19283" y="4154"/>
                  </a:cubicBezTo>
                  <a:cubicBezTo>
                    <a:pt x="18883" y="3323"/>
                    <a:pt x="18083" y="3323"/>
                    <a:pt x="18083" y="3323"/>
                  </a:cubicBezTo>
                  <a:cubicBezTo>
                    <a:pt x="18083" y="2492"/>
                    <a:pt x="18883" y="1661"/>
                    <a:pt x="18883" y="1661"/>
                  </a:cubicBezTo>
                  <a:cubicBezTo>
                    <a:pt x="18883" y="1661"/>
                    <a:pt x="17283" y="2492"/>
                    <a:pt x="16883" y="1661"/>
                  </a:cubicBezTo>
                  <a:cubicBezTo>
                    <a:pt x="16483" y="831"/>
                    <a:pt x="16083" y="0"/>
                    <a:pt x="15283" y="0"/>
                  </a:cubicBezTo>
                  <a:cubicBezTo>
                    <a:pt x="14883" y="0"/>
                    <a:pt x="15683" y="1661"/>
                    <a:pt x="15283" y="2492"/>
                  </a:cubicBezTo>
                  <a:cubicBezTo>
                    <a:pt x="14883" y="3323"/>
                    <a:pt x="14483" y="2492"/>
                    <a:pt x="14083" y="3323"/>
                  </a:cubicBezTo>
                  <a:cubicBezTo>
                    <a:pt x="13683" y="4154"/>
                    <a:pt x="13283" y="3323"/>
                    <a:pt x="12483" y="3323"/>
                  </a:cubicBezTo>
                  <a:cubicBezTo>
                    <a:pt x="11683" y="2492"/>
                    <a:pt x="12883" y="5815"/>
                    <a:pt x="12483" y="6646"/>
                  </a:cubicBezTo>
                  <a:cubicBezTo>
                    <a:pt x="12483" y="6646"/>
                    <a:pt x="10883" y="831"/>
                    <a:pt x="10083" y="3323"/>
                  </a:cubicBezTo>
                  <a:cubicBezTo>
                    <a:pt x="9683" y="3323"/>
                    <a:pt x="10083" y="4984"/>
                    <a:pt x="9683" y="5815"/>
                  </a:cubicBezTo>
                  <a:cubicBezTo>
                    <a:pt x="9683" y="6646"/>
                    <a:pt x="8483" y="3323"/>
                    <a:pt x="8083" y="3323"/>
                  </a:cubicBezTo>
                  <a:cubicBezTo>
                    <a:pt x="7683" y="3323"/>
                    <a:pt x="8883" y="6646"/>
                    <a:pt x="8083" y="6646"/>
                  </a:cubicBezTo>
                  <a:cubicBezTo>
                    <a:pt x="7683" y="6646"/>
                    <a:pt x="7683" y="6646"/>
                    <a:pt x="7283" y="6646"/>
                  </a:cubicBezTo>
                  <a:cubicBezTo>
                    <a:pt x="6883" y="6646"/>
                    <a:pt x="6483" y="8307"/>
                    <a:pt x="6483" y="9138"/>
                  </a:cubicBezTo>
                  <a:cubicBezTo>
                    <a:pt x="6483" y="8307"/>
                    <a:pt x="5283" y="6646"/>
                    <a:pt x="5283" y="5815"/>
                  </a:cubicBezTo>
                  <a:cubicBezTo>
                    <a:pt x="5283" y="5815"/>
                    <a:pt x="6083" y="5815"/>
                    <a:pt x="6083" y="5815"/>
                  </a:cubicBezTo>
                  <a:cubicBezTo>
                    <a:pt x="6083" y="4984"/>
                    <a:pt x="5283" y="3323"/>
                    <a:pt x="5283" y="3323"/>
                  </a:cubicBezTo>
                  <a:cubicBezTo>
                    <a:pt x="4883" y="3323"/>
                    <a:pt x="2883" y="-831"/>
                    <a:pt x="2483" y="831"/>
                  </a:cubicBezTo>
                  <a:cubicBezTo>
                    <a:pt x="2483" y="1661"/>
                    <a:pt x="3683" y="1661"/>
                    <a:pt x="3283" y="2492"/>
                  </a:cubicBezTo>
                  <a:cubicBezTo>
                    <a:pt x="3283" y="2492"/>
                    <a:pt x="3283" y="2492"/>
                    <a:pt x="2883" y="2492"/>
                  </a:cubicBezTo>
                  <a:cubicBezTo>
                    <a:pt x="3683" y="1661"/>
                    <a:pt x="4083" y="4984"/>
                    <a:pt x="3683" y="5815"/>
                  </a:cubicBezTo>
                  <a:cubicBezTo>
                    <a:pt x="3683" y="5815"/>
                    <a:pt x="483" y="0"/>
                    <a:pt x="1683" y="4154"/>
                  </a:cubicBezTo>
                  <a:cubicBezTo>
                    <a:pt x="1683" y="4154"/>
                    <a:pt x="883" y="4154"/>
                    <a:pt x="883" y="4154"/>
                  </a:cubicBezTo>
                  <a:cubicBezTo>
                    <a:pt x="883" y="4984"/>
                    <a:pt x="1683" y="4984"/>
                    <a:pt x="1683" y="4984"/>
                  </a:cubicBezTo>
                  <a:cubicBezTo>
                    <a:pt x="1683" y="4154"/>
                    <a:pt x="1683" y="5815"/>
                    <a:pt x="1683" y="5815"/>
                  </a:cubicBezTo>
                  <a:cubicBezTo>
                    <a:pt x="1683" y="5815"/>
                    <a:pt x="883" y="4984"/>
                    <a:pt x="483" y="4984"/>
                  </a:cubicBezTo>
                  <a:cubicBezTo>
                    <a:pt x="883" y="4984"/>
                    <a:pt x="-317" y="7477"/>
                    <a:pt x="83" y="6646"/>
                  </a:cubicBezTo>
                  <a:cubicBezTo>
                    <a:pt x="-317" y="8307"/>
                    <a:pt x="2883" y="7477"/>
                    <a:pt x="2883" y="7477"/>
                  </a:cubicBezTo>
                  <a:cubicBezTo>
                    <a:pt x="3283" y="7477"/>
                    <a:pt x="4883" y="8307"/>
                    <a:pt x="4883" y="8307"/>
                  </a:cubicBezTo>
                  <a:cubicBezTo>
                    <a:pt x="4483" y="8307"/>
                    <a:pt x="4083" y="8307"/>
                    <a:pt x="4083" y="9138"/>
                  </a:cubicBezTo>
                  <a:cubicBezTo>
                    <a:pt x="4083" y="9138"/>
                    <a:pt x="4483" y="9969"/>
                    <a:pt x="4483" y="9969"/>
                  </a:cubicBezTo>
                  <a:cubicBezTo>
                    <a:pt x="4083" y="10800"/>
                    <a:pt x="3283" y="10800"/>
                    <a:pt x="2883" y="10800"/>
                  </a:cubicBezTo>
                  <a:cubicBezTo>
                    <a:pt x="2883" y="10800"/>
                    <a:pt x="483" y="11631"/>
                    <a:pt x="883" y="11631"/>
                  </a:cubicBezTo>
                  <a:cubicBezTo>
                    <a:pt x="1683" y="12461"/>
                    <a:pt x="2883" y="11631"/>
                    <a:pt x="3683" y="12461"/>
                  </a:cubicBezTo>
                  <a:cubicBezTo>
                    <a:pt x="4083" y="13292"/>
                    <a:pt x="4083" y="14123"/>
                    <a:pt x="4483" y="14123"/>
                  </a:cubicBezTo>
                  <a:cubicBezTo>
                    <a:pt x="4483" y="14123"/>
                    <a:pt x="5283" y="13292"/>
                    <a:pt x="5683" y="13292"/>
                  </a:cubicBezTo>
                  <a:cubicBezTo>
                    <a:pt x="5283" y="13292"/>
                    <a:pt x="4883" y="14123"/>
                    <a:pt x="4883" y="14123"/>
                  </a:cubicBezTo>
                  <a:cubicBezTo>
                    <a:pt x="4883" y="14954"/>
                    <a:pt x="5683" y="14123"/>
                    <a:pt x="5683" y="14123"/>
                  </a:cubicBezTo>
                  <a:cubicBezTo>
                    <a:pt x="6083" y="14954"/>
                    <a:pt x="2883" y="18277"/>
                    <a:pt x="3683" y="18277"/>
                  </a:cubicBezTo>
                  <a:cubicBezTo>
                    <a:pt x="4483" y="19107"/>
                    <a:pt x="5283" y="18277"/>
                    <a:pt x="5683" y="18277"/>
                  </a:cubicBezTo>
                  <a:cubicBezTo>
                    <a:pt x="6483" y="18277"/>
                    <a:pt x="7283" y="18277"/>
                    <a:pt x="8083" y="19107"/>
                  </a:cubicBezTo>
                  <a:cubicBezTo>
                    <a:pt x="7683" y="18277"/>
                    <a:pt x="7683" y="19107"/>
                    <a:pt x="7683" y="19107"/>
                  </a:cubicBezTo>
                  <a:cubicBezTo>
                    <a:pt x="8083" y="19938"/>
                    <a:pt x="8483" y="19938"/>
                    <a:pt x="8483" y="19938"/>
                  </a:cubicBezTo>
                  <a:cubicBezTo>
                    <a:pt x="9283" y="20769"/>
                    <a:pt x="10483" y="20769"/>
                    <a:pt x="11283" y="20769"/>
                  </a:cubicBezTo>
                  <a:cubicBezTo>
                    <a:pt x="12083" y="20769"/>
                    <a:pt x="12083" y="19938"/>
                    <a:pt x="12883" y="19938"/>
                  </a:cubicBezTo>
                  <a:cubicBezTo>
                    <a:pt x="13683" y="19107"/>
                    <a:pt x="14483" y="19107"/>
                    <a:pt x="15283" y="18277"/>
                  </a:cubicBezTo>
                  <a:cubicBezTo>
                    <a:pt x="16483" y="16615"/>
                    <a:pt x="16883" y="15784"/>
                    <a:pt x="18083" y="14954"/>
                  </a:cubicBezTo>
                  <a:cubicBezTo>
                    <a:pt x="18883" y="14954"/>
                    <a:pt x="19283" y="12461"/>
                    <a:pt x="20483" y="12461"/>
                  </a:cubicBezTo>
                  <a:cubicBezTo>
                    <a:pt x="20483" y="11631"/>
                    <a:pt x="20883" y="11631"/>
                    <a:pt x="20483" y="10800"/>
                  </a:cubicBezTo>
                  <a:cubicBezTo>
                    <a:pt x="20083" y="9969"/>
                    <a:pt x="20883" y="9969"/>
                    <a:pt x="21283" y="9969"/>
                  </a:cubicBezTo>
                  <a:cubicBezTo>
                    <a:pt x="21283" y="9969"/>
                    <a:pt x="20483" y="9138"/>
                    <a:pt x="20483" y="9138"/>
                  </a:cubicBezTo>
                  <a:cubicBezTo>
                    <a:pt x="20483" y="8307"/>
                    <a:pt x="21283" y="7477"/>
                    <a:pt x="20883" y="7477"/>
                  </a:cubicBezTo>
                  <a:cubicBezTo>
                    <a:pt x="20083" y="6646"/>
                    <a:pt x="21283" y="7477"/>
                    <a:pt x="20883" y="7477"/>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533" name="Shape 533"/>
            <p:cNvSpPr/>
            <p:nvPr/>
          </p:nvSpPr>
          <p:spPr>
            <a:xfrm>
              <a:off x="8740886" y="658622"/>
              <a:ext cx="708375" cy="518921"/>
            </a:xfrm>
            <a:custGeom>
              <a:avLst/>
              <a:gdLst/>
              <a:ahLst/>
              <a:cxnLst>
                <a:cxn ang="0">
                  <a:pos x="wd2" y="hd2"/>
                </a:cxn>
                <a:cxn ang="5400000">
                  <a:pos x="wd2" y="hd2"/>
                </a:cxn>
                <a:cxn ang="10800000">
                  <a:pos x="wd2" y="hd2"/>
                </a:cxn>
                <a:cxn ang="16200000">
                  <a:pos x="wd2" y="hd2"/>
                </a:cxn>
              </a:cxnLst>
              <a:rect l="0" t="0" r="r" b="b"/>
              <a:pathLst>
                <a:path w="21251" h="21339" extrusionOk="0">
                  <a:moveTo>
                    <a:pt x="20160" y="87"/>
                  </a:moveTo>
                  <a:cubicBezTo>
                    <a:pt x="19440" y="87"/>
                    <a:pt x="19200" y="-261"/>
                    <a:pt x="18480" y="436"/>
                  </a:cubicBezTo>
                  <a:cubicBezTo>
                    <a:pt x="18240" y="436"/>
                    <a:pt x="17280" y="784"/>
                    <a:pt x="17520" y="1133"/>
                  </a:cubicBezTo>
                  <a:cubicBezTo>
                    <a:pt x="17280" y="1133"/>
                    <a:pt x="16320" y="1829"/>
                    <a:pt x="15840" y="1829"/>
                  </a:cubicBezTo>
                  <a:cubicBezTo>
                    <a:pt x="15360" y="1829"/>
                    <a:pt x="14640" y="2178"/>
                    <a:pt x="14160" y="2526"/>
                  </a:cubicBezTo>
                  <a:cubicBezTo>
                    <a:pt x="13440" y="2526"/>
                    <a:pt x="12960" y="2526"/>
                    <a:pt x="12240" y="2526"/>
                  </a:cubicBezTo>
                  <a:cubicBezTo>
                    <a:pt x="12240" y="2526"/>
                    <a:pt x="10800" y="2526"/>
                    <a:pt x="11040" y="2874"/>
                  </a:cubicBezTo>
                  <a:cubicBezTo>
                    <a:pt x="11040" y="2874"/>
                    <a:pt x="11520" y="2874"/>
                    <a:pt x="11520" y="2874"/>
                  </a:cubicBezTo>
                  <a:cubicBezTo>
                    <a:pt x="11280" y="3223"/>
                    <a:pt x="10800" y="3223"/>
                    <a:pt x="10560" y="3571"/>
                  </a:cubicBezTo>
                  <a:cubicBezTo>
                    <a:pt x="10320" y="3571"/>
                    <a:pt x="9840" y="3571"/>
                    <a:pt x="9360" y="3571"/>
                  </a:cubicBezTo>
                  <a:cubicBezTo>
                    <a:pt x="9120" y="3571"/>
                    <a:pt x="9120" y="3571"/>
                    <a:pt x="8640" y="3920"/>
                  </a:cubicBezTo>
                  <a:cubicBezTo>
                    <a:pt x="8400" y="4965"/>
                    <a:pt x="8160" y="4616"/>
                    <a:pt x="7680" y="4616"/>
                  </a:cubicBezTo>
                  <a:cubicBezTo>
                    <a:pt x="7200" y="4965"/>
                    <a:pt x="7440" y="5662"/>
                    <a:pt x="6720" y="5662"/>
                  </a:cubicBezTo>
                  <a:cubicBezTo>
                    <a:pt x="6240" y="5662"/>
                    <a:pt x="6480" y="6358"/>
                    <a:pt x="6240" y="6358"/>
                  </a:cubicBezTo>
                  <a:cubicBezTo>
                    <a:pt x="6000" y="6707"/>
                    <a:pt x="5280" y="6010"/>
                    <a:pt x="5520" y="6358"/>
                  </a:cubicBezTo>
                  <a:cubicBezTo>
                    <a:pt x="5520" y="6707"/>
                    <a:pt x="6240" y="7055"/>
                    <a:pt x="6240" y="7055"/>
                  </a:cubicBezTo>
                  <a:cubicBezTo>
                    <a:pt x="6240" y="7055"/>
                    <a:pt x="5280" y="7404"/>
                    <a:pt x="5280" y="7404"/>
                  </a:cubicBezTo>
                  <a:cubicBezTo>
                    <a:pt x="5280" y="7752"/>
                    <a:pt x="6480" y="7752"/>
                    <a:pt x="6480" y="7752"/>
                  </a:cubicBezTo>
                  <a:cubicBezTo>
                    <a:pt x="6480" y="8100"/>
                    <a:pt x="4800" y="8100"/>
                    <a:pt x="5040" y="8449"/>
                  </a:cubicBezTo>
                  <a:cubicBezTo>
                    <a:pt x="5040" y="8100"/>
                    <a:pt x="5520" y="8449"/>
                    <a:pt x="5520" y="8449"/>
                  </a:cubicBezTo>
                  <a:cubicBezTo>
                    <a:pt x="5040" y="8797"/>
                    <a:pt x="4800" y="8449"/>
                    <a:pt x="4800" y="8797"/>
                  </a:cubicBezTo>
                  <a:cubicBezTo>
                    <a:pt x="4560" y="9145"/>
                    <a:pt x="5040" y="9494"/>
                    <a:pt x="5040" y="9494"/>
                  </a:cubicBezTo>
                  <a:cubicBezTo>
                    <a:pt x="4800" y="9494"/>
                    <a:pt x="4560" y="9494"/>
                    <a:pt x="4320" y="9494"/>
                  </a:cubicBezTo>
                  <a:cubicBezTo>
                    <a:pt x="4320" y="9494"/>
                    <a:pt x="4800" y="9842"/>
                    <a:pt x="5040" y="9842"/>
                  </a:cubicBezTo>
                  <a:cubicBezTo>
                    <a:pt x="4560" y="9842"/>
                    <a:pt x="4320" y="9842"/>
                    <a:pt x="4080" y="10191"/>
                  </a:cubicBezTo>
                  <a:cubicBezTo>
                    <a:pt x="3840" y="10539"/>
                    <a:pt x="3600" y="10539"/>
                    <a:pt x="3360" y="10539"/>
                  </a:cubicBezTo>
                  <a:cubicBezTo>
                    <a:pt x="2880" y="10887"/>
                    <a:pt x="2880" y="11236"/>
                    <a:pt x="3360" y="11236"/>
                  </a:cubicBezTo>
                  <a:cubicBezTo>
                    <a:pt x="3600" y="11236"/>
                    <a:pt x="4320" y="11584"/>
                    <a:pt x="4560" y="11584"/>
                  </a:cubicBezTo>
                  <a:cubicBezTo>
                    <a:pt x="4080" y="11933"/>
                    <a:pt x="3600" y="11236"/>
                    <a:pt x="3600" y="12281"/>
                  </a:cubicBezTo>
                  <a:cubicBezTo>
                    <a:pt x="3600" y="12629"/>
                    <a:pt x="2400" y="12629"/>
                    <a:pt x="2160" y="12978"/>
                  </a:cubicBezTo>
                  <a:cubicBezTo>
                    <a:pt x="1920" y="13326"/>
                    <a:pt x="2160" y="13326"/>
                    <a:pt x="2160" y="13674"/>
                  </a:cubicBezTo>
                  <a:cubicBezTo>
                    <a:pt x="2160" y="13674"/>
                    <a:pt x="1440" y="14023"/>
                    <a:pt x="1440" y="14023"/>
                  </a:cubicBezTo>
                  <a:cubicBezTo>
                    <a:pt x="480" y="14371"/>
                    <a:pt x="1680" y="14371"/>
                    <a:pt x="1680" y="14720"/>
                  </a:cubicBezTo>
                  <a:cubicBezTo>
                    <a:pt x="1920" y="15068"/>
                    <a:pt x="1200" y="16113"/>
                    <a:pt x="1200" y="16113"/>
                  </a:cubicBezTo>
                  <a:cubicBezTo>
                    <a:pt x="720" y="16810"/>
                    <a:pt x="0" y="16113"/>
                    <a:pt x="0" y="17507"/>
                  </a:cubicBezTo>
                  <a:cubicBezTo>
                    <a:pt x="0" y="18900"/>
                    <a:pt x="480" y="18204"/>
                    <a:pt x="960" y="18204"/>
                  </a:cubicBezTo>
                  <a:cubicBezTo>
                    <a:pt x="1440" y="18552"/>
                    <a:pt x="1680" y="18900"/>
                    <a:pt x="2160" y="18552"/>
                  </a:cubicBezTo>
                  <a:cubicBezTo>
                    <a:pt x="2160" y="18552"/>
                    <a:pt x="2640" y="19249"/>
                    <a:pt x="2880" y="18900"/>
                  </a:cubicBezTo>
                  <a:cubicBezTo>
                    <a:pt x="2880" y="18900"/>
                    <a:pt x="2400" y="18900"/>
                    <a:pt x="2400" y="19249"/>
                  </a:cubicBezTo>
                  <a:cubicBezTo>
                    <a:pt x="2640" y="19249"/>
                    <a:pt x="2880" y="19249"/>
                    <a:pt x="2880" y="19249"/>
                  </a:cubicBezTo>
                  <a:cubicBezTo>
                    <a:pt x="2880" y="19249"/>
                    <a:pt x="2400" y="20642"/>
                    <a:pt x="2400" y="20642"/>
                  </a:cubicBezTo>
                  <a:cubicBezTo>
                    <a:pt x="2880" y="20991"/>
                    <a:pt x="3360" y="20991"/>
                    <a:pt x="3840" y="21339"/>
                  </a:cubicBezTo>
                  <a:cubicBezTo>
                    <a:pt x="4560" y="21339"/>
                    <a:pt x="4800" y="21339"/>
                    <a:pt x="5520" y="21339"/>
                  </a:cubicBezTo>
                  <a:cubicBezTo>
                    <a:pt x="5760" y="20991"/>
                    <a:pt x="6000" y="20991"/>
                    <a:pt x="6240" y="20991"/>
                  </a:cubicBezTo>
                  <a:cubicBezTo>
                    <a:pt x="6480" y="21339"/>
                    <a:pt x="6720" y="21339"/>
                    <a:pt x="7200" y="21339"/>
                  </a:cubicBezTo>
                  <a:cubicBezTo>
                    <a:pt x="7440" y="21339"/>
                    <a:pt x="6480" y="20294"/>
                    <a:pt x="6240" y="20294"/>
                  </a:cubicBezTo>
                  <a:cubicBezTo>
                    <a:pt x="5760" y="19597"/>
                    <a:pt x="5520" y="18900"/>
                    <a:pt x="5280" y="18204"/>
                  </a:cubicBezTo>
                  <a:cubicBezTo>
                    <a:pt x="4800" y="17507"/>
                    <a:pt x="5040" y="17158"/>
                    <a:pt x="4800" y="16462"/>
                  </a:cubicBezTo>
                  <a:cubicBezTo>
                    <a:pt x="4560" y="15416"/>
                    <a:pt x="4320" y="15416"/>
                    <a:pt x="4800" y="14720"/>
                  </a:cubicBezTo>
                  <a:cubicBezTo>
                    <a:pt x="5040" y="14720"/>
                    <a:pt x="4800" y="14720"/>
                    <a:pt x="4800" y="14371"/>
                  </a:cubicBezTo>
                  <a:cubicBezTo>
                    <a:pt x="5040" y="14023"/>
                    <a:pt x="5760" y="14371"/>
                    <a:pt x="5760" y="14023"/>
                  </a:cubicBezTo>
                  <a:cubicBezTo>
                    <a:pt x="5760" y="14023"/>
                    <a:pt x="5280" y="13674"/>
                    <a:pt x="5280" y="13674"/>
                  </a:cubicBezTo>
                  <a:cubicBezTo>
                    <a:pt x="5520" y="13326"/>
                    <a:pt x="6240" y="13674"/>
                    <a:pt x="6240" y="13326"/>
                  </a:cubicBezTo>
                  <a:cubicBezTo>
                    <a:pt x="6240" y="12978"/>
                    <a:pt x="5040" y="12629"/>
                    <a:pt x="5040" y="12281"/>
                  </a:cubicBezTo>
                  <a:cubicBezTo>
                    <a:pt x="5040" y="12281"/>
                    <a:pt x="6960" y="12629"/>
                    <a:pt x="6960" y="12629"/>
                  </a:cubicBezTo>
                  <a:cubicBezTo>
                    <a:pt x="6960" y="12281"/>
                    <a:pt x="6480" y="11933"/>
                    <a:pt x="6480" y="11584"/>
                  </a:cubicBezTo>
                  <a:cubicBezTo>
                    <a:pt x="6480" y="11236"/>
                    <a:pt x="7200" y="11933"/>
                    <a:pt x="7440" y="11584"/>
                  </a:cubicBezTo>
                  <a:cubicBezTo>
                    <a:pt x="7440" y="11236"/>
                    <a:pt x="6480" y="10539"/>
                    <a:pt x="6480" y="10887"/>
                  </a:cubicBezTo>
                  <a:cubicBezTo>
                    <a:pt x="6480" y="10539"/>
                    <a:pt x="7440" y="11236"/>
                    <a:pt x="7680" y="10887"/>
                  </a:cubicBezTo>
                  <a:cubicBezTo>
                    <a:pt x="7680" y="10887"/>
                    <a:pt x="7920" y="10539"/>
                    <a:pt x="7680" y="10539"/>
                  </a:cubicBezTo>
                  <a:cubicBezTo>
                    <a:pt x="7680" y="10539"/>
                    <a:pt x="7200" y="9842"/>
                    <a:pt x="7200" y="9842"/>
                  </a:cubicBezTo>
                  <a:cubicBezTo>
                    <a:pt x="7680" y="9842"/>
                    <a:pt x="7920" y="10191"/>
                    <a:pt x="8400" y="9842"/>
                  </a:cubicBezTo>
                  <a:cubicBezTo>
                    <a:pt x="8400" y="9494"/>
                    <a:pt x="8880" y="9145"/>
                    <a:pt x="8880" y="9145"/>
                  </a:cubicBezTo>
                  <a:cubicBezTo>
                    <a:pt x="8880" y="8797"/>
                    <a:pt x="8400" y="8797"/>
                    <a:pt x="8400" y="8797"/>
                  </a:cubicBezTo>
                  <a:cubicBezTo>
                    <a:pt x="8640" y="8797"/>
                    <a:pt x="9360" y="8797"/>
                    <a:pt x="9360" y="8100"/>
                  </a:cubicBezTo>
                  <a:cubicBezTo>
                    <a:pt x="9360" y="7404"/>
                    <a:pt x="9840" y="8449"/>
                    <a:pt x="10080" y="8100"/>
                  </a:cubicBezTo>
                  <a:cubicBezTo>
                    <a:pt x="10080" y="8100"/>
                    <a:pt x="9840" y="7752"/>
                    <a:pt x="9840" y="7752"/>
                  </a:cubicBezTo>
                  <a:cubicBezTo>
                    <a:pt x="10080" y="7404"/>
                    <a:pt x="10800" y="7752"/>
                    <a:pt x="10800" y="7404"/>
                  </a:cubicBezTo>
                  <a:cubicBezTo>
                    <a:pt x="11040" y="7055"/>
                    <a:pt x="10800" y="6707"/>
                    <a:pt x="10560" y="6707"/>
                  </a:cubicBezTo>
                  <a:cubicBezTo>
                    <a:pt x="11760" y="6010"/>
                    <a:pt x="12720" y="5313"/>
                    <a:pt x="13920" y="4965"/>
                  </a:cubicBezTo>
                  <a:cubicBezTo>
                    <a:pt x="14640" y="4616"/>
                    <a:pt x="15600" y="4268"/>
                    <a:pt x="16320" y="3920"/>
                  </a:cubicBezTo>
                  <a:cubicBezTo>
                    <a:pt x="17520" y="3571"/>
                    <a:pt x="18480" y="3223"/>
                    <a:pt x="19440" y="2526"/>
                  </a:cubicBezTo>
                  <a:cubicBezTo>
                    <a:pt x="19920" y="2526"/>
                    <a:pt x="20640" y="1829"/>
                    <a:pt x="21120" y="1133"/>
                  </a:cubicBezTo>
                  <a:cubicBezTo>
                    <a:pt x="21600" y="436"/>
                    <a:pt x="20640" y="87"/>
                    <a:pt x="20160" y="87"/>
                  </a:cubicBezTo>
                  <a:cubicBezTo>
                    <a:pt x="19680" y="87"/>
                    <a:pt x="20640" y="87"/>
                    <a:pt x="20160" y="87"/>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534" name="Shape 534"/>
            <p:cNvSpPr/>
            <p:nvPr/>
          </p:nvSpPr>
          <p:spPr>
            <a:xfrm>
              <a:off x="10594032" y="432919"/>
              <a:ext cx="237859" cy="133534"/>
            </a:xfrm>
            <a:custGeom>
              <a:avLst/>
              <a:gdLst/>
              <a:ahLst/>
              <a:cxnLst>
                <a:cxn ang="0">
                  <a:pos x="wd2" y="hd2"/>
                </a:cxn>
                <a:cxn ang="5400000">
                  <a:pos x="wd2" y="hd2"/>
                </a:cxn>
                <a:cxn ang="10800000">
                  <a:pos x="wd2" y="hd2"/>
                </a:cxn>
                <a:cxn ang="16200000">
                  <a:pos x="wd2" y="hd2"/>
                </a:cxn>
              </a:cxnLst>
              <a:rect l="0" t="0" r="r" b="b"/>
              <a:pathLst>
                <a:path w="20040" h="21263" extrusionOk="0">
                  <a:moveTo>
                    <a:pt x="10232" y="8100"/>
                  </a:moveTo>
                  <a:cubicBezTo>
                    <a:pt x="10232" y="8100"/>
                    <a:pt x="12257" y="2700"/>
                    <a:pt x="12257" y="1350"/>
                  </a:cubicBezTo>
                  <a:cubicBezTo>
                    <a:pt x="11582" y="0"/>
                    <a:pt x="10907" y="0"/>
                    <a:pt x="10232" y="0"/>
                  </a:cubicBezTo>
                  <a:cubicBezTo>
                    <a:pt x="9557" y="0"/>
                    <a:pt x="9557" y="2700"/>
                    <a:pt x="9557" y="2700"/>
                  </a:cubicBezTo>
                  <a:cubicBezTo>
                    <a:pt x="8207" y="2700"/>
                    <a:pt x="7532" y="0"/>
                    <a:pt x="6182" y="2700"/>
                  </a:cubicBezTo>
                  <a:cubicBezTo>
                    <a:pt x="6182" y="2700"/>
                    <a:pt x="4832" y="4050"/>
                    <a:pt x="5507" y="5400"/>
                  </a:cubicBezTo>
                  <a:cubicBezTo>
                    <a:pt x="6182" y="5400"/>
                    <a:pt x="6857" y="6750"/>
                    <a:pt x="7532" y="5400"/>
                  </a:cubicBezTo>
                  <a:cubicBezTo>
                    <a:pt x="6182" y="6750"/>
                    <a:pt x="2807" y="8100"/>
                    <a:pt x="6182" y="10800"/>
                  </a:cubicBezTo>
                  <a:cubicBezTo>
                    <a:pt x="4157" y="9450"/>
                    <a:pt x="3482" y="10800"/>
                    <a:pt x="2807" y="13500"/>
                  </a:cubicBezTo>
                  <a:cubicBezTo>
                    <a:pt x="2132" y="14850"/>
                    <a:pt x="-568" y="20250"/>
                    <a:pt x="107" y="20250"/>
                  </a:cubicBezTo>
                  <a:cubicBezTo>
                    <a:pt x="1457" y="21600"/>
                    <a:pt x="3482" y="21600"/>
                    <a:pt x="4832" y="20250"/>
                  </a:cubicBezTo>
                  <a:cubicBezTo>
                    <a:pt x="6857" y="17550"/>
                    <a:pt x="8882" y="17550"/>
                    <a:pt x="10907" y="18900"/>
                  </a:cubicBezTo>
                  <a:cubicBezTo>
                    <a:pt x="13607" y="18900"/>
                    <a:pt x="15632" y="17550"/>
                    <a:pt x="18332" y="16200"/>
                  </a:cubicBezTo>
                  <a:cubicBezTo>
                    <a:pt x="19682" y="14850"/>
                    <a:pt x="21032" y="10800"/>
                    <a:pt x="19007" y="9450"/>
                  </a:cubicBezTo>
                  <a:cubicBezTo>
                    <a:pt x="17657" y="8100"/>
                    <a:pt x="15632" y="2700"/>
                    <a:pt x="14282" y="4050"/>
                  </a:cubicBezTo>
                  <a:cubicBezTo>
                    <a:pt x="12932" y="4050"/>
                    <a:pt x="11582" y="8100"/>
                    <a:pt x="10232" y="8100"/>
                  </a:cubicBezTo>
                  <a:cubicBezTo>
                    <a:pt x="9557" y="8100"/>
                    <a:pt x="10907" y="8100"/>
                    <a:pt x="10232" y="810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535" name="Shape 535"/>
            <p:cNvSpPr/>
            <p:nvPr/>
          </p:nvSpPr>
          <p:spPr>
            <a:xfrm>
              <a:off x="10380022" y="359704"/>
              <a:ext cx="232009" cy="130940"/>
            </a:xfrm>
            <a:custGeom>
              <a:avLst/>
              <a:gdLst/>
              <a:ahLst/>
              <a:cxnLst>
                <a:cxn ang="0">
                  <a:pos x="wd2" y="hd2"/>
                </a:cxn>
                <a:cxn ang="5400000">
                  <a:pos x="wd2" y="hd2"/>
                </a:cxn>
                <a:cxn ang="10800000">
                  <a:pos x="wd2" y="hd2"/>
                </a:cxn>
                <a:cxn ang="16200000">
                  <a:pos x="wd2" y="hd2"/>
                </a:cxn>
              </a:cxnLst>
              <a:rect l="0" t="0" r="r" b="b"/>
              <a:pathLst>
                <a:path w="20880" h="20850" extrusionOk="0">
                  <a:moveTo>
                    <a:pt x="18720" y="12750"/>
                  </a:moveTo>
                  <a:cubicBezTo>
                    <a:pt x="20880" y="14100"/>
                    <a:pt x="19440" y="11400"/>
                    <a:pt x="20160" y="8700"/>
                  </a:cubicBezTo>
                  <a:cubicBezTo>
                    <a:pt x="20160" y="7350"/>
                    <a:pt x="20880" y="7350"/>
                    <a:pt x="20880" y="6000"/>
                  </a:cubicBezTo>
                  <a:cubicBezTo>
                    <a:pt x="20880" y="4650"/>
                    <a:pt x="19440" y="3300"/>
                    <a:pt x="18720" y="3300"/>
                  </a:cubicBezTo>
                  <a:cubicBezTo>
                    <a:pt x="18000" y="1950"/>
                    <a:pt x="16560" y="1950"/>
                    <a:pt x="15840" y="3300"/>
                  </a:cubicBezTo>
                  <a:cubicBezTo>
                    <a:pt x="15840" y="3300"/>
                    <a:pt x="12240" y="4650"/>
                    <a:pt x="12240" y="4650"/>
                  </a:cubicBezTo>
                  <a:cubicBezTo>
                    <a:pt x="12240" y="4650"/>
                    <a:pt x="15120" y="1950"/>
                    <a:pt x="12960" y="600"/>
                  </a:cubicBezTo>
                  <a:cubicBezTo>
                    <a:pt x="11520" y="-750"/>
                    <a:pt x="10080" y="600"/>
                    <a:pt x="8640" y="600"/>
                  </a:cubicBezTo>
                  <a:cubicBezTo>
                    <a:pt x="7920" y="600"/>
                    <a:pt x="4320" y="1950"/>
                    <a:pt x="3600" y="4650"/>
                  </a:cubicBezTo>
                  <a:cubicBezTo>
                    <a:pt x="3600" y="4650"/>
                    <a:pt x="5040" y="4650"/>
                    <a:pt x="5040" y="4650"/>
                  </a:cubicBezTo>
                  <a:cubicBezTo>
                    <a:pt x="5040" y="4650"/>
                    <a:pt x="0" y="8700"/>
                    <a:pt x="0" y="10050"/>
                  </a:cubicBezTo>
                  <a:cubicBezTo>
                    <a:pt x="0" y="10050"/>
                    <a:pt x="2880" y="11400"/>
                    <a:pt x="2880" y="11400"/>
                  </a:cubicBezTo>
                  <a:cubicBezTo>
                    <a:pt x="3600" y="11400"/>
                    <a:pt x="4320" y="14100"/>
                    <a:pt x="5040" y="15450"/>
                  </a:cubicBezTo>
                  <a:cubicBezTo>
                    <a:pt x="6480" y="16800"/>
                    <a:pt x="7200" y="16800"/>
                    <a:pt x="8640" y="16800"/>
                  </a:cubicBezTo>
                  <a:cubicBezTo>
                    <a:pt x="10080" y="18150"/>
                    <a:pt x="12240" y="20850"/>
                    <a:pt x="13680" y="20850"/>
                  </a:cubicBezTo>
                  <a:cubicBezTo>
                    <a:pt x="15840" y="20850"/>
                    <a:pt x="18000" y="20850"/>
                    <a:pt x="20160" y="19500"/>
                  </a:cubicBezTo>
                  <a:cubicBezTo>
                    <a:pt x="21600" y="19500"/>
                    <a:pt x="18720" y="12750"/>
                    <a:pt x="18720" y="12750"/>
                  </a:cubicBezTo>
                  <a:cubicBezTo>
                    <a:pt x="19440" y="12750"/>
                    <a:pt x="18000" y="12750"/>
                    <a:pt x="18720" y="1275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536" name="Shape 536"/>
            <p:cNvSpPr/>
            <p:nvPr/>
          </p:nvSpPr>
          <p:spPr>
            <a:xfrm>
              <a:off x="10309111" y="368461"/>
              <a:ext cx="91037" cy="38485"/>
            </a:xfrm>
            <a:custGeom>
              <a:avLst/>
              <a:gdLst/>
              <a:ahLst/>
              <a:cxnLst>
                <a:cxn ang="0">
                  <a:pos x="wd2" y="hd2"/>
                </a:cxn>
                <a:cxn ang="5400000">
                  <a:pos x="wd2" y="hd2"/>
                </a:cxn>
                <a:cxn ang="10800000">
                  <a:pos x="wd2" y="hd2"/>
                </a:cxn>
                <a:cxn ang="16200000">
                  <a:pos x="wd2" y="hd2"/>
                </a:cxn>
              </a:cxnLst>
              <a:rect l="0" t="0" r="r" b="b"/>
              <a:pathLst>
                <a:path w="16386" h="19200" extrusionOk="0">
                  <a:moveTo>
                    <a:pt x="12960" y="1920"/>
                  </a:moveTo>
                  <a:cubicBezTo>
                    <a:pt x="11520" y="1920"/>
                    <a:pt x="8640" y="1920"/>
                    <a:pt x="5760" y="1920"/>
                  </a:cubicBezTo>
                  <a:cubicBezTo>
                    <a:pt x="4320" y="1920"/>
                    <a:pt x="1440" y="-2400"/>
                    <a:pt x="0" y="1920"/>
                  </a:cubicBezTo>
                  <a:cubicBezTo>
                    <a:pt x="0" y="1920"/>
                    <a:pt x="0" y="10560"/>
                    <a:pt x="1440" y="10560"/>
                  </a:cubicBezTo>
                  <a:cubicBezTo>
                    <a:pt x="4320" y="14880"/>
                    <a:pt x="5760" y="19200"/>
                    <a:pt x="8640" y="19200"/>
                  </a:cubicBezTo>
                  <a:cubicBezTo>
                    <a:pt x="11520" y="19200"/>
                    <a:pt x="21600" y="6240"/>
                    <a:pt x="12960" y="1920"/>
                  </a:cubicBezTo>
                  <a:cubicBezTo>
                    <a:pt x="11520" y="1920"/>
                    <a:pt x="14400" y="6240"/>
                    <a:pt x="12960" y="192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537" name="Shape 537"/>
            <p:cNvSpPr/>
            <p:nvPr/>
          </p:nvSpPr>
          <p:spPr>
            <a:xfrm>
              <a:off x="10330929" y="245322"/>
              <a:ext cx="201824" cy="129617"/>
            </a:xfrm>
            <a:custGeom>
              <a:avLst/>
              <a:gdLst/>
              <a:ahLst/>
              <a:cxnLst>
                <a:cxn ang="0">
                  <a:pos x="wd2" y="hd2"/>
                </a:cxn>
                <a:cxn ang="5400000">
                  <a:pos x="wd2" y="hd2"/>
                </a:cxn>
                <a:cxn ang="10800000">
                  <a:pos x="wd2" y="hd2"/>
                </a:cxn>
                <a:cxn ang="16200000">
                  <a:pos x="wd2" y="hd2"/>
                </a:cxn>
              </a:cxnLst>
              <a:rect l="0" t="0" r="r" b="b"/>
              <a:pathLst>
                <a:path w="21600" h="20640" extrusionOk="0">
                  <a:moveTo>
                    <a:pt x="6048" y="20250"/>
                  </a:moveTo>
                  <a:cubicBezTo>
                    <a:pt x="5184" y="18900"/>
                    <a:pt x="3456" y="18900"/>
                    <a:pt x="2592" y="17550"/>
                  </a:cubicBezTo>
                  <a:cubicBezTo>
                    <a:pt x="1728" y="16200"/>
                    <a:pt x="3456" y="16200"/>
                    <a:pt x="3456" y="16200"/>
                  </a:cubicBezTo>
                  <a:cubicBezTo>
                    <a:pt x="3456" y="16200"/>
                    <a:pt x="0" y="17550"/>
                    <a:pt x="0" y="16200"/>
                  </a:cubicBezTo>
                  <a:cubicBezTo>
                    <a:pt x="0" y="13500"/>
                    <a:pt x="2592" y="14850"/>
                    <a:pt x="2592" y="14850"/>
                  </a:cubicBezTo>
                  <a:cubicBezTo>
                    <a:pt x="2592" y="13500"/>
                    <a:pt x="1728" y="13500"/>
                    <a:pt x="1728" y="13500"/>
                  </a:cubicBezTo>
                  <a:cubicBezTo>
                    <a:pt x="1728" y="13500"/>
                    <a:pt x="6048" y="9450"/>
                    <a:pt x="5184" y="8100"/>
                  </a:cubicBezTo>
                  <a:cubicBezTo>
                    <a:pt x="5184" y="8100"/>
                    <a:pt x="4320" y="8100"/>
                    <a:pt x="4320" y="8100"/>
                  </a:cubicBezTo>
                  <a:cubicBezTo>
                    <a:pt x="5184" y="5400"/>
                    <a:pt x="7776" y="5400"/>
                    <a:pt x="9504" y="4050"/>
                  </a:cubicBezTo>
                  <a:cubicBezTo>
                    <a:pt x="11232" y="2700"/>
                    <a:pt x="13824" y="1350"/>
                    <a:pt x="15552" y="0"/>
                  </a:cubicBezTo>
                  <a:cubicBezTo>
                    <a:pt x="15552" y="0"/>
                    <a:pt x="16416" y="4050"/>
                    <a:pt x="17280" y="5400"/>
                  </a:cubicBezTo>
                  <a:cubicBezTo>
                    <a:pt x="17280" y="5400"/>
                    <a:pt x="21600" y="8100"/>
                    <a:pt x="21600" y="9450"/>
                  </a:cubicBezTo>
                  <a:cubicBezTo>
                    <a:pt x="21600" y="10800"/>
                    <a:pt x="17280" y="9450"/>
                    <a:pt x="18144" y="12150"/>
                  </a:cubicBezTo>
                  <a:cubicBezTo>
                    <a:pt x="18144" y="12150"/>
                    <a:pt x="19872" y="13500"/>
                    <a:pt x="19872" y="16200"/>
                  </a:cubicBezTo>
                  <a:cubicBezTo>
                    <a:pt x="19008" y="16200"/>
                    <a:pt x="17280" y="16200"/>
                    <a:pt x="16416" y="17550"/>
                  </a:cubicBezTo>
                  <a:cubicBezTo>
                    <a:pt x="13824" y="18900"/>
                    <a:pt x="8640" y="21600"/>
                    <a:pt x="6048" y="20250"/>
                  </a:cubicBezTo>
                  <a:cubicBezTo>
                    <a:pt x="5184" y="18900"/>
                    <a:pt x="7776" y="21600"/>
                    <a:pt x="6048" y="2025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538" name="Shape 538"/>
            <p:cNvSpPr/>
            <p:nvPr/>
          </p:nvSpPr>
          <p:spPr>
            <a:xfrm>
              <a:off x="12462992" y="785487"/>
              <a:ext cx="189722" cy="63034"/>
            </a:xfrm>
            <a:custGeom>
              <a:avLst/>
              <a:gdLst/>
              <a:ahLst/>
              <a:cxnLst>
                <a:cxn ang="0">
                  <a:pos x="wd2" y="hd2"/>
                </a:cxn>
                <a:cxn ang="5400000">
                  <a:pos x="wd2" y="hd2"/>
                </a:cxn>
                <a:cxn ang="10800000">
                  <a:pos x="wd2" y="hd2"/>
                </a:cxn>
                <a:cxn ang="16200000">
                  <a:pos x="wd2" y="hd2"/>
                </a:cxn>
              </a:cxnLst>
              <a:rect l="0" t="0" r="r" b="b"/>
              <a:pathLst>
                <a:path w="20304" h="19656" extrusionOk="0">
                  <a:moveTo>
                    <a:pt x="3814" y="6156"/>
                  </a:moveTo>
                  <a:cubicBezTo>
                    <a:pt x="2950" y="6156"/>
                    <a:pt x="2950" y="756"/>
                    <a:pt x="2086" y="756"/>
                  </a:cubicBezTo>
                  <a:cubicBezTo>
                    <a:pt x="2086" y="-1944"/>
                    <a:pt x="358" y="3456"/>
                    <a:pt x="358" y="3456"/>
                  </a:cubicBezTo>
                  <a:cubicBezTo>
                    <a:pt x="-506" y="8856"/>
                    <a:pt x="358" y="8856"/>
                    <a:pt x="1222" y="8856"/>
                  </a:cubicBezTo>
                  <a:cubicBezTo>
                    <a:pt x="2086" y="8856"/>
                    <a:pt x="2950" y="14256"/>
                    <a:pt x="3814" y="14256"/>
                  </a:cubicBezTo>
                  <a:cubicBezTo>
                    <a:pt x="7270" y="16956"/>
                    <a:pt x="9862" y="19656"/>
                    <a:pt x="13318" y="19656"/>
                  </a:cubicBezTo>
                  <a:cubicBezTo>
                    <a:pt x="14182" y="19656"/>
                    <a:pt x="21094" y="16956"/>
                    <a:pt x="20230" y="11556"/>
                  </a:cubicBezTo>
                  <a:cubicBezTo>
                    <a:pt x="19366" y="11556"/>
                    <a:pt x="19366" y="14256"/>
                    <a:pt x="19366" y="14256"/>
                  </a:cubicBezTo>
                  <a:cubicBezTo>
                    <a:pt x="18502" y="14256"/>
                    <a:pt x="17638" y="11556"/>
                    <a:pt x="16774" y="8856"/>
                  </a:cubicBezTo>
                  <a:cubicBezTo>
                    <a:pt x="15910" y="8856"/>
                    <a:pt x="14182" y="6156"/>
                    <a:pt x="12454" y="8856"/>
                  </a:cubicBezTo>
                  <a:cubicBezTo>
                    <a:pt x="11590" y="8856"/>
                    <a:pt x="9862" y="3456"/>
                    <a:pt x="8134" y="3456"/>
                  </a:cubicBezTo>
                  <a:cubicBezTo>
                    <a:pt x="6406" y="3456"/>
                    <a:pt x="5542" y="6156"/>
                    <a:pt x="3814" y="6156"/>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539" name="Shape 539"/>
            <p:cNvSpPr/>
            <p:nvPr/>
          </p:nvSpPr>
          <p:spPr>
            <a:xfrm>
              <a:off x="12212578" y="925045"/>
              <a:ext cx="147721" cy="59123"/>
            </a:xfrm>
            <a:custGeom>
              <a:avLst/>
              <a:gdLst/>
              <a:ahLst/>
              <a:cxnLst>
                <a:cxn ang="0">
                  <a:pos x="wd2" y="hd2"/>
                </a:cxn>
                <a:cxn ang="5400000">
                  <a:pos x="wd2" y="hd2"/>
                </a:cxn>
                <a:cxn ang="10800000">
                  <a:pos x="wd2" y="hd2"/>
                </a:cxn>
                <a:cxn ang="16200000">
                  <a:pos x="wd2" y="hd2"/>
                </a:cxn>
              </a:cxnLst>
              <a:rect l="0" t="0" r="r" b="b"/>
              <a:pathLst>
                <a:path w="18870" h="18437" extrusionOk="0">
                  <a:moveTo>
                    <a:pt x="692" y="13037"/>
                  </a:moveTo>
                  <a:cubicBezTo>
                    <a:pt x="3778" y="13037"/>
                    <a:pt x="4806" y="13037"/>
                    <a:pt x="6864" y="13037"/>
                  </a:cubicBezTo>
                  <a:cubicBezTo>
                    <a:pt x="8921" y="15737"/>
                    <a:pt x="10978" y="15737"/>
                    <a:pt x="13035" y="18437"/>
                  </a:cubicBezTo>
                  <a:cubicBezTo>
                    <a:pt x="15092" y="18437"/>
                    <a:pt x="17149" y="18437"/>
                    <a:pt x="18178" y="15737"/>
                  </a:cubicBezTo>
                  <a:cubicBezTo>
                    <a:pt x="20235" y="13037"/>
                    <a:pt x="17149" y="10337"/>
                    <a:pt x="16121" y="7637"/>
                  </a:cubicBezTo>
                  <a:cubicBezTo>
                    <a:pt x="13035" y="2237"/>
                    <a:pt x="9949" y="-3163"/>
                    <a:pt x="5835" y="2237"/>
                  </a:cubicBezTo>
                  <a:cubicBezTo>
                    <a:pt x="3778" y="4937"/>
                    <a:pt x="3778" y="7637"/>
                    <a:pt x="2749" y="10337"/>
                  </a:cubicBezTo>
                  <a:cubicBezTo>
                    <a:pt x="1721" y="10337"/>
                    <a:pt x="-1365" y="13037"/>
                    <a:pt x="692" y="13037"/>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540" name="Shape 540"/>
            <p:cNvSpPr/>
            <p:nvPr/>
          </p:nvSpPr>
          <p:spPr>
            <a:xfrm>
              <a:off x="12219799" y="890168"/>
              <a:ext cx="41331" cy="33396"/>
            </a:xfrm>
            <a:custGeom>
              <a:avLst/>
              <a:gdLst/>
              <a:ahLst/>
              <a:cxnLst>
                <a:cxn ang="0">
                  <a:pos x="wd2" y="hd2"/>
                </a:cxn>
                <a:cxn ang="5400000">
                  <a:pos x="wd2" y="hd2"/>
                </a:cxn>
                <a:cxn ang="10800000">
                  <a:pos x="wd2" y="hd2"/>
                </a:cxn>
                <a:cxn ang="16200000">
                  <a:pos x="wd2" y="hd2"/>
                </a:cxn>
              </a:cxnLst>
              <a:rect l="0" t="0" r="r" b="b"/>
              <a:pathLst>
                <a:path w="13639" h="17851" extrusionOk="0">
                  <a:moveTo>
                    <a:pt x="4891" y="17851"/>
                  </a:moveTo>
                  <a:cubicBezTo>
                    <a:pt x="-3209" y="17851"/>
                    <a:pt x="-509" y="-3749"/>
                    <a:pt x="7591" y="571"/>
                  </a:cubicBezTo>
                  <a:cubicBezTo>
                    <a:pt x="18391" y="4891"/>
                    <a:pt x="12991" y="13531"/>
                    <a:pt x="4891" y="17851"/>
                  </a:cubicBezTo>
                  <a:cubicBezTo>
                    <a:pt x="-509" y="17851"/>
                    <a:pt x="10291" y="17851"/>
                    <a:pt x="4891" y="17851"/>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541" name="Shape 541"/>
            <p:cNvSpPr/>
            <p:nvPr/>
          </p:nvSpPr>
          <p:spPr>
            <a:xfrm>
              <a:off x="12040067" y="768235"/>
              <a:ext cx="20001" cy="36997"/>
            </a:xfrm>
            <a:custGeom>
              <a:avLst/>
              <a:gdLst/>
              <a:ahLst/>
              <a:cxnLst>
                <a:cxn ang="0">
                  <a:pos x="wd2" y="hd2"/>
                </a:cxn>
                <a:cxn ang="5400000">
                  <a:pos x="wd2" y="hd2"/>
                </a:cxn>
                <a:cxn ang="10800000">
                  <a:pos x="wd2" y="hd2"/>
                </a:cxn>
                <a:cxn ang="16200000">
                  <a:pos x="wd2" y="hd2"/>
                </a:cxn>
              </a:cxnLst>
              <a:rect l="0" t="0" r="r" b="b"/>
              <a:pathLst>
                <a:path w="17600" h="18457" extrusionOk="0">
                  <a:moveTo>
                    <a:pt x="3200" y="9817"/>
                  </a:moveTo>
                  <a:cubicBezTo>
                    <a:pt x="-4000" y="5497"/>
                    <a:pt x="10400" y="-3143"/>
                    <a:pt x="17600" y="1177"/>
                  </a:cubicBezTo>
                  <a:cubicBezTo>
                    <a:pt x="17600" y="5497"/>
                    <a:pt x="10400" y="18457"/>
                    <a:pt x="3200" y="18457"/>
                  </a:cubicBezTo>
                  <a:cubicBezTo>
                    <a:pt x="3200" y="18457"/>
                    <a:pt x="3200" y="9817"/>
                    <a:pt x="3200" y="9817"/>
                  </a:cubicBezTo>
                  <a:cubicBezTo>
                    <a:pt x="-4000" y="5497"/>
                    <a:pt x="3200" y="9817"/>
                    <a:pt x="3200" y="9817"/>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542" name="Shape 542"/>
            <p:cNvSpPr/>
            <p:nvPr/>
          </p:nvSpPr>
          <p:spPr>
            <a:xfrm>
              <a:off x="12035521" y="895841"/>
              <a:ext cx="32730" cy="29110"/>
            </a:xfrm>
            <a:custGeom>
              <a:avLst/>
              <a:gdLst/>
              <a:ahLst/>
              <a:cxnLst>
                <a:cxn ang="0">
                  <a:pos x="wd2" y="hd2"/>
                </a:cxn>
                <a:cxn ang="5400000">
                  <a:pos x="wd2" y="hd2"/>
                </a:cxn>
                <a:cxn ang="10800000">
                  <a:pos x="wd2" y="hd2"/>
                </a:cxn>
                <a:cxn ang="16200000">
                  <a:pos x="wd2" y="hd2"/>
                </a:cxn>
              </a:cxnLst>
              <a:rect l="0" t="0" r="r" b="b"/>
              <a:pathLst>
                <a:path w="21600" h="14523" extrusionOk="0">
                  <a:moveTo>
                    <a:pt x="21600" y="13829"/>
                  </a:moveTo>
                  <a:cubicBezTo>
                    <a:pt x="21600" y="9509"/>
                    <a:pt x="5400" y="-3451"/>
                    <a:pt x="0" y="869"/>
                  </a:cubicBezTo>
                  <a:cubicBezTo>
                    <a:pt x="0" y="869"/>
                    <a:pt x="16200" y="18149"/>
                    <a:pt x="21600" y="13829"/>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543" name="Shape 543"/>
            <p:cNvSpPr/>
            <p:nvPr/>
          </p:nvSpPr>
          <p:spPr>
            <a:xfrm>
              <a:off x="12096447" y="730191"/>
              <a:ext cx="331814" cy="130684"/>
            </a:xfrm>
            <a:custGeom>
              <a:avLst/>
              <a:gdLst/>
              <a:ahLst/>
              <a:cxnLst>
                <a:cxn ang="0">
                  <a:pos x="wd2" y="hd2"/>
                </a:cxn>
                <a:cxn ang="5400000">
                  <a:pos x="wd2" y="hd2"/>
                </a:cxn>
                <a:cxn ang="10800000">
                  <a:pos x="wd2" y="hd2"/>
                </a:cxn>
                <a:cxn ang="16200000">
                  <a:pos x="wd2" y="hd2"/>
                </a:cxn>
              </a:cxnLst>
              <a:rect l="0" t="0" r="r" b="b"/>
              <a:pathLst>
                <a:path w="21192" h="20809" extrusionOk="0">
                  <a:moveTo>
                    <a:pt x="17078" y="5400"/>
                  </a:moveTo>
                  <a:cubicBezTo>
                    <a:pt x="16049" y="4050"/>
                    <a:pt x="15535" y="5400"/>
                    <a:pt x="14506" y="4050"/>
                  </a:cubicBezTo>
                  <a:cubicBezTo>
                    <a:pt x="14506" y="4050"/>
                    <a:pt x="11935" y="0"/>
                    <a:pt x="11421" y="0"/>
                  </a:cubicBezTo>
                  <a:cubicBezTo>
                    <a:pt x="11421" y="0"/>
                    <a:pt x="11935" y="1350"/>
                    <a:pt x="10906" y="2700"/>
                  </a:cubicBezTo>
                  <a:cubicBezTo>
                    <a:pt x="9878" y="2700"/>
                    <a:pt x="10906" y="6750"/>
                    <a:pt x="9878" y="8100"/>
                  </a:cubicBezTo>
                  <a:cubicBezTo>
                    <a:pt x="9363" y="8100"/>
                    <a:pt x="5763" y="1350"/>
                    <a:pt x="5249" y="1350"/>
                  </a:cubicBezTo>
                  <a:cubicBezTo>
                    <a:pt x="4221" y="0"/>
                    <a:pt x="1649" y="1350"/>
                    <a:pt x="1649" y="4050"/>
                  </a:cubicBezTo>
                  <a:cubicBezTo>
                    <a:pt x="1649" y="6750"/>
                    <a:pt x="-408" y="5400"/>
                    <a:pt x="621" y="8100"/>
                  </a:cubicBezTo>
                  <a:cubicBezTo>
                    <a:pt x="1135" y="9450"/>
                    <a:pt x="-408" y="12150"/>
                    <a:pt x="106" y="13500"/>
                  </a:cubicBezTo>
                  <a:cubicBezTo>
                    <a:pt x="1135" y="16200"/>
                    <a:pt x="2678" y="17550"/>
                    <a:pt x="4221" y="18900"/>
                  </a:cubicBezTo>
                  <a:cubicBezTo>
                    <a:pt x="4735" y="20250"/>
                    <a:pt x="5763" y="21600"/>
                    <a:pt x="6278" y="20250"/>
                  </a:cubicBezTo>
                  <a:cubicBezTo>
                    <a:pt x="6792" y="20250"/>
                    <a:pt x="6792" y="16200"/>
                    <a:pt x="7306" y="17550"/>
                  </a:cubicBezTo>
                  <a:cubicBezTo>
                    <a:pt x="7306" y="17550"/>
                    <a:pt x="7306" y="18900"/>
                    <a:pt x="7821" y="18900"/>
                  </a:cubicBezTo>
                  <a:cubicBezTo>
                    <a:pt x="8335" y="18900"/>
                    <a:pt x="8849" y="18900"/>
                    <a:pt x="8849" y="18900"/>
                  </a:cubicBezTo>
                  <a:cubicBezTo>
                    <a:pt x="9878" y="17550"/>
                    <a:pt x="10906" y="17550"/>
                    <a:pt x="12449" y="16200"/>
                  </a:cubicBezTo>
                  <a:cubicBezTo>
                    <a:pt x="13478" y="16200"/>
                    <a:pt x="13478" y="18900"/>
                    <a:pt x="13992" y="18900"/>
                  </a:cubicBezTo>
                  <a:cubicBezTo>
                    <a:pt x="14506" y="18900"/>
                    <a:pt x="17078" y="17550"/>
                    <a:pt x="17078" y="17550"/>
                  </a:cubicBezTo>
                  <a:cubicBezTo>
                    <a:pt x="17078" y="17550"/>
                    <a:pt x="16563" y="16200"/>
                    <a:pt x="16563" y="16200"/>
                  </a:cubicBezTo>
                  <a:cubicBezTo>
                    <a:pt x="16563" y="14850"/>
                    <a:pt x="18106" y="16200"/>
                    <a:pt x="18621" y="16200"/>
                  </a:cubicBezTo>
                  <a:cubicBezTo>
                    <a:pt x="18621" y="16200"/>
                    <a:pt x="19649" y="16200"/>
                    <a:pt x="19649" y="14850"/>
                  </a:cubicBezTo>
                  <a:cubicBezTo>
                    <a:pt x="19649" y="13500"/>
                    <a:pt x="20163" y="12150"/>
                    <a:pt x="20163" y="12150"/>
                  </a:cubicBezTo>
                  <a:cubicBezTo>
                    <a:pt x="20163" y="12150"/>
                    <a:pt x="20163" y="12150"/>
                    <a:pt x="19649" y="12150"/>
                  </a:cubicBezTo>
                  <a:cubicBezTo>
                    <a:pt x="19649" y="10800"/>
                    <a:pt x="21192" y="9450"/>
                    <a:pt x="21192" y="8100"/>
                  </a:cubicBezTo>
                  <a:cubicBezTo>
                    <a:pt x="20678" y="6750"/>
                    <a:pt x="18106" y="5400"/>
                    <a:pt x="17078" y="5400"/>
                  </a:cubicBezTo>
                  <a:cubicBezTo>
                    <a:pt x="16049" y="4050"/>
                    <a:pt x="18106" y="5400"/>
                    <a:pt x="17078" y="540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544" name="Shape 544"/>
            <p:cNvSpPr/>
            <p:nvPr/>
          </p:nvSpPr>
          <p:spPr>
            <a:xfrm>
              <a:off x="12304415" y="770597"/>
              <a:ext cx="34186" cy="58049"/>
            </a:xfrm>
            <a:custGeom>
              <a:avLst/>
              <a:gdLst/>
              <a:ahLst/>
              <a:cxnLst>
                <a:cxn ang="0">
                  <a:pos x="wd2" y="hd2"/>
                </a:cxn>
                <a:cxn ang="5400000">
                  <a:pos x="wd2" y="hd2"/>
                </a:cxn>
                <a:cxn ang="10800000">
                  <a:pos x="wd2" y="hd2"/>
                </a:cxn>
                <a:cxn ang="16200000">
                  <a:pos x="wd2" y="hd2"/>
                </a:cxn>
              </a:cxnLst>
              <a:rect l="0" t="0" r="r" b="b"/>
              <a:pathLst>
                <a:path w="11772" h="18101" extrusionOk="0">
                  <a:moveTo>
                    <a:pt x="11772" y="16200"/>
                  </a:moveTo>
                  <a:cubicBezTo>
                    <a:pt x="9072" y="18900"/>
                    <a:pt x="-7128" y="2700"/>
                    <a:pt x="3672" y="0"/>
                  </a:cubicBezTo>
                  <a:cubicBezTo>
                    <a:pt x="6372" y="0"/>
                    <a:pt x="14472" y="0"/>
                    <a:pt x="9072" y="5400"/>
                  </a:cubicBezTo>
                  <a:cubicBezTo>
                    <a:pt x="972" y="10800"/>
                    <a:pt x="11772" y="10800"/>
                    <a:pt x="11772" y="16200"/>
                  </a:cubicBezTo>
                  <a:cubicBezTo>
                    <a:pt x="9072" y="21600"/>
                    <a:pt x="11772" y="13500"/>
                    <a:pt x="11772" y="1620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545" name="Shape 545"/>
            <p:cNvSpPr/>
            <p:nvPr/>
          </p:nvSpPr>
          <p:spPr>
            <a:xfrm>
              <a:off x="13335835" y="1234298"/>
              <a:ext cx="59640" cy="34607"/>
            </a:xfrm>
            <a:custGeom>
              <a:avLst/>
              <a:gdLst/>
              <a:ahLst/>
              <a:cxnLst>
                <a:cxn ang="0">
                  <a:pos x="wd2" y="hd2"/>
                </a:cxn>
                <a:cxn ang="5400000">
                  <a:pos x="wd2" y="hd2"/>
                </a:cxn>
                <a:cxn ang="10800000">
                  <a:pos x="wd2" y="hd2"/>
                </a:cxn>
                <a:cxn ang="16200000">
                  <a:pos x="wd2" y="hd2"/>
                </a:cxn>
              </a:cxnLst>
              <a:rect l="0" t="0" r="r" b="b"/>
              <a:pathLst>
                <a:path w="14761" h="14388" extrusionOk="0">
                  <a:moveTo>
                    <a:pt x="4698" y="12400"/>
                  </a:moveTo>
                  <a:cubicBezTo>
                    <a:pt x="771" y="8800"/>
                    <a:pt x="-1193" y="8800"/>
                    <a:pt x="771" y="1600"/>
                  </a:cubicBezTo>
                  <a:cubicBezTo>
                    <a:pt x="2734" y="-2000"/>
                    <a:pt x="6662" y="1600"/>
                    <a:pt x="10589" y="1600"/>
                  </a:cubicBezTo>
                  <a:cubicBezTo>
                    <a:pt x="20407" y="5200"/>
                    <a:pt x="10589" y="19600"/>
                    <a:pt x="4698" y="12400"/>
                  </a:cubicBezTo>
                  <a:cubicBezTo>
                    <a:pt x="2734" y="8800"/>
                    <a:pt x="6662" y="16000"/>
                    <a:pt x="4698" y="1240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546" name="Shape 546"/>
            <p:cNvSpPr/>
            <p:nvPr/>
          </p:nvSpPr>
          <p:spPr>
            <a:xfrm>
              <a:off x="13161915" y="1978922"/>
              <a:ext cx="44546" cy="32250"/>
            </a:xfrm>
            <a:custGeom>
              <a:avLst/>
              <a:gdLst/>
              <a:ahLst/>
              <a:cxnLst>
                <a:cxn ang="0">
                  <a:pos x="wd2" y="hd2"/>
                </a:cxn>
                <a:cxn ang="5400000">
                  <a:pos x="wd2" y="hd2"/>
                </a:cxn>
                <a:cxn ang="10800000">
                  <a:pos x="wd2" y="hd2"/>
                </a:cxn>
                <a:cxn ang="16200000">
                  <a:pos x="wd2" y="hd2"/>
                </a:cxn>
              </a:cxnLst>
              <a:rect l="0" t="0" r="r" b="b"/>
              <a:pathLst>
                <a:path w="19600" h="16090" extrusionOk="0">
                  <a:moveTo>
                    <a:pt x="18000" y="6240"/>
                  </a:moveTo>
                  <a:cubicBezTo>
                    <a:pt x="21600" y="6240"/>
                    <a:pt x="18000" y="1920"/>
                    <a:pt x="18000" y="1920"/>
                  </a:cubicBezTo>
                  <a:cubicBezTo>
                    <a:pt x="14400" y="-2400"/>
                    <a:pt x="10800" y="1920"/>
                    <a:pt x="7200" y="1920"/>
                  </a:cubicBezTo>
                  <a:cubicBezTo>
                    <a:pt x="3600" y="1920"/>
                    <a:pt x="0" y="6240"/>
                    <a:pt x="3600" y="10560"/>
                  </a:cubicBezTo>
                  <a:cubicBezTo>
                    <a:pt x="3600" y="10560"/>
                    <a:pt x="0" y="19200"/>
                    <a:pt x="0" y="14880"/>
                  </a:cubicBezTo>
                  <a:cubicBezTo>
                    <a:pt x="0" y="14880"/>
                    <a:pt x="18000" y="6240"/>
                    <a:pt x="18000" y="6240"/>
                  </a:cubicBezTo>
                  <a:cubicBezTo>
                    <a:pt x="21600" y="6240"/>
                    <a:pt x="10800" y="10560"/>
                    <a:pt x="18000" y="624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547" name="Shape 547"/>
            <p:cNvSpPr/>
            <p:nvPr/>
          </p:nvSpPr>
          <p:spPr>
            <a:xfrm>
              <a:off x="12107303" y="2222320"/>
              <a:ext cx="24941" cy="23090"/>
            </a:xfrm>
            <a:custGeom>
              <a:avLst/>
              <a:gdLst/>
              <a:ahLst/>
              <a:cxnLst>
                <a:cxn ang="0">
                  <a:pos x="wd2" y="hd2"/>
                </a:cxn>
                <a:cxn ang="5400000">
                  <a:pos x="wd2" y="hd2"/>
                </a:cxn>
                <a:cxn ang="10800000">
                  <a:pos x="wd2" y="hd2"/>
                </a:cxn>
                <a:cxn ang="16200000">
                  <a:pos x="wd2" y="hd2"/>
                </a:cxn>
              </a:cxnLst>
              <a:rect l="0" t="0" r="r" b="b"/>
              <a:pathLst>
                <a:path w="13168" h="21600" extrusionOk="0">
                  <a:moveTo>
                    <a:pt x="8179" y="21600"/>
                  </a:moveTo>
                  <a:cubicBezTo>
                    <a:pt x="-461" y="21600"/>
                    <a:pt x="-4781" y="7200"/>
                    <a:pt x="8179" y="0"/>
                  </a:cubicBezTo>
                  <a:cubicBezTo>
                    <a:pt x="16819" y="0"/>
                    <a:pt x="12499" y="21600"/>
                    <a:pt x="8179" y="2160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548" name="Shape 548"/>
            <p:cNvSpPr/>
            <p:nvPr/>
          </p:nvSpPr>
          <p:spPr>
            <a:xfrm>
              <a:off x="12825368" y="2482175"/>
              <a:ext cx="33812" cy="34530"/>
            </a:xfrm>
            <a:custGeom>
              <a:avLst/>
              <a:gdLst/>
              <a:ahLst/>
              <a:cxnLst>
                <a:cxn ang="0">
                  <a:pos x="wd2" y="hd2"/>
                </a:cxn>
                <a:cxn ang="5400000">
                  <a:pos x="wd2" y="hd2"/>
                </a:cxn>
                <a:cxn ang="10800000">
                  <a:pos x="wd2" y="hd2"/>
                </a:cxn>
                <a:cxn ang="16200000">
                  <a:pos x="wd2" y="hd2"/>
                </a:cxn>
              </a:cxnLst>
              <a:rect l="0" t="0" r="r" b="b"/>
              <a:pathLst>
                <a:path w="17851" h="18457" extrusionOk="0">
                  <a:moveTo>
                    <a:pt x="17851" y="1177"/>
                  </a:moveTo>
                  <a:cubicBezTo>
                    <a:pt x="17851" y="1177"/>
                    <a:pt x="-3749" y="18457"/>
                    <a:pt x="571" y="18457"/>
                  </a:cubicBezTo>
                  <a:cubicBezTo>
                    <a:pt x="4891" y="18457"/>
                    <a:pt x="13531" y="9817"/>
                    <a:pt x="13531" y="9817"/>
                  </a:cubicBezTo>
                  <a:cubicBezTo>
                    <a:pt x="17851" y="5497"/>
                    <a:pt x="17851" y="-3143"/>
                    <a:pt x="17851" y="1177"/>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549" name="Shape 549"/>
            <p:cNvSpPr/>
            <p:nvPr/>
          </p:nvSpPr>
          <p:spPr>
            <a:xfrm>
              <a:off x="12798269" y="2542678"/>
              <a:ext cx="7275" cy="8659"/>
            </a:xfrm>
            <a:custGeom>
              <a:avLst/>
              <a:gdLst/>
              <a:ahLst/>
              <a:cxnLst>
                <a:cxn ang="0">
                  <a:pos x="wd2" y="hd2"/>
                </a:cxn>
                <a:cxn ang="5400000">
                  <a:pos x="wd2" y="hd2"/>
                </a:cxn>
                <a:cxn ang="10800000">
                  <a:pos x="wd2" y="hd2"/>
                </a:cxn>
                <a:cxn ang="16200000">
                  <a:pos x="wd2" y="hd2"/>
                </a:cxn>
              </a:cxnLst>
              <a:rect l="0" t="0" r="r" b="b"/>
              <a:pathLst>
                <a:path w="9600" h="21600" extrusionOk="0">
                  <a:moveTo>
                    <a:pt x="4800" y="0"/>
                  </a:moveTo>
                  <a:cubicBezTo>
                    <a:pt x="4800" y="0"/>
                    <a:pt x="-6000" y="21600"/>
                    <a:pt x="4800" y="21600"/>
                  </a:cubicBezTo>
                  <a:cubicBezTo>
                    <a:pt x="4800" y="21600"/>
                    <a:pt x="15600" y="0"/>
                    <a:pt x="4800" y="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550" name="Shape 550"/>
            <p:cNvSpPr/>
            <p:nvPr/>
          </p:nvSpPr>
          <p:spPr>
            <a:xfrm>
              <a:off x="12687795" y="2678326"/>
              <a:ext cx="12766" cy="8659"/>
            </a:xfrm>
            <a:custGeom>
              <a:avLst/>
              <a:gdLst/>
              <a:ahLst/>
              <a:cxnLst>
                <a:cxn ang="0">
                  <a:pos x="wd2" y="hd2"/>
                </a:cxn>
                <a:cxn ang="5400000">
                  <a:pos x="wd2" y="hd2"/>
                </a:cxn>
                <a:cxn ang="10800000">
                  <a:pos x="wd2" y="hd2"/>
                </a:cxn>
                <a:cxn ang="16200000">
                  <a:pos x="wd2" y="hd2"/>
                </a:cxn>
              </a:cxnLst>
              <a:rect l="0" t="0" r="r" b="b"/>
              <a:pathLst>
                <a:path w="11232" h="21600" extrusionOk="0">
                  <a:moveTo>
                    <a:pt x="9216" y="0"/>
                  </a:moveTo>
                  <a:cubicBezTo>
                    <a:pt x="9216" y="0"/>
                    <a:pt x="-5184" y="21600"/>
                    <a:pt x="2016" y="21600"/>
                  </a:cubicBezTo>
                  <a:cubicBezTo>
                    <a:pt x="2016" y="21600"/>
                    <a:pt x="16416" y="0"/>
                    <a:pt x="9216" y="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551" name="Shape 551"/>
            <p:cNvSpPr/>
            <p:nvPr/>
          </p:nvSpPr>
          <p:spPr>
            <a:xfrm>
              <a:off x="12593551" y="2721617"/>
              <a:ext cx="43063" cy="27367"/>
            </a:xfrm>
            <a:custGeom>
              <a:avLst/>
              <a:gdLst/>
              <a:ahLst/>
              <a:cxnLst>
                <a:cxn ang="0">
                  <a:pos x="wd2" y="hd2"/>
                </a:cxn>
                <a:cxn ang="5400000">
                  <a:pos x="wd2" y="hd2"/>
                </a:cxn>
                <a:cxn ang="10800000">
                  <a:pos x="wd2" y="hd2"/>
                </a:cxn>
                <a:cxn ang="16200000">
                  <a:pos x="wd2" y="hd2"/>
                </a:cxn>
              </a:cxnLst>
              <a:rect l="0" t="0" r="r" b="b"/>
              <a:pathLst>
                <a:path w="16240" h="17067" extrusionOk="0">
                  <a:moveTo>
                    <a:pt x="15834" y="0"/>
                  </a:moveTo>
                  <a:cubicBezTo>
                    <a:pt x="12749" y="0"/>
                    <a:pt x="-2680" y="10800"/>
                    <a:pt x="406" y="16200"/>
                  </a:cubicBezTo>
                  <a:cubicBezTo>
                    <a:pt x="3491" y="21600"/>
                    <a:pt x="18920" y="0"/>
                    <a:pt x="15834" y="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552" name="Shape 552"/>
            <p:cNvSpPr/>
            <p:nvPr/>
          </p:nvSpPr>
          <p:spPr>
            <a:xfrm>
              <a:off x="12530422" y="2756251"/>
              <a:ext cx="35367" cy="25087"/>
            </a:xfrm>
            <a:custGeom>
              <a:avLst/>
              <a:gdLst/>
              <a:ahLst/>
              <a:cxnLst>
                <a:cxn ang="0">
                  <a:pos x="wd2" y="hd2"/>
                </a:cxn>
                <a:cxn ang="5400000">
                  <a:pos x="wd2" y="hd2"/>
                </a:cxn>
                <a:cxn ang="10800000">
                  <a:pos x="wd2" y="hd2"/>
                </a:cxn>
                <a:cxn ang="16200000">
                  <a:pos x="wd2" y="hd2"/>
                </a:cxn>
              </a:cxnLst>
              <a:rect l="0" t="0" r="r" b="b"/>
              <a:pathLst>
                <a:path w="16476" h="17067" extrusionOk="0">
                  <a:moveTo>
                    <a:pt x="14876" y="0"/>
                  </a:moveTo>
                  <a:cubicBezTo>
                    <a:pt x="14876" y="0"/>
                    <a:pt x="-3124" y="10800"/>
                    <a:pt x="476" y="16200"/>
                  </a:cubicBezTo>
                  <a:cubicBezTo>
                    <a:pt x="4076" y="21600"/>
                    <a:pt x="14876" y="0"/>
                    <a:pt x="14876" y="0"/>
                  </a:cubicBezTo>
                  <a:cubicBezTo>
                    <a:pt x="14876" y="0"/>
                    <a:pt x="18476" y="0"/>
                    <a:pt x="14876" y="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553" name="Shape 553"/>
            <p:cNvSpPr/>
            <p:nvPr/>
          </p:nvSpPr>
          <p:spPr>
            <a:xfrm>
              <a:off x="12482807" y="2782226"/>
              <a:ext cx="36366" cy="33396"/>
            </a:xfrm>
            <a:custGeom>
              <a:avLst/>
              <a:gdLst/>
              <a:ahLst/>
              <a:cxnLst>
                <a:cxn ang="0">
                  <a:pos x="wd2" y="hd2"/>
                </a:cxn>
                <a:cxn ang="5400000">
                  <a:pos x="wd2" y="hd2"/>
                </a:cxn>
                <a:cxn ang="10800000">
                  <a:pos x="wd2" y="hd2"/>
                </a:cxn>
                <a:cxn ang="16200000">
                  <a:pos x="wd2" y="hd2"/>
                </a:cxn>
              </a:cxnLst>
              <a:rect l="0" t="0" r="r" b="b"/>
              <a:pathLst>
                <a:path w="19200" h="17851" extrusionOk="0">
                  <a:moveTo>
                    <a:pt x="17280" y="0"/>
                  </a:moveTo>
                  <a:cubicBezTo>
                    <a:pt x="17280" y="0"/>
                    <a:pt x="0" y="17280"/>
                    <a:pt x="0" y="17280"/>
                  </a:cubicBezTo>
                  <a:cubicBezTo>
                    <a:pt x="8640" y="21600"/>
                    <a:pt x="17280" y="0"/>
                    <a:pt x="17280" y="0"/>
                  </a:cubicBezTo>
                  <a:cubicBezTo>
                    <a:pt x="17280" y="0"/>
                    <a:pt x="21600" y="0"/>
                    <a:pt x="17280" y="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554" name="Shape 554"/>
            <p:cNvSpPr/>
            <p:nvPr/>
          </p:nvSpPr>
          <p:spPr>
            <a:xfrm>
              <a:off x="12476669" y="2839948"/>
              <a:ext cx="6137" cy="8660"/>
            </a:xfrm>
            <a:custGeom>
              <a:avLst/>
              <a:gdLst/>
              <a:ahLst/>
              <a:cxnLst>
                <a:cxn ang="0">
                  <a:pos x="wd2" y="hd2"/>
                </a:cxn>
                <a:cxn ang="5400000">
                  <a:pos x="wd2" y="hd2"/>
                </a:cxn>
                <a:cxn ang="10800000">
                  <a:pos x="wd2" y="hd2"/>
                </a:cxn>
                <a:cxn ang="16200000">
                  <a:pos x="wd2" y="hd2"/>
                </a:cxn>
              </a:cxnLst>
              <a:rect l="0" t="0" r="r" b="b"/>
              <a:pathLst>
                <a:path w="16200" h="21600" extrusionOk="0">
                  <a:moveTo>
                    <a:pt x="16200" y="0"/>
                  </a:moveTo>
                  <a:cubicBezTo>
                    <a:pt x="-5400" y="0"/>
                    <a:pt x="-5400" y="21600"/>
                    <a:pt x="16200" y="21600"/>
                  </a:cubicBezTo>
                  <a:cubicBezTo>
                    <a:pt x="16200" y="21600"/>
                    <a:pt x="16200" y="0"/>
                    <a:pt x="16200" y="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555" name="Shape 555"/>
            <p:cNvSpPr/>
            <p:nvPr/>
          </p:nvSpPr>
          <p:spPr>
            <a:xfrm>
              <a:off x="12433713" y="2810125"/>
              <a:ext cx="35092" cy="29825"/>
            </a:xfrm>
            <a:custGeom>
              <a:avLst/>
              <a:gdLst/>
              <a:ahLst/>
              <a:cxnLst>
                <a:cxn ang="0">
                  <a:pos x="wd2" y="hd2"/>
                </a:cxn>
                <a:cxn ang="5400000">
                  <a:pos x="wd2" y="hd2"/>
                </a:cxn>
                <a:cxn ang="10800000">
                  <a:pos x="wd2" y="hd2"/>
                </a:cxn>
                <a:cxn ang="16200000">
                  <a:pos x="wd2" y="hd2"/>
                </a:cxn>
              </a:cxnLst>
              <a:rect l="0" t="0" r="r" b="b"/>
              <a:pathLst>
                <a:path w="18527" h="18600" extrusionOk="0">
                  <a:moveTo>
                    <a:pt x="17280" y="2400"/>
                  </a:moveTo>
                  <a:cubicBezTo>
                    <a:pt x="8640" y="7800"/>
                    <a:pt x="0" y="13200"/>
                    <a:pt x="0" y="18600"/>
                  </a:cubicBezTo>
                  <a:cubicBezTo>
                    <a:pt x="0" y="18600"/>
                    <a:pt x="17280" y="2400"/>
                    <a:pt x="17280" y="2400"/>
                  </a:cubicBezTo>
                  <a:cubicBezTo>
                    <a:pt x="12960" y="2400"/>
                    <a:pt x="21600" y="-3000"/>
                    <a:pt x="17280" y="240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556" name="Shape 556"/>
            <p:cNvSpPr/>
            <p:nvPr/>
          </p:nvSpPr>
          <p:spPr>
            <a:xfrm>
              <a:off x="12143705" y="3119903"/>
              <a:ext cx="9774" cy="25977"/>
            </a:xfrm>
            <a:custGeom>
              <a:avLst/>
              <a:gdLst/>
              <a:ahLst/>
              <a:cxnLst>
                <a:cxn ang="0">
                  <a:pos x="wd2" y="hd2"/>
                </a:cxn>
                <a:cxn ang="5400000">
                  <a:pos x="wd2" y="hd2"/>
                </a:cxn>
                <a:cxn ang="10800000">
                  <a:pos x="wd2" y="hd2"/>
                </a:cxn>
                <a:cxn ang="16200000">
                  <a:pos x="wd2" y="hd2"/>
                </a:cxn>
              </a:cxnLst>
              <a:rect l="0" t="0" r="r" b="b"/>
              <a:pathLst>
                <a:path w="12900" h="21600" extrusionOk="0">
                  <a:moveTo>
                    <a:pt x="4800" y="0"/>
                  </a:moveTo>
                  <a:cubicBezTo>
                    <a:pt x="4800" y="0"/>
                    <a:pt x="-6000" y="21600"/>
                    <a:pt x="4800" y="21600"/>
                  </a:cubicBezTo>
                  <a:cubicBezTo>
                    <a:pt x="15600" y="21600"/>
                    <a:pt x="15600" y="0"/>
                    <a:pt x="4800" y="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grpSp>
          <p:nvGrpSpPr>
            <p:cNvPr id="559" name="Group 559"/>
            <p:cNvGrpSpPr/>
            <p:nvPr/>
          </p:nvGrpSpPr>
          <p:grpSpPr>
            <a:xfrm>
              <a:off x="11847358" y="2763341"/>
              <a:ext cx="594539" cy="593227"/>
              <a:chOff x="7" y="-3"/>
              <a:chExt cx="594538" cy="593225"/>
            </a:xfrm>
          </p:grpSpPr>
          <p:sp>
            <p:nvSpPr>
              <p:cNvPr id="557" name="Shape 557"/>
              <p:cNvSpPr/>
              <p:nvPr/>
            </p:nvSpPr>
            <p:spPr>
              <a:xfrm>
                <a:off x="355370" y="-4"/>
                <a:ext cx="239176" cy="206114"/>
              </a:xfrm>
              <a:custGeom>
                <a:avLst/>
                <a:gdLst/>
                <a:ahLst/>
                <a:cxnLst>
                  <a:cxn ang="0">
                    <a:pos x="wd2" y="hd2"/>
                  </a:cxn>
                  <a:cxn ang="5400000">
                    <a:pos x="wd2" y="hd2"/>
                  </a:cxn>
                  <a:cxn ang="10800000">
                    <a:pos x="wd2" y="hd2"/>
                  </a:cxn>
                  <a:cxn ang="16200000">
                    <a:pos x="wd2" y="hd2"/>
                  </a:cxn>
                </a:cxnLst>
                <a:rect l="0" t="0" r="r" b="b"/>
                <a:pathLst>
                  <a:path w="21047" h="20297" extrusionOk="0">
                    <a:moveTo>
                      <a:pt x="18957" y="7609"/>
                    </a:moveTo>
                    <a:cubicBezTo>
                      <a:pt x="18957" y="7609"/>
                      <a:pt x="19653" y="5947"/>
                      <a:pt x="19653" y="5116"/>
                    </a:cubicBezTo>
                    <a:cubicBezTo>
                      <a:pt x="19653" y="5947"/>
                      <a:pt x="18260" y="7609"/>
                      <a:pt x="18260" y="7609"/>
                    </a:cubicBezTo>
                    <a:cubicBezTo>
                      <a:pt x="16866" y="7609"/>
                      <a:pt x="14079" y="6778"/>
                      <a:pt x="13382" y="5947"/>
                    </a:cubicBezTo>
                    <a:cubicBezTo>
                      <a:pt x="11292" y="5116"/>
                      <a:pt x="9899" y="963"/>
                      <a:pt x="7112" y="132"/>
                    </a:cubicBezTo>
                    <a:cubicBezTo>
                      <a:pt x="5718" y="-699"/>
                      <a:pt x="6415" y="2624"/>
                      <a:pt x="7112" y="3455"/>
                    </a:cubicBezTo>
                    <a:cubicBezTo>
                      <a:pt x="7112" y="5116"/>
                      <a:pt x="6415" y="6778"/>
                      <a:pt x="5718" y="8439"/>
                    </a:cubicBezTo>
                    <a:cubicBezTo>
                      <a:pt x="5021" y="9270"/>
                      <a:pt x="6415" y="11763"/>
                      <a:pt x="4324" y="10932"/>
                    </a:cubicBezTo>
                    <a:cubicBezTo>
                      <a:pt x="4324" y="10932"/>
                      <a:pt x="2931" y="10101"/>
                      <a:pt x="2234" y="10932"/>
                    </a:cubicBezTo>
                    <a:cubicBezTo>
                      <a:pt x="2234" y="11763"/>
                      <a:pt x="2931" y="12593"/>
                      <a:pt x="2931" y="12593"/>
                    </a:cubicBezTo>
                    <a:cubicBezTo>
                      <a:pt x="2931" y="12593"/>
                      <a:pt x="841" y="14255"/>
                      <a:pt x="144" y="14255"/>
                    </a:cubicBezTo>
                    <a:cubicBezTo>
                      <a:pt x="-553" y="15916"/>
                      <a:pt x="1537" y="16747"/>
                      <a:pt x="841" y="18409"/>
                    </a:cubicBezTo>
                    <a:cubicBezTo>
                      <a:pt x="144" y="19239"/>
                      <a:pt x="1537" y="20901"/>
                      <a:pt x="2234" y="20070"/>
                    </a:cubicBezTo>
                    <a:cubicBezTo>
                      <a:pt x="2931" y="19239"/>
                      <a:pt x="2931" y="18409"/>
                      <a:pt x="3628" y="18409"/>
                    </a:cubicBezTo>
                    <a:cubicBezTo>
                      <a:pt x="3628" y="18409"/>
                      <a:pt x="4324" y="19239"/>
                      <a:pt x="4324" y="18409"/>
                    </a:cubicBezTo>
                    <a:cubicBezTo>
                      <a:pt x="4324" y="17578"/>
                      <a:pt x="2931" y="16747"/>
                      <a:pt x="2234" y="15916"/>
                    </a:cubicBezTo>
                    <a:cubicBezTo>
                      <a:pt x="1537" y="14255"/>
                      <a:pt x="4324" y="15086"/>
                      <a:pt x="4324" y="15086"/>
                    </a:cubicBezTo>
                    <a:cubicBezTo>
                      <a:pt x="5718" y="15086"/>
                      <a:pt x="6415" y="13424"/>
                      <a:pt x="7808" y="14255"/>
                    </a:cubicBezTo>
                    <a:cubicBezTo>
                      <a:pt x="9202" y="15086"/>
                      <a:pt x="9899" y="15916"/>
                      <a:pt x="11292" y="16747"/>
                    </a:cubicBezTo>
                    <a:cubicBezTo>
                      <a:pt x="13382" y="18409"/>
                      <a:pt x="12686" y="13424"/>
                      <a:pt x="14079" y="12593"/>
                    </a:cubicBezTo>
                    <a:cubicBezTo>
                      <a:pt x="14079" y="12593"/>
                      <a:pt x="21047" y="12593"/>
                      <a:pt x="21047" y="10932"/>
                    </a:cubicBezTo>
                    <a:cubicBezTo>
                      <a:pt x="20350" y="10101"/>
                      <a:pt x="18260" y="11763"/>
                      <a:pt x="19653" y="9270"/>
                    </a:cubicBezTo>
                    <a:cubicBezTo>
                      <a:pt x="20350" y="8439"/>
                      <a:pt x="18260" y="9270"/>
                      <a:pt x="18957" y="7609"/>
                    </a:cubicBezTo>
                    <a:cubicBezTo>
                      <a:pt x="19653" y="5116"/>
                      <a:pt x="18957" y="8439"/>
                      <a:pt x="18957" y="7609"/>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558" name="Shape 558"/>
              <p:cNvSpPr/>
              <p:nvPr/>
            </p:nvSpPr>
            <p:spPr>
              <a:xfrm>
                <a:off x="7" y="199653"/>
                <a:ext cx="442552" cy="393570"/>
              </a:xfrm>
              <a:custGeom>
                <a:avLst/>
                <a:gdLst/>
                <a:ahLst/>
                <a:cxnLst>
                  <a:cxn ang="0">
                    <a:pos x="wd2" y="hd2"/>
                  </a:cxn>
                  <a:cxn ang="5400000">
                    <a:pos x="wd2" y="hd2"/>
                  </a:cxn>
                  <a:cxn ang="10800000">
                    <a:pos x="wd2" y="hd2"/>
                  </a:cxn>
                  <a:cxn ang="16200000">
                    <a:pos x="wd2" y="hd2"/>
                  </a:cxn>
                </a:cxnLst>
                <a:rect l="0" t="0" r="r" b="b"/>
                <a:pathLst>
                  <a:path w="21371" h="21344" extrusionOk="0">
                    <a:moveTo>
                      <a:pt x="19925" y="204"/>
                    </a:moveTo>
                    <a:cubicBezTo>
                      <a:pt x="19539" y="204"/>
                      <a:pt x="19539" y="-256"/>
                      <a:pt x="19539" y="204"/>
                    </a:cubicBezTo>
                    <a:cubicBezTo>
                      <a:pt x="18768" y="663"/>
                      <a:pt x="19539" y="663"/>
                      <a:pt x="19925" y="1123"/>
                    </a:cubicBezTo>
                    <a:cubicBezTo>
                      <a:pt x="20311" y="1582"/>
                      <a:pt x="19154" y="2042"/>
                      <a:pt x="18768" y="1123"/>
                    </a:cubicBezTo>
                    <a:cubicBezTo>
                      <a:pt x="18382" y="204"/>
                      <a:pt x="17997" y="1582"/>
                      <a:pt x="17997" y="2042"/>
                    </a:cubicBezTo>
                    <a:cubicBezTo>
                      <a:pt x="17611" y="2042"/>
                      <a:pt x="17225" y="2501"/>
                      <a:pt x="17225" y="2501"/>
                    </a:cubicBezTo>
                    <a:cubicBezTo>
                      <a:pt x="17225" y="3421"/>
                      <a:pt x="17611" y="2961"/>
                      <a:pt x="17611" y="2961"/>
                    </a:cubicBezTo>
                    <a:cubicBezTo>
                      <a:pt x="17611" y="3421"/>
                      <a:pt x="17611" y="3880"/>
                      <a:pt x="17611" y="4340"/>
                    </a:cubicBezTo>
                    <a:cubicBezTo>
                      <a:pt x="17611" y="4799"/>
                      <a:pt x="17997" y="4799"/>
                      <a:pt x="17611" y="5718"/>
                    </a:cubicBezTo>
                    <a:cubicBezTo>
                      <a:pt x="16839" y="7097"/>
                      <a:pt x="16454" y="8476"/>
                      <a:pt x="15682" y="9855"/>
                    </a:cubicBezTo>
                    <a:cubicBezTo>
                      <a:pt x="15297" y="10314"/>
                      <a:pt x="14139" y="12153"/>
                      <a:pt x="13754" y="12153"/>
                    </a:cubicBezTo>
                    <a:cubicBezTo>
                      <a:pt x="12982" y="12153"/>
                      <a:pt x="12211" y="12612"/>
                      <a:pt x="11825" y="12153"/>
                    </a:cubicBezTo>
                    <a:cubicBezTo>
                      <a:pt x="11439" y="11693"/>
                      <a:pt x="12211" y="11233"/>
                      <a:pt x="12211" y="10774"/>
                    </a:cubicBezTo>
                    <a:cubicBezTo>
                      <a:pt x="12597" y="10314"/>
                      <a:pt x="11439" y="11233"/>
                      <a:pt x="11439" y="11233"/>
                    </a:cubicBezTo>
                    <a:cubicBezTo>
                      <a:pt x="11054" y="11693"/>
                      <a:pt x="11054" y="11693"/>
                      <a:pt x="11054" y="12153"/>
                    </a:cubicBezTo>
                    <a:cubicBezTo>
                      <a:pt x="11054" y="13531"/>
                      <a:pt x="9897" y="13991"/>
                      <a:pt x="9511" y="14910"/>
                    </a:cubicBezTo>
                    <a:cubicBezTo>
                      <a:pt x="9511" y="14910"/>
                      <a:pt x="9511" y="15370"/>
                      <a:pt x="9511" y="15370"/>
                    </a:cubicBezTo>
                    <a:cubicBezTo>
                      <a:pt x="9511" y="15829"/>
                      <a:pt x="8739" y="16289"/>
                      <a:pt x="8739" y="16289"/>
                    </a:cubicBezTo>
                    <a:cubicBezTo>
                      <a:pt x="8354" y="16289"/>
                      <a:pt x="8739" y="15829"/>
                      <a:pt x="7968" y="15829"/>
                    </a:cubicBezTo>
                    <a:cubicBezTo>
                      <a:pt x="7582" y="15829"/>
                      <a:pt x="7197" y="15829"/>
                      <a:pt x="6425" y="15829"/>
                    </a:cubicBezTo>
                    <a:cubicBezTo>
                      <a:pt x="5268" y="16289"/>
                      <a:pt x="4497" y="15829"/>
                      <a:pt x="3339" y="16289"/>
                    </a:cubicBezTo>
                    <a:cubicBezTo>
                      <a:pt x="2568" y="17208"/>
                      <a:pt x="1411" y="18127"/>
                      <a:pt x="639" y="19046"/>
                    </a:cubicBezTo>
                    <a:cubicBezTo>
                      <a:pt x="-132" y="19046"/>
                      <a:pt x="-132" y="20425"/>
                      <a:pt x="254" y="19965"/>
                    </a:cubicBezTo>
                    <a:cubicBezTo>
                      <a:pt x="639" y="19965"/>
                      <a:pt x="639" y="19506"/>
                      <a:pt x="1025" y="19506"/>
                    </a:cubicBezTo>
                    <a:cubicBezTo>
                      <a:pt x="1411" y="19965"/>
                      <a:pt x="1797" y="20425"/>
                      <a:pt x="1797" y="19965"/>
                    </a:cubicBezTo>
                    <a:cubicBezTo>
                      <a:pt x="3725" y="19506"/>
                      <a:pt x="6425" y="17667"/>
                      <a:pt x="8354" y="18127"/>
                    </a:cubicBezTo>
                    <a:cubicBezTo>
                      <a:pt x="8739" y="18587"/>
                      <a:pt x="7968" y="19506"/>
                      <a:pt x="7968" y="19506"/>
                    </a:cubicBezTo>
                    <a:cubicBezTo>
                      <a:pt x="8354" y="19965"/>
                      <a:pt x="8739" y="21344"/>
                      <a:pt x="9125" y="21344"/>
                    </a:cubicBezTo>
                    <a:cubicBezTo>
                      <a:pt x="9511" y="20884"/>
                      <a:pt x="9897" y="20425"/>
                      <a:pt x="10282" y="19965"/>
                    </a:cubicBezTo>
                    <a:cubicBezTo>
                      <a:pt x="10668" y="19046"/>
                      <a:pt x="10668" y="19506"/>
                      <a:pt x="11439" y="19506"/>
                    </a:cubicBezTo>
                    <a:cubicBezTo>
                      <a:pt x="11054" y="19506"/>
                      <a:pt x="10668" y="15829"/>
                      <a:pt x="11825" y="18127"/>
                    </a:cubicBezTo>
                    <a:cubicBezTo>
                      <a:pt x="12211" y="19046"/>
                      <a:pt x="14139" y="18127"/>
                      <a:pt x="14525" y="17667"/>
                    </a:cubicBezTo>
                    <a:cubicBezTo>
                      <a:pt x="15297" y="16289"/>
                      <a:pt x="15297" y="19046"/>
                      <a:pt x="15682" y="18127"/>
                    </a:cubicBezTo>
                    <a:cubicBezTo>
                      <a:pt x="15682" y="17667"/>
                      <a:pt x="16068" y="16748"/>
                      <a:pt x="16454" y="16748"/>
                    </a:cubicBezTo>
                    <a:cubicBezTo>
                      <a:pt x="16839" y="16289"/>
                      <a:pt x="16839" y="16748"/>
                      <a:pt x="17225" y="15829"/>
                    </a:cubicBezTo>
                    <a:cubicBezTo>
                      <a:pt x="17225" y="15829"/>
                      <a:pt x="17225" y="17667"/>
                      <a:pt x="17611" y="17208"/>
                    </a:cubicBezTo>
                    <a:cubicBezTo>
                      <a:pt x="17611" y="17208"/>
                      <a:pt x="17997" y="17208"/>
                      <a:pt x="18382" y="16748"/>
                    </a:cubicBezTo>
                    <a:cubicBezTo>
                      <a:pt x="18768" y="16748"/>
                      <a:pt x="18382" y="16289"/>
                      <a:pt x="18768" y="15829"/>
                    </a:cubicBezTo>
                    <a:cubicBezTo>
                      <a:pt x="19539" y="15370"/>
                      <a:pt x="19539" y="15370"/>
                      <a:pt x="18768" y="14450"/>
                    </a:cubicBezTo>
                    <a:cubicBezTo>
                      <a:pt x="18382" y="13991"/>
                      <a:pt x="19539" y="12612"/>
                      <a:pt x="19539" y="11693"/>
                    </a:cubicBezTo>
                    <a:cubicBezTo>
                      <a:pt x="19925" y="10774"/>
                      <a:pt x="19154" y="9395"/>
                      <a:pt x="19539" y="8476"/>
                    </a:cubicBezTo>
                    <a:cubicBezTo>
                      <a:pt x="19925" y="8016"/>
                      <a:pt x="19925" y="8476"/>
                      <a:pt x="20311" y="8476"/>
                    </a:cubicBezTo>
                    <a:cubicBezTo>
                      <a:pt x="20697" y="8476"/>
                      <a:pt x="21082" y="7557"/>
                      <a:pt x="21082" y="7557"/>
                    </a:cubicBezTo>
                    <a:cubicBezTo>
                      <a:pt x="21468" y="6178"/>
                      <a:pt x="21468" y="4799"/>
                      <a:pt x="21082" y="3880"/>
                    </a:cubicBezTo>
                    <a:cubicBezTo>
                      <a:pt x="21082" y="3421"/>
                      <a:pt x="19925" y="204"/>
                      <a:pt x="19925" y="204"/>
                    </a:cubicBezTo>
                    <a:cubicBezTo>
                      <a:pt x="19925" y="204"/>
                      <a:pt x="19925" y="204"/>
                      <a:pt x="19925" y="204"/>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grpSp>
        <p:sp>
          <p:nvSpPr>
            <p:cNvPr id="560" name="Shape 560"/>
            <p:cNvSpPr/>
            <p:nvPr/>
          </p:nvSpPr>
          <p:spPr>
            <a:xfrm>
              <a:off x="11994610" y="3307501"/>
              <a:ext cx="16366" cy="14284"/>
            </a:xfrm>
            <a:custGeom>
              <a:avLst/>
              <a:gdLst/>
              <a:ahLst/>
              <a:cxnLst>
                <a:cxn ang="0">
                  <a:pos x="wd2" y="hd2"/>
                </a:cxn>
                <a:cxn ang="5400000">
                  <a:pos x="wd2" y="hd2"/>
                </a:cxn>
                <a:cxn ang="10800000">
                  <a:pos x="wd2" y="hd2"/>
                </a:cxn>
                <a:cxn ang="16200000">
                  <a:pos x="wd2" y="hd2"/>
                </a:cxn>
              </a:cxnLst>
              <a:rect l="0" t="0" r="r" b="b"/>
              <a:pathLst>
                <a:path w="21600" h="13361" extrusionOk="0">
                  <a:moveTo>
                    <a:pt x="21600" y="0"/>
                  </a:moveTo>
                  <a:cubicBezTo>
                    <a:pt x="21600" y="0"/>
                    <a:pt x="0" y="7200"/>
                    <a:pt x="0" y="7200"/>
                  </a:cubicBezTo>
                  <a:cubicBezTo>
                    <a:pt x="10800" y="21600"/>
                    <a:pt x="21600" y="7200"/>
                    <a:pt x="21600" y="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561" name="Shape 561"/>
            <p:cNvSpPr/>
            <p:nvPr/>
          </p:nvSpPr>
          <p:spPr>
            <a:xfrm>
              <a:off x="11899152" y="3316801"/>
              <a:ext cx="94517" cy="67371"/>
            </a:xfrm>
            <a:custGeom>
              <a:avLst/>
              <a:gdLst/>
              <a:ahLst/>
              <a:cxnLst>
                <a:cxn ang="0">
                  <a:pos x="wd2" y="hd2"/>
                </a:cxn>
                <a:cxn ang="5400000">
                  <a:pos x="wd2" y="hd2"/>
                </a:cxn>
                <a:cxn ang="10800000">
                  <a:pos x="wd2" y="hd2"/>
                </a:cxn>
                <a:cxn ang="16200000">
                  <a:pos x="wd2" y="hd2"/>
                </a:cxn>
              </a:cxnLst>
              <a:rect l="0" t="0" r="r" b="b"/>
              <a:pathLst>
                <a:path w="19699" h="17387" extrusionOk="0">
                  <a:moveTo>
                    <a:pt x="18277" y="1920"/>
                  </a:moveTo>
                  <a:cubicBezTo>
                    <a:pt x="14954" y="1920"/>
                    <a:pt x="14954" y="-2400"/>
                    <a:pt x="11631" y="1920"/>
                  </a:cubicBezTo>
                  <a:cubicBezTo>
                    <a:pt x="9969" y="1920"/>
                    <a:pt x="8308" y="6240"/>
                    <a:pt x="8308" y="4080"/>
                  </a:cubicBezTo>
                  <a:cubicBezTo>
                    <a:pt x="6646" y="1920"/>
                    <a:pt x="4985" y="6240"/>
                    <a:pt x="4985" y="6240"/>
                  </a:cubicBezTo>
                  <a:cubicBezTo>
                    <a:pt x="3323" y="10560"/>
                    <a:pt x="1662" y="8400"/>
                    <a:pt x="0" y="10560"/>
                  </a:cubicBezTo>
                  <a:cubicBezTo>
                    <a:pt x="0" y="8400"/>
                    <a:pt x="3323" y="17040"/>
                    <a:pt x="4985" y="17040"/>
                  </a:cubicBezTo>
                  <a:cubicBezTo>
                    <a:pt x="4985" y="19200"/>
                    <a:pt x="8308" y="10560"/>
                    <a:pt x="9969" y="10560"/>
                  </a:cubicBezTo>
                  <a:cubicBezTo>
                    <a:pt x="11631" y="10560"/>
                    <a:pt x="14954" y="12720"/>
                    <a:pt x="16615" y="10560"/>
                  </a:cubicBezTo>
                  <a:cubicBezTo>
                    <a:pt x="18277" y="10560"/>
                    <a:pt x="21600" y="4080"/>
                    <a:pt x="18277" y="1920"/>
                  </a:cubicBezTo>
                  <a:cubicBezTo>
                    <a:pt x="16615" y="1920"/>
                    <a:pt x="18277" y="1920"/>
                    <a:pt x="18277" y="192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562" name="Shape 562"/>
            <p:cNvSpPr/>
            <p:nvPr/>
          </p:nvSpPr>
          <p:spPr>
            <a:xfrm>
              <a:off x="11795513" y="3339249"/>
              <a:ext cx="87275" cy="128876"/>
            </a:xfrm>
            <a:custGeom>
              <a:avLst/>
              <a:gdLst/>
              <a:ahLst/>
              <a:cxnLst>
                <a:cxn ang="0">
                  <a:pos x="wd2" y="hd2"/>
                </a:cxn>
                <a:cxn ang="5400000">
                  <a:pos x="wd2" y="hd2"/>
                </a:cxn>
                <a:cxn ang="10800000">
                  <a:pos x="wd2" y="hd2"/>
                </a:cxn>
                <a:cxn ang="16200000">
                  <a:pos x="wd2" y="hd2"/>
                </a:cxn>
              </a:cxnLst>
              <a:rect l="0" t="0" r="r" b="b"/>
              <a:pathLst>
                <a:path w="21600" h="20522" extrusionOk="0">
                  <a:moveTo>
                    <a:pt x="13745" y="0"/>
                  </a:moveTo>
                  <a:cubicBezTo>
                    <a:pt x="9818" y="0"/>
                    <a:pt x="5891" y="1350"/>
                    <a:pt x="3927" y="2700"/>
                  </a:cubicBezTo>
                  <a:cubicBezTo>
                    <a:pt x="0" y="4050"/>
                    <a:pt x="0" y="5400"/>
                    <a:pt x="0" y="8100"/>
                  </a:cubicBezTo>
                  <a:cubicBezTo>
                    <a:pt x="0" y="6750"/>
                    <a:pt x="5891" y="6750"/>
                    <a:pt x="3927" y="8100"/>
                  </a:cubicBezTo>
                  <a:cubicBezTo>
                    <a:pt x="5891" y="6750"/>
                    <a:pt x="3927" y="5400"/>
                    <a:pt x="5891" y="5400"/>
                  </a:cubicBezTo>
                  <a:cubicBezTo>
                    <a:pt x="5891" y="5400"/>
                    <a:pt x="7855" y="5400"/>
                    <a:pt x="7855" y="6750"/>
                  </a:cubicBezTo>
                  <a:cubicBezTo>
                    <a:pt x="7855" y="9450"/>
                    <a:pt x="7855" y="10800"/>
                    <a:pt x="5891" y="13500"/>
                  </a:cubicBezTo>
                  <a:cubicBezTo>
                    <a:pt x="3927" y="14850"/>
                    <a:pt x="5891" y="14850"/>
                    <a:pt x="5891" y="14850"/>
                  </a:cubicBezTo>
                  <a:cubicBezTo>
                    <a:pt x="5891" y="16200"/>
                    <a:pt x="5891" y="17550"/>
                    <a:pt x="5891" y="17550"/>
                  </a:cubicBezTo>
                  <a:cubicBezTo>
                    <a:pt x="5891" y="21600"/>
                    <a:pt x="9818" y="16200"/>
                    <a:pt x="9818" y="16200"/>
                  </a:cubicBezTo>
                  <a:cubicBezTo>
                    <a:pt x="9818" y="16200"/>
                    <a:pt x="9818" y="20250"/>
                    <a:pt x="11782" y="20250"/>
                  </a:cubicBezTo>
                  <a:cubicBezTo>
                    <a:pt x="11782" y="21600"/>
                    <a:pt x="15709" y="17550"/>
                    <a:pt x="15709" y="16200"/>
                  </a:cubicBezTo>
                  <a:cubicBezTo>
                    <a:pt x="19636" y="13500"/>
                    <a:pt x="19636" y="10800"/>
                    <a:pt x="21600" y="9450"/>
                  </a:cubicBezTo>
                  <a:cubicBezTo>
                    <a:pt x="21600" y="6750"/>
                    <a:pt x="19636" y="5400"/>
                    <a:pt x="19636" y="2700"/>
                  </a:cubicBezTo>
                  <a:cubicBezTo>
                    <a:pt x="19636" y="0"/>
                    <a:pt x="13745" y="2700"/>
                    <a:pt x="13745" y="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563" name="Shape 563"/>
            <p:cNvSpPr/>
            <p:nvPr/>
          </p:nvSpPr>
          <p:spPr>
            <a:xfrm>
              <a:off x="11714232" y="3671157"/>
              <a:ext cx="24012" cy="25976"/>
            </a:xfrm>
            <a:custGeom>
              <a:avLst/>
              <a:gdLst/>
              <a:ahLst/>
              <a:cxnLst>
                <a:cxn ang="0">
                  <a:pos x="wd2" y="hd2"/>
                </a:cxn>
                <a:cxn ang="5400000">
                  <a:pos x="wd2" y="hd2"/>
                </a:cxn>
                <a:cxn ang="10800000">
                  <a:pos x="wd2" y="hd2"/>
                </a:cxn>
                <a:cxn ang="16200000">
                  <a:pos x="wd2" y="hd2"/>
                </a:cxn>
              </a:cxnLst>
              <a:rect l="0" t="0" r="r" b="b"/>
              <a:pathLst>
                <a:path w="17287" h="21600" extrusionOk="0">
                  <a:moveTo>
                    <a:pt x="17287" y="0"/>
                  </a:moveTo>
                  <a:cubicBezTo>
                    <a:pt x="11887" y="0"/>
                    <a:pt x="-4313" y="7200"/>
                    <a:pt x="1087" y="21600"/>
                  </a:cubicBezTo>
                  <a:cubicBezTo>
                    <a:pt x="1087" y="21600"/>
                    <a:pt x="17287" y="0"/>
                    <a:pt x="17287" y="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564" name="Shape 564"/>
            <p:cNvSpPr/>
            <p:nvPr/>
          </p:nvSpPr>
          <p:spPr>
            <a:xfrm>
              <a:off x="11779150" y="3587457"/>
              <a:ext cx="16366" cy="9238"/>
            </a:xfrm>
            <a:custGeom>
              <a:avLst/>
              <a:gdLst/>
              <a:ahLst/>
              <a:cxnLst>
                <a:cxn ang="0">
                  <a:pos x="wd2" y="hd2"/>
                </a:cxn>
                <a:cxn ang="5400000">
                  <a:pos x="wd2" y="hd2"/>
                </a:cxn>
                <a:cxn ang="10800000">
                  <a:pos x="wd2" y="hd2"/>
                </a:cxn>
                <a:cxn ang="16200000">
                  <a:pos x="wd2" y="hd2"/>
                </a:cxn>
              </a:cxnLst>
              <a:rect l="0" t="0" r="r" b="b"/>
              <a:pathLst>
                <a:path w="21600" h="13824" extrusionOk="0">
                  <a:moveTo>
                    <a:pt x="21600" y="0"/>
                  </a:moveTo>
                  <a:cubicBezTo>
                    <a:pt x="10800" y="0"/>
                    <a:pt x="0" y="10800"/>
                    <a:pt x="0" y="10800"/>
                  </a:cubicBezTo>
                  <a:cubicBezTo>
                    <a:pt x="0" y="21600"/>
                    <a:pt x="21600" y="0"/>
                    <a:pt x="21600" y="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565" name="Shape 565"/>
            <p:cNvSpPr/>
            <p:nvPr/>
          </p:nvSpPr>
          <p:spPr>
            <a:xfrm>
              <a:off x="11568484" y="3763512"/>
              <a:ext cx="11573" cy="8660"/>
            </a:xfrm>
            <a:custGeom>
              <a:avLst/>
              <a:gdLst/>
              <a:ahLst/>
              <a:cxnLst>
                <a:cxn ang="0">
                  <a:pos x="wd2" y="hd2"/>
                </a:cxn>
                <a:cxn ang="5400000">
                  <a:pos x="wd2" y="hd2"/>
                </a:cxn>
                <a:cxn ang="10800000">
                  <a:pos x="wd2" y="hd2"/>
                </a:cxn>
                <a:cxn ang="16200000">
                  <a:pos x="wd2" y="hd2"/>
                </a:cxn>
              </a:cxnLst>
              <a:rect l="0" t="0" r="r" b="b"/>
              <a:pathLst>
                <a:path w="15274" h="21600" extrusionOk="0">
                  <a:moveTo>
                    <a:pt x="15274" y="0"/>
                  </a:moveTo>
                  <a:cubicBezTo>
                    <a:pt x="4474" y="0"/>
                    <a:pt x="-6326" y="21600"/>
                    <a:pt x="4474" y="21600"/>
                  </a:cubicBezTo>
                  <a:cubicBezTo>
                    <a:pt x="15274" y="21600"/>
                    <a:pt x="15274" y="0"/>
                    <a:pt x="15274" y="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566" name="Shape 566"/>
            <p:cNvSpPr/>
            <p:nvPr/>
          </p:nvSpPr>
          <p:spPr>
            <a:xfrm>
              <a:off x="11410961" y="3739156"/>
              <a:ext cx="72486" cy="134030"/>
            </a:xfrm>
            <a:custGeom>
              <a:avLst/>
              <a:gdLst/>
              <a:ahLst/>
              <a:cxnLst>
                <a:cxn ang="0">
                  <a:pos x="wd2" y="hd2"/>
                </a:cxn>
                <a:cxn ang="5400000">
                  <a:pos x="wd2" y="hd2"/>
                </a:cxn>
                <a:cxn ang="10800000">
                  <a:pos x="wd2" y="hd2"/>
                </a:cxn>
                <a:cxn ang="16200000">
                  <a:pos x="wd2" y="hd2"/>
                </a:cxn>
              </a:cxnLst>
              <a:rect l="0" t="0" r="r" b="b"/>
              <a:pathLst>
                <a:path w="16402" h="20471" extrusionOk="0">
                  <a:moveTo>
                    <a:pt x="14400" y="142"/>
                  </a:moveTo>
                  <a:cubicBezTo>
                    <a:pt x="9000" y="-1129"/>
                    <a:pt x="1800" y="6495"/>
                    <a:pt x="0" y="9036"/>
                  </a:cubicBezTo>
                  <a:cubicBezTo>
                    <a:pt x="0" y="11577"/>
                    <a:pt x="0" y="14118"/>
                    <a:pt x="1800" y="16659"/>
                  </a:cubicBezTo>
                  <a:cubicBezTo>
                    <a:pt x="1800" y="16659"/>
                    <a:pt x="5400" y="20471"/>
                    <a:pt x="5400" y="20471"/>
                  </a:cubicBezTo>
                  <a:cubicBezTo>
                    <a:pt x="7200" y="17930"/>
                    <a:pt x="21600" y="1412"/>
                    <a:pt x="14400" y="142"/>
                  </a:cubicBezTo>
                  <a:cubicBezTo>
                    <a:pt x="12600" y="142"/>
                    <a:pt x="16200" y="142"/>
                    <a:pt x="14400" y="142"/>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567" name="Shape 567"/>
            <p:cNvSpPr/>
            <p:nvPr/>
          </p:nvSpPr>
          <p:spPr>
            <a:xfrm>
              <a:off x="10952634" y="3968426"/>
              <a:ext cx="91961" cy="77554"/>
            </a:xfrm>
            <a:custGeom>
              <a:avLst/>
              <a:gdLst/>
              <a:ahLst/>
              <a:cxnLst>
                <a:cxn ang="0">
                  <a:pos x="wd2" y="hd2"/>
                </a:cxn>
                <a:cxn ang="5400000">
                  <a:pos x="wd2" y="hd2"/>
                </a:cxn>
                <a:cxn ang="10800000">
                  <a:pos x="wd2" y="hd2"/>
                </a:cxn>
                <a:cxn ang="16200000">
                  <a:pos x="wd2" y="hd2"/>
                </a:cxn>
              </a:cxnLst>
              <a:rect l="0" t="0" r="r" b="b"/>
              <a:pathLst>
                <a:path w="17764" h="20015" extrusionOk="0">
                  <a:moveTo>
                    <a:pt x="17449" y="2160"/>
                  </a:moveTo>
                  <a:cubicBezTo>
                    <a:pt x="15906" y="2160"/>
                    <a:pt x="14363" y="0"/>
                    <a:pt x="11278" y="0"/>
                  </a:cubicBezTo>
                  <a:cubicBezTo>
                    <a:pt x="8192" y="0"/>
                    <a:pt x="6649" y="2160"/>
                    <a:pt x="3563" y="4320"/>
                  </a:cubicBezTo>
                  <a:cubicBezTo>
                    <a:pt x="478" y="8640"/>
                    <a:pt x="-2608" y="15120"/>
                    <a:pt x="3563" y="19440"/>
                  </a:cubicBezTo>
                  <a:cubicBezTo>
                    <a:pt x="6649" y="21600"/>
                    <a:pt x="12821" y="17280"/>
                    <a:pt x="14363" y="12960"/>
                  </a:cubicBezTo>
                  <a:cubicBezTo>
                    <a:pt x="14363" y="10800"/>
                    <a:pt x="18992" y="2160"/>
                    <a:pt x="17449" y="216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568" name="Shape 568"/>
            <p:cNvSpPr/>
            <p:nvPr/>
          </p:nvSpPr>
          <p:spPr>
            <a:xfrm>
              <a:off x="11394597" y="4033930"/>
              <a:ext cx="142837" cy="231769"/>
            </a:xfrm>
            <a:custGeom>
              <a:avLst/>
              <a:gdLst/>
              <a:ahLst/>
              <a:cxnLst>
                <a:cxn ang="0">
                  <a:pos x="wd2" y="hd2"/>
                </a:cxn>
                <a:cxn ang="5400000">
                  <a:pos x="wd2" y="hd2"/>
                </a:cxn>
                <a:cxn ang="10800000">
                  <a:pos x="wd2" y="hd2"/>
                </a:cxn>
                <a:cxn ang="16200000">
                  <a:pos x="wd2" y="hd2"/>
                </a:cxn>
              </a:cxnLst>
              <a:rect l="0" t="0" r="r" b="b"/>
              <a:pathLst>
                <a:path w="19173" h="20898" extrusionOk="0">
                  <a:moveTo>
                    <a:pt x="12960" y="841"/>
                  </a:moveTo>
                  <a:cubicBezTo>
                    <a:pt x="10800" y="69"/>
                    <a:pt x="11880" y="3155"/>
                    <a:pt x="9720" y="841"/>
                  </a:cubicBezTo>
                  <a:cubicBezTo>
                    <a:pt x="8640" y="-702"/>
                    <a:pt x="4320" y="69"/>
                    <a:pt x="4320" y="1612"/>
                  </a:cubicBezTo>
                  <a:cubicBezTo>
                    <a:pt x="3240" y="3927"/>
                    <a:pt x="4320" y="5469"/>
                    <a:pt x="3240" y="7784"/>
                  </a:cubicBezTo>
                  <a:cubicBezTo>
                    <a:pt x="3240" y="8555"/>
                    <a:pt x="3240" y="9327"/>
                    <a:pt x="3240" y="9327"/>
                  </a:cubicBezTo>
                  <a:cubicBezTo>
                    <a:pt x="2160" y="10098"/>
                    <a:pt x="0" y="9327"/>
                    <a:pt x="0" y="9327"/>
                  </a:cubicBezTo>
                  <a:cubicBezTo>
                    <a:pt x="0" y="9327"/>
                    <a:pt x="2160" y="16269"/>
                    <a:pt x="3240" y="16269"/>
                  </a:cubicBezTo>
                  <a:cubicBezTo>
                    <a:pt x="3240" y="16269"/>
                    <a:pt x="4320" y="13955"/>
                    <a:pt x="5400" y="14727"/>
                  </a:cubicBezTo>
                  <a:cubicBezTo>
                    <a:pt x="5400" y="14727"/>
                    <a:pt x="7560" y="15498"/>
                    <a:pt x="7560" y="16269"/>
                  </a:cubicBezTo>
                  <a:cubicBezTo>
                    <a:pt x="7560" y="17041"/>
                    <a:pt x="4320" y="15498"/>
                    <a:pt x="4320" y="17041"/>
                  </a:cubicBezTo>
                  <a:cubicBezTo>
                    <a:pt x="4320" y="18584"/>
                    <a:pt x="6480" y="20127"/>
                    <a:pt x="8640" y="19355"/>
                  </a:cubicBezTo>
                  <a:cubicBezTo>
                    <a:pt x="9720" y="19355"/>
                    <a:pt x="10800" y="17812"/>
                    <a:pt x="11880" y="18584"/>
                  </a:cubicBezTo>
                  <a:cubicBezTo>
                    <a:pt x="11880" y="18584"/>
                    <a:pt x="16200" y="20898"/>
                    <a:pt x="16200" y="20898"/>
                  </a:cubicBezTo>
                  <a:cubicBezTo>
                    <a:pt x="17280" y="20127"/>
                    <a:pt x="14040" y="19355"/>
                    <a:pt x="15120" y="18584"/>
                  </a:cubicBezTo>
                  <a:cubicBezTo>
                    <a:pt x="14040" y="19355"/>
                    <a:pt x="21600" y="20898"/>
                    <a:pt x="18360" y="17812"/>
                  </a:cubicBezTo>
                  <a:cubicBezTo>
                    <a:pt x="16200" y="16269"/>
                    <a:pt x="11880" y="18584"/>
                    <a:pt x="10800" y="16269"/>
                  </a:cubicBezTo>
                  <a:cubicBezTo>
                    <a:pt x="9720" y="14727"/>
                    <a:pt x="9720" y="13955"/>
                    <a:pt x="9720" y="11641"/>
                  </a:cubicBezTo>
                  <a:cubicBezTo>
                    <a:pt x="9720" y="10098"/>
                    <a:pt x="11880" y="10098"/>
                    <a:pt x="12960" y="8555"/>
                  </a:cubicBezTo>
                  <a:cubicBezTo>
                    <a:pt x="15120" y="7012"/>
                    <a:pt x="15120" y="6241"/>
                    <a:pt x="14040" y="4698"/>
                  </a:cubicBezTo>
                  <a:cubicBezTo>
                    <a:pt x="14040" y="4698"/>
                    <a:pt x="14040" y="841"/>
                    <a:pt x="12960" y="841"/>
                  </a:cubicBezTo>
                  <a:cubicBezTo>
                    <a:pt x="11880" y="841"/>
                    <a:pt x="14040" y="841"/>
                    <a:pt x="12960" y="841"/>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569" name="Shape 569"/>
            <p:cNvSpPr/>
            <p:nvPr/>
          </p:nvSpPr>
          <p:spPr>
            <a:xfrm>
              <a:off x="11530963" y="4235673"/>
              <a:ext cx="42223" cy="55800"/>
            </a:xfrm>
            <a:custGeom>
              <a:avLst/>
              <a:gdLst/>
              <a:ahLst/>
              <a:cxnLst>
                <a:cxn ang="0">
                  <a:pos x="wd2" y="hd2"/>
                </a:cxn>
                <a:cxn ang="5400000">
                  <a:pos x="wd2" y="hd2"/>
                </a:cxn>
                <a:cxn ang="10800000">
                  <a:pos x="wd2" y="hd2"/>
                </a:cxn>
                <a:cxn ang="16200000">
                  <a:pos x="wd2" y="hd2"/>
                </a:cxn>
              </a:cxnLst>
              <a:rect l="0" t="0" r="r" b="b"/>
              <a:pathLst>
                <a:path w="18578" h="18156" extrusionOk="0">
                  <a:moveTo>
                    <a:pt x="10800" y="1200"/>
                  </a:moveTo>
                  <a:cubicBezTo>
                    <a:pt x="10800" y="1200"/>
                    <a:pt x="7200" y="-1500"/>
                    <a:pt x="3600" y="1200"/>
                  </a:cubicBezTo>
                  <a:cubicBezTo>
                    <a:pt x="3600" y="3900"/>
                    <a:pt x="0" y="3900"/>
                    <a:pt x="0" y="6600"/>
                  </a:cubicBezTo>
                  <a:cubicBezTo>
                    <a:pt x="3600" y="9300"/>
                    <a:pt x="0" y="12000"/>
                    <a:pt x="7200" y="14700"/>
                  </a:cubicBezTo>
                  <a:cubicBezTo>
                    <a:pt x="7200" y="14700"/>
                    <a:pt x="21600" y="20100"/>
                    <a:pt x="18000" y="17400"/>
                  </a:cubicBezTo>
                  <a:cubicBezTo>
                    <a:pt x="18000" y="14700"/>
                    <a:pt x="18000" y="12000"/>
                    <a:pt x="14400" y="9300"/>
                  </a:cubicBezTo>
                  <a:cubicBezTo>
                    <a:pt x="7200" y="9300"/>
                    <a:pt x="7200" y="1200"/>
                    <a:pt x="10800" y="1200"/>
                  </a:cubicBezTo>
                  <a:cubicBezTo>
                    <a:pt x="7200" y="1200"/>
                    <a:pt x="14400" y="1200"/>
                    <a:pt x="10800" y="120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570" name="Shape 570"/>
            <p:cNvSpPr/>
            <p:nvPr/>
          </p:nvSpPr>
          <p:spPr>
            <a:xfrm>
              <a:off x="11577353" y="4288786"/>
              <a:ext cx="59739" cy="112561"/>
            </a:xfrm>
            <a:custGeom>
              <a:avLst/>
              <a:gdLst/>
              <a:ahLst/>
              <a:cxnLst>
                <a:cxn ang="0">
                  <a:pos x="wd2" y="hd2"/>
                </a:cxn>
                <a:cxn ang="5400000">
                  <a:pos x="wd2" y="hd2"/>
                </a:cxn>
                <a:cxn ang="10800000">
                  <a:pos x="wd2" y="hd2"/>
                </a:cxn>
                <a:cxn ang="16200000">
                  <a:pos x="wd2" y="hd2"/>
                </a:cxn>
              </a:cxnLst>
              <a:rect l="0" t="0" r="r" b="b"/>
              <a:pathLst>
                <a:path w="16313" h="21600" extrusionOk="0">
                  <a:moveTo>
                    <a:pt x="4909" y="0"/>
                  </a:moveTo>
                  <a:cubicBezTo>
                    <a:pt x="2749" y="0"/>
                    <a:pt x="4909" y="0"/>
                    <a:pt x="589" y="1662"/>
                  </a:cubicBezTo>
                  <a:cubicBezTo>
                    <a:pt x="-1571" y="3323"/>
                    <a:pt x="2749" y="4985"/>
                    <a:pt x="4909" y="6646"/>
                  </a:cubicBezTo>
                  <a:cubicBezTo>
                    <a:pt x="7069" y="9969"/>
                    <a:pt x="-3731" y="11631"/>
                    <a:pt x="4909" y="14954"/>
                  </a:cubicBezTo>
                  <a:cubicBezTo>
                    <a:pt x="7069" y="16615"/>
                    <a:pt x="2749" y="19938"/>
                    <a:pt x="7069" y="21600"/>
                  </a:cubicBezTo>
                  <a:cubicBezTo>
                    <a:pt x="9229" y="21600"/>
                    <a:pt x="9229" y="19938"/>
                    <a:pt x="7069" y="18277"/>
                  </a:cubicBezTo>
                  <a:cubicBezTo>
                    <a:pt x="2749" y="8308"/>
                    <a:pt x="15709" y="16615"/>
                    <a:pt x="15709" y="13292"/>
                  </a:cubicBezTo>
                  <a:cubicBezTo>
                    <a:pt x="15709" y="11631"/>
                    <a:pt x="11389" y="9969"/>
                    <a:pt x="13549" y="9969"/>
                  </a:cubicBezTo>
                  <a:cubicBezTo>
                    <a:pt x="13549" y="8308"/>
                    <a:pt x="17869" y="9969"/>
                    <a:pt x="15709" y="8308"/>
                  </a:cubicBezTo>
                  <a:cubicBezTo>
                    <a:pt x="13549" y="6646"/>
                    <a:pt x="9229" y="4985"/>
                    <a:pt x="11389" y="1662"/>
                  </a:cubicBezTo>
                  <a:cubicBezTo>
                    <a:pt x="11389" y="0"/>
                    <a:pt x="7069" y="0"/>
                    <a:pt x="4909" y="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571" name="Shape 571"/>
            <p:cNvSpPr/>
            <p:nvPr/>
          </p:nvSpPr>
          <p:spPr>
            <a:xfrm>
              <a:off x="11419140" y="4251736"/>
              <a:ext cx="49092" cy="49339"/>
            </a:xfrm>
            <a:custGeom>
              <a:avLst/>
              <a:gdLst/>
              <a:ahLst/>
              <a:cxnLst>
                <a:cxn ang="0">
                  <a:pos x="wd2" y="hd2"/>
                </a:cxn>
                <a:cxn ang="5400000">
                  <a:pos x="wd2" y="hd2"/>
                </a:cxn>
                <a:cxn ang="10800000">
                  <a:pos x="wd2" y="hd2"/>
                </a:cxn>
                <a:cxn ang="16200000">
                  <a:pos x="wd2" y="hd2"/>
                </a:cxn>
              </a:cxnLst>
              <a:rect l="0" t="0" r="r" b="b"/>
              <a:pathLst>
                <a:path w="21600" h="16055" extrusionOk="0">
                  <a:moveTo>
                    <a:pt x="21600" y="9591"/>
                  </a:moveTo>
                  <a:cubicBezTo>
                    <a:pt x="18000" y="6891"/>
                    <a:pt x="10800" y="-3909"/>
                    <a:pt x="0" y="1491"/>
                  </a:cubicBezTo>
                  <a:cubicBezTo>
                    <a:pt x="0" y="1491"/>
                    <a:pt x="10800" y="9591"/>
                    <a:pt x="10800" y="12291"/>
                  </a:cubicBezTo>
                  <a:cubicBezTo>
                    <a:pt x="10800" y="17691"/>
                    <a:pt x="21600" y="17691"/>
                    <a:pt x="21600" y="9591"/>
                  </a:cubicBezTo>
                  <a:cubicBezTo>
                    <a:pt x="21600" y="9591"/>
                    <a:pt x="21600" y="12291"/>
                    <a:pt x="21600" y="9591"/>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572" name="Shape 572"/>
            <p:cNvSpPr/>
            <p:nvPr/>
          </p:nvSpPr>
          <p:spPr>
            <a:xfrm>
              <a:off x="11476416" y="4315724"/>
              <a:ext cx="53894" cy="69694"/>
            </a:xfrm>
            <a:custGeom>
              <a:avLst/>
              <a:gdLst/>
              <a:ahLst/>
              <a:cxnLst>
                <a:cxn ang="0">
                  <a:pos x="wd2" y="hd2"/>
                </a:cxn>
                <a:cxn ang="5400000">
                  <a:pos x="wd2" y="hd2"/>
                </a:cxn>
                <a:cxn ang="10800000">
                  <a:pos x="wd2" y="hd2"/>
                </a:cxn>
                <a:cxn ang="16200000">
                  <a:pos x="wd2" y="hd2"/>
                </a:cxn>
              </a:cxnLst>
              <a:rect l="0" t="0" r="r" b="b"/>
              <a:pathLst>
                <a:path w="16416" h="17387" extrusionOk="0">
                  <a:moveTo>
                    <a:pt x="7200" y="1920"/>
                  </a:moveTo>
                  <a:cubicBezTo>
                    <a:pt x="4800" y="-240"/>
                    <a:pt x="2400" y="-240"/>
                    <a:pt x="0" y="1920"/>
                  </a:cubicBezTo>
                  <a:cubicBezTo>
                    <a:pt x="0" y="4080"/>
                    <a:pt x="4800" y="4080"/>
                    <a:pt x="4800" y="6240"/>
                  </a:cubicBezTo>
                  <a:cubicBezTo>
                    <a:pt x="7200" y="8400"/>
                    <a:pt x="0" y="14880"/>
                    <a:pt x="2400" y="17040"/>
                  </a:cubicBezTo>
                  <a:cubicBezTo>
                    <a:pt x="2400" y="19200"/>
                    <a:pt x="12000" y="10560"/>
                    <a:pt x="14400" y="10560"/>
                  </a:cubicBezTo>
                  <a:cubicBezTo>
                    <a:pt x="21600" y="10560"/>
                    <a:pt x="7200" y="1920"/>
                    <a:pt x="7200" y="1920"/>
                  </a:cubicBezTo>
                  <a:cubicBezTo>
                    <a:pt x="2400" y="-2400"/>
                    <a:pt x="7200" y="1920"/>
                    <a:pt x="7200" y="192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573" name="Shape 573"/>
            <p:cNvSpPr/>
            <p:nvPr/>
          </p:nvSpPr>
          <p:spPr>
            <a:xfrm>
              <a:off x="11501402" y="4362717"/>
              <a:ext cx="40315" cy="76437"/>
            </a:xfrm>
            <a:custGeom>
              <a:avLst/>
              <a:gdLst/>
              <a:ahLst/>
              <a:cxnLst>
                <a:cxn ang="0">
                  <a:pos x="wd2" y="hd2"/>
                </a:cxn>
                <a:cxn ang="5400000">
                  <a:pos x="wd2" y="hd2"/>
                </a:cxn>
                <a:cxn ang="10800000">
                  <a:pos x="wd2" y="hd2"/>
                </a:cxn>
                <a:cxn ang="16200000">
                  <a:pos x="wd2" y="hd2"/>
                </a:cxn>
              </a:cxnLst>
              <a:rect l="0" t="0" r="r" b="b"/>
              <a:pathLst>
                <a:path w="15963" h="17877" extrusionOk="0">
                  <a:moveTo>
                    <a:pt x="15099" y="873"/>
                  </a:moveTo>
                  <a:cubicBezTo>
                    <a:pt x="5842" y="873"/>
                    <a:pt x="8928" y="6764"/>
                    <a:pt x="5842" y="8727"/>
                  </a:cubicBezTo>
                  <a:cubicBezTo>
                    <a:pt x="-3415" y="12654"/>
                    <a:pt x="-329" y="12654"/>
                    <a:pt x="5842" y="16582"/>
                  </a:cubicBezTo>
                  <a:cubicBezTo>
                    <a:pt x="15099" y="20509"/>
                    <a:pt x="8928" y="14618"/>
                    <a:pt x="12014" y="10691"/>
                  </a:cubicBezTo>
                  <a:cubicBezTo>
                    <a:pt x="12014" y="10691"/>
                    <a:pt x="18185" y="-1091"/>
                    <a:pt x="15099" y="873"/>
                  </a:cubicBezTo>
                  <a:cubicBezTo>
                    <a:pt x="12014" y="873"/>
                    <a:pt x="15099" y="-1091"/>
                    <a:pt x="15099" y="873"/>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574" name="Shape 574"/>
            <p:cNvSpPr/>
            <p:nvPr/>
          </p:nvSpPr>
          <p:spPr>
            <a:xfrm>
              <a:off x="11539142" y="4356595"/>
              <a:ext cx="28184" cy="59184"/>
            </a:xfrm>
            <a:custGeom>
              <a:avLst/>
              <a:gdLst/>
              <a:ahLst/>
              <a:cxnLst>
                <a:cxn ang="0">
                  <a:pos x="wd2" y="hd2"/>
                </a:cxn>
                <a:cxn ang="5400000">
                  <a:pos x="wd2" y="hd2"/>
                </a:cxn>
                <a:cxn ang="10800000">
                  <a:pos x="wd2" y="hd2"/>
                </a:cxn>
                <a:cxn ang="16200000">
                  <a:pos x="wd2" y="hd2"/>
                </a:cxn>
              </a:cxnLst>
              <a:rect l="0" t="0" r="r" b="b"/>
              <a:pathLst>
                <a:path w="18600" h="19257" extrusionOk="0">
                  <a:moveTo>
                    <a:pt x="16200" y="357"/>
                  </a:moveTo>
                  <a:cubicBezTo>
                    <a:pt x="10800" y="357"/>
                    <a:pt x="0" y="16557"/>
                    <a:pt x="0" y="19257"/>
                  </a:cubicBezTo>
                  <a:cubicBezTo>
                    <a:pt x="0" y="19257"/>
                    <a:pt x="10800" y="13857"/>
                    <a:pt x="16200" y="11157"/>
                  </a:cubicBezTo>
                  <a:cubicBezTo>
                    <a:pt x="16200" y="11157"/>
                    <a:pt x="21600" y="-2343"/>
                    <a:pt x="16200" y="357"/>
                  </a:cubicBezTo>
                  <a:cubicBezTo>
                    <a:pt x="10800" y="357"/>
                    <a:pt x="16200" y="357"/>
                    <a:pt x="16200" y="357"/>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575" name="Shape 575"/>
            <p:cNvSpPr/>
            <p:nvPr/>
          </p:nvSpPr>
          <p:spPr>
            <a:xfrm>
              <a:off x="11560480" y="4399004"/>
              <a:ext cx="28546" cy="20611"/>
            </a:xfrm>
            <a:custGeom>
              <a:avLst/>
              <a:gdLst/>
              <a:ahLst/>
              <a:cxnLst>
                <a:cxn ang="0">
                  <a:pos x="wd2" y="hd2"/>
                </a:cxn>
                <a:cxn ang="5400000">
                  <a:pos x="wd2" y="hd2"/>
                </a:cxn>
                <a:cxn ang="10800000">
                  <a:pos x="wd2" y="hd2"/>
                </a:cxn>
                <a:cxn ang="16200000">
                  <a:pos x="wd2" y="hd2"/>
                </a:cxn>
              </a:cxnLst>
              <a:rect l="0" t="0" r="r" b="b"/>
              <a:pathLst>
                <a:path w="12559" h="14020" extrusionOk="0">
                  <a:moveTo>
                    <a:pt x="1412" y="1102"/>
                  </a:moveTo>
                  <a:cubicBezTo>
                    <a:pt x="-2188" y="11902"/>
                    <a:pt x="1412" y="17302"/>
                    <a:pt x="8612" y="11902"/>
                  </a:cubicBezTo>
                  <a:cubicBezTo>
                    <a:pt x="19412" y="11902"/>
                    <a:pt x="5012" y="-4298"/>
                    <a:pt x="1412" y="1102"/>
                  </a:cubicBezTo>
                  <a:cubicBezTo>
                    <a:pt x="1412" y="6502"/>
                    <a:pt x="5012" y="1102"/>
                    <a:pt x="1412" y="1102"/>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576" name="Shape 576"/>
            <p:cNvSpPr/>
            <p:nvPr/>
          </p:nvSpPr>
          <p:spPr>
            <a:xfrm>
              <a:off x="11562776" y="4415778"/>
              <a:ext cx="102555" cy="167524"/>
            </a:xfrm>
            <a:custGeom>
              <a:avLst/>
              <a:gdLst/>
              <a:ahLst/>
              <a:cxnLst>
                <a:cxn ang="0">
                  <a:pos x="wd2" y="hd2"/>
                </a:cxn>
                <a:cxn ang="5400000">
                  <a:pos x="wd2" y="hd2"/>
                </a:cxn>
                <a:cxn ang="10800000">
                  <a:pos x="wd2" y="hd2"/>
                </a:cxn>
                <a:cxn ang="16200000">
                  <a:pos x="wd2" y="hd2"/>
                </a:cxn>
              </a:cxnLst>
              <a:rect l="0" t="0" r="r" b="b"/>
              <a:pathLst>
                <a:path w="19810" h="20221" extrusionOk="0">
                  <a:moveTo>
                    <a:pt x="14025" y="0"/>
                  </a:moveTo>
                  <a:cubicBezTo>
                    <a:pt x="12482" y="0"/>
                    <a:pt x="12482" y="1029"/>
                    <a:pt x="12482" y="2057"/>
                  </a:cubicBezTo>
                  <a:cubicBezTo>
                    <a:pt x="12482" y="3086"/>
                    <a:pt x="12482" y="3086"/>
                    <a:pt x="9396" y="4114"/>
                  </a:cubicBezTo>
                  <a:cubicBezTo>
                    <a:pt x="7853" y="4114"/>
                    <a:pt x="4767" y="6171"/>
                    <a:pt x="3225" y="6171"/>
                  </a:cubicBezTo>
                  <a:cubicBezTo>
                    <a:pt x="139" y="9257"/>
                    <a:pt x="-1404" y="9257"/>
                    <a:pt x="1682" y="11314"/>
                  </a:cubicBezTo>
                  <a:cubicBezTo>
                    <a:pt x="3225" y="12343"/>
                    <a:pt x="1682" y="13371"/>
                    <a:pt x="1682" y="14400"/>
                  </a:cubicBezTo>
                  <a:cubicBezTo>
                    <a:pt x="139" y="16457"/>
                    <a:pt x="1682" y="17486"/>
                    <a:pt x="3225" y="18514"/>
                  </a:cubicBezTo>
                  <a:cubicBezTo>
                    <a:pt x="6310" y="19543"/>
                    <a:pt x="9396" y="19543"/>
                    <a:pt x="10939" y="19543"/>
                  </a:cubicBezTo>
                  <a:cubicBezTo>
                    <a:pt x="15567" y="21600"/>
                    <a:pt x="12482" y="18514"/>
                    <a:pt x="10939" y="16457"/>
                  </a:cubicBezTo>
                  <a:cubicBezTo>
                    <a:pt x="10939" y="16457"/>
                    <a:pt x="10939" y="12343"/>
                    <a:pt x="14025" y="12343"/>
                  </a:cubicBezTo>
                  <a:cubicBezTo>
                    <a:pt x="15567" y="12343"/>
                    <a:pt x="15567" y="17486"/>
                    <a:pt x="17110" y="17486"/>
                  </a:cubicBezTo>
                  <a:cubicBezTo>
                    <a:pt x="17110" y="17486"/>
                    <a:pt x="18653" y="14400"/>
                    <a:pt x="18653" y="14400"/>
                  </a:cubicBezTo>
                  <a:cubicBezTo>
                    <a:pt x="20196" y="12343"/>
                    <a:pt x="20196" y="11314"/>
                    <a:pt x="18653" y="10286"/>
                  </a:cubicBezTo>
                  <a:cubicBezTo>
                    <a:pt x="18653" y="7200"/>
                    <a:pt x="18653" y="1029"/>
                    <a:pt x="14025" y="0"/>
                  </a:cubicBezTo>
                  <a:cubicBezTo>
                    <a:pt x="12482" y="0"/>
                    <a:pt x="14025" y="1029"/>
                    <a:pt x="14025" y="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577" name="Shape 577"/>
            <p:cNvSpPr/>
            <p:nvPr/>
          </p:nvSpPr>
          <p:spPr>
            <a:xfrm>
              <a:off x="11484597" y="4457679"/>
              <a:ext cx="76244" cy="79316"/>
            </a:xfrm>
            <a:custGeom>
              <a:avLst/>
              <a:gdLst/>
              <a:ahLst/>
              <a:cxnLst>
                <a:cxn ang="0">
                  <a:pos x="wd2" y="hd2"/>
                </a:cxn>
                <a:cxn ang="5400000">
                  <a:pos x="wd2" y="hd2"/>
                </a:cxn>
                <a:cxn ang="10800000">
                  <a:pos x="wd2" y="hd2"/>
                </a:cxn>
                <a:cxn ang="16200000">
                  <a:pos x="wd2" y="hd2"/>
                </a:cxn>
              </a:cxnLst>
              <a:rect l="0" t="0" r="r" b="b"/>
              <a:pathLst>
                <a:path w="17252" h="19787" extrusionOk="0">
                  <a:moveTo>
                    <a:pt x="14400" y="347"/>
                  </a:moveTo>
                  <a:cubicBezTo>
                    <a:pt x="10800" y="-1813"/>
                    <a:pt x="9000" y="6827"/>
                    <a:pt x="3600" y="6827"/>
                  </a:cubicBezTo>
                  <a:cubicBezTo>
                    <a:pt x="0" y="8987"/>
                    <a:pt x="0" y="17627"/>
                    <a:pt x="0" y="19787"/>
                  </a:cubicBezTo>
                  <a:cubicBezTo>
                    <a:pt x="1800" y="17627"/>
                    <a:pt x="1800" y="13307"/>
                    <a:pt x="3600" y="11147"/>
                  </a:cubicBezTo>
                  <a:cubicBezTo>
                    <a:pt x="3600" y="11147"/>
                    <a:pt x="7200" y="8987"/>
                    <a:pt x="7200" y="11147"/>
                  </a:cubicBezTo>
                  <a:cubicBezTo>
                    <a:pt x="7200" y="13307"/>
                    <a:pt x="10800" y="13307"/>
                    <a:pt x="10800" y="13307"/>
                  </a:cubicBezTo>
                  <a:cubicBezTo>
                    <a:pt x="12600" y="13307"/>
                    <a:pt x="12600" y="15467"/>
                    <a:pt x="14400" y="13307"/>
                  </a:cubicBezTo>
                  <a:cubicBezTo>
                    <a:pt x="14400" y="13307"/>
                    <a:pt x="14400" y="8987"/>
                    <a:pt x="14400" y="8987"/>
                  </a:cubicBezTo>
                  <a:cubicBezTo>
                    <a:pt x="16200" y="4667"/>
                    <a:pt x="19800" y="2507"/>
                    <a:pt x="14400" y="347"/>
                  </a:cubicBezTo>
                  <a:cubicBezTo>
                    <a:pt x="12600" y="347"/>
                    <a:pt x="21600" y="4667"/>
                    <a:pt x="14400" y="347"/>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578" name="Shape 578"/>
            <p:cNvSpPr/>
            <p:nvPr/>
          </p:nvSpPr>
          <p:spPr>
            <a:xfrm>
              <a:off x="11290956" y="4366712"/>
              <a:ext cx="90797" cy="101015"/>
            </a:xfrm>
            <a:custGeom>
              <a:avLst/>
              <a:gdLst/>
              <a:ahLst/>
              <a:cxnLst>
                <a:cxn ang="0">
                  <a:pos x="wd2" y="hd2"/>
                </a:cxn>
                <a:cxn ang="5400000">
                  <a:pos x="wd2" y="hd2"/>
                </a:cxn>
                <a:cxn ang="10800000">
                  <a:pos x="wd2" y="hd2"/>
                </a:cxn>
                <a:cxn ang="16200000">
                  <a:pos x="wd2" y="hd2"/>
                </a:cxn>
              </a:cxnLst>
              <a:rect l="0" t="0" r="r" b="b"/>
              <a:pathLst>
                <a:path w="20546" h="21600" extrusionOk="0">
                  <a:moveTo>
                    <a:pt x="19800" y="0"/>
                  </a:moveTo>
                  <a:cubicBezTo>
                    <a:pt x="16200" y="1800"/>
                    <a:pt x="12600" y="7200"/>
                    <a:pt x="10800" y="10800"/>
                  </a:cubicBezTo>
                  <a:cubicBezTo>
                    <a:pt x="9000" y="12600"/>
                    <a:pt x="0" y="18000"/>
                    <a:pt x="0" y="21600"/>
                  </a:cubicBezTo>
                  <a:cubicBezTo>
                    <a:pt x="0" y="21600"/>
                    <a:pt x="5400" y="19800"/>
                    <a:pt x="7200" y="18000"/>
                  </a:cubicBezTo>
                  <a:cubicBezTo>
                    <a:pt x="9000" y="18000"/>
                    <a:pt x="12600" y="14400"/>
                    <a:pt x="14400" y="12600"/>
                  </a:cubicBezTo>
                  <a:cubicBezTo>
                    <a:pt x="14400" y="9000"/>
                    <a:pt x="16200" y="7200"/>
                    <a:pt x="18000" y="5400"/>
                  </a:cubicBezTo>
                  <a:cubicBezTo>
                    <a:pt x="19800" y="5400"/>
                    <a:pt x="21600" y="0"/>
                    <a:pt x="19800" y="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579" name="Shape 579"/>
            <p:cNvSpPr/>
            <p:nvPr/>
          </p:nvSpPr>
          <p:spPr>
            <a:xfrm>
              <a:off x="11571873" y="4239723"/>
              <a:ext cx="11573" cy="8659"/>
            </a:xfrm>
            <a:custGeom>
              <a:avLst/>
              <a:gdLst/>
              <a:ahLst/>
              <a:cxnLst>
                <a:cxn ang="0">
                  <a:pos x="wd2" y="hd2"/>
                </a:cxn>
                <a:cxn ang="5400000">
                  <a:pos x="wd2" y="hd2"/>
                </a:cxn>
                <a:cxn ang="10800000">
                  <a:pos x="wd2" y="hd2"/>
                </a:cxn>
                <a:cxn ang="16200000">
                  <a:pos x="wd2" y="hd2"/>
                </a:cxn>
              </a:cxnLst>
              <a:rect l="0" t="0" r="r" b="b"/>
              <a:pathLst>
                <a:path w="15274" h="21600" extrusionOk="0">
                  <a:moveTo>
                    <a:pt x="0" y="21600"/>
                  </a:moveTo>
                  <a:cubicBezTo>
                    <a:pt x="10800" y="21600"/>
                    <a:pt x="21600" y="0"/>
                    <a:pt x="10800" y="0"/>
                  </a:cubicBezTo>
                  <a:cubicBezTo>
                    <a:pt x="0" y="0"/>
                    <a:pt x="0" y="21600"/>
                    <a:pt x="0" y="2160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580" name="Shape 580"/>
            <p:cNvSpPr/>
            <p:nvPr/>
          </p:nvSpPr>
          <p:spPr>
            <a:xfrm>
              <a:off x="10422100" y="4594573"/>
              <a:ext cx="432189" cy="480295"/>
            </a:xfrm>
            <a:custGeom>
              <a:avLst/>
              <a:gdLst/>
              <a:ahLst/>
              <a:cxnLst>
                <a:cxn ang="0">
                  <a:pos x="wd2" y="hd2"/>
                </a:cxn>
                <a:cxn ang="5400000">
                  <a:pos x="wd2" y="hd2"/>
                </a:cxn>
                <a:cxn ang="10800000">
                  <a:pos x="wd2" y="hd2"/>
                </a:cxn>
                <a:cxn ang="16200000">
                  <a:pos x="wd2" y="hd2"/>
                </a:cxn>
              </a:cxnLst>
              <a:rect l="0" t="0" r="r" b="b"/>
              <a:pathLst>
                <a:path w="20871" h="21021" extrusionOk="0">
                  <a:moveTo>
                    <a:pt x="4177" y="745"/>
                  </a:moveTo>
                  <a:cubicBezTo>
                    <a:pt x="3019" y="745"/>
                    <a:pt x="2248" y="745"/>
                    <a:pt x="1091" y="373"/>
                  </a:cubicBezTo>
                  <a:cubicBezTo>
                    <a:pt x="319" y="0"/>
                    <a:pt x="-452" y="-372"/>
                    <a:pt x="319" y="745"/>
                  </a:cubicBezTo>
                  <a:cubicBezTo>
                    <a:pt x="705" y="1490"/>
                    <a:pt x="1091" y="2607"/>
                    <a:pt x="1862" y="2980"/>
                  </a:cubicBezTo>
                  <a:cubicBezTo>
                    <a:pt x="2634" y="3352"/>
                    <a:pt x="3405" y="3725"/>
                    <a:pt x="3791" y="4469"/>
                  </a:cubicBezTo>
                  <a:cubicBezTo>
                    <a:pt x="4177" y="4842"/>
                    <a:pt x="4177" y="5587"/>
                    <a:pt x="4562" y="5959"/>
                  </a:cubicBezTo>
                  <a:cubicBezTo>
                    <a:pt x="5334" y="6331"/>
                    <a:pt x="5719" y="6331"/>
                    <a:pt x="6105" y="6704"/>
                  </a:cubicBezTo>
                  <a:cubicBezTo>
                    <a:pt x="6877" y="7449"/>
                    <a:pt x="6877" y="8566"/>
                    <a:pt x="7262" y="9311"/>
                  </a:cubicBezTo>
                  <a:cubicBezTo>
                    <a:pt x="7648" y="9683"/>
                    <a:pt x="8034" y="10056"/>
                    <a:pt x="8034" y="10056"/>
                  </a:cubicBezTo>
                  <a:cubicBezTo>
                    <a:pt x="8805" y="10800"/>
                    <a:pt x="9191" y="11173"/>
                    <a:pt x="9577" y="11918"/>
                  </a:cubicBezTo>
                  <a:cubicBezTo>
                    <a:pt x="10348" y="13035"/>
                    <a:pt x="10348" y="14152"/>
                    <a:pt x="11119" y="15269"/>
                  </a:cubicBezTo>
                  <a:cubicBezTo>
                    <a:pt x="12662" y="16387"/>
                    <a:pt x="13819" y="17876"/>
                    <a:pt x="15362" y="18994"/>
                  </a:cubicBezTo>
                  <a:cubicBezTo>
                    <a:pt x="16134" y="19738"/>
                    <a:pt x="16519" y="20111"/>
                    <a:pt x="17291" y="20856"/>
                  </a:cubicBezTo>
                  <a:cubicBezTo>
                    <a:pt x="17677" y="20856"/>
                    <a:pt x="19991" y="21228"/>
                    <a:pt x="20377" y="20856"/>
                  </a:cubicBezTo>
                  <a:cubicBezTo>
                    <a:pt x="20762" y="20483"/>
                    <a:pt x="19991" y="17504"/>
                    <a:pt x="20377" y="16759"/>
                  </a:cubicBezTo>
                  <a:cubicBezTo>
                    <a:pt x="20377" y="16387"/>
                    <a:pt x="21148" y="16387"/>
                    <a:pt x="20762" y="16014"/>
                  </a:cubicBezTo>
                  <a:cubicBezTo>
                    <a:pt x="20377" y="15642"/>
                    <a:pt x="19991" y="15269"/>
                    <a:pt x="19605" y="14897"/>
                  </a:cubicBezTo>
                  <a:cubicBezTo>
                    <a:pt x="19605" y="14897"/>
                    <a:pt x="19219" y="14525"/>
                    <a:pt x="18834" y="14525"/>
                  </a:cubicBezTo>
                  <a:cubicBezTo>
                    <a:pt x="18448" y="14525"/>
                    <a:pt x="18448" y="15269"/>
                    <a:pt x="18062" y="15269"/>
                  </a:cubicBezTo>
                  <a:cubicBezTo>
                    <a:pt x="18448" y="15269"/>
                    <a:pt x="18062" y="13780"/>
                    <a:pt x="18062" y="13780"/>
                  </a:cubicBezTo>
                  <a:cubicBezTo>
                    <a:pt x="17677" y="13407"/>
                    <a:pt x="17677" y="13407"/>
                    <a:pt x="17677" y="13035"/>
                  </a:cubicBezTo>
                  <a:cubicBezTo>
                    <a:pt x="17677" y="12662"/>
                    <a:pt x="16905" y="12290"/>
                    <a:pt x="16519" y="12290"/>
                  </a:cubicBezTo>
                  <a:cubicBezTo>
                    <a:pt x="16134" y="11918"/>
                    <a:pt x="15362" y="11545"/>
                    <a:pt x="15748" y="10800"/>
                  </a:cubicBezTo>
                  <a:cubicBezTo>
                    <a:pt x="15748" y="10800"/>
                    <a:pt x="15362" y="10428"/>
                    <a:pt x="15748" y="10428"/>
                  </a:cubicBezTo>
                  <a:cubicBezTo>
                    <a:pt x="15748" y="10056"/>
                    <a:pt x="16134" y="10428"/>
                    <a:pt x="16134" y="10056"/>
                  </a:cubicBezTo>
                  <a:cubicBezTo>
                    <a:pt x="16519" y="9311"/>
                    <a:pt x="14205" y="9311"/>
                    <a:pt x="14205" y="9683"/>
                  </a:cubicBezTo>
                  <a:cubicBezTo>
                    <a:pt x="14205" y="9311"/>
                    <a:pt x="15748" y="8938"/>
                    <a:pt x="14205" y="8938"/>
                  </a:cubicBezTo>
                  <a:cubicBezTo>
                    <a:pt x="13819" y="8938"/>
                    <a:pt x="13434" y="8566"/>
                    <a:pt x="13434" y="8566"/>
                  </a:cubicBezTo>
                  <a:cubicBezTo>
                    <a:pt x="13434" y="8194"/>
                    <a:pt x="13819" y="8194"/>
                    <a:pt x="13819" y="8194"/>
                  </a:cubicBezTo>
                  <a:cubicBezTo>
                    <a:pt x="13819" y="7821"/>
                    <a:pt x="13048" y="7821"/>
                    <a:pt x="13048" y="7821"/>
                  </a:cubicBezTo>
                  <a:cubicBezTo>
                    <a:pt x="13048" y="7821"/>
                    <a:pt x="13434" y="7449"/>
                    <a:pt x="12662" y="7449"/>
                  </a:cubicBezTo>
                  <a:cubicBezTo>
                    <a:pt x="12277" y="7076"/>
                    <a:pt x="11891" y="7076"/>
                    <a:pt x="11505" y="6704"/>
                  </a:cubicBezTo>
                  <a:cubicBezTo>
                    <a:pt x="10348" y="5214"/>
                    <a:pt x="11119" y="6704"/>
                    <a:pt x="11119" y="6704"/>
                  </a:cubicBezTo>
                  <a:cubicBezTo>
                    <a:pt x="10734" y="6704"/>
                    <a:pt x="9577" y="5587"/>
                    <a:pt x="9191" y="5587"/>
                  </a:cubicBezTo>
                  <a:cubicBezTo>
                    <a:pt x="8805" y="4842"/>
                    <a:pt x="8419" y="4097"/>
                    <a:pt x="7648" y="3725"/>
                  </a:cubicBezTo>
                  <a:cubicBezTo>
                    <a:pt x="6877" y="3352"/>
                    <a:pt x="6491" y="2980"/>
                    <a:pt x="5719" y="2235"/>
                  </a:cubicBezTo>
                  <a:cubicBezTo>
                    <a:pt x="5334" y="1862"/>
                    <a:pt x="4948" y="745"/>
                    <a:pt x="4177" y="745"/>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581" name="Shape 581"/>
            <p:cNvSpPr/>
            <p:nvPr/>
          </p:nvSpPr>
          <p:spPr>
            <a:xfrm>
              <a:off x="10498375" y="4765000"/>
              <a:ext cx="27841" cy="36013"/>
            </a:xfrm>
            <a:custGeom>
              <a:avLst/>
              <a:gdLst/>
              <a:ahLst/>
              <a:cxnLst>
                <a:cxn ang="0">
                  <a:pos x="wd2" y="hd2"/>
                </a:cxn>
                <a:cxn ang="5400000">
                  <a:pos x="wd2" y="hd2"/>
                </a:cxn>
                <a:cxn ang="10800000">
                  <a:pos x="wd2" y="hd2"/>
                </a:cxn>
                <a:cxn ang="16200000">
                  <a:pos x="wd2" y="hd2"/>
                </a:cxn>
              </a:cxnLst>
              <a:rect l="0" t="0" r="r" b="b"/>
              <a:pathLst>
                <a:path w="14699" h="17968" extrusionOk="0">
                  <a:moveTo>
                    <a:pt x="13829" y="17280"/>
                  </a:moveTo>
                  <a:cubicBezTo>
                    <a:pt x="18149" y="12960"/>
                    <a:pt x="5189" y="0"/>
                    <a:pt x="869" y="0"/>
                  </a:cubicBezTo>
                  <a:cubicBezTo>
                    <a:pt x="-3451" y="4320"/>
                    <a:pt x="9509" y="21600"/>
                    <a:pt x="13829" y="1728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582" name="Shape 582"/>
            <p:cNvSpPr/>
            <p:nvPr/>
          </p:nvSpPr>
          <p:spPr>
            <a:xfrm>
              <a:off x="10555217" y="4866014"/>
              <a:ext cx="25985" cy="36014"/>
            </a:xfrm>
            <a:custGeom>
              <a:avLst/>
              <a:gdLst/>
              <a:ahLst/>
              <a:cxnLst>
                <a:cxn ang="0">
                  <a:pos x="wd2" y="hd2"/>
                </a:cxn>
                <a:cxn ang="5400000">
                  <a:pos x="wd2" y="hd2"/>
                </a:cxn>
                <a:cxn ang="10800000">
                  <a:pos x="wd2" y="hd2"/>
                </a:cxn>
                <a:cxn ang="16200000">
                  <a:pos x="wd2" y="hd2"/>
                </a:cxn>
              </a:cxnLst>
              <a:rect l="0" t="0" r="r" b="b"/>
              <a:pathLst>
                <a:path w="14699" h="17968" extrusionOk="0">
                  <a:moveTo>
                    <a:pt x="13829" y="17280"/>
                  </a:moveTo>
                  <a:cubicBezTo>
                    <a:pt x="18149" y="12960"/>
                    <a:pt x="5189" y="0"/>
                    <a:pt x="869" y="0"/>
                  </a:cubicBezTo>
                  <a:cubicBezTo>
                    <a:pt x="-3451" y="4320"/>
                    <a:pt x="9509" y="21600"/>
                    <a:pt x="13829" y="1728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583" name="Shape 583"/>
            <p:cNvSpPr/>
            <p:nvPr/>
          </p:nvSpPr>
          <p:spPr>
            <a:xfrm>
              <a:off x="10819125" y="4897249"/>
              <a:ext cx="57275" cy="55348"/>
            </a:xfrm>
            <a:custGeom>
              <a:avLst/>
              <a:gdLst/>
              <a:ahLst/>
              <a:cxnLst>
                <a:cxn ang="0">
                  <a:pos x="wd2" y="hd2"/>
                </a:cxn>
                <a:cxn ang="5400000">
                  <a:pos x="wd2" y="hd2"/>
                </a:cxn>
                <a:cxn ang="10800000">
                  <a:pos x="wd2" y="hd2"/>
                </a:cxn>
                <a:cxn ang="16200000">
                  <a:pos x="wd2" y="hd2"/>
                </a:cxn>
              </a:cxnLst>
              <a:rect l="0" t="0" r="r" b="b"/>
              <a:pathLst>
                <a:path w="21600" h="19725" extrusionOk="0">
                  <a:moveTo>
                    <a:pt x="21600" y="19725"/>
                  </a:moveTo>
                  <a:cubicBezTo>
                    <a:pt x="21600" y="13554"/>
                    <a:pt x="15429" y="13554"/>
                    <a:pt x="15429" y="7382"/>
                  </a:cubicBezTo>
                  <a:cubicBezTo>
                    <a:pt x="15429" y="1211"/>
                    <a:pt x="6171" y="-1875"/>
                    <a:pt x="0" y="1211"/>
                  </a:cubicBezTo>
                  <a:cubicBezTo>
                    <a:pt x="0" y="4296"/>
                    <a:pt x="0" y="7382"/>
                    <a:pt x="3086" y="7382"/>
                  </a:cubicBezTo>
                  <a:cubicBezTo>
                    <a:pt x="9257" y="7382"/>
                    <a:pt x="6171" y="10468"/>
                    <a:pt x="9257" y="13554"/>
                  </a:cubicBezTo>
                  <a:cubicBezTo>
                    <a:pt x="9257" y="16639"/>
                    <a:pt x="21600" y="19725"/>
                    <a:pt x="21600" y="19725"/>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584" name="Shape 584"/>
            <p:cNvSpPr/>
            <p:nvPr/>
          </p:nvSpPr>
          <p:spPr>
            <a:xfrm>
              <a:off x="10912878" y="4935280"/>
              <a:ext cx="22503" cy="27341"/>
            </a:xfrm>
            <a:custGeom>
              <a:avLst/>
              <a:gdLst/>
              <a:ahLst/>
              <a:cxnLst>
                <a:cxn ang="0">
                  <a:pos x="wd2" y="hd2"/>
                </a:cxn>
                <a:cxn ang="5400000">
                  <a:pos x="wd2" y="hd2"/>
                </a:cxn>
                <a:cxn ang="10800000">
                  <a:pos x="wd2" y="hd2"/>
                </a:cxn>
                <a:cxn ang="16200000">
                  <a:pos x="wd2" y="hd2"/>
                </a:cxn>
              </a:cxnLst>
              <a:rect l="0" t="0" r="r" b="b"/>
              <a:pathLst>
                <a:path w="16200" h="18600" extrusionOk="0">
                  <a:moveTo>
                    <a:pt x="8100" y="16200"/>
                  </a:moveTo>
                  <a:cubicBezTo>
                    <a:pt x="-2700" y="21600"/>
                    <a:pt x="-2700" y="5400"/>
                    <a:pt x="8100" y="0"/>
                  </a:cubicBezTo>
                  <a:cubicBezTo>
                    <a:pt x="18900" y="0"/>
                    <a:pt x="18900" y="16200"/>
                    <a:pt x="8100" y="16200"/>
                  </a:cubicBezTo>
                  <a:cubicBezTo>
                    <a:pt x="2700" y="21600"/>
                    <a:pt x="13500" y="16200"/>
                    <a:pt x="8100" y="1620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585" name="Shape 585"/>
            <p:cNvSpPr/>
            <p:nvPr/>
          </p:nvSpPr>
          <p:spPr>
            <a:xfrm>
              <a:off x="10827305" y="5079586"/>
              <a:ext cx="362376" cy="117584"/>
            </a:xfrm>
            <a:custGeom>
              <a:avLst/>
              <a:gdLst/>
              <a:ahLst/>
              <a:cxnLst>
                <a:cxn ang="0">
                  <a:pos x="wd2" y="hd2"/>
                </a:cxn>
                <a:cxn ang="5400000">
                  <a:pos x="wd2" y="hd2"/>
                </a:cxn>
                <a:cxn ang="10800000">
                  <a:pos x="wd2" y="hd2"/>
                </a:cxn>
                <a:cxn ang="16200000">
                  <a:pos x="wd2" y="hd2"/>
                </a:cxn>
              </a:cxnLst>
              <a:rect l="0" t="0" r="r" b="b"/>
              <a:pathLst>
                <a:path w="21258" h="20000" extrusionOk="0">
                  <a:moveTo>
                    <a:pt x="4226" y="0"/>
                  </a:moveTo>
                  <a:cubicBezTo>
                    <a:pt x="3287" y="1440"/>
                    <a:pt x="2817" y="0"/>
                    <a:pt x="1409" y="0"/>
                  </a:cubicBezTo>
                  <a:cubicBezTo>
                    <a:pt x="1409" y="0"/>
                    <a:pt x="0" y="4320"/>
                    <a:pt x="0" y="5760"/>
                  </a:cubicBezTo>
                  <a:cubicBezTo>
                    <a:pt x="0" y="7200"/>
                    <a:pt x="1878" y="5760"/>
                    <a:pt x="2348" y="8640"/>
                  </a:cubicBezTo>
                  <a:cubicBezTo>
                    <a:pt x="2817" y="11520"/>
                    <a:pt x="4226" y="11520"/>
                    <a:pt x="5165" y="12960"/>
                  </a:cubicBezTo>
                  <a:cubicBezTo>
                    <a:pt x="6104" y="12960"/>
                    <a:pt x="6574" y="12960"/>
                    <a:pt x="7043" y="12960"/>
                  </a:cubicBezTo>
                  <a:cubicBezTo>
                    <a:pt x="8452" y="12960"/>
                    <a:pt x="9861" y="14400"/>
                    <a:pt x="11270" y="15840"/>
                  </a:cubicBezTo>
                  <a:cubicBezTo>
                    <a:pt x="13617" y="17280"/>
                    <a:pt x="16435" y="15840"/>
                    <a:pt x="18783" y="18720"/>
                  </a:cubicBezTo>
                  <a:cubicBezTo>
                    <a:pt x="19252" y="18720"/>
                    <a:pt x="20661" y="21600"/>
                    <a:pt x="21130" y="18720"/>
                  </a:cubicBezTo>
                  <a:cubicBezTo>
                    <a:pt x="21600" y="18720"/>
                    <a:pt x="20661" y="12960"/>
                    <a:pt x="20191" y="12960"/>
                  </a:cubicBezTo>
                  <a:cubicBezTo>
                    <a:pt x="19722" y="11520"/>
                    <a:pt x="19722" y="12960"/>
                    <a:pt x="19252" y="12960"/>
                  </a:cubicBezTo>
                  <a:cubicBezTo>
                    <a:pt x="18313" y="14400"/>
                    <a:pt x="17843" y="12960"/>
                    <a:pt x="17374" y="12960"/>
                  </a:cubicBezTo>
                  <a:cubicBezTo>
                    <a:pt x="16904" y="11520"/>
                    <a:pt x="16904" y="10080"/>
                    <a:pt x="16435" y="8640"/>
                  </a:cubicBezTo>
                  <a:cubicBezTo>
                    <a:pt x="16435" y="7200"/>
                    <a:pt x="15496" y="7200"/>
                    <a:pt x="15026" y="5760"/>
                  </a:cubicBezTo>
                  <a:cubicBezTo>
                    <a:pt x="14557" y="5760"/>
                    <a:pt x="13148" y="4320"/>
                    <a:pt x="12678" y="4320"/>
                  </a:cubicBezTo>
                  <a:cubicBezTo>
                    <a:pt x="12209" y="4320"/>
                    <a:pt x="11739" y="5760"/>
                    <a:pt x="11739" y="5760"/>
                  </a:cubicBezTo>
                  <a:cubicBezTo>
                    <a:pt x="11270" y="7200"/>
                    <a:pt x="10800" y="7200"/>
                    <a:pt x="9861" y="7200"/>
                  </a:cubicBezTo>
                  <a:cubicBezTo>
                    <a:pt x="8922" y="7200"/>
                    <a:pt x="7983" y="5760"/>
                    <a:pt x="7043" y="4320"/>
                  </a:cubicBezTo>
                  <a:cubicBezTo>
                    <a:pt x="6574" y="2880"/>
                    <a:pt x="5635" y="2880"/>
                    <a:pt x="5165" y="2880"/>
                  </a:cubicBezTo>
                  <a:cubicBezTo>
                    <a:pt x="5165" y="2880"/>
                    <a:pt x="4696" y="0"/>
                    <a:pt x="4226" y="0"/>
                  </a:cubicBezTo>
                  <a:cubicBezTo>
                    <a:pt x="3757" y="1440"/>
                    <a:pt x="4696" y="0"/>
                    <a:pt x="4226" y="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586" name="Shape 586"/>
            <p:cNvSpPr/>
            <p:nvPr/>
          </p:nvSpPr>
          <p:spPr>
            <a:xfrm>
              <a:off x="11117744" y="5117630"/>
              <a:ext cx="45028" cy="19678"/>
            </a:xfrm>
            <a:custGeom>
              <a:avLst/>
              <a:gdLst/>
              <a:ahLst/>
              <a:cxnLst>
                <a:cxn ang="0">
                  <a:pos x="wd2" y="hd2"/>
                </a:cxn>
                <a:cxn ang="5400000">
                  <a:pos x="wd2" y="hd2"/>
                </a:cxn>
                <a:cxn ang="10800000">
                  <a:pos x="wd2" y="hd2"/>
                </a:cxn>
                <a:cxn ang="16200000">
                  <a:pos x="wd2" y="hd2"/>
                </a:cxn>
              </a:cxnLst>
              <a:rect l="0" t="0" r="r" b="b"/>
              <a:pathLst>
                <a:path w="15503" h="16362" extrusionOk="0">
                  <a:moveTo>
                    <a:pt x="2003" y="16362"/>
                  </a:moveTo>
                  <a:cubicBezTo>
                    <a:pt x="-6097" y="9162"/>
                    <a:pt x="12803" y="-5238"/>
                    <a:pt x="15503" y="1962"/>
                  </a:cubicBezTo>
                  <a:cubicBezTo>
                    <a:pt x="15503" y="9162"/>
                    <a:pt x="4703" y="16362"/>
                    <a:pt x="2003" y="16362"/>
                  </a:cubicBezTo>
                  <a:cubicBezTo>
                    <a:pt x="-697" y="16362"/>
                    <a:pt x="4703" y="16362"/>
                    <a:pt x="2003" y="16362"/>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587" name="Shape 587"/>
            <p:cNvSpPr/>
            <p:nvPr/>
          </p:nvSpPr>
          <p:spPr>
            <a:xfrm>
              <a:off x="11193267" y="5171941"/>
              <a:ext cx="34087" cy="34635"/>
            </a:xfrm>
            <a:custGeom>
              <a:avLst/>
              <a:gdLst/>
              <a:ahLst/>
              <a:cxnLst>
                <a:cxn ang="0">
                  <a:pos x="wd2" y="hd2"/>
                </a:cxn>
                <a:cxn ang="5400000">
                  <a:pos x="wd2" y="hd2"/>
                </a:cxn>
                <a:cxn ang="10800000">
                  <a:pos x="wd2" y="hd2"/>
                </a:cxn>
                <a:cxn ang="16200000">
                  <a:pos x="wd2" y="hd2"/>
                </a:cxn>
              </a:cxnLst>
              <a:rect l="0" t="0" r="r" b="b"/>
              <a:pathLst>
                <a:path w="14997" h="21600" extrusionOk="0">
                  <a:moveTo>
                    <a:pt x="8181" y="0"/>
                  </a:moveTo>
                  <a:cubicBezTo>
                    <a:pt x="4581" y="0"/>
                    <a:pt x="-2619" y="0"/>
                    <a:pt x="981" y="5400"/>
                  </a:cubicBezTo>
                  <a:cubicBezTo>
                    <a:pt x="981" y="5400"/>
                    <a:pt x="8181" y="21600"/>
                    <a:pt x="8181" y="21600"/>
                  </a:cubicBezTo>
                  <a:cubicBezTo>
                    <a:pt x="15381" y="21600"/>
                    <a:pt x="18981" y="0"/>
                    <a:pt x="8181" y="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588" name="Shape 588"/>
            <p:cNvSpPr/>
            <p:nvPr/>
          </p:nvSpPr>
          <p:spPr>
            <a:xfrm>
              <a:off x="11241909" y="5180598"/>
              <a:ext cx="28442" cy="21166"/>
            </a:xfrm>
            <a:custGeom>
              <a:avLst/>
              <a:gdLst/>
              <a:ahLst/>
              <a:cxnLst>
                <a:cxn ang="0">
                  <a:pos x="wd2" y="hd2"/>
                </a:cxn>
                <a:cxn ang="5400000">
                  <a:pos x="wd2" y="hd2"/>
                </a:cxn>
                <a:cxn ang="10800000">
                  <a:pos x="wd2" y="hd2"/>
                </a:cxn>
                <a:cxn ang="16200000">
                  <a:pos x="wd2" y="hd2"/>
                </a:cxn>
              </a:cxnLst>
              <a:rect l="0" t="0" r="r" b="b"/>
              <a:pathLst>
                <a:path w="16090" h="17600" extrusionOk="0">
                  <a:moveTo>
                    <a:pt x="14170" y="7200"/>
                  </a:moveTo>
                  <a:cubicBezTo>
                    <a:pt x="14170" y="7200"/>
                    <a:pt x="9850" y="0"/>
                    <a:pt x="5530" y="0"/>
                  </a:cubicBezTo>
                  <a:cubicBezTo>
                    <a:pt x="5530" y="7200"/>
                    <a:pt x="-3110" y="14400"/>
                    <a:pt x="1210" y="14400"/>
                  </a:cubicBezTo>
                  <a:cubicBezTo>
                    <a:pt x="1210" y="14400"/>
                    <a:pt x="5530" y="21600"/>
                    <a:pt x="5530" y="14400"/>
                  </a:cubicBezTo>
                  <a:cubicBezTo>
                    <a:pt x="9850" y="14400"/>
                    <a:pt x="18490" y="14400"/>
                    <a:pt x="14170" y="7200"/>
                  </a:cubicBezTo>
                  <a:cubicBezTo>
                    <a:pt x="14170" y="7200"/>
                    <a:pt x="18490" y="14400"/>
                    <a:pt x="14170" y="720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589" name="Shape 589"/>
            <p:cNvSpPr/>
            <p:nvPr/>
          </p:nvSpPr>
          <p:spPr>
            <a:xfrm>
              <a:off x="11273325" y="5182762"/>
              <a:ext cx="44469" cy="32471"/>
            </a:xfrm>
            <a:custGeom>
              <a:avLst/>
              <a:gdLst/>
              <a:ahLst/>
              <a:cxnLst>
                <a:cxn ang="0">
                  <a:pos x="wd2" y="hd2"/>
                </a:cxn>
                <a:cxn ang="5400000">
                  <a:pos x="wd2" y="hd2"/>
                </a:cxn>
                <a:cxn ang="10800000">
                  <a:pos x="wd2" y="hd2"/>
                </a:cxn>
                <a:cxn ang="16200000">
                  <a:pos x="wd2" y="hd2"/>
                </a:cxn>
              </a:cxnLst>
              <a:rect l="0" t="0" r="r" b="b"/>
              <a:pathLst>
                <a:path w="16770" h="20250" extrusionOk="0">
                  <a:moveTo>
                    <a:pt x="3563" y="4050"/>
                  </a:moveTo>
                  <a:cubicBezTo>
                    <a:pt x="478" y="9450"/>
                    <a:pt x="-2608" y="20250"/>
                    <a:pt x="3563" y="20250"/>
                  </a:cubicBezTo>
                  <a:cubicBezTo>
                    <a:pt x="9735" y="20250"/>
                    <a:pt x="12821" y="20250"/>
                    <a:pt x="15906" y="14850"/>
                  </a:cubicBezTo>
                  <a:cubicBezTo>
                    <a:pt x="18992" y="14850"/>
                    <a:pt x="12821" y="9450"/>
                    <a:pt x="12821" y="4050"/>
                  </a:cubicBezTo>
                  <a:cubicBezTo>
                    <a:pt x="9735" y="-1350"/>
                    <a:pt x="6649" y="-1350"/>
                    <a:pt x="3563" y="405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590" name="Shape 590"/>
            <p:cNvSpPr/>
            <p:nvPr/>
          </p:nvSpPr>
          <p:spPr>
            <a:xfrm>
              <a:off x="11307318" y="5171941"/>
              <a:ext cx="63412" cy="38224"/>
            </a:xfrm>
            <a:custGeom>
              <a:avLst/>
              <a:gdLst/>
              <a:ahLst/>
              <a:cxnLst>
                <a:cxn ang="0">
                  <a:pos x="wd2" y="hd2"/>
                </a:cxn>
                <a:cxn ang="5400000">
                  <a:pos x="wd2" y="hd2"/>
                </a:cxn>
                <a:cxn ang="10800000">
                  <a:pos x="wd2" y="hd2"/>
                </a:cxn>
                <a:cxn ang="16200000">
                  <a:pos x="wd2" y="hd2"/>
                </a:cxn>
              </a:cxnLst>
              <a:rect l="0" t="0" r="r" b="b"/>
              <a:pathLst>
                <a:path w="20925" h="19069" extrusionOk="0">
                  <a:moveTo>
                    <a:pt x="2700" y="0"/>
                  </a:moveTo>
                  <a:cubicBezTo>
                    <a:pt x="0" y="0"/>
                    <a:pt x="0" y="0"/>
                    <a:pt x="0" y="4320"/>
                  </a:cubicBezTo>
                  <a:cubicBezTo>
                    <a:pt x="0" y="4320"/>
                    <a:pt x="5400" y="4320"/>
                    <a:pt x="5400" y="8640"/>
                  </a:cubicBezTo>
                  <a:cubicBezTo>
                    <a:pt x="5400" y="8640"/>
                    <a:pt x="5400" y="12960"/>
                    <a:pt x="5400" y="12960"/>
                  </a:cubicBezTo>
                  <a:cubicBezTo>
                    <a:pt x="5400" y="17280"/>
                    <a:pt x="16200" y="21600"/>
                    <a:pt x="18900" y="17280"/>
                  </a:cubicBezTo>
                  <a:cubicBezTo>
                    <a:pt x="21600" y="12960"/>
                    <a:pt x="21600" y="8640"/>
                    <a:pt x="18900" y="4320"/>
                  </a:cubicBezTo>
                  <a:cubicBezTo>
                    <a:pt x="13500" y="4320"/>
                    <a:pt x="8100" y="4320"/>
                    <a:pt x="2700" y="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591" name="Shape 591"/>
            <p:cNvSpPr/>
            <p:nvPr/>
          </p:nvSpPr>
          <p:spPr>
            <a:xfrm>
              <a:off x="11394597" y="5180598"/>
              <a:ext cx="98185" cy="25016"/>
            </a:xfrm>
            <a:custGeom>
              <a:avLst/>
              <a:gdLst/>
              <a:ahLst/>
              <a:cxnLst>
                <a:cxn ang="0">
                  <a:pos x="wd2" y="hd2"/>
                </a:cxn>
                <a:cxn ang="5400000">
                  <a:pos x="wd2" y="hd2"/>
                </a:cxn>
                <a:cxn ang="10800000">
                  <a:pos x="wd2" y="hd2"/>
                </a:cxn>
                <a:cxn ang="16200000">
                  <a:pos x="wd2" y="hd2"/>
                </a:cxn>
              </a:cxnLst>
              <a:rect l="0" t="0" r="r" b="b"/>
              <a:pathLst>
                <a:path w="21600" h="15600" extrusionOk="0">
                  <a:moveTo>
                    <a:pt x="3600" y="0"/>
                  </a:moveTo>
                  <a:cubicBezTo>
                    <a:pt x="3600" y="0"/>
                    <a:pt x="0" y="5400"/>
                    <a:pt x="0" y="10800"/>
                  </a:cubicBezTo>
                  <a:cubicBezTo>
                    <a:pt x="0" y="10800"/>
                    <a:pt x="19800" y="21600"/>
                    <a:pt x="21600" y="10800"/>
                  </a:cubicBezTo>
                  <a:cubicBezTo>
                    <a:pt x="21600" y="5400"/>
                    <a:pt x="16200" y="10800"/>
                    <a:pt x="16200" y="10800"/>
                  </a:cubicBezTo>
                  <a:cubicBezTo>
                    <a:pt x="12600" y="10800"/>
                    <a:pt x="7200" y="5400"/>
                    <a:pt x="3600" y="0"/>
                  </a:cubicBezTo>
                  <a:cubicBezTo>
                    <a:pt x="3600" y="0"/>
                    <a:pt x="5400" y="0"/>
                    <a:pt x="3600" y="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592" name="Shape 592"/>
            <p:cNvSpPr/>
            <p:nvPr/>
          </p:nvSpPr>
          <p:spPr>
            <a:xfrm>
              <a:off x="11364594" y="5229664"/>
              <a:ext cx="67912" cy="38169"/>
            </a:xfrm>
            <a:custGeom>
              <a:avLst/>
              <a:gdLst/>
              <a:ahLst/>
              <a:cxnLst>
                <a:cxn ang="0">
                  <a:pos x="wd2" y="hd2"/>
                </a:cxn>
                <a:cxn ang="5400000">
                  <a:pos x="wd2" y="hd2"/>
                </a:cxn>
                <a:cxn ang="10800000">
                  <a:pos x="wd2" y="hd2"/>
                </a:cxn>
                <a:cxn ang="16200000">
                  <a:pos x="wd2" y="hd2"/>
                </a:cxn>
              </a:cxnLst>
              <a:rect l="0" t="0" r="r" b="b"/>
              <a:pathLst>
                <a:path w="16807" h="15869" extrusionOk="0">
                  <a:moveTo>
                    <a:pt x="0" y="0"/>
                  </a:moveTo>
                  <a:cubicBezTo>
                    <a:pt x="1964" y="0"/>
                    <a:pt x="13745" y="21600"/>
                    <a:pt x="15709" y="14400"/>
                  </a:cubicBezTo>
                  <a:cubicBezTo>
                    <a:pt x="21600" y="3600"/>
                    <a:pt x="1964" y="0"/>
                    <a:pt x="0" y="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593" name="Shape 593"/>
            <p:cNvSpPr/>
            <p:nvPr/>
          </p:nvSpPr>
          <p:spPr>
            <a:xfrm>
              <a:off x="11652507" y="4958369"/>
              <a:ext cx="31922" cy="29826"/>
            </a:xfrm>
            <a:custGeom>
              <a:avLst/>
              <a:gdLst/>
              <a:ahLst/>
              <a:cxnLst>
                <a:cxn ang="0">
                  <a:pos x="wd2" y="hd2"/>
                </a:cxn>
                <a:cxn ang="5400000">
                  <a:pos x="wd2" y="hd2"/>
                </a:cxn>
                <a:cxn ang="10800000">
                  <a:pos x="wd2" y="hd2"/>
                </a:cxn>
                <a:cxn ang="16200000">
                  <a:pos x="wd2" y="hd2"/>
                </a:cxn>
              </a:cxnLst>
              <a:rect l="0" t="0" r="r" b="b"/>
              <a:pathLst>
                <a:path w="14046" h="18600" extrusionOk="0">
                  <a:moveTo>
                    <a:pt x="6521" y="16200"/>
                  </a:moveTo>
                  <a:cubicBezTo>
                    <a:pt x="-4279" y="21600"/>
                    <a:pt x="-679" y="0"/>
                    <a:pt x="10121" y="0"/>
                  </a:cubicBezTo>
                  <a:cubicBezTo>
                    <a:pt x="17321" y="0"/>
                    <a:pt x="13721" y="16200"/>
                    <a:pt x="6521" y="16200"/>
                  </a:cubicBezTo>
                  <a:cubicBezTo>
                    <a:pt x="2921" y="21600"/>
                    <a:pt x="13721" y="16200"/>
                    <a:pt x="6521" y="1620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594" name="Shape 594"/>
            <p:cNvSpPr/>
            <p:nvPr/>
          </p:nvSpPr>
          <p:spPr>
            <a:xfrm>
              <a:off x="11729288" y="4952598"/>
              <a:ext cx="115321" cy="40407"/>
            </a:xfrm>
            <a:custGeom>
              <a:avLst/>
              <a:gdLst/>
              <a:ahLst/>
              <a:cxnLst>
                <a:cxn ang="0">
                  <a:pos x="wd2" y="hd2"/>
                </a:cxn>
                <a:cxn ang="5400000">
                  <a:pos x="wd2" y="hd2"/>
                </a:cxn>
                <a:cxn ang="10800000">
                  <a:pos x="wd2" y="hd2"/>
                </a:cxn>
                <a:cxn ang="16200000">
                  <a:pos x="wd2" y="hd2"/>
                </a:cxn>
              </a:cxnLst>
              <a:rect l="0" t="0" r="r" b="b"/>
              <a:pathLst>
                <a:path w="20756" h="21600" extrusionOk="0">
                  <a:moveTo>
                    <a:pt x="2036" y="12960"/>
                  </a:moveTo>
                  <a:cubicBezTo>
                    <a:pt x="596" y="12960"/>
                    <a:pt x="-844" y="8640"/>
                    <a:pt x="596" y="4320"/>
                  </a:cubicBezTo>
                  <a:cubicBezTo>
                    <a:pt x="2036" y="0"/>
                    <a:pt x="3476" y="0"/>
                    <a:pt x="6356" y="0"/>
                  </a:cubicBezTo>
                  <a:cubicBezTo>
                    <a:pt x="10676" y="0"/>
                    <a:pt x="13556" y="0"/>
                    <a:pt x="17876" y="8640"/>
                  </a:cubicBezTo>
                  <a:cubicBezTo>
                    <a:pt x="19316" y="12960"/>
                    <a:pt x="20756" y="17280"/>
                    <a:pt x="20756" y="21600"/>
                  </a:cubicBezTo>
                  <a:cubicBezTo>
                    <a:pt x="19316" y="21600"/>
                    <a:pt x="14996" y="12960"/>
                    <a:pt x="14996" y="12960"/>
                  </a:cubicBezTo>
                  <a:cubicBezTo>
                    <a:pt x="10676" y="8640"/>
                    <a:pt x="6356" y="12960"/>
                    <a:pt x="2036" y="12960"/>
                  </a:cubicBezTo>
                  <a:cubicBezTo>
                    <a:pt x="596" y="12960"/>
                    <a:pt x="3476" y="12960"/>
                    <a:pt x="2036" y="1296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595" name="Shape 595"/>
            <p:cNvSpPr/>
            <p:nvPr/>
          </p:nvSpPr>
          <p:spPr>
            <a:xfrm>
              <a:off x="11359156" y="4763469"/>
              <a:ext cx="253628" cy="298800"/>
            </a:xfrm>
            <a:custGeom>
              <a:avLst/>
              <a:gdLst/>
              <a:ahLst/>
              <a:cxnLst>
                <a:cxn ang="0">
                  <a:pos x="wd2" y="hd2"/>
                </a:cxn>
                <a:cxn ang="5400000">
                  <a:pos x="wd2" y="hd2"/>
                </a:cxn>
                <a:cxn ang="10800000">
                  <a:pos x="wd2" y="hd2"/>
                </a:cxn>
                <a:cxn ang="16200000">
                  <a:pos x="wd2" y="hd2"/>
                </a:cxn>
              </a:cxnLst>
              <a:rect l="0" t="0" r="r" b="b"/>
              <a:pathLst>
                <a:path w="21368" h="21096" extrusionOk="0">
                  <a:moveTo>
                    <a:pt x="8543" y="18696"/>
                  </a:moveTo>
                  <a:cubicBezTo>
                    <a:pt x="8543" y="18096"/>
                    <a:pt x="9218" y="18096"/>
                    <a:pt x="9218" y="17496"/>
                  </a:cubicBezTo>
                  <a:cubicBezTo>
                    <a:pt x="9218" y="16896"/>
                    <a:pt x="7868" y="16296"/>
                    <a:pt x="7193" y="16296"/>
                  </a:cubicBezTo>
                  <a:cubicBezTo>
                    <a:pt x="6518" y="15096"/>
                    <a:pt x="7868" y="14496"/>
                    <a:pt x="7868" y="13296"/>
                  </a:cubicBezTo>
                  <a:cubicBezTo>
                    <a:pt x="7868" y="12696"/>
                    <a:pt x="5168" y="12696"/>
                    <a:pt x="5168" y="13296"/>
                  </a:cubicBezTo>
                  <a:cubicBezTo>
                    <a:pt x="4493" y="14496"/>
                    <a:pt x="5168" y="15696"/>
                    <a:pt x="5168" y="16896"/>
                  </a:cubicBezTo>
                  <a:cubicBezTo>
                    <a:pt x="4493" y="16896"/>
                    <a:pt x="5168" y="17496"/>
                    <a:pt x="5168" y="17496"/>
                  </a:cubicBezTo>
                  <a:cubicBezTo>
                    <a:pt x="5168" y="18696"/>
                    <a:pt x="4493" y="19296"/>
                    <a:pt x="4493" y="19896"/>
                  </a:cubicBezTo>
                  <a:cubicBezTo>
                    <a:pt x="3818" y="21096"/>
                    <a:pt x="4493" y="21096"/>
                    <a:pt x="2468" y="21096"/>
                  </a:cubicBezTo>
                  <a:cubicBezTo>
                    <a:pt x="443" y="21096"/>
                    <a:pt x="2468" y="18696"/>
                    <a:pt x="2468" y="18096"/>
                  </a:cubicBezTo>
                  <a:cubicBezTo>
                    <a:pt x="3143" y="17496"/>
                    <a:pt x="2468" y="15696"/>
                    <a:pt x="1118" y="15096"/>
                  </a:cubicBezTo>
                  <a:cubicBezTo>
                    <a:pt x="-232" y="14496"/>
                    <a:pt x="-232" y="13296"/>
                    <a:pt x="443" y="12096"/>
                  </a:cubicBezTo>
                  <a:cubicBezTo>
                    <a:pt x="1118" y="10896"/>
                    <a:pt x="1118" y="9096"/>
                    <a:pt x="1793" y="7896"/>
                  </a:cubicBezTo>
                  <a:cubicBezTo>
                    <a:pt x="3143" y="6096"/>
                    <a:pt x="2468" y="2496"/>
                    <a:pt x="5843" y="2496"/>
                  </a:cubicBezTo>
                  <a:cubicBezTo>
                    <a:pt x="6518" y="2496"/>
                    <a:pt x="5843" y="696"/>
                    <a:pt x="7193" y="696"/>
                  </a:cubicBezTo>
                  <a:cubicBezTo>
                    <a:pt x="9218" y="1296"/>
                    <a:pt x="10568" y="1896"/>
                    <a:pt x="11918" y="1896"/>
                  </a:cubicBezTo>
                  <a:cubicBezTo>
                    <a:pt x="13268" y="1896"/>
                    <a:pt x="15293" y="2496"/>
                    <a:pt x="16643" y="1896"/>
                  </a:cubicBezTo>
                  <a:cubicBezTo>
                    <a:pt x="17318" y="1896"/>
                    <a:pt x="21368" y="-504"/>
                    <a:pt x="21368" y="96"/>
                  </a:cubicBezTo>
                  <a:cubicBezTo>
                    <a:pt x="21368" y="696"/>
                    <a:pt x="19343" y="2496"/>
                    <a:pt x="19343" y="3096"/>
                  </a:cubicBezTo>
                  <a:cubicBezTo>
                    <a:pt x="17993" y="3696"/>
                    <a:pt x="16643" y="3696"/>
                    <a:pt x="15293" y="3696"/>
                  </a:cubicBezTo>
                  <a:cubicBezTo>
                    <a:pt x="11918" y="3096"/>
                    <a:pt x="9218" y="3696"/>
                    <a:pt x="6518" y="3696"/>
                  </a:cubicBezTo>
                  <a:cubicBezTo>
                    <a:pt x="4493" y="3096"/>
                    <a:pt x="3818" y="3696"/>
                    <a:pt x="3818" y="5496"/>
                  </a:cubicBezTo>
                  <a:cubicBezTo>
                    <a:pt x="3818" y="7296"/>
                    <a:pt x="5843" y="7296"/>
                    <a:pt x="6518" y="8496"/>
                  </a:cubicBezTo>
                  <a:cubicBezTo>
                    <a:pt x="7193" y="9696"/>
                    <a:pt x="7868" y="8496"/>
                    <a:pt x="8543" y="7896"/>
                  </a:cubicBezTo>
                  <a:cubicBezTo>
                    <a:pt x="8543" y="7296"/>
                    <a:pt x="13268" y="6696"/>
                    <a:pt x="13268" y="7296"/>
                  </a:cubicBezTo>
                  <a:cubicBezTo>
                    <a:pt x="13943" y="7296"/>
                    <a:pt x="11918" y="9096"/>
                    <a:pt x="11243" y="9096"/>
                  </a:cubicBezTo>
                  <a:cubicBezTo>
                    <a:pt x="9893" y="10296"/>
                    <a:pt x="9893" y="10296"/>
                    <a:pt x="8543" y="9696"/>
                  </a:cubicBezTo>
                  <a:cubicBezTo>
                    <a:pt x="8543" y="9696"/>
                    <a:pt x="9218" y="11496"/>
                    <a:pt x="9218" y="11496"/>
                  </a:cubicBezTo>
                  <a:cubicBezTo>
                    <a:pt x="9893" y="12096"/>
                    <a:pt x="11918" y="13296"/>
                    <a:pt x="11918" y="14496"/>
                  </a:cubicBezTo>
                  <a:cubicBezTo>
                    <a:pt x="11918" y="15096"/>
                    <a:pt x="11918" y="15696"/>
                    <a:pt x="12593" y="16296"/>
                  </a:cubicBezTo>
                  <a:cubicBezTo>
                    <a:pt x="12593" y="16296"/>
                    <a:pt x="13943" y="17496"/>
                    <a:pt x="14618" y="17496"/>
                  </a:cubicBezTo>
                  <a:cubicBezTo>
                    <a:pt x="13268" y="18096"/>
                    <a:pt x="9893" y="19296"/>
                    <a:pt x="8543" y="18696"/>
                  </a:cubicBezTo>
                  <a:cubicBezTo>
                    <a:pt x="8543" y="18096"/>
                    <a:pt x="9218" y="19296"/>
                    <a:pt x="8543" y="18696"/>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596" name="Shape 596"/>
            <p:cNvSpPr/>
            <p:nvPr/>
          </p:nvSpPr>
          <p:spPr>
            <a:xfrm>
              <a:off x="11700056" y="4739021"/>
              <a:ext cx="57026" cy="126990"/>
            </a:xfrm>
            <a:custGeom>
              <a:avLst/>
              <a:gdLst/>
              <a:ahLst/>
              <a:cxnLst>
                <a:cxn ang="0">
                  <a:pos x="wd2" y="hd2"/>
                </a:cxn>
                <a:cxn ang="5400000">
                  <a:pos x="wd2" y="hd2"/>
                </a:cxn>
                <a:cxn ang="10800000">
                  <a:pos x="wd2" y="hd2"/>
                </a:cxn>
                <a:cxn ang="16200000">
                  <a:pos x="wd2" y="hd2"/>
                </a:cxn>
              </a:cxnLst>
              <a:rect l="0" t="0" r="r" b="b"/>
              <a:pathLst>
                <a:path w="19636" h="21600" extrusionOk="0">
                  <a:moveTo>
                    <a:pt x="8100" y="2880"/>
                  </a:moveTo>
                  <a:cubicBezTo>
                    <a:pt x="8100" y="1440"/>
                    <a:pt x="8100" y="1440"/>
                    <a:pt x="8100" y="0"/>
                  </a:cubicBezTo>
                  <a:cubicBezTo>
                    <a:pt x="5400" y="0"/>
                    <a:pt x="0" y="4320"/>
                    <a:pt x="0" y="5760"/>
                  </a:cubicBezTo>
                  <a:cubicBezTo>
                    <a:pt x="0" y="7200"/>
                    <a:pt x="2700" y="8640"/>
                    <a:pt x="2700" y="11520"/>
                  </a:cubicBezTo>
                  <a:cubicBezTo>
                    <a:pt x="2700" y="12960"/>
                    <a:pt x="2700" y="15840"/>
                    <a:pt x="5400" y="17280"/>
                  </a:cubicBezTo>
                  <a:cubicBezTo>
                    <a:pt x="5400" y="17280"/>
                    <a:pt x="13500" y="21600"/>
                    <a:pt x="13500" y="21600"/>
                  </a:cubicBezTo>
                  <a:cubicBezTo>
                    <a:pt x="13500" y="21600"/>
                    <a:pt x="10800" y="18720"/>
                    <a:pt x="10800" y="18720"/>
                  </a:cubicBezTo>
                  <a:cubicBezTo>
                    <a:pt x="8100" y="17280"/>
                    <a:pt x="8100" y="14400"/>
                    <a:pt x="8100" y="12960"/>
                  </a:cubicBezTo>
                  <a:cubicBezTo>
                    <a:pt x="8100" y="11520"/>
                    <a:pt x="18900" y="12960"/>
                    <a:pt x="18900" y="12960"/>
                  </a:cubicBezTo>
                  <a:cubicBezTo>
                    <a:pt x="21600" y="12960"/>
                    <a:pt x="16200" y="11520"/>
                    <a:pt x="13500" y="10080"/>
                  </a:cubicBezTo>
                  <a:cubicBezTo>
                    <a:pt x="13500" y="10080"/>
                    <a:pt x="16200" y="8640"/>
                    <a:pt x="16200" y="7200"/>
                  </a:cubicBezTo>
                  <a:cubicBezTo>
                    <a:pt x="18900" y="1440"/>
                    <a:pt x="8100" y="8640"/>
                    <a:pt x="5400" y="8640"/>
                  </a:cubicBezTo>
                  <a:cubicBezTo>
                    <a:pt x="5400" y="8640"/>
                    <a:pt x="10800" y="4320"/>
                    <a:pt x="8100" y="2880"/>
                  </a:cubicBezTo>
                  <a:cubicBezTo>
                    <a:pt x="8100" y="1440"/>
                    <a:pt x="10800" y="4320"/>
                    <a:pt x="8100" y="288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597" name="Shape 597"/>
            <p:cNvSpPr/>
            <p:nvPr/>
          </p:nvSpPr>
          <p:spPr>
            <a:xfrm>
              <a:off x="11737047" y="4721706"/>
              <a:ext cx="13300" cy="17319"/>
            </a:xfrm>
            <a:custGeom>
              <a:avLst/>
              <a:gdLst/>
              <a:ahLst/>
              <a:cxnLst>
                <a:cxn ang="0">
                  <a:pos x="wd2" y="hd2"/>
                </a:cxn>
                <a:cxn ang="5400000">
                  <a:pos x="wd2" y="hd2"/>
                </a:cxn>
                <a:cxn ang="10800000">
                  <a:pos x="wd2" y="hd2"/>
                </a:cxn>
                <a:cxn ang="16200000">
                  <a:pos x="wd2" y="hd2"/>
                </a:cxn>
              </a:cxnLst>
              <a:rect l="0" t="0" r="r" b="b"/>
              <a:pathLst>
                <a:path w="13165" h="21600" extrusionOk="0">
                  <a:moveTo>
                    <a:pt x="2982" y="21600"/>
                  </a:moveTo>
                  <a:cubicBezTo>
                    <a:pt x="-4218" y="21600"/>
                    <a:pt x="2982" y="0"/>
                    <a:pt x="10182" y="0"/>
                  </a:cubicBezTo>
                  <a:cubicBezTo>
                    <a:pt x="17382" y="0"/>
                    <a:pt x="10182" y="21600"/>
                    <a:pt x="2982" y="2160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598" name="Shape 598"/>
            <p:cNvSpPr/>
            <p:nvPr/>
          </p:nvSpPr>
          <p:spPr>
            <a:xfrm>
              <a:off x="11820062" y="4833543"/>
              <a:ext cx="38185" cy="10344"/>
            </a:xfrm>
            <a:custGeom>
              <a:avLst/>
              <a:gdLst/>
              <a:ahLst/>
              <a:cxnLst>
                <a:cxn ang="0">
                  <a:pos x="wd2" y="hd2"/>
                </a:cxn>
                <a:cxn ang="5400000">
                  <a:pos x="wd2" y="hd2"/>
                </a:cxn>
                <a:cxn ang="10800000">
                  <a:pos x="wd2" y="hd2"/>
                </a:cxn>
                <a:cxn ang="16200000">
                  <a:pos x="wd2" y="hd2"/>
                </a:cxn>
              </a:cxnLst>
              <a:rect l="0" t="0" r="r" b="b"/>
              <a:pathLst>
                <a:path w="21600" h="12900" extrusionOk="0">
                  <a:moveTo>
                    <a:pt x="21600" y="8100"/>
                  </a:moveTo>
                  <a:cubicBezTo>
                    <a:pt x="21600" y="-2700"/>
                    <a:pt x="0" y="-2700"/>
                    <a:pt x="0" y="8100"/>
                  </a:cubicBezTo>
                  <a:cubicBezTo>
                    <a:pt x="0" y="8100"/>
                    <a:pt x="21600" y="18900"/>
                    <a:pt x="21600" y="810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599" name="Shape 599"/>
            <p:cNvSpPr/>
            <p:nvPr/>
          </p:nvSpPr>
          <p:spPr>
            <a:xfrm>
              <a:off x="11833989" y="4846337"/>
              <a:ext cx="139216" cy="84133"/>
            </a:xfrm>
            <a:custGeom>
              <a:avLst/>
              <a:gdLst/>
              <a:ahLst/>
              <a:cxnLst>
                <a:cxn ang="0">
                  <a:pos x="wd2" y="hd2"/>
                </a:cxn>
                <a:cxn ang="5400000">
                  <a:pos x="wd2" y="hd2"/>
                </a:cxn>
                <a:cxn ang="10800000">
                  <a:pos x="wd2" y="hd2"/>
                </a:cxn>
                <a:cxn ang="16200000">
                  <a:pos x="wd2" y="hd2"/>
                </a:cxn>
              </a:cxnLst>
              <a:rect l="0" t="0" r="r" b="b"/>
              <a:pathLst>
                <a:path w="20046" h="19080" extrusionOk="0">
                  <a:moveTo>
                    <a:pt x="10541" y="535"/>
                  </a:moveTo>
                  <a:cubicBezTo>
                    <a:pt x="9405" y="-1429"/>
                    <a:pt x="4857" y="2498"/>
                    <a:pt x="3720" y="4462"/>
                  </a:cubicBezTo>
                  <a:cubicBezTo>
                    <a:pt x="2584" y="4462"/>
                    <a:pt x="3720" y="4462"/>
                    <a:pt x="2584" y="6426"/>
                  </a:cubicBezTo>
                  <a:cubicBezTo>
                    <a:pt x="2584" y="8389"/>
                    <a:pt x="1447" y="4462"/>
                    <a:pt x="310" y="4462"/>
                  </a:cubicBezTo>
                  <a:cubicBezTo>
                    <a:pt x="-827" y="4462"/>
                    <a:pt x="1447" y="10353"/>
                    <a:pt x="2584" y="10353"/>
                  </a:cubicBezTo>
                  <a:cubicBezTo>
                    <a:pt x="2584" y="12316"/>
                    <a:pt x="4857" y="12316"/>
                    <a:pt x="5994" y="12316"/>
                  </a:cubicBezTo>
                  <a:cubicBezTo>
                    <a:pt x="8268" y="12316"/>
                    <a:pt x="8268" y="16244"/>
                    <a:pt x="9405" y="18207"/>
                  </a:cubicBezTo>
                  <a:cubicBezTo>
                    <a:pt x="10541" y="20171"/>
                    <a:pt x="13952" y="18207"/>
                    <a:pt x="15089" y="18207"/>
                  </a:cubicBezTo>
                  <a:cubicBezTo>
                    <a:pt x="19636" y="18207"/>
                    <a:pt x="20773" y="14280"/>
                    <a:pt x="19636" y="8389"/>
                  </a:cubicBezTo>
                  <a:cubicBezTo>
                    <a:pt x="19636" y="4462"/>
                    <a:pt x="18499" y="2498"/>
                    <a:pt x="16226" y="2498"/>
                  </a:cubicBezTo>
                  <a:cubicBezTo>
                    <a:pt x="15089" y="2498"/>
                    <a:pt x="12815" y="535"/>
                    <a:pt x="10541" y="535"/>
                  </a:cubicBezTo>
                  <a:cubicBezTo>
                    <a:pt x="10541" y="535"/>
                    <a:pt x="11678" y="535"/>
                    <a:pt x="10541" y="535"/>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600" name="Shape 600"/>
            <p:cNvSpPr/>
            <p:nvPr/>
          </p:nvSpPr>
          <p:spPr>
            <a:xfrm>
              <a:off x="12540081" y="5014038"/>
              <a:ext cx="159713" cy="83377"/>
            </a:xfrm>
            <a:custGeom>
              <a:avLst/>
              <a:gdLst/>
              <a:ahLst/>
              <a:cxnLst>
                <a:cxn ang="0">
                  <a:pos x="wd2" y="hd2"/>
                </a:cxn>
                <a:cxn ang="5400000">
                  <a:pos x="wd2" y="hd2"/>
                </a:cxn>
                <a:cxn ang="10800000">
                  <a:pos x="wd2" y="hd2"/>
                </a:cxn>
                <a:cxn ang="16200000">
                  <a:pos x="wd2" y="hd2"/>
                </a:cxn>
              </a:cxnLst>
              <a:rect l="0" t="0" r="r" b="b"/>
              <a:pathLst>
                <a:path w="20736" h="17829" extrusionOk="0">
                  <a:moveTo>
                    <a:pt x="0" y="11754"/>
                  </a:moveTo>
                  <a:cubicBezTo>
                    <a:pt x="1029" y="9954"/>
                    <a:pt x="5143" y="11754"/>
                    <a:pt x="6171" y="11754"/>
                  </a:cubicBezTo>
                  <a:cubicBezTo>
                    <a:pt x="7200" y="11754"/>
                    <a:pt x="8229" y="8154"/>
                    <a:pt x="9257" y="9954"/>
                  </a:cubicBezTo>
                  <a:cubicBezTo>
                    <a:pt x="10286" y="11754"/>
                    <a:pt x="12343" y="11754"/>
                    <a:pt x="13371" y="9954"/>
                  </a:cubicBezTo>
                  <a:cubicBezTo>
                    <a:pt x="13371" y="8154"/>
                    <a:pt x="14400" y="6354"/>
                    <a:pt x="14400" y="6354"/>
                  </a:cubicBezTo>
                  <a:cubicBezTo>
                    <a:pt x="15429" y="6354"/>
                    <a:pt x="17486" y="6354"/>
                    <a:pt x="17486" y="2754"/>
                  </a:cubicBezTo>
                  <a:cubicBezTo>
                    <a:pt x="17486" y="-2646"/>
                    <a:pt x="21600" y="954"/>
                    <a:pt x="20571" y="4554"/>
                  </a:cubicBezTo>
                  <a:cubicBezTo>
                    <a:pt x="19543" y="6354"/>
                    <a:pt x="18514" y="9954"/>
                    <a:pt x="18514" y="9954"/>
                  </a:cubicBezTo>
                  <a:cubicBezTo>
                    <a:pt x="15429" y="11754"/>
                    <a:pt x="14400" y="15354"/>
                    <a:pt x="11314" y="17154"/>
                  </a:cubicBezTo>
                  <a:cubicBezTo>
                    <a:pt x="9257" y="18954"/>
                    <a:pt x="0" y="17154"/>
                    <a:pt x="0" y="11754"/>
                  </a:cubicBezTo>
                  <a:cubicBezTo>
                    <a:pt x="0" y="9954"/>
                    <a:pt x="0" y="15354"/>
                    <a:pt x="0" y="11754"/>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601" name="Shape 601"/>
            <p:cNvSpPr/>
            <p:nvPr/>
          </p:nvSpPr>
          <p:spPr>
            <a:xfrm>
              <a:off x="12785693" y="5053610"/>
              <a:ext cx="59015" cy="71864"/>
            </a:xfrm>
            <a:custGeom>
              <a:avLst/>
              <a:gdLst/>
              <a:ahLst/>
              <a:cxnLst>
                <a:cxn ang="0">
                  <a:pos x="wd2" y="hd2"/>
                </a:cxn>
                <a:cxn ang="5400000">
                  <a:pos x="wd2" y="hd2"/>
                </a:cxn>
                <a:cxn ang="10800000">
                  <a:pos x="wd2" y="hd2"/>
                </a:cxn>
                <a:cxn ang="16200000">
                  <a:pos x="wd2" y="hd2"/>
                </a:cxn>
              </a:cxnLst>
              <a:rect l="0" t="0" r="r" b="b"/>
              <a:pathLst>
                <a:path w="17976" h="16807" extrusionOk="0">
                  <a:moveTo>
                    <a:pt x="693" y="0"/>
                  </a:moveTo>
                  <a:cubicBezTo>
                    <a:pt x="-1707" y="1964"/>
                    <a:pt x="10293" y="21600"/>
                    <a:pt x="17493" y="15709"/>
                  </a:cubicBezTo>
                  <a:cubicBezTo>
                    <a:pt x="19893" y="11782"/>
                    <a:pt x="12693" y="7855"/>
                    <a:pt x="10293" y="7855"/>
                  </a:cubicBezTo>
                  <a:cubicBezTo>
                    <a:pt x="7893" y="5891"/>
                    <a:pt x="693" y="0"/>
                    <a:pt x="693" y="0"/>
                  </a:cubicBezTo>
                  <a:cubicBezTo>
                    <a:pt x="-1707" y="1964"/>
                    <a:pt x="3093" y="0"/>
                    <a:pt x="693" y="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602" name="Shape 602"/>
            <p:cNvSpPr/>
            <p:nvPr/>
          </p:nvSpPr>
          <p:spPr>
            <a:xfrm>
              <a:off x="12994224" y="5233474"/>
              <a:ext cx="39506" cy="28890"/>
            </a:xfrm>
            <a:custGeom>
              <a:avLst/>
              <a:gdLst/>
              <a:ahLst/>
              <a:cxnLst>
                <a:cxn ang="0">
                  <a:pos x="wd2" y="hd2"/>
                </a:cxn>
                <a:cxn ang="5400000">
                  <a:pos x="wd2" y="hd2"/>
                </a:cxn>
                <a:cxn ang="10800000">
                  <a:pos x="wd2" y="hd2"/>
                </a:cxn>
                <a:cxn ang="16200000">
                  <a:pos x="wd2" y="hd2"/>
                </a:cxn>
              </a:cxnLst>
              <a:rect l="0" t="0" r="r" b="b"/>
              <a:pathLst>
                <a:path w="18405" h="12717" extrusionOk="0">
                  <a:moveTo>
                    <a:pt x="18405" y="10182"/>
                  </a:moveTo>
                  <a:cubicBezTo>
                    <a:pt x="18405" y="2982"/>
                    <a:pt x="-3195" y="-4218"/>
                    <a:pt x="405" y="2982"/>
                  </a:cubicBezTo>
                  <a:cubicBezTo>
                    <a:pt x="405" y="6582"/>
                    <a:pt x="18405" y="13782"/>
                    <a:pt x="18405" y="10182"/>
                  </a:cubicBezTo>
                  <a:cubicBezTo>
                    <a:pt x="18405" y="6582"/>
                    <a:pt x="18405" y="17382"/>
                    <a:pt x="18405" y="10182"/>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603" name="Shape 603"/>
            <p:cNvSpPr/>
            <p:nvPr/>
          </p:nvSpPr>
          <p:spPr>
            <a:xfrm>
              <a:off x="12938273" y="5153485"/>
              <a:ext cx="67180" cy="44432"/>
            </a:xfrm>
            <a:custGeom>
              <a:avLst/>
              <a:gdLst/>
              <a:ahLst/>
              <a:cxnLst>
                <a:cxn ang="0">
                  <a:pos x="wd2" y="hd2"/>
                </a:cxn>
                <a:cxn ang="5400000">
                  <a:pos x="wd2" y="hd2"/>
                </a:cxn>
                <a:cxn ang="10800000">
                  <a:pos x="wd2" y="hd2"/>
                </a:cxn>
                <a:cxn ang="16200000">
                  <a:pos x="wd2" y="hd2"/>
                </a:cxn>
              </a:cxnLst>
              <a:rect l="0" t="0" r="r" b="b"/>
              <a:pathLst>
                <a:path w="19705" h="18473" extrusionOk="0">
                  <a:moveTo>
                    <a:pt x="19200" y="18473"/>
                  </a:moveTo>
                  <a:cubicBezTo>
                    <a:pt x="14400" y="14873"/>
                    <a:pt x="7200" y="-3127"/>
                    <a:pt x="0" y="473"/>
                  </a:cubicBezTo>
                  <a:cubicBezTo>
                    <a:pt x="0" y="4073"/>
                    <a:pt x="7200" y="7673"/>
                    <a:pt x="7200" y="11273"/>
                  </a:cubicBezTo>
                  <a:cubicBezTo>
                    <a:pt x="12000" y="11273"/>
                    <a:pt x="14400" y="14873"/>
                    <a:pt x="19200" y="18473"/>
                  </a:cubicBezTo>
                  <a:cubicBezTo>
                    <a:pt x="21600" y="18473"/>
                    <a:pt x="14400" y="14873"/>
                    <a:pt x="19200" y="18473"/>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604" name="Shape 604"/>
            <p:cNvSpPr/>
            <p:nvPr/>
          </p:nvSpPr>
          <p:spPr>
            <a:xfrm>
              <a:off x="12867362" y="5111332"/>
              <a:ext cx="32730" cy="36014"/>
            </a:xfrm>
            <a:custGeom>
              <a:avLst/>
              <a:gdLst/>
              <a:ahLst/>
              <a:cxnLst>
                <a:cxn ang="0">
                  <a:pos x="wd2" y="hd2"/>
                </a:cxn>
                <a:cxn ang="5400000">
                  <a:pos x="wd2" y="hd2"/>
                </a:cxn>
                <a:cxn ang="10800000">
                  <a:pos x="wd2" y="hd2"/>
                </a:cxn>
                <a:cxn ang="16200000">
                  <a:pos x="wd2" y="hd2"/>
                </a:cxn>
              </a:cxnLst>
              <a:rect l="0" t="0" r="r" b="b"/>
              <a:pathLst>
                <a:path w="21600" h="17968" extrusionOk="0">
                  <a:moveTo>
                    <a:pt x="21600" y="17280"/>
                  </a:moveTo>
                  <a:cubicBezTo>
                    <a:pt x="21600" y="8640"/>
                    <a:pt x="0" y="0"/>
                    <a:pt x="0" y="0"/>
                  </a:cubicBezTo>
                  <a:cubicBezTo>
                    <a:pt x="0" y="4320"/>
                    <a:pt x="21600" y="21600"/>
                    <a:pt x="21600" y="1728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605" name="Shape 605"/>
            <p:cNvSpPr/>
            <p:nvPr/>
          </p:nvSpPr>
          <p:spPr>
            <a:xfrm>
              <a:off x="13175171" y="5705875"/>
              <a:ext cx="107357" cy="93094"/>
            </a:xfrm>
            <a:custGeom>
              <a:avLst/>
              <a:gdLst/>
              <a:ahLst/>
              <a:cxnLst>
                <a:cxn ang="0">
                  <a:pos x="wd2" y="hd2"/>
                </a:cxn>
                <a:cxn ang="5400000">
                  <a:pos x="wd2" y="hd2"/>
                </a:cxn>
                <a:cxn ang="10800000">
                  <a:pos x="wd2" y="hd2"/>
                </a:cxn>
                <a:cxn ang="16200000">
                  <a:pos x="wd2" y="hd2"/>
                </a:cxn>
              </a:cxnLst>
              <a:rect l="0" t="0" r="r" b="b"/>
              <a:pathLst>
                <a:path w="18090" h="19907" extrusionOk="0">
                  <a:moveTo>
                    <a:pt x="18016" y="19800"/>
                  </a:moveTo>
                  <a:cubicBezTo>
                    <a:pt x="19366" y="21600"/>
                    <a:pt x="1816" y="0"/>
                    <a:pt x="466" y="0"/>
                  </a:cubicBezTo>
                  <a:cubicBezTo>
                    <a:pt x="-2234" y="0"/>
                    <a:pt x="7216" y="16200"/>
                    <a:pt x="18016" y="1980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606" name="Shape 606"/>
            <p:cNvSpPr/>
            <p:nvPr/>
          </p:nvSpPr>
          <p:spPr>
            <a:xfrm>
              <a:off x="13505560" y="6349481"/>
              <a:ext cx="90004" cy="118333"/>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19636" y="18514"/>
                    <a:pt x="21600" y="16971"/>
                    <a:pt x="17673" y="15429"/>
                  </a:cubicBezTo>
                  <a:cubicBezTo>
                    <a:pt x="15709" y="12343"/>
                    <a:pt x="17673" y="12343"/>
                    <a:pt x="17673" y="10800"/>
                  </a:cubicBezTo>
                  <a:cubicBezTo>
                    <a:pt x="15709" y="7714"/>
                    <a:pt x="0" y="1543"/>
                    <a:pt x="0" y="0"/>
                  </a:cubicBezTo>
                  <a:cubicBezTo>
                    <a:pt x="0" y="1543"/>
                    <a:pt x="5891" y="4629"/>
                    <a:pt x="5891" y="6171"/>
                  </a:cubicBezTo>
                  <a:cubicBezTo>
                    <a:pt x="7855" y="9257"/>
                    <a:pt x="7855" y="10800"/>
                    <a:pt x="9818" y="12343"/>
                  </a:cubicBezTo>
                  <a:cubicBezTo>
                    <a:pt x="11782" y="13886"/>
                    <a:pt x="17673" y="15429"/>
                    <a:pt x="15709" y="16971"/>
                  </a:cubicBezTo>
                  <a:cubicBezTo>
                    <a:pt x="15709" y="20057"/>
                    <a:pt x="17673" y="20057"/>
                    <a:pt x="21600" y="2160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607" name="Shape 607"/>
            <p:cNvSpPr/>
            <p:nvPr/>
          </p:nvSpPr>
          <p:spPr>
            <a:xfrm>
              <a:off x="13554306" y="6459155"/>
              <a:ext cx="183079" cy="244024"/>
            </a:xfrm>
            <a:custGeom>
              <a:avLst/>
              <a:gdLst/>
              <a:ahLst/>
              <a:cxnLst>
                <a:cxn ang="0">
                  <a:pos x="wd2" y="hd2"/>
                </a:cxn>
                <a:cxn ang="5400000">
                  <a:pos x="wd2" y="hd2"/>
                </a:cxn>
                <a:cxn ang="10800000">
                  <a:pos x="wd2" y="hd2"/>
                </a:cxn>
                <a:cxn ang="16200000">
                  <a:pos x="wd2" y="hd2"/>
                </a:cxn>
              </a:cxnLst>
              <a:rect l="0" t="0" r="r" b="b"/>
              <a:pathLst>
                <a:path w="19079" h="20520" extrusionOk="0">
                  <a:moveTo>
                    <a:pt x="4125" y="1440"/>
                  </a:moveTo>
                  <a:cubicBezTo>
                    <a:pt x="3294" y="1440"/>
                    <a:pt x="3294" y="6480"/>
                    <a:pt x="3294" y="7920"/>
                  </a:cubicBezTo>
                  <a:cubicBezTo>
                    <a:pt x="2464" y="9360"/>
                    <a:pt x="-2521" y="11520"/>
                    <a:pt x="1633" y="12960"/>
                  </a:cubicBezTo>
                  <a:cubicBezTo>
                    <a:pt x="4125" y="13680"/>
                    <a:pt x="6617" y="15120"/>
                    <a:pt x="4956" y="18000"/>
                  </a:cubicBezTo>
                  <a:cubicBezTo>
                    <a:pt x="2464" y="21600"/>
                    <a:pt x="6617" y="20880"/>
                    <a:pt x="9110" y="18720"/>
                  </a:cubicBezTo>
                  <a:cubicBezTo>
                    <a:pt x="9941" y="18000"/>
                    <a:pt x="10771" y="16560"/>
                    <a:pt x="11602" y="15840"/>
                  </a:cubicBezTo>
                  <a:cubicBezTo>
                    <a:pt x="13264" y="13680"/>
                    <a:pt x="12433" y="13680"/>
                    <a:pt x="12433" y="11520"/>
                  </a:cubicBezTo>
                  <a:cubicBezTo>
                    <a:pt x="13264" y="10080"/>
                    <a:pt x="14925" y="10080"/>
                    <a:pt x="15756" y="10080"/>
                  </a:cubicBezTo>
                  <a:cubicBezTo>
                    <a:pt x="16587" y="10800"/>
                    <a:pt x="18248" y="7920"/>
                    <a:pt x="19079" y="7200"/>
                  </a:cubicBezTo>
                  <a:cubicBezTo>
                    <a:pt x="19079" y="6480"/>
                    <a:pt x="19079" y="4320"/>
                    <a:pt x="18248" y="4320"/>
                  </a:cubicBezTo>
                  <a:cubicBezTo>
                    <a:pt x="16587" y="4320"/>
                    <a:pt x="14925" y="5760"/>
                    <a:pt x="14094" y="5760"/>
                  </a:cubicBezTo>
                  <a:cubicBezTo>
                    <a:pt x="12433" y="5760"/>
                    <a:pt x="9941" y="5040"/>
                    <a:pt x="9110" y="3600"/>
                  </a:cubicBezTo>
                  <a:cubicBezTo>
                    <a:pt x="8279" y="2880"/>
                    <a:pt x="8279" y="0"/>
                    <a:pt x="6617" y="0"/>
                  </a:cubicBezTo>
                  <a:cubicBezTo>
                    <a:pt x="6617" y="0"/>
                    <a:pt x="6617" y="2160"/>
                    <a:pt x="6617" y="2160"/>
                  </a:cubicBezTo>
                  <a:cubicBezTo>
                    <a:pt x="5787" y="2160"/>
                    <a:pt x="4956" y="720"/>
                    <a:pt x="4125" y="1440"/>
                  </a:cubicBezTo>
                  <a:cubicBezTo>
                    <a:pt x="3294" y="1440"/>
                    <a:pt x="4956" y="720"/>
                    <a:pt x="4125" y="144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608" name="Shape 608"/>
            <p:cNvSpPr/>
            <p:nvPr/>
          </p:nvSpPr>
          <p:spPr>
            <a:xfrm>
              <a:off x="13262093" y="6653893"/>
              <a:ext cx="303139" cy="309864"/>
            </a:xfrm>
            <a:custGeom>
              <a:avLst/>
              <a:gdLst/>
              <a:ahLst/>
              <a:cxnLst>
                <a:cxn ang="0">
                  <a:pos x="wd2" y="hd2"/>
                </a:cxn>
                <a:cxn ang="5400000">
                  <a:pos x="wd2" y="hd2"/>
                </a:cxn>
                <a:cxn ang="10800000">
                  <a:pos x="wd2" y="hd2"/>
                </a:cxn>
                <a:cxn ang="16200000">
                  <a:pos x="wd2" y="hd2"/>
                </a:cxn>
              </a:cxnLst>
              <a:rect l="0" t="0" r="r" b="b"/>
              <a:pathLst>
                <a:path w="20877" h="20706" extrusionOk="0">
                  <a:moveTo>
                    <a:pt x="17952" y="1797"/>
                  </a:moveTo>
                  <a:cubicBezTo>
                    <a:pt x="17952" y="1797"/>
                    <a:pt x="17398" y="-477"/>
                    <a:pt x="16290" y="91"/>
                  </a:cubicBezTo>
                  <a:cubicBezTo>
                    <a:pt x="14629" y="1228"/>
                    <a:pt x="15183" y="2365"/>
                    <a:pt x="14075" y="4070"/>
                  </a:cubicBezTo>
                  <a:cubicBezTo>
                    <a:pt x="13521" y="4639"/>
                    <a:pt x="12967" y="6344"/>
                    <a:pt x="11860" y="6912"/>
                  </a:cubicBezTo>
                  <a:cubicBezTo>
                    <a:pt x="10752" y="8618"/>
                    <a:pt x="9644" y="9186"/>
                    <a:pt x="7983" y="9755"/>
                  </a:cubicBezTo>
                  <a:cubicBezTo>
                    <a:pt x="6875" y="10323"/>
                    <a:pt x="6321" y="11460"/>
                    <a:pt x="4660" y="12028"/>
                  </a:cubicBezTo>
                  <a:cubicBezTo>
                    <a:pt x="3552" y="12597"/>
                    <a:pt x="3552" y="14870"/>
                    <a:pt x="1890" y="14870"/>
                  </a:cubicBezTo>
                  <a:cubicBezTo>
                    <a:pt x="-325" y="15439"/>
                    <a:pt x="1890" y="17144"/>
                    <a:pt x="783" y="18281"/>
                  </a:cubicBezTo>
                  <a:cubicBezTo>
                    <a:pt x="229" y="18281"/>
                    <a:pt x="-325" y="18281"/>
                    <a:pt x="229" y="18849"/>
                  </a:cubicBezTo>
                  <a:cubicBezTo>
                    <a:pt x="229" y="19418"/>
                    <a:pt x="229" y="19418"/>
                    <a:pt x="1337" y="19418"/>
                  </a:cubicBezTo>
                  <a:cubicBezTo>
                    <a:pt x="2444" y="19418"/>
                    <a:pt x="4106" y="20555"/>
                    <a:pt x="5213" y="20555"/>
                  </a:cubicBezTo>
                  <a:cubicBezTo>
                    <a:pt x="7429" y="21123"/>
                    <a:pt x="8537" y="19986"/>
                    <a:pt x="10198" y="18849"/>
                  </a:cubicBezTo>
                  <a:cubicBezTo>
                    <a:pt x="11306" y="17712"/>
                    <a:pt x="11860" y="16576"/>
                    <a:pt x="11860" y="14870"/>
                  </a:cubicBezTo>
                  <a:cubicBezTo>
                    <a:pt x="12413" y="13165"/>
                    <a:pt x="12967" y="13165"/>
                    <a:pt x="14629" y="12028"/>
                  </a:cubicBezTo>
                  <a:cubicBezTo>
                    <a:pt x="15183" y="12028"/>
                    <a:pt x="15183" y="11460"/>
                    <a:pt x="15737" y="11460"/>
                  </a:cubicBezTo>
                  <a:cubicBezTo>
                    <a:pt x="16290" y="11460"/>
                    <a:pt x="16844" y="11460"/>
                    <a:pt x="17952" y="11460"/>
                  </a:cubicBezTo>
                  <a:cubicBezTo>
                    <a:pt x="18506" y="10891"/>
                    <a:pt x="17952" y="10323"/>
                    <a:pt x="17398" y="10323"/>
                  </a:cubicBezTo>
                  <a:cubicBezTo>
                    <a:pt x="16844" y="9755"/>
                    <a:pt x="16844" y="9755"/>
                    <a:pt x="17398" y="9186"/>
                  </a:cubicBezTo>
                  <a:cubicBezTo>
                    <a:pt x="18506" y="7481"/>
                    <a:pt x="19613" y="6344"/>
                    <a:pt x="20721" y="4639"/>
                  </a:cubicBezTo>
                  <a:cubicBezTo>
                    <a:pt x="20721" y="4070"/>
                    <a:pt x="20721" y="3502"/>
                    <a:pt x="20721" y="2934"/>
                  </a:cubicBezTo>
                  <a:cubicBezTo>
                    <a:pt x="20721" y="2365"/>
                    <a:pt x="20721" y="2365"/>
                    <a:pt x="20721" y="1797"/>
                  </a:cubicBezTo>
                  <a:cubicBezTo>
                    <a:pt x="21275" y="1228"/>
                    <a:pt x="20167" y="1797"/>
                    <a:pt x="20167" y="1797"/>
                  </a:cubicBezTo>
                  <a:cubicBezTo>
                    <a:pt x="20167" y="1228"/>
                    <a:pt x="20167" y="1228"/>
                    <a:pt x="20167" y="660"/>
                  </a:cubicBezTo>
                  <a:cubicBezTo>
                    <a:pt x="19613" y="1228"/>
                    <a:pt x="19060" y="2365"/>
                    <a:pt x="17952" y="1797"/>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609" name="Shape 609"/>
            <p:cNvSpPr/>
            <p:nvPr/>
          </p:nvSpPr>
          <p:spPr>
            <a:xfrm>
              <a:off x="13306465" y="6970001"/>
              <a:ext cx="16366" cy="17319"/>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21600" y="10800"/>
                    <a:pt x="10800" y="10800"/>
                    <a:pt x="10800" y="0"/>
                  </a:cubicBezTo>
                  <a:cubicBezTo>
                    <a:pt x="0" y="10800"/>
                    <a:pt x="0" y="10800"/>
                    <a:pt x="0" y="21600"/>
                  </a:cubicBezTo>
                  <a:cubicBezTo>
                    <a:pt x="10800" y="21600"/>
                    <a:pt x="21600" y="21600"/>
                    <a:pt x="21600" y="2160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610" name="Shape 610"/>
            <p:cNvSpPr/>
            <p:nvPr/>
          </p:nvSpPr>
          <p:spPr>
            <a:xfrm>
              <a:off x="12387350" y="6662956"/>
              <a:ext cx="145981" cy="145424"/>
            </a:xfrm>
            <a:custGeom>
              <a:avLst/>
              <a:gdLst/>
              <a:ahLst/>
              <a:cxnLst>
                <a:cxn ang="0">
                  <a:pos x="wd2" y="hd2"/>
                </a:cxn>
                <a:cxn ang="5400000">
                  <a:pos x="wd2" y="hd2"/>
                </a:cxn>
                <a:cxn ang="10800000">
                  <a:pos x="wd2" y="hd2"/>
                </a:cxn>
                <a:cxn ang="16200000">
                  <a:pos x="wd2" y="hd2"/>
                </a:cxn>
              </a:cxnLst>
              <a:rect l="0" t="0" r="r" b="b"/>
              <a:pathLst>
                <a:path w="20645" h="20534" extrusionOk="0">
                  <a:moveTo>
                    <a:pt x="0" y="1334"/>
                  </a:moveTo>
                  <a:cubicBezTo>
                    <a:pt x="0" y="2534"/>
                    <a:pt x="2274" y="6134"/>
                    <a:pt x="2274" y="7334"/>
                  </a:cubicBezTo>
                  <a:cubicBezTo>
                    <a:pt x="3411" y="8534"/>
                    <a:pt x="4547" y="9734"/>
                    <a:pt x="4547" y="10934"/>
                  </a:cubicBezTo>
                  <a:cubicBezTo>
                    <a:pt x="4547" y="12134"/>
                    <a:pt x="3411" y="12134"/>
                    <a:pt x="3411" y="13334"/>
                  </a:cubicBezTo>
                  <a:cubicBezTo>
                    <a:pt x="4547" y="16934"/>
                    <a:pt x="7958" y="19334"/>
                    <a:pt x="10232" y="20534"/>
                  </a:cubicBezTo>
                  <a:cubicBezTo>
                    <a:pt x="12505" y="20534"/>
                    <a:pt x="12505" y="18134"/>
                    <a:pt x="13642" y="16934"/>
                  </a:cubicBezTo>
                  <a:cubicBezTo>
                    <a:pt x="13642" y="16934"/>
                    <a:pt x="14779" y="19334"/>
                    <a:pt x="14779" y="19334"/>
                  </a:cubicBezTo>
                  <a:cubicBezTo>
                    <a:pt x="14779" y="18134"/>
                    <a:pt x="14779" y="15734"/>
                    <a:pt x="15916" y="15734"/>
                  </a:cubicBezTo>
                  <a:cubicBezTo>
                    <a:pt x="17053" y="14534"/>
                    <a:pt x="17053" y="16934"/>
                    <a:pt x="18189" y="16934"/>
                  </a:cubicBezTo>
                  <a:cubicBezTo>
                    <a:pt x="17053" y="16934"/>
                    <a:pt x="20463" y="8534"/>
                    <a:pt x="20463" y="7334"/>
                  </a:cubicBezTo>
                  <a:cubicBezTo>
                    <a:pt x="20463" y="6134"/>
                    <a:pt x="21600" y="-1066"/>
                    <a:pt x="18189" y="134"/>
                  </a:cubicBezTo>
                  <a:cubicBezTo>
                    <a:pt x="14779" y="1334"/>
                    <a:pt x="11368" y="3734"/>
                    <a:pt x="7958" y="2534"/>
                  </a:cubicBezTo>
                  <a:cubicBezTo>
                    <a:pt x="6821" y="2534"/>
                    <a:pt x="1137" y="-1066"/>
                    <a:pt x="0" y="1334"/>
                  </a:cubicBezTo>
                  <a:cubicBezTo>
                    <a:pt x="0" y="2534"/>
                    <a:pt x="1137" y="-1066"/>
                    <a:pt x="0" y="1334"/>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611" name="Shape 611"/>
            <p:cNvSpPr/>
            <p:nvPr/>
          </p:nvSpPr>
          <p:spPr>
            <a:xfrm>
              <a:off x="12513864" y="6612121"/>
              <a:ext cx="18036" cy="36014"/>
            </a:xfrm>
            <a:custGeom>
              <a:avLst/>
              <a:gdLst/>
              <a:ahLst/>
              <a:cxnLst>
                <a:cxn ang="0">
                  <a:pos x="wd2" y="hd2"/>
                </a:cxn>
                <a:cxn ang="5400000">
                  <a:pos x="wd2" y="hd2"/>
                </a:cxn>
                <a:cxn ang="10800000">
                  <a:pos x="wd2" y="hd2"/>
                </a:cxn>
                <a:cxn ang="16200000">
                  <a:pos x="wd2" y="hd2"/>
                </a:cxn>
              </a:cxnLst>
              <a:rect l="0" t="0" r="r" b="b"/>
              <a:pathLst>
                <a:path w="15869" h="17968" extrusionOk="0">
                  <a:moveTo>
                    <a:pt x="15869" y="17280"/>
                  </a:moveTo>
                  <a:cubicBezTo>
                    <a:pt x="15869" y="21600"/>
                    <a:pt x="-5731" y="4320"/>
                    <a:pt x="1469" y="0"/>
                  </a:cubicBezTo>
                  <a:cubicBezTo>
                    <a:pt x="8669" y="0"/>
                    <a:pt x="15869" y="4320"/>
                    <a:pt x="15869" y="1728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612" name="Shape 612"/>
            <p:cNvSpPr/>
            <p:nvPr/>
          </p:nvSpPr>
          <p:spPr>
            <a:xfrm>
              <a:off x="12348485" y="6612121"/>
              <a:ext cx="12276" cy="17319"/>
            </a:xfrm>
            <a:custGeom>
              <a:avLst/>
              <a:gdLst/>
              <a:ahLst/>
              <a:cxnLst>
                <a:cxn ang="0">
                  <a:pos x="wd2" y="hd2"/>
                </a:cxn>
                <a:cxn ang="5400000">
                  <a:pos x="wd2" y="hd2"/>
                </a:cxn>
                <a:cxn ang="10800000">
                  <a:pos x="wd2" y="hd2"/>
                </a:cxn>
                <a:cxn ang="16200000">
                  <a:pos x="wd2" y="hd2"/>
                </a:cxn>
              </a:cxnLst>
              <a:rect l="0" t="0" r="r" b="b"/>
              <a:pathLst>
                <a:path w="16200" h="21600" extrusionOk="0">
                  <a:moveTo>
                    <a:pt x="8100" y="21600"/>
                  </a:moveTo>
                  <a:cubicBezTo>
                    <a:pt x="-2700" y="21600"/>
                    <a:pt x="-2700" y="0"/>
                    <a:pt x="8100" y="0"/>
                  </a:cubicBezTo>
                  <a:cubicBezTo>
                    <a:pt x="18900" y="0"/>
                    <a:pt x="18900" y="21600"/>
                    <a:pt x="8100" y="2160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613" name="Shape 613"/>
            <p:cNvSpPr/>
            <p:nvPr/>
          </p:nvSpPr>
          <p:spPr>
            <a:xfrm>
              <a:off x="9853643" y="4415778"/>
              <a:ext cx="78462" cy="152967"/>
            </a:xfrm>
            <a:custGeom>
              <a:avLst/>
              <a:gdLst/>
              <a:ahLst/>
              <a:cxnLst>
                <a:cxn ang="0">
                  <a:pos x="wd2" y="hd2"/>
                </a:cxn>
                <a:cxn ang="5400000">
                  <a:pos x="wd2" y="hd2"/>
                </a:cxn>
                <a:cxn ang="10800000">
                  <a:pos x="wd2" y="hd2"/>
                </a:cxn>
                <a:cxn ang="16200000">
                  <a:pos x="wd2" y="hd2"/>
                </a:cxn>
              </a:cxnLst>
              <a:rect l="0" t="0" r="r" b="b"/>
              <a:pathLst>
                <a:path w="19418" h="21600" extrusionOk="0">
                  <a:moveTo>
                    <a:pt x="3927" y="0"/>
                  </a:moveTo>
                  <a:cubicBezTo>
                    <a:pt x="3927" y="0"/>
                    <a:pt x="3927" y="0"/>
                    <a:pt x="1964" y="0"/>
                  </a:cubicBezTo>
                  <a:cubicBezTo>
                    <a:pt x="1964" y="0"/>
                    <a:pt x="1964" y="3600"/>
                    <a:pt x="1964" y="3600"/>
                  </a:cubicBezTo>
                  <a:cubicBezTo>
                    <a:pt x="1964" y="6000"/>
                    <a:pt x="0" y="7200"/>
                    <a:pt x="0" y="9600"/>
                  </a:cubicBezTo>
                  <a:cubicBezTo>
                    <a:pt x="0" y="13200"/>
                    <a:pt x="0" y="21600"/>
                    <a:pt x="7855" y="21600"/>
                  </a:cubicBezTo>
                  <a:cubicBezTo>
                    <a:pt x="11782" y="21600"/>
                    <a:pt x="17673" y="20400"/>
                    <a:pt x="17673" y="18000"/>
                  </a:cubicBezTo>
                  <a:cubicBezTo>
                    <a:pt x="21600" y="15600"/>
                    <a:pt x="17673" y="12000"/>
                    <a:pt x="17673" y="9600"/>
                  </a:cubicBezTo>
                  <a:cubicBezTo>
                    <a:pt x="13745" y="7200"/>
                    <a:pt x="9818" y="0"/>
                    <a:pt x="3927" y="0"/>
                  </a:cubicBezTo>
                  <a:cubicBezTo>
                    <a:pt x="1964" y="0"/>
                    <a:pt x="5891" y="0"/>
                    <a:pt x="3927" y="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614" name="Shape 614"/>
            <p:cNvSpPr/>
            <p:nvPr/>
          </p:nvSpPr>
          <p:spPr>
            <a:xfrm>
              <a:off x="8380878" y="5333566"/>
              <a:ext cx="289100" cy="587424"/>
            </a:xfrm>
            <a:custGeom>
              <a:avLst/>
              <a:gdLst/>
              <a:ahLst/>
              <a:cxnLst>
                <a:cxn ang="0">
                  <a:pos x="wd2" y="hd2"/>
                </a:cxn>
                <a:cxn ang="5400000">
                  <a:pos x="wd2" y="hd2"/>
                </a:cxn>
                <a:cxn ang="10800000">
                  <a:pos x="wd2" y="hd2"/>
                </a:cxn>
                <a:cxn ang="16200000">
                  <a:pos x="wd2" y="hd2"/>
                </a:cxn>
              </a:cxnLst>
              <a:rect l="0" t="0" r="r" b="b"/>
              <a:pathLst>
                <a:path w="21600" h="21446" extrusionOk="0">
                  <a:moveTo>
                    <a:pt x="18600" y="617"/>
                  </a:moveTo>
                  <a:cubicBezTo>
                    <a:pt x="18600" y="617"/>
                    <a:pt x="18000" y="0"/>
                    <a:pt x="17400" y="0"/>
                  </a:cubicBezTo>
                  <a:cubicBezTo>
                    <a:pt x="17400" y="309"/>
                    <a:pt x="16800" y="617"/>
                    <a:pt x="16800" y="926"/>
                  </a:cubicBezTo>
                  <a:cubicBezTo>
                    <a:pt x="16200" y="1543"/>
                    <a:pt x="16200" y="1851"/>
                    <a:pt x="15600" y="2469"/>
                  </a:cubicBezTo>
                  <a:cubicBezTo>
                    <a:pt x="15000" y="2777"/>
                    <a:pt x="14400" y="2469"/>
                    <a:pt x="13800" y="2469"/>
                  </a:cubicBezTo>
                  <a:cubicBezTo>
                    <a:pt x="13800" y="2469"/>
                    <a:pt x="14400" y="2777"/>
                    <a:pt x="13800" y="3086"/>
                  </a:cubicBezTo>
                  <a:cubicBezTo>
                    <a:pt x="13800" y="3394"/>
                    <a:pt x="13200" y="3394"/>
                    <a:pt x="13200" y="3703"/>
                  </a:cubicBezTo>
                  <a:cubicBezTo>
                    <a:pt x="13200" y="3703"/>
                    <a:pt x="13800" y="4011"/>
                    <a:pt x="13800" y="4011"/>
                  </a:cubicBezTo>
                  <a:cubicBezTo>
                    <a:pt x="13800" y="4320"/>
                    <a:pt x="13200" y="4011"/>
                    <a:pt x="12600" y="4320"/>
                  </a:cubicBezTo>
                  <a:cubicBezTo>
                    <a:pt x="12000" y="4320"/>
                    <a:pt x="12000" y="4629"/>
                    <a:pt x="11400" y="4937"/>
                  </a:cubicBezTo>
                  <a:cubicBezTo>
                    <a:pt x="10800" y="5246"/>
                    <a:pt x="10200" y="5246"/>
                    <a:pt x="9000" y="5554"/>
                  </a:cubicBezTo>
                  <a:cubicBezTo>
                    <a:pt x="8400" y="5554"/>
                    <a:pt x="9600" y="5863"/>
                    <a:pt x="9000" y="5863"/>
                  </a:cubicBezTo>
                  <a:cubicBezTo>
                    <a:pt x="9000" y="6171"/>
                    <a:pt x="7800" y="5554"/>
                    <a:pt x="7800" y="5863"/>
                  </a:cubicBezTo>
                  <a:cubicBezTo>
                    <a:pt x="6600" y="6171"/>
                    <a:pt x="6000" y="6171"/>
                    <a:pt x="4800" y="6480"/>
                  </a:cubicBezTo>
                  <a:cubicBezTo>
                    <a:pt x="4200" y="6480"/>
                    <a:pt x="3600" y="6171"/>
                    <a:pt x="3600" y="6480"/>
                  </a:cubicBezTo>
                  <a:cubicBezTo>
                    <a:pt x="3000" y="7097"/>
                    <a:pt x="3000" y="7714"/>
                    <a:pt x="2400" y="8331"/>
                  </a:cubicBezTo>
                  <a:cubicBezTo>
                    <a:pt x="1800" y="9874"/>
                    <a:pt x="4800" y="12034"/>
                    <a:pt x="2400" y="13577"/>
                  </a:cubicBezTo>
                  <a:cubicBezTo>
                    <a:pt x="1800" y="14194"/>
                    <a:pt x="600" y="14811"/>
                    <a:pt x="0" y="15737"/>
                  </a:cubicBezTo>
                  <a:cubicBezTo>
                    <a:pt x="0" y="16046"/>
                    <a:pt x="0" y="16663"/>
                    <a:pt x="0" y="16971"/>
                  </a:cubicBezTo>
                  <a:cubicBezTo>
                    <a:pt x="600" y="17280"/>
                    <a:pt x="1800" y="17589"/>
                    <a:pt x="1200" y="18206"/>
                  </a:cubicBezTo>
                  <a:cubicBezTo>
                    <a:pt x="600" y="19131"/>
                    <a:pt x="1200" y="20366"/>
                    <a:pt x="3000" y="20983"/>
                  </a:cubicBezTo>
                  <a:cubicBezTo>
                    <a:pt x="4800" y="21600"/>
                    <a:pt x="6600" y="21600"/>
                    <a:pt x="9600" y="20983"/>
                  </a:cubicBezTo>
                  <a:cubicBezTo>
                    <a:pt x="12600" y="20366"/>
                    <a:pt x="13200" y="16971"/>
                    <a:pt x="14400" y="15429"/>
                  </a:cubicBezTo>
                  <a:cubicBezTo>
                    <a:pt x="15600" y="13269"/>
                    <a:pt x="17400" y="11417"/>
                    <a:pt x="18600" y="9257"/>
                  </a:cubicBezTo>
                  <a:cubicBezTo>
                    <a:pt x="18600" y="8640"/>
                    <a:pt x="18600" y="7714"/>
                    <a:pt x="19200" y="7097"/>
                  </a:cubicBezTo>
                  <a:cubicBezTo>
                    <a:pt x="19800" y="6789"/>
                    <a:pt x="18600" y="4320"/>
                    <a:pt x="20400" y="5863"/>
                  </a:cubicBezTo>
                  <a:cubicBezTo>
                    <a:pt x="21000" y="6171"/>
                    <a:pt x="21000" y="5554"/>
                    <a:pt x="21600" y="5246"/>
                  </a:cubicBezTo>
                  <a:cubicBezTo>
                    <a:pt x="21600" y="4629"/>
                    <a:pt x="21000" y="4011"/>
                    <a:pt x="21000" y="3394"/>
                  </a:cubicBezTo>
                  <a:cubicBezTo>
                    <a:pt x="20400" y="2777"/>
                    <a:pt x="19800" y="1234"/>
                    <a:pt x="18600" y="617"/>
                  </a:cubicBezTo>
                  <a:cubicBezTo>
                    <a:pt x="18000" y="309"/>
                    <a:pt x="19200" y="617"/>
                    <a:pt x="18600" y="617"/>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615" name="Shape 615"/>
            <p:cNvSpPr/>
            <p:nvPr/>
          </p:nvSpPr>
          <p:spPr>
            <a:xfrm>
              <a:off x="9027578" y="1186196"/>
              <a:ext cx="72423" cy="62354"/>
            </a:xfrm>
            <a:custGeom>
              <a:avLst/>
              <a:gdLst/>
              <a:ahLst/>
              <a:cxnLst>
                <a:cxn ang="0">
                  <a:pos x="wd2" y="hd2"/>
                </a:cxn>
                <a:cxn ang="5400000">
                  <a:pos x="wd2" y="hd2"/>
                </a:cxn>
                <a:cxn ang="10800000">
                  <a:pos x="wd2" y="hd2"/>
                </a:cxn>
                <a:cxn ang="16200000">
                  <a:pos x="wd2" y="hd2"/>
                </a:cxn>
              </a:cxnLst>
              <a:rect l="0" t="0" r="r" b="b"/>
              <a:pathLst>
                <a:path w="17925" h="19443" extrusionOk="0">
                  <a:moveTo>
                    <a:pt x="16244" y="18900"/>
                  </a:moveTo>
                  <a:cubicBezTo>
                    <a:pt x="20171" y="21600"/>
                    <a:pt x="16244" y="13500"/>
                    <a:pt x="14280" y="10800"/>
                  </a:cubicBezTo>
                  <a:cubicBezTo>
                    <a:pt x="12316" y="8100"/>
                    <a:pt x="6426" y="2700"/>
                    <a:pt x="4462" y="0"/>
                  </a:cubicBezTo>
                  <a:cubicBezTo>
                    <a:pt x="2498" y="0"/>
                    <a:pt x="535" y="2700"/>
                    <a:pt x="535" y="5400"/>
                  </a:cubicBezTo>
                  <a:cubicBezTo>
                    <a:pt x="-1429" y="8100"/>
                    <a:pt x="2498" y="10800"/>
                    <a:pt x="4462" y="13500"/>
                  </a:cubicBezTo>
                  <a:cubicBezTo>
                    <a:pt x="8389" y="16200"/>
                    <a:pt x="12316" y="18900"/>
                    <a:pt x="16244" y="18900"/>
                  </a:cubicBezTo>
                  <a:cubicBezTo>
                    <a:pt x="18207" y="18900"/>
                    <a:pt x="12316" y="18900"/>
                    <a:pt x="16244" y="1890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616" name="Shape 616"/>
            <p:cNvSpPr/>
            <p:nvPr/>
          </p:nvSpPr>
          <p:spPr>
            <a:xfrm>
              <a:off x="8604519" y="1266047"/>
              <a:ext cx="82867" cy="55800"/>
            </a:xfrm>
            <a:custGeom>
              <a:avLst/>
              <a:gdLst/>
              <a:ahLst/>
              <a:cxnLst>
                <a:cxn ang="0">
                  <a:pos x="wd2" y="hd2"/>
                </a:cxn>
                <a:cxn ang="5400000">
                  <a:pos x="wd2" y="hd2"/>
                </a:cxn>
                <a:cxn ang="10800000">
                  <a:pos x="wd2" y="hd2"/>
                </a:cxn>
                <a:cxn ang="16200000">
                  <a:pos x="wd2" y="hd2"/>
                </a:cxn>
              </a:cxnLst>
              <a:rect l="0" t="0" r="r" b="b"/>
              <a:pathLst>
                <a:path w="20509" h="14400" extrusionOk="0">
                  <a:moveTo>
                    <a:pt x="19636" y="5760"/>
                  </a:moveTo>
                  <a:cubicBezTo>
                    <a:pt x="19636" y="10080"/>
                    <a:pt x="13745" y="12240"/>
                    <a:pt x="11782" y="14400"/>
                  </a:cubicBezTo>
                  <a:cubicBezTo>
                    <a:pt x="7855" y="14400"/>
                    <a:pt x="0" y="12240"/>
                    <a:pt x="0" y="5760"/>
                  </a:cubicBezTo>
                  <a:cubicBezTo>
                    <a:pt x="1964" y="-7200"/>
                    <a:pt x="21600" y="5760"/>
                    <a:pt x="19636" y="5760"/>
                  </a:cubicBezTo>
                  <a:cubicBezTo>
                    <a:pt x="19636" y="7920"/>
                    <a:pt x="21600" y="3600"/>
                    <a:pt x="19636" y="576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617" name="Shape 617"/>
            <p:cNvSpPr/>
            <p:nvPr/>
          </p:nvSpPr>
          <p:spPr>
            <a:xfrm>
              <a:off x="9483052" y="951698"/>
              <a:ext cx="65130" cy="41131"/>
            </a:xfrm>
            <a:custGeom>
              <a:avLst/>
              <a:gdLst/>
              <a:ahLst/>
              <a:cxnLst>
                <a:cxn ang="0">
                  <a:pos x="wd2" y="hd2"/>
                </a:cxn>
                <a:cxn ang="5400000">
                  <a:pos x="wd2" y="hd2"/>
                </a:cxn>
                <a:cxn ang="10800000">
                  <a:pos x="wd2" y="hd2"/>
                </a:cxn>
                <a:cxn ang="16200000">
                  <a:pos x="wd2" y="hd2"/>
                </a:cxn>
              </a:cxnLst>
              <a:rect l="0" t="0" r="r" b="b"/>
              <a:pathLst>
                <a:path w="19838" h="20520" extrusionOk="0">
                  <a:moveTo>
                    <a:pt x="19838" y="11880"/>
                  </a:moveTo>
                  <a:cubicBezTo>
                    <a:pt x="15038" y="16200"/>
                    <a:pt x="12638" y="16200"/>
                    <a:pt x="7838" y="20520"/>
                  </a:cubicBezTo>
                  <a:cubicBezTo>
                    <a:pt x="3038" y="20520"/>
                    <a:pt x="-1762" y="11880"/>
                    <a:pt x="638" y="3240"/>
                  </a:cubicBezTo>
                  <a:cubicBezTo>
                    <a:pt x="638" y="-1080"/>
                    <a:pt x="10238" y="-1080"/>
                    <a:pt x="12638" y="3240"/>
                  </a:cubicBezTo>
                  <a:cubicBezTo>
                    <a:pt x="15038" y="3240"/>
                    <a:pt x="17438" y="11880"/>
                    <a:pt x="19838" y="1188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618" name="Shape 618"/>
            <p:cNvSpPr/>
            <p:nvPr/>
          </p:nvSpPr>
          <p:spPr>
            <a:xfrm>
              <a:off x="11081813" y="867857"/>
              <a:ext cx="66461" cy="38388"/>
            </a:xfrm>
            <a:custGeom>
              <a:avLst/>
              <a:gdLst/>
              <a:ahLst/>
              <a:cxnLst>
                <a:cxn ang="0">
                  <a:pos x="wd2" y="hd2"/>
                </a:cxn>
                <a:cxn ang="5400000">
                  <a:pos x="wd2" y="hd2"/>
                </a:cxn>
                <a:cxn ang="10800000">
                  <a:pos x="wd2" y="hd2"/>
                </a:cxn>
                <a:cxn ang="16200000">
                  <a:pos x="wd2" y="hd2"/>
                </a:cxn>
              </a:cxnLst>
              <a:rect l="0" t="0" r="r" b="b"/>
              <a:pathLst>
                <a:path w="18149" h="20520" extrusionOk="0">
                  <a:moveTo>
                    <a:pt x="11235" y="20520"/>
                  </a:moveTo>
                  <a:cubicBezTo>
                    <a:pt x="6915" y="20520"/>
                    <a:pt x="2595" y="16200"/>
                    <a:pt x="435" y="16200"/>
                  </a:cubicBezTo>
                  <a:cubicBezTo>
                    <a:pt x="-1725" y="11880"/>
                    <a:pt x="4755" y="3240"/>
                    <a:pt x="6915" y="3240"/>
                  </a:cubicBezTo>
                  <a:cubicBezTo>
                    <a:pt x="9075" y="-1080"/>
                    <a:pt x="15555" y="-1080"/>
                    <a:pt x="17715" y="3240"/>
                  </a:cubicBezTo>
                  <a:cubicBezTo>
                    <a:pt x="19875" y="7560"/>
                    <a:pt x="13395" y="20520"/>
                    <a:pt x="11235" y="20520"/>
                  </a:cubicBezTo>
                  <a:cubicBezTo>
                    <a:pt x="6915" y="20520"/>
                    <a:pt x="11235" y="20520"/>
                    <a:pt x="11235" y="2052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619" name="Shape 619"/>
            <p:cNvSpPr/>
            <p:nvPr/>
          </p:nvSpPr>
          <p:spPr>
            <a:xfrm>
              <a:off x="10268201" y="256144"/>
              <a:ext cx="49092" cy="12990"/>
            </a:xfrm>
            <a:custGeom>
              <a:avLst/>
              <a:gdLst/>
              <a:ahLst/>
              <a:cxnLst>
                <a:cxn ang="0">
                  <a:pos x="wd2" y="hd2"/>
                </a:cxn>
                <a:cxn ang="5400000">
                  <a:pos x="wd2" y="hd2"/>
                </a:cxn>
                <a:cxn ang="10800000">
                  <a:pos x="wd2" y="hd2"/>
                </a:cxn>
                <a:cxn ang="16200000">
                  <a:pos x="wd2" y="hd2"/>
                </a:cxn>
              </a:cxnLst>
              <a:rect l="0" t="0" r="r" b="b"/>
              <a:pathLst>
                <a:path w="21600" h="16200" extrusionOk="0">
                  <a:moveTo>
                    <a:pt x="21600" y="8100"/>
                  </a:moveTo>
                  <a:cubicBezTo>
                    <a:pt x="21600" y="18900"/>
                    <a:pt x="0" y="18900"/>
                    <a:pt x="0" y="8100"/>
                  </a:cubicBezTo>
                  <a:cubicBezTo>
                    <a:pt x="0" y="-2700"/>
                    <a:pt x="21600" y="-2700"/>
                    <a:pt x="21600" y="810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620" name="Shape 620"/>
            <p:cNvSpPr/>
            <p:nvPr/>
          </p:nvSpPr>
          <p:spPr>
            <a:xfrm>
              <a:off x="9832104" y="991440"/>
              <a:ext cx="30350" cy="27366"/>
            </a:xfrm>
            <a:custGeom>
              <a:avLst/>
              <a:gdLst/>
              <a:ahLst/>
              <a:cxnLst>
                <a:cxn ang="0">
                  <a:pos x="wd2" y="hd2"/>
                </a:cxn>
                <a:cxn ang="5400000">
                  <a:pos x="wd2" y="hd2"/>
                </a:cxn>
                <a:cxn ang="10800000">
                  <a:pos x="wd2" y="hd2"/>
                </a:cxn>
                <a:cxn ang="16200000">
                  <a:pos x="wd2" y="hd2"/>
                </a:cxn>
              </a:cxnLst>
              <a:rect l="0" t="0" r="r" b="b"/>
              <a:pathLst>
                <a:path w="14138" h="17067" extrusionOk="0">
                  <a:moveTo>
                    <a:pt x="12788" y="17067"/>
                  </a:moveTo>
                  <a:cubicBezTo>
                    <a:pt x="9188" y="17067"/>
                    <a:pt x="-5212" y="11667"/>
                    <a:pt x="1988" y="867"/>
                  </a:cubicBezTo>
                  <a:cubicBezTo>
                    <a:pt x="12788" y="-4533"/>
                    <a:pt x="16388" y="17067"/>
                    <a:pt x="12788" y="17067"/>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621" name="Shape 621"/>
            <p:cNvSpPr/>
            <p:nvPr/>
          </p:nvSpPr>
          <p:spPr>
            <a:xfrm>
              <a:off x="7043716" y="2880555"/>
              <a:ext cx="37378" cy="79676"/>
            </a:xfrm>
            <a:custGeom>
              <a:avLst/>
              <a:gdLst/>
              <a:ahLst/>
              <a:cxnLst>
                <a:cxn ang="0">
                  <a:pos x="wd2" y="hd2"/>
                </a:cxn>
                <a:cxn ang="5400000">
                  <a:pos x="wd2" y="hd2"/>
                </a:cxn>
                <a:cxn ang="10800000">
                  <a:pos x="wd2" y="hd2"/>
                </a:cxn>
                <a:cxn ang="16200000">
                  <a:pos x="wd2" y="hd2"/>
                </a:cxn>
              </a:cxnLst>
              <a:rect l="0" t="0" r="r" b="b"/>
              <a:pathLst>
                <a:path w="17412" h="18634" extrusionOk="0">
                  <a:moveTo>
                    <a:pt x="15812" y="567"/>
                  </a:moveTo>
                  <a:cubicBezTo>
                    <a:pt x="15812" y="4494"/>
                    <a:pt x="19412" y="8421"/>
                    <a:pt x="15812" y="12348"/>
                  </a:cubicBezTo>
                  <a:cubicBezTo>
                    <a:pt x="12212" y="14312"/>
                    <a:pt x="15812" y="20203"/>
                    <a:pt x="8612" y="18239"/>
                  </a:cubicBezTo>
                  <a:cubicBezTo>
                    <a:pt x="1412" y="14312"/>
                    <a:pt x="-2188" y="10385"/>
                    <a:pt x="1412" y="6458"/>
                  </a:cubicBezTo>
                  <a:cubicBezTo>
                    <a:pt x="1412" y="4494"/>
                    <a:pt x="15812" y="-1397"/>
                    <a:pt x="15812" y="567"/>
                  </a:cubicBezTo>
                  <a:cubicBezTo>
                    <a:pt x="15812" y="2530"/>
                    <a:pt x="15812" y="-1397"/>
                    <a:pt x="15812" y="567"/>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622" name="Shape 622"/>
            <p:cNvSpPr/>
            <p:nvPr/>
          </p:nvSpPr>
          <p:spPr>
            <a:xfrm>
              <a:off x="7022657" y="2969393"/>
              <a:ext cx="65003" cy="110923"/>
            </a:xfrm>
            <a:custGeom>
              <a:avLst/>
              <a:gdLst/>
              <a:ahLst/>
              <a:cxnLst>
                <a:cxn ang="0">
                  <a:pos x="wd2" y="hd2"/>
                </a:cxn>
                <a:cxn ang="5400000">
                  <a:pos x="wd2" y="hd2"/>
                </a:cxn>
                <a:cxn ang="10800000">
                  <a:pos x="wd2" y="hd2"/>
                </a:cxn>
                <a:cxn ang="16200000">
                  <a:pos x="wd2" y="hd2"/>
                </a:cxn>
              </a:cxnLst>
              <a:rect l="0" t="0" r="r" b="b"/>
              <a:pathLst>
                <a:path w="19800" h="18866" extrusionOk="0">
                  <a:moveTo>
                    <a:pt x="16800" y="2430"/>
                  </a:moveTo>
                  <a:cubicBezTo>
                    <a:pt x="14400" y="2430"/>
                    <a:pt x="16800" y="-1890"/>
                    <a:pt x="12000" y="990"/>
                  </a:cubicBezTo>
                  <a:cubicBezTo>
                    <a:pt x="4800" y="3870"/>
                    <a:pt x="7200" y="3870"/>
                    <a:pt x="0" y="990"/>
                  </a:cubicBezTo>
                  <a:cubicBezTo>
                    <a:pt x="0" y="990"/>
                    <a:pt x="2400" y="9630"/>
                    <a:pt x="2400" y="9630"/>
                  </a:cubicBezTo>
                  <a:cubicBezTo>
                    <a:pt x="4800" y="12510"/>
                    <a:pt x="4800" y="13950"/>
                    <a:pt x="4800" y="16830"/>
                  </a:cubicBezTo>
                  <a:cubicBezTo>
                    <a:pt x="4800" y="18270"/>
                    <a:pt x="4800" y="19710"/>
                    <a:pt x="9600" y="18270"/>
                  </a:cubicBezTo>
                  <a:cubicBezTo>
                    <a:pt x="14400" y="16830"/>
                    <a:pt x="19200" y="16830"/>
                    <a:pt x="19200" y="12510"/>
                  </a:cubicBezTo>
                  <a:cubicBezTo>
                    <a:pt x="19200" y="11070"/>
                    <a:pt x="21600" y="2430"/>
                    <a:pt x="16800" y="243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623" name="Shape 623"/>
            <p:cNvSpPr/>
            <p:nvPr/>
          </p:nvSpPr>
          <p:spPr>
            <a:xfrm>
              <a:off x="7189028" y="3115896"/>
              <a:ext cx="121806" cy="69473"/>
            </a:xfrm>
            <a:custGeom>
              <a:avLst/>
              <a:gdLst/>
              <a:ahLst/>
              <a:cxnLst>
                <a:cxn ang="0">
                  <a:pos x="wd2" y="hd2"/>
                </a:cxn>
                <a:cxn ang="5400000">
                  <a:pos x="wd2" y="hd2"/>
                </a:cxn>
                <a:cxn ang="10800000">
                  <a:pos x="wd2" y="hd2"/>
                </a:cxn>
                <a:cxn ang="16200000">
                  <a:pos x="wd2" y="hd2"/>
                </a:cxn>
              </a:cxnLst>
              <a:rect l="0" t="0" r="r" b="b"/>
              <a:pathLst>
                <a:path w="20526" h="17928" extrusionOk="0">
                  <a:moveTo>
                    <a:pt x="6750" y="960"/>
                  </a:moveTo>
                  <a:cubicBezTo>
                    <a:pt x="5400" y="960"/>
                    <a:pt x="1350" y="960"/>
                    <a:pt x="0" y="3120"/>
                  </a:cubicBezTo>
                  <a:cubicBezTo>
                    <a:pt x="0" y="5280"/>
                    <a:pt x="2700" y="7440"/>
                    <a:pt x="4050" y="9600"/>
                  </a:cubicBezTo>
                  <a:cubicBezTo>
                    <a:pt x="6750" y="9600"/>
                    <a:pt x="9450" y="11760"/>
                    <a:pt x="10800" y="13920"/>
                  </a:cubicBezTo>
                  <a:cubicBezTo>
                    <a:pt x="13500" y="16080"/>
                    <a:pt x="16200" y="20400"/>
                    <a:pt x="18900" y="16080"/>
                  </a:cubicBezTo>
                  <a:cubicBezTo>
                    <a:pt x="21600" y="13920"/>
                    <a:pt x="16200" y="11760"/>
                    <a:pt x="17550" y="7440"/>
                  </a:cubicBezTo>
                  <a:cubicBezTo>
                    <a:pt x="17550" y="7440"/>
                    <a:pt x="21600" y="3120"/>
                    <a:pt x="20250" y="960"/>
                  </a:cubicBezTo>
                  <a:cubicBezTo>
                    <a:pt x="20250" y="-1200"/>
                    <a:pt x="14850" y="960"/>
                    <a:pt x="14850" y="960"/>
                  </a:cubicBezTo>
                  <a:cubicBezTo>
                    <a:pt x="12150" y="3120"/>
                    <a:pt x="9450" y="960"/>
                    <a:pt x="6750" y="96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624" name="Shape 624"/>
            <p:cNvSpPr/>
            <p:nvPr/>
          </p:nvSpPr>
          <p:spPr>
            <a:xfrm>
              <a:off x="7961498" y="3235736"/>
              <a:ext cx="86425" cy="52285"/>
            </a:xfrm>
            <a:custGeom>
              <a:avLst/>
              <a:gdLst/>
              <a:ahLst/>
              <a:cxnLst>
                <a:cxn ang="0">
                  <a:pos x="wd2" y="hd2"/>
                </a:cxn>
                <a:cxn ang="5400000">
                  <a:pos x="wd2" y="hd2"/>
                </a:cxn>
                <a:cxn ang="10800000">
                  <a:pos x="wd2" y="hd2"/>
                </a:cxn>
                <a:cxn ang="16200000">
                  <a:pos x="wd2" y="hd2"/>
                </a:cxn>
              </a:cxnLst>
              <a:rect l="0" t="0" r="r" b="b"/>
              <a:pathLst>
                <a:path w="18013" h="18633" extrusionOk="0">
                  <a:moveTo>
                    <a:pt x="17533" y="891"/>
                  </a:moveTo>
                  <a:cubicBezTo>
                    <a:pt x="17533" y="891"/>
                    <a:pt x="14210" y="3976"/>
                    <a:pt x="14210" y="3976"/>
                  </a:cubicBezTo>
                  <a:cubicBezTo>
                    <a:pt x="12549" y="7062"/>
                    <a:pt x="14210" y="13234"/>
                    <a:pt x="14210" y="13234"/>
                  </a:cubicBezTo>
                  <a:cubicBezTo>
                    <a:pt x="12549" y="13234"/>
                    <a:pt x="9226" y="13234"/>
                    <a:pt x="7564" y="16319"/>
                  </a:cubicBezTo>
                  <a:cubicBezTo>
                    <a:pt x="4241" y="19405"/>
                    <a:pt x="2580" y="19405"/>
                    <a:pt x="918" y="16319"/>
                  </a:cubicBezTo>
                  <a:cubicBezTo>
                    <a:pt x="-2405" y="10148"/>
                    <a:pt x="4241" y="7062"/>
                    <a:pt x="5903" y="7062"/>
                  </a:cubicBezTo>
                  <a:cubicBezTo>
                    <a:pt x="9226" y="7062"/>
                    <a:pt x="14210" y="3976"/>
                    <a:pt x="17533" y="891"/>
                  </a:cubicBezTo>
                  <a:cubicBezTo>
                    <a:pt x="19195" y="-2195"/>
                    <a:pt x="15872" y="3976"/>
                    <a:pt x="17533" y="891"/>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625" name="Shape 625"/>
            <p:cNvSpPr/>
            <p:nvPr/>
          </p:nvSpPr>
          <p:spPr>
            <a:xfrm>
              <a:off x="7613529" y="3243045"/>
              <a:ext cx="112787" cy="29825"/>
            </a:xfrm>
            <a:custGeom>
              <a:avLst/>
              <a:gdLst/>
              <a:ahLst/>
              <a:cxnLst>
                <a:cxn ang="0">
                  <a:pos x="wd2" y="hd2"/>
                </a:cxn>
                <a:cxn ang="5400000">
                  <a:pos x="wd2" y="hd2"/>
                </a:cxn>
                <a:cxn ang="10800000">
                  <a:pos x="wd2" y="hd2"/>
                </a:cxn>
                <a:cxn ang="16200000">
                  <a:pos x="wd2" y="hd2"/>
                </a:cxn>
              </a:cxnLst>
              <a:rect l="0" t="0" r="r" b="b"/>
              <a:pathLst>
                <a:path w="20300" h="18600" extrusionOk="0">
                  <a:moveTo>
                    <a:pt x="10220" y="18600"/>
                  </a:moveTo>
                  <a:cubicBezTo>
                    <a:pt x="8780" y="18600"/>
                    <a:pt x="-1300" y="7800"/>
                    <a:pt x="140" y="2400"/>
                  </a:cubicBezTo>
                  <a:cubicBezTo>
                    <a:pt x="140" y="-3000"/>
                    <a:pt x="8780" y="2400"/>
                    <a:pt x="8780" y="2400"/>
                  </a:cubicBezTo>
                  <a:cubicBezTo>
                    <a:pt x="13100" y="7800"/>
                    <a:pt x="15980" y="7800"/>
                    <a:pt x="20300" y="7800"/>
                  </a:cubicBezTo>
                  <a:cubicBezTo>
                    <a:pt x="20300" y="7800"/>
                    <a:pt x="17420" y="13200"/>
                    <a:pt x="17420" y="13200"/>
                  </a:cubicBezTo>
                  <a:cubicBezTo>
                    <a:pt x="15980" y="18600"/>
                    <a:pt x="13100" y="18600"/>
                    <a:pt x="10220" y="18600"/>
                  </a:cubicBezTo>
                  <a:cubicBezTo>
                    <a:pt x="7340" y="18600"/>
                    <a:pt x="11660" y="18600"/>
                    <a:pt x="10220" y="1860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626" name="Shape 626"/>
            <p:cNvSpPr/>
            <p:nvPr/>
          </p:nvSpPr>
          <p:spPr>
            <a:xfrm>
              <a:off x="7553584" y="1996239"/>
              <a:ext cx="52730" cy="37323"/>
            </a:xfrm>
            <a:custGeom>
              <a:avLst/>
              <a:gdLst/>
              <a:ahLst/>
              <a:cxnLst>
                <a:cxn ang="0">
                  <a:pos x="wd2" y="hd2"/>
                </a:cxn>
                <a:cxn ang="5400000">
                  <a:pos x="wd2" y="hd2"/>
                </a:cxn>
                <a:cxn ang="10800000">
                  <a:pos x="wd2" y="hd2"/>
                </a:cxn>
                <a:cxn ang="16200000">
                  <a:pos x="wd2" y="hd2"/>
                </a:cxn>
              </a:cxnLst>
              <a:rect l="0" t="0" r="r" b="b"/>
              <a:pathLst>
                <a:path w="19886" h="13301" extrusionOk="0">
                  <a:moveTo>
                    <a:pt x="1372" y="10629"/>
                  </a:moveTo>
                  <a:cubicBezTo>
                    <a:pt x="1372" y="7543"/>
                    <a:pt x="-1714" y="1372"/>
                    <a:pt x="1372" y="1372"/>
                  </a:cubicBezTo>
                  <a:cubicBezTo>
                    <a:pt x="4457" y="1372"/>
                    <a:pt x="19886" y="-1714"/>
                    <a:pt x="19886" y="1372"/>
                  </a:cubicBezTo>
                  <a:cubicBezTo>
                    <a:pt x="19886" y="4457"/>
                    <a:pt x="4457" y="16800"/>
                    <a:pt x="1372" y="10629"/>
                  </a:cubicBezTo>
                  <a:cubicBezTo>
                    <a:pt x="1372" y="1372"/>
                    <a:pt x="4457" y="19886"/>
                    <a:pt x="1372" y="10629"/>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627" name="Shape 627"/>
            <p:cNvSpPr/>
            <p:nvPr/>
          </p:nvSpPr>
          <p:spPr>
            <a:xfrm>
              <a:off x="7557219" y="1972615"/>
              <a:ext cx="36119" cy="14539"/>
            </a:xfrm>
            <a:custGeom>
              <a:avLst/>
              <a:gdLst/>
              <a:ahLst/>
              <a:cxnLst>
                <a:cxn ang="0">
                  <a:pos x="wd2" y="hd2"/>
                </a:cxn>
                <a:cxn ang="5400000">
                  <a:pos x="wd2" y="hd2"/>
                </a:cxn>
                <a:cxn ang="10800000">
                  <a:pos x="wd2" y="hd2"/>
                </a:cxn>
                <a:cxn ang="16200000">
                  <a:pos x="wd2" y="hd2"/>
                </a:cxn>
              </a:cxnLst>
              <a:rect l="0" t="0" r="r" b="b"/>
              <a:pathLst>
                <a:path w="19069" h="13600" extrusionOk="0">
                  <a:moveTo>
                    <a:pt x="12960" y="10400"/>
                  </a:moveTo>
                  <a:cubicBezTo>
                    <a:pt x="8640" y="10400"/>
                    <a:pt x="0" y="3200"/>
                    <a:pt x="0" y="3200"/>
                  </a:cubicBezTo>
                  <a:cubicBezTo>
                    <a:pt x="0" y="3200"/>
                    <a:pt x="17280" y="-4000"/>
                    <a:pt x="17280" y="3200"/>
                  </a:cubicBezTo>
                  <a:cubicBezTo>
                    <a:pt x="21600" y="10400"/>
                    <a:pt x="17280" y="17600"/>
                    <a:pt x="12960" y="10400"/>
                  </a:cubicBezTo>
                  <a:cubicBezTo>
                    <a:pt x="4320" y="10400"/>
                    <a:pt x="21600" y="17600"/>
                    <a:pt x="12960" y="1040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628" name="Shape 628"/>
            <p:cNvSpPr/>
            <p:nvPr/>
          </p:nvSpPr>
          <p:spPr>
            <a:xfrm>
              <a:off x="7407541" y="2040385"/>
              <a:ext cx="29674" cy="61596"/>
            </a:xfrm>
            <a:custGeom>
              <a:avLst/>
              <a:gdLst/>
              <a:ahLst/>
              <a:cxnLst>
                <a:cxn ang="0">
                  <a:pos x="wd2" y="hd2"/>
                </a:cxn>
                <a:cxn ang="5400000">
                  <a:pos x="wd2" y="hd2"/>
                </a:cxn>
                <a:cxn ang="10800000">
                  <a:pos x="wd2" y="hd2"/>
                </a:cxn>
                <a:cxn ang="16200000">
                  <a:pos x="wd2" y="hd2"/>
                </a:cxn>
              </a:cxnLst>
              <a:rect l="0" t="0" r="r" b="b"/>
              <a:pathLst>
                <a:path w="13824" h="15896" extrusionOk="0">
                  <a:moveTo>
                    <a:pt x="13824" y="624"/>
                  </a:moveTo>
                  <a:cubicBezTo>
                    <a:pt x="13824" y="-3696"/>
                    <a:pt x="-7776" y="17904"/>
                    <a:pt x="3024" y="15744"/>
                  </a:cubicBezTo>
                  <a:cubicBezTo>
                    <a:pt x="6624" y="15744"/>
                    <a:pt x="13824" y="2784"/>
                    <a:pt x="13824" y="624"/>
                  </a:cubicBezTo>
                  <a:cubicBezTo>
                    <a:pt x="13824" y="-1536"/>
                    <a:pt x="13824" y="2784"/>
                    <a:pt x="13824" y="624"/>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629" name="Shape 629"/>
            <p:cNvSpPr/>
            <p:nvPr/>
          </p:nvSpPr>
          <p:spPr>
            <a:xfrm>
              <a:off x="7467716" y="1881754"/>
              <a:ext cx="24732" cy="28477"/>
            </a:xfrm>
            <a:custGeom>
              <a:avLst/>
              <a:gdLst/>
              <a:ahLst/>
              <a:cxnLst>
                <a:cxn ang="0">
                  <a:pos x="wd2" y="hd2"/>
                </a:cxn>
                <a:cxn ang="5400000">
                  <a:pos x="wd2" y="hd2"/>
                </a:cxn>
                <a:cxn ang="10800000">
                  <a:pos x="wd2" y="hd2"/>
                </a:cxn>
                <a:cxn ang="16200000">
                  <a:pos x="wd2" y="hd2"/>
                </a:cxn>
              </a:cxnLst>
              <a:rect l="0" t="0" r="r" b="b"/>
              <a:pathLst>
                <a:path w="16322" h="17759" extrusionOk="0">
                  <a:moveTo>
                    <a:pt x="12272" y="16200"/>
                  </a:moveTo>
                  <a:cubicBezTo>
                    <a:pt x="6872" y="16200"/>
                    <a:pt x="-3928" y="10800"/>
                    <a:pt x="1472" y="5400"/>
                  </a:cubicBezTo>
                  <a:cubicBezTo>
                    <a:pt x="6872" y="5400"/>
                    <a:pt x="12272" y="0"/>
                    <a:pt x="12272" y="0"/>
                  </a:cubicBezTo>
                  <a:cubicBezTo>
                    <a:pt x="17672" y="0"/>
                    <a:pt x="17672" y="10800"/>
                    <a:pt x="12272" y="16200"/>
                  </a:cubicBezTo>
                  <a:cubicBezTo>
                    <a:pt x="6872" y="21600"/>
                    <a:pt x="17672" y="10800"/>
                    <a:pt x="12272" y="1620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630" name="Shape 630"/>
            <p:cNvSpPr/>
            <p:nvPr/>
          </p:nvSpPr>
          <p:spPr>
            <a:xfrm>
              <a:off x="7142661" y="2155611"/>
              <a:ext cx="46366" cy="66708"/>
            </a:xfrm>
            <a:custGeom>
              <a:avLst/>
              <a:gdLst/>
              <a:ahLst/>
              <a:cxnLst>
                <a:cxn ang="0">
                  <a:pos x="wd2" y="hd2"/>
                </a:cxn>
                <a:cxn ang="5400000">
                  <a:pos x="wd2" y="hd2"/>
                </a:cxn>
                <a:cxn ang="10800000">
                  <a:pos x="wd2" y="hd2"/>
                </a:cxn>
                <a:cxn ang="16200000">
                  <a:pos x="wd2" y="hd2"/>
                </a:cxn>
              </a:cxnLst>
              <a:rect l="0" t="0" r="r" b="b"/>
              <a:pathLst>
                <a:path w="21600" h="18490" extrusionOk="0">
                  <a:moveTo>
                    <a:pt x="21600" y="1690"/>
                  </a:moveTo>
                  <a:cubicBezTo>
                    <a:pt x="21600" y="-710"/>
                    <a:pt x="21600" y="6490"/>
                    <a:pt x="21600" y="6490"/>
                  </a:cubicBezTo>
                  <a:cubicBezTo>
                    <a:pt x="21600" y="11290"/>
                    <a:pt x="21600" y="16090"/>
                    <a:pt x="18000" y="18490"/>
                  </a:cubicBezTo>
                  <a:cubicBezTo>
                    <a:pt x="18000" y="18490"/>
                    <a:pt x="0" y="8890"/>
                    <a:pt x="0" y="4090"/>
                  </a:cubicBezTo>
                  <a:cubicBezTo>
                    <a:pt x="0" y="4090"/>
                    <a:pt x="7200" y="1690"/>
                    <a:pt x="10800" y="4090"/>
                  </a:cubicBezTo>
                  <a:cubicBezTo>
                    <a:pt x="14400" y="6490"/>
                    <a:pt x="18000" y="6490"/>
                    <a:pt x="21600" y="1690"/>
                  </a:cubicBezTo>
                  <a:cubicBezTo>
                    <a:pt x="21600" y="-3110"/>
                    <a:pt x="21600" y="4090"/>
                    <a:pt x="21600" y="169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631" name="Shape 631"/>
            <p:cNvSpPr/>
            <p:nvPr/>
          </p:nvSpPr>
          <p:spPr>
            <a:xfrm>
              <a:off x="7092496" y="2183284"/>
              <a:ext cx="45779" cy="41531"/>
            </a:xfrm>
            <a:custGeom>
              <a:avLst/>
              <a:gdLst/>
              <a:ahLst/>
              <a:cxnLst>
                <a:cxn ang="0">
                  <a:pos x="wd2" y="hd2"/>
                </a:cxn>
                <a:cxn ang="5400000">
                  <a:pos x="wd2" y="hd2"/>
                </a:cxn>
                <a:cxn ang="10800000">
                  <a:pos x="wd2" y="hd2"/>
                </a:cxn>
                <a:cxn ang="16200000">
                  <a:pos x="wd2" y="hd2"/>
                </a:cxn>
              </a:cxnLst>
              <a:rect l="0" t="0" r="r" b="b"/>
              <a:pathLst>
                <a:path w="15106" h="12951" extrusionOk="0">
                  <a:moveTo>
                    <a:pt x="13855" y="12171"/>
                  </a:moveTo>
                  <a:cubicBezTo>
                    <a:pt x="11155" y="14871"/>
                    <a:pt x="-2345" y="6771"/>
                    <a:pt x="355" y="4071"/>
                  </a:cubicBezTo>
                  <a:cubicBezTo>
                    <a:pt x="5755" y="-6729"/>
                    <a:pt x="19255" y="6771"/>
                    <a:pt x="13855" y="12171"/>
                  </a:cubicBezTo>
                  <a:cubicBezTo>
                    <a:pt x="11155" y="14871"/>
                    <a:pt x="16555" y="9471"/>
                    <a:pt x="13855" y="12171"/>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632" name="Shape 632"/>
            <p:cNvSpPr/>
            <p:nvPr/>
          </p:nvSpPr>
          <p:spPr>
            <a:xfrm>
              <a:off x="6799016" y="3036206"/>
              <a:ext cx="33712" cy="25458"/>
            </a:xfrm>
            <a:custGeom>
              <a:avLst/>
              <a:gdLst/>
              <a:ahLst/>
              <a:cxnLst>
                <a:cxn ang="0">
                  <a:pos x="wd2" y="hd2"/>
                </a:cxn>
                <a:cxn ang="5400000">
                  <a:pos x="wd2" y="hd2"/>
                </a:cxn>
                <a:cxn ang="10800000">
                  <a:pos x="wd2" y="hd2"/>
                </a:cxn>
                <a:cxn ang="16200000">
                  <a:pos x="wd2" y="hd2"/>
                </a:cxn>
              </a:cxnLst>
              <a:rect l="0" t="0" r="r" b="b"/>
              <a:pathLst>
                <a:path w="19069" h="17318" extrusionOk="0">
                  <a:moveTo>
                    <a:pt x="17280" y="10800"/>
                  </a:moveTo>
                  <a:cubicBezTo>
                    <a:pt x="21600" y="5400"/>
                    <a:pt x="17280" y="21600"/>
                    <a:pt x="12960" y="16200"/>
                  </a:cubicBezTo>
                  <a:cubicBezTo>
                    <a:pt x="12960" y="16200"/>
                    <a:pt x="0" y="10800"/>
                    <a:pt x="0" y="10800"/>
                  </a:cubicBezTo>
                  <a:cubicBezTo>
                    <a:pt x="0" y="10800"/>
                    <a:pt x="12960" y="0"/>
                    <a:pt x="17280" y="0"/>
                  </a:cubicBezTo>
                  <a:cubicBezTo>
                    <a:pt x="17280" y="0"/>
                    <a:pt x="12960" y="10800"/>
                    <a:pt x="17280" y="10800"/>
                  </a:cubicBezTo>
                  <a:cubicBezTo>
                    <a:pt x="21600" y="5400"/>
                    <a:pt x="12960" y="10800"/>
                    <a:pt x="17280" y="1080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633" name="Shape 633"/>
            <p:cNvSpPr/>
            <p:nvPr/>
          </p:nvSpPr>
          <p:spPr>
            <a:xfrm>
              <a:off x="6413375" y="2006244"/>
              <a:ext cx="37448" cy="43628"/>
            </a:xfrm>
            <a:custGeom>
              <a:avLst/>
              <a:gdLst/>
              <a:ahLst/>
              <a:cxnLst>
                <a:cxn ang="0">
                  <a:pos x="wd2" y="hd2"/>
                </a:cxn>
                <a:cxn ang="5400000">
                  <a:pos x="wd2" y="hd2"/>
                </a:cxn>
                <a:cxn ang="10800000">
                  <a:pos x="wd2" y="hd2"/>
                </a:cxn>
                <a:cxn ang="16200000">
                  <a:pos x="wd2" y="hd2"/>
                </a:cxn>
              </a:cxnLst>
              <a:rect l="0" t="0" r="r" b="b"/>
              <a:pathLst>
                <a:path w="16476" h="18139" extrusionOk="0">
                  <a:moveTo>
                    <a:pt x="14876" y="1039"/>
                  </a:moveTo>
                  <a:cubicBezTo>
                    <a:pt x="18476" y="4639"/>
                    <a:pt x="11276" y="8239"/>
                    <a:pt x="11276" y="15439"/>
                  </a:cubicBezTo>
                  <a:cubicBezTo>
                    <a:pt x="7676" y="19039"/>
                    <a:pt x="4076" y="19039"/>
                    <a:pt x="476" y="15439"/>
                  </a:cubicBezTo>
                  <a:cubicBezTo>
                    <a:pt x="-3124" y="11839"/>
                    <a:pt x="14876" y="-2561"/>
                    <a:pt x="14876" y="1039"/>
                  </a:cubicBezTo>
                  <a:cubicBezTo>
                    <a:pt x="18476" y="4639"/>
                    <a:pt x="14876" y="-2561"/>
                    <a:pt x="14876" y="1039"/>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634" name="Shape 634"/>
            <p:cNvSpPr/>
            <p:nvPr/>
          </p:nvSpPr>
          <p:spPr>
            <a:xfrm>
              <a:off x="6430825" y="2067585"/>
              <a:ext cx="24548" cy="19085"/>
            </a:xfrm>
            <a:custGeom>
              <a:avLst/>
              <a:gdLst/>
              <a:ahLst/>
              <a:cxnLst>
                <a:cxn ang="0">
                  <a:pos x="wd2" y="hd2"/>
                </a:cxn>
                <a:cxn ang="5400000">
                  <a:pos x="wd2" y="hd2"/>
                </a:cxn>
                <a:cxn ang="10800000">
                  <a:pos x="wd2" y="hd2"/>
                </a:cxn>
                <a:cxn ang="16200000">
                  <a:pos x="wd2" y="hd2"/>
                </a:cxn>
              </a:cxnLst>
              <a:rect l="0" t="0" r="r" b="b"/>
              <a:pathLst>
                <a:path w="21600" h="15869" extrusionOk="0">
                  <a:moveTo>
                    <a:pt x="21600" y="1469"/>
                  </a:moveTo>
                  <a:cubicBezTo>
                    <a:pt x="14400" y="1469"/>
                    <a:pt x="0" y="1469"/>
                    <a:pt x="0" y="8669"/>
                  </a:cubicBezTo>
                  <a:cubicBezTo>
                    <a:pt x="0" y="15869"/>
                    <a:pt x="14400" y="15869"/>
                    <a:pt x="14400" y="15869"/>
                  </a:cubicBezTo>
                  <a:cubicBezTo>
                    <a:pt x="21600" y="15869"/>
                    <a:pt x="21600" y="-5731"/>
                    <a:pt x="21600" y="1469"/>
                  </a:cubicBezTo>
                  <a:cubicBezTo>
                    <a:pt x="14400" y="1469"/>
                    <a:pt x="21600" y="1469"/>
                    <a:pt x="21600" y="1469"/>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635" name="Shape 635"/>
            <p:cNvSpPr/>
            <p:nvPr/>
          </p:nvSpPr>
          <p:spPr>
            <a:xfrm>
              <a:off x="6459365" y="2086671"/>
              <a:ext cx="9644" cy="8660"/>
            </a:xfrm>
            <a:custGeom>
              <a:avLst/>
              <a:gdLst/>
              <a:ahLst/>
              <a:cxnLst>
                <a:cxn ang="0">
                  <a:pos x="wd2" y="hd2"/>
                </a:cxn>
                <a:cxn ang="5400000">
                  <a:pos x="wd2" y="hd2"/>
                </a:cxn>
                <a:cxn ang="10800000">
                  <a:pos x="wd2" y="hd2"/>
                </a:cxn>
                <a:cxn ang="16200000">
                  <a:pos x="wd2" y="hd2"/>
                </a:cxn>
              </a:cxnLst>
              <a:rect l="0" t="0" r="r" b="b"/>
              <a:pathLst>
                <a:path w="15274" h="21600" extrusionOk="0">
                  <a:moveTo>
                    <a:pt x="15274" y="0"/>
                  </a:moveTo>
                  <a:cubicBezTo>
                    <a:pt x="4474" y="0"/>
                    <a:pt x="-6326" y="21600"/>
                    <a:pt x="4474" y="21600"/>
                  </a:cubicBezTo>
                  <a:cubicBezTo>
                    <a:pt x="15274" y="21600"/>
                    <a:pt x="15274" y="0"/>
                    <a:pt x="15274" y="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636" name="Shape 636"/>
            <p:cNvSpPr/>
            <p:nvPr/>
          </p:nvSpPr>
          <p:spPr>
            <a:xfrm>
              <a:off x="6455371" y="2109760"/>
              <a:ext cx="8182" cy="17319"/>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21600" y="10800"/>
                    <a:pt x="0" y="21600"/>
                    <a:pt x="0" y="21600"/>
                  </a:cubicBezTo>
                  <a:cubicBezTo>
                    <a:pt x="21600" y="21600"/>
                    <a:pt x="21600" y="0"/>
                    <a:pt x="21600" y="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637" name="Shape 637"/>
            <p:cNvSpPr/>
            <p:nvPr/>
          </p:nvSpPr>
          <p:spPr>
            <a:xfrm>
              <a:off x="6459365" y="2127075"/>
              <a:ext cx="9644" cy="8659"/>
            </a:xfrm>
            <a:custGeom>
              <a:avLst/>
              <a:gdLst/>
              <a:ahLst/>
              <a:cxnLst>
                <a:cxn ang="0">
                  <a:pos x="wd2" y="hd2"/>
                </a:cxn>
                <a:cxn ang="5400000">
                  <a:pos x="wd2" y="hd2"/>
                </a:cxn>
                <a:cxn ang="10800000">
                  <a:pos x="wd2" y="hd2"/>
                </a:cxn>
                <a:cxn ang="16200000">
                  <a:pos x="wd2" y="hd2"/>
                </a:cxn>
              </a:cxnLst>
              <a:rect l="0" t="0" r="r" b="b"/>
              <a:pathLst>
                <a:path w="15274" h="21600" extrusionOk="0">
                  <a:moveTo>
                    <a:pt x="15274" y="0"/>
                  </a:moveTo>
                  <a:cubicBezTo>
                    <a:pt x="4474" y="0"/>
                    <a:pt x="-6326" y="21600"/>
                    <a:pt x="4474" y="21600"/>
                  </a:cubicBezTo>
                  <a:cubicBezTo>
                    <a:pt x="15274" y="21600"/>
                    <a:pt x="15274" y="0"/>
                    <a:pt x="15274" y="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638" name="Shape 638"/>
            <p:cNvSpPr/>
            <p:nvPr/>
          </p:nvSpPr>
          <p:spPr>
            <a:xfrm>
              <a:off x="6518099" y="2254063"/>
              <a:ext cx="3638" cy="17320"/>
            </a:xfrm>
            <a:custGeom>
              <a:avLst/>
              <a:gdLst/>
              <a:ahLst/>
              <a:cxnLst>
                <a:cxn ang="0">
                  <a:pos x="wd2" y="hd2"/>
                </a:cxn>
                <a:cxn ang="5400000">
                  <a:pos x="wd2" y="hd2"/>
                </a:cxn>
                <a:cxn ang="10800000">
                  <a:pos x="wd2" y="hd2"/>
                </a:cxn>
                <a:cxn ang="16200000">
                  <a:pos x="wd2" y="hd2"/>
                </a:cxn>
              </a:cxnLst>
              <a:rect l="0" t="0" r="r" b="b"/>
              <a:pathLst>
                <a:path w="9600" h="21600" extrusionOk="0">
                  <a:moveTo>
                    <a:pt x="0" y="0"/>
                  </a:moveTo>
                  <a:cubicBezTo>
                    <a:pt x="0" y="10800"/>
                    <a:pt x="0" y="21600"/>
                    <a:pt x="0" y="21600"/>
                  </a:cubicBezTo>
                  <a:cubicBezTo>
                    <a:pt x="0" y="21600"/>
                    <a:pt x="21600" y="0"/>
                    <a:pt x="0" y="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639" name="Shape 639"/>
            <p:cNvSpPr/>
            <p:nvPr/>
          </p:nvSpPr>
          <p:spPr>
            <a:xfrm>
              <a:off x="6640911" y="1880366"/>
              <a:ext cx="13559" cy="27367"/>
            </a:xfrm>
            <a:custGeom>
              <a:avLst/>
              <a:gdLst/>
              <a:ahLst/>
              <a:cxnLst>
                <a:cxn ang="0">
                  <a:pos x="wd2" y="hd2"/>
                </a:cxn>
                <a:cxn ang="5400000">
                  <a:pos x="wd2" y="hd2"/>
                </a:cxn>
                <a:cxn ang="10800000">
                  <a:pos x="wd2" y="hd2"/>
                </a:cxn>
                <a:cxn ang="16200000">
                  <a:pos x="wd2" y="hd2"/>
                </a:cxn>
              </a:cxnLst>
              <a:rect l="0" t="0" r="r" b="b"/>
              <a:pathLst>
                <a:path w="17894" h="17067" extrusionOk="0">
                  <a:moveTo>
                    <a:pt x="7094" y="17067"/>
                  </a:moveTo>
                  <a:cubicBezTo>
                    <a:pt x="-3706" y="11667"/>
                    <a:pt x="-3706" y="867"/>
                    <a:pt x="17894" y="867"/>
                  </a:cubicBezTo>
                  <a:cubicBezTo>
                    <a:pt x="17894" y="-4533"/>
                    <a:pt x="17894" y="17067"/>
                    <a:pt x="7094" y="17067"/>
                  </a:cubicBezTo>
                  <a:cubicBezTo>
                    <a:pt x="-3706" y="11667"/>
                    <a:pt x="7094" y="17067"/>
                    <a:pt x="7094" y="17067"/>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640" name="Shape 640"/>
            <p:cNvSpPr/>
            <p:nvPr/>
          </p:nvSpPr>
          <p:spPr>
            <a:xfrm>
              <a:off x="3752569" y="7279278"/>
              <a:ext cx="87504" cy="40907"/>
            </a:xfrm>
            <a:custGeom>
              <a:avLst/>
              <a:gdLst/>
              <a:ahLst/>
              <a:cxnLst>
                <a:cxn ang="0">
                  <a:pos x="wd2" y="hd2"/>
                </a:cxn>
                <a:cxn ang="5400000">
                  <a:pos x="wd2" y="hd2"/>
                </a:cxn>
                <a:cxn ang="10800000">
                  <a:pos x="wd2" y="hd2"/>
                </a:cxn>
                <a:cxn ang="16200000">
                  <a:pos x="wd2" y="hd2"/>
                </a:cxn>
              </a:cxnLst>
              <a:rect l="0" t="0" r="r" b="b"/>
              <a:pathLst>
                <a:path w="19800" h="17008" extrusionOk="0">
                  <a:moveTo>
                    <a:pt x="18000" y="8208"/>
                  </a:moveTo>
                  <a:cubicBezTo>
                    <a:pt x="16200" y="8208"/>
                    <a:pt x="16200" y="4608"/>
                    <a:pt x="14400" y="4608"/>
                  </a:cubicBezTo>
                  <a:cubicBezTo>
                    <a:pt x="12600" y="4608"/>
                    <a:pt x="10800" y="4608"/>
                    <a:pt x="9000" y="4608"/>
                  </a:cubicBezTo>
                  <a:cubicBezTo>
                    <a:pt x="7200" y="4608"/>
                    <a:pt x="7200" y="-2592"/>
                    <a:pt x="5400" y="1008"/>
                  </a:cubicBezTo>
                  <a:cubicBezTo>
                    <a:pt x="5400" y="1008"/>
                    <a:pt x="0" y="8208"/>
                    <a:pt x="0" y="8208"/>
                  </a:cubicBezTo>
                  <a:cubicBezTo>
                    <a:pt x="0" y="8208"/>
                    <a:pt x="3600" y="15408"/>
                    <a:pt x="3600" y="15408"/>
                  </a:cubicBezTo>
                  <a:cubicBezTo>
                    <a:pt x="5400" y="19008"/>
                    <a:pt x="9000" y="15408"/>
                    <a:pt x="10800" y="15408"/>
                  </a:cubicBezTo>
                  <a:cubicBezTo>
                    <a:pt x="12600" y="15408"/>
                    <a:pt x="19800" y="11808"/>
                    <a:pt x="19800" y="8208"/>
                  </a:cubicBezTo>
                  <a:cubicBezTo>
                    <a:pt x="18000" y="8208"/>
                    <a:pt x="18000" y="8208"/>
                    <a:pt x="18000" y="8208"/>
                  </a:cubicBezTo>
                  <a:cubicBezTo>
                    <a:pt x="16200" y="8208"/>
                    <a:pt x="21600" y="4608"/>
                    <a:pt x="18000" y="8208"/>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641" name="Shape 641"/>
            <p:cNvSpPr/>
            <p:nvPr/>
          </p:nvSpPr>
          <p:spPr>
            <a:xfrm>
              <a:off x="3744386" y="7331291"/>
              <a:ext cx="59509" cy="40842"/>
            </a:xfrm>
            <a:custGeom>
              <a:avLst/>
              <a:gdLst/>
              <a:ahLst/>
              <a:cxnLst>
                <a:cxn ang="0">
                  <a:pos x="wd2" y="hd2"/>
                </a:cxn>
                <a:cxn ang="5400000">
                  <a:pos x="wd2" y="hd2"/>
                </a:cxn>
                <a:cxn ang="10800000">
                  <a:pos x="wd2" y="hd2"/>
                </a:cxn>
                <a:cxn ang="16200000">
                  <a:pos x="wd2" y="hd2"/>
                </a:cxn>
              </a:cxnLst>
              <a:rect l="0" t="0" r="r" b="b"/>
              <a:pathLst>
                <a:path w="18125" h="16981" extrusionOk="0">
                  <a:moveTo>
                    <a:pt x="16800" y="8181"/>
                  </a:moveTo>
                  <a:cubicBezTo>
                    <a:pt x="16800" y="4581"/>
                    <a:pt x="0" y="-2619"/>
                    <a:pt x="0" y="981"/>
                  </a:cubicBezTo>
                  <a:cubicBezTo>
                    <a:pt x="0" y="981"/>
                    <a:pt x="4800" y="4581"/>
                    <a:pt x="4800" y="4581"/>
                  </a:cubicBezTo>
                  <a:cubicBezTo>
                    <a:pt x="7200" y="8181"/>
                    <a:pt x="2400" y="11781"/>
                    <a:pt x="2400" y="15381"/>
                  </a:cubicBezTo>
                  <a:cubicBezTo>
                    <a:pt x="2400" y="18981"/>
                    <a:pt x="7200" y="15381"/>
                    <a:pt x="7200" y="15381"/>
                  </a:cubicBezTo>
                  <a:cubicBezTo>
                    <a:pt x="9600" y="11781"/>
                    <a:pt x="7200" y="15381"/>
                    <a:pt x="9600" y="15381"/>
                  </a:cubicBezTo>
                  <a:cubicBezTo>
                    <a:pt x="12000" y="18981"/>
                    <a:pt x="21600" y="11781"/>
                    <a:pt x="16800" y="8181"/>
                  </a:cubicBezTo>
                  <a:cubicBezTo>
                    <a:pt x="14400" y="4581"/>
                    <a:pt x="19200" y="8181"/>
                    <a:pt x="16800" y="8181"/>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642" name="Shape 642"/>
            <p:cNvSpPr/>
            <p:nvPr/>
          </p:nvSpPr>
          <p:spPr>
            <a:xfrm>
              <a:off x="3736207" y="7258614"/>
              <a:ext cx="53757" cy="31160"/>
            </a:xfrm>
            <a:custGeom>
              <a:avLst/>
              <a:gdLst/>
              <a:ahLst/>
              <a:cxnLst>
                <a:cxn ang="0">
                  <a:pos x="wd2" y="hd2"/>
                </a:cxn>
                <a:cxn ang="5400000">
                  <a:pos x="wd2" y="hd2"/>
                </a:cxn>
                <a:cxn ang="10800000">
                  <a:pos x="wd2" y="hd2"/>
                </a:cxn>
                <a:cxn ang="16200000">
                  <a:pos x="wd2" y="hd2"/>
                </a:cxn>
              </a:cxnLst>
              <a:rect l="0" t="0" r="r" b="b"/>
              <a:pathLst>
                <a:path w="18511" h="16657" extrusionOk="0">
                  <a:moveTo>
                    <a:pt x="16200" y="0"/>
                  </a:moveTo>
                  <a:cubicBezTo>
                    <a:pt x="13500" y="0"/>
                    <a:pt x="10800" y="4320"/>
                    <a:pt x="8100" y="4320"/>
                  </a:cubicBezTo>
                  <a:cubicBezTo>
                    <a:pt x="5400" y="0"/>
                    <a:pt x="0" y="4320"/>
                    <a:pt x="0" y="4320"/>
                  </a:cubicBezTo>
                  <a:cubicBezTo>
                    <a:pt x="2700" y="0"/>
                    <a:pt x="0" y="17280"/>
                    <a:pt x="0" y="12960"/>
                  </a:cubicBezTo>
                  <a:cubicBezTo>
                    <a:pt x="2700" y="21600"/>
                    <a:pt x="10800" y="12960"/>
                    <a:pt x="13500" y="8640"/>
                  </a:cubicBezTo>
                  <a:cubicBezTo>
                    <a:pt x="16200" y="8640"/>
                    <a:pt x="21600" y="0"/>
                    <a:pt x="16200" y="0"/>
                  </a:cubicBezTo>
                  <a:cubicBezTo>
                    <a:pt x="13500" y="0"/>
                    <a:pt x="21600" y="0"/>
                    <a:pt x="16200" y="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643" name="Shape 643"/>
            <p:cNvSpPr/>
            <p:nvPr/>
          </p:nvSpPr>
          <p:spPr>
            <a:xfrm>
              <a:off x="3710744" y="7297276"/>
              <a:ext cx="50924" cy="29463"/>
            </a:xfrm>
            <a:custGeom>
              <a:avLst/>
              <a:gdLst/>
              <a:ahLst/>
              <a:cxnLst>
                <a:cxn ang="0">
                  <a:pos x="wd2" y="hd2"/>
                </a:cxn>
                <a:cxn ang="5400000">
                  <a:pos x="wd2" y="hd2"/>
                </a:cxn>
                <a:cxn ang="10800000">
                  <a:pos x="wd2" y="hd2"/>
                </a:cxn>
                <a:cxn ang="16200000">
                  <a:pos x="wd2" y="hd2"/>
                </a:cxn>
              </a:cxnLst>
              <a:rect l="0" t="0" r="r" b="b"/>
              <a:pathLst>
                <a:path w="16805" h="14699" extrusionOk="0">
                  <a:moveTo>
                    <a:pt x="16502" y="13829"/>
                  </a:moveTo>
                  <a:cubicBezTo>
                    <a:pt x="13802" y="9509"/>
                    <a:pt x="-2398" y="-3451"/>
                    <a:pt x="302" y="869"/>
                  </a:cubicBezTo>
                  <a:cubicBezTo>
                    <a:pt x="3002" y="5189"/>
                    <a:pt x="19202" y="18149"/>
                    <a:pt x="16502" y="13829"/>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644" name="Shape 644"/>
            <p:cNvSpPr/>
            <p:nvPr/>
          </p:nvSpPr>
          <p:spPr>
            <a:xfrm>
              <a:off x="3687114" y="7235607"/>
              <a:ext cx="18036" cy="17933"/>
            </a:xfrm>
            <a:custGeom>
              <a:avLst/>
              <a:gdLst/>
              <a:ahLst/>
              <a:cxnLst>
                <a:cxn ang="0">
                  <a:pos x="wd2" y="hd2"/>
                </a:cxn>
                <a:cxn ang="5400000">
                  <a:pos x="wd2" y="hd2"/>
                </a:cxn>
                <a:cxn ang="10800000">
                  <a:pos x="wd2" y="hd2"/>
                </a:cxn>
                <a:cxn ang="16200000">
                  <a:pos x="wd2" y="hd2"/>
                </a:cxn>
              </a:cxnLst>
              <a:rect l="0" t="0" r="r" b="b"/>
              <a:pathLst>
                <a:path w="15869" h="14912" extrusionOk="0">
                  <a:moveTo>
                    <a:pt x="14400" y="11929"/>
                  </a:moveTo>
                  <a:cubicBezTo>
                    <a:pt x="14400" y="19129"/>
                    <a:pt x="7200" y="11929"/>
                    <a:pt x="0" y="4729"/>
                  </a:cubicBezTo>
                  <a:cubicBezTo>
                    <a:pt x="0" y="-2471"/>
                    <a:pt x="21600" y="-2471"/>
                    <a:pt x="14400" y="11929"/>
                  </a:cubicBezTo>
                  <a:cubicBezTo>
                    <a:pt x="14400" y="19129"/>
                    <a:pt x="14400" y="4729"/>
                    <a:pt x="14400" y="11929"/>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645" name="Shape 645"/>
            <p:cNvSpPr/>
            <p:nvPr/>
          </p:nvSpPr>
          <p:spPr>
            <a:xfrm>
              <a:off x="3687114" y="7163370"/>
              <a:ext cx="49093" cy="55539"/>
            </a:xfrm>
            <a:custGeom>
              <a:avLst/>
              <a:gdLst/>
              <a:ahLst/>
              <a:cxnLst>
                <a:cxn ang="0">
                  <a:pos x="wd2" y="hd2"/>
                </a:cxn>
                <a:cxn ang="5400000">
                  <a:pos x="wd2" y="hd2"/>
                </a:cxn>
                <a:cxn ang="10800000">
                  <a:pos x="wd2" y="hd2"/>
                </a:cxn>
                <a:cxn ang="16200000">
                  <a:pos x="wd2" y="hd2"/>
                </a:cxn>
              </a:cxnLst>
              <a:rect l="0" t="0" r="r" b="b"/>
              <a:pathLst>
                <a:path w="18514" h="19792" extrusionOk="0">
                  <a:moveTo>
                    <a:pt x="15429" y="6171"/>
                  </a:moveTo>
                  <a:cubicBezTo>
                    <a:pt x="15429" y="3086"/>
                    <a:pt x="12343" y="3086"/>
                    <a:pt x="12343" y="0"/>
                  </a:cubicBezTo>
                  <a:cubicBezTo>
                    <a:pt x="9257" y="0"/>
                    <a:pt x="3086" y="0"/>
                    <a:pt x="6171" y="3086"/>
                  </a:cubicBezTo>
                  <a:cubicBezTo>
                    <a:pt x="12343" y="9257"/>
                    <a:pt x="3086" y="6171"/>
                    <a:pt x="0" y="3086"/>
                  </a:cubicBezTo>
                  <a:cubicBezTo>
                    <a:pt x="3086" y="9257"/>
                    <a:pt x="6171" y="9257"/>
                    <a:pt x="6171" y="12343"/>
                  </a:cubicBezTo>
                  <a:cubicBezTo>
                    <a:pt x="9257" y="18514"/>
                    <a:pt x="3086" y="15429"/>
                    <a:pt x="0" y="18514"/>
                  </a:cubicBezTo>
                  <a:cubicBezTo>
                    <a:pt x="0" y="21600"/>
                    <a:pt x="12343" y="18514"/>
                    <a:pt x="9257" y="15429"/>
                  </a:cubicBezTo>
                  <a:cubicBezTo>
                    <a:pt x="9257" y="15429"/>
                    <a:pt x="12343" y="9257"/>
                    <a:pt x="12343" y="6171"/>
                  </a:cubicBezTo>
                  <a:cubicBezTo>
                    <a:pt x="12343" y="6171"/>
                    <a:pt x="12343" y="9257"/>
                    <a:pt x="12343" y="12343"/>
                  </a:cubicBezTo>
                  <a:cubicBezTo>
                    <a:pt x="12343" y="9257"/>
                    <a:pt x="18514" y="6171"/>
                    <a:pt x="18514" y="6171"/>
                  </a:cubicBezTo>
                  <a:cubicBezTo>
                    <a:pt x="18514" y="6171"/>
                    <a:pt x="18514" y="6171"/>
                    <a:pt x="15429" y="6171"/>
                  </a:cubicBezTo>
                  <a:cubicBezTo>
                    <a:pt x="15429" y="3086"/>
                    <a:pt x="21600" y="6171"/>
                    <a:pt x="15429" y="6171"/>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646" name="Shape 646"/>
            <p:cNvSpPr/>
            <p:nvPr/>
          </p:nvSpPr>
          <p:spPr>
            <a:xfrm>
              <a:off x="3678931" y="7067088"/>
              <a:ext cx="40911" cy="62179"/>
            </a:xfrm>
            <a:custGeom>
              <a:avLst/>
              <a:gdLst/>
              <a:ahLst/>
              <a:cxnLst>
                <a:cxn ang="0">
                  <a:pos x="wd2" y="hd2"/>
                </a:cxn>
                <a:cxn ang="5400000">
                  <a:pos x="wd2" y="hd2"/>
                </a:cxn>
                <a:cxn ang="10800000">
                  <a:pos x="wd2" y="hd2"/>
                </a:cxn>
                <a:cxn ang="16200000">
                  <a:pos x="wd2" y="hd2"/>
                </a:cxn>
              </a:cxnLst>
              <a:rect l="0" t="0" r="r" b="b"/>
              <a:pathLst>
                <a:path w="21600" h="14542" extrusionOk="0">
                  <a:moveTo>
                    <a:pt x="21600" y="10614"/>
                  </a:moveTo>
                  <a:cubicBezTo>
                    <a:pt x="21600" y="8651"/>
                    <a:pt x="17280" y="-3131"/>
                    <a:pt x="8640" y="796"/>
                  </a:cubicBezTo>
                  <a:cubicBezTo>
                    <a:pt x="8640" y="2760"/>
                    <a:pt x="12960" y="8651"/>
                    <a:pt x="4320" y="8651"/>
                  </a:cubicBezTo>
                  <a:cubicBezTo>
                    <a:pt x="0" y="8651"/>
                    <a:pt x="0" y="10614"/>
                    <a:pt x="0" y="14542"/>
                  </a:cubicBezTo>
                  <a:cubicBezTo>
                    <a:pt x="4320" y="14542"/>
                    <a:pt x="8640" y="10614"/>
                    <a:pt x="8640" y="10614"/>
                  </a:cubicBezTo>
                  <a:cubicBezTo>
                    <a:pt x="4320" y="10614"/>
                    <a:pt x="21600" y="18469"/>
                    <a:pt x="21600" y="10614"/>
                  </a:cubicBezTo>
                  <a:cubicBezTo>
                    <a:pt x="21600" y="8651"/>
                    <a:pt x="21600" y="12578"/>
                    <a:pt x="21600" y="10614"/>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647" name="Shape 647"/>
            <p:cNvSpPr/>
            <p:nvPr/>
          </p:nvSpPr>
          <p:spPr>
            <a:xfrm>
              <a:off x="3676702" y="7142003"/>
              <a:ext cx="18596" cy="38684"/>
            </a:xfrm>
            <a:custGeom>
              <a:avLst/>
              <a:gdLst/>
              <a:ahLst/>
              <a:cxnLst>
                <a:cxn ang="0">
                  <a:pos x="wd2" y="hd2"/>
                </a:cxn>
                <a:cxn ang="5400000">
                  <a:pos x="wd2" y="hd2"/>
                </a:cxn>
                <a:cxn ang="10800000">
                  <a:pos x="wd2" y="hd2"/>
                </a:cxn>
                <a:cxn ang="16200000">
                  <a:pos x="wd2" y="hd2"/>
                </a:cxn>
              </a:cxnLst>
              <a:rect l="0" t="0" r="r" b="b"/>
              <a:pathLst>
                <a:path w="16362" h="16084" extrusionOk="0">
                  <a:moveTo>
                    <a:pt x="16362" y="1684"/>
                  </a:moveTo>
                  <a:cubicBezTo>
                    <a:pt x="9162" y="-5516"/>
                    <a:pt x="-5238" y="12484"/>
                    <a:pt x="1962" y="16084"/>
                  </a:cubicBezTo>
                  <a:cubicBezTo>
                    <a:pt x="-5238" y="12484"/>
                    <a:pt x="16362" y="5284"/>
                    <a:pt x="16362" y="1684"/>
                  </a:cubicBezTo>
                  <a:cubicBezTo>
                    <a:pt x="9162" y="-1916"/>
                    <a:pt x="16362" y="1684"/>
                    <a:pt x="16362" y="1684"/>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648" name="Shape 648"/>
            <p:cNvSpPr/>
            <p:nvPr/>
          </p:nvSpPr>
          <p:spPr>
            <a:xfrm>
              <a:off x="3670750" y="7019064"/>
              <a:ext cx="40911" cy="60610"/>
            </a:xfrm>
            <a:custGeom>
              <a:avLst/>
              <a:gdLst/>
              <a:ahLst/>
              <a:cxnLst>
                <a:cxn ang="0">
                  <a:pos x="wd2" y="hd2"/>
                </a:cxn>
                <a:cxn ang="5400000">
                  <a:pos x="wd2" y="hd2"/>
                </a:cxn>
                <a:cxn ang="10800000">
                  <a:pos x="wd2" y="hd2"/>
                </a:cxn>
                <a:cxn ang="16200000">
                  <a:pos x="wd2" y="hd2"/>
                </a:cxn>
              </a:cxnLst>
              <a:rect l="0" t="0" r="r" b="b"/>
              <a:pathLst>
                <a:path w="21600" h="21600" extrusionOk="0">
                  <a:moveTo>
                    <a:pt x="17280" y="6171"/>
                  </a:moveTo>
                  <a:cubicBezTo>
                    <a:pt x="12960" y="9257"/>
                    <a:pt x="12960" y="0"/>
                    <a:pt x="12960" y="0"/>
                  </a:cubicBezTo>
                  <a:cubicBezTo>
                    <a:pt x="12960" y="0"/>
                    <a:pt x="12960" y="9257"/>
                    <a:pt x="8640" y="9257"/>
                  </a:cubicBezTo>
                  <a:cubicBezTo>
                    <a:pt x="8640" y="9257"/>
                    <a:pt x="8640" y="6171"/>
                    <a:pt x="4320" y="6171"/>
                  </a:cubicBezTo>
                  <a:cubicBezTo>
                    <a:pt x="8640" y="6171"/>
                    <a:pt x="0" y="15429"/>
                    <a:pt x="0" y="15429"/>
                  </a:cubicBezTo>
                  <a:cubicBezTo>
                    <a:pt x="0" y="12343"/>
                    <a:pt x="17280" y="15429"/>
                    <a:pt x="8640" y="21600"/>
                  </a:cubicBezTo>
                  <a:cubicBezTo>
                    <a:pt x="12960" y="18514"/>
                    <a:pt x="21600" y="18514"/>
                    <a:pt x="21600" y="15429"/>
                  </a:cubicBezTo>
                  <a:cubicBezTo>
                    <a:pt x="21600" y="12343"/>
                    <a:pt x="17280" y="3086"/>
                    <a:pt x="17280" y="6171"/>
                  </a:cubicBezTo>
                  <a:cubicBezTo>
                    <a:pt x="12960" y="9257"/>
                    <a:pt x="17280" y="3086"/>
                    <a:pt x="17280" y="6171"/>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649" name="Shape 649"/>
            <p:cNvSpPr/>
            <p:nvPr/>
          </p:nvSpPr>
          <p:spPr>
            <a:xfrm>
              <a:off x="3711661" y="6851667"/>
              <a:ext cx="30310" cy="34660"/>
            </a:xfrm>
            <a:custGeom>
              <a:avLst/>
              <a:gdLst/>
              <a:ahLst/>
              <a:cxnLst>
                <a:cxn ang="0">
                  <a:pos x="wd2" y="hd2"/>
                </a:cxn>
                <a:cxn ang="5400000">
                  <a:pos x="wd2" y="hd2"/>
                </a:cxn>
                <a:cxn ang="10800000">
                  <a:pos x="wd2" y="hd2"/>
                </a:cxn>
                <a:cxn ang="16200000">
                  <a:pos x="wd2" y="hd2"/>
                </a:cxn>
              </a:cxnLst>
              <a:rect l="0" t="0" r="r" b="b"/>
              <a:pathLst>
                <a:path w="16002" h="18527" extrusionOk="0">
                  <a:moveTo>
                    <a:pt x="12960" y="17280"/>
                  </a:moveTo>
                  <a:cubicBezTo>
                    <a:pt x="21600" y="8640"/>
                    <a:pt x="8640" y="8640"/>
                    <a:pt x="12960" y="0"/>
                  </a:cubicBezTo>
                  <a:cubicBezTo>
                    <a:pt x="12960" y="0"/>
                    <a:pt x="4320" y="0"/>
                    <a:pt x="0" y="0"/>
                  </a:cubicBezTo>
                  <a:cubicBezTo>
                    <a:pt x="0" y="0"/>
                    <a:pt x="8640" y="4320"/>
                    <a:pt x="8640" y="4320"/>
                  </a:cubicBezTo>
                  <a:cubicBezTo>
                    <a:pt x="8640" y="8640"/>
                    <a:pt x="12960" y="17280"/>
                    <a:pt x="12960" y="17280"/>
                  </a:cubicBezTo>
                  <a:cubicBezTo>
                    <a:pt x="17280" y="12960"/>
                    <a:pt x="8640" y="21600"/>
                    <a:pt x="12960" y="1728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650" name="Shape 650"/>
            <p:cNvSpPr/>
            <p:nvPr/>
          </p:nvSpPr>
          <p:spPr>
            <a:xfrm>
              <a:off x="3719843" y="6703794"/>
              <a:ext cx="38072" cy="84386"/>
            </a:xfrm>
            <a:custGeom>
              <a:avLst/>
              <a:gdLst/>
              <a:ahLst/>
              <a:cxnLst>
                <a:cxn ang="0">
                  <a:pos x="wd2" y="hd2"/>
                </a:cxn>
                <a:cxn ang="5400000">
                  <a:pos x="wd2" y="hd2"/>
                </a:cxn>
                <a:cxn ang="10800000">
                  <a:pos x="wd2" y="hd2"/>
                </a:cxn>
                <a:cxn ang="16200000">
                  <a:pos x="wd2" y="hd2"/>
                </a:cxn>
              </a:cxnLst>
              <a:rect l="0" t="0" r="r" b="b"/>
              <a:pathLst>
                <a:path w="16751" h="19736" extrusionOk="0">
                  <a:moveTo>
                    <a:pt x="10800" y="18446"/>
                  </a:moveTo>
                  <a:cubicBezTo>
                    <a:pt x="3600" y="20410"/>
                    <a:pt x="0" y="20410"/>
                    <a:pt x="0" y="16483"/>
                  </a:cubicBezTo>
                  <a:cubicBezTo>
                    <a:pt x="3600" y="12555"/>
                    <a:pt x="3600" y="6665"/>
                    <a:pt x="3600" y="2737"/>
                  </a:cubicBezTo>
                  <a:cubicBezTo>
                    <a:pt x="3600" y="-1190"/>
                    <a:pt x="18000" y="-1190"/>
                    <a:pt x="14400" y="4701"/>
                  </a:cubicBezTo>
                  <a:cubicBezTo>
                    <a:pt x="14400" y="8628"/>
                    <a:pt x="21600" y="14519"/>
                    <a:pt x="10800" y="18446"/>
                  </a:cubicBezTo>
                  <a:cubicBezTo>
                    <a:pt x="7200" y="18446"/>
                    <a:pt x="14400" y="16483"/>
                    <a:pt x="10800" y="18446"/>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651" name="Shape 651"/>
            <p:cNvSpPr/>
            <p:nvPr/>
          </p:nvSpPr>
          <p:spPr>
            <a:xfrm>
              <a:off x="3886310" y="4303743"/>
              <a:ext cx="22733" cy="23075"/>
            </a:xfrm>
            <a:custGeom>
              <a:avLst/>
              <a:gdLst/>
              <a:ahLst/>
              <a:cxnLst>
                <a:cxn ang="0">
                  <a:pos x="wd2" y="hd2"/>
                </a:cxn>
                <a:cxn ang="5400000">
                  <a:pos x="wd2" y="hd2"/>
                </a:cxn>
                <a:cxn ang="10800000">
                  <a:pos x="wd2" y="hd2"/>
                </a:cxn>
                <a:cxn ang="16200000">
                  <a:pos x="wd2" y="hd2"/>
                </a:cxn>
              </a:cxnLst>
              <a:rect l="0" t="0" r="r" b="b"/>
              <a:pathLst>
                <a:path w="12860" h="14390" extrusionOk="0">
                  <a:moveTo>
                    <a:pt x="9817" y="12272"/>
                  </a:moveTo>
                  <a:cubicBezTo>
                    <a:pt x="5497" y="17672"/>
                    <a:pt x="-3143" y="12272"/>
                    <a:pt x="1177" y="1472"/>
                  </a:cubicBezTo>
                  <a:cubicBezTo>
                    <a:pt x="1177" y="-3928"/>
                    <a:pt x="18457" y="6872"/>
                    <a:pt x="9817" y="12272"/>
                  </a:cubicBezTo>
                  <a:cubicBezTo>
                    <a:pt x="5497" y="17672"/>
                    <a:pt x="18457" y="6872"/>
                    <a:pt x="9817" y="12272"/>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652" name="Shape 652"/>
            <p:cNvSpPr/>
            <p:nvPr/>
          </p:nvSpPr>
          <p:spPr>
            <a:xfrm>
              <a:off x="4228694" y="4361344"/>
              <a:ext cx="30886" cy="38492"/>
            </a:xfrm>
            <a:custGeom>
              <a:avLst/>
              <a:gdLst/>
              <a:ahLst/>
              <a:cxnLst>
                <a:cxn ang="0">
                  <a:pos x="wd2" y="hd2"/>
                </a:cxn>
                <a:cxn ang="5400000">
                  <a:pos x="wd2" y="hd2"/>
                </a:cxn>
                <a:cxn ang="10800000">
                  <a:pos x="wd2" y="hd2"/>
                </a:cxn>
                <a:cxn ang="16200000">
                  <a:pos x="wd2" y="hd2"/>
                </a:cxn>
              </a:cxnLst>
              <a:rect l="0" t="0" r="r" b="b"/>
              <a:pathLst>
                <a:path w="14388" h="12525" extrusionOk="0">
                  <a:moveTo>
                    <a:pt x="1600" y="9612"/>
                  </a:moveTo>
                  <a:cubicBezTo>
                    <a:pt x="-2000" y="6912"/>
                    <a:pt x="5200" y="6912"/>
                    <a:pt x="5200" y="6912"/>
                  </a:cubicBezTo>
                  <a:cubicBezTo>
                    <a:pt x="8800" y="6912"/>
                    <a:pt x="8800" y="-3888"/>
                    <a:pt x="12400" y="1512"/>
                  </a:cubicBezTo>
                  <a:cubicBezTo>
                    <a:pt x="19600" y="6912"/>
                    <a:pt x="5200" y="17712"/>
                    <a:pt x="1600" y="9612"/>
                  </a:cubicBezTo>
                  <a:cubicBezTo>
                    <a:pt x="-2000" y="6912"/>
                    <a:pt x="1600" y="12312"/>
                    <a:pt x="1600" y="9612"/>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653" name="Shape 653"/>
            <p:cNvSpPr/>
            <p:nvPr/>
          </p:nvSpPr>
          <p:spPr>
            <a:xfrm>
              <a:off x="4668183" y="4810402"/>
              <a:ext cx="98269" cy="101425"/>
            </a:xfrm>
            <a:custGeom>
              <a:avLst/>
              <a:gdLst/>
              <a:ahLst/>
              <a:cxnLst>
                <a:cxn ang="0">
                  <a:pos x="wd2" y="hd2"/>
                </a:cxn>
                <a:cxn ang="5400000">
                  <a:pos x="wd2" y="hd2"/>
                </a:cxn>
                <a:cxn ang="10800000">
                  <a:pos x="wd2" y="hd2"/>
                </a:cxn>
                <a:cxn ang="16200000">
                  <a:pos x="wd2" y="hd2"/>
                </a:cxn>
              </a:cxnLst>
              <a:rect l="0" t="0" r="r" b="b"/>
              <a:pathLst>
                <a:path w="18982" h="19976" extrusionOk="0">
                  <a:moveTo>
                    <a:pt x="17610" y="6231"/>
                  </a:moveTo>
                  <a:cubicBezTo>
                    <a:pt x="17610" y="4570"/>
                    <a:pt x="16067" y="4570"/>
                    <a:pt x="14525" y="4570"/>
                  </a:cubicBezTo>
                  <a:cubicBezTo>
                    <a:pt x="11439" y="2908"/>
                    <a:pt x="11439" y="1247"/>
                    <a:pt x="8353" y="1247"/>
                  </a:cubicBezTo>
                  <a:cubicBezTo>
                    <a:pt x="6810" y="-415"/>
                    <a:pt x="3725" y="-415"/>
                    <a:pt x="2182" y="1247"/>
                  </a:cubicBezTo>
                  <a:cubicBezTo>
                    <a:pt x="2182" y="1247"/>
                    <a:pt x="2182" y="2908"/>
                    <a:pt x="639" y="2908"/>
                  </a:cubicBezTo>
                  <a:cubicBezTo>
                    <a:pt x="-904" y="6231"/>
                    <a:pt x="639" y="4570"/>
                    <a:pt x="2182" y="6231"/>
                  </a:cubicBezTo>
                  <a:cubicBezTo>
                    <a:pt x="2182" y="6231"/>
                    <a:pt x="639" y="11216"/>
                    <a:pt x="639" y="11216"/>
                  </a:cubicBezTo>
                  <a:cubicBezTo>
                    <a:pt x="639" y="14539"/>
                    <a:pt x="639" y="14539"/>
                    <a:pt x="2182" y="16200"/>
                  </a:cubicBezTo>
                  <a:cubicBezTo>
                    <a:pt x="3725" y="17862"/>
                    <a:pt x="3725" y="16200"/>
                    <a:pt x="5267" y="16200"/>
                  </a:cubicBezTo>
                  <a:cubicBezTo>
                    <a:pt x="8353" y="16200"/>
                    <a:pt x="6810" y="19523"/>
                    <a:pt x="9896" y="19523"/>
                  </a:cubicBezTo>
                  <a:cubicBezTo>
                    <a:pt x="12982" y="21185"/>
                    <a:pt x="11439" y="17862"/>
                    <a:pt x="14525" y="16200"/>
                  </a:cubicBezTo>
                  <a:cubicBezTo>
                    <a:pt x="17610" y="12877"/>
                    <a:pt x="20696" y="11216"/>
                    <a:pt x="17610" y="6231"/>
                  </a:cubicBezTo>
                  <a:cubicBezTo>
                    <a:pt x="17610" y="2908"/>
                    <a:pt x="20696" y="12877"/>
                    <a:pt x="17610" y="6231"/>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654" name="Shape 654"/>
            <p:cNvSpPr/>
            <p:nvPr/>
          </p:nvSpPr>
          <p:spPr>
            <a:xfrm>
              <a:off x="4015260" y="4026149"/>
              <a:ext cx="66171" cy="28401"/>
            </a:xfrm>
            <a:custGeom>
              <a:avLst/>
              <a:gdLst/>
              <a:ahLst/>
              <a:cxnLst>
                <a:cxn ang="0">
                  <a:pos x="wd2" y="hd2"/>
                </a:cxn>
                <a:cxn ang="5400000">
                  <a:pos x="wd2" y="hd2"/>
                </a:cxn>
                <a:cxn ang="10800000">
                  <a:pos x="wd2" y="hd2"/>
                </a:cxn>
                <a:cxn ang="16200000">
                  <a:pos x="wd2" y="hd2"/>
                </a:cxn>
              </a:cxnLst>
              <a:rect l="0" t="0" r="r" b="b"/>
              <a:pathLst>
                <a:path w="18071" h="17712" extrusionOk="0">
                  <a:moveTo>
                    <a:pt x="17715" y="10800"/>
                  </a:moveTo>
                  <a:cubicBezTo>
                    <a:pt x="13395" y="5400"/>
                    <a:pt x="11235" y="0"/>
                    <a:pt x="6915" y="0"/>
                  </a:cubicBezTo>
                  <a:cubicBezTo>
                    <a:pt x="4755" y="0"/>
                    <a:pt x="-1725" y="5400"/>
                    <a:pt x="435" y="16200"/>
                  </a:cubicBezTo>
                  <a:cubicBezTo>
                    <a:pt x="2595" y="21600"/>
                    <a:pt x="17715" y="10800"/>
                    <a:pt x="17715" y="10800"/>
                  </a:cubicBezTo>
                  <a:cubicBezTo>
                    <a:pt x="11235" y="5400"/>
                    <a:pt x="19875" y="16200"/>
                    <a:pt x="17715" y="1080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655" name="Shape 655"/>
            <p:cNvSpPr/>
            <p:nvPr/>
          </p:nvSpPr>
          <p:spPr>
            <a:xfrm>
              <a:off x="3558929" y="4025797"/>
              <a:ext cx="85458" cy="34988"/>
            </a:xfrm>
            <a:custGeom>
              <a:avLst/>
              <a:gdLst/>
              <a:ahLst/>
              <a:cxnLst>
                <a:cxn ang="0">
                  <a:pos x="wd2" y="hd2"/>
                </a:cxn>
                <a:cxn ang="5400000">
                  <a:pos x="wd2" y="hd2"/>
                </a:cxn>
                <a:cxn ang="10800000">
                  <a:pos x="wd2" y="hd2"/>
                </a:cxn>
                <a:cxn ang="16200000">
                  <a:pos x="wd2" y="hd2"/>
                </a:cxn>
              </a:cxnLst>
              <a:rect l="0" t="0" r="r" b="b"/>
              <a:pathLst>
                <a:path w="20509" h="17455" extrusionOk="0">
                  <a:moveTo>
                    <a:pt x="19636" y="13135"/>
                  </a:moveTo>
                  <a:cubicBezTo>
                    <a:pt x="19636" y="175"/>
                    <a:pt x="3927" y="-4145"/>
                    <a:pt x="0" y="4495"/>
                  </a:cubicBezTo>
                  <a:cubicBezTo>
                    <a:pt x="0" y="4495"/>
                    <a:pt x="7855" y="17455"/>
                    <a:pt x="9818" y="17455"/>
                  </a:cubicBezTo>
                  <a:cubicBezTo>
                    <a:pt x="11782" y="17455"/>
                    <a:pt x="21600" y="13135"/>
                    <a:pt x="19636" y="13135"/>
                  </a:cubicBezTo>
                  <a:cubicBezTo>
                    <a:pt x="19636" y="8815"/>
                    <a:pt x="21600" y="17455"/>
                    <a:pt x="19636" y="13135"/>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656" name="Shape 656"/>
            <p:cNvSpPr/>
            <p:nvPr/>
          </p:nvSpPr>
          <p:spPr>
            <a:xfrm>
              <a:off x="3313469" y="3824120"/>
              <a:ext cx="414559" cy="148249"/>
            </a:xfrm>
            <a:custGeom>
              <a:avLst/>
              <a:gdLst/>
              <a:ahLst/>
              <a:cxnLst>
                <a:cxn ang="0">
                  <a:pos x="wd2" y="hd2"/>
                </a:cxn>
                <a:cxn ang="5400000">
                  <a:pos x="wd2" y="hd2"/>
                </a:cxn>
                <a:cxn ang="10800000">
                  <a:pos x="wd2" y="hd2"/>
                </a:cxn>
                <a:cxn ang="16200000">
                  <a:pos x="wd2" y="hd2"/>
                </a:cxn>
              </a:cxnLst>
              <a:rect l="0" t="0" r="r" b="b"/>
              <a:pathLst>
                <a:path w="21600" h="20933" extrusionOk="0">
                  <a:moveTo>
                    <a:pt x="21600" y="19200"/>
                  </a:moveTo>
                  <a:cubicBezTo>
                    <a:pt x="21600" y="20400"/>
                    <a:pt x="17446" y="20400"/>
                    <a:pt x="17031" y="20400"/>
                  </a:cubicBezTo>
                  <a:cubicBezTo>
                    <a:pt x="16200" y="20400"/>
                    <a:pt x="15369" y="21600"/>
                    <a:pt x="14538" y="20400"/>
                  </a:cubicBezTo>
                  <a:cubicBezTo>
                    <a:pt x="14123" y="19200"/>
                    <a:pt x="17031" y="18000"/>
                    <a:pt x="15369" y="16800"/>
                  </a:cubicBezTo>
                  <a:cubicBezTo>
                    <a:pt x="14538" y="15600"/>
                    <a:pt x="13708" y="15600"/>
                    <a:pt x="13292" y="13200"/>
                  </a:cubicBezTo>
                  <a:cubicBezTo>
                    <a:pt x="12462" y="10800"/>
                    <a:pt x="12877" y="9600"/>
                    <a:pt x="11631" y="9600"/>
                  </a:cubicBezTo>
                  <a:cubicBezTo>
                    <a:pt x="9969" y="10800"/>
                    <a:pt x="9554" y="7200"/>
                    <a:pt x="8308" y="6000"/>
                  </a:cubicBezTo>
                  <a:cubicBezTo>
                    <a:pt x="7892" y="6000"/>
                    <a:pt x="6231" y="7200"/>
                    <a:pt x="5815" y="6000"/>
                  </a:cubicBezTo>
                  <a:cubicBezTo>
                    <a:pt x="5815" y="4800"/>
                    <a:pt x="6646" y="4800"/>
                    <a:pt x="6646" y="3600"/>
                  </a:cubicBezTo>
                  <a:cubicBezTo>
                    <a:pt x="6646" y="2400"/>
                    <a:pt x="3738" y="3600"/>
                    <a:pt x="3323" y="3600"/>
                  </a:cubicBezTo>
                  <a:cubicBezTo>
                    <a:pt x="3323" y="4800"/>
                    <a:pt x="0" y="8400"/>
                    <a:pt x="0" y="7200"/>
                  </a:cubicBezTo>
                  <a:cubicBezTo>
                    <a:pt x="0" y="4800"/>
                    <a:pt x="1662" y="2400"/>
                    <a:pt x="2492" y="2400"/>
                  </a:cubicBezTo>
                  <a:cubicBezTo>
                    <a:pt x="3738" y="0"/>
                    <a:pt x="4985" y="0"/>
                    <a:pt x="6646" y="0"/>
                  </a:cubicBezTo>
                  <a:cubicBezTo>
                    <a:pt x="7477" y="0"/>
                    <a:pt x="9138" y="0"/>
                    <a:pt x="9969" y="1200"/>
                  </a:cubicBezTo>
                  <a:cubicBezTo>
                    <a:pt x="10800" y="2400"/>
                    <a:pt x="11631" y="4800"/>
                    <a:pt x="12877" y="4800"/>
                  </a:cubicBezTo>
                  <a:cubicBezTo>
                    <a:pt x="12877" y="4800"/>
                    <a:pt x="12877" y="3600"/>
                    <a:pt x="13292" y="4800"/>
                  </a:cubicBezTo>
                  <a:cubicBezTo>
                    <a:pt x="13708" y="6000"/>
                    <a:pt x="13708" y="6000"/>
                    <a:pt x="14123" y="6000"/>
                  </a:cubicBezTo>
                  <a:cubicBezTo>
                    <a:pt x="14538" y="7200"/>
                    <a:pt x="15369" y="8400"/>
                    <a:pt x="15785" y="9600"/>
                  </a:cubicBezTo>
                  <a:cubicBezTo>
                    <a:pt x="16615" y="10800"/>
                    <a:pt x="18277" y="10800"/>
                    <a:pt x="18692" y="13200"/>
                  </a:cubicBezTo>
                  <a:cubicBezTo>
                    <a:pt x="19523" y="15600"/>
                    <a:pt x="21600" y="15600"/>
                    <a:pt x="21600" y="1920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657" name="Shape 657"/>
            <p:cNvSpPr/>
            <p:nvPr/>
          </p:nvSpPr>
          <p:spPr>
            <a:xfrm>
              <a:off x="3565065" y="3731763"/>
              <a:ext cx="17231" cy="31751"/>
            </a:xfrm>
            <a:custGeom>
              <a:avLst/>
              <a:gdLst/>
              <a:ahLst/>
              <a:cxnLst>
                <a:cxn ang="0">
                  <a:pos x="wd2" y="hd2"/>
                </a:cxn>
                <a:cxn ang="5400000">
                  <a:pos x="wd2" y="hd2"/>
                </a:cxn>
                <a:cxn ang="10800000">
                  <a:pos x="wd2" y="hd2"/>
                </a:cxn>
                <a:cxn ang="16200000">
                  <a:pos x="wd2" y="hd2"/>
                </a:cxn>
              </a:cxnLst>
              <a:rect l="0" t="0" r="r" b="b"/>
              <a:pathLst>
                <a:path w="11371" h="21600" extrusionOk="0">
                  <a:moveTo>
                    <a:pt x="6750" y="21600"/>
                  </a:moveTo>
                  <a:cubicBezTo>
                    <a:pt x="-4050" y="21600"/>
                    <a:pt x="1350" y="5400"/>
                    <a:pt x="1350" y="0"/>
                  </a:cubicBezTo>
                  <a:cubicBezTo>
                    <a:pt x="6750" y="0"/>
                    <a:pt x="17550" y="21600"/>
                    <a:pt x="6750" y="21600"/>
                  </a:cubicBezTo>
                  <a:cubicBezTo>
                    <a:pt x="1350" y="21600"/>
                    <a:pt x="17550" y="21600"/>
                    <a:pt x="6750" y="2160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658" name="Shape 658"/>
            <p:cNvSpPr/>
            <p:nvPr/>
          </p:nvSpPr>
          <p:spPr>
            <a:xfrm>
              <a:off x="3760753" y="3909983"/>
              <a:ext cx="16366" cy="10343"/>
            </a:xfrm>
            <a:custGeom>
              <a:avLst/>
              <a:gdLst/>
              <a:ahLst/>
              <a:cxnLst>
                <a:cxn ang="0">
                  <a:pos x="wd2" y="hd2"/>
                </a:cxn>
                <a:cxn ang="5400000">
                  <a:pos x="wd2" y="hd2"/>
                </a:cxn>
                <a:cxn ang="10800000">
                  <a:pos x="wd2" y="hd2"/>
                </a:cxn>
                <a:cxn ang="16200000">
                  <a:pos x="wd2" y="hd2"/>
                </a:cxn>
              </a:cxnLst>
              <a:rect l="0" t="0" r="r" b="b"/>
              <a:pathLst>
                <a:path w="21600" h="12900" extrusionOk="0">
                  <a:moveTo>
                    <a:pt x="21600" y="8100"/>
                  </a:moveTo>
                  <a:cubicBezTo>
                    <a:pt x="21600" y="-2700"/>
                    <a:pt x="0" y="-2700"/>
                    <a:pt x="0" y="8100"/>
                  </a:cubicBezTo>
                  <a:cubicBezTo>
                    <a:pt x="0" y="8100"/>
                    <a:pt x="21600" y="18900"/>
                    <a:pt x="21600" y="810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659" name="Shape 659"/>
            <p:cNvSpPr/>
            <p:nvPr/>
          </p:nvSpPr>
          <p:spPr>
            <a:xfrm>
              <a:off x="4240765" y="2672502"/>
              <a:ext cx="46366" cy="67216"/>
            </a:xfrm>
            <a:custGeom>
              <a:avLst/>
              <a:gdLst/>
              <a:ahLst/>
              <a:cxnLst>
                <a:cxn ang="0">
                  <a:pos x="wd2" y="hd2"/>
                </a:cxn>
                <a:cxn ang="5400000">
                  <a:pos x="wd2" y="hd2"/>
                </a:cxn>
                <a:cxn ang="10800000">
                  <a:pos x="wd2" y="hd2"/>
                </a:cxn>
                <a:cxn ang="16200000">
                  <a:pos x="wd2" y="hd2"/>
                </a:cxn>
              </a:cxnLst>
              <a:rect l="0" t="0" r="r" b="b"/>
              <a:pathLst>
                <a:path w="21600" h="16768" extrusionOk="0">
                  <a:moveTo>
                    <a:pt x="10800" y="14413"/>
                  </a:moveTo>
                  <a:cubicBezTo>
                    <a:pt x="7200" y="18733"/>
                    <a:pt x="0" y="16573"/>
                    <a:pt x="0" y="12253"/>
                  </a:cubicBezTo>
                  <a:cubicBezTo>
                    <a:pt x="3600" y="10093"/>
                    <a:pt x="10800" y="3613"/>
                    <a:pt x="14400" y="1453"/>
                  </a:cubicBezTo>
                  <a:cubicBezTo>
                    <a:pt x="21600" y="-2867"/>
                    <a:pt x="21600" y="3613"/>
                    <a:pt x="21600" y="5773"/>
                  </a:cubicBezTo>
                  <a:cubicBezTo>
                    <a:pt x="21600" y="10093"/>
                    <a:pt x="10800" y="10093"/>
                    <a:pt x="10800" y="14413"/>
                  </a:cubicBezTo>
                  <a:cubicBezTo>
                    <a:pt x="7200" y="18733"/>
                    <a:pt x="10800" y="14413"/>
                    <a:pt x="10800" y="14413"/>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660" name="Shape 660"/>
            <p:cNvSpPr/>
            <p:nvPr/>
          </p:nvSpPr>
          <p:spPr>
            <a:xfrm>
              <a:off x="4276745" y="2711572"/>
              <a:ext cx="32255" cy="27367"/>
            </a:xfrm>
            <a:custGeom>
              <a:avLst/>
              <a:gdLst/>
              <a:ahLst/>
              <a:cxnLst>
                <a:cxn ang="0">
                  <a:pos x="wd2" y="hd2"/>
                </a:cxn>
                <a:cxn ang="5400000">
                  <a:pos x="wd2" y="hd2"/>
                </a:cxn>
                <a:cxn ang="10800000">
                  <a:pos x="wd2" y="hd2"/>
                </a:cxn>
                <a:cxn ang="16200000">
                  <a:pos x="wd2" y="hd2"/>
                </a:cxn>
              </a:cxnLst>
              <a:rect l="0" t="0" r="r" b="b"/>
              <a:pathLst>
                <a:path w="12164" h="17067" extrusionOk="0">
                  <a:moveTo>
                    <a:pt x="3916" y="17067"/>
                  </a:moveTo>
                  <a:cubicBezTo>
                    <a:pt x="-5341" y="17067"/>
                    <a:pt x="3916" y="-4533"/>
                    <a:pt x="10088" y="867"/>
                  </a:cubicBezTo>
                  <a:cubicBezTo>
                    <a:pt x="16259" y="867"/>
                    <a:pt x="7002" y="17067"/>
                    <a:pt x="3916" y="17067"/>
                  </a:cubicBezTo>
                  <a:cubicBezTo>
                    <a:pt x="830" y="17067"/>
                    <a:pt x="7002" y="17067"/>
                    <a:pt x="3916" y="17067"/>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661" name="Shape 661"/>
            <p:cNvSpPr/>
            <p:nvPr/>
          </p:nvSpPr>
          <p:spPr>
            <a:xfrm>
              <a:off x="4122415" y="2669668"/>
              <a:ext cx="101985" cy="55798"/>
            </a:xfrm>
            <a:custGeom>
              <a:avLst/>
              <a:gdLst/>
              <a:ahLst/>
              <a:cxnLst>
                <a:cxn ang="0">
                  <a:pos x="wd2" y="hd2"/>
                </a:cxn>
                <a:cxn ang="5400000">
                  <a:pos x="wd2" y="hd2"/>
                </a:cxn>
                <a:cxn ang="10800000">
                  <a:pos x="wd2" y="hd2"/>
                </a:cxn>
                <a:cxn ang="16200000">
                  <a:pos x="wd2" y="hd2"/>
                </a:cxn>
              </a:cxnLst>
              <a:rect l="0" t="0" r="r" b="b"/>
              <a:pathLst>
                <a:path w="18356" h="19886" extrusionOk="0">
                  <a:moveTo>
                    <a:pt x="12596" y="18514"/>
                  </a:moveTo>
                  <a:cubicBezTo>
                    <a:pt x="11156" y="18514"/>
                    <a:pt x="11156" y="18514"/>
                    <a:pt x="11156" y="15429"/>
                  </a:cubicBezTo>
                  <a:cubicBezTo>
                    <a:pt x="11156" y="15429"/>
                    <a:pt x="8276" y="18514"/>
                    <a:pt x="6836" y="15429"/>
                  </a:cubicBezTo>
                  <a:cubicBezTo>
                    <a:pt x="6836" y="12343"/>
                    <a:pt x="-3244" y="3086"/>
                    <a:pt x="1076" y="0"/>
                  </a:cubicBezTo>
                  <a:cubicBezTo>
                    <a:pt x="2516" y="0"/>
                    <a:pt x="3956" y="6171"/>
                    <a:pt x="5396" y="6171"/>
                  </a:cubicBezTo>
                  <a:cubicBezTo>
                    <a:pt x="6836" y="9257"/>
                    <a:pt x="6836" y="6171"/>
                    <a:pt x="8276" y="9257"/>
                  </a:cubicBezTo>
                  <a:cubicBezTo>
                    <a:pt x="9716" y="12343"/>
                    <a:pt x="15476" y="6171"/>
                    <a:pt x="18356" y="9257"/>
                  </a:cubicBezTo>
                  <a:cubicBezTo>
                    <a:pt x="16916" y="9257"/>
                    <a:pt x="14036" y="18514"/>
                    <a:pt x="12596" y="18514"/>
                  </a:cubicBezTo>
                  <a:cubicBezTo>
                    <a:pt x="9716" y="21600"/>
                    <a:pt x="14036" y="18514"/>
                    <a:pt x="12596" y="18514"/>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662" name="Shape 662"/>
            <p:cNvSpPr/>
            <p:nvPr/>
          </p:nvSpPr>
          <p:spPr>
            <a:xfrm>
              <a:off x="4128946" y="2514345"/>
              <a:ext cx="104872" cy="42240"/>
            </a:xfrm>
            <a:custGeom>
              <a:avLst/>
              <a:gdLst/>
              <a:ahLst/>
              <a:cxnLst>
                <a:cxn ang="0">
                  <a:pos x="wd2" y="hd2"/>
                </a:cxn>
                <a:cxn ang="5400000">
                  <a:pos x="wd2" y="hd2"/>
                </a:cxn>
                <a:cxn ang="10800000">
                  <a:pos x="wd2" y="hd2"/>
                </a:cxn>
                <a:cxn ang="16200000">
                  <a:pos x="wd2" y="hd2"/>
                </a:cxn>
              </a:cxnLst>
              <a:rect l="0" t="0" r="r" b="b"/>
              <a:pathLst>
                <a:path w="18056" h="13743" extrusionOk="0">
                  <a:moveTo>
                    <a:pt x="17550" y="12272"/>
                  </a:moveTo>
                  <a:cubicBezTo>
                    <a:pt x="14850" y="17672"/>
                    <a:pt x="1350" y="6872"/>
                    <a:pt x="0" y="1472"/>
                  </a:cubicBezTo>
                  <a:cubicBezTo>
                    <a:pt x="0" y="-3928"/>
                    <a:pt x="21600" y="6872"/>
                    <a:pt x="17550" y="12272"/>
                  </a:cubicBezTo>
                  <a:cubicBezTo>
                    <a:pt x="16200" y="14972"/>
                    <a:pt x="18900" y="9572"/>
                    <a:pt x="17550" y="12272"/>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663" name="Shape 663"/>
            <p:cNvSpPr/>
            <p:nvPr/>
          </p:nvSpPr>
          <p:spPr>
            <a:xfrm>
              <a:off x="4328041" y="2415689"/>
              <a:ext cx="256373" cy="255899"/>
            </a:xfrm>
            <a:custGeom>
              <a:avLst/>
              <a:gdLst/>
              <a:ahLst/>
              <a:cxnLst>
                <a:cxn ang="0">
                  <a:pos x="wd2" y="hd2"/>
                </a:cxn>
                <a:cxn ang="5400000">
                  <a:pos x="wd2" y="hd2"/>
                </a:cxn>
                <a:cxn ang="10800000">
                  <a:pos x="wd2" y="hd2"/>
                </a:cxn>
                <a:cxn ang="16200000">
                  <a:pos x="wd2" y="hd2"/>
                </a:cxn>
              </a:cxnLst>
              <a:rect l="0" t="0" r="r" b="b"/>
              <a:pathLst>
                <a:path w="21600" h="21045" extrusionOk="0">
                  <a:moveTo>
                    <a:pt x="12825" y="697"/>
                  </a:moveTo>
                  <a:cubicBezTo>
                    <a:pt x="13500" y="0"/>
                    <a:pt x="11475" y="0"/>
                    <a:pt x="11475" y="0"/>
                  </a:cubicBezTo>
                  <a:cubicBezTo>
                    <a:pt x="10800" y="0"/>
                    <a:pt x="10125" y="697"/>
                    <a:pt x="9450" y="1394"/>
                  </a:cubicBezTo>
                  <a:cubicBezTo>
                    <a:pt x="8775" y="2090"/>
                    <a:pt x="8100" y="2787"/>
                    <a:pt x="7425" y="3484"/>
                  </a:cubicBezTo>
                  <a:cubicBezTo>
                    <a:pt x="7425" y="4181"/>
                    <a:pt x="6750" y="4877"/>
                    <a:pt x="6075" y="4877"/>
                  </a:cubicBezTo>
                  <a:cubicBezTo>
                    <a:pt x="6075" y="6271"/>
                    <a:pt x="5400" y="7665"/>
                    <a:pt x="4725" y="9058"/>
                  </a:cubicBezTo>
                  <a:cubicBezTo>
                    <a:pt x="4725" y="10452"/>
                    <a:pt x="4050" y="11148"/>
                    <a:pt x="3375" y="11845"/>
                  </a:cubicBezTo>
                  <a:cubicBezTo>
                    <a:pt x="2700" y="12542"/>
                    <a:pt x="1350" y="13239"/>
                    <a:pt x="1350" y="13239"/>
                  </a:cubicBezTo>
                  <a:cubicBezTo>
                    <a:pt x="1350" y="13935"/>
                    <a:pt x="2700" y="13935"/>
                    <a:pt x="2700" y="14632"/>
                  </a:cubicBezTo>
                  <a:cubicBezTo>
                    <a:pt x="2700" y="15329"/>
                    <a:pt x="0" y="16723"/>
                    <a:pt x="0" y="17419"/>
                  </a:cubicBezTo>
                  <a:cubicBezTo>
                    <a:pt x="0" y="18813"/>
                    <a:pt x="2025" y="18116"/>
                    <a:pt x="2700" y="17419"/>
                  </a:cubicBezTo>
                  <a:cubicBezTo>
                    <a:pt x="4050" y="17419"/>
                    <a:pt x="5400" y="18116"/>
                    <a:pt x="6750" y="18116"/>
                  </a:cubicBezTo>
                  <a:cubicBezTo>
                    <a:pt x="8775" y="18813"/>
                    <a:pt x="10800" y="18116"/>
                    <a:pt x="12825" y="18813"/>
                  </a:cubicBezTo>
                  <a:cubicBezTo>
                    <a:pt x="12825" y="18813"/>
                    <a:pt x="14850" y="17419"/>
                    <a:pt x="14850" y="18116"/>
                  </a:cubicBezTo>
                  <a:cubicBezTo>
                    <a:pt x="14850" y="18813"/>
                    <a:pt x="12825" y="20903"/>
                    <a:pt x="12825" y="20903"/>
                  </a:cubicBezTo>
                  <a:cubicBezTo>
                    <a:pt x="13500" y="21600"/>
                    <a:pt x="14850" y="19510"/>
                    <a:pt x="14850" y="19510"/>
                  </a:cubicBezTo>
                  <a:cubicBezTo>
                    <a:pt x="16200" y="18813"/>
                    <a:pt x="17550" y="18813"/>
                    <a:pt x="18225" y="18116"/>
                  </a:cubicBezTo>
                  <a:cubicBezTo>
                    <a:pt x="18225" y="17419"/>
                    <a:pt x="21600" y="13935"/>
                    <a:pt x="21600" y="13935"/>
                  </a:cubicBezTo>
                  <a:cubicBezTo>
                    <a:pt x="20925" y="13239"/>
                    <a:pt x="20250" y="13935"/>
                    <a:pt x="19575" y="13935"/>
                  </a:cubicBezTo>
                  <a:cubicBezTo>
                    <a:pt x="19575" y="13935"/>
                    <a:pt x="17550" y="12542"/>
                    <a:pt x="17550" y="12542"/>
                  </a:cubicBezTo>
                  <a:cubicBezTo>
                    <a:pt x="17550" y="11845"/>
                    <a:pt x="20250" y="11148"/>
                    <a:pt x="19575" y="10452"/>
                  </a:cubicBezTo>
                  <a:cubicBezTo>
                    <a:pt x="19575" y="9755"/>
                    <a:pt x="18225" y="10452"/>
                    <a:pt x="17550" y="10452"/>
                  </a:cubicBezTo>
                  <a:cubicBezTo>
                    <a:pt x="16875" y="10452"/>
                    <a:pt x="16875" y="9058"/>
                    <a:pt x="16200" y="9058"/>
                  </a:cubicBezTo>
                  <a:cubicBezTo>
                    <a:pt x="16200" y="9058"/>
                    <a:pt x="14175" y="11148"/>
                    <a:pt x="14175" y="11148"/>
                  </a:cubicBezTo>
                  <a:cubicBezTo>
                    <a:pt x="13500" y="9755"/>
                    <a:pt x="13500" y="9755"/>
                    <a:pt x="12150" y="9058"/>
                  </a:cubicBezTo>
                  <a:cubicBezTo>
                    <a:pt x="10800" y="8361"/>
                    <a:pt x="12825" y="8361"/>
                    <a:pt x="12825" y="7665"/>
                  </a:cubicBezTo>
                  <a:cubicBezTo>
                    <a:pt x="12825" y="7665"/>
                    <a:pt x="11475" y="6271"/>
                    <a:pt x="10800" y="6271"/>
                  </a:cubicBezTo>
                  <a:cubicBezTo>
                    <a:pt x="10800" y="6968"/>
                    <a:pt x="9450" y="9058"/>
                    <a:pt x="9450" y="8361"/>
                  </a:cubicBezTo>
                  <a:cubicBezTo>
                    <a:pt x="8100" y="7665"/>
                    <a:pt x="10125" y="4877"/>
                    <a:pt x="10800" y="4877"/>
                  </a:cubicBezTo>
                  <a:cubicBezTo>
                    <a:pt x="11475" y="4181"/>
                    <a:pt x="11475" y="3484"/>
                    <a:pt x="12150" y="2787"/>
                  </a:cubicBezTo>
                  <a:cubicBezTo>
                    <a:pt x="12150" y="2090"/>
                    <a:pt x="12150" y="1394"/>
                    <a:pt x="12150" y="1394"/>
                  </a:cubicBezTo>
                  <a:cubicBezTo>
                    <a:pt x="12150" y="1394"/>
                    <a:pt x="12825" y="697"/>
                    <a:pt x="12825" y="697"/>
                  </a:cubicBezTo>
                  <a:cubicBezTo>
                    <a:pt x="13500" y="0"/>
                    <a:pt x="12825" y="697"/>
                    <a:pt x="12825" y="697"/>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664" name="Shape 664"/>
            <p:cNvSpPr/>
            <p:nvPr/>
          </p:nvSpPr>
          <p:spPr>
            <a:xfrm>
              <a:off x="4542426" y="2607935"/>
              <a:ext cx="58351" cy="79049"/>
            </a:xfrm>
            <a:custGeom>
              <a:avLst/>
              <a:gdLst/>
              <a:ahLst/>
              <a:cxnLst>
                <a:cxn ang="0">
                  <a:pos x="wd2" y="hd2"/>
                </a:cxn>
                <a:cxn ang="5400000">
                  <a:pos x="wd2" y="hd2"/>
                </a:cxn>
                <a:cxn ang="10800000">
                  <a:pos x="wd2" y="hd2"/>
                </a:cxn>
                <a:cxn ang="16200000">
                  <a:pos x="wd2" y="hd2"/>
                </a:cxn>
              </a:cxnLst>
              <a:rect l="0" t="0" r="r" b="b"/>
              <a:pathLst>
                <a:path w="19255" h="20400" extrusionOk="0">
                  <a:moveTo>
                    <a:pt x="13855" y="960"/>
                  </a:moveTo>
                  <a:cubicBezTo>
                    <a:pt x="11155" y="3120"/>
                    <a:pt x="-2345" y="11760"/>
                    <a:pt x="355" y="18240"/>
                  </a:cubicBezTo>
                  <a:cubicBezTo>
                    <a:pt x="355" y="18240"/>
                    <a:pt x="5755" y="11760"/>
                    <a:pt x="8455" y="13920"/>
                  </a:cubicBezTo>
                  <a:cubicBezTo>
                    <a:pt x="8455" y="13920"/>
                    <a:pt x="5755" y="20400"/>
                    <a:pt x="5755" y="20400"/>
                  </a:cubicBezTo>
                  <a:cubicBezTo>
                    <a:pt x="8455" y="20400"/>
                    <a:pt x="13855" y="18240"/>
                    <a:pt x="13855" y="16080"/>
                  </a:cubicBezTo>
                  <a:cubicBezTo>
                    <a:pt x="13855" y="13920"/>
                    <a:pt x="16555" y="11760"/>
                    <a:pt x="19255" y="7440"/>
                  </a:cubicBezTo>
                  <a:cubicBezTo>
                    <a:pt x="19255" y="3120"/>
                    <a:pt x="13855" y="7440"/>
                    <a:pt x="11155" y="7440"/>
                  </a:cubicBezTo>
                  <a:cubicBezTo>
                    <a:pt x="13855" y="7440"/>
                    <a:pt x="13855" y="-1200"/>
                    <a:pt x="13855" y="960"/>
                  </a:cubicBezTo>
                  <a:cubicBezTo>
                    <a:pt x="11155" y="960"/>
                    <a:pt x="16555" y="-1200"/>
                    <a:pt x="13855" y="96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665" name="Shape 665"/>
            <p:cNvSpPr/>
            <p:nvPr/>
          </p:nvSpPr>
          <p:spPr>
            <a:xfrm>
              <a:off x="4088036" y="1795930"/>
              <a:ext cx="24548" cy="31937"/>
            </a:xfrm>
            <a:custGeom>
              <a:avLst/>
              <a:gdLst/>
              <a:ahLst/>
              <a:cxnLst>
                <a:cxn ang="0">
                  <a:pos x="wd2" y="hd2"/>
                </a:cxn>
                <a:cxn ang="5400000">
                  <a:pos x="wd2" y="hd2"/>
                </a:cxn>
                <a:cxn ang="10800000">
                  <a:pos x="wd2" y="hd2"/>
                </a:cxn>
                <a:cxn ang="16200000">
                  <a:pos x="wd2" y="hd2"/>
                </a:cxn>
              </a:cxnLst>
              <a:rect l="0" t="0" r="r" b="b"/>
              <a:pathLst>
                <a:path w="21600" h="14060" extrusionOk="0">
                  <a:moveTo>
                    <a:pt x="21600" y="11525"/>
                  </a:moveTo>
                  <a:cubicBezTo>
                    <a:pt x="21600" y="7925"/>
                    <a:pt x="7200" y="-2875"/>
                    <a:pt x="7200" y="725"/>
                  </a:cubicBezTo>
                  <a:cubicBezTo>
                    <a:pt x="7200" y="725"/>
                    <a:pt x="7200" y="725"/>
                    <a:pt x="7200" y="4325"/>
                  </a:cubicBezTo>
                  <a:cubicBezTo>
                    <a:pt x="7200" y="4325"/>
                    <a:pt x="0" y="4325"/>
                    <a:pt x="0" y="4325"/>
                  </a:cubicBezTo>
                  <a:cubicBezTo>
                    <a:pt x="0" y="4325"/>
                    <a:pt x="21600" y="18725"/>
                    <a:pt x="21600" y="11525"/>
                  </a:cubicBezTo>
                  <a:cubicBezTo>
                    <a:pt x="21600" y="7925"/>
                    <a:pt x="21600" y="18725"/>
                    <a:pt x="21600" y="11525"/>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666" name="Shape 666"/>
            <p:cNvSpPr/>
            <p:nvPr/>
          </p:nvSpPr>
          <p:spPr>
            <a:xfrm>
              <a:off x="3968033" y="1879331"/>
              <a:ext cx="18596" cy="14671"/>
            </a:xfrm>
            <a:custGeom>
              <a:avLst/>
              <a:gdLst/>
              <a:ahLst/>
              <a:cxnLst>
                <a:cxn ang="0">
                  <a:pos x="wd2" y="hd2"/>
                </a:cxn>
                <a:cxn ang="5400000">
                  <a:pos x="wd2" y="hd2"/>
                </a:cxn>
                <a:cxn ang="10800000">
                  <a:pos x="wd2" y="hd2"/>
                </a:cxn>
                <a:cxn ang="16200000">
                  <a:pos x="wd2" y="hd2"/>
                </a:cxn>
              </a:cxnLst>
              <a:rect l="0" t="0" r="r" b="b"/>
              <a:pathLst>
                <a:path w="16362" h="12198" extrusionOk="0">
                  <a:moveTo>
                    <a:pt x="14400" y="2016"/>
                  </a:moveTo>
                  <a:cubicBezTo>
                    <a:pt x="14400" y="-5184"/>
                    <a:pt x="0" y="9216"/>
                    <a:pt x="0" y="9216"/>
                  </a:cubicBezTo>
                  <a:cubicBezTo>
                    <a:pt x="7200" y="16416"/>
                    <a:pt x="21600" y="9216"/>
                    <a:pt x="14400" y="2016"/>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667" name="Shape 667"/>
            <p:cNvSpPr/>
            <p:nvPr/>
          </p:nvSpPr>
          <p:spPr>
            <a:xfrm>
              <a:off x="3424139" y="2326814"/>
              <a:ext cx="47518" cy="24264"/>
            </a:xfrm>
            <a:custGeom>
              <a:avLst/>
              <a:gdLst/>
              <a:ahLst/>
              <a:cxnLst>
                <a:cxn ang="0">
                  <a:pos x="wd2" y="hd2"/>
                </a:cxn>
                <a:cxn ang="5400000">
                  <a:pos x="wd2" y="hd2"/>
                </a:cxn>
                <a:cxn ang="10800000">
                  <a:pos x="wd2" y="hd2"/>
                </a:cxn>
                <a:cxn ang="16200000">
                  <a:pos x="wd2" y="hd2"/>
                </a:cxn>
              </a:cxnLst>
              <a:rect l="0" t="0" r="r" b="b"/>
              <a:pathLst>
                <a:path w="18816" h="15132" extrusionOk="0">
                  <a:moveTo>
                    <a:pt x="18816" y="14030"/>
                  </a:moveTo>
                  <a:cubicBezTo>
                    <a:pt x="18816" y="-2170"/>
                    <a:pt x="6473" y="-2170"/>
                    <a:pt x="302" y="3230"/>
                  </a:cubicBezTo>
                  <a:cubicBezTo>
                    <a:pt x="-2784" y="3230"/>
                    <a:pt x="18816" y="19430"/>
                    <a:pt x="18816" y="14030"/>
                  </a:cubicBezTo>
                  <a:cubicBezTo>
                    <a:pt x="18816" y="-2170"/>
                    <a:pt x="18816" y="19430"/>
                    <a:pt x="18816" y="1403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668" name="Shape 668"/>
            <p:cNvSpPr/>
            <p:nvPr/>
          </p:nvSpPr>
          <p:spPr>
            <a:xfrm>
              <a:off x="3504381" y="2129783"/>
              <a:ext cx="41647" cy="34429"/>
            </a:xfrm>
            <a:custGeom>
              <a:avLst/>
              <a:gdLst/>
              <a:ahLst/>
              <a:cxnLst>
                <a:cxn ang="0">
                  <a:pos x="wd2" y="hd2"/>
                </a:cxn>
                <a:cxn ang="5400000">
                  <a:pos x="wd2" y="hd2"/>
                </a:cxn>
                <a:cxn ang="10800000">
                  <a:pos x="wd2" y="hd2"/>
                </a:cxn>
                <a:cxn ang="16200000">
                  <a:pos x="wd2" y="hd2"/>
                </a:cxn>
              </a:cxnLst>
              <a:rect l="0" t="0" r="r" b="b"/>
              <a:pathLst>
                <a:path w="18325" h="14314" extrusionOk="0">
                  <a:moveTo>
                    <a:pt x="10800" y="13275"/>
                  </a:moveTo>
                  <a:cubicBezTo>
                    <a:pt x="7200" y="9675"/>
                    <a:pt x="3600" y="9675"/>
                    <a:pt x="0" y="6075"/>
                  </a:cubicBezTo>
                  <a:cubicBezTo>
                    <a:pt x="3600" y="6075"/>
                    <a:pt x="10800" y="-4725"/>
                    <a:pt x="14400" y="2475"/>
                  </a:cubicBezTo>
                  <a:cubicBezTo>
                    <a:pt x="21600" y="6075"/>
                    <a:pt x="18000" y="16875"/>
                    <a:pt x="10800" y="13275"/>
                  </a:cubicBezTo>
                  <a:cubicBezTo>
                    <a:pt x="7200" y="9675"/>
                    <a:pt x="14400" y="16875"/>
                    <a:pt x="10800" y="13275"/>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669" name="Shape 669"/>
            <p:cNvSpPr/>
            <p:nvPr/>
          </p:nvSpPr>
          <p:spPr>
            <a:xfrm>
              <a:off x="3489561" y="1762574"/>
              <a:ext cx="31923" cy="44989"/>
            </a:xfrm>
            <a:custGeom>
              <a:avLst/>
              <a:gdLst/>
              <a:ahLst/>
              <a:cxnLst>
                <a:cxn ang="0">
                  <a:pos x="wd2" y="hd2"/>
                </a:cxn>
                <a:cxn ang="5400000">
                  <a:pos x="wd2" y="hd2"/>
                </a:cxn>
                <a:cxn ang="10800000">
                  <a:pos x="wd2" y="hd2"/>
                </a:cxn>
                <a:cxn ang="16200000">
                  <a:pos x="wd2" y="hd2"/>
                </a:cxn>
              </a:cxnLst>
              <a:rect l="0" t="0" r="r" b="b"/>
              <a:pathLst>
                <a:path w="14046" h="16033" extrusionOk="0">
                  <a:moveTo>
                    <a:pt x="6521" y="15731"/>
                  </a:moveTo>
                  <a:cubicBezTo>
                    <a:pt x="-4279" y="18817"/>
                    <a:pt x="-679" y="-2783"/>
                    <a:pt x="10121" y="303"/>
                  </a:cubicBezTo>
                  <a:cubicBezTo>
                    <a:pt x="17321" y="303"/>
                    <a:pt x="13721" y="15731"/>
                    <a:pt x="6521" y="15731"/>
                  </a:cubicBezTo>
                  <a:cubicBezTo>
                    <a:pt x="2921" y="15731"/>
                    <a:pt x="17321" y="15731"/>
                    <a:pt x="6521" y="15731"/>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670" name="Shape 670"/>
            <p:cNvSpPr/>
            <p:nvPr/>
          </p:nvSpPr>
          <p:spPr>
            <a:xfrm>
              <a:off x="3349308" y="1720132"/>
              <a:ext cx="68503" cy="51950"/>
            </a:xfrm>
            <a:custGeom>
              <a:avLst/>
              <a:gdLst/>
              <a:ahLst/>
              <a:cxnLst>
                <a:cxn ang="0">
                  <a:pos x="wd2" y="hd2"/>
                </a:cxn>
                <a:cxn ang="5400000">
                  <a:pos x="wd2" y="hd2"/>
                </a:cxn>
                <a:cxn ang="10800000">
                  <a:pos x="wd2" y="hd2"/>
                </a:cxn>
                <a:cxn ang="16200000">
                  <a:pos x="wd2" y="hd2"/>
                </a:cxn>
              </a:cxnLst>
              <a:rect l="0" t="0" r="r" b="b"/>
              <a:pathLst>
                <a:path w="15501" h="21600" extrusionOk="0">
                  <a:moveTo>
                    <a:pt x="5879" y="21600"/>
                  </a:moveTo>
                  <a:cubicBezTo>
                    <a:pt x="2279" y="21600"/>
                    <a:pt x="-1321" y="18000"/>
                    <a:pt x="479" y="10800"/>
                  </a:cubicBezTo>
                  <a:cubicBezTo>
                    <a:pt x="2279" y="3600"/>
                    <a:pt x="7679" y="3600"/>
                    <a:pt x="13079" y="0"/>
                  </a:cubicBezTo>
                  <a:cubicBezTo>
                    <a:pt x="20279" y="0"/>
                    <a:pt x="9479" y="21600"/>
                    <a:pt x="5879" y="2160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671" name="Shape 671"/>
            <p:cNvSpPr/>
            <p:nvPr/>
          </p:nvSpPr>
          <p:spPr>
            <a:xfrm>
              <a:off x="3560125" y="1688383"/>
              <a:ext cx="39716" cy="23090"/>
            </a:xfrm>
            <a:custGeom>
              <a:avLst/>
              <a:gdLst/>
              <a:ahLst/>
              <a:cxnLst>
                <a:cxn ang="0">
                  <a:pos x="wd2" y="hd2"/>
                </a:cxn>
                <a:cxn ang="5400000">
                  <a:pos x="wd2" y="hd2"/>
                </a:cxn>
                <a:cxn ang="10800000">
                  <a:pos x="wd2" y="hd2"/>
                </a:cxn>
                <a:cxn ang="16200000">
                  <a:pos x="wd2" y="hd2"/>
                </a:cxn>
              </a:cxnLst>
              <a:rect l="0" t="0" r="r" b="b"/>
              <a:pathLst>
                <a:path w="15726" h="21600" extrusionOk="0">
                  <a:moveTo>
                    <a:pt x="9555" y="21600"/>
                  </a:moveTo>
                  <a:cubicBezTo>
                    <a:pt x="6469" y="21600"/>
                    <a:pt x="-5874" y="0"/>
                    <a:pt x="3383" y="0"/>
                  </a:cubicBezTo>
                  <a:cubicBezTo>
                    <a:pt x="6469" y="0"/>
                    <a:pt x="12640" y="0"/>
                    <a:pt x="15726" y="7200"/>
                  </a:cubicBezTo>
                  <a:cubicBezTo>
                    <a:pt x="15726" y="7200"/>
                    <a:pt x="12640" y="21600"/>
                    <a:pt x="9555" y="21600"/>
                  </a:cubicBezTo>
                  <a:cubicBezTo>
                    <a:pt x="6469" y="21600"/>
                    <a:pt x="15726" y="21600"/>
                    <a:pt x="9555" y="2160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672" name="Shape 672"/>
            <p:cNvSpPr/>
            <p:nvPr/>
          </p:nvSpPr>
          <p:spPr>
            <a:xfrm>
              <a:off x="3218652" y="1524416"/>
              <a:ext cx="261186" cy="188643"/>
            </a:xfrm>
            <a:custGeom>
              <a:avLst/>
              <a:gdLst/>
              <a:ahLst/>
              <a:cxnLst>
                <a:cxn ang="0">
                  <a:pos x="wd2" y="hd2"/>
                </a:cxn>
                <a:cxn ang="5400000">
                  <a:pos x="wd2" y="hd2"/>
                </a:cxn>
                <a:cxn ang="10800000">
                  <a:pos x="wd2" y="hd2"/>
                </a:cxn>
                <a:cxn ang="16200000">
                  <a:pos x="wd2" y="hd2"/>
                </a:cxn>
              </a:cxnLst>
              <a:rect l="0" t="0" r="r" b="b"/>
              <a:pathLst>
                <a:path w="20685" h="20168" extrusionOk="0">
                  <a:moveTo>
                    <a:pt x="18779" y="18225"/>
                  </a:moveTo>
                  <a:cubicBezTo>
                    <a:pt x="18144" y="17325"/>
                    <a:pt x="16238" y="16425"/>
                    <a:pt x="14967" y="15525"/>
                  </a:cubicBezTo>
                  <a:cubicBezTo>
                    <a:pt x="14332" y="15525"/>
                    <a:pt x="14967" y="14625"/>
                    <a:pt x="14332" y="13725"/>
                  </a:cubicBezTo>
                  <a:cubicBezTo>
                    <a:pt x="14332" y="13725"/>
                    <a:pt x="13061" y="14625"/>
                    <a:pt x="13061" y="14625"/>
                  </a:cubicBezTo>
                  <a:cubicBezTo>
                    <a:pt x="11791" y="14625"/>
                    <a:pt x="11791" y="12825"/>
                    <a:pt x="10520" y="13725"/>
                  </a:cubicBezTo>
                  <a:cubicBezTo>
                    <a:pt x="10520" y="14625"/>
                    <a:pt x="9885" y="15525"/>
                    <a:pt x="9250" y="16425"/>
                  </a:cubicBezTo>
                  <a:cubicBezTo>
                    <a:pt x="7979" y="17325"/>
                    <a:pt x="7344" y="19125"/>
                    <a:pt x="6073" y="20025"/>
                  </a:cubicBezTo>
                  <a:cubicBezTo>
                    <a:pt x="4167" y="20925"/>
                    <a:pt x="5438" y="17325"/>
                    <a:pt x="4167" y="16425"/>
                  </a:cubicBezTo>
                  <a:cubicBezTo>
                    <a:pt x="4167" y="15525"/>
                    <a:pt x="991" y="16425"/>
                    <a:pt x="356" y="16425"/>
                  </a:cubicBezTo>
                  <a:cubicBezTo>
                    <a:pt x="-915" y="16425"/>
                    <a:pt x="1626" y="13725"/>
                    <a:pt x="1626" y="13725"/>
                  </a:cubicBezTo>
                  <a:cubicBezTo>
                    <a:pt x="2897" y="11925"/>
                    <a:pt x="2261" y="10125"/>
                    <a:pt x="2261" y="8325"/>
                  </a:cubicBezTo>
                  <a:cubicBezTo>
                    <a:pt x="2261" y="6525"/>
                    <a:pt x="2261" y="3825"/>
                    <a:pt x="2897" y="2025"/>
                  </a:cubicBezTo>
                  <a:cubicBezTo>
                    <a:pt x="3532" y="-675"/>
                    <a:pt x="5438" y="-675"/>
                    <a:pt x="6073" y="2025"/>
                  </a:cubicBezTo>
                  <a:cubicBezTo>
                    <a:pt x="6073" y="2925"/>
                    <a:pt x="6073" y="4725"/>
                    <a:pt x="6709" y="3825"/>
                  </a:cubicBezTo>
                  <a:cubicBezTo>
                    <a:pt x="7344" y="3825"/>
                    <a:pt x="7344" y="2925"/>
                    <a:pt x="7979" y="2925"/>
                  </a:cubicBezTo>
                  <a:cubicBezTo>
                    <a:pt x="8614" y="3825"/>
                    <a:pt x="9250" y="4725"/>
                    <a:pt x="9885" y="4725"/>
                  </a:cubicBezTo>
                  <a:cubicBezTo>
                    <a:pt x="10520" y="5625"/>
                    <a:pt x="11156" y="5625"/>
                    <a:pt x="11791" y="5625"/>
                  </a:cubicBezTo>
                  <a:cubicBezTo>
                    <a:pt x="12426" y="6525"/>
                    <a:pt x="13697" y="7425"/>
                    <a:pt x="14967" y="8325"/>
                  </a:cubicBezTo>
                  <a:cubicBezTo>
                    <a:pt x="16873" y="9225"/>
                    <a:pt x="16873" y="10125"/>
                    <a:pt x="16873" y="12825"/>
                  </a:cubicBezTo>
                  <a:cubicBezTo>
                    <a:pt x="16873" y="13725"/>
                    <a:pt x="18144" y="13725"/>
                    <a:pt x="18144" y="12825"/>
                  </a:cubicBezTo>
                  <a:cubicBezTo>
                    <a:pt x="19414" y="12825"/>
                    <a:pt x="19414" y="13725"/>
                    <a:pt x="20050" y="14625"/>
                  </a:cubicBezTo>
                  <a:cubicBezTo>
                    <a:pt x="20685" y="14625"/>
                    <a:pt x="20685" y="14625"/>
                    <a:pt x="20685" y="15525"/>
                  </a:cubicBezTo>
                  <a:cubicBezTo>
                    <a:pt x="20050" y="16425"/>
                    <a:pt x="20050" y="18225"/>
                    <a:pt x="18779" y="18225"/>
                  </a:cubicBezTo>
                  <a:cubicBezTo>
                    <a:pt x="18144" y="17325"/>
                    <a:pt x="20050" y="18225"/>
                    <a:pt x="18779" y="18225"/>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673" name="Shape 673"/>
            <p:cNvSpPr/>
            <p:nvPr/>
          </p:nvSpPr>
          <p:spPr>
            <a:xfrm>
              <a:off x="3319714" y="1500784"/>
              <a:ext cx="36364" cy="35781"/>
            </a:xfrm>
            <a:custGeom>
              <a:avLst/>
              <a:gdLst/>
              <a:ahLst/>
              <a:cxnLst>
                <a:cxn ang="0">
                  <a:pos x="wd2" y="hd2"/>
                </a:cxn>
                <a:cxn ang="5400000">
                  <a:pos x="wd2" y="hd2"/>
                </a:cxn>
                <a:cxn ang="10800000">
                  <a:pos x="wd2" y="hd2"/>
                </a:cxn>
                <a:cxn ang="16200000">
                  <a:pos x="wd2" y="hd2"/>
                </a:cxn>
              </a:cxnLst>
              <a:rect l="0" t="0" r="r" b="b"/>
              <a:pathLst>
                <a:path w="14399" h="17851" extrusionOk="0">
                  <a:moveTo>
                    <a:pt x="12956" y="17280"/>
                  </a:moveTo>
                  <a:cubicBezTo>
                    <a:pt x="6784" y="21600"/>
                    <a:pt x="-2473" y="0"/>
                    <a:pt x="613" y="0"/>
                  </a:cubicBezTo>
                  <a:cubicBezTo>
                    <a:pt x="3698" y="4320"/>
                    <a:pt x="19127" y="12960"/>
                    <a:pt x="12956" y="1728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674" name="Shape 674"/>
            <p:cNvSpPr/>
            <p:nvPr/>
          </p:nvSpPr>
          <p:spPr>
            <a:xfrm>
              <a:off x="3297103" y="1516358"/>
              <a:ext cx="24012" cy="29463"/>
            </a:xfrm>
            <a:custGeom>
              <a:avLst/>
              <a:gdLst/>
              <a:ahLst/>
              <a:cxnLst>
                <a:cxn ang="0">
                  <a:pos x="wd2" y="hd2"/>
                </a:cxn>
                <a:cxn ang="5400000">
                  <a:pos x="wd2" y="hd2"/>
                </a:cxn>
                <a:cxn ang="10800000">
                  <a:pos x="wd2" y="hd2"/>
                </a:cxn>
                <a:cxn ang="16200000">
                  <a:pos x="wd2" y="hd2"/>
                </a:cxn>
              </a:cxnLst>
              <a:rect l="0" t="0" r="r" b="b"/>
              <a:pathLst>
                <a:path w="17287" h="14699" extrusionOk="0">
                  <a:moveTo>
                    <a:pt x="16200" y="13829"/>
                  </a:moveTo>
                  <a:cubicBezTo>
                    <a:pt x="5400" y="18149"/>
                    <a:pt x="0" y="5189"/>
                    <a:pt x="0" y="869"/>
                  </a:cubicBezTo>
                  <a:cubicBezTo>
                    <a:pt x="5400" y="-3451"/>
                    <a:pt x="21600" y="9509"/>
                    <a:pt x="16200" y="13829"/>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675" name="Shape 675"/>
            <p:cNvSpPr/>
            <p:nvPr/>
          </p:nvSpPr>
          <p:spPr>
            <a:xfrm>
              <a:off x="3228009" y="1354056"/>
              <a:ext cx="20003" cy="40645"/>
            </a:xfrm>
            <a:custGeom>
              <a:avLst/>
              <a:gdLst/>
              <a:ahLst/>
              <a:cxnLst>
                <a:cxn ang="0">
                  <a:pos x="wd2" y="hd2"/>
                </a:cxn>
                <a:cxn ang="5400000">
                  <a:pos x="wd2" y="hd2"/>
                </a:cxn>
                <a:cxn ang="10800000">
                  <a:pos x="wd2" y="hd2"/>
                </a:cxn>
                <a:cxn ang="16200000">
                  <a:pos x="wd2" y="hd2"/>
                </a:cxn>
              </a:cxnLst>
              <a:rect l="0" t="0" r="r" b="b"/>
              <a:pathLst>
                <a:path w="17600" h="16899" extrusionOk="0">
                  <a:moveTo>
                    <a:pt x="17600" y="15408"/>
                  </a:moveTo>
                  <a:cubicBezTo>
                    <a:pt x="17600" y="11808"/>
                    <a:pt x="17600" y="8208"/>
                    <a:pt x="17600" y="4608"/>
                  </a:cubicBezTo>
                  <a:cubicBezTo>
                    <a:pt x="17600" y="4608"/>
                    <a:pt x="3200" y="-2592"/>
                    <a:pt x="3200" y="1008"/>
                  </a:cubicBezTo>
                  <a:cubicBezTo>
                    <a:pt x="3200" y="4608"/>
                    <a:pt x="-4000" y="11808"/>
                    <a:pt x="3200" y="11808"/>
                  </a:cubicBezTo>
                  <a:cubicBezTo>
                    <a:pt x="3200" y="15408"/>
                    <a:pt x="10400" y="19008"/>
                    <a:pt x="17600" y="15408"/>
                  </a:cubicBezTo>
                  <a:cubicBezTo>
                    <a:pt x="17600" y="11808"/>
                    <a:pt x="10400" y="19008"/>
                    <a:pt x="17600" y="15408"/>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676" name="Shape 676"/>
            <p:cNvSpPr/>
            <p:nvPr/>
          </p:nvSpPr>
          <p:spPr>
            <a:xfrm>
              <a:off x="3103461" y="917681"/>
              <a:ext cx="1145122" cy="876975"/>
            </a:xfrm>
            <a:custGeom>
              <a:avLst/>
              <a:gdLst/>
              <a:ahLst/>
              <a:cxnLst>
                <a:cxn ang="0">
                  <a:pos x="wd2" y="hd2"/>
                </a:cxn>
                <a:cxn ang="5400000">
                  <a:pos x="wd2" y="hd2"/>
                </a:cxn>
                <a:cxn ang="10800000">
                  <a:pos x="wd2" y="hd2"/>
                </a:cxn>
                <a:cxn ang="16200000">
                  <a:pos x="wd2" y="hd2"/>
                </a:cxn>
              </a:cxnLst>
              <a:rect l="0" t="0" r="r" b="b"/>
              <a:pathLst>
                <a:path w="21491" h="21240" extrusionOk="0">
                  <a:moveTo>
                    <a:pt x="11550" y="16797"/>
                  </a:moveTo>
                  <a:cubicBezTo>
                    <a:pt x="11400" y="17414"/>
                    <a:pt x="11100" y="16797"/>
                    <a:pt x="10650" y="17003"/>
                  </a:cubicBezTo>
                  <a:cubicBezTo>
                    <a:pt x="10500" y="17003"/>
                    <a:pt x="10350" y="17209"/>
                    <a:pt x="10200" y="17414"/>
                  </a:cubicBezTo>
                  <a:cubicBezTo>
                    <a:pt x="9900" y="17620"/>
                    <a:pt x="9750" y="17414"/>
                    <a:pt x="9450" y="17414"/>
                  </a:cubicBezTo>
                  <a:cubicBezTo>
                    <a:pt x="9000" y="17209"/>
                    <a:pt x="8400" y="16797"/>
                    <a:pt x="9000" y="16180"/>
                  </a:cubicBezTo>
                  <a:cubicBezTo>
                    <a:pt x="9300" y="15769"/>
                    <a:pt x="9300" y="15357"/>
                    <a:pt x="9750" y="15357"/>
                  </a:cubicBezTo>
                  <a:cubicBezTo>
                    <a:pt x="10200" y="15563"/>
                    <a:pt x="10650" y="15769"/>
                    <a:pt x="11250" y="15563"/>
                  </a:cubicBezTo>
                  <a:cubicBezTo>
                    <a:pt x="11550" y="15563"/>
                    <a:pt x="11850" y="15357"/>
                    <a:pt x="12150" y="15357"/>
                  </a:cubicBezTo>
                  <a:cubicBezTo>
                    <a:pt x="12300" y="15357"/>
                    <a:pt x="12150" y="15152"/>
                    <a:pt x="12150" y="14946"/>
                  </a:cubicBezTo>
                  <a:cubicBezTo>
                    <a:pt x="11700" y="14534"/>
                    <a:pt x="11550" y="14329"/>
                    <a:pt x="12000" y="13917"/>
                  </a:cubicBezTo>
                  <a:cubicBezTo>
                    <a:pt x="12300" y="13300"/>
                    <a:pt x="12600" y="13300"/>
                    <a:pt x="13050" y="13300"/>
                  </a:cubicBezTo>
                  <a:cubicBezTo>
                    <a:pt x="13200" y="13300"/>
                    <a:pt x="13500" y="13300"/>
                    <a:pt x="13650" y="13506"/>
                  </a:cubicBezTo>
                  <a:cubicBezTo>
                    <a:pt x="13950" y="13712"/>
                    <a:pt x="13950" y="13917"/>
                    <a:pt x="13950" y="14329"/>
                  </a:cubicBezTo>
                  <a:cubicBezTo>
                    <a:pt x="14100" y="14740"/>
                    <a:pt x="14250" y="14123"/>
                    <a:pt x="14400" y="14123"/>
                  </a:cubicBezTo>
                  <a:cubicBezTo>
                    <a:pt x="14400" y="13917"/>
                    <a:pt x="14850" y="14123"/>
                    <a:pt x="14850" y="14123"/>
                  </a:cubicBezTo>
                  <a:cubicBezTo>
                    <a:pt x="15000" y="14123"/>
                    <a:pt x="15450" y="14123"/>
                    <a:pt x="15450" y="13712"/>
                  </a:cubicBezTo>
                  <a:cubicBezTo>
                    <a:pt x="15450" y="13506"/>
                    <a:pt x="15000" y="13300"/>
                    <a:pt x="14850" y="13300"/>
                  </a:cubicBezTo>
                  <a:cubicBezTo>
                    <a:pt x="14550" y="13094"/>
                    <a:pt x="14400" y="12889"/>
                    <a:pt x="14250" y="12683"/>
                  </a:cubicBezTo>
                  <a:cubicBezTo>
                    <a:pt x="14100" y="12683"/>
                    <a:pt x="13950" y="13094"/>
                    <a:pt x="13950" y="13300"/>
                  </a:cubicBezTo>
                  <a:cubicBezTo>
                    <a:pt x="13800" y="13506"/>
                    <a:pt x="13200" y="13300"/>
                    <a:pt x="13050" y="13300"/>
                  </a:cubicBezTo>
                  <a:cubicBezTo>
                    <a:pt x="12150" y="13094"/>
                    <a:pt x="13350" y="12683"/>
                    <a:pt x="13200" y="12272"/>
                  </a:cubicBezTo>
                  <a:cubicBezTo>
                    <a:pt x="13050" y="11654"/>
                    <a:pt x="12900" y="10832"/>
                    <a:pt x="12600" y="10420"/>
                  </a:cubicBezTo>
                  <a:cubicBezTo>
                    <a:pt x="12450" y="10420"/>
                    <a:pt x="12150" y="10626"/>
                    <a:pt x="12150" y="10420"/>
                  </a:cubicBezTo>
                  <a:cubicBezTo>
                    <a:pt x="12150" y="10214"/>
                    <a:pt x="12150" y="9803"/>
                    <a:pt x="12000" y="9597"/>
                  </a:cubicBezTo>
                  <a:cubicBezTo>
                    <a:pt x="11850" y="9392"/>
                    <a:pt x="11700" y="10626"/>
                    <a:pt x="11850" y="10626"/>
                  </a:cubicBezTo>
                  <a:cubicBezTo>
                    <a:pt x="11700" y="10626"/>
                    <a:pt x="11250" y="9186"/>
                    <a:pt x="11250" y="9186"/>
                  </a:cubicBezTo>
                  <a:cubicBezTo>
                    <a:pt x="10950" y="9186"/>
                    <a:pt x="10800" y="9392"/>
                    <a:pt x="10650" y="9597"/>
                  </a:cubicBezTo>
                  <a:cubicBezTo>
                    <a:pt x="10500" y="9597"/>
                    <a:pt x="10050" y="10009"/>
                    <a:pt x="10050" y="9803"/>
                  </a:cubicBezTo>
                  <a:cubicBezTo>
                    <a:pt x="10050" y="9186"/>
                    <a:pt x="9900" y="9186"/>
                    <a:pt x="10350" y="9186"/>
                  </a:cubicBezTo>
                  <a:cubicBezTo>
                    <a:pt x="10500" y="9186"/>
                    <a:pt x="10650" y="8980"/>
                    <a:pt x="10650" y="8774"/>
                  </a:cubicBezTo>
                  <a:cubicBezTo>
                    <a:pt x="10800" y="8569"/>
                    <a:pt x="10350" y="8569"/>
                    <a:pt x="10350" y="8569"/>
                  </a:cubicBezTo>
                  <a:cubicBezTo>
                    <a:pt x="10200" y="8363"/>
                    <a:pt x="9600" y="7952"/>
                    <a:pt x="9600" y="7952"/>
                  </a:cubicBezTo>
                  <a:cubicBezTo>
                    <a:pt x="9600" y="7334"/>
                    <a:pt x="9450" y="7746"/>
                    <a:pt x="9300" y="7746"/>
                  </a:cubicBezTo>
                  <a:cubicBezTo>
                    <a:pt x="9150" y="7746"/>
                    <a:pt x="9300" y="6717"/>
                    <a:pt x="9000" y="6923"/>
                  </a:cubicBezTo>
                  <a:cubicBezTo>
                    <a:pt x="8850" y="6923"/>
                    <a:pt x="8850" y="7129"/>
                    <a:pt x="8550" y="6717"/>
                  </a:cubicBezTo>
                  <a:cubicBezTo>
                    <a:pt x="8400" y="6717"/>
                    <a:pt x="8250" y="6306"/>
                    <a:pt x="8100" y="6306"/>
                  </a:cubicBezTo>
                  <a:cubicBezTo>
                    <a:pt x="8100" y="6306"/>
                    <a:pt x="8250" y="6512"/>
                    <a:pt x="8250" y="6512"/>
                  </a:cubicBezTo>
                  <a:cubicBezTo>
                    <a:pt x="8250" y="6512"/>
                    <a:pt x="7800" y="6512"/>
                    <a:pt x="7800" y="6717"/>
                  </a:cubicBezTo>
                  <a:cubicBezTo>
                    <a:pt x="7950" y="6923"/>
                    <a:pt x="8250" y="6717"/>
                    <a:pt x="8400" y="7129"/>
                  </a:cubicBezTo>
                  <a:cubicBezTo>
                    <a:pt x="8400" y="7540"/>
                    <a:pt x="8100" y="7540"/>
                    <a:pt x="7950" y="7540"/>
                  </a:cubicBezTo>
                  <a:cubicBezTo>
                    <a:pt x="7650" y="7746"/>
                    <a:pt x="6900" y="6923"/>
                    <a:pt x="6600" y="7334"/>
                  </a:cubicBezTo>
                  <a:cubicBezTo>
                    <a:pt x="6450" y="7334"/>
                    <a:pt x="6750" y="7540"/>
                    <a:pt x="6900" y="7746"/>
                  </a:cubicBezTo>
                  <a:cubicBezTo>
                    <a:pt x="6900" y="7952"/>
                    <a:pt x="7050" y="7746"/>
                    <a:pt x="7200" y="7746"/>
                  </a:cubicBezTo>
                  <a:cubicBezTo>
                    <a:pt x="7350" y="7746"/>
                    <a:pt x="7800" y="7540"/>
                    <a:pt x="7800" y="7746"/>
                  </a:cubicBezTo>
                  <a:cubicBezTo>
                    <a:pt x="7800" y="7952"/>
                    <a:pt x="7650" y="8157"/>
                    <a:pt x="7500" y="8363"/>
                  </a:cubicBezTo>
                  <a:cubicBezTo>
                    <a:pt x="7500" y="8363"/>
                    <a:pt x="5850" y="6923"/>
                    <a:pt x="5550" y="7129"/>
                  </a:cubicBezTo>
                  <a:cubicBezTo>
                    <a:pt x="5700" y="7129"/>
                    <a:pt x="5850" y="7334"/>
                    <a:pt x="6000" y="7334"/>
                  </a:cubicBezTo>
                  <a:cubicBezTo>
                    <a:pt x="6300" y="7746"/>
                    <a:pt x="5550" y="7540"/>
                    <a:pt x="5550" y="7540"/>
                  </a:cubicBezTo>
                  <a:cubicBezTo>
                    <a:pt x="5100" y="7129"/>
                    <a:pt x="4500" y="7540"/>
                    <a:pt x="4050" y="7334"/>
                  </a:cubicBezTo>
                  <a:cubicBezTo>
                    <a:pt x="3450" y="7129"/>
                    <a:pt x="3000" y="7334"/>
                    <a:pt x="2550" y="6717"/>
                  </a:cubicBezTo>
                  <a:cubicBezTo>
                    <a:pt x="2100" y="6306"/>
                    <a:pt x="1800" y="6923"/>
                    <a:pt x="1350" y="6717"/>
                  </a:cubicBezTo>
                  <a:cubicBezTo>
                    <a:pt x="1200" y="6512"/>
                    <a:pt x="900" y="6512"/>
                    <a:pt x="750" y="6306"/>
                  </a:cubicBezTo>
                  <a:cubicBezTo>
                    <a:pt x="750" y="6100"/>
                    <a:pt x="300" y="5483"/>
                    <a:pt x="600" y="5483"/>
                  </a:cubicBezTo>
                  <a:cubicBezTo>
                    <a:pt x="1050" y="5483"/>
                    <a:pt x="1650" y="6100"/>
                    <a:pt x="2100" y="5689"/>
                  </a:cubicBezTo>
                  <a:cubicBezTo>
                    <a:pt x="2250" y="5483"/>
                    <a:pt x="1950" y="5277"/>
                    <a:pt x="1950" y="5277"/>
                  </a:cubicBezTo>
                  <a:cubicBezTo>
                    <a:pt x="1650" y="5072"/>
                    <a:pt x="1350" y="5072"/>
                    <a:pt x="1200" y="5072"/>
                  </a:cubicBezTo>
                  <a:cubicBezTo>
                    <a:pt x="750" y="5072"/>
                    <a:pt x="0" y="5072"/>
                    <a:pt x="0" y="4454"/>
                  </a:cubicBezTo>
                  <a:cubicBezTo>
                    <a:pt x="0" y="3632"/>
                    <a:pt x="0" y="3014"/>
                    <a:pt x="300" y="2192"/>
                  </a:cubicBezTo>
                  <a:cubicBezTo>
                    <a:pt x="450" y="1574"/>
                    <a:pt x="900" y="1163"/>
                    <a:pt x="1350" y="752"/>
                  </a:cubicBezTo>
                  <a:cubicBezTo>
                    <a:pt x="1650" y="340"/>
                    <a:pt x="1950" y="340"/>
                    <a:pt x="2400" y="134"/>
                  </a:cubicBezTo>
                  <a:cubicBezTo>
                    <a:pt x="2700" y="134"/>
                    <a:pt x="3600" y="-277"/>
                    <a:pt x="3750" y="340"/>
                  </a:cubicBezTo>
                  <a:cubicBezTo>
                    <a:pt x="3750" y="134"/>
                    <a:pt x="3000" y="1163"/>
                    <a:pt x="2850" y="1163"/>
                  </a:cubicBezTo>
                  <a:cubicBezTo>
                    <a:pt x="2550" y="1574"/>
                    <a:pt x="2250" y="1986"/>
                    <a:pt x="2550" y="2397"/>
                  </a:cubicBezTo>
                  <a:cubicBezTo>
                    <a:pt x="2850" y="2809"/>
                    <a:pt x="2550" y="3014"/>
                    <a:pt x="2700" y="3426"/>
                  </a:cubicBezTo>
                  <a:cubicBezTo>
                    <a:pt x="2700" y="3837"/>
                    <a:pt x="3000" y="4043"/>
                    <a:pt x="3150" y="4249"/>
                  </a:cubicBezTo>
                  <a:cubicBezTo>
                    <a:pt x="3300" y="4454"/>
                    <a:pt x="3600" y="4660"/>
                    <a:pt x="3750" y="4866"/>
                  </a:cubicBezTo>
                  <a:cubicBezTo>
                    <a:pt x="3900" y="5072"/>
                    <a:pt x="3300" y="5072"/>
                    <a:pt x="3300" y="5277"/>
                  </a:cubicBezTo>
                  <a:cubicBezTo>
                    <a:pt x="3300" y="5072"/>
                    <a:pt x="3900" y="5689"/>
                    <a:pt x="3900" y="5689"/>
                  </a:cubicBezTo>
                  <a:cubicBezTo>
                    <a:pt x="4050" y="5483"/>
                    <a:pt x="3900" y="5072"/>
                    <a:pt x="3900" y="4866"/>
                  </a:cubicBezTo>
                  <a:cubicBezTo>
                    <a:pt x="3900" y="4866"/>
                    <a:pt x="4200" y="4660"/>
                    <a:pt x="4050" y="4454"/>
                  </a:cubicBezTo>
                  <a:cubicBezTo>
                    <a:pt x="3900" y="4249"/>
                    <a:pt x="3300" y="4043"/>
                    <a:pt x="3150" y="3837"/>
                  </a:cubicBezTo>
                  <a:cubicBezTo>
                    <a:pt x="3000" y="3837"/>
                    <a:pt x="2850" y="3632"/>
                    <a:pt x="3000" y="3632"/>
                  </a:cubicBezTo>
                  <a:cubicBezTo>
                    <a:pt x="3300" y="3632"/>
                    <a:pt x="3300" y="3426"/>
                    <a:pt x="3450" y="3220"/>
                  </a:cubicBezTo>
                  <a:cubicBezTo>
                    <a:pt x="3750" y="3014"/>
                    <a:pt x="4200" y="3426"/>
                    <a:pt x="4350" y="3632"/>
                  </a:cubicBezTo>
                  <a:cubicBezTo>
                    <a:pt x="4200" y="3426"/>
                    <a:pt x="4050" y="3220"/>
                    <a:pt x="4050" y="3014"/>
                  </a:cubicBezTo>
                  <a:cubicBezTo>
                    <a:pt x="4050" y="2603"/>
                    <a:pt x="3300" y="2809"/>
                    <a:pt x="3300" y="2397"/>
                  </a:cubicBezTo>
                  <a:cubicBezTo>
                    <a:pt x="3000" y="1163"/>
                    <a:pt x="4350" y="2192"/>
                    <a:pt x="4350" y="2192"/>
                  </a:cubicBezTo>
                  <a:cubicBezTo>
                    <a:pt x="4350" y="1986"/>
                    <a:pt x="3450" y="1574"/>
                    <a:pt x="3450" y="1574"/>
                  </a:cubicBezTo>
                  <a:cubicBezTo>
                    <a:pt x="3450" y="1369"/>
                    <a:pt x="4200" y="1574"/>
                    <a:pt x="4200" y="1574"/>
                  </a:cubicBezTo>
                  <a:cubicBezTo>
                    <a:pt x="4200" y="1369"/>
                    <a:pt x="3750" y="1163"/>
                    <a:pt x="3750" y="1163"/>
                  </a:cubicBezTo>
                  <a:cubicBezTo>
                    <a:pt x="3600" y="957"/>
                    <a:pt x="3750" y="957"/>
                    <a:pt x="3900" y="957"/>
                  </a:cubicBezTo>
                  <a:cubicBezTo>
                    <a:pt x="4050" y="1163"/>
                    <a:pt x="4050" y="957"/>
                    <a:pt x="4200" y="957"/>
                  </a:cubicBezTo>
                  <a:cubicBezTo>
                    <a:pt x="4500" y="752"/>
                    <a:pt x="4500" y="957"/>
                    <a:pt x="4800" y="957"/>
                  </a:cubicBezTo>
                  <a:cubicBezTo>
                    <a:pt x="4350" y="752"/>
                    <a:pt x="4950" y="340"/>
                    <a:pt x="5100" y="340"/>
                  </a:cubicBezTo>
                  <a:cubicBezTo>
                    <a:pt x="5400" y="134"/>
                    <a:pt x="6300" y="134"/>
                    <a:pt x="6450" y="546"/>
                  </a:cubicBezTo>
                  <a:cubicBezTo>
                    <a:pt x="6600" y="752"/>
                    <a:pt x="6600" y="957"/>
                    <a:pt x="6600" y="1163"/>
                  </a:cubicBezTo>
                  <a:cubicBezTo>
                    <a:pt x="6750" y="1369"/>
                    <a:pt x="6900" y="1574"/>
                    <a:pt x="7050" y="1780"/>
                  </a:cubicBezTo>
                  <a:cubicBezTo>
                    <a:pt x="7200" y="2192"/>
                    <a:pt x="6450" y="3014"/>
                    <a:pt x="6450" y="3014"/>
                  </a:cubicBezTo>
                  <a:cubicBezTo>
                    <a:pt x="6600" y="3220"/>
                    <a:pt x="6900" y="2603"/>
                    <a:pt x="7050" y="2603"/>
                  </a:cubicBezTo>
                  <a:cubicBezTo>
                    <a:pt x="7050" y="2603"/>
                    <a:pt x="6750" y="3837"/>
                    <a:pt x="6900" y="3632"/>
                  </a:cubicBezTo>
                  <a:cubicBezTo>
                    <a:pt x="7050" y="3632"/>
                    <a:pt x="7050" y="3220"/>
                    <a:pt x="7200" y="3220"/>
                  </a:cubicBezTo>
                  <a:cubicBezTo>
                    <a:pt x="7500" y="3220"/>
                    <a:pt x="7500" y="3426"/>
                    <a:pt x="7800" y="3014"/>
                  </a:cubicBezTo>
                  <a:cubicBezTo>
                    <a:pt x="7950" y="2809"/>
                    <a:pt x="7950" y="3014"/>
                    <a:pt x="8100" y="3220"/>
                  </a:cubicBezTo>
                  <a:cubicBezTo>
                    <a:pt x="8250" y="3426"/>
                    <a:pt x="8100" y="3426"/>
                    <a:pt x="8100" y="3632"/>
                  </a:cubicBezTo>
                  <a:cubicBezTo>
                    <a:pt x="8100" y="3837"/>
                    <a:pt x="8850" y="4043"/>
                    <a:pt x="9000" y="4043"/>
                  </a:cubicBezTo>
                  <a:cubicBezTo>
                    <a:pt x="9000" y="4043"/>
                    <a:pt x="8250" y="3014"/>
                    <a:pt x="8100" y="2809"/>
                  </a:cubicBezTo>
                  <a:cubicBezTo>
                    <a:pt x="8100" y="2809"/>
                    <a:pt x="9450" y="3426"/>
                    <a:pt x="9450" y="3220"/>
                  </a:cubicBezTo>
                  <a:cubicBezTo>
                    <a:pt x="9450" y="3220"/>
                    <a:pt x="8550" y="3014"/>
                    <a:pt x="8550" y="2603"/>
                  </a:cubicBezTo>
                  <a:cubicBezTo>
                    <a:pt x="8550" y="2397"/>
                    <a:pt x="9000" y="2192"/>
                    <a:pt x="9150" y="2192"/>
                  </a:cubicBezTo>
                  <a:cubicBezTo>
                    <a:pt x="9450" y="1986"/>
                    <a:pt x="9600" y="2192"/>
                    <a:pt x="9900" y="2397"/>
                  </a:cubicBezTo>
                  <a:cubicBezTo>
                    <a:pt x="10350" y="2603"/>
                    <a:pt x="10950" y="2397"/>
                    <a:pt x="11100" y="3220"/>
                  </a:cubicBezTo>
                  <a:cubicBezTo>
                    <a:pt x="11100" y="3220"/>
                    <a:pt x="10050" y="3220"/>
                    <a:pt x="10200" y="3837"/>
                  </a:cubicBezTo>
                  <a:cubicBezTo>
                    <a:pt x="10200" y="3632"/>
                    <a:pt x="10650" y="3426"/>
                    <a:pt x="10650" y="3426"/>
                  </a:cubicBezTo>
                  <a:cubicBezTo>
                    <a:pt x="10950" y="3426"/>
                    <a:pt x="10500" y="3837"/>
                    <a:pt x="10500" y="4043"/>
                  </a:cubicBezTo>
                  <a:cubicBezTo>
                    <a:pt x="10500" y="4043"/>
                    <a:pt x="10950" y="3632"/>
                    <a:pt x="10950" y="3632"/>
                  </a:cubicBezTo>
                  <a:cubicBezTo>
                    <a:pt x="10950" y="3426"/>
                    <a:pt x="11550" y="3426"/>
                    <a:pt x="11700" y="3632"/>
                  </a:cubicBezTo>
                  <a:cubicBezTo>
                    <a:pt x="12300" y="3632"/>
                    <a:pt x="10950" y="4249"/>
                    <a:pt x="11100" y="4454"/>
                  </a:cubicBezTo>
                  <a:cubicBezTo>
                    <a:pt x="11100" y="4454"/>
                    <a:pt x="11400" y="4043"/>
                    <a:pt x="11400" y="4249"/>
                  </a:cubicBezTo>
                  <a:cubicBezTo>
                    <a:pt x="11400" y="4454"/>
                    <a:pt x="11100" y="4866"/>
                    <a:pt x="11250" y="5072"/>
                  </a:cubicBezTo>
                  <a:cubicBezTo>
                    <a:pt x="11100" y="4866"/>
                    <a:pt x="11700" y="4043"/>
                    <a:pt x="11850" y="4249"/>
                  </a:cubicBezTo>
                  <a:cubicBezTo>
                    <a:pt x="11850" y="4660"/>
                    <a:pt x="11700" y="5072"/>
                    <a:pt x="11850" y="5277"/>
                  </a:cubicBezTo>
                  <a:cubicBezTo>
                    <a:pt x="11850" y="5277"/>
                    <a:pt x="11850" y="4454"/>
                    <a:pt x="12150" y="4454"/>
                  </a:cubicBezTo>
                  <a:cubicBezTo>
                    <a:pt x="12450" y="4660"/>
                    <a:pt x="12000" y="5277"/>
                    <a:pt x="12150" y="5483"/>
                  </a:cubicBezTo>
                  <a:cubicBezTo>
                    <a:pt x="12150" y="5483"/>
                    <a:pt x="12300" y="4866"/>
                    <a:pt x="12450" y="4866"/>
                  </a:cubicBezTo>
                  <a:cubicBezTo>
                    <a:pt x="12450" y="4866"/>
                    <a:pt x="12300" y="5483"/>
                    <a:pt x="12450" y="5483"/>
                  </a:cubicBezTo>
                  <a:cubicBezTo>
                    <a:pt x="12300" y="5483"/>
                    <a:pt x="12750" y="4660"/>
                    <a:pt x="12900" y="4454"/>
                  </a:cubicBezTo>
                  <a:cubicBezTo>
                    <a:pt x="13050" y="4249"/>
                    <a:pt x="13500" y="4454"/>
                    <a:pt x="13650" y="4660"/>
                  </a:cubicBezTo>
                  <a:cubicBezTo>
                    <a:pt x="13950" y="4866"/>
                    <a:pt x="14100" y="5277"/>
                    <a:pt x="13650" y="5277"/>
                  </a:cubicBezTo>
                  <a:cubicBezTo>
                    <a:pt x="13500" y="5277"/>
                    <a:pt x="12900" y="5277"/>
                    <a:pt x="12900" y="5894"/>
                  </a:cubicBezTo>
                  <a:cubicBezTo>
                    <a:pt x="12900" y="5689"/>
                    <a:pt x="13800" y="5277"/>
                    <a:pt x="13800" y="5483"/>
                  </a:cubicBezTo>
                  <a:cubicBezTo>
                    <a:pt x="13800" y="5483"/>
                    <a:pt x="13200" y="5894"/>
                    <a:pt x="13200" y="6100"/>
                  </a:cubicBezTo>
                  <a:cubicBezTo>
                    <a:pt x="13200" y="5894"/>
                    <a:pt x="13800" y="5894"/>
                    <a:pt x="13800" y="5894"/>
                  </a:cubicBezTo>
                  <a:cubicBezTo>
                    <a:pt x="13950" y="5689"/>
                    <a:pt x="14250" y="5072"/>
                    <a:pt x="14400" y="5277"/>
                  </a:cubicBezTo>
                  <a:cubicBezTo>
                    <a:pt x="14550" y="5689"/>
                    <a:pt x="14400" y="6100"/>
                    <a:pt x="14100" y="6100"/>
                  </a:cubicBezTo>
                  <a:cubicBezTo>
                    <a:pt x="13950" y="6306"/>
                    <a:pt x="13800" y="6512"/>
                    <a:pt x="13650" y="6717"/>
                  </a:cubicBezTo>
                  <a:cubicBezTo>
                    <a:pt x="13650" y="6717"/>
                    <a:pt x="13950" y="6306"/>
                    <a:pt x="14100" y="6306"/>
                  </a:cubicBezTo>
                  <a:cubicBezTo>
                    <a:pt x="14100" y="6306"/>
                    <a:pt x="13950" y="7129"/>
                    <a:pt x="13950" y="7129"/>
                  </a:cubicBezTo>
                  <a:cubicBezTo>
                    <a:pt x="13800" y="6717"/>
                    <a:pt x="14850" y="5277"/>
                    <a:pt x="15000" y="5689"/>
                  </a:cubicBezTo>
                  <a:cubicBezTo>
                    <a:pt x="15150" y="5894"/>
                    <a:pt x="14850" y="6100"/>
                    <a:pt x="14700" y="6100"/>
                  </a:cubicBezTo>
                  <a:cubicBezTo>
                    <a:pt x="14850" y="6100"/>
                    <a:pt x="15300" y="6100"/>
                    <a:pt x="15450" y="6100"/>
                  </a:cubicBezTo>
                  <a:cubicBezTo>
                    <a:pt x="15600" y="6100"/>
                    <a:pt x="15900" y="6100"/>
                    <a:pt x="16050" y="6306"/>
                  </a:cubicBezTo>
                  <a:cubicBezTo>
                    <a:pt x="16200" y="6923"/>
                    <a:pt x="14700" y="6923"/>
                    <a:pt x="14850" y="7540"/>
                  </a:cubicBezTo>
                  <a:cubicBezTo>
                    <a:pt x="14850" y="7540"/>
                    <a:pt x="15300" y="6923"/>
                    <a:pt x="15450" y="6923"/>
                  </a:cubicBezTo>
                  <a:cubicBezTo>
                    <a:pt x="15600" y="6923"/>
                    <a:pt x="15900" y="6923"/>
                    <a:pt x="15900" y="7129"/>
                  </a:cubicBezTo>
                  <a:cubicBezTo>
                    <a:pt x="16050" y="7334"/>
                    <a:pt x="15150" y="7746"/>
                    <a:pt x="15150" y="7746"/>
                  </a:cubicBezTo>
                  <a:cubicBezTo>
                    <a:pt x="15150" y="7746"/>
                    <a:pt x="15600" y="7540"/>
                    <a:pt x="15600" y="7540"/>
                  </a:cubicBezTo>
                  <a:cubicBezTo>
                    <a:pt x="15750" y="7540"/>
                    <a:pt x="16050" y="7334"/>
                    <a:pt x="16200" y="7129"/>
                  </a:cubicBezTo>
                  <a:cubicBezTo>
                    <a:pt x="16350" y="7129"/>
                    <a:pt x="16200" y="6923"/>
                    <a:pt x="16350" y="6717"/>
                  </a:cubicBezTo>
                  <a:cubicBezTo>
                    <a:pt x="16500" y="6717"/>
                    <a:pt x="16800" y="7129"/>
                    <a:pt x="16800" y="7334"/>
                  </a:cubicBezTo>
                  <a:cubicBezTo>
                    <a:pt x="17400" y="7952"/>
                    <a:pt x="16800" y="7746"/>
                    <a:pt x="16350" y="7952"/>
                  </a:cubicBezTo>
                  <a:cubicBezTo>
                    <a:pt x="16350" y="7952"/>
                    <a:pt x="15300" y="8363"/>
                    <a:pt x="15300" y="8157"/>
                  </a:cubicBezTo>
                  <a:cubicBezTo>
                    <a:pt x="15300" y="8363"/>
                    <a:pt x="17700" y="8363"/>
                    <a:pt x="17550" y="8774"/>
                  </a:cubicBezTo>
                  <a:cubicBezTo>
                    <a:pt x="17400" y="8980"/>
                    <a:pt x="16650" y="8980"/>
                    <a:pt x="16500" y="8774"/>
                  </a:cubicBezTo>
                  <a:cubicBezTo>
                    <a:pt x="16500" y="8774"/>
                    <a:pt x="15900" y="8980"/>
                    <a:pt x="15900" y="8980"/>
                  </a:cubicBezTo>
                  <a:cubicBezTo>
                    <a:pt x="16050" y="9186"/>
                    <a:pt x="16500" y="8980"/>
                    <a:pt x="16500" y="9186"/>
                  </a:cubicBezTo>
                  <a:cubicBezTo>
                    <a:pt x="16650" y="9186"/>
                    <a:pt x="16050" y="9392"/>
                    <a:pt x="16050" y="9597"/>
                  </a:cubicBezTo>
                  <a:cubicBezTo>
                    <a:pt x="16050" y="10009"/>
                    <a:pt x="16650" y="10214"/>
                    <a:pt x="16800" y="10214"/>
                  </a:cubicBezTo>
                  <a:cubicBezTo>
                    <a:pt x="17100" y="10420"/>
                    <a:pt x="17550" y="10420"/>
                    <a:pt x="17700" y="10832"/>
                  </a:cubicBezTo>
                  <a:cubicBezTo>
                    <a:pt x="17850" y="11037"/>
                    <a:pt x="17850" y="11243"/>
                    <a:pt x="18000" y="11243"/>
                  </a:cubicBezTo>
                  <a:cubicBezTo>
                    <a:pt x="18000" y="11243"/>
                    <a:pt x="18300" y="11037"/>
                    <a:pt x="18300" y="11037"/>
                  </a:cubicBezTo>
                  <a:cubicBezTo>
                    <a:pt x="18300" y="11037"/>
                    <a:pt x="18300" y="11449"/>
                    <a:pt x="18450" y="11449"/>
                  </a:cubicBezTo>
                  <a:cubicBezTo>
                    <a:pt x="18450" y="11449"/>
                    <a:pt x="18450" y="11037"/>
                    <a:pt x="18600" y="11037"/>
                  </a:cubicBezTo>
                  <a:cubicBezTo>
                    <a:pt x="18600" y="11037"/>
                    <a:pt x="18600" y="11449"/>
                    <a:pt x="18600" y="11449"/>
                  </a:cubicBezTo>
                  <a:cubicBezTo>
                    <a:pt x="18600" y="11654"/>
                    <a:pt x="18900" y="11449"/>
                    <a:pt x="19050" y="11449"/>
                  </a:cubicBezTo>
                  <a:cubicBezTo>
                    <a:pt x="19050" y="11449"/>
                    <a:pt x="19350" y="11654"/>
                    <a:pt x="19350" y="11860"/>
                  </a:cubicBezTo>
                  <a:cubicBezTo>
                    <a:pt x="19350" y="12066"/>
                    <a:pt x="19200" y="11860"/>
                    <a:pt x="19200" y="12066"/>
                  </a:cubicBezTo>
                  <a:cubicBezTo>
                    <a:pt x="19350" y="11860"/>
                    <a:pt x="20700" y="12477"/>
                    <a:pt x="20700" y="12477"/>
                  </a:cubicBezTo>
                  <a:cubicBezTo>
                    <a:pt x="20550" y="12683"/>
                    <a:pt x="20550" y="12683"/>
                    <a:pt x="20550" y="12683"/>
                  </a:cubicBezTo>
                  <a:cubicBezTo>
                    <a:pt x="20550" y="12889"/>
                    <a:pt x="20850" y="12683"/>
                    <a:pt x="20850" y="12683"/>
                  </a:cubicBezTo>
                  <a:cubicBezTo>
                    <a:pt x="21000" y="12477"/>
                    <a:pt x="21000" y="12683"/>
                    <a:pt x="21150" y="12889"/>
                  </a:cubicBezTo>
                  <a:cubicBezTo>
                    <a:pt x="21300" y="12889"/>
                    <a:pt x="21600" y="13300"/>
                    <a:pt x="21450" y="13506"/>
                  </a:cubicBezTo>
                  <a:cubicBezTo>
                    <a:pt x="21450" y="13506"/>
                    <a:pt x="21150" y="13506"/>
                    <a:pt x="21150" y="13506"/>
                  </a:cubicBezTo>
                  <a:cubicBezTo>
                    <a:pt x="21150" y="13712"/>
                    <a:pt x="21450" y="13712"/>
                    <a:pt x="21300" y="13917"/>
                  </a:cubicBezTo>
                  <a:cubicBezTo>
                    <a:pt x="21300" y="13917"/>
                    <a:pt x="20850" y="13917"/>
                    <a:pt x="20850" y="13917"/>
                  </a:cubicBezTo>
                  <a:cubicBezTo>
                    <a:pt x="20550" y="14123"/>
                    <a:pt x="20850" y="14123"/>
                    <a:pt x="20850" y="14329"/>
                  </a:cubicBezTo>
                  <a:cubicBezTo>
                    <a:pt x="21000" y="14740"/>
                    <a:pt x="20400" y="14329"/>
                    <a:pt x="20250" y="14329"/>
                  </a:cubicBezTo>
                  <a:cubicBezTo>
                    <a:pt x="20400" y="14534"/>
                    <a:pt x="20700" y="14740"/>
                    <a:pt x="20550" y="14946"/>
                  </a:cubicBezTo>
                  <a:cubicBezTo>
                    <a:pt x="20400" y="14946"/>
                    <a:pt x="19800" y="14946"/>
                    <a:pt x="19950" y="14740"/>
                  </a:cubicBezTo>
                  <a:cubicBezTo>
                    <a:pt x="19800" y="14946"/>
                    <a:pt x="20250" y="15357"/>
                    <a:pt x="20100" y="15563"/>
                  </a:cubicBezTo>
                  <a:cubicBezTo>
                    <a:pt x="19950" y="15563"/>
                    <a:pt x="19950" y="15152"/>
                    <a:pt x="19800" y="15357"/>
                  </a:cubicBezTo>
                  <a:cubicBezTo>
                    <a:pt x="19650" y="15563"/>
                    <a:pt x="20250" y="16592"/>
                    <a:pt x="19650" y="15974"/>
                  </a:cubicBezTo>
                  <a:cubicBezTo>
                    <a:pt x="19650" y="15974"/>
                    <a:pt x="19200" y="15563"/>
                    <a:pt x="19200" y="15563"/>
                  </a:cubicBezTo>
                  <a:cubicBezTo>
                    <a:pt x="19050" y="15769"/>
                    <a:pt x="19050" y="15974"/>
                    <a:pt x="18900" y="15974"/>
                  </a:cubicBezTo>
                  <a:cubicBezTo>
                    <a:pt x="18900" y="15769"/>
                    <a:pt x="19050" y="15563"/>
                    <a:pt x="19050" y="15357"/>
                  </a:cubicBezTo>
                  <a:cubicBezTo>
                    <a:pt x="19050" y="15563"/>
                    <a:pt x="18750" y="15563"/>
                    <a:pt x="18750" y="15563"/>
                  </a:cubicBezTo>
                  <a:cubicBezTo>
                    <a:pt x="18600" y="15357"/>
                    <a:pt x="18900" y="15152"/>
                    <a:pt x="18750" y="14946"/>
                  </a:cubicBezTo>
                  <a:cubicBezTo>
                    <a:pt x="18750" y="14946"/>
                    <a:pt x="18450" y="15152"/>
                    <a:pt x="18450" y="15152"/>
                  </a:cubicBezTo>
                  <a:cubicBezTo>
                    <a:pt x="18300" y="14946"/>
                    <a:pt x="18450" y="14534"/>
                    <a:pt x="18450" y="14534"/>
                  </a:cubicBezTo>
                  <a:cubicBezTo>
                    <a:pt x="18600" y="14534"/>
                    <a:pt x="19200" y="14123"/>
                    <a:pt x="19050" y="14123"/>
                  </a:cubicBezTo>
                  <a:cubicBezTo>
                    <a:pt x="18900" y="13917"/>
                    <a:pt x="18300" y="14740"/>
                    <a:pt x="18000" y="14534"/>
                  </a:cubicBezTo>
                  <a:cubicBezTo>
                    <a:pt x="18000" y="14534"/>
                    <a:pt x="18450" y="13917"/>
                    <a:pt x="18300" y="13917"/>
                  </a:cubicBezTo>
                  <a:cubicBezTo>
                    <a:pt x="18150" y="13917"/>
                    <a:pt x="18000" y="14329"/>
                    <a:pt x="17850" y="14123"/>
                  </a:cubicBezTo>
                  <a:cubicBezTo>
                    <a:pt x="17700" y="13917"/>
                    <a:pt x="17550" y="13917"/>
                    <a:pt x="17400" y="13712"/>
                  </a:cubicBezTo>
                  <a:cubicBezTo>
                    <a:pt x="17250" y="13506"/>
                    <a:pt x="17100" y="13300"/>
                    <a:pt x="16950" y="13506"/>
                  </a:cubicBezTo>
                  <a:cubicBezTo>
                    <a:pt x="16950" y="13712"/>
                    <a:pt x="16950" y="13712"/>
                    <a:pt x="16950" y="13917"/>
                  </a:cubicBezTo>
                  <a:cubicBezTo>
                    <a:pt x="16950" y="13917"/>
                    <a:pt x="16800" y="13917"/>
                    <a:pt x="16800" y="13917"/>
                  </a:cubicBezTo>
                  <a:cubicBezTo>
                    <a:pt x="16800" y="14123"/>
                    <a:pt x="17400" y="14534"/>
                    <a:pt x="16800" y="14534"/>
                  </a:cubicBezTo>
                  <a:cubicBezTo>
                    <a:pt x="16650" y="14534"/>
                    <a:pt x="16050" y="14329"/>
                    <a:pt x="16200" y="14123"/>
                  </a:cubicBezTo>
                  <a:cubicBezTo>
                    <a:pt x="16050" y="14534"/>
                    <a:pt x="16650" y="14946"/>
                    <a:pt x="16800" y="15152"/>
                  </a:cubicBezTo>
                  <a:cubicBezTo>
                    <a:pt x="17100" y="15152"/>
                    <a:pt x="17100" y="15769"/>
                    <a:pt x="17250" y="15974"/>
                  </a:cubicBezTo>
                  <a:cubicBezTo>
                    <a:pt x="17400" y="16180"/>
                    <a:pt x="17400" y="16386"/>
                    <a:pt x="17550" y="16386"/>
                  </a:cubicBezTo>
                  <a:cubicBezTo>
                    <a:pt x="17700" y="16386"/>
                    <a:pt x="17550" y="16180"/>
                    <a:pt x="17700" y="16180"/>
                  </a:cubicBezTo>
                  <a:cubicBezTo>
                    <a:pt x="17700" y="16180"/>
                    <a:pt x="17850" y="16386"/>
                    <a:pt x="17850" y="16592"/>
                  </a:cubicBezTo>
                  <a:cubicBezTo>
                    <a:pt x="18000" y="16797"/>
                    <a:pt x="18000" y="16592"/>
                    <a:pt x="18150" y="16386"/>
                  </a:cubicBezTo>
                  <a:cubicBezTo>
                    <a:pt x="18300" y="16386"/>
                    <a:pt x="18150" y="17209"/>
                    <a:pt x="18300" y="17003"/>
                  </a:cubicBezTo>
                  <a:cubicBezTo>
                    <a:pt x="18450" y="17003"/>
                    <a:pt x="18300" y="16797"/>
                    <a:pt x="18450" y="16592"/>
                  </a:cubicBezTo>
                  <a:cubicBezTo>
                    <a:pt x="18450" y="16592"/>
                    <a:pt x="18450" y="17003"/>
                    <a:pt x="18450" y="17209"/>
                  </a:cubicBezTo>
                  <a:cubicBezTo>
                    <a:pt x="18450" y="17414"/>
                    <a:pt x="18450" y="17414"/>
                    <a:pt x="18600" y="17620"/>
                  </a:cubicBezTo>
                  <a:cubicBezTo>
                    <a:pt x="18750" y="17620"/>
                    <a:pt x="18900" y="17826"/>
                    <a:pt x="18900" y="18032"/>
                  </a:cubicBezTo>
                  <a:cubicBezTo>
                    <a:pt x="19050" y="18032"/>
                    <a:pt x="19200" y="18854"/>
                    <a:pt x="19200" y="18854"/>
                  </a:cubicBezTo>
                  <a:cubicBezTo>
                    <a:pt x="19050" y="18649"/>
                    <a:pt x="19050" y="18443"/>
                    <a:pt x="19050" y="18443"/>
                  </a:cubicBezTo>
                  <a:cubicBezTo>
                    <a:pt x="18900" y="18443"/>
                    <a:pt x="19050" y="19266"/>
                    <a:pt x="19050" y="19266"/>
                  </a:cubicBezTo>
                  <a:cubicBezTo>
                    <a:pt x="19050" y="19266"/>
                    <a:pt x="18750" y="18443"/>
                    <a:pt x="18600" y="18237"/>
                  </a:cubicBezTo>
                  <a:cubicBezTo>
                    <a:pt x="18600" y="18237"/>
                    <a:pt x="18750" y="19060"/>
                    <a:pt x="18900" y="19266"/>
                  </a:cubicBezTo>
                  <a:cubicBezTo>
                    <a:pt x="18900" y="19883"/>
                    <a:pt x="18600" y="19266"/>
                    <a:pt x="18600" y="19472"/>
                  </a:cubicBezTo>
                  <a:cubicBezTo>
                    <a:pt x="18450" y="19677"/>
                    <a:pt x="19200" y="20089"/>
                    <a:pt x="19200" y="20294"/>
                  </a:cubicBezTo>
                  <a:cubicBezTo>
                    <a:pt x="19200" y="20500"/>
                    <a:pt x="17850" y="19266"/>
                    <a:pt x="17700" y="19266"/>
                  </a:cubicBezTo>
                  <a:cubicBezTo>
                    <a:pt x="17700" y="19266"/>
                    <a:pt x="17700" y="19472"/>
                    <a:pt x="17700" y="19472"/>
                  </a:cubicBezTo>
                  <a:cubicBezTo>
                    <a:pt x="17700" y="19677"/>
                    <a:pt x="17400" y="18854"/>
                    <a:pt x="17250" y="18854"/>
                  </a:cubicBezTo>
                  <a:cubicBezTo>
                    <a:pt x="17250" y="18854"/>
                    <a:pt x="17400" y="19266"/>
                    <a:pt x="17400" y="19266"/>
                  </a:cubicBezTo>
                  <a:cubicBezTo>
                    <a:pt x="17250" y="19472"/>
                    <a:pt x="16950" y="18649"/>
                    <a:pt x="16800" y="18443"/>
                  </a:cubicBezTo>
                  <a:cubicBezTo>
                    <a:pt x="16650" y="18237"/>
                    <a:pt x="16650" y="18649"/>
                    <a:pt x="16500" y="18854"/>
                  </a:cubicBezTo>
                  <a:cubicBezTo>
                    <a:pt x="16500" y="19060"/>
                    <a:pt x="16200" y="18237"/>
                    <a:pt x="16200" y="18237"/>
                  </a:cubicBezTo>
                  <a:cubicBezTo>
                    <a:pt x="16200" y="18237"/>
                    <a:pt x="15750" y="18237"/>
                    <a:pt x="15750" y="18237"/>
                  </a:cubicBezTo>
                  <a:cubicBezTo>
                    <a:pt x="15750" y="18443"/>
                    <a:pt x="15900" y="18649"/>
                    <a:pt x="16050" y="18649"/>
                  </a:cubicBezTo>
                  <a:cubicBezTo>
                    <a:pt x="16200" y="18854"/>
                    <a:pt x="16200" y="18854"/>
                    <a:pt x="16350" y="19060"/>
                  </a:cubicBezTo>
                  <a:cubicBezTo>
                    <a:pt x="16500" y="19266"/>
                    <a:pt x="16800" y="19472"/>
                    <a:pt x="17100" y="19677"/>
                  </a:cubicBezTo>
                  <a:cubicBezTo>
                    <a:pt x="17400" y="20089"/>
                    <a:pt x="17550" y="20294"/>
                    <a:pt x="17700" y="20706"/>
                  </a:cubicBezTo>
                  <a:cubicBezTo>
                    <a:pt x="18000" y="21323"/>
                    <a:pt x="18000" y="21323"/>
                    <a:pt x="17550" y="21117"/>
                  </a:cubicBezTo>
                  <a:cubicBezTo>
                    <a:pt x="16950" y="20706"/>
                    <a:pt x="15900" y="20912"/>
                    <a:pt x="15450" y="20089"/>
                  </a:cubicBezTo>
                  <a:cubicBezTo>
                    <a:pt x="15300" y="19677"/>
                    <a:pt x="14850" y="20089"/>
                    <a:pt x="14550" y="19677"/>
                  </a:cubicBezTo>
                  <a:cubicBezTo>
                    <a:pt x="14400" y="19472"/>
                    <a:pt x="13500" y="19060"/>
                    <a:pt x="13500" y="18854"/>
                  </a:cubicBezTo>
                  <a:cubicBezTo>
                    <a:pt x="13500" y="18649"/>
                    <a:pt x="13950" y="18854"/>
                    <a:pt x="13950" y="18649"/>
                  </a:cubicBezTo>
                  <a:cubicBezTo>
                    <a:pt x="14100" y="18443"/>
                    <a:pt x="13650" y="18237"/>
                    <a:pt x="13650" y="18237"/>
                  </a:cubicBezTo>
                  <a:cubicBezTo>
                    <a:pt x="13200" y="18032"/>
                    <a:pt x="12900" y="17620"/>
                    <a:pt x="12600" y="17414"/>
                  </a:cubicBezTo>
                  <a:cubicBezTo>
                    <a:pt x="12450" y="17209"/>
                    <a:pt x="12600" y="17003"/>
                    <a:pt x="12300" y="17003"/>
                  </a:cubicBezTo>
                  <a:cubicBezTo>
                    <a:pt x="12300" y="16797"/>
                    <a:pt x="11550" y="16797"/>
                    <a:pt x="11550" y="16797"/>
                  </a:cubicBezTo>
                  <a:cubicBezTo>
                    <a:pt x="11550" y="17003"/>
                    <a:pt x="11700" y="16592"/>
                    <a:pt x="11550" y="16797"/>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677" name="Shape 677"/>
            <p:cNvSpPr/>
            <p:nvPr/>
          </p:nvSpPr>
          <p:spPr>
            <a:xfrm>
              <a:off x="3855127" y="1737451"/>
              <a:ext cx="35436" cy="11084"/>
            </a:xfrm>
            <a:custGeom>
              <a:avLst/>
              <a:gdLst/>
              <a:ahLst/>
              <a:cxnLst>
                <a:cxn ang="0">
                  <a:pos x="wd2" y="hd2"/>
                </a:cxn>
                <a:cxn ang="5400000">
                  <a:pos x="wd2" y="hd2"/>
                </a:cxn>
                <a:cxn ang="10800000">
                  <a:pos x="wd2" y="hd2"/>
                </a:cxn>
                <a:cxn ang="16200000">
                  <a:pos x="wd2" y="hd2"/>
                </a:cxn>
              </a:cxnLst>
              <a:rect l="0" t="0" r="r" b="b"/>
              <a:pathLst>
                <a:path w="15591" h="13824" extrusionOk="0">
                  <a:moveTo>
                    <a:pt x="14876" y="10800"/>
                  </a:moveTo>
                  <a:cubicBezTo>
                    <a:pt x="14876" y="21600"/>
                    <a:pt x="-3124" y="0"/>
                    <a:pt x="476" y="0"/>
                  </a:cubicBezTo>
                  <a:cubicBezTo>
                    <a:pt x="7676" y="0"/>
                    <a:pt x="18476" y="0"/>
                    <a:pt x="14876" y="1080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678" name="Shape 678"/>
            <p:cNvSpPr/>
            <p:nvPr/>
          </p:nvSpPr>
          <p:spPr>
            <a:xfrm>
              <a:off x="3712842" y="1365139"/>
              <a:ext cx="51548" cy="17320"/>
            </a:xfrm>
            <a:custGeom>
              <a:avLst/>
              <a:gdLst/>
              <a:ahLst/>
              <a:cxnLst>
                <a:cxn ang="0">
                  <a:pos x="wd2" y="hd2"/>
                </a:cxn>
                <a:cxn ang="5400000">
                  <a:pos x="wd2" y="hd2"/>
                </a:cxn>
                <a:cxn ang="10800000">
                  <a:pos x="wd2" y="hd2"/>
                </a:cxn>
                <a:cxn ang="16200000">
                  <a:pos x="wd2" y="hd2"/>
                </a:cxn>
              </a:cxnLst>
              <a:rect l="0" t="0" r="r" b="b"/>
              <a:pathLst>
                <a:path w="17011" h="21600" extrusionOk="0">
                  <a:moveTo>
                    <a:pt x="15811" y="10800"/>
                  </a:moveTo>
                  <a:cubicBezTo>
                    <a:pt x="18511" y="21600"/>
                    <a:pt x="5011" y="21600"/>
                    <a:pt x="2311" y="21600"/>
                  </a:cubicBezTo>
                  <a:cubicBezTo>
                    <a:pt x="-3089" y="10800"/>
                    <a:pt x="2311" y="0"/>
                    <a:pt x="5011" y="0"/>
                  </a:cubicBezTo>
                  <a:cubicBezTo>
                    <a:pt x="10411" y="0"/>
                    <a:pt x="15811" y="0"/>
                    <a:pt x="15811" y="10800"/>
                  </a:cubicBezTo>
                  <a:cubicBezTo>
                    <a:pt x="18511" y="21600"/>
                    <a:pt x="15811" y="0"/>
                    <a:pt x="15811" y="1080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679" name="Shape 679"/>
            <p:cNvSpPr/>
            <p:nvPr/>
          </p:nvSpPr>
          <p:spPr>
            <a:xfrm>
              <a:off x="3612843" y="1347822"/>
              <a:ext cx="83401" cy="77609"/>
            </a:xfrm>
            <a:custGeom>
              <a:avLst/>
              <a:gdLst/>
              <a:ahLst/>
              <a:cxnLst>
                <a:cxn ang="0">
                  <a:pos x="wd2" y="hd2"/>
                </a:cxn>
                <a:cxn ang="5400000">
                  <a:pos x="wd2" y="hd2"/>
                </a:cxn>
                <a:cxn ang="10800000">
                  <a:pos x="wd2" y="hd2"/>
                </a:cxn>
                <a:cxn ang="16200000">
                  <a:pos x="wd2" y="hd2"/>
                </a:cxn>
              </a:cxnLst>
              <a:rect l="0" t="0" r="r" b="b"/>
              <a:pathLst>
                <a:path w="18871" h="20029" extrusionOk="0">
                  <a:moveTo>
                    <a:pt x="16909" y="15120"/>
                  </a:moveTo>
                  <a:cubicBezTo>
                    <a:pt x="13309" y="17280"/>
                    <a:pt x="9709" y="21600"/>
                    <a:pt x="4309" y="19440"/>
                  </a:cubicBezTo>
                  <a:cubicBezTo>
                    <a:pt x="-1091" y="15120"/>
                    <a:pt x="-1091" y="8640"/>
                    <a:pt x="2509" y="4320"/>
                  </a:cubicBezTo>
                  <a:cubicBezTo>
                    <a:pt x="4309" y="0"/>
                    <a:pt x="11509" y="0"/>
                    <a:pt x="15109" y="0"/>
                  </a:cubicBezTo>
                  <a:cubicBezTo>
                    <a:pt x="18709" y="0"/>
                    <a:pt x="20509" y="10800"/>
                    <a:pt x="16909" y="15120"/>
                  </a:cubicBezTo>
                  <a:cubicBezTo>
                    <a:pt x="15109" y="17280"/>
                    <a:pt x="20509" y="12960"/>
                    <a:pt x="16909" y="1512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680" name="Shape 680"/>
            <p:cNvSpPr/>
            <p:nvPr/>
          </p:nvSpPr>
          <p:spPr>
            <a:xfrm>
              <a:off x="3527298" y="1272782"/>
              <a:ext cx="36659" cy="31750"/>
            </a:xfrm>
            <a:custGeom>
              <a:avLst/>
              <a:gdLst/>
              <a:ahLst/>
              <a:cxnLst>
                <a:cxn ang="0">
                  <a:pos x="wd2" y="hd2"/>
                </a:cxn>
                <a:cxn ang="5400000">
                  <a:pos x="wd2" y="hd2"/>
                </a:cxn>
                <a:cxn ang="10800000">
                  <a:pos x="wd2" y="hd2"/>
                </a:cxn>
                <a:cxn ang="16200000">
                  <a:pos x="wd2" y="hd2"/>
                </a:cxn>
              </a:cxnLst>
              <a:rect l="0" t="0" r="r" b="b"/>
              <a:pathLst>
                <a:path w="14516" h="21600" extrusionOk="0">
                  <a:moveTo>
                    <a:pt x="491" y="21600"/>
                  </a:moveTo>
                  <a:cubicBezTo>
                    <a:pt x="-2595" y="21600"/>
                    <a:pt x="9748" y="0"/>
                    <a:pt x="12834" y="0"/>
                  </a:cubicBezTo>
                  <a:cubicBezTo>
                    <a:pt x="19005" y="5400"/>
                    <a:pt x="6662" y="21600"/>
                    <a:pt x="491" y="2160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681" name="Shape 681"/>
            <p:cNvSpPr/>
            <p:nvPr/>
          </p:nvSpPr>
          <p:spPr>
            <a:xfrm>
              <a:off x="3608931" y="1271013"/>
              <a:ext cx="23814" cy="19086"/>
            </a:xfrm>
            <a:custGeom>
              <a:avLst/>
              <a:gdLst/>
              <a:ahLst/>
              <a:cxnLst>
                <a:cxn ang="0">
                  <a:pos x="wd2" y="hd2"/>
                </a:cxn>
                <a:cxn ang="5400000">
                  <a:pos x="wd2" y="hd2"/>
                </a:cxn>
                <a:cxn ang="10800000">
                  <a:pos x="wd2" y="hd2"/>
                </a:cxn>
                <a:cxn ang="16200000">
                  <a:pos x="wd2" y="hd2"/>
                </a:cxn>
              </a:cxnLst>
              <a:rect l="0" t="0" r="r" b="b"/>
              <a:pathLst>
                <a:path w="10478" h="15869" extrusionOk="0">
                  <a:moveTo>
                    <a:pt x="3200" y="15869"/>
                  </a:moveTo>
                  <a:cubicBezTo>
                    <a:pt x="3200" y="15869"/>
                    <a:pt x="-4000" y="1469"/>
                    <a:pt x="3200" y="1469"/>
                  </a:cubicBezTo>
                  <a:cubicBezTo>
                    <a:pt x="6800" y="-5731"/>
                    <a:pt x="17600" y="15869"/>
                    <a:pt x="3200" y="15869"/>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682" name="Shape 682"/>
            <p:cNvSpPr/>
            <p:nvPr/>
          </p:nvSpPr>
          <p:spPr>
            <a:xfrm>
              <a:off x="3553474" y="1246807"/>
              <a:ext cx="32065" cy="12247"/>
            </a:xfrm>
            <a:custGeom>
              <a:avLst/>
              <a:gdLst/>
              <a:ahLst/>
              <a:cxnLst>
                <a:cxn ang="0">
                  <a:pos x="wd2" y="hd2"/>
                </a:cxn>
                <a:cxn ang="5400000">
                  <a:pos x="wd2" y="hd2"/>
                </a:cxn>
                <a:cxn ang="10800000">
                  <a:pos x="wd2" y="hd2"/>
                </a:cxn>
                <a:cxn ang="16200000">
                  <a:pos x="wd2" y="hd2"/>
                </a:cxn>
              </a:cxnLst>
              <a:rect l="0" t="0" r="r" b="b"/>
              <a:pathLst>
                <a:path w="18138" h="15274" extrusionOk="0">
                  <a:moveTo>
                    <a:pt x="0" y="10800"/>
                  </a:moveTo>
                  <a:cubicBezTo>
                    <a:pt x="8640" y="21600"/>
                    <a:pt x="21600" y="10800"/>
                    <a:pt x="17280" y="0"/>
                  </a:cubicBezTo>
                  <a:cubicBezTo>
                    <a:pt x="8640" y="0"/>
                    <a:pt x="0" y="10800"/>
                    <a:pt x="0" y="1080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683" name="Shape 683"/>
            <p:cNvSpPr/>
            <p:nvPr/>
          </p:nvSpPr>
          <p:spPr>
            <a:xfrm>
              <a:off x="3464531" y="929793"/>
              <a:ext cx="194388" cy="81729"/>
            </a:xfrm>
            <a:custGeom>
              <a:avLst/>
              <a:gdLst/>
              <a:ahLst/>
              <a:cxnLst>
                <a:cxn ang="0">
                  <a:pos x="wd2" y="hd2"/>
                </a:cxn>
                <a:cxn ang="5400000">
                  <a:pos x="wd2" y="hd2"/>
                </a:cxn>
                <a:cxn ang="10800000">
                  <a:pos x="wd2" y="hd2"/>
                </a:cxn>
                <a:cxn ang="16200000">
                  <a:pos x="wd2" y="hd2"/>
                </a:cxn>
              </a:cxnLst>
              <a:rect l="0" t="0" r="r" b="b"/>
              <a:pathLst>
                <a:path w="19993" h="18535" extrusionOk="0">
                  <a:moveTo>
                    <a:pt x="19818" y="16259"/>
                  </a:moveTo>
                  <a:cubicBezTo>
                    <a:pt x="17326" y="16259"/>
                    <a:pt x="15664" y="14295"/>
                    <a:pt x="14003" y="14295"/>
                  </a:cubicBezTo>
                  <a:cubicBezTo>
                    <a:pt x="11511" y="14295"/>
                    <a:pt x="9849" y="18222"/>
                    <a:pt x="7357" y="18222"/>
                  </a:cubicBezTo>
                  <a:cubicBezTo>
                    <a:pt x="4864" y="20186"/>
                    <a:pt x="4034" y="12331"/>
                    <a:pt x="1541" y="10368"/>
                  </a:cubicBezTo>
                  <a:cubicBezTo>
                    <a:pt x="711" y="8404"/>
                    <a:pt x="-951" y="4477"/>
                    <a:pt x="711" y="550"/>
                  </a:cubicBezTo>
                  <a:cubicBezTo>
                    <a:pt x="1541" y="-1414"/>
                    <a:pt x="4864" y="2513"/>
                    <a:pt x="5695" y="2513"/>
                  </a:cubicBezTo>
                  <a:cubicBezTo>
                    <a:pt x="8187" y="4477"/>
                    <a:pt x="10680" y="550"/>
                    <a:pt x="13172" y="2513"/>
                  </a:cubicBezTo>
                  <a:cubicBezTo>
                    <a:pt x="14834" y="2513"/>
                    <a:pt x="15664" y="6441"/>
                    <a:pt x="17326" y="8404"/>
                  </a:cubicBezTo>
                  <a:cubicBezTo>
                    <a:pt x="17326" y="10368"/>
                    <a:pt x="19818" y="16259"/>
                    <a:pt x="19818" y="16259"/>
                  </a:cubicBezTo>
                  <a:cubicBezTo>
                    <a:pt x="18157" y="16259"/>
                    <a:pt x="20649" y="16259"/>
                    <a:pt x="19818" y="16259"/>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684" name="Shape 684"/>
            <p:cNvSpPr/>
            <p:nvPr/>
          </p:nvSpPr>
          <p:spPr>
            <a:xfrm>
              <a:off x="1575236" y="2458982"/>
              <a:ext cx="210866" cy="143181"/>
            </a:xfrm>
            <a:custGeom>
              <a:avLst/>
              <a:gdLst/>
              <a:ahLst/>
              <a:cxnLst>
                <a:cxn ang="0">
                  <a:pos x="wd2" y="hd2"/>
                </a:cxn>
                <a:cxn ang="5400000">
                  <a:pos x="wd2" y="hd2"/>
                </a:cxn>
                <a:cxn ang="10800000">
                  <a:pos x="wd2" y="hd2"/>
                </a:cxn>
                <a:cxn ang="16200000">
                  <a:pos x="wd2" y="hd2"/>
                </a:cxn>
              </a:cxnLst>
              <a:rect l="0" t="0" r="r" b="b"/>
              <a:pathLst>
                <a:path w="19647" h="19135" extrusionOk="0">
                  <a:moveTo>
                    <a:pt x="19432" y="18189"/>
                  </a:moveTo>
                  <a:cubicBezTo>
                    <a:pt x="18688" y="17053"/>
                    <a:pt x="17943" y="14779"/>
                    <a:pt x="17198" y="13642"/>
                  </a:cubicBezTo>
                  <a:cubicBezTo>
                    <a:pt x="16453" y="11368"/>
                    <a:pt x="14963" y="11368"/>
                    <a:pt x="13474" y="11368"/>
                  </a:cubicBezTo>
                  <a:cubicBezTo>
                    <a:pt x="11984" y="9095"/>
                    <a:pt x="11984" y="4547"/>
                    <a:pt x="9750" y="3411"/>
                  </a:cubicBezTo>
                  <a:cubicBezTo>
                    <a:pt x="9005" y="3411"/>
                    <a:pt x="6770" y="3411"/>
                    <a:pt x="5281" y="2274"/>
                  </a:cubicBezTo>
                  <a:cubicBezTo>
                    <a:pt x="4536" y="1137"/>
                    <a:pt x="3046" y="0"/>
                    <a:pt x="812" y="0"/>
                  </a:cubicBezTo>
                  <a:cubicBezTo>
                    <a:pt x="-678" y="0"/>
                    <a:pt x="67" y="2274"/>
                    <a:pt x="1556" y="2274"/>
                  </a:cubicBezTo>
                  <a:cubicBezTo>
                    <a:pt x="2301" y="2274"/>
                    <a:pt x="2301" y="2274"/>
                    <a:pt x="3046" y="3411"/>
                  </a:cubicBezTo>
                  <a:cubicBezTo>
                    <a:pt x="3046" y="3411"/>
                    <a:pt x="3791" y="4547"/>
                    <a:pt x="3791" y="4547"/>
                  </a:cubicBezTo>
                  <a:cubicBezTo>
                    <a:pt x="3046" y="4547"/>
                    <a:pt x="2301" y="3411"/>
                    <a:pt x="2301" y="2274"/>
                  </a:cubicBezTo>
                  <a:cubicBezTo>
                    <a:pt x="2301" y="2274"/>
                    <a:pt x="2301" y="4547"/>
                    <a:pt x="2301" y="4547"/>
                  </a:cubicBezTo>
                  <a:cubicBezTo>
                    <a:pt x="2301" y="6821"/>
                    <a:pt x="3791" y="6821"/>
                    <a:pt x="4536" y="6821"/>
                  </a:cubicBezTo>
                  <a:cubicBezTo>
                    <a:pt x="4536" y="6821"/>
                    <a:pt x="8260" y="10232"/>
                    <a:pt x="8260" y="10232"/>
                  </a:cubicBezTo>
                  <a:cubicBezTo>
                    <a:pt x="8260" y="10232"/>
                    <a:pt x="7515" y="10232"/>
                    <a:pt x="6770" y="11368"/>
                  </a:cubicBezTo>
                  <a:cubicBezTo>
                    <a:pt x="6770" y="11368"/>
                    <a:pt x="9750" y="11368"/>
                    <a:pt x="9750" y="11368"/>
                  </a:cubicBezTo>
                  <a:cubicBezTo>
                    <a:pt x="11239" y="12505"/>
                    <a:pt x="9750" y="13642"/>
                    <a:pt x="9750" y="13642"/>
                  </a:cubicBezTo>
                  <a:cubicBezTo>
                    <a:pt x="10494" y="14779"/>
                    <a:pt x="12729" y="13642"/>
                    <a:pt x="13474" y="13642"/>
                  </a:cubicBezTo>
                  <a:cubicBezTo>
                    <a:pt x="9750" y="14779"/>
                    <a:pt x="20922" y="21600"/>
                    <a:pt x="19432" y="18189"/>
                  </a:cubicBezTo>
                  <a:cubicBezTo>
                    <a:pt x="18688" y="17053"/>
                    <a:pt x="20177" y="20463"/>
                    <a:pt x="19432" y="18189"/>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685" name="Shape 685"/>
            <p:cNvSpPr/>
            <p:nvPr/>
          </p:nvSpPr>
          <p:spPr>
            <a:xfrm>
              <a:off x="1391034" y="2271382"/>
              <a:ext cx="85779" cy="118334"/>
            </a:xfrm>
            <a:custGeom>
              <a:avLst/>
              <a:gdLst/>
              <a:ahLst/>
              <a:cxnLst>
                <a:cxn ang="0">
                  <a:pos x="wd2" y="hd2"/>
                </a:cxn>
                <a:cxn ang="5400000">
                  <a:pos x="wd2" y="hd2"/>
                </a:cxn>
                <a:cxn ang="10800000">
                  <a:pos x="wd2" y="hd2"/>
                </a:cxn>
                <a:cxn ang="16200000">
                  <a:pos x="wd2" y="hd2"/>
                </a:cxn>
              </a:cxnLst>
              <a:rect l="0" t="0" r="r" b="b"/>
              <a:pathLst>
                <a:path w="17878" h="21600" extrusionOk="0">
                  <a:moveTo>
                    <a:pt x="17068" y="21600"/>
                  </a:moveTo>
                  <a:cubicBezTo>
                    <a:pt x="17068" y="21600"/>
                    <a:pt x="17068" y="21600"/>
                    <a:pt x="17068" y="21600"/>
                  </a:cubicBezTo>
                  <a:cubicBezTo>
                    <a:pt x="17068" y="20057"/>
                    <a:pt x="13745" y="16971"/>
                    <a:pt x="12083" y="16971"/>
                  </a:cubicBezTo>
                  <a:cubicBezTo>
                    <a:pt x="10422" y="13886"/>
                    <a:pt x="12083" y="12343"/>
                    <a:pt x="10422" y="10800"/>
                  </a:cubicBezTo>
                  <a:cubicBezTo>
                    <a:pt x="8760" y="9257"/>
                    <a:pt x="8760" y="9257"/>
                    <a:pt x="8760" y="7714"/>
                  </a:cubicBezTo>
                  <a:cubicBezTo>
                    <a:pt x="7099" y="4629"/>
                    <a:pt x="8760" y="4629"/>
                    <a:pt x="10422" y="3086"/>
                  </a:cubicBezTo>
                  <a:cubicBezTo>
                    <a:pt x="13745" y="0"/>
                    <a:pt x="3776" y="4629"/>
                    <a:pt x="5437" y="6171"/>
                  </a:cubicBezTo>
                  <a:cubicBezTo>
                    <a:pt x="3776" y="4629"/>
                    <a:pt x="8760" y="1543"/>
                    <a:pt x="8760" y="1543"/>
                  </a:cubicBezTo>
                  <a:cubicBezTo>
                    <a:pt x="7099" y="0"/>
                    <a:pt x="453" y="0"/>
                    <a:pt x="453" y="0"/>
                  </a:cubicBezTo>
                  <a:cubicBezTo>
                    <a:pt x="-1209" y="1543"/>
                    <a:pt x="2114" y="7714"/>
                    <a:pt x="3776" y="9257"/>
                  </a:cubicBezTo>
                  <a:cubicBezTo>
                    <a:pt x="7099" y="12343"/>
                    <a:pt x="12083" y="20057"/>
                    <a:pt x="17068" y="21600"/>
                  </a:cubicBezTo>
                  <a:cubicBezTo>
                    <a:pt x="20391" y="21600"/>
                    <a:pt x="12083" y="20057"/>
                    <a:pt x="17068" y="2160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686" name="Shape 686"/>
            <p:cNvSpPr/>
            <p:nvPr/>
          </p:nvSpPr>
          <p:spPr>
            <a:xfrm>
              <a:off x="1402780" y="2142626"/>
              <a:ext cx="18574" cy="21585"/>
            </a:xfrm>
            <a:custGeom>
              <a:avLst/>
              <a:gdLst/>
              <a:ahLst/>
              <a:cxnLst>
                <a:cxn ang="0">
                  <a:pos x="wd2" y="hd2"/>
                </a:cxn>
                <a:cxn ang="5400000">
                  <a:pos x="wd2" y="hd2"/>
                </a:cxn>
                <a:cxn ang="10800000">
                  <a:pos x="wd2" y="hd2"/>
                </a:cxn>
                <a:cxn ang="16200000">
                  <a:pos x="wd2" y="hd2"/>
                </a:cxn>
              </a:cxnLst>
              <a:rect l="0" t="0" r="r" b="b"/>
              <a:pathLst>
                <a:path w="12258" h="13461" extrusionOk="0">
                  <a:moveTo>
                    <a:pt x="10021" y="11902"/>
                  </a:moveTo>
                  <a:cubicBezTo>
                    <a:pt x="4621" y="6502"/>
                    <a:pt x="-6179" y="6502"/>
                    <a:pt x="4621" y="1102"/>
                  </a:cubicBezTo>
                  <a:cubicBezTo>
                    <a:pt x="10021" y="-4298"/>
                    <a:pt x="15421" y="11902"/>
                    <a:pt x="10021" y="11902"/>
                  </a:cubicBezTo>
                  <a:cubicBezTo>
                    <a:pt x="10021" y="11902"/>
                    <a:pt x="10021" y="11902"/>
                    <a:pt x="10021" y="11902"/>
                  </a:cubicBezTo>
                  <a:cubicBezTo>
                    <a:pt x="4621" y="6502"/>
                    <a:pt x="15421" y="17302"/>
                    <a:pt x="10021" y="11902"/>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687" name="Shape 687"/>
            <p:cNvSpPr/>
            <p:nvPr/>
          </p:nvSpPr>
          <p:spPr>
            <a:xfrm>
              <a:off x="1352505" y="2101218"/>
              <a:ext cx="43273" cy="43178"/>
            </a:xfrm>
            <a:custGeom>
              <a:avLst/>
              <a:gdLst/>
              <a:ahLst/>
              <a:cxnLst>
                <a:cxn ang="0">
                  <a:pos x="wd2" y="hd2"/>
                </a:cxn>
                <a:cxn ang="5400000">
                  <a:pos x="wd2" y="hd2"/>
                </a:cxn>
                <a:cxn ang="10800000">
                  <a:pos x="wd2" y="hd2"/>
                </a:cxn>
                <a:cxn ang="16200000">
                  <a:pos x="wd2" y="hd2"/>
                </a:cxn>
              </a:cxnLst>
              <a:rect l="0" t="0" r="r" b="b"/>
              <a:pathLst>
                <a:path w="19039" h="19008" extrusionOk="0">
                  <a:moveTo>
                    <a:pt x="18000" y="4608"/>
                  </a:moveTo>
                  <a:cubicBezTo>
                    <a:pt x="14400" y="4608"/>
                    <a:pt x="3600" y="-2592"/>
                    <a:pt x="0" y="1008"/>
                  </a:cubicBezTo>
                  <a:cubicBezTo>
                    <a:pt x="3600" y="-2592"/>
                    <a:pt x="7200" y="11808"/>
                    <a:pt x="3600" y="8208"/>
                  </a:cubicBezTo>
                  <a:cubicBezTo>
                    <a:pt x="3600" y="11808"/>
                    <a:pt x="3600" y="15408"/>
                    <a:pt x="3600" y="19008"/>
                  </a:cubicBezTo>
                  <a:cubicBezTo>
                    <a:pt x="3600" y="15408"/>
                    <a:pt x="18000" y="11808"/>
                    <a:pt x="18000" y="15408"/>
                  </a:cubicBezTo>
                  <a:cubicBezTo>
                    <a:pt x="18000" y="11808"/>
                    <a:pt x="14400" y="11808"/>
                    <a:pt x="10800" y="8208"/>
                  </a:cubicBezTo>
                  <a:cubicBezTo>
                    <a:pt x="14400" y="11808"/>
                    <a:pt x="21600" y="4608"/>
                    <a:pt x="18000" y="4608"/>
                  </a:cubicBezTo>
                  <a:cubicBezTo>
                    <a:pt x="14400" y="4608"/>
                    <a:pt x="21600" y="4608"/>
                    <a:pt x="18000" y="4608"/>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688" name="Shape 688"/>
            <p:cNvSpPr/>
            <p:nvPr/>
          </p:nvSpPr>
          <p:spPr>
            <a:xfrm>
              <a:off x="1339022" y="2109760"/>
              <a:ext cx="16043" cy="45058"/>
            </a:xfrm>
            <a:custGeom>
              <a:avLst/>
              <a:gdLst/>
              <a:ahLst/>
              <a:cxnLst>
                <a:cxn ang="0">
                  <a:pos x="wd2" y="hd2"/>
                </a:cxn>
                <a:cxn ang="5400000">
                  <a:pos x="wd2" y="hd2"/>
                </a:cxn>
                <a:cxn ang="10800000">
                  <a:pos x="wd2" y="hd2"/>
                </a:cxn>
                <a:cxn ang="16200000">
                  <a:pos x="wd2" y="hd2"/>
                </a:cxn>
              </a:cxnLst>
              <a:rect l="0" t="0" r="r" b="b"/>
              <a:pathLst>
                <a:path w="11550" h="18735" extrusionOk="0">
                  <a:moveTo>
                    <a:pt x="4800" y="0"/>
                  </a:moveTo>
                  <a:cubicBezTo>
                    <a:pt x="-6000" y="0"/>
                    <a:pt x="4800" y="3600"/>
                    <a:pt x="4800" y="7200"/>
                  </a:cubicBezTo>
                  <a:cubicBezTo>
                    <a:pt x="4800" y="10800"/>
                    <a:pt x="-600" y="18000"/>
                    <a:pt x="4800" y="18000"/>
                  </a:cubicBezTo>
                  <a:cubicBezTo>
                    <a:pt x="10200" y="21600"/>
                    <a:pt x="10200" y="10800"/>
                    <a:pt x="10200" y="10800"/>
                  </a:cubicBezTo>
                  <a:cubicBezTo>
                    <a:pt x="10200" y="7200"/>
                    <a:pt x="15600" y="0"/>
                    <a:pt x="4800" y="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689" name="Shape 689"/>
            <p:cNvSpPr/>
            <p:nvPr/>
          </p:nvSpPr>
          <p:spPr>
            <a:xfrm>
              <a:off x="1288440" y="2077832"/>
              <a:ext cx="34066" cy="69243"/>
            </a:xfrm>
            <a:custGeom>
              <a:avLst/>
              <a:gdLst/>
              <a:ahLst/>
              <a:cxnLst>
                <a:cxn ang="0">
                  <a:pos x="wd2" y="hd2"/>
                </a:cxn>
                <a:cxn ang="5400000">
                  <a:pos x="wd2" y="hd2"/>
                </a:cxn>
                <a:cxn ang="10800000">
                  <a:pos x="wd2" y="hd2"/>
                </a:cxn>
                <a:cxn ang="16200000">
                  <a:pos x="wd2" y="hd2"/>
                </a:cxn>
              </a:cxnLst>
              <a:rect l="0" t="0" r="r" b="b"/>
              <a:pathLst>
                <a:path w="17986" h="16194" extrusionOk="0">
                  <a:moveTo>
                    <a:pt x="13666" y="15627"/>
                  </a:moveTo>
                  <a:cubicBezTo>
                    <a:pt x="13666" y="13664"/>
                    <a:pt x="5026" y="7773"/>
                    <a:pt x="5026" y="7773"/>
                  </a:cubicBezTo>
                  <a:cubicBezTo>
                    <a:pt x="13666" y="3846"/>
                    <a:pt x="-3614" y="3846"/>
                    <a:pt x="706" y="1882"/>
                  </a:cubicBezTo>
                  <a:cubicBezTo>
                    <a:pt x="5026" y="-4009"/>
                    <a:pt x="17986" y="5809"/>
                    <a:pt x="17986" y="5809"/>
                  </a:cubicBezTo>
                  <a:cubicBezTo>
                    <a:pt x="17986" y="7773"/>
                    <a:pt x="17986" y="17591"/>
                    <a:pt x="13666" y="15627"/>
                  </a:cubicBezTo>
                  <a:cubicBezTo>
                    <a:pt x="13666" y="13664"/>
                    <a:pt x="17986" y="17591"/>
                    <a:pt x="13666" y="15627"/>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690" name="Shape 690"/>
            <p:cNvSpPr/>
            <p:nvPr/>
          </p:nvSpPr>
          <p:spPr>
            <a:xfrm>
              <a:off x="1248866" y="2031131"/>
              <a:ext cx="57276" cy="49303"/>
            </a:xfrm>
            <a:custGeom>
              <a:avLst/>
              <a:gdLst/>
              <a:ahLst/>
              <a:cxnLst>
                <a:cxn ang="0">
                  <a:pos x="wd2" y="hd2"/>
                </a:cxn>
                <a:cxn ang="5400000">
                  <a:pos x="wd2" y="hd2"/>
                </a:cxn>
                <a:cxn ang="10800000">
                  <a:pos x="wd2" y="hd2"/>
                </a:cxn>
                <a:cxn ang="16200000">
                  <a:pos x="wd2" y="hd2"/>
                </a:cxn>
              </a:cxnLst>
              <a:rect l="0" t="0" r="r" b="b"/>
              <a:pathLst>
                <a:path w="21600" h="17570" extrusionOk="0">
                  <a:moveTo>
                    <a:pt x="12343" y="16706"/>
                  </a:moveTo>
                  <a:cubicBezTo>
                    <a:pt x="6171" y="10535"/>
                    <a:pt x="3086" y="10535"/>
                    <a:pt x="6171" y="7449"/>
                  </a:cubicBezTo>
                  <a:cubicBezTo>
                    <a:pt x="6171" y="4363"/>
                    <a:pt x="0" y="4363"/>
                    <a:pt x="0" y="4363"/>
                  </a:cubicBezTo>
                  <a:cubicBezTo>
                    <a:pt x="0" y="1278"/>
                    <a:pt x="12343" y="-1808"/>
                    <a:pt x="15429" y="1278"/>
                  </a:cubicBezTo>
                  <a:cubicBezTo>
                    <a:pt x="15429" y="1278"/>
                    <a:pt x="9257" y="4363"/>
                    <a:pt x="12343" y="7449"/>
                  </a:cubicBezTo>
                  <a:cubicBezTo>
                    <a:pt x="15429" y="7449"/>
                    <a:pt x="21600" y="10535"/>
                    <a:pt x="21600" y="10535"/>
                  </a:cubicBezTo>
                  <a:cubicBezTo>
                    <a:pt x="21600" y="13621"/>
                    <a:pt x="15429" y="13621"/>
                    <a:pt x="15429" y="13621"/>
                  </a:cubicBezTo>
                  <a:cubicBezTo>
                    <a:pt x="12343" y="13621"/>
                    <a:pt x="15429" y="19792"/>
                    <a:pt x="12343" y="16706"/>
                  </a:cubicBezTo>
                  <a:cubicBezTo>
                    <a:pt x="6171" y="13621"/>
                    <a:pt x="12343" y="16706"/>
                    <a:pt x="12343" y="16706"/>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691" name="Shape 691"/>
            <p:cNvSpPr/>
            <p:nvPr/>
          </p:nvSpPr>
          <p:spPr>
            <a:xfrm>
              <a:off x="1318810" y="2032976"/>
              <a:ext cx="35336" cy="64852"/>
            </a:xfrm>
            <a:custGeom>
              <a:avLst/>
              <a:gdLst/>
              <a:ahLst/>
              <a:cxnLst>
                <a:cxn ang="0">
                  <a:pos x="wd2" y="hd2"/>
                </a:cxn>
                <a:cxn ang="5400000">
                  <a:pos x="wd2" y="hd2"/>
                </a:cxn>
                <a:cxn ang="10800000">
                  <a:pos x="wd2" y="hd2"/>
                </a:cxn>
                <a:cxn ang="16200000">
                  <a:pos x="wd2" y="hd2"/>
                </a:cxn>
              </a:cxnLst>
              <a:rect l="0" t="0" r="r" b="b"/>
              <a:pathLst>
                <a:path w="13992" h="17976" extrusionOk="0">
                  <a:moveTo>
                    <a:pt x="4240" y="17283"/>
                  </a:moveTo>
                  <a:cubicBezTo>
                    <a:pt x="7326" y="14883"/>
                    <a:pt x="10412" y="14883"/>
                    <a:pt x="7326" y="12483"/>
                  </a:cubicBezTo>
                  <a:cubicBezTo>
                    <a:pt x="7326" y="10083"/>
                    <a:pt x="1154" y="10083"/>
                    <a:pt x="1154" y="7683"/>
                  </a:cubicBezTo>
                  <a:cubicBezTo>
                    <a:pt x="4240" y="5283"/>
                    <a:pt x="-5017" y="-1917"/>
                    <a:pt x="4240" y="483"/>
                  </a:cubicBezTo>
                  <a:cubicBezTo>
                    <a:pt x="13497" y="2883"/>
                    <a:pt x="13497" y="5283"/>
                    <a:pt x="13497" y="10083"/>
                  </a:cubicBezTo>
                  <a:cubicBezTo>
                    <a:pt x="16583" y="14883"/>
                    <a:pt x="4240" y="17283"/>
                    <a:pt x="4240" y="17283"/>
                  </a:cubicBezTo>
                  <a:cubicBezTo>
                    <a:pt x="4240" y="17283"/>
                    <a:pt x="4240" y="17283"/>
                    <a:pt x="4240" y="17283"/>
                  </a:cubicBezTo>
                  <a:cubicBezTo>
                    <a:pt x="7326" y="14883"/>
                    <a:pt x="1154" y="19683"/>
                    <a:pt x="4240" y="17283"/>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692" name="Shape 692"/>
            <p:cNvSpPr/>
            <p:nvPr/>
          </p:nvSpPr>
          <p:spPr>
            <a:xfrm>
              <a:off x="1289775" y="2043378"/>
              <a:ext cx="24548" cy="8659"/>
            </a:xfrm>
            <a:custGeom>
              <a:avLst/>
              <a:gdLst/>
              <a:ahLst/>
              <a:cxnLst>
                <a:cxn ang="0">
                  <a:pos x="wd2" y="hd2"/>
                </a:cxn>
                <a:cxn ang="5400000">
                  <a:pos x="wd2" y="hd2"/>
                </a:cxn>
                <a:cxn ang="10800000">
                  <a:pos x="wd2" y="hd2"/>
                </a:cxn>
                <a:cxn ang="16200000">
                  <a:pos x="wd2" y="hd2"/>
                </a:cxn>
              </a:cxnLst>
              <a:rect l="0" t="0" r="r" b="b"/>
              <a:pathLst>
                <a:path w="21600" h="21600" extrusionOk="0">
                  <a:moveTo>
                    <a:pt x="14400" y="21600"/>
                  </a:moveTo>
                  <a:cubicBezTo>
                    <a:pt x="7200" y="21600"/>
                    <a:pt x="0" y="21600"/>
                    <a:pt x="0" y="0"/>
                  </a:cubicBezTo>
                  <a:cubicBezTo>
                    <a:pt x="0" y="0"/>
                    <a:pt x="14400" y="0"/>
                    <a:pt x="21600" y="0"/>
                  </a:cubicBezTo>
                  <a:cubicBezTo>
                    <a:pt x="21600" y="0"/>
                    <a:pt x="14400" y="21600"/>
                    <a:pt x="14400" y="2160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693" name="Shape 693"/>
            <p:cNvSpPr/>
            <p:nvPr/>
          </p:nvSpPr>
          <p:spPr>
            <a:xfrm>
              <a:off x="522713" y="2056620"/>
              <a:ext cx="98367" cy="47144"/>
            </a:xfrm>
            <a:custGeom>
              <a:avLst/>
              <a:gdLst/>
              <a:ahLst/>
              <a:cxnLst>
                <a:cxn ang="0">
                  <a:pos x="wd2" y="hd2"/>
                </a:cxn>
                <a:cxn ang="5400000">
                  <a:pos x="wd2" y="hd2"/>
                </a:cxn>
                <a:cxn ang="10800000">
                  <a:pos x="wd2" y="hd2"/>
                </a:cxn>
                <a:cxn ang="16200000">
                  <a:pos x="wd2" y="hd2"/>
                </a:cxn>
              </a:cxnLst>
              <a:rect l="0" t="0" r="r" b="b"/>
              <a:pathLst>
                <a:path w="19976" h="17641" extrusionOk="0">
                  <a:moveTo>
                    <a:pt x="16200" y="1372"/>
                  </a:moveTo>
                  <a:cubicBezTo>
                    <a:pt x="14539" y="1372"/>
                    <a:pt x="12877" y="1372"/>
                    <a:pt x="11216" y="1372"/>
                  </a:cubicBezTo>
                  <a:cubicBezTo>
                    <a:pt x="9554" y="1372"/>
                    <a:pt x="9554" y="1372"/>
                    <a:pt x="7893" y="1372"/>
                  </a:cubicBezTo>
                  <a:cubicBezTo>
                    <a:pt x="4570" y="4457"/>
                    <a:pt x="6231" y="10629"/>
                    <a:pt x="7893" y="10629"/>
                  </a:cubicBezTo>
                  <a:cubicBezTo>
                    <a:pt x="6231" y="10629"/>
                    <a:pt x="2908" y="1372"/>
                    <a:pt x="1247" y="7543"/>
                  </a:cubicBezTo>
                  <a:cubicBezTo>
                    <a:pt x="-415" y="10629"/>
                    <a:pt x="-415" y="13715"/>
                    <a:pt x="1247" y="16800"/>
                  </a:cubicBezTo>
                  <a:cubicBezTo>
                    <a:pt x="2908" y="19886"/>
                    <a:pt x="16200" y="13715"/>
                    <a:pt x="17862" y="10629"/>
                  </a:cubicBezTo>
                  <a:cubicBezTo>
                    <a:pt x="17862" y="10629"/>
                    <a:pt x="16200" y="7543"/>
                    <a:pt x="14539" y="7543"/>
                  </a:cubicBezTo>
                  <a:cubicBezTo>
                    <a:pt x="16200" y="7543"/>
                    <a:pt x="19523" y="7543"/>
                    <a:pt x="19523" y="7543"/>
                  </a:cubicBezTo>
                  <a:cubicBezTo>
                    <a:pt x="21185" y="4457"/>
                    <a:pt x="17862" y="-1714"/>
                    <a:pt x="16200" y="1372"/>
                  </a:cubicBezTo>
                  <a:cubicBezTo>
                    <a:pt x="14539" y="1372"/>
                    <a:pt x="17862" y="-1714"/>
                    <a:pt x="16200" y="1372"/>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694" name="Shape 694"/>
            <p:cNvSpPr/>
            <p:nvPr/>
          </p:nvSpPr>
          <p:spPr>
            <a:xfrm>
              <a:off x="573216" y="2012555"/>
              <a:ext cx="53816" cy="41982"/>
            </a:xfrm>
            <a:custGeom>
              <a:avLst/>
              <a:gdLst/>
              <a:ahLst/>
              <a:cxnLst>
                <a:cxn ang="0">
                  <a:pos x="wd2" y="hd2"/>
                </a:cxn>
                <a:cxn ang="5400000">
                  <a:pos x="wd2" y="hd2"/>
                </a:cxn>
                <a:cxn ang="10800000">
                  <a:pos x="wd2" y="hd2"/>
                </a:cxn>
                <a:cxn ang="16200000">
                  <a:pos x="wd2" y="hd2"/>
                </a:cxn>
              </a:cxnLst>
              <a:rect l="0" t="0" r="r" b="b"/>
              <a:pathLst>
                <a:path w="17759" h="14962" extrusionOk="0">
                  <a:moveTo>
                    <a:pt x="1559" y="14071"/>
                  </a:moveTo>
                  <a:cubicBezTo>
                    <a:pt x="4259" y="10986"/>
                    <a:pt x="6959" y="10986"/>
                    <a:pt x="9659" y="7900"/>
                  </a:cubicBezTo>
                  <a:cubicBezTo>
                    <a:pt x="12359" y="7900"/>
                    <a:pt x="17759" y="7900"/>
                    <a:pt x="17759" y="7900"/>
                  </a:cubicBezTo>
                  <a:cubicBezTo>
                    <a:pt x="17759" y="7900"/>
                    <a:pt x="15059" y="-4443"/>
                    <a:pt x="9659" y="1728"/>
                  </a:cubicBezTo>
                  <a:cubicBezTo>
                    <a:pt x="9659" y="1728"/>
                    <a:pt x="-1141" y="10986"/>
                    <a:pt x="1559" y="14071"/>
                  </a:cubicBezTo>
                  <a:cubicBezTo>
                    <a:pt x="1559" y="14071"/>
                    <a:pt x="1559" y="14071"/>
                    <a:pt x="1559" y="14071"/>
                  </a:cubicBezTo>
                  <a:cubicBezTo>
                    <a:pt x="6959" y="10986"/>
                    <a:pt x="-3841" y="17157"/>
                    <a:pt x="1559" y="14071"/>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695" name="Shape 695"/>
            <p:cNvSpPr/>
            <p:nvPr/>
          </p:nvSpPr>
          <p:spPr>
            <a:xfrm>
              <a:off x="115156" y="2230975"/>
              <a:ext cx="64418" cy="31750"/>
            </a:xfrm>
            <a:custGeom>
              <a:avLst/>
              <a:gdLst/>
              <a:ahLst/>
              <a:cxnLst>
                <a:cxn ang="0">
                  <a:pos x="wd2" y="hd2"/>
                </a:cxn>
                <a:cxn ang="5400000">
                  <a:pos x="wd2" y="hd2"/>
                </a:cxn>
                <a:cxn ang="10800000">
                  <a:pos x="wd2" y="hd2"/>
                </a:cxn>
                <a:cxn ang="16200000">
                  <a:pos x="wd2" y="hd2"/>
                </a:cxn>
              </a:cxnLst>
              <a:rect l="0" t="0" r="r" b="b"/>
              <a:pathLst>
                <a:path w="17592" h="21600" extrusionOk="0">
                  <a:moveTo>
                    <a:pt x="16968" y="10800"/>
                  </a:moveTo>
                  <a:cubicBezTo>
                    <a:pt x="19128" y="10800"/>
                    <a:pt x="14808" y="5400"/>
                    <a:pt x="16968" y="5400"/>
                  </a:cubicBezTo>
                  <a:cubicBezTo>
                    <a:pt x="14808" y="0"/>
                    <a:pt x="12648" y="0"/>
                    <a:pt x="10488" y="0"/>
                  </a:cubicBezTo>
                  <a:cubicBezTo>
                    <a:pt x="8328" y="5400"/>
                    <a:pt x="4008" y="5400"/>
                    <a:pt x="1848" y="10800"/>
                  </a:cubicBezTo>
                  <a:cubicBezTo>
                    <a:pt x="-2472" y="16200"/>
                    <a:pt x="1848" y="21600"/>
                    <a:pt x="4008" y="21600"/>
                  </a:cubicBezTo>
                  <a:cubicBezTo>
                    <a:pt x="8328" y="21600"/>
                    <a:pt x="12648" y="5400"/>
                    <a:pt x="16968" y="10800"/>
                  </a:cubicBezTo>
                  <a:cubicBezTo>
                    <a:pt x="19128" y="10800"/>
                    <a:pt x="12648" y="5400"/>
                    <a:pt x="16968" y="1080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696" name="Shape 696"/>
            <p:cNvSpPr/>
            <p:nvPr/>
          </p:nvSpPr>
          <p:spPr>
            <a:xfrm>
              <a:off x="10651" y="2287359"/>
              <a:ext cx="46365" cy="35977"/>
            </a:xfrm>
            <a:custGeom>
              <a:avLst/>
              <a:gdLst/>
              <a:ahLst/>
              <a:cxnLst>
                <a:cxn ang="0">
                  <a:pos x="wd2" y="hd2"/>
                </a:cxn>
                <a:cxn ang="5400000">
                  <a:pos x="wd2" y="hd2"/>
                </a:cxn>
                <a:cxn ang="10800000">
                  <a:pos x="wd2" y="hd2"/>
                </a:cxn>
                <a:cxn ang="16200000">
                  <a:pos x="wd2" y="hd2"/>
                </a:cxn>
              </a:cxnLst>
              <a:rect l="0" t="0" r="r" b="b"/>
              <a:pathLst>
                <a:path w="21600" h="17948" extrusionOk="0">
                  <a:moveTo>
                    <a:pt x="21600" y="4988"/>
                  </a:moveTo>
                  <a:cubicBezTo>
                    <a:pt x="21600" y="-3652"/>
                    <a:pt x="14400" y="668"/>
                    <a:pt x="10800" y="4988"/>
                  </a:cubicBezTo>
                  <a:cubicBezTo>
                    <a:pt x="10800" y="4988"/>
                    <a:pt x="10800" y="9308"/>
                    <a:pt x="10800" y="13628"/>
                  </a:cubicBezTo>
                  <a:cubicBezTo>
                    <a:pt x="7200" y="13628"/>
                    <a:pt x="0" y="17948"/>
                    <a:pt x="0" y="17948"/>
                  </a:cubicBezTo>
                  <a:cubicBezTo>
                    <a:pt x="0" y="17948"/>
                    <a:pt x="21600" y="17948"/>
                    <a:pt x="21600" y="4988"/>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697" name="Shape 697"/>
            <p:cNvSpPr/>
            <p:nvPr/>
          </p:nvSpPr>
          <p:spPr>
            <a:xfrm>
              <a:off x="2729815" y="1236818"/>
              <a:ext cx="158448" cy="97400"/>
            </a:xfrm>
            <a:custGeom>
              <a:avLst/>
              <a:gdLst/>
              <a:ahLst/>
              <a:cxnLst>
                <a:cxn ang="0">
                  <a:pos x="wd2" y="hd2"/>
                </a:cxn>
                <a:cxn ang="5400000">
                  <a:pos x="wd2" y="hd2"/>
                </a:cxn>
                <a:cxn ang="10800000">
                  <a:pos x="wd2" y="hd2"/>
                </a:cxn>
                <a:cxn ang="16200000">
                  <a:pos x="wd2" y="hd2"/>
                </a:cxn>
              </a:cxnLst>
              <a:rect l="0" t="0" r="r" b="b"/>
              <a:pathLst>
                <a:path w="20571" h="19183" extrusionOk="0">
                  <a:moveTo>
                    <a:pt x="19543" y="13511"/>
                  </a:moveTo>
                  <a:cubicBezTo>
                    <a:pt x="15429" y="15172"/>
                    <a:pt x="19543" y="11849"/>
                    <a:pt x="18514" y="10188"/>
                  </a:cubicBezTo>
                  <a:cubicBezTo>
                    <a:pt x="17486" y="10188"/>
                    <a:pt x="15429" y="5203"/>
                    <a:pt x="14400" y="5203"/>
                  </a:cubicBezTo>
                  <a:cubicBezTo>
                    <a:pt x="12343" y="5203"/>
                    <a:pt x="10286" y="219"/>
                    <a:pt x="8229" y="219"/>
                  </a:cubicBezTo>
                  <a:cubicBezTo>
                    <a:pt x="6171" y="-1443"/>
                    <a:pt x="6171" y="6865"/>
                    <a:pt x="5143" y="8526"/>
                  </a:cubicBezTo>
                  <a:cubicBezTo>
                    <a:pt x="4114" y="8526"/>
                    <a:pt x="0" y="8526"/>
                    <a:pt x="0" y="11849"/>
                  </a:cubicBezTo>
                  <a:cubicBezTo>
                    <a:pt x="1029" y="15172"/>
                    <a:pt x="6171" y="16834"/>
                    <a:pt x="7200" y="16834"/>
                  </a:cubicBezTo>
                  <a:cubicBezTo>
                    <a:pt x="9257" y="18495"/>
                    <a:pt x="13371" y="20157"/>
                    <a:pt x="15429" y="18495"/>
                  </a:cubicBezTo>
                  <a:cubicBezTo>
                    <a:pt x="15429" y="18495"/>
                    <a:pt x="20571" y="15172"/>
                    <a:pt x="20571" y="13511"/>
                  </a:cubicBezTo>
                  <a:cubicBezTo>
                    <a:pt x="20571" y="13511"/>
                    <a:pt x="19543" y="13511"/>
                    <a:pt x="19543" y="13511"/>
                  </a:cubicBezTo>
                  <a:cubicBezTo>
                    <a:pt x="18514" y="15172"/>
                    <a:pt x="21600" y="13511"/>
                    <a:pt x="19543" y="13511"/>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698" name="Shape 698"/>
            <p:cNvSpPr/>
            <p:nvPr/>
          </p:nvSpPr>
          <p:spPr>
            <a:xfrm>
              <a:off x="2684324" y="1288104"/>
              <a:ext cx="23176" cy="25086"/>
            </a:xfrm>
            <a:custGeom>
              <a:avLst/>
              <a:gdLst/>
              <a:ahLst/>
              <a:cxnLst>
                <a:cxn ang="0">
                  <a:pos x="wd2" y="hd2"/>
                </a:cxn>
                <a:cxn ang="5400000">
                  <a:pos x="wd2" y="hd2"/>
                </a:cxn>
                <a:cxn ang="10800000">
                  <a:pos x="wd2" y="hd2"/>
                </a:cxn>
                <a:cxn ang="16200000">
                  <a:pos x="wd2" y="hd2"/>
                </a:cxn>
              </a:cxnLst>
              <a:rect l="0" t="0" r="r" b="b"/>
              <a:pathLst>
                <a:path w="12237" h="17067" extrusionOk="0">
                  <a:moveTo>
                    <a:pt x="2419" y="17067"/>
                  </a:moveTo>
                  <a:cubicBezTo>
                    <a:pt x="-6221" y="17067"/>
                    <a:pt x="11059" y="-4533"/>
                    <a:pt x="11059" y="867"/>
                  </a:cubicBezTo>
                  <a:cubicBezTo>
                    <a:pt x="15379" y="867"/>
                    <a:pt x="6739" y="17067"/>
                    <a:pt x="2419" y="17067"/>
                  </a:cubicBezTo>
                  <a:cubicBezTo>
                    <a:pt x="-1901" y="17067"/>
                    <a:pt x="11059" y="17067"/>
                    <a:pt x="2419" y="17067"/>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699" name="Shape 699"/>
            <p:cNvSpPr/>
            <p:nvPr/>
          </p:nvSpPr>
          <p:spPr>
            <a:xfrm>
              <a:off x="2625495" y="1313185"/>
              <a:ext cx="12275" cy="17320"/>
            </a:xfrm>
            <a:custGeom>
              <a:avLst/>
              <a:gdLst/>
              <a:ahLst/>
              <a:cxnLst>
                <a:cxn ang="0">
                  <a:pos x="wd2" y="hd2"/>
                </a:cxn>
                <a:cxn ang="5400000">
                  <a:pos x="wd2" y="hd2"/>
                </a:cxn>
                <a:cxn ang="10800000">
                  <a:pos x="wd2" y="hd2"/>
                </a:cxn>
                <a:cxn ang="16200000">
                  <a:pos x="wd2" y="hd2"/>
                </a:cxn>
              </a:cxnLst>
              <a:rect l="0" t="0" r="r" b="b"/>
              <a:pathLst>
                <a:path w="16200" h="21600" extrusionOk="0">
                  <a:moveTo>
                    <a:pt x="8100" y="21600"/>
                  </a:moveTo>
                  <a:cubicBezTo>
                    <a:pt x="-2700" y="21600"/>
                    <a:pt x="-2700" y="10800"/>
                    <a:pt x="8100" y="0"/>
                  </a:cubicBezTo>
                  <a:cubicBezTo>
                    <a:pt x="18900" y="0"/>
                    <a:pt x="18900" y="21600"/>
                    <a:pt x="8100" y="2160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700" name="Shape 700"/>
            <p:cNvSpPr/>
            <p:nvPr/>
          </p:nvSpPr>
          <p:spPr>
            <a:xfrm>
              <a:off x="1943378" y="964223"/>
              <a:ext cx="729164" cy="365546"/>
            </a:xfrm>
            <a:custGeom>
              <a:avLst/>
              <a:gdLst/>
              <a:ahLst/>
              <a:cxnLst>
                <a:cxn ang="0">
                  <a:pos x="wd2" y="hd2"/>
                </a:cxn>
                <a:cxn ang="5400000">
                  <a:pos x="wd2" y="hd2"/>
                </a:cxn>
                <a:cxn ang="10800000">
                  <a:pos x="wd2" y="hd2"/>
                </a:cxn>
                <a:cxn ang="16200000">
                  <a:pos x="wd2" y="hd2"/>
                </a:cxn>
              </a:cxnLst>
              <a:rect l="0" t="0" r="r" b="b"/>
              <a:pathLst>
                <a:path w="21388" h="20725" extrusionOk="0">
                  <a:moveTo>
                    <a:pt x="19275" y="19339"/>
                  </a:moveTo>
                  <a:cubicBezTo>
                    <a:pt x="18805" y="19339"/>
                    <a:pt x="18336" y="19339"/>
                    <a:pt x="17631" y="19339"/>
                  </a:cubicBezTo>
                  <a:cubicBezTo>
                    <a:pt x="17397" y="19339"/>
                    <a:pt x="17162" y="19339"/>
                    <a:pt x="16927" y="19339"/>
                  </a:cubicBezTo>
                  <a:cubicBezTo>
                    <a:pt x="16692" y="19339"/>
                    <a:pt x="16692" y="18859"/>
                    <a:pt x="16458" y="18379"/>
                  </a:cubicBezTo>
                  <a:cubicBezTo>
                    <a:pt x="16223" y="18379"/>
                    <a:pt x="15284" y="18859"/>
                    <a:pt x="15049" y="17899"/>
                  </a:cubicBezTo>
                  <a:cubicBezTo>
                    <a:pt x="15049" y="16459"/>
                    <a:pt x="14579" y="17419"/>
                    <a:pt x="14110" y="17899"/>
                  </a:cubicBezTo>
                  <a:cubicBezTo>
                    <a:pt x="13405" y="18859"/>
                    <a:pt x="12936" y="18379"/>
                    <a:pt x="12466" y="18859"/>
                  </a:cubicBezTo>
                  <a:cubicBezTo>
                    <a:pt x="11762" y="19339"/>
                    <a:pt x="11058" y="19819"/>
                    <a:pt x="10353" y="20299"/>
                  </a:cubicBezTo>
                  <a:cubicBezTo>
                    <a:pt x="9414" y="20299"/>
                    <a:pt x="8005" y="21259"/>
                    <a:pt x="7066" y="20299"/>
                  </a:cubicBezTo>
                  <a:cubicBezTo>
                    <a:pt x="7066" y="20299"/>
                    <a:pt x="6597" y="19819"/>
                    <a:pt x="6597" y="19339"/>
                  </a:cubicBezTo>
                  <a:cubicBezTo>
                    <a:pt x="6597" y="18859"/>
                    <a:pt x="6597" y="17899"/>
                    <a:pt x="6127" y="17899"/>
                  </a:cubicBezTo>
                  <a:cubicBezTo>
                    <a:pt x="5658" y="17899"/>
                    <a:pt x="5188" y="17899"/>
                    <a:pt x="4718" y="17899"/>
                  </a:cubicBezTo>
                  <a:cubicBezTo>
                    <a:pt x="4249" y="17899"/>
                    <a:pt x="3779" y="17899"/>
                    <a:pt x="3310" y="16939"/>
                  </a:cubicBezTo>
                  <a:cubicBezTo>
                    <a:pt x="3075" y="16939"/>
                    <a:pt x="1901" y="15019"/>
                    <a:pt x="2136" y="14539"/>
                  </a:cubicBezTo>
                  <a:cubicBezTo>
                    <a:pt x="3545" y="13099"/>
                    <a:pt x="5188" y="13579"/>
                    <a:pt x="6362" y="13579"/>
                  </a:cubicBezTo>
                  <a:cubicBezTo>
                    <a:pt x="6597" y="13579"/>
                    <a:pt x="9179" y="13579"/>
                    <a:pt x="9179" y="13579"/>
                  </a:cubicBezTo>
                  <a:cubicBezTo>
                    <a:pt x="9179" y="12619"/>
                    <a:pt x="5892" y="11659"/>
                    <a:pt x="5658" y="11659"/>
                  </a:cubicBezTo>
                  <a:cubicBezTo>
                    <a:pt x="4484" y="11659"/>
                    <a:pt x="3075" y="13099"/>
                    <a:pt x="1901" y="12139"/>
                  </a:cubicBezTo>
                  <a:cubicBezTo>
                    <a:pt x="1431" y="11659"/>
                    <a:pt x="492" y="10699"/>
                    <a:pt x="1431" y="9739"/>
                  </a:cubicBezTo>
                  <a:cubicBezTo>
                    <a:pt x="2136" y="9259"/>
                    <a:pt x="2840" y="8779"/>
                    <a:pt x="3545" y="8779"/>
                  </a:cubicBezTo>
                  <a:cubicBezTo>
                    <a:pt x="4014" y="8299"/>
                    <a:pt x="4484" y="8299"/>
                    <a:pt x="4718" y="8299"/>
                  </a:cubicBezTo>
                  <a:cubicBezTo>
                    <a:pt x="4249" y="8779"/>
                    <a:pt x="3545" y="8299"/>
                    <a:pt x="3075" y="8299"/>
                  </a:cubicBezTo>
                  <a:cubicBezTo>
                    <a:pt x="2840" y="8299"/>
                    <a:pt x="1431" y="8779"/>
                    <a:pt x="1197" y="8299"/>
                  </a:cubicBezTo>
                  <a:cubicBezTo>
                    <a:pt x="1197" y="8299"/>
                    <a:pt x="1431" y="7819"/>
                    <a:pt x="1431" y="7819"/>
                  </a:cubicBezTo>
                  <a:cubicBezTo>
                    <a:pt x="1431" y="7339"/>
                    <a:pt x="-212" y="7819"/>
                    <a:pt x="23" y="6859"/>
                  </a:cubicBezTo>
                  <a:cubicBezTo>
                    <a:pt x="258" y="6379"/>
                    <a:pt x="492" y="5419"/>
                    <a:pt x="727" y="4939"/>
                  </a:cubicBezTo>
                  <a:cubicBezTo>
                    <a:pt x="1666" y="4459"/>
                    <a:pt x="727" y="4459"/>
                    <a:pt x="727" y="3979"/>
                  </a:cubicBezTo>
                  <a:cubicBezTo>
                    <a:pt x="727" y="3979"/>
                    <a:pt x="1431" y="3019"/>
                    <a:pt x="1666" y="3019"/>
                  </a:cubicBezTo>
                  <a:cubicBezTo>
                    <a:pt x="2136" y="2539"/>
                    <a:pt x="2371" y="2059"/>
                    <a:pt x="2840" y="1579"/>
                  </a:cubicBezTo>
                  <a:cubicBezTo>
                    <a:pt x="3779" y="619"/>
                    <a:pt x="4484" y="139"/>
                    <a:pt x="5423" y="139"/>
                  </a:cubicBezTo>
                  <a:cubicBezTo>
                    <a:pt x="6597" y="139"/>
                    <a:pt x="5423" y="3019"/>
                    <a:pt x="5423" y="3019"/>
                  </a:cubicBezTo>
                  <a:cubicBezTo>
                    <a:pt x="5892" y="3499"/>
                    <a:pt x="6362" y="3499"/>
                    <a:pt x="6597" y="3019"/>
                  </a:cubicBezTo>
                  <a:cubicBezTo>
                    <a:pt x="6831" y="3019"/>
                    <a:pt x="6831" y="1579"/>
                    <a:pt x="7066" y="1579"/>
                  </a:cubicBezTo>
                  <a:cubicBezTo>
                    <a:pt x="7536" y="1579"/>
                    <a:pt x="8475" y="1579"/>
                    <a:pt x="8945" y="2539"/>
                  </a:cubicBezTo>
                  <a:cubicBezTo>
                    <a:pt x="9649" y="3499"/>
                    <a:pt x="8005" y="4939"/>
                    <a:pt x="9179" y="4459"/>
                  </a:cubicBezTo>
                  <a:cubicBezTo>
                    <a:pt x="9414" y="4459"/>
                    <a:pt x="9649" y="3979"/>
                    <a:pt x="9884" y="3499"/>
                  </a:cubicBezTo>
                  <a:cubicBezTo>
                    <a:pt x="10118" y="3499"/>
                    <a:pt x="10118" y="3499"/>
                    <a:pt x="10353" y="3499"/>
                  </a:cubicBezTo>
                  <a:cubicBezTo>
                    <a:pt x="10588" y="3499"/>
                    <a:pt x="10588" y="3499"/>
                    <a:pt x="10823" y="3979"/>
                  </a:cubicBezTo>
                  <a:cubicBezTo>
                    <a:pt x="11058" y="3979"/>
                    <a:pt x="11058" y="3019"/>
                    <a:pt x="11058" y="2539"/>
                  </a:cubicBezTo>
                  <a:cubicBezTo>
                    <a:pt x="10823" y="2539"/>
                    <a:pt x="10118" y="1579"/>
                    <a:pt x="9884" y="1579"/>
                  </a:cubicBezTo>
                  <a:cubicBezTo>
                    <a:pt x="10353" y="1099"/>
                    <a:pt x="11292" y="2059"/>
                    <a:pt x="11527" y="2539"/>
                  </a:cubicBezTo>
                  <a:cubicBezTo>
                    <a:pt x="12231" y="3019"/>
                    <a:pt x="12231" y="3499"/>
                    <a:pt x="12466" y="4459"/>
                  </a:cubicBezTo>
                  <a:cubicBezTo>
                    <a:pt x="12466" y="4939"/>
                    <a:pt x="12466" y="7339"/>
                    <a:pt x="12936" y="7339"/>
                  </a:cubicBezTo>
                  <a:cubicBezTo>
                    <a:pt x="13171" y="7339"/>
                    <a:pt x="14110" y="7339"/>
                    <a:pt x="13875" y="6379"/>
                  </a:cubicBezTo>
                  <a:cubicBezTo>
                    <a:pt x="13640" y="4459"/>
                    <a:pt x="13171" y="3019"/>
                    <a:pt x="12936" y="1099"/>
                  </a:cubicBezTo>
                  <a:cubicBezTo>
                    <a:pt x="12701" y="-341"/>
                    <a:pt x="13405" y="139"/>
                    <a:pt x="13640" y="139"/>
                  </a:cubicBezTo>
                  <a:cubicBezTo>
                    <a:pt x="14345" y="619"/>
                    <a:pt x="14345" y="-341"/>
                    <a:pt x="14814" y="139"/>
                  </a:cubicBezTo>
                  <a:cubicBezTo>
                    <a:pt x="15284" y="1099"/>
                    <a:pt x="15988" y="1579"/>
                    <a:pt x="15988" y="2539"/>
                  </a:cubicBezTo>
                  <a:cubicBezTo>
                    <a:pt x="16223" y="3979"/>
                    <a:pt x="16458" y="4939"/>
                    <a:pt x="16927" y="5899"/>
                  </a:cubicBezTo>
                  <a:cubicBezTo>
                    <a:pt x="17162" y="7339"/>
                    <a:pt x="17397" y="7819"/>
                    <a:pt x="17162" y="8779"/>
                  </a:cubicBezTo>
                  <a:cubicBezTo>
                    <a:pt x="16927" y="10219"/>
                    <a:pt x="17631" y="11659"/>
                    <a:pt x="18101" y="12139"/>
                  </a:cubicBezTo>
                  <a:cubicBezTo>
                    <a:pt x="18336" y="12139"/>
                    <a:pt x="18805" y="12139"/>
                    <a:pt x="19040" y="12139"/>
                  </a:cubicBezTo>
                  <a:cubicBezTo>
                    <a:pt x="19275" y="12619"/>
                    <a:pt x="19510" y="13099"/>
                    <a:pt x="19745" y="13099"/>
                  </a:cubicBezTo>
                  <a:cubicBezTo>
                    <a:pt x="20449" y="13579"/>
                    <a:pt x="21388" y="13579"/>
                    <a:pt x="21388" y="15499"/>
                  </a:cubicBezTo>
                  <a:cubicBezTo>
                    <a:pt x="21388" y="16459"/>
                    <a:pt x="19275" y="15019"/>
                    <a:pt x="19275" y="15019"/>
                  </a:cubicBezTo>
                  <a:cubicBezTo>
                    <a:pt x="19275" y="15499"/>
                    <a:pt x="19275" y="15979"/>
                    <a:pt x="19275" y="16459"/>
                  </a:cubicBezTo>
                  <a:cubicBezTo>
                    <a:pt x="19275" y="16459"/>
                    <a:pt x="18571" y="16459"/>
                    <a:pt x="18571" y="16459"/>
                  </a:cubicBezTo>
                  <a:cubicBezTo>
                    <a:pt x="18805" y="16459"/>
                    <a:pt x="18805" y="16939"/>
                    <a:pt x="18805" y="16939"/>
                  </a:cubicBezTo>
                  <a:cubicBezTo>
                    <a:pt x="18805" y="17419"/>
                    <a:pt x="18805" y="17899"/>
                    <a:pt x="18805" y="17899"/>
                  </a:cubicBezTo>
                  <a:cubicBezTo>
                    <a:pt x="18805" y="17899"/>
                    <a:pt x="19745" y="16939"/>
                    <a:pt x="19745" y="16939"/>
                  </a:cubicBezTo>
                  <a:cubicBezTo>
                    <a:pt x="20214" y="16939"/>
                    <a:pt x="19979" y="17419"/>
                    <a:pt x="19979" y="17899"/>
                  </a:cubicBezTo>
                  <a:cubicBezTo>
                    <a:pt x="19979" y="17899"/>
                    <a:pt x="20449" y="17899"/>
                    <a:pt x="20684" y="18379"/>
                  </a:cubicBezTo>
                  <a:cubicBezTo>
                    <a:pt x="20684" y="18379"/>
                    <a:pt x="19275" y="19339"/>
                    <a:pt x="19275" y="19339"/>
                  </a:cubicBezTo>
                  <a:cubicBezTo>
                    <a:pt x="18805" y="19339"/>
                    <a:pt x="19979" y="19339"/>
                    <a:pt x="19275" y="19339"/>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701" name="Shape 701"/>
            <p:cNvSpPr/>
            <p:nvPr/>
          </p:nvSpPr>
          <p:spPr>
            <a:xfrm>
              <a:off x="2424354" y="923560"/>
              <a:ext cx="102467" cy="70646"/>
            </a:xfrm>
            <a:custGeom>
              <a:avLst/>
              <a:gdLst/>
              <a:ahLst/>
              <a:cxnLst>
                <a:cxn ang="0">
                  <a:pos x="wd2" y="hd2"/>
                </a:cxn>
                <a:cxn ang="5400000">
                  <a:pos x="wd2" y="hd2"/>
                </a:cxn>
                <a:cxn ang="10800000">
                  <a:pos x="wd2" y="hd2"/>
                </a:cxn>
                <a:cxn ang="16200000">
                  <a:pos x="wd2" y="hd2"/>
                </a:cxn>
              </a:cxnLst>
              <a:rect l="0" t="0" r="r" b="b"/>
              <a:pathLst>
                <a:path w="19792" h="19582" extrusionOk="0">
                  <a:moveTo>
                    <a:pt x="13886" y="19200"/>
                  </a:moveTo>
                  <a:cubicBezTo>
                    <a:pt x="10800" y="19200"/>
                    <a:pt x="9257" y="12000"/>
                    <a:pt x="7714" y="12000"/>
                  </a:cubicBezTo>
                  <a:cubicBezTo>
                    <a:pt x="6171" y="9600"/>
                    <a:pt x="0" y="7200"/>
                    <a:pt x="0" y="7200"/>
                  </a:cubicBezTo>
                  <a:cubicBezTo>
                    <a:pt x="1543" y="4800"/>
                    <a:pt x="4629" y="2400"/>
                    <a:pt x="6171" y="0"/>
                  </a:cubicBezTo>
                  <a:cubicBezTo>
                    <a:pt x="9257" y="0"/>
                    <a:pt x="12343" y="0"/>
                    <a:pt x="15429" y="2400"/>
                  </a:cubicBezTo>
                  <a:cubicBezTo>
                    <a:pt x="18514" y="4800"/>
                    <a:pt x="21600" y="4800"/>
                    <a:pt x="18514" y="9600"/>
                  </a:cubicBezTo>
                  <a:cubicBezTo>
                    <a:pt x="16971" y="12000"/>
                    <a:pt x="15429" y="21600"/>
                    <a:pt x="13886" y="19200"/>
                  </a:cubicBezTo>
                  <a:cubicBezTo>
                    <a:pt x="12343" y="19200"/>
                    <a:pt x="13886" y="19200"/>
                    <a:pt x="13886" y="1920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702" name="Shape 702"/>
            <p:cNvSpPr/>
            <p:nvPr/>
          </p:nvSpPr>
          <p:spPr>
            <a:xfrm>
              <a:off x="2601631" y="895093"/>
              <a:ext cx="248997" cy="230949"/>
            </a:xfrm>
            <a:custGeom>
              <a:avLst/>
              <a:gdLst/>
              <a:ahLst/>
              <a:cxnLst>
                <a:cxn ang="0">
                  <a:pos x="wd2" y="hd2"/>
                </a:cxn>
                <a:cxn ang="5400000">
                  <a:pos x="wd2" y="hd2"/>
                </a:cxn>
                <a:cxn ang="10800000">
                  <a:pos x="wd2" y="hd2"/>
                </a:cxn>
                <a:cxn ang="16200000">
                  <a:pos x="wd2" y="hd2"/>
                </a:cxn>
              </a:cxnLst>
              <a:rect l="0" t="0" r="r" b="b"/>
              <a:pathLst>
                <a:path w="21205" h="20098" extrusionOk="0">
                  <a:moveTo>
                    <a:pt x="12150" y="19574"/>
                  </a:moveTo>
                  <a:cubicBezTo>
                    <a:pt x="10125" y="18085"/>
                    <a:pt x="8775" y="15105"/>
                    <a:pt x="6750" y="13616"/>
                  </a:cubicBezTo>
                  <a:cubicBezTo>
                    <a:pt x="4725" y="12871"/>
                    <a:pt x="2700" y="11381"/>
                    <a:pt x="675" y="10636"/>
                  </a:cubicBezTo>
                  <a:cubicBezTo>
                    <a:pt x="0" y="9892"/>
                    <a:pt x="0" y="9892"/>
                    <a:pt x="0" y="9147"/>
                  </a:cubicBezTo>
                  <a:cubicBezTo>
                    <a:pt x="0" y="6912"/>
                    <a:pt x="1350" y="7657"/>
                    <a:pt x="2700" y="8402"/>
                  </a:cubicBezTo>
                  <a:cubicBezTo>
                    <a:pt x="4050" y="9147"/>
                    <a:pt x="5400" y="10636"/>
                    <a:pt x="7425" y="9892"/>
                  </a:cubicBezTo>
                  <a:cubicBezTo>
                    <a:pt x="8100" y="9892"/>
                    <a:pt x="7425" y="8402"/>
                    <a:pt x="7425" y="8402"/>
                  </a:cubicBezTo>
                  <a:cubicBezTo>
                    <a:pt x="7425" y="7657"/>
                    <a:pt x="8775" y="8402"/>
                    <a:pt x="8775" y="7657"/>
                  </a:cubicBezTo>
                  <a:cubicBezTo>
                    <a:pt x="9450" y="6912"/>
                    <a:pt x="4725" y="5423"/>
                    <a:pt x="4725" y="5423"/>
                  </a:cubicBezTo>
                  <a:cubicBezTo>
                    <a:pt x="3375" y="4678"/>
                    <a:pt x="4050" y="3933"/>
                    <a:pt x="4725" y="3933"/>
                  </a:cubicBezTo>
                  <a:cubicBezTo>
                    <a:pt x="6075" y="3188"/>
                    <a:pt x="6075" y="3933"/>
                    <a:pt x="6750" y="4678"/>
                  </a:cubicBezTo>
                  <a:cubicBezTo>
                    <a:pt x="6750" y="4678"/>
                    <a:pt x="7425" y="3188"/>
                    <a:pt x="7425" y="3188"/>
                  </a:cubicBezTo>
                  <a:cubicBezTo>
                    <a:pt x="8100" y="3188"/>
                    <a:pt x="5400" y="2443"/>
                    <a:pt x="5400" y="2443"/>
                  </a:cubicBezTo>
                  <a:cubicBezTo>
                    <a:pt x="5400" y="2443"/>
                    <a:pt x="6750" y="1698"/>
                    <a:pt x="6750" y="1698"/>
                  </a:cubicBezTo>
                  <a:cubicBezTo>
                    <a:pt x="7425" y="1698"/>
                    <a:pt x="8775" y="2443"/>
                    <a:pt x="9450" y="2443"/>
                  </a:cubicBezTo>
                  <a:cubicBezTo>
                    <a:pt x="9450" y="2443"/>
                    <a:pt x="8775" y="1698"/>
                    <a:pt x="8775" y="1698"/>
                  </a:cubicBezTo>
                  <a:cubicBezTo>
                    <a:pt x="9450" y="954"/>
                    <a:pt x="12150" y="3188"/>
                    <a:pt x="12825" y="3188"/>
                  </a:cubicBezTo>
                  <a:cubicBezTo>
                    <a:pt x="13500" y="2443"/>
                    <a:pt x="12150" y="2443"/>
                    <a:pt x="12150" y="1698"/>
                  </a:cubicBezTo>
                  <a:cubicBezTo>
                    <a:pt x="12150" y="1698"/>
                    <a:pt x="12825" y="1698"/>
                    <a:pt x="12825" y="1698"/>
                  </a:cubicBezTo>
                  <a:cubicBezTo>
                    <a:pt x="12825" y="1698"/>
                    <a:pt x="11475" y="1698"/>
                    <a:pt x="11475" y="954"/>
                  </a:cubicBezTo>
                  <a:cubicBezTo>
                    <a:pt x="11475" y="954"/>
                    <a:pt x="16200" y="-536"/>
                    <a:pt x="16875" y="209"/>
                  </a:cubicBezTo>
                  <a:cubicBezTo>
                    <a:pt x="17550" y="209"/>
                    <a:pt x="15525" y="954"/>
                    <a:pt x="15525" y="1698"/>
                  </a:cubicBezTo>
                  <a:cubicBezTo>
                    <a:pt x="16200" y="2443"/>
                    <a:pt x="18225" y="1698"/>
                    <a:pt x="18900" y="2443"/>
                  </a:cubicBezTo>
                  <a:cubicBezTo>
                    <a:pt x="18900" y="3188"/>
                    <a:pt x="16200" y="4678"/>
                    <a:pt x="18225" y="4678"/>
                  </a:cubicBezTo>
                  <a:cubicBezTo>
                    <a:pt x="18900" y="4678"/>
                    <a:pt x="18225" y="5423"/>
                    <a:pt x="17550" y="5423"/>
                  </a:cubicBezTo>
                  <a:cubicBezTo>
                    <a:pt x="16875" y="5423"/>
                    <a:pt x="16200" y="5423"/>
                    <a:pt x="15525" y="6912"/>
                  </a:cubicBezTo>
                  <a:cubicBezTo>
                    <a:pt x="15525" y="6912"/>
                    <a:pt x="14175" y="9147"/>
                    <a:pt x="14175" y="9147"/>
                  </a:cubicBezTo>
                  <a:cubicBezTo>
                    <a:pt x="14850" y="9147"/>
                    <a:pt x="15525" y="7657"/>
                    <a:pt x="16200" y="7657"/>
                  </a:cubicBezTo>
                  <a:cubicBezTo>
                    <a:pt x="16875" y="7657"/>
                    <a:pt x="16875" y="8402"/>
                    <a:pt x="17550" y="9147"/>
                  </a:cubicBezTo>
                  <a:cubicBezTo>
                    <a:pt x="18225" y="9147"/>
                    <a:pt x="20250" y="12126"/>
                    <a:pt x="19575" y="9147"/>
                  </a:cubicBezTo>
                  <a:cubicBezTo>
                    <a:pt x="19575" y="8402"/>
                    <a:pt x="18225" y="7657"/>
                    <a:pt x="18900" y="6912"/>
                  </a:cubicBezTo>
                  <a:cubicBezTo>
                    <a:pt x="19575" y="6912"/>
                    <a:pt x="20250" y="6912"/>
                    <a:pt x="20250" y="7657"/>
                  </a:cubicBezTo>
                  <a:cubicBezTo>
                    <a:pt x="20250" y="8402"/>
                    <a:pt x="19575" y="9147"/>
                    <a:pt x="20250" y="9892"/>
                  </a:cubicBezTo>
                  <a:cubicBezTo>
                    <a:pt x="20925" y="10636"/>
                    <a:pt x="21600" y="11381"/>
                    <a:pt x="20925" y="12126"/>
                  </a:cubicBezTo>
                  <a:cubicBezTo>
                    <a:pt x="19575" y="13616"/>
                    <a:pt x="21600" y="15850"/>
                    <a:pt x="18900" y="16595"/>
                  </a:cubicBezTo>
                  <a:cubicBezTo>
                    <a:pt x="18900" y="16595"/>
                    <a:pt x="14175" y="18085"/>
                    <a:pt x="14850" y="16595"/>
                  </a:cubicBezTo>
                  <a:cubicBezTo>
                    <a:pt x="14850" y="15850"/>
                    <a:pt x="14175" y="15850"/>
                    <a:pt x="14175" y="16595"/>
                  </a:cubicBezTo>
                  <a:cubicBezTo>
                    <a:pt x="14850" y="17340"/>
                    <a:pt x="14850" y="18085"/>
                    <a:pt x="15525" y="18830"/>
                  </a:cubicBezTo>
                  <a:cubicBezTo>
                    <a:pt x="15525" y="20319"/>
                    <a:pt x="12825" y="19574"/>
                    <a:pt x="12150" y="19574"/>
                  </a:cubicBezTo>
                  <a:cubicBezTo>
                    <a:pt x="11475" y="18830"/>
                    <a:pt x="14850" y="21064"/>
                    <a:pt x="12150" y="19574"/>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703" name="Shape 703"/>
            <p:cNvSpPr/>
            <p:nvPr/>
          </p:nvSpPr>
          <p:spPr>
            <a:xfrm>
              <a:off x="2876068" y="893923"/>
              <a:ext cx="205387" cy="182603"/>
            </a:xfrm>
            <a:custGeom>
              <a:avLst/>
              <a:gdLst/>
              <a:ahLst/>
              <a:cxnLst>
                <a:cxn ang="0">
                  <a:pos x="wd2" y="hd2"/>
                </a:cxn>
                <a:cxn ang="5400000">
                  <a:pos x="wd2" y="hd2"/>
                </a:cxn>
                <a:cxn ang="10800000">
                  <a:pos x="wd2" y="hd2"/>
                </a:cxn>
                <a:cxn ang="16200000">
                  <a:pos x="wd2" y="hd2"/>
                </a:cxn>
              </a:cxnLst>
              <a:rect l="0" t="0" r="r" b="b"/>
              <a:pathLst>
                <a:path w="19837" h="21025" extrusionOk="0">
                  <a:moveTo>
                    <a:pt x="4972" y="21025"/>
                  </a:moveTo>
                  <a:cubicBezTo>
                    <a:pt x="3429" y="20043"/>
                    <a:pt x="1886" y="20043"/>
                    <a:pt x="1886" y="18080"/>
                  </a:cubicBezTo>
                  <a:cubicBezTo>
                    <a:pt x="1886" y="15134"/>
                    <a:pt x="-428" y="13170"/>
                    <a:pt x="343" y="10225"/>
                  </a:cubicBezTo>
                  <a:cubicBezTo>
                    <a:pt x="343" y="8261"/>
                    <a:pt x="-428" y="5316"/>
                    <a:pt x="343" y="3352"/>
                  </a:cubicBezTo>
                  <a:cubicBezTo>
                    <a:pt x="1115" y="3352"/>
                    <a:pt x="4201" y="4334"/>
                    <a:pt x="4201" y="3352"/>
                  </a:cubicBezTo>
                  <a:cubicBezTo>
                    <a:pt x="4201" y="2370"/>
                    <a:pt x="-428" y="2370"/>
                    <a:pt x="3429" y="407"/>
                  </a:cubicBezTo>
                  <a:cubicBezTo>
                    <a:pt x="6515" y="-575"/>
                    <a:pt x="8829" y="407"/>
                    <a:pt x="11915" y="1389"/>
                  </a:cubicBezTo>
                  <a:cubicBezTo>
                    <a:pt x="14229" y="1389"/>
                    <a:pt x="16543" y="1389"/>
                    <a:pt x="18858" y="2370"/>
                  </a:cubicBezTo>
                  <a:cubicBezTo>
                    <a:pt x="21172" y="3352"/>
                    <a:pt x="18858" y="5316"/>
                    <a:pt x="17315" y="7280"/>
                  </a:cubicBezTo>
                  <a:cubicBezTo>
                    <a:pt x="16543" y="9243"/>
                    <a:pt x="15772" y="11207"/>
                    <a:pt x="14229" y="12189"/>
                  </a:cubicBezTo>
                  <a:cubicBezTo>
                    <a:pt x="13458" y="14152"/>
                    <a:pt x="10372" y="12189"/>
                    <a:pt x="8829" y="12189"/>
                  </a:cubicBezTo>
                  <a:cubicBezTo>
                    <a:pt x="8829" y="12189"/>
                    <a:pt x="6515" y="12189"/>
                    <a:pt x="7286" y="13170"/>
                  </a:cubicBezTo>
                  <a:cubicBezTo>
                    <a:pt x="7286" y="14152"/>
                    <a:pt x="8829" y="14152"/>
                    <a:pt x="8058" y="16116"/>
                  </a:cubicBezTo>
                  <a:cubicBezTo>
                    <a:pt x="7286" y="16116"/>
                    <a:pt x="5743" y="21025"/>
                    <a:pt x="4972" y="21025"/>
                  </a:cubicBezTo>
                  <a:cubicBezTo>
                    <a:pt x="3429" y="20043"/>
                    <a:pt x="5743" y="21025"/>
                    <a:pt x="4972" y="21025"/>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704" name="Shape 704"/>
            <p:cNvSpPr/>
            <p:nvPr/>
          </p:nvSpPr>
          <p:spPr>
            <a:xfrm>
              <a:off x="1674333" y="865837"/>
              <a:ext cx="420576" cy="273779"/>
            </a:xfrm>
            <a:custGeom>
              <a:avLst/>
              <a:gdLst/>
              <a:ahLst/>
              <a:cxnLst>
                <a:cxn ang="0">
                  <a:pos x="wd2" y="hd2"/>
                </a:cxn>
                <a:cxn ang="5400000">
                  <a:pos x="wd2" y="hd2"/>
                </a:cxn>
                <a:cxn ang="10800000">
                  <a:pos x="wd2" y="hd2"/>
                </a:cxn>
                <a:cxn ang="16200000">
                  <a:pos x="wd2" y="hd2"/>
                </a:cxn>
              </a:cxnLst>
              <a:rect l="0" t="0" r="r" b="b"/>
              <a:pathLst>
                <a:path w="21082" h="21124" extrusionOk="0">
                  <a:moveTo>
                    <a:pt x="20800" y="6545"/>
                  </a:moveTo>
                  <a:cubicBezTo>
                    <a:pt x="20000" y="5236"/>
                    <a:pt x="19200" y="3927"/>
                    <a:pt x="18000" y="2618"/>
                  </a:cubicBezTo>
                  <a:cubicBezTo>
                    <a:pt x="17600" y="2618"/>
                    <a:pt x="16800" y="1964"/>
                    <a:pt x="16400" y="1964"/>
                  </a:cubicBezTo>
                  <a:cubicBezTo>
                    <a:pt x="15200" y="1309"/>
                    <a:pt x="14800" y="1964"/>
                    <a:pt x="14000" y="2618"/>
                  </a:cubicBezTo>
                  <a:cubicBezTo>
                    <a:pt x="13600" y="2618"/>
                    <a:pt x="13200" y="1964"/>
                    <a:pt x="12800" y="1964"/>
                  </a:cubicBezTo>
                  <a:cubicBezTo>
                    <a:pt x="12400" y="1309"/>
                    <a:pt x="11600" y="1309"/>
                    <a:pt x="10800" y="655"/>
                  </a:cubicBezTo>
                  <a:cubicBezTo>
                    <a:pt x="10000" y="655"/>
                    <a:pt x="8800" y="0"/>
                    <a:pt x="8000" y="0"/>
                  </a:cubicBezTo>
                  <a:cubicBezTo>
                    <a:pt x="6800" y="0"/>
                    <a:pt x="5600" y="655"/>
                    <a:pt x="4400" y="655"/>
                  </a:cubicBezTo>
                  <a:cubicBezTo>
                    <a:pt x="3600" y="1309"/>
                    <a:pt x="2400" y="655"/>
                    <a:pt x="3200" y="1964"/>
                  </a:cubicBezTo>
                  <a:cubicBezTo>
                    <a:pt x="4000" y="4582"/>
                    <a:pt x="4000" y="5236"/>
                    <a:pt x="2800" y="7200"/>
                  </a:cubicBezTo>
                  <a:cubicBezTo>
                    <a:pt x="2000" y="8509"/>
                    <a:pt x="2800" y="9164"/>
                    <a:pt x="2800" y="9818"/>
                  </a:cubicBezTo>
                  <a:cubicBezTo>
                    <a:pt x="2400" y="10473"/>
                    <a:pt x="1600" y="10473"/>
                    <a:pt x="1600" y="11782"/>
                  </a:cubicBezTo>
                  <a:cubicBezTo>
                    <a:pt x="1200" y="13091"/>
                    <a:pt x="400" y="14400"/>
                    <a:pt x="0" y="15709"/>
                  </a:cubicBezTo>
                  <a:cubicBezTo>
                    <a:pt x="0" y="16364"/>
                    <a:pt x="2400" y="17018"/>
                    <a:pt x="2800" y="17018"/>
                  </a:cubicBezTo>
                  <a:cubicBezTo>
                    <a:pt x="4000" y="18327"/>
                    <a:pt x="4800" y="20945"/>
                    <a:pt x="6000" y="20945"/>
                  </a:cubicBezTo>
                  <a:cubicBezTo>
                    <a:pt x="6400" y="21600"/>
                    <a:pt x="7200" y="20291"/>
                    <a:pt x="7600" y="19636"/>
                  </a:cubicBezTo>
                  <a:cubicBezTo>
                    <a:pt x="8400" y="18982"/>
                    <a:pt x="9200" y="19636"/>
                    <a:pt x="10000" y="18982"/>
                  </a:cubicBezTo>
                  <a:cubicBezTo>
                    <a:pt x="10800" y="18982"/>
                    <a:pt x="10800" y="18327"/>
                    <a:pt x="11200" y="17018"/>
                  </a:cubicBezTo>
                  <a:cubicBezTo>
                    <a:pt x="11200" y="15709"/>
                    <a:pt x="11200" y="15055"/>
                    <a:pt x="12400" y="13745"/>
                  </a:cubicBezTo>
                  <a:cubicBezTo>
                    <a:pt x="13200" y="13091"/>
                    <a:pt x="13600" y="11782"/>
                    <a:pt x="14800" y="11127"/>
                  </a:cubicBezTo>
                  <a:cubicBezTo>
                    <a:pt x="16000" y="9818"/>
                    <a:pt x="17200" y="9164"/>
                    <a:pt x="18400" y="8509"/>
                  </a:cubicBezTo>
                  <a:cubicBezTo>
                    <a:pt x="18400" y="8509"/>
                    <a:pt x="21200" y="6545"/>
                    <a:pt x="20800" y="6545"/>
                  </a:cubicBezTo>
                  <a:cubicBezTo>
                    <a:pt x="20400" y="5891"/>
                    <a:pt x="21600" y="7200"/>
                    <a:pt x="20800" y="6545"/>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705" name="Shape 705"/>
            <p:cNvSpPr/>
            <p:nvPr/>
          </p:nvSpPr>
          <p:spPr>
            <a:xfrm>
              <a:off x="2518141" y="787912"/>
              <a:ext cx="41039" cy="34635"/>
            </a:xfrm>
            <a:custGeom>
              <a:avLst/>
              <a:gdLst/>
              <a:ahLst/>
              <a:cxnLst>
                <a:cxn ang="0">
                  <a:pos x="wd2" y="hd2"/>
                </a:cxn>
                <a:cxn ang="5400000">
                  <a:pos x="wd2" y="hd2"/>
                </a:cxn>
                <a:cxn ang="10800000">
                  <a:pos x="wd2" y="hd2"/>
                </a:cxn>
                <a:cxn ang="16200000">
                  <a:pos x="wd2" y="hd2"/>
                </a:cxn>
              </a:cxnLst>
              <a:rect l="0" t="0" r="r" b="b"/>
              <a:pathLst>
                <a:path w="15476" h="21600" extrusionOk="0">
                  <a:moveTo>
                    <a:pt x="9887" y="21600"/>
                  </a:moveTo>
                  <a:cubicBezTo>
                    <a:pt x="6801" y="21600"/>
                    <a:pt x="630" y="21600"/>
                    <a:pt x="630" y="16200"/>
                  </a:cubicBezTo>
                  <a:cubicBezTo>
                    <a:pt x="-2456" y="10800"/>
                    <a:pt x="6801" y="0"/>
                    <a:pt x="6801" y="0"/>
                  </a:cubicBezTo>
                  <a:cubicBezTo>
                    <a:pt x="16058" y="0"/>
                    <a:pt x="19144" y="21600"/>
                    <a:pt x="9887" y="21600"/>
                  </a:cubicBezTo>
                  <a:cubicBezTo>
                    <a:pt x="630" y="16200"/>
                    <a:pt x="16058" y="21600"/>
                    <a:pt x="9887" y="2160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706" name="Shape 706"/>
            <p:cNvSpPr/>
            <p:nvPr/>
          </p:nvSpPr>
          <p:spPr>
            <a:xfrm>
              <a:off x="2017978" y="651228"/>
              <a:ext cx="474197" cy="223270"/>
            </a:xfrm>
            <a:custGeom>
              <a:avLst/>
              <a:gdLst/>
              <a:ahLst/>
              <a:cxnLst>
                <a:cxn ang="0">
                  <a:pos x="wd2" y="hd2"/>
                </a:cxn>
                <a:cxn ang="5400000">
                  <a:pos x="wd2" y="hd2"/>
                </a:cxn>
                <a:cxn ang="10800000">
                  <a:pos x="wd2" y="hd2"/>
                </a:cxn>
                <a:cxn ang="16200000">
                  <a:pos x="wd2" y="hd2"/>
                </a:cxn>
              </a:cxnLst>
              <a:rect l="0" t="0" r="r" b="b"/>
              <a:pathLst>
                <a:path w="21338" h="20132" extrusionOk="0">
                  <a:moveTo>
                    <a:pt x="18000" y="15503"/>
                  </a:moveTo>
                  <a:cubicBezTo>
                    <a:pt x="17640" y="15503"/>
                    <a:pt x="17640" y="14732"/>
                    <a:pt x="17280" y="14732"/>
                  </a:cubicBezTo>
                  <a:cubicBezTo>
                    <a:pt x="17280" y="14732"/>
                    <a:pt x="16560" y="15503"/>
                    <a:pt x="16560" y="16275"/>
                  </a:cubicBezTo>
                  <a:cubicBezTo>
                    <a:pt x="16200" y="16275"/>
                    <a:pt x="15840" y="16275"/>
                    <a:pt x="15480" y="15503"/>
                  </a:cubicBezTo>
                  <a:cubicBezTo>
                    <a:pt x="15120" y="15503"/>
                    <a:pt x="14760" y="15503"/>
                    <a:pt x="14400" y="16275"/>
                  </a:cubicBezTo>
                  <a:cubicBezTo>
                    <a:pt x="12600" y="17818"/>
                    <a:pt x="10800" y="18589"/>
                    <a:pt x="8640" y="19361"/>
                  </a:cubicBezTo>
                  <a:cubicBezTo>
                    <a:pt x="8280" y="19361"/>
                    <a:pt x="7200" y="20132"/>
                    <a:pt x="6840" y="20132"/>
                  </a:cubicBezTo>
                  <a:cubicBezTo>
                    <a:pt x="6120" y="19361"/>
                    <a:pt x="4680" y="18589"/>
                    <a:pt x="6120" y="17046"/>
                  </a:cubicBezTo>
                  <a:cubicBezTo>
                    <a:pt x="6840" y="17046"/>
                    <a:pt x="7920" y="15503"/>
                    <a:pt x="8640" y="15503"/>
                  </a:cubicBezTo>
                  <a:cubicBezTo>
                    <a:pt x="9360" y="15503"/>
                    <a:pt x="10080" y="15503"/>
                    <a:pt x="10440" y="15503"/>
                  </a:cubicBezTo>
                  <a:cubicBezTo>
                    <a:pt x="10440" y="15503"/>
                    <a:pt x="11520" y="13961"/>
                    <a:pt x="11160" y="13961"/>
                  </a:cubicBezTo>
                  <a:cubicBezTo>
                    <a:pt x="10800" y="13189"/>
                    <a:pt x="9000" y="13961"/>
                    <a:pt x="8640" y="13961"/>
                  </a:cubicBezTo>
                  <a:cubicBezTo>
                    <a:pt x="7920" y="14732"/>
                    <a:pt x="7560" y="14732"/>
                    <a:pt x="6840" y="14732"/>
                  </a:cubicBezTo>
                  <a:cubicBezTo>
                    <a:pt x="6120" y="14732"/>
                    <a:pt x="6840" y="13961"/>
                    <a:pt x="6840" y="13189"/>
                  </a:cubicBezTo>
                  <a:cubicBezTo>
                    <a:pt x="6840" y="10875"/>
                    <a:pt x="4680" y="14732"/>
                    <a:pt x="4320" y="14732"/>
                  </a:cubicBezTo>
                  <a:cubicBezTo>
                    <a:pt x="4320" y="14732"/>
                    <a:pt x="3960" y="15503"/>
                    <a:pt x="3960" y="15503"/>
                  </a:cubicBezTo>
                  <a:cubicBezTo>
                    <a:pt x="3240" y="13961"/>
                    <a:pt x="3240" y="15503"/>
                    <a:pt x="3240" y="16275"/>
                  </a:cubicBezTo>
                  <a:cubicBezTo>
                    <a:pt x="3240" y="16275"/>
                    <a:pt x="2160" y="14732"/>
                    <a:pt x="1800" y="14732"/>
                  </a:cubicBezTo>
                  <a:cubicBezTo>
                    <a:pt x="1440" y="14732"/>
                    <a:pt x="0" y="15503"/>
                    <a:pt x="0" y="13961"/>
                  </a:cubicBezTo>
                  <a:cubicBezTo>
                    <a:pt x="0" y="12418"/>
                    <a:pt x="720" y="13189"/>
                    <a:pt x="1440" y="12418"/>
                  </a:cubicBezTo>
                  <a:cubicBezTo>
                    <a:pt x="2160" y="12418"/>
                    <a:pt x="2880" y="12418"/>
                    <a:pt x="3240" y="11646"/>
                  </a:cubicBezTo>
                  <a:cubicBezTo>
                    <a:pt x="3240" y="11646"/>
                    <a:pt x="4320" y="10875"/>
                    <a:pt x="3960" y="10875"/>
                  </a:cubicBezTo>
                  <a:cubicBezTo>
                    <a:pt x="3240" y="10103"/>
                    <a:pt x="2160" y="10875"/>
                    <a:pt x="1800" y="10875"/>
                  </a:cubicBezTo>
                  <a:cubicBezTo>
                    <a:pt x="720" y="10875"/>
                    <a:pt x="0" y="9332"/>
                    <a:pt x="1440" y="9332"/>
                  </a:cubicBezTo>
                  <a:cubicBezTo>
                    <a:pt x="2160" y="9332"/>
                    <a:pt x="3600" y="8561"/>
                    <a:pt x="4320" y="8561"/>
                  </a:cubicBezTo>
                  <a:cubicBezTo>
                    <a:pt x="3960" y="8561"/>
                    <a:pt x="1440" y="9332"/>
                    <a:pt x="1440" y="7789"/>
                  </a:cubicBezTo>
                  <a:cubicBezTo>
                    <a:pt x="1080" y="6246"/>
                    <a:pt x="4320" y="7018"/>
                    <a:pt x="4680" y="6246"/>
                  </a:cubicBezTo>
                  <a:cubicBezTo>
                    <a:pt x="4680" y="6246"/>
                    <a:pt x="3240" y="5475"/>
                    <a:pt x="3240" y="4703"/>
                  </a:cubicBezTo>
                  <a:cubicBezTo>
                    <a:pt x="2880" y="3932"/>
                    <a:pt x="5040" y="3161"/>
                    <a:pt x="5040" y="3161"/>
                  </a:cubicBezTo>
                  <a:cubicBezTo>
                    <a:pt x="6120" y="3161"/>
                    <a:pt x="5400" y="6246"/>
                    <a:pt x="6120" y="6246"/>
                  </a:cubicBezTo>
                  <a:cubicBezTo>
                    <a:pt x="7200" y="6246"/>
                    <a:pt x="7920" y="6246"/>
                    <a:pt x="9000" y="7018"/>
                  </a:cubicBezTo>
                  <a:cubicBezTo>
                    <a:pt x="9360" y="7789"/>
                    <a:pt x="10080" y="8561"/>
                    <a:pt x="10440" y="9332"/>
                  </a:cubicBezTo>
                  <a:cubicBezTo>
                    <a:pt x="11160" y="10875"/>
                    <a:pt x="10800" y="11646"/>
                    <a:pt x="11520" y="11646"/>
                  </a:cubicBezTo>
                  <a:cubicBezTo>
                    <a:pt x="12600" y="11646"/>
                    <a:pt x="13320" y="11646"/>
                    <a:pt x="14040" y="10875"/>
                  </a:cubicBezTo>
                  <a:cubicBezTo>
                    <a:pt x="15480" y="10103"/>
                    <a:pt x="13320" y="9332"/>
                    <a:pt x="13320" y="8561"/>
                  </a:cubicBezTo>
                  <a:cubicBezTo>
                    <a:pt x="13320" y="8561"/>
                    <a:pt x="16200" y="7789"/>
                    <a:pt x="13680" y="5475"/>
                  </a:cubicBezTo>
                  <a:cubicBezTo>
                    <a:pt x="13320" y="5475"/>
                    <a:pt x="12600" y="5475"/>
                    <a:pt x="12960" y="4703"/>
                  </a:cubicBezTo>
                  <a:cubicBezTo>
                    <a:pt x="13320" y="3932"/>
                    <a:pt x="13680" y="3161"/>
                    <a:pt x="13680" y="2389"/>
                  </a:cubicBezTo>
                  <a:cubicBezTo>
                    <a:pt x="14040" y="1618"/>
                    <a:pt x="15480" y="-1468"/>
                    <a:pt x="15480" y="846"/>
                  </a:cubicBezTo>
                  <a:cubicBezTo>
                    <a:pt x="15480" y="1618"/>
                    <a:pt x="15840" y="2389"/>
                    <a:pt x="15840" y="3932"/>
                  </a:cubicBezTo>
                  <a:cubicBezTo>
                    <a:pt x="16200" y="3932"/>
                    <a:pt x="16200" y="4703"/>
                    <a:pt x="16200" y="5475"/>
                  </a:cubicBezTo>
                  <a:cubicBezTo>
                    <a:pt x="16560" y="6246"/>
                    <a:pt x="15840" y="5475"/>
                    <a:pt x="15840" y="6246"/>
                  </a:cubicBezTo>
                  <a:cubicBezTo>
                    <a:pt x="15840" y="7789"/>
                    <a:pt x="16920" y="6246"/>
                    <a:pt x="16920" y="7018"/>
                  </a:cubicBezTo>
                  <a:cubicBezTo>
                    <a:pt x="16920" y="8561"/>
                    <a:pt x="18000" y="9332"/>
                    <a:pt x="18360" y="9332"/>
                  </a:cubicBezTo>
                  <a:cubicBezTo>
                    <a:pt x="19080" y="9332"/>
                    <a:pt x="19080" y="10103"/>
                    <a:pt x="19080" y="8561"/>
                  </a:cubicBezTo>
                  <a:cubicBezTo>
                    <a:pt x="19080" y="7018"/>
                    <a:pt x="19800" y="7018"/>
                    <a:pt x="20520" y="7789"/>
                  </a:cubicBezTo>
                  <a:cubicBezTo>
                    <a:pt x="20880" y="7789"/>
                    <a:pt x="21600" y="9332"/>
                    <a:pt x="21240" y="10103"/>
                  </a:cubicBezTo>
                  <a:cubicBezTo>
                    <a:pt x="21240" y="10875"/>
                    <a:pt x="20880" y="13189"/>
                    <a:pt x="20880" y="13961"/>
                  </a:cubicBezTo>
                  <a:cubicBezTo>
                    <a:pt x="20520" y="14732"/>
                    <a:pt x="18360" y="15503"/>
                    <a:pt x="18000" y="15503"/>
                  </a:cubicBezTo>
                  <a:cubicBezTo>
                    <a:pt x="17280" y="14732"/>
                    <a:pt x="18360" y="15503"/>
                    <a:pt x="18000" y="15503"/>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707" name="Shape 707"/>
            <p:cNvSpPr/>
            <p:nvPr/>
          </p:nvSpPr>
          <p:spPr>
            <a:xfrm>
              <a:off x="1936157" y="734773"/>
              <a:ext cx="75362" cy="46173"/>
            </a:xfrm>
            <a:custGeom>
              <a:avLst/>
              <a:gdLst/>
              <a:ahLst/>
              <a:cxnLst>
                <a:cxn ang="0">
                  <a:pos x="wd2" y="hd2"/>
                </a:cxn>
                <a:cxn ang="5400000">
                  <a:pos x="wd2" y="hd2"/>
                </a:cxn>
                <a:cxn ang="10800000">
                  <a:pos x="wd2" y="hd2"/>
                </a:cxn>
                <a:cxn ang="16200000">
                  <a:pos x="wd2" y="hd2"/>
                </a:cxn>
              </a:cxnLst>
              <a:rect l="0" t="0" r="r" b="b"/>
              <a:pathLst>
                <a:path w="19894" h="17277" extrusionOk="0">
                  <a:moveTo>
                    <a:pt x="19440" y="1372"/>
                  </a:moveTo>
                  <a:cubicBezTo>
                    <a:pt x="17280" y="1372"/>
                    <a:pt x="0" y="13715"/>
                    <a:pt x="0" y="13715"/>
                  </a:cubicBezTo>
                  <a:cubicBezTo>
                    <a:pt x="4320" y="16800"/>
                    <a:pt x="10800" y="19886"/>
                    <a:pt x="12960" y="13715"/>
                  </a:cubicBezTo>
                  <a:cubicBezTo>
                    <a:pt x="15120" y="10629"/>
                    <a:pt x="19440" y="-1714"/>
                    <a:pt x="19440" y="1372"/>
                  </a:cubicBezTo>
                  <a:cubicBezTo>
                    <a:pt x="15120" y="1372"/>
                    <a:pt x="21600" y="-1714"/>
                    <a:pt x="19440" y="1372"/>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708" name="Shape 708"/>
            <p:cNvSpPr/>
            <p:nvPr/>
          </p:nvSpPr>
          <p:spPr>
            <a:xfrm>
              <a:off x="1794336" y="603202"/>
              <a:ext cx="288222" cy="144310"/>
            </a:xfrm>
            <a:custGeom>
              <a:avLst/>
              <a:gdLst/>
              <a:ahLst/>
              <a:cxnLst>
                <a:cxn ang="0">
                  <a:pos x="wd2" y="hd2"/>
                </a:cxn>
                <a:cxn ang="5400000">
                  <a:pos x="wd2" y="hd2"/>
                </a:cxn>
                <a:cxn ang="10800000">
                  <a:pos x="wd2" y="hd2"/>
                </a:cxn>
                <a:cxn ang="16200000">
                  <a:pos x="wd2" y="hd2"/>
                </a:cxn>
              </a:cxnLst>
              <a:rect l="0" t="0" r="r" b="b"/>
              <a:pathLst>
                <a:path w="21135" h="21600" extrusionOk="0">
                  <a:moveTo>
                    <a:pt x="17514" y="15247"/>
                  </a:moveTo>
                  <a:cubicBezTo>
                    <a:pt x="16930" y="16518"/>
                    <a:pt x="15762" y="16518"/>
                    <a:pt x="15762" y="16518"/>
                  </a:cubicBezTo>
                  <a:cubicBezTo>
                    <a:pt x="14011" y="16518"/>
                    <a:pt x="14595" y="13976"/>
                    <a:pt x="15178" y="12706"/>
                  </a:cubicBezTo>
                  <a:cubicBezTo>
                    <a:pt x="15762" y="10165"/>
                    <a:pt x="14011" y="8894"/>
                    <a:pt x="13427" y="10165"/>
                  </a:cubicBezTo>
                  <a:cubicBezTo>
                    <a:pt x="13427" y="11435"/>
                    <a:pt x="13427" y="12706"/>
                    <a:pt x="12843" y="12706"/>
                  </a:cubicBezTo>
                  <a:cubicBezTo>
                    <a:pt x="12843" y="12706"/>
                    <a:pt x="12259" y="12706"/>
                    <a:pt x="12259" y="11435"/>
                  </a:cubicBezTo>
                  <a:cubicBezTo>
                    <a:pt x="11676" y="12706"/>
                    <a:pt x="12259" y="15247"/>
                    <a:pt x="11676" y="16518"/>
                  </a:cubicBezTo>
                  <a:cubicBezTo>
                    <a:pt x="11092" y="19059"/>
                    <a:pt x="10508" y="16518"/>
                    <a:pt x="9924" y="17788"/>
                  </a:cubicBezTo>
                  <a:cubicBezTo>
                    <a:pt x="9341" y="17788"/>
                    <a:pt x="9924" y="20329"/>
                    <a:pt x="9341" y="20329"/>
                  </a:cubicBezTo>
                  <a:cubicBezTo>
                    <a:pt x="9341" y="21600"/>
                    <a:pt x="7589" y="21600"/>
                    <a:pt x="7005" y="21600"/>
                  </a:cubicBezTo>
                  <a:cubicBezTo>
                    <a:pt x="6422" y="20329"/>
                    <a:pt x="6422" y="17788"/>
                    <a:pt x="5838" y="19059"/>
                  </a:cubicBezTo>
                  <a:cubicBezTo>
                    <a:pt x="4670" y="20329"/>
                    <a:pt x="4086" y="20329"/>
                    <a:pt x="2919" y="20329"/>
                  </a:cubicBezTo>
                  <a:cubicBezTo>
                    <a:pt x="2335" y="20329"/>
                    <a:pt x="1168" y="21600"/>
                    <a:pt x="584" y="21600"/>
                  </a:cubicBezTo>
                  <a:cubicBezTo>
                    <a:pt x="0" y="21600"/>
                    <a:pt x="1751" y="17788"/>
                    <a:pt x="1168" y="16518"/>
                  </a:cubicBezTo>
                  <a:cubicBezTo>
                    <a:pt x="1168" y="16518"/>
                    <a:pt x="584" y="17788"/>
                    <a:pt x="0" y="17788"/>
                  </a:cubicBezTo>
                  <a:cubicBezTo>
                    <a:pt x="0" y="16518"/>
                    <a:pt x="2919" y="15247"/>
                    <a:pt x="3503" y="15247"/>
                  </a:cubicBezTo>
                  <a:cubicBezTo>
                    <a:pt x="4670" y="15247"/>
                    <a:pt x="4670" y="13976"/>
                    <a:pt x="5254" y="12706"/>
                  </a:cubicBezTo>
                  <a:cubicBezTo>
                    <a:pt x="6422" y="10165"/>
                    <a:pt x="7005" y="10165"/>
                    <a:pt x="7589" y="8894"/>
                  </a:cubicBezTo>
                  <a:cubicBezTo>
                    <a:pt x="8757" y="6353"/>
                    <a:pt x="9341" y="3812"/>
                    <a:pt x="10508" y="3812"/>
                  </a:cubicBezTo>
                  <a:cubicBezTo>
                    <a:pt x="11676" y="2541"/>
                    <a:pt x="12843" y="2541"/>
                    <a:pt x="14011" y="3812"/>
                  </a:cubicBezTo>
                  <a:cubicBezTo>
                    <a:pt x="15178" y="3812"/>
                    <a:pt x="16930" y="5082"/>
                    <a:pt x="17514" y="3812"/>
                  </a:cubicBezTo>
                  <a:cubicBezTo>
                    <a:pt x="18097" y="2541"/>
                    <a:pt x="17514" y="0"/>
                    <a:pt x="18681" y="0"/>
                  </a:cubicBezTo>
                  <a:cubicBezTo>
                    <a:pt x="18681" y="0"/>
                    <a:pt x="21016" y="1271"/>
                    <a:pt x="21016" y="2541"/>
                  </a:cubicBezTo>
                  <a:cubicBezTo>
                    <a:pt x="21600" y="2541"/>
                    <a:pt x="19849" y="3812"/>
                    <a:pt x="19849" y="5082"/>
                  </a:cubicBezTo>
                  <a:cubicBezTo>
                    <a:pt x="19849" y="6353"/>
                    <a:pt x="21600" y="7624"/>
                    <a:pt x="19849" y="8894"/>
                  </a:cubicBezTo>
                  <a:cubicBezTo>
                    <a:pt x="19265" y="10165"/>
                    <a:pt x="21016" y="11435"/>
                    <a:pt x="20432" y="11435"/>
                  </a:cubicBezTo>
                  <a:cubicBezTo>
                    <a:pt x="19265" y="12706"/>
                    <a:pt x="18681" y="12706"/>
                    <a:pt x="18097" y="12706"/>
                  </a:cubicBezTo>
                  <a:cubicBezTo>
                    <a:pt x="18097" y="13976"/>
                    <a:pt x="18097" y="13976"/>
                    <a:pt x="17514" y="15247"/>
                  </a:cubicBezTo>
                  <a:cubicBezTo>
                    <a:pt x="16930" y="16518"/>
                    <a:pt x="18097" y="13976"/>
                    <a:pt x="17514" y="15247"/>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709" name="Shape 709"/>
            <p:cNvSpPr/>
            <p:nvPr/>
          </p:nvSpPr>
          <p:spPr>
            <a:xfrm>
              <a:off x="2128502" y="660920"/>
              <a:ext cx="37155" cy="17319"/>
            </a:xfrm>
            <a:custGeom>
              <a:avLst/>
              <a:gdLst/>
              <a:ahLst/>
              <a:cxnLst>
                <a:cxn ang="0">
                  <a:pos x="wd2" y="hd2"/>
                </a:cxn>
                <a:cxn ang="5400000">
                  <a:pos x="wd2" y="hd2"/>
                </a:cxn>
                <a:cxn ang="10800000">
                  <a:pos x="wd2" y="hd2"/>
                </a:cxn>
                <a:cxn ang="16200000">
                  <a:pos x="wd2" y="hd2"/>
                </a:cxn>
              </a:cxnLst>
              <a:rect l="0" t="0" r="r" b="b"/>
              <a:pathLst>
                <a:path w="12793" h="21600" extrusionOk="0">
                  <a:moveTo>
                    <a:pt x="11013" y="21600"/>
                  </a:moveTo>
                  <a:cubicBezTo>
                    <a:pt x="5613" y="21600"/>
                    <a:pt x="-5187" y="10800"/>
                    <a:pt x="2913" y="0"/>
                  </a:cubicBezTo>
                  <a:cubicBezTo>
                    <a:pt x="8313" y="0"/>
                    <a:pt x="16413" y="21600"/>
                    <a:pt x="11013" y="2160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710" name="Shape 710"/>
            <p:cNvSpPr/>
            <p:nvPr/>
          </p:nvSpPr>
          <p:spPr>
            <a:xfrm>
              <a:off x="2180825" y="542593"/>
              <a:ext cx="145567" cy="79049"/>
            </a:xfrm>
            <a:custGeom>
              <a:avLst/>
              <a:gdLst/>
              <a:ahLst/>
              <a:cxnLst>
                <a:cxn ang="0">
                  <a:pos x="wd2" y="hd2"/>
                </a:cxn>
                <a:cxn ang="5400000">
                  <a:pos x="wd2" y="hd2"/>
                </a:cxn>
                <a:cxn ang="10800000">
                  <a:pos x="wd2" y="hd2"/>
                </a:cxn>
                <a:cxn ang="16200000">
                  <a:pos x="wd2" y="hd2"/>
                </a:cxn>
              </a:cxnLst>
              <a:rect l="0" t="0" r="r" b="b"/>
              <a:pathLst>
                <a:path w="18595" h="20400" extrusionOk="0">
                  <a:moveTo>
                    <a:pt x="5560" y="19440"/>
                  </a:moveTo>
                  <a:cubicBezTo>
                    <a:pt x="4531" y="19440"/>
                    <a:pt x="-1640" y="12960"/>
                    <a:pt x="417" y="8640"/>
                  </a:cubicBezTo>
                  <a:cubicBezTo>
                    <a:pt x="2474" y="4320"/>
                    <a:pt x="5560" y="4320"/>
                    <a:pt x="7617" y="4320"/>
                  </a:cubicBezTo>
                  <a:cubicBezTo>
                    <a:pt x="10703" y="2160"/>
                    <a:pt x="13789" y="0"/>
                    <a:pt x="15846" y="0"/>
                  </a:cubicBezTo>
                  <a:cubicBezTo>
                    <a:pt x="16874" y="0"/>
                    <a:pt x="19960" y="2160"/>
                    <a:pt x="17903" y="4320"/>
                  </a:cubicBezTo>
                  <a:cubicBezTo>
                    <a:pt x="16874" y="6480"/>
                    <a:pt x="13789" y="4320"/>
                    <a:pt x="12760" y="8640"/>
                  </a:cubicBezTo>
                  <a:cubicBezTo>
                    <a:pt x="12760" y="8640"/>
                    <a:pt x="17903" y="12960"/>
                    <a:pt x="13789" y="15120"/>
                  </a:cubicBezTo>
                  <a:cubicBezTo>
                    <a:pt x="11731" y="17280"/>
                    <a:pt x="8646" y="21600"/>
                    <a:pt x="5560" y="19440"/>
                  </a:cubicBezTo>
                  <a:cubicBezTo>
                    <a:pt x="3503" y="19440"/>
                    <a:pt x="7617" y="21600"/>
                    <a:pt x="5560" y="1944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711" name="Shape 711"/>
            <p:cNvSpPr/>
            <p:nvPr/>
          </p:nvSpPr>
          <p:spPr>
            <a:xfrm>
              <a:off x="2112136" y="559908"/>
              <a:ext cx="38297" cy="34636"/>
            </a:xfrm>
            <a:custGeom>
              <a:avLst/>
              <a:gdLst/>
              <a:ahLst/>
              <a:cxnLst>
                <a:cxn ang="0">
                  <a:pos x="wd2" y="hd2"/>
                </a:cxn>
                <a:cxn ang="5400000">
                  <a:pos x="wd2" y="hd2"/>
                </a:cxn>
                <a:cxn ang="10800000">
                  <a:pos x="wd2" y="hd2"/>
                </a:cxn>
                <a:cxn ang="16200000">
                  <a:pos x="wd2" y="hd2"/>
                </a:cxn>
              </a:cxnLst>
              <a:rect l="0" t="0" r="r" b="b"/>
              <a:pathLst>
                <a:path w="13186" h="21600" extrusionOk="0">
                  <a:moveTo>
                    <a:pt x="11013" y="21600"/>
                  </a:moveTo>
                  <a:cubicBezTo>
                    <a:pt x="5613" y="21600"/>
                    <a:pt x="-5187" y="0"/>
                    <a:pt x="2913" y="0"/>
                  </a:cubicBezTo>
                  <a:cubicBezTo>
                    <a:pt x="11013" y="0"/>
                    <a:pt x="16413" y="16200"/>
                    <a:pt x="11013" y="2160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712" name="Shape 712"/>
            <p:cNvSpPr/>
            <p:nvPr/>
          </p:nvSpPr>
          <p:spPr>
            <a:xfrm>
              <a:off x="2190073" y="487245"/>
              <a:ext cx="144120" cy="50536"/>
            </a:xfrm>
            <a:custGeom>
              <a:avLst/>
              <a:gdLst/>
              <a:ahLst/>
              <a:cxnLst>
                <a:cxn ang="0">
                  <a:pos x="wd2" y="hd2"/>
                </a:cxn>
                <a:cxn ang="5400000">
                  <a:pos x="wd2" y="hd2"/>
                </a:cxn>
                <a:cxn ang="10800000">
                  <a:pos x="wd2" y="hd2"/>
                </a:cxn>
                <a:cxn ang="16200000">
                  <a:pos x="wd2" y="hd2"/>
                </a:cxn>
              </a:cxnLst>
              <a:rect l="0" t="0" r="r" b="b"/>
              <a:pathLst>
                <a:path w="18409" h="18010" extrusionOk="0">
                  <a:moveTo>
                    <a:pt x="297" y="13554"/>
                  </a:moveTo>
                  <a:cubicBezTo>
                    <a:pt x="-732" y="13554"/>
                    <a:pt x="2354" y="10468"/>
                    <a:pt x="3382" y="10468"/>
                  </a:cubicBezTo>
                  <a:cubicBezTo>
                    <a:pt x="5439" y="7382"/>
                    <a:pt x="6468" y="4296"/>
                    <a:pt x="8525" y="1211"/>
                  </a:cubicBezTo>
                  <a:cubicBezTo>
                    <a:pt x="11611" y="-1875"/>
                    <a:pt x="14697" y="1211"/>
                    <a:pt x="17782" y="7382"/>
                  </a:cubicBezTo>
                  <a:cubicBezTo>
                    <a:pt x="20868" y="16639"/>
                    <a:pt x="11611" y="16639"/>
                    <a:pt x="10582" y="16639"/>
                  </a:cubicBezTo>
                  <a:cubicBezTo>
                    <a:pt x="8525" y="16639"/>
                    <a:pt x="7497" y="19725"/>
                    <a:pt x="5439" y="16639"/>
                  </a:cubicBezTo>
                  <a:cubicBezTo>
                    <a:pt x="3382" y="13554"/>
                    <a:pt x="1325" y="16639"/>
                    <a:pt x="297" y="13554"/>
                  </a:cubicBezTo>
                  <a:cubicBezTo>
                    <a:pt x="-732" y="10468"/>
                    <a:pt x="1325" y="16639"/>
                    <a:pt x="297" y="13554"/>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713" name="Shape 713"/>
            <p:cNvSpPr/>
            <p:nvPr/>
          </p:nvSpPr>
          <p:spPr>
            <a:xfrm>
              <a:off x="2599200" y="669427"/>
              <a:ext cx="215153" cy="153120"/>
            </a:xfrm>
            <a:custGeom>
              <a:avLst/>
              <a:gdLst/>
              <a:ahLst/>
              <a:cxnLst>
                <a:cxn ang="0">
                  <a:pos x="wd2" y="hd2"/>
                </a:cxn>
                <a:cxn ang="5400000">
                  <a:pos x="wd2" y="hd2"/>
                </a:cxn>
                <a:cxn ang="10800000">
                  <a:pos x="wd2" y="hd2"/>
                </a:cxn>
                <a:cxn ang="16200000">
                  <a:pos x="wd2" y="hd2"/>
                </a:cxn>
              </a:cxnLst>
              <a:rect l="0" t="0" r="r" b="b"/>
              <a:pathLst>
                <a:path w="20780" h="20463" extrusionOk="0">
                  <a:moveTo>
                    <a:pt x="16416" y="20463"/>
                  </a:moveTo>
                  <a:cubicBezTo>
                    <a:pt x="14874" y="20463"/>
                    <a:pt x="12559" y="20463"/>
                    <a:pt x="11016" y="20463"/>
                  </a:cubicBezTo>
                  <a:cubicBezTo>
                    <a:pt x="8702" y="20463"/>
                    <a:pt x="11016" y="19326"/>
                    <a:pt x="11016" y="18189"/>
                  </a:cubicBezTo>
                  <a:cubicBezTo>
                    <a:pt x="11788" y="17052"/>
                    <a:pt x="7931" y="17052"/>
                    <a:pt x="8702" y="15916"/>
                  </a:cubicBezTo>
                  <a:cubicBezTo>
                    <a:pt x="9474" y="14779"/>
                    <a:pt x="11016" y="13642"/>
                    <a:pt x="12559" y="13642"/>
                  </a:cubicBezTo>
                  <a:cubicBezTo>
                    <a:pt x="13331" y="12505"/>
                    <a:pt x="12559" y="12505"/>
                    <a:pt x="11788" y="12505"/>
                  </a:cubicBezTo>
                  <a:cubicBezTo>
                    <a:pt x="10245" y="11368"/>
                    <a:pt x="8702" y="12505"/>
                    <a:pt x="6388" y="13642"/>
                  </a:cubicBezTo>
                  <a:cubicBezTo>
                    <a:pt x="4845" y="13642"/>
                    <a:pt x="3302" y="13642"/>
                    <a:pt x="988" y="13642"/>
                  </a:cubicBezTo>
                  <a:cubicBezTo>
                    <a:pt x="988" y="14779"/>
                    <a:pt x="-555" y="14779"/>
                    <a:pt x="216" y="12505"/>
                  </a:cubicBezTo>
                  <a:cubicBezTo>
                    <a:pt x="1759" y="10231"/>
                    <a:pt x="3302" y="11368"/>
                    <a:pt x="4845" y="10231"/>
                  </a:cubicBezTo>
                  <a:cubicBezTo>
                    <a:pt x="7931" y="9095"/>
                    <a:pt x="2531" y="9095"/>
                    <a:pt x="2531" y="7958"/>
                  </a:cubicBezTo>
                  <a:cubicBezTo>
                    <a:pt x="1759" y="7958"/>
                    <a:pt x="4845" y="5684"/>
                    <a:pt x="4845" y="5684"/>
                  </a:cubicBezTo>
                  <a:cubicBezTo>
                    <a:pt x="4845" y="5684"/>
                    <a:pt x="2531" y="5684"/>
                    <a:pt x="1759" y="5684"/>
                  </a:cubicBezTo>
                  <a:cubicBezTo>
                    <a:pt x="1759" y="4547"/>
                    <a:pt x="4074" y="3410"/>
                    <a:pt x="4845" y="3410"/>
                  </a:cubicBezTo>
                  <a:cubicBezTo>
                    <a:pt x="6388" y="3410"/>
                    <a:pt x="7931" y="6821"/>
                    <a:pt x="9474" y="7958"/>
                  </a:cubicBezTo>
                  <a:cubicBezTo>
                    <a:pt x="10245" y="7958"/>
                    <a:pt x="11016" y="10231"/>
                    <a:pt x="11788" y="9095"/>
                  </a:cubicBezTo>
                  <a:cubicBezTo>
                    <a:pt x="14102" y="6821"/>
                    <a:pt x="9474" y="6821"/>
                    <a:pt x="9474" y="6821"/>
                  </a:cubicBezTo>
                  <a:cubicBezTo>
                    <a:pt x="10245" y="6821"/>
                    <a:pt x="13331" y="5684"/>
                    <a:pt x="10245" y="4547"/>
                  </a:cubicBezTo>
                  <a:cubicBezTo>
                    <a:pt x="9474" y="4547"/>
                    <a:pt x="8702" y="4547"/>
                    <a:pt x="7931" y="3410"/>
                  </a:cubicBezTo>
                  <a:cubicBezTo>
                    <a:pt x="6388" y="2274"/>
                    <a:pt x="7931" y="2274"/>
                    <a:pt x="7931" y="1137"/>
                  </a:cubicBezTo>
                  <a:cubicBezTo>
                    <a:pt x="7159" y="1137"/>
                    <a:pt x="4845" y="2274"/>
                    <a:pt x="4845" y="2274"/>
                  </a:cubicBezTo>
                  <a:cubicBezTo>
                    <a:pt x="4074" y="1137"/>
                    <a:pt x="9474" y="0"/>
                    <a:pt x="9474" y="0"/>
                  </a:cubicBezTo>
                  <a:cubicBezTo>
                    <a:pt x="9474" y="0"/>
                    <a:pt x="8702" y="1137"/>
                    <a:pt x="8702" y="1137"/>
                  </a:cubicBezTo>
                  <a:cubicBezTo>
                    <a:pt x="7931" y="2274"/>
                    <a:pt x="10245" y="2274"/>
                    <a:pt x="11016" y="2274"/>
                  </a:cubicBezTo>
                  <a:cubicBezTo>
                    <a:pt x="13331" y="3410"/>
                    <a:pt x="14102" y="3410"/>
                    <a:pt x="15645" y="1137"/>
                  </a:cubicBezTo>
                  <a:cubicBezTo>
                    <a:pt x="17959" y="-1137"/>
                    <a:pt x="20274" y="5684"/>
                    <a:pt x="19502" y="7958"/>
                  </a:cubicBezTo>
                  <a:cubicBezTo>
                    <a:pt x="19502" y="10231"/>
                    <a:pt x="19502" y="11368"/>
                    <a:pt x="20274" y="12505"/>
                  </a:cubicBezTo>
                  <a:cubicBezTo>
                    <a:pt x="21045" y="14779"/>
                    <a:pt x="21045" y="15916"/>
                    <a:pt x="19502" y="14779"/>
                  </a:cubicBezTo>
                  <a:cubicBezTo>
                    <a:pt x="17959" y="12505"/>
                    <a:pt x="18731" y="17052"/>
                    <a:pt x="19502" y="18189"/>
                  </a:cubicBezTo>
                  <a:cubicBezTo>
                    <a:pt x="20274" y="19326"/>
                    <a:pt x="17188" y="20463"/>
                    <a:pt x="16416" y="20463"/>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714" name="Shape 714"/>
            <p:cNvSpPr/>
            <p:nvPr/>
          </p:nvSpPr>
          <p:spPr>
            <a:xfrm>
              <a:off x="2575548" y="738848"/>
              <a:ext cx="52129" cy="23091"/>
            </a:xfrm>
            <a:custGeom>
              <a:avLst/>
              <a:gdLst/>
              <a:ahLst/>
              <a:cxnLst>
                <a:cxn ang="0">
                  <a:pos x="wd2" y="hd2"/>
                </a:cxn>
                <a:cxn ang="5400000">
                  <a:pos x="wd2" y="hd2"/>
                </a:cxn>
                <a:cxn ang="10800000">
                  <a:pos x="wd2" y="hd2"/>
                </a:cxn>
                <a:cxn ang="16200000">
                  <a:pos x="wd2" y="hd2"/>
                </a:cxn>
              </a:cxnLst>
              <a:rect l="0" t="0" r="r" b="b"/>
              <a:pathLst>
                <a:path w="15878" h="21600" extrusionOk="0">
                  <a:moveTo>
                    <a:pt x="376" y="21600"/>
                  </a:moveTo>
                  <a:cubicBezTo>
                    <a:pt x="7576" y="14400"/>
                    <a:pt x="19576" y="0"/>
                    <a:pt x="14776" y="0"/>
                  </a:cubicBezTo>
                  <a:cubicBezTo>
                    <a:pt x="7576" y="0"/>
                    <a:pt x="-2024" y="21600"/>
                    <a:pt x="376" y="2160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715" name="Shape 715"/>
            <p:cNvSpPr/>
            <p:nvPr/>
          </p:nvSpPr>
          <p:spPr>
            <a:xfrm>
              <a:off x="2559428" y="730191"/>
              <a:ext cx="46606" cy="17318"/>
            </a:xfrm>
            <a:custGeom>
              <a:avLst/>
              <a:gdLst/>
              <a:ahLst/>
              <a:cxnLst>
                <a:cxn ang="0">
                  <a:pos x="wd2" y="hd2"/>
                </a:cxn>
                <a:cxn ang="5400000">
                  <a:pos x="wd2" y="hd2"/>
                </a:cxn>
                <a:cxn ang="10800000">
                  <a:pos x="wd2" y="hd2"/>
                </a:cxn>
                <a:cxn ang="16200000">
                  <a:pos x="wd2" y="hd2"/>
                </a:cxn>
              </a:cxnLst>
              <a:rect l="0" t="0" r="r" b="b"/>
              <a:pathLst>
                <a:path w="15380" h="21600" extrusionOk="0">
                  <a:moveTo>
                    <a:pt x="426" y="21600"/>
                  </a:moveTo>
                  <a:cubicBezTo>
                    <a:pt x="-2274" y="21600"/>
                    <a:pt x="8526" y="0"/>
                    <a:pt x="13926" y="0"/>
                  </a:cubicBezTo>
                  <a:cubicBezTo>
                    <a:pt x="19326" y="0"/>
                    <a:pt x="8526" y="21600"/>
                    <a:pt x="426" y="2160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716" name="Shape 716"/>
            <p:cNvSpPr/>
            <p:nvPr/>
          </p:nvSpPr>
          <p:spPr>
            <a:xfrm>
              <a:off x="2534008" y="710512"/>
              <a:ext cx="67623" cy="25503"/>
            </a:xfrm>
            <a:custGeom>
              <a:avLst/>
              <a:gdLst/>
              <a:ahLst/>
              <a:cxnLst>
                <a:cxn ang="0">
                  <a:pos x="wd2" y="hd2"/>
                </a:cxn>
                <a:cxn ang="5400000">
                  <a:pos x="wd2" y="hd2"/>
                </a:cxn>
                <a:cxn ang="10800000">
                  <a:pos x="wd2" y="hd2"/>
                </a:cxn>
                <a:cxn ang="16200000">
                  <a:pos x="wd2" y="hd2"/>
                </a:cxn>
              </a:cxnLst>
              <a:rect l="0" t="0" r="r" b="b"/>
              <a:pathLst>
                <a:path w="17851" h="12724" extrusionOk="0">
                  <a:moveTo>
                    <a:pt x="571" y="9817"/>
                  </a:moveTo>
                  <a:cubicBezTo>
                    <a:pt x="-3749" y="5497"/>
                    <a:pt x="17851" y="-3143"/>
                    <a:pt x="17851" y="1177"/>
                  </a:cubicBezTo>
                  <a:cubicBezTo>
                    <a:pt x="17851" y="5497"/>
                    <a:pt x="9211" y="18457"/>
                    <a:pt x="571" y="9817"/>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717" name="Shape 717"/>
            <p:cNvSpPr/>
            <p:nvPr/>
          </p:nvSpPr>
          <p:spPr>
            <a:xfrm>
              <a:off x="2527992" y="674653"/>
              <a:ext cx="57276" cy="38225"/>
            </a:xfrm>
            <a:custGeom>
              <a:avLst/>
              <a:gdLst/>
              <a:ahLst/>
              <a:cxnLst>
                <a:cxn ang="0">
                  <a:pos x="wd2" y="hd2"/>
                </a:cxn>
                <a:cxn ang="5400000">
                  <a:pos x="wd2" y="hd2"/>
                </a:cxn>
                <a:cxn ang="10800000">
                  <a:pos x="wd2" y="hd2"/>
                </a:cxn>
                <a:cxn ang="16200000">
                  <a:pos x="wd2" y="hd2"/>
                </a:cxn>
              </a:cxnLst>
              <a:rect l="0" t="0" r="r" b="b"/>
              <a:pathLst>
                <a:path w="21600" h="19069" extrusionOk="0">
                  <a:moveTo>
                    <a:pt x="3086" y="19069"/>
                  </a:moveTo>
                  <a:cubicBezTo>
                    <a:pt x="0" y="14749"/>
                    <a:pt x="0" y="6109"/>
                    <a:pt x="0" y="1789"/>
                  </a:cubicBezTo>
                  <a:cubicBezTo>
                    <a:pt x="3086" y="-2531"/>
                    <a:pt x="9257" y="1789"/>
                    <a:pt x="12343" y="6109"/>
                  </a:cubicBezTo>
                  <a:cubicBezTo>
                    <a:pt x="12343" y="6109"/>
                    <a:pt x="21600" y="10429"/>
                    <a:pt x="21600" y="14749"/>
                  </a:cubicBezTo>
                  <a:cubicBezTo>
                    <a:pt x="21600" y="14749"/>
                    <a:pt x="6171" y="19069"/>
                    <a:pt x="3086" y="19069"/>
                  </a:cubicBezTo>
                  <a:cubicBezTo>
                    <a:pt x="0" y="14749"/>
                    <a:pt x="12343" y="19069"/>
                    <a:pt x="3086" y="19069"/>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718" name="Shape 718"/>
            <p:cNvSpPr/>
            <p:nvPr/>
          </p:nvSpPr>
          <p:spPr>
            <a:xfrm>
              <a:off x="2466205" y="576257"/>
              <a:ext cx="56933" cy="59664"/>
            </a:xfrm>
            <a:custGeom>
              <a:avLst/>
              <a:gdLst/>
              <a:ahLst/>
              <a:cxnLst>
                <a:cxn ang="0">
                  <a:pos x="wd2" y="hd2"/>
                </a:cxn>
                <a:cxn ang="5400000">
                  <a:pos x="wd2" y="hd2"/>
                </a:cxn>
                <a:cxn ang="10800000">
                  <a:pos x="wd2" y="hd2"/>
                </a:cxn>
                <a:cxn ang="16200000">
                  <a:pos x="wd2" y="hd2"/>
                </a:cxn>
              </a:cxnLst>
              <a:rect l="0" t="0" r="r" b="b"/>
              <a:pathLst>
                <a:path w="12882" h="17173" extrusionOk="0">
                  <a:moveTo>
                    <a:pt x="10485" y="16987"/>
                  </a:moveTo>
                  <a:cubicBezTo>
                    <a:pt x="6885" y="19387"/>
                    <a:pt x="-3915" y="-2213"/>
                    <a:pt x="1485" y="187"/>
                  </a:cubicBezTo>
                  <a:cubicBezTo>
                    <a:pt x="6885" y="4987"/>
                    <a:pt x="17685" y="16987"/>
                    <a:pt x="10485" y="16987"/>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719" name="Shape 719"/>
            <p:cNvSpPr/>
            <p:nvPr/>
          </p:nvSpPr>
          <p:spPr>
            <a:xfrm>
              <a:off x="2612455" y="566142"/>
              <a:ext cx="53447" cy="14671"/>
            </a:xfrm>
            <a:custGeom>
              <a:avLst/>
              <a:gdLst/>
              <a:ahLst/>
              <a:cxnLst>
                <a:cxn ang="0">
                  <a:pos x="wd2" y="hd2"/>
                </a:cxn>
                <a:cxn ang="5400000">
                  <a:pos x="wd2" y="hd2"/>
                </a:cxn>
                <a:cxn ang="10800000">
                  <a:pos x="wd2" y="hd2"/>
                </a:cxn>
                <a:cxn ang="16200000">
                  <a:pos x="wd2" y="hd2"/>
                </a:cxn>
              </a:cxnLst>
              <a:rect l="0" t="0" r="r" b="b"/>
              <a:pathLst>
                <a:path w="16279" h="12198" extrusionOk="0">
                  <a:moveTo>
                    <a:pt x="1504" y="2016"/>
                  </a:moveTo>
                  <a:cubicBezTo>
                    <a:pt x="8704" y="-5184"/>
                    <a:pt x="18304" y="9216"/>
                    <a:pt x="15904" y="9216"/>
                  </a:cubicBezTo>
                  <a:cubicBezTo>
                    <a:pt x="3904" y="16416"/>
                    <a:pt x="-3296" y="9216"/>
                    <a:pt x="1504" y="2016"/>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720" name="Shape 720"/>
            <p:cNvSpPr/>
            <p:nvPr/>
          </p:nvSpPr>
          <p:spPr>
            <a:xfrm>
              <a:off x="2483264" y="429243"/>
              <a:ext cx="259261" cy="145619"/>
            </a:xfrm>
            <a:custGeom>
              <a:avLst/>
              <a:gdLst/>
              <a:ahLst/>
              <a:cxnLst>
                <a:cxn ang="0">
                  <a:pos x="wd2" y="hd2"/>
                </a:cxn>
                <a:cxn ang="5400000">
                  <a:pos x="wd2" y="hd2"/>
                </a:cxn>
                <a:cxn ang="10800000">
                  <a:pos x="wd2" y="hd2"/>
                </a:cxn>
                <a:cxn ang="16200000">
                  <a:pos x="wd2" y="hd2"/>
                </a:cxn>
              </a:cxnLst>
              <a:rect l="0" t="0" r="r" b="b"/>
              <a:pathLst>
                <a:path w="19556" h="19461" extrusionOk="0">
                  <a:moveTo>
                    <a:pt x="15442" y="18660"/>
                  </a:moveTo>
                  <a:cubicBezTo>
                    <a:pt x="14842" y="18660"/>
                    <a:pt x="14842" y="17523"/>
                    <a:pt x="14842" y="16387"/>
                  </a:cubicBezTo>
                  <a:cubicBezTo>
                    <a:pt x="14242" y="15250"/>
                    <a:pt x="12442" y="14113"/>
                    <a:pt x="11842" y="14113"/>
                  </a:cubicBezTo>
                  <a:cubicBezTo>
                    <a:pt x="11242" y="14113"/>
                    <a:pt x="7042" y="16387"/>
                    <a:pt x="7042" y="15250"/>
                  </a:cubicBezTo>
                  <a:cubicBezTo>
                    <a:pt x="7042" y="15250"/>
                    <a:pt x="9442" y="12976"/>
                    <a:pt x="9442" y="12976"/>
                  </a:cubicBezTo>
                  <a:cubicBezTo>
                    <a:pt x="7642" y="11839"/>
                    <a:pt x="5242" y="15250"/>
                    <a:pt x="3442" y="12976"/>
                  </a:cubicBezTo>
                  <a:cubicBezTo>
                    <a:pt x="-158" y="9566"/>
                    <a:pt x="6442" y="10702"/>
                    <a:pt x="6442" y="10702"/>
                  </a:cubicBezTo>
                  <a:cubicBezTo>
                    <a:pt x="6442" y="10702"/>
                    <a:pt x="5842" y="9566"/>
                    <a:pt x="5842" y="9566"/>
                  </a:cubicBezTo>
                  <a:cubicBezTo>
                    <a:pt x="5842" y="9566"/>
                    <a:pt x="6442" y="8429"/>
                    <a:pt x="6442" y="8429"/>
                  </a:cubicBezTo>
                  <a:cubicBezTo>
                    <a:pt x="7042" y="7292"/>
                    <a:pt x="5242" y="8429"/>
                    <a:pt x="5242" y="8429"/>
                  </a:cubicBezTo>
                  <a:cubicBezTo>
                    <a:pt x="4642" y="7292"/>
                    <a:pt x="5842" y="6155"/>
                    <a:pt x="4642" y="6155"/>
                  </a:cubicBezTo>
                  <a:cubicBezTo>
                    <a:pt x="4042" y="6155"/>
                    <a:pt x="2842" y="7292"/>
                    <a:pt x="2242" y="6155"/>
                  </a:cubicBezTo>
                  <a:cubicBezTo>
                    <a:pt x="2242" y="5018"/>
                    <a:pt x="1042" y="6155"/>
                    <a:pt x="442" y="5018"/>
                  </a:cubicBezTo>
                  <a:cubicBezTo>
                    <a:pt x="-1358" y="-666"/>
                    <a:pt x="2842" y="1608"/>
                    <a:pt x="4042" y="1608"/>
                  </a:cubicBezTo>
                  <a:cubicBezTo>
                    <a:pt x="5242" y="471"/>
                    <a:pt x="7042" y="-666"/>
                    <a:pt x="8242" y="471"/>
                  </a:cubicBezTo>
                  <a:cubicBezTo>
                    <a:pt x="10042" y="1608"/>
                    <a:pt x="7042" y="7292"/>
                    <a:pt x="9442" y="5018"/>
                  </a:cubicBezTo>
                  <a:cubicBezTo>
                    <a:pt x="10042" y="5018"/>
                    <a:pt x="11242" y="2745"/>
                    <a:pt x="11842" y="3881"/>
                  </a:cubicBezTo>
                  <a:cubicBezTo>
                    <a:pt x="12442" y="5018"/>
                    <a:pt x="13042" y="7292"/>
                    <a:pt x="13642" y="7292"/>
                  </a:cubicBezTo>
                  <a:cubicBezTo>
                    <a:pt x="14242" y="7292"/>
                    <a:pt x="16042" y="6155"/>
                    <a:pt x="16642" y="7292"/>
                  </a:cubicBezTo>
                  <a:cubicBezTo>
                    <a:pt x="17842" y="8429"/>
                    <a:pt x="17842" y="11839"/>
                    <a:pt x="18442" y="12976"/>
                  </a:cubicBezTo>
                  <a:cubicBezTo>
                    <a:pt x="19042" y="15250"/>
                    <a:pt x="20242" y="16387"/>
                    <a:pt x="19042" y="17523"/>
                  </a:cubicBezTo>
                  <a:cubicBezTo>
                    <a:pt x="18442" y="19797"/>
                    <a:pt x="16642" y="19797"/>
                    <a:pt x="15442" y="18660"/>
                  </a:cubicBezTo>
                  <a:cubicBezTo>
                    <a:pt x="14842" y="17523"/>
                    <a:pt x="17242" y="20934"/>
                    <a:pt x="15442" y="1866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721" name="Shape 721"/>
            <p:cNvSpPr/>
            <p:nvPr/>
          </p:nvSpPr>
          <p:spPr>
            <a:xfrm>
              <a:off x="2700327" y="354213"/>
              <a:ext cx="64189" cy="35416"/>
            </a:xfrm>
            <a:custGeom>
              <a:avLst/>
              <a:gdLst/>
              <a:ahLst/>
              <a:cxnLst>
                <a:cxn ang="0">
                  <a:pos x="wd2" y="hd2"/>
                </a:cxn>
                <a:cxn ang="5400000">
                  <a:pos x="wd2" y="hd2"/>
                </a:cxn>
                <a:cxn ang="10800000">
                  <a:pos x="wd2" y="hd2"/>
                </a:cxn>
                <a:cxn ang="16200000">
                  <a:pos x="wd2" y="hd2"/>
                </a:cxn>
              </a:cxnLst>
              <a:rect l="0" t="0" r="r" b="b"/>
              <a:pathLst>
                <a:path w="15886" h="17670" extrusionOk="0">
                  <a:moveTo>
                    <a:pt x="12881" y="17670"/>
                  </a:moveTo>
                  <a:cubicBezTo>
                    <a:pt x="8954" y="17670"/>
                    <a:pt x="8954" y="13350"/>
                    <a:pt x="5027" y="13350"/>
                  </a:cubicBezTo>
                  <a:cubicBezTo>
                    <a:pt x="5027" y="13350"/>
                    <a:pt x="-2828" y="13350"/>
                    <a:pt x="1099" y="9030"/>
                  </a:cubicBezTo>
                  <a:cubicBezTo>
                    <a:pt x="3063" y="390"/>
                    <a:pt x="8954" y="-3930"/>
                    <a:pt x="10917" y="4710"/>
                  </a:cubicBezTo>
                  <a:cubicBezTo>
                    <a:pt x="14845" y="9030"/>
                    <a:pt x="18772" y="17670"/>
                    <a:pt x="12881" y="1767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722" name="Shape 722"/>
            <p:cNvSpPr/>
            <p:nvPr/>
          </p:nvSpPr>
          <p:spPr>
            <a:xfrm>
              <a:off x="2767861" y="486793"/>
              <a:ext cx="146446" cy="90434"/>
            </a:xfrm>
            <a:custGeom>
              <a:avLst/>
              <a:gdLst/>
              <a:ahLst/>
              <a:cxnLst>
                <a:cxn ang="0">
                  <a:pos x="wd2" y="hd2"/>
                </a:cxn>
                <a:cxn ang="5400000">
                  <a:pos x="wd2" y="hd2"/>
                </a:cxn>
                <a:cxn ang="10800000">
                  <a:pos x="wd2" y="hd2"/>
                </a:cxn>
                <a:cxn ang="16200000">
                  <a:pos x="wd2" y="hd2"/>
                </a:cxn>
              </a:cxnLst>
              <a:rect l="0" t="0" r="r" b="b"/>
              <a:pathLst>
                <a:path w="19657" h="20509" extrusionOk="0">
                  <a:moveTo>
                    <a:pt x="7560" y="12654"/>
                  </a:moveTo>
                  <a:cubicBezTo>
                    <a:pt x="5400" y="12654"/>
                    <a:pt x="3240" y="10691"/>
                    <a:pt x="2160" y="8727"/>
                  </a:cubicBezTo>
                  <a:cubicBezTo>
                    <a:pt x="-1080" y="6764"/>
                    <a:pt x="3240" y="4800"/>
                    <a:pt x="3240" y="4800"/>
                  </a:cubicBezTo>
                  <a:cubicBezTo>
                    <a:pt x="3240" y="2836"/>
                    <a:pt x="1080" y="873"/>
                    <a:pt x="0" y="873"/>
                  </a:cubicBezTo>
                  <a:cubicBezTo>
                    <a:pt x="0" y="-1091"/>
                    <a:pt x="5400" y="873"/>
                    <a:pt x="5400" y="873"/>
                  </a:cubicBezTo>
                  <a:cubicBezTo>
                    <a:pt x="7560" y="873"/>
                    <a:pt x="9720" y="2836"/>
                    <a:pt x="11880" y="4800"/>
                  </a:cubicBezTo>
                  <a:cubicBezTo>
                    <a:pt x="14040" y="4800"/>
                    <a:pt x="15120" y="4800"/>
                    <a:pt x="16200" y="4800"/>
                  </a:cubicBezTo>
                  <a:cubicBezTo>
                    <a:pt x="17280" y="4800"/>
                    <a:pt x="20520" y="6764"/>
                    <a:pt x="19440" y="6764"/>
                  </a:cubicBezTo>
                  <a:cubicBezTo>
                    <a:pt x="17280" y="10691"/>
                    <a:pt x="16200" y="8727"/>
                    <a:pt x="18360" y="14618"/>
                  </a:cubicBezTo>
                  <a:cubicBezTo>
                    <a:pt x="19440" y="16582"/>
                    <a:pt x="16200" y="16582"/>
                    <a:pt x="15120" y="18545"/>
                  </a:cubicBezTo>
                  <a:cubicBezTo>
                    <a:pt x="12960" y="18545"/>
                    <a:pt x="10800" y="20509"/>
                    <a:pt x="8640" y="20509"/>
                  </a:cubicBezTo>
                  <a:cubicBezTo>
                    <a:pt x="7560" y="18545"/>
                    <a:pt x="3240" y="16582"/>
                    <a:pt x="3240" y="14618"/>
                  </a:cubicBezTo>
                  <a:cubicBezTo>
                    <a:pt x="3240" y="14618"/>
                    <a:pt x="9720" y="12654"/>
                    <a:pt x="7560" y="12654"/>
                  </a:cubicBezTo>
                  <a:cubicBezTo>
                    <a:pt x="4320" y="10691"/>
                    <a:pt x="9720" y="12654"/>
                    <a:pt x="7560" y="12654"/>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723" name="Shape 723"/>
            <p:cNvSpPr/>
            <p:nvPr/>
          </p:nvSpPr>
          <p:spPr>
            <a:xfrm>
              <a:off x="2859186" y="573375"/>
              <a:ext cx="121110" cy="38486"/>
            </a:xfrm>
            <a:custGeom>
              <a:avLst/>
              <a:gdLst/>
              <a:ahLst/>
              <a:cxnLst>
                <a:cxn ang="0">
                  <a:pos x="wd2" y="hd2"/>
                </a:cxn>
                <a:cxn ang="5400000">
                  <a:pos x="wd2" y="hd2"/>
                </a:cxn>
                <a:cxn ang="10800000">
                  <a:pos x="wd2" y="hd2"/>
                </a:cxn>
                <a:cxn ang="16200000">
                  <a:pos x="wd2" y="hd2"/>
                </a:cxn>
              </a:cxnLst>
              <a:rect l="0" t="0" r="r" b="b"/>
              <a:pathLst>
                <a:path w="18446" h="19200" extrusionOk="0">
                  <a:moveTo>
                    <a:pt x="15374" y="19200"/>
                  </a:moveTo>
                  <a:cubicBezTo>
                    <a:pt x="15374" y="14880"/>
                    <a:pt x="20174" y="6240"/>
                    <a:pt x="17774" y="6240"/>
                  </a:cubicBezTo>
                  <a:cubicBezTo>
                    <a:pt x="16574" y="1920"/>
                    <a:pt x="15374" y="1920"/>
                    <a:pt x="14174" y="1920"/>
                  </a:cubicBezTo>
                  <a:cubicBezTo>
                    <a:pt x="10574" y="1920"/>
                    <a:pt x="5774" y="-2400"/>
                    <a:pt x="2174" y="1920"/>
                  </a:cubicBezTo>
                  <a:cubicBezTo>
                    <a:pt x="-1426" y="1920"/>
                    <a:pt x="-226" y="14880"/>
                    <a:pt x="3374" y="14880"/>
                  </a:cubicBezTo>
                  <a:cubicBezTo>
                    <a:pt x="6974" y="14880"/>
                    <a:pt x="11774" y="19200"/>
                    <a:pt x="15374" y="19200"/>
                  </a:cubicBezTo>
                  <a:cubicBezTo>
                    <a:pt x="17774" y="14880"/>
                    <a:pt x="12974" y="19200"/>
                    <a:pt x="15374" y="1920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724" name="Shape 724"/>
            <p:cNvSpPr/>
            <p:nvPr/>
          </p:nvSpPr>
          <p:spPr>
            <a:xfrm>
              <a:off x="2848826" y="766747"/>
              <a:ext cx="119266" cy="88270"/>
            </a:xfrm>
            <a:custGeom>
              <a:avLst/>
              <a:gdLst/>
              <a:ahLst/>
              <a:cxnLst>
                <a:cxn ang="0">
                  <a:pos x="wd2" y="hd2"/>
                </a:cxn>
                <a:cxn ang="5400000">
                  <a:pos x="wd2" y="hd2"/>
                </a:cxn>
                <a:cxn ang="10800000">
                  <a:pos x="wd2" y="hd2"/>
                </a:cxn>
                <a:cxn ang="16200000">
                  <a:pos x="wd2" y="hd2"/>
                </a:cxn>
              </a:cxnLst>
              <a:rect l="0" t="0" r="r" b="b"/>
              <a:pathLst>
                <a:path w="19277" h="20018" extrusionOk="0">
                  <a:moveTo>
                    <a:pt x="7732" y="873"/>
                  </a:moveTo>
                  <a:cubicBezTo>
                    <a:pt x="5191" y="-1091"/>
                    <a:pt x="1379" y="6764"/>
                    <a:pt x="109" y="10691"/>
                  </a:cubicBezTo>
                  <a:cubicBezTo>
                    <a:pt x="-1162" y="14618"/>
                    <a:pt x="9003" y="18545"/>
                    <a:pt x="11544" y="18545"/>
                  </a:cubicBezTo>
                  <a:cubicBezTo>
                    <a:pt x="12814" y="20509"/>
                    <a:pt x="16626" y="20509"/>
                    <a:pt x="17897" y="18545"/>
                  </a:cubicBezTo>
                  <a:cubicBezTo>
                    <a:pt x="19167" y="18545"/>
                    <a:pt x="17897" y="16582"/>
                    <a:pt x="17897" y="14618"/>
                  </a:cubicBezTo>
                  <a:cubicBezTo>
                    <a:pt x="17897" y="12654"/>
                    <a:pt x="17897" y="10691"/>
                    <a:pt x="19167" y="10691"/>
                  </a:cubicBezTo>
                  <a:cubicBezTo>
                    <a:pt x="20438" y="6764"/>
                    <a:pt x="10273" y="873"/>
                    <a:pt x="7732" y="873"/>
                  </a:cubicBezTo>
                  <a:cubicBezTo>
                    <a:pt x="5191" y="-1091"/>
                    <a:pt x="9003" y="873"/>
                    <a:pt x="7732" y="873"/>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725" name="Shape 725"/>
            <p:cNvSpPr/>
            <p:nvPr/>
          </p:nvSpPr>
          <p:spPr>
            <a:xfrm>
              <a:off x="2909337" y="744390"/>
              <a:ext cx="21807" cy="12007"/>
            </a:xfrm>
            <a:custGeom>
              <a:avLst/>
              <a:gdLst/>
              <a:ahLst/>
              <a:cxnLst>
                <a:cxn ang="0">
                  <a:pos x="wd2" y="hd2"/>
                </a:cxn>
                <a:cxn ang="5400000">
                  <a:pos x="wd2" y="hd2"/>
                </a:cxn>
                <a:cxn ang="10800000">
                  <a:pos x="wd2" y="hd2"/>
                </a:cxn>
                <a:cxn ang="16200000">
                  <a:pos x="wd2" y="hd2"/>
                </a:cxn>
              </a:cxnLst>
              <a:rect l="0" t="0" r="r" b="b"/>
              <a:pathLst>
                <a:path w="14390" h="11232" extrusionOk="0">
                  <a:moveTo>
                    <a:pt x="12918" y="9216"/>
                  </a:moveTo>
                  <a:cubicBezTo>
                    <a:pt x="2118" y="16416"/>
                    <a:pt x="-3282" y="2016"/>
                    <a:pt x="2118" y="2016"/>
                  </a:cubicBezTo>
                  <a:cubicBezTo>
                    <a:pt x="7518" y="-5184"/>
                    <a:pt x="18318" y="9216"/>
                    <a:pt x="12918" y="9216"/>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726" name="Shape 726"/>
            <p:cNvSpPr/>
            <p:nvPr/>
          </p:nvSpPr>
          <p:spPr>
            <a:xfrm>
              <a:off x="3054520" y="590425"/>
              <a:ext cx="65308" cy="42478"/>
            </a:xfrm>
            <a:custGeom>
              <a:avLst/>
              <a:gdLst/>
              <a:ahLst/>
              <a:cxnLst>
                <a:cxn ang="0">
                  <a:pos x="wd2" y="hd2"/>
                </a:cxn>
                <a:cxn ang="5400000">
                  <a:pos x="wd2" y="hd2"/>
                </a:cxn>
                <a:cxn ang="10800000">
                  <a:pos x="wd2" y="hd2"/>
                </a:cxn>
                <a:cxn ang="16200000">
                  <a:pos x="wd2" y="hd2"/>
                </a:cxn>
              </a:cxnLst>
              <a:rect l="0" t="0" r="r" b="b"/>
              <a:pathLst>
                <a:path w="19893" h="18700" extrusionOk="0">
                  <a:moveTo>
                    <a:pt x="693" y="16000"/>
                  </a:moveTo>
                  <a:cubicBezTo>
                    <a:pt x="693" y="16000"/>
                    <a:pt x="3093" y="5200"/>
                    <a:pt x="693" y="1600"/>
                  </a:cubicBezTo>
                  <a:cubicBezTo>
                    <a:pt x="693" y="-2000"/>
                    <a:pt x="7893" y="1600"/>
                    <a:pt x="10293" y="1600"/>
                  </a:cubicBezTo>
                  <a:cubicBezTo>
                    <a:pt x="12693" y="1600"/>
                    <a:pt x="19893" y="5200"/>
                    <a:pt x="19893" y="8800"/>
                  </a:cubicBezTo>
                  <a:cubicBezTo>
                    <a:pt x="17493" y="12400"/>
                    <a:pt x="12693" y="16000"/>
                    <a:pt x="10293" y="16000"/>
                  </a:cubicBezTo>
                  <a:cubicBezTo>
                    <a:pt x="5493" y="19600"/>
                    <a:pt x="5493" y="19600"/>
                    <a:pt x="693" y="16000"/>
                  </a:cubicBezTo>
                  <a:cubicBezTo>
                    <a:pt x="-1707" y="12400"/>
                    <a:pt x="3093" y="19600"/>
                    <a:pt x="693" y="1600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727" name="Shape 727"/>
            <p:cNvSpPr/>
            <p:nvPr/>
          </p:nvSpPr>
          <p:spPr>
            <a:xfrm>
              <a:off x="3089905" y="667811"/>
              <a:ext cx="16946" cy="21445"/>
            </a:xfrm>
            <a:custGeom>
              <a:avLst/>
              <a:gdLst/>
              <a:ahLst/>
              <a:cxnLst>
                <a:cxn ang="0">
                  <a:pos x="wd2" y="hd2"/>
                </a:cxn>
                <a:cxn ang="5400000">
                  <a:pos x="wd2" y="hd2"/>
                </a:cxn>
                <a:cxn ang="10800000">
                  <a:pos x="wd2" y="hd2"/>
                </a:cxn>
                <a:cxn ang="16200000">
                  <a:pos x="wd2" y="hd2"/>
                </a:cxn>
              </a:cxnLst>
              <a:rect l="0" t="0" r="r" b="b"/>
              <a:pathLst>
                <a:path w="14912" h="13374" extrusionOk="0">
                  <a:moveTo>
                    <a:pt x="11929" y="1102"/>
                  </a:moveTo>
                  <a:cubicBezTo>
                    <a:pt x="-2471" y="-4298"/>
                    <a:pt x="-2471" y="11902"/>
                    <a:pt x="4729" y="11902"/>
                  </a:cubicBezTo>
                  <a:cubicBezTo>
                    <a:pt x="11929" y="17302"/>
                    <a:pt x="19129" y="6502"/>
                    <a:pt x="11929" y="1102"/>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728" name="Shape 728"/>
            <p:cNvSpPr/>
            <p:nvPr/>
          </p:nvSpPr>
          <p:spPr>
            <a:xfrm>
              <a:off x="2825272" y="639953"/>
              <a:ext cx="689713" cy="225888"/>
            </a:xfrm>
            <a:custGeom>
              <a:avLst/>
              <a:gdLst/>
              <a:ahLst/>
              <a:cxnLst>
                <a:cxn ang="0">
                  <a:pos x="wd2" y="hd2"/>
                </a:cxn>
                <a:cxn ang="5400000">
                  <a:pos x="wd2" y="hd2"/>
                </a:cxn>
                <a:cxn ang="10800000">
                  <a:pos x="wd2" y="hd2"/>
                </a:cxn>
                <a:cxn ang="16200000">
                  <a:pos x="wd2" y="hd2"/>
                </a:cxn>
              </a:cxnLst>
              <a:rect l="0" t="0" r="r" b="b"/>
              <a:pathLst>
                <a:path w="20929" h="21131" extrusionOk="0">
                  <a:moveTo>
                    <a:pt x="4126" y="5131"/>
                  </a:moveTo>
                  <a:cubicBezTo>
                    <a:pt x="4369" y="5131"/>
                    <a:pt x="4854" y="3531"/>
                    <a:pt x="4611" y="2731"/>
                  </a:cubicBezTo>
                  <a:cubicBezTo>
                    <a:pt x="4369" y="1931"/>
                    <a:pt x="3883" y="1131"/>
                    <a:pt x="3640" y="1131"/>
                  </a:cubicBezTo>
                  <a:cubicBezTo>
                    <a:pt x="3398" y="1131"/>
                    <a:pt x="3155" y="1131"/>
                    <a:pt x="2912" y="1131"/>
                  </a:cubicBezTo>
                  <a:cubicBezTo>
                    <a:pt x="2184" y="331"/>
                    <a:pt x="1699" y="-469"/>
                    <a:pt x="971" y="331"/>
                  </a:cubicBezTo>
                  <a:cubicBezTo>
                    <a:pt x="0" y="1131"/>
                    <a:pt x="728" y="1131"/>
                    <a:pt x="971" y="1931"/>
                  </a:cubicBezTo>
                  <a:cubicBezTo>
                    <a:pt x="971" y="1931"/>
                    <a:pt x="0" y="1931"/>
                    <a:pt x="0" y="2731"/>
                  </a:cubicBezTo>
                  <a:cubicBezTo>
                    <a:pt x="0" y="3531"/>
                    <a:pt x="971" y="3531"/>
                    <a:pt x="1213" y="3531"/>
                  </a:cubicBezTo>
                  <a:cubicBezTo>
                    <a:pt x="1213" y="4331"/>
                    <a:pt x="1699" y="4331"/>
                    <a:pt x="1699" y="4331"/>
                  </a:cubicBezTo>
                  <a:cubicBezTo>
                    <a:pt x="1699" y="5131"/>
                    <a:pt x="1456" y="5131"/>
                    <a:pt x="1456" y="5131"/>
                  </a:cubicBezTo>
                  <a:cubicBezTo>
                    <a:pt x="2912" y="8331"/>
                    <a:pt x="5097" y="3531"/>
                    <a:pt x="5825" y="9931"/>
                  </a:cubicBezTo>
                  <a:cubicBezTo>
                    <a:pt x="5825" y="10731"/>
                    <a:pt x="6310" y="11531"/>
                    <a:pt x="6067" y="12331"/>
                  </a:cubicBezTo>
                  <a:cubicBezTo>
                    <a:pt x="5825" y="13931"/>
                    <a:pt x="5582" y="14731"/>
                    <a:pt x="5825" y="16331"/>
                  </a:cubicBezTo>
                  <a:cubicBezTo>
                    <a:pt x="5825" y="16331"/>
                    <a:pt x="6310" y="19531"/>
                    <a:pt x="6553" y="19531"/>
                  </a:cubicBezTo>
                  <a:cubicBezTo>
                    <a:pt x="6796" y="20331"/>
                    <a:pt x="7281" y="17931"/>
                    <a:pt x="7281" y="18731"/>
                  </a:cubicBezTo>
                  <a:cubicBezTo>
                    <a:pt x="7524" y="18731"/>
                    <a:pt x="7766" y="20331"/>
                    <a:pt x="8009" y="20331"/>
                  </a:cubicBezTo>
                  <a:cubicBezTo>
                    <a:pt x="8494" y="21131"/>
                    <a:pt x="8980" y="20331"/>
                    <a:pt x="9222" y="20331"/>
                  </a:cubicBezTo>
                  <a:cubicBezTo>
                    <a:pt x="9465" y="19531"/>
                    <a:pt x="9951" y="17931"/>
                    <a:pt x="10193" y="17931"/>
                  </a:cubicBezTo>
                  <a:cubicBezTo>
                    <a:pt x="10193" y="17931"/>
                    <a:pt x="10679" y="20331"/>
                    <a:pt x="10921" y="20331"/>
                  </a:cubicBezTo>
                  <a:cubicBezTo>
                    <a:pt x="11407" y="21131"/>
                    <a:pt x="12135" y="21131"/>
                    <a:pt x="12620" y="21131"/>
                  </a:cubicBezTo>
                  <a:cubicBezTo>
                    <a:pt x="13591" y="21131"/>
                    <a:pt x="14319" y="21131"/>
                    <a:pt x="15047" y="21131"/>
                  </a:cubicBezTo>
                  <a:cubicBezTo>
                    <a:pt x="15290" y="21131"/>
                    <a:pt x="15533" y="21131"/>
                    <a:pt x="15775" y="21131"/>
                  </a:cubicBezTo>
                  <a:cubicBezTo>
                    <a:pt x="16261" y="20331"/>
                    <a:pt x="16018" y="18731"/>
                    <a:pt x="16261" y="18731"/>
                  </a:cubicBezTo>
                  <a:cubicBezTo>
                    <a:pt x="16503" y="17931"/>
                    <a:pt x="16746" y="18731"/>
                    <a:pt x="16989" y="19531"/>
                  </a:cubicBezTo>
                  <a:cubicBezTo>
                    <a:pt x="17231" y="20331"/>
                    <a:pt x="17960" y="21131"/>
                    <a:pt x="18445" y="21131"/>
                  </a:cubicBezTo>
                  <a:cubicBezTo>
                    <a:pt x="18930" y="21131"/>
                    <a:pt x="19416" y="21131"/>
                    <a:pt x="19901" y="20331"/>
                  </a:cubicBezTo>
                  <a:cubicBezTo>
                    <a:pt x="20387" y="20331"/>
                    <a:pt x="20144" y="18731"/>
                    <a:pt x="20629" y="18731"/>
                  </a:cubicBezTo>
                  <a:cubicBezTo>
                    <a:pt x="20872" y="18731"/>
                    <a:pt x="21115" y="16331"/>
                    <a:pt x="20629" y="17131"/>
                  </a:cubicBezTo>
                  <a:cubicBezTo>
                    <a:pt x="20629" y="17131"/>
                    <a:pt x="20144" y="17131"/>
                    <a:pt x="19901" y="17131"/>
                  </a:cubicBezTo>
                  <a:cubicBezTo>
                    <a:pt x="19901" y="17131"/>
                    <a:pt x="21600" y="13931"/>
                    <a:pt x="20629" y="13131"/>
                  </a:cubicBezTo>
                  <a:cubicBezTo>
                    <a:pt x="20387" y="13131"/>
                    <a:pt x="19901" y="12331"/>
                    <a:pt x="19416" y="12331"/>
                  </a:cubicBezTo>
                  <a:cubicBezTo>
                    <a:pt x="18930" y="12331"/>
                    <a:pt x="19416" y="10731"/>
                    <a:pt x="18930" y="10731"/>
                  </a:cubicBezTo>
                  <a:cubicBezTo>
                    <a:pt x="18202" y="10731"/>
                    <a:pt x="17717" y="10731"/>
                    <a:pt x="16989" y="10731"/>
                  </a:cubicBezTo>
                  <a:cubicBezTo>
                    <a:pt x="16503" y="10731"/>
                    <a:pt x="16261" y="9931"/>
                    <a:pt x="15775" y="10731"/>
                  </a:cubicBezTo>
                  <a:cubicBezTo>
                    <a:pt x="15533" y="10731"/>
                    <a:pt x="13348" y="12331"/>
                    <a:pt x="13348" y="13131"/>
                  </a:cubicBezTo>
                  <a:cubicBezTo>
                    <a:pt x="13348" y="13131"/>
                    <a:pt x="13591" y="13131"/>
                    <a:pt x="13591" y="13931"/>
                  </a:cubicBezTo>
                  <a:cubicBezTo>
                    <a:pt x="13591" y="13931"/>
                    <a:pt x="12863" y="13931"/>
                    <a:pt x="12620" y="13931"/>
                  </a:cubicBezTo>
                  <a:cubicBezTo>
                    <a:pt x="12378" y="13931"/>
                    <a:pt x="12135" y="13131"/>
                    <a:pt x="11892" y="12331"/>
                  </a:cubicBezTo>
                  <a:cubicBezTo>
                    <a:pt x="11649" y="12331"/>
                    <a:pt x="11407" y="13131"/>
                    <a:pt x="11164" y="13131"/>
                  </a:cubicBezTo>
                  <a:cubicBezTo>
                    <a:pt x="10921" y="13131"/>
                    <a:pt x="10436" y="12331"/>
                    <a:pt x="10193" y="12331"/>
                  </a:cubicBezTo>
                  <a:cubicBezTo>
                    <a:pt x="9951" y="12331"/>
                    <a:pt x="10193" y="13931"/>
                    <a:pt x="9951" y="13931"/>
                  </a:cubicBezTo>
                  <a:cubicBezTo>
                    <a:pt x="9708" y="13931"/>
                    <a:pt x="9465" y="12331"/>
                    <a:pt x="9222" y="12331"/>
                  </a:cubicBezTo>
                  <a:cubicBezTo>
                    <a:pt x="8494" y="12331"/>
                    <a:pt x="9465" y="11531"/>
                    <a:pt x="9465" y="10731"/>
                  </a:cubicBezTo>
                  <a:cubicBezTo>
                    <a:pt x="9465" y="9931"/>
                    <a:pt x="8494" y="9131"/>
                    <a:pt x="8252" y="9131"/>
                  </a:cubicBezTo>
                  <a:cubicBezTo>
                    <a:pt x="8252" y="9131"/>
                    <a:pt x="7281" y="9931"/>
                    <a:pt x="7281" y="9931"/>
                  </a:cubicBezTo>
                  <a:cubicBezTo>
                    <a:pt x="7281" y="9131"/>
                    <a:pt x="7766" y="9131"/>
                    <a:pt x="7766" y="9131"/>
                  </a:cubicBezTo>
                  <a:cubicBezTo>
                    <a:pt x="7766" y="8331"/>
                    <a:pt x="6553" y="7531"/>
                    <a:pt x="6796" y="6731"/>
                  </a:cubicBezTo>
                  <a:cubicBezTo>
                    <a:pt x="6796" y="6731"/>
                    <a:pt x="9222" y="7531"/>
                    <a:pt x="9222" y="7531"/>
                  </a:cubicBezTo>
                  <a:cubicBezTo>
                    <a:pt x="9222" y="6731"/>
                    <a:pt x="8252" y="5931"/>
                    <a:pt x="8009" y="5131"/>
                  </a:cubicBezTo>
                  <a:cubicBezTo>
                    <a:pt x="7766" y="5131"/>
                    <a:pt x="7281" y="5131"/>
                    <a:pt x="6796" y="5131"/>
                  </a:cubicBezTo>
                  <a:cubicBezTo>
                    <a:pt x="7038" y="5131"/>
                    <a:pt x="7524" y="5131"/>
                    <a:pt x="7766" y="4331"/>
                  </a:cubicBezTo>
                  <a:cubicBezTo>
                    <a:pt x="7766" y="3531"/>
                    <a:pt x="6553" y="3531"/>
                    <a:pt x="6553" y="3531"/>
                  </a:cubicBezTo>
                  <a:cubicBezTo>
                    <a:pt x="5582" y="3531"/>
                    <a:pt x="5097" y="4331"/>
                    <a:pt x="4126" y="5131"/>
                  </a:cubicBezTo>
                  <a:cubicBezTo>
                    <a:pt x="4126" y="5131"/>
                    <a:pt x="4369" y="5131"/>
                    <a:pt x="4126" y="5131"/>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729" name="Shape 729"/>
            <p:cNvSpPr/>
            <p:nvPr/>
          </p:nvSpPr>
          <p:spPr>
            <a:xfrm>
              <a:off x="2841639" y="236662"/>
              <a:ext cx="464900" cy="306088"/>
            </a:xfrm>
            <a:custGeom>
              <a:avLst/>
              <a:gdLst/>
              <a:ahLst/>
              <a:cxnLst>
                <a:cxn ang="0">
                  <a:pos x="wd2" y="hd2"/>
                </a:cxn>
                <a:cxn ang="5400000">
                  <a:pos x="wd2" y="hd2"/>
                </a:cxn>
                <a:cxn ang="10800000">
                  <a:pos x="wd2" y="hd2"/>
                </a:cxn>
                <a:cxn ang="16200000">
                  <a:pos x="wd2" y="hd2"/>
                </a:cxn>
              </a:cxnLst>
              <a:rect l="0" t="0" r="r" b="b"/>
              <a:pathLst>
                <a:path w="21282" h="21016" extrusionOk="0">
                  <a:moveTo>
                    <a:pt x="21234" y="14011"/>
                  </a:moveTo>
                  <a:cubicBezTo>
                    <a:pt x="21234" y="12843"/>
                    <a:pt x="20502" y="12843"/>
                    <a:pt x="20136" y="12259"/>
                  </a:cubicBezTo>
                  <a:cubicBezTo>
                    <a:pt x="19769" y="11676"/>
                    <a:pt x="19403" y="12843"/>
                    <a:pt x="19037" y="12259"/>
                  </a:cubicBezTo>
                  <a:cubicBezTo>
                    <a:pt x="18305" y="11092"/>
                    <a:pt x="17573" y="12259"/>
                    <a:pt x="16841" y="11676"/>
                  </a:cubicBezTo>
                  <a:cubicBezTo>
                    <a:pt x="16841" y="11676"/>
                    <a:pt x="17573" y="11092"/>
                    <a:pt x="17573" y="10508"/>
                  </a:cubicBezTo>
                  <a:cubicBezTo>
                    <a:pt x="17573" y="10508"/>
                    <a:pt x="16841" y="10508"/>
                    <a:pt x="16841" y="10508"/>
                  </a:cubicBezTo>
                  <a:cubicBezTo>
                    <a:pt x="16841" y="9924"/>
                    <a:pt x="17207" y="9924"/>
                    <a:pt x="17207" y="9341"/>
                  </a:cubicBezTo>
                  <a:cubicBezTo>
                    <a:pt x="17207" y="8757"/>
                    <a:pt x="16108" y="9341"/>
                    <a:pt x="16108" y="8757"/>
                  </a:cubicBezTo>
                  <a:cubicBezTo>
                    <a:pt x="15742" y="8757"/>
                    <a:pt x="16475" y="8173"/>
                    <a:pt x="16475" y="8173"/>
                  </a:cubicBezTo>
                  <a:cubicBezTo>
                    <a:pt x="16841" y="7589"/>
                    <a:pt x="16108" y="7005"/>
                    <a:pt x="16108" y="6422"/>
                  </a:cubicBezTo>
                  <a:cubicBezTo>
                    <a:pt x="15742" y="5838"/>
                    <a:pt x="13912" y="6422"/>
                    <a:pt x="13912" y="6422"/>
                  </a:cubicBezTo>
                  <a:cubicBezTo>
                    <a:pt x="13912" y="7005"/>
                    <a:pt x="15742" y="8173"/>
                    <a:pt x="15742" y="8757"/>
                  </a:cubicBezTo>
                  <a:cubicBezTo>
                    <a:pt x="15376" y="9341"/>
                    <a:pt x="14278" y="8173"/>
                    <a:pt x="13912" y="7589"/>
                  </a:cubicBezTo>
                  <a:cubicBezTo>
                    <a:pt x="13180" y="7005"/>
                    <a:pt x="14278" y="5838"/>
                    <a:pt x="12814" y="5838"/>
                  </a:cubicBezTo>
                  <a:cubicBezTo>
                    <a:pt x="12081" y="5838"/>
                    <a:pt x="10983" y="5838"/>
                    <a:pt x="10617" y="4670"/>
                  </a:cubicBezTo>
                  <a:cubicBezTo>
                    <a:pt x="10251" y="3503"/>
                    <a:pt x="9519" y="1751"/>
                    <a:pt x="8786" y="1168"/>
                  </a:cubicBezTo>
                  <a:cubicBezTo>
                    <a:pt x="7688" y="584"/>
                    <a:pt x="6590" y="0"/>
                    <a:pt x="5858" y="0"/>
                  </a:cubicBezTo>
                  <a:cubicBezTo>
                    <a:pt x="5492" y="0"/>
                    <a:pt x="3661" y="0"/>
                    <a:pt x="4393" y="584"/>
                  </a:cubicBezTo>
                  <a:cubicBezTo>
                    <a:pt x="4759" y="584"/>
                    <a:pt x="6224" y="1168"/>
                    <a:pt x="6224" y="1168"/>
                  </a:cubicBezTo>
                  <a:cubicBezTo>
                    <a:pt x="6224" y="2335"/>
                    <a:pt x="4759" y="1751"/>
                    <a:pt x="4393" y="1751"/>
                  </a:cubicBezTo>
                  <a:cubicBezTo>
                    <a:pt x="4393" y="1751"/>
                    <a:pt x="4759" y="2335"/>
                    <a:pt x="4759" y="2335"/>
                  </a:cubicBezTo>
                  <a:cubicBezTo>
                    <a:pt x="4759" y="2919"/>
                    <a:pt x="2563" y="1168"/>
                    <a:pt x="2197" y="2919"/>
                  </a:cubicBezTo>
                  <a:cubicBezTo>
                    <a:pt x="2197" y="2919"/>
                    <a:pt x="4027" y="4086"/>
                    <a:pt x="4393" y="4086"/>
                  </a:cubicBezTo>
                  <a:cubicBezTo>
                    <a:pt x="3661" y="3503"/>
                    <a:pt x="4027" y="5254"/>
                    <a:pt x="4027" y="5254"/>
                  </a:cubicBezTo>
                  <a:cubicBezTo>
                    <a:pt x="4027" y="5838"/>
                    <a:pt x="1464" y="4086"/>
                    <a:pt x="1098" y="4670"/>
                  </a:cubicBezTo>
                  <a:cubicBezTo>
                    <a:pt x="1098" y="4086"/>
                    <a:pt x="2197" y="4670"/>
                    <a:pt x="2197" y="5254"/>
                  </a:cubicBezTo>
                  <a:cubicBezTo>
                    <a:pt x="2197" y="4670"/>
                    <a:pt x="1464" y="5254"/>
                    <a:pt x="1464" y="5254"/>
                  </a:cubicBezTo>
                  <a:cubicBezTo>
                    <a:pt x="1098" y="5838"/>
                    <a:pt x="1831" y="6422"/>
                    <a:pt x="1831" y="6422"/>
                  </a:cubicBezTo>
                  <a:cubicBezTo>
                    <a:pt x="2197" y="7005"/>
                    <a:pt x="732" y="7005"/>
                    <a:pt x="366" y="7005"/>
                  </a:cubicBezTo>
                  <a:cubicBezTo>
                    <a:pt x="732" y="7005"/>
                    <a:pt x="1464" y="7589"/>
                    <a:pt x="2197" y="8173"/>
                  </a:cubicBezTo>
                  <a:cubicBezTo>
                    <a:pt x="2929" y="8173"/>
                    <a:pt x="3661" y="7589"/>
                    <a:pt x="4393" y="7589"/>
                  </a:cubicBezTo>
                  <a:cubicBezTo>
                    <a:pt x="4393" y="7589"/>
                    <a:pt x="3661" y="8173"/>
                    <a:pt x="3661" y="8173"/>
                  </a:cubicBezTo>
                  <a:cubicBezTo>
                    <a:pt x="3661" y="8757"/>
                    <a:pt x="4027" y="8757"/>
                    <a:pt x="4027" y="8757"/>
                  </a:cubicBezTo>
                  <a:cubicBezTo>
                    <a:pt x="4027" y="9341"/>
                    <a:pt x="0" y="8757"/>
                    <a:pt x="0" y="8757"/>
                  </a:cubicBezTo>
                  <a:cubicBezTo>
                    <a:pt x="0" y="8757"/>
                    <a:pt x="732" y="10508"/>
                    <a:pt x="732" y="10508"/>
                  </a:cubicBezTo>
                  <a:cubicBezTo>
                    <a:pt x="1098" y="11092"/>
                    <a:pt x="2563" y="12259"/>
                    <a:pt x="2563" y="11676"/>
                  </a:cubicBezTo>
                  <a:cubicBezTo>
                    <a:pt x="2563" y="12259"/>
                    <a:pt x="1831" y="11676"/>
                    <a:pt x="2197" y="12843"/>
                  </a:cubicBezTo>
                  <a:cubicBezTo>
                    <a:pt x="2197" y="12843"/>
                    <a:pt x="2563" y="13427"/>
                    <a:pt x="2929" y="13427"/>
                  </a:cubicBezTo>
                  <a:cubicBezTo>
                    <a:pt x="3295" y="14011"/>
                    <a:pt x="3661" y="13427"/>
                    <a:pt x="4027" y="13427"/>
                  </a:cubicBezTo>
                  <a:cubicBezTo>
                    <a:pt x="4393" y="12843"/>
                    <a:pt x="4759" y="14011"/>
                    <a:pt x="5125" y="13427"/>
                  </a:cubicBezTo>
                  <a:cubicBezTo>
                    <a:pt x="6224" y="12843"/>
                    <a:pt x="6956" y="12259"/>
                    <a:pt x="7688" y="12843"/>
                  </a:cubicBezTo>
                  <a:cubicBezTo>
                    <a:pt x="8420" y="13427"/>
                    <a:pt x="8786" y="13427"/>
                    <a:pt x="9519" y="13427"/>
                  </a:cubicBezTo>
                  <a:cubicBezTo>
                    <a:pt x="9153" y="13427"/>
                    <a:pt x="8420" y="13427"/>
                    <a:pt x="7688" y="13427"/>
                  </a:cubicBezTo>
                  <a:cubicBezTo>
                    <a:pt x="8420" y="13427"/>
                    <a:pt x="9885" y="13427"/>
                    <a:pt x="10251" y="14011"/>
                  </a:cubicBezTo>
                  <a:cubicBezTo>
                    <a:pt x="10251" y="14011"/>
                    <a:pt x="8420" y="14595"/>
                    <a:pt x="8420" y="14595"/>
                  </a:cubicBezTo>
                  <a:cubicBezTo>
                    <a:pt x="7688" y="14595"/>
                    <a:pt x="6590" y="14595"/>
                    <a:pt x="5858" y="14595"/>
                  </a:cubicBezTo>
                  <a:cubicBezTo>
                    <a:pt x="5858" y="15178"/>
                    <a:pt x="4393" y="15762"/>
                    <a:pt x="4759" y="15762"/>
                  </a:cubicBezTo>
                  <a:cubicBezTo>
                    <a:pt x="5125" y="16346"/>
                    <a:pt x="5492" y="16346"/>
                    <a:pt x="5858" y="17514"/>
                  </a:cubicBezTo>
                  <a:cubicBezTo>
                    <a:pt x="5858" y="18681"/>
                    <a:pt x="8054" y="17514"/>
                    <a:pt x="8420" y="18681"/>
                  </a:cubicBezTo>
                  <a:cubicBezTo>
                    <a:pt x="8420" y="18681"/>
                    <a:pt x="6956" y="18681"/>
                    <a:pt x="6956" y="19265"/>
                  </a:cubicBezTo>
                  <a:cubicBezTo>
                    <a:pt x="7322" y="19849"/>
                    <a:pt x="9153" y="21016"/>
                    <a:pt x="9519" y="21016"/>
                  </a:cubicBezTo>
                  <a:cubicBezTo>
                    <a:pt x="9519" y="21016"/>
                    <a:pt x="11715" y="21016"/>
                    <a:pt x="11715" y="20432"/>
                  </a:cubicBezTo>
                  <a:cubicBezTo>
                    <a:pt x="11715" y="20432"/>
                    <a:pt x="11349" y="20432"/>
                    <a:pt x="11349" y="20432"/>
                  </a:cubicBezTo>
                  <a:cubicBezTo>
                    <a:pt x="11349" y="19265"/>
                    <a:pt x="12814" y="21016"/>
                    <a:pt x="12447" y="21016"/>
                  </a:cubicBezTo>
                  <a:cubicBezTo>
                    <a:pt x="12814" y="21016"/>
                    <a:pt x="12081" y="19265"/>
                    <a:pt x="12081" y="18681"/>
                  </a:cubicBezTo>
                  <a:cubicBezTo>
                    <a:pt x="12814" y="18097"/>
                    <a:pt x="13546" y="21600"/>
                    <a:pt x="14644" y="20432"/>
                  </a:cubicBezTo>
                  <a:cubicBezTo>
                    <a:pt x="15010" y="19849"/>
                    <a:pt x="14278" y="18681"/>
                    <a:pt x="14644" y="18681"/>
                  </a:cubicBezTo>
                  <a:cubicBezTo>
                    <a:pt x="15010" y="18681"/>
                    <a:pt x="15010" y="19849"/>
                    <a:pt x="15010" y="20432"/>
                  </a:cubicBezTo>
                  <a:cubicBezTo>
                    <a:pt x="15376" y="20432"/>
                    <a:pt x="15742" y="18097"/>
                    <a:pt x="15376" y="18097"/>
                  </a:cubicBezTo>
                  <a:cubicBezTo>
                    <a:pt x="15376" y="17514"/>
                    <a:pt x="15376" y="16930"/>
                    <a:pt x="15010" y="16930"/>
                  </a:cubicBezTo>
                  <a:cubicBezTo>
                    <a:pt x="15010" y="16346"/>
                    <a:pt x="15376" y="15178"/>
                    <a:pt x="15742" y="15762"/>
                  </a:cubicBezTo>
                  <a:cubicBezTo>
                    <a:pt x="16108" y="16346"/>
                    <a:pt x="15742" y="18681"/>
                    <a:pt x="16841" y="17514"/>
                  </a:cubicBezTo>
                  <a:cubicBezTo>
                    <a:pt x="17207" y="16930"/>
                    <a:pt x="18305" y="14595"/>
                    <a:pt x="19037" y="15762"/>
                  </a:cubicBezTo>
                  <a:cubicBezTo>
                    <a:pt x="19403" y="15762"/>
                    <a:pt x="18671" y="16346"/>
                    <a:pt x="18671" y="16346"/>
                  </a:cubicBezTo>
                  <a:cubicBezTo>
                    <a:pt x="18671" y="16346"/>
                    <a:pt x="20502" y="15762"/>
                    <a:pt x="20502" y="15762"/>
                  </a:cubicBezTo>
                  <a:cubicBezTo>
                    <a:pt x="20502" y="15762"/>
                    <a:pt x="19769" y="15762"/>
                    <a:pt x="19769" y="15178"/>
                  </a:cubicBezTo>
                  <a:cubicBezTo>
                    <a:pt x="19769" y="14595"/>
                    <a:pt x="21600" y="14595"/>
                    <a:pt x="21234" y="14011"/>
                  </a:cubicBezTo>
                  <a:cubicBezTo>
                    <a:pt x="21234" y="12843"/>
                    <a:pt x="21234" y="14595"/>
                    <a:pt x="21234" y="14011"/>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730" name="Shape 730"/>
            <p:cNvSpPr/>
            <p:nvPr/>
          </p:nvSpPr>
          <p:spPr>
            <a:xfrm>
              <a:off x="3032550" y="56477"/>
              <a:ext cx="1228421" cy="666336"/>
            </a:xfrm>
            <a:custGeom>
              <a:avLst/>
              <a:gdLst/>
              <a:ahLst/>
              <a:cxnLst>
                <a:cxn ang="0">
                  <a:pos x="wd2" y="hd2"/>
                </a:cxn>
                <a:cxn ang="5400000">
                  <a:pos x="wd2" y="hd2"/>
                </a:cxn>
                <a:cxn ang="10800000">
                  <a:pos x="wd2" y="hd2"/>
                </a:cxn>
                <a:cxn ang="16200000">
                  <a:pos x="wd2" y="hd2"/>
                </a:cxn>
              </a:cxnLst>
              <a:rect l="0" t="0" r="r" b="b"/>
              <a:pathLst>
                <a:path w="21288" h="20954" extrusionOk="0">
                  <a:moveTo>
                    <a:pt x="3600" y="18252"/>
                  </a:moveTo>
                  <a:cubicBezTo>
                    <a:pt x="3046" y="18252"/>
                    <a:pt x="2354" y="18252"/>
                    <a:pt x="1800" y="18518"/>
                  </a:cubicBezTo>
                  <a:cubicBezTo>
                    <a:pt x="1523" y="18785"/>
                    <a:pt x="1523" y="19585"/>
                    <a:pt x="1662" y="19852"/>
                  </a:cubicBezTo>
                  <a:cubicBezTo>
                    <a:pt x="1800" y="20118"/>
                    <a:pt x="2077" y="20385"/>
                    <a:pt x="2077" y="20118"/>
                  </a:cubicBezTo>
                  <a:cubicBezTo>
                    <a:pt x="2354" y="20118"/>
                    <a:pt x="2215" y="19852"/>
                    <a:pt x="2354" y="19585"/>
                  </a:cubicBezTo>
                  <a:cubicBezTo>
                    <a:pt x="2354" y="19585"/>
                    <a:pt x="2354" y="20385"/>
                    <a:pt x="2354" y="20385"/>
                  </a:cubicBezTo>
                  <a:cubicBezTo>
                    <a:pt x="2631" y="20385"/>
                    <a:pt x="3046" y="20385"/>
                    <a:pt x="3323" y="20385"/>
                  </a:cubicBezTo>
                  <a:cubicBezTo>
                    <a:pt x="3600" y="20385"/>
                    <a:pt x="3600" y="19852"/>
                    <a:pt x="3738" y="19852"/>
                  </a:cubicBezTo>
                  <a:cubicBezTo>
                    <a:pt x="4015" y="19852"/>
                    <a:pt x="3738" y="20385"/>
                    <a:pt x="3738" y="20385"/>
                  </a:cubicBezTo>
                  <a:cubicBezTo>
                    <a:pt x="3738" y="20385"/>
                    <a:pt x="5123" y="20652"/>
                    <a:pt x="5123" y="20385"/>
                  </a:cubicBezTo>
                  <a:cubicBezTo>
                    <a:pt x="5123" y="20385"/>
                    <a:pt x="4846" y="20118"/>
                    <a:pt x="4708" y="19852"/>
                  </a:cubicBezTo>
                  <a:cubicBezTo>
                    <a:pt x="4708" y="19852"/>
                    <a:pt x="5262" y="20118"/>
                    <a:pt x="5123" y="20385"/>
                  </a:cubicBezTo>
                  <a:cubicBezTo>
                    <a:pt x="5262" y="20118"/>
                    <a:pt x="5123" y="19852"/>
                    <a:pt x="5262" y="19852"/>
                  </a:cubicBezTo>
                  <a:cubicBezTo>
                    <a:pt x="5262" y="19852"/>
                    <a:pt x="5538" y="20118"/>
                    <a:pt x="5677" y="20118"/>
                  </a:cubicBezTo>
                  <a:cubicBezTo>
                    <a:pt x="5954" y="20652"/>
                    <a:pt x="5677" y="19852"/>
                    <a:pt x="5815" y="19585"/>
                  </a:cubicBezTo>
                  <a:cubicBezTo>
                    <a:pt x="5815" y="19585"/>
                    <a:pt x="6646" y="20385"/>
                    <a:pt x="6646" y="20118"/>
                  </a:cubicBezTo>
                  <a:cubicBezTo>
                    <a:pt x="6646" y="19852"/>
                    <a:pt x="6369" y="19852"/>
                    <a:pt x="6369" y="19585"/>
                  </a:cubicBezTo>
                  <a:cubicBezTo>
                    <a:pt x="6369" y="19585"/>
                    <a:pt x="7338" y="19852"/>
                    <a:pt x="7338" y="19852"/>
                  </a:cubicBezTo>
                  <a:cubicBezTo>
                    <a:pt x="7892" y="19852"/>
                    <a:pt x="7200" y="20652"/>
                    <a:pt x="7200" y="20918"/>
                  </a:cubicBezTo>
                  <a:cubicBezTo>
                    <a:pt x="7200" y="21185"/>
                    <a:pt x="8862" y="19852"/>
                    <a:pt x="9000" y="19852"/>
                  </a:cubicBezTo>
                  <a:cubicBezTo>
                    <a:pt x="9277" y="19852"/>
                    <a:pt x="9969" y="19052"/>
                    <a:pt x="9415" y="18785"/>
                  </a:cubicBezTo>
                  <a:cubicBezTo>
                    <a:pt x="9138" y="18518"/>
                    <a:pt x="8723" y="19052"/>
                    <a:pt x="8446" y="18785"/>
                  </a:cubicBezTo>
                  <a:cubicBezTo>
                    <a:pt x="8446" y="18785"/>
                    <a:pt x="8723" y="18252"/>
                    <a:pt x="8723" y="18252"/>
                  </a:cubicBezTo>
                  <a:cubicBezTo>
                    <a:pt x="8723" y="17985"/>
                    <a:pt x="8308" y="18252"/>
                    <a:pt x="8169" y="18252"/>
                  </a:cubicBezTo>
                  <a:cubicBezTo>
                    <a:pt x="7892" y="18252"/>
                    <a:pt x="7754" y="17718"/>
                    <a:pt x="7477" y="17718"/>
                  </a:cubicBezTo>
                  <a:cubicBezTo>
                    <a:pt x="7338" y="17985"/>
                    <a:pt x="6923" y="18252"/>
                    <a:pt x="6646" y="17985"/>
                  </a:cubicBezTo>
                  <a:cubicBezTo>
                    <a:pt x="6785" y="17985"/>
                    <a:pt x="6923" y="17985"/>
                    <a:pt x="7062" y="17985"/>
                  </a:cubicBezTo>
                  <a:cubicBezTo>
                    <a:pt x="7200" y="17718"/>
                    <a:pt x="6923" y="17185"/>
                    <a:pt x="6923" y="16918"/>
                  </a:cubicBezTo>
                  <a:cubicBezTo>
                    <a:pt x="6923" y="17452"/>
                    <a:pt x="8169" y="17718"/>
                    <a:pt x="8308" y="17718"/>
                  </a:cubicBezTo>
                  <a:cubicBezTo>
                    <a:pt x="8446" y="17718"/>
                    <a:pt x="8723" y="17718"/>
                    <a:pt x="9000" y="17718"/>
                  </a:cubicBezTo>
                  <a:cubicBezTo>
                    <a:pt x="9277" y="17718"/>
                    <a:pt x="9554" y="16918"/>
                    <a:pt x="9415" y="16652"/>
                  </a:cubicBezTo>
                  <a:cubicBezTo>
                    <a:pt x="9000" y="15852"/>
                    <a:pt x="9831" y="15852"/>
                    <a:pt x="10108" y="15852"/>
                  </a:cubicBezTo>
                  <a:cubicBezTo>
                    <a:pt x="10246" y="15852"/>
                    <a:pt x="10938" y="15852"/>
                    <a:pt x="11077" y="15585"/>
                  </a:cubicBezTo>
                  <a:cubicBezTo>
                    <a:pt x="11077" y="15585"/>
                    <a:pt x="10385" y="15052"/>
                    <a:pt x="10385" y="15052"/>
                  </a:cubicBezTo>
                  <a:cubicBezTo>
                    <a:pt x="10662" y="14785"/>
                    <a:pt x="11215" y="15318"/>
                    <a:pt x="11354" y="14785"/>
                  </a:cubicBezTo>
                  <a:cubicBezTo>
                    <a:pt x="11492" y="14518"/>
                    <a:pt x="10662" y="14252"/>
                    <a:pt x="10523" y="14252"/>
                  </a:cubicBezTo>
                  <a:cubicBezTo>
                    <a:pt x="10662" y="14252"/>
                    <a:pt x="11631" y="13985"/>
                    <a:pt x="11769" y="13718"/>
                  </a:cubicBezTo>
                  <a:cubicBezTo>
                    <a:pt x="12046" y="13452"/>
                    <a:pt x="10662" y="12918"/>
                    <a:pt x="10662" y="13185"/>
                  </a:cubicBezTo>
                  <a:cubicBezTo>
                    <a:pt x="10662" y="12918"/>
                    <a:pt x="10938" y="12918"/>
                    <a:pt x="10938" y="12918"/>
                  </a:cubicBezTo>
                  <a:cubicBezTo>
                    <a:pt x="10938" y="12652"/>
                    <a:pt x="9969" y="12918"/>
                    <a:pt x="9831" y="12918"/>
                  </a:cubicBezTo>
                  <a:cubicBezTo>
                    <a:pt x="9554" y="12918"/>
                    <a:pt x="9415" y="13185"/>
                    <a:pt x="9138" y="13452"/>
                  </a:cubicBezTo>
                  <a:cubicBezTo>
                    <a:pt x="9277" y="13452"/>
                    <a:pt x="9692" y="12652"/>
                    <a:pt x="9415" y="12652"/>
                  </a:cubicBezTo>
                  <a:cubicBezTo>
                    <a:pt x="9415" y="12652"/>
                    <a:pt x="8862" y="12652"/>
                    <a:pt x="8862" y="12385"/>
                  </a:cubicBezTo>
                  <a:cubicBezTo>
                    <a:pt x="8862" y="12385"/>
                    <a:pt x="9831" y="12385"/>
                    <a:pt x="9969" y="12385"/>
                  </a:cubicBezTo>
                  <a:cubicBezTo>
                    <a:pt x="9831" y="12385"/>
                    <a:pt x="9415" y="12118"/>
                    <a:pt x="9415" y="12118"/>
                  </a:cubicBezTo>
                  <a:cubicBezTo>
                    <a:pt x="9554" y="11852"/>
                    <a:pt x="9969" y="12385"/>
                    <a:pt x="10246" y="12118"/>
                  </a:cubicBezTo>
                  <a:cubicBezTo>
                    <a:pt x="10108" y="12118"/>
                    <a:pt x="9554" y="11852"/>
                    <a:pt x="9554" y="11852"/>
                  </a:cubicBezTo>
                  <a:cubicBezTo>
                    <a:pt x="9554" y="11585"/>
                    <a:pt x="10662" y="11852"/>
                    <a:pt x="10800" y="11585"/>
                  </a:cubicBezTo>
                  <a:cubicBezTo>
                    <a:pt x="10800" y="11585"/>
                    <a:pt x="10385" y="11318"/>
                    <a:pt x="10385" y="11318"/>
                  </a:cubicBezTo>
                  <a:cubicBezTo>
                    <a:pt x="10246" y="11318"/>
                    <a:pt x="10662" y="11318"/>
                    <a:pt x="10662" y="11318"/>
                  </a:cubicBezTo>
                  <a:cubicBezTo>
                    <a:pt x="10938" y="11585"/>
                    <a:pt x="11077" y="11852"/>
                    <a:pt x="11354" y="11852"/>
                  </a:cubicBezTo>
                  <a:cubicBezTo>
                    <a:pt x="11631" y="11852"/>
                    <a:pt x="12046" y="11585"/>
                    <a:pt x="12462" y="11318"/>
                  </a:cubicBezTo>
                  <a:cubicBezTo>
                    <a:pt x="13569" y="11052"/>
                    <a:pt x="11769" y="10785"/>
                    <a:pt x="11631" y="10252"/>
                  </a:cubicBezTo>
                  <a:cubicBezTo>
                    <a:pt x="11631" y="9985"/>
                    <a:pt x="12877" y="10252"/>
                    <a:pt x="13015" y="10518"/>
                  </a:cubicBezTo>
                  <a:cubicBezTo>
                    <a:pt x="13292" y="10785"/>
                    <a:pt x="13431" y="10785"/>
                    <a:pt x="13846" y="10518"/>
                  </a:cubicBezTo>
                  <a:cubicBezTo>
                    <a:pt x="13985" y="10518"/>
                    <a:pt x="14677" y="9985"/>
                    <a:pt x="14538" y="9452"/>
                  </a:cubicBezTo>
                  <a:cubicBezTo>
                    <a:pt x="14538" y="9185"/>
                    <a:pt x="13015" y="10518"/>
                    <a:pt x="13431" y="9185"/>
                  </a:cubicBezTo>
                  <a:cubicBezTo>
                    <a:pt x="13292" y="9452"/>
                    <a:pt x="13985" y="9452"/>
                    <a:pt x="13985" y="9452"/>
                  </a:cubicBezTo>
                  <a:cubicBezTo>
                    <a:pt x="14400" y="9452"/>
                    <a:pt x="14677" y="9185"/>
                    <a:pt x="14954" y="9185"/>
                  </a:cubicBezTo>
                  <a:cubicBezTo>
                    <a:pt x="14954" y="8918"/>
                    <a:pt x="14538" y="8118"/>
                    <a:pt x="14538" y="8118"/>
                  </a:cubicBezTo>
                  <a:cubicBezTo>
                    <a:pt x="14677" y="8118"/>
                    <a:pt x="14815" y="8385"/>
                    <a:pt x="14815" y="8652"/>
                  </a:cubicBezTo>
                  <a:cubicBezTo>
                    <a:pt x="14954" y="8918"/>
                    <a:pt x="15231" y="8652"/>
                    <a:pt x="15369" y="8652"/>
                  </a:cubicBezTo>
                  <a:cubicBezTo>
                    <a:pt x="15785" y="8118"/>
                    <a:pt x="16062" y="7585"/>
                    <a:pt x="16477" y="7318"/>
                  </a:cubicBezTo>
                  <a:cubicBezTo>
                    <a:pt x="16754" y="7052"/>
                    <a:pt x="18831" y="5452"/>
                    <a:pt x="18831" y="5185"/>
                  </a:cubicBezTo>
                  <a:cubicBezTo>
                    <a:pt x="18831" y="4918"/>
                    <a:pt x="17031" y="5718"/>
                    <a:pt x="16892" y="5718"/>
                  </a:cubicBezTo>
                  <a:cubicBezTo>
                    <a:pt x="16477" y="5985"/>
                    <a:pt x="16062" y="5985"/>
                    <a:pt x="15508" y="6252"/>
                  </a:cubicBezTo>
                  <a:cubicBezTo>
                    <a:pt x="15508" y="6252"/>
                    <a:pt x="14954" y="6252"/>
                    <a:pt x="14954" y="6252"/>
                  </a:cubicBezTo>
                  <a:cubicBezTo>
                    <a:pt x="14954" y="5985"/>
                    <a:pt x="15785" y="5985"/>
                    <a:pt x="15923" y="5718"/>
                  </a:cubicBezTo>
                  <a:cubicBezTo>
                    <a:pt x="16062" y="5718"/>
                    <a:pt x="17031" y="5452"/>
                    <a:pt x="17031" y="5185"/>
                  </a:cubicBezTo>
                  <a:cubicBezTo>
                    <a:pt x="17031" y="5452"/>
                    <a:pt x="15646" y="4918"/>
                    <a:pt x="15785" y="4652"/>
                  </a:cubicBezTo>
                  <a:cubicBezTo>
                    <a:pt x="15785" y="4652"/>
                    <a:pt x="17446" y="4918"/>
                    <a:pt x="17585" y="4652"/>
                  </a:cubicBezTo>
                  <a:cubicBezTo>
                    <a:pt x="17862" y="4652"/>
                    <a:pt x="18277" y="4385"/>
                    <a:pt x="18554" y="4385"/>
                  </a:cubicBezTo>
                  <a:cubicBezTo>
                    <a:pt x="18692" y="4385"/>
                    <a:pt x="18969" y="4385"/>
                    <a:pt x="19108" y="4385"/>
                  </a:cubicBezTo>
                  <a:cubicBezTo>
                    <a:pt x="19662" y="4118"/>
                    <a:pt x="20215" y="3852"/>
                    <a:pt x="20631" y="3585"/>
                  </a:cubicBezTo>
                  <a:cubicBezTo>
                    <a:pt x="20631" y="3585"/>
                    <a:pt x="21600" y="2518"/>
                    <a:pt x="21185" y="2252"/>
                  </a:cubicBezTo>
                  <a:cubicBezTo>
                    <a:pt x="20908" y="2252"/>
                    <a:pt x="20492" y="2252"/>
                    <a:pt x="20215" y="2252"/>
                  </a:cubicBezTo>
                  <a:cubicBezTo>
                    <a:pt x="20077" y="1985"/>
                    <a:pt x="19800" y="2252"/>
                    <a:pt x="19800" y="1985"/>
                  </a:cubicBezTo>
                  <a:cubicBezTo>
                    <a:pt x="19800" y="1452"/>
                    <a:pt x="19523" y="1452"/>
                    <a:pt x="19523" y="918"/>
                  </a:cubicBezTo>
                  <a:cubicBezTo>
                    <a:pt x="19523" y="918"/>
                    <a:pt x="18969" y="1185"/>
                    <a:pt x="18831" y="1185"/>
                  </a:cubicBezTo>
                  <a:cubicBezTo>
                    <a:pt x="18692" y="918"/>
                    <a:pt x="18554" y="385"/>
                    <a:pt x="18415" y="918"/>
                  </a:cubicBezTo>
                  <a:cubicBezTo>
                    <a:pt x="18415" y="918"/>
                    <a:pt x="17585" y="1185"/>
                    <a:pt x="17446" y="1185"/>
                  </a:cubicBezTo>
                  <a:cubicBezTo>
                    <a:pt x="17169" y="1452"/>
                    <a:pt x="16892" y="1452"/>
                    <a:pt x="16615" y="1452"/>
                  </a:cubicBezTo>
                  <a:cubicBezTo>
                    <a:pt x="16615" y="1452"/>
                    <a:pt x="16062" y="1452"/>
                    <a:pt x="16062" y="1452"/>
                  </a:cubicBezTo>
                  <a:cubicBezTo>
                    <a:pt x="16062" y="1185"/>
                    <a:pt x="16615" y="1185"/>
                    <a:pt x="16754" y="918"/>
                  </a:cubicBezTo>
                  <a:cubicBezTo>
                    <a:pt x="17031" y="918"/>
                    <a:pt x="17308" y="652"/>
                    <a:pt x="17446" y="385"/>
                  </a:cubicBezTo>
                  <a:cubicBezTo>
                    <a:pt x="17169" y="1185"/>
                    <a:pt x="14262" y="-415"/>
                    <a:pt x="14123" y="118"/>
                  </a:cubicBezTo>
                  <a:cubicBezTo>
                    <a:pt x="14123" y="385"/>
                    <a:pt x="14400" y="385"/>
                    <a:pt x="14538" y="652"/>
                  </a:cubicBezTo>
                  <a:cubicBezTo>
                    <a:pt x="14538" y="918"/>
                    <a:pt x="13846" y="118"/>
                    <a:pt x="13846" y="118"/>
                  </a:cubicBezTo>
                  <a:cubicBezTo>
                    <a:pt x="13569" y="-148"/>
                    <a:pt x="13154" y="118"/>
                    <a:pt x="13015" y="118"/>
                  </a:cubicBezTo>
                  <a:cubicBezTo>
                    <a:pt x="12877" y="118"/>
                    <a:pt x="12462" y="118"/>
                    <a:pt x="12600" y="385"/>
                  </a:cubicBezTo>
                  <a:cubicBezTo>
                    <a:pt x="12738" y="652"/>
                    <a:pt x="13015" y="1452"/>
                    <a:pt x="13154" y="1185"/>
                  </a:cubicBezTo>
                  <a:cubicBezTo>
                    <a:pt x="13154" y="1452"/>
                    <a:pt x="12600" y="1185"/>
                    <a:pt x="12600" y="918"/>
                  </a:cubicBezTo>
                  <a:cubicBezTo>
                    <a:pt x="12185" y="918"/>
                    <a:pt x="12046" y="118"/>
                    <a:pt x="11769" y="118"/>
                  </a:cubicBezTo>
                  <a:cubicBezTo>
                    <a:pt x="11215" y="118"/>
                    <a:pt x="10800" y="118"/>
                    <a:pt x="10385" y="118"/>
                  </a:cubicBezTo>
                  <a:cubicBezTo>
                    <a:pt x="9692" y="385"/>
                    <a:pt x="10108" y="652"/>
                    <a:pt x="10523" y="918"/>
                  </a:cubicBezTo>
                  <a:cubicBezTo>
                    <a:pt x="10662" y="1185"/>
                    <a:pt x="10938" y="1452"/>
                    <a:pt x="11077" y="1718"/>
                  </a:cubicBezTo>
                  <a:cubicBezTo>
                    <a:pt x="11077" y="1718"/>
                    <a:pt x="10662" y="2252"/>
                    <a:pt x="10662" y="2252"/>
                  </a:cubicBezTo>
                  <a:cubicBezTo>
                    <a:pt x="10523" y="2252"/>
                    <a:pt x="10800" y="1985"/>
                    <a:pt x="10800" y="1985"/>
                  </a:cubicBezTo>
                  <a:cubicBezTo>
                    <a:pt x="10800" y="1718"/>
                    <a:pt x="9831" y="652"/>
                    <a:pt x="9692" y="652"/>
                  </a:cubicBezTo>
                  <a:cubicBezTo>
                    <a:pt x="9138" y="652"/>
                    <a:pt x="8585" y="385"/>
                    <a:pt x="8031" y="652"/>
                  </a:cubicBezTo>
                  <a:cubicBezTo>
                    <a:pt x="8031" y="652"/>
                    <a:pt x="8308" y="1185"/>
                    <a:pt x="8446" y="1185"/>
                  </a:cubicBezTo>
                  <a:cubicBezTo>
                    <a:pt x="8585" y="1185"/>
                    <a:pt x="8862" y="1452"/>
                    <a:pt x="9138" y="1185"/>
                  </a:cubicBezTo>
                  <a:cubicBezTo>
                    <a:pt x="8862" y="1452"/>
                    <a:pt x="8446" y="1718"/>
                    <a:pt x="8169" y="1452"/>
                  </a:cubicBezTo>
                  <a:cubicBezTo>
                    <a:pt x="8031" y="1452"/>
                    <a:pt x="7062" y="652"/>
                    <a:pt x="7200" y="918"/>
                  </a:cubicBezTo>
                  <a:cubicBezTo>
                    <a:pt x="7200" y="652"/>
                    <a:pt x="7892" y="2252"/>
                    <a:pt x="7338" y="1985"/>
                  </a:cubicBezTo>
                  <a:cubicBezTo>
                    <a:pt x="7200" y="1718"/>
                    <a:pt x="6785" y="1452"/>
                    <a:pt x="6508" y="1718"/>
                  </a:cubicBezTo>
                  <a:cubicBezTo>
                    <a:pt x="6646" y="1718"/>
                    <a:pt x="7062" y="1985"/>
                    <a:pt x="7062" y="1985"/>
                  </a:cubicBezTo>
                  <a:cubicBezTo>
                    <a:pt x="6923" y="2252"/>
                    <a:pt x="6369" y="1718"/>
                    <a:pt x="6369" y="2252"/>
                  </a:cubicBezTo>
                  <a:cubicBezTo>
                    <a:pt x="6369" y="2518"/>
                    <a:pt x="6923" y="2785"/>
                    <a:pt x="7062" y="3052"/>
                  </a:cubicBezTo>
                  <a:cubicBezTo>
                    <a:pt x="7477" y="3052"/>
                    <a:pt x="8446" y="3318"/>
                    <a:pt x="8446" y="4118"/>
                  </a:cubicBezTo>
                  <a:cubicBezTo>
                    <a:pt x="8446" y="3852"/>
                    <a:pt x="7477" y="3585"/>
                    <a:pt x="7200" y="3318"/>
                  </a:cubicBezTo>
                  <a:cubicBezTo>
                    <a:pt x="6923" y="3318"/>
                    <a:pt x="6508" y="2518"/>
                    <a:pt x="6231" y="2785"/>
                  </a:cubicBezTo>
                  <a:cubicBezTo>
                    <a:pt x="6231" y="2785"/>
                    <a:pt x="6646" y="3318"/>
                    <a:pt x="6646" y="3318"/>
                  </a:cubicBezTo>
                  <a:cubicBezTo>
                    <a:pt x="6646" y="3318"/>
                    <a:pt x="6231" y="3585"/>
                    <a:pt x="6231" y="3318"/>
                  </a:cubicBezTo>
                  <a:cubicBezTo>
                    <a:pt x="5954" y="3052"/>
                    <a:pt x="5815" y="2785"/>
                    <a:pt x="5538" y="2518"/>
                  </a:cubicBezTo>
                  <a:cubicBezTo>
                    <a:pt x="5400" y="2252"/>
                    <a:pt x="4292" y="2252"/>
                    <a:pt x="4292" y="2252"/>
                  </a:cubicBezTo>
                  <a:cubicBezTo>
                    <a:pt x="4292" y="2518"/>
                    <a:pt x="4708" y="2518"/>
                    <a:pt x="4292" y="2785"/>
                  </a:cubicBezTo>
                  <a:cubicBezTo>
                    <a:pt x="4154" y="2785"/>
                    <a:pt x="3462" y="3318"/>
                    <a:pt x="3462" y="3318"/>
                  </a:cubicBezTo>
                  <a:cubicBezTo>
                    <a:pt x="3600" y="3318"/>
                    <a:pt x="4015" y="3052"/>
                    <a:pt x="4015" y="3052"/>
                  </a:cubicBezTo>
                  <a:cubicBezTo>
                    <a:pt x="4154" y="3318"/>
                    <a:pt x="4708" y="3852"/>
                    <a:pt x="4708" y="3852"/>
                  </a:cubicBezTo>
                  <a:cubicBezTo>
                    <a:pt x="4708" y="3852"/>
                    <a:pt x="4292" y="3585"/>
                    <a:pt x="4292" y="3852"/>
                  </a:cubicBezTo>
                  <a:cubicBezTo>
                    <a:pt x="4292" y="3852"/>
                    <a:pt x="4431" y="4652"/>
                    <a:pt x="4154" y="4118"/>
                  </a:cubicBezTo>
                  <a:cubicBezTo>
                    <a:pt x="4015" y="3852"/>
                    <a:pt x="3877" y="3318"/>
                    <a:pt x="3600" y="3585"/>
                  </a:cubicBezTo>
                  <a:cubicBezTo>
                    <a:pt x="3462" y="3585"/>
                    <a:pt x="3323" y="4118"/>
                    <a:pt x="3185" y="3852"/>
                  </a:cubicBezTo>
                  <a:cubicBezTo>
                    <a:pt x="3046" y="3585"/>
                    <a:pt x="2908" y="3318"/>
                    <a:pt x="2631" y="3318"/>
                  </a:cubicBezTo>
                  <a:cubicBezTo>
                    <a:pt x="2492" y="3318"/>
                    <a:pt x="2077" y="3585"/>
                    <a:pt x="1938" y="3852"/>
                  </a:cubicBezTo>
                  <a:cubicBezTo>
                    <a:pt x="1662" y="4118"/>
                    <a:pt x="1800" y="4385"/>
                    <a:pt x="1385" y="4118"/>
                  </a:cubicBezTo>
                  <a:cubicBezTo>
                    <a:pt x="1108" y="3852"/>
                    <a:pt x="969" y="4118"/>
                    <a:pt x="692" y="4118"/>
                  </a:cubicBezTo>
                  <a:cubicBezTo>
                    <a:pt x="554" y="4385"/>
                    <a:pt x="0" y="4385"/>
                    <a:pt x="0" y="4652"/>
                  </a:cubicBezTo>
                  <a:cubicBezTo>
                    <a:pt x="0" y="5185"/>
                    <a:pt x="1246" y="4652"/>
                    <a:pt x="1246" y="4918"/>
                  </a:cubicBezTo>
                  <a:cubicBezTo>
                    <a:pt x="1246" y="5185"/>
                    <a:pt x="831" y="5185"/>
                    <a:pt x="692" y="5452"/>
                  </a:cubicBezTo>
                  <a:cubicBezTo>
                    <a:pt x="692" y="5185"/>
                    <a:pt x="1385" y="5185"/>
                    <a:pt x="1523" y="5185"/>
                  </a:cubicBezTo>
                  <a:cubicBezTo>
                    <a:pt x="1662" y="5185"/>
                    <a:pt x="2354" y="5185"/>
                    <a:pt x="2354" y="5185"/>
                  </a:cubicBezTo>
                  <a:cubicBezTo>
                    <a:pt x="2354" y="5185"/>
                    <a:pt x="2077" y="5452"/>
                    <a:pt x="1938" y="5452"/>
                  </a:cubicBezTo>
                  <a:cubicBezTo>
                    <a:pt x="1662" y="5452"/>
                    <a:pt x="1523" y="5452"/>
                    <a:pt x="1246" y="5985"/>
                  </a:cubicBezTo>
                  <a:cubicBezTo>
                    <a:pt x="692" y="6518"/>
                    <a:pt x="1662" y="6518"/>
                    <a:pt x="1800" y="6518"/>
                  </a:cubicBezTo>
                  <a:cubicBezTo>
                    <a:pt x="2354" y="6785"/>
                    <a:pt x="2769" y="6785"/>
                    <a:pt x="3323" y="6518"/>
                  </a:cubicBezTo>
                  <a:cubicBezTo>
                    <a:pt x="3600" y="6252"/>
                    <a:pt x="4292" y="5452"/>
                    <a:pt x="4708" y="5985"/>
                  </a:cubicBezTo>
                  <a:cubicBezTo>
                    <a:pt x="4708" y="5985"/>
                    <a:pt x="4015" y="6518"/>
                    <a:pt x="4015" y="6518"/>
                  </a:cubicBezTo>
                  <a:cubicBezTo>
                    <a:pt x="3738" y="6518"/>
                    <a:pt x="3462" y="6518"/>
                    <a:pt x="3185" y="6785"/>
                  </a:cubicBezTo>
                  <a:cubicBezTo>
                    <a:pt x="3046" y="6785"/>
                    <a:pt x="2769" y="6785"/>
                    <a:pt x="2492" y="6785"/>
                  </a:cubicBezTo>
                  <a:cubicBezTo>
                    <a:pt x="2215" y="7052"/>
                    <a:pt x="1938" y="6785"/>
                    <a:pt x="1662" y="7052"/>
                  </a:cubicBezTo>
                  <a:cubicBezTo>
                    <a:pt x="1800" y="7052"/>
                    <a:pt x="2215" y="7318"/>
                    <a:pt x="2215" y="7318"/>
                  </a:cubicBezTo>
                  <a:cubicBezTo>
                    <a:pt x="2354" y="7585"/>
                    <a:pt x="2492" y="7852"/>
                    <a:pt x="2769" y="7852"/>
                  </a:cubicBezTo>
                  <a:cubicBezTo>
                    <a:pt x="3323" y="7852"/>
                    <a:pt x="3600" y="7052"/>
                    <a:pt x="4154" y="6785"/>
                  </a:cubicBezTo>
                  <a:cubicBezTo>
                    <a:pt x="4292" y="6785"/>
                    <a:pt x="6092" y="6518"/>
                    <a:pt x="6092" y="6252"/>
                  </a:cubicBezTo>
                  <a:cubicBezTo>
                    <a:pt x="6092" y="6518"/>
                    <a:pt x="5262" y="6518"/>
                    <a:pt x="5123" y="6518"/>
                  </a:cubicBezTo>
                  <a:cubicBezTo>
                    <a:pt x="4708" y="6785"/>
                    <a:pt x="4015" y="7052"/>
                    <a:pt x="3600" y="7585"/>
                  </a:cubicBezTo>
                  <a:cubicBezTo>
                    <a:pt x="3185" y="8385"/>
                    <a:pt x="4431" y="8118"/>
                    <a:pt x="4569" y="8118"/>
                  </a:cubicBezTo>
                  <a:cubicBezTo>
                    <a:pt x="4846" y="8118"/>
                    <a:pt x="5123" y="8385"/>
                    <a:pt x="5400" y="7852"/>
                  </a:cubicBezTo>
                  <a:cubicBezTo>
                    <a:pt x="5538" y="7852"/>
                    <a:pt x="5538" y="7585"/>
                    <a:pt x="5538" y="7318"/>
                  </a:cubicBezTo>
                  <a:cubicBezTo>
                    <a:pt x="5677" y="7318"/>
                    <a:pt x="5815" y="7318"/>
                    <a:pt x="5815" y="7585"/>
                  </a:cubicBezTo>
                  <a:cubicBezTo>
                    <a:pt x="5815" y="7585"/>
                    <a:pt x="5815" y="7585"/>
                    <a:pt x="5677" y="7585"/>
                  </a:cubicBezTo>
                  <a:cubicBezTo>
                    <a:pt x="5954" y="7585"/>
                    <a:pt x="6646" y="7052"/>
                    <a:pt x="6923" y="7318"/>
                  </a:cubicBezTo>
                  <a:cubicBezTo>
                    <a:pt x="6785" y="7052"/>
                    <a:pt x="6092" y="8118"/>
                    <a:pt x="5954" y="8118"/>
                  </a:cubicBezTo>
                  <a:cubicBezTo>
                    <a:pt x="6092" y="8385"/>
                    <a:pt x="6923" y="7852"/>
                    <a:pt x="7200" y="7852"/>
                  </a:cubicBezTo>
                  <a:cubicBezTo>
                    <a:pt x="7615" y="7852"/>
                    <a:pt x="8031" y="7585"/>
                    <a:pt x="8446" y="7052"/>
                  </a:cubicBezTo>
                  <a:cubicBezTo>
                    <a:pt x="8585" y="6785"/>
                    <a:pt x="8585" y="6252"/>
                    <a:pt x="8585" y="6252"/>
                  </a:cubicBezTo>
                  <a:cubicBezTo>
                    <a:pt x="8862" y="6252"/>
                    <a:pt x="8862" y="6252"/>
                    <a:pt x="9000" y="5985"/>
                  </a:cubicBezTo>
                  <a:cubicBezTo>
                    <a:pt x="9138" y="5985"/>
                    <a:pt x="10108" y="4918"/>
                    <a:pt x="10108" y="5185"/>
                  </a:cubicBezTo>
                  <a:cubicBezTo>
                    <a:pt x="10108" y="5185"/>
                    <a:pt x="9554" y="5985"/>
                    <a:pt x="9554" y="5985"/>
                  </a:cubicBezTo>
                  <a:cubicBezTo>
                    <a:pt x="9415" y="6252"/>
                    <a:pt x="8862" y="6785"/>
                    <a:pt x="8862" y="7052"/>
                  </a:cubicBezTo>
                  <a:cubicBezTo>
                    <a:pt x="8862" y="7318"/>
                    <a:pt x="10385" y="7052"/>
                    <a:pt x="10385" y="7318"/>
                  </a:cubicBezTo>
                  <a:cubicBezTo>
                    <a:pt x="10385" y="7052"/>
                    <a:pt x="8308" y="8118"/>
                    <a:pt x="8308" y="7852"/>
                  </a:cubicBezTo>
                  <a:cubicBezTo>
                    <a:pt x="8308" y="7852"/>
                    <a:pt x="9554" y="8118"/>
                    <a:pt x="9415" y="8118"/>
                  </a:cubicBezTo>
                  <a:cubicBezTo>
                    <a:pt x="9415" y="8385"/>
                    <a:pt x="8862" y="8385"/>
                    <a:pt x="8723" y="8385"/>
                  </a:cubicBezTo>
                  <a:cubicBezTo>
                    <a:pt x="8446" y="8385"/>
                    <a:pt x="8031" y="8385"/>
                    <a:pt x="7754" y="8652"/>
                  </a:cubicBezTo>
                  <a:cubicBezTo>
                    <a:pt x="7200" y="8652"/>
                    <a:pt x="6646" y="8652"/>
                    <a:pt x="6092" y="8918"/>
                  </a:cubicBezTo>
                  <a:cubicBezTo>
                    <a:pt x="5954" y="8918"/>
                    <a:pt x="5954" y="9185"/>
                    <a:pt x="6231" y="9185"/>
                  </a:cubicBezTo>
                  <a:cubicBezTo>
                    <a:pt x="6369" y="9452"/>
                    <a:pt x="6785" y="9718"/>
                    <a:pt x="6923" y="9985"/>
                  </a:cubicBezTo>
                  <a:cubicBezTo>
                    <a:pt x="7200" y="10518"/>
                    <a:pt x="6923" y="11052"/>
                    <a:pt x="7338" y="11052"/>
                  </a:cubicBezTo>
                  <a:cubicBezTo>
                    <a:pt x="7477" y="10785"/>
                    <a:pt x="7892" y="11052"/>
                    <a:pt x="8031" y="10785"/>
                  </a:cubicBezTo>
                  <a:cubicBezTo>
                    <a:pt x="6785" y="12118"/>
                    <a:pt x="6092" y="9185"/>
                    <a:pt x="5123" y="9185"/>
                  </a:cubicBezTo>
                  <a:cubicBezTo>
                    <a:pt x="4846" y="9185"/>
                    <a:pt x="3600" y="8652"/>
                    <a:pt x="3600" y="9185"/>
                  </a:cubicBezTo>
                  <a:cubicBezTo>
                    <a:pt x="3600" y="9185"/>
                    <a:pt x="3462" y="9718"/>
                    <a:pt x="3462" y="9718"/>
                  </a:cubicBezTo>
                  <a:cubicBezTo>
                    <a:pt x="3600" y="9718"/>
                    <a:pt x="4431" y="9718"/>
                    <a:pt x="4431" y="9985"/>
                  </a:cubicBezTo>
                  <a:cubicBezTo>
                    <a:pt x="4431" y="9985"/>
                    <a:pt x="3600" y="9985"/>
                    <a:pt x="3600" y="10518"/>
                  </a:cubicBezTo>
                  <a:cubicBezTo>
                    <a:pt x="3600" y="10785"/>
                    <a:pt x="4431" y="10785"/>
                    <a:pt x="4708" y="11052"/>
                  </a:cubicBezTo>
                  <a:cubicBezTo>
                    <a:pt x="4846" y="11318"/>
                    <a:pt x="4985" y="11585"/>
                    <a:pt x="5123" y="11852"/>
                  </a:cubicBezTo>
                  <a:cubicBezTo>
                    <a:pt x="5262" y="12385"/>
                    <a:pt x="5538" y="12652"/>
                    <a:pt x="5815" y="12918"/>
                  </a:cubicBezTo>
                  <a:cubicBezTo>
                    <a:pt x="6092" y="13185"/>
                    <a:pt x="6231" y="13185"/>
                    <a:pt x="6508" y="12918"/>
                  </a:cubicBezTo>
                  <a:cubicBezTo>
                    <a:pt x="6646" y="12918"/>
                    <a:pt x="6923" y="12652"/>
                    <a:pt x="7062" y="12918"/>
                  </a:cubicBezTo>
                  <a:cubicBezTo>
                    <a:pt x="7062" y="12918"/>
                    <a:pt x="6923" y="13452"/>
                    <a:pt x="6923" y="13452"/>
                  </a:cubicBezTo>
                  <a:cubicBezTo>
                    <a:pt x="6646" y="13452"/>
                    <a:pt x="6231" y="13185"/>
                    <a:pt x="6092" y="13452"/>
                  </a:cubicBezTo>
                  <a:cubicBezTo>
                    <a:pt x="6092" y="13185"/>
                    <a:pt x="6646" y="13985"/>
                    <a:pt x="6646" y="13985"/>
                  </a:cubicBezTo>
                  <a:cubicBezTo>
                    <a:pt x="6646" y="14252"/>
                    <a:pt x="5954" y="13718"/>
                    <a:pt x="5954" y="13718"/>
                  </a:cubicBezTo>
                  <a:cubicBezTo>
                    <a:pt x="5538" y="13185"/>
                    <a:pt x="5262" y="13185"/>
                    <a:pt x="4846" y="13185"/>
                  </a:cubicBezTo>
                  <a:cubicBezTo>
                    <a:pt x="4569" y="13185"/>
                    <a:pt x="4431" y="13185"/>
                    <a:pt x="4154" y="13452"/>
                  </a:cubicBezTo>
                  <a:cubicBezTo>
                    <a:pt x="3877" y="13718"/>
                    <a:pt x="3738" y="13452"/>
                    <a:pt x="3600" y="13718"/>
                  </a:cubicBezTo>
                  <a:cubicBezTo>
                    <a:pt x="3462" y="13985"/>
                    <a:pt x="3462" y="14252"/>
                    <a:pt x="3185" y="14252"/>
                  </a:cubicBezTo>
                  <a:cubicBezTo>
                    <a:pt x="3046" y="14518"/>
                    <a:pt x="2908" y="15318"/>
                    <a:pt x="3185" y="15318"/>
                  </a:cubicBezTo>
                  <a:cubicBezTo>
                    <a:pt x="3462" y="15318"/>
                    <a:pt x="3738" y="15052"/>
                    <a:pt x="3738" y="15318"/>
                  </a:cubicBezTo>
                  <a:cubicBezTo>
                    <a:pt x="3877" y="15852"/>
                    <a:pt x="4431" y="15585"/>
                    <a:pt x="4431" y="15318"/>
                  </a:cubicBezTo>
                  <a:cubicBezTo>
                    <a:pt x="4569" y="15318"/>
                    <a:pt x="4846" y="14518"/>
                    <a:pt x="4846" y="14252"/>
                  </a:cubicBezTo>
                  <a:cubicBezTo>
                    <a:pt x="4846" y="14518"/>
                    <a:pt x="4846" y="14518"/>
                    <a:pt x="4846" y="14785"/>
                  </a:cubicBezTo>
                  <a:cubicBezTo>
                    <a:pt x="4846" y="14785"/>
                    <a:pt x="4985" y="14785"/>
                    <a:pt x="4985" y="14785"/>
                  </a:cubicBezTo>
                  <a:cubicBezTo>
                    <a:pt x="4985" y="14785"/>
                    <a:pt x="4846" y="15052"/>
                    <a:pt x="4846" y="15318"/>
                  </a:cubicBezTo>
                  <a:cubicBezTo>
                    <a:pt x="4846" y="15318"/>
                    <a:pt x="4846" y="15318"/>
                    <a:pt x="4985" y="15318"/>
                  </a:cubicBezTo>
                  <a:cubicBezTo>
                    <a:pt x="4985" y="15318"/>
                    <a:pt x="4569" y="15585"/>
                    <a:pt x="4708" y="15585"/>
                  </a:cubicBezTo>
                  <a:cubicBezTo>
                    <a:pt x="4708" y="15585"/>
                    <a:pt x="4708" y="15585"/>
                    <a:pt x="4708" y="15585"/>
                  </a:cubicBezTo>
                  <a:cubicBezTo>
                    <a:pt x="4708" y="15852"/>
                    <a:pt x="4292" y="15585"/>
                    <a:pt x="4154" y="15852"/>
                  </a:cubicBezTo>
                  <a:cubicBezTo>
                    <a:pt x="4292" y="15852"/>
                    <a:pt x="4846" y="15852"/>
                    <a:pt x="4985" y="16118"/>
                  </a:cubicBezTo>
                  <a:cubicBezTo>
                    <a:pt x="4985" y="16118"/>
                    <a:pt x="4292" y="16918"/>
                    <a:pt x="4431" y="16918"/>
                  </a:cubicBezTo>
                  <a:cubicBezTo>
                    <a:pt x="4431" y="17185"/>
                    <a:pt x="5123" y="16918"/>
                    <a:pt x="5123" y="16918"/>
                  </a:cubicBezTo>
                  <a:cubicBezTo>
                    <a:pt x="5123" y="16918"/>
                    <a:pt x="4985" y="16918"/>
                    <a:pt x="4985" y="16918"/>
                  </a:cubicBezTo>
                  <a:cubicBezTo>
                    <a:pt x="4985" y="17185"/>
                    <a:pt x="5677" y="16918"/>
                    <a:pt x="5815" y="16652"/>
                  </a:cubicBezTo>
                  <a:cubicBezTo>
                    <a:pt x="5815" y="16652"/>
                    <a:pt x="6369" y="15318"/>
                    <a:pt x="6508" y="15585"/>
                  </a:cubicBezTo>
                  <a:cubicBezTo>
                    <a:pt x="6646" y="15852"/>
                    <a:pt x="5538" y="17452"/>
                    <a:pt x="5262" y="17718"/>
                  </a:cubicBezTo>
                  <a:cubicBezTo>
                    <a:pt x="4846" y="17718"/>
                    <a:pt x="4569" y="17718"/>
                    <a:pt x="4154" y="17185"/>
                  </a:cubicBezTo>
                  <a:cubicBezTo>
                    <a:pt x="3877" y="16918"/>
                    <a:pt x="3877" y="16385"/>
                    <a:pt x="3600" y="16385"/>
                  </a:cubicBezTo>
                  <a:cubicBezTo>
                    <a:pt x="3323" y="16118"/>
                    <a:pt x="3046" y="16118"/>
                    <a:pt x="2769" y="16118"/>
                  </a:cubicBezTo>
                  <a:cubicBezTo>
                    <a:pt x="2354" y="16118"/>
                    <a:pt x="2354" y="16385"/>
                    <a:pt x="2631" y="16918"/>
                  </a:cubicBezTo>
                  <a:cubicBezTo>
                    <a:pt x="2769" y="17185"/>
                    <a:pt x="2769" y="17452"/>
                    <a:pt x="3046" y="17452"/>
                  </a:cubicBezTo>
                  <a:cubicBezTo>
                    <a:pt x="3462" y="17452"/>
                    <a:pt x="3046" y="17452"/>
                    <a:pt x="3046" y="17718"/>
                  </a:cubicBezTo>
                  <a:cubicBezTo>
                    <a:pt x="3046" y="17718"/>
                    <a:pt x="3600" y="18252"/>
                    <a:pt x="3600" y="18252"/>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731" name="Shape 731"/>
            <p:cNvSpPr/>
            <p:nvPr/>
          </p:nvSpPr>
          <p:spPr>
            <a:xfrm>
              <a:off x="3616204" y="430495"/>
              <a:ext cx="106139" cy="30901"/>
            </a:xfrm>
            <a:custGeom>
              <a:avLst/>
              <a:gdLst/>
              <a:ahLst/>
              <a:cxnLst>
                <a:cxn ang="0">
                  <a:pos x="wd2" y="hd2"/>
                </a:cxn>
                <a:cxn ang="5400000">
                  <a:pos x="wd2" y="hd2"/>
                </a:cxn>
                <a:cxn ang="10800000">
                  <a:pos x="wd2" y="hd2"/>
                </a:cxn>
                <a:cxn ang="16200000">
                  <a:pos x="wd2" y="hd2"/>
                </a:cxn>
              </a:cxnLst>
              <a:rect l="0" t="0" r="r" b="b"/>
              <a:pathLst>
                <a:path w="20502" h="15417" extrusionOk="0">
                  <a:moveTo>
                    <a:pt x="20057" y="14170"/>
                  </a:moveTo>
                  <a:cubicBezTo>
                    <a:pt x="18514" y="9850"/>
                    <a:pt x="20057" y="9850"/>
                    <a:pt x="16971" y="5530"/>
                  </a:cubicBezTo>
                  <a:cubicBezTo>
                    <a:pt x="15429" y="5530"/>
                    <a:pt x="13886" y="5530"/>
                    <a:pt x="12343" y="5530"/>
                  </a:cubicBezTo>
                  <a:cubicBezTo>
                    <a:pt x="10800" y="5530"/>
                    <a:pt x="3086" y="-3110"/>
                    <a:pt x="1543" y="1210"/>
                  </a:cubicBezTo>
                  <a:cubicBezTo>
                    <a:pt x="1543" y="1210"/>
                    <a:pt x="4629" y="5530"/>
                    <a:pt x="3086" y="5530"/>
                  </a:cubicBezTo>
                  <a:cubicBezTo>
                    <a:pt x="3086" y="9850"/>
                    <a:pt x="0" y="14170"/>
                    <a:pt x="0" y="9850"/>
                  </a:cubicBezTo>
                  <a:cubicBezTo>
                    <a:pt x="0" y="14170"/>
                    <a:pt x="3086" y="9850"/>
                    <a:pt x="4629" y="9850"/>
                  </a:cubicBezTo>
                  <a:cubicBezTo>
                    <a:pt x="6171" y="9850"/>
                    <a:pt x="9257" y="14170"/>
                    <a:pt x="12343" y="14170"/>
                  </a:cubicBezTo>
                  <a:cubicBezTo>
                    <a:pt x="13886" y="14170"/>
                    <a:pt x="20057" y="14170"/>
                    <a:pt x="20057" y="14170"/>
                  </a:cubicBezTo>
                  <a:cubicBezTo>
                    <a:pt x="18514" y="9850"/>
                    <a:pt x="21600" y="18490"/>
                    <a:pt x="20057" y="1417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732" name="Shape 732"/>
            <p:cNvSpPr/>
            <p:nvPr/>
          </p:nvSpPr>
          <p:spPr>
            <a:xfrm>
              <a:off x="3316473" y="458891"/>
              <a:ext cx="29008" cy="11085"/>
            </a:xfrm>
            <a:custGeom>
              <a:avLst/>
              <a:gdLst/>
              <a:ahLst/>
              <a:cxnLst>
                <a:cxn ang="0">
                  <a:pos x="wd2" y="hd2"/>
                </a:cxn>
                <a:cxn ang="5400000">
                  <a:pos x="wd2" y="hd2"/>
                </a:cxn>
                <a:cxn ang="10800000">
                  <a:pos x="wd2" y="hd2"/>
                </a:cxn>
                <a:cxn ang="16200000">
                  <a:pos x="wd2" y="hd2"/>
                </a:cxn>
              </a:cxnLst>
              <a:rect l="0" t="0" r="r" b="b"/>
              <a:pathLst>
                <a:path w="13513" h="13824" extrusionOk="0">
                  <a:moveTo>
                    <a:pt x="12788" y="10800"/>
                  </a:moveTo>
                  <a:cubicBezTo>
                    <a:pt x="9188" y="21600"/>
                    <a:pt x="-5212" y="0"/>
                    <a:pt x="1988" y="0"/>
                  </a:cubicBezTo>
                  <a:cubicBezTo>
                    <a:pt x="5588" y="0"/>
                    <a:pt x="16388" y="10800"/>
                    <a:pt x="12788" y="1080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733" name="Shape 733"/>
            <p:cNvSpPr/>
            <p:nvPr/>
          </p:nvSpPr>
          <p:spPr>
            <a:xfrm>
              <a:off x="3518738" y="727765"/>
              <a:ext cx="29008" cy="13510"/>
            </a:xfrm>
            <a:custGeom>
              <a:avLst/>
              <a:gdLst/>
              <a:ahLst/>
              <a:cxnLst>
                <a:cxn ang="0">
                  <a:pos x="wd2" y="hd2"/>
                </a:cxn>
                <a:cxn ang="5400000">
                  <a:pos x="wd2" y="hd2"/>
                </a:cxn>
                <a:cxn ang="10800000">
                  <a:pos x="wd2" y="hd2"/>
                </a:cxn>
                <a:cxn ang="16200000">
                  <a:pos x="wd2" y="hd2"/>
                </a:cxn>
              </a:cxnLst>
              <a:rect l="0" t="0" r="r" b="b"/>
              <a:pathLst>
                <a:path w="13513" h="11232" extrusionOk="0">
                  <a:moveTo>
                    <a:pt x="11525" y="2016"/>
                  </a:moveTo>
                  <a:cubicBezTo>
                    <a:pt x="7925" y="-5184"/>
                    <a:pt x="-2875" y="9216"/>
                    <a:pt x="725" y="9216"/>
                  </a:cubicBezTo>
                  <a:cubicBezTo>
                    <a:pt x="4325" y="16416"/>
                    <a:pt x="18725" y="2016"/>
                    <a:pt x="11525" y="2016"/>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734" name="Shape 734"/>
            <p:cNvSpPr/>
            <p:nvPr/>
          </p:nvSpPr>
          <p:spPr>
            <a:xfrm>
              <a:off x="799933" y="1906341"/>
              <a:ext cx="27507" cy="27366"/>
            </a:xfrm>
            <a:custGeom>
              <a:avLst/>
              <a:gdLst/>
              <a:ahLst/>
              <a:cxnLst>
                <a:cxn ang="0">
                  <a:pos x="wd2" y="hd2"/>
                </a:cxn>
                <a:cxn ang="5400000">
                  <a:pos x="wd2" y="hd2"/>
                </a:cxn>
                <a:cxn ang="10800000">
                  <a:pos x="wd2" y="hd2"/>
                </a:cxn>
                <a:cxn ang="16200000">
                  <a:pos x="wd2" y="hd2"/>
                </a:cxn>
              </a:cxnLst>
              <a:rect l="0" t="0" r="r" b="b"/>
              <a:pathLst>
                <a:path w="14523" h="17067" extrusionOk="0">
                  <a:moveTo>
                    <a:pt x="13829" y="867"/>
                  </a:moveTo>
                  <a:cubicBezTo>
                    <a:pt x="9509" y="-4533"/>
                    <a:pt x="-3451" y="17067"/>
                    <a:pt x="869" y="17067"/>
                  </a:cubicBezTo>
                  <a:cubicBezTo>
                    <a:pt x="869" y="17067"/>
                    <a:pt x="18149" y="867"/>
                    <a:pt x="13829" y="867"/>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735" name="Shape 735"/>
            <p:cNvSpPr/>
            <p:nvPr/>
          </p:nvSpPr>
          <p:spPr>
            <a:xfrm>
              <a:off x="850675" y="1890412"/>
              <a:ext cx="8186" cy="866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0" y="21600"/>
                    <a:pt x="21600" y="21600"/>
                    <a:pt x="21600" y="21600"/>
                  </a:cubicBezTo>
                  <a:cubicBezTo>
                    <a:pt x="21600" y="0"/>
                    <a:pt x="0" y="0"/>
                    <a:pt x="0" y="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736" name="Shape 736"/>
            <p:cNvSpPr/>
            <p:nvPr/>
          </p:nvSpPr>
          <p:spPr>
            <a:xfrm>
              <a:off x="41748" y="1903400"/>
              <a:ext cx="36057" cy="26708"/>
            </a:xfrm>
            <a:custGeom>
              <a:avLst/>
              <a:gdLst/>
              <a:ahLst/>
              <a:cxnLst>
                <a:cxn ang="0">
                  <a:pos x="wd2" y="hd2"/>
                </a:cxn>
                <a:cxn ang="5400000">
                  <a:pos x="wd2" y="hd2"/>
                </a:cxn>
                <a:cxn ang="10800000">
                  <a:pos x="wd2" y="hd2"/>
                </a:cxn>
                <a:cxn ang="16200000">
                  <a:pos x="wd2" y="hd2"/>
                </a:cxn>
              </a:cxnLst>
              <a:rect l="0" t="0" r="r" b="b"/>
              <a:pathLst>
                <a:path w="14277" h="11104" extrusionOk="0">
                  <a:moveTo>
                    <a:pt x="12834" y="5400"/>
                  </a:moveTo>
                  <a:cubicBezTo>
                    <a:pt x="19005" y="-1800"/>
                    <a:pt x="3576" y="-1800"/>
                    <a:pt x="491" y="5400"/>
                  </a:cubicBezTo>
                  <a:cubicBezTo>
                    <a:pt x="-2595" y="9000"/>
                    <a:pt x="9748" y="16200"/>
                    <a:pt x="12834" y="5400"/>
                  </a:cubicBezTo>
                  <a:cubicBezTo>
                    <a:pt x="15919" y="1800"/>
                    <a:pt x="6662" y="19800"/>
                    <a:pt x="12834" y="540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737" name="Shape 737"/>
            <p:cNvSpPr/>
            <p:nvPr/>
          </p:nvSpPr>
          <p:spPr>
            <a:xfrm>
              <a:off x="11803695" y="4909302"/>
              <a:ext cx="16367" cy="3850"/>
            </a:xfrm>
            <a:custGeom>
              <a:avLst/>
              <a:gdLst/>
              <a:ahLst/>
              <a:cxnLst>
                <a:cxn ang="0">
                  <a:pos x="wd2" y="hd2"/>
                </a:cxn>
                <a:cxn ang="5400000">
                  <a:pos x="wd2" y="hd2"/>
                </a:cxn>
                <a:cxn ang="10800000">
                  <a:pos x="wd2" y="hd2"/>
                </a:cxn>
                <a:cxn ang="16200000">
                  <a:pos x="wd2" y="hd2"/>
                </a:cxn>
              </a:cxnLst>
              <a:rect l="0" t="0" r="r" b="b"/>
              <a:pathLst>
                <a:path w="21600" h="9600" extrusionOk="0">
                  <a:moveTo>
                    <a:pt x="21600" y="0"/>
                  </a:moveTo>
                  <a:cubicBezTo>
                    <a:pt x="21600" y="21600"/>
                    <a:pt x="0" y="0"/>
                    <a:pt x="0" y="0"/>
                  </a:cubicBezTo>
                  <a:cubicBezTo>
                    <a:pt x="10800" y="0"/>
                    <a:pt x="21600" y="0"/>
                    <a:pt x="21600" y="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738" name="Shape 738"/>
            <p:cNvSpPr/>
            <p:nvPr/>
          </p:nvSpPr>
          <p:spPr>
            <a:xfrm>
              <a:off x="11700056" y="4891984"/>
              <a:ext cx="16367" cy="12247"/>
            </a:xfrm>
            <a:custGeom>
              <a:avLst/>
              <a:gdLst/>
              <a:ahLst/>
              <a:cxnLst>
                <a:cxn ang="0">
                  <a:pos x="wd2" y="hd2"/>
                </a:cxn>
                <a:cxn ang="5400000">
                  <a:pos x="wd2" y="hd2"/>
                </a:cxn>
                <a:cxn ang="10800000">
                  <a:pos x="wd2" y="hd2"/>
                </a:cxn>
                <a:cxn ang="16200000">
                  <a:pos x="wd2" y="hd2"/>
                </a:cxn>
              </a:cxnLst>
              <a:rect l="0" t="0" r="r" b="b"/>
              <a:pathLst>
                <a:path w="21600" h="15274" extrusionOk="0">
                  <a:moveTo>
                    <a:pt x="21600" y="0"/>
                  </a:moveTo>
                  <a:cubicBezTo>
                    <a:pt x="21600" y="10800"/>
                    <a:pt x="0" y="21600"/>
                    <a:pt x="0" y="10800"/>
                  </a:cubicBezTo>
                  <a:cubicBezTo>
                    <a:pt x="0" y="0"/>
                    <a:pt x="21600" y="0"/>
                    <a:pt x="21600" y="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739" name="Shape 739"/>
            <p:cNvSpPr/>
            <p:nvPr/>
          </p:nvSpPr>
          <p:spPr>
            <a:xfrm>
              <a:off x="12067096" y="6408749"/>
              <a:ext cx="40491" cy="23720"/>
            </a:xfrm>
            <a:custGeom>
              <a:avLst/>
              <a:gdLst/>
              <a:ahLst/>
              <a:cxnLst>
                <a:cxn ang="0">
                  <a:pos x="wd2" y="hd2"/>
                </a:cxn>
                <a:cxn ang="5400000">
                  <a:pos x="wd2" y="hd2"/>
                </a:cxn>
                <a:cxn ang="10800000">
                  <a:pos x="wd2" y="hd2"/>
                </a:cxn>
                <a:cxn ang="16200000">
                  <a:pos x="wd2" y="hd2"/>
                </a:cxn>
              </a:cxnLst>
              <a:rect l="0" t="0" r="r" b="b"/>
              <a:pathLst>
                <a:path w="16033" h="11833" extrusionOk="0">
                  <a:moveTo>
                    <a:pt x="15731" y="4988"/>
                  </a:moveTo>
                  <a:cubicBezTo>
                    <a:pt x="18817" y="-3652"/>
                    <a:pt x="-2783" y="668"/>
                    <a:pt x="303" y="4988"/>
                  </a:cubicBezTo>
                  <a:cubicBezTo>
                    <a:pt x="303" y="9308"/>
                    <a:pt x="12646" y="17948"/>
                    <a:pt x="15731" y="4988"/>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740" name="Shape 740"/>
            <p:cNvSpPr/>
            <p:nvPr/>
          </p:nvSpPr>
          <p:spPr>
            <a:xfrm>
              <a:off x="7341536" y="1339019"/>
              <a:ext cx="3176" cy="3176"/>
            </a:xfrm>
            <a:prstGeom prst="rect">
              <a:avLst/>
            </a:pr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741" name="Shape 741"/>
            <p:cNvSpPr/>
            <p:nvPr/>
          </p:nvSpPr>
          <p:spPr>
            <a:xfrm>
              <a:off x="4606229" y="6147453"/>
              <a:ext cx="69977" cy="70410"/>
            </a:xfrm>
            <a:custGeom>
              <a:avLst/>
              <a:gdLst/>
              <a:ahLst/>
              <a:cxnLst>
                <a:cxn ang="0">
                  <a:pos x="wd2" y="hd2"/>
                </a:cxn>
                <a:cxn ang="5400000">
                  <a:pos x="wd2" y="hd2"/>
                </a:cxn>
                <a:cxn ang="10800000">
                  <a:pos x="wd2" y="hd2"/>
                </a:cxn>
                <a:cxn ang="16200000">
                  <a:pos x="wd2" y="hd2"/>
                </a:cxn>
              </a:cxnLst>
              <a:rect l="0" t="0" r="r" b="b"/>
              <a:pathLst>
                <a:path w="18473" h="20267" extrusionOk="0">
                  <a:moveTo>
                    <a:pt x="8640" y="9600"/>
                  </a:moveTo>
                  <a:cubicBezTo>
                    <a:pt x="8640" y="12000"/>
                    <a:pt x="2160" y="16800"/>
                    <a:pt x="0" y="19200"/>
                  </a:cubicBezTo>
                  <a:cubicBezTo>
                    <a:pt x="0" y="21600"/>
                    <a:pt x="4320" y="19200"/>
                    <a:pt x="4320" y="19200"/>
                  </a:cubicBezTo>
                  <a:cubicBezTo>
                    <a:pt x="6480" y="16800"/>
                    <a:pt x="8640" y="14400"/>
                    <a:pt x="10800" y="12000"/>
                  </a:cubicBezTo>
                  <a:cubicBezTo>
                    <a:pt x="12960" y="9600"/>
                    <a:pt x="21600" y="0"/>
                    <a:pt x="17280" y="0"/>
                  </a:cubicBezTo>
                  <a:cubicBezTo>
                    <a:pt x="15120" y="0"/>
                    <a:pt x="8640" y="7200"/>
                    <a:pt x="8640" y="9600"/>
                  </a:cubicBezTo>
                  <a:cubicBezTo>
                    <a:pt x="8640" y="12000"/>
                    <a:pt x="8640" y="7200"/>
                    <a:pt x="8640" y="960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742" name="Shape 742"/>
            <p:cNvSpPr/>
            <p:nvPr/>
          </p:nvSpPr>
          <p:spPr>
            <a:xfrm>
              <a:off x="3383581" y="2730277"/>
              <a:ext cx="49893" cy="14614"/>
            </a:xfrm>
            <a:custGeom>
              <a:avLst/>
              <a:gdLst/>
              <a:ahLst/>
              <a:cxnLst>
                <a:cxn ang="0">
                  <a:pos x="wd2" y="hd2"/>
                </a:cxn>
                <a:cxn ang="5400000">
                  <a:pos x="wd2" y="hd2"/>
                </a:cxn>
                <a:cxn ang="10800000">
                  <a:pos x="wd2" y="hd2"/>
                </a:cxn>
                <a:cxn ang="16200000">
                  <a:pos x="wd2" y="hd2"/>
                </a:cxn>
              </a:cxnLst>
              <a:rect l="0" t="0" r="r" b="b"/>
              <a:pathLst>
                <a:path w="18816" h="12150" extrusionOk="0">
                  <a:moveTo>
                    <a:pt x="18816" y="7200"/>
                  </a:moveTo>
                  <a:cubicBezTo>
                    <a:pt x="18816" y="0"/>
                    <a:pt x="-2784" y="0"/>
                    <a:pt x="302" y="0"/>
                  </a:cubicBezTo>
                  <a:cubicBezTo>
                    <a:pt x="3387" y="0"/>
                    <a:pt x="15730" y="21600"/>
                    <a:pt x="18816" y="720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743" name="Shape 743"/>
            <p:cNvSpPr/>
            <p:nvPr/>
          </p:nvSpPr>
          <p:spPr>
            <a:xfrm>
              <a:off x="3943484" y="7290358"/>
              <a:ext cx="144551" cy="135649"/>
            </a:xfrm>
            <a:custGeom>
              <a:avLst/>
              <a:gdLst/>
              <a:ahLst/>
              <a:cxnLst>
                <a:cxn ang="0">
                  <a:pos x="wd2" y="hd2"/>
                </a:cxn>
                <a:cxn ang="5400000">
                  <a:pos x="wd2" y="hd2"/>
                </a:cxn>
                <a:cxn ang="10800000">
                  <a:pos x="wd2" y="hd2"/>
                </a:cxn>
                <a:cxn ang="16200000">
                  <a:pos x="wd2" y="hd2"/>
                </a:cxn>
              </a:cxnLst>
              <a:rect l="0" t="0" r="r" b="b"/>
              <a:pathLst>
                <a:path w="21600" h="21600" extrusionOk="0">
                  <a:moveTo>
                    <a:pt x="20400" y="18900"/>
                  </a:moveTo>
                  <a:cubicBezTo>
                    <a:pt x="15600" y="18900"/>
                    <a:pt x="13200" y="14850"/>
                    <a:pt x="9600" y="12150"/>
                  </a:cubicBezTo>
                  <a:cubicBezTo>
                    <a:pt x="8400" y="9450"/>
                    <a:pt x="6000" y="8100"/>
                    <a:pt x="4800" y="6750"/>
                  </a:cubicBezTo>
                  <a:cubicBezTo>
                    <a:pt x="3600" y="6750"/>
                    <a:pt x="1200" y="5400"/>
                    <a:pt x="1200" y="4050"/>
                  </a:cubicBezTo>
                  <a:cubicBezTo>
                    <a:pt x="1200" y="4050"/>
                    <a:pt x="2400" y="4050"/>
                    <a:pt x="2400" y="2700"/>
                  </a:cubicBezTo>
                  <a:cubicBezTo>
                    <a:pt x="3600" y="2700"/>
                    <a:pt x="1200" y="0"/>
                    <a:pt x="0" y="0"/>
                  </a:cubicBezTo>
                  <a:cubicBezTo>
                    <a:pt x="0" y="6750"/>
                    <a:pt x="0" y="13500"/>
                    <a:pt x="0" y="18900"/>
                  </a:cubicBezTo>
                  <a:cubicBezTo>
                    <a:pt x="0" y="20250"/>
                    <a:pt x="7200" y="20250"/>
                    <a:pt x="8400" y="20250"/>
                  </a:cubicBezTo>
                  <a:cubicBezTo>
                    <a:pt x="9600" y="20250"/>
                    <a:pt x="10800" y="20250"/>
                    <a:pt x="12000" y="21600"/>
                  </a:cubicBezTo>
                  <a:cubicBezTo>
                    <a:pt x="14400" y="21600"/>
                    <a:pt x="14400" y="21600"/>
                    <a:pt x="15600" y="20250"/>
                  </a:cubicBezTo>
                  <a:cubicBezTo>
                    <a:pt x="16800" y="20250"/>
                    <a:pt x="21600" y="20250"/>
                    <a:pt x="21600" y="18900"/>
                  </a:cubicBezTo>
                  <a:cubicBezTo>
                    <a:pt x="21600" y="18900"/>
                    <a:pt x="21600" y="17550"/>
                    <a:pt x="20400" y="1890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744" name="Shape 744"/>
            <p:cNvSpPr/>
            <p:nvPr/>
          </p:nvSpPr>
          <p:spPr>
            <a:xfrm>
              <a:off x="3790755" y="7279252"/>
              <a:ext cx="240009" cy="190049"/>
            </a:xfrm>
            <a:custGeom>
              <a:avLst/>
              <a:gdLst/>
              <a:ahLst/>
              <a:cxnLst>
                <a:cxn ang="0">
                  <a:pos x="wd2" y="hd2"/>
                </a:cxn>
                <a:cxn ang="5400000">
                  <a:pos x="wd2" y="hd2"/>
                </a:cxn>
                <a:cxn ang="10800000">
                  <a:pos x="wd2" y="hd2"/>
                </a:cxn>
                <a:cxn ang="16200000">
                  <a:pos x="wd2" y="hd2"/>
                </a:cxn>
              </a:cxnLst>
              <a:rect l="0" t="0" r="r" b="b"/>
              <a:pathLst>
                <a:path w="21600" h="20917" extrusionOk="0">
                  <a:moveTo>
                    <a:pt x="13680" y="15282"/>
                  </a:moveTo>
                  <a:cubicBezTo>
                    <a:pt x="13680" y="11526"/>
                    <a:pt x="13680" y="8708"/>
                    <a:pt x="13680" y="5891"/>
                  </a:cubicBezTo>
                  <a:cubicBezTo>
                    <a:pt x="13680" y="4952"/>
                    <a:pt x="13680" y="3074"/>
                    <a:pt x="13680" y="2134"/>
                  </a:cubicBezTo>
                  <a:cubicBezTo>
                    <a:pt x="13680" y="1195"/>
                    <a:pt x="11520" y="-683"/>
                    <a:pt x="10800" y="256"/>
                  </a:cubicBezTo>
                  <a:cubicBezTo>
                    <a:pt x="10080" y="1195"/>
                    <a:pt x="8640" y="256"/>
                    <a:pt x="8640" y="2134"/>
                  </a:cubicBezTo>
                  <a:cubicBezTo>
                    <a:pt x="7920" y="4013"/>
                    <a:pt x="6480" y="5891"/>
                    <a:pt x="9360" y="4952"/>
                  </a:cubicBezTo>
                  <a:cubicBezTo>
                    <a:pt x="9360" y="4952"/>
                    <a:pt x="10800" y="4952"/>
                    <a:pt x="10800" y="4952"/>
                  </a:cubicBezTo>
                  <a:cubicBezTo>
                    <a:pt x="11520" y="4952"/>
                    <a:pt x="10080" y="6830"/>
                    <a:pt x="10080" y="6830"/>
                  </a:cubicBezTo>
                  <a:cubicBezTo>
                    <a:pt x="9360" y="6830"/>
                    <a:pt x="7920" y="8708"/>
                    <a:pt x="9360" y="9647"/>
                  </a:cubicBezTo>
                  <a:cubicBezTo>
                    <a:pt x="9360" y="10587"/>
                    <a:pt x="11520" y="10587"/>
                    <a:pt x="11520" y="11526"/>
                  </a:cubicBezTo>
                  <a:cubicBezTo>
                    <a:pt x="11520" y="11526"/>
                    <a:pt x="8640" y="11526"/>
                    <a:pt x="8640" y="11526"/>
                  </a:cubicBezTo>
                  <a:cubicBezTo>
                    <a:pt x="7920" y="11526"/>
                    <a:pt x="6480" y="10587"/>
                    <a:pt x="6480" y="10587"/>
                  </a:cubicBezTo>
                  <a:cubicBezTo>
                    <a:pt x="6480" y="10587"/>
                    <a:pt x="7200" y="11526"/>
                    <a:pt x="7200" y="10587"/>
                  </a:cubicBezTo>
                  <a:cubicBezTo>
                    <a:pt x="7200" y="9647"/>
                    <a:pt x="7920" y="8708"/>
                    <a:pt x="7200" y="7769"/>
                  </a:cubicBezTo>
                  <a:cubicBezTo>
                    <a:pt x="7200" y="7769"/>
                    <a:pt x="5760" y="9647"/>
                    <a:pt x="5760" y="9647"/>
                  </a:cubicBezTo>
                  <a:cubicBezTo>
                    <a:pt x="5040" y="10587"/>
                    <a:pt x="4320" y="9647"/>
                    <a:pt x="3600" y="9647"/>
                  </a:cubicBezTo>
                  <a:cubicBezTo>
                    <a:pt x="2880" y="9647"/>
                    <a:pt x="0" y="8708"/>
                    <a:pt x="0" y="10587"/>
                  </a:cubicBezTo>
                  <a:cubicBezTo>
                    <a:pt x="0" y="11526"/>
                    <a:pt x="1440" y="10587"/>
                    <a:pt x="1440" y="10587"/>
                  </a:cubicBezTo>
                  <a:cubicBezTo>
                    <a:pt x="2160" y="9647"/>
                    <a:pt x="1440" y="10587"/>
                    <a:pt x="2160" y="10587"/>
                  </a:cubicBezTo>
                  <a:cubicBezTo>
                    <a:pt x="2880" y="11526"/>
                    <a:pt x="2880" y="9647"/>
                    <a:pt x="3600" y="10587"/>
                  </a:cubicBezTo>
                  <a:cubicBezTo>
                    <a:pt x="3600" y="10587"/>
                    <a:pt x="4320" y="11526"/>
                    <a:pt x="4320" y="11526"/>
                  </a:cubicBezTo>
                  <a:cubicBezTo>
                    <a:pt x="4320" y="11526"/>
                    <a:pt x="1440" y="12465"/>
                    <a:pt x="2880" y="13404"/>
                  </a:cubicBezTo>
                  <a:cubicBezTo>
                    <a:pt x="3600" y="14343"/>
                    <a:pt x="4320" y="12465"/>
                    <a:pt x="4320" y="13404"/>
                  </a:cubicBezTo>
                  <a:cubicBezTo>
                    <a:pt x="5040" y="13404"/>
                    <a:pt x="5760" y="14343"/>
                    <a:pt x="5760" y="14343"/>
                  </a:cubicBezTo>
                  <a:cubicBezTo>
                    <a:pt x="5760" y="14343"/>
                    <a:pt x="5760" y="14343"/>
                    <a:pt x="5040" y="14343"/>
                  </a:cubicBezTo>
                  <a:cubicBezTo>
                    <a:pt x="5040" y="15282"/>
                    <a:pt x="6480" y="15282"/>
                    <a:pt x="7200" y="15282"/>
                  </a:cubicBezTo>
                  <a:cubicBezTo>
                    <a:pt x="7920" y="15282"/>
                    <a:pt x="7920" y="13404"/>
                    <a:pt x="8640" y="15282"/>
                  </a:cubicBezTo>
                  <a:cubicBezTo>
                    <a:pt x="8640" y="15282"/>
                    <a:pt x="11520" y="19978"/>
                    <a:pt x="12240" y="19039"/>
                  </a:cubicBezTo>
                  <a:cubicBezTo>
                    <a:pt x="12240" y="19039"/>
                    <a:pt x="11520" y="18100"/>
                    <a:pt x="11520" y="18100"/>
                  </a:cubicBezTo>
                  <a:cubicBezTo>
                    <a:pt x="11520" y="17160"/>
                    <a:pt x="15840" y="20917"/>
                    <a:pt x="16560" y="20917"/>
                  </a:cubicBezTo>
                  <a:cubicBezTo>
                    <a:pt x="16560" y="19978"/>
                    <a:pt x="13680" y="17160"/>
                    <a:pt x="13680" y="16221"/>
                  </a:cubicBezTo>
                  <a:cubicBezTo>
                    <a:pt x="14400" y="16221"/>
                    <a:pt x="17280" y="17160"/>
                    <a:pt x="17280" y="17160"/>
                  </a:cubicBezTo>
                  <a:cubicBezTo>
                    <a:pt x="18720" y="17160"/>
                    <a:pt x="20160" y="17160"/>
                    <a:pt x="21600" y="16221"/>
                  </a:cubicBezTo>
                  <a:cubicBezTo>
                    <a:pt x="19440" y="14343"/>
                    <a:pt x="16560" y="15282"/>
                    <a:pt x="13680" y="15282"/>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745" name="Shape 745"/>
            <p:cNvSpPr/>
            <p:nvPr/>
          </p:nvSpPr>
          <p:spPr>
            <a:xfrm>
              <a:off x="3766199" y="4332076"/>
              <a:ext cx="545573" cy="459052"/>
            </a:xfrm>
            <a:custGeom>
              <a:avLst/>
              <a:gdLst/>
              <a:ahLst/>
              <a:cxnLst>
                <a:cxn ang="0">
                  <a:pos x="wd2" y="hd2"/>
                </a:cxn>
                <a:cxn ang="5400000">
                  <a:pos x="wd2" y="hd2"/>
                </a:cxn>
                <a:cxn ang="10800000">
                  <a:pos x="wd2" y="hd2"/>
                </a:cxn>
                <a:cxn ang="16200000">
                  <a:pos x="wd2" y="hd2"/>
                </a:cxn>
              </a:cxnLst>
              <a:rect l="0" t="0" r="r" b="b"/>
              <a:pathLst>
                <a:path w="19376" h="21207" extrusionOk="0">
                  <a:moveTo>
                    <a:pt x="17421" y="10996"/>
                  </a:moveTo>
                  <a:cubicBezTo>
                    <a:pt x="17421" y="10211"/>
                    <a:pt x="17421" y="9818"/>
                    <a:pt x="18274" y="9425"/>
                  </a:cubicBezTo>
                  <a:cubicBezTo>
                    <a:pt x="18274" y="9033"/>
                    <a:pt x="18842" y="9033"/>
                    <a:pt x="18558" y="8640"/>
                  </a:cubicBezTo>
                  <a:cubicBezTo>
                    <a:pt x="18274" y="8247"/>
                    <a:pt x="17990" y="7462"/>
                    <a:pt x="18558" y="7069"/>
                  </a:cubicBezTo>
                  <a:cubicBezTo>
                    <a:pt x="21116" y="5498"/>
                    <a:pt x="16853" y="5891"/>
                    <a:pt x="16853" y="5891"/>
                  </a:cubicBezTo>
                  <a:cubicBezTo>
                    <a:pt x="16853" y="5498"/>
                    <a:pt x="17137" y="5498"/>
                    <a:pt x="17421" y="5498"/>
                  </a:cubicBezTo>
                  <a:cubicBezTo>
                    <a:pt x="17705" y="5498"/>
                    <a:pt x="17705" y="4713"/>
                    <a:pt x="17705" y="4320"/>
                  </a:cubicBezTo>
                  <a:cubicBezTo>
                    <a:pt x="17705" y="3927"/>
                    <a:pt x="16569" y="3142"/>
                    <a:pt x="16569" y="3535"/>
                  </a:cubicBezTo>
                  <a:cubicBezTo>
                    <a:pt x="16569" y="3927"/>
                    <a:pt x="16284" y="3142"/>
                    <a:pt x="16284" y="3142"/>
                  </a:cubicBezTo>
                  <a:cubicBezTo>
                    <a:pt x="16000" y="3142"/>
                    <a:pt x="16000" y="3927"/>
                    <a:pt x="15716" y="3535"/>
                  </a:cubicBezTo>
                  <a:cubicBezTo>
                    <a:pt x="15716" y="3535"/>
                    <a:pt x="15716" y="3142"/>
                    <a:pt x="15716" y="2749"/>
                  </a:cubicBezTo>
                  <a:cubicBezTo>
                    <a:pt x="15432" y="2356"/>
                    <a:pt x="15148" y="3142"/>
                    <a:pt x="14863" y="3142"/>
                  </a:cubicBezTo>
                  <a:cubicBezTo>
                    <a:pt x="14863" y="3142"/>
                    <a:pt x="14863" y="2356"/>
                    <a:pt x="14863" y="2356"/>
                  </a:cubicBezTo>
                  <a:cubicBezTo>
                    <a:pt x="14863" y="1571"/>
                    <a:pt x="15716" y="1964"/>
                    <a:pt x="16000" y="1964"/>
                  </a:cubicBezTo>
                  <a:cubicBezTo>
                    <a:pt x="16284" y="1571"/>
                    <a:pt x="15148" y="1571"/>
                    <a:pt x="15148" y="1571"/>
                  </a:cubicBezTo>
                  <a:cubicBezTo>
                    <a:pt x="14579" y="1571"/>
                    <a:pt x="14011" y="1178"/>
                    <a:pt x="13442" y="1571"/>
                  </a:cubicBezTo>
                  <a:cubicBezTo>
                    <a:pt x="12874" y="1964"/>
                    <a:pt x="12590" y="3142"/>
                    <a:pt x="12021" y="2749"/>
                  </a:cubicBezTo>
                  <a:cubicBezTo>
                    <a:pt x="11169" y="2749"/>
                    <a:pt x="10884" y="2749"/>
                    <a:pt x="10316" y="1964"/>
                  </a:cubicBezTo>
                  <a:cubicBezTo>
                    <a:pt x="9748" y="1178"/>
                    <a:pt x="8611" y="1964"/>
                    <a:pt x="7758" y="1964"/>
                  </a:cubicBezTo>
                  <a:cubicBezTo>
                    <a:pt x="7190" y="1964"/>
                    <a:pt x="7190" y="1571"/>
                    <a:pt x="6905" y="785"/>
                  </a:cubicBezTo>
                  <a:cubicBezTo>
                    <a:pt x="6621" y="0"/>
                    <a:pt x="6053" y="0"/>
                    <a:pt x="5200" y="0"/>
                  </a:cubicBezTo>
                  <a:cubicBezTo>
                    <a:pt x="4916" y="0"/>
                    <a:pt x="2642" y="393"/>
                    <a:pt x="2642" y="1571"/>
                  </a:cubicBezTo>
                  <a:cubicBezTo>
                    <a:pt x="2642" y="2749"/>
                    <a:pt x="3779" y="3142"/>
                    <a:pt x="3211" y="4713"/>
                  </a:cubicBezTo>
                  <a:cubicBezTo>
                    <a:pt x="2642" y="5498"/>
                    <a:pt x="1505" y="3927"/>
                    <a:pt x="1790" y="3142"/>
                  </a:cubicBezTo>
                  <a:cubicBezTo>
                    <a:pt x="1790" y="2749"/>
                    <a:pt x="2358" y="2356"/>
                    <a:pt x="2358" y="1964"/>
                  </a:cubicBezTo>
                  <a:cubicBezTo>
                    <a:pt x="2642" y="1178"/>
                    <a:pt x="1790" y="785"/>
                    <a:pt x="1790" y="393"/>
                  </a:cubicBezTo>
                  <a:cubicBezTo>
                    <a:pt x="937" y="1178"/>
                    <a:pt x="653" y="1571"/>
                    <a:pt x="653" y="2749"/>
                  </a:cubicBezTo>
                  <a:cubicBezTo>
                    <a:pt x="369" y="3142"/>
                    <a:pt x="-484" y="4713"/>
                    <a:pt x="369" y="4713"/>
                  </a:cubicBezTo>
                  <a:cubicBezTo>
                    <a:pt x="369" y="4713"/>
                    <a:pt x="653" y="4713"/>
                    <a:pt x="937" y="5105"/>
                  </a:cubicBezTo>
                  <a:cubicBezTo>
                    <a:pt x="937" y="5498"/>
                    <a:pt x="1221" y="5891"/>
                    <a:pt x="1505" y="6284"/>
                  </a:cubicBezTo>
                  <a:cubicBezTo>
                    <a:pt x="2074" y="7069"/>
                    <a:pt x="937" y="8640"/>
                    <a:pt x="2358" y="9033"/>
                  </a:cubicBezTo>
                  <a:cubicBezTo>
                    <a:pt x="2358" y="9033"/>
                    <a:pt x="2927" y="9033"/>
                    <a:pt x="3211" y="9033"/>
                  </a:cubicBezTo>
                  <a:cubicBezTo>
                    <a:pt x="3495" y="9033"/>
                    <a:pt x="3495" y="8640"/>
                    <a:pt x="3779" y="8640"/>
                  </a:cubicBezTo>
                  <a:cubicBezTo>
                    <a:pt x="4632" y="8640"/>
                    <a:pt x="4916" y="9818"/>
                    <a:pt x="5484" y="10604"/>
                  </a:cubicBezTo>
                  <a:cubicBezTo>
                    <a:pt x="5484" y="10604"/>
                    <a:pt x="5769" y="10996"/>
                    <a:pt x="6053" y="10604"/>
                  </a:cubicBezTo>
                  <a:cubicBezTo>
                    <a:pt x="6053" y="10211"/>
                    <a:pt x="6337" y="10604"/>
                    <a:pt x="6905" y="10604"/>
                  </a:cubicBezTo>
                  <a:cubicBezTo>
                    <a:pt x="7474" y="10996"/>
                    <a:pt x="8895" y="9818"/>
                    <a:pt x="8327" y="11389"/>
                  </a:cubicBezTo>
                  <a:cubicBezTo>
                    <a:pt x="7758" y="12567"/>
                    <a:pt x="7758" y="13745"/>
                    <a:pt x="8327" y="14924"/>
                  </a:cubicBezTo>
                  <a:cubicBezTo>
                    <a:pt x="8327" y="15316"/>
                    <a:pt x="8611" y="15709"/>
                    <a:pt x="8611" y="16102"/>
                  </a:cubicBezTo>
                  <a:cubicBezTo>
                    <a:pt x="8611" y="16495"/>
                    <a:pt x="7758" y="16887"/>
                    <a:pt x="8042" y="17280"/>
                  </a:cubicBezTo>
                  <a:cubicBezTo>
                    <a:pt x="8895" y="18458"/>
                    <a:pt x="9179" y="21600"/>
                    <a:pt x="10884" y="20815"/>
                  </a:cubicBezTo>
                  <a:cubicBezTo>
                    <a:pt x="11169" y="20815"/>
                    <a:pt x="11169" y="21207"/>
                    <a:pt x="11453" y="21207"/>
                  </a:cubicBezTo>
                  <a:cubicBezTo>
                    <a:pt x="11737" y="21207"/>
                    <a:pt x="12021" y="20815"/>
                    <a:pt x="12305" y="20422"/>
                  </a:cubicBezTo>
                  <a:cubicBezTo>
                    <a:pt x="12874" y="20029"/>
                    <a:pt x="13158" y="19244"/>
                    <a:pt x="14011" y="18458"/>
                  </a:cubicBezTo>
                  <a:cubicBezTo>
                    <a:pt x="14579" y="18065"/>
                    <a:pt x="13442" y="18065"/>
                    <a:pt x="13442" y="17280"/>
                  </a:cubicBezTo>
                  <a:cubicBezTo>
                    <a:pt x="13442" y="16887"/>
                    <a:pt x="13158" y="16495"/>
                    <a:pt x="13158" y="16102"/>
                  </a:cubicBezTo>
                  <a:cubicBezTo>
                    <a:pt x="13158" y="15709"/>
                    <a:pt x="12305" y="15316"/>
                    <a:pt x="12305" y="14924"/>
                  </a:cubicBezTo>
                  <a:cubicBezTo>
                    <a:pt x="12305" y="14531"/>
                    <a:pt x="14011" y="14924"/>
                    <a:pt x="14295" y="14924"/>
                  </a:cubicBezTo>
                  <a:cubicBezTo>
                    <a:pt x="14863" y="14924"/>
                    <a:pt x="14579" y="15316"/>
                    <a:pt x="14863" y="15709"/>
                  </a:cubicBezTo>
                  <a:cubicBezTo>
                    <a:pt x="15148" y="15709"/>
                    <a:pt x="15148" y="14924"/>
                    <a:pt x="15432" y="14924"/>
                  </a:cubicBezTo>
                  <a:cubicBezTo>
                    <a:pt x="15716" y="14531"/>
                    <a:pt x="16569" y="14531"/>
                    <a:pt x="17137" y="14138"/>
                  </a:cubicBezTo>
                  <a:cubicBezTo>
                    <a:pt x="17421" y="13745"/>
                    <a:pt x="17990" y="13353"/>
                    <a:pt x="18558" y="12960"/>
                  </a:cubicBezTo>
                  <a:cubicBezTo>
                    <a:pt x="18274" y="12175"/>
                    <a:pt x="17421" y="11782"/>
                    <a:pt x="17421" y="10996"/>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746" name="Shape 746"/>
            <p:cNvSpPr/>
            <p:nvPr/>
          </p:nvSpPr>
          <p:spPr>
            <a:xfrm>
              <a:off x="4252490" y="4459066"/>
              <a:ext cx="195553" cy="309068"/>
            </a:xfrm>
            <a:custGeom>
              <a:avLst/>
              <a:gdLst/>
              <a:ahLst/>
              <a:cxnLst>
                <a:cxn ang="0">
                  <a:pos x="wd2" y="hd2"/>
                </a:cxn>
                <a:cxn ang="5400000">
                  <a:pos x="wd2" y="hd2"/>
                </a:cxn>
                <a:cxn ang="10800000">
                  <a:pos x="wd2" y="hd2"/>
                </a:cxn>
                <a:cxn ang="16200000">
                  <a:pos x="wd2" y="hd2"/>
                </a:cxn>
              </a:cxnLst>
              <a:rect l="0" t="0" r="r" b="b"/>
              <a:pathLst>
                <a:path w="20379" h="20653" extrusionOk="0">
                  <a:moveTo>
                    <a:pt x="17056" y="16484"/>
                  </a:moveTo>
                  <a:cubicBezTo>
                    <a:pt x="17056" y="15916"/>
                    <a:pt x="12902" y="12505"/>
                    <a:pt x="13733" y="11937"/>
                  </a:cubicBezTo>
                  <a:cubicBezTo>
                    <a:pt x="14564" y="11368"/>
                    <a:pt x="13733" y="10800"/>
                    <a:pt x="15394" y="10232"/>
                  </a:cubicBezTo>
                  <a:cubicBezTo>
                    <a:pt x="17887" y="10232"/>
                    <a:pt x="17056" y="9095"/>
                    <a:pt x="17056" y="8526"/>
                  </a:cubicBezTo>
                  <a:cubicBezTo>
                    <a:pt x="17056" y="7958"/>
                    <a:pt x="17056" y="7389"/>
                    <a:pt x="17056" y="7389"/>
                  </a:cubicBezTo>
                  <a:cubicBezTo>
                    <a:pt x="17056" y="6821"/>
                    <a:pt x="16225" y="6821"/>
                    <a:pt x="15394" y="6253"/>
                  </a:cubicBezTo>
                  <a:cubicBezTo>
                    <a:pt x="14564" y="5116"/>
                    <a:pt x="12071" y="5116"/>
                    <a:pt x="12071" y="3979"/>
                  </a:cubicBezTo>
                  <a:cubicBezTo>
                    <a:pt x="11241" y="2274"/>
                    <a:pt x="7917" y="568"/>
                    <a:pt x="6256" y="0"/>
                  </a:cubicBezTo>
                  <a:cubicBezTo>
                    <a:pt x="6256" y="1705"/>
                    <a:pt x="2102" y="1705"/>
                    <a:pt x="2933" y="2842"/>
                  </a:cubicBezTo>
                  <a:cubicBezTo>
                    <a:pt x="2933" y="3411"/>
                    <a:pt x="4594" y="3979"/>
                    <a:pt x="3764" y="4547"/>
                  </a:cubicBezTo>
                  <a:cubicBezTo>
                    <a:pt x="2933" y="4547"/>
                    <a:pt x="1271" y="5116"/>
                    <a:pt x="1271" y="5684"/>
                  </a:cubicBezTo>
                  <a:cubicBezTo>
                    <a:pt x="-1221" y="6253"/>
                    <a:pt x="441" y="7958"/>
                    <a:pt x="2102" y="9095"/>
                  </a:cubicBezTo>
                  <a:cubicBezTo>
                    <a:pt x="2933" y="9663"/>
                    <a:pt x="2933" y="10232"/>
                    <a:pt x="4594" y="10232"/>
                  </a:cubicBezTo>
                  <a:cubicBezTo>
                    <a:pt x="5425" y="10232"/>
                    <a:pt x="4594" y="10800"/>
                    <a:pt x="5425" y="11368"/>
                  </a:cubicBezTo>
                  <a:cubicBezTo>
                    <a:pt x="7087" y="13074"/>
                    <a:pt x="6256" y="13642"/>
                    <a:pt x="5425" y="15347"/>
                  </a:cubicBezTo>
                  <a:cubicBezTo>
                    <a:pt x="5425" y="17053"/>
                    <a:pt x="7087" y="18758"/>
                    <a:pt x="7917" y="19895"/>
                  </a:cubicBezTo>
                  <a:cubicBezTo>
                    <a:pt x="10410" y="21600"/>
                    <a:pt x="11241" y="19895"/>
                    <a:pt x="12902" y="19895"/>
                  </a:cubicBezTo>
                  <a:cubicBezTo>
                    <a:pt x="14564" y="19895"/>
                    <a:pt x="15394" y="19326"/>
                    <a:pt x="16225" y="19326"/>
                  </a:cubicBezTo>
                  <a:cubicBezTo>
                    <a:pt x="17887" y="18758"/>
                    <a:pt x="18717" y="18758"/>
                    <a:pt x="20379" y="19326"/>
                  </a:cubicBezTo>
                  <a:cubicBezTo>
                    <a:pt x="19548" y="18189"/>
                    <a:pt x="18717" y="17053"/>
                    <a:pt x="17056" y="16484"/>
                  </a:cubicBezTo>
                  <a:cubicBezTo>
                    <a:pt x="16225" y="15347"/>
                    <a:pt x="17887" y="16484"/>
                    <a:pt x="17056" y="16484"/>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747" name="Shape 747"/>
            <p:cNvSpPr/>
            <p:nvPr/>
          </p:nvSpPr>
          <p:spPr>
            <a:xfrm>
              <a:off x="4380318" y="4560081"/>
              <a:ext cx="171365" cy="189090"/>
            </a:xfrm>
            <a:custGeom>
              <a:avLst/>
              <a:gdLst/>
              <a:ahLst/>
              <a:cxnLst>
                <a:cxn ang="0">
                  <a:pos x="wd2" y="hd2"/>
                </a:cxn>
                <a:cxn ang="5400000">
                  <a:pos x="wd2" y="hd2"/>
                </a:cxn>
                <a:cxn ang="10800000">
                  <a:pos x="wd2" y="hd2"/>
                </a:cxn>
                <a:cxn ang="16200000">
                  <a:pos x="wd2" y="hd2"/>
                </a:cxn>
              </a:cxnLst>
              <a:rect l="0" t="0" r="r" b="b"/>
              <a:pathLst>
                <a:path w="20879" h="20812" extrusionOk="0">
                  <a:moveTo>
                    <a:pt x="17934" y="6574"/>
                  </a:moveTo>
                  <a:cubicBezTo>
                    <a:pt x="17934" y="4696"/>
                    <a:pt x="19897" y="2817"/>
                    <a:pt x="20879" y="1878"/>
                  </a:cubicBezTo>
                  <a:cubicBezTo>
                    <a:pt x="17934" y="939"/>
                    <a:pt x="13024" y="0"/>
                    <a:pt x="11061" y="1878"/>
                  </a:cubicBezTo>
                  <a:cubicBezTo>
                    <a:pt x="9097" y="2817"/>
                    <a:pt x="8115" y="939"/>
                    <a:pt x="8115" y="0"/>
                  </a:cubicBezTo>
                  <a:cubicBezTo>
                    <a:pt x="7134" y="0"/>
                    <a:pt x="6152" y="1878"/>
                    <a:pt x="4188" y="939"/>
                  </a:cubicBezTo>
                  <a:cubicBezTo>
                    <a:pt x="4188" y="1878"/>
                    <a:pt x="6152" y="5635"/>
                    <a:pt x="3206" y="5635"/>
                  </a:cubicBezTo>
                  <a:cubicBezTo>
                    <a:pt x="1243" y="6574"/>
                    <a:pt x="-721" y="7513"/>
                    <a:pt x="261" y="9391"/>
                  </a:cubicBezTo>
                  <a:cubicBezTo>
                    <a:pt x="1243" y="11270"/>
                    <a:pt x="2224" y="12209"/>
                    <a:pt x="3206" y="14087"/>
                  </a:cubicBezTo>
                  <a:cubicBezTo>
                    <a:pt x="4188" y="15965"/>
                    <a:pt x="6152" y="17843"/>
                    <a:pt x="8115" y="20661"/>
                  </a:cubicBezTo>
                  <a:cubicBezTo>
                    <a:pt x="11061" y="21600"/>
                    <a:pt x="9097" y="17843"/>
                    <a:pt x="11061" y="17843"/>
                  </a:cubicBezTo>
                  <a:cubicBezTo>
                    <a:pt x="13024" y="17843"/>
                    <a:pt x="14006" y="17843"/>
                    <a:pt x="14988" y="16904"/>
                  </a:cubicBezTo>
                  <a:cubicBezTo>
                    <a:pt x="15970" y="16904"/>
                    <a:pt x="15970" y="18783"/>
                    <a:pt x="17934" y="17843"/>
                  </a:cubicBezTo>
                  <a:cubicBezTo>
                    <a:pt x="18915" y="15965"/>
                    <a:pt x="19897" y="15026"/>
                    <a:pt x="18915" y="13148"/>
                  </a:cubicBezTo>
                  <a:cubicBezTo>
                    <a:pt x="18915" y="11270"/>
                    <a:pt x="17934" y="8452"/>
                    <a:pt x="17934" y="6574"/>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748" name="Shape 748"/>
            <p:cNvSpPr/>
            <p:nvPr/>
          </p:nvSpPr>
          <p:spPr>
            <a:xfrm>
              <a:off x="4518955" y="4584554"/>
              <a:ext cx="128188" cy="141090"/>
            </a:xfrm>
            <a:custGeom>
              <a:avLst/>
              <a:gdLst/>
              <a:ahLst/>
              <a:cxnLst>
                <a:cxn ang="0">
                  <a:pos x="wd2" y="hd2"/>
                </a:cxn>
                <a:cxn ang="5400000">
                  <a:pos x="wd2" y="hd2"/>
                </a:cxn>
                <a:cxn ang="10800000">
                  <a:pos x="wd2" y="hd2"/>
                </a:cxn>
                <a:cxn ang="16200000">
                  <a:pos x="wd2" y="hd2"/>
                </a:cxn>
              </a:cxnLst>
              <a:rect l="0" t="0" r="r" b="b"/>
              <a:pathLst>
                <a:path w="21600" h="19923" extrusionOk="0">
                  <a:moveTo>
                    <a:pt x="16200" y="4989"/>
                  </a:moveTo>
                  <a:cubicBezTo>
                    <a:pt x="13500" y="2589"/>
                    <a:pt x="10800" y="189"/>
                    <a:pt x="6750" y="189"/>
                  </a:cubicBezTo>
                  <a:cubicBezTo>
                    <a:pt x="4050" y="-1011"/>
                    <a:pt x="0" y="3789"/>
                    <a:pt x="1350" y="6189"/>
                  </a:cubicBezTo>
                  <a:cubicBezTo>
                    <a:pt x="1350" y="8589"/>
                    <a:pt x="2700" y="10989"/>
                    <a:pt x="2700" y="13389"/>
                  </a:cubicBezTo>
                  <a:cubicBezTo>
                    <a:pt x="4050" y="15789"/>
                    <a:pt x="1350" y="18189"/>
                    <a:pt x="0" y="19389"/>
                  </a:cubicBezTo>
                  <a:cubicBezTo>
                    <a:pt x="1350" y="20589"/>
                    <a:pt x="4050" y="19389"/>
                    <a:pt x="5400" y="19389"/>
                  </a:cubicBezTo>
                  <a:cubicBezTo>
                    <a:pt x="8100" y="19389"/>
                    <a:pt x="9450" y="20589"/>
                    <a:pt x="12150" y="19389"/>
                  </a:cubicBezTo>
                  <a:cubicBezTo>
                    <a:pt x="16200" y="18189"/>
                    <a:pt x="17550" y="10989"/>
                    <a:pt x="21600" y="8589"/>
                  </a:cubicBezTo>
                  <a:cubicBezTo>
                    <a:pt x="18900" y="7389"/>
                    <a:pt x="17550" y="6189"/>
                    <a:pt x="16200" y="4989"/>
                  </a:cubicBezTo>
                  <a:cubicBezTo>
                    <a:pt x="13500" y="3789"/>
                    <a:pt x="17550" y="6189"/>
                    <a:pt x="16200" y="4989"/>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749" name="Shape 749"/>
            <p:cNvSpPr/>
            <p:nvPr/>
          </p:nvSpPr>
          <p:spPr>
            <a:xfrm>
              <a:off x="3380884" y="4291704"/>
              <a:ext cx="625769" cy="709959"/>
            </a:xfrm>
            <a:custGeom>
              <a:avLst/>
              <a:gdLst/>
              <a:ahLst/>
              <a:cxnLst>
                <a:cxn ang="0">
                  <a:pos x="wd2" y="hd2"/>
                </a:cxn>
                <a:cxn ang="5400000">
                  <a:pos x="wd2" y="hd2"/>
                </a:cxn>
                <a:cxn ang="10800000">
                  <a:pos x="wd2" y="hd2"/>
                </a:cxn>
                <a:cxn ang="16200000">
                  <a:pos x="wd2" y="hd2"/>
                </a:cxn>
              </a:cxnLst>
              <a:rect l="0" t="0" r="r" b="b"/>
              <a:pathLst>
                <a:path w="20911" h="21512" extrusionOk="0">
                  <a:moveTo>
                    <a:pt x="20377" y="12255"/>
                  </a:moveTo>
                  <a:cubicBezTo>
                    <a:pt x="21444" y="11483"/>
                    <a:pt x="20111" y="10712"/>
                    <a:pt x="20111" y="9941"/>
                  </a:cubicBezTo>
                  <a:cubicBezTo>
                    <a:pt x="20111" y="9426"/>
                    <a:pt x="20644" y="8912"/>
                    <a:pt x="20644" y="8398"/>
                  </a:cubicBezTo>
                  <a:cubicBezTo>
                    <a:pt x="20911" y="7626"/>
                    <a:pt x="19844" y="8141"/>
                    <a:pt x="19577" y="8141"/>
                  </a:cubicBezTo>
                  <a:cubicBezTo>
                    <a:pt x="19311" y="8141"/>
                    <a:pt x="19044" y="8141"/>
                    <a:pt x="18777" y="8141"/>
                  </a:cubicBezTo>
                  <a:cubicBezTo>
                    <a:pt x="18511" y="8141"/>
                    <a:pt x="18511" y="8398"/>
                    <a:pt x="18244" y="8398"/>
                  </a:cubicBezTo>
                  <a:cubicBezTo>
                    <a:pt x="17977" y="8398"/>
                    <a:pt x="17711" y="7626"/>
                    <a:pt x="17444" y="7626"/>
                  </a:cubicBezTo>
                  <a:cubicBezTo>
                    <a:pt x="16911" y="6598"/>
                    <a:pt x="16377" y="7112"/>
                    <a:pt x="15311" y="7112"/>
                  </a:cubicBezTo>
                  <a:cubicBezTo>
                    <a:pt x="14777" y="7112"/>
                    <a:pt x="14511" y="7112"/>
                    <a:pt x="14244" y="6598"/>
                  </a:cubicBezTo>
                  <a:cubicBezTo>
                    <a:pt x="13977" y="6083"/>
                    <a:pt x="14777" y="5569"/>
                    <a:pt x="13977" y="5055"/>
                  </a:cubicBezTo>
                  <a:cubicBezTo>
                    <a:pt x="13711" y="4798"/>
                    <a:pt x="13711" y="4283"/>
                    <a:pt x="13177" y="4283"/>
                  </a:cubicBezTo>
                  <a:cubicBezTo>
                    <a:pt x="12644" y="4283"/>
                    <a:pt x="12911" y="4283"/>
                    <a:pt x="13177" y="3769"/>
                  </a:cubicBezTo>
                  <a:cubicBezTo>
                    <a:pt x="13444" y="3255"/>
                    <a:pt x="13177" y="2741"/>
                    <a:pt x="13444" y="2226"/>
                  </a:cubicBezTo>
                  <a:cubicBezTo>
                    <a:pt x="13711" y="1712"/>
                    <a:pt x="14244" y="1455"/>
                    <a:pt x="14777" y="1198"/>
                  </a:cubicBezTo>
                  <a:cubicBezTo>
                    <a:pt x="15044" y="941"/>
                    <a:pt x="15577" y="941"/>
                    <a:pt x="15844" y="426"/>
                  </a:cubicBezTo>
                  <a:cubicBezTo>
                    <a:pt x="15844" y="-88"/>
                    <a:pt x="14777" y="-88"/>
                    <a:pt x="14777" y="169"/>
                  </a:cubicBezTo>
                  <a:cubicBezTo>
                    <a:pt x="14244" y="683"/>
                    <a:pt x="13444" y="1455"/>
                    <a:pt x="12644" y="1455"/>
                  </a:cubicBezTo>
                  <a:cubicBezTo>
                    <a:pt x="11844" y="1455"/>
                    <a:pt x="11844" y="1455"/>
                    <a:pt x="11577" y="1969"/>
                  </a:cubicBezTo>
                  <a:cubicBezTo>
                    <a:pt x="11311" y="2483"/>
                    <a:pt x="11311" y="1712"/>
                    <a:pt x="10777" y="1712"/>
                  </a:cubicBezTo>
                  <a:cubicBezTo>
                    <a:pt x="9711" y="1969"/>
                    <a:pt x="10244" y="3512"/>
                    <a:pt x="9444" y="4026"/>
                  </a:cubicBezTo>
                  <a:cubicBezTo>
                    <a:pt x="9177" y="4283"/>
                    <a:pt x="8644" y="4541"/>
                    <a:pt x="8377" y="5055"/>
                  </a:cubicBezTo>
                  <a:cubicBezTo>
                    <a:pt x="8377" y="5055"/>
                    <a:pt x="8377" y="5826"/>
                    <a:pt x="8111" y="5826"/>
                  </a:cubicBezTo>
                  <a:cubicBezTo>
                    <a:pt x="7844" y="5312"/>
                    <a:pt x="7577" y="5055"/>
                    <a:pt x="7311" y="4798"/>
                  </a:cubicBezTo>
                  <a:cubicBezTo>
                    <a:pt x="7044" y="4283"/>
                    <a:pt x="6777" y="4283"/>
                    <a:pt x="6511" y="4283"/>
                  </a:cubicBezTo>
                  <a:cubicBezTo>
                    <a:pt x="5444" y="4026"/>
                    <a:pt x="4911" y="3255"/>
                    <a:pt x="3844" y="4026"/>
                  </a:cubicBezTo>
                  <a:cubicBezTo>
                    <a:pt x="3311" y="4283"/>
                    <a:pt x="2244" y="5055"/>
                    <a:pt x="1711" y="4541"/>
                  </a:cubicBezTo>
                  <a:cubicBezTo>
                    <a:pt x="1444" y="4283"/>
                    <a:pt x="1177" y="4283"/>
                    <a:pt x="911" y="4026"/>
                  </a:cubicBezTo>
                  <a:cubicBezTo>
                    <a:pt x="377" y="4026"/>
                    <a:pt x="644" y="3512"/>
                    <a:pt x="111" y="4026"/>
                  </a:cubicBezTo>
                  <a:cubicBezTo>
                    <a:pt x="-156" y="4283"/>
                    <a:pt x="111" y="4283"/>
                    <a:pt x="377" y="4541"/>
                  </a:cubicBezTo>
                  <a:cubicBezTo>
                    <a:pt x="377" y="4798"/>
                    <a:pt x="111" y="5055"/>
                    <a:pt x="111" y="5312"/>
                  </a:cubicBezTo>
                  <a:cubicBezTo>
                    <a:pt x="644" y="5312"/>
                    <a:pt x="1177" y="5569"/>
                    <a:pt x="1444" y="5569"/>
                  </a:cubicBezTo>
                  <a:cubicBezTo>
                    <a:pt x="1711" y="5826"/>
                    <a:pt x="1977" y="5826"/>
                    <a:pt x="1977" y="6083"/>
                  </a:cubicBezTo>
                  <a:cubicBezTo>
                    <a:pt x="2244" y="6341"/>
                    <a:pt x="2244" y="6083"/>
                    <a:pt x="2511" y="6083"/>
                  </a:cubicBezTo>
                  <a:cubicBezTo>
                    <a:pt x="2511" y="5826"/>
                    <a:pt x="2511" y="6598"/>
                    <a:pt x="2777" y="6598"/>
                  </a:cubicBezTo>
                  <a:cubicBezTo>
                    <a:pt x="3044" y="6855"/>
                    <a:pt x="3311" y="6598"/>
                    <a:pt x="3844" y="6341"/>
                  </a:cubicBezTo>
                  <a:cubicBezTo>
                    <a:pt x="4111" y="6341"/>
                    <a:pt x="3311" y="5826"/>
                    <a:pt x="3311" y="5826"/>
                  </a:cubicBezTo>
                  <a:cubicBezTo>
                    <a:pt x="3311" y="5569"/>
                    <a:pt x="4111" y="5055"/>
                    <a:pt x="4111" y="4798"/>
                  </a:cubicBezTo>
                  <a:cubicBezTo>
                    <a:pt x="4377" y="4541"/>
                    <a:pt x="4911" y="4283"/>
                    <a:pt x="5177" y="4541"/>
                  </a:cubicBezTo>
                  <a:cubicBezTo>
                    <a:pt x="5444" y="4541"/>
                    <a:pt x="5977" y="4798"/>
                    <a:pt x="5977" y="4798"/>
                  </a:cubicBezTo>
                  <a:cubicBezTo>
                    <a:pt x="5977" y="5055"/>
                    <a:pt x="5977" y="5055"/>
                    <a:pt x="6244" y="5055"/>
                  </a:cubicBezTo>
                  <a:cubicBezTo>
                    <a:pt x="6244" y="5312"/>
                    <a:pt x="5977" y="5569"/>
                    <a:pt x="5977" y="5569"/>
                  </a:cubicBezTo>
                  <a:cubicBezTo>
                    <a:pt x="5977" y="5826"/>
                    <a:pt x="6511" y="6341"/>
                    <a:pt x="6511" y="6598"/>
                  </a:cubicBezTo>
                  <a:cubicBezTo>
                    <a:pt x="7044" y="7369"/>
                    <a:pt x="7577" y="7369"/>
                    <a:pt x="7577" y="8398"/>
                  </a:cubicBezTo>
                  <a:cubicBezTo>
                    <a:pt x="7577" y="9169"/>
                    <a:pt x="7577" y="9941"/>
                    <a:pt x="7311" y="10712"/>
                  </a:cubicBezTo>
                  <a:cubicBezTo>
                    <a:pt x="7311" y="10969"/>
                    <a:pt x="7844" y="10969"/>
                    <a:pt x="7844" y="11226"/>
                  </a:cubicBezTo>
                  <a:cubicBezTo>
                    <a:pt x="7577" y="11483"/>
                    <a:pt x="7311" y="11741"/>
                    <a:pt x="7311" y="11998"/>
                  </a:cubicBezTo>
                  <a:cubicBezTo>
                    <a:pt x="7044" y="12255"/>
                    <a:pt x="7044" y="12769"/>
                    <a:pt x="6777" y="12769"/>
                  </a:cubicBezTo>
                  <a:cubicBezTo>
                    <a:pt x="6244" y="13026"/>
                    <a:pt x="5711" y="12769"/>
                    <a:pt x="5711" y="13541"/>
                  </a:cubicBezTo>
                  <a:cubicBezTo>
                    <a:pt x="5711" y="14055"/>
                    <a:pt x="4911" y="14055"/>
                    <a:pt x="5711" y="14312"/>
                  </a:cubicBezTo>
                  <a:cubicBezTo>
                    <a:pt x="5977" y="14569"/>
                    <a:pt x="6244" y="14569"/>
                    <a:pt x="6777" y="14826"/>
                  </a:cubicBezTo>
                  <a:cubicBezTo>
                    <a:pt x="7044" y="15083"/>
                    <a:pt x="7311" y="15341"/>
                    <a:pt x="7577" y="15598"/>
                  </a:cubicBezTo>
                  <a:cubicBezTo>
                    <a:pt x="8111" y="15855"/>
                    <a:pt x="8377" y="15598"/>
                    <a:pt x="8911" y="15598"/>
                  </a:cubicBezTo>
                  <a:cubicBezTo>
                    <a:pt x="9177" y="15598"/>
                    <a:pt x="9444" y="15855"/>
                    <a:pt x="9977" y="16112"/>
                  </a:cubicBezTo>
                  <a:cubicBezTo>
                    <a:pt x="10244" y="16112"/>
                    <a:pt x="10511" y="16112"/>
                    <a:pt x="10777" y="16369"/>
                  </a:cubicBezTo>
                  <a:cubicBezTo>
                    <a:pt x="11577" y="16883"/>
                    <a:pt x="12111" y="17398"/>
                    <a:pt x="12644" y="18169"/>
                  </a:cubicBezTo>
                  <a:cubicBezTo>
                    <a:pt x="12911" y="18941"/>
                    <a:pt x="13177" y="19198"/>
                    <a:pt x="14244" y="19455"/>
                  </a:cubicBezTo>
                  <a:cubicBezTo>
                    <a:pt x="14511" y="19455"/>
                    <a:pt x="14777" y="19198"/>
                    <a:pt x="15044" y="18941"/>
                  </a:cubicBezTo>
                  <a:cubicBezTo>
                    <a:pt x="15311" y="18941"/>
                    <a:pt x="15577" y="19455"/>
                    <a:pt x="15844" y="19198"/>
                  </a:cubicBezTo>
                  <a:cubicBezTo>
                    <a:pt x="16377" y="18941"/>
                    <a:pt x="16911" y="19198"/>
                    <a:pt x="17177" y="19455"/>
                  </a:cubicBezTo>
                  <a:cubicBezTo>
                    <a:pt x="17177" y="19712"/>
                    <a:pt x="16911" y="20226"/>
                    <a:pt x="16911" y="20483"/>
                  </a:cubicBezTo>
                  <a:cubicBezTo>
                    <a:pt x="16644" y="20741"/>
                    <a:pt x="16377" y="20741"/>
                    <a:pt x="16911" y="20998"/>
                  </a:cubicBezTo>
                  <a:cubicBezTo>
                    <a:pt x="16911" y="20998"/>
                    <a:pt x="17444" y="21512"/>
                    <a:pt x="17177" y="21512"/>
                  </a:cubicBezTo>
                  <a:cubicBezTo>
                    <a:pt x="17711" y="21512"/>
                    <a:pt x="17977" y="18683"/>
                    <a:pt x="18244" y="18169"/>
                  </a:cubicBezTo>
                  <a:cubicBezTo>
                    <a:pt x="18244" y="17141"/>
                    <a:pt x="17444" y="16883"/>
                    <a:pt x="17177" y="16112"/>
                  </a:cubicBezTo>
                  <a:cubicBezTo>
                    <a:pt x="17177" y="15598"/>
                    <a:pt x="17177" y="15341"/>
                    <a:pt x="17444" y="15341"/>
                  </a:cubicBezTo>
                  <a:cubicBezTo>
                    <a:pt x="17711" y="15341"/>
                    <a:pt x="18511" y="15083"/>
                    <a:pt x="18511" y="14826"/>
                  </a:cubicBezTo>
                  <a:cubicBezTo>
                    <a:pt x="18244" y="14826"/>
                    <a:pt x="17711" y="14826"/>
                    <a:pt x="17711" y="14569"/>
                  </a:cubicBezTo>
                  <a:cubicBezTo>
                    <a:pt x="17444" y="14569"/>
                    <a:pt x="17444" y="14055"/>
                    <a:pt x="17444" y="14055"/>
                  </a:cubicBezTo>
                  <a:cubicBezTo>
                    <a:pt x="17977" y="14055"/>
                    <a:pt x="18511" y="14055"/>
                    <a:pt x="19044" y="14055"/>
                  </a:cubicBezTo>
                  <a:cubicBezTo>
                    <a:pt x="19311" y="14055"/>
                    <a:pt x="20911" y="13283"/>
                    <a:pt x="20911" y="13541"/>
                  </a:cubicBezTo>
                  <a:cubicBezTo>
                    <a:pt x="20911" y="13026"/>
                    <a:pt x="20111" y="12255"/>
                    <a:pt x="20377" y="12255"/>
                  </a:cubicBezTo>
                  <a:cubicBezTo>
                    <a:pt x="20644" y="11998"/>
                    <a:pt x="20111" y="12255"/>
                    <a:pt x="20377" y="12255"/>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750" name="Shape 750"/>
            <p:cNvSpPr/>
            <p:nvPr/>
          </p:nvSpPr>
          <p:spPr>
            <a:xfrm>
              <a:off x="3463471" y="4764996"/>
              <a:ext cx="219212" cy="272825"/>
            </a:xfrm>
            <a:custGeom>
              <a:avLst/>
              <a:gdLst/>
              <a:ahLst/>
              <a:cxnLst>
                <a:cxn ang="0">
                  <a:pos x="wd2" y="hd2"/>
                </a:cxn>
                <a:cxn ang="5400000">
                  <a:pos x="wd2" y="hd2"/>
                </a:cxn>
                <a:cxn ang="10800000">
                  <a:pos x="wd2" y="hd2"/>
                </a:cxn>
                <a:cxn ang="16200000">
                  <a:pos x="wd2" y="hd2"/>
                </a:cxn>
              </a:cxnLst>
              <a:rect l="0" t="0" r="r" b="b"/>
              <a:pathLst>
                <a:path w="21172" h="21050" extrusionOk="0">
                  <a:moveTo>
                    <a:pt x="15429" y="3927"/>
                  </a:moveTo>
                  <a:cubicBezTo>
                    <a:pt x="13886" y="3927"/>
                    <a:pt x="13114" y="2618"/>
                    <a:pt x="11571" y="1964"/>
                  </a:cubicBezTo>
                  <a:cubicBezTo>
                    <a:pt x="10800" y="1309"/>
                    <a:pt x="9257" y="0"/>
                    <a:pt x="7714" y="0"/>
                  </a:cubicBezTo>
                  <a:cubicBezTo>
                    <a:pt x="7714" y="1964"/>
                    <a:pt x="3086" y="655"/>
                    <a:pt x="3086" y="2618"/>
                  </a:cubicBezTo>
                  <a:cubicBezTo>
                    <a:pt x="3086" y="3927"/>
                    <a:pt x="3086" y="3927"/>
                    <a:pt x="2314" y="4582"/>
                  </a:cubicBezTo>
                  <a:cubicBezTo>
                    <a:pt x="771" y="5236"/>
                    <a:pt x="1543" y="5891"/>
                    <a:pt x="1543" y="6545"/>
                  </a:cubicBezTo>
                  <a:cubicBezTo>
                    <a:pt x="1543" y="7200"/>
                    <a:pt x="771" y="7855"/>
                    <a:pt x="0" y="8509"/>
                  </a:cubicBezTo>
                  <a:cubicBezTo>
                    <a:pt x="0" y="8509"/>
                    <a:pt x="0" y="9164"/>
                    <a:pt x="0" y="9818"/>
                  </a:cubicBezTo>
                  <a:cubicBezTo>
                    <a:pt x="771" y="10473"/>
                    <a:pt x="0" y="11127"/>
                    <a:pt x="0" y="11782"/>
                  </a:cubicBezTo>
                  <a:cubicBezTo>
                    <a:pt x="0" y="11782"/>
                    <a:pt x="771" y="13745"/>
                    <a:pt x="1543" y="13091"/>
                  </a:cubicBezTo>
                  <a:cubicBezTo>
                    <a:pt x="3086" y="13091"/>
                    <a:pt x="3086" y="11782"/>
                    <a:pt x="3857" y="11782"/>
                  </a:cubicBezTo>
                  <a:cubicBezTo>
                    <a:pt x="3086" y="11782"/>
                    <a:pt x="4629" y="13091"/>
                    <a:pt x="3857" y="13091"/>
                  </a:cubicBezTo>
                  <a:cubicBezTo>
                    <a:pt x="3857" y="14400"/>
                    <a:pt x="3857" y="15055"/>
                    <a:pt x="2314" y="15709"/>
                  </a:cubicBezTo>
                  <a:cubicBezTo>
                    <a:pt x="2314" y="15709"/>
                    <a:pt x="3086" y="17018"/>
                    <a:pt x="2314" y="17018"/>
                  </a:cubicBezTo>
                  <a:cubicBezTo>
                    <a:pt x="2314" y="17673"/>
                    <a:pt x="1543" y="17673"/>
                    <a:pt x="2314" y="18327"/>
                  </a:cubicBezTo>
                  <a:cubicBezTo>
                    <a:pt x="3857" y="18982"/>
                    <a:pt x="4629" y="18982"/>
                    <a:pt x="6171" y="20945"/>
                  </a:cubicBezTo>
                  <a:cubicBezTo>
                    <a:pt x="6943" y="21600"/>
                    <a:pt x="7714" y="18982"/>
                    <a:pt x="8486" y="18982"/>
                  </a:cubicBezTo>
                  <a:cubicBezTo>
                    <a:pt x="9257" y="17018"/>
                    <a:pt x="10029" y="15055"/>
                    <a:pt x="12343" y="14400"/>
                  </a:cubicBezTo>
                  <a:cubicBezTo>
                    <a:pt x="13886" y="13745"/>
                    <a:pt x="15429" y="13745"/>
                    <a:pt x="16971" y="12436"/>
                  </a:cubicBezTo>
                  <a:cubicBezTo>
                    <a:pt x="18514" y="11782"/>
                    <a:pt x="20057" y="10473"/>
                    <a:pt x="20829" y="8509"/>
                  </a:cubicBezTo>
                  <a:cubicBezTo>
                    <a:pt x="20829" y="7200"/>
                    <a:pt x="21600" y="6545"/>
                    <a:pt x="20829" y="5236"/>
                  </a:cubicBezTo>
                  <a:cubicBezTo>
                    <a:pt x="20057" y="4582"/>
                    <a:pt x="19286" y="3927"/>
                    <a:pt x="18514" y="3273"/>
                  </a:cubicBezTo>
                  <a:cubicBezTo>
                    <a:pt x="17743" y="3273"/>
                    <a:pt x="16200" y="3927"/>
                    <a:pt x="15429" y="3927"/>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751" name="Shape 751"/>
            <p:cNvSpPr/>
            <p:nvPr/>
          </p:nvSpPr>
          <p:spPr>
            <a:xfrm>
              <a:off x="3450583" y="4816947"/>
              <a:ext cx="501086" cy="792952"/>
            </a:xfrm>
            <a:custGeom>
              <a:avLst/>
              <a:gdLst/>
              <a:ahLst/>
              <a:cxnLst>
                <a:cxn ang="0">
                  <a:pos x="wd2" y="hd2"/>
                </a:cxn>
                <a:cxn ang="5400000">
                  <a:pos x="wd2" y="hd2"/>
                </a:cxn>
                <a:cxn ang="10800000">
                  <a:pos x="wd2" y="hd2"/>
                </a:cxn>
                <a:cxn ang="16200000">
                  <a:pos x="wd2" y="hd2"/>
                </a:cxn>
              </a:cxnLst>
              <a:rect l="0" t="0" r="r" b="b"/>
              <a:pathLst>
                <a:path w="21109" h="21271" extrusionOk="0">
                  <a:moveTo>
                    <a:pt x="18746" y="4775"/>
                  </a:moveTo>
                  <a:cubicBezTo>
                    <a:pt x="17396" y="4320"/>
                    <a:pt x="19422" y="3411"/>
                    <a:pt x="18409" y="3183"/>
                  </a:cubicBezTo>
                  <a:cubicBezTo>
                    <a:pt x="17734" y="2728"/>
                    <a:pt x="17059" y="2956"/>
                    <a:pt x="16384" y="2956"/>
                  </a:cubicBezTo>
                  <a:cubicBezTo>
                    <a:pt x="15709" y="2728"/>
                    <a:pt x="15709" y="3183"/>
                    <a:pt x="15034" y="3183"/>
                  </a:cubicBezTo>
                  <a:cubicBezTo>
                    <a:pt x="14359" y="2956"/>
                    <a:pt x="13684" y="2956"/>
                    <a:pt x="13347" y="2501"/>
                  </a:cubicBezTo>
                  <a:cubicBezTo>
                    <a:pt x="13009" y="2274"/>
                    <a:pt x="12671" y="1592"/>
                    <a:pt x="12334" y="1364"/>
                  </a:cubicBezTo>
                  <a:cubicBezTo>
                    <a:pt x="11659" y="1137"/>
                    <a:pt x="11321" y="682"/>
                    <a:pt x="10646" y="455"/>
                  </a:cubicBezTo>
                  <a:cubicBezTo>
                    <a:pt x="10309" y="0"/>
                    <a:pt x="9634" y="227"/>
                    <a:pt x="8959" y="0"/>
                  </a:cubicBezTo>
                  <a:cubicBezTo>
                    <a:pt x="9634" y="455"/>
                    <a:pt x="9971" y="682"/>
                    <a:pt x="9971" y="1137"/>
                  </a:cubicBezTo>
                  <a:cubicBezTo>
                    <a:pt x="9634" y="1592"/>
                    <a:pt x="9634" y="2046"/>
                    <a:pt x="8959" y="2274"/>
                  </a:cubicBezTo>
                  <a:cubicBezTo>
                    <a:pt x="8284" y="2728"/>
                    <a:pt x="7946" y="3183"/>
                    <a:pt x="7271" y="3183"/>
                  </a:cubicBezTo>
                  <a:cubicBezTo>
                    <a:pt x="6596" y="3411"/>
                    <a:pt x="5921" y="3411"/>
                    <a:pt x="5246" y="3865"/>
                  </a:cubicBezTo>
                  <a:cubicBezTo>
                    <a:pt x="4909" y="4093"/>
                    <a:pt x="3559" y="6139"/>
                    <a:pt x="3221" y="5912"/>
                  </a:cubicBezTo>
                  <a:cubicBezTo>
                    <a:pt x="2546" y="5229"/>
                    <a:pt x="2209" y="5229"/>
                    <a:pt x="1534" y="5002"/>
                  </a:cubicBezTo>
                  <a:cubicBezTo>
                    <a:pt x="1196" y="5002"/>
                    <a:pt x="1196" y="5002"/>
                    <a:pt x="1534" y="4775"/>
                  </a:cubicBezTo>
                  <a:cubicBezTo>
                    <a:pt x="1871" y="4547"/>
                    <a:pt x="1871" y="4320"/>
                    <a:pt x="1534" y="4093"/>
                  </a:cubicBezTo>
                  <a:cubicBezTo>
                    <a:pt x="859" y="4320"/>
                    <a:pt x="-491" y="5229"/>
                    <a:pt x="184" y="5912"/>
                  </a:cubicBezTo>
                  <a:cubicBezTo>
                    <a:pt x="184" y="5912"/>
                    <a:pt x="859" y="6594"/>
                    <a:pt x="521" y="6821"/>
                  </a:cubicBezTo>
                  <a:cubicBezTo>
                    <a:pt x="184" y="6821"/>
                    <a:pt x="-154" y="7048"/>
                    <a:pt x="521" y="7276"/>
                  </a:cubicBezTo>
                  <a:cubicBezTo>
                    <a:pt x="2209" y="7958"/>
                    <a:pt x="3559" y="9322"/>
                    <a:pt x="4234" y="10686"/>
                  </a:cubicBezTo>
                  <a:cubicBezTo>
                    <a:pt x="5246" y="11823"/>
                    <a:pt x="5921" y="13187"/>
                    <a:pt x="7271" y="14324"/>
                  </a:cubicBezTo>
                  <a:cubicBezTo>
                    <a:pt x="7609" y="14779"/>
                    <a:pt x="8284" y="15234"/>
                    <a:pt x="8284" y="15916"/>
                  </a:cubicBezTo>
                  <a:cubicBezTo>
                    <a:pt x="8284" y="16143"/>
                    <a:pt x="7946" y="15916"/>
                    <a:pt x="7946" y="16143"/>
                  </a:cubicBezTo>
                  <a:cubicBezTo>
                    <a:pt x="8284" y="16371"/>
                    <a:pt x="8621" y="16598"/>
                    <a:pt x="8959" y="16825"/>
                  </a:cubicBezTo>
                  <a:cubicBezTo>
                    <a:pt x="9296" y="17280"/>
                    <a:pt x="9634" y="17735"/>
                    <a:pt x="10309" y="17962"/>
                  </a:cubicBezTo>
                  <a:cubicBezTo>
                    <a:pt x="11321" y="18189"/>
                    <a:pt x="12334" y="18644"/>
                    <a:pt x="13347" y="18872"/>
                  </a:cubicBezTo>
                  <a:cubicBezTo>
                    <a:pt x="14022" y="19099"/>
                    <a:pt x="14696" y="19554"/>
                    <a:pt x="15709" y="19781"/>
                  </a:cubicBezTo>
                  <a:cubicBezTo>
                    <a:pt x="16384" y="20236"/>
                    <a:pt x="17059" y="20691"/>
                    <a:pt x="17734" y="21145"/>
                  </a:cubicBezTo>
                  <a:cubicBezTo>
                    <a:pt x="19084" y="21600"/>
                    <a:pt x="18746" y="20691"/>
                    <a:pt x="19422" y="20463"/>
                  </a:cubicBezTo>
                  <a:cubicBezTo>
                    <a:pt x="19759" y="20236"/>
                    <a:pt x="19759" y="19781"/>
                    <a:pt x="20096" y="19554"/>
                  </a:cubicBezTo>
                  <a:cubicBezTo>
                    <a:pt x="20096" y="19326"/>
                    <a:pt x="21109" y="18872"/>
                    <a:pt x="20771" y="18644"/>
                  </a:cubicBezTo>
                  <a:cubicBezTo>
                    <a:pt x="20096" y="18417"/>
                    <a:pt x="19759" y="18417"/>
                    <a:pt x="20096" y="17735"/>
                  </a:cubicBezTo>
                  <a:cubicBezTo>
                    <a:pt x="20096" y="17507"/>
                    <a:pt x="20096" y="17280"/>
                    <a:pt x="20096" y="17280"/>
                  </a:cubicBezTo>
                  <a:cubicBezTo>
                    <a:pt x="20434" y="17053"/>
                    <a:pt x="20771" y="16825"/>
                    <a:pt x="20771" y="16825"/>
                  </a:cubicBezTo>
                  <a:cubicBezTo>
                    <a:pt x="21109" y="16143"/>
                    <a:pt x="20434" y="15006"/>
                    <a:pt x="21109" y="14552"/>
                  </a:cubicBezTo>
                  <a:cubicBezTo>
                    <a:pt x="21109" y="14324"/>
                    <a:pt x="20771" y="13869"/>
                    <a:pt x="20434" y="13415"/>
                  </a:cubicBezTo>
                  <a:cubicBezTo>
                    <a:pt x="20096" y="12733"/>
                    <a:pt x="19759" y="12733"/>
                    <a:pt x="18746" y="12960"/>
                  </a:cubicBezTo>
                  <a:cubicBezTo>
                    <a:pt x="17396" y="12960"/>
                    <a:pt x="18071" y="11368"/>
                    <a:pt x="18071" y="10914"/>
                  </a:cubicBezTo>
                  <a:cubicBezTo>
                    <a:pt x="17396" y="11141"/>
                    <a:pt x="17059" y="11596"/>
                    <a:pt x="16384" y="11596"/>
                  </a:cubicBezTo>
                  <a:cubicBezTo>
                    <a:pt x="16046" y="11596"/>
                    <a:pt x="15371" y="11596"/>
                    <a:pt x="15034" y="11596"/>
                  </a:cubicBezTo>
                  <a:cubicBezTo>
                    <a:pt x="14696" y="11368"/>
                    <a:pt x="14696" y="10914"/>
                    <a:pt x="14359" y="10914"/>
                  </a:cubicBezTo>
                  <a:cubicBezTo>
                    <a:pt x="13347" y="10914"/>
                    <a:pt x="13347" y="10004"/>
                    <a:pt x="13009" y="9549"/>
                  </a:cubicBezTo>
                  <a:cubicBezTo>
                    <a:pt x="12334" y="9095"/>
                    <a:pt x="11997" y="8413"/>
                    <a:pt x="12671" y="7958"/>
                  </a:cubicBezTo>
                  <a:cubicBezTo>
                    <a:pt x="13009" y="7731"/>
                    <a:pt x="13684" y="7731"/>
                    <a:pt x="13684" y="7503"/>
                  </a:cubicBezTo>
                  <a:cubicBezTo>
                    <a:pt x="13684" y="7276"/>
                    <a:pt x="13684" y="7048"/>
                    <a:pt x="13684" y="6821"/>
                  </a:cubicBezTo>
                  <a:cubicBezTo>
                    <a:pt x="13684" y="6139"/>
                    <a:pt x="13684" y="5912"/>
                    <a:pt x="14696" y="5684"/>
                  </a:cubicBezTo>
                  <a:cubicBezTo>
                    <a:pt x="15371" y="5457"/>
                    <a:pt x="15709" y="5457"/>
                    <a:pt x="16384" y="5457"/>
                  </a:cubicBezTo>
                  <a:cubicBezTo>
                    <a:pt x="16722" y="5457"/>
                    <a:pt x="17059" y="5229"/>
                    <a:pt x="17396" y="5002"/>
                  </a:cubicBezTo>
                  <a:cubicBezTo>
                    <a:pt x="17734" y="5002"/>
                    <a:pt x="19422" y="5229"/>
                    <a:pt x="18746" y="4775"/>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752" name="Shape 752"/>
            <p:cNvSpPr/>
            <p:nvPr/>
          </p:nvSpPr>
          <p:spPr>
            <a:xfrm>
              <a:off x="3665296" y="5570227"/>
              <a:ext cx="349101" cy="1786940"/>
            </a:xfrm>
            <a:custGeom>
              <a:avLst/>
              <a:gdLst/>
              <a:ahLst/>
              <a:cxnLst>
                <a:cxn ang="0">
                  <a:pos x="wd2" y="hd2"/>
                </a:cxn>
                <a:cxn ang="5400000">
                  <a:pos x="wd2" y="hd2"/>
                </a:cxn>
                <a:cxn ang="10800000">
                  <a:pos x="wd2" y="hd2"/>
                </a:cxn>
                <a:cxn ang="16200000">
                  <a:pos x="wd2" y="hd2"/>
                </a:cxn>
              </a:cxnLst>
              <a:rect l="0" t="0" r="r" b="b"/>
              <a:pathLst>
                <a:path w="21600" h="21466" extrusionOk="0">
                  <a:moveTo>
                    <a:pt x="19636" y="2853"/>
                  </a:moveTo>
                  <a:cubicBezTo>
                    <a:pt x="18655" y="2751"/>
                    <a:pt x="19636" y="2242"/>
                    <a:pt x="18655" y="2038"/>
                  </a:cubicBezTo>
                  <a:cubicBezTo>
                    <a:pt x="18164" y="1936"/>
                    <a:pt x="17182" y="1630"/>
                    <a:pt x="17673" y="1426"/>
                  </a:cubicBezTo>
                  <a:cubicBezTo>
                    <a:pt x="18655" y="1325"/>
                    <a:pt x="17182" y="1325"/>
                    <a:pt x="17673" y="1223"/>
                  </a:cubicBezTo>
                  <a:cubicBezTo>
                    <a:pt x="18164" y="1121"/>
                    <a:pt x="17673" y="1019"/>
                    <a:pt x="17182" y="917"/>
                  </a:cubicBezTo>
                  <a:cubicBezTo>
                    <a:pt x="16691" y="815"/>
                    <a:pt x="16691" y="713"/>
                    <a:pt x="16691" y="509"/>
                  </a:cubicBezTo>
                  <a:cubicBezTo>
                    <a:pt x="16691" y="306"/>
                    <a:pt x="16200" y="204"/>
                    <a:pt x="15709" y="0"/>
                  </a:cubicBezTo>
                  <a:cubicBezTo>
                    <a:pt x="15218" y="102"/>
                    <a:pt x="14727" y="204"/>
                    <a:pt x="14727" y="306"/>
                  </a:cubicBezTo>
                  <a:cubicBezTo>
                    <a:pt x="14236" y="509"/>
                    <a:pt x="13255" y="408"/>
                    <a:pt x="13745" y="611"/>
                  </a:cubicBezTo>
                  <a:cubicBezTo>
                    <a:pt x="13745" y="917"/>
                    <a:pt x="13745" y="1223"/>
                    <a:pt x="13745" y="1528"/>
                  </a:cubicBezTo>
                  <a:cubicBezTo>
                    <a:pt x="13745" y="1936"/>
                    <a:pt x="14236" y="2445"/>
                    <a:pt x="13745" y="2853"/>
                  </a:cubicBezTo>
                  <a:cubicBezTo>
                    <a:pt x="13255" y="2955"/>
                    <a:pt x="12764" y="3057"/>
                    <a:pt x="12764" y="3158"/>
                  </a:cubicBezTo>
                  <a:cubicBezTo>
                    <a:pt x="12764" y="3362"/>
                    <a:pt x="13255" y="3566"/>
                    <a:pt x="13255" y="3770"/>
                  </a:cubicBezTo>
                  <a:cubicBezTo>
                    <a:pt x="13255" y="4381"/>
                    <a:pt x="12273" y="5094"/>
                    <a:pt x="11291" y="5706"/>
                  </a:cubicBezTo>
                  <a:cubicBezTo>
                    <a:pt x="10800" y="6011"/>
                    <a:pt x="10800" y="6215"/>
                    <a:pt x="11291" y="6521"/>
                  </a:cubicBezTo>
                  <a:cubicBezTo>
                    <a:pt x="11291" y="6725"/>
                    <a:pt x="11291" y="6826"/>
                    <a:pt x="10309" y="6928"/>
                  </a:cubicBezTo>
                  <a:cubicBezTo>
                    <a:pt x="9818" y="7030"/>
                    <a:pt x="10309" y="7132"/>
                    <a:pt x="10309" y="7234"/>
                  </a:cubicBezTo>
                  <a:cubicBezTo>
                    <a:pt x="10309" y="7540"/>
                    <a:pt x="10309" y="7845"/>
                    <a:pt x="10309" y="8151"/>
                  </a:cubicBezTo>
                  <a:cubicBezTo>
                    <a:pt x="10309" y="8253"/>
                    <a:pt x="10309" y="8457"/>
                    <a:pt x="10309" y="8558"/>
                  </a:cubicBezTo>
                  <a:cubicBezTo>
                    <a:pt x="9818" y="8660"/>
                    <a:pt x="10309" y="8864"/>
                    <a:pt x="9818" y="8966"/>
                  </a:cubicBezTo>
                  <a:cubicBezTo>
                    <a:pt x="8836" y="9475"/>
                    <a:pt x="7855" y="9985"/>
                    <a:pt x="6873" y="10494"/>
                  </a:cubicBezTo>
                  <a:cubicBezTo>
                    <a:pt x="6382" y="10800"/>
                    <a:pt x="4909" y="10902"/>
                    <a:pt x="5400" y="11208"/>
                  </a:cubicBezTo>
                  <a:cubicBezTo>
                    <a:pt x="5891" y="11513"/>
                    <a:pt x="6873" y="12023"/>
                    <a:pt x="5891" y="12430"/>
                  </a:cubicBezTo>
                  <a:cubicBezTo>
                    <a:pt x="4909" y="12634"/>
                    <a:pt x="3927" y="13143"/>
                    <a:pt x="4909" y="13449"/>
                  </a:cubicBezTo>
                  <a:cubicBezTo>
                    <a:pt x="5400" y="13653"/>
                    <a:pt x="5891" y="13653"/>
                    <a:pt x="6382" y="13551"/>
                  </a:cubicBezTo>
                  <a:cubicBezTo>
                    <a:pt x="6873" y="13449"/>
                    <a:pt x="8836" y="13449"/>
                    <a:pt x="8345" y="13551"/>
                  </a:cubicBezTo>
                  <a:cubicBezTo>
                    <a:pt x="8345" y="13551"/>
                    <a:pt x="7855" y="13551"/>
                    <a:pt x="7364" y="13653"/>
                  </a:cubicBezTo>
                  <a:cubicBezTo>
                    <a:pt x="7364" y="13755"/>
                    <a:pt x="7364" y="13755"/>
                    <a:pt x="7855" y="13857"/>
                  </a:cubicBezTo>
                  <a:cubicBezTo>
                    <a:pt x="7855" y="13857"/>
                    <a:pt x="7364" y="13958"/>
                    <a:pt x="7364" y="13958"/>
                  </a:cubicBezTo>
                  <a:cubicBezTo>
                    <a:pt x="6873" y="14162"/>
                    <a:pt x="6382" y="14570"/>
                    <a:pt x="6873" y="14774"/>
                  </a:cubicBezTo>
                  <a:cubicBezTo>
                    <a:pt x="6873" y="14875"/>
                    <a:pt x="6873" y="14875"/>
                    <a:pt x="6382" y="15079"/>
                  </a:cubicBezTo>
                  <a:cubicBezTo>
                    <a:pt x="5891" y="15181"/>
                    <a:pt x="6873" y="15181"/>
                    <a:pt x="7364" y="15283"/>
                  </a:cubicBezTo>
                  <a:cubicBezTo>
                    <a:pt x="7364" y="15283"/>
                    <a:pt x="7364" y="15283"/>
                    <a:pt x="6873" y="15385"/>
                  </a:cubicBezTo>
                  <a:cubicBezTo>
                    <a:pt x="6382" y="15385"/>
                    <a:pt x="5400" y="15487"/>
                    <a:pt x="6382" y="15487"/>
                  </a:cubicBezTo>
                  <a:cubicBezTo>
                    <a:pt x="5891" y="15589"/>
                    <a:pt x="6382" y="15894"/>
                    <a:pt x="6873" y="15894"/>
                  </a:cubicBezTo>
                  <a:cubicBezTo>
                    <a:pt x="6382" y="15894"/>
                    <a:pt x="4909" y="15792"/>
                    <a:pt x="5400" y="16098"/>
                  </a:cubicBezTo>
                  <a:cubicBezTo>
                    <a:pt x="5400" y="16098"/>
                    <a:pt x="5891" y="16608"/>
                    <a:pt x="4909" y="16506"/>
                  </a:cubicBezTo>
                  <a:cubicBezTo>
                    <a:pt x="4909" y="16506"/>
                    <a:pt x="3927" y="16302"/>
                    <a:pt x="3927" y="16200"/>
                  </a:cubicBezTo>
                  <a:cubicBezTo>
                    <a:pt x="2945" y="16098"/>
                    <a:pt x="3436" y="15996"/>
                    <a:pt x="2455" y="16098"/>
                  </a:cubicBezTo>
                  <a:cubicBezTo>
                    <a:pt x="2455" y="16098"/>
                    <a:pt x="1964" y="16200"/>
                    <a:pt x="1964" y="16200"/>
                  </a:cubicBezTo>
                  <a:cubicBezTo>
                    <a:pt x="1964" y="16302"/>
                    <a:pt x="2455" y="16302"/>
                    <a:pt x="1964" y="16404"/>
                  </a:cubicBezTo>
                  <a:cubicBezTo>
                    <a:pt x="1964" y="16506"/>
                    <a:pt x="0" y="16506"/>
                    <a:pt x="0" y="16709"/>
                  </a:cubicBezTo>
                  <a:cubicBezTo>
                    <a:pt x="0" y="16709"/>
                    <a:pt x="491" y="16811"/>
                    <a:pt x="982" y="16811"/>
                  </a:cubicBezTo>
                  <a:cubicBezTo>
                    <a:pt x="982" y="16811"/>
                    <a:pt x="491" y="16709"/>
                    <a:pt x="982" y="16608"/>
                  </a:cubicBezTo>
                  <a:cubicBezTo>
                    <a:pt x="982" y="16608"/>
                    <a:pt x="2455" y="16811"/>
                    <a:pt x="3436" y="16709"/>
                  </a:cubicBezTo>
                  <a:cubicBezTo>
                    <a:pt x="5400" y="16608"/>
                    <a:pt x="2455" y="17321"/>
                    <a:pt x="3436" y="17423"/>
                  </a:cubicBezTo>
                  <a:cubicBezTo>
                    <a:pt x="3927" y="17423"/>
                    <a:pt x="4909" y="17321"/>
                    <a:pt x="5400" y="17423"/>
                  </a:cubicBezTo>
                  <a:cubicBezTo>
                    <a:pt x="5891" y="17423"/>
                    <a:pt x="5891" y="17728"/>
                    <a:pt x="5400" y="17626"/>
                  </a:cubicBezTo>
                  <a:cubicBezTo>
                    <a:pt x="5400" y="17626"/>
                    <a:pt x="3927" y="17423"/>
                    <a:pt x="3927" y="17525"/>
                  </a:cubicBezTo>
                  <a:cubicBezTo>
                    <a:pt x="3436" y="17626"/>
                    <a:pt x="2945" y="17626"/>
                    <a:pt x="3436" y="17728"/>
                  </a:cubicBezTo>
                  <a:cubicBezTo>
                    <a:pt x="3436" y="17728"/>
                    <a:pt x="4418" y="17932"/>
                    <a:pt x="3927" y="17932"/>
                  </a:cubicBezTo>
                  <a:cubicBezTo>
                    <a:pt x="3436" y="17932"/>
                    <a:pt x="3436" y="18238"/>
                    <a:pt x="3436" y="18238"/>
                  </a:cubicBezTo>
                  <a:cubicBezTo>
                    <a:pt x="2945" y="18543"/>
                    <a:pt x="4418" y="18136"/>
                    <a:pt x="4418" y="18136"/>
                  </a:cubicBezTo>
                  <a:cubicBezTo>
                    <a:pt x="4418" y="18136"/>
                    <a:pt x="3927" y="18645"/>
                    <a:pt x="4418" y="18543"/>
                  </a:cubicBezTo>
                  <a:cubicBezTo>
                    <a:pt x="4418" y="18543"/>
                    <a:pt x="3927" y="18543"/>
                    <a:pt x="3927" y="18645"/>
                  </a:cubicBezTo>
                  <a:cubicBezTo>
                    <a:pt x="3436" y="18747"/>
                    <a:pt x="3927" y="18747"/>
                    <a:pt x="4418" y="18849"/>
                  </a:cubicBezTo>
                  <a:cubicBezTo>
                    <a:pt x="4418" y="18849"/>
                    <a:pt x="3436" y="18951"/>
                    <a:pt x="3436" y="18951"/>
                  </a:cubicBezTo>
                  <a:cubicBezTo>
                    <a:pt x="2945" y="18951"/>
                    <a:pt x="3436" y="18951"/>
                    <a:pt x="3436" y="19053"/>
                  </a:cubicBezTo>
                  <a:cubicBezTo>
                    <a:pt x="2945" y="19257"/>
                    <a:pt x="4909" y="19257"/>
                    <a:pt x="4909" y="19155"/>
                  </a:cubicBezTo>
                  <a:cubicBezTo>
                    <a:pt x="4909" y="19257"/>
                    <a:pt x="4418" y="19257"/>
                    <a:pt x="4909" y="19358"/>
                  </a:cubicBezTo>
                  <a:cubicBezTo>
                    <a:pt x="4909" y="19358"/>
                    <a:pt x="4909" y="19358"/>
                    <a:pt x="4909" y="19358"/>
                  </a:cubicBezTo>
                  <a:cubicBezTo>
                    <a:pt x="4909" y="19460"/>
                    <a:pt x="3927" y="19562"/>
                    <a:pt x="3927" y="19664"/>
                  </a:cubicBezTo>
                  <a:cubicBezTo>
                    <a:pt x="3436" y="19868"/>
                    <a:pt x="4909" y="19562"/>
                    <a:pt x="5400" y="19562"/>
                  </a:cubicBezTo>
                  <a:cubicBezTo>
                    <a:pt x="4909" y="19664"/>
                    <a:pt x="5400" y="19766"/>
                    <a:pt x="5400" y="19766"/>
                  </a:cubicBezTo>
                  <a:cubicBezTo>
                    <a:pt x="5400" y="19868"/>
                    <a:pt x="3927" y="19970"/>
                    <a:pt x="3927" y="19970"/>
                  </a:cubicBezTo>
                  <a:cubicBezTo>
                    <a:pt x="4909" y="20072"/>
                    <a:pt x="4909" y="19970"/>
                    <a:pt x="5400" y="20174"/>
                  </a:cubicBezTo>
                  <a:cubicBezTo>
                    <a:pt x="5891" y="20377"/>
                    <a:pt x="6873" y="19868"/>
                    <a:pt x="6382" y="19868"/>
                  </a:cubicBezTo>
                  <a:cubicBezTo>
                    <a:pt x="6873" y="19868"/>
                    <a:pt x="6873" y="19970"/>
                    <a:pt x="7364" y="20072"/>
                  </a:cubicBezTo>
                  <a:cubicBezTo>
                    <a:pt x="7364" y="20072"/>
                    <a:pt x="7364" y="19868"/>
                    <a:pt x="7364" y="19868"/>
                  </a:cubicBezTo>
                  <a:cubicBezTo>
                    <a:pt x="7364" y="19868"/>
                    <a:pt x="7364" y="20072"/>
                    <a:pt x="7364" y="20072"/>
                  </a:cubicBezTo>
                  <a:cubicBezTo>
                    <a:pt x="7855" y="19970"/>
                    <a:pt x="7855" y="19868"/>
                    <a:pt x="7855" y="19970"/>
                  </a:cubicBezTo>
                  <a:cubicBezTo>
                    <a:pt x="8345" y="19970"/>
                    <a:pt x="7855" y="20174"/>
                    <a:pt x="7855" y="20174"/>
                  </a:cubicBezTo>
                  <a:cubicBezTo>
                    <a:pt x="7364" y="20275"/>
                    <a:pt x="8345" y="20275"/>
                    <a:pt x="7855" y="20377"/>
                  </a:cubicBezTo>
                  <a:cubicBezTo>
                    <a:pt x="7364" y="20581"/>
                    <a:pt x="8345" y="20479"/>
                    <a:pt x="8836" y="20581"/>
                  </a:cubicBezTo>
                  <a:cubicBezTo>
                    <a:pt x="10309" y="20581"/>
                    <a:pt x="11782" y="20785"/>
                    <a:pt x="10309" y="20989"/>
                  </a:cubicBezTo>
                  <a:cubicBezTo>
                    <a:pt x="9818" y="21091"/>
                    <a:pt x="8345" y="20989"/>
                    <a:pt x="7855" y="21091"/>
                  </a:cubicBezTo>
                  <a:cubicBezTo>
                    <a:pt x="7364" y="21294"/>
                    <a:pt x="8836" y="21192"/>
                    <a:pt x="9327" y="21294"/>
                  </a:cubicBezTo>
                  <a:cubicBezTo>
                    <a:pt x="8836" y="21294"/>
                    <a:pt x="8836" y="21294"/>
                    <a:pt x="8836" y="21294"/>
                  </a:cubicBezTo>
                  <a:cubicBezTo>
                    <a:pt x="8836" y="21294"/>
                    <a:pt x="10800" y="21600"/>
                    <a:pt x="11782" y="21396"/>
                  </a:cubicBezTo>
                  <a:cubicBezTo>
                    <a:pt x="12273" y="21192"/>
                    <a:pt x="11291" y="20989"/>
                    <a:pt x="12273" y="20785"/>
                  </a:cubicBezTo>
                  <a:cubicBezTo>
                    <a:pt x="12764" y="20581"/>
                    <a:pt x="14236" y="20581"/>
                    <a:pt x="14727" y="20581"/>
                  </a:cubicBezTo>
                  <a:cubicBezTo>
                    <a:pt x="17182" y="20275"/>
                    <a:pt x="13745" y="20275"/>
                    <a:pt x="12764" y="20275"/>
                  </a:cubicBezTo>
                  <a:cubicBezTo>
                    <a:pt x="11782" y="20275"/>
                    <a:pt x="10309" y="20275"/>
                    <a:pt x="9327" y="20174"/>
                  </a:cubicBezTo>
                  <a:cubicBezTo>
                    <a:pt x="8345" y="19970"/>
                    <a:pt x="8345" y="19970"/>
                    <a:pt x="8345" y="19562"/>
                  </a:cubicBezTo>
                  <a:cubicBezTo>
                    <a:pt x="8345" y="19155"/>
                    <a:pt x="7855" y="19460"/>
                    <a:pt x="6382" y="19257"/>
                  </a:cubicBezTo>
                  <a:cubicBezTo>
                    <a:pt x="5891" y="19257"/>
                    <a:pt x="5891" y="18951"/>
                    <a:pt x="5891" y="18849"/>
                  </a:cubicBezTo>
                  <a:cubicBezTo>
                    <a:pt x="5400" y="18645"/>
                    <a:pt x="5400" y="18340"/>
                    <a:pt x="6382" y="18238"/>
                  </a:cubicBezTo>
                  <a:cubicBezTo>
                    <a:pt x="6873" y="18136"/>
                    <a:pt x="6873" y="18136"/>
                    <a:pt x="7364" y="18034"/>
                  </a:cubicBezTo>
                  <a:cubicBezTo>
                    <a:pt x="7364" y="17932"/>
                    <a:pt x="7855" y="17830"/>
                    <a:pt x="8345" y="17830"/>
                  </a:cubicBezTo>
                  <a:cubicBezTo>
                    <a:pt x="8836" y="17728"/>
                    <a:pt x="7855" y="17423"/>
                    <a:pt x="8345" y="17219"/>
                  </a:cubicBezTo>
                  <a:cubicBezTo>
                    <a:pt x="8345" y="17117"/>
                    <a:pt x="9327" y="17015"/>
                    <a:pt x="9818" y="16811"/>
                  </a:cubicBezTo>
                  <a:cubicBezTo>
                    <a:pt x="9818" y="16608"/>
                    <a:pt x="9818" y="16302"/>
                    <a:pt x="10309" y="16098"/>
                  </a:cubicBezTo>
                  <a:cubicBezTo>
                    <a:pt x="10309" y="15894"/>
                    <a:pt x="11291" y="15894"/>
                    <a:pt x="10309" y="15691"/>
                  </a:cubicBezTo>
                  <a:cubicBezTo>
                    <a:pt x="9818" y="15589"/>
                    <a:pt x="8345" y="15589"/>
                    <a:pt x="10309" y="15487"/>
                  </a:cubicBezTo>
                  <a:cubicBezTo>
                    <a:pt x="12764" y="15385"/>
                    <a:pt x="9818" y="15385"/>
                    <a:pt x="9327" y="15181"/>
                  </a:cubicBezTo>
                  <a:cubicBezTo>
                    <a:pt x="9327" y="14875"/>
                    <a:pt x="9327" y="14468"/>
                    <a:pt x="9327" y="14264"/>
                  </a:cubicBezTo>
                  <a:cubicBezTo>
                    <a:pt x="9327" y="13857"/>
                    <a:pt x="9327" y="13347"/>
                    <a:pt x="9327" y="12940"/>
                  </a:cubicBezTo>
                  <a:cubicBezTo>
                    <a:pt x="9818" y="12634"/>
                    <a:pt x="10309" y="12125"/>
                    <a:pt x="11291" y="11921"/>
                  </a:cubicBezTo>
                  <a:cubicBezTo>
                    <a:pt x="12764" y="11615"/>
                    <a:pt x="11291" y="11106"/>
                    <a:pt x="11291" y="10800"/>
                  </a:cubicBezTo>
                  <a:cubicBezTo>
                    <a:pt x="11291" y="10596"/>
                    <a:pt x="11782" y="10494"/>
                    <a:pt x="12764" y="10392"/>
                  </a:cubicBezTo>
                  <a:cubicBezTo>
                    <a:pt x="13745" y="10189"/>
                    <a:pt x="13255" y="10087"/>
                    <a:pt x="13255" y="9781"/>
                  </a:cubicBezTo>
                  <a:cubicBezTo>
                    <a:pt x="13255" y="9374"/>
                    <a:pt x="14727" y="9068"/>
                    <a:pt x="14236" y="8660"/>
                  </a:cubicBezTo>
                  <a:cubicBezTo>
                    <a:pt x="14236" y="8355"/>
                    <a:pt x="13745" y="8049"/>
                    <a:pt x="13255" y="7743"/>
                  </a:cubicBezTo>
                  <a:cubicBezTo>
                    <a:pt x="13255" y="7642"/>
                    <a:pt x="12764" y="7540"/>
                    <a:pt x="13255" y="7438"/>
                  </a:cubicBezTo>
                  <a:cubicBezTo>
                    <a:pt x="13745" y="7336"/>
                    <a:pt x="14236" y="6928"/>
                    <a:pt x="14236" y="6826"/>
                  </a:cubicBezTo>
                  <a:cubicBezTo>
                    <a:pt x="14236" y="6725"/>
                    <a:pt x="13745" y="6521"/>
                    <a:pt x="14727" y="6317"/>
                  </a:cubicBezTo>
                  <a:cubicBezTo>
                    <a:pt x="15218" y="6215"/>
                    <a:pt x="14727" y="6011"/>
                    <a:pt x="15218" y="5909"/>
                  </a:cubicBezTo>
                  <a:cubicBezTo>
                    <a:pt x="15218" y="5706"/>
                    <a:pt x="16200" y="5604"/>
                    <a:pt x="16691" y="5502"/>
                  </a:cubicBezTo>
                  <a:cubicBezTo>
                    <a:pt x="16691" y="5400"/>
                    <a:pt x="18164" y="5094"/>
                    <a:pt x="18164" y="4992"/>
                  </a:cubicBezTo>
                  <a:cubicBezTo>
                    <a:pt x="18164" y="4891"/>
                    <a:pt x="17673" y="4687"/>
                    <a:pt x="17673" y="4483"/>
                  </a:cubicBezTo>
                  <a:cubicBezTo>
                    <a:pt x="17673" y="4279"/>
                    <a:pt x="17673" y="4177"/>
                    <a:pt x="17673" y="3974"/>
                  </a:cubicBezTo>
                  <a:cubicBezTo>
                    <a:pt x="17673" y="3668"/>
                    <a:pt x="18164" y="3668"/>
                    <a:pt x="19636" y="3566"/>
                  </a:cubicBezTo>
                  <a:cubicBezTo>
                    <a:pt x="21600" y="3464"/>
                    <a:pt x="21600" y="3260"/>
                    <a:pt x="21600" y="2853"/>
                  </a:cubicBezTo>
                  <a:cubicBezTo>
                    <a:pt x="21109" y="2955"/>
                    <a:pt x="20127" y="2955"/>
                    <a:pt x="19636" y="2853"/>
                  </a:cubicBezTo>
                  <a:cubicBezTo>
                    <a:pt x="19636" y="2853"/>
                    <a:pt x="19636" y="2955"/>
                    <a:pt x="19636" y="2853"/>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753" name="Shape 753"/>
            <p:cNvSpPr/>
            <p:nvPr/>
          </p:nvSpPr>
          <p:spPr>
            <a:xfrm>
              <a:off x="3917664" y="5237468"/>
              <a:ext cx="482395" cy="571913"/>
            </a:xfrm>
            <a:custGeom>
              <a:avLst/>
              <a:gdLst/>
              <a:ahLst/>
              <a:cxnLst>
                <a:cxn ang="0">
                  <a:pos x="wd2" y="hd2"/>
                </a:cxn>
                <a:cxn ang="5400000">
                  <a:pos x="wd2" y="hd2"/>
                </a:cxn>
                <a:cxn ang="10800000">
                  <a:pos x="wd2" y="hd2"/>
                </a:cxn>
                <a:cxn ang="16200000">
                  <a:pos x="wd2" y="hd2"/>
                </a:cxn>
              </a:cxnLst>
              <a:rect l="0" t="0" r="r" b="b"/>
              <a:pathLst>
                <a:path w="20322" h="20879" extrusionOk="0">
                  <a:moveTo>
                    <a:pt x="19952" y="12464"/>
                  </a:moveTo>
                  <a:cubicBezTo>
                    <a:pt x="18601" y="11847"/>
                    <a:pt x="18939" y="11538"/>
                    <a:pt x="18939" y="10304"/>
                  </a:cubicBezTo>
                  <a:cubicBezTo>
                    <a:pt x="17926" y="10304"/>
                    <a:pt x="16914" y="10304"/>
                    <a:pt x="16239" y="10304"/>
                  </a:cubicBezTo>
                  <a:cubicBezTo>
                    <a:pt x="15564" y="10304"/>
                    <a:pt x="15901" y="9995"/>
                    <a:pt x="15901" y="9687"/>
                  </a:cubicBezTo>
                  <a:cubicBezTo>
                    <a:pt x="15901" y="9378"/>
                    <a:pt x="15564" y="8761"/>
                    <a:pt x="15226" y="8761"/>
                  </a:cubicBezTo>
                  <a:cubicBezTo>
                    <a:pt x="15226" y="8453"/>
                    <a:pt x="15564" y="8453"/>
                    <a:pt x="15564" y="8144"/>
                  </a:cubicBezTo>
                  <a:cubicBezTo>
                    <a:pt x="15901" y="7835"/>
                    <a:pt x="15564" y="7527"/>
                    <a:pt x="15226" y="7527"/>
                  </a:cubicBezTo>
                  <a:cubicBezTo>
                    <a:pt x="15226" y="7218"/>
                    <a:pt x="15564" y="6910"/>
                    <a:pt x="15226" y="6601"/>
                  </a:cubicBezTo>
                  <a:cubicBezTo>
                    <a:pt x="14552" y="5984"/>
                    <a:pt x="13877" y="5984"/>
                    <a:pt x="13201" y="5984"/>
                  </a:cubicBezTo>
                  <a:cubicBezTo>
                    <a:pt x="12864" y="5984"/>
                    <a:pt x="12189" y="5367"/>
                    <a:pt x="11851" y="5058"/>
                  </a:cubicBezTo>
                  <a:cubicBezTo>
                    <a:pt x="11176" y="5058"/>
                    <a:pt x="10839" y="4441"/>
                    <a:pt x="10501" y="4441"/>
                  </a:cubicBezTo>
                  <a:cubicBezTo>
                    <a:pt x="9826" y="4441"/>
                    <a:pt x="9489" y="4441"/>
                    <a:pt x="9151" y="4441"/>
                  </a:cubicBezTo>
                  <a:cubicBezTo>
                    <a:pt x="8476" y="4441"/>
                    <a:pt x="7126" y="2898"/>
                    <a:pt x="7126" y="2281"/>
                  </a:cubicBezTo>
                  <a:cubicBezTo>
                    <a:pt x="7126" y="1973"/>
                    <a:pt x="7126" y="1664"/>
                    <a:pt x="7126" y="1355"/>
                  </a:cubicBezTo>
                  <a:cubicBezTo>
                    <a:pt x="7126" y="1047"/>
                    <a:pt x="7126" y="1047"/>
                    <a:pt x="7126" y="738"/>
                  </a:cubicBezTo>
                  <a:cubicBezTo>
                    <a:pt x="7126" y="-496"/>
                    <a:pt x="6452" y="121"/>
                    <a:pt x="5439" y="430"/>
                  </a:cubicBezTo>
                  <a:cubicBezTo>
                    <a:pt x="4426" y="430"/>
                    <a:pt x="3751" y="1355"/>
                    <a:pt x="2739" y="1355"/>
                  </a:cubicBezTo>
                  <a:cubicBezTo>
                    <a:pt x="2064" y="1355"/>
                    <a:pt x="2064" y="1973"/>
                    <a:pt x="1726" y="2281"/>
                  </a:cubicBezTo>
                  <a:cubicBezTo>
                    <a:pt x="1389" y="2281"/>
                    <a:pt x="376" y="1973"/>
                    <a:pt x="39" y="1973"/>
                  </a:cubicBezTo>
                  <a:cubicBezTo>
                    <a:pt x="714" y="2281"/>
                    <a:pt x="1051" y="3824"/>
                    <a:pt x="1389" y="4441"/>
                  </a:cubicBezTo>
                  <a:cubicBezTo>
                    <a:pt x="714" y="4750"/>
                    <a:pt x="1051" y="5984"/>
                    <a:pt x="1051" y="6601"/>
                  </a:cubicBezTo>
                  <a:cubicBezTo>
                    <a:pt x="1051" y="7218"/>
                    <a:pt x="1051" y="7527"/>
                    <a:pt x="714" y="7835"/>
                  </a:cubicBezTo>
                  <a:cubicBezTo>
                    <a:pt x="376" y="8144"/>
                    <a:pt x="376" y="8761"/>
                    <a:pt x="376" y="9070"/>
                  </a:cubicBezTo>
                  <a:cubicBezTo>
                    <a:pt x="39" y="9687"/>
                    <a:pt x="1051" y="9687"/>
                    <a:pt x="1051" y="10304"/>
                  </a:cubicBezTo>
                  <a:cubicBezTo>
                    <a:pt x="1051" y="10613"/>
                    <a:pt x="376" y="10921"/>
                    <a:pt x="376" y="11230"/>
                  </a:cubicBezTo>
                  <a:cubicBezTo>
                    <a:pt x="-636" y="12155"/>
                    <a:pt x="714" y="12464"/>
                    <a:pt x="714" y="13698"/>
                  </a:cubicBezTo>
                  <a:cubicBezTo>
                    <a:pt x="714" y="14007"/>
                    <a:pt x="714" y="14315"/>
                    <a:pt x="714" y="14624"/>
                  </a:cubicBezTo>
                  <a:cubicBezTo>
                    <a:pt x="1051" y="14933"/>
                    <a:pt x="1389" y="15241"/>
                    <a:pt x="1726" y="15550"/>
                  </a:cubicBezTo>
                  <a:cubicBezTo>
                    <a:pt x="1726" y="15858"/>
                    <a:pt x="1051" y="15858"/>
                    <a:pt x="1726" y="16167"/>
                  </a:cubicBezTo>
                  <a:cubicBezTo>
                    <a:pt x="1726" y="16167"/>
                    <a:pt x="1389" y="16784"/>
                    <a:pt x="1389" y="16784"/>
                  </a:cubicBezTo>
                  <a:cubicBezTo>
                    <a:pt x="1389" y="17710"/>
                    <a:pt x="2401" y="18327"/>
                    <a:pt x="2401" y="18944"/>
                  </a:cubicBezTo>
                  <a:cubicBezTo>
                    <a:pt x="2739" y="19870"/>
                    <a:pt x="2064" y="20795"/>
                    <a:pt x="3751" y="20795"/>
                  </a:cubicBezTo>
                  <a:cubicBezTo>
                    <a:pt x="4089" y="21104"/>
                    <a:pt x="4089" y="20487"/>
                    <a:pt x="4089" y="20178"/>
                  </a:cubicBezTo>
                  <a:cubicBezTo>
                    <a:pt x="4089" y="19870"/>
                    <a:pt x="4764" y="19561"/>
                    <a:pt x="5101" y="19561"/>
                  </a:cubicBezTo>
                  <a:cubicBezTo>
                    <a:pt x="5439" y="19253"/>
                    <a:pt x="5776" y="18944"/>
                    <a:pt x="6114" y="19561"/>
                  </a:cubicBezTo>
                  <a:cubicBezTo>
                    <a:pt x="6789" y="19870"/>
                    <a:pt x="7464" y="19561"/>
                    <a:pt x="7802" y="19561"/>
                  </a:cubicBezTo>
                  <a:cubicBezTo>
                    <a:pt x="8476" y="19561"/>
                    <a:pt x="8476" y="20487"/>
                    <a:pt x="8814" y="20487"/>
                  </a:cubicBezTo>
                  <a:cubicBezTo>
                    <a:pt x="9151" y="20487"/>
                    <a:pt x="9489" y="19870"/>
                    <a:pt x="9826" y="19561"/>
                  </a:cubicBezTo>
                  <a:cubicBezTo>
                    <a:pt x="10164" y="18944"/>
                    <a:pt x="11514" y="19870"/>
                    <a:pt x="11851" y="19253"/>
                  </a:cubicBezTo>
                  <a:cubicBezTo>
                    <a:pt x="12526" y="17710"/>
                    <a:pt x="12189" y="16167"/>
                    <a:pt x="14214" y="15550"/>
                  </a:cubicBezTo>
                  <a:cubicBezTo>
                    <a:pt x="14889" y="15241"/>
                    <a:pt x="15901" y="15241"/>
                    <a:pt x="16914" y="15241"/>
                  </a:cubicBezTo>
                  <a:cubicBezTo>
                    <a:pt x="17926" y="15241"/>
                    <a:pt x="18601" y="15550"/>
                    <a:pt x="19276" y="16167"/>
                  </a:cubicBezTo>
                  <a:cubicBezTo>
                    <a:pt x="19614" y="15241"/>
                    <a:pt x="20964" y="12773"/>
                    <a:pt x="19952" y="12464"/>
                  </a:cubicBezTo>
                  <a:cubicBezTo>
                    <a:pt x="19614" y="12155"/>
                    <a:pt x="20289" y="12464"/>
                    <a:pt x="19952" y="12464"/>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754" name="Shape 754"/>
            <p:cNvSpPr/>
            <p:nvPr/>
          </p:nvSpPr>
          <p:spPr>
            <a:xfrm>
              <a:off x="4196364" y="5650453"/>
              <a:ext cx="335441" cy="370010"/>
            </a:xfrm>
            <a:custGeom>
              <a:avLst/>
              <a:gdLst/>
              <a:ahLst/>
              <a:cxnLst>
                <a:cxn ang="0">
                  <a:pos x="wd2" y="hd2"/>
                </a:cxn>
                <a:cxn ang="5400000">
                  <a:pos x="wd2" y="hd2"/>
                </a:cxn>
                <a:cxn ang="10800000">
                  <a:pos x="wd2" y="hd2"/>
                </a:cxn>
                <a:cxn ang="16200000">
                  <a:pos x="wd2" y="hd2"/>
                </a:cxn>
              </a:cxnLst>
              <a:rect l="0" t="0" r="r" b="b"/>
              <a:pathLst>
                <a:path w="20126" h="21302" extrusionOk="0">
                  <a:moveTo>
                    <a:pt x="18919" y="11484"/>
                  </a:moveTo>
                  <a:cubicBezTo>
                    <a:pt x="18439" y="11975"/>
                    <a:pt x="17479" y="12466"/>
                    <a:pt x="16999" y="11484"/>
                  </a:cubicBezTo>
                  <a:cubicBezTo>
                    <a:pt x="16519" y="10993"/>
                    <a:pt x="17479" y="10502"/>
                    <a:pt x="16999" y="9520"/>
                  </a:cubicBezTo>
                  <a:cubicBezTo>
                    <a:pt x="16519" y="9029"/>
                    <a:pt x="16519" y="8538"/>
                    <a:pt x="16039" y="8047"/>
                  </a:cubicBezTo>
                  <a:cubicBezTo>
                    <a:pt x="14599" y="7066"/>
                    <a:pt x="14599" y="8047"/>
                    <a:pt x="13639" y="7557"/>
                  </a:cubicBezTo>
                  <a:cubicBezTo>
                    <a:pt x="13159" y="7557"/>
                    <a:pt x="12679" y="7557"/>
                    <a:pt x="11719" y="7066"/>
                  </a:cubicBezTo>
                  <a:cubicBezTo>
                    <a:pt x="10759" y="7066"/>
                    <a:pt x="11239" y="6084"/>
                    <a:pt x="11719" y="5593"/>
                  </a:cubicBezTo>
                  <a:cubicBezTo>
                    <a:pt x="11719" y="4611"/>
                    <a:pt x="11239" y="3629"/>
                    <a:pt x="11239" y="3138"/>
                  </a:cubicBezTo>
                  <a:cubicBezTo>
                    <a:pt x="10759" y="1666"/>
                    <a:pt x="11239" y="1666"/>
                    <a:pt x="9799" y="1175"/>
                  </a:cubicBezTo>
                  <a:cubicBezTo>
                    <a:pt x="8839" y="193"/>
                    <a:pt x="8359" y="-298"/>
                    <a:pt x="6439" y="193"/>
                  </a:cubicBezTo>
                  <a:cubicBezTo>
                    <a:pt x="4999" y="193"/>
                    <a:pt x="3079" y="684"/>
                    <a:pt x="2119" y="1175"/>
                  </a:cubicBezTo>
                  <a:cubicBezTo>
                    <a:pt x="679" y="2647"/>
                    <a:pt x="1159" y="3629"/>
                    <a:pt x="679" y="5102"/>
                  </a:cubicBezTo>
                  <a:cubicBezTo>
                    <a:pt x="679" y="5593"/>
                    <a:pt x="199" y="6084"/>
                    <a:pt x="199" y="6575"/>
                  </a:cubicBezTo>
                  <a:cubicBezTo>
                    <a:pt x="-281" y="7066"/>
                    <a:pt x="199" y="7066"/>
                    <a:pt x="679" y="8047"/>
                  </a:cubicBezTo>
                  <a:cubicBezTo>
                    <a:pt x="1639" y="9520"/>
                    <a:pt x="2599" y="10011"/>
                    <a:pt x="4039" y="11484"/>
                  </a:cubicBezTo>
                  <a:cubicBezTo>
                    <a:pt x="4519" y="11975"/>
                    <a:pt x="5479" y="11975"/>
                    <a:pt x="5959" y="11975"/>
                  </a:cubicBezTo>
                  <a:cubicBezTo>
                    <a:pt x="6919" y="11975"/>
                    <a:pt x="7399" y="12466"/>
                    <a:pt x="7879" y="12957"/>
                  </a:cubicBezTo>
                  <a:cubicBezTo>
                    <a:pt x="8839" y="13447"/>
                    <a:pt x="12679" y="14920"/>
                    <a:pt x="11719" y="16884"/>
                  </a:cubicBezTo>
                  <a:cubicBezTo>
                    <a:pt x="11239" y="17375"/>
                    <a:pt x="10279" y="17866"/>
                    <a:pt x="10279" y="18847"/>
                  </a:cubicBezTo>
                  <a:cubicBezTo>
                    <a:pt x="10279" y="19829"/>
                    <a:pt x="10279" y="19829"/>
                    <a:pt x="9319" y="20320"/>
                  </a:cubicBezTo>
                  <a:cubicBezTo>
                    <a:pt x="8839" y="21302"/>
                    <a:pt x="12679" y="20811"/>
                    <a:pt x="13159" y="21302"/>
                  </a:cubicBezTo>
                  <a:cubicBezTo>
                    <a:pt x="14119" y="21302"/>
                    <a:pt x="14119" y="21302"/>
                    <a:pt x="15079" y="20811"/>
                  </a:cubicBezTo>
                  <a:cubicBezTo>
                    <a:pt x="15559" y="19829"/>
                    <a:pt x="16999" y="20811"/>
                    <a:pt x="17479" y="20320"/>
                  </a:cubicBezTo>
                  <a:cubicBezTo>
                    <a:pt x="17959" y="19829"/>
                    <a:pt x="18439" y="19338"/>
                    <a:pt x="18919" y="18847"/>
                  </a:cubicBezTo>
                  <a:cubicBezTo>
                    <a:pt x="19399" y="17866"/>
                    <a:pt x="18919" y="16884"/>
                    <a:pt x="19399" y="16393"/>
                  </a:cubicBezTo>
                  <a:cubicBezTo>
                    <a:pt x="19399" y="15411"/>
                    <a:pt x="21319" y="11484"/>
                    <a:pt x="18919" y="11484"/>
                  </a:cubicBezTo>
                  <a:cubicBezTo>
                    <a:pt x="18919" y="11975"/>
                    <a:pt x="19399" y="11484"/>
                    <a:pt x="18919" y="11484"/>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755" name="Shape 755"/>
            <p:cNvSpPr/>
            <p:nvPr/>
          </p:nvSpPr>
          <p:spPr>
            <a:xfrm>
              <a:off x="3745052" y="4610157"/>
              <a:ext cx="1565440" cy="1698921"/>
            </a:xfrm>
            <a:custGeom>
              <a:avLst/>
              <a:gdLst/>
              <a:ahLst/>
              <a:cxnLst>
                <a:cxn ang="0">
                  <a:pos x="wd2" y="hd2"/>
                </a:cxn>
                <a:cxn ang="5400000">
                  <a:pos x="wd2" y="hd2"/>
                </a:cxn>
                <a:cxn ang="10800000">
                  <a:pos x="wd2" y="hd2"/>
                </a:cxn>
                <a:cxn ang="16200000">
                  <a:pos x="wd2" y="hd2"/>
                </a:cxn>
              </a:cxnLst>
              <a:rect l="0" t="0" r="r" b="b"/>
              <a:pathLst>
                <a:path w="21266" h="21514" extrusionOk="0">
                  <a:moveTo>
                    <a:pt x="21153" y="6039"/>
                  </a:moveTo>
                  <a:cubicBezTo>
                    <a:pt x="21045" y="5824"/>
                    <a:pt x="21045" y="5610"/>
                    <a:pt x="20936" y="5502"/>
                  </a:cubicBezTo>
                  <a:cubicBezTo>
                    <a:pt x="20719" y="5395"/>
                    <a:pt x="20394" y="5502"/>
                    <a:pt x="20285" y="5395"/>
                  </a:cubicBezTo>
                  <a:cubicBezTo>
                    <a:pt x="19742" y="5287"/>
                    <a:pt x="19417" y="4857"/>
                    <a:pt x="19091" y="4642"/>
                  </a:cubicBezTo>
                  <a:cubicBezTo>
                    <a:pt x="18874" y="4535"/>
                    <a:pt x="18657" y="4427"/>
                    <a:pt x="18548" y="4320"/>
                  </a:cubicBezTo>
                  <a:cubicBezTo>
                    <a:pt x="18223" y="4213"/>
                    <a:pt x="18114" y="4320"/>
                    <a:pt x="17789" y="4320"/>
                  </a:cubicBezTo>
                  <a:cubicBezTo>
                    <a:pt x="17354" y="4427"/>
                    <a:pt x="16920" y="3890"/>
                    <a:pt x="16486" y="4105"/>
                  </a:cubicBezTo>
                  <a:cubicBezTo>
                    <a:pt x="16160" y="4213"/>
                    <a:pt x="15835" y="3675"/>
                    <a:pt x="15618" y="3568"/>
                  </a:cubicBezTo>
                  <a:cubicBezTo>
                    <a:pt x="15292" y="3353"/>
                    <a:pt x="14858" y="3138"/>
                    <a:pt x="14532" y="3138"/>
                  </a:cubicBezTo>
                  <a:cubicBezTo>
                    <a:pt x="14315" y="3030"/>
                    <a:pt x="14098" y="3030"/>
                    <a:pt x="13990" y="3138"/>
                  </a:cubicBezTo>
                  <a:cubicBezTo>
                    <a:pt x="13881" y="3460"/>
                    <a:pt x="13555" y="3568"/>
                    <a:pt x="13447" y="3783"/>
                  </a:cubicBezTo>
                  <a:cubicBezTo>
                    <a:pt x="13230" y="4105"/>
                    <a:pt x="13338" y="3998"/>
                    <a:pt x="13121" y="3783"/>
                  </a:cubicBezTo>
                  <a:cubicBezTo>
                    <a:pt x="13121" y="3783"/>
                    <a:pt x="13013" y="3675"/>
                    <a:pt x="13013" y="3675"/>
                  </a:cubicBezTo>
                  <a:cubicBezTo>
                    <a:pt x="12796" y="3568"/>
                    <a:pt x="12904" y="3783"/>
                    <a:pt x="12796" y="3890"/>
                  </a:cubicBezTo>
                  <a:cubicBezTo>
                    <a:pt x="12687" y="3998"/>
                    <a:pt x="12361" y="3030"/>
                    <a:pt x="12470" y="3030"/>
                  </a:cubicBezTo>
                  <a:cubicBezTo>
                    <a:pt x="12470" y="3030"/>
                    <a:pt x="12144" y="3460"/>
                    <a:pt x="12036" y="3460"/>
                  </a:cubicBezTo>
                  <a:cubicBezTo>
                    <a:pt x="12036" y="3460"/>
                    <a:pt x="12470" y="3138"/>
                    <a:pt x="12361" y="3030"/>
                  </a:cubicBezTo>
                  <a:cubicBezTo>
                    <a:pt x="12144" y="2923"/>
                    <a:pt x="12144" y="3460"/>
                    <a:pt x="11927" y="3460"/>
                  </a:cubicBezTo>
                  <a:cubicBezTo>
                    <a:pt x="11927" y="3460"/>
                    <a:pt x="12361" y="2815"/>
                    <a:pt x="12361" y="2708"/>
                  </a:cubicBezTo>
                  <a:cubicBezTo>
                    <a:pt x="12361" y="2601"/>
                    <a:pt x="12578" y="2601"/>
                    <a:pt x="12578" y="2493"/>
                  </a:cubicBezTo>
                  <a:cubicBezTo>
                    <a:pt x="12687" y="2386"/>
                    <a:pt x="12796" y="2601"/>
                    <a:pt x="12904" y="2386"/>
                  </a:cubicBezTo>
                  <a:cubicBezTo>
                    <a:pt x="13013" y="2278"/>
                    <a:pt x="12904" y="2278"/>
                    <a:pt x="12904" y="2063"/>
                  </a:cubicBezTo>
                  <a:cubicBezTo>
                    <a:pt x="13013" y="1956"/>
                    <a:pt x="13013" y="1741"/>
                    <a:pt x="12796" y="1633"/>
                  </a:cubicBezTo>
                  <a:cubicBezTo>
                    <a:pt x="12470" y="1526"/>
                    <a:pt x="12470" y="1096"/>
                    <a:pt x="12470" y="774"/>
                  </a:cubicBezTo>
                  <a:cubicBezTo>
                    <a:pt x="12470" y="666"/>
                    <a:pt x="12361" y="559"/>
                    <a:pt x="12253" y="451"/>
                  </a:cubicBezTo>
                  <a:cubicBezTo>
                    <a:pt x="12144" y="344"/>
                    <a:pt x="12036" y="666"/>
                    <a:pt x="11927" y="774"/>
                  </a:cubicBezTo>
                  <a:cubicBezTo>
                    <a:pt x="11819" y="1096"/>
                    <a:pt x="11602" y="1526"/>
                    <a:pt x="11276" y="1526"/>
                  </a:cubicBezTo>
                  <a:cubicBezTo>
                    <a:pt x="11167" y="1526"/>
                    <a:pt x="11059" y="1418"/>
                    <a:pt x="10842" y="1418"/>
                  </a:cubicBezTo>
                  <a:cubicBezTo>
                    <a:pt x="10733" y="1418"/>
                    <a:pt x="10625" y="1526"/>
                    <a:pt x="10516" y="1418"/>
                  </a:cubicBezTo>
                  <a:cubicBezTo>
                    <a:pt x="10299" y="1311"/>
                    <a:pt x="10191" y="1418"/>
                    <a:pt x="9973" y="1418"/>
                  </a:cubicBezTo>
                  <a:cubicBezTo>
                    <a:pt x="9756" y="1418"/>
                    <a:pt x="9865" y="1418"/>
                    <a:pt x="9756" y="1633"/>
                  </a:cubicBezTo>
                  <a:cubicBezTo>
                    <a:pt x="9648" y="1741"/>
                    <a:pt x="9105" y="1633"/>
                    <a:pt x="8997" y="1741"/>
                  </a:cubicBezTo>
                  <a:cubicBezTo>
                    <a:pt x="8780" y="1741"/>
                    <a:pt x="8454" y="1956"/>
                    <a:pt x="8237" y="1956"/>
                  </a:cubicBezTo>
                  <a:cubicBezTo>
                    <a:pt x="7911" y="1956"/>
                    <a:pt x="7694" y="1526"/>
                    <a:pt x="7694" y="1311"/>
                  </a:cubicBezTo>
                  <a:cubicBezTo>
                    <a:pt x="7477" y="989"/>
                    <a:pt x="7911" y="774"/>
                    <a:pt x="7803" y="451"/>
                  </a:cubicBezTo>
                  <a:cubicBezTo>
                    <a:pt x="7694" y="236"/>
                    <a:pt x="7586" y="-86"/>
                    <a:pt x="7368" y="21"/>
                  </a:cubicBezTo>
                  <a:cubicBezTo>
                    <a:pt x="7368" y="129"/>
                    <a:pt x="6609" y="451"/>
                    <a:pt x="6500" y="451"/>
                  </a:cubicBezTo>
                  <a:cubicBezTo>
                    <a:pt x="6392" y="451"/>
                    <a:pt x="6174" y="451"/>
                    <a:pt x="6174" y="559"/>
                  </a:cubicBezTo>
                  <a:cubicBezTo>
                    <a:pt x="6066" y="559"/>
                    <a:pt x="6066" y="881"/>
                    <a:pt x="5957" y="666"/>
                  </a:cubicBezTo>
                  <a:cubicBezTo>
                    <a:pt x="5849" y="559"/>
                    <a:pt x="4981" y="451"/>
                    <a:pt x="4981" y="559"/>
                  </a:cubicBezTo>
                  <a:cubicBezTo>
                    <a:pt x="4981" y="559"/>
                    <a:pt x="5198" y="666"/>
                    <a:pt x="5198" y="666"/>
                  </a:cubicBezTo>
                  <a:cubicBezTo>
                    <a:pt x="5306" y="774"/>
                    <a:pt x="5306" y="881"/>
                    <a:pt x="5306" y="1096"/>
                  </a:cubicBezTo>
                  <a:cubicBezTo>
                    <a:pt x="5415" y="1096"/>
                    <a:pt x="5415" y="1311"/>
                    <a:pt x="5523" y="1418"/>
                  </a:cubicBezTo>
                  <a:cubicBezTo>
                    <a:pt x="5523" y="1418"/>
                    <a:pt x="5740" y="1418"/>
                    <a:pt x="5740" y="1418"/>
                  </a:cubicBezTo>
                  <a:cubicBezTo>
                    <a:pt x="5740" y="1526"/>
                    <a:pt x="5523" y="1633"/>
                    <a:pt x="5415" y="1633"/>
                  </a:cubicBezTo>
                  <a:cubicBezTo>
                    <a:pt x="5306" y="1741"/>
                    <a:pt x="5306" y="1848"/>
                    <a:pt x="5198" y="1956"/>
                  </a:cubicBezTo>
                  <a:cubicBezTo>
                    <a:pt x="5198" y="1956"/>
                    <a:pt x="4655" y="2386"/>
                    <a:pt x="4546" y="2278"/>
                  </a:cubicBezTo>
                  <a:cubicBezTo>
                    <a:pt x="4546" y="2171"/>
                    <a:pt x="4438" y="2171"/>
                    <a:pt x="4329" y="2278"/>
                  </a:cubicBezTo>
                  <a:cubicBezTo>
                    <a:pt x="4221" y="2386"/>
                    <a:pt x="4004" y="2171"/>
                    <a:pt x="4004" y="2171"/>
                  </a:cubicBezTo>
                  <a:cubicBezTo>
                    <a:pt x="3787" y="2063"/>
                    <a:pt x="3678" y="1633"/>
                    <a:pt x="3569" y="1633"/>
                  </a:cubicBezTo>
                  <a:cubicBezTo>
                    <a:pt x="3352" y="1526"/>
                    <a:pt x="3027" y="1848"/>
                    <a:pt x="2810" y="1848"/>
                  </a:cubicBezTo>
                  <a:cubicBezTo>
                    <a:pt x="2593" y="1848"/>
                    <a:pt x="2375" y="1848"/>
                    <a:pt x="2158" y="1848"/>
                  </a:cubicBezTo>
                  <a:cubicBezTo>
                    <a:pt x="2158" y="1848"/>
                    <a:pt x="2158" y="2063"/>
                    <a:pt x="2267" y="2063"/>
                  </a:cubicBezTo>
                  <a:cubicBezTo>
                    <a:pt x="2267" y="2171"/>
                    <a:pt x="2484" y="2171"/>
                    <a:pt x="2593" y="2171"/>
                  </a:cubicBezTo>
                  <a:cubicBezTo>
                    <a:pt x="2593" y="2278"/>
                    <a:pt x="2158" y="2386"/>
                    <a:pt x="2050" y="2386"/>
                  </a:cubicBezTo>
                  <a:cubicBezTo>
                    <a:pt x="1941" y="2493"/>
                    <a:pt x="2158" y="2815"/>
                    <a:pt x="2267" y="2923"/>
                  </a:cubicBezTo>
                  <a:cubicBezTo>
                    <a:pt x="2484" y="3353"/>
                    <a:pt x="2484" y="3675"/>
                    <a:pt x="2267" y="4105"/>
                  </a:cubicBezTo>
                  <a:cubicBezTo>
                    <a:pt x="2267" y="4320"/>
                    <a:pt x="2267" y="4965"/>
                    <a:pt x="2050" y="4965"/>
                  </a:cubicBezTo>
                  <a:cubicBezTo>
                    <a:pt x="1941" y="5072"/>
                    <a:pt x="1724" y="4965"/>
                    <a:pt x="1507" y="5072"/>
                  </a:cubicBezTo>
                  <a:cubicBezTo>
                    <a:pt x="1399" y="5180"/>
                    <a:pt x="1073" y="5180"/>
                    <a:pt x="964" y="5180"/>
                  </a:cubicBezTo>
                  <a:cubicBezTo>
                    <a:pt x="422" y="5395"/>
                    <a:pt x="422" y="5610"/>
                    <a:pt x="422" y="6039"/>
                  </a:cubicBezTo>
                  <a:cubicBezTo>
                    <a:pt x="422" y="6254"/>
                    <a:pt x="96" y="6254"/>
                    <a:pt x="96" y="6362"/>
                  </a:cubicBezTo>
                  <a:cubicBezTo>
                    <a:pt x="96" y="6684"/>
                    <a:pt x="-121" y="6792"/>
                    <a:pt x="96" y="7007"/>
                  </a:cubicBezTo>
                  <a:cubicBezTo>
                    <a:pt x="313" y="7221"/>
                    <a:pt x="313" y="7436"/>
                    <a:pt x="422" y="7651"/>
                  </a:cubicBezTo>
                  <a:cubicBezTo>
                    <a:pt x="422" y="7759"/>
                    <a:pt x="530" y="7759"/>
                    <a:pt x="639" y="7759"/>
                  </a:cubicBezTo>
                  <a:cubicBezTo>
                    <a:pt x="747" y="7759"/>
                    <a:pt x="747" y="7866"/>
                    <a:pt x="856" y="7974"/>
                  </a:cubicBezTo>
                  <a:cubicBezTo>
                    <a:pt x="1073" y="8296"/>
                    <a:pt x="1616" y="7974"/>
                    <a:pt x="1833" y="7759"/>
                  </a:cubicBezTo>
                  <a:cubicBezTo>
                    <a:pt x="1833" y="8081"/>
                    <a:pt x="1616" y="8618"/>
                    <a:pt x="1941" y="8726"/>
                  </a:cubicBezTo>
                  <a:cubicBezTo>
                    <a:pt x="2050" y="8726"/>
                    <a:pt x="2375" y="8618"/>
                    <a:pt x="2484" y="8618"/>
                  </a:cubicBezTo>
                  <a:cubicBezTo>
                    <a:pt x="2810" y="8726"/>
                    <a:pt x="2918" y="8726"/>
                    <a:pt x="3135" y="8511"/>
                  </a:cubicBezTo>
                  <a:cubicBezTo>
                    <a:pt x="3135" y="8404"/>
                    <a:pt x="3352" y="8404"/>
                    <a:pt x="3461" y="8404"/>
                  </a:cubicBezTo>
                  <a:cubicBezTo>
                    <a:pt x="3678" y="8189"/>
                    <a:pt x="3895" y="8081"/>
                    <a:pt x="4112" y="8081"/>
                  </a:cubicBezTo>
                  <a:cubicBezTo>
                    <a:pt x="4329" y="7974"/>
                    <a:pt x="4872" y="7759"/>
                    <a:pt x="4655" y="8189"/>
                  </a:cubicBezTo>
                  <a:cubicBezTo>
                    <a:pt x="4655" y="8404"/>
                    <a:pt x="4546" y="8618"/>
                    <a:pt x="4655" y="8833"/>
                  </a:cubicBezTo>
                  <a:cubicBezTo>
                    <a:pt x="4763" y="9048"/>
                    <a:pt x="4981" y="9263"/>
                    <a:pt x="5198" y="9371"/>
                  </a:cubicBezTo>
                  <a:cubicBezTo>
                    <a:pt x="5415" y="9586"/>
                    <a:pt x="5740" y="9478"/>
                    <a:pt x="5957" y="9586"/>
                  </a:cubicBezTo>
                  <a:cubicBezTo>
                    <a:pt x="6066" y="9693"/>
                    <a:pt x="6174" y="9801"/>
                    <a:pt x="6283" y="9801"/>
                  </a:cubicBezTo>
                  <a:cubicBezTo>
                    <a:pt x="6392" y="9801"/>
                    <a:pt x="6500" y="9908"/>
                    <a:pt x="6500" y="10015"/>
                  </a:cubicBezTo>
                  <a:cubicBezTo>
                    <a:pt x="6717" y="10015"/>
                    <a:pt x="7260" y="9908"/>
                    <a:pt x="7260" y="10230"/>
                  </a:cubicBezTo>
                  <a:cubicBezTo>
                    <a:pt x="7368" y="10445"/>
                    <a:pt x="7260" y="10445"/>
                    <a:pt x="7368" y="10660"/>
                  </a:cubicBezTo>
                  <a:cubicBezTo>
                    <a:pt x="7477" y="10768"/>
                    <a:pt x="7368" y="10768"/>
                    <a:pt x="7260" y="10875"/>
                  </a:cubicBezTo>
                  <a:cubicBezTo>
                    <a:pt x="7260" y="10875"/>
                    <a:pt x="7477" y="11413"/>
                    <a:pt x="7477" y="11520"/>
                  </a:cubicBezTo>
                  <a:cubicBezTo>
                    <a:pt x="7477" y="11627"/>
                    <a:pt x="8345" y="11520"/>
                    <a:pt x="8454" y="11520"/>
                  </a:cubicBezTo>
                  <a:cubicBezTo>
                    <a:pt x="8454" y="11735"/>
                    <a:pt x="8345" y="12057"/>
                    <a:pt x="8562" y="12165"/>
                  </a:cubicBezTo>
                  <a:cubicBezTo>
                    <a:pt x="8888" y="12380"/>
                    <a:pt x="8888" y="12595"/>
                    <a:pt x="8780" y="13024"/>
                  </a:cubicBezTo>
                  <a:cubicBezTo>
                    <a:pt x="8671" y="13239"/>
                    <a:pt x="8562" y="13562"/>
                    <a:pt x="8671" y="13884"/>
                  </a:cubicBezTo>
                  <a:cubicBezTo>
                    <a:pt x="8671" y="13992"/>
                    <a:pt x="8780" y="14207"/>
                    <a:pt x="8780" y="14421"/>
                  </a:cubicBezTo>
                  <a:cubicBezTo>
                    <a:pt x="8780" y="14529"/>
                    <a:pt x="8562" y="14744"/>
                    <a:pt x="8780" y="14744"/>
                  </a:cubicBezTo>
                  <a:cubicBezTo>
                    <a:pt x="8888" y="14851"/>
                    <a:pt x="9214" y="14959"/>
                    <a:pt x="9431" y="14851"/>
                  </a:cubicBezTo>
                  <a:cubicBezTo>
                    <a:pt x="9648" y="14636"/>
                    <a:pt x="10082" y="15389"/>
                    <a:pt x="9973" y="15496"/>
                  </a:cubicBezTo>
                  <a:cubicBezTo>
                    <a:pt x="9973" y="15604"/>
                    <a:pt x="9973" y="15711"/>
                    <a:pt x="10082" y="15818"/>
                  </a:cubicBezTo>
                  <a:cubicBezTo>
                    <a:pt x="10191" y="15926"/>
                    <a:pt x="10408" y="15711"/>
                    <a:pt x="10516" y="15818"/>
                  </a:cubicBezTo>
                  <a:cubicBezTo>
                    <a:pt x="10950" y="16033"/>
                    <a:pt x="10516" y="16463"/>
                    <a:pt x="10516" y="16786"/>
                  </a:cubicBezTo>
                  <a:cubicBezTo>
                    <a:pt x="10733" y="16463"/>
                    <a:pt x="10950" y="17108"/>
                    <a:pt x="10950" y="17108"/>
                  </a:cubicBezTo>
                  <a:cubicBezTo>
                    <a:pt x="11059" y="17538"/>
                    <a:pt x="10842" y="17645"/>
                    <a:pt x="10516" y="17753"/>
                  </a:cubicBezTo>
                  <a:cubicBezTo>
                    <a:pt x="10082" y="17968"/>
                    <a:pt x="9865" y="18183"/>
                    <a:pt x="9648" y="18505"/>
                  </a:cubicBezTo>
                  <a:cubicBezTo>
                    <a:pt x="9539" y="18720"/>
                    <a:pt x="9431" y="18827"/>
                    <a:pt x="9214" y="18935"/>
                  </a:cubicBezTo>
                  <a:cubicBezTo>
                    <a:pt x="9105" y="19150"/>
                    <a:pt x="8888" y="19257"/>
                    <a:pt x="8671" y="19472"/>
                  </a:cubicBezTo>
                  <a:cubicBezTo>
                    <a:pt x="8888" y="19472"/>
                    <a:pt x="9105" y="19365"/>
                    <a:pt x="9214" y="19365"/>
                  </a:cubicBezTo>
                  <a:cubicBezTo>
                    <a:pt x="9322" y="19365"/>
                    <a:pt x="9431" y="19580"/>
                    <a:pt x="9539" y="19580"/>
                  </a:cubicBezTo>
                  <a:cubicBezTo>
                    <a:pt x="9539" y="19687"/>
                    <a:pt x="9648" y="19795"/>
                    <a:pt x="9756" y="19902"/>
                  </a:cubicBezTo>
                  <a:cubicBezTo>
                    <a:pt x="9865" y="20010"/>
                    <a:pt x="9973" y="19902"/>
                    <a:pt x="10082" y="20010"/>
                  </a:cubicBezTo>
                  <a:cubicBezTo>
                    <a:pt x="10299" y="20224"/>
                    <a:pt x="10733" y="20332"/>
                    <a:pt x="10842" y="20654"/>
                  </a:cubicBezTo>
                  <a:cubicBezTo>
                    <a:pt x="10950" y="20869"/>
                    <a:pt x="11059" y="21299"/>
                    <a:pt x="11167" y="21514"/>
                  </a:cubicBezTo>
                  <a:cubicBezTo>
                    <a:pt x="11276" y="21407"/>
                    <a:pt x="11385" y="21299"/>
                    <a:pt x="11493" y="21084"/>
                  </a:cubicBezTo>
                  <a:cubicBezTo>
                    <a:pt x="11493" y="20977"/>
                    <a:pt x="11602" y="20762"/>
                    <a:pt x="11710" y="20654"/>
                  </a:cubicBezTo>
                  <a:cubicBezTo>
                    <a:pt x="11819" y="20332"/>
                    <a:pt x="12144" y="20224"/>
                    <a:pt x="12470" y="20010"/>
                  </a:cubicBezTo>
                  <a:cubicBezTo>
                    <a:pt x="12687" y="19795"/>
                    <a:pt x="12687" y="19580"/>
                    <a:pt x="12796" y="19257"/>
                  </a:cubicBezTo>
                  <a:cubicBezTo>
                    <a:pt x="13013" y="18827"/>
                    <a:pt x="13338" y="18720"/>
                    <a:pt x="13555" y="18398"/>
                  </a:cubicBezTo>
                  <a:cubicBezTo>
                    <a:pt x="13881" y="18075"/>
                    <a:pt x="13555" y="17645"/>
                    <a:pt x="13664" y="17215"/>
                  </a:cubicBezTo>
                  <a:cubicBezTo>
                    <a:pt x="13772" y="17108"/>
                    <a:pt x="13772" y="17001"/>
                    <a:pt x="13772" y="16786"/>
                  </a:cubicBezTo>
                  <a:cubicBezTo>
                    <a:pt x="13772" y="16678"/>
                    <a:pt x="13772" y="16678"/>
                    <a:pt x="13881" y="16678"/>
                  </a:cubicBezTo>
                  <a:cubicBezTo>
                    <a:pt x="14098" y="16571"/>
                    <a:pt x="14207" y="16356"/>
                    <a:pt x="14315" y="16248"/>
                  </a:cubicBezTo>
                  <a:cubicBezTo>
                    <a:pt x="14424" y="16141"/>
                    <a:pt x="14532" y="16033"/>
                    <a:pt x="14749" y="15926"/>
                  </a:cubicBezTo>
                  <a:cubicBezTo>
                    <a:pt x="14858" y="15926"/>
                    <a:pt x="14966" y="15818"/>
                    <a:pt x="15184" y="15711"/>
                  </a:cubicBezTo>
                  <a:cubicBezTo>
                    <a:pt x="15292" y="15711"/>
                    <a:pt x="15401" y="15818"/>
                    <a:pt x="15509" y="15818"/>
                  </a:cubicBezTo>
                  <a:cubicBezTo>
                    <a:pt x="15618" y="15818"/>
                    <a:pt x="15509" y="15711"/>
                    <a:pt x="15509" y="15711"/>
                  </a:cubicBezTo>
                  <a:cubicBezTo>
                    <a:pt x="15401" y="15604"/>
                    <a:pt x="15835" y="15496"/>
                    <a:pt x="15835" y="15496"/>
                  </a:cubicBezTo>
                  <a:cubicBezTo>
                    <a:pt x="15835" y="15496"/>
                    <a:pt x="16052" y="15174"/>
                    <a:pt x="16052" y="15281"/>
                  </a:cubicBezTo>
                  <a:cubicBezTo>
                    <a:pt x="16160" y="15389"/>
                    <a:pt x="16703" y="15174"/>
                    <a:pt x="16703" y="15174"/>
                  </a:cubicBezTo>
                  <a:cubicBezTo>
                    <a:pt x="16812" y="15174"/>
                    <a:pt x="16703" y="15281"/>
                    <a:pt x="16812" y="15281"/>
                  </a:cubicBezTo>
                  <a:cubicBezTo>
                    <a:pt x="16920" y="15281"/>
                    <a:pt x="17246" y="15281"/>
                    <a:pt x="17354" y="15174"/>
                  </a:cubicBezTo>
                  <a:cubicBezTo>
                    <a:pt x="17463" y="15066"/>
                    <a:pt x="17463" y="14959"/>
                    <a:pt x="17571" y="14851"/>
                  </a:cubicBezTo>
                  <a:cubicBezTo>
                    <a:pt x="17680" y="14851"/>
                    <a:pt x="17789" y="14744"/>
                    <a:pt x="17789" y="14636"/>
                  </a:cubicBezTo>
                  <a:cubicBezTo>
                    <a:pt x="17897" y="14529"/>
                    <a:pt x="17789" y="14314"/>
                    <a:pt x="17897" y="14207"/>
                  </a:cubicBezTo>
                  <a:cubicBezTo>
                    <a:pt x="18006" y="14099"/>
                    <a:pt x="18114" y="13992"/>
                    <a:pt x="18223" y="13884"/>
                  </a:cubicBezTo>
                  <a:cubicBezTo>
                    <a:pt x="18440" y="13562"/>
                    <a:pt x="18548" y="13454"/>
                    <a:pt x="18548" y="13132"/>
                  </a:cubicBezTo>
                  <a:cubicBezTo>
                    <a:pt x="18548" y="12917"/>
                    <a:pt x="18548" y="12810"/>
                    <a:pt x="18657" y="12595"/>
                  </a:cubicBezTo>
                  <a:cubicBezTo>
                    <a:pt x="18657" y="12487"/>
                    <a:pt x="18765" y="12487"/>
                    <a:pt x="18874" y="12380"/>
                  </a:cubicBezTo>
                  <a:cubicBezTo>
                    <a:pt x="18983" y="12272"/>
                    <a:pt x="18874" y="12057"/>
                    <a:pt x="18874" y="11950"/>
                  </a:cubicBezTo>
                  <a:cubicBezTo>
                    <a:pt x="18874" y="11735"/>
                    <a:pt x="18983" y="11627"/>
                    <a:pt x="18983" y="11413"/>
                  </a:cubicBezTo>
                  <a:cubicBezTo>
                    <a:pt x="19091" y="11090"/>
                    <a:pt x="18983" y="10768"/>
                    <a:pt x="18983" y="10445"/>
                  </a:cubicBezTo>
                  <a:cubicBezTo>
                    <a:pt x="18983" y="10230"/>
                    <a:pt x="18874" y="10015"/>
                    <a:pt x="18983" y="9908"/>
                  </a:cubicBezTo>
                  <a:cubicBezTo>
                    <a:pt x="19091" y="9693"/>
                    <a:pt x="18983" y="9801"/>
                    <a:pt x="18983" y="9586"/>
                  </a:cubicBezTo>
                  <a:cubicBezTo>
                    <a:pt x="18983" y="9586"/>
                    <a:pt x="19200" y="9693"/>
                    <a:pt x="19200" y="9693"/>
                  </a:cubicBezTo>
                  <a:cubicBezTo>
                    <a:pt x="19200" y="9693"/>
                    <a:pt x="19200" y="9586"/>
                    <a:pt x="19200" y="9586"/>
                  </a:cubicBezTo>
                  <a:cubicBezTo>
                    <a:pt x="19200" y="9586"/>
                    <a:pt x="19308" y="9586"/>
                    <a:pt x="19308" y="9586"/>
                  </a:cubicBezTo>
                  <a:cubicBezTo>
                    <a:pt x="19525" y="9586"/>
                    <a:pt x="19634" y="9263"/>
                    <a:pt x="19634" y="9156"/>
                  </a:cubicBezTo>
                  <a:cubicBezTo>
                    <a:pt x="19742" y="9048"/>
                    <a:pt x="19851" y="8833"/>
                    <a:pt x="19959" y="8618"/>
                  </a:cubicBezTo>
                  <a:cubicBezTo>
                    <a:pt x="20176" y="8404"/>
                    <a:pt x="20394" y="8404"/>
                    <a:pt x="20502" y="8189"/>
                  </a:cubicBezTo>
                  <a:cubicBezTo>
                    <a:pt x="21045" y="7544"/>
                    <a:pt x="21479" y="6792"/>
                    <a:pt x="21153" y="6039"/>
                  </a:cubicBezTo>
                  <a:cubicBezTo>
                    <a:pt x="20936" y="5610"/>
                    <a:pt x="21370" y="6362"/>
                    <a:pt x="21153" y="6039"/>
                  </a:cubicBezTo>
                  <a:close/>
                  <a:moveTo>
                    <a:pt x="12361" y="19902"/>
                  </a:moveTo>
                  <a:cubicBezTo>
                    <a:pt x="12144" y="20010"/>
                    <a:pt x="12036" y="20224"/>
                    <a:pt x="11819" y="20332"/>
                  </a:cubicBezTo>
                  <a:cubicBezTo>
                    <a:pt x="11493" y="20439"/>
                    <a:pt x="12036" y="20117"/>
                    <a:pt x="12036" y="20010"/>
                  </a:cubicBezTo>
                  <a:cubicBezTo>
                    <a:pt x="12144" y="19902"/>
                    <a:pt x="12253" y="19687"/>
                    <a:pt x="12470" y="19472"/>
                  </a:cubicBezTo>
                  <a:cubicBezTo>
                    <a:pt x="12687" y="19257"/>
                    <a:pt x="12578" y="19687"/>
                    <a:pt x="12361" y="19902"/>
                  </a:cubicBezTo>
                  <a:cubicBezTo>
                    <a:pt x="12361" y="19902"/>
                    <a:pt x="12470" y="19795"/>
                    <a:pt x="12361" y="19902"/>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756" name="Shape 756"/>
            <p:cNvSpPr/>
            <p:nvPr/>
          </p:nvSpPr>
          <p:spPr>
            <a:xfrm>
              <a:off x="4355320" y="6138590"/>
              <a:ext cx="207877" cy="228210"/>
            </a:xfrm>
            <a:custGeom>
              <a:avLst/>
              <a:gdLst/>
              <a:ahLst/>
              <a:cxnLst>
                <a:cxn ang="0">
                  <a:pos x="wd2" y="hd2"/>
                </a:cxn>
                <a:cxn ang="5400000">
                  <a:pos x="wd2" y="hd2"/>
                </a:cxn>
                <a:cxn ang="10800000">
                  <a:pos x="wd2" y="hd2"/>
                </a:cxn>
                <a:cxn ang="16200000">
                  <a:pos x="wd2" y="hd2"/>
                </a:cxn>
              </a:cxnLst>
              <a:rect l="0" t="0" r="r" b="b"/>
              <a:pathLst>
                <a:path w="20839" h="20829" extrusionOk="0">
                  <a:moveTo>
                    <a:pt x="16525" y="6943"/>
                  </a:moveTo>
                  <a:cubicBezTo>
                    <a:pt x="15725" y="5400"/>
                    <a:pt x="14125" y="5400"/>
                    <a:pt x="13325" y="4629"/>
                  </a:cubicBezTo>
                  <a:cubicBezTo>
                    <a:pt x="12525" y="3858"/>
                    <a:pt x="11725" y="4629"/>
                    <a:pt x="10925" y="3858"/>
                  </a:cubicBezTo>
                  <a:cubicBezTo>
                    <a:pt x="10125" y="3086"/>
                    <a:pt x="9325" y="2315"/>
                    <a:pt x="8525" y="1543"/>
                  </a:cubicBezTo>
                  <a:cubicBezTo>
                    <a:pt x="7725" y="-771"/>
                    <a:pt x="6925" y="0"/>
                    <a:pt x="4525" y="772"/>
                  </a:cubicBezTo>
                  <a:cubicBezTo>
                    <a:pt x="3725" y="772"/>
                    <a:pt x="3725" y="0"/>
                    <a:pt x="2925" y="1543"/>
                  </a:cubicBezTo>
                  <a:cubicBezTo>
                    <a:pt x="2125" y="2315"/>
                    <a:pt x="2125" y="3086"/>
                    <a:pt x="2125" y="3858"/>
                  </a:cubicBezTo>
                  <a:cubicBezTo>
                    <a:pt x="2125" y="5400"/>
                    <a:pt x="2125" y="6943"/>
                    <a:pt x="2125" y="8486"/>
                  </a:cubicBezTo>
                  <a:cubicBezTo>
                    <a:pt x="2125" y="9258"/>
                    <a:pt x="2125" y="10800"/>
                    <a:pt x="1325" y="12343"/>
                  </a:cubicBezTo>
                  <a:cubicBezTo>
                    <a:pt x="-275" y="13886"/>
                    <a:pt x="-275" y="13886"/>
                    <a:pt x="525" y="16200"/>
                  </a:cubicBezTo>
                  <a:cubicBezTo>
                    <a:pt x="1325" y="17743"/>
                    <a:pt x="1325" y="17743"/>
                    <a:pt x="2925" y="18515"/>
                  </a:cubicBezTo>
                  <a:cubicBezTo>
                    <a:pt x="4525" y="18515"/>
                    <a:pt x="6125" y="18515"/>
                    <a:pt x="6925" y="19286"/>
                  </a:cubicBezTo>
                  <a:cubicBezTo>
                    <a:pt x="7725" y="19286"/>
                    <a:pt x="9325" y="20829"/>
                    <a:pt x="10125" y="20829"/>
                  </a:cubicBezTo>
                  <a:cubicBezTo>
                    <a:pt x="11725" y="20058"/>
                    <a:pt x="13325" y="20829"/>
                    <a:pt x="14925" y="20829"/>
                  </a:cubicBezTo>
                  <a:cubicBezTo>
                    <a:pt x="15725" y="20829"/>
                    <a:pt x="18125" y="19286"/>
                    <a:pt x="18925" y="18515"/>
                  </a:cubicBezTo>
                  <a:cubicBezTo>
                    <a:pt x="20525" y="16972"/>
                    <a:pt x="21325" y="15429"/>
                    <a:pt x="20525" y="13886"/>
                  </a:cubicBezTo>
                  <a:cubicBezTo>
                    <a:pt x="19725" y="12343"/>
                    <a:pt x="19725" y="11572"/>
                    <a:pt x="18925" y="10029"/>
                  </a:cubicBezTo>
                  <a:cubicBezTo>
                    <a:pt x="18925" y="8486"/>
                    <a:pt x="18125" y="7715"/>
                    <a:pt x="16525" y="6943"/>
                  </a:cubicBezTo>
                  <a:cubicBezTo>
                    <a:pt x="15725" y="6172"/>
                    <a:pt x="17325" y="6943"/>
                    <a:pt x="16525" y="6943"/>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757" name="Shape 757"/>
            <p:cNvSpPr/>
            <p:nvPr/>
          </p:nvSpPr>
          <p:spPr>
            <a:xfrm>
              <a:off x="3753731" y="5763920"/>
              <a:ext cx="801451" cy="1509124"/>
            </a:xfrm>
            <a:custGeom>
              <a:avLst/>
              <a:gdLst/>
              <a:ahLst/>
              <a:cxnLst>
                <a:cxn ang="0">
                  <a:pos x="wd2" y="hd2"/>
                </a:cxn>
                <a:cxn ang="5400000">
                  <a:pos x="wd2" y="hd2"/>
                </a:cxn>
                <a:cxn ang="10800000">
                  <a:pos x="wd2" y="hd2"/>
                </a:cxn>
                <a:cxn ang="16200000">
                  <a:pos x="wd2" y="hd2"/>
                </a:cxn>
              </a:cxnLst>
              <a:rect l="0" t="0" r="r" b="b"/>
              <a:pathLst>
                <a:path w="21017" h="21513" extrusionOk="0">
                  <a:moveTo>
                    <a:pt x="15897" y="7395"/>
                  </a:moveTo>
                  <a:cubicBezTo>
                    <a:pt x="16526" y="7033"/>
                    <a:pt x="16107" y="6671"/>
                    <a:pt x="16317" y="6188"/>
                  </a:cubicBezTo>
                  <a:cubicBezTo>
                    <a:pt x="16317" y="6067"/>
                    <a:pt x="16317" y="5826"/>
                    <a:pt x="16317" y="5705"/>
                  </a:cubicBezTo>
                  <a:cubicBezTo>
                    <a:pt x="16526" y="5343"/>
                    <a:pt x="16946" y="5222"/>
                    <a:pt x="17365" y="4981"/>
                  </a:cubicBezTo>
                  <a:cubicBezTo>
                    <a:pt x="18204" y="4619"/>
                    <a:pt x="18623" y="4016"/>
                    <a:pt x="19462" y="3654"/>
                  </a:cubicBezTo>
                  <a:cubicBezTo>
                    <a:pt x="19882" y="3533"/>
                    <a:pt x="20511" y="3533"/>
                    <a:pt x="20930" y="3412"/>
                  </a:cubicBezTo>
                  <a:cubicBezTo>
                    <a:pt x="21140" y="3171"/>
                    <a:pt x="20930" y="2809"/>
                    <a:pt x="20721" y="2688"/>
                  </a:cubicBezTo>
                  <a:cubicBezTo>
                    <a:pt x="20511" y="2447"/>
                    <a:pt x="20721" y="2447"/>
                    <a:pt x="20301" y="2447"/>
                  </a:cubicBezTo>
                  <a:cubicBezTo>
                    <a:pt x="19882" y="2326"/>
                    <a:pt x="20091" y="2809"/>
                    <a:pt x="19882" y="2930"/>
                  </a:cubicBezTo>
                  <a:cubicBezTo>
                    <a:pt x="19672" y="3050"/>
                    <a:pt x="19462" y="3292"/>
                    <a:pt x="19253" y="3412"/>
                  </a:cubicBezTo>
                  <a:cubicBezTo>
                    <a:pt x="19043" y="3533"/>
                    <a:pt x="18414" y="3412"/>
                    <a:pt x="17994" y="3533"/>
                  </a:cubicBezTo>
                  <a:cubicBezTo>
                    <a:pt x="17785" y="3774"/>
                    <a:pt x="17156" y="3533"/>
                    <a:pt x="16736" y="3533"/>
                  </a:cubicBezTo>
                  <a:cubicBezTo>
                    <a:pt x="16526" y="3533"/>
                    <a:pt x="16107" y="3654"/>
                    <a:pt x="15897" y="3533"/>
                  </a:cubicBezTo>
                  <a:cubicBezTo>
                    <a:pt x="15478" y="3533"/>
                    <a:pt x="16107" y="3292"/>
                    <a:pt x="16107" y="3292"/>
                  </a:cubicBezTo>
                  <a:cubicBezTo>
                    <a:pt x="16317" y="3171"/>
                    <a:pt x="16107" y="3050"/>
                    <a:pt x="16107" y="3050"/>
                  </a:cubicBezTo>
                  <a:cubicBezTo>
                    <a:pt x="16107" y="2809"/>
                    <a:pt x="16317" y="2688"/>
                    <a:pt x="16526" y="2568"/>
                  </a:cubicBezTo>
                  <a:cubicBezTo>
                    <a:pt x="17365" y="2085"/>
                    <a:pt x="15688" y="1844"/>
                    <a:pt x="15058" y="1602"/>
                  </a:cubicBezTo>
                  <a:cubicBezTo>
                    <a:pt x="14429" y="1361"/>
                    <a:pt x="13590" y="1361"/>
                    <a:pt x="12961" y="999"/>
                  </a:cubicBezTo>
                  <a:cubicBezTo>
                    <a:pt x="12752" y="878"/>
                    <a:pt x="12332" y="758"/>
                    <a:pt x="12123" y="637"/>
                  </a:cubicBezTo>
                  <a:cubicBezTo>
                    <a:pt x="11913" y="396"/>
                    <a:pt x="11703" y="154"/>
                    <a:pt x="11493" y="154"/>
                  </a:cubicBezTo>
                  <a:cubicBezTo>
                    <a:pt x="11284" y="34"/>
                    <a:pt x="10655" y="34"/>
                    <a:pt x="10445" y="154"/>
                  </a:cubicBezTo>
                  <a:cubicBezTo>
                    <a:pt x="10235" y="275"/>
                    <a:pt x="10025" y="637"/>
                    <a:pt x="9606" y="396"/>
                  </a:cubicBezTo>
                  <a:cubicBezTo>
                    <a:pt x="9396" y="154"/>
                    <a:pt x="8977" y="154"/>
                    <a:pt x="8557" y="154"/>
                  </a:cubicBezTo>
                  <a:cubicBezTo>
                    <a:pt x="8138" y="154"/>
                    <a:pt x="8138" y="-87"/>
                    <a:pt x="7719" y="34"/>
                  </a:cubicBezTo>
                  <a:cubicBezTo>
                    <a:pt x="7509" y="154"/>
                    <a:pt x="6880" y="275"/>
                    <a:pt x="6880" y="396"/>
                  </a:cubicBezTo>
                  <a:cubicBezTo>
                    <a:pt x="6670" y="637"/>
                    <a:pt x="6880" y="878"/>
                    <a:pt x="6880" y="999"/>
                  </a:cubicBezTo>
                  <a:cubicBezTo>
                    <a:pt x="6670" y="1482"/>
                    <a:pt x="6041" y="1482"/>
                    <a:pt x="5412" y="1602"/>
                  </a:cubicBezTo>
                  <a:cubicBezTo>
                    <a:pt x="4992" y="1723"/>
                    <a:pt x="5202" y="2326"/>
                    <a:pt x="5202" y="2568"/>
                  </a:cubicBezTo>
                  <a:cubicBezTo>
                    <a:pt x="5202" y="2809"/>
                    <a:pt x="5412" y="3050"/>
                    <a:pt x="5412" y="3171"/>
                  </a:cubicBezTo>
                  <a:cubicBezTo>
                    <a:pt x="5412" y="3292"/>
                    <a:pt x="4783" y="3654"/>
                    <a:pt x="4783" y="3774"/>
                  </a:cubicBezTo>
                  <a:cubicBezTo>
                    <a:pt x="4573" y="3895"/>
                    <a:pt x="3944" y="4136"/>
                    <a:pt x="3944" y="4257"/>
                  </a:cubicBezTo>
                  <a:cubicBezTo>
                    <a:pt x="3944" y="4378"/>
                    <a:pt x="3944" y="4498"/>
                    <a:pt x="3944" y="4619"/>
                  </a:cubicBezTo>
                  <a:cubicBezTo>
                    <a:pt x="3944" y="4740"/>
                    <a:pt x="3734" y="4860"/>
                    <a:pt x="3734" y="4981"/>
                  </a:cubicBezTo>
                  <a:cubicBezTo>
                    <a:pt x="3734" y="5102"/>
                    <a:pt x="3944" y="5464"/>
                    <a:pt x="3524" y="5585"/>
                  </a:cubicBezTo>
                  <a:cubicBezTo>
                    <a:pt x="3524" y="5705"/>
                    <a:pt x="3524" y="5947"/>
                    <a:pt x="3524" y="6067"/>
                  </a:cubicBezTo>
                  <a:cubicBezTo>
                    <a:pt x="3315" y="6067"/>
                    <a:pt x="3105" y="6067"/>
                    <a:pt x="3105" y="6188"/>
                  </a:cubicBezTo>
                  <a:cubicBezTo>
                    <a:pt x="3105" y="6429"/>
                    <a:pt x="3524" y="6550"/>
                    <a:pt x="3524" y="6791"/>
                  </a:cubicBezTo>
                  <a:cubicBezTo>
                    <a:pt x="3524" y="6912"/>
                    <a:pt x="3524" y="7153"/>
                    <a:pt x="3734" y="7274"/>
                  </a:cubicBezTo>
                  <a:cubicBezTo>
                    <a:pt x="4154" y="7757"/>
                    <a:pt x="3315" y="8239"/>
                    <a:pt x="3315" y="8722"/>
                  </a:cubicBezTo>
                  <a:cubicBezTo>
                    <a:pt x="3105" y="8963"/>
                    <a:pt x="3524" y="9205"/>
                    <a:pt x="3315" y="9446"/>
                  </a:cubicBezTo>
                  <a:cubicBezTo>
                    <a:pt x="3105" y="9567"/>
                    <a:pt x="2686" y="9687"/>
                    <a:pt x="2476" y="9929"/>
                  </a:cubicBezTo>
                  <a:cubicBezTo>
                    <a:pt x="2266" y="10170"/>
                    <a:pt x="3105" y="11135"/>
                    <a:pt x="2686" y="11256"/>
                  </a:cubicBezTo>
                  <a:cubicBezTo>
                    <a:pt x="1847" y="11497"/>
                    <a:pt x="2057" y="12101"/>
                    <a:pt x="1847" y="12583"/>
                  </a:cubicBezTo>
                  <a:cubicBezTo>
                    <a:pt x="1427" y="12945"/>
                    <a:pt x="1637" y="13549"/>
                    <a:pt x="1637" y="14031"/>
                  </a:cubicBezTo>
                  <a:cubicBezTo>
                    <a:pt x="1637" y="14393"/>
                    <a:pt x="1637" y="14755"/>
                    <a:pt x="1637" y="15117"/>
                  </a:cubicBezTo>
                  <a:cubicBezTo>
                    <a:pt x="1637" y="15238"/>
                    <a:pt x="2686" y="15600"/>
                    <a:pt x="2266" y="15600"/>
                  </a:cubicBezTo>
                  <a:cubicBezTo>
                    <a:pt x="2266" y="15600"/>
                    <a:pt x="1427" y="15721"/>
                    <a:pt x="1847" y="15841"/>
                  </a:cubicBezTo>
                  <a:cubicBezTo>
                    <a:pt x="2266" y="15841"/>
                    <a:pt x="2266" y="15962"/>
                    <a:pt x="2057" y="16204"/>
                  </a:cubicBezTo>
                  <a:cubicBezTo>
                    <a:pt x="1847" y="16445"/>
                    <a:pt x="1847" y="16686"/>
                    <a:pt x="1847" y="17048"/>
                  </a:cubicBezTo>
                  <a:cubicBezTo>
                    <a:pt x="1847" y="17290"/>
                    <a:pt x="1427" y="17410"/>
                    <a:pt x="1218" y="17652"/>
                  </a:cubicBezTo>
                  <a:cubicBezTo>
                    <a:pt x="1008" y="17772"/>
                    <a:pt x="1218" y="18014"/>
                    <a:pt x="1218" y="18255"/>
                  </a:cubicBezTo>
                  <a:cubicBezTo>
                    <a:pt x="1218" y="18376"/>
                    <a:pt x="798" y="18738"/>
                    <a:pt x="589" y="18738"/>
                  </a:cubicBezTo>
                  <a:cubicBezTo>
                    <a:pt x="-460" y="18979"/>
                    <a:pt x="169" y="19703"/>
                    <a:pt x="379" y="20065"/>
                  </a:cubicBezTo>
                  <a:cubicBezTo>
                    <a:pt x="589" y="20306"/>
                    <a:pt x="1218" y="19944"/>
                    <a:pt x="1218" y="20427"/>
                  </a:cubicBezTo>
                  <a:cubicBezTo>
                    <a:pt x="1218" y="20548"/>
                    <a:pt x="1008" y="20910"/>
                    <a:pt x="1427" y="21030"/>
                  </a:cubicBezTo>
                  <a:cubicBezTo>
                    <a:pt x="1637" y="21151"/>
                    <a:pt x="1847" y="21151"/>
                    <a:pt x="2266" y="21151"/>
                  </a:cubicBezTo>
                  <a:cubicBezTo>
                    <a:pt x="2686" y="21272"/>
                    <a:pt x="3315" y="21272"/>
                    <a:pt x="3734" y="21272"/>
                  </a:cubicBezTo>
                  <a:cubicBezTo>
                    <a:pt x="3944" y="21272"/>
                    <a:pt x="4154" y="21272"/>
                    <a:pt x="4363" y="21392"/>
                  </a:cubicBezTo>
                  <a:cubicBezTo>
                    <a:pt x="4363" y="21272"/>
                    <a:pt x="4573" y="21272"/>
                    <a:pt x="4783" y="21272"/>
                  </a:cubicBezTo>
                  <a:cubicBezTo>
                    <a:pt x="4783" y="21392"/>
                    <a:pt x="5202" y="21513"/>
                    <a:pt x="5202" y="21513"/>
                  </a:cubicBezTo>
                  <a:cubicBezTo>
                    <a:pt x="5412" y="21513"/>
                    <a:pt x="4992" y="21151"/>
                    <a:pt x="4992" y="21030"/>
                  </a:cubicBezTo>
                  <a:cubicBezTo>
                    <a:pt x="4573" y="20789"/>
                    <a:pt x="4573" y="20548"/>
                    <a:pt x="4573" y="20306"/>
                  </a:cubicBezTo>
                  <a:cubicBezTo>
                    <a:pt x="4573" y="20065"/>
                    <a:pt x="4573" y="19944"/>
                    <a:pt x="5202" y="19703"/>
                  </a:cubicBezTo>
                  <a:cubicBezTo>
                    <a:pt x="5622" y="19582"/>
                    <a:pt x="4783" y="19582"/>
                    <a:pt x="4783" y="19582"/>
                  </a:cubicBezTo>
                  <a:cubicBezTo>
                    <a:pt x="4783" y="19582"/>
                    <a:pt x="5202" y="19462"/>
                    <a:pt x="4992" y="19462"/>
                  </a:cubicBezTo>
                  <a:cubicBezTo>
                    <a:pt x="5202" y="19462"/>
                    <a:pt x="5202" y="19582"/>
                    <a:pt x="5412" y="19582"/>
                  </a:cubicBezTo>
                  <a:cubicBezTo>
                    <a:pt x="5622" y="19703"/>
                    <a:pt x="5831" y="19582"/>
                    <a:pt x="6041" y="19582"/>
                  </a:cubicBezTo>
                  <a:cubicBezTo>
                    <a:pt x="6251" y="19341"/>
                    <a:pt x="6041" y="19100"/>
                    <a:pt x="6041" y="18858"/>
                  </a:cubicBezTo>
                  <a:cubicBezTo>
                    <a:pt x="6251" y="18617"/>
                    <a:pt x="6670" y="18496"/>
                    <a:pt x="7299" y="18376"/>
                  </a:cubicBezTo>
                  <a:cubicBezTo>
                    <a:pt x="7509" y="18255"/>
                    <a:pt x="7719" y="18255"/>
                    <a:pt x="7928" y="18134"/>
                  </a:cubicBezTo>
                  <a:cubicBezTo>
                    <a:pt x="8138" y="18014"/>
                    <a:pt x="7719" y="17893"/>
                    <a:pt x="7719" y="17893"/>
                  </a:cubicBezTo>
                  <a:cubicBezTo>
                    <a:pt x="7719" y="17772"/>
                    <a:pt x="8348" y="17652"/>
                    <a:pt x="8138" y="17410"/>
                  </a:cubicBezTo>
                  <a:cubicBezTo>
                    <a:pt x="7928" y="17169"/>
                    <a:pt x="7090" y="17410"/>
                    <a:pt x="6880" y="17169"/>
                  </a:cubicBezTo>
                  <a:cubicBezTo>
                    <a:pt x="6670" y="17048"/>
                    <a:pt x="6460" y="17048"/>
                    <a:pt x="6251" y="16807"/>
                  </a:cubicBezTo>
                  <a:cubicBezTo>
                    <a:pt x="6041" y="16566"/>
                    <a:pt x="6460" y="16204"/>
                    <a:pt x="6670" y="16083"/>
                  </a:cubicBezTo>
                  <a:cubicBezTo>
                    <a:pt x="7090" y="15962"/>
                    <a:pt x="7299" y="15721"/>
                    <a:pt x="7719" y="15721"/>
                  </a:cubicBezTo>
                  <a:cubicBezTo>
                    <a:pt x="8138" y="15600"/>
                    <a:pt x="8138" y="15841"/>
                    <a:pt x="8348" y="15479"/>
                  </a:cubicBezTo>
                  <a:cubicBezTo>
                    <a:pt x="8348" y="15238"/>
                    <a:pt x="8767" y="15117"/>
                    <a:pt x="8557" y="14876"/>
                  </a:cubicBezTo>
                  <a:cubicBezTo>
                    <a:pt x="8348" y="14514"/>
                    <a:pt x="9396" y="14514"/>
                    <a:pt x="9606" y="14273"/>
                  </a:cubicBezTo>
                  <a:cubicBezTo>
                    <a:pt x="9606" y="14273"/>
                    <a:pt x="8557" y="13790"/>
                    <a:pt x="9606" y="13911"/>
                  </a:cubicBezTo>
                  <a:cubicBezTo>
                    <a:pt x="9816" y="14031"/>
                    <a:pt x="9816" y="14152"/>
                    <a:pt x="10025" y="14152"/>
                  </a:cubicBezTo>
                  <a:cubicBezTo>
                    <a:pt x="10445" y="14152"/>
                    <a:pt x="10445" y="13790"/>
                    <a:pt x="10235" y="13669"/>
                  </a:cubicBezTo>
                  <a:cubicBezTo>
                    <a:pt x="10235" y="13549"/>
                    <a:pt x="9816" y="13790"/>
                    <a:pt x="9816" y="13790"/>
                  </a:cubicBezTo>
                  <a:cubicBezTo>
                    <a:pt x="9396" y="13790"/>
                    <a:pt x="8977" y="13669"/>
                    <a:pt x="8977" y="13549"/>
                  </a:cubicBezTo>
                  <a:cubicBezTo>
                    <a:pt x="8977" y="13428"/>
                    <a:pt x="8557" y="12583"/>
                    <a:pt x="8977" y="12583"/>
                  </a:cubicBezTo>
                  <a:cubicBezTo>
                    <a:pt x="9606" y="12704"/>
                    <a:pt x="10025" y="12945"/>
                    <a:pt x="10864" y="12945"/>
                  </a:cubicBezTo>
                  <a:cubicBezTo>
                    <a:pt x="11074" y="12945"/>
                    <a:pt x="11284" y="12825"/>
                    <a:pt x="11493" y="12825"/>
                  </a:cubicBezTo>
                  <a:cubicBezTo>
                    <a:pt x="11913" y="12583"/>
                    <a:pt x="11493" y="12463"/>
                    <a:pt x="11703" y="12221"/>
                  </a:cubicBezTo>
                  <a:cubicBezTo>
                    <a:pt x="11703" y="12101"/>
                    <a:pt x="11913" y="11980"/>
                    <a:pt x="11913" y="11980"/>
                  </a:cubicBezTo>
                  <a:cubicBezTo>
                    <a:pt x="12123" y="11739"/>
                    <a:pt x="11913" y="11739"/>
                    <a:pt x="11913" y="11618"/>
                  </a:cubicBezTo>
                  <a:cubicBezTo>
                    <a:pt x="11703" y="11497"/>
                    <a:pt x="11703" y="11256"/>
                    <a:pt x="11913" y="11256"/>
                  </a:cubicBezTo>
                  <a:cubicBezTo>
                    <a:pt x="12332" y="11256"/>
                    <a:pt x="12123" y="11497"/>
                    <a:pt x="12123" y="11497"/>
                  </a:cubicBezTo>
                  <a:cubicBezTo>
                    <a:pt x="11913" y="11377"/>
                    <a:pt x="13171" y="11377"/>
                    <a:pt x="13171" y="11377"/>
                  </a:cubicBezTo>
                  <a:cubicBezTo>
                    <a:pt x="14010" y="11377"/>
                    <a:pt x="14639" y="11135"/>
                    <a:pt x="15478" y="11135"/>
                  </a:cubicBezTo>
                  <a:cubicBezTo>
                    <a:pt x="15688" y="11015"/>
                    <a:pt x="16317" y="10894"/>
                    <a:pt x="16736" y="10773"/>
                  </a:cubicBezTo>
                  <a:cubicBezTo>
                    <a:pt x="16946" y="10653"/>
                    <a:pt x="16946" y="10532"/>
                    <a:pt x="17156" y="10411"/>
                  </a:cubicBezTo>
                  <a:cubicBezTo>
                    <a:pt x="17365" y="10291"/>
                    <a:pt x="17575" y="10170"/>
                    <a:pt x="17785" y="9929"/>
                  </a:cubicBezTo>
                  <a:cubicBezTo>
                    <a:pt x="17785" y="9567"/>
                    <a:pt x="17365" y="9567"/>
                    <a:pt x="16946" y="9325"/>
                  </a:cubicBezTo>
                  <a:cubicBezTo>
                    <a:pt x="16736" y="9084"/>
                    <a:pt x="17365" y="8963"/>
                    <a:pt x="16946" y="8722"/>
                  </a:cubicBezTo>
                  <a:cubicBezTo>
                    <a:pt x="16736" y="8601"/>
                    <a:pt x="15897" y="8481"/>
                    <a:pt x="15897" y="8239"/>
                  </a:cubicBezTo>
                  <a:cubicBezTo>
                    <a:pt x="15897" y="8239"/>
                    <a:pt x="15897" y="8119"/>
                    <a:pt x="16107" y="8119"/>
                  </a:cubicBezTo>
                  <a:cubicBezTo>
                    <a:pt x="16107" y="7998"/>
                    <a:pt x="15897" y="7998"/>
                    <a:pt x="15897" y="7877"/>
                  </a:cubicBezTo>
                  <a:cubicBezTo>
                    <a:pt x="15897" y="7757"/>
                    <a:pt x="15688" y="7515"/>
                    <a:pt x="15897" y="7395"/>
                  </a:cubicBezTo>
                  <a:cubicBezTo>
                    <a:pt x="16107" y="7274"/>
                    <a:pt x="15688" y="7515"/>
                    <a:pt x="15897" y="7395"/>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758" name="Shape 758"/>
            <p:cNvSpPr/>
            <p:nvPr/>
          </p:nvSpPr>
          <p:spPr>
            <a:xfrm>
              <a:off x="3201645" y="4177884"/>
              <a:ext cx="174555" cy="188829"/>
            </a:xfrm>
            <a:custGeom>
              <a:avLst/>
              <a:gdLst/>
              <a:ahLst/>
              <a:cxnLst>
                <a:cxn ang="0">
                  <a:pos x="wd2" y="hd2"/>
                </a:cxn>
                <a:cxn ang="5400000">
                  <a:pos x="wd2" y="hd2"/>
                </a:cxn>
                <a:cxn ang="10800000">
                  <a:pos x="wd2" y="hd2"/>
                </a:cxn>
                <a:cxn ang="16200000">
                  <a:pos x="wd2" y="hd2"/>
                </a:cxn>
              </a:cxnLst>
              <a:rect l="0" t="0" r="r" b="b"/>
              <a:pathLst>
                <a:path w="21600" h="19904" extrusionOk="0">
                  <a:moveTo>
                    <a:pt x="14727" y="19004"/>
                  </a:moveTo>
                  <a:cubicBezTo>
                    <a:pt x="15709" y="19904"/>
                    <a:pt x="16691" y="19904"/>
                    <a:pt x="18655" y="19904"/>
                  </a:cubicBezTo>
                  <a:cubicBezTo>
                    <a:pt x="16691" y="17204"/>
                    <a:pt x="18655" y="16304"/>
                    <a:pt x="18655" y="13604"/>
                  </a:cubicBezTo>
                  <a:cubicBezTo>
                    <a:pt x="18655" y="11804"/>
                    <a:pt x="19636" y="9104"/>
                    <a:pt x="19636" y="7304"/>
                  </a:cubicBezTo>
                  <a:cubicBezTo>
                    <a:pt x="19636" y="6404"/>
                    <a:pt x="20618" y="5504"/>
                    <a:pt x="20618" y="4604"/>
                  </a:cubicBezTo>
                  <a:cubicBezTo>
                    <a:pt x="21600" y="3704"/>
                    <a:pt x="20618" y="2804"/>
                    <a:pt x="21600" y="1004"/>
                  </a:cubicBezTo>
                  <a:cubicBezTo>
                    <a:pt x="21600" y="-1696"/>
                    <a:pt x="17673" y="1904"/>
                    <a:pt x="16691" y="1904"/>
                  </a:cubicBezTo>
                  <a:cubicBezTo>
                    <a:pt x="14727" y="1904"/>
                    <a:pt x="13745" y="1004"/>
                    <a:pt x="11782" y="2804"/>
                  </a:cubicBezTo>
                  <a:cubicBezTo>
                    <a:pt x="11782" y="2804"/>
                    <a:pt x="9818" y="6404"/>
                    <a:pt x="8836" y="5504"/>
                  </a:cubicBezTo>
                  <a:cubicBezTo>
                    <a:pt x="6873" y="5504"/>
                    <a:pt x="5891" y="5504"/>
                    <a:pt x="3927" y="6404"/>
                  </a:cubicBezTo>
                  <a:cubicBezTo>
                    <a:pt x="3927" y="7304"/>
                    <a:pt x="3927" y="9104"/>
                    <a:pt x="2945" y="9104"/>
                  </a:cubicBezTo>
                  <a:cubicBezTo>
                    <a:pt x="2945" y="10004"/>
                    <a:pt x="982" y="10004"/>
                    <a:pt x="0" y="10004"/>
                  </a:cubicBezTo>
                  <a:cubicBezTo>
                    <a:pt x="1964" y="11804"/>
                    <a:pt x="3927" y="14504"/>
                    <a:pt x="5891" y="15404"/>
                  </a:cubicBezTo>
                  <a:cubicBezTo>
                    <a:pt x="6873" y="17204"/>
                    <a:pt x="8836" y="18104"/>
                    <a:pt x="10800" y="18104"/>
                  </a:cubicBezTo>
                  <a:cubicBezTo>
                    <a:pt x="11782" y="18104"/>
                    <a:pt x="13745" y="18104"/>
                    <a:pt x="14727" y="19004"/>
                  </a:cubicBezTo>
                  <a:cubicBezTo>
                    <a:pt x="15709" y="19004"/>
                    <a:pt x="14727" y="18104"/>
                    <a:pt x="14727" y="19004"/>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759" name="Shape 759"/>
            <p:cNvSpPr/>
            <p:nvPr/>
          </p:nvSpPr>
          <p:spPr>
            <a:xfrm>
              <a:off x="3271139" y="4349392"/>
              <a:ext cx="121424" cy="120207"/>
            </a:xfrm>
            <a:custGeom>
              <a:avLst/>
              <a:gdLst/>
              <a:ahLst/>
              <a:cxnLst>
                <a:cxn ang="0">
                  <a:pos x="wd2" y="hd2"/>
                </a:cxn>
                <a:cxn ang="5400000">
                  <a:pos x="wd2" y="hd2"/>
                </a:cxn>
                <a:cxn ang="10800000">
                  <a:pos x="wd2" y="hd2"/>
                </a:cxn>
                <a:cxn ang="16200000">
                  <a:pos x="wd2" y="hd2"/>
                </a:cxn>
              </a:cxnLst>
              <a:rect l="0" t="0" r="r" b="b"/>
              <a:pathLst>
                <a:path w="19233" h="20446" extrusionOk="0">
                  <a:moveTo>
                    <a:pt x="17962" y="14400"/>
                  </a:moveTo>
                  <a:cubicBezTo>
                    <a:pt x="17962" y="12960"/>
                    <a:pt x="17962" y="11520"/>
                    <a:pt x="19233" y="11520"/>
                  </a:cubicBezTo>
                  <a:cubicBezTo>
                    <a:pt x="17962" y="10080"/>
                    <a:pt x="17962" y="8640"/>
                    <a:pt x="16692" y="8640"/>
                  </a:cubicBezTo>
                  <a:cubicBezTo>
                    <a:pt x="15421" y="7200"/>
                    <a:pt x="14151" y="2880"/>
                    <a:pt x="12880" y="2880"/>
                  </a:cubicBezTo>
                  <a:cubicBezTo>
                    <a:pt x="10339" y="2880"/>
                    <a:pt x="9068" y="2880"/>
                    <a:pt x="7798" y="1440"/>
                  </a:cubicBezTo>
                  <a:cubicBezTo>
                    <a:pt x="6527" y="0"/>
                    <a:pt x="2715" y="0"/>
                    <a:pt x="1445" y="0"/>
                  </a:cubicBezTo>
                  <a:cubicBezTo>
                    <a:pt x="2715" y="1440"/>
                    <a:pt x="-2367" y="8640"/>
                    <a:pt x="1445" y="8640"/>
                  </a:cubicBezTo>
                  <a:cubicBezTo>
                    <a:pt x="2715" y="8640"/>
                    <a:pt x="2715" y="11520"/>
                    <a:pt x="5257" y="10080"/>
                  </a:cubicBezTo>
                  <a:cubicBezTo>
                    <a:pt x="6527" y="8640"/>
                    <a:pt x="2715" y="7200"/>
                    <a:pt x="2715" y="7200"/>
                  </a:cubicBezTo>
                  <a:cubicBezTo>
                    <a:pt x="3986" y="7200"/>
                    <a:pt x="6527" y="8640"/>
                    <a:pt x="6527" y="10080"/>
                  </a:cubicBezTo>
                  <a:cubicBezTo>
                    <a:pt x="7798" y="12960"/>
                    <a:pt x="10339" y="11520"/>
                    <a:pt x="11609" y="14400"/>
                  </a:cubicBezTo>
                  <a:cubicBezTo>
                    <a:pt x="12880" y="15840"/>
                    <a:pt x="12880" y="18720"/>
                    <a:pt x="15421" y="20160"/>
                  </a:cubicBezTo>
                  <a:cubicBezTo>
                    <a:pt x="19233" y="21600"/>
                    <a:pt x="19233" y="17280"/>
                    <a:pt x="17962" y="14400"/>
                  </a:cubicBezTo>
                  <a:cubicBezTo>
                    <a:pt x="17962" y="12960"/>
                    <a:pt x="17962" y="15840"/>
                    <a:pt x="17962" y="1440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760" name="Shape 760"/>
            <p:cNvSpPr/>
            <p:nvPr/>
          </p:nvSpPr>
          <p:spPr>
            <a:xfrm>
              <a:off x="3103461" y="4205087"/>
              <a:ext cx="90005" cy="56223"/>
            </a:xfrm>
            <a:custGeom>
              <a:avLst/>
              <a:gdLst/>
              <a:ahLst/>
              <a:cxnLst>
                <a:cxn ang="0">
                  <a:pos x="wd2" y="hd2"/>
                </a:cxn>
                <a:cxn ang="5400000">
                  <a:pos x="wd2" y="hd2"/>
                </a:cxn>
                <a:cxn ang="10800000">
                  <a:pos x="wd2" y="hd2"/>
                </a:cxn>
                <a:cxn ang="16200000">
                  <a:pos x="wd2" y="hd2"/>
                </a:cxn>
              </a:cxnLst>
              <a:rect l="0" t="0" r="r" b="b"/>
              <a:pathLst>
                <a:path w="21600" h="16183" extrusionOk="0">
                  <a:moveTo>
                    <a:pt x="7855" y="2400"/>
                  </a:moveTo>
                  <a:cubicBezTo>
                    <a:pt x="7855" y="0"/>
                    <a:pt x="7855" y="0"/>
                    <a:pt x="7855" y="0"/>
                  </a:cubicBezTo>
                  <a:cubicBezTo>
                    <a:pt x="5891" y="2400"/>
                    <a:pt x="1964" y="7200"/>
                    <a:pt x="0" y="9600"/>
                  </a:cubicBezTo>
                  <a:cubicBezTo>
                    <a:pt x="3927" y="12000"/>
                    <a:pt x="21600" y="21600"/>
                    <a:pt x="21600" y="12000"/>
                  </a:cubicBezTo>
                  <a:cubicBezTo>
                    <a:pt x="21600" y="4800"/>
                    <a:pt x="11782" y="7200"/>
                    <a:pt x="7855" y="240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761" name="Shape 761"/>
            <p:cNvSpPr/>
            <p:nvPr/>
          </p:nvSpPr>
          <p:spPr>
            <a:xfrm>
              <a:off x="3021556" y="4056863"/>
              <a:ext cx="147367" cy="177907"/>
            </a:xfrm>
            <a:custGeom>
              <a:avLst/>
              <a:gdLst/>
              <a:ahLst/>
              <a:cxnLst>
                <a:cxn ang="0">
                  <a:pos x="wd2" y="hd2"/>
                </a:cxn>
                <a:cxn ang="5400000">
                  <a:pos x="wd2" y="hd2"/>
                </a:cxn>
                <a:cxn ang="10800000">
                  <a:pos x="wd2" y="hd2"/>
                </a:cxn>
                <a:cxn ang="16200000">
                  <a:pos x="wd2" y="hd2"/>
                </a:cxn>
              </a:cxnLst>
              <a:rect l="0" t="0" r="r" b="b"/>
              <a:pathLst>
                <a:path w="19781" h="19581" extrusionOk="0">
                  <a:moveTo>
                    <a:pt x="15461" y="14504"/>
                  </a:moveTo>
                  <a:cubicBezTo>
                    <a:pt x="15461" y="12626"/>
                    <a:pt x="18701" y="11687"/>
                    <a:pt x="19781" y="10748"/>
                  </a:cubicBezTo>
                  <a:cubicBezTo>
                    <a:pt x="16541" y="9808"/>
                    <a:pt x="15461" y="9808"/>
                    <a:pt x="15461" y="6991"/>
                  </a:cubicBezTo>
                  <a:cubicBezTo>
                    <a:pt x="15461" y="6052"/>
                    <a:pt x="16541" y="1356"/>
                    <a:pt x="15461" y="417"/>
                  </a:cubicBezTo>
                  <a:cubicBezTo>
                    <a:pt x="14381" y="-522"/>
                    <a:pt x="8981" y="417"/>
                    <a:pt x="6821" y="417"/>
                  </a:cubicBezTo>
                  <a:cubicBezTo>
                    <a:pt x="4661" y="417"/>
                    <a:pt x="4661" y="3235"/>
                    <a:pt x="5741" y="5113"/>
                  </a:cubicBezTo>
                  <a:cubicBezTo>
                    <a:pt x="6821" y="6052"/>
                    <a:pt x="11141" y="8869"/>
                    <a:pt x="6821" y="8869"/>
                  </a:cubicBezTo>
                  <a:cubicBezTo>
                    <a:pt x="5741" y="8869"/>
                    <a:pt x="3581" y="8869"/>
                    <a:pt x="2501" y="8869"/>
                  </a:cubicBezTo>
                  <a:cubicBezTo>
                    <a:pt x="341" y="8869"/>
                    <a:pt x="341" y="12626"/>
                    <a:pt x="341" y="13565"/>
                  </a:cubicBezTo>
                  <a:cubicBezTo>
                    <a:pt x="-1819" y="19200"/>
                    <a:pt x="6821" y="18261"/>
                    <a:pt x="11141" y="19200"/>
                  </a:cubicBezTo>
                  <a:cubicBezTo>
                    <a:pt x="12221" y="21078"/>
                    <a:pt x="15461" y="15443"/>
                    <a:pt x="15461" y="14504"/>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762" name="Shape 762"/>
            <p:cNvSpPr/>
            <p:nvPr/>
          </p:nvSpPr>
          <p:spPr>
            <a:xfrm>
              <a:off x="2034343" y="3387502"/>
              <a:ext cx="1197309" cy="808931"/>
            </a:xfrm>
            <a:custGeom>
              <a:avLst/>
              <a:gdLst/>
              <a:ahLst/>
              <a:cxnLst>
                <a:cxn ang="0">
                  <a:pos x="wd2" y="hd2"/>
                </a:cxn>
                <a:cxn ang="5400000">
                  <a:pos x="wd2" y="hd2"/>
                </a:cxn>
                <a:cxn ang="10800000">
                  <a:pos x="wd2" y="hd2"/>
                </a:cxn>
                <a:cxn ang="16200000">
                  <a:pos x="wd2" y="hd2"/>
                </a:cxn>
              </a:cxnLst>
              <a:rect l="0" t="0" r="r" b="b"/>
              <a:pathLst>
                <a:path w="21600" h="21468" extrusionOk="0">
                  <a:moveTo>
                    <a:pt x="18144" y="19893"/>
                  </a:moveTo>
                  <a:cubicBezTo>
                    <a:pt x="18288" y="19893"/>
                    <a:pt x="19296" y="20118"/>
                    <a:pt x="19008" y="19668"/>
                  </a:cubicBezTo>
                  <a:cubicBezTo>
                    <a:pt x="18864" y="19218"/>
                    <a:pt x="18576" y="18993"/>
                    <a:pt x="18432" y="18543"/>
                  </a:cubicBezTo>
                  <a:cubicBezTo>
                    <a:pt x="18432" y="18543"/>
                    <a:pt x="18576" y="17868"/>
                    <a:pt x="18720" y="17868"/>
                  </a:cubicBezTo>
                  <a:cubicBezTo>
                    <a:pt x="18864" y="17643"/>
                    <a:pt x="19584" y="17868"/>
                    <a:pt x="19872" y="17868"/>
                  </a:cubicBezTo>
                  <a:cubicBezTo>
                    <a:pt x="20304" y="17868"/>
                    <a:pt x="20160" y="16743"/>
                    <a:pt x="20736" y="17418"/>
                  </a:cubicBezTo>
                  <a:cubicBezTo>
                    <a:pt x="20880" y="16968"/>
                    <a:pt x="21024" y="16743"/>
                    <a:pt x="21024" y="16293"/>
                  </a:cubicBezTo>
                  <a:cubicBezTo>
                    <a:pt x="21024" y="15843"/>
                    <a:pt x="20880" y="15393"/>
                    <a:pt x="21024" y="15168"/>
                  </a:cubicBezTo>
                  <a:cubicBezTo>
                    <a:pt x="21168" y="14718"/>
                    <a:pt x="21600" y="14268"/>
                    <a:pt x="21600" y="14043"/>
                  </a:cubicBezTo>
                  <a:cubicBezTo>
                    <a:pt x="21456" y="13593"/>
                    <a:pt x="21312" y="13593"/>
                    <a:pt x="21024" y="13593"/>
                  </a:cubicBezTo>
                  <a:cubicBezTo>
                    <a:pt x="20592" y="13593"/>
                    <a:pt x="20016" y="13593"/>
                    <a:pt x="19584" y="13818"/>
                  </a:cubicBezTo>
                  <a:cubicBezTo>
                    <a:pt x="19296" y="13818"/>
                    <a:pt x="19152" y="14043"/>
                    <a:pt x="19008" y="14268"/>
                  </a:cubicBezTo>
                  <a:cubicBezTo>
                    <a:pt x="18864" y="14718"/>
                    <a:pt x="19008" y="15168"/>
                    <a:pt x="18864" y="15618"/>
                  </a:cubicBezTo>
                  <a:cubicBezTo>
                    <a:pt x="18864" y="15843"/>
                    <a:pt x="18144" y="16968"/>
                    <a:pt x="18144" y="16968"/>
                  </a:cubicBezTo>
                  <a:cubicBezTo>
                    <a:pt x="17568" y="16743"/>
                    <a:pt x="16992" y="16968"/>
                    <a:pt x="16416" y="17418"/>
                  </a:cubicBezTo>
                  <a:cubicBezTo>
                    <a:pt x="16128" y="17418"/>
                    <a:pt x="15984" y="17193"/>
                    <a:pt x="15840" y="16968"/>
                  </a:cubicBezTo>
                  <a:cubicBezTo>
                    <a:pt x="15696" y="16743"/>
                    <a:pt x="15408" y="16743"/>
                    <a:pt x="15120" y="16518"/>
                  </a:cubicBezTo>
                  <a:cubicBezTo>
                    <a:pt x="14832" y="16518"/>
                    <a:pt x="14832" y="15843"/>
                    <a:pt x="14688" y="15393"/>
                  </a:cubicBezTo>
                  <a:cubicBezTo>
                    <a:pt x="14544" y="14943"/>
                    <a:pt x="14256" y="14718"/>
                    <a:pt x="14112" y="14268"/>
                  </a:cubicBezTo>
                  <a:cubicBezTo>
                    <a:pt x="13968" y="13368"/>
                    <a:pt x="13680" y="12243"/>
                    <a:pt x="13824" y="11343"/>
                  </a:cubicBezTo>
                  <a:cubicBezTo>
                    <a:pt x="13824" y="10668"/>
                    <a:pt x="13680" y="9768"/>
                    <a:pt x="13968" y="9093"/>
                  </a:cubicBezTo>
                  <a:cubicBezTo>
                    <a:pt x="14112" y="8868"/>
                    <a:pt x="14112" y="8643"/>
                    <a:pt x="14112" y="8418"/>
                  </a:cubicBezTo>
                  <a:cubicBezTo>
                    <a:pt x="14256" y="7968"/>
                    <a:pt x="13968" y="8193"/>
                    <a:pt x="13824" y="7968"/>
                  </a:cubicBezTo>
                  <a:cubicBezTo>
                    <a:pt x="13536" y="7968"/>
                    <a:pt x="13248" y="7743"/>
                    <a:pt x="12960" y="7743"/>
                  </a:cubicBezTo>
                  <a:cubicBezTo>
                    <a:pt x="12816" y="7518"/>
                    <a:pt x="12528" y="7068"/>
                    <a:pt x="12528" y="6618"/>
                  </a:cubicBezTo>
                  <a:cubicBezTo>
                    <a:pt x="12528" y="5943"/>
                    <a:pt x="12096" y="5718"/>
                    <a:pt x="11808" y="5268"/>
                  </a:cubicBezTo>
                  <a:cubicBezTo>
                    <a:pt x="11664" y="4818"/>
                    <a:pt x="11664" y="4368"/>
                    <a:pt x="11520" y="3918"/>
                  </a:cubicBezTo>
                  <a:cubicBezTo>
                    <a:pt x="11376" y="3693"/>
                    <a:pt x="11088" y="3693"/>
                    <a:pt x="10800" y="3693"/>
                  </a:cubicBezTo>
                  <a:cubicBezTo>
                    <a:pt x="10656" y="3468"/>
                    <a:pt x="10368" y="3468"/>
                    <a:pt x="10224" y="3693"/>
                  </a:cubicBezTo>
                  <a:cubicBezTo>
                    <a:pt x="10224" y="3918"/>
                    <a:pt x="10080" y="4368"/>
                    <a:pt x="9792" y="4368"/>
                  </a:cubicBezTo>
                  <a:cubicBezTo>
                    <a:pt x="9504" y="4368"/>
                    <a:pt x="9072" y="3918"/>
                    <a:pt x="8928" y="3468"/>
                  </a:cubicBezTo>
                  <a:cubicBezTo>
                    <a:pt x="8784" y="2793"/>
                    <a:pt x="8784" y="2568"/>
                    <a:pt x="8496" y="2118"/>
                  </a:cubicBezTo>
                  <a:cubicBezTo>
                    <a:pt x="8208" y="1893"/>
                    <a:pt x="7776" y="1218"/>
                    <a:pt x="7488" y="1218"/>
                  </a:cubicBezTo>
                  <a:cubicBezTo>
                    <a:pt x="7344" y="993"/>
                    <a:pt x="6480" y="993"/>
                    <a:pt x="6480" y="1218"/>
                  </a:cubicBezTo>
                  <a:cubicBezTo>
                    <a:pt x="6192" y="1893"/>
                    <a:pt x="6048" y="1668"/>
                    <a:pt x="5616" y="1668"/>
                  </a:cubicBezTo>
                  <a:cubicBezTo>
                    <a:pt x="5040" y="1668"/>
                    <a:pt x="4608" y="1668"/>
                    <a:pt x="4176" y="1668"/>
                  </a:cubicBezTo>
                  <a:cubicBezTo>
                    <a:pt x="4032" y="1668"/>
                    <a:pt x="3600" y="1218"/>
                    <a:pt x="3312" y="993"/>
                  </a:cubicBezTo>
                  <a:cubicBezTo>
                    <a:pt x="2880" y="768"/>
                    <a:pt x="2448" y="543"/>
                    <a:pt x="1872" y="93"/>
                  </a:cubicBezTo>
                  <a:cubicBezTo>
                    <a:pt x="1296" y="-132"/>
                    <a:pt x="576" y="93"/>
                    <a:pt x="0" y="318"/>
                  </a:cubicBezTo>
                  <a:cubicBezTo>
                    <a:pt x="144" y="1443"/>
                    <a:pt x="720" y="2343"/>
                    <a:pt x="1008" y="3468"/>
                  </a:cubicBezTo>
                  <a:cubicBezTo>
                    <a:pt x="1152" y="3918"/>
                    <a:pt x="1584" y="4368"/>
                    <a:pt x="1872" y="4593"/>
                  </a:cubicBezTo>
                  <a:cubicBezTo>
                    <a:pt x="2016" y="5043"/>
                    <a:pt x="2304" y="5718"/>
                    <a:pt x="2160" y="6168"/>
                  </a:cubicBezTo>
                  <a:cubicBezTo>
                    <a:pt x="2160" y="6168"/>
                    <a:pt x="1152" y="5718"/>
                    <a:pt x="1728" y="6393"/>
                  </a:cubicBezTo>
                  <a:cubicBezTo>
                    <a:pt x="1872" y="6618"/>
                    <a:pt x="2016" y="6843"/>
                    <a:pt x="2160" y="7068"/>
                  </a:cubicBezTo>
                  <a:cubicBezTo>
                    <a:pt x="2448" y="7068"/>
                    <a:pt x="2592" y="7068"/>
                    <a:pt x="2736" y="7293"/>
                  </a:cubicBezTo>
                  <a:cubicBezTo>
                    <a:pt x="3024" y="7518"/>
                    <a:pt x="3312" y="7968"/>
                    <a:pt x="3600" y="8418"/>
                  </a:cubicBezTo>
                  <a:cubicBezTo>
                    <a:pt x="3744" y="8643"/>
                    <a:pt x="3600" y="9093"/>
                    <a:pt x="3456" y="9318"/>
                  </a:cubicBezTo>
                  <a:cubicBezTo>
                    <a:pt x="3312" y="9543"/>
                    <a:pt x="3600" y="9768"/>
                    <a:pt x="3744" y="9768"/>
                  </a:cubicBezTo>
                  <a:cubicBezTo>
                    <a:pt x="4176" y="10218"/>
                    <a:pt x="4464" y="10668"/>
                    <a:pt x="4752" y="11118"/>
                  </a:cubicBezTo>
                  <a:cubicBezTo>
                    <a:pt x="4896" y="11343"/>
                    <a:pt x="5040" y="11793"/>
                    <a:pt x="5184" y="11793"/>
                  </a:cubicBezTo>
                  <a:cubicBezTo>
                    <a:pt x="5328" y="11793"/>
                    <a:pt x="5472" y="11343"/>
                    <a:pt x="5328" y="11118"/>
                  </a:cubicBezTo>
                  <a:cubicBezTo>
                    <a:pt x="5328" y="10893"/>
                    <a:pt x="5184" y="10668"/>
                    <a:pt x="5184" y="10443"/>
                  </a:cubicBezTo>
                  <a:cubicBezTo>
                    <a:pt x="5040" y="10218"/>
                    <a:pt x="4752" y="10443"/>
                    <a:pt x="4608" y="10218"/>
                  </a:cubicBezTo>
                  <a:cubicBezTo>
                    <a:pt x="4320" y="9768"/>
                    <a:pt x="4608" y="9768"/>
                    <a:pt x="4608" y="9318"/>
                  </a:cubicBezTo>
                  <a:cubicBezTo>
                    <a:pt x="4608" y="9318"/>
                    <a:pt x="4320" y="8868"/>
                    <a:pt x="4320" y="8643"/>
                  </a:cubicBezTo>
                  <a:cubicBezTo>
                    <a:pt x="4032" y="8193"/>
                    <a:pt x="4032" y="7518"/>
                    <a:pt x="3744" y="7068"/>
                  </a:cubicBezTo>
                  <a:cubicBezTo>
                    <a:pt x="3456" y="6843"/>
                    <a:pt x="3168" y="6393"/>
                    <a:pt x="3024" y="5943"/>
                  </a:cubicBezTo>
                  <a:cubicBezTo>
                    <a:pt x="3024" y="5718"/>
                    <a:pt x="3024" y="5268"/>
                    <a:pt x="2880" y="5043"/>
                  </a:cubicBezTo>
                  <a:cubicBezTo>
                    <a:pt x="2736" y="4818"/>
                    <a:pt x="2592" y="4593"/>
                    <a:pt x="2448" y="4368"/>
                  </a:cubicBezTo>
                  <a:cubicBezTo>
                    <a:pt x="2304" y="3918"/>
                    <a:pt x="2160" y="3693"/>
                    <a:pt x="1872" y="3468"/>
                  </a:cubicBezTo>
                  <a:cubicBezTo>
                    <a:pt x="1728" y="3243"/>
                    <a:pt x="1728" y="2793"/>
                    <a:pt x="1728" y="2568"/>
                  </a:cubicBezTo>
                  <a:cubicBezTo>
                    <a:pt x="1728" y="2343"/>
                    <a:pt x="1440" y="1218"/>
                    <a:pt x="1584" y="993"/>
                  </a:cubicBezTo>
                  <a:cubicBezTo>
                    <a:pt x="1728" y="768"/>
                    <a:pt x="1872" y="1443"/>
                    <a:pt x="2016" y="1443"/>
                  </a:cubicBezTo>
                  <a:cubicBezTo>
                    <a:pt x="2160" y="1443"/>
                    <a:pt x="2160" y="1443"/>
                    <a:pt x="2160" y="1443"/>
                  </a:cubicBezTo>
                  <a:cubicBezTo>
                    <a:pt x="2448" y="1218"/>
                    <a:pt x="2448" y="1443"/>
                    <a:pt x="2592" y="1668"/>
                  </a:cubicBezTo>
                  <a:cubicBezTo>
                    <a:pt x="2736" y="1668"/>
                    <a:pt x="2880" y="1668"/>
                    <a:pt x="2880" y="1893"/>
                  </a:cubicBezTo>
                  <a:cubicBezTo>
                    <a:pt x="2880" y="2343"/>
                    <a:pt x="3024" y="2793"/>
                    <a:pt x="3168" y="3243"/>
                  </a:cubicBezTo>
                  <a:cubicBezTo>
                    <a:pt x="3168" y="3468"/>
                    <a:pt x="3312" y="3918"/>
                    <a:pt x="3312" y="4143"/>
                  </a:cubicBezTo>
                  <a:cubicBezTo>
                    <a:pt x="3312" y="4368"/>
                    <a:pt x="3168" y="4593"/>
                    <a:pt x="3168" y="4818"/>
                  </a:cubicBezTo>
                  <a:cubicBezTo>
                    <a:pt x="3312" y="4818"/>
                    <a:pt x="3312" y="4368"/>
                    <a:pt x="3312" y="4368"/>
                  </a:cubicBezTo>
                  <a:cubicBezTo>
                    <a:pt x="3456" y="4143"/>
                    <a:pt x="3600" y="4818"/>
                    <a:pt x="3744" y="4818"/>
                  </a:cubicBezTo>
                  <a:cubicBezTo>
                    <a:pt x="3888" y="5043"/>
                    <a:pt x="4608" y="5718"/>
                    <a:pt x="4608" y="5943"/>
                  </a:cubicBezTo>
                  <a:cubicBezTo>
                    <a:pt x="4608" y="6393"/>
                    <a:pt x="4752" y="6618"/>
                    <a:pt x="4896" y="6618"/>
                  </a:cubicBezTo>
                  <a:cubicBezTo>
                    <a:pt x="5040" y="6843"/>
                    <a:pt x="5040" y="7068"/>
                    <a:pt x="5184" y="7293"/>
                  </a:cubicBezTo>
                  <a:cubicBezTo>
                    <a:pt x="5328" y="7518"/>
                    <a:pt x="5472" y="7293"/>
                    <a:pt x="5472" y="7518"/>
                  </a:cubicBezTo>
                  <a:cubicBezTo>
                    <a:pt x="5616" y="7743"/>
                    <a:pt x="5328" y="7968"/>
                    <a:pt x="5472" y="8418"/>
                  </a:cubicBezTo>
                  <a:cubicBezTo>
                    <a:pt x="5760" y="8643"/>
                    <a:pt x="6048" y="8868"/>
                    <a:pt x="6336" y="9318"/>
                  </a:cubicBezTo>
                  <a:cubicBezTo>
                    <a:pt x="6480" y="9543"/>
                    <a:pt x="6480" y="9768"/>
                    <a:pt x="6624" y="9993"/>
                  </a:cubicBezTo>
                  <a:cubicBezTo>
                    <a:pt x="6768" y="10218"/>
                    <a:pt x="6912" y="10218"/>
                    <a:pt x="7056" y="10668"/>
                  </a:cubicBezTo>
                  <a:cubicBezTo>
                    <a:pt x="7344" y="10893"/>
                    <a:pt x="7488" y="11343"/>
                    <a:pt x="7776" y="11793"/>
                  </a:cubicBezTo>
                  <a:cubicBezTo>
                    <a:pt x="7920" y="12018"/>
                    <a:pt x="8064" y="12243"/>
                    <a:pt x="8208" y="12468"/>
                  </a:cubicBezTo>
                  <a:cubicBezTo>
                    <a:pt x="8352" y="12918"/>
                    <a:pt x="8064" y="12918"/>
                    <a:pt x="8064" y="13143"/>
                  </a:cubicBezTo>
                  <a:cubicBezTo>
                    <a:pt x="8064" y="13368"/>
                    <a:pt x="8496" y="13143"/>
                    <a:pt x="8496" y="13593"/>
                  </a:cubicBezTo>
                  <a:cubicBezTo>
                    <a:pt x="8352" y="14043"/>
                    <a:pt x="8208" y="14043"/>
                    <a:pt x="8352" y="14493"/>
                  </a:cubicBezTo>
                  <a:cubicBezTo>
                    <a:pt x="8352" y="14493"/>
                    <a:pt x="8064" y="14943"/>
                    <a:pt x="8208" y="15168"/>
                  </a:cubicBezTo>
                  <a:cubicBezTo>
                    <a:pt x="8352" y="15393"/>
                    <a:pt x="8496" y="15843"/>
                    <a:pt x="8640" y="16068"/>
                  </a:cubicBezTo>
                  <a:cubicBezTo>
                    <a:pt x="8784" y="16293"/>
                    <a:pt x="8928" y="16293"/>
                    <a:pt x="9072" y="16293"/>
                  </a:cubicBezTo>
                  <a:cubicBezTo>
                    <a:pt x="9504" y="16518"/>
                    <a:pt x="9504" y="16968"/>
                    <a:pt x="9792" y="17193"/>
                  </a:cubicBezTo>
                  <a:cubicBezTo>
                    <a:pt x="10224" y="17643"/>
                    <a:pt x="10800" y="17643"/>
                    <a:pt x="11088" y="18093"/>
                  </a:cubicBezTo>
                  <a:cubicBezTo>
                    <a:pt x="11664" y="18543"/>
                    <a:pt x="12240" y="18993"/>
                    <a:pt x="12816" y="19218"/>
                  </a:cubicBezTo>
                  <a:cubicBezTo>
                    <a:pt x="13248" y="19668"/>
                    <a:pt x="13968" y="20118"/>
                    <a:pt x="14544" y="20343"/>
                  </a:cubicBezTo>
                  <a:cubicBezTo>
                    <a:pt x="15120" y="20343"/>
                    <a:pt x="15552" y="19443"/>
                    <a:pt x="16272" y="19668"/>
                  </a:cubicBezTo>
                  <a:cubicBezTo>
                    <a:pt x="16848" y="19893"/>
                    <a:pt x="17280" y="20793"/>
                    <a:pt x="17712" y="21468"/>
                  </a:cubicBezTo>
                  <a:cubicBezTo>
                    <a:pt x="17712" y="21243"/>
                    <a:pt x="17856" y="20118"/>
                    <a:pt x="18144" y="19893"/>
                  </a:cubicBezTo>
                  <a:cubicBezTo>
                    <a:pt x="18288" y="19893"/>
                    <a:pt x="18000" y="19893"/>
                    <a:pt x="18144" y="19893"/>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763" name="Shape 763"/>
            <p:cNvSpPr/>
            <p:nvPr/>
          </p:nvSpPr>
          <p:spPr>
            <a:xfrm>
              <a:off x="3133774" y="4145501"/>
              <a:ext cx="234244" cy="128857"/>
            </a:xfrm>
            <a:custGeom>
              <a:avLst/>
              <a:gdLst/>
              <a:ahLst/>
              <a:cxnLst>
                <a:cxn ang="0">
                  <a:pos x="wd2" y="hd2"/>
                </a:cxn>
                <a:cxn ang="5400000">
                  <a:pos x="wd2" y="hd2"/>
                </a:cxn>
                <a:cxn ang="10800000">
                  <a:pos x="wd2" y="hd2"/>
                </a:cxn>
                <a:cxn ang="16200000">
                  <a:pos x="wd2" y="hd2"/>
                </a:cxn>
              </a:cxnLst>
              <a:rect l="0" t="0" r="r" b="b"/>
              <a:pathLst>
                <a:path w="21082" h="20518" extrusionOk="0">
                  <a:moveTo>
                    <a:pt x="8122" y="19168"/>
                  </a:moveTo>
                  <a:cubicBezTo>
                    <a:pt x="8842" y="19168"/>
                    <a:pt x="8842" y="17818"/>
                    <a:pt x="8842" y="16468"/>
                  </a:cubicBezTo>
                  <a:cubicBezTo>
                    <a:pt x="8842" y="15118"/>
                    <a:pt x="10282" y="13768"/>
                    <a:pt x="11002" y="13768"/>
                  </a:cubicBezTo>
                  <a:cubicBezTo>
                    <a:pt x="12442" y="12418"/>
                    <a:pt x="12442" y="15118"/>
                    <a:pt x="13882" y="12418"/>
                  </a:cubicBezTo>
                  <a:cubicBezTo>
                    <a:pt x="14602" y="11068"/>
                    <a:pt x="15322" y="7018"/>
                    <a:pt x="16762" y="8368"/>
                  </a:cubicBezTo>
                  <a:cubicBezTo>
                    <a:pt x="18922" y="8368"/>
                    <a:pt x="18922" y="7018"/>
                    <a:pt x="21082" y="5668"/>
                  </a:cubicBezTo>
                  <a:cubicBezTo>
                    <a:pt x="18202" y="2968"/>
                    <a:pt x="17482" y="-1082"/>
                    <a:pt x="13882" y="268"/>
                  </a:cubicBezTo>
                  <a:cubicBezTo>
                    <a:pt x="12442" y="268"/>
                    <a:pt x="11002" y="1618"/>
                    <a:pt x="9562" y="1618"/>
                  </a:cubicBezTo>
                  <a:cubicBezTo>
                    <a:pt x="8122" y="1618"/>
                    <a:pt x="6682" y="268"/>
                    <a:pt x="5242" y="268"/>
                  </a:cubicBezTo>
                  <a:cubicBezTo>
                    <a:pt x="3082" y="1618"/>
                    <a:pt x="2362" y="1618"/>
                    <a:pt x="922" y="4318"/>
                  </a:cubicBezTo>
                  <a:cubicBezTo>
                    <a:pt x="922" y="5668"/>
                    <a:pt x="-518" y="8368"/>
                    <a:pt x="202" y="11068"/>
                  </a:cubicBezTo>
                  <a:cubicBezTo>
                    <a:pt x="2362" y="13768"/>
                    <a:pt x="5242" y="11068"/>
                    <a:pt x="5242" y="17818"/>
                  </a:cubicBezTo>
                  <a:cubicBezTo>
                    <a:pt x="5242" y="17818"/>
                    <a:pt x="6682" y="17818"/>
                    <a:pt x="6682" y="17818"/>
                  </a:cubicBezTo>
                  <a:cubicBezTo>
                    <a:pt x="6682" y="17818"/>
                    <a:pt x="5962" y="20518"/>
                    <a:pt x="5962" y="20518"/>
                  </a:cubicBezTo>
                  <a:cubicBezTo>
                    <a:pt x="6682" y="20518"/>
                    <a:pt x="8122" y="20518"/>
                    <a:pt x="8122" y="19168"/>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764" name="Shape 764"/>
            <p:cNvSpPr/>
            <p:nvPr/>
          </p:nvSpPr>
          <p:spPr>
            <a:xfrm>
              <a:off x="3134147" y="4030852"/>
              <a:ext cx="51139" cy="114554"/>
            </a:xfrm>
            <a:custGeom>
              <a:avLst/>
              <a:gdLst/>
              <a:ahLst/>
              <a:cxnLst>
                <a:cxn ang="0">
                  <a:pos x="wd2" y="hd2"/>
                </a:cxn>
                <a:cxn ang="5400000">
                  <a:pos x="wd2" y="hd2"/>
                </a:cxn>
                <a:cxn ang="10800000">
                  <a:pos x="wd2" y="hd2"/>
                </a:cxn>
                <a:cxn ang="16200000">
                  <a:pos x="wd2" y="hd2"/>
                </a:cxn>
              </a:cxnLst>
              <a:rect l="0" t="0" r="r" b="b"/>
              <a:pathLst>
                <a:path w="19286" h="19484" extrusionOk="0">
                  <a:moveTo>
                    <a:pt x="13115" y="640"/>
                  </a:moveTo>
                  <a:cubicBezTo>
                    <a:pt x="10029" y="-800"/>
                    <a:pt x="3857" y="3520"/>
                    <a:pt x="3857" y="4960"/>
                  </a:cubicBezTo>
                  <a:cubicBezTo>
                    <a:pt x="772" y="6400"/>
                    <a:pt x="772" y="4960"/>
                    <a:pt x="772" y="7840"/>
                  </a:cubicBezTo>
                  <a:cubicBezTo>
                    <a:pt x="772" y="9280"/>
                    <a:pt x="-2314" y="20800"/>
                    <a:pt x="3857" y="19360"/>
                  </a:cubicBezTo>
                  <a:cubicBezTo>
                    <a:pt x="3857" y="17920"/>
                    <a:pt x="13115" y="13600"/>
                    <a:pt x="16200" y="10720"/>
                  </a:cubicBezTo>
                  <a:cubicBezTo>
                    <a:pt x="16200" y="6400"/>
                    <a:pt x="16200" y="4960"/>
                    <a:pt x="19286" y="2080"/>
                  </a:cubicBezTo>
                  <a:cubicBezTo>
                    <a:pt x="19286" y="640"/>
                    <a:pt x="16200" y="640"/>
                    <a:pt x="13115" y="640"/>
                  </a:cubicBezTo>
                  <a:cubicBezTo>
                    <a:pt x="10029" y="-800"/>
                    <a:pt x="16200" y="640"/>
                    <a:pt x="13115" y="64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765" name="Shape 765"/>
            <p:cNvSpPr/>
            <p:nvPr/>
          </p:nvSpPr>
          <p:spPr>
            <a:xfrm>
              <a:off x="3728022" y="3957790"/>
              <a:ext cx="103640" cy="85673"/>
            </a:xfrm>
            <a:custGeom>
              <a:avLst/>
              <a:gdLst/>
              <a:ahLst/>
              <a:cxnLst>
                <a:cxn ang="0">
                  <a:pos x="wd2" y="hd2"/>
                </a:cxn>
                <a:cxn ang="5400000">
                  <a:pos x="wd2" y="hd2"/>
                </a:cxn>
                <a:cxn ang="10800000">
                  <a:pos x="wd2" y="hd2"/>
                </a:cxn>
                <a:cxn ang="16200000">
                  <a:pos x="wd2" y="hd2"/>
                </a:cxn>
              </a:cxnLst>
              <a:rect l="0" t="0" r="r" b="b"/>
              <a:pathLst>
                <a:path w="21600" h="20037" extrusionOk="0">
                  <a:moveTo>
                    <a:pt x="19938" y="4328"/>
                  </a:moveTo>
                  <a:cubicBezTo>
                    <a:pt x="16615" y="4328"/>
                    <a:pt x="13292" y="-1563"/>
                    <a:pt x="9969" y="401"/>
                  </a:cubicBezTo>
                  <a:cubicBezTo>
                    <a:pt x="4985" y="2364"/>
                    <a:pt x="11631" y="4328"/>
                    <a:pt x="11631" y="8255"/>
                  </a:cubicBezTo>
                  <a:cubicBezTo>
                    <a:pt x="13292" y="10219"/>
                    <a:pt x="16615" y="14146"/>
                    <a:pt x="14954" y="16110"/>
                  </a:cubicBezTo>
                  <a:cubicBezTo>
                    <a:pt x="13292" y="18073"/>
                    <a:pt x="11631" y="18073"/>
                    <a:pt x="9969" y="18073"/>
                  </a:cubicBezTo>
                  <a:cubicBezTo>
                    <a:pt x="6646" y="16110"/>
                    <a:pt x="9969" y="16110"/>
                    <a:pt x="8308" y="14146"/>
                  </a:cubicBezTo>
                  <a:cubicBezTo>
                    <a:pt x="8308" y="14146"/>
                    <a:pt x="0" y="16110"/>
                    <a:pt x="0" y="16110"/>
                  </a:cubicBezTo>
                  <a:cubicBezTo>
                    <a:pt x="0" y="20037"/>
                    <a:pt x="3323" y="20037"/>
                    <a:pt x="4985" y="20037"/>
                  </a:cubicBezTo>
                  <a:cubicBezTo>
                    <a:pt x="9969" y="18073"/>
                    <a:pt x="14954" y="20037"/>
                    <a:pt x="21600" y="20037"/>
                  </a:cubicBezTo>
                  <a:cubicBezTo>
                    <a:pt x="21600" y="14146"/>
                    <a:pt x="19938" y="8255"/>
                    <a:pt x="19938" y="4328"/>
                  </a:cubicBezTo>
                  <a:cubicBezTo>
                    <a:pt x="18277" y="4328"/>
                    <a:pt x="19938" y="8255"/>
                    <a:pt x="19938" y="4328"/>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766" name="Shape 766"/>
            <p:cNvSpPr/>
            <p:nvPr/>
          </p:nvSpPr>
          <p:spPr>
            <a:xfrm>
              <a:off x="3823481" y="3957263"/>
              <a:ext cx="139534" cy="104717"/>
            </a:xfrm>
            <a:custGeom>
              <a:avLst/>
              <a:gdLst/>
              <a:ahLst/>
              <a:cxnLst>
                <a:cxn ang="0">
                  <a:pos x="wd2" y="hd2"/>
                </a:cxn>
                <a:cxn ang="5400000">
                  <a:pos x="wd2" y="hd2"/>
                </a:cxn>
                <a:cxn ang="10800000">
                  <a:pos x="wd2" y="hd2"/>
                </a:cxn>
                <a:cxn ang="16200000">
                  <a:pos x="wd2" y="hd2"/>
                </a:cxn>
              </a:cxnLst>
              <a:rect l="0" t="0" r="r" b="b"/>
              <a:pathLst>
                <a:path w="20850" h="17811" extrusionOk="0">
                  <a:moveTo>
                    <a:pt x="16800" y="9032"/>
                  </a:moveTo>
                  <a:cubicBezTo>
                    <a:pt x="14400" y="7592"/>
                    <a:pt x="12000" y="4712"/>
                    <a:pt x="9600" y="3272"/>
                  </a:cubicBezTo>
                  <a:cubicBezTo>
                    <a:pt x="8400" y="1832"/>
                    <a:pt x="2400" y="-1048"/>
                    <a:pt x="1200" y="392"/>
                  </a:cubicBezTo>
                  <a:cubicBezTo>
                    <a:pt x="1200" y="392"/>
                    <a:pt x="3600" y="3272"/>
                    <a:pt x="0" y="3272"/>
                  </a:cubicBezTo>
                  <a:cubicBezTo>
                    <a:pt x="0" y="6152"/>
                    <a:pt x="1200" y="9032"/>
                    <a:pt x="1200" y="13352"/>
                  </a:cubicBezTo>
                  <a:cubicBezTo>
                    <a:pt x="1200" y="14792"/>
                    <a:pt x="1200" y="14792"/>
                    <a:pt x="2400" y="16232"/>
                  </a:cubicBezTo>
                  <a:cubicBezTo>
                    <a:pt x="3600" y="20552"/>
                    <a:pt x="3600" y="14792"/>
                    <a:pt x="4800" y="13352"/>
                  </a:cubicBezTo>
                  <a:cubicBezTo>
                    <a:pt x="7200" y="10472"/>
                    <a:pt x="13200" y="13352"/>
                    <a:pt x="15600" y="13352"/>
                  </a:cubicBezTo>
                  <a:cubicBezTo>
                    <a:pt x="18000" y="13352"/>
                    <a:pt x="18000" y="14792"/>
                    <a:pt x="20400" y="13352"/>
                  </a:cubicBezTo>
                  <a:cubicBezTo>
                    <a:pt x="21600" y="10472"/>
                    <a:pt x="20400" y="9032"/>
                    <a:pt x="16800" y="9032"/>
                  </a:cubicBezTo>
                  <a:cubicBezTo>
                    <a:pt x="14400" y="9032"/>
                    <a:pt x="19200" y="9032"/>
                    <a:pt x="16800" y="9032"/>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767" name="Shape 767"/>
            <p:cNvSpPr/>
            <p:nvPr/>
          </p:nvSpPr>
          <p:spPr>
            <a:xfrm>
              <a:off x="0" y="1133621"/>
              <a:ext cx="1521605" cy="1091199"/>
            </a:xfrm>
            <a:custGeom>
              <a:avLst/>
              <a:gdLst/>
              <a:ahLst/>
              <a:cxnLst>
                <a:cxn ang="0">
                  <a:pos x="wd2" y="hd2"/>
                </a:cxn>
                <a:cxn ang="5400000">
                  <a:pos x="wd2" y="hd2"/>
                </a:cxn>
                <a:cxn ang="10800000">
                  <a:pos x="wd2" y="hd2"/>
                </a:cxn>
                <a:cxn ang="16200000">
                  <a:pos x="wd2" y="hd2"/>
                </a:cxn>
              </a:cxnLst>
              <a:rect l="0" t="0" r="r" b="b"/>
              <a:pathLst>
                <a:path w="21179" h="21378" extrusionOk="0">
                  <a:moveTo>
                    <a:pt x="21179" y="20834"/>
                  </a:moveTo>
                  <a:cubicBezTo>
                    <a:pt x="21068" y="20668"/>
                    <a:pt x="20845" y="20668"/>
                    <a:pt x="21068" y="20336"/>
                  </a:cubicBezTo>
                  <a:cubicBezTo>
                    <a:pt x="21068" y="20170"/>
                    <a:pt x="20956" y="20170"/>
                    <a:pt x="20845" y="20170"/>
                  </a:cubicBezTo>
                  <a:cubicBezTo>
                    <a:pt x="20622" y="19837"/>
                    <a:pt x="20177" y="19671"/>
                    <a:pt x="20066" y="19505"/>
                  </a:cubicBezTo>
                  <a:cubicBezTo>
                    <a:pt x="19620" y="18674"/>
                    <a:pt x="19398" y="17677"/>
                    <a:pt x="18952" y="17013"/>
                  </a:cubicBezTo>
                  <a:cubicBezTo>
                    <a:pt x="18730" y="16847"/>
                    <a:pt x="18507" y="16514"/>
                    <a:pt x="18395" y="16348"/>
                  </a:cubicBezTo>
                  <a:cubicBezTo>
                    <a:pt x="18173" y="16182"/>
                    <a:pt x="18173" y="15684"/>
                    <a:pt x="17950" y="15684"/>
                  </a:cubicBezTo>
                  <a:cubicBezTo>
                    <a:pt x="17839" y="15684"/>
                    <a:pt x="17505" y="16016"/>
                    <a:pt x="17505" y="16016"/>
                  </a:cubicBezTo>
                  <a:cubicBezTo>
                    <a:pt x="17616" y="16348"/>
                    <a:pt x="17282" y="16514"/>
                    <a:pt x="17171" y="16514"/>
                  </a:cubicBezTo>
                  <a:cubicBezTo>
                    <a:pt x="16837" y="16681"/>
                    <a:pt x="16503" y="16016"/>
                    <a:pt x="16280" y="15684"/>
                  </a:cubicBezTo>
                  <a:cubicBezTo>
                    <a:pt x="16169" y="15517"/>
                    <a:pt x="16057" y="15517"/>
                    <a:pt x="15946" y="15185"/>
                  </a:cubicBezTo>
                  <a:cubicBezTo>
                    <a:pt x="15835" y="14853"/>
                    <a:pt x="15612" y="15019"/>
                    <a:pt x="15501" y="15185"/>
                  </a:cubicBezTo>
                  <a:cubicBezTo>
                    <a:pt x="15278" y="15185"/>
                    <a:pt x="15278" y="15019"/>
                    <a:pt x="15055" y="15185"/>
                  </a:cubicBezTo>
                  <a:cubicBezTo>
                    <a:pt x="15055" y="15185"/>
                    <a:pt x="14944" y="15185"/>
                    <a:pt x="14944" y="15019"/>
                  </a:cubicBezTo>
                  <a:cubicBezTo>
                    <a:pt x="14944" y="14853"/>
                    <a:pt x="14944" y="14853"/>
                    <a:pt x="14944" y="14687"/>
                  </a:cubicBezTo>
                  <a:cubicBezTo>
                    <a:pt x="14944" y="14022"/>
                    <a:pt x="14944" y="13191"/>
                    <a:pt x="14944" y="12527"/>
                  </a:cubicBezTo>
                  <a:cubicBezTo>
                    <a:pt x="14944" y="10533"/>
                    <a:pt x="14944" y="8373"/>
                    <a:pt x="14944" y="6213"/>
                  </a:cubicBezTo>
                  <a:cubicBezTo>
                    <a:pt x="14944" y="5382"/>
                    <a:pt x="14944" y="4385"/>
                    <a:pt x="14944" y="3388"/>
                  </a:cubicBezTo>
                  <a:cubicBezTo>
                    <a:pt x="14944" y="3222"/>
                    <a:pt x="14944" y="2890"/>
                    <a:pt x="14944" y="2557"/>
                  </a:cubicBezTo>
                  <a:cubicBezTo>
                    <a:pt x="14944" y="2391"/>
                    <a:pt x="14833" y="2391"/>
                    <a:pt x="14610" y="2225"/>
                  </a:cubicBezTo>
                  <a:cubicBezTo>
                    <a:pt x="14053" y="1893"/>
                    <a:pt x="13719" y="1893"/>
                    <a:pt x="13163" y="1893"/>
                  </a:cubicBezTo>
                  <a:cubicBezTo>
                    <a:pt x="12606" y="1893"/>
                    <a:pt x="12160" y="1727"/>
                    <a:pt x="11604" y="1561"/>
                  </a:cubicBezTo>
                  <a:cubicBezTo>
                    <a:pt x="10936" y="1561"/>
                    <a:pt x="10379" y="1228"/>
                    <a:pt x="9822" y="1228"/>
                  </a:cubicBezTo>
                  <a:cubicBezTo>
                    <a:pt x="9488" y="1228"/>
                    <a:pt x="9266" y="1394"/>
                    <a:pt x="8932" y="1228"/>
                  </a:cubicBezTo>
                  <a:cubicBezTo>
                    <a:pt x="8932" y="1228"/>
                    <a:pt x="8486" y="1062"/>
                    <a:pt x="8486" y="1062"/>
                  </a:cubicBezTo>
                  <a:cubicBezTo>
                    <a:pt x="8486" y="1062"/>
                    <a:pt x="8598" y="730"/>
                    <a:pt x="8598" y="564"/>
                  </a:cubicBezTo>
                  <a:cubicBezTo>
                    <a:pt x="8598" y="564"/>
                    <a:pt x="8264" y="564"/>
                    <a:pt x="8264" y="564"/>
                  </a:cubicBezTo>
                  <a:cubicBezTo>
                    <a:pt x="8041" y="564"/>
                    <a:pt x="7707" y="730"/>
                    <a:pt x="7484" y="730"/>
                  </a:cubicBezTo>
                  <a:cubicBezTo>
                    <a:pt x="7261" y="730"/>
                    <a:pt x="7373" y="65"/>
                    <a:pt x="7039" y="397"/>
                  </a:cubicBezTo>
                  <a:cubicBezTo>
                    <a:pt x="6927" y="397"/>
                    <a:pt x="6816" y="730"/>
                    <a:pt x="6705" y="564"/>
                  </a:cubicBezTo>
                  <a:cubicBezTo>
                    <a:pt x="6482" y="564"/>
                    <a:pt x="6482" y="397"/>
                    <a:pt x="6705" y="231"/>
                  </a:cubicBezTo>
                  <a:cubicBezTo>
                    <a:pt x="6927" y="231"/>
                    <a:pt x="6593" y="65"/>
                    <a:pt x="6482" y="65"/>
                  </a:cubicBezTo>
                  <a:cubicBezTo>
                    <a:pt x="6037" y="-101"/>
                    <a:pt x="6037" y="65"/>
                    <a:pt x="5814" y="397"/>
                  </a:cubicBezTo>
                  <a:cubicBezTo>
                    <a:pt x="5480" y="896"/>
                    <a:pt x="5035" y="564"/>
                    <a:pt x="4589" y="730"/>
                  </a:cubicBezTo>
                  <a:cubicBezTo>
                    <a:pt x="4144" y="896"/>
                    <a:pt x="4589" y="1228"/>
                    <a:pt x="4589" y="1228"/>
                  </a:cubicBezTo>
                  <a:cubicBezTo>
                    <a:pt x="4478" y="1228"/>
                    <a:pt x="4367" y="1228"/>
                    <a:pt x="4367" y="1228"/>
                  </a:cubicBezTo>
                  <a:cubicBezTo>
                    <a:pt x="4367" y="1228"/>
                    <a:pt x="4478" y="1561"/>
                    <a:pt x="4367" y="1561"/>
                  </a:cubicBezTo>
                  <a:cubicBezTo>
                    <a:pt x="4255" y="1561"/>
                    <a:pt x="4255" y="1228"/>
                    <a:pt x="4255" y="1062"/>
                  </a:cubicBezTo>
                  <a:cubicBezTo>
                    <a:pt x="4144" y="1062"/>
                    <a:pt x="3810" y="1561"/>
                    <a:pt x="3810" y="1561"/>
                  </a:cubicBezTo>
                  <a:cubicBezTo>
                    <a:pt x="3587" y="1727"/>
                    <a:pt x="3365" y="1394"/>
                    <a:pt x="3142" y="1727"/>
                  </a:cubicBezTo>
                  <a:cubicBezTo>
                    <a:pt x="2919" y="1893"/>
                    <a:pt x="2697" y="2059"/>
                    <a:pt x="2585" y="2391"/>
                  </a:cubicBezTo>
                  <a:cubicBezTo>
                    <a:pt x="2585" y="2724"/>
                    <a:pt x="2585" y="3056"/>
                    <a:pt x="2363" y="3222"/>
                  </a:cubicBezTo>
                  <a:cubicBezTo>
                    <a:pt x="2140" y="3388"/>
                    <a:pt x="2028" y="3554"/>
                    <a:pt x="1806" y="3554"/>
                  </a:cubicBezTo>
                  <a:cubicBezTo>
                    <a:pt x="1694" y="3554"/>
                    <a:pt x="1026" y="3554"/>
                    <a:pt x="915" y="3721"/>
                  </a:cubicBezTo>
                  <a:cubicBezTo>
                    <a:pt x="915" y="3887"/>
                    <a:pt x="692" y="4385"/>
                    <a:pt x="692" y="4385"/>
                  </a:cubicBezTo>
                  <a:cubicBezTo>
                    <a:pt x="804" y="4551"/>
                    <a:pt x="1138" y="4551"/>
                    <a:pt x="1249" y="4717"/>
                  </a:cubicBezTo>
                  <a:cubicBezTo>
                    <a:pt x="1583" y="4884"/>
                    <a:pt x="1917" y="5216"/>
                    <a:pt x="2140" y="5548"/>
                  </a:cubicBezTo>
                  <a:cubicBezTo>
                    <a:pt x="2251" y="5714"/>
                    <a:pt x="2251" y="6047"/>
                    <a:pt x="2474" y="6213"/>
                  </a:cubicBezTo>
                  <a:cubicBezTo>
                    <a:pt x="2697" y="6213"/>
                    <a:pt x="2808" y="6213"/>
                    <a:pt x="3031" y="6047"/>
                  </a:cubicBezTo>
                  <a:cubicBezTo>
                    <a:pt x="3031" y="6047"/>
                    <a:pt x="3365" y="6213"/>
                    <a:pt x="3365" y="6213"/>
                  </a:cubicBezTo>
                  <a:cubicBezTo>
                    <a:pt x="3587" y="6711"/>
                    <a:pt x="3031" y="6379"/>
                    <a:pt x="3031" y="6379"/>
                  </a:cubicBezTo>
                  <a:cubicBezTo>
                    <a:pt x="2808" y="6379"/>
                    <a:pt x="3142" y="6711"/>
                    <a:pt x="3253" y="6877"/>
                  </a:cubicBezTo>
                  <a:cubicBezTo>
                    <a:pt x="3365" y="7210"/>
                    <a:pt x="3476" y="7044"/>
                    <a:pt x="3699" y="6877"/>
                  </a:cubicBezTo>
                  <a:cubicBezTo>
                    <a:pt x="3810" y="6711"/>
                    <a:pt x="4144" y="6711"/>
                    <a:pt x="4255" y="6877"/>
                  </a:cubicBezTo>
                  <a:cubicBezTo>
                    <a:pt x="4367" y="7044"/>
                    <a:pt x="3810" y="7210"/>
                    <a:pt x="3810" y="7210"/>
                  </a:cubicBezTo>
                  <a:cubicBezTo>
                    <a:pt x="3699" y="7210"/>
                    <a:pt x="3810" y="7210"/>
                    <a:pt x="3810" y="7376"/>
                  </a:cubicBezTo>
                  <a:cubicBezTo>
                    <a:pt x="3810" y="7542"/>
                    <a:pt x="3587" y="7376"/>
                    <a:pt x="3587" y="7376"/>
                  </a:cubicBezTo>
                  <a:cubicBezTo>
                    <a:pt x="3476" y="7376"/>
                    <a:pt x="3365" y="7542"/>
                    <a:pt x="3142" y="7542"/>
                  </a:cubicBezTo>
                  <a:cubicBezTo>
                    <a:pt x="2919" y="7542"/>
                    <a:pt x="2474" y="7708"/>
                    <a:pt x="2251" y="7542"/>
                  </a:cubicBezTo>
                  <a:cubicBezTo>
                    <a:pt x="2028" y="7376"/>
                    <a:pt x="2363" y="7044"/>
                    <a:pt x="2251" y="6877"/>
                  </a:cubicBezTo>
                  <a:cubicBezTo>
                    <a:pt x="2140" y="6877"/>
                    <a:pt x="1917" y="6877"/>
                    <a:pt x="1806" y="7044"/>
                  </a:cubicBezTo>
                  <a:cubicBezTo>
                    <a:pt x="1694" y="7044"/>
                    <a:pt x="1472" y="7044"/>
                    <a:pt x="1360" y="7044"/>
                  </a:cubicBezTo>
                  <a:cubicBezTo>
                    <a:pt x="1138" y="7210"/>
                    <a:pt x="1249" y="7542"/>
                    <a:pt x="1249" y="7542"/>
                  </a:cubicBezTo>
                  <a:cubicBezTo>
                    <a:pt x="1026" y="7542"/>
                    <a:pt x="804" y="7376"/>
                    <a:pt x="581" y="7542"/>
                  </a:cubicBezTo>
                  <a:cubicBezTo>
                    <a:pt x="470" y="7708"/>
                    <a:pt x="247" y="7874"/>
                    <a:pt x="136" y="8041"/>
                  </a:cubicBezTo>
                  <a:cubicBezTo>
                    <a:pt x="-421" y="8539"/>
                    <a:pt x="915" y="8539"/>
                    <a:pt x="915" y="8705"/>
                  </a:cubicBezTo>
                  <a:cubicBezTo>
                    <a:pt x="804" y="8871"/>
                    <a:pt x="470" y="8871"/>
                    <a:pt x="692" y="9037"/>
                  </a:cubicBezTo>
                  <a:cubicBezTo>
                    <a:pt x="804" y="9204"/>
                    <a:pt x="804" y="9536"/>
                    <a:pt x="915" y="9536"/>
                  </a:cubicBezTo>
                  <a:cubicBezTo>
                    <a:pt x="1360" y="9702"/>
                    <a:pt x="1694" y="9536"/>
                    <a:pt x="2140" y="9536"/>
                  </a:cubicBezTo>
                  <a:cubicBezTo>
                    <a:pt x="2251" y="9702"/>
                    <a:pt x="2363" y="9702"/>
                    <a:pt x="2474" y="9702"/>
                  </a:cubicBezTo>
                  <a:cubicBezTo>
                    <a:pt x="2697" y="9702"/>
                    <a:pt x="2585" y="9702"/>
                    <a:pt x="2808" y="9868"/>
                  </a:cubicBezTo>
                  <a:cubicBezTo>
                    <a:pt x="2808" y="9868"/>
                    <a:pt x="3031" y="9536"/>
                    <a:pt x="3142" y="9536"/>
                  </a:cubicBezTo>
                  <a:cubicBezTo>
                    <a:pt x="3253" y="9370"/>
                    <a:pt x="3365" y="9370"/>
                    <a:pt x="3476" y="9370"/>
                  </a:cubicBezTo>
                  <a:cubicBezTo>
                    <a:pt x="3587" y="9204"/>
                    <a:pt x="3699" y="9037"/>
                    <a:pt x="3699" y="9037"/>
                  </a:cubicBezTo>
                  <a:cubicBezTo>
                    <a:pt x="3810" y="9204"/>
                    <a:pt x="3921" y="9370"/>
                    <a:pt x="3810" y="9536"/>
                  </a:cubicBezTo>
                  <a:cubicBezTo>
                    <a:pt x="3699" y="9702"/>
                    <a:pt x="3587" y="9702"/>
                    <a:pt x="3810" y="10034"/>
                  </a:cubicBezTo>
                  <a:cubicBezTo>
                    <a:pt x="4033" y="10699"/>
                    <a:pt x="3810" y="11197"/>
                    <a:pt x="3253" y="11031"/>
                  </a:cubicBezTo>
                  <a:cubicBezTo>
                    <a:pt x="3253" y="11031"/>
                    <a:pt x="3142" y="10865"/>
                    <a:pt x="3031" y="11031"/>
                  </a:cubicBezTo>
                  <a:cubicBezTo>
                    <a:pt x="2919" y="11197"/>
                    <a:pt x="2808" y="11530"/>
                    <a:pt x="2697" y="11530"/>
                  </a:cubicBezTo>
                  <a:cubicBezTo>
                    <a:pt x="2474" y="11696"/>
                    <a:pt x="1806" y="11197"/>
                    <a:pt x="1917" y="11696"/>
                  </a:cubicBezTo>
                  <a:cubicBezTo>
                    <a:pt x="1917" y="11696"/>
                    <a:pt x="1583" y="12028"/>
                    <a:pt x="1694" y="12028"/>
                  </a:cubicBezTo>
                  <a:cubicBezTo>
                    <a:pt x="1694" y="12028"/>
                    <a:pt x="1806" y="12028"/>
                    <a:pt x="1806" y="12028"/>
                  </a:cubicBezTo>
                  <a:cubicBezTo>
                    <a:pt x="1917" y="12194"/>
                    <a:pt x="1583" y="12361"/>
                    <a:pt x="1472" y="12527"/>
                  </a:cubicBezTo>
                  <a:cubicBezTo>
                    <a:pt x="1360" y="12527"/>
                    <a:pt x="1249" y="12693"/>
                    <a:pt x="1249" y="12859"/>
                  </a:cubicBezTo>
                  <a:cubicBezTo>
                    <a:pt x="1138" y="13191"/>
                    <a:pt x="1360" y="13191"/>
                    <a:pt x="1138" y="13357"/>
                  </a:cubicBezTo>
                  <a:cubicBezTo>
                    <a:pt x="915" y="13524"/>
                    <a:pt x="1138" y="13856"/>
                    <a:pt x="1249" y="14022"/>
                  </a:cubicBezTo>
                  <a:cubicBezTo>
                    <a:pt x="1249" y="14188"/>
                    <a:pt x="1583" y="13357"/>
                    <a:pt x="1694" y="13357"/>
                  </a:cubicBezTo>
                  <a:cubicBezTo>
                    <a:pt x="1694" y="13357"/>
                    <a:pt x="1472" y="13856"/>
                    <a:pt x="1472" y="13856"/>
                  </a:cubicBezTo>
                  <a:cubicBezTo>
                    <a:pt x="1360" y="14022"/>
                    <a:pt x="1694" y="14354"/>
                    <a:pt x="1806" y="14354"/>
                  </a:cubicBezTo>
                  <a:cubicBezTo>
                    <a:pt x="1917" y="14521"/>
                    <a:pt x="1917" y="14687"/>
                    <a:pt x="2028" y="14521"/>
                  </a:cubicBezTo>
                  <a:cubicBezTo>
                    <a:pt x="2140" y="14354"/>
                    <a:pt x="2251" y="14188"/>
                    <a:pt x="2251" y="14188"/>
                  </a:cubicBezTo>
                  <a:cubicBezTo>
                    <a:pt x="2251" y="14354"/>
                    <a:pt x="2363" y="14687"/>
                    <a:pt x="2474" y="14687"/>
                  </a:cubicBezTo>
                  <a:cubicBezTo>
                    <a:pt x="2251" y="14853"/>
                    <a:pt x="2140" y="14687"/>
                    <a:pt x="2028" y="14687"/>
                  </a:cubicBezTo>
                  <a:cubicBezTo>
                    <a:pt x="1917" y="14853"/>
                    <a:pt x="1806" y="14354"/>
                    <a:pt x="1694" y="14354"/>
                  </a:cubicBezTo>
                  <a:cubicBezTo>
                    <a:pt x="1583" y="14354"/>
                    <a:pt x="1360" y="14853"/>
                    <a:pt x="1583" y="15019"/>
                  </a:cubicBezTo>
                  <a:cubicBezTo>
                    <a:pt x="1806" y="15185"/>
                    <a:pt x="1806" y="15351"/>
                    <a:pt x="2028" y="15517"/>
                  </a:cubicBezTo>
                  <a:cubicBezTo>
                    <a:pt x="2140" y="15850"/>
                    <a:pt x="2363" y="15684"/>
                    <a:pt x="2585" y="15684"/>
                  </a:cubicBezTo>
                  <a:cubicBezTo>
                    <a:pt x="2697" y="15517"/>
                    <a:pt x="2919" y="15684"/>
                    <a:pt x="2919" y="15351"/>
                  </a:cubicBezTo>
                  <a:cubicBezTo>
                    <a:pt x="2919" y="15019"/>
                    <a:pt x="3031" y="14521"/>
                    <a:pt x="3253" y="14687"/>
                  </a:cubicBezTo>
                  <a:cubicBezTo>
                    <a:pt x="3253" y="14521"/>
                    <a:pt x="3031" y="15185"/>
                    <a:pt x="3031" y="15351"/>
                  </a:cubicBezTo>
                  <a:cubicBezTo>
                    <a:pt x="3031" y="15517"/>
                    <a:pt x="3476" y="16016"/>
                    <a:pt x="3365" y="16182"/>
                  </a:cubicBezTo>
                  <a:cubicBezTo>
                    <a:pt x="3142" y="16514"/>
                    <a:pt x="3476" y="16681"/>
                    <a:pt x="3476" y="16681"/>
                  </a:cubicBezTo>
                  <a:cubicBezTo>
                    <a:pt x="3365" y="16681"/>
                    <a:pt x="3142" y="17179"/>
                    <a:pt x="3142" y="17179"/>
                  </a:cubicBezTo>
                  <a:cubicBezTo>
                    <a:pt x="3253" y="17345"/>
                    <a:pt x="3810" y="16847"/>
                    <a:pt x="3810" y="16847"/>
                  </a:cubicBezTo>
                  <a:cubicBezTo>
                    <a:pt x="3810" y="17013"/>
                    <a:pt x="3699" y="17013"/>
                    <a:pt x="3699" y="17179"/>
                  </a:cubicBezTo>
                  <a:cubicBezTo>
                    <a:pt x="3699" y="17179"/>
                    <a:pt x="3921" y="16847"/>
                    <a:pt x="4033" y="16681"/>
                  </a:cubicBezTo>
                  <a:cubicBezTo>
                    <a:pt x="4144" y="16681"/>
                    <a:pt x="4589" y="16847"/>
                    <a:pt x="4589" y="17013"/>
                  </a:cubicBezTo>
                  <a:cubicBezTo>
                    <a:pt x="4701" y="17179"/>
                    <a:pt x="4923" y="17677"/>
                    <a:pt x="4923" y="17345"/>
                  </a:cubicBezTo>
                  <a:cubicBezTo>
                    <a:pt x="4923" y="17179"/>
                    <a:pt x="5146" y="16514"/>
                    <a:pt x="5146" y="16514"/>
                  </a:cubicBezTo>
                  <a:cubicBezTo>
                    <a:pt x="5146" y="16348"/>
                    <a:pt x="5480" y="16847"/>
                    <a:pt x="5480" y="16681"/>
                  </a:cubicBezTo>
                  <a:cubicBezTo>
                    <a:pt x="5480" y="16681"/>
                    <a:pt x="5146" y="16681"/>
                    <a:pt x="5146" y="16847"/>
                  </a:cubicBezTo>
                  <a:cubicBezTo>
                    <a:pt x="5146" y="17179"/>
                    <a:pt x="5480" y="17179"/>
                    <a:pt x="5591" y="17013"/>
                  </a:cubicBezTo>
                  <a:cubicBezTo>
                    <a:pt x="5703" y="16847"/>
                    <a:pt x="5814" y="17013"/>
                    <a:pt x="5925" y="16847"/>
                  </a:cubicBezTo>
                  <a:cubicBezTo>
                    <a:pt x="5925" y="16847"/>
                    <a:pt x="6148" y="16514"/>
                    <a:pt x="6148" y="16514"/>
                  </a:cubicBezTo>
                  <a:cubicBezTo>
                    <a:pt x="6148" y="16514"/>
                    <a:pt x="5925" y="17013"/>
                    <a:pt x="5814" y="17179"/>
                  </a:cubicBezTo>
                  <a:cubicBezTo>
                    <a:pt x="5814" y="17345"/>
                    <a:pt x="5814" y="17345"/>
                    <a:pt x="5703" y="17511"/>
                  </a:cubicBezTo>
                  <a:cubicBezTo>
                    <a:pt x="5703" y="17677"/>
                    <a:pt x="5814" y="17511"/>
                    <a:pt x="5814" y="17677"/>
                  </a:cubicBezTo>
                  <a:cubicBezTo>
                    <a:pt x="5814" y="17677"/>
                    <a:pt x="5703" y="17844"/>
                    <a:pt x="5591" y="18010"/>
                  </a:cubicBezTo>
                  <a:cubicBezTo>
                    <a:pt x="5591" y="18342"/>
                    <a:pt x="5591" y="18342"/>
                    <a:pt x="5703" y="18508"/>
                  </a:cubicBezTo>
                  <a:cubicBezTo>
                    <a:pt x="5703" y="18508"/>
                    <a:pt x="5369" y="18841"/>
                    <a:pt x="5257" y="18841"/>
                  </a:cubicBezTo>
                  <a:cubicBezTo>
                    <a:pt x="5146" y="19173"/>
                    <a:pt x="5035" y="19339"/>
                    <a:pt x="4812" y="19505"/>
                  </a:cubicBezTo>
                  <a:cubicBezTo>
                    <a:pt x="4589" y="19505"/>
                    <a:pt x="4367" y="19837"/>
                    <a:pt x="4255" y="20004"/>
                  </a:cubicBezTo>
                  <a:cubicBezTo>
                    <a:pt x="4144" y="20004"/>
                    <a:pt x="4144" y="20170"/>
                    <a:pt x="4033" y="20170"/>
                  </a:cubicBezTo>
                  <a:cubicBezTo>
                    <a:pt x="4033" y="20336"/>
                    <a:pt x="4144" y="20502"/>
                    <a:pt x="4144" y="20502"/>
                  </a:cubicBezTo>
                  <a:cubicBezTo>
                    <a:pt x="4033" y="20668"/>
                    <a:pt x="3699" y="20502"/>
                    <a:pt x="3587" y="20502"/>
                  </a:cubicBezTo>
                  <a:cubicBezTo>
                    <a:pt x="3253" y="20502"/>
                    <a:pt x="3142" y="20668"/>
                    <a:pt x="2919" y="21001"/>
                  </a:cubicBezTo>
                  <a:cubicBezTo>
                    <a:pt x="2808" y="21167"/>
                    <a:pt x="2919" y="21499"/>
                    <a:pt x="3031" y="21333"/>
                  </a:cubicBezTo>
                  <a:cubicBezTo>
                    <a:pt x="3253" y="21167"/>
                    <a:pt x="3476" y="20668"/>
                    <a:pt x="3587" y="20834"/>
                  </a:cubicBezTo>
                  <a:cubicBezTo>
                    <a:pt x="3587" y="20668"/>
                    <a:pt x="3476" y="21333"/>
                    <a:pt x="3810" y="20834"/>
                  </a:cubicBezTo>
                  <a:cubicBezTo>
                    <a:pt x="3810" y="20834"/>
                    <a:pt x="4033" y="21333"/>
                    <a:pt x="4144" y="21001"/>
                  </a:cubicBezTo>
                  <a:cubicBezTo>
                    <a:pt x="4144" y="20834"/>
                    <a:pt x="4033" y="20834"/>
                    <a:pt x="4144" y="20834"/>
                  </a:cubicBezTo>
                  <a:cubicBezTo>
                    <a:pt x="4255" y="20668"/>
                    <a:pt x="4255" y="20668"/>
                    <a:pt x="4367" y="20668"/>
                  </a:cubicBezTo>
                  <a:cubicBezTo>
                    <a:pt x="4478" y="20668"/>
                    <a:pt x="4478" y="20668"/>
                    <a:pt x="4589" y="20502"/>
                  </a:cubicBezTo>
                  <a:cubicBezTo>
                    <a:pt x="4701" y="20336"/>
                    <a:pt x="4923" y="20336"/>
                    <a:pt x="5146" y="20170"/>
                  </a:cubicBezTo>
                  <a:cubicBezTo>
                    <a:pt x="5480" y="20004"/>
                    <a:pt x="5035" y="20004"/>
                    <a:pt x="5257" y="19837"/>
                  </a:cubicBezTo>
                  <a:cubicBezTo>
                    <a:pt x="5369" y="19671"/>
                    <a:pt x="5480" y="19505"/>
                    <a:pt x="5591" y="19505"/>
                  </a:cubicBezTo>
                  <a:cubicBezTo>
                    <a:pt x="5814" y="19339"/>
                    <a:pt x="6037" y="19173"/>
                    <a:pt x="6148" y="19173"/>
                  </a:cubicBezTo>
                  <a:cubicBezTo>
                    <a:pt x="6482" y="18841"/>
                    <a:pt x="6259" y="19007"/>
                    <a:pt x="6259" y="18674"/>
                  </a:cubicBezTo>
                  <a:cubicBezTo>
                    <a:pt x="6259" y="18674"/>
                    <a:pt x="7150" y="18010"/>
                    <a:pt x="7261" y="17844"/>
                  </a:cubicBezTo>
                  <a:cubicBezTo>
                    <a:pt x="7373" y="17844"/>
                    <a:pt x="7595" y="17844"/>
                    <a:pt x="7595" y="17677"/>
                  </a:cubicBezTo>
                  <a:cubicBezTo>
                    <a:pt x="7595" y="17179"/>
                    <a:pt x="7707" y="17345"/>
                    <a:pt x="7930" y="17179"/>
                  </a:cubicBezTo>
                  <a:cubicBezTo>
                    <a:pt x="8264" y="16847"/>
                    <a:pt x="7261" y="16681"/>
                    <a:pt x="7707" y="16016"/>
                  </a:cubicBezTo>
                  <a:cubicBezTo>
                    <a:pt x="7930" y="15850"/>
                    <a:pt x="8152" y="15850"/>
                    <a:pt x="8264" y="15684"/>
                  </a:cubicBezTo>
                  <a:cubicBezTo>
                    <a:pt x="8375" y="15517"/>
                    <a:pt x="8375" y="15019"/>
                    <a:pt x="8152" y="15019"/>
                  </a:cubicBezTo>
                  <a:cubicBezTo>
                    <a:pt x="8375" y="15019"/>
                    <a:pt x="8375" y="15185"/>
                    <a:pt x="8598" y="15019"/>
                  </a:cubicBezTo>
                  <a:cubicBezTo>
                    <a:pt x="8709" y="14853"/>
                    <a:pt x="8820" y="14521"/>
                    <a:pt x="9043" y="14354"/>
                  </a:cubicBezTo>
                  <a:cubicBezTo>
                    <a:pt x="9154" y="14188"/>
                    <a:pt x="9377" y="13856"/>
                    <a:pt x="9488" y="13856"/>
                  </a:cubicBezTo>
                  <a:cubicBezTo>
                    <a:pt x="9600" y="13856"/>
                    <a:pt x="10156" y="13856"/>
                    <a:pt x="10045" y="14188"/>
                  </a:cubicBezTo>
                  <a:cubicBezTo>
                    <a:pt x="9934" y="14354"/>
                    <a:pt x="9711" y="14022"/>
                    <a:pt x="9488" y="14188"/>
                  </a:cubicBezTo>
                  <a:cubicBezTo>
                    <a:pt x="9266" y="14354"/>
                    <a:pt x="9266" y="14521"/>
                    <a:pt x="9154" y="14853"/>
                  </a:cubicBezTo>
                  <a:cubicBezTo>
                    <a:pt x="9154" y="15185"/>
                    <a:pt x="8932" y="15517"/>
                    <a:pt x="8932" y="15850"/>
                  </a:cubicBezTo>
                  <a:cubicBezTo>
                    <a:pt x="8820" y="16016"/>
                    <a:pt x="9266" y="15850"/>
                    <a:pt x="9266" y="16016"/>
                  </a:cubicBezTo>
                  <a:cubicBezTo>
                    <a:pt x="9154" y="16016"/>
                    <a:pt x="8598" y="16348"/>
                    <a:pt x="9043" y="16348"/>
                  </a:cubicBezTo>
                  <a:cubicBezTo>
                    <a:pt x="9377" y="16348"/>
                    <a:pt x="9600" y="16016"/>
                    <a:pt x="9934" y="15850"/>
                  </a:cubicBezTo>
                  <a:cubicBezTo>
                    <a:pt x="10156" y="15517"/>
                    <a:pt x="10379" y="15517"/>
                    <a:pt x="10602" y="15351"/>
                  </a:cubicBezTo>
                  <a:cubicBezTo>
                    <a:pt x="11047" y="15185"/>
                    <a:pt x="10824" y="14853"/>
                    <a:pt x="10824" y="14521"/>
                  </a:cubicBezTo>
                  <a:cubicBezTo>
                    <a:pt x="10713" y="13856"/>
                    <a:pt x="11715" y="14354"/>
                    <a:pt x="11938" y="14521"/>
                  </a:cubicBezTo>
                  <a:cubicBezTo>
                    <a:pt x="12160" y="14521"/>
                    <a:pt x="12272" y="14853"/>
                    <a:pt x="12494" y="15019"/>
                  </a:cubicBezTo>
                  <a:cubicBezTo>
                    <a:pt x="12494" y="15019"/>
                    <a:pt x="12717" y="14521"/>
                    <a:pt x="12828" y="14687"/>
                  </a:cubicBezTo>
                  <a:cubicBezTo>
                    <a:pt x="12828" y="14687"/>
                    <a:pt x="12828" y="15019"/>
                    <a:pt x="12828" y="15185"/>
                  </a:cubicBezTo>
                  <a:cubicBezTo>
                    <a:pt x="13051" y="15351"/>
                    <a:pt x="13163" y="15351"/>
                    <a:pt x="13274" y="15351"/>
                  </a:cubicBezTo>
                  <a:cubicBezTo>
                    <a:pt x="13608" y="15351"/>
                    <a:pt x="13942" y="15185"/>
                    <a:pt x="14165" y="15351"/>
                  </a:cubicBezTo>
                  <a:cubicBezTo>
                    <a:pt x="14276" y="15351"/>
                    <a:pt x="14387" y="15517"/>
                    <a:pt x="14499" y="15351"/>
                  </a:cubicBezTo>
                  <a:cubicBezTo>
                    <a:pt x="14610" y="15351"/>
                    <a:pt x="14610" y="15517"/>
                    <a:pt x="14721" y="15684"/>
                  </a:cubicBezTo>
                  <a:cubicBezTo>
                    <a:pt x="14833" y="15684"/>
                    <a:pt x="15055" y="15850"/>
                    <a:pt x="15167" y="15850"/>
                  </a:cubicBezTo>
                  <a:cubicBezTo>
                    <a:pt x="15389" y="15850"/>
                    <a:pt x="15501" y="15517"/>
                    <a:pt x="15612" y="15517"/>
                  </a:cubicBezTo>
                  <a:cubicBezTo>
                    <a:pt x="15835" y="15351"/>
                    <a:pt x="15723" y="15850"/>
                    <a:pt x="15723" y="15850"/>
                  </a:cubicBezTo>
                  <a:cubicBezTo>
                    <a:pt x="15612" y="16016"/>
                    <a:pt x="15612" y="16016"/>
                    <a:pt x="15723" y="16182"/>
                  </a:cubicBezTo>
                  <a:cubicBezTo>
                    <a:pt x="16057" y="16348"/>
                    <a:pt x="16280" y="16514"/>
                    <a:pt x="16503" y="16681"/>
                  </a:cubicBezTo>
                  <a:cubicBezTo>
                    <a:pt x="16725" y="17013"/>
                    <a:pt x="16948" y="17345"/>
                    <a:pt x="17171" y="17511"/>
                  </a:cubicBezTo>
                  <a:cubicBezTo>
                    <a:pt x="17282" y="17511"/>
                    <a:pt x="17393" y="17345"/>
                    <a:pt x="17505" y="17345"/>
                  </a:cubicBezTo>
                  <a:cubicBezTo>
                    <a:pt x="17616" y="17179"/>
                    <a:pt x="17393" y="17013"/>
                    <a:pt x="17393" y="16847"/>
                  </a:cubicBezTo>
                  <a:cubicBezTo>
                    <a:pt x="17393" y="16681"/>
                    <a:pt x="17727" y="17013"/>
                    <a:pt x="17727" y="17013"/>
                  </a:cubicBezTo>
                  <a:cubicBezTo>
                    <a:pt x="17727" y="17179"/>
                    <a:pt x="18061" y="17511"/>
                    <a:pt x="18173" y="17345"/>
                  </a:cubicBezTo>
                  <a:cubicBezTo>
                    <a:pt x="18173" y="17345"/>
                    <a:pt x="17950" y="16348"/>
                    <a:pt x="17950" y="16348"/>
                  </a:cubicBezTo>
                  <a:cubicBezTo>
                    <a:pt x="18061" y="16348"/>
                    <a:pt x="18284" y="17179"/>
                    <a:pt x="18395" y="17179"/>
                  </a:cubicBezTo>
                  <a:cubicBezTo>
                    <a:pt x="18395" y="17345"/>
                    <a:pt x="18507" y="17677"/>
                    <a:pt x="18618" y="17677"/>
                  </a:cubicBezTo>
                  <a:cubicBezTo>
                    <a:pt x="18730" y="17677"/>
                    <a:pt x="18841" y="17345"/>
                    <a:pt x="18841" y="17345"/>
                  </a:cubicBezTo>
                  <a:cubicBezTo>
                    <a:pt x="18618" y="17511"/>
                    <a:pt x="19286" y="18176"/>
                    <a:pt x="19286" y="18342"/>
                  </a:cubicBezTo>
                  <a:cubicBezTo>
                    <a:pt x="19175" y="18342"/>
                    <a:pt x="19175" y="18342"/>
                    <a:pt x="19175" y="18342"/>
                  </a:cubicBezTo>
                  <a:cubicBezTo>
                    <a:pt x="19064" y="18508"/>
                    <a:pt x="19286" y="18508"/>
                    <a:pt x="19286" y="18674"/>
                  </a:cubicBezTo>
                  <a:cubicBezTo>
                    <a:pt x="19286" y="18674"/>
                    <a:pt x="19064" y="18841"/>
                    <a:pt x="19175" y="18841"/>
                  </a:cubicBezTo>
                  <a:cubicBezTo>
                    <a:pt x="19286" y="19007"/>
                    <a:pt x="19398" y="19173"/>
                    <a:pt x="19509" y="19339"/>
                  </a:cubicBezTo>
                  <a:cubicBezTo>
                    <a:pt x="19732" y="19671"/>
                    <a:pt x="19843" y="19837"/>
                    <a:pt x="20066" y="20004"/>
                  </a:cubicBezTo>
                  <a:cubicBezTo>
                    <a:pt x="20066" y="20004"/>
                    <a:pt x="19843" y="20668"/>
                    <a:pt x="19954" y="20668"/>
                  </a:cubicBezTo>
                  <a:cubicBezTo>
                    <a:pt x="20066" y="20834"/>
                    <a:pt x="20066" y="20502"/>
                    <a:pt x="20066" y="20502"/>
                  </a:cubicBezTo>
                  <a:cubicBezTo>
                    <a:pt x="20177" y="20336"/>
                    <a:pt x="20177" y="20834"/>
                    <a:pt x="20288" y="21001"/>
                  </a:cubicBezTo>
                  <a:cubicBezTo>
                    <a:pt x="20288" y="21001"/>
                    <a:pt x="20288" y="20834"/>
                    <a:pt x="20288" y="20668"/>
                  </a:cubicBezTo>
                  <a:cubicBezTo>
                    <a:pt x="20288" y="21001"/>
                    <a:pt x="20956" y="21499"/>
                    <a:pt x="21068" y="21001"/>
                  </a:cubicBezTo>
                  <a:cubicBezTo>
                    <a:pt x="21068" y="21001"/>
                    <a:pt x="21068" y="21167"/>
                    <a:pt x="21068" y="21167"/>
                  </a:cubicBezTo>
                  <a:cubicBezTo>
                    <a:pt x="21068" y="21167"/>
                    <a:pt x="21179" y="21001"/>
                    <a:pt x="21179" y="20834"/>
                  </a:cubicBezTo>
                  <a:cubicBezTo>
                    <a:pt x="21068" y="20834"/>
                    <a:pt x="21179" y="21001"/>
                    <a:pt x="21179" y="20834"/>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768" name="Shape 768"/>
            <p:cNvSpPr/>
            <p:nvPr/>
          </p:nvSpPr>
          <p:spPr>
            <a:xfrm>
              <a:off x="1726441" y="2540775"/>
              <a:ext cx="2298456" cy="1205419"/>
            </a:xfrm>
            <a:custGeom>
              <a:avLst/>
              <a:gdLst/>
              <a:ahLst/>
              <a:cxnLst>
                <a:cxn ang="0">
                  <a:pos x="wd2" y="hd2"/>
                </a:cxn>
                <a:cxn ang="5400000">
                  <a:pos x="wd2" y="hd2"/>
                </a:cxn>
                <a:cxn ang="10800000">
                  <a:pos x="wd2" y="hd2"/>
                </a:cxn>
                <a:cxn ang="16200000">
                  <a:pos x="wd2" y="hd2"/>
                </a:cxn>
              </a:cxnLst>
              <a:rect l="0" t="0" r="r" b="b"/>
              <a:pathLst>
                <a:path w="21492" h="21480" extrusionOk="0">
                  <a:moveTo>
                    <a:pt x="5028" y="16193"/>
                  </a:moveTo>
                  <a:cubicBezTo>
                    <a:pt x="5253" y="16193"/>
                    <a:pt x="5477" y="16193"/>
                    <a:pt x="5776" y="16193"/>
                  </a:cubicBezTo>
                  <a:cubicBezTo>
                    <a:pt x="5850" y="16193"/>
                    <a:pt x="6000" y="16193"/>
                    <a:pt x="6075" y="16193"/>
                  </a:cubicBezTo>
                  <a:cubicBezTo>
                    <a:pt x="6149" y="16193"/>
                    <a:pt x="6149" y="15891"/>
                    <a:pt x="6224" y="15891"/>
                  </a:cubicBezTo>
                  <a:cubicBezTo>
                    <a:pt x="6299" y="15740"/>
                    <a:pt x="6747" y="15740"/>
                    <a:pt x="6747" y="15891"/>
                  </a:cubicBezTo>
                  <a:cubicBezTo>
                    <a:pt x="6972" y="16193"/>
                    <a:pt x="7196" y="16495"/>
                    <a:pt x="7420" y="16797"/>
                  </a:cubicBezTo>
                  <a:cubicBezTo>
                    <a:pt x="7420" y="16797"/>
                    <a:pt x="7495" y="17251"/>
                    <a:pt x="7495" y="17402"/>
                  </a:cubicBezTo>
                  <a:cubicBezTo>
                    <a:pt x="7570" y="17704"/>
                    <a:pt x="7570" y="17704"/>
                    <a:pt x="7794" y="17855"/>
                  </a:cubicBezTo>
                  <a:cubicBezTo>
                    <a:pt x="7943" y="18006"/>
                    <a:pt x="8018" y="18157"/>
                    <a:pt x="8093" y="17855"/>
                  </a:cubicBezTo>
                  <a:cubicBezTo>
                    <a:pt x="8167" y="17402"/>
                    <a:pt x="8242" y="17402"/>
                    <a:pt x="8466" y="17553"/>
                  </a:cubicBezTo>
                  <a:cubicBezTo>
                    <a:pt x="8616" y="17553"/>
                    <a:pt x="8840" y="17704"/>
                    <a:pt x="8840" y="18006"/>
                  </a:cubicBezTo>
                  <a:cubicBezTo>
                    <a:pt x="8990" y="18459"/>
                    <a:pt x="9139" y="18610"/>
                    <a:pt x="9289" y="19063"/>
                  </a:cubicBezTo>
                  <a:cubicBezTo>
                    <a:pt x="9438" y="19365"/>
                    <a:pt x="9363" y="19970"/>
                    <a:pt x="9588" y="20121"/>
                  </a:cubicBezTo>
                  <a:cubicBezTo>
                    <a:pt x="9737" y="20423"/>
                    <a:pt x="10036" y="20423"/>
                    <a:pt x="10185" y="20574"/>
                  </a:cubicBezTo>
                  <a:cubicBezTo>
                    <a:pt x="10185" y="20423"/>
                    <a:pt x="10036" y="19365"/>
                    <a:pt x="10036" y="19365"/>
                  </a:cubicBezTo>
                  <a:cubicBezTo>
                    <a:pt x="10185" y="19516"/>
                    <a:pt x="10111" y="19063"/>
                    <a:pt x="10185" y="19063"/>
                  </a:cubicBezTo>
                  <a:cubicBezTo>
                    <a:pt x="10185" y="18912"/>
                    <a:pt x="10335" y="18912"/>
                    <a:pt x="10410" y="18761"/>
                  </a:cubicBezTo>
                  <a:cubicBezTo>
                    <a:pt x="10484" y="18761"/>
                    <a:pt x="10559" y="18308"/>
                    <a:pt x="10559" y="18308"/>
                  </a:cubicBezTo>
                  <a:cubicBezTo>
                    <a:pt x="10634" y="18459"/>
                    <a:pt x="10709" y="18459"/>
                    <a:pt x="10783" y="18308"/>
                  </a:cubicBezTo>
                  <a:cubicBezTo>
                    <a:pt x="10933" y="18157"/>
                    <a:pt x="11008" y="18157"/>
                    <a:pt x="11082" y="17855"/>
                  </a:cubicBezTo>
                  <a:cubicBezTo>
                    <a:pt x="11232" y="17704"/>
                    <a:pt x="11008" y="17704"/>
                    <a:pt x="11008" y="17553"/>
                  </a:cubicBezTo>
                  <a:cubicBezTo>
                    <a:pt x="11008" y="17553"/>
                    <a:pt x="11232" y="17704"/>
                    <a:pt x="11307" y="17553"/>
                  </a:cubicBezTo>
                  <a:cubicBezTo>
                    <a:pt x="11456" y="17402"/>
                    <a:pt x="11531" y="17402"/>
                    <a:pt x="11680" y="17402"/>
                  </a:cubicBezTo>
                  <a:cubicBezTo>
                    <a:pt x="11830" y="17402"/>
                    <a:pt x="11904" y="17855"/>
                    <a:pt x="12054" y="17704"/>
                  </a:cubicBezTo>
                  <a:cubicBezTo>
                    <a:pt x="12278" y="17402"/>
                    <a:pt x="12353" y="17704"/>
                    <a:pt x="12502" y="17855"/>
                  </a:cubicBezTo>
                  <a:cubicBezTo>
                    <a:pt x="12652" y="18006"/>
                    <a:pt x="12727" y="17704"/>
                    <a:pt x="12801" y="17704"/>
                  </a:cubicBezTo>
                  <a:cubicBezTo>
                    <a:pt x="12876" y="17553"/>
                    <a:pt x="13100" y="17855"/>
                    <a:pt x="13100" y="18006"/>
                  </a:cubicBezTo>
                  <a:cubicBezTo>
                    <a:pt x="13175" y="18157"/>
                    <a:pt x="13250" y="18006"/>
                    <a:pt x="13175" y="17855"/>
                  </a:cubicBezTo>
                  <a:cubicBezTo>
                    <a:pt x="13175" y="17855"/>
                    <a:pt x="13100" y="17704"/>
                    <a:pt x="13026" y="17704"/>
                  </a:cubicBezTo>
                  <a:cubicBezTo>
                    <a:pt x="12951" y="17553"/>
                    <a:pt x="13100" y="17553"/>
                    <a:pt x="13100" y="17553"/>
                  </a:cubicBezTo>
                  <a:cubicBezTo>
                    <a:pt x="13026" y="17251"/>
                    <a:pt x="13026" y="17100"/>
                    <a:pt x="12876" y="17251"/>
                  </a:cubicBezTo>
                  <a:cubicBezTo>
                    <a:pt x="12876" y="17251"/>
                    <a:pt x="12577" y="17251"/>
                    <a:pt x="12727" y="16949"/>
                  </a:cubicBezTo>
                  <a:cubicBezTo>
                    <a:pt x="12876" y="16949"/>
                    <a:pt x="12951" y="17100"/>
                    <a:pt x="13026" y="17100"/>
                  </a:cubicBezTo>
                  <a:cubicBezTo>
                    <a:pt x="13250" y="16949"/>
                    <a:pt x="13399" y="16949"/>
                    <a:pt x="13624" y="16949"/>
                  </a:cubicBezTo>
                  <a:cubicBezTo>
                    <a:pt x="13698" y="16949"/>
                    <a:pt x="13624" y="16949"/>
                    <a:pt x="13698" y="17100"/>
                  </a:cubicBezTo>
                  <a:cubicBezTo>
                    <a:pt x="13698" y="17100"/>
                    <a:pt x="13773" y="17100"/>
                    <a:pt x="13848" y="16949"/>
                  </a:cubicBezTo>
                  <a:cubicBezTo>
                    <a:pt x="13997" y="16949"/>
                    <a:pt x="14147" y="16949"/>
                    <a:pt x="14296" y="16949"/>
                  </a:cubicBezTo>
                  <a:cubicBezTo>
                    <a:pt x="14446" y="16949"/>
                    <a:pt x="14446" y="17251"/>
                    <a:pt x="14595" y="17402"/>
                  </a:cubicBezTo>
                  <a:cubicBezTo>
                    <a:pt x="14745" y="17704"/>
                    <a:pt x="14894" y="17402"/>
                    <a:pt x="15044" y="17251"/>
                  </a:cubicBezTo>
                  <a:cubicBezTo>
                    <a:pt x="15118" y="17251"/>
                    <a:pt x="15567" y="18157"/>
                    <a:pt x="15567" y="18308"/>
                  </a:cubicBezTo>
                  <a:cubicBezTo>
                    <a:pt x="15642" y="18459"/>
                    <a:pt x="15492" y="18761"/>
                    <a:pt x="15567" y="18912"/>
                  </a:cubicBezTo>
                  <a:cubicBezTo>
                    <a:pt x="15642" y="19214"/>
                    <a:pt x="15567" y="19214"/>
                    <a:pt x="15642" y="19516"/>
                  </a:cubicBezTo>
                  <a:cubicBezTo>
                    <a:pt x="15642" y="19667"/>
                    <a:pt x="15716" y="19818"/>
                    <a:pt x="15716" y="19818"/>
                  </a:cubicBezTo>
                  <a:cubicBezTo>
                    <a:pt x="15791" y="19818"/>
                    <a:pt x="15791" y="19970"/>
                    <a:pt x="15866" y="19970"/>
                  </a:cubicBezTo>
                  <a:cubicBezTo>
                    <a:pt x="15940" y="20121"/>
                    <a:pt x="15866" y="20423"/>
                    <a:pt x="15940" y="20574"/>
                  </a:cubicBezTo>
                  <a:cubicBezTo>
                    <a:pt x="16015" y="20725"/>
                    <a:pt x="16090" y="20725"/>
                    <a:pt x="16165" y="21027"/>
                  </a:cubicBezTo>
                  <a:cubicBezTo>
                    <a:pt x="16314" y="21480"/>
                    <a:pt x="16239" y="21027"/>
                    <a:pt x="16389" y="21178"/>
                  </a:cubicBezTo>
                  <a:cubicBezTo>
                    <a:pt x="16389" y="21178"/>
                    <a:pt x="16389" y="21480"/>
                    <a:pt x="16389" y="21480"/>
                  </a:cubicBezTo>
                  <a:cubicBezTo>
                    <a:pt x="16464" y="21480"/>
                    <a:pt x="16538" y="20423"/>
                    <a:pt x="16538" y="20272"/>
                  </a:cubicBezTo>
                  <a:cubicBezTo>
                    <a:pt x="16538" y="19818"/>
                    <a:pt x="16464" y="19516"/>
                    <a:pt x="16389" y="18912"/>
                  </a:cubicBezTo>
                  <a:cubicBezTo>
                    <a:pt x="16239" y="18459"/>
                    <a:pt x="16239" y="18006"/>
                    <a:pt x="16165" y="17553"/>
                  </a:cubicBezTo>
                  <a:cubicBezTo>
                    <a:pt x="16015" y="17251"/>
                    <a:pt x="15940" y="16646"/>
                    <a:pt x="16015" y="16193"/>
                  </a:cubicBezTo>
                  <a:cubicBezTo>
                    <a:pt x="16090" y="15740"/>
                    <a:pt x="16239" y="15438"/>
                    <a:pt x="16464" y="15136"/>
                  </a:cubicBezTo>
                  <a:cubicBezTo>
                    <a:pt x="16538" y="14985"/>
                    <a:pt x="16613" y="14985"/>
                    <a:pt x="16688" y="14834"/>
                  </a:cubicBezTo>
                  <a:cubicBezTo>
                    <a:pt x="16763" y="14683"/>
                    <a:pt x="16837" y="14381"/>
                    <a:pt x="16912" y="14381"/>
                  </a:cubicBezTo>
                  <a:cubicBezTo>
                    <a:pt x="17062" y="14079"/>
                    <a:pt x="17286" y="14079"/>
                    <a:pt x="17435" y="13777"/>
                  </a:cubicBezTo>
                  <a:cubicBezTo>
                    <a:pt x="17510" y="13625"/>
                    <a:pt x="17585" y="13323"/>
                    <a:pt x="17734" y="13323"/>
                  </a:cubicBezTo>
                  <a:cubicBezTo>
                    <a:pt x="17734" y="13323"/>
                    <a:pt x="18033" y="13323"/>
                    <a:pt x="17958" y="13021"/>
                  </a:cubicBezTo>
                  <a:cubicBezTo>
                    <a:pt x="17958" y="13021"/>
                    <a:pt x="17734" y="13172"/>
                    <a:pt x="17734" y="13172"/>
                  </a:cubicBezTo>
                  <a:cubicBezTo>
                    <a:pt x="17734" y="13021"/>
                    <a:pt x="17884" y="13172"/>
                    <a:pt x="17809" y="12870"/>
                  </a:cubicBezTo>
                  <a:cubicBezTo>
                    <a:pt x="17809" y="12870"/>
                    <a:pt x="17734" y="12719"/>
                    <a:pt x="17809" y="12719"/>
                  </a:cubicBezTo>
                  <a:cubicBezTo>
                    <a:pt x="17809" y="12568"/>
                    <a:pt x="17809" y="12719"/>
                    <a:pt x="17884" y="12568"/>
                  </a:cubicBezTo>
                  <a:cubicBezTo>
                    <a:pt x="17809" y="12719"/>
                    <a:pt x="17958" y="12870"/>
                    <a:pt x="17958" y="12719"/>
                  </a:cubicBezTo>
                  <a:cubicBezTo>
                    <a:pt x="18033" y="12719"/>
                    <a:pt x="18257" y="12417"/>
                    <a:pt x="18183" y="12266"/>
                  </a:cubicBezTo>
                  <a:cubicBezTo>
                    <a:pt x="18183" y="12417"/>
                    <a:pt x="17734" y="12266"/>
                    <a:pt x="17809" y="12115"/>
                  </a:cubicBezTo>
                  <a:cubicBezTo>
                    <a:pt x="17809" y="11964"/>
                    <a:pt x="17884" y="12266"/>
                    <a:pt x="17958" y="12115"/>
                  </a:cubicBezTo>
                  <a:cubicBezTo>
                    <a:pt x="17958" y="12115"/>
                    <a:pt x="18108" y="11964"/>
                    <a:pt x="18108" y="11964"/>
                  </a:cubicBezTo>
                  <a:cubicBezTo>
                    <a:pt x="18108" y="11964"/>
                    <a:pt x="18033" y="11813"/>
                    <a:pt x="18033" y="11662"/>
                  </a:cubicBezTo>
                  <a:cubicBezTo>
                    <a:pt x="18108" y="11511"/>
                    <a:pt x="18108" y="11360"/>
                    <a:pt x="17958" y="11360"/>
                  </a:cubicBezTo>
                  <a:cubicBezTo>
                    <a:pt x="17958" y="11360"/>
                    <a:pt x="17659" y="11058"/>
                    <a:pt x="17659" y="11058"/>
                  </a:cubicBezTo>
                  <a:cubicBezTo>
                    <a:pt x="17734" y="10907"/>
                    <a:pt x="17809" y="11058"/>
                    <a:pt x="17884" y="11058"/>
                  </a:cubicBezTo>
                  <a:cubicBezTo>
                    <a:pt x="17958" y="10907"/>
                    <a:pt x="17809" y="10604"/>
                    <a:pt x="17734" y="10604"/>
                  </a:cubicBezTo>
                  <a:cubicBezTo>
                    <a:pt x="17659" y="10453"/>
                    <a:pt x="17585" y="10302"/>
                    <a:pt x="17585" y="10151"/>
                  </a:cubicBezTo>
                  <a:cubicBezTo>
                    <a:pt x="17510" y="10000"/>
                    <a:pt x="17734" y="9698"/>
                    <a:pt x="17659" y="9547"/>
                  </a:cubicBezTo>
                  <a:cubicBezTo>
                    <a:pt x="17734" y="9698"/>
                    <a:pt x="17659" y="9849"/>
                    <a:pt x="17659" y="10000"/>
                  </a:cubicBezTo>
                  <a:cubicBezTo>
                    <a:pt x="17659" y="10000"/>
                    <a:pt x="17809" y="10302"/>
                    <a:pt x="17809" y="10302"/>
                  </a:cubicBezTo>
                  <a:cubicBezTo>
                    <a:pt x="17958" y="10000"/>
                    <a:pt x="17809" y="9245"/>
                    <a:pt x="18033" y="9094"/>
                  </a:cubicBezTo>
                  <a:cubicBezTo>
                    <a:pt x="17958" y="9094"/>
                    <a:pt x="17958" y="9849"/>
                    <a:pt x="18033" y="10000"/>
                  </a:cubicBezTo>
                  <a:cubicBezTo>
                    <a:pt x="18033" y="10302"/>
                    <a:pt x="18183" y="10302"/>
                    <a:pt x="18183" y="10604"/>
                  </a:cubicBezTo>
                  <a:cubicBezTo>
                    <a:pt x="18183" y="10756"/>
                    <a:pt x="17958" y="11058"/>
                    <a:pt x="18033" y="11209"/>
                  </a:cubicBezTo>
                  <a:cubicBezTo>
                    <a:pt x="18033" y="11209"/>
                    <a:pt x="18482" y="10302"/>
                    <a:pt x="18407" y="10000"/>
                  </a:cubicBezTo>
                  <a:cubicBezTo>
                    <a:pt x="18407" y="9698"/>
                    <a:pt x="18257" y="9547"/>
                    <a:pt x="18257" y="9245"/>
                  </a:cubicBezTo>
                  <a:cubicBezTo>
                    <a:pt x="18183" y="9094"/>
                    <a:pt x="18257" y="8641"/>
                    <a:pt x="18407" y="8792"/>
                  </a:cubicBezTo>
                  <a:cubicBezTo>
                    <a:pt x="18332" y="8641"/>
                    <a:pt x="18257" y="9094"/>
                    <a:pt x="18332" y="9245"/>
                  </a:cubicBezTo>
                  <a:cubicBezTo>
                    <a:pt x="18482" y="9547"/>
                    <a:pt x="18482" y="9698"/>
                    <a:pt x="18631" y="9245"/>
                  </a:cubicBezTo>
                  <a:cubicBezTo>
                    <a:pt x="18706" y="9094"/>
                    <a:pt x="18855" y="8641"/>
                    <a:pt x="18781" y="8339"/>
                  </a:cubicBezTo>
                  <a:cubicBezTo>
                    <a:pt x="18781" y="8339"/>
                    <a:pt x="18706" y="8188"/>
                    <a:pt x="18781" y="8037"/>
                  </a:cubicBezTo>
                  <a:cubicBezTo>
                    <a:pt x="18781" y="8037"/>
                    <a:pt x="18855" y="7735"/>
                    <a:pt x="18855" y="7735"/>
                  </a:cubicBezTo>
                  <a:cubicBezTo>
                    <a:pt x="18855" y="7735"/>
                    <a:pt x="18855" y="8037"/>
                    <a:pt x="18855" y="8037"/>
                  </a:cubicBezTo>
                  <a:cubicBezTo>
                    <a:pt x="18855" y="8037"/>
                    <a:pt x="19229" y="7583"/>
                    <a:pt x="19379" y="7583"/>
                  </a:cubicBezTo>
                  <a:cubicBezTo>
                    <a:pt x="19453" y="7432"/>
                    <a:pt x="19603" y="7583"/>
                    <a:pt x="19677" y="7583"/>
                  </a:cubicBezTo>
                  <a:cubicBezTo>
                    <a:pt x="19827" y="7432"/>
                    <a:pt x="19752" y="7281"/>
                    <a:pt x="19752" y="7130"/>
                  </a:cubicBezTo>
                  <a:cubicBezTo>
                    <a:pt x="19827" y="7130"/>
                    <a:pt x="19827" y="7432"/>
                    <a:pt x="19902" y="7432"/>
                  </a:cubicBezTo>
                  <a:cubicBezTo>
                    <a:pt x="19902" y="7432"/>
                    <a:pt x="20051" y="7281"/>
                    <a:pt x="20051" y="7281"/>
                  </a:cubicBezTo>
                  <a:cubicBezTo>
                    <a:pt x="20201" y="7583"/>
                    <a:pt x="20500" y="6828"/>
                    <a:pt x="20275" y="6828"/>
                  </a:cubicBezTo>
                  <a:cubicBezTo>
                    <a:pt x="20275" y="6828"/>
                    <a:pt x="20275" y="7130"/>
                    <a:pt x="20201" y="7130"/>
                  </a:cubicBezTo>
                  <a:cubicBezTo>
                    <a:pt x="20126" y="7130"/>
                    <a:pt x="19976" y="6526"/>
                    <a:pt x="19976" y="6526"/>
                  </a:cubicBezTo>
                  <a:cubicBezTo>
                    <a:pt x="20051" y="6375"/>
                    <a:pt x="19976" y="6224"/>
                    <a:pt x="20051" y="6073"/>
                  </a:cubicBezTo>
                  <a:cubicBezTo>
                    <a:pt x="20126" y="5771"/>
                    <a:pt x="20201" y="5469"/>
                    <a:pt x="20275" y="5318"/>
                  </a:cubicBezTo>
                  <a:cubicBezTo>
                    <a:pt x="20350" y="5318"/>
                    <a:pt x="20425" y="5167"/>
                    <a:pt x="20425" y="5167"/>
                  </a:cubicBezTo>
                  <a:cubicBezTo>
                    <a:pt x="20574" y="5318"/>
                    <a:pt x="20649" y="4865"/>
                    <a:pt x="20724" y="4714"/>
                  </a:cubicBezTo>
                  <a:cubicBezTo>
                    <a:pt x="20724" y="4714"/>
                    <a:pt x="20873" y="4865"/>
                    <a:pt x="20948" y="4714"/>
                  </a:cubicBezTo>
                  <a:cubicBezTo>
                    <a:pt x="21098" y="4563"/>
                    <a:pt x="21247" y="4563"/>
                    <a:pt x="21322" y="4411"/>
                  </a:cubicBezTo>
                  <a:cubicBezTo>
                    <a:pt x="21397" y="4411"/>
                    <a:pt x="21546" y="4260"/>
                    <a:pt x="21471" y="4109"/>
                  </a:cubicBezTo>
                  <a:cubicBezTo>
                    <a:pt x="21322" y="3807"/>
                    <a:pt x="21322" y="3656"/>
                    <a:pt x="21247" y="3505"/>
                  </a:cubicBezTo>
                  <a:cubicBezTo>
                    <a:pt x="20948" y="3354"/>
                    <a:pt x="21397" y="1995"/>
                    <a:pt x="20948" y="1995"/>
                  </a:cubicBezTo>
                  <a:cubicBezTo>
                    <a:pt x="20873" y="1844"/>
                    <a:pt x="20799" y="2146"/>
                    <a:pt x="20724" y="1995"/>
                  </a:cubicBezTo>
                  <a:cubicBezTo>
                    <a:pt x="20649" y="1844"/>
                    <a:pt x="20649" y="1693"/>
                    <a:pt x="20574" y="1844"/>
                  </a:cubicBezTo>
                  <a:cubicBezTo>
                    <a:pt x="20500" y="1995"/>
                    <a:pt x="20425" y="2297"/>
                    <a:pt x="20350" y="2448"/>
                  </a:cubicBezTo>
                  <a:cubicBezTo>
                    <a:pt x="20275" y="2599"/>
                    <a:pt x="20275" y="2901"/>
                    <a:pt x="20201" y="3052"/>
                  </a:cubicBezTo>
                  <a:cubicBezTo>
                    <a:pt x="20201" y="3354"/>
                    <a:pt x="20126" y="3807"/>
                    <a:pt x="19976" y="3807"/>
                  </a:cubicBezTo>
                  <a:cubicBezTo>
                    <a:pt x="19827" y="3807"/>
                    <a:pt x="19827" y="4109"/>
                    <a:pt x="19677" y="4109"/>
                  </a:cubicBezTo>
                  <a:cubicBezTo>
                    <a:pt x="19304" y="4109"/>
                    <a:pt x="18930" y="4109"/>
                    <a:pt x="18556" y="4109"/>
                  </a:cubicBezTo>
                  <a:cubicBezTo>
                    <a:pt x="18407" y="4109"/>
                    <a:pt x="18407" y="4109"/>
                    <a:pt x="18332" y="4260"/>
                  </a:cubicBezTo>
                  <a:cubicBezTo>
                    <a:pt x="18257" y="4563"/>
                    <a:pt x="17958" y="4865"/>
                    <a:pt x="17958" y="5016"/>
                  </a:cubicBezTo>
                  <a:cubicBezTo>
                    <a:pt x="18033" y="5469"/>
                    <a:pt x="17809" y="5771"/>
                    <a:pt x="17659" y="5771"/>
                  </a:cubicBezTo>
                  <a:cubicBezTo>
                    <a:pt x="17510" y="5771"/>
                    <a:pt x="17435" y="5620"/>
                    <a:pt x="17286" y="5620"/>
                  </a:cubicBezTo>
                  <a:cubicBezTo>
                    <a:pt x="17136" y="5620"/>
                    <a:pt x="16987" y="5771"/>
                    <a:pt x="16912" y="5771"/>
                  </a:cubicBezTo>
                  <a:cubicBezTo>
                    <a:pt x="16912" y="5771"/>
                    <a:pt x="16912" y="6224"/>
                    <a:pt x="16987" y="6224"/>
                  </a:cubicBezTo>
                  <a:cubicBezTo>
                    <a:pt x="16912" y="6375"/>
                    <a:pt x="16837" y="6526"/>
                    <a:pt x="16688" y="6677"/>
                  </a:cubicBezTo>
                  <a:cubicBezTo>
                    <a:pt x="16538" y="6828"/>
                    <a:pt x="16314" y="7130"/>
                    <a:pt x="16090" y="7281"/>
                  </a:cubicBezTo>
                  <a:cubicBezTo>
                    <a:pt x="15866" y="7432"/>
                    <a:pt x="15642" y="7432"/>
                    <a:pt x="15417" y="7281"/>
                  </a:cubicBezTo>
                  <a:cubicBezTo>
                    <a:pt x="15343" y="7130"/>
                    <a:pt x="15268" y="6979"/>
                    <a:pt x="15343" y="6828"/>
                  </a:cubicBezTo>
                  <a:cubicBezTo>
                    <a:pt x="15343" y="6828"/>
                    <a:pt x="15417" y="6526"/>
                    <a:pt x="15492" y="6526"/>
                  </a:cubicBezTo>
                  <a:cubicBezTo>
                    <a:pt x="15492" y="6526"/>
                    <a:pt x="15492" y="6677"/>
                    <a:pt x="15492" y="6828"/>
                  </a:cubicBezTo>
                  <a:cubicBezTo>
                    <a:pt x="15642" y="6224"/>
                    <a:pt x="15716" y="5771"/>
                    <a:pt x="15567" y="5167"/>
                  </a:cubicBezTo>
                  <a:cubicBezTo>
                    <a:pt x="15492" y="5016"/>
                    <a:pt x="15343" y="5318"/>
                    <a:pt x="15268" y="5318"/>
                  </a:cubicBezTo>
                  <a:cubicBezTo>
                    <a:pt x="15193" y="5469"/>
                    <a:pt x="15193" y="5318"/>
                    <a:pt x="15118" y="5318"/>
                  </a:cubicBezTo>
                  <a:cubicBezTo>
                    <a:pt x="15044" y="5167"/>
                    <a:pt x="15193" y="5016"/>
                    <a:pt x="15193" y="5016"/>
                  </a:cubicBezTo>
                  <a:cubicBezTo>
                    <a:pt x="15492" y="4411"/>
                    <a:pt x="15268" y="3807"/>
                    <a:pt x="14969" y="3656"/>
                  </a:cubicBezTo>
                  <a:cubicBezTo>
                    <a:pt x="14745" y="3505"/>
                    <a:pt x="14745" y="3656"/>
                    <a:pt x="14595" y="3807"/>
                  </a:cubicBezTo>
                  <a:cubicBezTo>
                    <a:pt x="14595" y="3958"/>
                    <a:pt x="14595" y="3958"/>
                    <a:pt x="14595" y="4109"/>
                  </a:cubicBezTo>
                  <a:cubicBezTo>
                    <a:pt x="14595" y="4260"/>
                    <a:pt x="14446" y="4109"/>
                    <a:pt x="14371" y="4109"/>
                  </a:cubicBezTo>
                  <a:cubicBezTo>
                    <a:pt x="14296" y="4109"/>
                    <a:pt x="14147" y="5318"/>
                    <a:pt x="14147" y="5469"/>
                  </a:cubicBezTo>
                  <a:cubicBezTo>
                    <a:pt x="14221" y="6224"/>
                    <a:pt x="14296" y="6677"/>
                    <a:pt x="13997" y="6979"/>
                  </a:cubicBezTo>
                  <a:cubicBezTo>
                    <a:pt x="13997" y="7130"/>
                    <a:pt x="13773" y="7281"/>
                    <a:pt x="13773" y="7130"/>
                  </a:cubicBezTo>
                  <a:cubicBezTo>
                    <a:pt x="13773" y="6828"/>
                    <a:pt x="13698" y="6526"/>
                    <a:pt x="13698" y="6224"/>
                  </a:cubicBezTo>
                  <a:cubicBezTo>
                    <a:pt x="13698" y="6073"/>
                    <a:pt x="13848" y="4411"/>
                    <a:pt x="13848" y="4411"/>
                  </a:cubicBezTo>
                  <a:cubicBezTo>
                    <a:pt x="13773" y="4411"/>
                    <a:pt x="13624" y="4714"/>
                    <a:pt x="13624" y="4563"/>
                  </a:cubicBezTo>
                  <a:cubicBezTo>
                    <a:pt x="13624" y="4411"/>
                    <a:pt x="13848" y="3807"/>
                    <a:pt x="13922" y="3656"/>
                  </a:cubicBezTo>
                  <a:cubicBezTo>
                    <a:pt x="13997" y="3354"/>
                    <a:pt x="14221" y="3354"/>
                    <a:pt x="14371" y="3203"/>
                  </a:cubicBezTo>
                  <a:cubicBezTo>
                    <a:pt x="14595" y="3203"/>
                    <a:pt x="14819" y="3354"/>
                    <a:pt x="15044" y="3354"/>
                  </a:cubicBezTo>
                  <a:cubicBezTo>
                    <a:pt x="15268" y="3354"/>
                    <a:pt x="14969" y="2901"/>
                    <a:pt x="14819" y="2901"/>
                  </a:cubicBezTo>
                  <a:cubicBezTo>
                    <a:pt x="14670" y="2901"/>
                    <a:pt x="14819" y="2448"/>
                    <a:pt x="14595" y="2448"/>
                  </a:cubicBezTo>
                  <a:cubicBezTo>
                    <a:pt x="14446" y="2599"/>
                    <a:pt x="14296" y="2750"/>
                    <a:pt x="14072" y="2750"/>
                  </a:cubicBezTo>
                  <a:cubicBezTo>
                    <a:pt x="13922" y="2750"/>
                    <a:pt x="13773" y="2448"/>
                    <a:pt x="13624" y="2297"/>
                  </a:cubicBezTo>
                  <a:cubicBezTo>
                    <a:pt x="13624" y="2297"/>
                    <a:pt x="13399" y="2297"/>
                    <a:pt x="13474" y="2146"/>
                  </a:cubicBezTo>
                  <a:cubicBezTo>
                    <a:pt x="13549" y="2146"/>
                    <a:pt x="13698" y="1995"/>
                    <a:pt x="13698" y="1844"/>
                  </a:cubicBezTo>
                  <a:cubicBezTo>
                    <a:pt x="13698" y="1844"/>
                    <a:pt x="13100" y="2297"/>
                    <a:pt x="13026" y="2297"/>
                  </a:cubicBezTo>
                  <a:cubicBezTo>
                    <a:pt x="12951" y="2448"/>
                    <a:pt x="12876" y="2599"/>
                    <a:pt x="12801" y="2599"/>
                  </a:cubicBezTo>
                  <a:cubicBezTo>
                    <a:pt x="12652" y="2599"/>
                    <a:pt x="12652" y="2297"/>
                    <a:pt x="12502" y="2297"/>
                  </a:cubicBezTo>
                  <a:cubicBezTo>
                    <a:pt x="12428" y="2297"/>
                    <a:pt x="12054" y="2599"/>
                    <a:pt x="12278" y="2146"/>
                  </a:cubicBezTo>
                  <a:cubicBezTo>
                    <a:pt x="12502" y="1844"/>
                    <a:pt x="12727" y="1542"/>
                    <a:pt x="12951" y="1239"/>
                  </a:cubicBezTo>
                  <a:cubicBezTo>
                    <a:pt x="12801" y="1239"/>
                    <a:pt x="12652" y="937"/>
                    <a:pt x="12502" y="1239"/>
                  </a:cubicBezTo>
                  <a:cubicBezTo>
                    <a:pt x="12278" y="1390"/>
                    <a:pt x="12203" y="1088"/>
                    <a:pt x="11979" y="937"/>
                  </a:cubicBezTo>
                  <a:cubicBezTo>
                    <a:pt x="11904" y="937"/>
                    <a:pt x="11830" y="786"/>
                    <a:pt x="11755" y="635"/>
                  </a:cubicBezTo>
                  <a:cubicBezTo>
                    <a:pt x="11606" y="635"/>
                    <a:pt x="11531" y="786"/>
                    <a:pt x="11381" y="786"/>
                  </a:cubicBezTo>
                  <a:cubicBezTo>
                    <a:pt x="11307" y="635"/>
                    <a:pt x="11157" y="635"/>
                    <a:pt x="11157" y="333"/>
                  </a:cubicBezTo>
                  <a:cubicBezTo>
                    <a:pt x="11157" y="333"/>
                    <a:pt x="11008" y="-120"/>
                    <a:pt x="11008" y="31"/>
                  </a:cubicBezTo>
                  <a:cubicBezTo>
                    <a:pt x="10933" y="31"/>
                    <a:pt x="11008" y="484"/>
                    <a:pt x="10933" y="484"/>
                  </a:cubicBezTo>
                  <a:cubicBezTo>
                    <a:pt x="10858" y="484"/>
                    <a:pt x="10783" y="484"/>
                    <a:pt x="10783" y="484"/>
                  </a:cubicBezTo>
                  <a:cubicBezTo>
                    <a:pt x="10559" y="484"/>
                    <a:pt x="10335" y="484"/>
                    <a:pt x="10111" y="484"/>
                  </a:cubicBezTo>
                  <a:cubicBezTo>
                    <a:pt x="9289" y="484"/>
                    <a:pt x="8541" y="484"/>
                    <a:pt x="7794" y="484"/>
                  </a:cubicBezTo>
                  <a:cubicBezTo>
                    <a:pt x="5925" y="484"/>
                    <a:pt x="4057" y="484"/>
                    <a:pt x="2188" y="484"/>
                  </a:cubicBezTo>
                  <a:cubicBezTo>
                    <a:pt x="1740" y="484"/>
                    <a:pt x="1217" y="484"/>
                    <a:pt x="768" y="484"/>
                  </a:cubicBezTo>
                  <a:cubicBezTo>
                    <a:pt x="843" y="635"/>
                    <a:pt x="992" y="1844"/>
                    <a:pt x="768" y="1995"/>
                  </a:cubicBezTo>
                  <a:cubicBezTo>
                    <a:pt x="619" y="1995"/>
                    <a:pt x="544" y="1995"/>
                    <a:pt x="693" y="1693"/>
                  </a:cubicBezTo>
                  <a:cubicBezTo>
                    <a:pt x="843" y="1239"/>
                    <a:pt x="619" y="1239"/>
                    <a:pt x="469" y="1239"/>
                  </a:cubicBezTo>
                  <a:cubicBezTo>
                    <a:pt x="320" y="1239"/>
                    <a:pt x="95" y="937"/>
                    <a:pt x="21" y="937"/>
                  </a:cubicBezTo>
                  <a:cubicBezTo>
                    <a:pt x="-54" y="1088"/>
                    <a:pt x="95" y="1693"/>
                    <a:pt x="95" y="1693"/>
                  </a:cubicBezTo>
                  <a:cubicBezTo>
                    <a:pt x="170" y="2146"/>
                    <a:pt x="245" y="2297"/>
                    <a:pt x="245" y="2599"/>
                  </a:cubicBezTo>
                  <a:cubicBezTo>
                    <a:pt x="245" y="2750"/>
                    <a:pt x="469" y="3052"/>
                    <a:pt x="544" y="3052"/>
                  </a:cubicBezTo>
                  <a:cubicBezTo>
                    <a:pt x="469" y="3052"/>
                    <a:pt x="394" y="3052"/>
                    <a:pt x="320" y="3203"/>
                  </a:cubicBezTo>
                  <a:cubicBezTo>
                    <a:pt x="245" y="3354"/>
                    <a:pt x="320" y="3505"/>
                    <a:pt x="320" y="3656"/>
                  </a:cubicBezTo>
                  <a:cubicBezTo>
                    <a:pt x="320" y="4109"/>
                    <a:pt x="320" y="4411"/>
                    <a:pt x="245" y="4714"/>
                  </a:cubicBezTo>
                  <a:cubicBezTo>
                    <a:pt x="245" y="5167"/>
                    <a:pt x="170" y="5469"/>
                    <a:pt x="95" y="5922"/>
                  </a:cubicBezTo>
                  <a:cubicBezTo>
                    <a:pt x="21" y="6375"/>
                    <a:pt x="170" y="6828"/>
                    <a:pt x="245" y="7281"/>
                  </a:cubicBezTo>
                  <a:cubicBezTo>
                    <a:pt x="245" y="7735"/>
                    <a:pt x="170" y="8037"/>
                    <a:pt x="170" y="8339"/>
                  </a:cubicBezTo>
                  <a:cubicBezTo>
                    <a:pt x="170" y="8490"/>
                    <a:pt x="245" y="8641"/>
                    <a:pt x="245" y="8792"/>
                  </a:cubicBezTo>
                  <a:cubicBezTo>
                    <a:pt x="320" y="8943"/>
                    <a:pt x="320" y="9245"/>
                    <a:pt x="320" y="9396"/>
                  </a:cubicBezTo>
                  <a:cubicBezTo>
                    <a:pt x="394" y="9849"/>
                    <a:pt x="619" y="10000"/>
                    <a:pt x="693" y="10453"/>
                  </a:cubicBezTo>
                  <a:cubicBezTo>
                    <a:pt x="768" y="10756"/>
                    <a:pt x="768" y="10604"/>
                    <a:pt x="843" y="10453"/>
                  </a:cubicBezTo>
                  <a:cubicBezTo>
                    <a:pt x="843" y="10453"/>
                    <a:pt x="918" y="10907"/>
                    <a:pt x="918" y="10907"/>
                  </a:cubicBezTo>
                  <a:cubicBezTo>
                    <a:pt x="918" y="10907"/>
                    <a:pt x="843" y="10756"/>
                    <a:pt x="843" y="10907"/>
                  </a:cubicBezTo>
                  <a:cubicBezTo>
                    <a:pt x="843" y="11058"/>
                    <a:pt x="843" y="11209"/>
                    <a:pt x="918" y="11360"/>
                  </a:cubicBezTo>
                  <a:cubicBezTo>
                    <a:pt x="992" y="11360"/>
                    <a:pt x="992" y="11360"/>
                    <a:pt x="1067" y="11511"/>
                  </a:cubicBezTo>
                  <a:cubicBezTo>
                    <a:pt x="1142" y="11662"/>
                    <a:pt x="992" y="11813"/>
                    <a:pt x="1067" y="11964"/>
                  </a:cubicBezTo>
                  <a:cubicBezTo>
                    <a:pt x="1217" y="12417"/>
                    <a:pt x="1516" y="12719"/>
                    <a:pt x="1516" y="13172"/>
                  </a:cubicBezTo>
                  <a:cubicBezTo>
                    <a:pt x="1590" y="13474"/>
                    <a:pt x="1665" y="13474"/>
                    <a:pt x="1815" y="13625"/>
                  </a:cubicBezTo>
                  <a:cubicBezTo>
                    <a:pt x="1964" y="13777"/>
                    <a:pt x="2113" y="13928"/>
                    <a:pt x="2263" y="13928"/>
                  </a:cubicBezTo>
                  <a:cubicBezTo>
                    <a:pt x="2412" y="13928"/>
                    <a:pt x="2562" y="14230"/>
                    <a:pt x="2637" y="14381"/>
                  </a:cubicBezTo>
                  <a:cubicBezTo>
                    <a:pt x="2637" y="14532"/>
                    <a:pt x="2936" y="15136"/>
                    <a:pt x="2861" y="15287"/>
                  </a:cubicBezTo>
                  <a:cubicBezTo>
                    <a:pt x="3160" y="15136"/>
                    <a:pt x="3534" y="14985"/>
                    <a:pt x="3833" y="15136"/>
                  </a:cubicBezTo>
                  <a:cubicBezTo>
                    <a:pt x="4281" y="15438"/>
                    <a:pt x="4655" y="15891"/>
                    <a:pt x="5028" y="16193"/>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769" name="Shape 769"/>
            <p:cNvSpPr/>
            <p:nvPr/>
          </p:nvSpPr>
          <p:spPr>
            <a:xfrm>
              <a:off x="1074316" y="1076525"/>
              <a:ext cx="3399675" cy="1855784"/>
            </a:xfrm>
            <a:custGeom>
              <a:avLst/>
              <a:gdLst/>
              <a:ahLst/>
              <a:cxnLst>
                <a:cxn ang="0">
                  <a:pos x="wd2" y="hd2"/>
                </a:cxn>
                <a:cxn ang="5400000">
                  <a:pos x="wd2" y="hd2"/>
                </a:cxn>
                <a:cxn ang="10800000">
                  <a:pos x="wd2" y="hd2"/>
                </a:cxn>
                <a:cxn ang="16200000">
                  <a:pos x="wd2" y="hd2"/>
                </a:cxn>
              </a:cxnLst>
              <a:rect l="0" t="0" r="r" b="b"/>
              <a:pathLst>
                <a:path w="21523" h="21600" extrusionOk="0">
                  <a:moveTo>
                    <a:pt x="11584" y="17162"/>
                  </a:moveTo>
                  <a:cubicBezTo>
                    <a:pt x="11584" y="17162"/>
                    <a:pt x="11584" y="17063"/>
                    <a:pt x="11584" y="17063"/>
                  </a:cubicBezTo>
                  <a:cubicBezTo>
                    <a:pt x="11584" y="17063"/>
                    <a:pt x="11736" y="17458"/>
                    <a:pt x="11736" y="17458"/>
                  </a:cubicBezTo>
                  <a:cubicBezTo>
                    <a:pt x="11837" y="17458"/>
                    <a:pt x="11888" y="17556"/>
                    <a:pt x="11938" y="17556"/>
                  </a:cubicBezTo>
                  <a:cubicBezTo>
                    <a:pt x="12039" y="17556"/>
                    <a:pt x="12039" y="17458"/>
                    <a:pt x="12090" y="17556"/>
                  </a:cubicBezTo>
                  <a:cubicBezTo>
                    <a:pt x="12242" y="17655"/>
                    <a:pt x="12343" y="17753"/>
                    <a:pt x="12444" y="17852"/>
                  </a:cubicBezTo>
                  <a:cubicBezTo>
                    <a:pt x="12495" y="17951"/>
                    <a:pt x="12545" y="17852"/>
                    <a:pt x="12596" y="17852"/>
                  </a:cubicBezTo>
                  <a:cubicBezTo>
                    <a:pt x="12646" y="17753"/>
                    <a:pt x="12697" y="17753"/>
                    <a:pt x="12748" y="17753"/>
                  </a:cubicBezTo>
                  <a:cubicBezTo>
                    <a:pt x="12798" y="17753"/>
                    <a:pt x="12849" y="17852"/>
                    <a:pt x="12899" y="17852"/>
                  </a:cubicBezTo>
                  <a:cubicBezTo>
                    <a:pt x="13000" y="17852"/>
                    <a:pt x="13051" y="17753"/>
                    <a:pt x="13102" y="17655"/>
                  </a:cubicBezTo>
                  <a:cubicBezTo>
                    <a:pt x="13152" y="17556"/>
                    <a:pt x="13304" y="17260"/>
                    <a:pt x="13355" y="17260"/>
                  </a:cubicBezTo>
                  <a:cubicBezTo>
                    <a:pt x="13355" y="17260"/>
                    <a:pt x="13405" y="17359"/>
                    <a:pt x="13405" y="17359"/>
                  </a:cubicBezTo>
                  <a:cubicBezTo>
                    <a:pt x="13506" y="17359"/>
                    <a:pt x="13557" y="17359"/>
                    <a:pt x="13607" y="17359"/>
                  </a:cubicBezTo>
                  <a:cubicBezTo>
                    <a:pt x="13810" y="17359"/>
                    <a:pt x="13759" y="17655"/>
                    <a:pt x="13860" y="17852"/>
                  </a:cubicBezTo>
                  <a:cubicBezTo>
                    <a:pt x="13911" y="17951"/>
                    <a:pt x="14113" y="17852"/>
                    <a:pt x="14113" y="18049"/>
                  </a:cubicBezTo>
                  <a:cubicBezTo>
                    <a:pt x="14113" y="18247"/>
                    <a:pt x="14164" y="18444"/>
                    <a:pt x="14215" y="18641"/>
                  </a:cubicBezTo>
                  <a:cubicBezTo>
                    <a:pt x="14215" y="19134"/>
                    <a:pt x="14670" y="19036"/>
                    <a:pt x="14822" y="19134"/>
                  </a:cubicBezTo>
                  <a:cubicBezTo>
                    <a:pt x="14923" y="19134"/>
                    <a:pt x="15074" y="19134"/>
                    <a:pt x="15125" y="19233"/>
                  </a:cubicBezTo>
                  <a:cubicBezTo>
                    <a:pt x="15176" y="19332"/>
                    <a:pt x="15429" y="19825"/>
                    <a:pt x="15378" y="19825"/>
                  </a:cubicBezTo>
                  <a:cubicBezTo>
                    <a:pt x="15277" y="20022"/>
                    <a:pt x="15277" y="20022"/>
                    <a:pt x="15176" y="19923"/>
                  </a:cubicBezTo>
                  <a:cubicBezTo>
                    <a:pt x="15125" y="19825"/>
                    <a:pt x="14923" y="19627"/>
                    <a:pt x="14923" y="19627"/>
                  </a:cubicBezTo>
                  <a:cubicBezTo>
                    <a:pt x="14923" y="19726"/>
                    <a:pt x="15074" y="19825"/>
                    <a:pt x="15024" y="20022"/>
                  </a:cubicBezTo>
                  <a:cubicBezTo>
                    <a:pt x="14973" y="20121"/>
                    <a:pt x="14923" y="20318"/>
                    <a:pt x="14923" y="20416"/>
                  </a:cubicBezTo>
                  <a:cubicBezTo>
                    <a:pt x="14923" y="20614"/>
                    <a:pt x="14923" y="20712"/>
                    <a:pt x="14872" y="20811"/>
                  </a:cubicBezTo>
                  <a:cubicBezTo>
                    <a:pt x="14872" y="20910"/>
                    <a:pt x="14720" y="21008"/>
                    <a:pt x="14720" y="21008"/>
                  </a:cubicBezTo>
                  <a:cubicBezTo>
                    <a:pt x="14670" y="21107"/>
                    <a:pt x="14518" y="21600"/>
                    <a:pt x="14720" y="21600"/>
                  </a:cubicBezTo>
                  <a:cubicBezTo>
                    <a:pt x="14771" y="21600"/>
                    <a:pt x="14872" y="21403"/>
                    <a:pt x="14973" y="21205"/>
                  </a:cubicBezTo>
                  <a:cubicBezTo>
                    <a:pt x="15074" y="21107"/>
                    <a:pt x="15125" y="21304"/>
                    <a:pt x="15226" y="21205"/>
                  </a:cubicBezTo>
                  <a:cubicBezTo>
                    <a:pt x="15378" y="21205"/>
                    <a:pt x="15429" y="21008"/>
                    <a:pt x="15580" y="21008"/>
                  </a:cubicBezTo>
                  <a:cubicBezTo>
                    <a:pt x="15580" y="20811"/>
                    <a:pt x="15580" y="20910"/>
                    <a:pt x="15479" y="20811"/>
                  </a:cubicBezTo>
                  <a:cubicBezTo>
                    <a:pt x="15429" y="20811"/>
                    <a:pt x="15429" y="20712"/>
                    <a:pt x="15479" y="20712"/>
                  </a:cubicBezTo>
                  <a:cubicBezTo>
                    <a:pt x="15530" y="20515"/>
                    <a:pt x="15580" y="20416"/>
                    <a:pt x="15732" y="20416"/>
                  </a:cubicBezTo>
                  <a:cubicBezTo>
                    <a:pt x="15783" y="20416"/>
                    <a:pt x="15934" y="20219"/>
                    <a:pt x="16036" y="20318"/>
                  </a:cubicBezTo>
                  <a:cubicBezTo>
                    <a:pt x="16137" y="20416"/>
                    <a:pt x="16187" y="20022"/>
                    <a:pt x="16289" y="20318"/>
                  </a:cubicBezTo>
                  <a:cubicBezTo>
                    <a:pt x="16390" y="20121"/>
                    <a:pt x="16440" y="20022"/>
                    <a:pt x="16541" y="19825"/>
                  </a:cubicBezTo>
                  <a:cubicBezTo>
                    <a:pt x="16643" y="19726"/>
                    <a:pt x="16693" y="19726"/>
                    <a:pt x="16794" y="19726"/>
                  </a:cubicBezTo>
                  <a:cubicBezTo>
                    <a:pt x="16946" y="19726"/>
                    <a:pt x="17148" y="19726"/>
                    <a:pt x="17300" y="19726"/>
                  </a:cubicBezTo>
                  <a:cubicBezTo>
                    <a:pt x="17452" y="19726"/>
                    <a:pt x="17503" y="19825"/>
                    <a:pt x="17553" y="19627"/>
                  </a:cubicBezTo>
                  <a:cubicBezTo>
                    <a:pt x="17604" y="19529"/>
                    <a:pt x="17654" y="19627"/>
                    <a:pt x="17705" y="19529"/>
                  </a:cubicBezTo>
                  <a:cubicBezTo>
                    <a:pt x="17756" y="19332"/>
                    <a:pt x="17806" y="19233"/>
                    <a:pt x="17806" y="19036"/>
                  </a:cubicBezTo>
                  <a:cubicBezTo>
                    <a:pt x="17857" y="18838"/>
                    <a:pt x="17857" y="18740"/>
                    <a:pt x="17907" y="18542"/>
                  </a:cubicBezTo>
                  <a:cubicBezTo>
                    <a:pt x="17958" y="18444"/>
                    <a:pt x="18008" y="18345"/>
                    <a:pt x="18059" y="18247"/>
                  </a:cubicBezTo>
                  <a:cubicBezTo>
                    <a:pt x="18110" y="18148"/>
                    <a:pt x="18160" y="18444"/>
                    <a:pt x="18261" y="18345"/>
                  </a:cubicBezTo>
                  <a:cubicBezTo>
                    <a:pt x="18363" y="18148"/>
                    <a:pt x="18464" y="18444"/>
                    <a:pt x="18464" y="18641"/>
                  </a:cubicBezTo>
                  <a:cubicBezTo>
                    <a:pt x="18464" y="18740"/>
                    <a:pt x="18413" y="19332"/>
                    <a:pt x="18514" y="19332"/>
                  </a:cubicBezTo>
                  <a:cubicBezTo>
                    <a:pt x="18565" y="19430"/>
                    <a:pt x="18615" y="19627"/>
                    <a:pt x="18666" y="19825"/>
                  </a:cubicBezTo>
                  <a:cubicBezTo>
                    <a:pt x="18717" y="19627"/>
                    <a:pt x="19273" y="19332"/>
                    <a:pt x="19273" y="19332"/>
                  </a:cubicBezTo>
                  <a:cubicBezTo>
                    <a:pt x="19273" y="19233"/>
                    <a:pt x="19222" y="19233"/>
                    <a:pt x="19222" y="19134"/>
                  </a:cubicBezTo>
                  <a:cubicBezTo>
                    <a:pt x="19222" y="19134"/>
                    <a:pt x="19324" y="19332"/>
                    <a:pt x="19324" y="19332"/>
                  </a:cubicBezTo>
                  <a:cubicBezTo>
                    <a:pt x="19324" y="19430"/>
                    <a:pt x="19222" y="19430"/>
                    <a:pt x="19222" y="19430"/>
                  </a:cubicBezTo>
                  <a:cubicBezTo>
                    <a:pt x="19222" y="19430"/>
                    <a:pt x="19526" y="19529"/>
                    <a:pt x="19526" y="19529"/>
                  </a:cubicBezTo>
                  <a:cubicBezTo>
                    <a:pt x="19526" y="19529"/>
                    <a:pt x="19526" y="19529"/>
                    <a:pt x="19526" y="19529"/>
                  </a:cubicBezTo>
                  <a:cubicBezTo>
                    <a:pt x="19526" y="19529"/>
                    <a:pt x="19526" y="19627"/>
                    <a:pt x="19526" y="19627"/>
                  </a:cubicBezTo>
                  <a:cubicBezTo>
                    <a:pt x="19475" y="19627"/>
                    <a:pt x="19425" y="19627"/>
                    <a:pt x="19374" y="19726"/>
                  </a:cubicBezTo>
                  <a:cubicBezTo>
                    <a:pt x="19374" y="19825"/>
                    <a:pt x="19324" y="19529"/>
                    <a:pt x="19324" y="19529"/>
                  </a:cubicBezTo>
                  <a:cubicBezTo>
                    <a:pt x="19273" y="19529"/>
                    <a:pt x="19273" y="19627"/>
                    <a:pt x="19273" y="19627"/>
                  </a:cubicBezTo>
                  <a:cubicBezTo>
                    <a:pt x="19273" y="19627"/>
                    <a:pt x="19273" y="19529"/>
                    <a:pt x="19222" y="19627"/>
                  </a:cubicBezTo>
                  <a:cubicBezTo>
                    <a:pt x="19172" y="19726"/>
                    <a:pt x="19121" y="19726"/>
                    <a:pt x="19071" y="19825"/>
                  </a:cubicBezTo>
                  <a:cubicBezTo>
                    <a:pt x="18970" y="19923"/>
                    <a:pt x="18767" y="20219"/>
                    <a:pt x="18868" y="20515"/>
                  </a:cubicBezTo>
                  <a:cubicBezTo>
                    <a:pt x="19020" y="20712"/>
                    <a:pt x="19121" y="20515"/>
                    <a:pt x="19172" y="20416"/>
                  </a:cubicBezTo>
                  <a:cubicBezTo>
                    <a:pt x="19222" y="20318"/>
                    <a:pt x="19425" y="20022"/>
                    <a:pt x="19425" y="19923"/>
                  </a:cubicBezTo>
                  <a:cubicBezTo>
                    <a:pt x="19425" y="20022"/>
                    <a:pt x="19526" y="20121"/>
                    <a:pt x="19577" y="20022"/>
                  </a:cubicBezTo>
                  <a:cubicBezTo>
                    <a:pt x="19577" y="19923"/>
                    <a:pt x="19728" y="19825"/>
                    <a:pt x="19779" y="19825"/>
                  </a:cubicBezTo>
                  <a:cubicBezTo>
                    <a:pt x="19880" y="19726"/>
                    <a:pt x="19981" y="19627"/>
                    <a:pt x="20082" y="19627"/>
                  </a:cubicBezTo>
                  <a:cubicBezTo>
                    <a:pt x="20133" y="19627"/>
                    <a:pt x="20133" y="19627"/>
                    <a:pt x="20133" y="19529"/>
                  </a:cubicBezTo>
                  <a:cubicBezTo>
                    <a:pt x="20082" y="19430"/>
                    <a:pt x="20133" y="19430"/>
                    <a:pt x="20133" y="19430"/>
                  </a:cubicBezTo>
                  <a:cubicBezTo>
                    <a:pt x="20133" y="19332"/>
                    <a:pt x="20032" y="19430"/>
                    <a:pt x="19981" y="19332"/>
                  </a:cubicBezTo>
                  <a:cubicBezTo>
                    <a:pt x="19931" y="19332"/>
                    <a:pt x="19981" y="19134"/>
                    <a:pt x="19880" y="19332"/>
                  </a:cubicBezTo>
                  <a:cubicBezTo>
                    <a:pt x="19779" y="19430"/>
                    <a:pt x="19577" y="19332"/>
                    <a:pt x="19475" y="19233"/>
                  </a:cubicBezTo>
                  <a:cubicBezTo>
                    <a:pt x="19425" y="19233"/>
                    <a:pt x="19475" y="19036"/>
                    <a:pt x="19425" y="19036"/>
                  </a:cubicBezTo>
                  <a:cubicBezTo>
                    <a:pt x="19425" y="19036"/>
                    <a:pt x="19324" y="19036"/>
                    <a:pt x="19273" y="18937"/>
                  </a:cubicBezTo>
                  <a:cubicBezTo>
                    <a:pt x="19222" y="18937"/>
                    <a:pt x="19222" y="18641"/>
                    <a:pt x="19222" y="18542"/>
                  </a:cubicBezTo>
                  <a:cubicBezTo>
                    <a:pt x="19222" y="18444"/>
                    <a:pt x="19121" y="18542"/>
                    <a:pt x="19071" y="18444"/>
                  </a:cubicBezTo>
                  <a:cubicBezTo>
                    <a:pt x="19071" y="18444"/>
                    <a:pt x="19172" y="18247"/>
                    <a:pt x="19172" y="18247"/>
                  </a:cubicBezTo>
                  <a:cubicBezTo>
                    <a:pt x="19222" y="18148"/>
                    <a:pt x="19222" y="17852"/>
                    <a:pt x="19121" y="17852"/>
                  </a:cubicBezTo>
                  <a:cubicBezTo>
                    <a:pt x="19121" y="17852"/>
                    <a:pt x="19020" y="18247"/>
                    <a:pt x="18970" y="18049"/>
                  </a:cubicBezTo>
                  <a:cubicBezTo>
                    <a:pt x="18970" y="17852"/>
                    <a:pt x="18919" y="17951"/>
                    <a:pt x="18868" y="17852"/>
                  </a:cubicBezTo>
                  <a:cubicBezTo>
                    <a:pt x="18868" y="17753"/>
                    <a:pt x="19020" y="17852"/>
                    <a:pt x="19020" y="17852"/>
                  </a:cubicBezTo>
                  <a:cubicBezTo>
                    <a:pt x="19121" y="17852"/>
                    <a:pt x="19172" y="17753"/>
                    <a:pt x="19222" y="17753"/>
                  </a:cubicBezTo>
                  <a:cubicBezTo>
                    <a:pt x="19273" y="17655"/>
                    <a:pt x="19324" y="17655"/>
                    <a:pt x="19374" y="17655"/>
                  </a:cubicBezTo>
                  <a:cubicBezTo>
                    <a:pt x="19425" y="17556"/>
                    <a:pt x="19324" y="17359"/>
                    <a:pt x="19324" y="17359"/>
                  </a:cubicBezTo>
                  <a:cubicBezTo>
                    <a:pt x="19324" y="17359"/>
                    <a:pt x="19374" y="17359"/>
                    <a:pt x="19374" y="17359"/>
                  </a:cubicBezTo>
                  <a:cubicBezTo>
                    <a:pt x="19374" y="17359"/>
                    <a:pt x="19172" y="17162"/>
                    <a:pt x="19172" y="17162"/>
                  </a:cubicBezTo>
                  <a:cubicBezTo>
                    <a:pt x="19071" y="17063"/>
                    <a:pt x="18970" y="17063"/>
                    <a:pt x="18868" y="17162"/>
                  </a:cubicBezTo>
                  <a:cubicBezTo>
                    <a:pt x="18666" y="17260"/>
                    <a:pt x="18514" y="17359"/>
                    <a:pt x="18363" y="17556"/>
                  </a:cubicBezTo>
                  <a:cubicBezTo>
                    <a:pt x="18211" y="17655"/>
                    <a:pt x="18110" y="17852"/>
                    <a:pt x="17958" y="18049"/>
                  </a:cubicBezTo>
                  <a:cubicBezTo>
                    <a:pt x="17907" y="18148"/>
                    <a:pt x="17857" y="18247"/>
                    <a:pt x="17806" y="18444"/>
                  </a:cubicBezTo>
                  <a:cubicBezTo>
                    <a:pt x="17806" y="18444"/>
                    <a:pt x="17604" y="18641"/>
                    <a:pt x="17604" y="18641"/>
                  </a:cubicBezTo>
                  <a:cubicBezTo>
                    <a:pt x="17604" y="18542"/>
                    <a:pt x="17857" y="18148"/>
                    <a:pt x="17907" y="18049"/>
                  </a:cubicBezTo>
                  <a:cubicBezTo>
                    <a:pt x="17907" y="17951"/>
                    <a:pt x="17958" y="17852"/>
                    <a:pt x="17907" y="17753"/>
                  </a:cubicBezTo>
                  <a:cubicBezTo>
                    <a:pt x="17857" y="17753"/>
                    <a:pt x="17756" y="17655"/>
                    <a:pt x="17705" y="17655"/>
                  </a:cubicBezTo>
                  <a:cubicBezTo>
                    <a:pt x="17756" y="17655"/>
                    <a:pt x="17857" y="17753"/>
                    <a:pt x="17907" y="17753"/>
                  </a:cubicBezTo>
                  <a:cubicBezTo>
                    <a:pt x="18008" y="17852"/>
                    <a:pt x="18110" y="17556"/>
                    <a:pt x="18160" y="17458"/>
                  </a:cubicBezTo>
                  <a:cubicBezTo>
                    <a:pt x="18211" y="17359"/>
                    <a:pt x="18261" y="17162"/>
                    <a:pt x="18363" y="17063"/>
                  </a:cubicBezTo>
                  <a:cubicBezTo>
                    <a:pt x="18464" y="17063"/>
                    <a:pt x="18565" y="17162"/>
                    <a:pt x="18615" y="16964"/>
                  </a:cubicBezTo>
                  <a:cubicBezTo>
                    <a:pt x="18666" y="16570"/>
                    <a:pt x="18767" y="16471"/>
                    <a:pt x="18970" y="16471"/>
                  </a:cubicBezTo>
                  <a:cubicBezTo>
                    <a:pt x="19172" y="16471"/>
                    <a:pt x="19374" y="16471"/>
                    <a:pt x="19577" y="16471"/>
                  </a:cubicBezTo>
                  <a:cubicBezTo>
                    <a:pt x="19931" y="16471"/>
                    <a:pt x="20437" y="16668"/>
                    <a:pt x="20689" y="16077"/>
                  </a:cubicBezTo>
                  <a:cubicBezTo>
                    <a:pt x="20791" y="15879"/>
                    <a:pt x="20841" y="15781"/>
                    <a:pt x="20942" y="15781"/>
                  </a:cubicBezTo>
                  <a:cubicBezTo>
                    <a:pt x="21044" y="15781"/>
                    <a:pt x="21145" y="15781"/>
                    <a:pt x="21296" y="15584"/>
                  </a:cubicBezTo>
                  <a:cubicBezTo>
                    <a:pt x="21347" y="15584"/>
                    <a:pt x="21499" y="15386"/>
                    <a:pt x="21499" y="15288"/>
                  </a:cubicBezTo>
                  <a:cubicBezTo>
                    <a:pt x="21600" y="14992"/>
                    <a:pt x="21347" y="15090"/>
                    <a:pt x="21347" y="14992"/>
                  </a:cubicBezTo>
                  <a:cubicBezTo>
                    <a:pt x="21347" y="14893"/>
                    <a:pt x="21448" y="14893"/>
                    <a:pt x="21448" y="14893"/>
                  </a:cubicBezTo>
                  <a:cubicBezTo>
                    <a:pt x="21499" y="14795"/>
                    <a:pt x="21448" y="14696"/>
                    <a:pt x="21448" y="14597"/>
                  </a:cubicBezTo>
                  <a:cubicBezTo>
                    <a:pt x="21448" y="14597"/>
                    <a:pt x="21499" y="14499"/>
                    <a:pt x="21499" y="14499"/>
                  </a:cubicBezTo>
                  <a:cubicBezTo>
                    <a:pt x="21499" y="14400"/>
                    <a:pt x="21398" y="14301"/>
                    <a:pt x="21398" y="14301"/>
                  </a:cubicBezTo>
                  <a:cubicBezTo>
                    <a:pt x="21347" y="14203"/>
                    <a:pt x="21296" y="14203"/>
                    <a:pt x="21296" y="14104"/>
                  </a:cubicBezTo>
                  <a:cubicBezTo>
                    <a:pt x="21246" y="14104"/>
                    <a:pt x="21145" y="14400"/>
                    <a:pt x="21094" y="14203"/>
                  </a:cubicBezTo>
                  <a:cubicBezTo>
                    <a:pt x="21094" y="14203"/>
                    <a:pt x="21195" y="14104"/>
                    <a:pt x="21145" y="14104"/>
                  </a:cubicBezTo>
                  <a:cubicBezTo>
                    <a:pt x="21145" y="14005"/>
                    <a:pt x="21094" y="13907"/>
                    <a:pt x="21044" y="13907"/>
                  </a:cubicBezTo>
                  <a:cubicBezTo>
                    <a:pt x="20993" y="13808"/>
                    <a:pt x="20791" y="13907"/>
                    <a:pt x="20740" y="14005"/>
                  </a:cubicBezTo>
                  <a:cubicBezTo>
                    <a:pt x="20689" y="14203"/>
                    <a:pt x="20538" y="14301"/>
                    <a:pt x="20437" y="14400"/>
                  </a:cubicBezTo>
                  <a:cubicBezTo>
                    <a:pt x="20386" y="14400"/>
                    <a:pt x="20234" y="14203"/>
                    <a:pt x="20234" y="14104"/>
                  </a:cubicBezTo>
                  <a:cubicBezTo>
                    <a:pt x="20234" y="14005"/>
                    <a:pt x="20386" y="14301"/>
                    <a:pt x="20386" y="14301"/>
                  </a:cubicBezTo>
                  <a:cubicBezTo>
                    <a:pt x="20437" y="14301"/>
                    <a:pt x="20639" y="14005"/>
                    <a:pt x="20639" y="14005"/>
                  </a:cubicBezTo>
                  <a:cubicBezTo>
                    <a:pt x="20639" y="14005"/>
                    <a:pt x="20538" y="13907"/>
                    <a:pt x="20538" y="13907"/>
                  </a:cubicBezTo>
                  <a:cubicBezTo>
                    <a:pt x="20689" y="13808"/>
                    <a:pt x="20841" y="13808"/>
                    <a:pt x="20993" y="13710"/>
                  </a:cubicBezTo>
                  <a:cubicBezTo>
                    <a:pt x="20993" y="13710"/>
                    <a:pt x="21094" y="13611"/>
                    <a:pt x="21044" y="13512"/>
                  </a:cubicBezTo>
                  <a:cubicBezTo>
                    <a:pt x="21044" y="13512"/>
                    <a:pt x="20942" y="13315"/>
                    <a:pt x="20942" y="13315"/>
                  </a:cubicBezTo>
                  <a:cubicBezTo>
                    <a:pt x="20841" y="13414"/>
                    <a:pt x="20740" y="13414"/>
                    <a:pt x="20689" y="13216"/>
                  </a:cubicBezTo>
                  <a:cubicBezTo>
                    <a:pt x="20639" y="13216"/>
                    <a:pt x="20437" y="13512"/>
                    <a:pt x="20437" y="13414"/>
                  </a:cubicBezTo>
                  <a:cubicBezTo>
                    <a:pt x="20437" y="13414"/>
                    <a:pt x="20588" y="13118"/>
                    <a:pt x="20437" y="13216"/>
                  </a:cubicBezTo>
                  <a:cubicBezTo>
                    <a:pt x="20437" y="13216"/>
                    <a:pt x="20234" y="13315"/>
                    <a:pt x="20234" y="13315"/>
                  </a:cubicBezTo>
                  <a:cubicBezTo>
                    <a:pt x="20285" y="13118"/>
                    <a:pt x="20437" y="13118"/>
                    <a:pt x="20335" y="12822"/>
                  </a:cubicBezTo>
                  <a:cubicBezTo>
                    <a:pt x="20335" y="12822"/>
                    <a:pt x="20133" y="12625"/>
                    <a:pt x="20133" y="12625"/>
                  </a:cubicBezTo>
                  <a:cubicBezTo>
                    <a:pt x="20032" y="12625"/>
                    <a:pt x="20032" y="12427"/>
                    <a:pt x="19931" y="12427"/>
                  </a:cubicBezTo>
                  <a:cubicBezTo>
                    <a:pt x="19981" y="12427"/>
                    <a:pt x="19830" y="12033"/>
                    <a:pt x="19830" y="12033"/>
                  </a:cubicBezTo>
                  <a:cubicBezTo>
                    <a:pt x="19830" y="12033"/>
                    <a:pt x="19880" y="12132"/>
                    <a:pt x="19931" y="12132"/>
                  </a:cubicBezTo>
                  <a:cubicBezTo>
                    <a:pt x="19981" y="12230"/>
                    <a:pt x="19981" y="12033"/>
                    <a:pt x="20032" y="12033"/>
                  </a:cubicBezTo>
                  <a:cubicBezTo>
                    <a:pt x="20234" y="11934"/>
                    <a:pt x="19880" y="11638"/>
                    <a:pt x="19830" y="11540"/>
                  </a:cubicBezTo>
                  <a:cubicBezTo>
                    <a:pt x="19830" y="11638"/>
                    <a:pt x="19931" y="11441"/>
                    <a:pt x="19931" y="11441"/>
                  </a:cubicBezTo>
                  <a:cubicBezTo>
                    <a:pt x="19981" y="11342"/>
                    <a:pt x="19880" y="11342"/>
                    <a:pt x="19830" y="11244"/>
                  </a:cubicBezTo>
                  <a:cubicBezTo>
                    <a:pt x="19830" y="11244"/>
                    <a:pt x="19779" y="11145"/>
                    <a:pt x="19728" y="11145"/>
                  </a:cubicBezTo>
                  <a:cubicBezTo>
                    <a:pt x="19728" y="11145"/>
                    <a:pt x="19627" y="11145"/>
                    <a:pt x="19627" y="11145"/>
                  </a:cubicBezTo>
                  <a:cubicBezTo>
                    <a:pt x="19678" y="11047"/>
                    <a:pt x="19779" y="11145"/>
                    <a:pt x="19728" y="10849"/>
                  </a:cubicBezTo>
                  <a:cubicBezTo>
                    <a:pt x="19678" y="10849"/>
                    <a:pt x="19526" y="10948"/>
                    <a:pt x="19526" y="10948"/>
                  </a:cubicBezTo>
                  <a:cubicBezTo>
                    <a:pt x="19526" y="10849"/>
                    <a:pt x="19678" y="10849"/>
                    <a:pt x="19627" y="10652"/>
                  </a:cubicBezTo>
                  <a:cubicBezTo>
                    <a:pt x="19627" y="10553"/>
                    <a:pt x="19627" y="10455"/>
                    <a:pt x="19577" y="10356"/>
                  </a:cubicBezTo>
                  <a:cubicBezTo>
                    <a:pt x="19577" y="10356"/>
                    <a:pt x="19526" y="10455"/>
                    <a:pt x="19526" y="10356"/>
                  </a:cubicBezTo>
                  <a:cubicBezTo>
                    <a:pt x="19526" y="10455"/>
                    <a:pt x="19425" y="10060"/>
                    <a:pt x="19425" y="10060"/>
                  </a:cubicBezTo>
                  <a:cubicBezTo>
                    <a:pt x="19374" y="9863"/>
                    <a:pt x="19324" y="9764"/>
                    <a:pt x="19324" y="9666"/>
                  </a:cubicBezTo>
                  <a:cubicBezTo>
                    <a:pt x="19273" y="9468"/>
                    <a:pt x="19273" y="9271"/>
                    <a:pt x="19172" y="9567"/>
                  </a:cubicBezTo>
                  <a:cubicBezTo>
                    <a:pt x="19172" y="9567"/>
                    <a:pt x="19121" y="9962"/>
                    <a:pt x="19172" y="9863"/>
                  </a:cubicBezTo>
                  <a:cubicBezTo>
                    <a:pt x="18970" y="9962"/>
                    <a:pt x="19071" y="9962"/>
                    <a:pt x="19121" y="10258"/>
                  </a:cubicBezTo>
                  <a:cubicBezTo>
                    <a:pt x="19121" y="10159"/>
                    <a:pt x="19071" y="10159"/>
                    <a:pt x="19071" y="10258"/>
                  </a:cubicBezTo>
                  <a:cubicBezTo>
                    <a:pt x="19020" y="10258"/>
                    <a:pt x="19020" y="10258"/>
                    <a:pt x="18970" y="10356"/>
                  </a:cubicBezTo>
                  <a:cubicBezTo>
                    <a:pt x="18970" y="10356"/>
                    <a:pt x="19071" y="10455"/>
                    <a:pt x="19071" y="10455"/>
                  </a:cubicBezTo>
                  <a:cubicBezTo>
                    <a:pt x="19020" y="10553"/>
                    <a:pt x="18919" y="10455"/>
                    <a:pt x="18919" y="10553"/>
                  </a:cubicBezTo>
                  <a:cubicBezTo>
                    <a:pt x="18868" y="10652"/>
                    <a:pt x="18970" y="10849"/>
                    <a:pt x="18868" y="10948"/>
                  </a:cubicBezTo>
                  <a:cubicBezTo>
                    <a:pt x="18919" y="10948"/>
                    <a:pt x="18818" y="10553"/>
                    <a:pt x="18717" y="10751"/>
                  </a:cubicBezTo>
                  <a:cubicBezTo>
                    <a:pt x="18717" y="10849"/>
                    <a:pt x="18514" y="11145"/>
                    <a:pt x="18514" y="11145"/>
                  </a:cubicBezTo>
                  <a:cubicBezTo>
                    <a:pt x="18464" y="11145"/>
                    <a:pt x="18464" y="11047"/>
                    <a:pt x="18464" y="10948"/>
                  </a:cubicBezTo>
                  <a:cubicBezTo>
                    <a:pt x="18413" y="10948"/>
                    <a:pt x="18413" y="11047"/>
                    <a:pt x="18413" y="11047"/>
                  </a:cubicBezTo>
                  <a:cubicBezTo>
                    <a:pt x="18363" y="10948"/>
                    <a:pt x="18413" y="10948"/>
                    <a:pt x="18413" y="10849"/>
                  </a:cubicBezTo>
                  <a:cubicBezTo>
                    <a:pt x="18413" y="10948"/>
                    <a:pt x="18059" y="11441"/>
                    <a:pt x="18059" y="11342"/>
                  </a:cubicBezTo>
                  <a:cubicBezTo>
                    <a:pt x="18008" y="11244"/>
                    <a:pt x="18211" y="11145"/>
                    <a:pt x="18261" y="11145"/>
                  </a:cubicBezTo>
                  <a:cubicBezTo>
                    <a:pt x="18363" y="10948"/>
                    <a:pt x="18363" y="10849"/>
                    <a:pt x="18312" y="10652"/>
                  </a:cubicBezTo>
                  <a:cubicBezTo>
                    <a:pt x="18261" y="10553"/>
                    <a:pt x="18110" y="10553"/>
                    <a:pt x="18059" y="10553"/>
                  </a:cubicBezTo>
                  <a:cubicBezTo>
                    <a:pt x="18008" y="10553"/>
                    <a:pt x="18008" y="10652"/>
                    <a:pt x="18008" y="10652"/>
                  </a:cubicBezTo>
                  <a:cubicBezTo>
                    <a:pt x="17958" y="10849"/>
                    <a:pt x="17857" y="10652"/>
                    <a:pt x="17806" y="10652"/>
                  </a:cubicBezTo>
                  <a:cubicBezTo>
                    <a:pt x="17857" y="10652"/>
                    <a:pt x="17958" y="10455"/>
                    <a:pt x="17958" y="10455"/>
                  </a:cubicBezTo>
                  <a:cubicBezTo>
                    <a:pt x="17958" y="10455"/>
                    <a:pt x="18008" y="10553"/>
                    <a:pt x="18008" y="10553"/>
                  </a:cubicBezTo>
                  <a:cubicBezTo>
                    <a:pt x="17958" y="10553"/>
                    <a:pt x="18059" y="10356"/>
                    <a:pt x="18059" y="10356"/>
                  </a:cubicBezTo>
                  <a:cubicBezTo>
                    <a:pt x="18110" y="10159"/>
                    <a:pt x="18008" y="10258"/>
                    <a:pt x="17958" y="10159"/>
                  </a:cubicBezTo>
                  <a:cubicBezTo>
                    <a:pt x="17958" y="10159"/>
                    <a:pt x="18008" y="9666"/>
                    <a:pt x="17907" y="9764"/>
                  </a:cubicBezTo>
                  <a:cubicBezTo>
                    <a:pt x="17958" y="9666"/>
                    <a:pt x="18008" y="9666"/>
                    <a:pt x="17958" y="9468"/>
                  </a:cubicBezTo>
                  <a:cubicBezTo>
                    <a:pt x="17857" y="9370"/>
                    <a:pt x="18059" y="9271"/>
                    <a:pt x="18008" y="9074"/>
                  </a:cubicBezTo>
                  <a:cubicBezTo>
                    <a:pt x="18008" y="8975"/>
                    <a:pt x="17907" y="9173"/>
                    <a:pt x="17857" y="9074"/>
                  </a:cubicBezTo>
                  <a:cubicBezTo>
                    <a:pt x="17806" y="8975"/>
                    <a:pt x="17705" y="8975"/>
                    <a:pt x="17654" y="8975"/>
                  </a:cubicBezTo>
                  <a:cubicBezTo>
                    <a:pt x="17553" y="8877"/>
                    <a:pt x="17503" y="8877"/>
                    <a:pt x="17452" y="8679"/>
                  </a:cubicBezTo>
                  <a:cubicBezTo>
                    <a:pt x="17452" y="8482"/>
                    <a:pt x="17300" y="8581"/>
                    <a:pt x="17300" y="8384"/>
                  </a:cubicBezTo>
                  <a:cubicBezTo>
                    <a:pt x="17300" y="8285"/>
                    <a:pt x="17199" y="8384"/>
                    <a:pt x="17199" y="8384"/>
                  </a:cubicBezTo>
                  <a:cubicBezTo>
                    <a:pt x="17250" y="8186"/>
                    <a:pt x="17148" y="8186"/>
                    <a:pt x="17098" y="8088"/>
                  </a:cubicBezTo>
                  <a:cubicBezTo>
                    <a:pt x="16997" y="7989"/>
                    <a:pt x="16997" y="7890"/>
                    <a:pt x="16896" y="7989"/>
                  </a:cubicBezTo>
                  <a:cubicBezTo>
                    <a:pt x="16794" y="8088"/>
                    <a:pt x="16744" y="8186"/>
                    <a:pt x="16643" y="8088"/>
                  </a:cubicBezTo>
                  <a:cubicBezTo>
                    <a:pt x="16541" y="7989"/>
                    <a:pt x="16491" y="8186"/>
                    <a:pt x="16390" y="8088"/>
                  </a:cubicBezTo>
                  <a:cubicBezTo>
                    <a:pt x="16289" y="7890"/>
                    <a:pt x="16187" y="7890"/>
                    <a:pt x="16086" y="7890"/>
                  </a:cubicBezTo>
                  <a:cubicBezTo>
                    <a:pt x="15985" y="7890"/>
                    <a:pt x="15884" y="7890"/>
                    <a:pt x="15833" y="8088"/>
                  </a:cubicBezTo>
                  <a:cubicBezTo>
                    <a:pt x="15783" y="8285"/>
                    <a:pt x="15934" y="8384"/>
                    <a:pt x="15934" y="8482"/>
                  </a:cubicBezTo>
                  <a:cubicBezTo>
                    <a:pt x="15985" y="8581"/>
                    <a:pt x="15934" y="8877"/>
                    <a:pt x="15884" y="8975"/>
                  </a:cubicBezTo>
                  <a:cubicBezTo>
                    <a:pt x="15884" y="9074"/>
                    <a:pt x="15884" y="8975"/>
                    <a:pt x="15833" y="9074"/>
                  </a:cubicBezTo>
                  <a:cubicBezTo>
                    <a:pt x="15833" y="9074"/>
                    <a:pt x="15934" y="9271"/>
                    <a:pt x="15934" y="9271"/>
                  </a:cubicBezTo>
                  <a:cubicBezTo>
                    <a:pt x="15934" y="9468"/>
                    <a:pt x="15985" y="9666"/>
                    <a:pt x="15985" y="9764"/>
                  </a:cubicBezTo>
                  <a:cubicBezTo>
                    <a:pt x="15985" y="9863"/>
                    <a:pt x="15985" y="9863"/>
                    <a:pt x="15985" y="9962"/>
                  </a:cubicBezTo>
                  <a:cubicBezTo>
                    <a:pt x="15985" y="10060"/>
                    <a:pt x="15934" y="9962"/>
                    <a:pt x="15934" y="9962"/>
                  </a:cubicBezTo>
                  <a:cubicBezTo>
                    <a:pt x="15884" y="10060"/>
                    <a:pt x="15884" y="10258"/>
                    <a:pt x="15884" y="10258"/>
                  </a:cubicBezTo>
                  <a:cubicBezTo>
                    <a:pt x="15833" y="10356"/>
                    <a:pt x="15783" y="10455"/>
                    <a:pt x="15783" y="10553"/>
                  </a:cubicBezTo>
                  <a:cubicBezTo>
                    <a:pt x="15732" y="10751"/>
                    <a:pt x="15732" y="10751"/>
                    <a:pt x="15783" y="10849"/>
                  </a:cubicBezTo>
                  <a:cubicBezTo>
                    <a:pt x="15934" y="11047"/>
                    <a:pt x="16086" y="11244"/>
                    <a:pt x="16187" y="11441"/>
                  </a:cubicBezTo>
                  <a:cubicBezTo>
                    <a:pt x="16238" y="11737"/>
                    <a:pt x="16289" y="12230"/>
                    <a:pt x="16238" y="12526"/>
                  </a:cubicBezTo>
                  <a:cubicBezTo>
                    <a:pt x="16137" y="12921"/>
                    <a:pt x="15833" y="13118"/>
                    <a:pt x="15681" y="13315"/>
                  </a:cubicBezTo>
                  <a:cubicBezTo>
                    <a:pt x="15631" y="13414"/>
                    <a:pt x="15580" y="13414"/>
                    <a:pt x="15530" y="13512"/>
                  </a:cubicBezTo>
                  <a:cubicBezTo>
                    <a:pt x="15378" y="13611"/>
                    <a:pt x="15580" y="13907"/>
                    <a:pt x="15580" y="14104"/>
                  </a:cubicBezTo>
                  <a:cubicBezTo>
                    <a:pt x="15580" y="14104"/>
                    <a:pt x="15631" y="14301"/>
                    <a:pt x="15631" y="14400"/>
                  </a:cubicBezTo>
                  <a:cubicBezTo>
                    <a:pt x="15631" y="14597"/>
                    <a:pt x="15631" y="14696"/>
                    <a:pt x="15681" y="14893"/>
                  </a:cubicBezTo>
                  <a:cubicBezTo>
                    <a:pt x="15732" y="15090"/>
                    <a:pt x="15732" y="15189"/>
                    <a:pt x="15631" y="15386"/>
                  </a:cubicBezTo>
                  <a:cubicBezTo>
                    <a:pt x="15631" y="15386"/>
                    <a:pt x="15681" y="15781"/>
                    <a:pt x="15631" y="15879"/>
                  </a:cubicBezTo>
                  <a:cubicBezTo>
                    <a:pt x="15580" y="15879"/>
                    <a:pt x="15530" y="15485"/>
                    <a:pt x="15479" y="15682"/>
                  </a:cubicBezTo>
                  <a:cubicBezTo>
                    <a:pt x="15429" y="15879"/>
                    <a:pt x="15530" y="16175"/>
                    <a:pt x="15530" y="16175"/>
                  </a:cubicBezTo>
                  <a:cubicBezTo>
                    <a:pt x="15530" y="16077"/>
                    <a:pt x="15226" y="15584"/>
                    <a:pt x="15074" y="15879"/>
                  </a:cubicBezTo>
                  <a:cubicBezTo>
                    <a:pt x="15125" y="15781"/>
                    <a:pt x="15277" y="15682"/>
                    <a:pt x="15176" y="15485"/>
                  </a:cubicBezTo>
                  <a:cubicBezTo>
                    <a:pt x="15125" y="15386"/>
                    <a:pt x="15074" y="15288"/>
                    <a:pt x="15024" y="15288"/>
                  </a:cubicBezTo>
                  <a:cubicBezTo>
                    <a:pt x="15024" y="15189"/>
                    <a:pt x="14923" y="15189"/>
                    <a:pt x="14872" y="15189"/>
                  </a:cubicBezTo>
                  <a:cubicBezTo>
                    <a:pt x="14872" y="15090"/>
                    <a:pt x="14923" y="15090"/>
                    <a:pt x="14872" y="14893"/>
                  </a:cubicBezTo>
                  <a:cubicBezTo>
                    <a:pt x="14822" y="14795"/>
                    <a:pt x="14771" y="14597"/>
                    <a:pt x="14822" y="14400"/>
                  </a:cubicBezTo>
                  <a:cubicBezTo>
                    <a:pt x="14872" y="14104"/>
                    <a:pt x="14720" y="14005"/>
                    <a:pt x="14720" y="13808"/>
                  </a:cubicBezTo>
                  <a:cubicBezTo>
                    <a:pt x="14720" y="13611"/>
                    <a:pt x="14822" y="13512"/>
                    <a:pt x="14771" y="13315"/>
                  </a:cubicBezTo>
                  <a:cubicBezTo>
                    <a:pt x="14670" y="13118"/>
                    <a:pt x="14467" y="13118"/>
                    <a:pt x="14316" y="13118"/>
                  </a:cubicBezTo>
                  <a:cubicBezTo>
                    <a:pt x="14265" y="13118"/>
                    <a:pt x="14215" y="13118"/>
                    <a:pt x="14113" y="13118"/>
                  </a:cubicBezTo>
                  <a:cubicBezTo>
                    <a:pt x="14113" y="13118"/>
                    <a:pt x="14012" y="13315"/>
                    <a:pt x="14012" y="13315"/>
                  </a:cubicBezTo>
                  <a:cubicBezTo>
                    <a:pt x="14012" y="13216"/>
                    <a:pt x="14063" y="13216"/>
                    <a:pt x="14012" y="13118"/>
                  </a:cubicBezTo>
                  <a:cubicBezTo>
                    <a:pt x="14012" y="13019"/>
                    <a:pt x="13962" y="12921"/>
                    <a:pt x="13911" y="12921"/>
                  </a:cubicBezTo>
                  <a:cubicBezTo>
                    <a:pt x="13810" y="12822"/>
                    <a:pt x="13709" y="12822"/>
                    <a:pt x="13607" y="12723"/>
                  </a:cubicBezTo>
                  <a:cubicBezTo>
                    <a:pt x="13456" y="12625"/>
                    <a:pt x="13355" y="12329"/>
                    <a:pt x="13203" y="12132"/>
                  </a:cubicBezTo>
                  <a:cubicBezTo>
                    <a:pt x="13102" y="12033"/>
                    <a:pt x="13000" y="11934"/>
                    <a:pt x="12950" y="11934"/>
                  </a:cubicBezTo>
                  <a:cubicBezTo>
                    <a:pt x="12849" y="11934"/>
                    <a:pt x="12748" y="11737"/>
                    <a:pt x="12646" y="11737"/>
                  </a:cubicBezTo>
                  <a:cubicBezTo>
                    <a:pt x="12596" y="11737"/>
                    <a:pt x="12141" y="11934"/>
                    <a:pt x="12141" y="11934"/>
                  </a:cubicBezTo>
                  <a:cubicBezTo>
                    <a:pt x="12141" y="11836"/>
                    <a:pt x="12191" y="11836"/>
                    <a:pt x="12242" y="11737"/>
                  </a:cubicBezTo>
                  <a:cubicBezTo>
                    <a:pt x="12242" y="11638"/>
                    <a:pt x="12191" y="11540"/>
                    <a:pt x="12191" y="11540"/>
                  </a:cubicBezTo>
                  <a:cubicBezTo>
                    <a:pt x="12141" y="11244"/>
                    <a:pt x="12090" y="11047"/>
                    <a:pt x="12039" y="10849"/>
                  </a:cubicBezTo>
                  <a:cubicBezTo>
                    <a:pt x="11989" y="10652"/>
                    <a:pt x="11938" y="10652"/>
                    <a:pt x="11837" y="10652"/>
                  </a:cubicBezTo>
                  <a:cubicBezTo>
                    <a:pt x="11685" y="10652"/>
                    <a:pt x="11635" y="10652"/>
                    <a:pt x="11635" y="10356"/>
                  </a:cubicBezTo>
                  <a:cubicBezTo>
                    <a:pt x="11685" y="10159"/>
                    <a:pt x="11635" y="9863"/>
                    <a:pt x="11635" y="9666"/>
                  </a:cubicBezTo>
                  <a:cubicBezTo>
                    <a:pt x="11685" y="9370"/>
                    <a:pt x="11786" y="9173"/>
                    <a:pt x="11837" y="8877"/>
                  </a:cubicBezTo>
                  <a:cubicBezTo>
                    <a:pt x="11888" y="8679"/>
                    <a:pt x="11888" y="8581"/>
                    <a:pt x="11989" y="8482"/>
                  </a:cubicBezTo>
                  <a:cubicBezTo>
                    <a:pt x="12039" y="8482"/>
                    <a:pt x="11989" y="8384"/>
                    <a:pt x="11989" y="8285"/>
                  </a:cubicBezTo>
                  <a:cubicBezTo>
                    <a:pt x="12039" y="8285"/>
                    <a:pt x="12141" y="8088"/>
                    <a:pt x="12141" y="8088"/>
                  </a:cubicBezTo>
                  <a:cubicBezTo>
                    <a:pt x="12141" y="8088"/>
                    <a:pt x="12141" y="8088"/>
                    <a:pt x="12090" y="7989"/>
                  </a:cubicBezTo>
                  <a:cubicBezTo>
                    <a:pt x="12090" y="7989"/>
                    <a:pt x="12141" y="7989"/>
                    <a:pt x="12141" y="7989"/>
                  </a:cubicBezTo>
                  <a:cubicBezTo>
                    <a:pt x="12141" y="7792"/>
                    <a:pt x="12242" y="7890"/>
                    <a:pt x="12292" y="7890"/>
                  </a:cubicBezTo>
                  <a:cubicBezTo>
                    <a:pt x="12343" y="7890"/>
                    <a:pt x="12343" y="7792"/>
                    <a:pt x="12343" y="7792"/>
                  </a:cubicBezTo>
                  <a:cubicBezTo>
                    <a:pt x="12393" y="7595"/>
                    <a:pt x="12292" y="7693"/>
                    <a:pt x="12242" y="7595"/>
                  </a:cubicBezTo>
                  <a:cubicBezTo>
                    <a:pt x="12242" y="7595"/>
                    <a:pt x="12343" y="7595"/>
                    <a:pt x="12343" y="7595"/>
                  </a:cubicBezTo>
                  <a:cubicBezTo>
                    <a:pt x="12393" y="7496"/>
                    <a:pt x="12444" y="7595"/>
                    <a:pt x="12444" y="7595"/>
                  </a:cubicBezTo>
                  <a:cubicBezTo>
                    <a:pt x="12545" y="7792"/>
                    <a:pt x="12545" y="7595"/>
                    <a:pt x="12646" y="7496"/>
                  </a:cubicBezTo>
                  <a:cubicBezTo>
                    <a:pt x="12748" y="7299"/>
                    <a:pt x="12545" y="7101"/>
                    <a:pt x="12444" y="7003"/>
                  </a:cubicBezTo>
                  <a:cubicBezTo>
                    <a:pt x="12393" y="7003"/>
                    <a:pt x="12191" y="7101"/>
                    <a:pt x="12191" y="7101"/>
                  </a:cubicBezTo>
                  <a:cubicBezTo>
                    <a:pt x="12141" y="6904"/>
                    <a:pt x="12292" y="6904"/>
                    <a:pt x="12141" y="6805"/>
                  </a:cubicBezTo>
                  <a:cubicBezTo>
                    <a:pt x="12090" y="6805"/>
                    <a:pt x="11837" y="6805"/>
                    <a:pt x="11837" y="6707"/>
                  </a:cubicBezTo>
                  <a:cubicBezTo>
                    <a:pt x="11837" y="6608"/>
                    <a:pt x="11938" y="6608"/>
                    <a:pt x="11938" y="6608"/>
                  </a:cubicBezTo>
                  <a:cubicBezTo>
                    <a:pt x="11989" y="6510"/>
                    <a:pt x="11989" y="6608"/>
                    <a:pt x="12039" y="6608"/>
                  </a:cubicBezTo>
                  <a:cubicBezTo>
                    <a:pt x="11989" y="6707"/>
                    <a:pt x="12141" y="6707"/>
                    <a:pt x="12141" y="6707"/>
                  </a:cubicBezTo>
                  <a:cubicBezTo>
                    <a:pt x="12242" y="6707"/>
                    <a:pt x="12393" y="6904"/>
                    <a:pt x="12444" y="6904"/>
                  </a:cubicBezTo>
                  <a:cubicBezTo>
                    <a:pt x="12495" y="6904"/>
                    <a:pt x="12545" y="7003"/>
                    <a:pt x="12596" y="7003"/>
                  </a:cubicBezTo>
                  <a:cubicBezTo>
                    <a:pt x="12697" y="7101"/>
                    <a:pt x="12646" y="7003"/>
                    <a:pt x="12697" y="7003"/>
                  </a:cubicBezTo>
                  <a:cubicBezTo>
                    <a:pt x="12748" y="7003"/>
                    <a:pt x="12899" y="7003"/>
                    <a:pt x="12849" y="6904"/>
                  </a:cubicBezTo>
                  <a:cubicBezTo>
                    <a:pt x="12798" y="6805"/>
                    <a:pt x="12849" y="6608"/>
                    <a:pt x="12899" y="6510"/>
                  </a:cubicBezTo>
                  <a:cubicBezTo>
                    <a:pt x="12899" y="6608"/>
                    <a:pt x="13051" y="6707"/>
                    <a:pt x="13051" y="6707"/>
                  </a:cubicBezTo>
                  <a:cubicBezTo>
                    <a:pt x="13152" y="6707"/>
                    <a:pt x="13203" y="6707"/>
                    <a:pt x="13304" y="6608"/>
                  </a:cubicBezTo>
                  <a:cubicBezTo>
                    <a:pt x="13355" y="6510"/>
                    <a:pt x="13405" y="6312"/>
                    <a:pt x="13456" y="6214"/>
                  </a:cubicBezTo>
                  <a:cubicBezTo>
                    <a:pt x="13506" y="6115"/>
                    <a:pt x="13607" y="6016"/>
                    <a:pt x="13557" y="5819"/>
                  </a:cubicBezTo>
                  <a:cubicBezTo>
                    <a:pt x="13506" y="5622"/>
                    <a:pt x="13355" y="5721"/>
                    <a:pt x="13304" y="5721"/>
                  </a:cubicBezTo>
                  <a:cubicBezTo>
                    <a:pt x="13152" y="5721"/>
                    <a:pt x="13051" y="5622"/>
                    <a:pt x="12950" y="5523"/>
                  </a:cubicBezTo>
                  <a:cubicBezTo>
                    <a:pt x="12899" y="5425"/>
                    <a:pt x="12849" y="5326"/>
                    <a:pt x="12748" y="5227"/>
                  </a:cubicBezTo>
                  <a:cubicBezTo>
                    <a:pt x="12748" y="5227"/>
                    <a:pt x="12495" y="5227"/>
                    <a:pt x="12495" y="5227"/>
                  </a:cubicBezTo>
                  <a:cubicBezTo>
                    <a:pt x="12495" y="5129"/>
                    <a:pt x="12748" y="5227"/>
                    <a:pt x="12798" y="5227"/>
                  </a:cubicBezTo>
                  <a:cubicBezTo>
                    <a:pt x="12899" y="5227"/>
                    <a:pt x="12899" y="5129"/>
                    <a:pt x="13000" y="5227"/>
                  </a:cubicBezTo>
                  <a:cubicBezTo>
                    <a:pt x="13203" y="5425"/>
                    <a:pt x="13405" y="5819"/>
                    <a:pt x="13607" y="5523"/>
                  </a:cubicBezTo>
                  <a:cubicBezTo>
                    <a:pt x="13709" y="5326"/>
                    <a:pt x="13759" y="5227"/>
                    <a:pt x="13810" y="5030"/>
                  </a:cubicBezTo>
                  <a:cubicBezTo>
                    <a:pt x="13860" y="4932"/>
                    <a:pt x="13557" y="4833"/>
                    <a:pt x="13709" y="4636"/>
                  </a:cubicBezTo>
                  <a:cubicBezTo>
                    <a:pt x="13759" y="4636"/>
                    <a:pt x="13911" y="4636"/>
                    <a:pt x="13962" y="4734"/>
                  </a:cubicBezTo>
                  <a:cubicBezTo>
                    <a:pt x="14113" y="4734"/>
                    <a:pt x="14113" y="4932"/>
                    <a:pt x="14265" y="4734"/>
                  </a:cubicBezTo>
                  <a:cubicBezTo>
                    <a:pt x="14265" y="4734"/>
                    <a:pt x="14417" y="4833"/>
                    <a:pt x="14366" y="4636"/>
                  </a:cubicBezTo>
                  <a:cubicBezTo>
                    <a:pt x="14316" y="4537"/>
                    <a:pt x="14113" y="4340"/>
                    <a:pt x="14063" y="4340"/>
                  </a:cubicBezTo>
                  <a:cubicBezTo>
                    <a:pt x="14164" y="4241"/>
                    <a:pt x="14265" y="4438"/>
                    <a:pt x="14366" y="4438"/>
                  </a:cubicBezTo>
                  <a:cubicBezTo>
                    <a:pt x="14417" y="4438"/>
                    <a:pt x="14518" y="4932"/>
                    <a:pt x="14619" y="4833"/>
                  </a:cubicBezTo>
                  <a:cubicBezTo>
                    <a:pt x="14619" y="4833"/>
                    <a:pt x="14569" y="4734"/>
                    <a:pt x="14569" y="4734"/>
                  </a:cubicBezTo>
                  <a:cubicBezTo>
                    <a:pt x="14619" y="4636"/>
                    <a:pt x="14670" y="4636"/>
                    <a:pt x="14771" y="4537"/>
                  </a:cubicBezTo>
                  <a:cubicBezTo>
                    <a:pt x="14822" y="4438"/>
                    <a:pt x="14973" y="4142"/>
                    <a:pt x="15024" y="4044"/>
                  </a:cubicBezTo>
                  <a:cubicBezTo>
                    <a:pt x="15024" y="3748"/>
                    <a:pt x="14923" y="3748"/>
                    <a:pt x="14822" y="3551"/>
                  </a:cubicBezTo>
                  <a:cubicBezTo>
                    <a:pt x="14822" y="3551"/>
                    <a:pt x="14670" y="2959"/>
                    <a:pt x="14670" y="3058"/>
                  </a:cubicBezTo>
                  <a:cubicBezTo>
                    <a:pt x="14720" y="2959"/>
                    <a:pt x="14923" y="2959"/>
                    <a:pt x="14973" y="2959"/>
                  </a:cubicBezTo>
                  <a:cubicBezTo>
                    <a:pt x="15125" y="2860"/>
                    <a:pt x="14872" y="2762"/>
                    <a:pt x="14872" y="2663"/>
                  </a:cubicBezTo>
                  <a:cubicBezTo>
                    <a:pt x="14822" y="2564"/>
                    <a:pt x="15024" y="2564"/>
                    <a:pt x="15024" y="2466"/>
                  </a:cubicBezTo>
                  <a:cubicBezTo>
                    <a:pt x="15024" y="2466"/>
                    <a:pt x="14518" y="2071"/>
                    <a:pt x="14518" y="2071"/>
                  </a:cubicBezTo>
                  <a:cubicBezTo>
                    <a:pt x="14569" y="2071"/>
                    <a:pt x="14670" y="1973"/>
                    <a:pt x="14720" y="1973"/>
                  </a:cubicBezTo>
                  <a:cubicBezTo>
                    <a:pt x="14569" y="1973"/>
                    <a:pt x="14417" y="1874"/>
                    <a:pt x="14265" y="1874"/>
                  </a:cubicBezTo>
                  <a:cubicBezTo>
                    <a:pt x="14164" y="1874"/>
                    <a:pt x="14012" y="1973"/>
                    <a:pt x="13962" y="1874"/>
                  </a:cubicBezTo>
                  <a:cubicBezTo>
                    <a:pt x="14063" y="1973"/>
                    <a:pt x="13911" y="2071"/>
                    <a:pt x="13962" y="2268"/>
                  </a:cubicBezTo>
                  <a:cubicBezTo>
                    <a:pt x="14012" y="2367"/>
                    <a:pt x="14164" y="2466"/>
                    <a:pt x="14164" y="2564"/>
                  </a:cubicBezTo>
                  <a:cubicBezTo>
                    <a:pt x="14164" y="2564"/>
                    <a:pt x="14063" y="2663"/>
                    <a:pt x="14063" y="2663"/>
                  </a:cubicBezTo>
                  <a:cubicBezTo>
                    <a:pt x="14063" y="2663"/>
                    <a:pt x="14164" y="2762"/>
                    <a:pt x="14113" y="2762"/>
                  </a:cubicBezTo>
                  <a:cubicBezTo>
                    <a:pt x="14012" y="2860"/>
                    <a:pt x="13962" y="2663"/>
                    <a:pt x="13911" y="3058"/>
                  </a:cubicBezTo>
                  <a:cubicBezTo>
                    <a:pt x="13860" y="3255"/>
                    <a:pt x="13860" y="3452"/>
                    <a:pt x="13810" y="3649"/>
                  </a:cubicBezTo>
                  <a:cubicBezTo>
                    <a:pt x="13759" y="3649"/>
                    <a:pt x="13709" y="3748"/>
                    <a:pt x="13709" y="3847"/>
                  </a:cubicBezTo>
                  <a:cubicBezTo>
                    <a:pt x="13709" y="3945"/>
                    <a:pt x="13658" y="3945"/>
                    <a:pt x="13658" y="4044"/>
                  </a:cubicBezTo>
                  <a:cubicBezTo>
                    <a:pt x="13506" y="4142"/>
                    <a:pt x="13557" y="4241"/>
                    <a:pt x="13456" y="3945"/>
                  </a:cubicBezTo>
                  <a:cubicBezTo>
                    <a:pt x="13405" y="3847"/>
                    <a:pt x="13253" y="3649"/>
                    <a:pt x="13253" y="3452"/>
                  </a:cubicBezTo>
                  <a:cubicBezTo>
                    <a:pt x="13253" y="3452"/>
                    <a:pt x="13253" y="3156"/>
                    <a:pt x="13304" y="3156"/>
                  </a:cubicBezTo>
                  <a:cubicBezTo>
                    <a:pt x="13304" y="3156"/>
                    <a:pt x="13405" y="3255"/>
                    <a:pt x="13405" y="3058"/>
                  </a:cubicBezTo>
                  <a:cubicBezTo>
                    <a:pt x="13355" y="2860"/>
                    <a:pt x="13355" y="2762"/>
                    <a:pt x="13253" y="2564"/>
                  </a:cubicBezTo>
                  <a:cubicBezTo>
                    <a:pt x="13152" y="2466"/>
                    <a:pt x="13051" y="2268"/>
                    <a:pt x="12950" y="2466"/>
                  </a:cubicBezTo>
                  <a:cubicBezTo>
                    <a:pt x="12899" y="2564"/>
                    <a:pt x="12899" y="2762"/>
                    <a:pt x="12899" y="2959"/>
                  </a:cubicBezTo>
                  <a:cubicBezTo>
                    <a:pt x="12899" y="3058"/>
                    <a:pt x="12697" y="3058"/>
                    <a:pt x="12697" y="2959"/>
                  </a:cubicBezTo>
                  <a:cubicBezTo>
                    <a:pt x="12697" y="2860"/>
                    <a:pt x="12697" y="2564"/>
                    <a:pt x="12646" y="2466"/>
                  </a:cubicBezTo>
                  <a:cubicBezTo>
                    <a:pt x="12444" y="2170"/>
                    <a:pt x="12697" y="2466"/>
                    <a:pt x="12697" y="2367"/>
                  </a:cubicBezTo>
                  <a:cubicBezTo>
                    <a:pt x="12748" y="2367"/>
                    <a:pt x="12798" y="2268"/>
                    <a:pt x="12748" y="2268"/>
                  </a:cubicBezTo>
                  <a:cubicBezTo>
                    <a:pt x="12748" y="2170"/>
                    <a:pt x="12697" y="2071"/>
                    <a:pt x="12646" y="2170"/>
                  </a:cubicBezTo>
                  <a:cubicBezTo>
                    <a:pt x="12596" y="2268"/>
                    <a:pt x="12596" y="2071"/>
                    <a:pt x="12545" y="2071"/>
                  </a:cubicBezTo>
                  <a:cubicBezTo>
                    <a:pt x="12495" y="1973"/>
                    <a:pt x="12444" y="2170"/>
                    <a:pt x="12393" y="2071"/>
                  </a:cubicBezTo>
                  <a:cubicBezTo>
                    <a:pt x="12292" y="1973"/>
                    <a:pt x="12242" y="2071"/>
                    <a:pt x="12292" y="1775"/>
                  </a:cubicBezTo>
                  <a:cubicBezTo>
                    <a:pt x="12292" y="1775"/>
                    <a:pt x="12292" y="1775"/>
                    <a:pt x="12343" y="1775"/>
                  </a:cubicBezTo>
                  <a:cubicBezTo>
                    <a:pt x="12343" y="1677"/>
                    <a:pt x="12343" y="1677"/>
                    <a:pt x="12343" y="1578"/>
                  </a:cubicBezTo>
                  <a:cubicBezTo>
                    <a:pt x="12393" y="1578"/>
                    <a:pt x="12393" y="1578"/>
                    <a:pt x="12444" y="1578"/>
                  </a:cubicBezTo>
                  <a:cubicBezTo>
                    <a:pt x="12393" y="1578"/>
                    <a:pt x="12343" y="1282"/>
                    <a:pt x="12343" y="1282"/>
                  </a:cubicBezTo>
                  <a:cubicBezTo>
                    <a:pt x="12292" y="1085"/>
                    <a:pt x="12191" y="1085"/>
                    <a:pt x="12191" y="986"/>
                  </a:cubicBezTo>
                  <a:cubicBezTo>
                    <a:pt x="12090" y="888"/>
                    <a:pt x="12141" y="888"/>
                    <a:pt x="12090" y="690"/>
                  </a:cubicBezTo>
                  <a:cubicBezTo>
                    <a:pt x="12090" y="493"/>
                    <a:pt x="11989" y="395"/>
                    <a:pt x="11989" y="296"/>
                  </a:cubicBezTo>
                  <a:cubicBezTo>
                    <a:pt x="11938" y="99"/>
                    <a:pt x="11837" y="99"/>
                    <a:pt x="11736" y="99"/>
                  </a:cubicBezTo>
                  <a:cubicBezTo>
                    <a:pt x="11685" y="99"/>
                    <a:pt x="11736" y="0"/>
                    <a:pt x="11635" y="0"/>
                  </a:cubicBezTo>
                  <a:cubicBezTo>
                    <a:pt x="11584" y="0"/>
                    <a:pt x="11533" y="0"/>
                    <a:pt x="11533" y="197"/>
                  </a:cubicBezTo>
                  <a:cubicBezTo>
                    <a:pt x="11533" y="197"/>
                    <a:pt x="11382" y="296"/>
                    <a:pt x="11382" y="296"/>
                  </a:cubicBezTo>
                  <a:cubicBezTo>
                    <a:pt x="11432" y="296"/>
                    <a:pt x="11533" y="296"/>
                    <a:pt x="11533" y="395"/>
                  </a:cubicBezTo>
                  <a:cubicBezTo>
                    <a:pt x="11533" y="395"/>
                    <a:pt x="11432" y="493"/>
                    <a:pt x="11432" y="493"/>
                  </a:cubicBezTo>
                  <a:cubicBezTo>
                    <a:pt x="11382" y="592"/>
                    <a:pt x="11331" y="395"/>
                    <a:pt x="11281" y="592"/>
                  </a:cubicBezTo>
                  <a:cubicBezTo>
                    <a:pt x="11230" y="592"/>
                    <a:pt x="11179" y="888"/>
                    <a:pt x="11179" y="986"/>
                  </a:cubicBezTo>
                  <a:cubicBezTo>
                    <a:pt x="11230" y="986"/>
                    <a:pt x="11331" y="986"/>
                    <a:pt x="11382" y="1085"/>
                  </a:cubicBezTo>
                  <a:cubicBezTo>
                    <a:pt x="11331" y="986"/>
                    <a:pt x="11230" y="1381"/>
                    <a:pt x="11230" y="1479"/>
                  </a:cubicBezTo>
                  <a:cubicBezTo>
                    <a:pt x="11230" y="1578"/>
                    <a:pt x="11331" y="1775"/>
                    <a:pt x="11382" y="1874"/>
                  </a:cubicBezTo>
                  <a:cubicBezTo>
                    <a:pt x="11432" y="1874"/>
                    <a:pt x="11533" y="2071"/>
                    <a:pt x="11584" y="2071"/>
                  </a:cubicBezTo>
                  <a:cubicBezTo>
                    <a:pt x="11685" y="1973"/>
                    <a:pt x="11685" y="1973"/>
                    <a:pt x="11736" y="2071"/>
                  </a:cubicBezTo>
                  <a:cubicBezTo>
                    <a:pt x="11786" y="2071"/>
                    <a:pt x="11888" y="2268"/>
                    <a:pt x="11888" y="2268"/>
                  </a:cubicBezTo>
                  <a:cubicBezTo>
                    <a:pt x="11837" y="2367"/>
                    <a:pt x="11786" y="2170"/>
                    <a:pt x="11786" y="2367"/>
                  </a:cubicBezTo>
                  <a:cubicBezTo>
                    <a:pt x="11786" y="2564"/>
                    <a:pt x="11736" y="2564"/>
                    <a:pt x="11736" y="2663"/>
                  </a:cubicBezTo>
                  <a:cubicBezTo>
                    <a:pt x="11685" y="2860"/>
                    <a:pt x="11786" y="2860"/>
                    <a:pt x="11837" y="2762"/>
                  </a:cubicBezTo>
                  <a:cubicBezTo>
                    <a:pt x="11837" y="2762"/>
                    <a:pt x="11938" y="2466"/>
                    <a:pt x="11938" y="2564"/>
                  </a:cubicBezTo>
                  <a:cubicBezTo>
                    <a:pt x="11989" y="2663"/>
                    <a:pt x="11938" y="2860"/>
                    <a:pt x="11938" y="2959"/>
                  </a:cubicBezTo>
                  <a:cubicBezTo>
                    <a:pt x="11888" y="3058"/>
                    <a:pt x="11837" y="3058"/>
                    <a:pt x="11786" y="3058"/>
                  </a:cubicBezTo>
                  <a:cubicBezTo>
                    <a:pt x="11786" y="3156"/>
                    <a:pt x="11786" y="3255"/>
                    <a:pt x="11736" y="3353"/>
                  </a:cubicBezTo>
                  <a:cubicBezTo>
                    <a:pt x="11685" y="3353"/>
                    <a:pt x="11584" y="3353"/>
                    <a:pt x="11533" y="3452"/>
                  </a:cubicBezTo>
                  <a:cubicBezTo>
                    <a:pt x="11483" y="3452"/>
                    <a:pt x="11432" y="3649"/>
                    <a:pt x="11432" y="3649"/>
                  </a:cubicBezTo>
                  <a:cubicBezTo>
                    <a:pt x="11483" y="3748"/>
                    <a:pt x="11533" y="3847"/>
                    <a:pt x="11533" y="4044"/>
                  </a:cubicBezTo>
                  <a:cubicBezTo>
                    <a:pt x="11533" y="4142"/>
                    <a:pt x="11483" y="4044"/>
                    <a:pt x="11432" y="3945"/>
                  </a:cubicBezTo>
                  <a:cubicBezTo>
                    <a:pt x="11432" y="3945"/>
                    <a:pt x="11382" y="3945"/>
                    <a:pt x="11382" y="4044"/>
                  </a:cubicBezTo>
                  <a:cubicBezTo>
                    <a:pt x="11331" y="4044"/>
                    <a:pt x="11230" y="3945"/>
                    <a:pt x="11230" y="3847"/>
                  </a:cubicBezTo>
                  <a:cubicBezTo>
                    <a:pt x="11230" y="3748"/>
                    <a:pt x="11331" y="3452"/>
                    <a:pt x="11331" y="3353"/>
                  </a:cubicBezTo>
                  <a:cubicBezTo>
                    <a:pt x="11382" y="3156"/>
                    <a:pt x="11230" y="3353"/>
                    <a:pt x="11230" y="3353"/>
                  </a:cubicBezTo>
                  <a:cubicBezTo>
                    <a:pt x="11179" y="3353"/>
                    <a:pt x="11028" y="3156"/>
                    <a:pt x="10977" y="3058"/>
                  </a:cubicBezTo>
                  <a:cubicBezTo>
                    <a:pt x="10876" y="2959"/>
                    <a:pt x="10926" y="3156"/>
                    <a:pt x="10825" y="3156"/>
                  </a:cubicBezTo>
                  <a:cubicBezTo>
                    <a:pt x="10775" y="3156"/>
                    <a:pt x="10623" y="3058"/>
                    <a:pt x="10724" y="3255"/>
                  </a:cubicBezTo>
                  <a:cubicBezTo>
                    <a:pt x="10775" y="3353"/>
                    <a:pt x="10775" y="3452"/>
                    <a:pt x="10876" y="3452"/>
                  </a:cubicBezTo>
                  <a:cubicBezTo>
                    <a:pt x="10926" y="3452"/>
                    <a:pt x="11028" y="3452"/>
                    <a:pt x="11028" y="3649"/>
                  </a:cubicBezTo>
                  <a:cubicBezTo>
                    <a:pt x="11129" y="4044"/>
                    <a:pt x="10825" y="3551"/>
                    <a:pt x="10775" y="3452"/>
                  </a:cubicBezTo>
                  <a:cubicBezTo>
                    <a:pt x="10674" y="3452"/>
                    <a:pt x="10674" y="3649"/>
                    <a:pt x="10572" y="3649"/>
                  </a:cubicBezTo>
                  <a:cubicBezTo>
                    <a:pt x="10471" y="3649"/>
                    <a:pt x="10421" y="3551"/>
                    <a:pt x="10319" y="3551"/>
                  </a:cubicBezTo>
                  <a:cubicBezTo>
                    <a:pt x="10117" y="3649"/>
                    <a:pt x="9965" y="3649"/>
                    <a:pt x="9763" y="3649"/>
                  </a:cubicBezTo>
                  <a:cubicBezTo>
                    <a:pt x="9611" y="3551"/>
                    <a:pt x="9409" y="3353"/>
                    <a:pt x="9207" y="3255"/>
                  </a:cubicBezTo>
                  <a:cubicBezTo>
                    <a:pt x="9156" y="3255"/>
                    <a:pt x="9055" y="3255"/>
                    <a:pt x="9004" y="3156"/>
                  </a:cubicBezTo>
                  <a:cubicBezTo>
                    <a:pt x="8954" y="2959"/>
                    <a:pt x="8954" y="2762"/>
                    <a:pt x="8903" y="2762"/>
                  </a:cubicBezTo>
                  <a:cubicBezTo>
                    <a:pt x="8802" y="2663"/>
                    <a:pt x="8701" y="2762"/>
                    <a:pt x="8650" y="2762"/>
                  </a:cubicBezTo>
                  <a:cubicBezTo>
                    <a:pt x="8498" y="2860"/>
                    <a:pt x="8397" y="2860"/>
                    <a:pt x="8296" y="2860"/>
                  </a:cubicBezTo>
                  <a:cubicBezTo>
                    <a:pt x="8245" y="2959"/>
                    <a:pt x="8144" y="3058"/>
                    <a:pt x="8144" y="3156"/>
                  </a:cubicBezTo>
                  <a:cubicBezTo>
                    <a:pt x="8144" y="3156"/>
                    <a:pt x="8347" y="3353"/>
                    <a:pt x="8397" y="3353"/>
                  </a:cubicBezTo>
                  <a:cubicBezTo>
                    <a:pt x="8397" y="3353"/>
                    <a:pt x="8347" y="3058"/>
                    <a:pt x="8448" y="3156"/>
                  </a:cubicBezTo>
                  <a:cubicBezTo>
                    <a:pt x="8498" y="3156"/>
                    <a:pt x="8498" y="3255"/>
                    <a:pt x="8549" y="3156"/>
                  </a:cubicBezTo>
                  <a:cubicBezTo>
                    <a:pt x="8600" y="3156"/>
                    <a:pt x="8903" y="2762"/>
                    <a:pt x="8903" y="2959"/>
                  </a:cubicBezTo>
                  <a:cubicBezTo>
                    <a:pt x="8903" y="3058"/>
                    <a:pt x="8751" y="3156"/>
                    <a:pt x="8701" y="3255"/>
                  </a:cubicBezTo>
                  <a:cubicBezTo>
                    <a:pt x="8650" y="3353"/>
                    <a:pt x="8549" y="3353"/>
                    <a:pt x="8448" y="3353"/>
                  </a:cubicBezTo>
                  <a:cubicBezTo>
                    <a:pt x="8397" y="3452"/>
                    <a:pt x="8245" y="3649"/>
                    <a:pt x="8347" y="3748"/>
                  </a:cubicBezTo>
                  <a:cubicBezTo>
                    <a:pt x="8448" y="3748"/>
                    <a:pt x="8448" y="3847"/>
                    <a:pt x="8397" y="4044"/>
                  </a:cubicBezTo>
                  <a:cubicBezTo>
                    <a:pt x="8397" y="4142"/>
                    <a:pt x="8498" y="4142"/>
                    <a:pt x="8498" y="4241"/>
                  </a:cubicBezTo>
                  <a:cubicBezTo>
                    <a:pt x="8549" y="4340"/>
                    <a:pt x="8549" y="4537"/>
                    <a:pt x="8448" y="4340"/>
                  </a:cubicBezTo>
                  <a:cubicBezTo>
                    <a:pt x="8347" y="4142"/>
                    <a:pt x="8448" y="4537"/>
                    <a:pt x="8397" y="4438"/>
                  </a:cubicBezTo>
                  <a:cubicBezTo>
                    <a:pt x="8347" y="4438"/>
                    <a:pt x="8245" y="4142"/>
                    <a:pt x="8195" y="4241"/>
                  </a:cubicBezTo>
                  <a:cubicBezTo>
                    <a:pt x="8296" y="4142"/>
                    <a:pt x="8448" y="4241"/>
                    <a:pt x="8296" y="4044"/>
                  </a:cubicBezTo>
                  <a:cubicBezTo>
                    <a:pt x="8347" y="4044"/>
                    <a:pt x="8397" y="3945"/>
                    <a:pt x="8296" y="3847"/>
                  </a:cubicBezTo>
                  <a:cubicBezTo>
                    <a:pt x="8397" y="3945"/>
                    <a:pt x="8144" y="3945"/>
                    <a:pt x="8195" y="3945"/>
                  </a:cubicBezTo>
                  <a:cubicBezTo>
                    <a:pt x="8195" y="3847"/>
                    <a:pt x="8195" y="3847"/>
                    <a:pt x="8245" y="3847"/>
                  </a:cubicBezTo>
                  <a:cubicBezTo>
                    <a:pt x="8245" y="3748"/>
                    <a:pt x="8094" y="3945"/>
                    <a:pt x="8094" y="3945"/>
                  </a:cubicBezTo>
                  <a:cubicBezTo>
                    <a:pt x="8043" y="3945"/>
                    <a:pt x="8094" y="3748"/>
                    <a:pt x="8043" y="3649"/>
                  </a:cubicBezTo>
                  <a:cubicBezTo>
                    <a:pt x="8043" y="3649"/>
                    <a:pt x="7942" y="3649"/>
                    <a:pt x="7942" y="3649"/>
                  </a:cubicBezTo>
                  <a:cubicBezTo>
                    <a:pt x="7841" y="3649"/>
                    <a:pt x="7841" y="3353"/>
                    <a:pt x="7740" y="3452"/>
                  </a:cubicBezTo>
                  <a:cubicBezTo>
                    <a:pt x="7638" y="3649"/>
                    <a:pt x="7588" y="3649"/>
                    <a:pt x="7436" y="3649"/>
                  </a:cubicBezTo>
                  <a:cubicBezTo>
                    <a:pt x="7234" y="3649"/>
                    <a:pt x="7082" y="3649"/>
                    <a:pt x="6880" y="3649"/>
                  </a:cubicBezTo>
                  <a:cubicBezTo>
                    <a:pt x="6829" y="3649"/>
                    <a:pt x="6475" y="3649"/>
                    <a:pt x="6475" y="3551"/>
                  </a:cubicBezTo>
                  <a:cubicBezTo>
                    <a:pt x="6424" y="3551"/>
                    <a:pt x="6576" y="3353"/>
                    <a:pt x="6627" y="3255"/>
                  </a:cubicBezTo>
                  <a:cubicBezTo>
                    <a:pt x="6677" y="3156"/>
                    <a:pt x="6728" y="3255"/>
                    <a:pt x="6829" y="3255"/>
                  </a:cubicBezTo>
                  <a:cubicBezTo>
                    <a:pt x="6880" y="3156"/>
                    <a:pt x="6728" y="2959"/>
                    <a:pt x="6728" y="2959"/>
                  </a:cubicBezTo>
                  <a:cubicBezTo>
                    <a:pt x="6627" y="2762"/>
                    <a:pt x="6576" y="2762"/>
                    <a:pt x="6475" y="2663"/>
                  </a:cubicBezTo>
                  <a:cubicBezTo>
                    <a:pt x="6424" y="2663"/>
                    <a:pt x="6374" y="2564"/>
                    <a:pt x="6323" y="2663"/>
                  </a:cubicBezTo>
                  <a:cubicBezTo>
                    <a:pt x="6273" y="2762"/>
                    <a:pt x="6222" y="2860"/>
                    <a:pt x="6171" y="2762"/>
                  </a:cubicBezTo>
                  <a:cubicBezTo>
                    <a:pt x="6020" y="2564"/>
                    <a:pt x="5868" y="2564"/>
                    <a:pt x="5716" y="2466"/>
                  </a:cubicBezTo>
                  <a:cubicBezTo>
                    <a:pt x="5514" y="2367"/>
                    <a:pt x="5362" y="2367"/>
                    <a:pt x="5160" y="2170"/>
                  </a:cubicBezTo>
                  <a:cubicBezTo>
                    <a:pt x="5008" y="1973"/>
                    <a:pt x="4907" y="1874"/>
                    <a:pt x="4704" y="1874"/>
                  </a:cubicBezTo>
                  <a:cubicBezTo>
                    <a:pt x="4654" y="1874"/>
                    <a:pt x="4603" y="1874"/>
                    <a:pt x="4553" y="1973"/>
                  </a:cubicBezTo>
                  <a:cubicBezTo>
                    <a:pt x="4502" y="2071"/>
                    <a:pt x="4452" y="2268"/>
                    <a:pt x="4401" y="2268"/>
                  </a:cubicBezTo>
                  <a:cubicBezTo>
                    <a:pt x="4350" y="2268"/>
                    <a:pt x="4199" y="2367"/>
                    <a:pt x="4199" y="2268"/>
                  </a:cubicBezTo>
                  <a:cubicBezTo>
                    <a:pt x="4199" y="2170"/>
                    <a:pt x="4300" y="2071"/>
                    <a:pt x="4300" y="1973"/>
                  </a:cubicBezTo>
                  <a:cubicBezTo>
                    <a:pt x="4300" y="1973"/>
                    <a:pt x="4148" y="2071"/>
                    <a:pt x="4148" y="1973"/>
                  </a:cubicBezTo>
                  <a:cubicBezTo>
                    <a:pt x="4199" y="1874"/>
                    <a:pt x="4199" y="1775"/>
                    <a:pt x="4148" y="1677"/>
                  </a:cubicBezTo>
                  <a:cubicBezTo>
                    <a:pt x="4148" y="1479"/>
                    <a:pt x="3946" y="1677"/>
                    <a:pt x="3946" y="1775"/>
                  </a:cubicBezTo>
                  <a:cubicBezTo>
                    <a:pt x="3946" y="1775"/>
                    <a:pt x="4047" y="1677"/>
                    <a:pt x="4047" y="1775"/>
                  </a:cubicBezTo>
                  <a:cubicBezTo>
                    <a:pt x="4097" y="1775"/>
                    <a:pt x="3895" y="1973"/>
                    <a:pt x="4047" y="1973"/>
                  </a:cubicBezTo>
                  <a:cubicBezTo>
                    <a:pt x="3996" y="1973"/>
                    <a:pt x="3946" y="1973"/>
                    <a:pt x="3946" y="2170"/>
                  </a:cubicBezTo>
                  <a:cubicBezTo>
                    <a:pt x="3946" y="2268"/>
                    <a:pt x="3895" y="2367"/>
                    <a:pt x="3844" y="2268"/>
                  </a:cubicBezTo>
                  <a:cubicBezTo>
                    <a:pt x="3693" y="2170"/>
                    <a:pt x="3642" y="2071"/>
                    <a:pt x="3592" y="1775"/>
                  </a:cubicBezTo>
                  <a:cubicBezTo>
                    <a:pt x="3541" y="1578"/>
                    <a:pt x="3440" y="1479"/>
                    <a:pt x="3339" y="1282"/>
                  </a:cubicBezTo>
                  <a:cubicBezTo>
                    <a:pt x="3288" y="1282"/>
                    <a:pt x="3237" y="1085"/>
                    <a:pt x="3187" y="1184"/>
                  </a:cubicBezTo>
                  <a:cubicBezTo>
                    <a:pt x="3187" y="1381"/>
                    <a:pt x="3339" y="1479"/>
                    <a:pt x="3389" y="1578"/>
                  </a:cubicBezTo>
                  <a:cubicBezTo>
                    <a:pt x="3389" y="1479"/>
                    <a:pt x="3187" y="1578"/>
                    <a:pt x="3187" y="1677"/>
                  </a:cubicBezTo>
                  <a:cubicBezTo>
                    <a:pt x="3136" y="1775"/>
                    <a:pt x="3187" y="1775"/>
                    <a:pt x="3136" y="1874"/>
                  </a:cubicBezTo>
                  <a:cubicBezTo>
                    <a:pt x="3086" y="1874"/>
                    <a:pt x="3035" y="2071"/>
                    <a:pt x="2985" y="1973"/>
                  </a:cubicBezTo>
                  <a:cubicBezTo>
                    <a:pt x="2985" y="1973"/>
                    <a:pt x="2985" y="1874"/>
                    <a:pt x="2985" y="1874"/>
                  </a:cubicBezTo>
                  <a:cubicBezTo>
                    <a:pt x="2985" y="1775"/>
                    <a:pt x="2732" y="1973"/>
                    <a:pt x="2732" y="2071"/>
                  </a:cubicBezTo>
                  <a:cubicBezTo>
                    <a:pt x="2681" y="2170"/>
                    <a:pt x="2630" y="2268"/>
                    <a:pt x="2529" y="2367"/>
                  </a:cubicBezTo>
                  <a:cubicBezTo>
                    <a:pt x="2479" y="2466"/>
                    <a:pt x="2529" y="2170"/>
                    <a:pt x="2479" y="2170"/>
                  </a:cubicBezTo>
                  <a:cubicBezTo>
                    <a:pt x="2428" y="2170"/>
                    <a:pt x="2378" y="2268"/>
                    <a:pt x="2327" y="2268"/>
                  </a:cubicBezTo>
                  <a:cubicBezTo>
                    <a:pt x="2276" y="2268"/>
                    <a:pt x="2276" y="2466"/>
                    <a:pt x="2226" y="2466"/>
                  </a:cubicBezTo>
                  <a:cubicBezTo>
                    <a:pt x="2175" y="2466"/>
                    <a:pt x="2023" y="2663"/>
                    <a:pt x="2074" y="2663"/>
                  </a:cubicBezTo>
                  <a:cubicBezTo>
                    <a:pt x="2074" y="2762"/>
                    <a:pt x="2175" y="2762"/>
                    <a:pt x="2023" y="2860"/>
                  </a:cubicBezTo>
                  <a:cubicBezTo>
                    <a:pt x="2023" y="2860"/>
                    <a:pt x="1872" y="2860"/>
                    <a:pt x="1872" y="2762"/>
                  </a:cubicBezTo>
                  <a:cubicBezTo>
                    <a:pt x="1872" y="2663"/>
                    <a:pt x="2023" y="2564"/>
                    <a:pt x="2023" y="2564"/>
                  </a:cubicBezTo>
                  <a:cubicBezTo>
                    <a:pt x="2074" y="2367"/>
                    <a:pt x="2175" y="2268"/>
                    <a:pt x="2226" y="2170"/>
                  </a:cubicBezTo>
                  <a:cubicBezTo>
                    <a:pt x="2327" y="2071"/>
                    <a:pt x="2378" y="2071"/>
                    <a:pt x="2479" y="2170"/>
                  </a:cubicBezTo>
                  <a:cubicBezTo>
                    <a:pt x="2428" y="2170"/>
                    <a:pt x="2833" y="1775"/>
                    <a:pt x="2833" y="1775"/>
                  </a:cubicBezTo>
                  <a:cubicBezTo>
                    <a:pt x="2934" y="1677"/>
                    <a:pt x="2883" y="1578"/>
                    <a:pt x="2833" y="1578"/>
                  </a:cubicBezTo>
                  <a:cubicBezTo>
                    <a:pt x="2732" y="1578"/>
                    <a:pt x="2630" y="1578"/>
                    <a:pt x="2529" y="1677"/>
                  </a:cubicBezTo>
                  <a:cubicBezTo>
                    <a:pt x="2479" y="1677"/>
                    <a:pt x="2479" y="1874"/>
                    <a:pt x="2378" y="1874"/>
                  </a:cubicBezTo>
                  <a:cubicBezTo>
                    <a:pt x="2327" y="1874"/>
                    <a:pt x="2226" y="1973"/>
                    <a:pt x="2175" y="1973"/>
                  </a:cubicBezTo>
                  <a:cubicBezTo>
                    <a:pt x="2074" y="1973"/>
                    <a:pt x="1821" y="2466"/>
                    <a:pt x="1770" y="2367"/>
                  </a:cubicBezTo>
                  <a:cubicBezTo>
                    <a:pt x="1720" y="2367"/>
                    <a:pt x="1821" y="2268"/>
                    <a:pt x="1821" y="2170"/>
                  </a:cubicBezTo>
                  <a:cubicBezTo>
                    <a:pt x="1821" y="2170"/>
                    <a:pt x="1669" y="2071"/>
                    <a:pt x="1669" y="2071"/>
                  </a:cubicBezTo>
                  <a:cubicBezTo>
                    <a:pt x="1669" y="2071"/>
                    <a:pt x="1518" y="2268"/>
                    <a:pt x="1467" y="2268"/>
                  </a:cubicBezTo>
                  <a:cubicBezTo>
                    <a:pt x="1416" y="2268"/>
                    <a:pt x="1315" y="2367"/>
                    <a:pt x="1265" y="2466"/>
                  </a:cubicBezTo>
                  <a:cubicBezTo>
                    <a:pt x="1214" y="2466"/>
                    <a:pt x="1315" y="2564"/>
                    <a:pt x="1315" y="2564"/>
                  </a:cubicBezTo>
                  <a:cubicBezTo>
                    <a:pt x="1366" y="2564"/>
                    <a:pt x="1315" y="2663"/>
                    <a:pt x="1315" y="2663"/>
                  </a:cubicBezTo>
                  <a:cubicBezTo>
                    <a:pt x="1315" y="2762"/>
                    <a:pt x="1518" y="2663"/>
                    <a:pt x="1518" y="2663"/>
                  </a:cubicBezTo>
                  <a:cubicBezTo>
                    <a:pt x="1568" y="2564"/>
                    <a:pt x="1669" y="2466"/>
                    <a:pt x="1720" y="2367"/>
                  </a:cubicBezTo>
                  <a:cubicBezTo>
                    <a:pt x="1467" y="2564"/>
                    <a:pt x="1720" y="2663"/>
                    <a:pt x="1669" y="2860"/>
                  </a:cubicBezTo>
                  <a:cubicBezTo>
                    <a:pt x="1669" y="2860"/>
                    <a:pt x="1619" y="2762"/>
                    <a:pt x="1619" y="2762"/>
                  </a:cubicBezTo>
                  <a:cubicBezTo>
                    <a:pt x="1518" y="2663"/>
                    <a:pt x="1467" y="2762"/>
                    <a:pt x="1416" y="2860"/>
                  </a:cubicBezTo>
                  <a:cubicBezTo>
                    <a:pt x="1366" y="2860"/>
                    <a:pt x="1163" y="2762"/>
                    <a:pt x="1062" y="2762"/>
                  </a:cubicBezTo>
                  <a:cubicBezTo>
                    <a:pt x="961" y="2762"/>
                    <a:pt x="809" y="2564"/>
                    <a:pt x="708" y="2466"/>
                  </a:cubicBezTo>
                  <a:cubicBezTo>
                    <a:pt x="658" y="2466"/>
                    <a:pt x="607" y="2367"/>
                    <a:pt x="556" y="2367"/>
                  </a:cubicBezTo>
                  <a:cubicBezTo>
                    <a:pt x="506" y="2268"/>
                    <a:pt x="455" y="2071"/>
                    <a:pt x="506" y="2071"/>
                  </a:cubicBezTo>
                  <a:cubicBezTo>
                    <a:pt x="455" y="2071"/>
                    <a:pt x="354" y="2071"/>
                    <a:pt x="304" y="2170"/>
                  </a:cubicBezTo>
                  <a:cubicBezTo>
                    <a:pt x="202" y="2170"/>
                    <a:pt x="101" y="2170"/>
                    <a:pt x="0" y="2071"/>
                  </a:cubicBezTo>
                  <a:cubicBezTo>
                    <a:pt x="0" y="4044"/>
                    <a:pt x="0" y="6016"/>
                    <a:pt x="0" y="7890"/>
                  </a:cubicBezTo>
                  <a:cubicBezTo>
                    <a:pt x="0" y="8384"/>
                    <a:pt x="0" y="8778"/>
                    <a:pt x="0" y="9271"/>
                  </a:cubicBezTo>
                  <a:cubicBezTo>
                    <a:pt x="0" y="9370"/>
                    <a:pt x="0" y="9468"/>
                    <a:pt x="0" y="9567"/>
                  </a:cubicBezTo>
                  <a:cubicBezTo>
                    <a:pt x="0" y="9764"/>
                    <a:pt x="101" y="9567"/>
                    <a:pt x="152" y="9567"/>
                  </a:cubicBezTo>
                  <a:cubicBezTo>
                    <a:pt x="253" y="9666"/>
                    <a:pt x="253" y="9567"/>
                    <a:pt x="354" y="9567"/>
                  </a:cubicBezTo>
                  <a:cubicBezTo>
                    <a:pt x="455" y="9567"/>
                    <a:pt x="455" y="9666"/>
                    <a:pt x="506" y="9764"/>
                  </a:cubicBezTo>
                  <a:cubicBezTo>
                    <a:pt x="556" y="9962"/>
                    <a:pt x="809" y="10553"/>
                    <a:pt x="911" y="10553"/>
                  </a:cubicBezTo>
                  <a:cubicBezTo>
                    <a:pt x="961" y="10553"/>
                    <a:pt x="1062" y="10455"/>
                    <a:pt x="1113" y="10356"/>
                  </a:cubicBezTo>
                  <a:cubicBezTo>
                    <a:pt x="1163" y="10258"/>
                    <a:pt x="1113" y="10159"/>
                    <a:pt x="1163" y="10060"/>
                  </a:cubicBezTo>
                  <a:cubicBezTo>
                    <a:pt x="1214" y="10060"/>
                    <a:pt x="1416" y="9962"/>
                    <a:pt x="1416" y="10060"/>
                  </a:cubicBezTo>
                  <a:cubicBezTo>
                    <a:pt x="1518" y="10258"/>
                    <a:pt x="1619" y="10356"/>
                    <a:pt x="1669" y="10553"/>
                  </a:cubicBezTo>
                  <a:cubicBezTo>
                    <a:pt x="1770" y="10751"/>
                    <a:pt x="1872" y="10849"/>
                    <a:pt x="1922" y="11047"/>
                  </a:cubicBezTo>
                  <a:cubicBezTo>
                    <a:pt x="1973" y="11145"/>
                    <a:pt x="1973" y="11244"/>
                    <a:pt x="2023" y="11441"/>
                  </a:cubicBezTo>
                  <a:cubicBezTo>
                    <a:pt x="2125" y="11638"/>
                    <a:pt x="2175" y="12033"/>
                    <a:pt x="2327" y="12230"/>
                  </a:cubicBezTo>
                  <a:cubicBezTo>
                    <a:pt x="2428" y="12427"/>
                    <a:pt x="2630" y="12526"/>
                    <a:pt x="2732" y="12625"/>
                  </a:cubicBezTo>
                  <a:cubicBezTo>
                    <a:pt x="2833" y="12723"/>
                    <a:pt x="2681" y="12822"/>
                    <a:pt x="2732" y="13019"/>
                  </a:cubicBezTo>
                  <a:cubicBezTo>
                    <a:pt x="2782" y="13019"/>
                    <a:pt x="2833" y="13019"/>
                    <a:pt x="2833" y="13118"/>
                  </a:cubicBezTo>
                  <a:cubicBezTo>
                    <a:pt x="2833" y="13118"/>
                    <a:pt x="2782" y="13414"/>
                    <a:pt x="2833" y="13315"/>
                  </a:cubicBezTo>
                  <a:cubicBezTo>
                    <a:pt x="2782" y="13414"/>
                    <a:pt x="2681" y="13414"/>
                    <a:pt x="2681" y="13611"/>
                  </a:cubicBezTo>
                  <a:cubicBezTo>
                    <a:pt x="2630" y="13710"/>
                    <a:pt x="2782" y="13907"/>
                    <a:pt x="2833" y="13907"/>
                  </a:cubicBezTo>
                  <a:cubicBezTo>
                    <a:pt x="2833" y="13907"/>
                    <a:pt x="2732" y="14104"/>
                    <a:pt x="2732" y="14104"/>
                  </a:cubicBezTo>
                  <a:cubicBezTo>
                    <a:pt x="2732" y="14104"/>
                    <a:pt x="2681" y="14005"/>
                    <a:pt x="2681" y="13907"/>
                  </a:cubicBezTo>
                  <a:cubicBezTo>
                    <a:pt x="2630" y="13907"/>
                    <a:pt x="2681" y="14104"/>
                    <a:pt x="2681" y="14104"/>
                  </a:cubicBezTo>
                  <a:cubicBezTo>
                    <a:pt x="2732" y="14203"/>
                    <a:pt x="2681" y="14301"/>
                    <a:pt x="2732" y="14400"/>
                  </a:cubicBezTo>
                  <a:cubicBezTo>
                    <a:pt x="2782" y="14597"/>
                    <a:pt x="2782" y="14597"/>
                    <a:pt x="2883" y="14499"/>
                  </a:cubicBezTo>
                  <a:cubicBezTo>
                    <a:pt x="2883" y="14499"/>
                    <a:pt x="2934" y="14499"/>
                    <a:pt x="2934" y="14499"/>
                  </a:cubicBezTo>
                  <a:cubicBezTo>
                    <a:pt x="2985" y="14499"/>
                    <a:pt x="2985" y="14301"/>
                    <a:pt x="2985" y="14301"/>
                  </a:cubicBezTo>
                  <a:cubicBezTo>
                    <a:pt x="2985" y="14301"/>
                    <a:pt x="3035" y="14499"/>
                    <a:pt x="3086" y="14499"/>
                  </a:cubicBezTo>
                  <a:cubicBezTo>
                    <a:pt x="3086" y="14499"/>
                    <a:pt x="3035" y="14696"/>
                    <a:pt x="3035" y="14795"/>
                  </a:cubicBezTo>
                  <a:cubicBezTo>
                    <a:pt x="2985" y="14893"/>
                    <a:pt x="2985" y="14992"/>
                    <a:pt x="3086" y="14893"/>
                  </a:cubicBezTo>
                  <a:cubicBezTo>
                    <a:pt x="3086" y="14795"/>
                    <a:pt x="3136" y="14795"/>
                    <a:pt x="3136" y="14795"/>
                  </a:cubicBezTo>
                  <a:cubicBezTo>
                    <a:pt x="3187" y="14795"/>
                    <a:pt x="3187" y="14696"/>
                    <a:pt x="3187" y="14696"/>
                  </a:cubicBezTo>
                  <a:cubicBezTo>
                    <a:pt x="3288" y="14597"/>
                    <a:pt x="3237" y="14893"/>
                    <a:pt x="3237" y="14992"/>
                  </a:cubicBezTo>
                  <a:cubicBezTo>
                    <a:pt x="3237" y="15090"/>
                    <a:pt x="3288" y="15189"/>
                    <a:pt x="3339" y="15189"/>
                  </a:cubicBezTo>
                  <a:cubicBezTo>
                    <a:pt x="3389" y="15189"/>
                    <a:pt x="3440" y="14992"/>
                    <a:pt x="3490" y="14992"/>
                  </a:cubicBezTo>
                  <a:cubicBezTo>
                    <a:pt x="3490" y="14992"/>
                    <a:pt x="3440" y="15090"/>
                    <a:pt x="3440" y="15090"/>
                  </a:cubicBezTo>
                  <a:cubicBezTo>
                    <a:pt x="3440" y="15090"/>
                    <a:pt x="3541" y="15189"/>
                    <a:pt x="3541" y="15189"/>
                  </a:cubicBezTo>
                  <a:cubicBezTo>
                    <a:pt x="3541" y="15189"/>
                    <a:pt x="3187" y="15386"/>
                    <a:pt x="3339" y="15584"/>
                  </a:cubicBezTo>
                  <a:cubicBezTo>
                    <a:pt x="3339" y="15584"/>
                    <a:pt x="3642" y="15485"/>
                    <a:pt x="3592" y="15584"/>
                  </a:cubicBezTo>
                  <a:cubicBezTo>
                    <a:pt x="3592" y="15584"/>
                    <a:pt x="3339" y="15584"/>
                    <a:pt x="3389" y="15781"/>
                  </a:cubicBezTo>
                  <a:cubicBezTo>
                    <a:pt x="3389" y="15781"/>
                    <a:pt x="3490" y="15781"/>
                    <a:pt x="3490" y="15781"/>
                  </a:cubicBezTo>
                  <a:cubicBezTo>
                    <a:pt x="3440" y="15879"/>
                    <a:pt x="3339" y="15879"/>
                    <a:pt x="3389" y="15978"/>
                  </a:cubicBezTo>
                  <a:cubicBezTo>
                    <a:pt x="3490" y="16077"/>
                    <a:pt x="3592" y="16077"/>
                    <a:pt x="3642" y="16077"/>
                  </a:cubicBezTo>
                  <a:cubicBezTo>
                    <a:pt x="3743" y="16077"/>
                    <a:pt x="3693" y="16175"/>
                    <a:pt x="3743" y="16175"/>
                  </a:cubicBezTo>
                  <a:cubicBezTo>
                    <a:pt x="3844" y="16274"/>
                    <a:pt x="3844" y="15978"/>
                    <a:pt x="3895" y="15978"/>
                  </a:cubicBezTo>
                  <a:cubicBezTo>
                    <a:pt x="3946" y="15978"/>
                    <a:pt x="3895" y="16175"/>
                    <a:pt x="3895" y="16175"/>
                  </a:cubicBezTo>
                  <a:cubicBezTo>
                    <a:pt x="3844" y="16274"/>
                    <a:pt x="3844" y="16274"/>
                    <a:pt x="3895" y="16373"/>
                  </a:cubicBezTo>
                  <a:cubicBezTo>
                    <a:pt x="4047" y="16570"/>
                    <a:pt x="4097" y="16077"/>
                    <a:pt x="4097" y="16077"/>
                  </a:cubicBezTo>
                  <a:cubicBezTo>
                    <a:pt x="4097" y="16077"/>
                    <a:pt x="4097" y="16373"/>
                    <a:pt x="4047" y="16373"/>
                  </a:cubicBezTo>
                  <a:cubicBezTo>
                    <a:pt x="4047" y="16471"/>
                    <a:pt x="4148" y="16373"/>
                    <a:pt x="4199" y="16373"/>
                  </a:cubicBezTo>
                  <a:cubicBezTo>
                    <a:pt x="4148" y="16570"/>
                    <a:pt x="4097" y="16668"/>
                    <a:pt x="4199" y="16767"/>
                  </a:cubicBezTo>
                  <a:cubicBezTo>
                    <a:pt x="4300" y="16866"/>
                    <a:pt x="4350" y="16570"/>
                    <a:pt x="4350" y="16570"/>
                  </a:cubicBezTo>
                  <a:cubicBezTo>
                    <a:pt x="4350" y="16570"/>
                    <a:pt x="4350" y="16668"/>
                    <a:pt x="4350" y="16767"/>
                  </a:cubicBezTo>
                  <a:cubicBezTo>
                    <a:pt x="4401" y="16964"/>
                    <a:pt x="4350" y="16866"/>
                    <a:pt x="4300" y="16866"/>
                  </a:cubicBezTo>
                  <a:cubicBezTo>
                    <a:pt x="4249" y="16964"/>
                    <a:pt x="4553" y="17063"/>
                    <a:pt x="4502" y="16866"/>
                  </a:cubicBezTo>
                  <a:cubicBezTo>
                    <a:pt x="4603" y="17162"/>
                    <a:pt x="4553" y="17359"/>
                    <a:pt x="4755" y="17359"/>
                  </a:cubicBezTo>
                  <a:cubicBezTo>
                    <a:pt x="4907" y="17359"/>
                    <a:pt x="5008" y="17359"/>
                    <a:pt x="5160" y="17359"/>
                  </a:cubicBezTo>
                  <a:cubicBezTo>
                    <a:pt x="5716" y="17359"/>
                    <a:pt x="6222" y="17359"/>
                    <a:pt x="6728" y="17359"/>
                  </a:cubicBezTo>
                  <a:cubicBezTo>
                    <a:pt x="7993" y="17359"/>
                    <a:pt x="9257" y="17359"/>
                    <a:pt x="10522" y="17359"/>
                  </a:cubicBezTo>
                  <a:cubicBezTo>
                    <a:pt x="10775" y="17359"/>
                    <a:pt x="11028" y="17359"/>
                    <a:pt x="11281" y="17359"/>
                  </a:cubicBezTo>
                  <a:cubicBezTo>
                    <a:pt x="11331" y="17359"/>
                    <a:pt x="11584" y="17458"/>
                    <a:pt x="11584" y="17162"/>
                  </a:cubicBezTo>
                  <a:close/>
                  <a:moveTo>
                    <a:pt x="5666" y="5326"/>
                  </a:moveTo>
                  <a:cubicBezTo>
                    <a:pt x="5564" y="5326"/>
                    <a:pt x="5463" y="5227"/>
                    <a:pt x="5362" y="5326"/>
                  </a:cubicBezTo>
                  <a:cubicBezTo>
                    <a:pt x="5261" y="5622"/>
                    <a:pt x="5463" y="5523"/>
                    <a:pt x="5463" y="5622"/>
                  </a:cubicBezTo>
                  <a:cubicBezTo>
                    <a:pt x="5463" y="5523"/>
                    <a:pt x="5059" y="5918"/>
                    <a:pt x="5059" y="5918"/>
                  </a:cubicBezTo>
                  <a:cubicBezTo>
                    <a:pt x="4957" y="5819"/>
                    <a:pt x="5413" y="5227"/>
                    <a:pt x="5008" y="5523"/>
                  </a:cubicBezTo>
                  <a:cubicBezTo>
                    <a:pt x="4957" y="5523"/>
                    <a:pt x="4907" y="5622"/>
                    <a:pt x="4907" y="5622"/>
                  </a:cubicBezTo>
                  <a:cubicBezTo>
                    <a:pt x="4856" y="5721"/>
                    <a:pt x="4907" y="5819"/>
                    <a:pt x="4856" y="5918"/>
                  </a:cubicBezTo>
                  <a:cubicBezTo>
                    <a:pt x="4806" y="5918"/>
                    <a:pt x="4452" y="5819"/>
                    <a:pt x="4452" y="5819"/>
                  </a:cubicBezTo>
                  <a:cubicBezTo>
                    <a:pt x="4452" y="5721"/>
                    <a:pt x="4603" y="5819"/>
                    <a:pt x="4603" y="5721"/>
                  </a:cubicBezTo>
                  <a:cubicBezTo>
                    <a:pt x="4654" y="5622"/>
                    <a:pt x="4603" y="5622"/>
                    <a:pt x="4654" y="5523"/>
                  </a:cubicBezTo>
                  <a:cubicBezTo>
                    <a:pt x="4654" y="5425"/>
                    <a:pt x="4755" y="5326"/>
                    <a:pt x="4755" y="5326"/>
                  </a:cubicBezTo>
                  <a:cubicBezTo>
                    <a:pt x="4755" y="5227"/>
                    <a:pt x="4603" y="5129"/>
                    <a:pt x="4755" y="5129"/>
                  </a:cubicBezTo>
                  <a:cubicBezTo>
                    <a:pt x="4755" y="5129"/>
                    <a:pt x="4957" y="5227"/>
                    <a:pt x="4957" y="5129"/>
                  </a:cubicBezTo>
                  <a:cubicBezTo>
                    <a:pt x="4957" y="5030"/>
                    <a:pt x="4704" y="4932"/>
                    <a:pt x="4654" y="4932"/>
                  </a:cubicBezTo>
                  <a:cubicBezTo>
                    <a:pt x="4603" y="4932"/>
                    <a:pt x="4502" y="5030"/>
                    <a:pt x="4401" y="5030"/>
                  </a:cubicBezTo>
                  <a:cubicBezTo>
                    <a:pt x="4350" y="5030"/>
                    <a:pt x="4249" y="4932"/>
                    <a:pt x="4148" y="5030"/>
                  </a:cubicBezTo>
                  <a:cubicBezTo>
                    <a:pt x="4097" y="5030"/>
                    <a:pt x="3996" y="5227"/>
                    <a:pt x="4047" y="5030"/>
                  </a:cubicBezTo>
                  <a:cubicBezTo>
                    <a:pt x="4097" y="4833"/>
                    <a:pt x="4199" y="4932"/>
                    <a:pt x="4249" y="4833"/>
                  </a:cubicBezTo>
                  <a:cubicBezTo>
                    <a:pt x="4350" y="4833"/>
                    <a:pt x="4502" y="4734"/>
                    <a:pt x="4603" y="4636"/>
                  </a:cubicBezTo>
                  <a:cubicBezTo>
                    <a:pt x="4806" y="4537"/>
                    <a:pt x="5008" y="4537"/>
                    <a:pt x="5160" y="4340"/>
                  </a:cubicBezTo>
                  <a:cubicBezTo>
                    <a:pt x="5261" y="4340"/>
                    <a:pt x="5413" y="4241"/>
                    <a:pt x="5463" y="4438"/>
                  </a:cubicBezTo>
                  <a:cubicBezTo>
                    <a:pt x="5514" y="4537"/>
                    <a:pt x="5311" y="4636"/>
                    <a:pt x="5261" y="4734"/>
                  </a:cubicBezTo>
                  <a:cubicBezTo>
                    <a:pt x="5160" y="4833"/>
                    <a:pt x="5564" y="4833"/>
                    <a:pt x="5615" y="4833"/>
                  </a:cubicBezTo>
                  <a:cubicBezTo>
                    <a:pt x="5615" y="4833"/>
                    <a:pt x="5716" y="4833"/>
                    <a:pt x="5716" y="4833"/>
                  </a:cubicBezTo>
                  <a:cubicBezTo>
                    <a:pt x="5767" y="4734"/>
                    <a:pt x="5868" y="4537"/>
                    <a:pt x="5919" y="4636"/>
                  </a:cubicBezTo>
                  <a:cubicBezTo>
                    <a:pt x="5969" y="4734"/>
                    <a:pt x="5716" y="5326"/>
                    <a:pt x="5666" y="5326"/>
                  </a:cubicBezTo>
                  <a:cubicBezTo>
                    <a:pt x="5564" y="5326"/>
                    <a:pt x="5767" y="5326"/>
                    <a:pt x="5666" y="5326"/>
                  </a:cubicBezTo>
                  <a:close/>
                  <a:moveTo>
                    <a:pt x="7942" y="7693"/>
                  </a:moveTo>
                  <a:cubicBezTo>
                    <a:pt x="7942" y="7693"/>
                    <a:pt x="7689" y="7693"/>
                    <a:pt x="7740" y="7693"/>
                  </a:cubicBezTo>
                  <a:cubicBezTo>
                    <a:pt x="7740" y="7792"/>
                    <a:pt x="7841" y="7693"/>
                    <a:pt x="7841" y="7792"/>
                  </a:cubicBezTo>
                  <a:cubicBezTo>
                    <a:pt x="7841" y="7890"/>
                    <a:pt x="7638" y="7989"/>
                    <a:pt x="7588" y="7989"/>
                  </a:cubicBezTo>
                  <a:cubicBezTo>
                    <a:pt x="7487" y="7989"/>
                    <a:pt x="7436" y="8186"/>
                    <a:pt x="7335" y="8285"/>
                  </a:cubicBezTo>
                  <a:cubicBezTo>
                    <a:pt x="7335" y="8285"/>
                    <a:pt x="7133" y="8285"/>
                    <a:pt x="7183" y="8384"/>
                  </a:cubicBezTo>
                  <a:cubicBezTo>
                    <a:pt x="7183" y="8482"/>
                    <a:pt x="7335" y="8482"/>
                    <a:pt x="7183" y="8679"/>
                  </a:cubicBezTo>
                  <a:cubicBezTo>
                    <a:pt x="7133" y="8679"/>
                    <a:pt x="6930" y="8679"/>
                    <a:pt x="6930" y="8778"/>
                  </a:cubicBezTo>
                  <a:cubicBezTo>
                    <a:pt x="6880" y="8778"/>
                    <a:pt x="6930" y="8877"/>
                    <a:pt x="6930" y="8877"/>
                  </a:cubicBezTo>
                  <a:cubicBezTo>
                    <a:pt x="6930" y="9074"/>
                    <a:pt x="6829" y="9074"/>
                    <a:pt x="6778" y="9074"/>
                  </a:cubicBezTo>
                  <a:cubicBezTo>
                    <a:pt x="6627" y="9173"/>
                    <a:pt x="6475" y="9173"/>
                    <a:pt x="6323" y="9173"/>
                  </a:cubicBezTo>
                  <a:cubicBezTo>
                    <a:pt x="6323" y="9173"/>
                    <a:pt x="6070" y="8877"/>
                    <a:pt x="6070" y="8877"/>
                  </a:cubicBezTo>
                  <a:cubicBezTo>
                    <a:pt x="6171" y="8778"/>
                    <a:pt x="6323" y="8877"/>
                    <a:pt x="6374" y="8778"/>
                  </a:cubicBezTo>
                  <a:cubicBezTo>
                    <a:pt x="6424" y="8778"/>
                    <a:pt x="6374" y="8581"/>
                    <a:pt x="6424" y="8581"/>
                  </a:cubicBezTo>
                  <a:cubicBezTo>
                    <a:pt x="6475" y="8384"/>
                    <a:pt x="6576" y="8482"/>
                    <a:pt x="6627" y="8384"/>
                  </a:cubicBezTo>
                  <a:cubicBezTo>
                    <a:pt x="6677" y="8384"/>
                    <a:pt x="6576" y="8186"/>
                    <a:pt x="6576" y="8186"/>
                  </a:cubicBezTo>
                  <a:cubicBezTo>
                    <a:pt x="6475" y="8088"/>
                    <a:pt x="6475" y="8088"/>
                    <a:pt x="6475" y="7989"/>
                  </a:cubicBezTo>
                  <a:cubicBezTo>
                    <a:pt x="6475" y="7792"/>
                    <a:pt x="6374" y="7890"/>
                    <a:pt x="6374" y="7792"/>
                  </a:cubicBezTo>
                  <a:cubicBezTo>
                    <a:pt x="6323" y="7693"/>
                    <a:pt x="6475" y="7792"/>
                    <a:pt x="6475" y="7792"/>
                  </a:cubicBezTo>
                  <a:cubicBezTo>
                    <a:pt x="6627" y="7890"/>
                    <a:pt x="6778" y="7989"/>
                    <a:pt x="6880" y="8088"/>
                  </a:cubicBezTo>
                  <a:cubicBezTo>
                    <a:pt x="6981" y="8285"/>
                    <a:pt x="7183" y="8186"/>
                    <a:pt x="7284" y="8088"/>
                  </a:cubicBezTo>
                  <a:cubicBezTo>
                    <a:pt x="7436" y="7989"/>
                    <a:pt x="7487" y="7693"/>
                    <a:pt x="7689" y="7595"/>
                  </a:cubicBezTo>
                  <a:cubicBezTo>
                    <a:pt x="7740" y="7496"/>
                    <a:pt x="7841" y="7496"/>
                    <a:pt x="7942" y="7595"/>
                  </a:cubicBezTo>
                  <a:cubicBezTo>
                    <a:pt x="7942" y="7595"/>
                    <a:pt x="8094" y="7693"/>
                    <a:pt x="8094" y="7693"/>
                  </a:cubicBezTo>
                  <a:cubicBezTo>
                    <a:pt x="8094" y="7693"/>
                    <a:pt x="7993" y="7693"/>
                    <a:pt x="7942" y="7693"/>
                  </a:cubicBezTo>
                  <a:close/>
                  <a:moveTo>
                    <a:pt x="11230" y="16274"/>
                  </a:moveTo>
                  <a:cubicBezTo>
                    <a:pt x="11179" y="16471"/>
                    <a:pt x="11078" y="16077"/>
                    <a:pt x="11078" y="15978"/>
                  </a:cubicBezTo>
                  <a:cubicBezTo>
                    <a:pt x="11078" y="15781"/>
                    <a:pt x="11179" y="15682"/>
                    <a:pt x="11179" y="15485"/>
                  </a:cubicBezTo>
                  <a:cubicBezTo>
                    <a:pt x="11129" y="15386"/>
                    <a:pt x="11078" y="15682"/>
                    <a:pt x="11028" y="15584"/>
                  </a:cubicBezTo>
                  <a:cubicBezTo>
                    <a:pt x="11028" y="15485"/>
                    <a:pt x="11028" y="15189"/>
                    <a:pt x="10926" y="15189"/>
                  </a:cubicBezTo>
                  <a:cubicBezTo>
                    <a:pt x="10926" y="15189"/>
                    <a:pt x="10926" y="15386"/>
                    <a:pt x="10876" y="15386"/>
                  </a:cubicBezTo>
                  <a:cubicBezTo>
                    <a:pt x="10825" y="15288"/>
                    <a:pt x="10825" y="15189"/>
                    <a:pt x="10775" y="15090"/>
                  </a:cubicBezTo>
                  <a:cubicBezTo>
                    <a:pt x="10724" y="14992"/>
                    <a:pt x="10674" y="14893"/>
                    <a:pt x="10623" y="14795"/>
                  </a:cubicBezTo>
                  <a:cubicBezTo>
                    <a:pt x="10572" y="14696"/>
                    <a:pt x="10724" y="14696"/>
                    <a:pt x="10724" y="14597"/>
                  </a:cubicBezTo>
                  <a:cubicBezTo>
                    <a:pt x="10674" y="14499"/>
                    <a:pt x="10572" y="14597"/>
                    <a:pt x="10572" y="14499"/>
                  </a:cubicBezTo>
                  <a:cubicBezTo>
                    <a:pt x="10572" y="14400"/>
                    <a:pt x="10623" y="14104"/>
                    <a:pt x="10623" y="14005"/>
                  </a:cubicBezTo>
                  <a:cubicBezTo>
                    <a:pt x="10724" y="13808"/>
                    <a:pt x="10977" y="14499"/>
                    <a:pt x="10977" y="14597"/>
                  </a:cubicBezTo>
                  <a:cubicBezTo>
                    <a:pt x="11028" y="14795"/>
                    <a:pt x="11078" y="14893"/>
                    <a:pt x="11078" y="15090"/>
                  </a:cubicBezTo>
                  <a:cubicBezTo>
                    <a:pt x="11129" y="15288"/>
                    <a:pt x="11129" y="15189"/>
                    <a:pt x="11179" y="15386"/>
                  </a:cubicBezTo>
                  <a:cubicBezTo>
                    <a:pt x="11179" y="15485"/>
                    <a:pt x="11230" y="15584"/>
                    <a:pt x="11230" y="15682"/>
                  </a:cubicBezTo>
                  <a:cubicBezTo>
                    <a:pt x="11281" y="15879"/>
                    <a:pt x="11230" y="16077"/>
                    <a:pt x="11230" y="16274"/>
                  </a:cubicBezTo>
                  <a:cubicBezTo>
                    <a:pt x="11179" y="16373"/>
                    <a:pt x="11230" y="16175"/>
                    <a:pt x="11230" y="16274"/>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770" name="Shape 770"/>
            <p:cNvSpPr/>
            <p:nvPr/>
          </p:nvSpPr>
          <p:spPr>
            <a:xfrm>
              <a:off x="11544418" y="5206575"/>
              <a:ext cx="68366" cy="61770"/>
            </a:xfrm>
            <a:custGeom>
              <a:avLst/>
              <a:gdLst/>
              <a:ahLst/>
              <a:cxnLst>
                <a:cxn ang="0">
                  <a:pos x="wd2" y="hd2"/>
                </a:cxn>
                <a:cxn ang="5400000">
                  <a:pos x="wd2" y="hd2"/>
                </a:cxn>
                <a:cxn ang="10800000">
                  <a:pos x="wd2" y="hd2"/>
                </a:cxn>
                <a:cxn ang="16200000">
                  <a:pos x="wd2" y="hd2"/>
                </a:cxn>
              </a:cxnLst>
              <a:rect l="0" t="0" r="r" b="b"/>
              <a:pathLst>
                <a:path w="18048" h="17780" extrusionOk="0">
                  <a:moveTo>
                    <a:pt x="15888" y="0"/>
                  </a:moveTo>
                  <a:cubicBezTo>
                    <a:pt x="11568" y="2400"/>
                    <a:pt x="-3552" y="9600"/>
                    <a:pt x="768" y="16800"/>
                  </a:cubicBezTo>
                  <a:cubicBezTo>
                    <a:pt x="5088" y="21600"/>
                    <a:pt x="15888" y="7200"/>
                    <a:pt x="18048" y="7200"/>
                  </a:cubicBezTo>
                  <a:cubicBezTo>
                    <a:pt x="18048" y="4800"/>
                    <a:pt x="15888" y="2400"/>
                    <a:pt x="15888" y="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771" name="Shape 771"/>
            <p:cNvSpPr/>
            <p:nvPr/>
          </p:nvSpPr>
          <p:spPr>
            <a:xfrm>
              <a:off x="11603502" y="5189258"/>
              <a:ext cx="89480" cy="35509"/>
            </a:xfrm>
            <a:custGeom>
              <a:avLst/>
              <a:gdLst/>
              <a:ahLst/>
              <a:cxnLst>
                <a:cxn ang="0">
                  <a:pos x="wd2" y="hd2"/>
                </a:cxn>
                <a:cxn ang="5400000">
                  <a:pos x="wd2" y="hd2"/>
                </a:cxn>
                <a:cxn ang="10800000">
                  <a:pos x="wd2" y="hd2"/>
                </a:cxn>
                <a:cxn ang="16200000">
                  <a:pos x="wd2" y="hd2"/>
                </a:cxn>
              </a:cxnLst>
              <a:rect l="0" t="0" r="r" b="b"/>
              <a:pathLst>
                <a:path w="18649" h="18982" extrusionOk="0">
                  <a:moveTo>
                    <a:pt x="18462" y="0"/>
                  </a:moveTo>
                  <a:cubicBezTo>
                    <a:pt x="20124" y="0"/>
                    <a:pt x="10155" y="0"/>
                    <a:pt x="10155" y="0"/>
                  </a:cubicBezTo>
                  <a:cubicBezTo>
                    <a:pt x="8493" y="0"/>
                    <a:pt x="-1476" y="4320"/>
                    <a:pt x="186" y="8640"/>
                  </a:cubicBezTo>
                  <a:cubicBezTo>
                    <a:pt x="3509" y="21600"/>
                    <a:pt x="1847" y="21600"/>
                    <a:pt x="6832" y="12960"/>
                  </a:cubicBezTo>
                  <a:cubicBezTo>
                    <a:pt x="11816" y="8640"/>
                    <a:pt x="15139" y="8640"/>
                    <a:pt x="18462" y="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772" name="Shape 772"/>
            <p:cNvSpPr/>
            <p:nvPr/>
          </p:nvSpPr>
          <p:spPr>
            <a:xfrm>
              <a:off x="7189028" y="2441663"/>
              <a:ext cx="238806" cy="144310"/>
            </a:xfrm>
            <a:custGeom>
              <a:avLst/>
              <a:gdLst/>
              <a:ahLst/>
              <a:cxnLst>
                <a:cxn ang="0">
                  <a:pos x="wd2" y="hd2"/>
                </a:cxn>
                <a:cxn ang="5400000">
                  <a:pos x="wd2" y="hd2"/>
                </a:cxn>
                <a:cxn ang="10800000">
                  <a:pos x="wd2" y="hd2"/>
                </a:cxn>
                <a:cxn ang="16200000">
                  <a:pos x="wd2" y="hd2"/>
                </a:cxn>
              </a:cxnLst>
              <a:rect l="0" t="0" r="r" b="b"/>
              <a:pathLst>
                <a:path w="20783" h="21600" extrusionOk="0">
                  <a:moveTo>
                    <a:pt x="6968" y="21600"/>
                  </a:moveTo>
                  <a:cubicBezTo>
                    <a:pt x="8361" y="21600"/>
                    <a:pt x="7665" y="17788"/>
                    <a:pt x="9058" y="17788"/>
                  </a:cubicBezTo>
                  <a:cubicBezTo>
                    <a:pt x="10452" y="17788"/>
                    <a:pt x="11148" y="20329"/>
                    <a:pt x="12542" y="20329"/>
                  </a:cubicBezTo>
                  <a:cubicBezTo>
                    <a:pt x="13239" y="20329"/>
                    <a:pt x="13935" y="20329"/>
                    <a:pt x="14632" y="20329"/>
                  </a:cubicBezTo>
                  <a:cubicBezTo>
                    <a:pt x="15329" y="20329"/>
                    <a:pt x="16026" y="19059"/>
                    <a:pt x="16026" y="19059"/>
                  </a:cubicBezTo>
                  <a:cubicBezTo>
                    <a:pt x="18116" y="17788"/>
                    <a:pt x="18813" y="16518"/>
                    <a:pt x="20206" y="13976"/>
                  </a:cubicBezTo>
                  <a:cubicBezTo>
                    <a:pt x="21600" y="11435"/>
                    <a:pt x="20206" y="10165"/>
                    <a:pt x="18813" y="8894"/>
                  </a:cubicBezTo>
                  <a:cubicBezTo>
                    <a:pt x="17419" y="7624"/>
                    <a:pt x="15329" y="3812"/>
                    <a:pt x="14632" y="6353"/>
                  </a:cubicBezTo>
                  <a:cubicBezTo>
                    <a:pt x="13239" y="10165"/>
                    <a:pt x="12542" y="5082"/>
                    <a:pt x="11845" y="3812"/>
                  </a:cubicBezTo>
                  <a:cubicBezTo>
                    <a:pt x="11148" y="2541"/>
                    <a:pt x="9058" y="3812"/>
                    <a:pt x="9058" y="0"/>
                  </a:cubicBezTo>
                  <a:cubicBezTo>
                    <a:pt x="9058" y="1271"/>
                    <a:pt x="8361" y="3812"/>
                    <a:pt x="7665" y="2541"/>
                  </a:cubicBezTo>
                  <a:cubicBezTo>
                    <a:pt x="6271" y="0"/>
                    <a:pt x="6271" y="0"/>
                    <a:pt x="5574" y="2541"/>
                  </a:cubicBezTo>
                  <a:cubicBezTo>
                    <a:pt x="4877" y="3812"/>
                    <a:pt x="0" y="6353"/>
                    <a:pt x="0" y="7624"/>
                  </a:cubicBezTo>
                  <a:cubicBezTo>
                    <a:pt x="0" y="7624"/>
                    <a:pt x="697" y="11435"/>
                    <a:pt x="1394" y="12706"/>
                  </a:cubicBezTo>
                  <a:cubicBezTo>
                    <a:pt x="1394" y="13976"/>
                    <a:pt x="2090" y="15247"/>
                    <a:pt x="2787" y="16518"/>
                  </a:cubicBezTo>
                  <a:cubicBezTo>
                    <a:pt x="4181" y="17788"/>
                    <a:pt x="5574" y="21600"/>
                    <a:pt x="6968" y="2160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773" name="Shape 773"/>
            <p:cNvSpPr/>
            <p:nvPr/>
          </p:nvSpPr>
          <p:spPr>
            <a:xfrm>
              <a:off x="7077206" y="2559994"/>
              <a:ext cx="292811" cy="135650"/>
            </a:xfrm>
            <a:custGeom>
              <a:avLst/>
              <a:gdLst/>
              <a:ahLst/>
              <a:cxnLst>
                <a:cxn ang="0">
                  <a:pos x="wd2" y="hd2"/>
                </a:cxn>
                <a:cxn ang="5400000">
                  <a:pos x="wd2" y="hd2"/>
                </a:cxn>
                <a:cxn ang="10800000">
                  <a:pos x="wd2" y="hd2"/>
                </a:cxn>
                <a:cxn ang="16200000">
                  <a:pos x="wd2" y="hd2"/>
                </a:cxn>
              </a:cxnLst>
              <a:rect l="0" t="0" r="r" b="b"/>
              <a:pathLst>
                <a:path w="21276" h="21600" extrusionOk="0">
                  <a:moveTo>
                    <a:pt x="18681" y="2700"/>
                  </a:moveTo>
                  <a:cubicBezTo>
                    <a:pt x="17514" y="2700"/>
                    <a:pt x="16346" y="0"/>
                    <a:pt x="15762" y="0"/>
                  </a:cubicBezTo>
                  <a:cubicBezTo>
                    <a:pt x="14595" y="0"/>
                    <a:pt x="15178" y="4050"/>
                    <a:pt x="14011" y="4050"/>
                  </a:cubicBezTo>
                  <a:cubicBezTo>
                    <a:pt x="12843" y="4050"/>
                    <a:pt x="12843" y="2700"/>
                    <a:pt x="11676" y="4050"/>
                  </a:cubicBezTo>
                  <a:cubicBezTo>
                    <a:pt x="11676" y="4050"/>
                    <a:pt x="9341" y="8100"/>
                    <a:pt x="9924" y="9450"/>
                  </a:cubicBezTo>
                  <a:cubicBezTo>
                    <a:pt x="9924" y="10800"/>
                    <a:pt x="11092" y="13500"/>
                    <a:pt x="9341" y="12150"/>
                  </a:cubicBezTo>
                  <a:cubicBezTo>
                    <a:pt x="8757" y="12150"/>
                    <a:pt x="8173" y="10800"/>
                    <a:pt x="7589" y="12150"/>
                  </a:cubicBezTo>
                  <a:cubicBezTo>
                    <a:pt x="7005" y="12150"/>
                    <a:pt x="5838" y="13500"/>
                    <a:pt x="5254" y="13500"/>
                  </a:cubicBezTo>
                  <a:cubicBezTo>
                    <a:pt x="4086" y="13500"/>
                    <a:pt x="3503" y="10800"/>
                    <a:pt x="2919" y="14850"/>
                  </a:cubicBezTo>
                  <a:cubicBezTo>
                    <a:pt x="2919" y="14850"/>
                    <a:pt x="584" y="12150"/>
                    <a:pt x="0" y="12150"/>
                  </a:cubicBezTo>
                  <a:cubicBezTo>
                    <a:pt x="0" y="14850"/>
                    <a:pt x="584" y="16200"/>
                    <a:pt x="2335" y="17550"/>
                  </a:cubicBezTo>
                  <a:cubicBezTo>
                    <a:pt x="2919" y="17550"/>
                    <a:pt x="2919" y="17550"/>
                    <a:pt x="3503" y="17550"/>
                  </a:cubicBezTo>
                  <a:cubicBezTo>
                    <a:pt x="4086" y="17550"/>
                    <a:pt x="4086" y="20250"/>
                    <a:pt x="4670" y="18900"/>
                  </a:cubicBezTo>
                  <a:cubicBezTo>
                    <a:pt x="5838" y="17550"/>
                    <a:pt x="5838" y="17550"/>
                    <a:pt x="7005" y="17550"/>
                  </a:cubicBezTo>
                  <a:cubicBezTo>
                    <a:pt x="8173" y="17550"/>
                    <a:pt x="7589" y="18900"/>
                    <a:pt x="8757" y="20250"/>
                  </a:cubicBezTo>
                  <a:cubicBezTo>
                    <a:pt x="9924" y="21600"/>
                    <a:pt x="11676" y="21600"/>
                    <a:pt x="12843" y="21600"/>
                  </a:cubicBezTo>
                  <a:cubicBezTo>
                    <a:pt x="14595" y="21600"/>
                    <a:pt x="15178" y="18900"/>
                    <a:pt x="16930" y="18900"/>
                  </a:cubicBezTo>
                  <a:cubicBezTo>
                    <a:pt x="18097" y="18900"/>
                    <a:pt x="19265" y="17550"/>
                    <a:pt x="19265" y="16200"/>
                  </a:cubicBezTo>
                  <a:cubicBezTo>
                    <a:pt x="19849" y="14850"/>
                    <a:pt x="19849" y="13500"/>
                    <a:pt x="19849" y="12150"/>
                  </a:cubicBezTo>
                  <a:cubicBezTo>
                    <a:pt x="19849" y="9450"/>
                    <a:pt x="20432" y="12150"/>
                    <a:pt x="21016" y="10800"/>
                  </a:cubicBezTo>
                  <a:cubicBezTo>
                    <a:pt x="21600" y="8100"/>
                    <a:pt x="21016" y="4050"/>
                    <a:pt x="21016" y="2700"/>
                  </a:cubicBezTo>
                  <a:cubicBezTo>
                    <a:pt x="19849" y="2700"/>
                    <a:pt x="19265" y="2700"/>
                    <a:pt x="18681" y="270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774" name="Shape 774"/>
            <p:cNvSpPr/>
            <p:nvPr/>
          </p:nvSpPr>
          <p:spPr>
            <a:xfrm>
              <a:off x="6973566" y="2665738"/>
              <a:ext cx="444863" cy="462824"/>
            </a:xfrm>
            <a:custGeom>
              <a:avLst/>
              <a:gdLst/>
              <a:ahLst/>
              <a:cxnLst>
                <a:cxn ang="0">
                  <a:pos x="wd2" y="hd2"/>
                </a:cxn>
                <a:cxn ang="5400000">
                  <a:pos x="wd2" y="hd2"/>
                </a:cxn>
                <a:cxn ang="10800000">
                  <a:pos x="wd2" y="hd2"/>
                </a:cxn>
                <a:cxn ang="16200000">
                  <a:pos x="wd2" y="hd2"/>
                </a:cxn>
              </a:cxnLst>
              <a:rect l="0" t="0" r="r" b="b"/>
              <a:pathLst>
                <a:path w="21097" h="21382" extrusionOk="0">
                  <a:moveTo>
                    <a:pt x="14021" y="3709"/>
                  </a:moveTo>
                  <a:cubicBezTo>
                    <a:pt x="14400" y="3317"/>
                    <a:pt x="15158" y="3709"/>
                    <a:pt x="15537" y="3317"/>
                  </a:cubicBezTo>
                  <a:cubicBezTo>
                    <a:pt x="16295" y="2924"/>
                    <a:pt x="15916" y="2531"/>
                    <a:pt x="16295" y="2138"/>
                  </a:cubicBezTo>
                  <a:cubicBezTo>
                    <a:pt x="16295" y="1746"/>
                    <a:pt x="16674" y="1353"/>
                    <a:pt x="17053" y="1353"/>
                  </a:cubicBezTo>
                  <a:cubicBezTo>
                    <a:pt x="17432" y="960"/>
                    <a:pt x="17053" y="960"/>
                    <a:pt x="17053" y="175"/>
                  </a:cubicBezTo>
                  <a:cubicBezTo>
                    <a:pt x="16674" y="567"/>
                    <a:pt x="16295" y="567"/>
                    <a:pt x="15537" y="567"/>
                  </a:cubicBezTo>
                  <a:cubicBezTo>
                    <a:pt x="14779" y="567"/>
                    <a:pt x="14021" y="1746"/>
                    <a:pt x="13642" y="1353"/>
                  </a:cubicBezTo>
                  <a:cubicBezTo>
                    <a:pt x="12505" y="960"/>
                    <a:pt x="10611" y="1353"/>
                    <a:pt x="10232" y="175"/>
                  </a:cubicBezTo>
                  <a:cubicBezTo>
                    <a:pt x="9853" y="-218"/>
                    <a:pt x="8716" y="175"/>
                    <a:pt x="8337" y="175"/>
                  </a:cubicBezTo>
                  <a:cubicBezTo>
                    <a:pt x="7579" y="960"/>
                    <a:pt x="7579" y="175"/>
                    <a:pt x="7200" y="175"/>
                  </a:cubicBezTo>
                  <a:cubicBezTo>
                    <a:pt x="6821" y="175"/>
                    <a:pt x="6821" y="960"/>
                    <a:pt x="6821" y="960"/>
                  </a:cubicBezTo>
                  <a:cubicBezTo>
                    <a:pt x="6821" y="960"/>
                    <a:pt x="6442" y="1353"/>
                    <a:pt x="6442" y="1353"/>
                  </a:cubicBezTo>
                  <a:cubicBezTo>
                    <a:pt x="6442" y="1746"/>
                    <a:pt x="6063" y="1746"/>
                    <a:pt x="5684" y="1746"/>
                  </a:cubicBezTo>
                  <a:cubicBezTo>
                    <a:pt x="5684" y="1746"/>
                    <a:pt x="5305" y="1746"/>
                    <a:pt x="4926" y="1746"/>
                  </a:cubicBezTo>
                  <a:cubicBezTo>
                    <a:pt x="4926" y="1746"/>
                    <a:pt x="4926" y="1746"/>
                    <a:pt x="4547" y="1353"/>
                  </a:cubicBezTo>
                  <a:cubicBezTo>
                    <a:pt x="4547" y="1353"/>
                    <a:pt x="4168" y="2531"/>
                    <a:pt x="4168" y="2924"/>
                  </a:cubicBezTo>
                  <a:cubicBezTo>
                    <a:pt x="4168" y="3317"/>
                    <a:pt x="3411" y="2138"/>
                    <a:pt x="3411" y="1746"/>
                  </a:cubicBezTo>
                  <a:cubicBezTo>
                    <a:pt x="2653" y="1353"/>
                    <a:pt x="2274" y="2531"/>
                    <a:pt x="1895" y="2531"/>
                  </a:cubicBezTo>
                  <a:cubicBezTo>
                    <a:pt x="1137" y="2531"/>
                    <a:pt x="379" y="2531"/>
                    <a:pt x="0" y="2531"/>
                  </a:cubicBezTo>
                  <a:cubicBezTo>
                    <a:pt x="0" y="2924"/>
                    <a:pt x="379" y="3317"/>
                    <a:pt x="379" y="3709"/>
                  </a:cubicBezTo>
                  <a:cubicBezTo>
                    <a:pt x="379" y="4495"/>
                    <a:pt x="0" y="4495"/>
                    <a:pt x="0" y="5280"/>
                  </a:cubicBezTo>
                  <a:cubicBezTo>
                    <a:pt x="0" y="5673"/>
                    <a:pt x="0" y="6851"/>
                    <a:pt x="758" y="6851"/>
                  </a:cubicBezTo>
                  <a:cubicBezTo>
                    <a:pt x="1137" y="7244"/>
                    <a:pt x="1516" y="6851"/>
                    <a:pt x="1516" y="8029"/>
                  </a:cubicBezTo>
                  <a:cubicBezTo>
                    <a:pt x="2274" y="7637"/>
                    <a:pt x="3789" y="6066"/>
                    <a:pt x="4547" y="6458"/>
                  </a:cubicBezTo>
                  <a:cubicBezTo>
                    <a:pt x="4926" y="6851"/>
                    <a:pt x="5305" y="7244"/>
                    <a:pt x="5684" y="7244"/>
                  </a:cubicBezTo>
                  <a:cubicBezTo>
                    <a:pt x="6063" y="7244"/>
                    <a:pt x="6442" y="8029"/>
                    <a:pt x="6442" y="8422"/>
                  </a:cubicBezTo>
                  <a:cubicBezTo>
                    <a:pt x="6821" y="8815"/>
                    <a:pt x="6821" y="9207"/>
                    <a:pt x="6821" y="9600"/>
                  </a:cubicBezTo>
                  <a:cubicBezTo>
                    <a:pt x="7200" y="9993"/>
                    <a:pt x="7579" y="10386"/>
                    <a:pt x="7958" y="10778"/>
                  </a:cubicBezTo>
                  <a:cubicBezTo>
                    <a:pt x="8716" y="11171"/>
                    <a:pt x="9474" y="11957"/>
                    <a:pt x="10611" y="12742"/>
                  </a:cubicBezTo>
                  <a:cubicBezTo>
                    <a:pt x="11368" y="13527"/>
                    <a:pt x="11747" y="13527"/>
                    <a:pt x="12505" y="13920"/>
                  </a:cubicBezTo>
                  <a:cubicBezTo>
                    <a:pt x="13642" y="14706"/>
                    <a:pt x="14400" y="15884"/>
                    <a:pt x="15916" y="16277"/>
                  </a:cubicBezTo>
                  <a:cubicBezTo>
                    <a:pt x="16674" y="16669"/>
                    <a:pt x="16674" y="17847"/>
                    <a:pt x="17053" y="18633"/>
                  </a:cubicBezTo>
                  <a:cubicBezTo>
                    <a:pt x="17053" y="19418"/>
                    <a:pt x="15916" y="20204"/>
                    <a:pt x="16295" y="21382"/>
                  </a:cubicBezTo>
                  <a:cubicBezTo>
                    <a:pt x="16295" y="20989"/>
                    <a:pt x="18568" y="19026"/>
                    <a:pt x="18568" y="18633"/>
                  </a:cubicBezTo>
                  <a:cubicBezTo>
                    <a:pt x="18947" y="18240"/>
                    <a:pt x="17811" y="17455"/>
                    <a:pt x="17811" y="17455"/>
                  </a:cubicBezTo>
                  <a:cubicBezTo>
                    <a:pt x="17053" y="16669"/>
                    <a:pt x="18568" y="15098"/>
                    <a:pt x="18947" y="15491"/>
                  </a:cubicBezTo>
                  <a:cubicBezTo>
                    <a:pt x="19326" y="15884"/>
                    <a:pt x="19705" y="15884"/>
                    <a:pt x="20084" y="15884"/>
                  </a:cubicBezTo>
                  <a:cubicBezTo>
                    <a:pt x="20463" y="16277"/>
                    <a:pt x="20463" y="16669"/>
                    <a:pt x="20842" y="17062"/>
                  </a:cubicBezTo>
                  <a:cubicBezTo>
                    <a:pt x="21600" y="17062"/>
                    <a:pt x="20463" y="15491"/>
                    <a:pt x="20084" y="15098"/>
                  </a:cubicBezTo>
                  <a:cubicBezTo>
                    <a:pt x="19326" y="14313"/>
                    <a:pt x="17811" y="14313"/>
                    <a:pt x="16674" y="13527"/>
                  </a:cubicBezTo>
                  <a:cubicBezTo>
                    <a:pt x="16295" y="13135"/>
                    <a:pt x="17432" y="12349"/>
                    <a:pt x="16674" y="12349"/>
                  </a:cubicBezTo>
                  <a:cubicBezTo>
                    <a:pt x="16295" y="11957"/>
                    <a:pt x="15537" y="12349"/>
                    <a:pt x="14779" y="11957"/>
                  </a:cubicBezTo>
                  <a:cubicBezTo>
                    <a:pt x="14021" y="11564"/>
                    <a:pt x="13642" y="10778"/>
                    <a:pt x="13263" y="9993"/>
                  </a:cubicBezTo>
                  <a:cubicBezTo>
                    <a:pt x="12884" y="9207"/>
                    <a:pt x="12884" y="8422"/>
                    <a:pt x="12126" y="8029"/>
                  </a:cubicBezTo>
                  <a:cubicBezTo>
                    <a:pt x="11747" y="7637"/>
                    <a:pt x="10232" y="7244"/>
                    <a:pt x="10232" y="6458"/>
                  </a:cubicBezTo>
                  <a:cubicBezTo>
                    <a:pt x="10232" y="6066"/>
                    <a:pt x="10232" y="5673"/>
                    <a:pt x="10232" y="5673"/>
                  </a:cubicBezTo>
                  <a:cubicBezTo>
                    <a:pt x="10611" y="4887"/>
                    <a:pt x="10611" y="4887"/>
                    <a:pt x="10611" y="4495"/>
                  </a:cubicBezTo>
                  <a:cubicBezTo>
                    <a:pt x="10232" y="3317"/>
                    <a:pt x="11368" y="3709"/>
                    <a:pt x="11368" y="3317"/>
                  </a:cubicBezTo>
                  <a:cubicBezTo>
                    <a:pt x="11747" y="2924"/>
                    <a:pt x="12126" y="2924"/>
                    <a:pt x="12126" y="2924"/>
                  </a:cubicBezTo>
                  <a:cubicBezTo>
                    <a:pt x="12884" y="2924"/>
                    <a:pt x="12884" y="3317"/>
                    <a:pt x="12884" y="3709"/>
                  </a:cubicBezTo>
                  <a:cubicBezTo>
                    <a:pt x="13263" y="3709"/>
                    <a:pt x="13642" y="3709"/>
                    <a:pt x="14021" y="3709"/>
                  </a:cubicBezTo>
                  <a:cubicBezTo>
                    <a:pt x="14021" y="3317"/>
                    <a:pt x="13642" y="3709"/>
                    <a:pt x="14021" y="3709"/>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775" name="Shape 775"/>
            <p:cNvSpPr/>
            <p:nvPr/>
          </p:nvSpPr>
          <p:spPr>
            <a:xfrm>
              <a:off x="7242556" y="2686983"/>
              <a:ext cx="211024" cy="213577"/>
            </a:xfrm>
            <a:custGeom>
              <a:avLst/>
              <a:gdLst/>
              <a:ahLst/>
              <a:cxnLst>
                <a:cxn ang="0">
                  <a:pos x="wd2" y="hd2"/>
                </a:cxn>
                <a:cxn ang="5400000">
                  <a:pos x="wd2" y="hd2"/>
                </a:cxn>
                <a:cxn ang="10800000">
                  <a:pos x="wd2" y="hd2"/>
                </a:cxn>
                <a:cxn ang="16200000">
                  <a:pos x="wd2" y="hd2"/>
                </a:cxn>
              </a:cxnLst>
              <a:rect l="0" t="0" r="r" b="b"/>
              <a:pathLst>
                <a:path w="21156" h="21600" extrusionOk="0">
                  <a:moveTo>
                    <a:pt x="9156" y="8640"/>
                  </a:moveTo>
                  <a:cubicBezTo>
                    <a:pt x="11556" y="8640"/>
                    <a:pt x="13956" y="6912"/>
                    <a:pt x="16356" y="7776"/>
                  </a:cubicBezTo>
                  <a:cubicBezTo>
                    <a:pt x="17956" y="7776"/>
                    <a:pt x="19556" y="8640"/>
                    <a:pt x="21156" y="9504"/>
                  </a:cubicBezTo>
                  <a:cubicBezTo>
                    <a:pt x="20356" y="7776"/>
                    <a:pt x="20356" y="6048"/>
                    <a:pt x="19556" y="3456"/>
                  </a:cubicBezTo>
                  <a:cubicBezTo>
                    <a:pt x="17156" y="5184"/>
                    <a:pt x="14756" y="3456"/>
                    <a:pt x="13156" y="2592"/>
                  </a:cubicBezTo>
                  <a:cubicBezTo>
                    <a:pt x="11556" y="1728"/>
                    <a:pt x="10756" y="1728"/>
                    <a:pt x="9956" y="0"/>
                  </a:cubicBezTo>
                  <a:cubicBezTo>
                    <a:pt x="9956" y="0"/>
                    <a:pt x="8356" y="864"/>
                    <a:pt x="8356" y="1728"/>
                  </a:cubicBezTo>
                  <a:cubicBezTo>
                    <a:pt x="6756" y="2592"/>
                    <a:pt x="7556" y="6912"/>
                    <a:pt x="4356" y="6048"/>
                  </a:cubicBezTo>
                  <a:cubicBezTo>
                    <a:pt x="2756" y="5184"/>
                    <a:pt x="1156" y="6048"/>
                    <a:pt x="356" y="6048"/>
                  </a:cubicBezTo>
                  <a:cubicBezTo>
                    <a:pt x="-444" y="6912"/>
                    <a:pt x="356" y="9504"/>
                    <a:pt x="356" y="9504"/>
                  </a:cubicBezTo>
                  <a:cubicBezTo>
                    <a:pt x="356" y="9504"/>
                    <a:pt x="1956" y="8640"/>
                    <a:pt x="1956" y="8640"/>
                  </a:cubicBezTo>
                  <a:cubicBezTo>
                    <a:pt x="2756" y="8640"/>
                    <a:pt x="2756" y="10368"/>
                    <a:pt x="2756" y="11232"/>
                  </a:cubicBezTo>
                  <a:cubicBezTo>
                    <a:pt x="2756" y="9504"/>
                    <a:pt x="3556" y="6912"/>
                    <a:pt x="4356" y="8640"/>
                  </a:cubicBezTo>
                  <a:cubicBezTo>
                    <a:pt x="5156" y="11232"/>
                    <a:pt x="6756" y="12960"/>
                    <a:pt x="8356" y="14688"/>
                  </a:cubicBezTo>
                  <a:cubicBezTo>
                    <a:pt x="10756" y="17280"/>
                    <a:pt x="14756" y="19008"/>
                    <a:pt x="17956" y="21600"/>
                  </a:cubicBezTo>
                  <a:cubicBezTo>
                    <a:pt x="17956" y="19872"/>
                    <a:pt x="17956" y="19872"/>
                    <a:pt x="16356" y="19008"/>
                  </a:cubicBezTo>
                  <a:cubicBezTo>
                    <a:pt x="14756" y="18144"/>
                    <a:pt x="13156" y="17280"/>
                    <a:pt x="12356" y="16416"/>
                  </a:cubicBezTo>
                  <a:cubicBezTo>
                    <a:pt x="10756" y="14688"/>
                    <a:pt x="6756" y="8640"/>
                    <a:pt x="9156" y="864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776" name="Shape 776"/>
            <p:cNvSpPr/>
            <p:nvPr/>
          </p:nvSpPr>
          <p:spPr>
            <a:xfrm>
              <a:off x="6509751" y="2443772"/>
              <a:ext cx="514152" cy="471420"/>
            </a:xfrm>
            <a:custGeom>
              <a:avLst/>
              <a:gdLst/>
              <a:ahLst/>
              <a:cxnLst>
                <a:cxn ang="0">
                  <a:pos x="wd2" y="hd2"/>
                </a:cxn>
                <a:cxn ang="5400000">
                  <a:pos x="wd2" y="hd2"/>
                </a:cxn>
                <a:cxn ang="10800000">
                  <a:pos x="wd2" y="hd2"/>
                </a:cxn>
                <a:cxn ang="16200000">
                  <a:pos x="wd2" y="hd2"/>
                </a:cxn>
              </a:cxnLst>
              <a:rect l="0" t="0" r="r" b="b"/>
              <a:pathLst>
                <a:path w="20989" h="21126" extrusionOk="0">
                  <a:moveTo>
                    <a:pt x="18982" y="11652"/>
                  </a:moveTo>
                  <a:cubicBezTo>
                    <a:pt x="18655" y="10894"/>
                    <a:pt x="17673" y="12410"/>
                    <a:pt x="18000" y="11273"/>
                  </a:cubicBezTo>
                  <a:cubicBezTo>
                    <a:pt x="18000" y="10894"/>
                    <a:pt x="18982" y="9000"/>
                    <a:pt x="19309" y="9000"/>
                  </a:cubicBezTo>
                  <a:cubicBezTo>
                    <a:pt x="19637" y="8621"/>
                    <a:pt x="19964" y="9379"/>
                    <a:pt x="20291" y="8621"/>
                  </a:cubicBezTo>
                  <a:cubicBezTo>
                    <a:pt x="20618" y="7484"/>
                    <a:pt x="20291" y="6726"/>
                    <a:pt x="20946" y="5589"/>
                  </a:cubicBezTo>
                  <a:cubicBezTo>
                    <a:pt x="21273" y="4831"/>
                    <a:pt x="19637" y="4831"/>
                    <a:pt x="19309" y="4831"/>
                  </a:cubicBezTo>
                  <a:cubicBezTo>
                    <a:pt x="18655" y="4831"/>
                    <a:pt x="18328" y="4452"/>
                    <a:pt x="18328" y="4073"/>
                  </a:cubicBezTo>
                  <a:cubicBezTo>
                    <a:pt x="18000" y="4073"/>
                    <a:pt x="17673" y="4073"/>
                    <a:pt x="17673" y="4073"/>
                  </a:cubicBezTo>
                  <a:cubicBezTo>
                    <a:pt x="17018" y="4073"/>
                    <a:pt x="15382" y="3316"/>
                    <a:pt x="15382" y="2558"/>
                  </a:cubicBezTo>
                  <a:cubicBezTo>
                    <a:pt x="15055" y="3694"/>
                    <a:pt x="14073" y="1800"/>
                    <a:pt x="13746" y="1800"/>
                  </a:cubicBezTo>
                  <a:cubicBezTo>
                    <a:pt x="13091" y="1421"/>
                    <a:pt x="12437" y="1042"/>
                    <a:pt x="12109" y="284"/>
                  </a:cubicBezTo>
                  <a:cubicBezTo>
                    <a:pt x="11782" y="-95"/>
                    <a:pt x="11128" y="-95"/>
                    <a:pt x="10800" y="284"/>
                  </a:cubicBezTo>
                  <a:cubicBezTo>
                    <a:pt x="10473" y="663"/>
                    <a:pt x="10146" y="1421"/>
                    <a:pt x="10473" y="1800"/>
                  </a:cubicBezTo>
                  <a:cubicBezTo>
                    <a:pt x="10473" y="2179"/>
                    <a:pt x="9818" y="2558"/>
                    <a:pt x="9491" y="2937"/>
                  </a:cubicBezTo>
                  <a:cubicBezTo>
                    <a:pt x="9164" y="2937"/>
                    <a:pt x="8509" y="2937"/>
                    <a:pt x="8182" y="3694"/>
                  </a:cubicBezTo>
                  <a:cubicBezTo>
                    <a:pt x="8182" y="4073"/>
                    <a:pt x="7855" y="4452"/>
                    <a:pt x="7528" y="4452"/>
                  </a:cubicBezTo>
                  <a:cubicBezTo>
                    <a:pt x="6873" y="4452"/>
                    <a:pt x="6546" y="4452"/>
                    <a:pt x="6218" y="4073"/>
                  </a:cubicBezTo>
                  <a:cubicBezTo>
                    <a:pt x="5564" y="4073"/>
                    <a:pt x="5564" y="3694"/>
                    <a:pt x="4909" y="3694"/>
                  </a:cubicBezTo>
                  <a:cubicBezTo>
                    <a:pt x="4255" y="3316"/>
                    <a:pt x="6218" y="5968"/>
                    <a:pt x="4909" y="5968"/>
                  </a:cubicBezTo>
                  <a:cubicBezTo>
                    <a:pt x="3928" y="5968"/>
                    <a:pt x="3273" y="6347"/>
                    <a:pt x="2618" y="5589"/>
                  </a:cubicBezTo>
                  <a:cubicBezTo>
                    <a:pt x="2291" y="5210"/>
                    <a:pt x="0" y="5968"/>
                    <a:pt x="0" y="6347"/>
                  </a:cubicBezTo>
                  <a:cubicBezTo>
                    <a:pt x="0" y="6726"/>
                    <a:pt x="982" y="6726"/>
                    <a:pt x="328" y="7105"/>
                  </a:cubicBezTo>
                  <a:cubicBezTo>
                    <a:pt x="-327" y="7484"/>
                    <a:pt x="655" y="7863"/>
                    <a:pt x="982" y="7863"/>
                  </a:cubicBezTo>
                  <a:cubicBezTo>
                    <a:pt x="1637" y="8242"/>
                    <a:pt x="4582" y="8621"/>
                    <a:pt x="4582" y="9379"/>
                  </a:cubicBezTo>
                  <a:cubicBezTo>
                    <a:pt x="4582" y="9758"/>
                    <a:pt x="3928" y="9758"/>
                    <a:pt x="4255" y="10516"/>
                  </a:cubicBezTo>
                  <a:cubicBezTo>
                    <a:pt x="4909" y="11273"/>
                    <a:pt x="5237" y="11273"/>
                    <a:pt x="5891" y="11652"/>
                  </a:cubicBezTo>
                  <a:cubicBezTo>
                    <a:pt x="6546" y="12031"/>
                    <a:pt x="5564" y="12789"/>
                    <a:pt x="6218" y="13168"/>
                  </a:cubicBezTo>
                  <a:cubicBezTo>
                    <a:pt x="6218" y="13168"/>
                    <a:pt x="6873" y="14305"/>
                    <a:pt x="6873" y="14305"/>
                  </a:cubicBezTo>
                  <a:cubicBezTo>
                    <a:pt x="6546" y="14684"/>
                    <a:pt x="6218" y="13547"/>
                    <a:pt x="5891" y="13547"/>
                  </a:cubicBezTo>
                  <a:cubicBezTo>
                    <a:pt x="5564" y="13547"/>
                    <a:pt x="5891" y="18094"/>
                    <a:pt x="4909" y="18473"/>
                  </a:cubicBezTo>
                  <a:cubicBezTo>
                    <a:pt x="5891" y="19231"/>
                    <a:pt x="7200" y="20368"/>
                    <a:pt x="8509" y="19989"/>
                  </a:cubicBezTo>
                  <a:cubicBezTo>
                    <a:pt x="8837" y="19989"/>
                    <a:pt x="9164" y="19610"/>
                    <a:pt x="9491" y="19989"/>
                  </a:cubicBezTo>
                  <a:cubicBezTo>
                    <a:pt x="9818" y="19989"/>
                    <a:pt x="10146" y="20368"/>
                    <a:pt x="10473" y="20747"/>
                  </a:cubicBezTo>
                  <a:cubicBezTo>
                    <a:pt x="11128" y="21126"/>
                    <a:pt x="13091" y="21505"/>
                    <a:pt x="12764" y="20368"/>
                  </a:cubicBezTo>
                  <a:cubicBezTo>
                    <a:pt x="12437" y="18473"/>
                    <a:pt x="14073" y="17716"/>
                    <a:pt x="15055" y="18094"/>
                  </a:cubicBezTo>
                  <a:cubicBezTo>
                    <a:pt x="16364" y="18473"/>
                    <a:pt x="17018" y="19610"/>
                    <a:pt x="18328" y="18852"/>
                  </a:cubicBezTo>
                  <a:cubicBezTo>
                    <a:pt x="18982" y="18473"/>
                    <a:pt x="19309" y="18094"/>
                    <a:pt x="19964" y="17716"/>
                  </a:cubicBezTo>
                  <a:cubicBezTo>
                    <a:pt x="19964" y="17716"/>
                    <a:pt x="20618" y="16958"/>
                    <a:pt x="19964" y="16958"/>
                  </a:cubicBezTo>
                  <a:cubicBezTo>
                    <a:pt x="19309" y="16579"/>
                    <a:pt x="18655" y="15063"/>
                    <a:pt x="18982" y="14305"/>
                  </a:cubicBezTo>
                  <a:cubicBezTo>
                    <a:pt x="19637" y="13547"/>
                    <a:pt x="19309" y="13547"/>
                    <a:pt x="18982" y="12789"/>
                  </a:cubicBezTo>
                  <a:cubicBezTo>
                    <a:pt x="18982" y="12410"/>
                    <a:pt x="18982" y="12031"/>
                    <a:pt x="18982" y="11652"/>
                  </a:cubicBezTo>
                  <a:cubicBezTo>
                    <a:pt x="18655" y="11273"/>
                    <a:pt x="18982" y="12031"/>
                    <a:pt x="18982" y="11652"/>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777" name="Shape 777"/>
            <p:cNvSpPr/>
            <p:nvPr/>
          </p:nvSpPr>
          <p:spPr>
            <a:xfrm>
              <a:off x="6946702" y="2633966"/>
              <a:ext cx="171414" cy="95200"/>
            </a:xfrm>
            <a:custGeom>
              <a:avLst/>
              <a:gdLst/>
              <a:ahLst/>
              <a:cxnLst>
                <a:cxn ang="0">
                  <a:pos x="wd2" y="hd2"/>
                </a:cxn>
                <a:cxn ang="5400000">
                  <a:pos x="wd2" y="hd2"/>
                </a:cxn>
                <a:cxn ang="10800000">
                  <a:pos x="wd2" y="hd2"/>
                </a:cxn>
                <a:cxn ang="16200000">
                  <a:pos x="wd2" y="hd2"/>
                </a:cxn>
              </a:cxnLst>
              <a:rect l="0" t="0" r="r" b="b"/>
              <a:pathLst>
                <a:path w="20886" h="16193" extrusionOk="0">
                  <a:moveTo>
                    <a:pt x="15977" y="640"/>
                  </a:moveTo>
                  <a:cubicBezTo>
                    <a:pt x="13031" y="-800"/>
                    <a:pt x="11068" y="640"/>
                    <a:pt x="8122" y="640"/>
                  </a:cubicBezTo>
                  <a:cubicBezTo>
                    <a:pt x="6159" y="640"/>
                    <a:pt x="8122" y="640"/>
                    <a:pt x="7141" y="2080"/>
                  </a:cubicBezTo>
                  <a:cubicBezTo>
                    <a:pt x="6159" y="2080"/>
                    <a:pt x="4195" y="2080"/>
                    <a:pt x="4195" y="2080"/>
                  </a:cubicBezTo>
                  <a:cubicBezTo>
                    <a:pt x="3213" y="2080"/>
                    <a:pt x="2231" y="6400"/>
                    <a:pt x="2231" y="6400"/>
                  </a:cubicBezTo>
                  <a:cubicBezTo>
                    <a:pt x="1250" y="7840"/>
                    <a:pt x="-714" y="13600"/>
                    <a:pt x="268" y="12160"/>
                  </a:cubicBezTo>
                  <a:cubicBezTo>
                    <a:pt x="2231" y="12160"/>
                    <a:pt x="2231" y="10720"/>
                    <a:pt x="3213" y="13600"/>
                  </a:cubicBezTo>
                  <a:cubicBezTo>
                    <a:pt x="3213" y="16480"/>
                    <a:pt x="4195" y="15040"/>
                    <a:pt x="6159" y="15040"/>
                  </a:cubicBezTo>
                  <a:cubicBezTo>
                    <a:pt x="7141" y="15040"/>
                    <a:pt x="9104" y="15040"/>
                    <a:pt x="10086" y="13600"/>
                  </a:cubicBezTo>
                  <a:cubicBezTo>
                    <a:pt x="11068" y="10720"/>
                    <a:pt x="12050" y="12160"/>
                    <a:pt x="12050" y="13600"/>
                  </a:cubicBezTo>
                  <a:cubicBezTo>
                    <a:pt x="14995" y="20800"/>
                    <a:pt x="14013" y="10720"/>
                    <a:pt x="14995" y="10720"/>
                  </a:cubicBezTo>
                  <a:cubicBezTo>
                    <a:pt x="15977" y="10720"/>
                    <a:pt x="15977" y="12160"/>
                    <a:pt x="16959" y="12160"/>
                  </a:cubicBezTo>
                  <a:cubicBezTo>
                    <a:pt x="17941" y="12160"/>
                    <a:pt x="18922" y="12160"/>
                    <a:pt x="19904" y="10720"/>
                  </a:cubicBezTo>
                  <a:cubicBezTo>
                    <a:pt x="20886" y="9280"/>
                    <a:pt x="20886" y="9280"/>
                    <a:pt x="20886" y="6400"/>
                  </a:cubicBezTo>
                  <a:cubicBezTo>
                    <a:pt x="20886" y="6400"/>
                    <a:pt x="17941" y="4960"/>
                    <a:pt x="16959" y="4960"/>
                  </a:cubicBezTo>
                  <a:cubicBezTo>
                    <a:pt x="15977" y="3520"/>
                    <a:pt x="15977" y="2080"/>
                    <a:pt x="15977" y="64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778" name="Shape 778"/>
            <p:cNvSpPr/>
            <p:nvPr/>
          </p:nvSpPr>
          <p:spPr>
            <a:xfrm>
              <a:off x="6804550" y="2424346"/>
              <a:ext cx="146375" cy="109673"/>
            </a:xfrm>
            <a:custGeom>
              <a:avLst/>
              <a:gdLst/>
              <a:ahLst/>
              <a:cxnLst>
                <a:cxn ang="0">
                  <a:pos x="wd2" y="hd2"/>
                </a:cxn>
                <a:cxn ang="5400000">
                  <a:pos x="wd2" y="hd2"/>
                </a:cxn>
                <a:cxn ang="10800000">
                  <a:pos x="wd2" y="hd2"/>
                </a:cxn>
                <a:cxn ang="16200000">
                  <a:pos x="wd2" y="hd2"/>
                </a:cxn>
              </a:cxnLst>
              <a:rect l="0" t="0" r="r" b="b"/>
              <a:pathLst>
                <a:path w="19004" h="21600" extrusionOk="0">
                  <a:moveTo>
                    <a:pt x="17763" y="14954"/>
                  </a:moveTo>
                  <a:cubicBezTo>
                    <a:pt x="16734" y="14954"/>
                    <a:pt x="19820" y="11631"/>
                    <a:pt x="18791" y="9969"/>
                  </a:cubicBezTo>
                  <a:cubicBezTo>
                    <a:pt x="18791" y="8308"/>
                    <a:pt x="17763" y="4985"/>
                    <a:pt x="16734" y="4985"/>
                  </a:cubicBezTo>
                  <a:cubicBezTo>
                    <a:pt x="15706" y="3323"/>
                    <a:pt x="13649" y="0"/>
                    <a:pt x="11591" y="0"/>
                  </a:cubicBezTo>
                  <a:cubicBezTo>
                    <a:pt x="9534" y="0"/>
                    <a:pt x="8506" y="1662"/>
                    <a:pt x="6449" y="1662"/>
                  </a:cubicBezTo>
                  <a:cubicBezTo>
                    <a:pt x="4391" y="1662"/>
                    <a:pt x="3363" y="0"/>
                    <a:pt x="1306" y="1662"/>
                  </a:cubicBezTo>
                  <a:cubicBezTo>
                    <a:pt x="-1780" y="4985"/>
                    <a:pt x="1306" y="8308"/>
                    <a:pt x="3363" y="9969"/>
                  </a:cubicBezTo>
                  <a:cubicBezTo>
                    <a:pt x="5420" y="11631"/>
                    <a:pt x="6449" y="11631"/>
                    <a:pt x="8506" y="14954"/>
                  </a:cubicBezTo>
                  <a:cubicBezTo>
                    <a:pt x="8506" y="16615"/>
                    <a:pt x="10563" y="16615"/>
                    <a:pt x="10563" y="14954"/>
                  </a:cubicBezTo>
                  <a:cubicBezTo>
                    <a:pt x="10563" y="16615"/>
                    <a:pt x="15706" y="21600"/>
                    <a:pt x="16734" y="21600"/>
                  </a:cubicBezTo>
                  <a:cubicBezTo>
                    <a:pt x="16734" y="18277"/>
                    <a:pt x="16734" y="16615"/>
                    <a:pt x="17763" y="14954"/>
                  </a:cubicBezTo>
                  <a:cubicBezTo>
                    <a:pt x="17763" y="14954"/>
                    <a:pt x="15706" y="16615"/>
                    <a:pt x="17763" y="14954"/>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779" name="Shape 779"/>
            <p:cNvSpPr/>
            <p:nvPr/>
          </p:nvSpPr>
          <p:spPr>
            <a:xfrm>
              <a:off x="6934703" y="2502272"/>
              <a:ext cx="22503" cy="31750"/>
            </a:xfrm>
            <a:custGeom>
              <a:avLst/>
              <a:gdLst/>
              <a:ahLst/>
              <a:cxnLst>
                <a:cxn ang="0">
                  <a:pos x="wd2" y="hd2"/>
                </a:cxn>
                <a:cxn ang="5400000">
                  <a:pos x="wd2" y="hd2"/>
                </a:cxn>
                <a:cxn ang="10800000">
                  <a:pos x="wd2" y="hd2"/>
                </a:cxn>
                <a:cxn ang="16200000">
                  <a:pos x="wd2" y="hd2"/>
                </a:cxn>
              </a:cxnLst>
              <a:rect l="0" t="0" r="r" b="b"/>
              <a:pathLst>
                <a:path w="16200" h="21600" extrusionOk="0">
                  <a:moveTo>
                    <a:pt x="5400" y="0"/>
                  </a:moveTo>
                  <a:cubicBezTo>
                    <a:pt x="0" y="0"/>
                    <a:pt x="0" y="10800"/>
                    <a:pt x="0" y="16200"/>
                  </a:cubicBezTo>
                  <a:cubicBezTo>
                    <a:pt x="0" y="21600"/>
                    <a:pt x="10800" y="21600"/>
                    <a:pt x="16200" y="21600"/>
                  </a:cubicBezTo>
                  <a:cubicBezTo>
                    <a:pt x="16200" y="10800"/>
                    <a:pt x="16200" y="5400"/>
                    <a:pt x="5400" y="0"/>
                  </a:cubicBezTo>
                  <a:cubicBezTo>
                    <a:pt x="-5400" y="5400"/>
                    <a:pt x="10800" y="5400"/>
                    <a:pt x="5400" y="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780" name="Shape 780"/>
            <p:cNvSpPr/>
            <p:nvPr/>
          </p:nvSpPr>
          <p:spPr>
            <a:xfrm>
              <a:off x="6829018" y="2306015"/>
              <a:ext cx="160918" cy="152969"/>
            </a:xfrm>
            <a:custGeom>
              <a:avLst/>
              <a:gdLst/>
              <a:ahLst/>
              <a:cxnLst>
                <a:cxn ang="0">
                  <a:pos x="wd2" y="hd2"/>
                </a:cxn>
                <a:cxn ang="5400000">
                  <a:pos x="wd2" y="hd2"/>
                </a:cxn>
                <a:cxn ang="10800000">
                  <a:pos x="wd2" y="hd2"/>
                </a:cxn>
                <a:cxn ang="16200000">
                  <a:pos x="wd2" y="hd2"/>
                </a:cxn>
              </a:cxnLst>
              <a:rect l="0" t="0" r="r" b="b"/>
              <a:pathLst>
                <a:path w="21600" h="21600" extrusionOk="0">
                  <a:moveTo>
                    <a:pt x="5400" y="16800"/>
                  </a:moveTo>
                  <a:cubicBezTo>
                    <a:pt x="7560" y="14400"/>
                    <a:pt x="14040" y="19200"/>
                    <a:pt x="15120" y="21600"/>
                  </a:cubicBezTo>
                  <a:cubicBezTo>
                    <a:pt x="16200" y="19200"/>
                    <a:pt x="16200" y="16800"/>
                    <a:pt x="15120" y="15600"/>
                  </a:cubicBezTo>
                  <a:cubicBezTo>
                    <a:pt x="14040" y="10800"/>
                    <a:pt x="16200" y="13200"/>
                    <a:pt x="18360" y="13200"/>
                  </a:cubicBezTo>
                  <a:cubicBezTo>
                    <a:pt x="20520" y="12000"/>
                    <a:pt x="20520" y="9600"/>
                    <a:pt x="19440" y="7200"/>
                  </a:cubicBezTo>
                  <a:cubicBezTo>
                    <a:pt x="19440" y="7200"/>
                    <a:pt x="21600" y="6000"/>
                    <a:pt x="21600" y="6000"/>
                  </a:cubicBezTo>
                  <a:cubicBezTo>
                    <a:pt x="21600" y="3600"/>
                    <a:pt x="21600" y="2400"/>
                    <a:pt x="20520" y="0"/>
                  </a:cubicBezTo>
                  <a:cubicBezTo>
                    <a:pt x="20520" y="0"/>
                    <a:pt x="16200" y="1200"/>
                    <a:pt x="16200" y="1200"/>
                  </a:cubicBezTo>
                  <a:cubicBezTo>
                    <a:pt x="14040" y="1200"/>
                    <a:pt x="12960" y="1200"/>
                    <a:pt x="10800" y="3600"/>
                  </a:cubicBezTo>
                  <a:cubicBezTo>
                    <a:pt x="10800" y="3600"/>
                    <a:pt x="14040" y="6000"/>
                    <a:pt x="12960" y="7200"/>
                  </a:cubicBezTo>
                  <a:cubicBezTo>
                    <a:pt x="10800" y="9600"/>
                    <a:pt x="9720" y="4800"/>
                    <a:pt x="10800" y="4800"/>
                  </a:cubicBezTo>
                  <a:cubicBezTo>
                    <a:pt x="10800" y="4800"/>
                    <a:pt x="7560" y="6000"/>
                    <a:pt x="7560" y="7200"/>
                  </a:cubicBezTo>
                  <a:cubicBezTo>
                    <a:pt x="7560" y="8400"/>
                    <a:pt x="6480" y="8400"/>
                    <a:pt x="5400" y="9600"/>
                  </a:cubicBezTo>
                  <a:cubicBezTo>
                    <a:pt x="5400" y="10800"/>
                    <a:pt x="3240" y="14400"/>
                    <a:pt x="5400" y="14400"/>
                  </a:cubicBezTo>
                  <a:cubicBezTo>
                    <a:pt x="5400" y="14400"/>
                    <a:pt x="4320" y="14400"/>
                    <a:pt x="3240" y="14400"/>
                  </a:cubicBezTo>
                  <a:cubicBezTo>
                    <a:pt x="3240" y="14400"/>
                    <a:pt x="4320" y="14400"/>
                    <a:pt x="4320" y="14400"/>
                  </a:cubicBezTo>
                  <a:cubicBezTo>
                    <a:pt x="4320" y="14400"/>
                    <a:pt x="3240" y="14400"/>
                    <a:pt x="3240" y="14400"/>
                  </a:cubicBezTo>
                  <a:cubicBezTo>
                    <a:pt x="2160" y="15600"/>
                    <a:pt x="4320" y="16800"/>
                    <a:pt x="4320" y="16800"/>
                  </a:cubicBezTo>
                  <a:cubicBezTo>
                    <a:pt x="4320" y="15600"/>
                    <a:pt x="2160" y="15600"/>
                    <a:pt x="2160" y="15600"/>
                  </a:cubicBezTo>
                  <a:cubicBezTo>
                    <a:pt x="2160" y="15600"/>
                    <a:pt x="3240" y="16800"/>
                    <a:pt x="3240" y="16800"/>
                  </a:cubicBezTo>
                  <a:cubicBezTo>
                    <a:pt x="3240" y="16800"/>
                    <a:pt x="2160" y="15600"/>
                    <a:pt x="1080" y="16800"/>
                  </a:cubicBezTo>
                  <a:cubicBezTo>
                    <a:pt x="1080" y="16800"/>
                    <a:pt x="2160" y="18000"/>
                    <a:pt x="2160" y="18000"/>
                  </a:cubicBezTo>
                  <a:cubicBezTo>
                    <a:pt x="2160" y="16800"/>
                    <a:pt x="1080" y="16800"/>
                    <a:pt x="0" y="18000"/>
                  </a:cubicBezTo>
                  <a:cubicBezTo>
                    <a:pt x="1080" y="18000"/>
                    <a:pt x="4320" y="19200"/>
                    <a:pt x="5400" y="16800"/>
                  </a:cubicBezTo>
                  <a:cubicBezTo>
                    <a:pt x="5400" y="16800"/>
                    <a:pt x="5400" y="18000"/>
                    <a:pt x="5400" y="1680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781" name="Shape 781"/>
            <p:cNvSpPr/>
            <p:nvPr/>
          </p:nvSpPr>
          <p:spPr>
            <a:xfrm>
              <a:off x="7022657" y="2056777"/>
              <a:ext cx="120004" cy="176466"/>
            </a:xfrm>
            <a:custGeom>
              <a:avLst/>
              <a:gdLst/>
              <a:ahLst/>
              <a:cxnLst>
                <a:cxn ang="0">
                  <a:pos x="wd2" y="hd2"/>
                </a:cxn>
                <a:cxn ang="5400000">
                  <a:pos x="wd2" y="hd2"/>
                </a:cxn>
                <a:cxn ang="10800000">
                  <a:pos x="wd2" y="hd2"/>
                </a:cxn>
                <a:cxn ang="16200000">
                  <a:pos x="wd2" y="hd2"/>
                </a:cxn>
              </a:cxnLst>
              <a:rect l="0" t="0" r="r" b="b"/>
              <a:pathLst>
                <a:path w="21600" h="20318" extrusionOk="0">
                  <a:moveTo>
                    <a:pt x="14400" y="20072"/>
                  </a:moveTo>
                  <a:cubicBezTo>
                    <a:pt x="14400" y="19090"/>
                    <a:pt x="8640" y="17127"/>
                    <a:pt x="11520" y="16145"/>
                  </a:cubicBezTo>
                  <a:cubicBezTo>
                    <a:pt x="12960" y="15163"/>
                    <a:pt x="12960" y="12218"/>
                    <a:pt x="15840" y="11236"/>
                  </a:cubicBezTo>
                  <a:cubicBezTo>
                    <a:pt x="15840" y="11236"/>
                    <a:pt x="15840" y="12218"/>
                    <a:pt x="15840" y="12218"/>
                  </a:cubicBezTo>
                  <a:cubicBezTo>
                    <a:pt x="17280" y="12218"/>
                    <a:pt x="21600" y="10254"/>
                    <a:pt x="21600" y="9272"/>
                  </a:cubicBezTo>
                  <a:cubicBezTo>
                    <a:pt x="21600" y="8290"/>
                    <a:pt x="15840" y="8290"/>
                    <a:pt x="15840" y="6327"/>
                  </a:cubicBezTo>
                  <a:cubicBezTo>
                    <a:pt x="15840" y="5345"/>
                    <a:pt x="14400" y="5345"/>
                    <a:pt x="14400" y="4363"/>
                  </a:cubicBezTo>
                  <a:cubicBezTo>
                    <a:pt x="14400" y="3381"/>
                    <a:pt x="17280" y="4363"/>
                    <a:pt x="17280" y="3381"/>
                  </a:cubicBezTo>
                  <a:cubicBezTo>
                    <a:pt x="17280" y="2399"/>
                    <a:pt x="17280" y="1418"/>
                    <a:pt x="17280" y="436"/>
                  </a:cubicBezTo>
                  <a:cubicBezTo>
                    <a:pt x="17280" y="-546"/>
                    <a:pt x="17280" y="436"/>
                    <a:pt x="15840" y="436"/>
                  </a:cubicBezTo>
                  <a:cubicBezTo>
                    <a:pt x="11520" y="436"/>
                    <a:pt x="12960" y="1418"/>
                    <a:pt x="10080" y="3381"/>
                  </a:cubicBezTo>
                  <a:cubicBezTo>
                    <a:pt x="8640" y="4363"/>
                    <a:pt x="4320" y="2399"/>
                    <a:pt x="2880" y="4363"/>
                  </a:cubicBezTo>
                  <a:cubicBezTo>
                    <a:pt x="0" y="6327"/>
                    <a:pt x="4320" y="6327"/>
                    <a:pt x="5760" y="5345"/>
                  </a:cubicBezTo>
                  <a:cubicBezTo>
                    <a:pt x="7200" y="4363"/>
                    <a:pt x="10080" y="5345"/>
                    <a:pt x="8640" y="7309"/>
                  </a:cubicBezTo>
                  <a:cubicBezTo>
                    <a:pt x="8640" y="6327"/>
                    <a:pt x="5760" y="5345"/>
                    <a:pt x="5760" y="7309"/>
                  </a:cubicBezTo>
                  <a:cubicBezTo>
                    <a:pt x="4320" y="7309"/>
                    <a:pt x="2880" y="8290"/>
                    <a:pt x="2880" y="7309"/>
                  </a:cubicBezTo>
                  <a:cubicBezTo>
                    <a:pt x="2880" y="8290"/>
                    <a:pt x="0" y="6327"/>
                    <a:pt x="0" y="8290"/>
                  </a:cubicBezTo>
                  <a:cubicBezTo>
                    <a:pt x="0" y="10254"/>
                    <a:pt x="0" y="11236"/>
                    <a:pt x="0" y="13199"/>
                  </a:cubicBezTo>
                  <a:cubicBezTo>
                    <a:pt x="1440" y="14181"/>
                    <a:pt x="2880" y="14181"/>
                    <a:pt x="2880" y="15163"/>
                  </a:cubicBezTo>
                  <a:cubicBezTo>
                    <a:pt x="4320" y="17127"/>
                    <a:pt x="1440" y="18109"/>
                    <a:pt x="2880" y="19090"/>
                  </a:cubicBezTo>
                  <a:cubicBezTo>
                    <a:pt x="5760" y="21054"/>
                    <a:pt x="11520" y="20072"/>
                    <a:pt x="14400" y="20072"/>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782" name="Shape 782"/>
            <p:cNvSpPr/>
            <p:nvPr/>
          </p:nvSpPr>
          <p:spPr>
            <a:xfrm>
              <a:off x="6941672" y="2222320"/>
              <a:ext cx="349011" cy="431991"/>
            </a:xfrm>
            <a:custGeom>
              <a:avLst/>
              <a:gdLst/>
              <a:ahLst/>
              <a:cxnLst>
                <a:cxn ang="0">
                  <a:pos x="wd2" y="hd2"/>
                </a:cxn>
                <a:cxn ang="5400000">
                  <a:pos x="wd2" y="hd2"/>
                </a:cxn>
                <a:cxn ang="10800000">
                  <a:pos x="wd2" y="hd2"/>
                </a:cxn>
                <a:cxn ang="16200000">
                  <a:pos x="wd2" y="hd2"/>
                </a:cxn>
              </a:cxnLst>
              <a:rect l="0" t="0" r="r" b="b"/>
              <a:pathLst>
                <a:path w="21099" h="21270" extrusionOk="0">
                  <a:moveTo>
                    <a:pt x="20739" y="9969"/>
                  </a:moveTo>
                  <a:cubicBezTo>
                    <a:pt x="20259" y="9138"/>
                    <a:pt x="20259" y="8308"/>
                    <a:pt x="20259" y="7477"/>
                  </a:cubicBezTo>
                  <a:cubicBezTo>
                    <a:pt x="19779" y="6646"/>
                    <a:pt x="19299" y="6231"/>
                    <a:pt x="19779" y="4985"/>
                  </a:cubicBezTo>
                  <a:cubicBezTo>
                    <a:pt x="20259" y="4154"/>
                    <a:pt x="19779" y="3323"/>
                    <a:pt x="19299" y="2908"/>
                  </a:cubicBezTo>
                  <a:cubicBezTo>
                    <a:pt x="18819" y="2492"/>
                    <a:pt x="17859" y="2077"/>
                    <a:pt x="17859" y="1662"/>
                  </a:cubicBezTo>
                  <a:cubicBezTo>
                    <a:pt x="17859" y="1662"/>
                    <a:pt x="18339" y="1246"/>
                    <a:pt x="17859" y="831"/>
                  </a:cubicBezTo>
                  <a:cubicBezTo>
                    <a:pt x="17379" y="831"/>
                    <a:pt x="17379" y="2077"/>
                    <a:pt x="17379" y="2077"/>
                  </a:cubicBezTo>
                  <a:cubicBezTo>
                    <a:pt x="16419" y="2077"/>
                    <a:pt x="16419" y="1662"/>
                    <a:pt x="15459" y="1662"/>
                  </a:cubicBezTo>
                  <a:cubicBezTo>
                    <a:pt x="14499" y="2077"/>
                    <a:pt x="13059" y="2908"/>
                    <a:pt x="11619" y="2908"/>
                  </a:cubicBezTo>
                  <a:cubicBezTo>
                    <a:pt x="11139" y="2492"/>
                    <a:pt x="12099" y="2077"/>
                    <a:pt x="12099" y="1662"/>
                  </a:cubicBezTo>
                  <a:cubicBezTo>
                    <a:pt x="11139" y="1662"/>
                    <a:pt x="10659" y="2077"/>
                    <a:pt x="9699" y="1662"/>
                  </a:cubicBezTo>
                  <a:cubicBezTo>
                    <a:pt x="9219" y="1246"/>
                    <a:pt x="10659" y="415"/>
                    <a:pt x="9219" y="415"/>
                  </a:cubicBezTo>
                  <a:cubicBezTo>
                    <a:pt x="8259" y="415"/>
                    <a:pt x="7299" y="415"/>
                    <a:pt x="5859" y="0"/>
                  </a:cubicBezTo>
                  <a:cubicBezTo>
                    <a:pt x="6339" y="415"/>
                    <a:pt x="6819" y="415"/>
                    <a:pt x="6819" y="1246"/>
                  </a:cubicBezTo>
                  <a:cubicBezTo>
                    <a:pt x="6339" y="1662"/>
                    <a:pt x="6339" y="1662"/>
                    <a:pt x="6819" y="2492"/>
                  </a:cubicBezTo>
                  <a:cubicBezTo>
                    <a:pt x="6819" y="3323"/>
                    <a:pt x="6819" y="2908"/>
                    <a:pt x="7779" y="2908"/>
                  </a:cubicBezTo>
                  <a:cubicBezTo>
                    <a:pt x="8259" y="2908"/>
                    <a:pt x="8739" y="3323"/>
                    <a:pt x="9219" y="3738"/>
                  </a:cubicBezTo>
                  <a:cubicBezTo>
                    <a:pt x="8739" y="3323"/>
                    <a:pt x="7299" y="3323"/>
                    <a:pt x="6819" y="3323"/>
                  </a:cubicBezTo>
                  <a:cubicBezTo>
                    <a:pt x="6819" y="3323"/>
                    <a:pt x="6339" y="3323"/>
                    <a:pt x="6339" y="3323"/>
                  </a:cubicBezTo>
                  <a:cubicBezTo>
                    <a:pt x="5859" y="3738"/>
                    <a:pt x="6339" y="4154"/>
                    <a:pt x="5859" y="4154"/>
                  </a:cubicBezTo>
                  <a:cubicBezTo>
                    <a:pt x="4899" y="4569"/>
                    <a:pt x="2979" y="2492"/>
                    <a:pt x="2499" y="4154"/>
                  </a:cubicBezTo>
                  <a:cubicBezTo>
                    <a:pt x="2979" y="4985"/>
                    <a:pt x="3459" y="5815"/>
                    <a:pt x="2499" y="6231"/>
                  </a:cubicBezTo>
                  <a:cubicBezTo>
                    <a:pt x="2019" y="7062"/>
                    <a:pt x="2019" y="6231"/>
                    <a:pt x="2499" y="7062"/>
                  </a:cubicBezTo>
                  <a:cubicBezTo>
                    <a:pt x="2499" y="9138"/>
                    <a:pt x="-381" y="8308"/>
                    <a:pt x="99" y="9138"/>
                  </a:cubicBezTo>
                  <a:cubicBezTo>
                    <a:pt x="99" y="9554"/>
                    <a:pt x="579" y="9969"/>
                    <a:pt x="579" y="10800"/>
                  </a:cubicBezTo>
                  <a:cubicBezTo>
                    <a:pt x="579" y="11631"/>
                    <a:pt x="99" y="11631"/>
                    <a:pt x="579" y="12462"/>
                  </a:cubicBezTo>
                  <a:cubicBezTo>
                    <a:pt x="1059" y="12877"/>
                    <a:pt x="-381" y="13708"/>
                    <a:pt x="99" y="13708"/>
                  </a:cubicBezTo>
                  <a:cubicBezTo>
                    <a:pt x="1059" y="14123"/>
                    <a:pt x="579" y="14954"/>
                    <a:pt x="1059" y="15369"/>
                  </a:cubicBezTo>
                  <a:cubicBezTo>
                    <a:pt x="1539" y="16615"/>
                    <a:pt x="3459" y="16200"/>
                    <a:pt x="4899" y="16615"/>
                  </a:cubicBezTo>
                  <a:cubicBezTo>
                    <a:pt x="4899" y="16615"/>
                    <a:pt x="3939" y="19938"/>
                    <a:pt x="3939" y="20354"/>
                  </a:cubicBezTo>
                  <a:cubicBezTo>
                    <a:pt x="5859" y="20354"/>
                    <a:pt x="6819" y="19938"/>
                    <a:pt x="8739" y="20354"/>
                  </a:cubicBezTo>
                  <a:cubicBezTo>
                    <a:pt x="8739" y="20354"/>
                    <a:pt x="10659" y="21600"/>
                    <a:pt x="10659" y="21185"/>
                  </a:cubicBezTo>
                  <a:cubicBezTo>
                    <a:pt x="11139" y="20354"/>
                    <a:pt x="11619" y="20354"/>
                    <a:pt x="12099" y="20769"/>
                  </a:cubicBezTo>
                  <a:cubicBezTo>
                    <a:pt x="12579" y="21185"/>
                    <a:pt x="14979" y="19938"/>
                    <a:pt x="15459" y="20354"/>
                  </a:cubicBezTo>
                  <a:cubicBezTo>
                    <a:pt x="15459" y="20354"/>
                    <a:pt x="17379" y="20769"/>
                    <a:pt x="16899" y="20354"/>
                  </a:cubicBezTo>
                  <a:cubicBezTo>
                    <a:pt x="16419" y="19108"/>
                    <a:pt x="15939" y="19108"/>
                    <a:pt x="16899" y="18692"/>
                  </a:cubicBezTo>
                  <a:cubicBezTo>
                    <a:pt x="17859" y="17862"/>
                    <a:pt x="17859" y="17862"/>
                    <a:pt x="18819" y="17862"/>
                  </a:cubicBezTo>
                  <a:cubicBezTo>
                    <a:pt x="19299" y="17446"/>
                    <a:pt x="16899" y="15785"/>
                    <a:pt x="16419" y="15369"/>
                  </a:cubicBezTo>
                  <a:cubicBezTo>
                    <a:pt x="15939" y="15369"/>
                    <a:pt x="14499" y="13292"/>
                    <a:pt x="14979" y="12877"/>
                  </a:cubicBezTo>
                  <a:cubicBezTo>
                    <a:pt x="16899" y="12462"/>
                    <a:pt x="17859" y="12046"/>
                    <a:pt x="19299" y="10800"/>
                  </a:cubicBezTo>
                  <a:cubicBezTo>
                    <a:pt x="19779" y="10385"/>
                    <a:pt x="20259" y="12046"/>
                    <a:pt x="20739" y="11631"/>
                  </a:cubicBezTo>
                  <a:cubicBezTo>
                    <a:pt x="21219" y="11215"/>
                    <a:pt x="21219" y="10385"/>
                    <a:pt x="20739" y="9969"/>
                  </a:cubicBezTo>
                  <a:cubicBezTo>
                    <a:pt x="20739" y="9554"/>
                    <a:pt x="20739" y="9969"/>
                    <a:pt x="20739" y="9969"/>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783" name="Shape 783"/>
            <p:cNvSpPr/>
            <p:nvPr/>
          </p:nvSpPr>
          <p:spPr>
            <a:xfrm>
              <a:off x="7565401" y="2365448"/>
              <a:ext cx="705463" cy="429974"/>
            </a:xfrm>
            <a:custGeom>
              <a:avLst/>
              <a:gdLst/>
              <a:ahLst/>
              <a:cxnLst>
                <a:cxn ang="0">
                  <a:pos x="wd2" y="hd2"/>
                </a:cxn>
                <a:cxn ang="5400000">
                  <a:pos x="wd2" y="hd2"/>
                </a:cxn>
                <a:cxn ang="10800000">
                  <a:pos x="wd2" y="hd2"/>
                </a:cxn>
                <a:cxn ang="16200000">
                  <a:pos x="wd2" y="hd2"/>
                </a:cxn>
              </a:cxnLst>
              <a:rect l="0" t="0" r="r" b="b"/>
              <a:pathLst>
                <a:path w="21407" h="20761" extrusionOk="0">
                  <a:moveTo>
                    <a:pt x="0" y="10643"/>
                  </a:moveTo>
                  <a:cubicBezTo>
                    <a:pt x="0" y="11865"/>
                    <a:pt x="1699" y="11865"/>
                    <a:pt x="2184" y="11865"/>
                  </a:cubicBezTo>
                  <a:cubicBezTo>
                    <a:pt x="2670" y="11865"/>
                    <a:pt x="3155" y="12681"/>
                    <a:pt x="3883" y="12273"/>
                  </a:cubicBezTo>
                  <a:cubicBezTo>
                    <a:pt x="4126" y="11458"/>
                    <a:pt x="4854" y="11050"/>
                    <a:pt x="5339" y="11050"/>
                  </a:cubicBezTo>
                  <a:cubicBezTo>
                    <a:pt x="6067" y="10235"/>
                    <a:pt x="7524" y="11050"/>
                    <a:pt x="8009" y="11865"/>
                  </a:cubicBezTo>
                  <a:cubicBezTo>
                    <a:pt x="8737" y="13496"/>
                    <a:pt x="8980" y="15126"/>
                    <a:pt x="9708" y="16348"/>
                  </a:cubicBezTo>
                  <a:cubicBezTo>
                    <a:pt x="10193" y="15941"/>
                    <a:pt x="10193" y="15533"/>
                    <a:pt x="10679" y="15126"/>
                  </a:cubicBezTo>
                  <a:cubicBezTo>
                    <a:pt x="11164" y="15126"/>
                    <a:pt x="11164" y="15941"/>
                    <a:pt x="11407" y="16348"/>
                  </a:cubicBezTo>
                  <a:cubicBezTo>
                    <a:pt x="11649" y="16756"/>
                    <a:pt x="13834" y="17164"/>
                    <a:pt x="13834" y="16756"/>
                  </a:cubicBezTo>
                  <a:cubicBezTo>
                    <a:pt x="13834" y="17164"/>
                    <a:pt x="12378" y="17979"/>
                    <a:pt x="12378" y="18386"/>
                  </a:cubicBezTo>
                  <a:cubicBezTo>
                    <a:pt x="12620" y="18794"/>
                    <a:pt x="13591" y="18386"/>
                    <a:pt x="13348" y="19609"/>
                  </a:cubicBezTo>
                  <a:cubicBezTo>
                    <a:pt x="13106" y="20424"/>
                    <a:pt x="13834" y="21239"/>
                    <a:pt x="14319" y="20424"/>
                  </a:cubicBezTo>
                  <a:cubicBezTo>
                    <a:pt x="14804" y="20016"/>
                    <a:pt x="15533" y="19201"/>
                    <a:pt x="16261" y="19201"/>
                  </a:cubicBezTo>
                  <a:cubicBezTo>
                    <a:pt x="16989" y="19201"/>
                    <a:pt x="17231" y="19201"/>
                    <a:pt x="17474" y="18386"/>
                  </a:cubicBezTo>
                  <a:cubicBezTo>
                    <a:pt x="17474" y="18386"/>
                    <a:pt x="16746" y="18386"/>
                    <a:pt x="16503" y="18386"/>
                  </a:cubicBezTo>
                  <a:cubicBezTo>
                    <a:pt x="16018" y="18386"/>
                    <a:pt x="15533" y="18794"/>
                    <a:pt x="15290" y="17571"/>
                  </a:cubicBezTo>
                  <a:cubicBezTo>
                    <a:pt x="14562" y="15941"/>
                    <a:pt x="16989" y="15126"/>
                    <a:pt x="17474" y="15126"/>
                  </a:cubicBezTo>
                  <a:cubicBezTo>
                    <a:pt x="17960" y="14718"/>
                    <a:pt x="18445" y="14311"/>
                    <a:pt x="18930" y="13903"/>
                  </a:cubicBezTo>
                  <a:cubicBezTo>
                    <a:pt x="19173" y="13088"/>
                    <a:pt x="19658" y="12273"/>
                    <a:pt x="20387" y="12273"/>
                  </a:cubicBezTo>
                  <a:cubicBezTo>
                    <a:pt x="20629" y="12273"/>
                    <a:pt x="21115" y="12273"/>
                    <a:pt x="21115" y="11050"/>
                  </a:cubicBezTo>
                  <a:cubicBezTo>
                    <a:pt x="21115" y="10643"/>
                    <a:pt x="20872" y="10643"/>
                    <a:pt x="20872" y="10235"/>
                  </a:cubicBezTo>
                  <a:cubicBezTo>
                    <a:pt x="20872" y="9828"/>
                    <a:pt x="21357" y="9828"/>
                    <a:pt x="21357" y="9828"/>
                  </a:cubicBezTo>
                  <a:cubicBezTo>
                    <a:pt x="21357" y="9828"/>
                    <a:pt x="20872" y="9420"/>
                    <a:pt x="20872" y="9420"/>
                  </a:cubicBezTo>
                  <a:cubicBezTo>
                    <a:pt x="20872" y="9013"/>
                    <a:pt x="21600" y="9013"/>
                    <a:pt x="21357" y="8197"/>
                  </a:cubicBezTo>
                  <a:cubicBezTo>
                    <a:pt x="21357" y="8197"/>
                    <a:pt x="20872" y="7790"/>
                    <a:pt x="20629" y="7382"/>
                  </a:cubicBezTo>
                  <a:cubicBezTo>
                    <a:pt x="20387" y="6975"/>
                    <a:pt x="20144" y="7790"/>
                    <a:pt x="19901" y="6975"/>
                  </a:cubicBezTo>
                  <a:cubicBezTo>
                    <a:pt x="19658" y="6567"/>
                    <a:pt x="19416" y="6567"/>
                    <a:pt x="18930" y="6975"/>
                  </a:cubicBezTo>
                  <a:cubicBezTo>
                    <a:pt x="18688" y="6975"/>
                    <a:pt x="18445" y="5752"/>
                    <a:pt x="18202" y="5752"/>
                  </a:cubicBezTo>
                  <a:cubicBezTo>
                    <a:pt x="17960" y="5345"/>
                    <a:pt x="17717" y="6160"/>
                    <a:pt x="17474" y="6567"/>
                  </a:cubicBezTo>
                  <a:cubicBezTo>
                    <a:pt x="17231" y="6567"/>
                    <a:pt x="16989" y="5345"/>
                    <a:pt x="16746" y="5345"/>
                  </a:cubicBezTo>
                  <a:cubicBezTo>
                    <a:pt x="16503" y="5345"/>
                    <a:pt x="15775" y="5752"/>
                    <a:pt x="15775" y="5345"/>
                  </a:cubicBezTo>
                  <a:cubicBezTo>
                    <a:pt x="15775" y="4937"/>
                    <a:pt x="15775" y="4122"/>
                    <a:pt x="15533" y="3714"/>
                  </a:cubicBezTo>
                  <a:cubicBezTo>
                    <a:pt x="15290" y="3307"/>
                    <a:pt x="14804" y="3714"/>
                    <a:pt x="14562" y="3307"/>
                  </a:cubicBezTo>
                  <a:cubicBezTo>
                    <a:pt x="14319" y="2899"/>
                    <a:pt x="14076" y="2084"/>
                    <a:pt x="14562" y="1677"/>
                  </a:cubicBezTo>
                  <a:cubicBezTo>
                    <a:pt x="14804" y="1677"/>
                    <a:pt x="14319" y="454"/>
                    <a:pt x="14076" y="454"/>
                  </a:cubicBezTo>
                  <a:cubicBezTo>
                    <a:pt x="13834" y="47"/>
                    <a:pt x="13106" y="454"/>
                    <a:pt x="12863" y="47"/>
                  </a:cubicBezTo>
                  <a:cubicBezTo>
                    <a:pt x="12135" y="-361"/>
                    <a:pt x="12135" y="2084"/>
                    <a:pt x="11407" y="454"/>
                  </a:cubicBezTo>
                  <a:cubicBezTo>
                    <a:pt x="11164" y="454"/>
                    <a:pt x="10679" y="862"/>
                    <a:pt x="10436" y="862"/>
                  </a:cubicBezTo>
                  <a:cubicBezTo>
                    <a:pt x="9951" y="1269"/>
                    <a:pt x="10193" y="3307"/>
                    <a:pt x="9951" y="3307"/>
                  </a:cubicBezTo>
                  <a:cubicBezTo>
                    <a:pt x="9708" y="3307"/>
                    <a:pt x="9465" y="2492"/>
                    <a:pt x="9222" y="2492"/>
                  </a:cubicBezTo>
                  <a:cubicBezTo>
                    <a:pt x="9222" y="2492"/>
                    <a:pt x="8980" y="2899"/>
                    <a:pt x="8737" y="2899"/>
                  </a:cubicBezTo>
                  <a:cubicBezTo>
                    <a:pt x="8494" y="2899"/>
                    <a:pt x="8252" y="2492"/>
                    <a:pt x="8252" y="2084"/>
                  </a:cubicBezTo>
                  <a:cubicBezTo>
                    <a:pt x="8252" y="1677"/>
                    <a:pt x="7766" y="2492"/>
                    <a:pt x="7524" y="2492"/>
                  </a:cubicBezTo>
                  <a:cubicBezTo>
                    <a:pt x="7281" y="2492"/>
                    <a:pt x="7281" y="2084"/>
                    <a:pt x="7038" y="2084"/>
                  </a:cubicBezTo>
                  <a:cubicBezTo>
                    <a:pt x="6796" y="2084"/>
                    <a:pt x="6796" y="2492"/>
                    <a:pt x="6796" y="2899"/>
                  </a:cubicBezTo>
                  <a:cubicBezTo>
                    <a:pt x="6796" y="2899"/>
                    <a:pt x="5097" y="1677"/>
                    <a:pt x="5097" y="1677"/>
                  </a:cubicBezTo>
                  <a:cubicBezTo>
                    <a:pt x="4369" y="1269"/>
                    <a:pt x="3640" y="1269"/>
                    <a:pt x="2912" y="1269"/>
                  </a:cubicBezTo>
                  <a:cubicBezTo>
                    <a:pt x="2427" y="1269"/>
                    <a:pt x="2184" y="2084"/>
                    <a:pt x="1456" y="2084"/>
                  </a:cubicBezTo>
                  <a:cubicBezTo>
                    <a:pt x="1456" y="3307"/>
                    <a:pt x="2184" y="3307"/>
                    <a:pt x="2184" y="4122"/>
                  </a:cubicBezTo>
                  <a:cubicBezTo>
                    <a:pt x="2184" y="4530"/>
                    <a:pt x="2427" y="4937"/>
                    <a:pt x="2427" y="5345"/>
                  </a:cubicBezTo>
                  <a:cubicBezTo>
                    <a:pt x="2184" y="5752"/>
                    <a:pt x="1456" y="5752"/>
                    <a:pt x="1213" y="6160"/>
                  </a:cubicBezTo>
                  <a:cubicBezTo>
                    <a:pt x="485" y="6975"/>
                    <a:pt x="728" y="7790"/>
                    <a:pt x="485" y="9013"/>
                  </a:cubicBezTo>
                  <a:cubicBezTo>
                    <a:pt x="485" y="9828"/>
                    <a:pt x="243" y="10235"/>
                    <a:pt x="0" y="10643"/>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784" name="Shape 784"/>
            <p:cNvSpPr/>
            <p:nvPr/>
          </p:nvSpPr>
          <p:spPr>
            <a:xfrm>
              <a:off x="7359164" y="2525360"/>
              <a:ext cx="222604" cy="98641"/>
            </a:xfrm>
            <a:custGeom>
              <a:avLst/>
              <a:gdLst/>
              <a:ahLst/>
              <a:cxnLst>
                <a:cxn ang="0">
                  <a:pos x="wd2" y="hd2"/>
                </a:cxn>
                <a:cxn ang="5400000">
                  <a:pos x="wd2" y="hd2"/>
                </a:cxn>
                <a:cxn ang="10800000">
                  <a:pos x="wd2" y="hd2"/>
                </a:cxn>
                <a:cxn ang="16200000">
                  <a:pos x="wd2" y="hd2"/>
                </a:cxn>
              </a:cxnLst>
              <a:rect l="0" t="0" r="r" b="b"/>
              <a:pathLst>
                <a:path w="20034" h="20506" extrusionOk="0">
                  <a:moveTo>
                    <a:pt x="20034" y="7200"/>
                  </a:moveTo>
                  <a:cubicBezTo>
                    <a:pt x="17874" y="3600"/>
                    <a:pt x="17154" y="0"/>
                    <a:pt x="14274" y="0"/>
                  </a:cubicBezTo>
                  <a:cubicBezTo>
                    <a:pt x="12834" y="0"/>
                    <a:pt x="12114" y="0"/>
                    <a:pt x="10674" y="0"/>
                  </a:cubicBezTo>
                  <a:cubicBezTo>
                    <a:pt x="9234" y="0"/>
                    <a:pt x="9234" y="1800"/>
                    <a:pt x="8514" y="1800"/>
                  </a:cubicBezTo>
                  <a:cubicBezTo>
                    <a:pt x="7794" y="1800"/>
                    <a:pt x="7074" y="0"/>
                    <a:pt x="6354" y="0"/>
                  </a:cubicBezTo>
                  <a:cubicBezTo>
                    <a:pt x="5634" y="1800"/>
                    <a:pt x="4914" y="3600"/>
                    <a:pt x="4194" y="5400"/>
                  </a:cubicBezTo>
                  <a:cubicBezTo>
                    <a:pt x="2754" y="9000"/>
                    <a:pt x="-1566" y="7200"/>
                    <a:pt x="594" y="16200"/>
                  </a:cubicBezTo>
                  <a:cubicBezTo>
                    <a:pt x="1314" y="19800"/>
                    <a:pt x="4194" y="21600"/>
                    <a:pt x="6354" y="19800"/>
                  </a:cubicBezTo>
                  <a:cubicBezTo>
                    <a:pt x="7074" y="19800"/>
                    <a:pt x="7074" y="16200"/>
                    <a:pt x="7794" y="16200"/>
                  </a:cubicBezTo>
                  <a:cubicBezTo>
                    <a:pt x="9234" y="16200"/>
                    <a:pt x="10674" y="16200"/>
                    <a:pt x="11394" y="16200"/>
                  </a:cubicBezTo>
                  <a:cubicBezTo>
                    <a:pt x="12114" y="16200"/>
                    <a:pt x="12114" y="12600"/>
                    <a:pt x="12114" y="10800"/>
                  </a:cubicBezTo>
                  <a:cubicBezTo>
                    <a:pt x="12834" y="9000"/>
                    <a:pt x="14994" y="12600"/>
                    <a:pt x="15714" y="12600"/>
                  </a:cubicBezTo>
                  <a:cubicBezTo>
                    <a:pt x="16434" y="12600"/>
                    <a:pt x="17874" y="12600"/>
                    <a:pt x="18594" y="12600"/>
                  </a:cubicBezTo>
                  <a:cubicBezTo>
                    <a:pt x="19314" y="12600"/>
                    <a:pt x="19314" y="9000"/>
                    <a:pt x="20034" y="720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785" name="Shape 785"/>
            <p:cNvSpPr/>
            <p:nvPr/>
          </p:nvSpPr>
          <p:spPr>
            <a:xfrm>
              <a:off x="7609053" y="2144391"/>
              <a:ext cx="366342" cy="285123"/>
            </a:xfrm>
            <a:custGeom>
              <a:avLst/>
              <a:gdLst/>
              <a:ahLst/>
              <a:cxnLst>
                <a:cxn ang="0">
                  <a:pos x="wd2" y="hd2"/>
                </a:cxn>
                <a:cxn ang="5400000">
                  <a:pos x="wd2" y="hd2"/>
                </a:cxn>
                <a:cxn ang="10800000">
                  <a:pos x="wd2" y="hd2"/>
                </a:cxn>
                <a:cxn ang="16200000">
                  <a:pos x="wd2" y="hd2"/>
                </a:cxn>
              </a:cxnLst>
              <a:rect l="0" t="0" r="r" b="b"/>
              <a:pathLst>
                <a:path w="21024" h="20717" extrusionOk="0">
                  <a:moveTo>
                    <a:pt x="4897" y="17897"/>
                  </a:moveTo>
                  <a:cubicBezTo>
                    <a:pt x="6276" y="17897"/>
                    <a:pt x="7195" y="18514"/>
                    <a:pt x="8114" y="18514"/>
                  </a:cubicBezTo>
                  <a:cubicBezTo>
                    <a:pt x="8114" y="18514"/>
                    <a:pt x="10412" y="20366"/>
                    <a:pt x="10412" y="20366"/>
                  </a:cubicBezTo>
                  <a:cubicBezTo>
                    <a:pt x="10412" y="19749"/>
                    <a:pt x="10872" y="17897"/>
                    <a:pt x="11331" y="19131"/>
                  </a:cubicBezTo>
                  <a:cubicBezTo>
                    <a:pt x="12251" y="20983"/>
                    <a:pt x="12710" y="17897"/>
                    <a:pt x="13170" y="19749"/>
                  </a:cubicBezTo>
                  <a:cubicBezTo>
                    <a:pt x="13629" y="20983"/>
                    <a:pt x="14548" y="19749"/>
                    <a:pt x="15008" y="19749"/>
                  </a:cubicBezTo>
                  <a:cubicBezTo>
                    <a:pt x="15468" y="19131"/>
                    <a:pt x="16387" y="21600"/>
                    <a:pt x="16387" y="20366"/>
                  </a:cubicBezTo>
                  <a:cubicBezTo>
                    <a:pt x="16846" y="19131"/>
                    <a:pt x="16387" y="17897"/>
                    <a:pt x="17306" y="17280"/>
                  </a:cubicBezTo>
                  <a:cubicBezTo>
                    <a:pt x="17765" y="17280"/>
                    <a:pt x="18685" y="16663"/>
                    <a:pt x="19144" y="16663"/>
                  </a:cubicBezTo>
                  <a:cubicBezTo>
                    <a:pt x="18685" y="16046"/>
                    <a:pt x="18225" y="14811"/>
                    <a:pt x="18225" y="13577"/>
                  </a:cubicBezTo>
                  <a:cubicBezTo>
                    <a:pt x="18225" y="12343"/>
                    <a:pt x="19144" y="13577"/>
                    <a:pt x="20063" y="12960"/>
                  </a:cubicBezTo>
                  <a:cubicBezTo>
                    <a:pt x="20982" y="12960"/>
                    <a:pt x="21442" y="11726"/>
                    <a:pt x="20523" y="10491"/>
                  </a:cubicBezTo>
                  <a:cubicBezTo>
                    <a:pt x="20063" y="9874"/>
                    <a:pt x="19604" y="10491"/>
                    <a:pt x="19144" y="9257"/>
                  </a:cubicBezTo>
                  <a:cubicBezTo>
                    <a:pt x="18685" y="8640"/>
                    <a:pt x="18225" y="8023"/>
                    <a:pt x="17765" y="6789"/>
                  </a:cubicBezTo>
                  <a:cubicBezTo>
                    <a:pt x="17306" y="6171"/>
                    <a:pt x="17306" y="4937"/>
                    <a:pt x="17306" y="3703"/>
                  </a:cubicBezTo>
                  <a:cubicBezTo>
                    <a:pt x="17765" y="2469"/>
                    <a:pt x="16387" y="1234"/>
                    <a:pt x="15927" y="1234"/>
                  </a:cubicBezTo>
                  <a:cubicBezTo>
                    <a:pt x="15468" y="617"/>
                    <a:pt x="15468" y="1234"/>
                    <a:pt x="15008" y="1234"/>
                  </a:cubicBezTo>
                  <a:cubicBezTo>
                    <a:pt x="14089" y="1851"/>
                    <a:pt x="14089" y="1234"/>
                    <a:pt x="13629" y="617"/>
                  </a:cubicBezTo>
                  <a:cubicBezTo>
                    <a:pt x="13170" y="0"/>
                    <a:pt x="13170" y="1234"/>
                    <a:pt x="12710" y="1234"/>
                  </a:cubicBezTo>
                  <a:cubicBezTo>
                    <a:pt x="12251" y="1234"/>
                    <a:pt x="11331" y="0"/>
                    <a:pt x="11331" y="0"/>
                  </a:cubicBezTo>
                  <a:cubicBezTo>
                    <a:pt x="10412" y="0"/>
                    <a:pt x="10412" y="1234"/>
                    <a:pt x="9953" y="1234"/>
                  </a:cubicBezTo>
                  <a:cubicBezTo>
                    <a:pt x="9033" y="1851"/>
                    <a:pt x="8574" y="1851"/>
                    <a:pt x="7655" y="1851"/>
                  </a:cubicBezTo>
                  <a:cubicBezTo>
                    <a:pt x="7195" y="2469"/>
                    <a:pt x="7655" y="3703"/>
                    <a:pt x="7655" y="3703"/>
                  </a:cubicBezTo>
                  <a:cubicBezTo>
                    <a:pt x="7195" y="4937"/>
                    <a:pt x="5816" y="4320"/>
                    <a:pt x="5816" y="5554"/>
                  </a:cubicBezTo>
                  <a:cubicBezTo>
                    <a:pt x="5357" y="6171"/>
                    <a:pt x="5357" y="6789"/>
                    <a:pt x="5357" y="8023"/>
                  </a:cubicBezTo>
                  <a:cubicBezTo>
                    <a:pt x="5357" y="8640"/>
                    <a:pt x="3978" y="8640"/>
                    <a:pt x="3519" y="8640"/>
                  </a:cubicBezTo>
                  <a:cubicBezTo>
                    <a:pt x="2140" y="9257"/>
                    <a:pt x="1680" y="9874"/>
                    <a:pt x="302" y="9874"/>
                  </a:cubicBezTo>
                  <a:cubicBezTo>
                    <a:pt x="761" y="11726"/>
                    <a:pt x="2140" y="12960"/>
                    <a:pt x="761" y="14811"/>
                  </a:cubicBezTo>
                  <a:cubicBezTo>
                    <a:pt x="-158" y="15429"/>
                    <a:pt x="-158" y="16046"/>
                    <a:pt x="302" y="16663"/>
                  </a:cubicBezTo>
                  <a:cubicBezTo>
                    <a:pt x="1221" y="17280"/>
                    <a:pt x="302" y="18514"/>
                    <a:pt x="302" y="19131"/>
                  </a:cubicBezTo>
                  <a:cubicBezTo>
                    <a:pt x="1221" y="19131"/>
                    <a:pt x="1680" y="19131"/>
                    <a:pt x="2140" y="18514"/>
                  </a:cubicBezTo>
                  <a:cubicBezTo>
                    <a:pt x="3059" y="17897"/>
                    <a:pt x="4438" y="17897"/>
                    <a:pt x="4897" y="17897"/>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786" name="Shape 786"/>
            <p:cNvSpPr/>
            <p:nvPr/>
          </p:nvSpPr>
          <p:spPr>
            <a:xfrm>
              <a:off x="7519036" y="2131798"/>
              <a:ext cx="224555" cy="150847"/>
            </a:xfrm>
            <a:custGeom>
              <a:avLst/>
              <a:gdLst/>
              <a:ahLst/>
              <a:cxnLst>
                <a:cxn ang="0">
                  <a:pos x="wd2" y="hd2"/>
                </a:cxn>
                <a:cxn ang="5400000">
                  <a:pos x="wd2" y="hd2"/>
                </a:cxn>
                <a:cxn ang="10800000">
                  <a:pos x="wd2" y="hd2"/>
                </a:cxn>
                <a:cxn ang="16200000">
                  <a:pos x="wd2" y="hd2"/>
                </a:cxn>
              </a:cxnLst>
              <a:rect l="0" t="0" r="r" b="b"/>
              <a:pathLst>
                <a:path w="20922" h="20160" extrusionOk="0">
                  <a:moveTo>
                    <a:pt x="11917" y="19831"/>
                  </a:moveTo>
                  <a:cubicBezTo>
                    <a:pt x="13407" y="17557"/>
                    <a:pt x="15641" y="17557"/>
                    <a:pt x="17131" y="16421"/>
                  </a:cubicBezTo>
                  <a:cubicBezTo>
                    <a:pt x="17131" y="15284"/>
                    <a:pt x="17131" y="14147"/>
                    <a:pt x="17131" y="13010"/>
                  </a:cubicBezTo>
                  <a:cubicBezTo>
                    <a:pt x="17876" y="10736"/>
                    <a:pt x="18621" y="10736"/>
                    <a:pt x="20110" y="9600"/>
                  </a:cubicBezTo>
                  <a:cubicBezTo>
                    <a:pt x="21600" y="8463"/>
                    <a:pt x="20855" y="5052"/>
                    <a:pt x="19366" y="3915"/>
                  </a:cubicBezTo>
                  <a:cubicBezTo>
                    <a:pt x="17876" y="2779"/>
                    <a:pt x="16386" y="1642"/>
                    <a:pt x="14152" y="505"/>
                  </a:cubicBezTo>
                  <a:cubicBezTo>
                    <a:pt x="12662" y="-632"/>
                    <a:pt x="9683" y="505"/>
                    <a:pt x="7448" y="505"/>
                  </a:cubicBezTo>
                  <a:cubicBezTo>
                    <a:pt x="5959" y="505"/>
                    <a:pt x="0" y="-632"/>
                    <a:pt x="0" y="3915"/>
                  </a:cubicBezTo>
                  <a:cubicBezTo>
                    <a:pt x="0" y="3915"/>
                    <a:pt x="745" y="5052"/>
                    <a:pt x="745" y="6189"/>
                  </a:cubicBezTo>
                  <a:cubicBezTo>
                    <a:pt x="1490" y="7326"/>
                    <a:pt x="745" y="8463"/>
                    <a:pt x="1490" y="9600"/>
                  </a:cubicBezTo>
                  <a:cubicBezTo>
                    <a:pt x="2234" y="9600"/>
                    <a:pt x="2979" y="11873"/>
                    <a:pt x="3724" y="10736"/>
                  </a:cubicBezTo>
                  <a:cubicBezTo>
                    <a:pt x="5214" y="10736"/>
                    <a:pt x="6703" y="9600"/>
                    <a:pt x="6703" y="11873"/>
                  </a:cubicBezTo>
                  <a:cubicBezTo>
                    <a:pt x="6703" y="13010"/>
                    <a:pt x="6703" y="15284"/>
                    <a:pt x="5959" y="16421"/>
                  </a:cubicBezTo>
                  <a:cubicBezTo>
                    <a:pt x="8193" y="16421"/>
                    <a:pt x="8193" y="16421"/>
                    <a:pt x="8938" y="19831"/>
                  </a:cubicBezTo>
                  <a:cubicBezTo>
                    <a:pt x="9683" y="19831"/>
                    <a:pt x="11917" y="19831"/>
                    <a:pt x="11917" y="19831"/>
                  </a:cubicBezTo>
                  <a:cubicBezTo>
                    <a:pt x="12662" y="18694"/>
                    <a:pt x="11172" y="20968"/>
                    <a:pt x="11917" y="19831"/>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787" name="Shape 787"/>
            <p:cNvSpPr/>
            <p:nvPr/>
          </p:nvSpPr>
          <p:spPr>
            <a:xfrm>
              <a:off x="7519036" y="2031226"/>
              <a:ext cx="286375" cy="141622"/>
            </a:xfrm>
            <a:custGeom>
              <a:avLst/>
              <a:gdLst/>
              <a:ahLst/>
              <a:cxnLst>
                <a:cxn ang="0">
                  <a:pos x="wd2" y="hd2"/>
                </a:cxn>
                <a:cxn ang="5400000">
                  <a:pos x="wd2" y="hd2"/>
                </a:cxn>
                <a:cxn ang="10800000">
                  <a:pos x="wd2" y="hd2"/>
                </a:cxn>
                <a:cxn ang="16200000">
                  <a:pos x="wd2" y="hd2"/>
                </a:cxn>
              </a:cxnLst>
              <a:rect l="0" t="0" r="r" b="b"/>
              <a:pathLst>
                <a:path w="21600" h="19998" extrusionOk="0">
                  <a:moveTo>
                    <a:pt x="6600" y="14871"/>
                  </a:moveTo>
                  <a:cubicBezTo>
                    <a:pt x="8400" y="14871"/>
                    <a:pt x="9600" y="13671"/>
                    <a:pt x="11400" y="13671"/>
                  </a:cubicBezTo>
                  <a:cubicBezTo>
                    <a:pt x="12000" y="13671"/>
                    <a:pt x="14400" y="16071"/>
                    <a:pt x="15000" y="17271"/>
                  </a:cubicBezTo>
                  <a:cubicBezTo>
                    <a:pt x="15600" y="18471"/>
                    <a:pt x="16200" y="20871"/>
                    <a:pt x="17400" y="19671"/>
                  </a:cubicBezTo>
                  <a:cubicBezTo>
                    <a:pt x="18000" y="19671"/>
                    <a:pt x="18600" y="18471"/>
                    <a:pt x="19800" y="18471"/>
                  </a:cubicBezTo>
                  <a:cubicBezTo>
                    <a:pt x="20400" y="18471"/>
                    <a:pt x="20400" y="16071"/>
                    <a:pt x="21600" y="16071"/>
                  </a:cubicBezTo>
                  <a:cubicBezTo>
                    <a:pt x="21000" y="13671"/>
                    <a:pt x="19800" y="10071"/>
                    <a:pt x="20400" y="8871"/>
                  </a:cubicBezTo>
                  <a:cubicBezTo>
                    <a:pt x="21000" y="6471"/>
                    <a:pt x="19200" y="4071"/>
                    <a:pt x="18600" y="4071"/>
                  </a:cubicBezTo>
                  <a:cubicBezTo>
                    <a:pt x="17400" y="2871"/>
                    <a:pt x="16200" y="5271"/>
                    <a:pt x="15000" y="2871"/>
                  </a:cubicBezTo>
                  <a:cubicBezTo>
                    <a:pt x="13200" y="471"/>
                    <a:pt x="12600" y="-729"/>
                    <a:pt x="10800" y="471"/>
                  </a:cubicBezTo>
                  <a:cubicBezTo>
                    <a:pt x="9600" y="1671"/>
                    <a:pt x="10200" y="2871"/>
                    <a:pt x="10200" y="5271"/>
                  </a:cubicBezTo>
                  <a:cubicBezTo>
                    <a:pt x="9600" y="6471"/>
                    <a:pt x="9600" y="7671"/>
                    <a:pt x="9000" y="7671"/>
                  </a:cubicBezTo>
                  <a:cubicBezTo>
                    <a:pt x="7200" y="10071"/>
                    <a:pt x="6000" y="5271"/>
                    <a:pt x="4800" y="4071"/>
                  </a:cubicBezTo>
                  <a:cubicBezTo>
                    <a:pt x="1800" y="-729"/>
                    <a:pt x="0" y="12471"/>
                    <a:pt x="0" y="17271"/>
                  </a:cubicBezTo>
                  <a:cubicBezTo>
                    <a:pt x="2400" y="14871"/>
                    <a:pt x="4200" y="14871"/>
                    <a:pt x="6600" y="14871"/>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788" name="Shape 788"/>
            <p:cNvSpPr/>
            <p:nvPr/>
          </p:nvSpPr>
          <p:spPr>
            <a:xfrm>
              <a:off x="7606310" y="1933705"/>
              <a:ext cx="190917" cy="126991"/>
            </a:xfrm>
            <a:custGeom>
              <a:avLst/>
              <a:gdLst/>
              <a:ahLst/>
              <a:cxnLst>
                <a:cxn ang="0">
                  <a:pos x="wd2" y="hd2"/>
                </a:cxn>
                <a:cxn ang="5400000">
                  <a:pos x="wd2" y="hd2"/>
                </a:cxn>
                <a:cxn ang="10800000">
                  <a:pos x="wd2" y="hd2"/>
                </a:cxn>
                <a:cxn ang="16200000">
                  <a:pos x="wd2" y="hd2"/>
                </a:cxn>
              </a:cxnLst>
              <a:rect l="0" t="0" r="r" b="b"/>
              <a:pathLst>
                <a:path w="21600" h="21600" extrusionOk="0">
                  <a:moveTo>
                    <a:pt x="14400" y="21600"/>
                  </a:moveTo>
                  <a:cubicBezTo>
                    <a:pt x="15300" y="21600"/>
                    <a:pt x="17100" y="21600"/>
                    <a:pt x="18000" y="21600"/>
                  </a:cubicBezTo>
                  <a:cubicBezTo>
                    <a:pt x="18000" y="20160"/>
                    <a:pt x="19800" y="20160"/>
                    <a:pt x="19800" y="18720"/>
                  </a:cubicBezTo>
                  <a:cubicBezTo>
                    <a:pt x="19800" y="17280"/>
                    <a:pt x="19800" y="15840"/>
                    <a:pt x="19800" y="14400"/>
                  </a:cubicBezTo>
                  <a:cubicBezTo>
                    <a:pt x="18900" y="11520"/>
                    <a:pt x="18000" y="10080"/>
                    <a:pt x="18900" y="7200"/>
                  </a:cubicBezTo>
                  <a:cubicBezTo>
                    <a:pt x="20700" y="5760"/>
                    <a:pt x="21600" y="2880"/>
                    <a:pt x="21600" y="0"/>
                  </a:cubicBezTo>
                  <a:cubicBezTo>
                    <a:pt x="19800" y="4320"/>
                    <a:pt x="13500" y="0"/>
                    <a:pt x="10800" y="0"/>
                  </a:cubicBezTo>
                  <a:cubicBezTo>
                    <a:pt x="9000" y="0"/>
                    <a:pt x="7200" y="0"/>
                    <a:pt x="5400" y="1440"/>
                  </a:cubicBezTo>
                  <a:cubicBezTo>
                    <a:pt x="4500" y="1440"/>
                    <a:pt x="0" y="7200"/>
                    <a:pt x="0" y="7200"/>
                  </a:cubicBezTo>
                  <a:cubicBezTo>
                    <a:pt x="0" y="8640"/>
                    <a:pt x="2700" y="7200"/>
                    <a:pt x="1800" y="8640"/>
                  </a:cubicBezTo>
                  <a:cubicBezTo>
                    <a:pt x="1800" y="10080"/>
                    <a:pt x="1800" y="10080"/>
                    <a:pt x="1800" y="11520"/>
                  </a:cubicBezTo>
                  <a:cubicBezTo>
                    <a:pt x="2700" y="14400"/>
                    <a:pt x="6300" y="12960"/>
                    <a:pt x="6300" y="12960"/>
                  </a:cubicBezTo>
                  <a:cubicBezTo>
                    <a:pt x="6300" y="14400"/>
                    <a:pt x="5400" y="17280"/>
                    <a:pt x="5400" y="18720"/>
                  </a:cubicBezTo>
                  <a:cubicBezTo>
                    <a:pt x="6300" y="17280"/>
                    <a:pt x="8100" y="15840"/>
                    <a:pt x="9900" y="17280"/>
                  </a:cubicBezTo>
                  <a:cubicBezTo>
                    <a:pt x="11700" y="18720"/>
                    <a:pt x="12600" y="21600"/>
                    <a:pt x="14400" y="2160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789" name="Shape 789"/>
            <p:cNvSpPr/>
            <p:nvPr/>
          </p:nvSpPr>
          <p:spPr>
            <a:xfrm>
              <a:off x="7461764" y="2196343"/>
              <a:ext cx="128187" cy="59007"/>
            </a:xfrm>
            <a:custGeom>
              <a:avLst/>
              <a:gdLst/>
              <a:ahLst/>
              <a:cxnLst>
                <a:cxn ang="0">
                  <a:pos x="wd2" y="hd2"/>
                </a:cxn>
                <a:cxn ang="5400000">
                  <a:pos x="wd2" y="hd2"/>
                </a:cxn>
                <a:cxn ang="10800000">
                  <a:pos x="wd2" y="hd2"/>
                </a:cxn>
                <a:cxn ang="16200000">
                  <a:pos x="wd2" y="hd2"/>
                </a:cxn>
              </a:cxnLst>
              <a:rect l="0" t="0" r="r" b="b"/>
              <a:pathLst>
                <a:path w="21600" h="19200" extrusionOk="0">
                  <a:moveTo>
                    <a:pt x="21600" y="10800"/>
                  </a:moveTo>
                  <a:cubicBezTo>
                    <a:pt x="21600" y="2700"/>
                    <a:pt x="18900" y="5400"/>
                    <a:pt x="16200" y="5400"/>
                  </a:cubicBezTo>
                  <a:cubicBezTo>
                    <a:pt x="14850" y="8100"/>
                    <a:pt x="13500" y="2700"/>
                    <a:pt x="10800" y="0"/>
                  </a:cubicBezTo>
                  <a:cubicBezTo>
                    <a:pt x="10800" y="2700"/>
                    <a:pt x="10800" y="5400"/>
                    <a:pt x="9450" y="8100"/>
                  </a:cubicBezTo>
                  <a:cubicBezTo>
                    <a:pt x="8100" y="8100"/>
                    <a:pt x="9450" y="2700"/>
                    <a:pt x="6750" y="5400"/>
                  </a:cubicBezTo>
                  <a:cubicBezTo>
                    <a:pt x="5400" y="5400"/>
                    <a:pt x="2700" y="5400"/>
                    <a:pt x="2700" y="8100"/>
                  </a:cubicBezTo>
                  <a:cubicBezTo>
                    <a:pt x="1350" y="13500"/>
                    <a:pt x="2700" y="16200"/>
                    <a:pt x="0" y="13500"/>
                  </a:cubicBezTo>
                  <a:cubicBezTo>
                    <a:pt x="0" y="13500"/>
                    <a:pt x="0" y="13500"/>
                    <a:pt x="0" y="16200"/>
                  </a:cubicBezTo>
                  <a:cubicBezTo>
                    <a:pt x="0" y="16200"/>
                    <a:pt x="1350" y="16200"/>
                    <a:pt x="2700" y="16200"/>
                  </a:cubicBezTo>
                  <a:cubicBezTo>
                    <a:pt x="5400" y="18900"/>
                    <a:pt x="8100" y="18900"/>
                    <a:pt x="10800" y="18900"/>
                  </a:cubicBezTo>
                  <a:cubicBezTo>
                    <a:pt x="13500" y="18900"/>
                    <a:pt x="21600" y="21600"/>
                    <a:pt x="21600" y="1080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790" name="Shape 790"/>
            <p:cNvSpPr/>
            <p:nvPr/>
          </p:nvSpPr>
          <p:spPr>
            <a:xfrm>
              <a:off x="7262664" y="2223555"/>
              <a:ext cx="381830" cy="337585"/>
            </a:xfrm>
            <a:custGeom>
              <a:avLst/>
              <a:gdLst/>
              <a:ahLst/>
              <a:cxnLst>
                <a:cxn ang="0">
                  <a:pos x="wd2" y="hd2"/>
                </a:cxn>
                <a:cxn ang="5400000">
                  <a:pos x="wd2" y="hd2"/>
                </a:cxn>
                <a:cxn ang="10800000">
                  <a:pos x="wd2" y="hd2"/>
                </a:cxn>
                <a:cxn ang="16200000">
                  <a:pos x="wd2" y="hd2"/>
                </a:cxn>
              </a:cxnLst>
              <a:rect l="0" t="0" r="r" b="b"/>
              <a:pathLst>
                <a:path w="21600" h="20541" extrusionOk="0">
                  <a:moveTo>
                    <a:pt x="450" y="5568"/>
                  </a:moveTo>
                  <a:cubicBezTo>
                    <a:pt x="450" y="6083"/>
                    <a:pt x="0" y="7111"/>
                    <a:pt x="0" y="7626"/>
                  </a:cubicBezTo>
                  <a:cubicBezTo>
                    <a:pt x="450" y="8140"/>
                    <a:pt x="900" y="9168"/>
                    <a:pt x="900" y="9683"/>
                  </a:cubicBezTo>
                  <a:cubicBezTo>
                    <a:pt x="900" y="10711"/>
                    <a:pt x="1350" y="12254"/>
                    <a:pt x="1800" y="13283"/>
                  </a:cubicBezTo>
                  <a:cubicBezTo>
                    <a:pt x="2250" y="14826"/>
                    <a:pt x="3600" y="14311"/>
                    <a:pt x="4050" y="15340"/>
                  </a:cubicBezTo>
                  <a:cubicBezTo>
                    <a:pt x="4050" y="15340"/>
                    <a:pt x="4050" y="16368"/>
                    <a:pt x="4500" y="16368"/>
                  </a:cubicBezTo>
                  <a:cubicBezTo>
                    <a:pt x="4950" y="16883"/>
                    <a:pt x="5400" y="15854"/>
                    <a:pt x="5850" y="15854"/>
                  </a:cubicBezTo>
                  <a:cubicBezTo>
                    <a:pt x="6750" y="15340"/>
                    <a:pt x="8550" y="17397"/>
                    <a:pt x="9450" y="17911"/>
                  </a:cubicBezTo>
                  <a:cubicBezTo>
                    <a:pt x="9900" y="18426"/>
                    <a:pt x="10350" y="19454"/>
                    <a:pt x="11250" y="18426"/>
                  </a:cubicBezTo>
                  <a:cubicBezTo>
                    <a:pt x="11700" y="17911"/>
                    <a:pt x="13950" y="18426"/>
                    <a:pt x="14850" y="18426"/>
                  </a:cubicBezTo>
                  <a:cubicBezTo>
                    <a:pt x="16200" y="18426"/>
                    <a:pt x="16650" y="19454"/>
                    <a:pt x="17550" y="20483"/>
                  </a:cubicBezTo>
                  <a:cubicBezTo>
                    <a:pt x="18000" y="20997"/>
                    <a:pt x="18000" y="17911"/>
                    <a:pt x="18450" y="17397"/>
                  </a:cubicBezTo>
                  <a:cubicBezTo>
                    <a:pt x="18900" y="16883"/>
                    <a:pt x="19350" y="16368"/>
                    <a:pt x="19800" y="15854"/>
                  </a:cubicBezTo>
                  <a:cubicBezTo>
                    <a:pt x="20250" y="15854"/>
                    <a:pt x="21600" y="15854"/>
                    <a:pt x="21600" y="15340"/>
                  </a:cubicBezTo>
                  <a:cubicBezTo>
                    <a:pt x="21150" y="13797"/>
                    <a:pt x="21150" y="13283"/>
                    <a:pt x="20250" y="12768"/>
                  </a:cubicBezTo>
                  <a:cubicBezTo>
                    <a:pt x="19350" y="11740"/>
                    <a:pt x="20700" y="10197"/>
                    <a:pt x="19800" y="9168"/>
                  </a:cubicBezTo>
                  <a:cubicBezTo>
                    <a:pt x="18900" y="8654"/>
                    <a:pt x="21150" y="6597"/>
                    <a:pt x="20700" y="5568"/>
                  </a:cubicBezTo>
                  <a:cubicBezTo>
                    <a:pt x="20250" y="4540"/>
                    <a:pt x="19800" y="4026"/>
                    <a:pt x="19800" y="2997"/>
                  </a:cubicBezTo>
                  <a:cubicBezTo>
                    <a:pt x="19800" y="2483"/>
                    <a:pt x="19800" y="1968"/>
                    <a:pt x="18900" y="1968"/>
                  </a:cubicBezTo>
                  <a:cubicBezTo>
                    <a:pt x="16650" y="940"/>
                    <a:pt x="13500" y="2483"/>
                    <a:pt x="11250" y="1454"/>
                  </a:cubicBezTo>
                  <a:cubicBezTo>
                    <a:pt x="11250" y="2997"/>
                    <a:pt x="9450" y="426"/>
                    <a:pt x="9000" y="426"/>
                  </a:cubicBezTo>
                  <a:cubicBezTo>
                    <a:pt x="7650" y="-603"/>
                    <a:pt x="6750" y="426"/>
                    <a:pt x="5850" y="1454"/>
                  </a:cubicBezTo>
                  <a:cubicBezTo>
                    <a:pt x="4500" y="1968"/>
                    <a:pt x="3600" y="2483"/>
                    <a:pt x="2700" y="2483"/>
                  </a:cubicBezTo>
                  <a:cubicBezTo>
                    <a:pt x="2250" y="2997"/>
                    <a:pt x="1350" y="2997"/>
                    <a:pt x="900" y="2997"/>
                  </a:cubicBezTo>
                  <a:cubicBezTo>
                    <a:pt x="450" y="3511"/>
                    <a:pt x="1350" y="4026"/>
                    <a:pt x="450" y="4026"/>
                  </a:cubicBezTo>
                  <a:cubicBezTo>
                    <a:pt x="450" y="4540"/>
                    <a:pt x="450" y="5054"/>
                    <a:pt x="450" y="5568"/>
                  </a:cubicBezTo>
                  <a:cubicBezTo>
                    <a:pt x="450" y="6597"/>
                    <a:pt x="450" y="5568"/>
                    <a:pt x="450" y="5568"/>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791" name="Shape 791"/>
            <p:cNvSpPr/>
            <p:nvPr/>
          </p:nvSpPr>
          <p:spPr>
            <a:xfrm>
              <a:off x="7494488" y="2585971"/>
              <a:ext cx="368195" cy="253982"/>
            </a:xfrm>
            <a:custGeom>
              <a:avLst/>
              <a:gdLst/>
              <a:ahLst/>
              <a:cxnLst>
                <a:cxn ang="0">
                  <a:pos x="wd2" y="hd2"/>
                </a:cxn>
                <a:cxn ang="5400000">
                  <a:pos x="wd2" y="hd2"/>
                </a:cxn>
                <a:cxn ang="10800000">
                  <a:pos x="wd2" y="hd2"/>
                </a:cxn>
                <a:cxn ang="16200000">
                  <a:pos x="wd2" y="hd2"/>
                </a:cxn>
              </a:cxnLst>
              <a:rect l="0" t="0" r="r" b="b"/>
              <a:pathLst>
                <a:path w="21600" h="21600" extrusionOk="0">
                  <a:moveTo>
                    <a:pt x="17843" y="9360"/>
                  </a:moveTo>
                  <a:cubicBezTo>
                    <a:pt x="18313" y="7200"/>
                    <a:pt x="16904" y="5760"/>
                    <a:pt x="16435" y="4320"/>
                  </a:cubicBezTo>
                  <a:cubicBezTo>
                    <a:pt x="15496" y="3600"/>
                    <a:pt x="15026" y="1440"/>
                    <a:pt x="15026" y="0"/>
                  </a:cubicBezTo>
                  <a:cubicBezTo>
                    <a:pt x="13617" y="720"/>
                    <a:pt x="12209" y="2880"/>
                    <a:pt x="10330" y="2880"/>
                  </a:cubicBezTo>
                  <a:cubicBezTo>
                    <a:pt x="9861" y="2880"/>
                    <a:pt x="8922" y="2160"/>
                    <a:pt x="8452" y="2160"/>
                  </a:cubicBezTo>
                  <a:cubicBezTo>
                    <a:pt x="7513" y="2160"/>
                    <a:pt x="6574" y="2160"/>
                    <a:pt x="5635" y="2160"/>
                  </a:cubicBezTo>
                  <a:cubicBezTo>
                    <a:pt x="5635" y="2160"/>
                    <a:pt x="4226" y="4320"/>
                    <a:pt x="3757" y="4320"/>
                  </a:cubicBezTo>
                  <a:cubicBezTo>
                    <a:pt x="3287" y="6480"/>
                    <a:pt x="2348" y="7920"/>
                    <a:pt x="1878" y="10080"/>
                  </a:cubicBezTo>
                  <a:cubicBezTo>
                    <a:pt x="1409" y="10080"/>
                    <a:pt x="470" y="10080"/>
                    <a:pt x="0" y="10800"/>
                  </a:cubicBezTo>
                  <a:cubicBezTo>
                    <a:pt x="0" y="11520"/>
                    <a:pt x="1409" y="12240"/>
                    <a:pt x="1409" y="12960"/>
                  </a:cubicBezTo>
                  <a:cubicBezTo>
                    <a:pt x="1409" y="14400"/>
                    <a:pt x="1878" y="14400"/>
                    <a:pt x="2348" y="15840"/>
                  </a:cubicBezTo>
                  <a:cubicBezTo>
                    <a:pt x="2348" y="17280"/>
                    <a:pt x="2817" y="17280"/>
                    <a:pt x="3757" y="17280"/>
                  </a:cubicBezTo>
                  <a:cubicBezTo>
                    <a:pt x="4226" y="17280"/>
                    <a:pt x="5165" y="17280"/>
                    <a:pt x="5165" y="18000"/>
                  </a:cubicBezTo>
                  <a:cubicBezTo>
                    <a:pt x="5165" y="18720"/>
                    <a:pt x="5165" y="19440"/>
                    <a:pt x="5165" y="20160"/>
                  </a:cubicBezTo>
                  <a:cubicBezTo>
                    <a:pt x="6104" y="21600"/>
                    <a:pt x="8452" y="21600"/>
                    <a:pt x="9861" y="21600"/>
                  </a:cubicBezTo>
                  <a:cubicBezTo>
                    <a:pt x="11270" y="21600"/>
                    <a:pt x="12209" y="21600"/>
                    <a:pt x="13148" y="20160"/>
                  </a:cubicBezTo>
                  <a:cubicBezTo>
                    <a:pt x="15026" y="18720"/>
                    <a:pt x="16904" y="20160"/>
                    <a:pt x="18783" y="21600"/>
                  </a:cubicBezTo>
                  <a:cubicBezTo>
                    <a:pt x="18783" y="20160"/>
                    <a:pt x="18783" y="18000"/>
                    <a:pt x="19252" y="16560"/>
                  </a:cubicBezTo>
                  <a:cubicBezTo>
                    <a:pt x="19722" y="15840"/>
                    <a:pt x="21130" y="17280"/>
                    <a:pt x="21600" y="14400"/>
                  </a:cubicBezTo>
                  <a:cubicBezTo>
                    <a:pt x="20191" y="12960"/>
                    <a:pt x="19722" y="14400"/>
                    <a:pt x="18313" y="14400"/>
                  </a:cubicBezTo>
                  <a:cubicBezTo>
                    <a:pt x="17374" y="13680"/>
                    <a:pt x="17374" y="10080"/>
                    <a:pt x="17843" y="9360"/>
                  </a:cubicBezTo>
                  <a:cubicBezTo>
                    <a:pt x="18313" y="7920"/>
                    <a:pt x="17374" y="10800"/>
                    <a:pt x="17843" y="936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792" name="Shape 792"/>
            <p:cNvSpPr/>
            <p:nvPr/>
          </p:nvSpPr>
          <p:spPr>
            <a:xfrm>
              <a:off x="7750860" y="2584085"/>
              <a:ext cx="120541" cy="163513"/>
            </a:xfrm>
            <a:custGeom>
              <a:avLst/>
              <a:gdLst/>
              <a:ahLst/>
              <a:cxnLst>
                <a:cxn ang="0">
                  <a:pos x="wd2" y="hd2"/>
                </a:cxn>
                <a:cxn ang="5400000">
                  <a:pos x="wd2" y="hd2"/>
                </a:cxn>
                <a:cxn ang="10800000">
                  <a:pos x="wd2" y="hd2"/>
                </a:cxn>
                <a:cxn ang="16200000">
                  <a:pos x="wd2" y="hd2"/>
                </a:cxn>
              </a:cxnLst>
              <a:rect l="0" t="0" r="r" b="b"/>
              <a:pathLst>
                <a:path w="19482" h="20740" extrusionOk="0">
                  <a:moveTo>
                    <a:pt x="17788" y="9940"/>
                  </a:moveTo>
                  <a:cubicBezTo>
                    <a:pt x="15247" y="7780"/>
                    <a:pt x="13976" y="3460"/>
                    <a:pt x="11435" y="2380"/>
                  </a:cubicBezTo>
                  <a:cubicBezTo>
                    <a:pt x="10165" y="2380"/>
                    <a:pt x="0" y="-860"/>
                    <a:pt x="0" y="220"/>
                  </a:cubicBezTo>
                  <a:cubicBezTo>
                    <a:pt x="1271" y="4540"/>
                    <a:pt x="3812" y="6700"/>
                    <a:pt x="6353" y="9940"/>
                  </a:cubicBezTo>
                  <a:cubicBezTo>
                    <a:pt x="8894" y="13180"/>
                    <a:pt x="5082" y="17500"/>
                    <a:pt x="8894" y="20740"/>
                  </a:cubicBezTo>
                  <a:cubicBezTo>
                    <a:pt x="10165" y="19660"/>
                    <a:pt x="11435" y="16420"/>
                    <a:pt x="12706" y="14260"/>
                  </a:cubicBezTo>
                  <a:cubicBezTo>
                    <a:pt x="15247" y="13180"/>
                    <a:pt x="16518" y="14260"/>
                    <a:pt x="17788" y="14260"/>
                  </a:cubicBezTo>
                  <a:cubicBezTo>
                    <a:pt x="21600" y="14260"/>
                    <a:pt x="17788" y="9940"/>
                    <a:pt x="17788" y="9940"/>
                  </a:cubicBezTo>
                  <a:cubicBezTo>
                    <a:pt x="16518" y="8860"/>
                    <a:pt x="17788" y="9940"/>
                    <a:pt x="17788" y="994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793" name="Shape 793"/>
            <p:cNvSpPr/>
            <p:nvPr/>
          </p:nvSpPr>
          <p:spPr>
            <a:xfrm>
              <a:off x="7805408" y="2678324"/>
              <a:ext cx="79094" cy="77928"/>
            </a:xfrm>
            <a:custGeom>
              <a:avLst/>
              <a:gdLst/>
              <a:ahLst/>
              <a:cxnLst>
                <a:cxn ang="0">
                  <a:pos x="wd2" y="hd2"/>
                </a:cxn>
                <a:cxn ang="5400000">
                  <a:pos x="wd2" y="hd2"/>
                </a:cxn>
                <a:cxn ang="10800000">
                  <a:pos x="wd2" y="hd2"/>
                </a:cxn>
                <a:cxn ang="16200000">
                  <a:pos x="wd2" y="hd2"/>
                </a:cxn>
              </a:cxnLst>
              <a:rect l="0" t="0" r="r" b="b"/>
              <a:pathLst>
                <a:path w="21600" h="19440" extrusionOk="0">
                  <a:moveTo>
                    <a:pt x="15120" y="17280"/>
                  </a:moveTo>
                  <a:cubicBezTo>
                    <a:pt x="12960" y="15120"/>
                    <a:pt x="12960" y="15120"/>
                    <a:pt x="15120" y="12960"/>
                  </a:cubicBezTo>
                  <a:cubicBezTo>
                    <a:pt x="17280" y="10800"/>
                    <a:pt x="19440" y="8640"/>
                    <a:pt x="21600" y="6480"/>
                  </a:cubicBezTo>
                  <a:cubicBezTo>
                    <a:pt x="21600" y="6480"/>
                    <a:pt x="17280" y="2160"/>
                    <a:pt x="17280" y="0"/>
                  </a:cubicBezTo>
                  <a:cubicBezTo>
                    <a:pt x="17280" y="8640"/>
                    <a:pt x="6480" y="-2160"/>
                    <a:pt x="6480" y="6480"/>
                  </a:cubicBezTo>
                  <a:cubicBezTo>
                    <a:pt x="6480" y="10800"/>
                    <a:pt x="2160" y="15120"/>
                    <a:pt x="0" y="17280"/>
                  </a:cubicBezTo>
                  <a:cubicBezTo>
                    <a:pt x="0" y="19440"/>
                    <a:pt x="4320" y="17280"/>
                    <a:pt x="6480" y="17280"/>
                  </a:cubicBezTo>
                  <a:cubicBezTo>
                    <a:pt x="10800" y="17280"/>
                    <a:pt x="12960" y="17280"/>
                    <a:pt x="15120" y="19440"/>
                  </a:cubicBezTo>
                  <a:cubicBezTo>
                    <a:pt x="15120" y="19440"/>
                    <a:pt x="15120" y="17280"/>
                    <a:pt x="15120" y="17280"/>
                  </a:cubicBezTo>
                  <a:cubicBezTo>
                    <a:pt x="12960" y="15120"/>
                    <a:pt x="15120" y="17280"/>
                    <a:pt x="15120" y="1728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794" name="Shape 794"/>
            <p:cNvSpPr/>
            <p:nvPr/>
          </p:nvSpPr>
          <p:spPr>
            <a:xfrm>
              <a:off x="7572169" y="2805314"/>
              <a:ext cx="235977" cy="155505"/>
            </a:xfrm>
            <a:custGeom>
              <a:avLst/>
              <a:gdLst/>
              <a:ahLst/>
              <a:cxnLst>
                <a:cxn ang="0">
                  <a:pos x="wd2" y="hd2"/>
                </a:cxn>
                <a:cxn ang="5400000">
                  <a:pos x="wd2" y="hd2"/>
                </a:cxn>
                <a:cxn ang="10800000">
                  <a:pos x="wd2" y="hd2"/>
                </a:cxn>
                <a:cxn ang="16200000">
                  <a:pos x="wd2" y="hd2"/>
                </a:cxn>
              </a:cxnLst>
              <a:rect l="0" t="0" r="r" b="b"/>
              <a:pathLst>
                <a:path w="19881" h="20781" extrusionOk="0">
                  <a:moveTo>
                    <a:pt x="10904" y="4547"/>
                  </a:moveTo>
                  <a:cubicBezTo>
                    <a:pt x="8204" y="4547"/>
                    <a:pt x="1454" y="6821"/>
                    <a:pt x="779" y="0"/>
                  </a:cubicBezTo>
                  <a:cubicBezTo>
                    <a:pt x="104" y="2274"/>
                    <a:pt x="-571" y="4547"/>
                    <a:pt x="779" y="5684"/>
                  </a:cubicBezTo>
                  <a:cubicBezTo>
                    <a:pt x="1454" y="6821"/>
                    <a:pt x="2129" y="7958"/>
                    <a:pt x="1454" y="9095"/>
                  </a:cubicBezTo>
                  <a:cubicBezTo>
                    <a:pt x="779" y="10232"/>
                    <a:pt x="104" y="10232"/>
                    <a:pt x="104" y="12505"/>
                  </a:cubicBezTo>
                  <a:cubicBezTo>
                    <a:pt x="779" y="14779"/>
                    <a:pt x="1454" y="15916"/>
                    <a:pt x="1454" y="19326"/>
                  </a:cubicBezTo>
                  <a:cubicBezTo>
                    <a:pt x="2804" y="19326"/>
                    <a:pt x="4154" y="19326"/>
                    <a:pt x="5504" y="19326"/>
                  </a:cubicBezTo>
                  <a:cubicBezTo>
                    <a:pt x="6854" y="19326"/>
                    <a:pt x="8879" y="21600"/>
                    <a:pt x="10229" y="20463"/>
                  </a:cubicBezTo>
                  <a:cubicBezTo>
                    <a:pt x="11579" y="20463"/>
                    <a:pt x="12929" y="18189"/>
                    <a:pt x="13604" y="17053"/>
                  </a:cubicBezTo>
                  <a:cubicBezTo>
                    <a:pt x="14954" y="14779"/>
                    <a:pt x="16304" y="15916"/>
                    <a:pt x="18329" y="15916"/>
                  </a:cubicBezTo>
                  <a:cubicBezTo>
                    <a:pt x="17654" y="13642"/>
                    <a:pt x="17654" y="12505"/>
                    <a:pt x="18329" y="9095"/>
                  </a:cubicBezTo>
                  <a:cubicBezTo>
                    <a:pt x="19004" y="6821"/>
                    <a:pt x="21029" y="4547"/>
                    <a:pt x="19004" y="3411"/>
                  </a:cubicBezTo>
                  <a:cubicBezTo>
                    <a:pt x="17654" y="2274"/>
                    <a:pt x="15629" y="1137"/>
                    <a:pt x="13604" y="2274"/>
                  </a:cubicBezTo>
                  <a:cubicBezTo>
                    <a:pt x="12254" y="2274"/>
                    <a:pt x="11579" y="4547"/>
                    <a:pt x="10904" y="4547"/>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795" name="Shape 795"/>
            <p:cNvSpPr/>
            <p:nvPr/>
          </p:nvSpPr>
          <p:spPr>
            <a:xfrm>
              <a:off x="7324549" y="2764909"/>
              <a:ext cx="132333" cy="126991"/>
            </a:xfrm>
            <a:custGeom>
              <a:avLst/>
              <a:gdLst/>
              <a:ahLst/>
              <a:cxnLst>
                <a:cxn ang="0">
                  <a:pos x="wd2" y="hd2"/>
                </a:cxn>
                <a:cxn ang="5400000">
                  <a:pos x="wd2" y="hd2"/>
                </a:cxn>
                <a:cxn ang="10800000">
                  <a:pos x="wd2" y="hd2"/>
                </a:cxn>
                <a:cxn ang="16200000">
                  <a:pos x="wd2" y="hd2"/>
                </a:cxn>
              </a:cxnLst>
              <a:rect l="0" t="0" r="r" b="b"/>
              <a:pathLst>
                <a:path w="19774" h="21600" extrusionOk="0">
                  <a:moveTo>
                    <a:pt x="10903" y="0"/>
                  </a:moveTo>
                  <a:cubicBezTo>
                    <a:pt x="8503" y="0"/>
                    <a:pt x="-1097" y="0"/>
                    <a:pt x="103" y="2880"/>
                  </a:cubicBezTo>
                  <a:cubicBezTo>
                    <a:pt x="103" y="4320"/>
                    <a:pt x="2503" y="10080"/>
                    <a:pt x="3703" y="11520"/>
                  </a:cubicBezTo>
                  <a:cubicBezTo>
                    <a:pt x="6103" y="15840"/>
                    <a:pt x="10903" y="18720"/>
                    <a:pt x="14503" y="21600"/>
                  </a:cubicBezTo>
                  <a:cubicBezTo>
                    <a:pt x="14503" y="18720"/>
                    <a:pt x="14503" y="15840"/>
                    <a:pt x="16903" y="14400"/>
                  </a:cubicBezTo>
                  <a:cubicBezTo>
                    <a:pt x="19303" y="12960"/>
                    <a:pt x="20503" y="11520"/>
                    <a:pt x="19303" y="8640"/>
                  </a:cubicBezTo>
                  <a:cubicBezTo>
                    <a:pt x="19303" y="5760"/>
                    <a:pt x="19303" y="4320"/>
                    <a:pt x="18103" y="2880"/>
                  </a:cubicBezTo>
                  <a:cubicBezTo>
                    <a:pt x="15703" y="1440"/>
                    <a:pt x="13303" y="0"/>
                    <a:pt x="10903" y="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796" name="Shape 796"/>
            <p:cNvSpPr/>
            <p:nvPr/>
          </p:nvSpPr>
          <p:spPr>
            <a:xfrm>
              <a:off x="7420850" y="2710547"/>
              <a:ext cx="172556" cy="221758"/>
            </a:xfrm>
            <a:custGeom>
              <a:avLst/>
              <a:gdLst/>
              <a:ahLst/>
              <a:cxnLst>
                <a:cxn ang="0">
                  <a:pos x="wd2" y="hd2"/>
                </a:cxn>
                <a:cxn ang="5400000">
                  <a:pos x="wd2" y="hd2"/>
                </a:cxn>
                <a:cxn ang="10800000">
                  <a:pos x="wd2" y="hd2"/>
                </a:cxn>
                <a:cxn ang="16200000">
                  <a:pos x="wd2" y="hd2"/>
                </a:cxn>
              </a:cxnLst>
              <a:rect l="0" t="0" r="r" b="b"/>
              <a:pathLst>
                <a:path w="21025" h="21008" extrusionOk="0">
                  <a:moveTo>
                    <a:pt x="20618" y="14608"/>
                  </a:moveTo>
                  <a:cubicBezTo>
                    <a:pt x="21600" y="13808"/>
                    <a:pt x="20618" y="13808"/>
                    <a:pt x="19636" y="13008"/>
                  </a:cubicBezTo>
                  <a:cubicBezTo>
                    <a:pt x="18655" y="12208"/>
                    <a:pt x="18655" y="11408"/>
                    <a:pt x="18655" y="9808"/>
                  </a:cubicBezTo>
                  <a:cubicBezTo>
                    <a:pt x="20618" y="7408"/>
                    <a:pt x="17673" y="7408"/>
                    <a:pt x="14727" y="7408"/>
                  </a:cubicBezTo>
                  <a:cubicBezTo>
                    <a:pt x="13745" y="7408"/>
                    <a:pt x="13745" y="6608"/>
                    <a:pt x="13745" y="5808"/>
                  </a:cubicBezTo>
                  <a:cubicBezTo>
                    <a:pt x="12764" y="4208"/>
                    <a:pt x="11782" y="5008"/>
                    <a:pt x="11782" y="3408"/>
                  </a:cubicBezTo>
                  <a:cubicBezTo>
                    <a:pt x="10800" y="1008"/>
                    <a:pt x="8836" y="-592"/>
                    <a:pt x="4909" y="208"/>
                  </a:cubicBezTo>
                  <a:cubicBezTo>
                    <a:pt x="1964" y="1008"/>
                    <a:pt x="1964" y="1008"/>
                    <a:pt x="1964" y="2608"/>
                  </a:cubicBezTo>
                  <a:cubicBezTo>
                    <a:pt x="2945" y="5008"/>
                    <a:pt x="3927" y="7408"/>
                    <a:pt x="3927" y="10608"/>
                  </a:cubicBezTo>
                  <a:cubicBezTo>
                    <a:pt x="4909" y="13008"/>
                    <a:pt x="1964" y="12208"/>
                    <a:pt x="982" y="14608"/>
                  </a:cubicBezTo>
                  <a:cubicBezTo>
                    <a:pt x="0" y="15408"/>
                    <a:pt x="0" y="17008"/>
                    <a:pt x="0" y="17808"/>
                  </a:cubicBezTo>
                  <a:cubicBezTo>
                    <a:pt x="0" y="19408"/>
                    <a:pt x="2945" y="20208"/>
                    <a:pt x="3927" y="21008"/>
                  </a:cubicBezTo>
                  <a:cubicBezTo>
                    <a:pt x="3927" y="20208"/>
                    <a:pt x="3927" y="17808"/>
                    <a:pt x="5891" y="17808"/>
                  </a:cubicBezTo>
                  <a:cubicBezTo>
                    <a:pt x="7855" y="17808"/>
                    <a:pt x="8836" y="18608"/>
                    <a:pt x="9818" y="20208"/>
                  </a:cubicBezTo>
                  <a:cubicBezTo>
                    <a:pt x="10800" y="20208"/>
                    <a:pt x="17673" y="18608"/>
                    <a:pt x="19636" y="18608"/>
                  </a:cubicBezTo>
                  <a:cubicBezTo>
                    <a:pt x="17673" y="17008"/>
                    <a:pt x="19636" y="16208"/>
                    <a:pt x="20618" y="14608"/>
                  </a:cubicBezTo>
                  <a:cubicBezTo>
                    <a:pt x="21600" y="13808"/>
                    <a:pt x="19636" y="15408"/>
                    <a:pt x="20618" y="14608"/>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797" name="Shape 797"/>
            <p:cNvSpPr/>
            <p:nvPr/>
          </p:nvSpPr>
          <p:spPr>
            <a:xfrm>
              <a:off x="7338763" y="2575799"/>
              <a:ext cx="255281" cy="154483"/>
            </a:xfrm>
            <a:custGeom>
              <a:avLst/>
              <a:gdLst/>
              <a:ahLst/>
              <a:cxnLst>
                <a:cxn ang="0">
                  <a:pos x="wd2" y="hd2"/>
                </a:cxn>
                <a:cxn ang="5400000">
                  <a:pos x="wd2" y="hd2"/>
                </a:cxn>
                <a:cxn ang="10800000">
                  <a:pos x="wd2" y="hd2"/>
                </a:cxn>
                <a:cxn ang="16200000">
                  <a:pos x="wd2" y="hd2"/>
                </a:cxn>
              </a:cxnLst>
              <a:rect l="0" t="0" r="r" b="b"/>
              <a:pathLst>
                <a:path w="19629" h="20646" extrusionOk="0">
                  <a:moveTo>
                    <a:pt x="17486" y="2457"/>
                  </a:moveTo>
                  <a:cubicBezTo>
                    <a:pt x="17486" y="1320"/>
                    <a:pt x="14401" y="1320"/>
                    <a:pt x="13783" y="183"/>
                  </a:cubicBezTo>
                  <a:cubicBezTo>
                    <a:pt x="11315" y="-954"/>
                    <a:pt x="12549" y="3593"/>
                    <a:pt x="10698" y="3593"/>
                  </a:cubicBezTo>
                  <a:cubicBezTo>
                    <a:pt x="10081" y="2457"/>
                    <a:pt x="9463" y="3593"/>
                    <a:pt x="8229" y="3593"/>
                  </a:cubicBezTo>
                  <a:cubicBezTo>
                    <a:pt x="7612" y="3593"/>
                    <a:pt x="7612" y="5867"/>
                    <a:pt x="6995" y="5867"/>
                  </a:cubicBezTo>
                  <a:cubicBezTo>
                    <a:pt x="4526" y="8141"/>
                    <a:pt x="3292" y="5867"/>
                    <a:pt x="2058" y="3593"/>
                  </a:cubicBezTo>
                  <a:cubicBezTo>
                    <a:pt x="2058" y="4730"/>
                    <a:pt x="2058" y="5867"/>
                    <a:pt x="2058" y="7004"/>
                  </a:cubicBezTo>
                  <a:cubicBezTo>
                    <a:pt x="1441" y="8141"/>
                    <a:pt x="823" y="5867"/>
                    <a:pt x="823" y="8141"/>
                  </a:cubicBezTo>
                  <a:cubicBezTo>
                    <a:pt x="823" y="11551"/>
                    <a:pt x="-1028" y="13825"/>
                    <a:pt x="823" y="16099"/>
                  </a:cubicBezTo>
                  <a:cubicBezTo>
                    <a:pt x="2058" y="18372"/>
                    <a:pt x="3909" y="20646"/>
                    <a:pt x="5761" y="20646"/>
                  </a:cubicBezTo>
                  <a:cubicBezTo>
                    <a:pt x="8229" y="20646"/>
                    <a:pt x="9463" y="17235"/>
                    <a:pt x="11932" y="18372"/>
                  </a:cubicBezTo>
                  <a:cubicBezTo>
                    <a:pt x="11932" y="17235"/>
                    <a:pt x="13783" y="17235"/>
                    <a:pt x="14401" y="16099"/>
                  </a:cubicBezTo>
                  <a:cubicBezTo>
                    <a:pt x="15018" y="13825"/>
                    <a:pt x="15635" y="11551"/>
                    <a:pt x="16869" y="9278"/>
                  </a:cubicBezTo>
                  <a:cubicBezTo>
                    <a:pt x="17486" y="7004"/>
                    <a:pt x="18103" y="7004"/>
                    <a:pt x="19338" y="5867"/>
                  </a:cubicBezTo>
                  <a:cubicBezTo>
                    <a:pt x="20572" y="3593"/>
                    <a:pt x="17486" y="3593"/>
                    <a:pt x="17486" y="2457"/>
                  </a:cubicBezTo>
                  <a:cubicBezTo>
                    <a:pt x="17486" y="2457"/>
                    <a:pt x="17486" y="3593"/>
                    <a:pt x="17486" y="2457"/>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798" name="Shape 798"/>
            <p:cNvSpPr/>
            <p:nvPr/>
          </p:nvSpPr>
          <p:spPr>
            <a:xfrm>
              <a:off x="7490314" y="2932306"/>
              <a:ext cx="244183" cy="263654"/>
            </a:xfrm>
            <a:custGeom>
              <a:avLst/>
              <a:gdLst/>
              <a:ahLst/>
              <a:cxnLst>
                <a:cxn ang="0">
                  <a:pos x="wd2" y="hd2"/>
                </a:cxn>
                <a:cxn ang="5400000">
                  <a:pos x="wd2" y="hd2"/>
                </a:cxn>
                <a:cxn ang="10800000">
                  <a:pos x="wd2" y="hd2"/>
                </a:cxn>
                <a:cxn ang="16200000">
                  <a:pos x="wd2" y="hd2"/>
                </a:cxn>
              </a:cxnLst>
              <a:rect l="0" t="0" r="r" b="b"/>
              <a:pathLst>
                <a:path w="21251" h="20991" extrusionOk="0">
                  <a:moveTo>
                    <a:pt x="21251" y="0"/>
                  </a:moveTo>
                  <a:cubicBezTo>
                    <a:pt x="19161" y="1350"/>
                    <a:pt x="18464" y="2700"/>
                    <a:pt x="15677" y="2025"/>
                  </a:cubicBezTo>
                  <a:cubicBezTo>
                    <a:pt x="14283" y="1350"/>
                    <a:pt x="10103" y="675"/>
                    <a:pt x="8709" y="1350"/>
                  </a:cubicBezTo>
                  <a:cubicBezTo>
                    <a:pt x="8709" y="3375"/>
                    <a:pt x="6619" y="2025"/>
                    <a:pt x="5922" y="2700"/>
                  </a:cubicBezTo>
                  <a:cubicBezTo>
                    <a:pt x="5225" y="3375"/>
                    <a:pt x="4528" y="3375"/>
                    <a:pt x="3832" y="3375"/>
                  </a:cubicBezTo>
                  <a:cubicBezTo>
                    <a:pt x="2438" y="4050"/>
                    <a:pt x="2438" y="4725"/>
                    <a:pt x="2438" y="5400"/>
                  </a:cubicBezTo>
                  <a:cubicBezTo>
                    <a:pt x="1741" y="6075"/>
                    <a:pt x="1741" y="6750"/>
                    <a:pt x="1045" y="7425"/>
                  </a:cubicBezTo>
                  <a:cubicBezTo>
                    <a:pt x="-349" y="8775"/>
                    <a:pt x="-349" y="8775"/>
                    <a:pt x="1045" y="10125"/>
                  </a:cubicBezTo>
                  <a:cubicBezTo>
                    <a:pt x="1741" y="10800"/>
                    <a:pt x="2438" y="10800"/>
                    <a:pt x="2438" y="11475"/>
                  </a:cubicBezTo>
                  <a:cubicBezTo>
                    <a:pt x="2438" y="12825"/>
                    <a:pt x="2438" y="13500"/>
                    <a:pt x="3135" y="14850"/>
                  </a:cubicBezTo>
                  <a:cubicBezTo>
                    <a:pt x="3135" y="15525"/>
                    <a:pt x="3135" y="16200"/>
                    <a:pt x="3832" y="16875"/>
                  </a:cubicBezTo>
                  <a:cubicBezTo>
                    <a:pt x="5225" y="17550"/>
                    <a:pt x="3832" y="18225"/>
                    <a:pt x="4528" y="18900"/>
                  </a:cubicBezTo>
                  <a:cubicBezTo>
                    <a:pt x="4528" y="20250"/>
                    <a:pt x="5225" y="19575"/>
                    <a:pt x="5225" y="19575"/>
                  </a:cubicBezTo>
                  <a:cubicBezTo>
                    <a:pt x="6619" y="19575"/>
                    <a:pt x="6619" y="20250"/>
                    <a:pt x="6619" y="20925"/>
                  </a:cubicBezTo>
                  <a:cubicBezTo>
                    <a:pt x="7316" y="20925"/>
                    <a:pt x="8012" y="20250"/>
                    <a:pt x="8012" y="20250"/>
                  </a:cubicBezTo>
                  <a:cubicBezTo>
                    <a:pt x="8709" y="19575"/>
                    <a:pt x="8709" y="20925"/>
                    <a:pt x="8709" y="20925"/>
                  </a:cubicBezTo>
                  <a:cubicBezTo>
                    <a:pt x="9406" y="21600"/>
                    <a:pt x="8709" y="16875"/>
                    <a:pt x="8709" y="17550"/>
                  </a:cubicBezTo>
                  <a:cubicBezTo>
                    <a:pt x="8709" y="16875"/>
                    <a:pt x="10799" y="17550"/>
                    <a:pt x="11496" y="17550"/>
                  </a:cubicBezTo>
                  <a:cubicBezTo>
                    <a:pt x="11496" y="16875"/>
                    <a:pt x="9406" y="16200"/>
                    <a:pt x="9406" y="15525"/>
                  </a:cubicBezTo>
                  <a:cubicBezTo>
                    <a:pt x="10103" y="14175"/>
                    <a:pt x="11496" y="15525"/>
                    <a:pt x="11496" y="16200"/>
                  </a:cubicBezTo>
                  <a:cubicBezTo>
                    <a:pt x="12890" y="16875"/>
                    <a:pt x="12193" y="15525"/>
                    <a:pt x="12193" y="14850"/>
                  </a:cubicBezTo>
                  <a:cubicBezTo>
                    <a:pt x="12193" y="14175"/>
                    <a:pt x="14283" y="15525"/>
                    <a:pt x="14283" y="15525"/>
                  </a:cubicBezTo>
                  <a:cubicBezTo>
                    <a:pt x="14283" y="14850"/>
                    <a:pt x="12890" y="12825"/>
                    <a:pt x="12890" y="12825"/>
                  </a:cubicBezTo>
                  <a:cubicBezTo>
                    <a:pt x="12193" y="12150"/>
                    <a:pt x="10799" y="12150"/>
                    <a:pt x="10103" y="11475"/>
                  </a:cubicBezTo>
                  <a:cubicBezTo>
                    <a:pt x="10103" y="11475"/>
                    <a:pt x="10103" y="10125"/>
                    <a:pt x="10103" y="10800"/>
                  </a:cubicBezTo>
                  <a:cubicBezTo>
                    <a:pt x="9406" y="9450"/>
                    <a:pt x="7316" y="8100"/>
                    <a:pt x="7316" y="6750"/>
                  </a:cubicBezTo>
                  <a:cubicBezTo>
                    <a:pt x="8012" y="4050"/>
                    <a:pt x="10103" y="6750"/>
                    <a:pt x="10799" y="7425"/>
                  </a:cubicBezTo>
                  <a:cubicBezTo>
                    <a:pt x="10799" y="7425"/>
                    <a:pt x="10799" y="6750"/>
                    <a:pt x="10799" y="6750"/>
                  </a:cubicBezTo>
                  <a:cubicBezTo>
                    <a:pt x="11496" y="6075"/>
                    <a:pt x="12193" y="6750"/>
                    <a:pt x="12193" y="7425"/>
                  </a:cubicBezTo>
                  <a:cubicBezTo>
                    <a:pt x="12193" y="7425"/>
                    <a:pt x="11496" y="6075"/>
                    <a:pt x="11496" y="6075"/>
                  </a:cubicBezTo>
                  <a:cubicBezTo>
                    <a:pt x="12193" y="6075"/>
                    <a:pt x="13586" y="6750"/>
                    <a:pt x="14283" y="6750"/>
                  </a:cubicBezTo>
                  <a:cubicBezTo>
                    <a:pt x="14283" y="6075"/>
                    <a:pt x="11496" y="6075"/>
                    <a:pt x="11496" y="4725"/>
                  </a:cubicBezTo>
                  <a:cubicBezTo>
                    <a:pt x="11496" y="4725"/>
                    <a:pt x="14283" y="3375"/>
                    <a:pt x="14980" y="3375"/>
                  </a:cubicBezTo>
                  <a:cubicBezTo>
                    <a:pt x="14980" y="3375"/>
                    <a:pt x="14283" y="4725"/>
                    <a:pt x="14283" y="4725"/>
                  </a:cubicBezTo>
                  <a:cubicBezTo>
                    <a:pt x="14283" y="4725"/>
                    <a:pt x="16374" y="3375"/>
                    <a:pt x="17070" y="3375"/>
                  </a:cubicBezTo>
                  <a:cubicBezTo>
                    <a:pt x="17767" y="3375"/>
                    <a:pt x="18464" y="4050"/>
                    <a:pt x="19857" y="4725"/>
                  </a:cubicBezTo>
                  <a:cubicBezTo>
                    <a:pt x="20554" y="3375"/>
                    <a:pt x="21251" y="1350"/>
                    <a:pt x="21251" y="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799" name="Shape 799"/>
            <p:cNvSpPr/>
            <p:nvPr/>
          </p:nvSpPr>
          <p:spPr>
            <a:xfrm>
              <a:off x="7715709" y="2921870"/>
              <a:ext cx="114245" cy="77609"/>
            </a:xfrm>
            <a:custGeom>
              <a:avLst/>
              <a:gdLst/>
              <a:ahLst/>
              <a:cxnLst>
                <a:cxn ang="0">
                  <a:pos x="wd2" y="hd2"/>
                </a:cxn>
                <a:cxn ang="5400000">
                  <a:pos x="wd2" y="hd2"/>
                </a:cxn>
                <a:cxn ang="10800000">
                  <a:pos x="wd2" y="hd2"/>
                </a:cxn>
                <a:cxn ang="16200000">
                  <a:pos x="wd2" y="hd2"/>
                </a:cxn>
              </a:cxnLst>
              <a:rect l="0" t="0" r="r" b="b"/>
              <a:pathLst>
                <a:path w="20563" h="20029" extrusionOk="0">
                  <a:moveTo>
                    <a:pt x="20563" y="11929"/>
                  </a:moveTo>
                  <a:cubicBezTo>
                    <a:pt x="17683" y="7609"/>
                    <a:pt x="13363" y="7609"/>
                    <a:pt x="13363" y="1129"/>
                  </a:cubicBezTo>
                  <a:cubicBezTo>
                    <a:pt x="6163" y="-1031"/>
                    <a:pt x="4723" y="-1031"/>
                    <a:pt x="1843" y="9769"/>
                  </a:cubicBezTo>
                  <a:cubicBezTo>
                    <a:pt x="1843" y="11929"/>
                    <a:pt x="-1037" y="18409"/>
                    <a:pt x="403" y="18409"/>
                  </a:cubicBezTo>
                  <a:cubicBezTo>
                    <a:pt x="3283" y="20569"/>
                    <a:pt x="6163" y="20569"/>
                    <a:pt x="7603" y="18409"/>
                  </a:cubicBezTo>
                  <a:cubicBezTo>
                    <a:pt x="10483" y="16249"/>
                    <a:pt x="11923" y="14089"/>
                    <a:pt x="14803" y="14089"/>
                  </a:cubicBezTo>
                  <a:cubicBezTo>
                    <a:pt x="14803" y="14089"/>
                    <a:pt x="20563" y="14089"/>
                    <a:pt x="20563" y="11929"/>
                  </a:cubicBezTo>
                  <a:cubicBezTo>
                    <a:pt x="19123" y="11929"/>
                    <a:pt x="20563" y="14089"/>
                    <a:pt x="20563" y="11929"/>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800" name="Shape 800"/>
            <p:cNvSpPr/>
            <p:nvPr/>
          </p:nvSpPr>
          <p:spPr>
            <a:xfrm>
              <a:off x="7453580" y="2899575"/>
              <a:ext cx="61897" cy="145294"/>
            </a:xfrm>
            <a:custGeom>
              <a:avLst/>
              <a:gdLst/>
              <a:ahLst/>
              <a:cxnLst>
                <a:cxn ang="0">
                  <a:pos x="wd2" y="hd2"/>
                </a:cxn>
                <a:cxn ang="5400000">
                  <a:pos x="wd2" y="hd2"/>
                </a:cxn>
                <a:cxn ang="10800000">
                  <a:pos x="wd2" y="hd2"/>
                </a:cxn>
                <a:cxn ang="16200000">
                  <a:pos x="wd2" y="hd2"/>
                </a:cxn>
              </a:cxnLst>
              <a:rect l="0" t="0" r="r" b="b"/>
              <a:pathLst>
                <a:path w="18854" h="20517" extrusionOk="0">
                  <a:moveTo>
                    <a:pt x="14400" y="18117"/>
                  </a:moveTo>
                  <a:cubicBezTo>
                    <a:pt x="16800" y="15717"/>
                    <a:pt x="21600" y="13317"/>
                    <a:pt x="16800" y="12117"/>
                  </a:cubicBezTo>
                  <a:cubicBezTo>
                    <a:pt x="14400" y="10917"/>
                    <a:pt x="12000" y="8517"/>
                    <a:pt x="14400" y="6117"/>
                  </a:cubicBezTo>
                  <a:cubicBezTo>
                    <a:pt x="14400" y="6117"/>
                    <a:pt x="16800" y="3717"/>
                    <a:pt x="16800" y="3717"/>
                  </a:cubicBezTo>
                  <a:cubicBezTo>
                    <a:pt x="14400" y="2517"/>
                    <a:pt x="9600" y="117"/>
                    <a:pt x="7200" y="117"/>
                  </a:cubicBezTo>
                  <a:cubicBezTo>
                    <a:pt x="0" y="-1083"/>
                    <a:pt x="0" y="7317"/>
                    <a:pt x="0" y="9717"/>
                  </a:cubicBezTo>
                  <a:cubicBezTo>
                    <a:pt x="0" y="14517"/>
                    <a:pt x="4800" y="16917"/>
                    <a:pt x="9600" y="20517"/>
                  </a:cubicBezTo>
                  <a:cubicBezTo>
                    <a:pt x="12000" y="19317"/>
                    <a:pt x="14400" y="18117"/>
                    <a:pt x="14400" y="18117"/>
                  </a:cubicBezTo>
                  <a:cubicBezTo>
                    <a:pt x="16800" y="15717"/>
                    <a:pt x="14400" y="18117"/>
                    <a:pt x="14400" y="18117"/>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801" name="Shape 801"/>
            <p:cNvSpPr/>
            <p:nvPr/>
          </p:nvSpPr>
          <p:spPr>
            <a:xfrm>
              <a:off x="7499321" y="2909217"/>
              <a:ext cx="88069" cy="75044"/>
            </a:xfrm>
            <a:custGeom>
              <a:avLst/>
              <a:gdLst/>
              <a:ahLst/>
              <a:cxnLst>
                <a:cxn ang="0">
                  <a:pos x="wd2" y="hd2"/>
                </a:cxn>
                <a:cxn ang="5400000">
                  <a:pos x="wd2" y="hd2"/>
                </a:cxn>
                <a:cxn ang="10800000">
                  <a:pos x="wd2" y="hd2"/>
                </a:cxn>
                <a:cxn ang="16200000">
                  <a:pos x="wd2" y="hd2"/>
                </a:cxn>
              </a:cxnLst>
              <a:rect l="0" t="0" r="r" b="b"/>
              <a:pathLst>
                <a:path w="18355" h="21600" extrusionOk="0">
                  <a:moveTo>
                    <a:pt x="17270" y="0"/>
                  </a:moveTo>
                  <a:cubicBezTo>
                    <a:pt x="13947" y="0"/>
                    <a:pt x="2316" y="0"/>
                    <a:pt x="2316" y="4800"/>
                  </a:cubicBezTo>
                  <a:cubicBezTo>
                    <a:pt x="-1007" y="9600"/>
                    <a:pt x="-1007" y="19200"/>
                    <a:pt x="3978" y="21600"/>
                  </a:cubicBezTo>
                  <a:cubicBezTo>
                    <a:pt x="5639" y="19200"/>
                    <a:pt x="8962" y="21600"/>
                    <a:pt x="10624" y="19200"/>
                  </a:cubicBezTo>
                  <a:cubicBezTo>
                    <a:pt x="12285" y="19200"/>
                    <a:pt x="13947" y="14400"/>
                    <a:pt x="15608" y="16800"/>
                  </a:cubicBezTo>
                  <a:cubicBezTo>
                    <a:pt x="20593" y="21600"/>
                    <a:pt x="17270" y="2400"/>
                    <a:pt x="17270" y="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802" name="Shape 802"/>
            <p:cNvSpPr/>
            <p:nvPr/>
          </p:nvSpPr>
          <p:spPr>
            <a:xfrm>
              <a:off x="8404700" y="2958279"/>
              <a:ext cx="120730" cy="125950"/>
            </a:xfrm>
            <a:custGeom>
              <a:avLst/>
              <a:gdLst/>
              <a:ahLst/>
              <a:cxnLst>
                <a:cxn ang="0">
                  <a:pos x="wd2" y="hd2"/>
                </a:cxn>
                <a:cxn ang="5400000">
                  <a:pos x="wd2" y="hd2"/>
                </a:cxn>
                <a:cxn ang="10800000">
                  <a:pos x="wd2" y="hd2"/>
                </a:cxn>
                <a:cxn ang="16200000">
                  <a:pos x="wd2" y="hd2"/>
                </a:cxn>
              </a:cxnLst>
              <a:rect l="0" t="0" r="r" b="b"/>
              <a:pathLst>
                <a:path w="17073" h="20055" extrusionOk="0">
                  <a:moveTo>
                    <a:pt x="17073" y="18900"/>
                  </a:moveTo>
                  <a:cubicBezTo>
                    <a:pt x="17073" y="16200"/>
                    <a:pt x="17073" y="14850"/>
                    <a:pt x="14799" y="13500"/>
                  </a:cubicBezTo>
                  <a:cubicBezTo>
                    <a:pt x="12526" y="12150"/>
                    <a:pt x="14799" y="10800"/>
                    <a:pt x="13662" y="9450"/>
                  </a:cubicBezTo>
                  <a:cubicBezTo>
                    <a:pt x="12526" y="6750"/>
                    <a:pt x="11389" y="8100"/>
                    <a:pt x="11389" y="4050"/>
                  </a:cubicBezTo>
                  <a:cubicBezTo>
                    <a:pt x="11389" y="4050"/>
                    <a:pt x="7978" y="1350"/>
                    <a:pt x="9115" y="0"/>
                  </a:cubicBezTo>
                  <a:cubicBezTo>
                    <a:pt x="5705" y="0"/>
                    <a:pt x="-4527" y="1350"/>
                    <a:pt x="2294" y="8100"/>
                  </a:cubicBezTo>
                  <a:cubicBezTo>
                    <a:pt x="3431" y="9450"/>
                    <a:pt x="4568" y="10800"/>
                    <a:pt x="5705" y="12150"/>
                  </a:cubicBezTo>
                  <a:cubicBezTo>
                    <a:pt x="6841" y="13500"/>
                    <a:pt x="7978" y="13500"/>
                    <a:pt x="9115" y="14850"/>
                  </a:cubicBezTo>
                  <a:cubicBezTo>
                    <a:pt x="11389" y="14850"/>
                    <a:pt x="13662" y="14850"/>
                    <a:pt x="13662" y="17550"/>
                  </a:cubicBezTo>
                  <a:cubicBezTo>
                    <a:pt x="14799" y="18900"/>
                    <a:pt x="15936" y="21600"/>
                    <a:pt x="17073" y="18900"/>
                  </a:cubicBezTo>
                  <a:cubicBezTo>
                    <a:pt x="17073" y="17550"/>
                    <a:pt x="15936" y="20250"/>
                    <a:pt x="17073" y="1890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803" name="Shape 803"/>
            <p:cNvSpPr/>
            <p:nvPr/>
          </p:nvSpPr>
          <p:spPr>
            <a:xfrm>
              <a:off x="8429969" y="3043685"/>
              <a:ext cx="771029" cy="693850"/>
            </a:xfrm>
            <a:custGeom>
              <a:avLst/>
              <a:gdLst/>
              <a:ahLst/>
              <a:cxnLst>
                <a:cxn ang="0">
                  <a:pos x="wd2" y="hd2"/>
                </a:cxn>
                <a:cxn ang="5400000">
                  <a:pos x="wd2" y="hd2"/>
                </a:cxn>
                <a:cxn ang="10800000">
                  <a:pos x="wd2" y="hd2"/>
                </a:cxn>
                <a:cxn ang="16200000">
                  <a:pos x="wd2" y="hd2"/>
                </a:cxn>
              </a:cxnLst>
              <a:rect l="0" t="0" r="r" b="b"/>
              <a:pathLst>
                <a:path w="21056" h="21109" extrusionOk="0">
                  <a:moveTo>
                    <a:pt x="20727" y="18280"/>
                  </a:moveTo>
                  <a:cubicBezTo>
                    <a:pt x="20291" y="18023"/>
                    <a:pt x="20509" y="17509"/>
                    <a:pt x="20291" y="16995"/>
                  </a:cubicBezTo>
                  <a:cubicBezTo>
                    <a:pt x="20291" y="16738"/>
                    <a:pt x="19855" y="16480"/>
                    <a:pt x="19636" y="16223"/>
                  </a:cubicBezTo>
                  <a:cubicBezTo>
                    <a:pt x="19200" y="15966"/>
                    <a:pt x="18982" y="15452"/>
                    <a:pt x="18764" y="14938"/>
                  </a:cubicBezTo>
                  <a:cubicBezTo>
                    <a:pt x="18327" y="14423"/>
                    <a:pt x="18545" y="14423"/>
                    <a:pt x="18982" y="13652"/>
                  </a:cubicBezTo>
                  <a:cubicBezTo>
                    <a:pt x="19200" y="13395"/>
                    <a:pt x="19636" y="12880"/>
                    <a:pt x="19418" y="12366"/>
                  </a:cubicBezTo>
                  <a:cubicBezTo>
                    <a:pt x="19200" y="12109"/>
                    <a:pt x="18545" y="12109"/>
                    <a:pt x="18327" y="12109"/>
                  </a:cubicBezTo>
                  <a:cubicBezTo>
                    <a:pt x="18109" y="11852"/>
                    <a:pt x="18327" y="11338"/>
                    <a:pt x="18327" y="11338"/>
                  </a:cubicBezTo>
                  <a:cubicBezTo>
                    <a:pt x="18109" y="10823"/>
                    <a:pt x="18109" y="10052"/>
                    <a:pt x="18327" y="9795"/>
                  </a:cubicBezTo>
                  <a:cubicBezTo>
                    <a:pt x="18764" y="9280"/>
                    <a:pt x="18109" y="9023"/>
                    <a:pt x="17891" y="8766"/>
                  </a:cubicBezTo>
                  <a:cubicBezTo>
                    <a:pt x="17891" y="8509"/>
                    <a:pt x="18327" y="7738"/>
                    <a:pt x="18545" y="7480"/>
                  </a:cubicBezTo>
                  <a:cubicBezTo>
                    <a:pt x="18545" y="7223"/>
                    <a:pt x="18982" y="4652"/>
                    <a:pt x="18764" y="4652"/>
                  </a:cubicBezTo>
                  <a:cubicBezTo>
                    <a:pt x="18109" y="4652"/>
                    <a:pt x="17891" y="4652"/>
                    <a:pt x="17236" y="4138"/>
                  </a:cubicBezTo>
                  <a:cubicBezTo>
                    <a:pt x="17018" y="3880"/>
                    <a:pt x="16800" y="3623"/>
                    <a:pt x="16582" y="3366"/>
                  </a:cubicBezTo>
                  <a:cubicBezTo>
                    <a:pt x="16364" y="3109"/>
                    <a:pt x="15709" y="3109"/>
                    <a:pt x="15491" y="2852"/>
                  </a:cubicBezTo>
                  <a:cubicBezTo>
                    <a:pt x="15055" y="2852"/>
                    <a:pt x="14836" y="2852"/>
                    <a:pt x="14400" y="2595"/>
                  </a:cubicBezTo>
                  <a:cubicBezTo>
                    <a:pt x="14182" y="2080"/>
                    <a:pt x="13745" y="2338"/>
                    <a:pt x="13309" y="2338"/>
                  </a:cubicBezTo>
                  <a:cubicBezTo>
                    <a:pt x="13091" y="2595"/>
                    <a:pt x="12655" y="2338"/>
                    <a:pt x="12436" y="2595"/>
                  </a:cubicBezTo>
                  <a:cubicBezTo>
                    <a:pt x="12000" y="2595"/>
                    <a:pt x="11782" y="3109"/>
                    <a:pt x="11564" y="3366"/>
                  </a:cubicBezTo>
                  <a:cubicBezTo>
                    <a:pt x="11345" y="3623"/>
                    <a:pt x="10691" y="3366"/>
                    <a:pt x="10691" y="3880"/>
                  </a:cubicBezTo>
                  <a:cubicBezTo>
                    <a:pt x="10691" y="4395"/>
                    <a:pt x="10473" y="4395"/>
                    <a:pt x="10036" y="4652"/>
                  </a:cubicBezTo>
                  <a:cubicBezTo>
                    <a:pt x="8945" y="4909"/>
                    <a:pt x="8073" y="4909"/>
                    <a:pt x="7200" y="4138"/>
                  </a:cubicBezTo>
                  <a:cubicBezTo>
                    <a:pt x="6982" y="3880"/>
                    <a:pt x="6764" y="3623"/>
                    <a:pt x="6545" y="3623"/>
                  </a:cubicBezTo>
                  <a:cubicBezTo>
                    <a:pt x="6109" y="3109"/>
                    <a:pt x="5891" y="3366"/>
                    <a:pt x="5455" y="3366"/>
                  </a:cubicBezTo>
                  <a:cubicBezTo>
                    <a:pt x="5236" y="3109"/>
                    <a:pt x="5236" y="2338"/>
                    <a:pt x="5236" y="2080"/>
                  </a:cubicBezTo>
                  <a:cubicBezTo>
                    <a:pt x="4582" y="1823"/>
                    <a:pt x="4364" y="1566"/>
                    <a:pt x="4364" y="795"/>
                  </a:cubicBezTo>
                  <a:cubicBezTo>
                    <a:pt x="4364" y="-491"/>
                    <a:pt x="3491" y="280"/>
                    <a:pt x="3055" y="795"/>
                  </a:cubicBezTo>
                  <a:cubicBezTo>
                    <a:pt x="2836" y="1052"/>
                    <a:pt x="2618" y="1309"/>
                    <a:pt x="2400" y="1309"/>
                  </a:cubicBezTo>
                  <a:cubicBezTo>
                    <a:pt x="1964" y="1052"/>
                    <a:pt x="1309" y="1052"/>
                    <a:pt x="1091" y="538"/>
                  </a:cubicBezTo>
                  <a:cubicBezTo>
                    <a:pt x="655" y="23"/>
                    <a:pt x="655" y="-234"/>
                    <a:pt x="218" y="280"/>
                  </a:cubicBezTo>
                  <a:cubicBezTo>
                    <a:pt x="218" y="538"/>
                    <a:pt x="0" y="538"/>
                    <a:pt x="0" y="795"/>
                  </a:cubicBezTo>
                  <a:cubicBezTo>
                    <a:pt x="0" y="1052"/>
                    <a:pt x="0" y="1309"/>
                    <a:pt x="218" y="1566"/>
                  </a:cubicBezTo>
                  <a:cubicBezTo>
                    <a:pt x="218" y="1566"/>
                    <a:pt x="436" y="2080"/>
                    <a:pt x="218" y="2080"/>
                  </a:cubicBezTo>
                  <a:cubicBezTo>
                    <a:pt x="218" y="2338"/>
                    <a:pt x="0" y="2338"/>
                    <a:pt x="218" y="2595"/>
                  </a:cubicBezTo>
                  <a:cubicBezTo>
                    <a:pt x="218" y="2852"/>
                    <a:pt x="655" y="2852"/>
                    <a:pt x="655" y="3109"/>
                  </a:cubicBezTo>
                  <a:cubicBezTo>
                    <a:pt x="655" y="3366"/>
                    <a:pt x="436" y="3623"/>
                    <a:pt x="655" y="3623"/>
                  </a:cubicBezTo>
                  <a:cubicBezTo>
                    <a:pt x="873" y="4138"/>
                    <a:pt x="873" y="4395"/>
                    <a:pt x="1091" y="4909"/>
                  </a:cubicBezTo>
                  <a:cubicBezTo>
                    <a:pt x="1309" y="5166"/>
                    <a:pt x="1309" y="5423"/>
                    <a:pt x="1745" y="5680"/>
                  </a:cubicBezTo>
                  <a:cubicBezTo>
                    <a:pt x="1745" y="5680"/>
                    <a:pt x="2182" y="5938"/>
                    <a:pt x="2182" y="5938"/>
                  </a:cubicBezTo>
                  <a:cubicBezTo>
                    <a:pt x="2400" y="6966"/>
                    <a:pt x="436" y="7995"/>
                    <a:pt x="1745" y="9023"/>
                  </a:cubicBezTo>
                  <a:cubicBezTo>
                    <a:pt x="2182" y="9280"/>
                    <a:pt x="2182" y="9795"/>
                    <a:pt x="2618" y="10052"/>
                  </a:cubicBezTo>
                  <a:cubicBezTo>
                    <a:pt x="3055" y="10566"/>
                    <a:pt x="3491" y="10823"/>
                    <a:pt x="3927" y="11595"/>
                  </a:cubicBezTo>
                  <a:cubicBezTo>
                    <a:pt x="3927" y="11852"/>
                    <a:pt x="3709" y="12109"/>
                    <a:pt x="3709" y="12366"/>
                  </a:cubicBezTo>
                  <a:cubicBezTo>
                    <a:pt x="3927" y="12623"/>
                    <a:pt x="4364" y="12623"/>
                    <a:pt x="4145" y="12880"/>
                  </a:cubicBezTo>
                  <a:cubicBezTo>
                    <a:pt x="4145" y="13652"/>
                    <a:pt x="4582" y="13909"/>
                    <a:pt x="4800" y="14423"/>
                  </a:cubicBezTo>
                  <a:cubicBezTo>
                    <a:pt x="5236" y="14166"/>
                    <a:pt x="5018" y="13909"/>
                    <a:pt x="5236" y="13652"/>
                  </a:cubicBezTo>
                  <a:cubicBezTo>
                    <a:pt x="5236" y="13652"/>
                    <a:pt x="5455" y="13909"/>
                    <a:pt x="5455" y="13909"/>
                  </a:cubicBezTo>
                  <a:cubicBezTo>
                    <a:pt x="5891" y="13909"/>
                    <a:pt x="5455" y="13909"/>
                    <a:pt x="5673" y="14166"/>
                  </a:cubicBezTo>
                  <a:cubicBezTo>
                    <a:pt x="5891" y="14423"/>
                    <a:pt x="6109" y="13652"/>
                    <a:pt x="6545" y="14166"/>
                  </a:cubicBezTo>
                  <a:cubicBezTo>
                    <a:pt x="6982" y="14938"/>
                    <a:pt x="7200" y="15709"/>
                    <a:pt x="7636" y="16480"/>
                  </a:cubicBezTo>
                  <a:cubicBezTo>
                    <a:pt x="8073" y="17252"/>
                    <a:pt x="9164" y="18023"/>
                    <a:pt x="10036" y="18538"/>
                  </a:cubicBezTo>
                  <a:cubicBezTo>
                    <a:pt x="10473" y="18795"/>
                    <a:pt x="10909" y="18795"/>
                    <a:pt x="11345" y="19052"/>
                  </a:cubicBezTo>
                  <a:cubicBezTo>
                    <a:pt x="11564" y="19052"/>
                    <a:pt x="12218" y="18795"/>
                    <a:pt x="12218" y="18795"/>
                  </a:cubicBezTo>
                  <a:cubicBezTo>
                    <a:pt x="12218" y="18795"/>
                    <a:pt x="12218" y="19052"/>
                    <a:pt x="12218" y="19052"/>
                  </a:cubicBezTo>
                  <a:cubicBezTo>
                    <a:pt x="12436" y="19052"/>
                    <a:pt x="13091" y="18538"/>
                    <a:pt x="13309" y="18280"/>
                  </a:cubicBezTo>
                  <a:cubicBezTo>
                    <a:pt x="13309" y="18280"/>
                    <a:pt x="13091" y="18280"/>
                    <a:pt x="13091" y="18280"/>
                  </a:cubicBezTo>
                  <a:cubicBezTo>
                    <a:pt x="13091" y="18023"/>
                    <a:pt x="13527" y="18280"/>
                    <a:pt x="13527" y="18280"/>
                  </a:cubicBezTo>
                  <a:cubicBezTo>
                    <a:pt x="13964" y="18538"/>
                    <a:pt x="13964" y="18795"/>
                    <a:pt x="14182" y="19309"/>
                  </a:cubicBezTo>
                  <a:cubicBezTo>
                    <a:pt x="14400" y="20080"/>
                    <a:pt x="14618" y="20080"/>
                    <a:pt x="15055" y="20338"/>
                  </a:cubicBezTo>
                  <a:cubicBezTo>
                    <a:pt x="16364" y="20595"/>
                    <a:pt x="17891" y="20852"/>
                    <a:pt x="19200" y="21109"/>
                  </a:cubicBezTo>
                  <a:cubicBezTo>
                    <a:pt x="19200" y="20080"/>
                    <a:pt x="19418" y="19823"/>
                    <a:pt x="20073" y="19309"/>
                  </a:cubicBezTo>
                  <a:cubicBezTo>
                    <a:pt x="20509" y="19052"/>
                    <a:pt x="21600" y="18795"/>
                    <a:pt x="20727" y="18280"/>
                  </a:cubicBezTo>
                  <a:cubicBezTo>
                    <a:pt x="20509" y="18023"/>
                    <a:pt x="21164" y="18538"/>
                    <a:pt x="20727" y="1828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804" name="Shape 804"/>
            <p:cNvSpPr/>
            <p:nvPr/>
          </p:nvSpPr>
          <p:spPr>
            <a:xfrm>
              <a:off x="8446333" y="3036206"/>
              <a:ext cx="62732" cy="49068"/>
            </a:xfrm>
            <a:custGeom>
              <a:avLst/>
              <a:gdLst/>
              <a:ahLst/>
              <a:cxnLst>
                <a:cxn ang="0">
                  <a:pos x="wd2" y="hd2"/>
                </a:cxn>
                <a:cxn ang="5400000">
                  <a:pos x="wd2" y="hd2"/>
                </a:cxn>
                <a:cxn ang="10800000">
                  <a:pos x="wd2" y="hd2"/>
                </a:cxn>
                <a:cxn ang="16200000">
                  <a:pos x="wd2" y="hd2"/>
                </a:cxn>
              </a:cxnLst>
              <a:rect l="0" t="0" r="r" b="b"/>
              <a:pathLst>
                <a:path w="21600" h="21600" extrusionOk="0">
                  <a:moveTo>
                    <a:pt x="2700" y="3600"/>
                  </a:moveTo>
                  <a:cubicBezTo>
                    <a:pt x="5400" y="3600"/>
                    <a:pt x="5400" y="10800"/>
                    <a:pt x="8100" y="14400"/>
                  </a:cubicBezTo>
                  <a:cubicBezTo>
                    <a:pt x="13500" y="14400"/>
                    <a:pt x="16200" y="18000"/>
                    <a:pt x="21600" y="21600"/>
                  </a:cubicBezTo>
                  <a:cubicBezTo>
                    <a:pt x="18900" y="7200"/>
                    <a:pt x="8100" y="3600"/>
                    <a:pt x="0" y="0"/>
                  </a:cubicBezTo>
                  <a:cubicBezTo>
                    <a:pt x="0" y="3600"/>
                    <a:pt x="0" y="3600"/>
                    <a:pt x="2700" y="3600"/>
                  </a:cubicBezTo>
                  <a:cubicBezTo>
                    <a:pt x="5400" y="3600"/>
                    <a:pt x="0" y="3600"/>
                    <a:pt x="2700" y="360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805" name="Shape 805"/>
            <p:cNvSpPr/>
            <p:nvPr/>
          </p:nvSpPr>
          <p:spPr>
            <a:xfrm>
              <a:off x="8260872" y="2842566"/>
              <a:ext cx="273975" cy="141692"/>
            </a:xfrm>
            <a:custGeom>
              <a:avLst/>
              <a:gdLst/>
              <a:ahLst/>
              <a:cxnLst>
                <a:cxn ang="0">
                  <a:pos x="wd2" y="hd2"/>
                </a:cxn>
                <a:cxn ang="5400000">
                  <a:pos x="wd2" y="hd2"/>
                </a:cxn>
                <a:cxn ang="10800000">
                  <a:pos x="wd2" y="hd2"/>
                </a:cxn>
                <a:cxn ang="16200000">
                  <a:pos x="wd2" y="hd2"/>
                </a:cxn>
              </a:cxnLst>
              <a:rect l="0" t="0" r="r" b="b"/>
              <a:pathLst>
                <a:path w="21066" h="20007" extrusionOk="0">
                  <a:moveTo>
                    <a:pt x="16046" y="16407"/>
                  </a:moveTo>
                  <a:cubicBezTo>
                    <a:pt x="16663" y="15207"/>
                    <a:pt x="17897" y="17607"/>
                    <a:pt x="18514" y="18807"/>
                  </a:cubicBezTo>
                  <a:cubicBezTo>
                    <a:pt x="18514" y="18807"/>
                    <a:pt x="20983" y="18807"/>
                    <a:pt x="20983" y="18807"/>
                  </a:cubicBezTo>
                  <a:cubicBezTo>
                    <a:pt x="21600" y="17607"/>
                    <a:pt x="18514" y="12807"/>
                    <a:pt x="20366" y="12807"/>
                  </a:cubicBezTo>
                  <a:cubicBezTo>
                    <a:pt x="19749" y="11607"/>
                    <a:pt x="18514" y="11607"/>
                    <a:pt x="18514" y="10407"/>
                  </a:cubicBezTo>
                  <a:cubicBezTo>
                    <a:pt x="18514" y="8007"/>
                    <a:pt x="17897" y="6807"/>
                    <a:pt x="16663" y="6807"/>
                  </a:cubicBezTo>
                  <a:cubicBezTo>
                    <a:pt x="14811" y="6807"/>
                    <a:pt x="13577" y="8007"/>
                    <a:pt x="11726" y="5607"/>
                  </a:cubicBezTo>
                  <a:cubicBezTo>
                    <a:pt x="9874" y="4407"/>
                    <a:pt x="8023" y="4407"/>
                    <a:pt x="5554" y="3207"/>
                  </a:cubicBezTo>
                  <a:cubicBezTo>
                    <a:pt x="3703" y="2007"/>
                    <a:pt x="2469" y="-1593"/>
                    <a:pt x="0" y="807"/>
                  </a:cubicBezTo>
                  <a:cubicBezTo>
                    <a:pt x="1851" y="5607"/>
                    <a:pt x="6789" y="6807"/>
                    <a:pt x="4937" y="15207"/>
                  </a:cubicBezTo>
                  <a:cubicBezTo>
                    <a:pt x="6789" y="15207"/>
                    <a:pt x="11109" y="15207"/>
                    <a:pt x="11109" y="20007"/>
                  </a:cubicBezTo>
                  <a:cubicBezTo>
                    <a:pt x="11109" y="16407"/>
                    <a:pt x="14811" y="16407"/>
                    <a:pt x="16046" y="16407"/>
                  </a:cubicBezTo>
                  <a:cubicBezTo>
                    <a:pt x="16663" y="15207"/>
                    <a:pt x="11726" y="16407"/>
                    <a:pt x="16046" y="16407"/>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806" name="Shape 806"/>
            <p:cNvSpPr/>
            <p:nvPr/>
          </p:nvSpPr>
          <p:spPr>
            <a:xfrm>
              <a:off x="8472248" y="2932306"/>
              <a:ext cx="184983" cy="178944"/>
            </a:xfrm>
            <a:custGeom>
              <a:avLst/>
              <a:gdLst/>
              <a:ahLst/>
              <a:cxnLst>
                <a:cxn ang="0">
                  <a:pos x="wd2" y="hd2"/>
                </a:cxn>
                <a:cxn ang="5400000">
                  <a:pos x="wd2" y="hd2"/>
                </a:cxn>
                <a:cxn ang="10800000">
                  <a:pos x="wd2" y="hd2"/>
                </a:cxn>
                <a:cxn ang="16200000">
                  <a:pos x="wd2" y="hd2"/>
                </a:cxn>
              </a:cxnLst>
              <a:rect l="0" t="0" r="r" b="b"/>
              <a:pathLst>
                <a:path w="18544" h="21600" extrusionOk="0">
                  <a:moveTo>
                    <a:pt x="4622" y="2057"/>
                  </a:moveTo>
                  <a:cubicBezTo>
                    <a:pt x="4622" y="2057"/>
                    <a:pt x="7022" y="4114"/>
                    <a:pt x="6222" y="5143"/>
                  </a:cubicBezTo>
                  <a:cubicBezTo>
                    <a:pt x="6222" y="5143"/>
                    <a:pt x="3822" y="5143"/>
                    <a:pt x="3822" y="5143"/>
                  </a:cubicBezTo>
                  <a:cubicBezTo>
                    <a:pt x="2222" y="5143"/>
                    <a:pt x="2222" y="3086"/>
                    <a:pt x="1422" y="3086"/>
                  </a:cubicBezTo>
                  <a:cubicBezTo>
                    <a:pt x="-1778" y="2057"/>
                    <a:pt x="1422" y="6171"/>
                    <a:pt x="1422" y="7200"/>
                  </a:cubicBezTo>
                  <a:cubicBezTo>
                    <a:pt x="1422" y="10286"/>
                    <a:pt x="3822" y="8229"/>
                    <a:pt x="3022" y="11314"/>
                  </a:cubicBezTo>
                  <a:cubicBezTo>
                    <a:pt x="2222" y="13371"/>
                    <a:pt x="3822" y="13371"/>
                    <a:pt x="4622" y="14400"/>
                  </a:cubicBezTo>
                  <a:cubicBezTo>
                    <a:pt x="5422" y="14400"/>
                    <a:pt x="5422" y="16457"/>
                    <a:pt x="5422" y="17486"/>
                  </a:cubicBezTo>
                  <a:cubicBezTo>
                    <a:pt x="6222" y="16457"/>
                    <a:pt x="9422" y="14400"/>
                    <a:pt x="11022" y="13371"/>
                  </a:cubicBezTo>
                  <a:cubicBezTo>
                    <a:pt x="11822" y="13371"/>
                    <a:pt x="11822" y="15429"/>
                    <a:pt x="11822" y="16457"/>
                  </a:cubicBezTo>
                  <a:cubicBezTo>
                    <a:pt x="11822" y="19543"/>
                    <a:pt x="12622" y="20571"/>
                    <a:pt x="15022" y="21600"/>
                  </a:cubicBezTo>
                  <a:cubicBezTo>
                    <a:pt x="15022" y="20571"/>
                    <a:pt x="15022" y="18514"/>
                    <a:pt x="15022" y="18514"/>
                  </a:cubicBezTo>
                  <a:cubicBezTo>
                    <a:pt x="15822" y="17486"/>
                    <a:pt x="16622" y="17486"/>
                    <a:pt x="16622" y="16457"/>
                  </a:cubicBezTo>
                  <a:cubicBezTo>
                    <a:pt x="17422" y="14400"/>
                    <a:pt x="17422" y="12343"/>
                    <a:pt x="18222" y="11314"/>
                  </a:cubicBezTo>
                  <a:cubicBezTo>
                    <a:pt x="19822" y="8229"/>
                    <a:pt x="15022" y="2057"/>
                    <a:pt x="13422" y="1029"/>
                  </a:cubicBezTo>
                  <a:cubicBezTo>
                    <a:pt x="11822" y="4114"/>
                    <a:pt x="10222" y="4114"/>
                    <a:pt x="7822" y="2057"/>
                  </a:cubicBezTo>
                  <a:cubicBezTo>
                    <a:pt x="7822" y="1029"/>
                    <a:pt x="6222" y="0"/>
                    <a:pt x="5422" y="0"/>
                  </a:cubicBezTo>
                  <a:cubicBezTo>
                    <a:pt x="4622" y="0"/>
                    <a:pt x="4622" y="1029"/>
                    <a:pt x="4622" y="2057"/>
                  </a:cubicBezTo>
                  <a:cubicBezTo>
                    <a:pt x="5422" y="3086"/>
                    <a:pt x="3822" y="0"/>
                    <a:pt x="4622" y="2057"/>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807" name="Shape 807"/>
            <p:cNvSpPr/>
            <p:nvPr/>
          </p:nvSpPr>
          <p:spPr>
            <a:xfrm>
              <a:off x="8525427" y="3502120"/>
              <a:ext cx="70913" cy="76680"/>
            </a:xfrm>
            <a:custGeom>
              <a:avLst/>
              <a:gdLst/>
              <a:ahLst/>
              <a:cxnLst>
                <a:cxn ang="0">
                  <a:pos x="wd2" y="hd2"/>
                </a:cxn>
                <a:cxn ang="5400000">
                  <a:pos x="wd2" y="hd2"/>
                </a:cxn>
                <a:cxn ang="10800000">
                  <a:pos x="wd2" y="hd2"/>
                </a:cxn>
                <a:cxn ang="16200000">
                  <a:pos x="wd2" y="hd2"/>
                </a:cxn>
              </a:cxnLst>
              <a:rect l="0" t="0" r="r" b="b"/>
              <a:pathLst>
                <a:path w="21600" h="19128" extrusionOk="0">
                  <a:moveTo>
                    <a:pt x="7200" y="1848"/>
                  </a:moveTo>
                  <a:cubicBezTo>
                    <a:pt x="2400" y="4008"/>
                    <a:pt x="0" y="8328"/>
                    <a:pt x="0" y="12648"/>
                  </a:cubicBezTo>
                  <a:cubicBezTo>
                    <a:pt x="2400" y="12648"/>
                    <a:pt x="9600" y="12648"/>
                    <a:pt x="9600" y="14808"/>
                  </a:cubicBezTo>
                  <a:cubicBezTo>
                    <a:pt x="14400" y="19128"/>
                    <a:pt x="16800" y="19128"/>
                    <a:pt x="21600" y="19128"/>
                  </a:cubicBezTo>
                  <a:cubicBezTo>
                    <a:pt x="21600" y="19128"/>
                    <a:pt x="16800" y="8328"/>
                    <a:pt x="16800" y="8328"/>
                  </a:cubicBezTo>
                  <a:cubicBezTo>
                    <a:pt x="19200" y="8328"/>
                    <a:pt x="21600" y="8328"/>
                    <a:pt x="19200" y="4008"/>
                  </a:cubicBezTo>
                  <a:cubicBezTo>
                    <a:pt x="14400" y="1848"/>
                    <a:pt x="12000" y="-2472"/>
                    <a:pt x="7200" y="1848"/>
                  </a:cubicBezTo>
                  <a:cubicBezTo>
                    <a:pt x="2400" y="6168"/>
                    <a:pt x="9600" y="-312"/>
                    <a:pt x="7200" y="1848"/>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808" name="Shape 808"/>
            <p:cNvSpPr/>
            <p:nvPr/>
          </p:nvSpPr>
          <p:spPr>
            <a:xfrm>
              <a:off x="8090358" y="3171853"/>
              <a:ext cx="265977" cy="228004"/>
            </a:xfrm>
            <a:custGeom>
              <a:avLst/>
              <a:gdLst/>
              <a:ahLst/>
              <a:cxnLst>
                <a:cxn ang="0">
                  <a:pos x="wd2" y="hd2"/>
                </a:cxn>
                <a:cxn ang="5400000">
                  <a:pos x="wd2" y="hd2"/>
                </a:cxn>
                <a:cxn ang="10800000">
                  <a:pos x="wd2" y="hd2"/>
                </a:cxn>
                <a:cxn ang="16200000">
                  <a:pos x="wd2" y="hd2"/>
                </a:cxn>
              </a:cxnLst>
              <a:rect l="0" t="0" r="r" b="b"/>
              <a:pathLst>
                <a:path w="20652" h="21600" extrusionOk="0">
                  <a:moveTo>
                    <a:pt x="16949" y="8000"/>
                  </a:moveTo>
                  <a:cubicBezTo>
                    <a:pt x="17566" y="7200"/>
                    <a:pt x="18183" y="6400"/>
                    <a:pt x="17566" y="5600"/>
                  </a:cubicBezTo>
                  <a:cubicBezTo>
                    <a:pt x="16949" y="4800"/>
                    <a:pt x="16332" y="4800"/>
                    <a:pt x="16949" y="4000"/>
                  </a:cubicBezTo>
                  <a:cubicBezTo>
                    <a:pt x="18183" y="2400"/>
                    <a:pt x="20652" y="2400"/>
                    <a:pt x="20652" y="0"/>
                  </a:cubicBezTo>
                  <a:cubicBezTo>
                    <a:pt x="18801" y="0"/>
                    <a:pt x="16332" y="0"/>
                    <a:pt x="14481" y="800"/>
                  </a:cubicBezTo>
                  <a:cubicBezTo>
                    <a:pt x="13246" y="800"/>
                    <a:pt x="12012" y="1600"/>
                    <a:pt x="10778" y="1600"/>
                  </a:cubicBezTo>
                  <a:cubicBezTo>
                    <a:pt x="8926" y="1600"/>
                    <a:pt x="8309" y="800"/>
                    <a:pt x="7075" y="1600"/>
                  </a:cubicBezTo>
                  <a:cubicBezTo>
                    <a:pt x="5841" y="2400"/>
                    <a:pt x="5223" y="2400"/>
                    <a:pt x="3989" y="1600"/>
                  </a:cubicBezTo>
                  <a:cubicBezTo>
                    <a:pt x="2755" y="0"/>
                    <a:pt x="3372" y="3200"/>
                    <a:pt x="3372" y="3200"/>
                  </a:cubicBezTo>
                  <a:cubicBezTo>
                    <a:pt x="2755" y="4000"/>
                    <a:pt x="2755" y="4800"/>
                    <a:pt x="2755" y="4800"/>
                  </a:cubicBezTo>
                  <a:cubicBezTo>
                    <a:pt x="2138" y="6400"/>
                    <a:pt x="1521" y="4800"/>
                    <a:pt x="903" y="4800"/>
                  </a:cubicBezTo>
                  <a:cubicBezTo>
                    <a:pt x="286" y="5600"/>
                    <a:pt x="903" y="7200"/>
                    <a:pt x="903" y="8000"/>
                  </a:cubicBezTo>
                  <a:cubicBezTo>
                    <a:pt x="903" y="8800"/>
                    <a:pt x="286" y="10400"/>
                    <a:pt x="1521" y="11200"/>
                  </a:cubicBezTo>
                  <a:cubicBezTo>
                    <a:pt x="4606" y="13600"/>
                    <a:pt x="2138" y="15200"/>
                    <a:pt x="286" y="17600"/>
                  </a:cubicBezTo>
                  <a:cubicBezTo>
                    <a:pt x="-948" y="19200"/>
                    <a:pt x="2138" y="21600"/>
                    <a:pt x="3372" y="21600"/>
                  </a:cubicBezTo>
                  <a:cubicBezTo>
                    <a:pt x="4606" y="21600"/>
                    <a:pt x="5841" y="20000"/>
                    <a:pt x="7075" y="19200"/>
                  </a:cubicBezTo>
                  <a:cubicBezTo>
                    <a:pt x="8926" y="17600"/>
                    <a:pt x="10778" y="16800"/>
                    <a:pt x="12629" y="15200"/>
                  </a:cubicBezTo>
                  <a:cubicBezTo>
                    <a:pt x="13863" y="14400"/>
                    <a:pt x="15098" y="13600"/>
                    <a:pt x="16332" y="12000"/>
                  </a:cubicBezTo>
                  <a:cubicBezTo>
                    <a:pt x="16949" y="10400"/>
                    <a:pt x="16332" y="8800"/>
                    <a:pt x="16949" y="8000"/>
                  </a:cubicBezTo>
                  <a:cubicBezTo>
                    <a:pt x="17566" y="6400"/>
                    <a:pt x="16949" y="8800"/>
                    <a:pt x="16949" y="800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809" name="Shape 809"/>
            <p:cNvSpPr/>
            <p:nvPr/>
          </p:nvSpPr>
          <p:spPr>
            <a:xfrm>
              <a:off x="8213516" y="3160890"/>
              <a:ext cx="391005" cy="391934"/>
            </a:xfrm>
            <a:custGeom>
              <a:avLst/>
              <a:gdLst/>
              <a:ahLst/>
              <a:cxnLst>
                <a:cxn ang="0">
                  <a:pos x="wd2" y="hd2"/>
                </a:cxn>
                <a:cxn ang="5400000">
                  <a:pos x="wd2" y="hd2"/>
                </a:cxn>
                <a:cxn ang="10800000">
                  <a:pos x="wd2" y="hd2"/>
                </a:cxn>
                <a:cxn ang="16200000">
                  <a:pos x="wd2" y="hd2"/>
                </a:cxn>
              </a:cxnLst>
              <a:rect l="0" t="0" r="r" b="b"/>
              <a:pathLst>
                <a:path w="21210" h="21255" extrusionOk="0">
                  <a:moveTo>
                    <a:pt x="19914" y="16200"/>
                  </a:moveTo>
                  <a:cubicBezTo>
                    <a:pt x="19914" y="16200"/>
                    <a:pt x="19050" y="15740"/>
                    <a:pt x="19050" y="15281"/>
                  </a:cubicBezTo>
                  <a:cubicBezTo>
                    <a:pt x="19050" y="14821"/>
                    <a:pt x="19482" y="14821"/>
                    <a:pt x="19482" y="14361"/>
                  </a:cubicBezTo>
                  <a:cubicBezTo>
                    <a:pt x="19050" y="13442"/>
                    <a:pt x="18186" y="12983"/>
                    <a:pt x="17322" y="12064"/>
                  </a:cubicBezTo>
                  <a:cubicBezTo>
                    <a:pt x="16890" y="12064"/>
                    <a:pt x="16026" y="11604"/>
                    <a:pt x="16026" y="11144"/>
                  </a:cubicBezTo>
                  <a:cubicBezTo>
                    <a:pt x="15594" y="10225"/>
                    <a:pt x="14730" y="9306"/>
                    <a:pt x="14730" y="7927"/>
                  </a:cubicBezTo>
                  <a:cubicBezTo>
                    <a:pt x="14298" y="7008"/>
                    <a:pt x="16890" y="5170"/>
                    <a:pt x="16026" y="4251"/>
                  </a:cubicBezTo>
                  <a:cubicBezTo>
                    <a:pt x="15162" y="3791"/>
                    <a:pt x="14730" y="3332"/>
                    <a:pt x="14298" y="2412"/>
                  </a:cubicBezTo>
                  <a:cubicBezTo>
                    <a:pt x="13866" y="1953"/>
                    <a:pt x="13866" y="1034"/>
                    <a:pt x="13434" y="574"/>
                  </a:cubicBezTo>
                  <a:cubicBezTo>
                    <a:pt x="13002" y="574"/>
                    <a:pt x="13002" y="1034"/>
                    <a:pt x="12570" y="1034"/>
                  </a:cubicBezTo>
                  <a:cubicBezTo>
                    <a:pt x="11706" y="1034"/>
                    <a:pt x="12138" y="115"/>
                    <a:pt x="11706" y="115"/>
                  </a:cubicBezTo>
                  <a:cubicBezTo>
                    <a:pt x="11274" y="115"/>
                    <a:pt x="10410" y="574"/>
                    <a:pt x="10410" y="574"/>
                  </a:cubicBezTo>
                  <a:cubicBezTo>
                    <a:pt x="9546" y="-345"/>
                    <a:pt x="9114" y="115"/>
                    <a:pt x="8250" y="115"/>
                  </a:cubicBezTo>
                  <a:cubicBezTo>
                    <a:pt x="7386" y="574"/>
                    <a:pt x="7818" y="1034"/>
                    <a:pt x="7386" y="1493"/>
                  </a:cubicBezTo>
                  <a:cubicBezTo>
                    <a:pt x="6522" y="1953"/>
                    <a:pt x="5658" y="1953"/>
                    <a:pt x="5226" y="2872"/>
                  </a:cubicBezTo>
                  <a:cubicBezTo>
                    <a:pt x="4794" y="3791"/>
                    <a:pt x="5658" y="3332"/>
                    <a:pt x="5658" y="4251"/>
                  </a:cubicBezTo>
                  <a:cubicBezTo>
                    <a:pt x="5658" y="4710"/>
                    <a:pt x="5226" y="4710"/>
                    <a:pt x="5226" y="5629"/>
                  </a:cubicBezTo>
                  <a:cubicBezTo>
                    <a:pt x="5226" y="7008"/>
                    <a:pt x="4794" y="7468"/>
                    <a:pt x="3498" y="8387"/>
                  </a:cubicBezTo>
                  <a:cubicBezTo>
                    <a:pt x="2634" y="8846"/>
                    <a:pt x="-390" y="10225"/>
                    <a:pt x="42" y="11144"/>
                  </a:cubicBezTo>
                  <a:cubicBezTo>
                    <a:pt x="474" y="11604"/>
                    <a:pt x="474" y="12983"/>
                    <a:pt x="906" y="13442"/>
                  </a:cubicBezTo>
                  <a:cubicBezTo>
                    <a:pt x="1338" y="13902"/>
                    <a:pt x="3066" y="13902"/>
                    <a:pt x="3498" y="13902"/>
                  </a:cubicBezTo>
                  <a:cubicBezTo>
                    <a:pt x="4794" y="14361"/>
                    <a:pt x="6090" y="15281"/>
                    <a:pt x="7386" y="16200"/>
                  </a:cubicBezTo>
                  <a:cubicBezTo>
                    <a:pt x="9114" y="17578"/>
                    <a:pt x="10410" y="18957"/>
                    <a:pt x="12138" y="20336"/>
                  </a:cubicBezTo>
                  <a:cubicBezTo>
                    <a:pt x="13434" y="21255"/>
                    <a:pt x="14730" y="21255"/>
                    <a:pt x="16026" y="21255"/>
                  </a:cubicBezTo>
                  <a:cubicBezTo>
                    <a:pt x="17322" y="21255"/>
                    <a:pt x="17322" y="19876"/>
                    <a:pt x="18186" y="18957"/>
                  </a:cubicBezTo>
                  <a:cubicBezTo>
                    <a:pt x="19050" y="18038"/>
                    <a:pt x="20778" y="19876"/>
                    <a:pt x="21210" y="19417"/>
                  </a:cubicBezTo>
                  <a:cubicBezTo>
                    <a:pt x="20778" y="18957"/>
                    <a:pt x="20346" y="18498"/>
                    <a:pt x="19914" y="17578"/>
                  </a:cubicBezTo>
                  <a:cubicBezTo>
                    <a:pt x="19914" y="17119"/>
                    <a:pt x="20346" y="16659"/>
                    <a:pt x="19914" y="16200"/>
                  </a:cubicBezTo>
                  <a:cubicBezTo>
                    <a:pt x="19482" y="15740"/>
                    <a:pt x="20346" y="16659"/>
                    <a:pt x="19914" y="1620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810" name="Shape 810"/>
            <p:cNvSpPr/>
            <p:nvPr/>
          </p:nvSpPr>
          <p:spPr>
            <a:xfrm>
              <a:off x="7713060" y="2923648"/>
              <a:ext cx="741096" cy="305931"/>
            </a:xfrm>
            <a:custGeom>
              <a:avLst/>
              <a:gdLst/>
              <a:ahLst/>
              <a:cxnLst>
                <a:cxn ang="0">
                  <a:pos x="wd2" y="hd2"/>
                </a:cxn>
                <a:cxn ang="5400000">
                  <a:pos x="wd2" y="hd2"/>
                </a:cxn>
                <a:cxn ang="10800000">
                  <a:pos x="wd2" y="hd2"/>
                </a:cxn>
                <a:cxn ang="16200000">
                  <a:pos x="wd2" y="hd2"/>
                </a:cxn>
              </a:cxnLst>
              <a:rect l="0" t="0" r="r" b="b"/>
              <a:pathLst>
                <a:path w="21113" h="21600" extrusionOk="0">
                  <a:moveTo>
                    <a:pt x="11501" y="21600"/>
                  </a:moveTo>
                  <a:cubicBezTo>
                    <a:pt x="11729" y="21000"/>
                    <a:pt x="11956" y="19800"/>
                    <a:pt x="11956" y="19800"/>
                  </a:cubicBezTo>
                  <a:cubicBezTo>
                    <a:pt x="11729" y="18600"/>
                    <a:pt x="11956" y="18000"/>
                    <a:pt x="12183" y="18600"/>
                  </a:cubicBezTo>
                  <a:cubicBezTo>
                    <a:pt x="12638" y="19200"/>
                    <a:pt x="12865" y="18600"/>
                    <a:pt x="13320" y="18600"/>
                  </a:cubicBezTo>
                  <a:cubicBezTo>
                    <a:pt x="13775" y="18000"/>
                    <a:pt x="13775" y="18000"/>
                    <a:pt x="14230" y="18600"/>
                  </a:cubicBezTo>
                  <a:cubicBezTo>
                    <a:pt x="15139" y="18600"/>
                    <a:pt x="15821" y="17400"/>
                    <a:pt x="16731" y="17400"/>
                  </a:cubicBezTo>
                  <a:cubicBezTo>
                    <a:pt x="17413" y="17400"/>
                    <a:pt x="18322" y="17400"/>
                    <a:pt x="19004" y="16800"/>
                  </a:cubicBezTo>
                  <a:cubicBezTo>
                    <a:pt x="19459" y="16200"/>
                    <a:pt x="19459" y="17400"/>
                    <a:pt x="20141" y="16800"/>
                  </a:cubicBezTo>
                  <a:cubicBezTo>
                    <a:pt x="20596" y="16200"/>
                    <a:pt x="20369" y="17400"/>
                    <a:pt x="20596" y="18000"/>
                  </a:cubicBezTo>
                  <a:cubicBezTo>
                    <a:pt x="20823" y="18600"/>
                    <a:pt x="21278" y="17400"/>
                    <a:pt x="21051" y="16800"/>
                  </a:cubicBezTo>
                  <a:cubicBezTo>
                    <a:pt x="20823" y="16200"/>
                    <a:pt x="21278" y="15000"/>
                    <a:pt x="20596" y="14400"/>
                  </a:cubicBezTo>
                  <a:cubicBezTo>
                    <a:pt x="20369" y="13800"/>
                    <a:pt x="20823" y="13800"/>
                    <a:pt x="20596" y="13200"/>
                  </a:cubicBezTo>
                  <a:cubicBezTo>
                    <a:pt x="20596" y="12000"/>
                    <a:pt x="20369" y="11400"/>
                    <a:pt x="20369" y="10200"/>
                  </a:cubicBezTo>
                  <a:cubicBezTo>
                    <a:pt x="20369" y="9600"/>
                    <a:pt x="20823" y="8400"/>
                    <a:pt x="20823" y="8400"/>
                  </a:cubicBezTo>
                  <a:cubicBezTo>
                    <a:pt x="20596" y="7200"/>
                    <a:pt x="20141" y="6600"/>
                    <a:pt x="19914" y="4800"/>
                  </a:cubicBezTo>
                  <a:cubicBezTo>
                    <a:pt x="19459" y="3000"/>
                    <a:pt x="19459" y="2400"/>
                    <a:pt x="18550" y="1800"/>
                  </a:cubicBezTo>
                  <a:cubicBezTo>
                    <a:pt x="18322" y="1800"/>
                    <a:pt x="18095" y="1800"/>
                    <a:pt x="17867" y="1800"/>
                  </a:cubicBezTo>
                  <a:cubicBezTo>
                    <a:pt x="17413" y="1200"/>
                    <a:pt x="17640" y="1800"/>
                    <a:pt x="17413" y="1800"/>
                  </a:cubicBezTo>
                  <a:cubicBezTo>
                    <a:pt x="16958" y="3000"/>
                    <a:pt x="16503" y="3000"/>
                    <a:pt x="16276" y="3600"/>
                  </a:cubicBezTo>
                  <a:cubicBezTo>
                    <a:pt x="15594" y="4200"/>
                    <a:pt x="14684" y="3600"/>
                    <a:pt x="14002" y="3600"/>
                  </a:cubicBezTo>
                  <a:cubicBezTo>
                    <a:pt x="13547" y="3600"/>
                    <a:pt x="13093" y="3600"/>
                    <a:pt x="12865" y="3600"/>
                  </a:cubicBezTo>
                  <a:cubicBezTo>
                    <a:pt x="12411" y="3000"/>
                    <a:pt x="12411" y="2400"/>
                    <a:pt x="11956" y="2400"/>
                  </a:cubicBezTo>
                  <a:cubicBezTo>
                    <a:pt x="11501" y="2400"/>
                    <a:pt x="11274" y="1800"/>
                    <a:pt x="11046" y="1200"/>
                  </a:cubicBezTo>
                  <a:cubicBezTo>
                    <a:pt x="10819" y="1200"/>
                    <a:pt x="9910" y="0"/>
                    <a:pt x="10137" y="0"/>
                  </a:cubicBezTo>
                  <a:cubicBezTo>
                    <a:pt x="9682" y="600"/>
                    <a:pt x="8545" y="0"/>
                    <a:pt x="8091" y="0"/>
                  </a:cubicBezTo>
                  <a:cubicBezTo>
                    <a:pt x="7409" y="0"/>
                    <a:pt x="6726" y="1800"/>
                    <a:pt x="6272" y="2400"/>
                  </a:cubicBezTo>
                  <a:cubicBezTo>
                    <a:pt x="5590" y="3600"/>
                    <a:pt x="4453" y="2400"/>
                    <a:pt x="3771" y="3000"/>
                  </a:cubicBezTo>
                  <a:cubicBezTo>
                    <a:pt x="3543" y="3000"/>
                    <a:pt x="3316" y="3000"/>
                    <a:pt x="3316" y="3600"/>
                  </a:cubicBezTo>
                  <a:cubicBezTo>
                    <a:pt x="3316" y="3600"/>
                    <a:pt x="3771" y="3600"/>
                    <a:pt x="3771" y="4200"/>
                  </a:cubicBezTo>
                  <a:cubicBezTo>
                    <a:pt x="3771" y="4200"/>
                    <a:pt x="3089" y="4200"/>
                    <a:pt x="3089" y="4800"/>
                  </a:cubicBezTo>
                  <a:cubicBezTo>
                    <a:pt x="3089" y="5400"/>
                    <a:pt x="3089" y="5400"/>
                    <a:pt x="2634" y="5400"/>
                  </a:cubicBezTo>
                  <a:cubicBezTo>
                    <a:pt x="1952" y="5400"/>
                    <a:pt x="1270" y="5400"/>
                    <a:pt x="587" y="5400"/>
                  </a:cubicBezTo>
                  <a:cubicBezTo>
                    <a:pt x="133" y="5400"/>
                    <a:pt x="360" y="6000"/>
                    <a:pt x="360" y="6600"/>
                  </a:cubicBezTo>
                  <a:cubicBezTo>
                    <a:pt x="133" y="7800"/>
                    <a:pt x="-322" y="8400"/>
                    <a:pt x="360" y="9000"/>
                  </a:cubicBezTo>
                  <a:cubicBezTo>
                    <a:pt x="360" y="9000"/>
                    <a:pt x="815" y="8400"/>
                    <a:pt x="815" y="8400"/>
                  </a:cubicBezTo>
                  <a:cubicBezTo>
                    <a:pt x="815" y="9000"/>
                    <a:pt x="360" y="10200"/>
                    <a:pt x="360" y="10200"/>
                  </a:cubicBezTo>
                  <a:cubicBezTo>
                    <a:pt x="587" y="10800"/>
                    <a:pt x="587" y="10200"/>
                    <a:pt x="815" y="10200"/>
                  </a:cubicBezTo>
                  <a:cubicBezTo>
                    <a:pt x="815" y="10200"/>
                    <a:pt x="815" y="11400"/>
                    <a:pt x="815" y="11400"/>
                  </a:cubicBezTo>
                  <a:cubicBezTo>
                    <a:pt x="1270" y="13200"/>
                    <a:pt x="587" y="12000"/>
                    <a:pt x="360" y="12000"/>
                  </a:cubicBezTo>
                  <a:cubicBezTo>
                    <a:pt x="360" y="12000"/>
                    <a:pt x="133" y="13800"/>
                    <a:pt x="587" y="13200"/>
                  </a:cubicBezTo>
                  <a:cubicBezTo>
                    <a:pt x="1042" y="13200"/>
                    <a:pt x="587" y="14400"/>
                    <a:pt x="587" y="15000"/>
                  </a:cubicBezTo>
                  <a:cubicBezTo>
                    <a:pt x="587" y="15600"/>
                    <a:pt x="1270" y="15600"/>
                    <a:pt x="1497" y="16200"/>
                  </a:cubicBezTo>
                  <a:cubicBezTo>
                    <a:pt x="1724" y="16800"/>
                    <a:pt x="1270" y="18000"/>
                    <a:pt x="1270" y="18000"/>
                  </a:cubicBezTo>
                  <a:cubicBezTo>
                    <a:pt x="1497" y="18000"/>
                    <a:pt x="1724" y="16800"/>
                    <a:pt x="1952" y="18000"/>
                  </a:cubicBezTo>
                  <a:cubicBezTo>
                    <a:pt x="1952" y="18600"/>
                    <a:pt x="1497" y="18600"/>
                    <a:pt x="1497" y="18600"/>
                  </a:cubicBezTo>
                  <a:cubicBezTo>
                    <a:pt x="1497" y="18600"/>
                    <a:pt x="1952" y="18600"/>
                    <a:pt x="1952" y="18600"/>
                  </a:cubicBezTo>
                  <a:cubicBezTo>
                    <a:pt x="2179" y="19200"/>
                    <a:pt x="1952" y="19800"/>
                    <a:pt x="1724" y="20400"/>
                  </a:cubicBezTo>
                  <a:cubicBezTo>
                    <a:pt x="1724" y="21000"/>
                    <a:pt x="2179" y="21600"/>
                    <a:pt x="2179" y="21000"/>
                  </a:cubicBezTo>
                  <a:cubicBezTo>
                    <a:pt x="2406" y="20400"/>
                    <a:pt x="2179" y="19200"/>
                    <a:pt x="2406" y="18600"/>
                  </a:cubicBezTo>
                  <a:cubicBezTo>
                    <a:pt x="2634" y="18000"/>
                    <a:pt x="3089" y="19200"/>
                    <a:pt x="3316" y="19200"/>
                  </a:cubicBezTo>
                  <a:cubicBezTo>
                    <a:pt x="3771" y="19800"/>
                    <a:pt x="4225" y="21000"/>
                    <a:pt x="4680" y="19800"/>
                  </a:cubicBezTo>
                  <a:cubicBezTo>
                    <a:pt x="5362" y="19200"/>
                    <a:pt x="4907" y="17400"/>
                    <a:pt x="5817" y="18600"/>
                  </a:cubicBezTo>
                  <a:cubicBezTo>
                    <a:pt x="6272" y="19800"/>
                    <a:pt x="6954" y="21000"/>
                    <a:pt x="7636" y="21000"/>
                  </a:cubicBezTo>
                  <a:cubicBezTo>
                    <a:pt x="8091" y="20400"/>
                    <a:pt x="8773" y="19800"/>
                    <a:pt x="9227" y="19200"/>
                  </a:cubicBezTo>
                  <a:cubicBezTo>
                    <a:pt x="9455" y="18600"/>
                    <a:pt x="9455" y="18000"/>
                    <a:pt x="9682" y="18000"/>
                  </a:cubicBezTo>
                  <a:cubicBezTo>
                    <a:pt x="10137" y="18600"/>
                    <a:pt x="10364" y="19200"/>
                    <a:pt x="10592" y="18600"/>
                  </a:cubicBezTo>
                  <a:cubicBezTo>
                    <a:pt x="11274" y="18000"/>
                    <a:pt x="11274" y="18600"/>
                    <a:pt x="11046" y="19800"/>
                  </a:cubicBezTo>
                  <a:cubicBezTo>
                    <a:pt x="11046" y="20400"/>
                    <a:pt x="11501" y="20400"/>
                    <a:pt x="11046" y="21000"/>
                  </a:cubicBezTo>
                  <a:cubicBezTo>
                    <a:pt x="11274" y="21600"/>
                    <a:pt x="11274" y="21600"/>
                    <a:pt x="11501" y="21600"/>
                  </a:cubicBezTo>
                  <a:cubicBezTo>
                    <a:pt x="11729" y="21000"/>
                    <a:pt x="11274" y="21600"/>
                    <a:pt x="11501" y="2160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811" name="Shape 811"/>
            <p:cNvSpPr/>
            <p:nvPr/>
          </p:nvSpPr>
          <p:spPr>
            <a:xfrm>
              <a:off x="8050280" y="3410647"/>
              <a:ext cx="835156" cy="710747"/>
            </a:xfrm>
            <a:custGeom>
              <a:avLst/>
              <a:gdLst/>
              <a:ahLst/>
              <a:cxnLst>
                <a:cxn ang="0">
                  <a:pos x="wd2" y="hd2"/>
                </a:cxn>
                <a:cxn ang="5400000">
                  <a:pos x="wd2" y="hd2"/>
                </a:cxn>
                <a:cxn ang="10800000">
                  <a:pos x="wd2" y="hd2"/>
                </a:cxn>
                <a:cxn ang="16200000">
                  <a:pos x="wd2" y="hd2"/>
                </a:cxn>
              </a:cxnLst>
              <a:rect l="0" t="0" r="r" b="b"/>
              <a:pathLst>
                <a:path w="21475" h="21536" extrusionOk="0">
                  <a:moveTo>
                    <a:pt x="13246" y="5079"/>
                  </a:moveTo>
                  <a:cubicBezTo>
                    <a:pt x="13041" y="4307"/>
                    <a:pt x="13041" y="4307"/>
                    <a:pt x="12424" y="4307"/>
                  </a:cubicBezTo>
                  <a:cubicBezTo>
                    <a:pt x="11806" y="4307"/>
                    <a:pt x="11189" y="4307"/>
                    <a:pt x="10572" y="4307"/>
                  </a:cubicBezTo>
                  <a:cubicBezTo>
                    <a:pt x="10161" y="4307"/>
                    <a:pt x="9955" y="3793"/>
                    <a:pt x="9749" y="3793"/>
                  </a:cubicBezTo>
                  <a:cubicBezTo>
                    <a:pt x="9132" y="3022"/>
                    <a:pt x="8515" y="2507"/>
                    <a:pt x="8104" y="1993"/>
                  </a:cubicBezTo>
                  <a:cubicBezTo>
                    <a:pt x="7281" y="1222"/>
                    <a:pt x="6458" y="450"/>
                    <a:pt x="5429" y="193"/>
                  </a:cubicBezTo>
                  <a:cubicBezTo>
                    <a:pt x="5018" y="-64"/>
                    <a:pt x="4812" y="-64"/>
                    <a:pt x="4195" y="193"/>
                  </a:cubicBezTo>
                  <a:cubicBezTo>
                    <a:pt x="3784" y="193"/>
                    <a:pt x="3166" y="450"/>
                    <a:pt x="2549" y="707"/>
                  </a:cubicBezTo>
                  <a:cubicBezTo>
                    <a:pt x="2755" y="1222"/>
                    <a:pt x="3372" y="1736"/>
                    <a:pt x="3372" y="2250"/>
                  </a:cubicBezTo>
                  <a:cubicBezTo>
                    <a:pt x="3372" y="2765"/>
                    <a:pt x="2755" y="3022"/>
                    <a:pt x="2549" y="3022"/>
                  </a:cubicBezTo>
                  <a:cubicBezTo>
                    <a:pt x="2344" y="3279"/>
                    <a:pt x="2138" y="3022"/>
                    <a:pt x="1932" y="3022"/>
                  </a:cubicBezTo>
                  <a:cubicBezTo>
                    <a:pt x="1726" y="3279"/>
                    <a:pt x="1726" y="3536"/>
                    <a:pt x="1726" y="3536"/>
                  </a:cubicBezTo>
                  <a:cubicBezTo>
                    <a:pt x="1315" y="4307"/>
                    <a:pt x="492" y="3793"/>
                    <a:pt x="286" y="3536"/>
                  </a:cubicBezTo>
                  <a:cubicBezTo>
                    <a:pt x="81" y="4050"/>
                    <a:pt x="81" y="4307"/>
                    <a:pt x="81" y="4822"/>
                  </a:cubicBezTo>
                  <a:cubicBezTo>
                    <a:pt x="-125" y="5593"/>
                    <a:pt x="81" y="5336"/>
                    <a:pt x="492" y="5593"/>
                  </a:cubicBezTo>
                  <a:cubicBezTo>
                    <a:pt x="904" y="6107"/>
                    <a:pt x="1315" y="7136"/>
                    <a:pt x="1521" y="7907"/>
                  </a:cubicBezTo>
                  <a:cubicBezTo>
                    <a:pt x="1932" y="8422"/>
                    <a:pt x="2138" y="8936"/>
                    <a:pt x="2344" y="9707"/>
                  </a:cubicBezTo>
                  <a:cubicBezTo>
                    <a:pt x="2549" y="10222"/>
                    <a:pt x="2755" y="10479"/>
                    <a:pt x="2961" y="10736"/>
                  </a:cubicBezTo>
                  <a:cubicBezTo>
                    <a:pt x="3372" y="11250"/>
                    <a:pt x="3784" y="11250"/>
                    <a:pt x="3989" y="11765"/>
                  </a:cubicBezTo>
                  <a:cubicBezTo>
                    <a:pt x="4195" y="12279"/>
                    <a:pt x="4401" y="12793"/>
                    <a:pt x="4401" y="13565"/>
                  </a:cubicBezTo>
                  <a:cubicBezTo>
                    <a:pt x="4606" y="14079"/>
                    <a:pt x="4401" y="14593"/>
                    <a:pt x="4606" y="15107"/>
                  </a:cubicBezTo>
                  <a:cubicBezTo>
                    <a:pt x="5018" y="16136"/>
                    <a:pt x="5841" y="16393"/>
                    <a:pt x="6252" y="17165"/>
                  </a:cubicBezTo>
                  <a:cubicBezTo>
                    <a:pt x="6664" y="17936"/>
                    <a:pt x="6869" y="18965"/>
                    <a:pt x="7281" y="19479"/>
                  </a:cubicBezTo>
                  <a:cubicBezTo>
                    <a:pt x="7486" y="19993"/>
                    <a:pt x="7898" y="20507"/>
                    <a:pt x="8104" y="20765"/>
                  </a:cubicBezTo>
                  <a:cubicBezTo>
                    <a:pt x="8104" y="21022"/>
                    <a:pt x="8104" y="21536"/>
                    <a:pt x="8309" y="21536"/>
                  </a:cubicBezTo>
                  <a:cubicBezTo>
                    <a:pt x="8721" y="21536"/>
                    <a:pt x="8515" y="21022"/>
                    <a:pt x="8721" y="20765"/>
                  </a:cubicBezTo>
                  <a:cubicBezTo>
                    <a:pt x="8721" y="19993"/>
                    <a:pt x="9749" y="20250"/>
                    <a:pt x="10161" y="20250"/>
                  </a:cubicBezTo>
                  <a:cubicBezTo>
                    <a:pt x="10778" y="20250"/>
                    <a:pt x="11806" y="19993"/>
                    <a:pt x="12218" y="20507"/>
                  </a:cubicBezTo>
                  <a:cubicBezTo>
                    <a:pt x="12835" y="20765"/>
                    <a:pt x="13041" y="20250"/>
                    <a:pt x="13452" y="19736"/>
                  </a:cubicBezTo>
                  <a:cubicBezTo>
                    <a:pt x="14069" y="18707"/>
                    <a:pt x="14686" y="18707"/>
                    <a:pt x="15509" y="18450"/>
                  </a:cubicBezTo>
                  <a:cubicBezTo>
                    <a:pt x="16744" y="18450"/>
                    <a:pt x="17978" y="17936"/>
                    <a:pt x="19212" y="17422"/>
                  </a:cubicBezTo>
                  <a:cubicBezTo>
                    <a:pt x="19624" y="17165"/>
                    <a:pt x="20241" y="16907"/>
                    <a:pt x="20858" y="16907"/>
                  </a:cubicBezTo>
                  <a:cubicBezTo>
                    <a:pt x="21064" y="16650"/>
                    <a:pt x="21064" y="16136"/>
                    <a:pt x="21269" y="15622"/>
                  </a:cubicBezTo>
                  <a:cubicBezTo>
                    <a:pt x="21269" y="15365"/>
                    <a:pt x="21475" y="14850"/>
                    <a:pt x="21475" y="14336"/>
                  </a:cubicBezTo>
                  <a:cubicBezTo>
                    <a:pt x="21475" y="14079"/>
                    <a:pt x="21269" y="13307"/>
                    <a:pt x="21064" y="13050"/>
                  </a:cubicBezTo>
                  <a:cubicBezTo>
                    <a:pt x="20446" y="13050"/>
                    <a:pt x="19624" y="13050"/>
                    <a:pt x="19006" y="12793"/>
                  </a:cubicBezTo>
                  <a:cubicBezTo>
                    <a:pt x="18389" y="12793"/>
                    <a:pt x="18389" y="12536"/>
                    <a:pt x="17978" y="12022"/>
                  </a:cubicBezTo>
                  <a:cubicBezTo>
                    <a:pt x="17566" y="10993"/>
                    <a:pt x="16949" y="10736"/>
                    <a:pt x="16538" y="9965"/>
                  </a:cubicBezTo>
                  <a:cubicBezTo>
                    <a:pt x="16332" y="9965"/>
                    <a:pt x="15921" y="8936"/>
                    <a:pt x="15715" y="8679"/>
                  </a:cubicBezTo>
                  <a:cubicBezTo>
                    <a:pt x="15509" y="8165"/>
                    <a:pt x="16538" y="7907"/>
                    <a:pt x="15715" y="7393"/>
                  </a:cubicBezTo>
                  <a:cubicBezTo>
                    <a:pt x="15509" y="7393"/>
                    <a:pt x="15304" y="6879"/>
                    <a:pt x="15098" y="6879"/>
                  </a:cubicBezTo>
                  <a:cubicBezTo>
                    <a:pt x="14686" y="6879"/>
                    <a:pt x="14481" y="6107"/>
                    <a:pt x="14275" y="5593"/>
                  </a:cubicBezTo>
                  <a:cubicBezTo>
                    <a:pt x="14069" y="4822"/>
                    <a:pt x="14069" y="5079"/>
                    <a:pt x="13246" y="5079"/>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812" name="Shape 812"/>
            <p:cNvSpPr/>
            <p:nvPr/>
          </p:nvSpPr>
          <p:spPr>
            <a:xfrm>
              <a:off x="8061777" y="3356564"/>
              <a:ext cx="166370" cy="187600"/>
            </a:xfrm>
            <a:custGeom>
              <a:avLst/>
              <a:gdLst/>
              <a:ahLst/>
              <a:cxnLst>
                <a:cxn ang="0">
                  <a:pos x="wd2" y="hd2"/>
                </a:cxn>
                <a:cxn ang="5400000">
                  <a:pos x="wd2" y="hd2"/>
                </a:cxn>
                <a:cxn ang="10800000">
                  <a:pos x="wd2" y="hd2"/>
                </a:cxn>
                <a:cxn ang="16200000">
                  <a:pos x="wd2" y="hd2"/>
                </a:cxn>
              </a:cxnLst>
              <a:rect l="0" t="0" r="r" b="b"/>
              <a:pathLst>
                <a:path w="21600" h="21600" extrusionOk="0">
                  <a:moveTo>
                    <a:pt x="5143" y="21600"/>
                  </a:moveTo>
                  <a:cubicBezTo>
                    <a:pt x="7200" y="21600"/>
                    <a:pt x="7200" y="18655"/>
                    <a:pt x="8229" y="18655"/>
                  </a:cubicBezTo>
                  <a:cubicBezTo>
                    <a:pt x="9257" y="16691"/>
                    <a:pt x="11314" y="17673"/>
                    <a:pt x="12343" y="17673"/>
                  </a:cubicBezTo>
                  <a:cubicBezTo>
                    <a:pt x="13371" y="16691"/>
                    <a:pt x="16457" y="15709"/>
                    <a:pt x="15429" y="14727"/>
                  </a:cubicBezTo>
                  <a:cubicBezTo>
                    <a:pt x="14400" y="12764"/>
                    <a:pt x="13371" y="10800"/>
                    <a:pt x="11314" y="8836"/>
                  </a:cubicBezTo>
                  <a:cubicBezTo>
                    <a:pt x="15429" y="7855"/>
                    <a:pt x="18514" y="6873"/>
                    <a:pt x="21600" y="5891"/>
                  </a:cubicBezTo>
                  <a:cubicBezTo>
                    <a:pt x="21600" y="3927"/>
                    <a:pt x="20571" y="1964"/>
                    <a:pt x="19543" y="0"/>
                  </a:cubicBezTo>
                  <a:cubicBezTo>
                    <a:pt x="16457" y="982"/>
                    <a:pt x="12343" y="4909"/>
                    <a:pt x="9257" y="4909"/>
                  </a:cubicBezTo>
                  <a:cubicBezTo>
                    <a:pt x="7200" y="4909"/>
                    <a:pt x="4114" y="2945"/>
                    <a:pt x="4114" y="982"/>
                  </a:cubicBezTo>
                  <a:cubicBezTo>
                    <a:pt x="3086" y="4909"/>
                    <a:pt x="3086" y="7855"/>
                    <a:pt x="3086" y="10800"/>
                  </a:cubicBezTo>
                  <a:cubicBezTo>
                    <a:pt x="2057" y="12764"/>
                    <a:pt x="0" y="15709"/>
                    <a:pt x="0" y="17673"/>
                  </a:cubicBezTo>
                  <a:cubicBezTo>
                    <a:pt x="0" y="19636"/>
                    <a:pt x="0" y="19636"/>
                    <a:pt x="1029" y="20618"/>
                  </a:cubicBezTo>
                  <a:cubicBezTo>
                    <a:pt x="3086" y="20618"/>
                    <a:pt x="4114" y="21600"/>
                    <a:pt x="5143" y="2160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813" name="Shape 813"/>
            <p:cNvSpPr/>
            <p:nvPr/>
          </p:nvSpPr>
          <p:spPr>
            <a:xfrm>
              <a:off x="8069960" y="3290186"/>
              <a:ext cx="56469" cy="70411"/>
            </a:xfrm>
            <a:custGeom>
              <a:avLst/>
              <a:gdLst/>
              <a:ahLst/>
              <a:cxnLst>
                <a:cxn ang="0">
                  <a:pos x="wd2" y="hd2"/>
                </a:cxn>
                <a:cxn ang="5400000">
                  <a:pos x="wd2" y="hd2"/>
                </a:cxn>
                <a:cxn ang="10800000">
                  <a:pos x="wd2" y="hd2"/>
                </a:cxn>
                <a:cxn ang="16200000">
                  <a:pos x="wd2" y="hd2"/>
                </a:cxn>
              </a:cxnLst>
              <a:rect l="0" t="0" r="r" b="b"/>
              <a:pathLst>
                <a:path w="19443" h="20267" extrusionOk="0">
                  <a:moveTo>
                    <a:pt x="18900" y="4800"/>
                  </a:moveTo>
                  <a:cubicBezTo>
                    <a:pt x="18900" y="2400"/>
                    <a:pt x="13500" y="0"/>
                    <a:pt x="10800" y="0"/>
                  </a:cubicBezTo>
                  <a:cubicBezTo>
                    <a:pt x="8100" y="2400"/>
                    <a:pt x="8100" y="2400"/>
                    <a:pt x="5400" y="4800"/>
                  </a:cubicBezTo>
                  <a:cubicBezTo>
                    <a:pt x="5400" y="9600"/>
                    <a:pt x="2700" y="14400"/>
                    <a:pt x="0" y="19200"/>
                  </a:cubicBezTo>
                  <a:cubicBezTo>
                    <a:pt x="5400" y="19200"/>
                    <a:pt x="5400" y="21600"/>
                    <a:pt x="10800" y="19200"/>
                  </a:cubicBezTo>
                  <a:cubicBezTo>
                    <a:pt x="13500" y="16800"/>
                    <a:pt x="21600" y="9600"/>
                    <a:pt x="18900" y="480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814" name="Shape 814"/>
            <p:cNvSpPr/>
            <p:nvPr/>
          </p:nvSpPr>
          <p:spPr>
            <a:xfrm>
              <a:off x="8061777" y="3391201"/>
              <a:ext cx="24549" cy="60610"/>
            </a:xfrm>
            <a:custGeom>
              <a:avLst/>
              <a:gdLst/>
              <a:ahLst/>
              <a:cxnLst>
                <a:cxn ang="0">
                  <a:pos x="wd2" y="hd2"/>
                </a:cxn>
                <a:cxn ang="5400000">
                  <a:pos x="wd2" y="hd2"/>
                </a:cxn>
                <a:cxn ang="10800000">
                  <a:pos x="wd2" y="hd2"/>
                </a:cxn>
                <a:cxn ang="16200000">
                  <a:pos x="wd2" y="hd2"/>
                </a:cxn>
              </a:cxnLst>
              <a:rect l="0" t="0" r="r" b="b"/>
              <a:pathLst>
                <a:path w="21600" h="21600" extrusionOk="0">
                  <a:moveTo>
                    <a:pt x="0" y="9257"/>
                  </a:moveTo>
                  <a:cubicBezTo>
                    <a:pt x="0" y="15429"/>
                    <a:pt x="7200" y="18514"/>
                    <a:pt x="21600" y="21600"/>
                  </a:cubicBezTo>
                  <a:cubicBezTo>
                    <a:pt x="21600" y="15429"/>
                    <a:pt x="21600" y="9257"/>
                    <a:pt x="21600" y="3086"/>
                  </a:cubicBezTo>
                  <a:cubicBezTo>
                    <a:pt x="21600" y="0"/>
                    <a:pt x="21600" y="0"/>
                    <a:pt x="14400" y="0"/>
                  </a:cubicBezTo>
                  <a:cubicBezTo>
                    <a:pt x="0" y="0"/>
                    <a:pt x="0" y="6171"/>
                    <a:pt x="0" y="9257"/>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815" name="Shape 815"/>
            <p:cNvSpPr/>
            <p:nvPr/>
          </p:nvSpPr>
          <p:spPr>
            <a:xfrm>
              <a:off x="8029050" y="3356564"/>
              <a:ext cx="62648" cy="222235"/>
            </a:xfrm>
            <a:custGeom>
              <a:avLst/>
              <a:gdLst/>
              <a:ahLst/>
              <a:cxnLst>
                <a:cxn ang="0">
                  <a:pos x="wd2" y="hd2"/>
                </a:cxn>
                <a:cxn ang="5400000">
                  <a:pos x="wd2" y="hd2"/>
                </a:cxn>
                <a:cxn ang="10800000">
                  <a:pos x="wd2" y="hd2"/>
                </a:cxn>
                <a:cxn ang="16200000">
                  <a:pos x="wd2" y="hd2"/>
                </a:cxn>
              </a:cxnLst>
              <a:rect l="0" t="0" r="r" b="b"/>
              <a:pathLst>
                <a:path w="20674" h="21600" extrusionOk="0">
                  <a:moveTo>
                    <a:pt x="10800" y="14123"/>
                  </a:moveTo>
                  <a:cubicBezTo>
                    <a:pt x="10800" y="13292"/>
                    <a:pt x="13500" y="12462"/>
                    <a:pt x="16200" y="10800"/>
                  </a:cubicBezTo>
                  <a:cubicBezTo>
                    <a:pt x="18900" y="9138"/>
                    <a:pt x="16200" y="9969"/>
                    <a:pt x="13500" y="8308"/>
                  </a:cubicBezTo>
                  <a:cubicBezTo>
                    <a:pt x="8100" y="6646"/>
                    <a:pt x="10800" y="2492"/>
                    <a:pt x="18900" y="3323"/>
                  </a:cubicBezTo>
                  <a:cubicBezTo>
                    <a:pt x="21600" y="831"/>
                    <a:pt x="21600" y="831"/>
                    <a:pt x="16200" y="0"/>
                  </a:cubicBezTo>
                  <a:cubicBezTo>
                    <a:pt x="10800" y="0"/>
                    <a:pt x="8100" y="4154"/>
                    <a:pt x="5400" y="5815"/>
                  </a:cubicBezTo>
                  <a:cubicBezTo>
                    <a:pt x="2700" y="6646"/>
                    <a:pt x="0" y="7477"/>
                    <a:pt x="0" y="9138"/>
                  </a:cubicBezTo>
                  <a:cubicBezTo>
                    <a:pt x="0" y="9969"/>
                    <a:pt x="2700" y="11631"/>
                    <a:pt x="2700" y="13292"/>
                  </a:cubicBezTo>
                  <a:cubicBezTo>
                    <a:pt x="2700" y="15785"/>
                    <a:pt x="5400" y="18277"/>
                    <a:pt x="5400" y="21600"/>
                  </a:cubicBezTo>
                  <a:cubicBezTo>
                    <a:pt x="5400" y="20769"/>
                    <a:pt x="5400" y="20769"/>
                    <a:pt x="5400" y="20769"/>
                  </a:cubicBezTo>
                  <a:cubicBezTo>
                    <a:pt x="8100" y="19108"/>
                    <a:pt x="8100" y="16615"/>
                    <a:pt x="10800" y="14123"/>
                  </a:cubicBezTo>
                  <a:cubicBezTo>
                    <a:pt x="10800" y="13292"/>
                    <a:pt x="10800" y="14954"/>
                    <a:pt x="10800" y="14123"/>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816" name="Shape 816"/>
            <p:cNvSpPr/>
            <p:nvPr/>
          </p:nvSpPr>
          <p:spPr>
            <a:xfrm>
              <a:off x="8691793" y="3688470"/>
              <a:ext cx="29892" cy="66384"/>
            </a:xfrm>
            <a:custGeom>
              <a:avLst/>
              <a:gdLst/>
              <a:ahLst/>
              <a:cxnLst>
                <a:cxn ang="0">
                  <a:pos x="wd2" y="hd2"/>
                </a:cxn>
                <a:cxn ang="5400000">
                  <a:pos x="wd2" y="hd2"/>
                </a:cxn>
                <a:cxn ang="10800000">
                  <a:pos x="wd2" y="hd2"/>
                </a:cxn>
                <a:cxn ang="16200000">
                  <a:pos x="wd2" y="hd2"/>
                </a:cxn>
              </a:cxnLst>
              <a:rect l="0" t="0" r="r" b="b"/>
              <a:pathLst>
                <a:path w="15781" h="21600" extrusionOk="0">
                  <a:moveTo>
                    <a:pt x="12960" y="21600"/>
                  </a:moveTo>
                  <a:cubicBezTo>
                    <a:pt x="12960" y="18900"/>
                    <a:pt x="21600" y="0"/>
                    <a:pt x="8640" y="0"/>
                  </a:cubicBezTo>
                  <a:cubicBezTo>
                    <a:pt x="4320" y="2700"/>
                    <a:pt x="0" y="8100"/>
                    <a:pt x="0" y="10800"/>
                  </a:cubicBezTo>
                  <a:cubicBezTo>
                    <a:pt x="0" y="16200"/>
                    <a:pt x="4320" y="18900"/>
                    <a:pt x="12960" y="21600"/>
                  </a:cubicBezTo>
                  <a:cubicBezTo>
                    <a:pt x="12960" y="21600"/>
                    <a:pt x="8640" y="21600"/>
                    <a:pt x="12960" y="2160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817" name="Shape 817"/>
            <p:cNvSpPr/>
            <p:nvPr/>
          </p:nvSpPr>
          <p:spPr>
            <a:xfrm>
              <a:off x="8366521" y="4003060"/>
              <a:ext cx="416482" cy="278626"/>
            </a:xfrm>
            <a:custGeom>
              <a:avLst/>
              <a:gdLst/>
              <a:ahLst/>
              <a:cxnLst>
                <a:cxn ang="0">
                  <a:pos x="wd2" y="hd2"/>
                </a:cxn>
                <a:cxn ang="5400000">
                  <a:pos x="wd2" y="hd2"/>
                </a:cxn>
                <a:cxn ang="10800000">
                  <a:pos x="wd2" y="hd2"/>
                </a:cxn>
                <a:cxn ang="16200000">
                  <a:pos x="wd2" y="hd2"/>
                </a:cxn>
              </a:cxnLst>
              <a:rect l="0" t="0" r="r" b="b"/>
              <a:pathLst>
                <a:path w="21144" h="21063" extrusionOk="0">
                  <a:moveTo>
                    <a:pt x="19053" y="0"/>
                  </a:moveTo>
                  <a:cubicBezTo>
                    <a:pt x="17830" y="635"/>
                    <a:pt x="16607" y="1271"/>
                    <a:pt x="15385" y="1271"/>
                  </a:cubicBezTo>
                  <a:cubicBezTo>
                    <a:pt x="14162" y="1906"/>
                    <a:pt x="12532" y="1271"/>
                    <a:pt x="11309" y="2541"/>
                  </a:cubicBezTo>
                  <a:cubicBezTo>
                    <a:pt x="10494" y="3812"/>
                    <a:pt x="10087" y="5082"/>
                    <a:pt x="9272" y="6353"/>
                  </a:cubicBezTo>
                  <a:cubicBezTo>
                    <a:pt x="8864" y="6988"/>
                    <a:pt x="7641" y="5718"/>
                    <a:pt x="6826" y="5718"/>
                  </a:cubicBezTo>
                  <a:cubicBezTo>
                    <a:pt x="5604" y="5718"/>
                    <a:pt x="4789" y="5718"/>
                    <a:pt x="3566" y="5718"/>
                  </a:cubicBezTo>
                  <a:cubicBezTo>
                    <a:pt x="2343" y="5718"/>
                    <a:pt x="1121" y="5082"/>
                    <a:pt x="1121" y="7624"/>
                  </a:cubicBezTo>
                  <a:cubicBezTo>
                    <a:pt x="713" y="8894"/>
                    <a:pt x="306" y="8259"/>
                    <a:pt x="306" y="9529"/>
                  </a:cubicBezTo>
                  <a:cubicBezTo>
                    <a:pt x="-102" y="10800"/>
                    <a:pt x="-102" y="12071"/>
                    <a:pt x="306" y="13341"/>
                  </a:cubicBezTo>
                  <a:cubicBezTo>
                    <a:pt x="306" y="14612"/>
                    <a:pt x="713" y="16518"/>
                    <a:pt x="1121" y="17788"/>
                  </a:cubicBezTo>
                  <a:cubicBezTo>
                    <a:pt x="1121" y="18424"/>
                    <a:pt x="1121" y="19694"/>
                    <a:pt x="1528" y="20329"/>
                  </a:cubicBezTo>
                  <a:cubicBezTo>
                    <a:pt x="1936" y="21600"/>
                    <a:pt x="3973" y="20965"/>
                    <a:pt x="4789" y="20329"/>
                  </a:cubicBezTo>
                  <a:cubicBezTo>
                    <a:pt x="5196" y="19694"/>
                    <a:pt x="5604" y="19059"/>
                    <a:pt x="6419" y="18424"/>
                  </a:cubicBezTo>
                  <a:cubicBezTo>
                    <a:pt x="6826" y="18424"/>
                    <a:pt x="7641" y="18424"/>
                    <a:pt x="8456" y="18424"/>
                  </a:cubicBezTo>
                  <a:cubicBezTo>
                    <a:pt x="8864" y="17788"/>
                    <a:pt x="9272" y="17153"/>
                    <a:pt x="9679" y="16518"/>
                  </a:cubicBezTo>
                  <a:cubicBezTo>
                    <a:pt x="10902" y="15882"/>
                    <a:pt x="11717" y="15882"/>
                    <a:pt x="12940" y="15247"/>
                  </a:cubicBezTo>
                  <a:cubicBezTo>
                    <a:pt x="14162" y="14612"/>
                    <a:pt x="15385" y="13976"/>
                    <a:pt x="16607" y="13341"/>
                  </a:cubicBezTo>
                  <a:cubicBezTo>
                    <a:pt x="17423" y="12706"/>
                    <a:pt x="19053" y="12071"/>
                    <a:pt x="19053" y="10800"/>
                  </a:cubicBezTo>
                  <a:cubicBezTo>
                    <a:pt x="19460" y="8894"/>
                    <a:pt x="21498" y="8894"/>
                    <a:pt x="21090" y="7624"/>
                  </a:cubicBezTo>
                  <a:cubicBezTo>
                    <a:pt x="20275" y="5082"/>
                    <a:pt x="19868" y="2541"/>
                    <a:pt x="19053" y="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818" name="Shape 818"/>
            <p:cNvSpPr/>
            <p:nvPr/>
          </p:nvSpPr>
          <p:spPr>
            <a:xfrm>
              <a:off x="8740886" y="3688470"/>
              <a:ext cx="316683" cy="415604"/>
            </a:xfrm>
            <a:custGeom>
              <a:avLst/>
              <a:gdLst/>
              <a:ahLst/>
              <a:cxnLst>
                <a:cxn ang="0">
                  <a:pos x="wd2" y="hd2"/>
                </a:cxn>
                <a:cxn ang="5400000">
                  <a:pos x="wd2" y="hd2"/>
                </a:cxn>
                <a:cxn ang="10800000">
                  <a:pos x="wd2" y="hd2"/>
                </a:cxn>
                <a:cxn ang="16200000">
                  <a:pos x="wd2" y="hd2"/>
                </a:cxn>
              </a:cxnLst>
              <a:rect l="0" t="0" r="r" b="b"/>
              <a:pathLst>
                <a:path w="20901" h="21600" extrusionOk="0">
                  <a:moveTo>
                    <a:pt x="20546" y="8376"/>
                  </a:moveTo>
                  <a:cubicBezTo>
                    <a:pt x="18966" y="8376"/>
                    <a:pt x="18439" y="7053"/>
                    <a:pt x="17912" y="6171"/>
                  </a:cubicBezTo>
                  <a:cubicBezTo>
                    <a:pt x="17385" y="5731"/>
                    <a:pt x="15278" y="5731"/>
                    <a:pt x="14751" y="5290"/>
                  </a:cubicBezTo>
                  <a:cubicBezTo>
                    <a:pt x="13171" y="4849"/>
                    <a:pt x="12644" y="3967"/>
                    <a:pt x="11590" y="2645"/>
                  </a:cubicBezTo>
                  <a:cubicBezTo>
                    <a:pt x="11590" y="2204"/>
                    <a:pt x="11063" y="1763"/>
                    <a:pt x="11063" y="1322"/>
                  </a:cubicBezTo>
                  <a:cubicBezTo>
                    <a:pt x="11063" y="1322"/>
                    <a:pt x="11590" y="0"/>
                    <a:pt x="11590" y="0"/>
                  </a:cubicBezTo>
                  <a:cubicBezTo>
                    <a:pt x="11063" y="0"/>
                    <a:pt x="9483" y="1763"/>
                    <a:pt x="8956" y="2204"/>
                  </a:cubicBezTo>
                  <a:cubicBezTo>
                    <a:pt x="7902" y="3086"/>
                    <a:pt x="6849" y="4408"/>
                    <a:pt x="5268" y="4408"/>
                  </a:cubicBezTo>
                  <a:cubicBezTo>
                    <a:pt x="4215" y="4849"/>
                    <a:pt x="3688" y="4408"/>
                    <a:pt x="2634" y="4408"/>
                  </a:cubicBezTo>
                  <a:cubicBezTo>
                    <a:pt x="1580" y="4849"/>
                    <a:pt x="527" y="5731"/>
                    <a:pt x="0" y="4849"/>
                  </a:cubicBezTo>
                  <a:cubicBezTo>
                    <a:pt x="527" y="6171"/>
                    <a:pt x="1054" y="7494"/>
                    <a:pt x="2634" y="7494"/>
                  </a:cubicBezTo>
                  <a:cubicBezTo>
                    <a:pt x="3688" y="7494"/>
                    <a:pt x="7902" y="7494"/>
                    <a:pt x="8429" y="8376"/>
                  </a:cubicBezTo>
                  <a:cubicBezTo>
                    <a:pt x="10010" y="10139"/>
                    <a:pt x="8956" y="11902"/>
                    <a:pt x="8429" y="14106"/>
                  </a:cubicBezTo>
                  <a:cubicBezTo>
                    <a:pt x="7902" y="14547"/>
                    <a:pt x="5795" y="14988"/>
                    <a:pt x="5795" y="14988"/>
                  </a:cubicBezTo>
                  <a:cubicBezTo>
                    <a:pt x="3688" y="15429"/>
                    <a:pt x="1580" y="15869"/>
                    <a:pt x="0" y="16310"/>
                  </a:cubicBezTo>
                  <a:cubicBezTo>
                    <a:pt x="1054" y="18073"/>
                    <a:pt x="2107" y="19837"/>
                    <a:pt x="2634" y="21600"/>
                  </a:cubicBezTo>
                  <a:cubicBezTo>
                    <a:pt x="4215" y="21159"/>
                    <a:pt x="5795" y="21159"/>
                    <a:pt x="7376" y="21159"/>
                  </a:cubicBezTo>
                  <a:cubicBezTo>
                    <a:pt x="9483" y="20718"/>
                    <a:pt x="7902" y="20278"/>
                    <a:pt x="8956" y="19396"/>
                  </a:cubicBezTo>
                  <a:cubicBezTo>
                    <a:pt x="10010" y="18955"/>
                    <a:pt x="11590" y="19396"/>
                    <a:pt x="12117" y="18514"/>
                  </a:cubicBezTo>
                  <a:cubicBezTo>
                    <a:pt x="13171" y="17633"/>
                    <a:pt x="13171" y="17192"/>
                    <a:pt x="14751" y="16751"/>
                  </a:cubicBezTo>
                  <a:cubicBezTo>
                    <a:pt x="15805" y="16310"/>
                    <a:pt x="15278" y="14988"/>
                    <a:pt x="15278" y="14106"/>
                  </a:cubicBezTo>
                  <a:cubicBezTo>
                    <a:pt x="14751" y="13224"/>
                    <a:pt x="15805" y="13224"/>
                    <a:pt x="16859" y="13224"/>
                  </a:cubicBezTo>
                  <a:cubicBezTo>
                    <a:pt x="18439" y="12784"/>
                    <a:pt x="18439" y="11461"/>
                    <a:pt x="19493" y="10580"/>
                  </a:cubicBezTo>
                  <a:cubicBezTo>
                    <a:pt x="20020" y="10139"/>
                    <a:pt x="21600" y="8816"/>
                    <a:pt x="20546" y="8376"/>
                  </a:cubicBezTo>
                  <a:cubicBezTo>
                    <a:pt x="20020" y="8376"/>
                    <a:pt x="21073" y="8816"/>
                    <a:pt x="20546" y="8376"/>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819" name="Shape 819"/>
            <p:cNvSpPr/>
            <p:nvPr/>
          </p:nvSpPr>
          <p:spPr>
            <a:xfrm>
              <a:off x="9443789" y="2874583"/>
              <a:ext cx="431675" cy="197356"/>
            </a:xfrm>
            <a:custGeom>
              <a:avLst/>
              <a:gdLst/>
              <a:ahLst/>
              <a:cxnLst>
                <a:cxn ang="0">
                  <a:pos x="wd2" y="hd2"/>
                </a:cxn>
                <a:cxn ang="5400000">
                  <a:pos x="wd2" y="hd2"/>
                </a:cxn>
                <a:cxn ang="10800000">
                  <a:pos x="wd2" y="hd2"/>
                </a:cxn>
                <a:cxn ang="16200000">
                  <a:pos x="wd2" y="hd2"/>
                </a:cxn>
              </a:cxnLst>
              <a:rect l="0" t="0" r="r" b="b"/>
              <a:pathLst>
                <a:path w="21235" h="21100" extrusionOk="0">
                  <a:moveTo>
                    <a:pt x="21235" y="4500"/>
                  </a:moveTo>
                  <a:cubicBezTo>
                    <a:pt x="20057" y="4500"/>
                    <a:pt x="19271" y="2700"/>
                    <a:pt x="18093" y="2700"/>
                  </a:cubicBezTo>
                  <a:cubicBezTo>
                    <a:pt x="16915" y="1800"/>
                    <a:pt x="15344" y="1800"/>
                    <a:pt x="13773" y="1800"/>
                  </a:cubicBezTo>
                  <a:cubicBezTo>
                    <a:pt x="12595" y="1800"/>
                    <a:pt x="11417" y="1800"/>
                    <a:pt x="10239" y="0"/>
                  </a:cubicBezTo>
                  <a:cubicBezTo>
                    <a:pt x="9453" y="0"/>
                    <a:pt x="8668" y="0"/>
                    <a:pt x="8275" y="1800"/>
                  </a:cubicBezTo>
                  <a:cubicBezTo>
                    <a:pt x="8275" y="3600"/>
                    <a:pt x="7882" y="4500"/>
                    <a:pt x="7097" y="3600"/>
                  </a:cubicBezTo>
                  <a:cubicBezTo>
                    <a:pt x="6311" y="2700"/>
                    <a:pt x="4348" y="900"/>
                    <a:pt x="3955" y="4500"/>
                  </a:cubicBezTo>
                  <a:cubicBezTo>
                    <a:pt x="3562" y="5400"/>
                    <a:pt x="3955" y="5400"/>
                    <a:pt x="3170" y="6300"/>
                  </a:cubicBezTo>
                  <a:cubicBezTo>
                    <a:pt x="2777" y="7200"/>
                    <a:pt x="1991" y="9000"/>
                    <a:pt x="2777" y="9900"/>
                  </a:cubicBezTo>
                  <a:cubicBezTo>
                    <a:pt x="3170" y="10800"/>
                    <a:pt x="4348" y="11700"/>
                    <a:pt x="4348" y="10800"/>
                  </a:cubicBezTo>
                  <a:cubicBezTo>
                    <a:pt x="4740" y="9000"/>
                    <a:pt x="5133" y="9900"/>
                    <a:pt x="5526" y="10800"/>
                  </a:cubicBezTo>
                  <a:cubicBezTo>
                    <a:pt x="5919" y="11700"/>
                    <a:pt x="7490" y="12600"/>
                    <a:pt x="7097" y="13500"/>
                  </a:cubicBezTo>
                  <a:cubicBezTo>
                    <a:pt x="7097" y="14400"/>
                    <a:pt x="5919" y="14400"/>
                    <a:pt x="5526" y="15300"/>
                  </a:cubicBezTo>
                  <a:cubicBezTo>
                    <a:pt x="5133" y="16200"/>
                    <a:pt x="4740" y="17100"/>
                    <a:pt x="3955" y="15300"/>
                  </a:cubicBezTo>
                  <a:cubicBezTo>
                    <a:pt x="3562" y="14400"/>
                    <a:pt x="3562" y="17100"/>
                    <a:pt x="3562" y="18000"/>
                  </a:cubicBezTo>
                  <a:cubicBezTo>
                    <a:pt x="1991" y="19800"/>
                    <a:pt x="1206" y="13500"/>
                    <a:pt x="28" y="18000"/>
                  </a:cubicBezTo>
                  <a:cubicBezTo>
                    <a:pt x="-365" y="18900"/>
                    <a:pt x="3562" y="20700"/>
                    <a:pt x="3955" y="19800"/>
                  </a:cubicBezTo>
                  <a:cubicBezTo>
                    <a:pt x="4348" y="18900"/>
                    <a:pt x="5133" y="19800"/>
                    <a:pt x="5526" y="20700"/>
                  </a:cubicBezTo>
                  <a:cubicBezTo>
                    <a:pt x="5919" y="20700"/>
                    <a:pt x="7097" y="21600"/>
                    <a:pt x="7882" y="20700"/>
                  </a:cubicBezTo>
                  <a:cubicBezTo>
                    <a:pt x="8275" y="19800"/>
                    <a:pt x="9060" y="20700"/>
                    <a:pt x="9453" y="18000"/>
                  </a:cubicBezTo>
                  <a:cubicBezTo>
                    <a:pt x="9453" y="17100"/>
                    <a:pt x="10239" y="16200"/>
                    <a:pt x="10631" y="15300"/>
                  </a:cubicBezTo>
                  <a:cubicBezTo>
                    <a:pt x="11024" y="14400"/>
                    <a:pt x="12595" y="14400"/>
                    <a:pt x="12595" y="14400"/>
                  </a:cubicBezTo>
                  <a:cubicBezTo>
                    <a:pt x="12988" y="16200"/>
                    <a:pt x="13380" y="14400"/>
                    <a:pt x="14166" y="14400"/>
                  </a:cubicBezTo>
                  <a:cubicBezTo>
                    <a:pt x="14559" y="14400"/>
                    <a:pt x="14951" y="11700"/>
                    <a:pt x="15344" y="11700"/>
                  </a:cubicBezTo>
                  <a:cubicBezTo>
                    <a:pt x="15737" y="10800"/>
                    <a:pt x="16522" y="11700"/>
                    <a:pt x="16915" y="10800"/>
                  </a:cubicBezTo>
                  <a:cubicBezTo>
                    <a:pt x="18486" y="9900"/>
                    <a:pt x="19271" y="8100"/>
                    <a:pt x="20842" y="6300"/>
                  </a:cubicBezTo>
                  <a:cubicBezTo>
                    <a:pt x="21235" y="6300"/>
                    <a:pt x="21235" y="6300"/>
                    <a:pt x="21235" y="450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820" name="Shape 820"/>
            <p:cNvSpPr/>
            <p:nvPr/>
          </p:nvSpPr>
          <p:spPr>
            <a:xfrm>
              <a:off x="8906244" y="2747594"/>
              <a:ext cx="682941" cy="441579"/>
            </a:xfrm>
            <a:custGeom>
              <a:avLst/>
              <a:gdLst/>
              <a:ahLst/>
              <a:cxnLst>
                <a:cxn ang="0">
                  <a:pos x="wd2" y="hd2"/>
                </a:cxn>
                <a:cxn ang="5400000">
                  <a:pos x="wd2" y="hd2"/>
                </a:cxn>
                <a:cxn ang="10800000">
                  <a:pos x="wd2" y="hd2"/>
                </a:cxn>
                <a:cxn ang="16200000">
                  <a:pos x="wd2" y="hd2"/>
                </a:cxn>
              </a:cxnLst>
              <a:rect l="0" t="0" r="r" b="b"/>
              <a:pathLst>
                <a:path w="20723" h="21600" extrusionOk="0">
                  <a:moveTo>
                    <a:pt x="18795" y="13292"/>
                  </a:moveTo>
                  <a:cubicBezTo>
                    <a:pt x="19038" y="13708"/>
                    <a:pt x="19038" y="14123"/>
                    <a:pt x="19523" y="13708"/>
                  </a:cubicBezTo>
                  <a:cubicBezTo>
                    <a:pt x="19766" y="13708"/>
                    <a:pt x="20009" y="12877"/>
                    <a:pt x="20252" y="12877"/>
                  </a:cubicBezTo>
                  <a:cubicBezTo>
                    <a:pt x="21465" y="12462"/>
                    <a:pt x="20009" y="11631"/>
                    <a:pt x="19523" y="10800"/>
                  </a:cubicBezTo>
                  <a:cubicBezTo>
                    <a:pt x="19281" y="10385"/>
                    <a:pt x="19281" y="10800"/>
                    <a:pt x="19038" y="11215"/>
                  </a:cubicBezTo>
                  <a:cubicBezTo>
                    <a:pt x="19038" y="11631"/>
                    <a:pt x="18310" y="11215"/>
                    <a:pt x="18067" y="11215"/>
                  </a:cubicBezTo>
                  <a:cubicBezTo>
                    <a:pt x="17096" y="10385"/>
                    <a:pt x="18553" y="9138"/>
                    <a:pt x="18795" y="8723"/>
                  </a:cubicBezTo>
                  <a:cubicBezTo>
                    <a:pt x="18795" y="8723"/>
                    <a:pt x="17825" y="9138"/>
                    <a:pt x="17825" y="9138"/>
                  </a:cubicBezTo>
                  <a:cubicBezTo>
                    <a:pt x="17339" y="9554"/>
                    <a:pt x="16854" y="9554"/>
                    <a:pt x="16368" y="10385"/>
                  </a:cubicBezTo>
                  <a:cubicBezTo>
                    <a:pt x="16126" y="10800"/>
                    <a:pt x="15883" y="11631"/>
                    <a:pt x="15640" y="12046"/>
                  </a:cubicBezTo>
                  <a:cubicBezTo>
                    <a:pt x="15398" y="13292"/>
                    <a:pt x="15155" y="12462"/>
                    <a:pt x="14912" y="11631"/>
                  </a:cubicBezTo>
                  <a:cubicBezTo>
                    <a:pt x="14669" y="10800"/>
                    <a:pt x="14184" y="11215"/>
                    <a:pt x="13699" y="11215"/>
                  </a:cubicBezTo>
                  <a:cubicBezTo>
                    <a:pt x="13213" y="11215"/>
                    <a:pt x="12971" y="9969"/>
                    <a:pt x="12728" y="9554"/>
                  </a:cubicBezTo>
                  <a:cubicBezTo>
                    <a:pt x="12243" y="8723"/>
                    <a:pt x="12971" y="7892"/>
                    <a:pt x="12485" y="7062"/>
                  </a:cubicBezTo>
                  <a:cubicBezTo>
                    <a:pt x="12243" y="6646"/>
                    <a:pt x="12000" y="5815"/>
                    <a:pt x="11757" y="5400"/>
                  </a:cubicBezTo>
                  <a:cubicBezTo>
                    <a:pt x="11514" y="4985"/>
                    <a:pt x="11029" y="4569"/>
                    <a:pt x="10786" y="4985"/>
                  </a:cubicBezTo>
                  <a:cubicBezTo>
                    <a:pt x="10301" y="5400"/>
                    <a:pt x="9816" y="4985"/>
                    <a:pt x="9087" y="4985"/>
                  </a:cubicBezTo>
                  <a:cubicBezTo>
                    <a:pt x="8602" y="4985"/>
                    <a:pt x="7874" y="5400"/>
                    <a:pt x="7389" y="4985"/>
                  </a:cubicBezTo>
                  <a:cubicBezTo>
                    <a:pt x="7146" y="4569"/>
                    <a:pt x="6661" y="3738"/>
                    <a:pt x="6418" y="3323"/>
                  </a:cubicBezTo>
                  <a:cubicBezTo>
                    <a:pt x="5932" y="2492"/>
                    <a:pt x="5690" y="2492"/>
                    <a:pt x="5447" y="3323"/>
                  </a:cubicBezTo>
                  <a:cubicBezTo>
                    <a:pt x="5204" y="3738"/>
                    <a:pt x="4962" y="4154"/>
                    <a:pt x="4476" y="4154"/>
                  </a:cubicBezTo>
                  <a:cubicBezTo>
                    <a:pt x="3748" y="4154"/>
                    <a:pt x="3748" y="3323"/>
                    <a:pt x="3991" y="2492"/>
                  </a:cubicBezTo>
                  <a:cubicBezTo>
                    <a:pt x="4234" y="1246"/>
                    <a:pt x="4234" y="1246"/>
                    <a:pt x="3505" y="415"/>
                  </a:cubicBezTo>
                  <a:cubicBezTo>
                    <a:pt x="3505" y="831"/>
                    <a:pt x="3505" y="1662"/>
                    <a:pt x="3505" y="2077"/>
                  </a:cubicBezTo>
                  <a:cubicBezTo>
                    <a:pt x="3505" y="2908"/>
                    <a:pt x="3748" y="3323"/>
                    <a:pt x="3263" y="3323"/>
                  </a:cubicBezTo>
                  <a:cubicBezTo>
                    <a:pt x="2777" y="2908"/>
                    <a:pt x="2777" y="1662"/>
                    <a:pt x="3020" y="1246"/>
                  </a:cubicBezTo>
                  <a:cubicBezTo>
                    <a:pt x="3020" y="1246"/>
                    <a:pt x="3505" y="0"/>
                    <a:pt x="3263" y="0"/>
                  </a:cubicBezTo>
                  <a:cubicBezTo>
                    <a:pt x="2049" y="415"/>
                    <a:pt x="1078" y="831"/>
                    <a:pt x="108" y="1662"/>
                  </a:cubicBezTo>
                  <a:cubicBezTo>
                    <a:pt x="-135" y="1662"/>
                    <a:pt x="108" y="5815"/>
                    <a:pt x="108" y="6231"/>
                  </a:cubicBezTo>
                  <a:cubicBezTo>
                    <a:pt x="108" y="7477"/>
                    <a:pt x="108" y="8723"/>
                    <a:pt x="108" y="9554"/>
                  </a:cubicBezTo>
                  <a:cubicBezTo>
                    <a:pt x="108" y="10385"/>
                    <a:pt x="-135" y="10800"/>
                    <a:pt x="350" y="10800"/>
                  </a:cubicBezTo>
                  <a:cubicBezTo>
                    <a:pt x="593" y="10800"/>
                    <a:pt x="836" y="10800"/>
                    <a:pt x="1321" y="10800"/>
                  </a:cubicBezTo>
                  <a:cubicBezTo>
                    <a:pt x="1807" y="10800"/>
                    <a:pt x="1078" y="9969"/>
                    <a:pt x="1321" y="9554"/>
                  </a:cubicBezTo>
                  <a:cubicBezTo>
                    <a:pt x="1564" y="8723"/>
                    <a:pt x="2049" y="9138"/>
                    <a:pt x="2292" y="8308"/>
                  </a:cubicBezTo>
                  <a:cubicBezTo>
                    <a:pt x="2777" y="7892"/>
                    <a:pt x="2777" y="7892"/>
                    <a:pt x="3020" y="7477"/>
                  </a:cubicBezTo>
                  <a:cubicBezTo>
                    <a:pt x="3505" y="7062"/>
                    <a:pt x="3748" y="7477"/>
                    <a:pt x="3991" y="7892"/>
                  </a:cubicBezTo>
                  <a:cubicBezTo>
                    <a:pt x="4234" y="8308"/>
                    <a:pt x="4962" y="8308"/>
                    <a:pt x="4962" y="8308"/>
                  </a:cubicBezTo>
                  <a:cubicBezTo>
                    <a:pt x="5204" y="9138"/>
                    <a:pt x="4962" y="9554"/>
                    <a:pt x="4962" y="9969"/>
                  </a:cubicBezTo>
                  <a:cubicBezTo>
                    <a:pt x="5204" y="11215"/>
                    <a:pt x="5932" y="11215"/>
                    <a:pt x="6175" y="11215"/>
                  </a:cubicBezTo>
                  <a:cubicBezTo>
                    <a:pt x="7389" y="11215"/>
                    <a:pt x="7389" y="12462"/>
                    <a:pt x="7874" y="14123"/>
                  </a:cubicBezTo>
                  <a:cubicBezTo>
                    <a:pt x="8117" y="14538"/>
                    <a:pt x="8602" y="14954"/>
                    <a:pt x="9087" y="15369"/>
                  </a:cubicBezTo>
                  <a:cubicBezTo>
                    <a:pt x="9330" y="15369"/>
                    <a:pt x="9573" y="15785"/>
                    <a:pt x="9816" y="16200"/>
                  </a:cubicBezTo>
                  <a:cubicBezTo>
                    <a:pt x="10544" y="17031"/>
                    <a:pt x="11272" y="18277"/>
                    <a:pt x="12000" y="18692"/>
                  </a:cubicBezTo>
                  <a:cubicBezTo>
                    <a:pt x="12971" y="19108"/>
                    <a:pt x="12971" y="19108"/>
                    <a:pt x="12971" y="20354"/>
                  </a:cubicBezTo>
                  <a:cubicBezTo>
                    <a:pt x="13456" y="20354"/>
                    <a:pt x="14184" y="21185"/>
                    <a:pt x="14669" y="21600"/>
                  </a:cubicBezTo>
                  <a:cubicBezTo>
                    <a:pt x="14669" y="20354"/>
                    <a:pt x="14427" y="20354"/>
                    <a:pt x="15155" y="19523"/>
                  </a:cubicBezTo>
                  <a:cubicBezTo>
                    <a:pt x="15398" y="18692"/>
                    <a:pt x="14912" y="18277"/>
                    <a:pt x="14912" y="17446"/>
                  </a:cubicBezTo>
                  <a:cubicBezTo>
                    <a:pt x="15155" y="16200"/>
                    <a:pt x="14427" y="16615"/>
                    <a:pt x="14184" y="15785"/>
                  </a:cubicBezTo>
                  <a:cubicBezTo>
                    <a:pt x="13941" y="14954"/>
                    <a:pt x="15155" y="15369"/>
                    <a:pt x="15398" y="14954"/>
                  </a:cubicBezTo>
                  <a:cubicBezTo>
                    <a:pt x="16126" y="14538"/>
                    <a:pt x="15398" y="13292"/>
                    <a:pt x="15883" y="13708"/>
                  </a:cubicBezTo>
                  <a:cubicBezTo>
                    <a:pt x="16854" y="13708"/>
                    <a:pt x="15883" y="12462"/>
                    <a:pt x="16368" y="12462"/>
                  </a:cubicBezTo>
                  <a:cubicBezTo>
                    <a:pt x="16611" y="12046"/>
                    <a:pt x="16854" y="12877"/>
                    <a:pt x="17096" y="12462"/>
                  </a:cubicBezTo>
                  <a:cubicBezTo>
                    <a:pt x="17339" y="12462"/>
                    <a:pt x="17582" y="12046"/>
                    <a:pt x="17825" y="12046"/>
                  </a:cubicBezTo>
                  <a:cubicBezTo>
                    <a:pt x="18310" y="12046"/>
                    <a:pt x="17825" y="13708"/>
                    <a:pt x="17825" y="14123"/>
                  </a:cubicBezTo>
                  <a:cubicBezTo>
                    <a:pt x="18067" y="14123"/>
                    <a:pt x="18553" y="12877"/>
                    <a:pt x="18553" y="14123"/>
                  </a:cubicBezTo>
                  <a:cubicBezTo>
                    <a:pt x="18553" y="14123"/>
                    <a:pt x="18553" y="13292"/>
                    <a:pt x="18795" y="13292"/>
                  </a:cubicBezTo>
                  <a:cubicBezTo>
                    <a:pt x="19038" y="13292"/>
                    <a:pt x="18553" y="13292"/>
                    <a:pt x="18795" y="13292"/>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821" name="Shape 821"/>
            <p:cNvSpPr/>
            <p:nvPr/>
          </p:nvSpPr>
          <p:spPr>
            <a:xfrm>
              <a:off x="8765058" y="2900558"/>
              <a:ext cx="567662" cy="363653"/>
            </a:xfrm>
            <a:custGeom>
              <a:avLst/>
              <a:gdLst/>
              <a:ahLst/>
              <a:cxnLst>
                <a:cxn ang="0">
                  <a:pos x="wd2" y="hd2"/>
                </a:cxn>
                <a:cxn ang="5400000">
                  <a:pos x="wd2" y="hd2"/>
                </a:cxn>
                <a:cxn ang="10800000">
                  <a:pos x="wd2" y="hd2"/>
                </a:cxn>
                <a:cxn ang="16200000">
                  <a:pos x="wd2" y="hd2"/>
                </a:cxn>
              </a:cxnLst>
              <a:rect l="0" t="0" r="r" b="b"/>
              <a:pathLst>
                <a:path w="21008" h="21600" extrusionOk="0">
                  <a:moveTo>
                    <a:pt x="21008" y="14065"/>
                  </a:moveTo>
                  <a:cubicBezTo>
                    <a:pt x="20712" y="13563"/>
                    <a:pt x="20416" y="13563"/>
                    <a:pt x="19824" y="13563"/>
                  </a:cubicBezTo>
                  <a:cubicBezTo>
                    <a:pt x="19529" y="13060"/>
                    <a:pt x="18937" y="12558"/>
                    <a:pt x="18641" y="12056"/>
                  </a:cubicBezTo>
                  <a:cubicBezTo>
                    <a:pt x="18049" y="11553"/>
                    <a:pt x="17161" y="11051"/>
                    <a:pt x="16570" y="10047"/>
                  </a:cubicBezTo>
                  <a:cubicBezTo>
                    <a:pt x="16274" y="9042"/>
                    <a:pt x="15386" y="9042"/>
                    <a:pt x="14794" y="8037"/>
                  </a:cubicBezTo>
                  <a:cubicBezTo>
                    <a:pt x="14498" y="6530"/>
                    <a:pt x="14203" y="4521"/>
                    <a:pt x="13315" y="4521"/>
                  </a:cubicBezTo>
                  <a:cubicBezTo>
                    <a:pt x="12427" y="4521"/>
                    <a:pt x="11244" y="4521"/>
                    <a:pt x="11244" y="2512"/>
                  </a:cubicBezTo>
                  <a:cubicBezTo>
                    <a:pt x="11244" y="2009"/>
                    <a:pt x="11540" y="1005"/>
                    <a:pt x="11244" y="1005"/>
                  </a:cubicBezTo>
                  <a:cubicBezTo>
                    <a:pt x="10948" y="502"/>
                    <a:pt x="10652" y="1005"/>
                    <a:pt x="10060" y="502"/>
                  </a:cubicBezTo>
                  <a:cubicBezTo>
                    <a:pt x="10060" y="502"/>
                    <a:pt x="9764" y="0"/>
                    <a:pt x="9468" y="0"/>
                  </a:cubicBezTo>
                  <a:cubicBezTo>
                    <a:pt x="9172" y="0"/>
                    <a:pt x="8876" y="502"/>
                    <a:pt x="8581" y="502"/>
                  </a:cubicBezTo>
                  <a:cubicBezTo>
                    <a:pt x="8285" y="0"/>
                    <a:pt x="7989" y="1507"/>
                    <a:pt x="7693" y="1507"/>
                  </a:cubicBezTo>
                  <a:cubicBezTo>
                    <a:pt x="7397" y="1507"/>
                    <a:pt x="6509" y="2009"/>
                    <a:pt x="6805" y="3014"/>
                  </a:cubicBezTo>
                  <a:cubicBezTo>
                    <a:pt x="7101" y="4521"/>
                    <a:pt x="6805" y="4019"/>
                    <a:pt x="5918" y="4019"/>
                  </a:cubicBezTo>
                  <a:cubicBezTo>
                    <a:pt x="5622" y="4019"/>
                    <a:pt x="4734" y="4019"/>
                    <a:pt x="4438" y="4019"/>
                  </a:cubicBezTo>
                  <a:cubicBezTo>
                    <a:pt x="3846" y="3014"/>
                    <a:pt x="3550" y="2009"/>
                    <a:pt x="2959" y="1005"/>
                  </a:cubicBezTo>
                  <a:cubicBezTo>
                    <a:pt x="2071" y="0"/>
                    <a:pt x="887" y="1507"/>
                    <a:pt x="0" y="2512"/>
                  </a:cubicBezTo>
                  <a:cubicBezTo>
                    <a:pt x="296" y="3014"/>
                    <a:pt x="1183" y="5023"/>
                    <a:pt x="887" y="6028"/>
                  </a:cubicBezTo>
                  <a:cubicBezTo>
                    <a:pt x="-592" y="7535"/>
                    <a:pt x="1183" y="7535"/>
                    <a:pt x="1775" y="8540"/>
                  </a:cubicBezTo>
                  <a:cubicBezTo>
                    <a:pt x="1775" y="8540"/>
                    <a:pt x="1775" y="9544"/>
                    <a:pt x="1775" y="9544"/>
                  </a:cubicBezTo>
                  <a:cubicBezTo>
                    <a:pt x="1479" y="10047"/>
                    <a:pt x="2071" y="11051"/>
                    <a:pt x="2367" y="11051"/>
                  </a:cubicBezTo>
                  <a:cubicBezTo>
                    <a:pt x="2367" y="11553"/>
                    <a:pt x="2071" y="12056"/>
                    <a:pt x="2071" y="13060"/>
                  </a:cubicBezTo>
                  <a:cubicBezTo>
                    <a:pt x="2071" y="13563"/>
                    <a:pt x="2071" y="14567"/>
                    <a:pt x="2071" y="15572"/>
                  </a:cubicBezTo>
                  <a:cubicBezTo>
                    <a:pt x="2663" y="15572"/>
                    <a:pt x="2959" y="15572"/>
                    <a:pt x="3550" y="14567"/>
                  </a:cubicBezTo>
                  <a:cubicBezTo>
                    <a:pt x="3846" y="14065"/>
                    <a:pt x="4142" y="13563"/>
                    <a:pt x="4438" y="13060"/>
                  </a:cubicBezTo>
                  <a:cubicBezTo>
                    <a:pt x="5622" y="13060"/>
                    <a:pt x="6509" y="12558"/>
                    <a:pt x="7397" y="13563"/>
                  </a:cubicBezTo>
                  <a:cubicBezTo>
                    <a:pt x="7989" y="15070"/>
                    <a:pt x="9764" y="14065"/>
                    <a:pt x="10356" y="15572"/>
                  </a:cubicBezTo>
                  <a:cubicBezTo>
                    <a:pt x="10948" y="17079"/>
                    <a:pt x="11540" y="17581"/>
                    <a:pt x="12723" y="17581"/>
                  </a:cubicBezTo>
                  <a:cubicBezTo>
                    <a:pt x="13019" y="17581"/>
                    <a:pt x="13019" y="17581"/>
                    <a:pt x="13019" y="18586"/>
                  </a:cubicBezTo>
                  <a:cubicBezTo>
                    <a:pt x="13019" y="20093"/>
                    <a:pt x="13019" y="20093"/>
                    <a:pt x="13611" y="21098"/>
                  </a:cubicBezTo>
                  <a:cubicBezTo>
                    <a:pt x="14203" y="21098"/>
                    <a:pt x="14498" y="21600"/>
                    <a:pt x="15090" y="21600"/>
                  </a:cubicBezTo>
                  <a:cubicBezTo>
                    <a:pt x="15978" y="21600"/>
                    <a:pt x="15978" y="21098"/>
                    <a:pt x="16274" y="20093"/>
                  </a:cubicBezTo>
                  <a:cubicBezTo>
                    <a:pt x="16570" y="19088"/>
                    <a:pt x="17161" y="19591"/>
                    <a:pt x="17753" y="19088"/>
                  </a:cubicBezTo>
                  <a:cubicBezTo>
                    <a:pt x="18345" y="18586"/>
                    <a:pt x="18345" y="17581"/>
                    <a:pt x="18641" y="16577"/>
                  </a:cubicBezTo>
                  <a:cubicBezTo>
                    <a:pt x="18641" y="15572"/>
                    <a:pt x="19529" y="16577"/>
                    <a:pt x="19824" y="15572"/>
                  </a:cubicBezTo>
                  <a:cubicBezTo>
                    <a:pt x="19824" y="14567"/>
                    <a:pt x="20712" y="15572"/>
                    <a:pt x="21008" y="15572"/>
                  </a:cubicBezTo>
                  <a:cubicBezTo>
                    <a:pt x="21008" y="15070"/>
                    <a:pt x="21008" y="14567"/>
                    <a:pt x="21008" y="14065"/>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822" name="Shape 822"/>
            <p:cNvSpPr/>
            <p:nvPr/>
          </p:nvSpPr>
          <p:spPr>
            <a:xfrm>
              <a:off x="9372378" y="2990335"/>
              <a:ext cx="306430" cy="207563"/>
            </a:xfrm>
            <a:custGeom>
              <a:avLst/>
              <a:gdLst/>
              <a:ahLst/>
              <a:cxnLst>
                <a:cxn ang="0">
                  <a:pos x="wd2" y="hd2"/>
                </a:cxn>
                <a:cxn ang="5400000">
                  <a:pos x="wd2" y="hd2"/>
                </a:cxn>
                <a:cxn ang="10800000">
                  <a:pos x="wd2" y="hd2"/>
                </a:cxn>
                <a:cxn ang="16200000">
                  <a:pos x="wd2" y="hd2"/>
                </a:cxn>
              </a:cxnLst>
              <a:rect l="0" t="0" r="r" b="b"/>
              <a:pathLst>
                <a:path w="20742" h="19663" extrusionOk="0">
                  <a:moveTo>
                    <a:pt x="15731" y="7424"/>
                  </a:moveTo>
                  <a:cubicBezTo>
                    <a:pt x="14651" y="8224"/>
                    <a:pt x="14111" y="7424"/>
                    <a:pt x="13031" y="7424"/>
                  </a:cubicBezTo>
                  <a:cubicBezTo>
                    <a:pt x="11951" y="7424"/>
                    <a:pt x="11411" y="5824"/>
                    <a:pt x="10871" y="5824"/>
                  </a:cubicBezTo>
                  <a:cubicBezTo>
                    <a:pt x="10331" y="5824"/>
                    <a:pt x="10331" y="6624"/>
                    <a:pt x="9791" y="6624"/>
                  </a:cubicBezTo>
                  <a:cubicBezTo>
                    <a:pt x="9791" y="7424"/>
                    <a:pt x="9251" y="6624"/>
                    <a:pt x="8711" y="6624"/>
                  </a:cubicBezTo>
                  <a:cubicBezTo>
                    <a:pt x="7631" y="6624"/>
                    <a:pt x="6011" y="6624"/>
                    <a:pt x="4931" y="5824"/>
                  </a:cubicBezTo>
                  <a:cubicBezTo>
                    <a:pt x="4391" y="5024"/>
                    <a:pt x="6011" y="3424"/>
                    <a:pt x="6011" y="3424"/>
                  </a:cubicBezTo>
                  <a:cubicBezTo>
                    <a:pt x="7091" y="2624"/>
                    <a:pt x="7631" y="5024"/>
                    <a:pt x="8171" y="5024"/>
                  </a:cubicBezTo>
                  <a:cubicBezTo>
                    <a:pt x="9251" y="5024"/>
                    <a:pt x="9791" y="4224"/>
                    <a:pt x="9791" y="3424"/>
                  </a:cubicBezTo>
                  <a:cubicBezTo>
                    <a:pt x="9251" y="2624"/>
                    <a:pt x="8711" y="4224"/>
                    <a:pt x="8171" y="4224"/>
                  </a:cubicBezTo>
                  <a:cubicBezTo>
                    <a:pt x="7631" y="3424"/>
                    <a:pt x="8711" y="1024"/>
                    <a:pt x="8171" y="224"/>
                  </a:cubicBezTo>
                  <a:cubicBezTo>
                    <a:pt x="8171" y="-576"/>
                    <a:pt x="7091" y="1024"/>
                    <a:pt x="7091" y="1024"/>
                  </a:cubicBezTo>
                  <a:cubicBezTo>
                    <a:pt x="6011" y="1824"/>
                    <a:pt x="5471" y="224"/>
                    <a:pt x="4931" y="1024"/>
                  </a:cubicBezTo>
                  <a:cubicBezTo>
                    <a:pt x="3851" y="1024"/>
                    <a:pt x="6011" y="3424"/>
                    <a:pt x="3851" y="3424"/>
                  </a:cubicBezTo>
                  <a:cubicBezTo>
                    <a:pt x="2771" y="2624"/>
                    <a:pt x="4391" y="5824"/>
                    <a:pt x="2771" y="5824"/>
                  </a:cubicBezTo>
                  <a:cubicBezTo>
                    <a:pt x="2231" y="6624"/>
                    <a:pt x="-469" y="5824"/>
                    <a:pt x="71" y="7424"/>
                  </a:cubicBezTo>
                  <a:cubicBezTo>
                    <a:pt x="611" y="9824"/>
                    <a:pt x="2231" y="8224"/>
                    <a:pt x="1691" y="10624"/>
                  </a:cubicBezTo>
                  <a:cubicBezTo>
                    <a:pt x="1691" y="13024"/>
                    <a:pt x="3311" y="13024"/>
                    <a:pt x="1691" y="14624"/>
                  </a:cubicBezTo>
                  <a:cubicBezTo>
                    <a:pt x="1151" y="15424"/>
                    <a:pt x="71" y="18624"/>
                    <a:pt x="1691" y="18624"/>
                  </a:cubicBezTo>
                  <a:cubicBezTo>
                    <a:pt x="2771" y="18624"/>
                    <a:pt x="3851" y="16224"/>
                    <a:pt x="4391" y="17024"/>
                  </a:cubicBezTo>
                  <a:cubicBezTo>
                    <a:pt x="6011" y="19424"/>
                    <a:pt x="4391" y="15424"/>
                    <a:pt x="6011" y="15424"/>
                  </a:cubicBezTo>
                  <a:cubicBezTo>
                    <a:pt x="7091" y="15424"/>
                    <a:pt x="7631" y="14624"/>
                    <a:pt x="8711" y="13024"/>
                  </a:cubicBezTo>
                  <a:cubicBezTo>
                    <a:pt x="9251" y="10624"/>
                    <a:pt x="9791" y="11424"/>
                    <a:pt x="10331" y="13024"/>
                  </a:cubicBezTo>
                  <a:cubicBezTo>
                    <a:pt x="10871" y="13824"/>
                    <a:pt x="11411" y="14624"/>
                    <a:pt x="11411" y="16224"/>
                  </a:cubicBezTo>
                  <a:cubicBezTo>
                    <a:pt x="11411" y="17024"/>
                    <a:pt x="10871" y="17824"/>
                    <a:pt x="10871" y="18624"/>
                  </a:cubicBezTo>
                  <a:cubicBezTo>
                    <a:pt x="11411" y="21024"/>
                    <a:pt x="13571" y="18624"/>
                    <a:pt x="14111" y="17824"/>
                  </a:cubicBezTo>
                  <a:cubicBezTo>
                    <a:pt x="14651" y="17024"/>
                    <a:pt x="16271" y="15424"/>
                    <a:pt x="16811" y="16224"/>
                  </a:cubicBezTo>
                  <a:cubicBezTo>
                    <a:pt x="17891" y="17824"/>
                    <a:pt x="18971" y="15424"/>
                    <a:pt x="20591" y="16224"/>
                  </a:cubicBezTo>
                  <a:cubicBezTo>
                    <a:pt x="21131" y="15424"/>
                    <a:pt x="20051" y="13824"/>
                    <a:pt x="20051" y="13824"/>
                  </a:cubicBezTo>
                  <a:cubicBezTo>
                    <a:pt x="19511" y="12224"/>
                    <a:pt x="20051" y="10624"/>
                    <a:pt x="18971" y="10624"/>
                  </a:cubicBezTo>
                  <a:cubicBezTo>
                    <a:pt x="17351" y="11424"/>
                    <a:pt x="16271" y="9024"/>
                    <a:pt x="16811" y="6624"/>
                  </a:cubicBezTo>
                  <a:cubicBezTo>
                    <a:pt x="16811" y="6624"/>
                    <a:pt x="16271" y="6624"/>
                    <a:pt x="15731" y="7424"/>
                  </a:cubicBezTo>
                  <a:cubicBezTo>
                    <a:pt x="15191" y="7424"/>
                    <a:pt x="16271" y="6624"/>
                    <a:pt x="15731" y="7424"/>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823" name="Shape 823"/>
            <p:cNvSpPr/>
            <p:nvPr/>
          </p:nvSpPr>
          <p:spPr>
            <a:xfrm>
              <a:off x="9109079" y="3180512"/>
              <a:ext cx="662750" cy="620125"/>
            </a:xfrm>
            <a:custGeom>
              <a:avLst/>
              <a:gdLst/>
              <a:ahLst/>
              <a:cxnLst>
                <a:cxn ang="0">
                  <a:pos x="wd2" y="hd2"/>
                </a:cxn>
                <a:cxn ang="5400000">
                  <a:pos x="wd2" y="hd2"/>
                </a:cxn>
                <a:cxn ang="10800000">
                  <a:pos x="wd2" y="hd2"/>
                </a:cxn>
                <a:cxn ang="16200000">
                  <a:pos x="wd2" y="hd2"/>
                </a:cxn>
              </a:cxnLst>
              <a:rect l="0" t="0" r="r" b="b"/>
              <a:pathLst>
                <a:path w="21600" h="21388" extrusionOk="0">
                  <a:moveTo>
                    <a:pt x="2082" y="14886"/>
                  </a:moveTo>
                  <a:cubicBezTo>
                    <a:pt x="2082" y="15178"/>
                    <a:pt x="2082" y="15470"/>
                    <a:pt x="2342" y="15762"/>
                  </a:cubicBezTo>
                  <a:cubicBezTo>
                    <a:pt x="2602" y="16054"/>
                    <a:pt x="2863" y="16346"/>
                    <a:pt x="2863" y="16638"/>
                  </a:cubicBezTo>
                  <a:cubicBezTo>
                    <a:pt x="2863" y="16930"/>
                    <a:pt x="1561" y="17514"/>
                    <a:pt x="1301" y="17805"/>
                  </a:cubicBezTo>
                  <a:cubicBezTo>
                    <a:pt x="1041" y="17805"/>
                    <a:pt x="781" y="18097"/>
                    <a:pt x="781" y="18681"/>
                  </a:cubicBezTo>
                  <a:cubicBezTo>
                    <a:pt x="781" y="19265"/>
                    <a:pt x="781" y="19265"/>
                    <a:pt x="1561" y="19265"/>
                  </a:cubicBezTo>
                  <a:cubicBezTo>
                    <a:pt x="2082" y="18973"/>
                    <a:pt x="2863" y="18973"/>
                    <a:pt x="3383" y="18681"/>
                  </a:cubicBezTo>
                  <a:cubicBezTo>
                    <a:pt x="3904" y="18681"/>
                    <a:pt x="4424" y="18681"/>
                    <a:pt x="4945" y="18973"/>
                  </a:cubicBezTo>
                  <a:cubicBezTo>
                    <a:pt x="5205" y="18973"/>
                    <a:pt x="5725" y="18973"/>
                    <a:pt x="5986" y="18973"/>
                  </a:cubicBezTo>
                  <a:cubicBezTo>
                    <a:pt x="6506" y="18973"/>
                    <a:pt x="6766" y="18681"/>
                    <a:pt x="7287" y="18681"/>
                  </a:cubicBezTo>
                  <a:cubicBezTo>
                    <a:pt x="7547" y="18681"/>
                    <a:pt x="7547" y="19265"/>
                    <a:pt x="7547" y="19557"/>
                  </a:cubicBezTo>
                  <a:cubicBezTo>
                    <a:pt x="7807" y="19849"/>
                    <a:pt x="8067" y="19849"/>
                    <a:pt x="8328" y="20141"/>
                  </a:cubicBezTo>
                  <a:cubicBezTo>
                    <a:pt x="8328" y="20432"/>
                    <a:pt x="8588" y="21016"/>
                    <a:pt x="8588" y="21308"/>
                  </a:cubicBezTo>
                  <a:cubicBezTo>
                    <a:pt x="9108" y="21600"/>
                    <a:pt x="8848" y="21016"/>
                    <a:pt x="8848" y="20724"/>
                  </a:cubicBezTo>
                  <a:cubicBezTo>
                    <a:pt x="9108" y="20724"/>
                    <a:pt x="9369" y="21308"/>
                    <a:pt x="9369" y="21308"/>
                  </a:cubicBezTo>
                  <a:cubicBezTo>
                    <a:pt x="9889" y="21016"/>
                    <a:pt x="10410" y="20432"/>
                    <a:pt x="11190" y="20724"/>
                  </a:cubicBezTo>
                  <a:cubicBezTo>
                    <a:pt x="11451" y="20724"/>
                    <a:pt x="11711" y="20724"/>
                    <a:pt x="11971" y="20432"/>
                  </a:cubicBezTo>
                  <a:cubicBezTo>
                    <a:pt x="12231" y="20432"/>
                    <a:pt x="12752" y="20432"/>
                    <a:pt x="13012" y="20432"/>
                  </a:cubicBezTo>
                  <a:cubicBezTo>
                    <a:pt x="13272" y="20141"/>
                    <a:pt x="12752" y="18681"/>
                    <a:pt x="12492" y="18681"/>
                  </a:cubicBezTo>
                  <a:cubicBezTo>
                    <a:pt x="12231" y="18389"/>
                    <a:pt x="11971" y="18389"/>
                    <a:pt x="11971" y="17805"/>
                  </a:cubicBezTo>
                  <a:cubicBezTo>
                    <a:pt x="11971" y="17222"/>
                    <a:pt x="11711" y="16930"/>
                    <a:pt x="11451" y="16638"/>
                  </a:cubicBezTo>
                  <a:cubicBezTo>
                    <a:pt x="10670" y="16346"/>
                    <a:pt x="11711" y="15762"/>
                    <a:pt x="11971" y="15178"/>
                  </a:cubicBezTo>
                  <a:cubicBezTo>
                    <a:pt x="12231" y="15178"/>
                    <a:pt x="12231" y="14886"/>
                    <a:pt x="12752" y="15178"/>
                  </a:cubicBezTo>
                  <a:cubicBezTo>
                    <a:pt x="13272" y="15762"/>
                    <a:pt x="13012" y="15178"/>
                    <a:pt x="13533" y="15178"/>
                  </a:cubicBezTo>
                  <a:cubicBezTo>
                    <a:pt x="14573" y="14886"/>
                    <a:pt x="14313" y="14011"/>
                    <a:pt x="14834" y="13427"/>
                  </a:cubicBezTo>
                  <a:cubicBezTo>
                    <a:pt x="15094" y="13135"/>
                    <a:pt x="15614" y="13135"/>
                    <a:pt x="15614" y="12843"/>
                  </a:cubicBezTo>
                  <a:cubicBezTo>
                    <a:pt x="15875" y="12551"/>
                    <a:pt x="16135" y="12259"/>
                    <a:pt x="16135" y="11968"/>
                  </a:cubicBezTo>
                  <a:cubicBezTo>
                    <a:pt x="16135" y="11676"/>
                    <a:pt x="16655" y="11384"/>
                    <a:pt x="16916" y="11384"/>
                  </a:cubicBezTo>
                  <a:cubicBezTo>
                    <a:pt x="17176" y="11384"/>
                    <a:pt x="17176" y="10800"/>
                    <a:pt x="17176" y="10800"/>
                  </a:cubicBezTo>
                  <a:cubicBezTo>
                    <a:pt x="17176" y="9924"/>
                    <a:pt x="18217" y="10508"/>
                    <a:pt x="17957" y="9632"/>
                  </a:cubicBezTo>
                  <a:cubicBezTo>
                    <a:pt x="17957" y="8757"/>
                    <a:pt x="17696" y="8465"/>
                    <a:pt x="18477" y="7881"/>
                  </a:cubicBezTo>
                  <a:cubicBezTo>
                    <a:pt x="18737" y="7881"/>
                    <a:pt x="17436" y="7005"/>
                    <a:pt x="17176" y="6714"/>
                  </a:cubicBezTo>
                  <a:cubicBezTo>
                    <a:pt x="16916" y="6130"/>
                    <a:pt x="17176" y="5254"/>
                    <a:pt x="16916" y="4670"/>
                  </a:cubicBezTo>
                  <a:cubicBezTo>
                    <a:pt x="16916" y="3795"/>
                    <a:pt x="17696" y="3795"/>
                    <a:pt x="18217" y="4086"/>
                  </a:cubicBezTo>
                  <a:cubicBezTo>
                    <a:pt x="18477" y="4086"/>
                    <a:pt x="18998" y="4378"/>
                    <a:pt x="19258" y="4378"/>
                  </a:cubicBezTo>
                  <a:cubicBezTo>
                    <a:pt x="19778" y="4378"/>
                    <a:pt x="19778" y="4086"/>
                    <a:pt x="20039" y="3795"/>
                  </a:cubicBezTo>
                  <a:cubicBezTo>
                    <a:pt x="20819" y="3795"/>
                    <a:pt x="21080" y="3795"/>
                    <a:pt x="21600" y="2919"/>
                  </a:cubicBezTo>
                  <a:cubicBezTo>
                    <a:pt x="20819" y="2627"/>
                    <a:pt x="20039" y="2335"/>
                    <a:pt x="19778" y="1751"/>
                  </a:cubicBezTo>
                  <a:cubicBezTo>
                    <a:pt x="19518" y="1459"/>
                    <a:pt x="19518" y="876"/>
                    <a:pt x="19258" y="584"/>
                  </a:cubicBezTo>
                  <a:cubicBezTo>
                    <a:pt x="18998" y="292"/>
                    <a:pt x="18737" y="292"/>
                    <a:pt x="18477" y="0"/>
                  </a:cubicBezTo>
                  <a:cubicBezTo>
                    <a:pt x="17957" y="0"/>
                    <a:pt x="17176" y="292"/>
                    <a:pt x="16916" y="292"/>
                  </a:cubicBezTo>
                  <a:cubicBezTo>
                    <a:pt x="15875" y="0"/>
                    <a:pt x="15354" y="584"/>
                    <a:pt x="14573" y="1168"/>
                  </a:cubicBezTo>
                  <a:cubicBezTo>
                    <a:pt x="13793" y="1459"/>
                    <a:pt x="13272" y="1459"/>
                    <a:pt x="13793" y="2335"/>
                  </a:cubicBezTo>
                  <a:cubicBezTo>
                    <a:pt x="14313" y="2919"/>
                    <a:pt x="13793" y="3503"/>
                    <a:pt x="13272" y="3795"/>
                  </a:cubicBezTo>
                  <a:cubicBezTo>
                    <a:pt x="12752" y="4378"/>
                    <a:pt x="13533" y="5546"/>
                    <a:pt x="12492" y="5254"/>
                  </a:cubicBezTo>
                  <a:cubicBezTo>
                    <a:pt x="11190" y="5254"/>
                    <a:pt x="12231" y="5546"/>
                    <a:pt x="12231" y="6130"/>
                  </a:cubicBezTo>
                  <a:cubicBezTo>
                    <a:pt x="12492" y="6422"/>
                    <a:pt x="11451" y="6714"/>
                    <a:pt x="11190" y="7005"/>
                  </a:cubicBezTo>
                  <a:cubicBezTo>
                    <a:pt x="10930" y="7589"/>
                    <a:pt x="10930" y="8757"/>
                    <a:pt x="10670" y="8757"/>
                  </a:cubicBezTo>
                  <a:cubicBezTo>
                    <a:pt x="10410" y="9049"/>
                    <a:pt x="10149" y="8757"/>
                    <a:pt x="9889" y="8757"/>
                  </a:cubicBezTo>
                  <a:cubicBezTo>
                    <a:pt x="9369" y="8757"/>
                    <a:pt x="9108" y="9049"/>
                    <a:pt x="8848" y="9341"/>
                  </a:cubicBezTo>
                  <a:cubicBezTo>
                    <a:pt x="8328" y="9632"/>
                    <a:pt x="8067" y="9341"/>
                    <a:pt x="7807" y="9632"/>
                  </a:cubicBezTo>
                  <a:cubicBezTo>
                    <a:pt x="7287" y="9924"/>
                    <a:pt x="7287" y="10216"/>
                    <a:pt x="7027" y="10800"/>
                  </a:cubicBezTo>
                  <a:cubicBezTo>
                    <a:pt x="7027" y="11676"/>
                    <a:pt x="6506" y="11968"/>
                    <a:pt x="5725" y="12259"/>
                  </a:cubicBezTo>
                  <a:cubicBezTo>
                    <a:pt x="4945" y="12551"/>
                    <a:pt x="4164" y="12551"/>
                    <a:pt x="3383" y="12551"/>
                  </a:cubicBezTo>
                  <a:cubicBezTo>
                    <a:pt x="2082" y="12551"/>
                    <a:pt x="1041" y="12259"/>
                    <a:pt x="0" y="11676"/>
                  </a:cubicBezTo>
                  <a:cubicBezTo>
                    <a:pt x="260" y="12259"/>
                    <a:pt x="520" y="12843"/>
                    <a:pt x="781" y="13427"/>
                  </a:cubicBezTo>
                  <a:cubicBezTo>
                    <a:pt x="1041" y="13719"/>
                    <a:pt x="2082" y="14011"/>
                    <a:pt x="2082" y="14886"/>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824" name="Shape 824"/>
            <p:cNvSpPr/>
            <p:nvPr/>
          </p:nvSpPr>
          <p:spPr>
            <a:xfrm>
              <a:off x="9088123" y="3109727"/>
              <a:ext cx="588245" cy="432485"/>
            </a:xfrm>
            <a:custGeom>
              <a:avLst/>
              <a:gdLst/>
              <a:ahLst/>
              <a:cxnLst>
                <a:cxn ang="0">
                  <a:pos x="wd2" y="hd2"/>
                </a:cxn>
                <a:cxn ang="5400000">
                  <a:pos x="wd2" y="hd2"/>
                </a:cxn>
                <a:cxn ang="10800000">
                  <a:pos x="wd2" y="hd2"/>
                </a:cxn>
                <a:cxn ang="16200000">
                  <a:pos x="wd2" y="hd2"/>
                </a:cxn>
              </a:cxnLst>
              <a:rect l="0" t="0" r="r" b="b"/>
              <a:pathLst>
                <a:path w="21177" h="20748" extrusionOk="0">
                  <a:moveTo>
                    <a:pt x="20313" y="2511"/>
                  </a:moveTo>
                  <a:cubicBezTo>
                    <a:pt x="20025" y="2511"/>
                    <a:pt x="19737" y="3326"/>
                    <a:pt x="19449" y="2918"/>
                  </a:cubicBezTo>
                  <a:cubicBezTo>
                    <a:pt x="19161" y="2918"/>
                    <a:pt x="19161" y="2103"/>
                    <a:pt x="18873" y="2511"/>
                  </a:cubicBezTo>
                  <a:cubicBezTo>
                    <a:pt x="18297" y="2511"/>
                    <a:pt x="17721" y="3326"/>
                    <a:pt x="17433" y="3733"/>
                  </a:cubicBezTo>
                  <a:cubicBezTo>
                    <a:pt x="17145" y="3733"/>
                    <a:pt x="16569" y="4549"/>
                    <a:pt x="15993" y="4141"/>
                  </a:cubicBezTo>
                  <a:cubicBezTo>
                    <a:pt x="15705" y="3733"/>
                    <a:pt x="16569" y="2103"/>
                    <a:pt x="15993" y="1288"/>
                  </a:cubicBezTo>
                  <a:cubicBezTo>
                    <a:pt x="15993" y="1288"/>
                    <a:pt x="15417" y="-342"/>
                    <a:pt x="15129" y="66"/>
                  </a:cubicBezTo>
                  <a:cubicBezTo>
                    <a:pt x="14841" y="881"/>
                    <a:pt x="14553" y="1696"/>
                    <a:pt x="13977" y="2103"/>
                  </a:cubicBezTo>
                  <a:cubicBezTo>
                    <a:pt x="13401" y="2511"/>
                    <a:pt x="13113" y="2103"/>
                    <a:pt x="13113" y="2918"/>
                  </a:cubicBezTo>
                  <a:cubicBezTo>
                    <a:pt x="12825" y="4141"/>
                    <a:pt x="12537" y="2511"/>
                    <a:pt x="12249" y="2918"/>
                  </a:cubicBezTo>
                  <a:cubicBezTo>
                    <a:pt x="11673" y="3326"/>
                    <a:pt x="11385" y="3733"/>
                    <a:pt x="10809" y="3733"/>
                  </a:cubicBezTo>
                  <a:cubicBezTo>
                    <a:pt x="10233" y="3326"/>
                    <a:pt x="9657" y="2918"/>
                    <a:pt x="9369" y="2511"/>
                  </a:cubicBezTo>
                  <a:cubicBezTo>
                    <a:pt x="9081" y="2511"/>
                    <a:pt x="7641" y="2103"/>
                    <a:pt x="7641" y="2103"/>
                  </a:cubicBezTo>
                  <a:cubicBezTo>
                    <a:pt x="7353" y="2511"/>
                    <a:pt x="7641" y="2918"/>
                    <a:pt x="7353" y="2918"/>
                  </a:cubicBezTo>
                  <a:cubicBezTo>
                    <a:pt x="7065" y="2918"/>
                    <a:pt x="6489" y="2918"/>
                    <a:pt x="6489" y="3326"/>
                  </a:cubicBezTo>
                  <a:cubicBezTo>
                    <a:pt x="6201" y="4141"/>
                    <a:pt x="6201" y="4956"/>
                    <a:pt x="5625" y="5364"/>
                  </a:cubicBezTo>
                  <a:cubicBezTo>
                    <a:pt x="4761" y="6179"/>
                    <a:pt x="4473" y="5771"/>
                    <a:pt x="3897" y="6586"/>
                  </a:cubicBezTo>
                  <a:cubicBezTo>
                    <a:pt x="3609" y="7401"/>
                    <a:pt x="3033" y="7401"/>
                    <a:pt x="2745" y="7401"/>
                  </a:cubicBezTo>
                  <a:cubicBezTo>
                    <a:pt x="2457" y="6994"/>
                    <a:pt x="1017" y="6586"/>
                    <a:pt x="1017" y="6179"/>
                  </a:cubicBezTo>
                  <a:cubicBezTo>
                    <a:pt x="1017" y="7401"/>
                    <a:pt x="1017" y="8216"/>
                    <a:pt x="729" y="9032"/>
                  </a:cubicBezTo>
                  <a:cubicBezTo>
                    <a:pt x="153" y="9847"/>
                    <a:pt x="-423" y="10662"/>
                    <a:pt x="441" y="11477"/>
                  </a:cubicBezTo>
                  <a:cubicBezTo>
                    <a:pt x="729" y="11884"/>
                    <a:pt x="153" y="12292"/>
                    <a:pt x="153" y="13107"/>
                  </a:cubicBezTo>
                  <a:cubicBezTo>
                    <a:pt x="153" y="13515"/>
                    <a:pt x="153" y="14330"/>
                    <a:pt x="441" y="14737"/>
                  </a:cubicBezTo>
                  <a:cubicBezTo>
                    <a:pt x="441" y="15552"/>
                    <a:pt x="153" y="15960"/>
                    <a:pt x="729" y="15960"/>
                  </a:cubicBezTo>
                  <a:cubicBezTo>
                    <a:pt x="1593" y="16367"/>
                    <a:pt x="1881" y="15960"/>
                    <a:pt x="1881" y="17183"/>
                  </a:cubicBezTo>
                  <a:cubicBezTo>
                    <a:pt x="1881" y="17998"/>
                    <a:pt x="1017" y="19220"/>
                    <a:pt x="729" y="19628"/>
                  </a:cubicBezTo>
                  <a:cubicBezTo>
                    <a:pt x="3033" y="21258"/>
                    <a:pt x="5625" y="20850"/>
                    <a:pt x="7929" y="20035"/>
                  </a:cubicBezTo>
                  <a:cubicBezTo>
                    <a:pt x="8793" y="19628"/>
                    <a:pt x="8505" y="17998"/>
                    <a:pt x="8793" y="17183"/>
                  </a:cubicBezTo>
                  <a:cubicBezTo>
                    <a:pt x="9081" y="16367"/>
                    <a:pt x="10233" y="16775"/>
                    <a:pt x="10809" y="15960"/>
                  </a:cubicBezTo>
                  <a:cubicBezTo>
                    <a:pt x="11097" y="15960"/>
                    <a:pt x="11385" y="15552"/>
                    <a:pt x="11961" y="15552"/>
                  </a:cubicBezTo>
                  <a:cubicBezTo>
                    <a:pt x="11961" y="15552"/>
                    <a:pt x="12537" y="15960"/>
                    <a:pt x="12537" y="15552"/>
                  </a:cubicBezTo>
                  <a:cubicBezTo>
                    <a:pt x="12825" y="14737"/>
                    <a:pt x="12825" y="13922"/>
                    <a:pt x="13113" y="13107"/>
                  </a:cubicBezTo>
                  <a:cubicBezTo>
                    <a:pt x="13401" y="12700"/>
                    <a:pt x="14553" y="12292"/>
                    <a:pt x="14265" y="11884"/>
                  </a:cubicBezTo>
                  <a:cubicBezTo>
                    <a:pt x="14265" y="11477"/>
                    <a:pt x="13113" y="10662"/>
                    <a:pt x="14265" y="10662"/>
                  </a:cubicBezTo>
                  <a:cubicBezTo>
                    <a:pt x="14553" y="10662"/>
                    <a:pt x="15129" y="11069"/>
                    <a:pt x="15417" y="10254"/>
                  </a:cubicBezTo>
                  <a:cubicBezTo>
                    <a:pt x="15417" y="9847"/>
                    <a:pt x="15129" y="9439"/>
                    <a:pt x="15417" y="9032"/>
                  </a:cubicBezTo>
                  <a:cubicBezTo>
                    <a:pt x="15417" y="8216"/>
                    <a:pt x="16281" y="8216"/>
                    <a:pt x="16281" y="7401"/>
                  </a:cubicBezTo>
                  <a:cubicBezTo>
                    <a:pt x="16281" y="6586"/>
                    <a:pt x="15417" y="6179"/>
                    <a:pt x="15705" y="5364"/>
                  </a:cubicBezTo>
                  <a:cubicBezTo>
                    <a:pt x="16281" y="4956"/>
                    <a:pt x="17145" y="4549"/>
                    <a:pt x="17721" y="4141"/>
                  </a:cubicBezTo>
                  <a:cubicBezTo>
                    <a:pt x="18297" y="3326"/>
                    <a:pt x="19161" y="3733"/>
                    <a:pt x="19737" y="3733"/>
                  </a:cubicBezTo>
                  <a:cubicBezTo>
                    <a:pt x="20025" y="3733"/>
                    <a:pt x="20601" y="3733"/>
                    <a:pt x="20889" y="3326"/>
                  </a:cubicBezTo>
                  <a:cubicBezTo>
                    <a:pt x="20889" y="3326"/>
                    <a:pt x="21177" y="2918"/>
                    <a:pt x="21177" y="2511"/>
                  </a:cubicBezTo>
                  <a:cubicBezTo>
                    <a:pt x="20889" y="2511"/>
                    <a:pt x="20601" y="2511"/>
                    <a:pt x="20313" y="2511"/>
                  </a:cubicBezTo>
                  <a:cubicBezTo>
                    <a:pt x="20025" y="2918"/>
                    <a:pt x="20601" y="2511"/>
                    <a:pt x="20313" y="2511"/>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825" name="Shape 825"/>
            <p:cNvSpPr/>
            <p:nvPr/>
          </p:nvSpPr>
          <p:spPr>
            <a:xfrm>
              <a:off x="9027094" y="2745168"/>
              <a:ext cx="16529" cy="28402"/>
            </a:xfrm>
            <a:custGeom>
              <a:avLst/>
              <a:gdLst/>
              <a:ahLst/>
              <a:cxnLst>
                <a:cxn ang="0">
                  <a:pos x="wd2" y="hd2"/>
                </a:cxn>
                <a:cxn ang="5400000">
                  <a:pos x="wd2" y="hd2"/>
                </a:cxn>
                <a:cxn ang="10800000">
                  <a:pos x="wd2" y="hd2"/>
                </a:cxn>
                <a:cxn ang="16200000">
                  <a:pos x="wd2" y="hd2"/>
                </a:cxn>
              </a:cxnLst>
              <a:rect l="0" t="0" r="r" b="b"/>
              <a:pathLst>
                <a:path w="16362" h="17712" extrusionOk="0">
                  <a:moveTo>
                    <a:pt x="16362" y="6912"/>
                  </a:moveTo>
                  <a:cubicBezTo>
                    <a:pt x="9162" y="6912"/>
                    <a:pt x="1962" y="-3888"/>
                    <a:pt x="1962" y="1512"/>
                  </a:cubicBezTo>
                  <a:cubicBezTo>
                    <a:pt x="-5238" y="6912"/>
                    <a:pt x="9162" y="12312"/>
                    <a:pt x="16362" y="17712"/>
                  </a:cubicBezTo>
                  <a:cubicBezTo>
                    <a:pt x="16362" y="12312"/>
                    <a:pt x="16362" y="6912"/>
                    <a:pt x="16362" y="6912"/>
                  </a:cubicBezTo>
                  <a:cubicBezTo>
                    <a:pt x="9162" y="1512"/>
                    <a:pt x="16362" y="6912"/>
                    <a:pt x="16362" y="6912"/>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826" name="Shape 826"/>
            <p:cNvSpPr/>
            <p:nvPr/>
          </p:nvSpPr>
          <p:spPr>
            <a:xfrm>
              <a:off x="8527874" y="2205002"/>
              <a:ext cx="1612142" cy="801418"/>
            </a:xfrm>
            <a:custGeom>
              <a:avLst/>
              <a:gdLst/>
              <a:ahLst/>
              <a:cxnLst>
                <a:cxn ang="0">
                  <a:pos x="wd2" y="hd2"/>
                </a:cxn>
                <a:cxn ang="5400000">
                  <a:pos x="wd2" y="hd2"/>
                </a:cxn>
                <a:cxn ang="10800000">
                  <a:pos x="wd2" y="hd2"/>
                </a:cxn>
                <a:cxn ang="16200000">
                  <a:pos x="wd2" y="hd2"/>
                </a:cxn>
              </a:cxnLst>
              <a:rect l="0" t="0" r="r" b="b"/>
              <a:pathLst>
                <a:path w="21459" h="21045" extrusionOk="0">
                  <a:moveTo>
                    <a:pt x="21246" y="8685"/>
                  </a:moveTo>
                  <a:cubicBezTo>
                    <a:pt x="21246" y="8462"/>
                    <a:pt x="20821" y="8685"/>
                    <a:pt x="20821" y="8685"/>
                  </a:cubicBezTo>
                  <a:cubicBezTo>
                    <a:pt x="20608" y="8685"/>
                    <a:pt x="20501" y="8462"/>
                    <a:pt x="20501" y="8239"/>
                  </a:cubicBezTo>
                  <a:cubicBezTo>
                    <a:pt x="20395" y="7794"/>
                    <a:pt x="20182" y="7794"/>
                    <a:pt x="20182" y="7571"/>
                  </a:cubicBezTo>
                  <a:cubicBezTo>
                    <a:pt x="20076" y="7348"/>
                    <a:pt x="19969" y="6680"/>
                    <a:pt x="19650" y="6680"/>
                  </a:cubicBezTo>
                  <a:cubicBezTo>
                    <a:pt x="19331" y="6680"/>
                    <a:pt x="19012" y="7348"/>
                    <a:pt x="18692" y="6903"/>
                  </a:cubicBezTo>
                  <a:cubicBezTo>
                    <a:pt x="18586" y="6680"/>
                    <a:pt x="18480" y="6458"/>
                    <a:pt x="18373" y="6235"/>
                  </a:cubicBezTo>
                  <a:cubicBezTo>
                    <a:pt x="18267" y="6235"/>
                    <a:pt x="18054" y="6903"/>
                    <a:pt x="17948" y="6903"/>
                  </a:cubicBezTo>
                  <a:cubicBezTo>
                    <a:pt x="17841" y="7126"/>
                    <a:pt x="17203" y="4676"/>
                    <a:pt x="17203" y="4231"/>
                  </a:cubicBezTo>
                  <a:cubicBezTo>
                    <a:pt x="16990" y="3786"/>
                    <a:pt x="16884" y="3118"/>
                    <a:pt x="16564" y="2895"/>
                  </a:cubicBezTo>
                  <a:cubicBezTo>
                    <a:pt x="16458" y="2672"/>
                    <a:pt x="16352" y="2449"/>
                    <a:pt x="16245" y="2449"/>
                  </a:cubicBezTo>
                  <a:cubicBezTo>
                    <a:pt x="16032" y="2227"/>
                    <a:pt x="16245" y="1781"/>
                    <a:pt x="16245" y="1559"/>
                  </a:cubicBezTo>
                  <a:cubicBezTo>
                    <a:pt x="16245" y="1336"/>
                    <a:pt x="15500" y="2227"/>
                    <a:pt x="15394" y="2449"/>
                  </a:cubicBezTo>
                  <a:cubicBezTo>
                    <a:pt x="15288" y="2449"/>
                    <a:pt x="14436" y="3118"/>
                    <a:pt x="14436" y="2895"/>
                  </a:cubicBezTo>
                  <a:cubicBezTo>
                    <a:pt x="14436" y="2449"/>
                    <a:pt x="14649" y="2227"/>
                    <a:pt x="14436" y="2227"/>
                  </a:cubicBezTo>
                  <a:cubicBezTo>
                    <a:pt x="14330" y="2004"/>
                    <a:pt x="14224" y="1781"/>
                    <a:pt x="14117" y="2004"/>
                  </a:cubicBezTo>
                  <a:cubicBezTo>
                    <a:pt x="14117" y="2004"/>
                    <a:pt x="14117" y="2227"/>
                    <a:pt x="14011" y="2004"/>
                  </a:cubicBezTo>
                  <a:cubicBezTo>
                    <a:pt x="13798" y="1781"/>
                    <a:pt x="13904" y="1559"/>
                    <a:pt x="13585" y="1781"/>
                  </a:cubicBezTo>
                  <a:cubicBezTo>
                    <a:pt x="13266" y="2227"/>
                    <a:pt x="13266" y="1559"/>
                    <a:pt x="13266" y="1113"/>
                  </a:cubicBezTo>
                  <a:cubicBezTo>
                    <a:pt x="13372" y="223"/>
                    <a:pt x="12734" y="0"/>
                    <a:pt x="12415" y="0"/>
                  </a:cubicBezTo>
                  <a:cubicBezTo>
                    <a:pt x="12202" y="0"/>
                    <a:pt x="11989" y="223"/>
                    <a:pt x="11776" y="445"/>
                  </a:cubicBezTo>
                  <a:cubicBezTo>
                    <a:pt x="11563" y="668"/>
                    <a:pt x="11351" y="891"/>
                    <a:pt x="11031" y="891"/>
                  </a:cubicBezTo>
                  <a:cubicBezTo>
                    <a:pt x="10180" y="1336"/>
                    <a:pt x="9329" y="2004"/>
                    <a:pt x="8478" y="2004"/>
                  </a:cubicBezTo>
                  <a:cubicBezTo>
                    <a:pt x="8265" y="2004"/>
                    <a:pt x="8052" y="2004"/>
                    <a:pt x="7946" y="2227"/>
                  </a:cubicBezTo>
                  <a:cubicBezTo>
                    <a:pt x="7839" y="2449"/>
                    <a:pt x="8052" y="3118"/>
                    <a:pt x="8265" y="3118"/>
                  </a:cubicBezTo>
                  <a:cubicBezTo>
                    <a:pt x="8691" y="3786"/>
                    <a:pt x="7946" y="3563"/>
                    <a:pt x="7733" y="3786"/>
                  </a:cubicBezTo>
                  <a:cubicBezTo>
                    <a:pt x="7520" y="4008"/>
                    <a:pt x="7839" y="4231"/>
                    <a:pt x="7839" y="4454"/>
                  </a:cubicBezTo>
                  <a:cubicBezTo>
                    <a:pt x="7839" y="4899"/>
                    <a:pt x="7414" y="4899"/>
                    <a:pt x="7414" y="5122"/>
                  </a:cubicBezTo>
                  <a:cubicBezTo>
                    <a:pt x="7414" y="5790"/>
                    <a:pt x="8265" y="5567"/>
                    <a:pt x="8159" y="6458"/>
                  </a:cubicBezTo>
                  <a:cubicBezTo>
                    <a:pt x="8052" y="6680"/>
                    <a:pt x="7946" y="6903"/>
                    <a:pt x="7733" y="6903"/>
                  </a:cubicBezTo>
                  <a:cubicBezTo>
                    <a:pt x="7626" y="6903"/>
                    <a:pt x="7307" y="6903"/>
                    <a:pt x="7201" y="6903"/>
                  </a:cubicBezTo>
                  <a:cubicBezTo>
                    <a:pt x="6988" y="7126"/>
                    <a:pt x="7094" y="7348"/>
                    <a:pt x="6882" y="7126"/>
                  </a:cubicBezTo>
                  <a:cubicBezTo>
                    <a:pt x="6669" y="6903"/>
                    <a:pt x="6456" y="6458"/>
                    <a:pt x="6243" y="6458"/>
                  </a:cubicBezTo>
                  <a:cubicBezTo>
                    <a:pt x="6137" y="6235"/>
                    <a:pt x="5924" y="6680"/>
                    <a:pt x="5818" y="6680"/>
                  </a:cubicBezTo>
                  <a:cubicBezTo>
                    <a:pt x="5605" y="6458"/>
                    <a:pt x="5498" y="6458"/>
                    <a:pt x="5286" y="6680"/>
                  </a:cubicBezTo>
                  <a:cubicBezTo>
                    <a:pt x="5179" y="6903"/>
                    <a:pt x="5073" y="7348"/>
                    <a:pt x="4966" y="7126"/>
                  </a:cubicBezTo>
                  <a:cubicBezTo>
                    <a:pt x="4860" y="7126"/>
                    <a:pt x="4541" y="6458"/>
                    <a:pt x="4434" y="6680"/>
                  </a:cubicBezTo>
                  <a:cubicBezTo>
                    <a:pt x="4328" y="6680"/>
                    <a:pt x="4328" y="7348"/>
                    <a:pt x="4222" y="6903"/>
                  </a:cubicBezTo>
                  <a:cubicBezTo>
                    <a:pt x="4115" y="6458"/>
                    <a:pt x="4009" y="6235"/>
                    <a:pt x="3796" y="6012"/>
                  </a:cubicBezTo>
                  <a:cubicBezTo>
                    <a:pt x="3583" y="5790"/>
                    <a:pt x="3370" y="5790"/>
                    <a:pt x="3264" y="5567"/>
                  </a:cubicBezTo>
                  <a:cubicBezTo>
                    <a:pt x="2945" y="5344"/>
                    <a:pt x="2945" y="5790"/>
                    <a:pt x="2732" y="5790"/>
                  </a:cubicBezTo>
                  <a:cubicBezTo>
                    <a:pt x="2519" y="6012"/>
                    <a:pt x="2413" y="5344"/>
                    <a:pt x="2200" y="5567"/>
                  </a:cubicBezTo>
                  <a:cubicBezTo>
                    <a:pt x="2093" y="5790"/>
                    <a:pt x="2093" y="6012"/>
                    <a:pt x="1987" y="6012"/>
                  </a:cubicBezTo>
                  <a:cubicBezTo>
                    <a:pt x="1881" y="6235"/>
                    <a:pt x="1668" y="6235"/>
                    <a:pt x="1561" y="6235"/>
                  </a:cubicBezTo>
                  <a:cubicBezTo>
                    <a:pt x="1455" y="6458"/>
                    <a:pt x="1242" y="6903"/>
                    <a:pt x="1242" y="7126"/>
                  </a:cubicBezTo>
                  <a:cubicBezTo>
                    <a:pt x="1136" y="7348"/>
                    <a:pt x="1349" y="8016"/>
                    <a:pt x="1136" y="8016"/>
                  </a:cubicBezTo>
                  <a:cubicBezTo>
                    <a:pt x="923" y="8239"/>
                    <a:pt x="604" y="6903"/>
                    <a:pt x="497" y="7571"/>
                  </a:cubicBezTo>
                  <a:cubicBezTo>
                    <a:pt x="391" y="8016"/>
                    <a:pt x="285" y="8016"/>
                    <a:pt x="178" y="8462"/>
                  </a:cubicBezTo>
                  <a:cubicBezTo>
                    <a:pt x="72" y="8907"/>
                    <a:pt x="497" y="8907"/>
                    <a:pt x="285" y="9353"/>
                  </a:cubicBezTo>
                  <a:cubicBezTo>
                    <a:pt x="178" y="9575"/>
                    <a:pt x="-141" y="10021"/>
                    <a:pt x="72" y="10243"/>
                  </a:cubicBezTo>
                  <a:cubicBezTo>
                    <a:pt x="178" y="10243"/>
                    <a:pt x="285" y="10466"/>
                    <a:pt x="285" y="10466"/>
                  </a:cubicBezTo>
                  <a:cubicBezTo>
                    <a:pt x="391" y="10689"/>
                    <a:pt x="285" y="10911"/>
                    <a:pt x="391" y="11134"/>
                  </a:cubicBezTo>
                  <a:cubicBezTo>
                    <a:pt x="604" y="11357"/>
                    <a:pt x="817" y="10911"/>
                    <a:pt x="1029" y="11357"/>
                  </a:cubicBezTo>
                  <a:cubicBezTo>
                    <a:pt x="1136" y="11579"/>
                    <a:pt x="1349" y="12247"/>
                    <a:pt x="1349" y="12693"/>
                  </a:cubicBezTo>
                  <a:cubicBezTo>
                    <a:pt x="1242" y="12693"/>
                    <a:pt x="923" y="12470"/>
                    <a:pt x="1242" y="12915"/>
                  </a:cubicBezTo>
                  <a:cubicBezTo>
                    <a:pt x="1349" y="13138"/>
                    <a:pt x="1349" y="13361"/>
                    <a:pt x="1561" y="12915"/>
                  </a:cubicBezTo>
                  <a:cubicBezTo>
                    <a:pt x="1561" y="12693"/>
                    <a:pt x="1561" y="12693"/>
                    <a:pt x="1668" y="12693"/>
                  </a:cubicBezTo>
                  <a:cubicBezTo>
                    <a:pt x="2200" y="12693"/>
                    <a:pt x="2413" y="12025"/>
                    <a:pt x="2945" y="12470"/>
                  </a:cubicBezTo>
                  <a:cubicBezTo>
                    <a:pt x="3158" y="12693"/>
                    <a:pt x="3370" y="12025"/>
                    <a:pt x="3477" y="12470"/>
                  </a:cubicBezTo>
                  <a:cubicBezTo>
                    <a:pt x="3583" y="12693"/>
                    <a:pt x="3796" y="13584"/>
                    <a:pt x="3690" y="14029"/>
                  </a:cubicBezTo>
                  <a:cubicBezTo>
                    <a:pt x="3583" y="14029"/>
                    <a:pt x="3370" y="14252"/>
                    <a:pt x="3583" y="14252"/>
                  </a:cubicBezTo>
                  <a:cubicBezTo>
                    <a:pt x="3583" y="14474"/>
                    <a:pt x="3583" y="14474"/>
                    <a:pt x="3583" y="14474"/>
                  </a:cubicBezTo>
                  <a:cubicBezTo>
                    <a:pt x="3477" y="14697"/>
                    <a:pt x="3370" y="14697"/>
                    <a:pt x="3370" y="14697"/>
                  </a:cubicBezTo>
                  <a:cubicBezTo>
                    <a:pt x="3051" y="14697"/>
                    <a:pt x="2200" y="14252"/>
                    <a:pt x="2413" y="15365"/>
                  </a:cubicBezTo>
                  <a:cubicBezTo>
                    <a:pt x="2519" y="15810"/>
                    <a:pt x="2413" y="15810"/>
                    <a:pt x="2200" y="15588"/>
                  </a:cubicBezTo>
                  <a:cubicBezTo>
                    <a:pt x="1987" y="15365"/>
                    <a:pt x="2093" y="15810"/>
                    <a:pt x="2200" y="16033"/>
                  </a:cubicBezTo>
                  <a:cubicBezTo>
                    <a:pt x="2413" y="16033"/>
                    <a:pt x="2413" y="16701"/>
                    <a:pt x="2519" y="16924"/>
                  </a:cubicBezTo>
                  <a:cubicBezTo>
                    <a:pt x="2732" y="17146"/>
                    <a:pt x="2413" y="17592"/>
                    <a:pt x="2732" y="17592"/>
                  </a:cubicBezTo>
                  <a:cubicBezTo>
                    <a:pt x="2838" y="17592"/>
                    <a:pt x="3051" y="18037"/>
                    <a:pt x="3158" y="18260"/>
                  </a:cubicBezTo>
                  <a:cubicBezTo>
                    <a:pt x="3477" y="18260"/>
                    <a:pt x="3158" y="18928"/>
                    <a:pt x="3158" y="19373"/>
                  </a:cubicBezTo>
                  <a:cubicBezTo>
                    <a:pt x="3477" y="18928"/>
                    <a:pt x="3902" y="18260"/>
                    <a:pt x="4328" y="18928"/>
                  </a:cubicBezTo>
                  <a:cubicBezTo>
                    <a:pt x="4541" y="19373"/>
                    <a:pt x="4647" y="20041"/>
                    <a:pt x="4966" y="20041"/>
                  </a:cubicBezTo>
                  <a:cubicBezTo>
                    <a:pt x="5179" y="20041"/>
                    <a:pt x="5073" y="19596"/>
                    <a:pt x="5073" y="19373"/>
                  </a:cubicBezTo>
                  <a:cubicBezTo>
                    <a:pt x="5073" y="18705"/>
                    <a:pt x="5073" y="18037"/>
                    <a:pt x="5073" y="17369"/>
                  </a:cubicBezTo>
                  <a:cubicBezTo>
                    <a:pt x="5073" y="16924"/>
                    <a:pt x="4966" y="15142"/>
                    <a:pt x="5179" y="15142"/>
                  </a:cubicBezTo>
                  <a:cubicBezTo>
                    <a:pt x="5392" y="14920"/>
                    <a:pt x="5711" y="14697"/>
                    <a:pt x="5924" y="14474"/>
                  </a:cubicBezTo>
                  <a:cubicBezTo>
                    <a:pt x="6137" y="14474"/>
                    <a:pt x="6350" y="14252"/>
                    <a:pt x="6456" y="14252"/>
                  </a:cubicBezTo>
                  <a:cubicBezTo>
                    <a:pt x="6562" y="14029"/>
                    <a:pt x="6456" y="13584"/>
                    <a:pt x="6669" y="13806"/>
                  </a:cubicBezTo>
                  <a:cubicBezTo>
                    <a:pt x="6775" y="13806"/>
                    <a:pt x="7094" y="14252"/>
                    <a:pt x="7094" y="13806"/>
                  </a:cubicBezTo>
                  <a:cubicBezTo>
                    <a:pt x="7094" y="13584"/>
                    <a:pt x="7307" y="13361"/>
                    <a:pt x="7414" y="13806"/>
                  </a:cubicBezTo>
                  <a:cubicBezTo>
                    <a:pt x="7520" y="14029"/>
                    <a:pt x="7414" y="14252"/>
                    <a:pt x="7520" y="14697"/>
                  </a:cubicBezTo>
                  <a:cubicBezTo>
                    <a:pt x="7520" y="14920"/>
                    <a:pt x="7626" y="15365"/>
                    <a:pt x="7520" y="15588"/>
                  </a:cubicBezTo>
                  <a:cubicBezTo>
                    <a:pt x="7626" y="15810"/>
                    <a:pt x="7733" y="15810"/>
                    <a:pt x="7839" y="16033"/>
                  </a:cubicBezTo>
                  <a:cubicBezTo>
                    <a:pt x="8159" y="16701"/>
                    <a:pt x="8371" y="17146"/>
                    <a:pt x="8797" y="16924"/>
                  </a:cubicBezTo>
                  <a:cubicBezTo>
                    <a:pt x="9010" y="16924"/>
                    <a:pt x="9223" y="17146"/>
                    <a:pt x="9435" y="17146"/>
                  </a:cubicBezTo>
                  <a:cubicBezTo>
                    <a:pt x="9648" y="17146"/>
                    <a:pt x="9755" y="16701"/>
                    <a:pt x="9967" y="16701"/>
                  </a:cubicBezTo>
                  <a:cubicBezTo>
                    <a:pt x="10180" y="16924"/>
                    <a:pt x="10393" y="17592"/>
                    <a:pt x="10499" y="18037"/>
                  </a:cubicBezTo>
                  <a:cubicBezTo>
                    <a:pt x="10606" y="18260"/>
                    <a:pt x="10499" y="18482"/>
                    <a:pt x="10499" y="18928"/>
                  </a:cubicBezTo>
                  <a:cubicBezTo>
                    <a:pt x="10499" y="19373"/>
                    <a:pt x="10819" y="19596"/>
                    <a:pt x="10819" y="20041"/>
                  </a:cubicBezTo>
                  <a:cubicBezTo>
                    <a:pt x="10819" y="20264"/>
                    <a:pt x="11138" y="20264"/>
                    <a:pt x="11244" y="20264"/>
                  </a:cubicBezTo>
                  <a:cubicBezTo>
                    <a:pt x="11457" y="20264"/>
                    <a:pt x="11457" y="20264"/>
                    <a:pt x="11563" y="20709"/>
                  </a:cubicBezTo>
                  <a:cubicBezTo>
                    <a:pt x="11776" y="21600"/>
                    <a:pt x="11989" y="20487"/>
                    <a:pt x="12202" y="20041"/>
                  </a:cubicBezTo>
                  <a:cubicBezTo>
                    <a:pt x="12308" y="19373"/>
                    <a:pt x="12734" y="19373"/>
                    <a:pt x="12947" y="18928"/>
                  </a:cubicBezTo>
                  <a:cubicBezTo>
                    <a:pt x="13159" y="18928"/>
                    <a:pt x="13159" y="18928"/>
                    <a:pt x="13266" y="18705"/>
                  </a:cubicBezTo>
                  <a:cubicBezTo>
                    <a:pt x="13372" y="18037"/>
                    <a:pt x="13479" y="18260"/>
                    <a:pt x="13692" y="18260"/>
                  </a:cubicBezTo>
                  <a:cubicBezTo>
                    <a:pt x="13904" y="18260"/>
                    <a:pt x="14330" y="18928"/>
                    <a:pt x="14436" y="18482"/>
                  </a:cubicBezTo>
                  <a:cubicBezTo>
                    <a:pt x="14436" y="18037"/>
                    <a:pt x="14436" y="17814"/>
                    <a:pt x="14649" y="17592"/>
                  </a:cubicBezTo>
                  <a:cubicBezTo>
                    <a:pt x="14862" y="17369"/>
                    <a:pt x="15075" y="17814"/>
                    <a:pt x="15288" y="17814"/>
                  </a:cubicBezTo>
                  <a:cubicBezTo>
                    <a:pt x="15500" y="18037"/>
                    <a:pt x="15926" y="18037"/>
                    <a:pt x="16139" y="18037"/>
                  </a:cubicBezTo>
                  <a:cubicBezTo>
                    <a:pt x="16777" y="18037"/>
                    <a:pt x="17309" y="18482"/>
                    <a:pt x="17948" y="18705"/>
                  </a:cubicBezTo>
                  <a:cubicBezTo>
                    <a:pt x="17841" y="18260"/>
                    <a:pt x="18054" y="18037"/>
                    <a:pt x="18267" y="17592"/>
                  </a:cubicBezTo>
                  <a:cubicBezTo>
                    <a:pt x="18373" y="17369"/>
                    <a:pt x="18267" y="17369"/>
                    <a:pt x="18160" y="16924"/>
                  </a:cubicBezTo>
                  <a:cubicBezTo>
                    <a:pt x="18054" y="16701"/>
                    <a:pt x="18054" y="16256"/>
                    <a:pt x="18054" y="15810"/>
                  </a:cubicBezTo>
                  <a:cubicBezTo>
                    <a:pt x="17948" y="15810"/>
                    <a:pt x="17948" y="14920"/>
                    <a:pt x="17841" y="15142"/>
                  </a:cubicBezTo>
                  <a:cubicBezTo>
                    <a:pt x="17948" y="14920"/>
                    <a:pt x="18267" y="14920"/>
                    <a:pt x="18480" y="14697"/>
                  </a:cubicBezTo>
                  <a:cubicBezTo>
                    <a:pt x="18799" y="14697"/>
                    <a:pt x="19012" y="15142"/>
                    <a:pt x="19225" y="14697"/>
                  </a:cubicBezTo>
                  <a:cubicBezTo>
                    <a:pt x="19331" y="14697"/>
                    <a:pt x="19118" y="14474"/>
                    <a:pt x="19118" y="14252"/>
                  </a:cubicBezTo>
                  <a:cubicBezTo>
                    <a:pt x="19012" y="14029"/>
                    <a:pt x="19118" y="13584"/>
                    <a:pt x="19225" y="13361"/>
                  </a:cubicBezTo>
                  <a:cubicBezTo>
                    <a:pt x="19331" y="13138"/>
                    <a:pt x="19437" y="11802"/>
                    <a:pt x="19544" y="12025"/>
                  </a:cubicBezTo>
                  <a:cubicBezTo>
                    <a:pt x="19757" y="12247"/>
                    <a:pt x="19863" y="12470"/>
                    <a:pt x="20076" y="12470"/>
                  </a:cubicBezTo>
                  <a:cubicBezTo>
                    <a:pt x="20182" y="12247"/>
                    <a:pt x="20289" y="12693"/>
                    <a:pt x="20395" y="12470"/>
                  </a:cubicBezTo>
                  <a:cubicBezTo>
                    <a:pt x="20501" y="12470"/>
                    <a:pt x="20714" y="12247"/>
                    <a:pt x="20821" y="12025"/>
                  </a:cubicBezTo>
                  <a:cubicBezTo>
                    <a:pt x="20927" y="11802"/>
                    <a:pt x="20714" y="11357"/>
                    <a:pt x="20714" y="10911"/>
                  </a:cubicBezTo>
                  <a:cubicBezTo>
                    <a:pt x="20821" y="10243"/>
                    <a:pt x="21140" y="10466"/>
                    <a:pt x="21353" y="9798"/>
                  </a:cubicBezTo>
                  <a:cubicBezTo>
                    <a:pt x="21353" y="9575"/>
                    <a:pt x="21353" y="9575"/>
                    <a:pt x="21459" y="9353"/>
                  </a:cubicBezTo>
                  <a:cubicBezTo>
                    <a:pt x="21459" y="9130"/>
                    <a:pt x="21353" y="8907"/>
                    <a:pt x="21246" y="8685"/>
                  </a:cubicBezTo>
                  <a:cubicBezTo>
                    <a:pt x="21246" y="8462"/>
                    <a:pt x="21353" y="8685"/>
                    <a:pt x="21246" y="8685"/>
                  </a:cubicBezTo>
                  <a:close/>
                  <a:moveTo>
                    <a:pt x="15607" y="12915"/>
                  </a:moveTo>
                  <a:cubicBezTo>
                    <a:pt x="15394" y="12915"/>
                    <a:pt x="15075" y="13584"/>
                    <a:pt x="14968" y="13806"/>
                  </a:cubicBezTo>
                  <a:cubicBezTo>
                    <a:pt x="14862" y="13806"/>
                    <a:pt x="14756" y="14252"/>
                    <a:pt x="14756" y="14474"/>
                  </a:cubicBezTo>
                  <a:cubicBezTo>
                    <a:pt x="14756" y="14697"/>
                    <a:pt x="14862" y="14920"/>
                    <a:pt x="14862" y="14920"/>
                  </a:cubicBezTo>
                  <a:cubicBezTo>
                    <a:pt x="14756" y="15142"/>
                    <a:pt x="14543" y="14252"/>
                    <a:pt x="14543" y="14029"/>
                  </a:cubicBezTo>
                  <a:cubicBezTo>
                    <a:pt x="14543" y="13584"/>
                    <a:pt x="14649" y="13361"/>
                    <a:pt x="14862" y="13138"/>
                  </a:cubicBezTo>
                  <a:cubicBezTo>
                    <a:pt x="15075" y="12915"/>
                    <a:pt x="15288" y="12693"/>
                    <a:pt x="15500" y="12693"/>
                  </a:cubicBezTo>
                  <a:cubicBezTo>
                    <a:pt x="15500" y="12693"/>
                    <a:pt x="16032" y="12915"/>
                    <a:pt x="16032" y="12915"/>
                  </a:cubicBezTo>
                  <a:cubicBezTo>
                    <a:pt x="15926" y="13138"/>
                    <a:pt x="15607" y="12915"/>
                    <a:pt x="15607" y="12915"/>
                  </a:cubicBezTo>
                  <a:cubicBezTo>
                    <a:pt x="15394" y="12915"/>
                    <a:pt x="15713" y="12915"/>
                    <a:pt x="15607" y="12915"/>
                  </a:cubicBezTo>
                  <a:close/>
                  <a:moveTo>
                    <a:pt x="17416" y="13138"/>
                  </a:moveTo>
                  <a:cubicBezTo>
                    <a:pt x="17309" y="13584"/>
                    <a:pt x="16564" y="13361"/>
                    <a:pt x="16458" y="12915"/>
                  </a:cubicBezTo>
                  <a:cubicBezTo>
                    <a:pt x="16458" y="12915"/>
                    <a:pt x="16884" y="12915"/>
                    <a:pt x="16884" y="12915"/>
                  </a:cubicBezTo>
                  <a:cubicBezTo>
                    <a:pt x="17096" y="12915"/>
                    <a:pt x="17203" y="12915"/>
                    <a:pt x="17416" y="12693"/>
                  </a:cubicBezTo>
                  <a:cubicBezTo>
                    <a:pt x="17416" y="12693"/>
                    <a:pt x="17416" y="13138"/>
                    <a:pt x="17416" y="13138"/>
                  </a:cubicBezTo>
                  <a:cubicBezTo>
                    <a:pt x="17309" y="13361"/>
                    <a:pt x="17416" y="12915"/>
                    <a:pt x="17416" y="13138"/>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827" name="Shape 827"/>
            <p:cNvSpPr/>
            <p:nvPr/>
          </p:nvSpPr>
          <p:spPr>
            <a:xfrm>
              <a:off x="9395450" y="3237723"/>
              <a:ext cx="1110447" cy="1241079"/>
            </a:xfrm>
            <a:custGeom>
              <a:avLst/>
              <a:gdLst/>
              <a:ahLst/>
              <a:cxnLst>
                <a:cxn ang="0">
                  <a:pos x="wd2" y="hd2"/>
                </a:cxn>
                <a:cxn ang="5400000">
                  <a:pos x="wd2" y="hd2"/>
                </a:cxn>
                <a:cxn ang="10800000">
                  <a:pos x="wd2" y="hd2"/>
                </a:cxn>
                <a:cxn ang="16200000">
                  <a:pos x="wd2" y="hd2"/>
                </a:cxn>
              </a:cxnLst>
              <a:rect l="0" t="0" r="r" b="b"/>
              <a:pathLst>
                <a:path w="21397" h="21206" extrusionOk="0">
                  <a:moveTo>
                    <a:pt x="18051" y="10878"/>
                  </a:moveTo>
                  <a:cubicBezTo>
                    <a:pt x="18669" y="11023"/>
                    <a:pt x="18360" y="10444"/>
                    <a:pt x="18514" y="10154"/>
                  </a:cubicBezTo>
                  <a:cubicBezTo>
                    <a:pt x="18514" y="9864"/>
                    <a:pt x="18669" y="9574"/>
                    <a:pt x="18669" y="9429"/>
                  </a:cubicBezTo>
                  <a:cubicBezTo>
                    <a:pt x="18823" y="9284"/>
                    <a:pt x="19131" y="9574"/>
                    <a:pt x="19286" y="9284"/>
                  </a:cubicBezTo>
                  <a:cubicBezTo>
                    <a:pt x="19440" y="8994"/>
                    <a:pt x="19440" y="8704"/>
                    <a:pt x="19440" y="8414"/>
                  </a:cubicBezTo>
                  <a:cubicBezTo>
                    <a:pt x="19594" y="8124"/>
                    <a:pt x="19903" y="7979"/>
                    <a:pt x="19903" y="7689"/>
                  </a:cubicBezTo>
                  <a:cubicBezTo>
                    <a:pt x="19903" y="7399"/>
                    <a:pt x="20366" y="7109"/>
                    <a:pt x="20520" y="6964"/>
                  </a:cubicBezTo>
                  <a:cubicBezTo>
                    <a:pt x="20983" y="6529"/>
                    <a:pt x="20829" y="6964"/>
                    <a:pt x="21137" y="7109"/>
                  </a:cubicBezTo>
                  <a:cubicBezTo>
                    <a:pt x="21137" y="7109"/>
                    <a:pt x="21137" y="6529"/>
                    <a:pt x="21137" y="6529"/>
                  </a:cubicBezTo>
                  <a:cubicBezTo>
                    <a:pt x="21137" y="6384"/>
                    <a:pt x="21600" y="6384"/>
                    <a:pt x="21291" y="6095"/>
                  </a:cubicBezTo>
                  <a:cubicBezTo>
                    <a:pt x="21137" y="6095"/>
                    <a:pt x="20829" y="6095"/>
                    <a:pt x="20674" y="6095"/>
                  </a:cubicBezTo>
                  <a:cubicBezTo>
                    <a:pt x="20674" y="5950"/>
                    <a:pt x="20829" y="5805"/>
                    <a:pt x="20829" y="5805"/>
                  </a:cubicBezTo>
                  <a:cubicBezTo>
                    <a:pt x="20983" y="5660"/>
                    <a:pt x="20829" y="5515"/>
                    <a:pt x="20674" y="5370"/>
                  </a:cubicBezTo>
                  <a:cubicBezTo>
                    <a:pt x="20520" y="5225"/>
                    <a:pt x="20520" y="5225"/>
                    <a:pt x="20366" y="5370"/>
                  </a:cubicBezTo>
                  <a:cubicBezTo>
                    <a:pt x="20057" y="5515"/>
                    <a:pt x="19903" y="5370"/>
                    <a:pt x="19594" y="5225"/>
                  </a:cubicBezTo>
                  <a:cubicBezTo>
                    <a:pt x="19440" y="5225"/>
                    <a:pt x="19131" y="5515"/>
                    <a:pt x="19131" y="5660"/>
                  </a:cubicBezTo>
                  <a:cubicBezTo>
                    <a:pt x="18977" y="5805"/>
                    <a:pt x="18823" y="5660"/>
                    <a:pt x="18669" y="5805"/>
                  </a:cubicBezTo>
                  <a:cubicBezTo>
                    <a:pt x="18514" y="5805"/>
                    <a:pt x="18360" y="5950"/>
                    <a:pt x="18360" y="6095"/>
                  </a:cubicBezTo>
                  <a:cubicBezTo>
                    <a:pt x="18051" y="6384"/>
                    <a:pt x="17897" y="6529"/>
                    <a:pt x="17589" y="6384"/>
                  </a:cubicBezTo>
                  <a:cubicBezTo>
                    <a:pt x="17434" y="6529"/>
                    <a:pt x="17589" y="6819"/>
                    <a:pt x="17743" y="6964"/>
                  </a:cubicBezTo>
                  <a:cubicBezTo>
                    <a:pt x="18051" y="7544"/>
                    <a:pt x="16663" y="7109"/>
                    <a:pt x="16354" y="7254"/>
                  </a:cubicBezTo>
                  <a:cubicBezTo>
                    <a:pt x="16200" y="7399"/>
                    <a:pt x="15737" y="7254"/>
                    <a:pt x="15583" y="7109"/>
                  </a:cubicBezTo>
                  <a:cubicBezTo>
                    <a:pt x="15429" y="6964"/>
                    <a:pt x="15583" y="6674"/>
                    <a:pt x="15583" y="6674"/>
                  </a:cubicBezTo>
                  <a:cubicBezTo>
                    <a:pt x="15583" y="6674"/>
                    <a:pt x="15583" y="6240"/>
                    <a:pt x="15429" y="6384"/>
                  </a:cubicBezTo>
                  <a:cubicBezTo>
                    <a:pt x="15120" y="6384"/>
                    <a:pt x="14811" y="6384"/>
                    <a:pt x="14811" y="6819"/>
                  </a:cubicBezTo>
                  <a:cubicBezTo>
                    <a:pt x="14966" y="6964"/>
                    <a:pt x="15120" y="7399"/>
                    <a:pt x="14966" y="7399"/>
                  </a:cubicBezTo>
                  <a:cubicBezTo>
                    <a:pt x="14657" y="7399"/>
                    <a:pt x="14503" y="7689"/>
                    <a:pt x="14194" y="7399"/>
                  </a:cubicBezTo>
                  <a:cubicBezTo>
                    <a:pt x="14040" y="7109"/>
                    <a:pt x="13886" y="7544"/>
                    <a:pt x="13731" y="7399"/>
                  </a:cubicBezTo>
                  <a:cubicBezTo>
                    <a:pt x="13269" y="7254"/>
                    <a:pt x="13114" y="7254"/>
                    <a:pt x="12651" y="7109"/>
                  </a:cubicBezTo>
                  <a:cubicBezTo>
                    <a:pt x="12343" y="6964"/>
                    <a:pt x="12189" y="6674"/>
                    <a:pt x="11880" y="6674"/>
                  </a:cubicBezTo>
                  <a:cubicBezTo>
                    <a:pt x="11417" y="6819"/>
                    <a:pt x="11417" y="6674"/>
                    <a:pt x="11109" y="6529"/>
                  </a:cubicBezTo>
                  <a:cubicBezTo>
                    <a:pt x="10800" y="6384"/>
                    <a:pt x="10491" y="6529"/>
                    <a:pt x="10337" y="6384"/>
                  </a:cubicBezTo>
                  <a:cubicBezTo>
                    <a:pt x="10029" y="6095"/>
                    <a:pt x="9720" y="5950"/>
                    <a:pt x="9566" y="5805"/>
                  </a:cubicBezTo>
                  <a:cubicBezTo>
                    <a:pt x="9257" y="5660"/>
                    <a:pt x="9103" y="5660"/>
                    <a:pt x="9257" y="5370"/>
                  </a:cubicBezTo>
                  <a:cubicBezTo>
                    <a:pt x="9411" y="5225"/>
                    <a:pt x="9257" y="4935"/>
                    <a:pt x="9566" y="4790"/>
                  </a:cubicBezTo>
                  <a:cubicBezTo>
                    <a:pt x="9874" y="4645"/>
                    <a:pt x="10029" y="4790"/>
                    <a:pt x="9720" y="4500"/>
                  </a:cubicBezTo>
                  <a:cubicBezTo>
                    <a:pt x="9411" y="4355"/>
                    <a:pt x="9103" y="4065"/>
                    <a:pt x="8794" y="3920"/>
                  </a:cubicBezTo>
                  <a:cubicBezTo>
                    <a:pt x="8640" y="3920"/>
                    <a:pt x="8486" y="3630"/>
                    <a:pt x="8177" y="3630"/>
                  </a:cubicBezTo>
                  <a:cubicBezTo>
                    <a:pt x="8177" y="3630"/>
                    <a:pt x="8177" y="3195"/>
                    <a:pt x="8023" y="3050"/>
                  </a:cubicBezTo>
                  <a:cubicBezTo>
                    <a:pt x="7251" y="2325"/>
                    <a:pt x="8794" y="3195"/>
                    <a:pt x="8794" y="2615"/>
                  </a:cubicBezTo>
                  <a:cubicBezTo>
                    <a:pt x="8794" y="2325"/>
                    <a:pt x="8640" y="2325"/>
                    <a:pt x="8331" y="2035"/>
                  </a:cubicBezTo>
                  <a:cubicBezTo>
                    <a:pt x="8177" y="1891"/>
                    <a:pt x="8177" y="1746"/>
                    <a:pt x="8486" y="1601"/>
                  </a:cubicBezTo>
                  <a:cubicBezTo>
                    <a:pt x="8794" y="1601"/>
                    <a:pt x="8640" y="1166"/>
                    <a:pt x="8949" y="1021"/>
                  </a:cubicBezTo>
                  <a:cubicBezTo>
                    <a:pt x="9103" y="876"/>
                    <a:pt x="9411" y="731"/>
                    <a:pt x="9257" y="441"/>
                  </a:cubicBezTo>
                  <a:cubicBezTo>
                    <a:pt x="8949" y="6"/>
                    <a:pt x="8177" y="-139"/>
                    <a:pt x="7714" y="151"/>
                  </a:cubicBezTo>
                  <a:cubicBezTo>
                    <a:pt x="7560" y="296"/>
                    <a:pt x="7560" y="296"/>
                    <a:pt x="7251" y="441"/>
                  </a:cubicBezTo>
                  <a:cubicBezTo>
                    <a:pt x="7097" y="441"/>
                    <a:pt x="7097" y="731"/>
                    <a:pt x="6943" y="876"/>
                  </a:cubicBezTo>
                  <a:cubicBezTo>
                    <a:pt x="6634" y="1021"/>
                    <a:pt x="6326" y="876"/>
                    <a:pt x="6171" y="1021"/>
                  </a:cubicBezTo>
                  <a:cubicBezTo>
                    <a:pt x="6017" y="1166"/>
                    <a:pt x="5709" y="1166"/>
                    <a:pt x="5400" y="1021"/>
                  </a:cubicBezTo>
                  <a:cubicBezTo>
                    <a:pt x="5091" y="1021"/>
                    <a:pt x="4937" y="876"/>
                    <a:pt x="4629" y="1021"/>
                  </a:cubicBezTo>
                  <a:cubicBezTo>
                    <a:pt x="4320" y="1021"/>
                    <a:pt x="4474" y="1456"/>
                    <a:pt x="4629" y="1601"/>
                  </a:cubicBezTo>
                  <a:cubicBezTo>
                    <a:pt x="4629" y="1891"/>
                    <a:pt x="4629" y="2180"/>
                    <a:pt x="4629" y="2325"/>
                  </a:cubicBezTo>
                  <a:cubicBezTo>
                    <a:pt x="4783" y="2615"/>
                    <a:pt x="5091" y="2615"/>
                    <a:pt x="5400" y="2760"/>
                  </a:cubicBezTo>
                  <a:cubicBezTo>
                    <a:pt x="5554" y="3050"/>
                    <a:pt x="5246" y="3050"/>
                    <a:pt x="5091" y="3050"/>
                  </a:cubicBezTo>
                  <a:cubicBezTo>
                    <a:pt x="4937" y="3340"/>
                    <a:pt x="5091" y="3630"/>
                    <a:pt x="5091" y="3920"/>
                  </a:cubicBezTo>
                  <a:cubicBezTo>
                    <a:pt x="5091" y="4065"/>
                    <a:pt x="4783" y="4065"/>
                    <a:pt x="4783" y="4065"/>
                  </a:cubicBezTo>
                  <a:cubicBezTo>
                    <a:pt x="4474" y="4210"/>
                    <a:pt x="4783" y="4645"/>
                    <a:pt x="4474" y="4645"/>
                  </a:cubicBezTo>
                  <a:cubicBezTo>
                    <a:pt x="4166" y="4790"/>
                    <a:pt x="4011" y="4935"/>
                    <a:pt x="4011" y="5080"/>
                  </a:cubicBezTo>
                  <a:cubicBezTo>
                    <a:pt x="3857" y="5370"/>
                    <a:pt x="3703" y="5370"/>
                    <a:pt x="3394" y="5515"/>
                  </a:cubicBezTo>
                  <a:cubicBezTo>
                    <a:pt x="3086" y="5660"/>
                    <a:pt x="3086" y="6095"/>
                    <a:pt x="2931" y="6240"/>
                  </a:cubicBezTo>
                  <a:cubicBezTo>
                    <a:pt x="2777" y="6529"/>
                    <a:pt x="2469" y="6384"/>
                    <a:pt x="2314" y="6674"/>
                  </a:cubicBezTo>
                  <a:cubicBezTo>
                    <a:pt x="2006" y="6819"/>
                    <a:pt x="1851" y="6240"/>
                    <a:pt x="1697" y="6529"/>
                  </a:cubicBezTo>
                  <a:cubicBezTo>
                    <a:pt x="1543" y="6674"/>
                    <a:pt x="926" y="6964"/>
                    <a:pt x="1080" y="7109"/>
                  </a:cubicBezTo>
                  <a:cubicBezTo>
                    <a:pt x="1080" y="7399"/>
                    <a:pt x="1543" y="7399"/>
                    <a:pt x="1543" y="7689"/>
                  </a:cubicBezTo>
                  <a:cubicBezTo>
                    <a:pt x="1389" y="8124"/>
                    <a:pt x="1697" y="8124"/>
                    <a:pt x="2006" y="8269"/>
                  </a:cubicBezTo>
                  <a:cubicBezTo>
                    <a:pt x="2006" y="8559"/>
                    <a:pt x="2160" y="8849"/>
                    <a:pt x="2160" y="9139"/>
                  </a:cubicBezTo>
                  <a:cubicBezTo>
                    <a:pt x="2160" y="9139"/>
                    <a:pt x="1697" y="9139"/>
                    <a:pt x="1543" y="9139"/>
                  </a:cubicBezTo>
                  <a:cubicBezTo>
                    <a:pt x="1389" y="9139"/>
                    <a:pt x="1234" y="9284"/>
                    <a:pt x="1080" y="9284"/>
                  </a:cubicBezTo>
                  <a:cubicBezTo>
                    <a:pt x="1080" y="9284"/>
                    <a:pt x="926" y="9139"/>
                    <a:pt x="771" y="9139"/>
                  </a:cubicBezTo>
                  <a:cubicBezTo>
                    <a:pt x="617" y="9139"/>
                    <a:pt x="0" y="9429"/>
                    <a:pt x="0" y="9574"/>
                  </a:cubicBezTo>
                  <a:cubicBezTo>
                    <a:pt x="309" y="9864"/>
                    <a:pt x="463" y="10009"/>
                    <a:pt x="771" y="10299"/>
                  </a:cubicBezTo>
                  <a:cubicBezTo>
                    <a:pt x="771" y="10299"/>
                    <a:pt x="1697" y="10299"/>
                    <a:pt x="1697" y="10299"/>
                  </a:cubicBezTo>
                  <a:cubicBezTo>
                    <a:pt x="1697" y="10444"/>
                    <a:pt x="1389" y="10589"/>
                    <a:pt x="1234" y="10589"/>
                  </a:cubicBezTo>
                  <a:cubicBezTo>
                    <a:pt x="1080" y="10733"/>
                    <a:pt x="617" y="10444"/>
                    <a:pt x="617" y="10733"/>
                  </a:cubicBezTo>
                  <a:cubicBezTo>
                    <a:pt x="617" y="11023"/>
                    <a:pt x="1389" y="11458"/>
                    <a:pt x="1697" y="11748"/>
                  </a:cubicBezTo>
                  <a:cubicBezTo>
                    <a:pt x="1851" y="11893"/>
                    <a:pt x="2006" y="11893"/>
                    <a:pt x="2314" y="11893"/>
                  </a:cubicBezTo>
                  <a:cubicBezTo>
                    <a:pt x="2623" y="11748"/>
                    <a:pt x="3086" y="11603"/>
                    <a:pt x="3240" y="11313"/>
                  </a:cubicBezTo>
                  <a:cubicBezTo>
                    <a:pt x="3240" y="11313"/>
                    <a:pt x="3086" y="11168"/>
                    <a:pt x="2931" y="11168"/>
                  </a:cubicBezTo>
                  <a:cubicBezTo>
                    <a:pt x="2931" y="11023"/>
                    <a:pt x="3086" y="11023"/>
                    <a:pt x="3086" y="11023"/>
                  </a:cubicBezTo>
                  <a:cubicBezTo>
                    <a:pt x="3240" y="10878"/>
                    <a:pt x="3086" y="10733"/>
                    <a:pt x="3240" y="10733"/>
                  </a:cubicBezTo>
                  <a:cubicBezTo>
                    <a:pt x="3240" y="10733"/>
                    <a:pt x="3549" y="10733"/>
                    <a:pt x="3549" y="10733"/>
                  </a:cubicBezTo>
                  <a:cubicBezTo>
                    <a:pt x="3549" y="10878"/>
                    <a:pt x="3240" y="10878"/>
                    <a:pt x="3394" y="11023"/>
                  </a:cubicBezTo>
                  <a:cubicBezTo>
                    <a:pt x="3394" y="11023"/>
                    <a:pt x="3549" y="11023"/>
                    <a:pt x="3549" y="11023"/>
                  </a:cubicBezTo>
                  <a:cubicBezTo>
                    <a:pt x="3549" y="11168"/>
                    <a:pt x="3394" y="11168"/>
                    <a:pt x="3394" y="11168"/>
                  </a:cubicBezTo>
                  <a:cubicBezTo>
                    <a:pt x="3240" y="11168"/>
                    <a:pt x="3549" y="11168"/>
                    <a:pt x="3549" y="11168"/>
                  </a:cubicBezTo>
                  <a:cubicBezTo>
                    <a:pt x="3549" y="11313"/>
                    <a:pt x="3394" y="11313"/>
                    <a:pt x="3394" y="11458"/>
                  </a:cubicBezTo>
                  <a:cubicBezTo>
                    <a:pt x="3240" y="11458"/>
                    <a:pt x="3549" y="11603"/>
                    <a:pt x="3703" y="11748"/>
                  </a:cubicBezTo>
                  <a:cubicBezTo>
                    <a:pt x="3857" y="11893"/>
                    <a:pt x="3549" y="12183"/>
                    <a:pt x="3394" y="12473"/>
                  </a:cubicBezTo>
                  <a:cubicBezTo>
                    <a:pt x="3394" y="12618"/>
                    <a:pt x="3549" y="12763"/>
                    <a:pt x="3703" y="12908"/>
                  </a:cubicBezTo>
                  <a:cubicBezTo>
                    <a:pt x="3703" y="13198"/>
                    <a:pt x="3703" y="13343"/>
                    <a:pt x="3703" y="13633"/>
                  </a:cubicBezTo>
                  <a:cubicBezTo>
                    <a:pt x="3703" y="13923"/>
                    <a:pt x="3549" y="14358"/>
                    <a:pt x="3549" y="14503"/>
                  </a:cubicBezTo>
                  <a:cubicBezTo>
                    <a:pt x="3549" y="14503"/>
                    <a:pt x="3703" y="14213"/>
                    <a:pt x="3703" y="14213"/>
                  </a:cubicBezTo>
                  <a:cubicBezTo>
                    <a:pt x="3857" y="14358"/>
                    <a:pt x="4011" y="15227"/>
                    <a:pt x="4011" y="15372"/>
                  </a:cubicBezTo>
                  <a:cubicBezTo>
                    <a:pt x="4166" y="15662"/>
                    <a:pt x="4474" y="16097"/>
                    <a:pt x="4629" y="16532"/>
                  </a:cubicBezTo>
                  <a:cubicBezTo>
                    <a:pt x="4783" y="16967"/>
                    <a:pt x="4783" y="17402"/>
                    <a:pt x="4937" y="17837"/>
                  </a:cubicBezTo>
                  <a:cubicBezTo>
                    <a:pt x="5246" y="18417"/>
                    <a:pt x="5709" y="18852"/>
                    <a:pt x="6017" y="19287"/>
                  </a:cubicBezTo>
                  <a:cubicBezTo>
                    <a:pt x="6171" y="19721"/>
                    <a:pt x="6171" y="20156"/>
                    <a:pt x="6326" y="20591"/>
                  </a:cubicBezTo>
                  <a:cubicBezTo>
                    <a:pt x="6634" y="21026"/>
                    <a:pt x="6943" y="21461"/>
                    <a:pt x="7406" y="21026"/>
                  </a:cubicBezTo>
                  <a:cubicBezTo>
                    <a:pt x="7714" y="20881"/>
                    <a:pt x="7714" y="20736"/>
                    <a:pt x="7714" y="20591"/>
                  </a:cubicBezTo>
                  <a:cubicBezTo>
                    <a:pt x="7714" y="20301"/>
                    <a:pt x="8023" y="20156"/>
                    <a:pt x="8177" y="20011"/>
                  </a:cubicBezTo>
                  <a:cubicBezTo>
                    <a:pt x="8331" y="19866"/>
                    <a:pt x="8640" y="19866"/>
                    <a:pt x="8794" y="19721"/>
                  </a:cubicBezTo>
                  <a:cubicBezTo>
                    <a:pt x="8949" y="19576"/>
                    <a:pt x="8794" y="19142"/>
                    <a:pt x="8794" y="18997"/>
                  </a:cubicBezTo>
                  <a:cubicBezTo>
                    <a:pt x="8640" y="18417"/>
                    <a:pt x="9411" y="17982"/>
                    <a:pt x="9257" y="17547"/>
                  </a:cubicBezTo>
                  <a:cubicBezTo>
                    <a:pt x="9103" y="17112"/>
                    <a:pt x="8949" y="16677"/>
                    <a:pt x="8949" y="16242"/>
                  </a:cubicBezTo>
                  <a:cubicBezTo>
                    <a:pt x="8949" y="15662"/>
                    <a:pt x="9566" y="15517"/>
                    <a:pt x="10029" y="15372"/>
                  </a:cubicBezTo>
                  <a:cubicBezTo>
                    <a:pt x="10183" y="15227"/>
                    <a:pt x="10646" y="15227"/>
                    <a:pt x="10646" y="15082"/>
                  </a:cubicBezTo>
                  <a:cubicBezTo>
                    <a:pt x="10800" y="14793"/>
                    <a:pt x="10954" y="14648"/>
                    <a:pt x="11109" y="14503"/>
                  </a:cubicBezTo>
                  <a:cubicBezTo>
                    <a:pt x="11571" y="14068"/>
                    <a:pt x="12034" y="13633"/>
                    <a:pt x="12497" y="13343"/>
                  </a:cubicBezTo>
                  <a:cubicBezTo>
                    <a:pt x="12651" y="13198"/>
                    <a:pt x="12806" y="12908"/>
                    <a:pt x="12960" y="12763"/>
                  </a:cubicBezTo>
                  <a:cubicBezTo>
                    <a:pt x="13114" y="12618"/>
                    <a:pt x="13423" y="12618"/>
                    <a:pt x="13577" y="12473"/>
                  </a:cubicBezTo>
                  <a:cubicBezTo>
                    <a:pt x="13731" y="12328"/>
                    <a:pt x="13886" y="12183"/>
                    <a:pt x="14040" y="12038"/>
                  </a:cubicBezTo>
                  <a:cubicBezTo>
                    <a:pt x="14194" y="11893"/>
                    <a:pt x="13886" y="11748"/>
                    <a:pt x="13886" y="11603"/>
                  </a:cubicBezTo>
                  <a:cubicBezTo>
                    <a:pt x="14040" y="11313"/>
                    <a:pt x="14503" y="11313"/>
                    <a:pt x="14657" y="11168"/>
                  </a:cubicBezTo>
                  <a:cubicBezTo>
                    <a:pt x="14811" y="11168"/>
                    <a:pt x="15120" y="10733"/>
                    <a:pt x="15120" y="10589"/>
                  </a:cubicBezTo>
                  <a:cubicBezTo>
                    <a:pt x="15120" y="10878"/>
                    <a:pt x="14811" y="10878"/>
                    <a:pt x="14966" y="11168"/>
                  </a:cubicBezTo>
                  <a:cubicBezTo>
                    <a:pt x="15274" y="11313"/>
                    <a:pt x="15429" y="10878"/>
                    <a:pt x="15429" y="10878"/>
                  </a:cubicBezTo>
                  <a:cubicBezTo>
                    <a:pt x="15583" y="11023"/>
                    <a:pt x="15429" y="11168"/>
                    <a:pt x="15583" y="11168"/>
                  </a:cubicBezTo>
                  <a:cubicBezTo>
                    <a:pt x="15737" y="10733"/>
                    <a:pt x="15583" y="10299"/>
                    <a:pt x="15274" y="9864"/>
                  </a:cubicBezTo>
                  <a:cubicBezTo>
                    <a:pt x="15120" y="9574"/>
                    <a:pt x="14811" y="9284"/>
                    <a:pt x="14966" y="8849"/>
                  </a:cubicBezTo>
                  <a:cubicBezTo>
                    <a:pt x="15120" y="8414"/>
                    <a:pt x="15891" y="8704"/>
                    <a:pt x="15429" y="8269"/>
                  </a:cubicBezTo>
                  <a:cubicBezTo>
                    <a:pt x="15274" y="8124"/>
                    <a:pt x="14966" y="7979"/>
                    <a:pt x="15120" y="7689"/>
                  </a:cubicBezTo>
                  <a:cubicBezTo>
                    <a:pt x="15274" y="7544"/>
                    <a:pt x="15429" y="7689"/>
                    <a:pt x="15737" y="7834"/>
                  </a:cubicBezTo>
                  <a:cubicBezTo>
                    <a:pt x="15891" y="7979"/>
                    <a:pt x="16046" y="7834"/>
                    <a:pt x="16046" y="8124"/>
                  </a:cubicBezTo>
                  <a:cubicBezTo>
                    <a:pt x="16046" y="8269"/>
                    <a:pt x="16046" y="8414"/>
                    <a:pt x="16354" y="8559"/>
                  </a:cubicBezTo>
                  <a:cubicBezTo>
                    <a:pt x="16509" y="8559"/>
                    <a:pt x="16817" y="8559"/>
                    <a:pt x="16971" y="8559"/>
                  </a:cubicBezTo>
                  <a:cubicBezTo>
                    <a:pt x="17126" y="8559"/>
                    <a:pt x="17434" y="8704"/>
                    <a:pt x="17589" y="8559"/>
                  </a:cubicBezTo>
                  <a:cubicBezTo>
                    <a:pt x="18360" y="8414"/>
                    <a:pt x="17743" y="9284"/>
                    <a:pt x="17434" y="9429"/>
                  </a:cubicBezTo>
                  <a:cubicBezTo>
                    <a:pt x="16971" y="9429"/>
                    <a:pt x="17280" y="10009"/>
                    <a:pt x="17280" y="10154"/>
                  </a:cubicBezTo>
                  <a:cubicBezTo>
                    <a:pt x="17434" y="10154"/>
                    <a:pt x="17743" y="9574"/>
                    <a:pt x="17743" y="9719"/>
                  </a:cubicBezTo>
                  <a:cubicBezTo>
                    <a:pt x="17743" y="10154"/>
                    <a:pt x="18051" y="10589"/>
                    <a:pt x="18051" y="10878"/>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828" name="Shape 828"/>
            <p:cNvSpPr/>
            <p:nvPr/>
          </p:nvSpPr>
          <p:spPr>
            <a:xfrm>
              <a:off x="10317292" y="3589775"/>
              <a:ext cx="327282" cy="820230"/>
            </a:xfrm>
            <a:custGeom>
              <a:avLst/>
              <a:gdLst/>
              <a:ahLst/>
              <a:cxnLst>
                <a:cxn ang="0">
                  <a:pos x="wd2" y="hd2"/>
                </a:cxn>
                <a:cxn ang="5400000">
                  <a:pos x="wd2" y="hd2"/>
                </a:cxn>
                <a:cxn ang="10800000">
                  <a:pos x="wd2" y="hd2"/>
                </a:cxn>
                <a:cxn ang="16200000">
                  <a:pos x="wd2" y="hd2"/>
                </a:cxn>
              </a:cxnLst>
              <a:rect l="0" t="0" r="r" b="b"/>
              <a:pathLst>
                <a:path w="21600" h="21314" extrusionOk="0">
                  <a:moveTo>
                    <a:pt x="20546" y="8090"/>
                  </a:moveTo>
                  <a:cubicBezTo>
                    <a:pt x="20020" y="8090"/>
                    <a:pt x="19493" y="8310"/>
                    <a:pt x="19493" y="7869"/>
                  </a:cubicBezTo>
                  <a:cubicBezTo>
                    <a:pt x="19493" y="7869"/>
                    <a:pt x="19493" y="7649"/>
                    <a:pt x="19493" y="7649"/>
                  </a:cubicBezTo>
                  <a:cubicBezTo>
                    <a:pt x="19493" y="7428"/>
                    <a:pt x="17912" y="7428"/>
                    <a:pt x="17912" y="7428"/>
                  </a:cubicBezTo>
                  <a:cubicBezTo>
                    <a:pt x="17385" y="7208"/>
                    <a:pt x="17912" y="6767"/>
                    <a:pt x="17912" y="6547"/>
                  </a:cubicBezTo>
                  <a:cubicBezTo>
                    <a:pt x="18439" y="6106"/>
                    <a:pt x="16859" y="6326"/>
                    <a:pt x="16332" y="6106"/>
                  </a:cubicBezTo>
                  <a:cubicBezTo>
                    <a:pt x="16332" y="5885"/>
                    <a:pt x="15805" y="5885"/>
                    <a:pt x="15805" y="5665"/>
                  </a:cubicBezTo>
                  <a:cubicBezTo>
                    <a:pt x="15805" y="5445"/>
                    <a:pt x="16859" y="5224"/>
                    <a:pt x="16859" y="5224"/>
                  </a:cubicBezTo>
                  <a:cubicBezTo>
                    <a:pt x="16332" y="4783"/>
                    <a:pt x="13171" y="5445"/>
                    <a:pt x="12644" y="5224"/>
                  </a:cubicBezTo>
                  <a:cubicBezTo>
                    <a:pt x="12644" y="5224"/>
                    <a:pt x="13171" y="4783"/>
                    <a:pt x="13171" y="4563"/>
                  </a:cubicBezTo>
                  <a:cubicBezTo>
                    <a:pt x="12644" y="4343"/>
                    <a:pt x="14224" y="3902"/>
                    <a:pt x="14224" y="3681"/>
                  </a:cubicBezTo>
                  <a:cubicBezTo>
                    <a:pt x="15278" y="3020"/>
                    <a:pt x="16332" y="2579"/>
                    <a:pt x="15805" y="1918"/>
                  </a:cubicBezTo>
                  <a:cubicBezTo>
                    <a:pt x="15805" y="1698"/>
                    <a:pt x="16332" y="1477"/>
                    <a:pt x="16332" y="1257"/>
                  </a:cubicBezTo>
                  <a:cubicBezTo>
                    <a:pt x="16332" y="816"/>
                    <a:pt x="15278" y="1257"/>
                    <a:pt x="14751" y="1036"/>
                  </a:cubicBezTo>
                  <a:cubicBezTo>
                    <a:pt x="14751" y="596"/>
                    <a:pt x="14224" y="375"/>
                    <a:pt x="14224" y="155"/>
                  </a:cubicBezTo>
                  <a:cubicBezTo>
                    <a:pt x="13171" y="-286"/>
                    <a:pt x="13171" y="375"/>
                    <a:pt x="12117" y="155"/>
                  </a:cubicBezTo>
                  <a:cubicBezTo>
                    <a:pt x="12644" y="596"/>
                    <a:pt x="11590" y="596"/>
                    <a:pt x="11590" y="816"/>
                  </a:cubicBezTo>
                  <a:cubicBezTo>
                    <a:pt x="11590" y="816"/>
                    <a:pt x="11590" y="1698"/>
                    <a:pt x="11590" y="1698"/>
                  </a:cubicBezTo>
                  <a:cubicBezTo>
                    <a:pt x="11063" y="1698"/>
                    <a:pt x="11063" y="1257"/>
                    <a:pt x="11063" y="1257"/>
                  </a:cubicBezTo>
                  <a:cubicBezTo>
                    <a:pt x="10010" y="1257"/>
                    <a:pt x="9483" y="1477"/>
                    <a:pt x="9483" y="1698"/>
                  </a:cubicBezTo>
                  <a:cubicBezTo>
                    <a:pt x="8956" y="1918"/>
                    <a:pt x="7902" y="1918"/>
                    <a:pt x="7376" y="2138"/>
                  </a:cubicBezTo>
                  <a:cubicBezTo>
                    <a:pt x="6849" y="2359"/>
                    <a:pt x="7376" y="2800"/>
                    <a:pt x="6849" y="3020"/>
                  </a:cubicBezTo>
                  <a:cubicBezTo>
                    <a:pt x="6849" y="3241"/>
                    <a:pt x="6322" y="3461"/>
                    <a:pt x="5795" y="3681"/>
                  </a:cubicBezTo>
                  <a:cubicBezTo>
                    <a:pt x="5795" y="3902"/>
                    <a:pt x="5795" y="4122"/>
                    <a:pt x="5795" y="4343"/>
                  </a:cubicBezTo>
                  <a:cubicBezTo>
                    <a:pt x="5795" y="4783"/>
                    <a:pt x="5268" y="5224"/>
                    <a:pt x="4741" y="5224"/>
                  </a:cubicBezTo>
                  <a:cubicBezTo>
                    <a:pt x="4215" y="5224"/>
                    <a:pt x="3688" y="5224"/>
                    <a:pt x="3161" y="5224"/>
                  </a:cubicBezTo>
                  <a:cubicBezTo>
                    <a:pt x="2634" y="5665"/>
                    <a:pt x="3161" y="7428"/>
                    <a:pt x="2107" y="7428"/>
                  </a:cubicBezTo>
                  <a:cubicBezTo>
                    <a:pt x="2107" y="7428"/>
                    <a:pt x="1054" y="7428"/>
                    <a:pt x="1054" y="7428"/>
                  </a:cubicBezTo>
                  <a:cubicBezTo>
                    <a:pt x="1054" y="7649"/>
                    <a:pt x="1054" y="7869"/>
                    <a:pt x="1054" y="7869"/>
                  </a:cubicBezTo>
                  <a:cubicBezTo>
                    <a:pt x="1054" y="8090"/>
                    <a:pt x="527" y="8310"/>
                    <a:pt x="0" y="8530"/>
                  </a:cubicBezTo>
                  <a:cubicBezTo>
                    <a:pt x="0" y="8751"/>
                    <a:pt x="2107" y="9853"/>
                    <a:pt x="2634" y="10073"/>
                  </a:cubicBezTo>
                  <a:cubicBezTo>
                    <a:pt x="2634" y="10073"/>
                    <a:pt x="2107" y="9412"/>
                    <a:pt x="2107" y="9412"/>
                  </a:cubicBezTo>
                  <a:cubicBezTo>
                    <a:pt x="2107" y="9412"/>
                    <a:pt x="3688" y="10294"/>
                    <a:pt x="3688" y="10294"/>
                  </a:cubicBezTo>
                  <a:cubicBezTo>
                    <a:pt x="4215" y="10734"/>
                    <a:pt x="3161" y="10734"/>
                    <a:pt x="3688" y="11175"/>
                  </a:cubicBezTo>
                  <a:cubicBezTo>
                    <a:pt x="3161" y="10955"/>
                    <a:pt x="4215" y="10955"/>
                    <a:pt x="4741" y="11175"/>
                  </a:cubicBezTo>
                  <a:cubicBezTo>
                    <a:pt x="5268" y="11616"/>
                    <a:pt x="5795" y="12057"/>
                    <a:pt x="5795" y="12498"/>
                  </a:cubicBezTo>
                  <a:cubicBezTo>
                    <a:pt x="5795" y="12498"/>
                    <a:pt x="5268" y="14481"/>
                    <a:pt x="5268" y="14481"/>
                  </a:cubicBezTo>
                  <a:cubicBezTo>
                    <a:pt x="5795" y="14481"/>
                    <a:pt x="5795" y="13820"/>
                    <a:pt x="5795" y="13820"/>
                  </a:cubicBezTo>
                  <a:cubicBezTo>
                    <a:pt x="5795" y="13820"/>
                    <a:pt x="5795" y="14481"/>
                    <a:pt x="5795" y="14481"/>
                  </a:cubicBezTo>
                  <a:cubicBezTo>
                    <a:pt x="5795" y="14481"/>
                    <a:pt x="6322" y="14261"/>
                    <a:pt x="6322" y="14261"/>
                  </a:cubicBezTo>
                  <a:cubicBezTo>
                    <a:pt x="6322" y="14261"/>
                    <a:pt x="6322" y="14702"/>
                    <a:pt x="6322" y="14702"/>
                  </a:cubicBezTo>
                  <a:cubicBezTo>
                    <a:pt x="6849" y="14702"/>
                    <a:pt x="6849" y="14261"/>
                    <a:pt x="7376" y="14261"/>
                  </a:cubicBezTo>
                  <a:cubicBezTo>
                    <a:pt x="7376" y="14261"/>
                    <a:pt x="7376" y="14481"/>
                    <a:pt x="7376" y="14481"/>
                  </a:cubicBezTo>
                  <a:cubicBezTo>
                    <a:pt x="7376" y="14481"/>
                    <a:pt x="8956" y="14261"/>
                    <a:pt x="8956" y="14041"/>
                  </a:cubicBezTo>
                  <a:cubicBezTo>
                    <a:pt x="9483" y="14041"/>
                    <a:pt x="12117" y="13379"/>
                    <a:pt x="11063" y="13159"/>
                  </a:cubicBezTo>
                  <a:cubicBezTo>
                    <a:pt x="11590" y="13159"/>
                    <a:pt x="11063" y="13600"/>
                    <a:pt x="11590" y="13820"/>
                  </a:cubicBezTo>
                  <a:cubicBezTo>
                    <a:pt x="12117" y="13820"/>
                    <a:pt x="12644" y="13820"/>
                    <a:pt x="12644" y="14041"/>
                  </a:cubicBezTo>
                  <a:cubicBezTo>
                    <a:pt x="13171" y="14481"/>
                    <a:pt x="13171" y="15143"/>
                    <a:pt x="13171" y="15583"/>
                  </a:cubicBezTo>
                  <a:cubicBezTo>
                    <a:pt x="13698" y="16245"/>
                    <a:pt x="13698" y="16685"/>
                    <a:pt x="14751" y="17126"/>
                  </a:cubicBezTo>
                  <a:cubicBezTo>
                    <a:pt x="14751" y="17126"/>
                    <a:pt x="15278" y="17347"/>
                    <a:pt x="15278" y="17347"/>
                  </a:cubicBezTo>
                  <a:cubicBezTo>
                    <a:pt x="15278" y="17787"/>
                    <a:pt x="15805" y="17787"/>
                    <a:pt x="15805" y="17787"/>
                  </a:cubicBezTo>
                  <a:cubicBezTo>
                    <a:pt x="16332" y="18008"/>
                    <a:pt x="15278" y="18449"/>
                    <a:pt x="15805" y="18449"/>
                  </a:cubicBezTo>
                  <a:cubicBezTo>
                    <a:pt x="15805" y="18449"/>
                    <a:pt x="15805" y="18449"/>
                    <a:pt x="16332" y="18449"/>
                  </a:cubicBezTo>
                  <a:cubicBezTo>
                    <a:pt x="16332" y="18669"/>
                    <a:pt x="15278" y="18890"/>
                    <a:pt x="15278" y="19110"/>
                  </a:cubicBezTo>
                  <a:cubicBezTo>
                    <a:pt x="15278" y="19551"/>
                    <a:pt x="15805" y="19110"/>
                    <a:pt x="16332" y="19330"/>
                  </a:cubicBezTo>
                  <a:cubicBezTo>
                    <a:pt x="16332" y="19330"/>
                    <a:pt x="15278" y="21094"/>
                    <a:pt x="15278" y="21314"/>
                  </a:cubicBezTo>
                  <a:cubicBezTo>
                    <a:pt x="16332" y="20873"/>
                    <a:pt x="16859" y="19992"/>
                    <a:pt x="17385" y="19551"/>
                  </a:cubicBezTo>
                  <a:cubicBezTo>
                    <a:pt x="17912" y="19110"/>
                    <a:pt x="18439" y="18890"/>
                    <a:pt x="17912" y="18449"/>
                  </a:cubicBezTo>
                  <a:cubicBezTo>
                    <a:pt x="17385" y="18008"/>
                    <a:pt x="17385" y="17787"/>
                    <a:pt x="17385" y="17347"/>
                  </a:cubicBezTo>
                  <a:cubicBezTo>
                    <a:pt x="16859" y="16906"/>
                    <a:pt x="14224" y="16024"/>
                    <a:pt x="14751" y="15363"/>
                  </a:cubicBezTo>
                  <a:cubicBezTo>
                    <a:pt x="14751" y="15363"/>
                    <a:pt x="15805" y="15143"/>
                    <a:pt x="15805" y="14922"/>
                  </a:cubicBezTo>
                  <a:cubicBezTo>
                    <a:pt x="15278" y="14481"/>
                    <a:pt x="15805" y="14481"/>
                    <a:pt x="15805" y="14041"/>
                  </a:cubicBezTo>
                  <a:cubicBezTo>
                    <a:pt x="16332" y="13379"/>
                    <a:pt x="14224" y="12938"/>
                    <a:pt x="13698" y="12498"/>
                  </a:cubicBezTo>
                  <a:cubicBezTo>
                    <a:pt x="12117" y="12057"/>
                    <a:pt x="13171" y="11175"/>
                    <a:pt x="13698" y="10514"/>
                  </a:cubicBezTo>
                  <a:cubicBezTo>
                    <a:pt x="13698" y="10073"/>
                    <a:pt x="14224" y="10073"/>
                    <a:pt x="15278" y="10073"/>
                  </a:cubicBezTo>
                  <a:cubicBezTo>
                    <a:pt x="16332" y="10073"/>
                    <a:pt x="17385" y="9632"/>
                    <a:pt x="17912" y="9412"/>
                  </a:cubicBezTo>
                  <a:cubicBezTo>
                    <a:pt x="18966" y="9192"/>
                    <a:pt x="19493" y="9412"/>
                    <a:pt x="20546" y="8971"/>
                  </a:cubicBezTo>
                  <a:cubicBezTo>
                    <a:pt x="21073" y="8530"/>
                    <a:pt x="21600" y="8310"/>
                    <a:pt x="21600" y="8090"/>
                  </a:cubicBezTo>
                  <a:cubicBezTo>
                    <a:pt x="21600" y="8090"/>
                    <a:pt x="21073" y="8090"/>
                    <a:pt x="20546" y="809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829" name="Shape 829"/>
            <p:cNvSpPr/>
            <p:nvPr/>
          </p:nvSpPr>
          <p:spPr>
            <a:xfrm>
              <a:off x="10170341" y="3684758"/>
              <a:ext cx="163361" cy="231717"/>
            </a:xfrm>
            <a:custGeom>
              <a:avLst/>
              <a:gdLst/>
              <a:ahLst/>
              <a:cxnLst>
                <a:cxn ang="0">
                  <a:pos x="wd2" y="hd2"/>
                </a:cxn>
                <a:cxn ang="5400000">
                  <a:pos x="wd2" y="hd2"/>
                </a:cxn>
                <a:cxn ang="10800000">
                  <a:pos x="wd2" y="hd2"/>
                </a:cxn>
                <a:cxn ang="16200000">
                  <a:pos x="wd2" y="hd2"/>
                </a:cxn>
              </a:cxnLst>
              <a:rect l="0" t="0" r="r" b="b"/>
              <a:pathLst>
                <a:path w="19310" h="21148" extrusionOk="0">
                  <a:moveTo>
                    <a:pt x="19039" y="19605"/>
                  </a:moveTo>
                  <a:cubicBezTo>
                    <a:pt x="19978" y="18062"/>
                    <a:pt x="18100" y="14205"/>
                    <a:pt x="18100" y="12662"/>
                  </a:cubicBezTo>
                  <a:cubicBezTo>
                    <a:pt x="18100" y="12662"/>
                    <a:pt x="17160" y="9577"/>
                    <a:pt x="16221" y="11891"/>
                  </a:cubicBezTo>
                  <a:cubicBezTo>
                    <a:pt x="16221" y="11891"/>
                    <a:pt x="15282" y="12662"/>
                    <a:pt x="14343" y="13434"/>
                  </a:cubicBezTo>
                  <a:cubicBezTo>
                    <a:pt x="14343" y="12662"/>
                    <a:pt x="12465" y="9577"/>
                    <a:pt x="15282" y="9577"/>
                  </a:cubicBezTo>
                  <a:cubicBezTo>
                    <a:pt x="17160" y="8805"/>
                    <a:pt x="20917" y="4177"/>
                    <a:pt x="16221" y="4948"/>
                  </a:cubicBezTo>
                  <a:cubicBezTo>
                    <a:pt x="15282" y="5719"/>
                    <a:pt x="13404" y="4948"/>
                    <a:pt x="12465" y="4948"/>
                  </a:cubicBezTo>
                  <a:cubicBezTo>
                    <a:pt x="11526" y="4948"/>
                    <a:pt x="9647" y="4948"/>
                    <a:pt x="8708" y="4948"/>
                  </a:cubicBezTo>
                  <a:cubicBezTo>
                    <a:pt x="6830" y="4177"/>
                    <a:pt x="6830" y="3405"/>
                    <a:pt x="6830" y="2634"/>
                  </a:cubicBezTo>
                  <a:cubicBezTo>
                    <a:pt x="6830" y="1091"/>
                    <a:pt x="5891" y="1862"/>
                    <a:pt x="4952" y="1091"/>
                  </a:cubicBezTo>
                  <a:cubicBezTo>
                    <a:pt x="3074" y="319"/>
                    <a:pt x="2134" y="-452"/>
                    <a:pt x="1195" y="319"/>
                  </a:cubicBezTo>
                  <a:cubicBezTo>
                    <a:pt x="256" y="1862"/>
                    <a:pt x="2134" y="2634"/>
                    <a:pt x="3074" y="3405"/>
                  </a:cubicBezTo>
                  <a:cubicBezTo>
                    <a:pt x="5891" y="5719"/>
                    <a:pt x="1195" y="4177"/>
                    <a:pt x="256" y="6491"/>
                  </a:cubicBezTo>
                  <a:cubicBezTo>
                    <a:pt x="-683" y="8805"/>
                    <a:pt x="1195" y="10348"/>
                    <a:pt x="2134" y="11891"/>
                  </a:cubicBezTo>
                  <a:cubicBezTo>
                    <a:pt x="4013" y="14205"/>
                    <a:pt x="4952" y="16519"/>
                    <a:pt x="4013" y="18834"/>
                  </a:cubicBezTo>
                  <a:cubicBezTo>
                    <a:pt x="4952" y="19605"/>
                    <a:pt x="4952" y="17291"/>
                    <a:pt x="4952" y="16519"/>
                  </a:cubicBezTo>
                  <a:cubicBezTo>
                    <a:pt x="4952" y="17291"/>
                    <a:pt x="4952" y="18062"/>
                    <a:pt x="5891" y="18062"/>
                  </a:cubicBezTo>
                  <a:cubicBezTo>
                    <a:pt x="5891" y="18062"/>
                    <a:pt x="5891" y="17291"/>
                    <a:pt x="5891" y="17291"/>
                  </a:cubicBezTo>
                  <a:cubicBezTo>
                    <a:pt x="6830" y="19605"/>
                    <a:pt x="6830" y="17291"/>
                    <a:pt x="6830" y="15748"/>
                  </a:cubicBezTo>
                  <a:cubicBezTo>
                    <a:pt x="6830" y="16519"/>
                    <a:pt x="10587" y="18834"/>
                    <a:pt x="11526" y="16519"/>
                  </a:cubicBezTo>
                  <a:cubicBezTo>
                    <a:pt x="11526" y="15748"/>
                    <a:pt x="10587" y="11891"/>
                    <a:pt x="9647" y="11891"/>
                  </a:cubicBezTo>
                  <a:cubicBezTo>
                    <a:pt x="10587" y="11891"/>
                    <a:pt x="11526" y="13434"/>
                    <a:pt x="11526" y="14205"/>
                  </a:cubicBezTo>
                  <a:cubicBezTo>
                    <a:pt x="12465" y="14977"/>
                    <a:pt x="15282" y="13434"/>
                    <a:pt x="15282" y="14977"/>
                  </a:cubicBezTo>
                  <a:cubicBezTo>
                    <a:pt x="15282" y="15748"/>
                    <a:pt x="16221" y="14977"/>
                    <a:pt x="16221" y="16519"/>
                  </a:cubicBezTo>
                  <a:cubicBezTo>
                    <a:pt x="16221" y="18062"/>
                    <a:pt x="16221" y="19605"/>
                    <a:pt x="17160" y="21148"/>
                  </a:cubicBezTo>
                  <a:cubicBezTo>
                    <a:pt x="18100" y="20377"/>
                    <a:pt x="18100" y="20377"/>
                    <a:pt x="19039" y="19605"/>
                  </a:cubicBezTo>
                  <a:cubicBezTo>
                    <a:pt x="19978" y="18834"/>
                    <a:pt x="18100" y="20377"/>
                    <a:pt x="19039" y="19605"/>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830" name="Shape 830"/>
            <p:cNvSpPr/>
            <p:nvPr/>
          </p:nvSpPr>
          <p:spPr>
            <a:xfrm>
              <a:off x="10508206" y="3946208"/>
              <a:ext cx="329655" cy="643799"/>
            </a:xfrm>
            <a:custGeom>
              <a:avLst/>
              <a:gdLst/>
              <a:ahLst/>
              <a:cxnLst>
                <a:cxn ang="0">
                  <a:pos x="wd2" y="hd2"/>
                </a:cxn>
                <a:cxn ang="5400000">
                  <a:pos x="wd2" y="hd2"/>
                </a:cxn>
                <a:cxn ang="10800000">
                  <a:pos x="wd2" y="hd2"/>
                </a:cxn>
                <a:cxn ang="16200000">
                  <a:pos x="wd2" y="hd2"/>
                </a:cxn>
              </a:cxnLst>
              <a:rect l="0" t="0" r="r" b="b"/>
              <a:pathLst>
                <a:path w="21226" h="21319" extrusionOk="0">
                  <a:moveTo>
                    <a:pt x="20571" y="8291"/>
                  </a:moveTo>
                  <a:cubicBezTo>
                    <a:pt x="21086" y="8291"/>
                    <a:pt x="20571" y="7730"/>
                    <a:pt x="21086" y="7449"/>
                  </a:cubicBezTo>
                  <a:cubicBezTo>
                    <a:pt x="21600" y="7169"/>
                    <a:pt x="20571" y="6607"/>
                    <a:pt x="20057" y="6607"/>
                  </a:cubicBezTo>
                  <a:cubicBezTo>
                    <a:pt x="19543" y="6327"/>
                    <a:pt x="18514" y="6046"/>
                    <a:pt x="18514" y="5485"/>
                  </a:cubicBezTo>
                  <a:cubicBezTo>
                    <a:pt x="18514" y="4924"/>
                    <a:pt x="19029" y="4644"/>
                    <a:pt x="18000" y="4083"/>
                  </a:cubicBezTo>
                  <a:cubicBezTo>
                    <a:pt x="17486" y="3802"/>
                    <a:pt x="16457" y="3241"/>
                    <a:pt x="15429" y="3241"/>
                  </a:cubicBezTo>
                  <a:cubicBezTo>
                    <a:pt x="14400" y="3241"/>
                    <a:pt x="13886" y="3802"/>
                    <a:pt x="12857" y="3802"/>
                  </a:cubicBezTo>
                  <a:cubicBezTo>
                    <a:pt x="11829" y="3522"/>
                    <a:pt x="11829" y="3522"/>
                    <a:pt x="10800" y="3802"/>
                  </a:cubicBezTo>
                  <a:cubicBezTo>
                    <a:pt x="10800" y="3802"/>
                    <a:pt x="9257" y="4644"/>
                    <a:pt x="8743" y="4363"/>
                  </a:cubicBezTo>
                  <a:cubicBezTo>
                    <a:pt x="8743" y="4083"/>
                    <a:pt x="10286" y="3522"/>
                    <a:pt x="9771" y="3241"/>
                  </a:cubicBezTo>
                  <a:cubicBezTo>
                    <a:pt x="8743" y="2961"/>
                    <a:pt x="9771" y="2680"/>
                    <a:pt x="9771" y="2400"/>
                  </a:cubicBezTo>
                  <a:cubicBezTo>
                    <a:pt x="9771" y="2119"/>
                    <a:pt x="9771" y="1278"/>
                    <a:pt x="9257" y="1278"/>
                  </a:cubicBezTo>
                  <a:cubicBezTo>
                    <a:pt x="8229" y="1558"/>
                    <a:pt x="7200" y="1558"/>
                    <a:pt x="7714" y="997"/>
                  </a:cubicBezTo>
                  <a:cubicBezTo>
                    <a:pt x="8229" y="-125"/>
                    <a:pt x="5657" y="-125"/>
                    <a:pt x="4629" y="156"/>
                  </a:cubicBezTo>
                  <a:cubicBezTo>
                    <a:pt x="4114" y="717"/>
                    <a:pt x="3086" y="997"/>
                    <a:pt x="2057" y="997"/>
                  </a:cubicBezTo>
                  <a:cubicBezTo>
                    <a:pt x="1029" y="997"/>
                    <a:pt x="514" y="1839"/>
                    <a:pt x="514" y="2119"/>
                  </a:cubicBezTo>
                  <a:cubicBezTo>
                    <a:pt x="514" y="2680"/>
                    <a:pt x="0" y="2961"/>
                    <a:pt x="0" y="3522"/>
                  </a:cubicBezTo>
                  <a:cubicBezTo>
                    <a:pt x="0" y="4083"/>
                    <a:pt x="514" y="4083"/>
                    <a:pt x="1543" y="4363"/>
                  </a:cubicBezTo>
                  <a:cubicBezTo>
                    <a:pt x="2057" y="4924"/>
                    <a:pt x="2571" y="5205"/>
                    <a:pt x="3086" y="5485"/>
                  </a:cubicBezTo>
                  <a:cubicBezTo>
                    <a:pt x="3600" y="6046"/>
                    <a:pt x="2571" y="6327"/>
                    <a:pt x="2571" y="6607"/>
                  </a:cubicBezTo>
                  <a:cubicBezTo>
                    <a:pt x="2571" y="6888"/>
                    <a:pt x="3086" y="7169"/>
                    <a:pt x="2571" y="7449"/>
                  </a:cubicBezTo>
                  <a:cubicBezTo>
                    <a:pt x="2571" y="7449"/>
                    <a:pt x="2057" y="7449"/>
                    <a:pt x="2057" y="7730"/>
                  </a:cubicBezTo>
                  <a:cubicBezTo>
                    <a:pt x="1543" y="8010"/>
                    <a:pt x="2571" y="8852"/>
                    <a:pt x="3086" y="9132"/>
                  </a:cubicBezTo>
                  <a:cubicBezTo>
                    <a:pt x="3600" y="9413"/>
                    <a:pt x="4114" y="9693"/>
                    <a:pt x="4629" y="10254"/>
                  </a:cubicBezTo>
                  <a:cubicBezTo>
                    <a:pt x="4629" y="10815"/>
                    <a:pt x="4629" y="11096"/>
                    <a:pt x="5143" y="11657"/>
                  </a:cubicBezTo>
                  <a:cubicBezTo>
                    <a:pt x="5657" y="12779"/>
                    <a:pt x="4114" y="13620"/>
                    <a:pt x="3086" y="14462"/>
                  </a:cubicBezTo>
                  <a:cubicBezTo>
                    <a:pt x="3086" y="14743"/>
                    <a:pt x="2571" y="15023"/>
                    <a:pt x="2571" y="15304"/>
                  </a:cubicBezTo>
                  <a:cubicBezTo>
                    <a:pt x="2057" y="15584"/>
                    <a:pt x="2057" y="15865"/>
                    <a:pt x="2057" y="16145"/>
                  </a:cubicBezTo>
                  <a:cubicBezTo>
                    <a:pt x="2057" y="16426"/>
                    <a:pt x="1543" y="17267"/>
                    <a:pt x="2571" y="17267"/>
                  </a:cubicBezTo>
                  <a:cubicBezTo>
                    <a:pt x="4114" y="17828"/>
                    <a:pt x="4629" y="18670"/>
                    <a:pt x="5657" y="19231"/>
                  </a:cubicBezTo>
                  <a:cubicBezTo>
                    <a:pt x="6171" y="19511"/>
                    <a:pt x="6171" y="19792"/>
                    <a:pt x="6686" y="20072"/>
                  </a:cubicBezTo>
                  <a:cubicBezTo>
                    <a:pt x="7200" y="20072"/>
                    <a:pt x="7714" y="20072"/>
                    <a:pt x="8229" y="20072"/>
                  </a:cubicBezTo>
                  <a:cubicBezTo>
                    <a:pt x="8743" y="20353"/>
                    <a:pt x="9257" y="20353"/>
                    <a:pt x="9257" y="20633"/>
                  </a:cubicBezTo>
                  <a:cubicBezTo>
                    <a:pt x="9257" y="20914"/>
                    <a:pt x="9257" y="21194"/>
                    <a:pt x="9771" y="21194"/>
                  </a:cubicBezTo>
                  <a:cubicBezTo>
                    <a:pt x="9771" y="21475"/>
                    <a:pt x="10286" y="21194"/>
                    <a:pt x="10800" y="21194"/>
                  </a:cubicBezTo>
                  <a:cubicBezTo>
                    <a:pt x="11314" y="21194"/>
                    <a:pt x="11829" y="20633"/>
                    <a:pt x="11829" y="20633"/>
                  </a:cubicBezTo>
                  <a:cubicBezTo>
                    <a:pt x="10800" y="19792"/>
                    <a:pt x="10286" y="19511"/>
                    <a:pt x="8229" y="19231"/>
                  </a:cubicBezTo>
                  <a:cubicBezTo>
                    <a:pt x="7714" y="19231"/>
                    <a:pt x="7200" y="18950"/>
                    <a:pt x="6686" y="18670"/>
                  </a:cubicBezTo>
                  <a:cubicBezTo>
                    <a:pt x="6686" y="18109"/>
                    <a:pt x="7200" y="18670"/>
                    <a:pt x="7714" y="18670"/>
                  </a:cubicBezTo>
                  <a:cubicBezTo>
                    <a:pt x="7200" y="18670"/>
                    <a:pt x="6171" y="16987"/>
                    <a:pt x="6171" y="16706"/>
                  </a:cubicBezTo>
                  <a:cubicBezTo>
                    <a:pt x="6171" y="16426"/>
                    <a:pt x="6171" y="16426"/>
                    <a:pt x="5657" y="16145"/>
                  </a:cubicBezTo>
                  <a:cubicBezTo>
                    <a:pt x="5143" y="16145"/>
                    <a:pt x="4629" y="15865"/>
                    <a:pt x="4629" y="15584"/>
                  </a:cubicBezTo>
                  <a:cubicBezTo>
                    <a:pt x="4114" y="14743"/>
                    <a:pt x="5143" y="13901"/>
                    <a:pt x="5657" y="13340"/>
                  </a:cubicBezTo>
                  <a:cubicBezTo>
                    <a:pt x="5657" y="12779"/>
                    <a:pt x="6686" y="12218"/>
                    <a:pt x="6686" y="11937"/>
                  </a:cubicBezTo>
                  <a:cubicBezTo>
                    <a:pt x="6686" y="11376"/>
                    <a:pt x="6171" y="10254"/>
                    <a:pt x="7200" y="9974"/>
                  </a:cubicBezTo>
                  <a:cubicBezTo>
                    <a:pt x="8743" y="9974"/>
                    <a:pt x="8743" y="10254"/>
                    <a:pt x="8743" y="11096"/>
                  </a:cubicBezTo>
                  <a:cubicBezTo>
                    <a:pt x="8229" y="11657"/>
                    <a:pt x="10286" y="11376"/>
                    <a:pt x="11314" y="11376"/>
                  </a:cubicBezTo>
                  <a:cubicBezTo>
                    <a:pt x="11829" y="11376"/>
                    <a:pt x="13371" y="11937"/>
                    <a:pt x="13886" y="12218"/>
                  </a:cubicBezTo>
                  <a:cubicBezTo>
                    <a:pt x="13886" y="11657"/>
                    <a:pt x="12857" y="11376"/>
                    <a:pt x="12343" y="10535"/>
                  </a:cubicBezTo>
                  <a:cubicBezTo>
                    <a:pt x="12343" y="9974"/>
                    <a:pt x="13371" y="9693"/>
                    <a:pt x="14400" y="9132"/>
                  </a:cubicBezTo>
                  <a:cubicBezTo>
                    <a:pt x="14914" y="8852"/>
                    <a:pt x="16457" y="8852"/>
                    <a:pt x="17486" y="8852"/>
                  </a:cubicBezTo>
                  <a:cubicBezTo>
                    <a:pt x="18514" y="8852"/>
                    <a:pt x="19029" y="8852"/>
                    <a:pt x="19543" y="9132"/>
                  </a:cubicBezTo>
                  <a:cubicBezTo>
                    <a:pt x="20571" y="9132"/>
                    <a:pt x="20057" y="8852"/>
                    <a:pt x="20571" y="8291"/>
                  </a:cubicBezTo>
                  <a:cubicBezTo>
                    <a:pt x="21086" y="8291"/>
                    <a:pt x="20571" y="8571"/>
                    <a:pt x="20571" y="8291"/>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831" name="Shape 831"/>
            <p:cNvSpPr/>
            <p:nvPr/>
          </p:nvSpPr>
          <p:spPr>
            <a:xfrm>
              <a:off x="10690939" y="3818798"/>
              <a:ext cx="299745" cy="641800"/>
            </a:xfrm>
            <a:custGeom>
              <a:avLst/>
              <a:gdLst/>
              <a:ahLst/>
              <a:cxnLst>
                <a:cxn ang="0">
                  <a:pos x="wd2" y="hd2"/>
                </a:cxn>
                <a:cxn ang="5400000">
                  <a:pos x="wd2" y="hd2"/>
                </a:cxn>
                <a:cxn ang="10800000">
                  <a:pos x="wd2" y="hd2"/>
                </a:cxn>
                <a:cxn ang="16200000">
                  <a:pos x="wd2" y="hd2"/>
                </a:cxn>
              </a:cxnLst>
              <a:rect l="0" t="0" r="r" b="b"/>
              <a:pathLst>
                <a:path w="21196" h="20975" extrusionOk="0">
                  <a:moveTo>
                    <a:pt x="21032" y="14839"/>
                  </a:moveTo>
                  <a:cubicBezTo>
                    <a:pt x="20463" y="14562"/>
                    <a:pt x="20463" y="14008"/>
                    <a:pt x="20463" y="13177"/>
                  </a:cubicBezTo>
                  <a:cubicBezTo>
                    <a:pt x="19895" y="12346"/>
                    <a:pt x="19326" y="11793"/>
                    <a:pt x="18189" y="10962"/>
                  </a:cubicBezTo>
                  <a:cubicBezTo>
                    <a:pt x="17621" y="10408"/>
                    <a:pt x="17053" y="10131"/>
                    <a:pt x="15916" y="9854"/>
                  </a:cubicBezTo>
                  <a:cubicBezTo>
                    <a:pt x="14779" y="9300"/>
                    <a:pt x="13074" y="9023"/>
                    <a:pt x="12505" y="8193"/>
                  </a:cubicBezTo>
                  <a:cubicBezTo>
                    <a:pt x="12505" y="7639"/>
                    <a:pt x="11368" y="7362"/>
                    <a:pt x="10232" y="6808"/>
                  </a:cubicBezTo>
                  <a:cubicBezTo>
                    <a:pt x="9663" y="6531"/>
                    <a:pt x="10232" y="5423"/>
                    <a:pt x="10800" y="5146"/>
                  </a:cubicBezTo>
                  <a:cubicBezTo>
                    <a:pt x="11937" y="4870"/>
                    <a:pt x="13074" y="4316"/>
                    <a:pt x="13074" y="3762"/>
                  </a:cubicBezTo>
                  <a:cubicBezTo>
                    <a:pt x="13642" y="3485"/>
                    <a:pt x="15916" y="2931"/>
                    <a:pt x="16484" y="2654"/>
                  </a:cubicBezTo>
                  <a:cubicBezTo>
                    <a:pt x="15347" y="2377"/>
                    <a:pt x="14211" y="2100"/>
                    <a:pt x="13074" y="1546"/>
                  </a:cubicBezTo>
                  <a:cubicBezTo>
                    <a:pt x="11937" y="1270"/>
                    <a:pt x="13642" y="1270"/>
                    <a:pt x="13642" y="716"/>
                  </a:cubicBezTo>
                  <a:cubicBezTo>
                    <a:pt x="13642" y="716"/>
                    <a:pt x="10800" y="439"/>
                    <a:pt x="10800" y="439"/>
                  </a:cubicBezTo>
                  <a:cubicBezTo>
                    <a:pt x="9663" y="162"/>
                    <a:pt x="8526" y="-392"/>
                    <a:pt x="7958" y="439"/>
                  </a:cubicBezTo>
                  <a:cubicBezTo>
                    <a:pt x="7389" y="716"/>
                    <a:pt x="6821" y="716"/>
                    <a:pt x="6253" y="993"/>
                  </a:cubicBezTo>
                  <a:cubicBezTo>
                    <a:pt x="5116" y="1823"/>
                    <a:pt x="5116" y="716"/>
                    <a:pt x="4547" y="993"/>
                  </a:cubicBezTo>
                  <a:cubicBezTo>
                    <a:pt x="3411" y="1270"/>
                    <a:pt x="3411" y="993"/>
                    <a:pt x="2842" y="993"/>
                  </a:cubicBezTo>
                  <a:cubicBezTo>
                    <a:pt x="2274" y="1270"/>
                    <a:pt x="1705" y="1270"/>
                    <a:pt x="1705" y="993"/>
                  </a:cubicBezTo>
                  <a:cubicBezTo>
                    <a:pt x="1705" y="716"/>
                    <a:pt x="568" y="1270"/>
                    <a:pt x="0" y="1270"/>
                  </a:cubicBezTo>
                  <a:cubicBezTo>
                    <a:pt x="0" y="1546"/>
                    <a:pt x="1705" y="2100"/>
                    <a:pt x="2274" y="2100"/>
                  </a:cubicBezTo>
                  <a:cubicBezTo>
                    <a:pt x="2842" y="2654"/>
                    <a:pt x="2274" y="2931"/>
                    <a:pt x="2842" y="3208"/>
                  </a:cubicBezTo>
                  <a:cubicBezTo>
                    <a:pt x="2842" y="3762"/>
                    <a:pt x="4547" y="3762"/>
                    <a:pt x="5116" y="3485"/>
                  </a:cubicBezTo>
                  <a:cubicBezTo>
                    <a:pt x="6253" y="3208"/>
                    <a:pt x="6821" y="4039"/>
                    <a:pt x="6821" y="4316"/>
                  </a:cubicBezTo>
                  <a:cubicBezTo>
                    <a:pt x="7389" y="4870"/>
                    <a:pt x="8526" y="4870"/>
                    <a:pt x="7389" y="5423"/>
                  </a:cubicBezTo>
                  <a:cubicBezTo>
                    <a:pt x="6253" y="5700"/>
                    <a:pt x="5684" y="4870"/>
                    <a:pt x="5684" y="5700"/>
                  </a:cubicBezTo>
                  <a:cubicBezTo>
                    <a:pt x="5684" y="6254"/>
                    <a:pt x="7389" y="6254"/>
                    <a:pt x="7958" y="6531"/>
                  </a:cubicBezTo>
                  <a:cubicBezTo>
                    <a:pt x="9095" y="7085"/>
                    <a:pt x="9663" y="7639"/>
                    <a:pt x="10800" y="8193"/>
                  </a:cubicBezTo>
                  <a:cubicBezTo>
                    <a:pt x="11368" y="8746"/>
                    <a:pt x="12505" y="8746"/>
                    <a:pt x="13074" y="9300"/>
                  </a:cubicBezTo>
                  <a:cubicBezTo>
                    <a:pt x="13642" y="9854"/>
                    <a:pt x="13642" y="10131"/>
                    <a:pt x="14779" y="10408"/>
                  </a:cubicBezTo>
                  <a:cubicBezTo>
                    <a:pt x="15347" y="10685"/>
                    <a:pt x="14779" y="11239"/>
                    <a:pt x="15916" y="11516"/>
                  </a:cubicBezTo>
                  <a:cubicBezTo>
                    <a:pt x="16484" y="11793"/>
                    <a:pt x="15916" y="12623"/>
                    <a:pt x="15347" y="12900"/>
                  </a:cubicBezTo>
                  <a:cubicBezTo>
                    <a:pt x="14779" y="13177"/>
                    <a:pt x="15347" y="13731"/>
                    <a:pt x="15916" y="14008"/>
                  </a:cubicBezTo>
                  <a:cubicBezTo>
                    <a:pt x="15916" y="14562"/>
                    <a:pt x="15916" y="14839"/>
                    <a:pt x="15916" y="15393"/>
                  </a:cubicBezTo>
                  <a:cubicBezTo>
                    <a:pt x="14779" y="15946"/>
                    <a:pt x="14779" y="15946"/>
                    <a:pt x="13074" y="16223"/>
                  </a:cubicBezTo>
                  <a:cubicBezTo>
                    <a:pt x="11937" y="16223"/>
                    <a:pt x="13642" y="17054"/>
                    <a:pt x="11368" y="16777"/>
                  </a:cubicBezTo>
                  <a:cubicBezTo>
                    <a:pt x="10232" y="16777"/>
                    <a:pt x="11368" y="17331"/>
                    <a:pt x="11368" y="17608"/>
                  </a:cubicBezTo>
                  <a:cubicBezTo>
                    <a:pt x="11937" y="18162"/>
                    <a:pt x="10800" y="17885"/>
                    <a:pt x="10232" y="17885"/>
                  </a:cubicBezTo>
                  <a:cubicBezTo>
                    <a:pt x="9095" y="17885"/>
                    <a:pt x="8526" y="17885"/>
                    <a:pt x="7958" y="18162"/>
                  </a:cubicBezTo>
                  <a:cubicBezTo>
                    <a:pt x="6253" y="18716"/>
                    <a:pt x="7389" y="18716"/>
                    <a:pt x="8526" y="18993"/>
                  </a:cubicBezTo>
                  <a:cubicBezTo>
                    <a:pt x="9095" y="18993"/>
                    <a:pt x="7958" y="19823"/>
                    <a:pt x="7958" y="20100"/>
                  </a:cubicBezTo>
                  <a:cubicBezTo>
                    <a:pt x="7389" y="20100"/>
                    <a:pt x="7389" y="21208"/>
                    <a:pt x="7958" y="20931"/>
                  </a:cubicBezTo>
                  <a:cubicBezTo>
                    <a:pt x="9095" y="20654"/>
                    <a:pt x="9663" y="20377"/>
                    <a:pt x="10232" y="20377"/>
                  </a:cubicBezTo>
                  <a:cubicBezTo>
                    <a:pt x="12505" y="20100"/>
                    <a:pt x="11368" y="19823"/>
                    <a:pt x="10800" y="19270"/>
                  </a:cubicBezTo>
                  <a:cubicBezTo>
                    <a:pt x="11368" y="19270"/>
                    <a:pt x="11937" y="19823"/>
                    <a:pt x="12505" y="19546"/>
                  </a:cubicBezTo>
                  <a:cubicBezTo>
                    <a:pt x="13074" y="19270"/>
                    <a:pt x="11937" y="18993"/>
                    <a:pt x="11937" y="18993"/>
                  </a:cubicBezTo>
                  <a:cubicBezTo>
                    <a:pt x="11937" y="18716"/>
                    <a:pt x="13074" y="19270"/>
                    <a:pt x="13074" y="19270"/>
                  </a:cubicBezTo>
                  <a:cubicBezTo>
                    <a:pt x="12505" y="19270"/>
                    <a:pt x="13074" y="18162"/>
                    <a:pt x="13642" y="18162"/>
                  </a:cubicBezTo>
                  <a:cubicBezTo>
                    <a:pt x="13642" y="17885"/>
                    <a:pt x="14779" y="18439"/>
                    <a:pt x="14779" y="18439"/>
                  </a:cubicBezTo>
                  <a:cubicBezTo>
                    <a:pt x="15916" y="18439"/>
                    <a:pt x="16484" y="18162"/>
                    <a:pt x="17053" y="17885"/>
                  </a:cubicBezTo>
                  <a:cubicBezTo>
                    <a:pt x="17621" y="17608"/>
                    <a:pt x="20463" y="17054"/>
                    <a:pt x="20463" y="16500"/>
                  </a:cubicBezTo>
                  <a:cubicBezTo>
                    <a:pt x="20463" y="16223"/>
                    <a:pt x="19895" y="15946"/>
                    <a:pt x="20463" y="15393"/>
                  </a:cubicBezTo>
                  <a:cubicBezTo>
                    <a:pt x="20463" y="15116"/>
                    <a:pt x="21600" y="15393"/>
                    <a:pt x="21032" y="14839"/>
                  </a:cubicBezTo>
                  <a:cubicBezTo>
                    <a:pt x="20463" y="14562"/>
                    <a:pt x="21600" y="15116"/>
                    <a:pt x="21032" y="14839"/>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832" name="Shape 832"/>
            <p:cNvSpPr/>
            <p:nvPr/>
          </p:nvSpPr>
          <p:spPr>
            <a:xfrm>
              <a:off x="10620028" y="3858752"/>
              <a:ext cx="294556" cy="371558"/>
            </a:xfrm>
            <a:custGeom>
              <a:avLst/>
              <a:gdLst/>
              <a:ahLst/>
              <a:cxnLst>
                <a:cxn ang="0">
                  <a:pos x="wd2" y="hd2"/>
                </a:cxn>
                <a:cxn ang="5400000">
                  <a:pos x="wd2" y="hd2"/>
                </a:cxn>
                <a:cxn ang="10800000">
                  <a:pos x="wd2" y="hd2"/>
                </a:cxn>
                <a:cxn ang="16200000">
                  <a:pos x="wd2" y="hd2"/>
                </a:cxn>
              </a:cxnLst>
              <a:rect l="0" t="0" r="r" b="b"/>
              <a:pathLst>
                <a:path w="21600" h="21067" extrusionOk="0">
                  <a:moveTo>
                    <a:pt x="21600" y="18240"/>
                  </a:moveTo>
                  <a:cubicBezTo>
                    <a:pt x="21600" y="17760"/>
                    <a:pt x="21016" y="17760"/>
                    <a:pt x="20432" y="16800"/>
                  </a:cubicBezTo>
                  <a:cubicBezTo>
                    <a:pt x="20432" y="15840"/>
                    <a:pt x="19849" y="16320"/>
                    <a:pt x="19265" y="15360"/>
                  </a:cubicBezTo>
                  <a:cubicBezTo>
                    <a:pt x="18681" y="14400"/>
                    <a:pt x="18681" y="13920"/>
                    <a:pt x="17514" y="13440"/>
                  </a:cubicBezTo>
                  <a:cubicBezTo>
                    <a:pt x="16346" y="12480"/>
                    <a:pt x="15762" y="11520"/>
                    <a:pt x="15178" y="10560"/>
                  </a:cubicBezTo>
                  <a:cubicBezTo>
                    <a:pt x="14595" y="10080"/>
                    <a:pt x="13427" y="9120"/>
                    <a:pt x="12843" y="8640"/>
                  </a:cubicBezTo>
                  <a:cubicBezTo>
                    <a:pt x="11676" y="8160"/>
                    <a:pt x="11092" y="8640"/>
                    <a:pt x="11092" y="7200"/>
                  </a:cubicBezTo>
                  <a:cubicBezTo>
                    <a:pt x="11092" y="6720"/>
                    <a:pt x="12259" y="7680"/>
                    <a:pt x="12843" y="6720"/>
                  </a:cubicBezTo>
                  <a:cubicBezTo>
                    <a:pt x="14011" y="6240"/>
                    <a:pt x="12843" y="5760"/>
                    <a:pt x="12259" y="4800"/>
                  </a:cubicBezTo>
                  <a:cubicBezTo>
                    <a:pt x="11092" y="2400"/>
                    <a:pt x="9341" y="5280"/>
                    <a:pt x="8173" y="3840"/>
                  </a:cubicBezTo>
                  <a:cubicBezTo>
                    <a:pt x="7589" y="3360"/>
                    <a:pt x="8173" y="2400"/>
                    <a:pt x="7589" y="1920"/>
                  </a:cubicBezTo>
                  <a:cubicBezTo>
                    <a:pt x="7005" y="1440"/>
                    <a:pt x="5838" y="960"/>
                    <a:pt x="5254" y="0"/>
                  </a:cubicBezTo>
                  <a:cubicBezTo>
                    <a:pt x="5254" y="0"/>
                    <a:pt x="4086" y="0"/>
                    <a:pt x="4086" y="0"/>
                  </a:cubicBezTo>
                  <a:cubicBezTo>
                    <a:pt x="3503" y="480"/>
                    <a:pt x="4670" y="1440"/>
                    <a:pt x="4670" y="1920"/>
                  </a:cubicBezTo>
                  <a:cubicBezTo>
                    <a:pt x="4670" y="2400"/>
                    <a:pt x="5254" y="3360"/>
                    <a:pt x="4670" y="3360"/>
                  </a:cubicBezTo>
                  <a:cubicBezTo>
                    <a:pt x="3503" y="3360"/>
                    <a:pt x="3503" y="2400"/>
                    <a:pt x="2335" y="2400"/>
                  </a:cubicBezTo>
                  <a:cubicBezTo>
                    <a:pt x="1751" y="1920"/>
                    <a:pt x="0" y="4800"/>
                    <a:pt x="0" y="4800"/>
                  </a:cubicBezTo>
                  <a:cubicBezTo>
                    <a:pt x="584" y="6240"/>
                    <a:pt x="0" y="8160"/>
                    <a:pt x="2335" y="7200"/>
                  </a:cubicBezTo>
                  <a:cubicBezTo>
                    <a:pt x="3503" y="6720"/>
                    <a:pt x="2335" y="10560"/>
                    <a:pt x="2335" y="10560"/>
                  </a:cubicBezTo>
                  <a:cubicBezTo>
                    <a:pt x="3503" y="11040"/>
                    <a:pt x="2335" y="11520"/>
                    <a:pt x="1751" y="12480"/>
                  </a:cubicBezTo>
                  <a:cubicBezTo>
                    <a:pt x="1751" y="12960"/>
                    <a:pt x="3503" y="12000"/>
                    <a:pt x="4086" y="12000"/>
                  </a:cubicBezTo>
                  <a:cubicBezTo>
                    <a:pt x="4086" y="11520"/>
                    <a:pt x="5254" y="11040"/>
                    <a:pt x="5838" y="11040"/>
                  </a:cubicBezTo>
                  <a:cubicBezTo>
                    <a:pt x="7005" y="11520"/>
                    <a:pt x="7589" y="11520"/>
                    <a:pt x="8757" y="10560"/>
                  </a:cubicBezTo>
                  <a:cubicBezTo>
                    <a:pt x="9924" y="10080"/>
                    <a:pt x="14011" y="12000"/>
                    <a:pt x="13427" y="13440"/>
                  </a:cubicBezTo>
                  <a:cubicBezTo>
                    <a:pt x="12259" y="15360"/>
                    <a:pt x="14595" y="15840"/>
                    <a:pt x="15762" y="17280"/>
                  </a:cubicBezTo>
                  <a:cubicBezTo>
                    <a:pt x="15762" y="17760"/>
                    <a:pt x="15762" y="18240"/>
                    <a:pt x="15762" y="18720"/>
                  </a:cubicBezTo>
                  <a:cubicBezTo>
                    <a:pt x="15762" y="19200"/>
                    <a:pt x="15178" y="20160"/>
                    <a:pt x="14595" y="20640"/>
                  </a:cubicBezTo>
                  <a:cubicBezTo>
                    <a:pt x="15178" y="20640"/>
                    <a:pt x="16930" y="21600"/>
                    <a:pt x="16930" y="20640"/>
                  </a:cubicBezTo>
                  <a:cubicBezTo>
                    <a:pt x="16930" y="20160"/>
                    <a:pt x="18097" y="19680"/>
                    <a:pt x="18681" y="20160"/>
                  </a:cubicBezTo>
                  <a:cubicBezTo>
                    <a:pt x="19265" y="20640"/>
                    <a:pt x="19849" y="20640"/>
                    <a:pt x="20432" y="20160"/>
                  </a:cubicBezTo>
                  <a:cubicBezTo>
                    <a:pt x="21600" y="20160"/>
                    <a:pt x="21600" y="19200"/>
                    <a:pt x="21600" y="1824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833" name="Shape 833"/>
            <p:cNvSpPr/>
            <p:nvPr/>
          </p:nvSpPr>
          <p:spPr>
            <a:xfrm>
              <a:off x="11882788" y="4891984"/>
              <a:ext cx="360012" cy="323248"/>
            </a:xfrm>
            <a:custGeom>
              <a:avLst/>
              <a:gdLst/>
              <a:ahLst/>
              <a:cxnLst>
                <a:cxn ang="0">
                  <a:pos x="wd2" y="hd2"/>
                </a:cxn>
                <a:cxn ang="5400000">
                  <a:pos x="wd2" y="hd2"/>
                </a:cxn>
                <a:cxn ang="10800000">
                  <a:pos x="wd2" y="hd2"/>
                </a:cxn>
                <a:cxn ang="16200000">
                  <a:pos x="wd2" y="hd2"/>
                </a:cxn>
              </a:cxnLst>
              <a:rect l="0" t="0" r="r" b="b"/>
              <a:pathLst>
                <a:path w="21600" h="21600" extrusionOk="0">
                  <a:moveTo>
                    <a:pt x="21600" y="16484"/>
                  </a:moveTo>
                  <a:cubicBezTo>
                    <a:pt x="21600" y="15916"/>
                    <a:pt x="21120" y="15347"/>
                    <a:pt x="21600" y="14779"/>
                  </a:cubicBezTo>
                  <a:cubicBezTo>
                    <a:pt x="21600" y="14211"/>
                    <a:pt x="21600" y="14211"/>
                    <a:pt x="21600" y="13642"/>
                  </a:cubicBezTo>
                  <a:cubicBezTo>
                    <a:pt x="21600" y="11937"/>
                    <a:pt x="21600" y="10232"/>
                    <a:pt x="21600" y="8526"/>
                  </a:cubicBezTo>
                  <a:cubicBezTo>
                    <a:pt x="21600" y="6821"/>
                    <a:pt x="21600" y="5116"/>
                    <a:pt x="21600" y="3411"/>
                  </a:cubicBezTo>
                  <a:cubicBezTo>
                    <a:pt x="21600" y="3411"/>
                    <a:pt x="17280" y="1705"/>
                    <a:pt x="16800" y="1705"/>
                  </a:cubicBezTo>
                  <a:cubicBezTo>
                    <a:pt x="15840" y="1137"/>
                    <a:pt x="15360" y="568"/>
                    <a:pt x="14400" y="0"/>
                  </a:cubicBezTo>
                  <a:cubicBezTo>
                    <a:pt x="12960" y="0"/>
                    <a:pt x="12960" y="1137"/>
                    <a:pt x="12480" y="1705"/>
                  </a:cubicBezTo>
                  <a:cubicBezTo>
                    <a:pt x="12480" y="2274"/>
                    <a:pt x="11040" y="2274"/>
                    <a:pt x="10560" y="2842"/>
                  </a:cubicBezTo>
                  <a:cubicBezTo>
                    <a:pt x="10080" y="3979"/>
                    <a:pt x="9600" y="5116"/>
                    <a:pt x="8640" y="5684"/>
                  </a:cubicBezTo>
                  <a:cubicBezTo>
                    <a:pt x="7680" y="6253"/>
                    <a:pt x="6720" y="5684"/>
                    <a:pt x="6720" y="4547"/>
                  </a:cubicBezTo>
                  <a:cubicBezTo>
                    <a:pt x="6240" y="3411"/>
                    <a:pt x="5760" y="3411"/>
                    <a:pt x="5280" y="2842"/>
                  </a:cubicBezTo>
                  <a:cubicBezTo>
                    <a:pt x="5280" y="1705"/>
                    <a:pt x="4800" y="2842"/>
                    <a:pt x="4320" y="3411"/>
                  </a:cubicBezTo>
                  <a:cubicBezTo>
                    <a:pt x="3840" y="3411"/>
                    <a:pt x="3360" y="2842"/>
                    <a:pt x="3360" y="2842"/>
                  </a:cubicBezTo>
                  <a:cubicBezTo>
                    <a:pt x="2880" y="2842"/>
                    <a:pt x="2400" y="3411"/>
                    <a:pt x="1920" y="3411"/>
                  </a:cubicBezTo>
                  <a:cubicBezTo>
                    <a:pt x="1920" y="3979"/>
                    <a:pt x="0" y="3411"/>
                    <a:pt x="0" y="3979"/>
                  </a:cubicBezTo>
                  <a:cubicBezTo>
                    <a:pt x="0" y="4547"/>
                    <a:pt x="960" y="4547"/>
                    <a:pt x="1440" y="4547"/>
                  </a:cubicBezTo>
                  <a:cubicBezTo>
                    <a:pt x="1920" y="5116"/>
                    <a:pt x="1920" y="5684"/>
                    <a:pt x="1920" y="6253"/>
                  </a:cubicBezTo>
                  <a:cubicBezTo>
                    <a:pt x="1920" y="7389"/>
                    <a:pt x="3360" y="7389"/>
                    <a:pt x="3360" y="7958"/>
                  </a:cubicBezTo>
                  <a:cubicBezTo>
                    <a:pt x="3360" y="6821"/>
                    <a:pt x="3360" y="5116"/>
                    <a:pt x="4320" y="4547"/>
                  </a:cubicBezTo>
                  <a:cubicBezTo>
                    <a:pt x="3360" y="5116"/>
                    <a:pt x="3840" y="6253"/>
                    <a:pt x="4800" y="6821"/>
                  </a:cubicBezTo>
                  <a:cubicBezTo>
                    <a:pt x="5760" y="7389"/>
                    <a:pt x="6240" y="7389"/>
                    <a:pt x="7200" y="6821"/>
                  </a:cubicBezTo>
                  <a:cubicBezTo>
                    <a:pt x="5760" y="7389"/>
                    <a:pt x="8160" y="8526"/>
                    <a:pt x="8640" y="8526"/>
                  </a:cubicBezTo>
                  <a:cubicBezTo>
                    <a:pt x="10080" y="9095"/>
                    <a:pt x="11520" y="10232"/>
                    <a:pt x="12960" y="10800"/>
                  </a:cubicBezTo>
                  <a:cubicBezTo>
                    <a:pt x="13920" y="11368"/>
                    <a:pt x="14880" y="11937"/>
                    <a:pt x="15360" y="12505"/>
                  </a:cubicBezTo>
                  <a:cubicBezTo>
                    <a:pt x="15360" y="13642"/>
                    <a:pt x="15840" y="14211"/>
                    <a:pt x="16320" y="14779"/>
                  </a:cubicBezTo>
                  <a:cubicBezTo>
                    <a:pt x="16320" y="14779"/>
                    <a:pt x="17280" y="15347"/>
                    <a:pt x="17280" y="15347"/>
                  </a:cubicBezTo>
                  <a:cubicBezTo>
                    <a:pt x="17280" y="15347"/>
                    <a:pt x="16320" y="15916"/>
                    <a:pt x="16320" y="15916"/>
                  </a:cubicBezTo>
                  <a:cubicBezTo>
                    <a:pt x="16320" y="15916"/>
                    <a:pt x="17280" y="15916"/>
                    <a:pt x="17280" y="16484"/>
                  </a:cubicBezTo>
                  <a:cubicBezTo>
                    <a:pt x="17280" y="15916"/>
                    <a:pt x="16800" y="16484"/>
                    <a:pt x="16800" y="17053"/>
                  </a:cubicBezTo>
                  <a:cubicBezTo>
                    <a:pt x="16320" y="17621"/>
                    <a:pt x="15840" y="17053"/>
                    <a:pt x="15360" y="17621"/>
                  </a:cubicBezTo>
                  <a:cubicBezTo>
                    <a:pt x="14880" y="17621"/>
                    <a:pt x="13440" y="19326"/>
                    <a:pt x="13920" y="19326"/>
                  </a:cubicBezTo>
                  <a:cubicBezTo>
                    <a:pt x="14400" y="19895"/>
                    <a:pt x="15360" y="19895"/>
                    <a:pt x="16320" y="19895"/>
                  </a:cubicBezTo>
                  <a:cubicBezTo>
                    <a:pt x="16320" y="19326"/>
                    <a:pt x="16800" y="17053"/>
                    <a:pt x="17280" y="17621"/>
                  </a:cubicBezTo>
                  <a:cubicBezTo>
                    <a:pt x="17280" y="18189"/>
                    <a:pt x="15840" y="18758"/>
                    <a:pt x="17280" y="18758"/>
                  </a:cubicBezTo>
                  <a:cubicBezTo>
                    <a:pt x="18240" y="19326"/>
                    <a:pt x="18720" y="19326"/>
                    <a:pt x="19200" y="18189"/>
                  </a:cubicBezTo>
                  <a:cubicBezTo>
                    <a:pt x="18720" y="19326"/>
                    <a:pt x="21120" y="21032"/>
                    <a:pt x="21600" y="21600"/>
                  </a:cubicBezTo>
                  <a:cubicBezTo>
                    <a:pt x="21600" y="19895"/>
                    <a:pt x="21600" y="18189"/>
                    <a:pt x="21600" y="16484"/>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834" name="Shape 834"/>
            <p:cNvSpPr/>
            <p:nvPr/>
          </p:nvSpPr>
          <p:spPr>
            <a:xfrm>
              <a:off x="12239083" y="4943938"/>
              <a:ext cx="398940" cy="341647"/>
            </a:xfrm>
            <a:custGeom>
              <a:avLst/>
              <a:gdLst/>
              <a:ahLst/>
              <a:cxnLst>
                <a:cxn ang="0">
                  <a:pos x="wd2" y="hd2"/>
                </a:cxn>
                <a:cxn ang="5400000">
                  <a:pos x="wd2" y="hd2"/>
                </a:cxn>
                <a:cxn ang="10800000">
                  <a:pos x="wd2" y="hd2"/>
                </a:cxn>
                <a:cxn ang="16200000">
                  <a:pos x="wd2" y="hd2"/>
                </a:cxn>
              </a:cxnLst>
              <a:rect l="0" t="0" r="r" b="b"/>
              <a:pathLst>
                <a:path w="21063" h="21307" extrusionOk="0">
                  <a:moveTo>
                    <a:pt x="20940" y="20546"/>
                  </a:moveTo>
                  <a:cubicBezTo>
                    <a:pt x="20093" y="20020"/>
                    <a:pt x="19246" y="20020"/>
                    <a:pt x="18823" y="19493"/>
                  </a:cubicBezTo>
                  <a:cubicBezTo>
                    <a:pt x="18399" y="18966"/>
                    <a:pt x="19246" y="18439"/>
                    <a:pt x="19670" y="18966"/>
                  </a:cubicBezTo>
                  <a:cubicBezTo>
                    <a:pt x="18823" y="18439"/>
                    <a:pt x="17552" y="18966"/>
                    <a:pt x="17552" y="17912"/>
                  </a:cubicBezTo>
                  <a:cubicBezTo>
                    <a:pt x="17552" y="16859"/>
                    <a:pt x="16282" y="16859"/>
                    <a:pt x="15858" y="15805"/>
                  </a:cubicBezTo>
                  <a:cubicBezTo>
                    <a:pt x="15435" y="15278"/>
                    <a:pt x="15858" y="15278"/>
                    <a:pt x="15435" y="14751"/>
                  </a:cubicBezTo>
                  <a:cubicBezTo>
                    <a:pt x="15011" y="14224"/>
                    <a:pt x="14588" y="14224"/>
                    <a:pt x="14164" y="13698"/>
                  </a:cubicBezTo>
                  <a:cubicBezTo>
                    <a:pt x="14164" y="13698"/>
                    <a:pt x="12470" y="11063"/>
                    <a:pt x="12046" y="11063"/>
                  </a:cubicBezTo>
                  <a:cubicBezTo>
                    <a:pt x="12470" y="10537"/>
                    <a:pt x="13740" y="11063"/>
                    <a:pt x="14164" y="11063"/>
                  </a:cubicBezTo>
                  <a:cubicBezTo>
                    <a:pt x="15011" y="11063"/>
                    <a:pt x="14588" y="10537"/>
                    <a:pt x="14164" y="9483"/>
                  </a:cubicBezTo>
                  <a:cubicBezTo>
                    <a:pt x="14164" y="8956"/>
                    <a:pt x="13317" y="8956"/>
                    <a:pt x="12893" y="8956"/>
                  </a:cubicBezTo>
                  <a:cubicBezTo>
                    <a:pt x="11623" y="7902"/>
                    <a:pt x="10776" y="7376"/>
                    <a:pt x="10352" y="6322"/>
                  </a:cubicBezTo>
                  <a:cubicBezTo>
                    <a:pt x="9929" y="5268"/>
                    <a:pt x="8658" y="4215"/>
                    <a:pt x="7811" y="3688"/>
                  </a:cubicBezTo>
                  <a:cubicBezTo>
                    <a:pt x="7388" y="3161"/>
                    <a:pt x="6964" y="3161"/>
                    <a:pt x="6540" y="3161"/>
                  </a:cubicBezTo>
                  <a:cubicBezTo>
                    <a:pt x="6117" y="3161"/>
                    <a:pt x="5693" y="2107"/>
                    <a:pt x="5270" y="2107"/>
                  </a:cubicBezTo>
                  <a:cubicBezTo>
                    <a:pt x="4846" y="1580"/>
                    <a:pt x="3999" y="1580"/>
                    <a:pt x="3152" y="1054"/>
                  </a:cubicBezTo>
                  <a:cubicBezTo>
                    <a:pt x="2305" y="1054"/>
                    <a:pt x="1458" y="0"/>
                    <a:pt x="188" y="0"/>
                  </a:cubicBezTo>
                  <a:cubicBezTo>
                    <a:pt x="188" y="1580"/>
                    <a:pt x="188" y="3688"/>
                    <a:pt x="188" y="5268"/>
                  </a:cubicBezTo>
                  <a:cubicBezTo>
                    <a:pt x="188" y="6849"/>
                    <a:pt x="611" y="8956"/>
                    <a:pt x="188" y="10537"/>
                  </a:cubicBezTo>
                  <a:cubicBezTo>
                    <a:pt x="-236" y="11063"/>
                    <a:pt x="188" y="12117"/>
                    <a:pt x="188" y="13171"/>
                  </a:cubicBezTo>
                  <a:cubicBezTo>
                    <a:pt x="188" y="14224"/>
                    <a:pt x="188" y="14751"/>
                    <a:pt x="188" y="15805"/>
                  </a:cubicBezTo>
                  <a:cubicBezTo>
                    <a:pt x="188" y="17385"/>
                    <a:pt x="611" y="17385"/>
                    <a:pt x="1458" y="17385"/>
                  </a:cubicBezTo>
                  <a:cubicBezTo>
                    <a:pt x="2729" y="17385"/>
                    <a:pt x="3999" y="17385"/>
                    <a:pt x="5270" y="16332"/>
                  </a:cubicBezTo>
                  <a:cubicBezTo>
                    <a:pt x="5693" y="16332"/>
                    <a:pt x="3576" y="14751"/>
                    <a:pt x="3576" y="14751"/>
                  </a:cubicBezTo>
                  <a:cubicBezTo>
                    <a:pt x="3999" y="14751"/>
                    <a:pt x="5693" y="16332"/>
                    <a:pt x="5693" y="15805"/>
                  </a:cubicBezTo>
                  <a:cubicBezTo>
                    <a:pt x="5693" y="15278"/>
                    <a:pt x="5270" y="14751"/>
                    <a:pt x="5270" y="13698"/>
                  </a:cubicBezTo>
                  <a:cubicBezTo>
                    <a:pt x="5270" y="13698"/>
                    <a:pt x="6540" y="14751"/>
                    <a:pt x="6117" y="14224"/>
                  </a:cubicBezTo>
                  <a:cubicBezTo>
                    <a:pt x="6117" y="13171"/>
                    <a:pt x="6964" y="13171"/>
                    <a:pt x="7388" y="13171"/>
                  </a:cubicBezTo>
                  <a:cubicBezTo>
                    <a:pt x="7811" y="13171"/>
                    <a:pt x="10776" y="14751"/>
                    <a:pt x="10776" y="14224"/>
                  </a:cubicBezTo>
                  <a:cubicBezTo>
                    <a:pt x="10776" y="15278"/>
                    <a:pt x="12470" y="16332"/>
                    <a:pt x="12893" y="17385"/>
                  </a:cubicBezTo>
                  <a:cubicBezTo>
                    <a:pt x="13317" y="18439"/>
                    <a:pt x="14164" y="20020"/>
                    <a:pt x="15011" y="20020"/>
                  </a:cubicBezTo>
                  <a:cubicBezTo>
                    <a:pt x="16282" y="20020"/>
                    <a:pt x="17552" y="20546"/>
                    <a:pt x="18823" y="21073"/>
                  </a:cubicBezTo>
                  <a:cubicBezTo>
                    <a:pt x="19246" y="21073"/>
                    <a:pt x="20093" y="21600"/>
                    <a:pt x="20093" y="21073"/>
                  </a:cubicBezTo>
                  <a:cubicBezTo>
                    <a:pt x="20093" y="20546"/>
                    <a:pt x="21364" y="20546"/>
                    <a:pt x="20940" y="20546"/>
                  </a:cubicBezTo>
                  <a:cubicBezTo>
                    <a:pt x="20517" y="20020"/>
                    <a:pt x="21364" y="20546"/>
                    <a:pt x="20940" y="20546"/>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835" name="Shape 835"/>
            <p:cNvSpPr/>
            <p:nvPr/>
          </p:nvSpPr>
          <p:spPr>
            <a:xfrm>
              <a:off x="10963674" y="4644165"/>
              <a:ext cx="398454" cy="356046"/>
            </a:xfrm>
            <a:custGeom>
              <a:avLst/>
              <a:gdLst/>
              <a:ahLst/>
              <a:cxnLst>
                <a:cxn ang="0">
                  <a:pos x="wd2" y="hd2"/>
                </a:cxn>
                <a:cxn ang="5400000">
                  <a:pos x="wd2" y="hd2"/>
                </a:cxn>
                <a:cxn ang="10800000">
                  <a:pos x="wd2" y="hd2"/>
                </a:cxn>
                <a:cxn ang="16200000">
                  <a:pos x="wd2" y="hd2"/>
                </a:cxn>
              </a:cxnLst>
              <a:rect l="0" t="0" r="r" b="b"/>
              <a:pathLst>
                <a:path w="21038" h="20186" extrusionOk="0">
                  <a:moveTo>
                    <a:pt x="13976" y="1560"/>
                  </a:moveTo>
                  <a:cubicBezTo>
                    <a:pt x="13553" y="3000"/>
                    <a:pt x="13129" y="3960"/>
                    <a:pt x="12282" y="5400"/>
                  </a:cubicBezTo>
                  <a:cubicBezTo>
                    <a:pt x="11859" y="7320"/>
                    <a:pt x="9741" y="7320"/>
                    <a:pt x="8471" y="6840"/>
                  </a:cubicBezTo>
                  <a:cubicBezTo>
                    <a:pt x="7624" y="6360"/>
                    <a:pt x="6776" y="7320"/>
                    <a:pt x="6353" y="7800"/>
                  </a:cubicBezTo>
                  <a:cubicBezTo>
                    <a:pt x="5929" y="8280"/>
                    <a:pt x="4659" y="7800"/>
                    <a:pt x="4235" y="8280"/>
                  </a:cubicBezTo>
                  <a:cubicBezTo>
                    <a:pt x="3388" y="8760"/>
                    <a:pt x="3388" y="8760"/>
                    <a:pt x="2965" y="7800"/>
                  </a:cubicBezTo>
                  <a:cubicBezTo>
                    <a:pt x="2118" y="7320"/>
                    <a:pt x="1694" y="6840"/>
                    <a:pt x="1271" y="5880"/>
                  </a:cubicBezTo>
                  <a:cubicBezTo>
                    <a:pt x="847" y="5400"/>
                    <a:pt x="0" y="8280"/>
                    <a:pt x="0" y="8760"/>
                  </a:cubicBezTo>
                  <a:cubicBezTo>
                    <a:pt x="0" y="10200"/>
                    <a:pt x="1271" y="11640"/>
                    <a:pt x="1694" y="13080"/>
                  </a:cubicBezTo>
                  <a:cubicBezTo>
                    <a:pt x="2541" y="14520"/>
                    <a:pt x="2118" y="15960"/>
                    <a:pt x="3388" y="16920"/>
                  </a:cubicBezTo>
                  <a:cubicBezTo>
                    <a:pt x="4235" y="17400"/>
                    <a:pt x="5082" y="17880"/>
                    <a:pt x="5506" y="17880"/>
                  </a:cubicBezTo>
                  <a:cubicBezTo>
                    <a:pt x="6776" y="17400"/>
                    <a:pt x="5506" y="18360"/>
                    <a:pt x="5929" y="18840"/>
                  </a:cubicBezTo>
                  <a:cubicBezTo>
                    <a:pt x="6353" y="18840"/>
                    <a:pt x="7624" y="18840"/>
                    <a:pt x="8047" y="18840"/>
                  </a:cubicBezTo>
                  <a:cubicBezTo>
                    <a:pt x="8471" y="18360"/>
                    <a:pt x="8471" y="17400"/>
                    <a:pt x="8894" y="17880"/>
                  </a:cubicBezTo>
                  <a:cubicBezTo>
                    <a:pt x="9318" y="18360"/>
                    <a:pt x="10165" y="18840"/>
                    <a:pt x="10588" y="18360"/>
                  </a:cubicBezTo>
                  <a:cubicBezTo>
                    <a:pt x="11012" y="18360"/>
                    <a:pt x="11859" y="17880"/>
                    <a:pt x="11859" y="18360"/>
                  </a:cubicBezTo>
                  <a:cubicBezTo>
                    <a:pt x="12282" y="19800"/>
                    <a:pt x="11435" y="20760"/>
                    <a:pt x="13129" y="19800"/>
                  </a:cubicBezTo>
                  <a:cubicBezTo>
                    <a:pt x="13553" y="19800"/>
                    <a:pt x="13976" y="19320"/>
                    <a:pt x="14400" y="19320"/>
                  </a:cubicBezTo>
                  <a:cubicBezTo>
                    <a:pt x="14824" y="19320"/>
                    <a:pt x="15247" y="19800"/>
                    <a:pt x="15247" y="19800"/>
                  </a:cubicBezTo>
                  <a:cubicBezTo>
                    <a:pt x="15671" y="18840"/>
                    <a:pt x="14824" y="17880"/>
                    <a:pt x="15671" y="16920"/>
                  </a:cubicBezTo>
                  <a:cubicBezTo>
                    <a:pt x="16094" y="16440"/>
                    <a:pt x="15671" y="15960"/>
                    <a:pt x="15671" y="15000"/>
                  </a:cubicBezTo>
                  <a:cubicBezTo>
                    <a:pt x="15671" y="14520"/>
                    <a:pt x="16094" y="14040"/>
                    <a:pt x="16518" y="13560"/>
                  </a:cubicBezTo>
                  <a:cubicBezTo>
                    <a:pt x="17365" y="12600"/>
                    <a:pt x="18212" y="12120"/>
                    <a:pt x="17788" y="10680"/>
                  </a:cubicBezTo>
                  <a:cubicBezTo>
                    <a:pt x="17788" y="9720"/>
                    <a:pt x="19059" y="7800"/>
                    <a:pt x="19906" y="8280"/>
                  </a:cubicBezTo>
                  <a:cubicBezTo>
                    <a:pt x="20329" y="8760"/>
                    <a:pt x="21600" y="8280"/>
                    <a:pt x="20753" y="7800"/>
                  </a:cubicBezTo>
                  <a:cubicBezTo>
                    <a:pt x="20329" y="6840"/>
                    <a:pt x="19059" y="6360"/>
                    <a:pt x="19059" y="5400"/>
                  </a:cubicBezTo>
                  <a:cubicBezTo>
                    <a:pt x="19059" y="4440"/>
                    <a:pt x="18212" y="3480"/>
                    <a:pt x="17788" y="2520"/>
                  </a:cubicBezTo>
                  <a:cubicBezTo>
                    <a:pt x="17365" y="1080"/>
                    <a:pt x="18635" y="2520"/>
                    <a:pt x="18635" y="2040"/>
                  </a:cubicBezTo>
                  <a:cubicBezTo>
                    <a:pt x="19059" y="1560"/>
                    <a:pt x="17365" y="1080"/>
                    <a:pt x="18635" y="600"/>
                  </a:cubicBezTo>
                  <a:cubicBezTo>
                    <a:pt x="16941" y="120"/>
                    <a:pt x="14400" y="-840"/>
                    <a:pt x="13976" y="1560"/>
                  </a:cubicBezTo>
                  <a:cubicBezTo>
                    <a:pt x="13553" y="2520"/>
                    <a:pt x="14400" y="600"/>
                    <a:pt x="13976" y="156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836" name="Shape 836"/>
            <p:cNvSpPr/>
            <p:nvPr/>
          </p:nvSpPr>
          <p:spPr>
            <a:xfrm>
              <a:off x="10988219" y="4535493"/>
              <a:ext cx="385048" cy="264138"/>
            </a:xfrm>
            <a:custGeom>
              <a:avLst/>
              <a:gdLst/>
              <a:ahLst/>
              <a:cxnLst>
                <a:cxn ang="0">
                  <a:pos x="wd2" y="hd2"/>
                </a:cxn>
                <a:cxn ang="5400000">
                  <a:pos x="wd2" y="hd2"/>
                </a:cxn>
                <a:cxn ang="10800000">
                  <a:pos x="wd2" y="hd2"/>
                </a:cxn>
                <a:cxn ang="16200000">
                  <a:pos x="wd2" y="hd2"/>
                </a:cxn>
              </a:cxnLst>
              <a:rect l="0" t="0" r="r" b="b"/>
              <a:pathLst>
                <a:path w="21177" h="21029" extrusionOk="0">
                  <a:moveTo>
                    <a:pt x="19837" y="6179"/>
                  </a:moveTo>
                  <a:cubicBezTo>
                    <a:pt x="21159" y="6179"/>
                    <a:pt x="21600" y="5504"/>
                    <a:pt x="20718" y="4829"/>
                  </a:cubicBezTo>
                  <a:cubicBezTo>
                    <a:pt x="19837" y="4154"/>
                    <a:pt x="19837" y="3479"/>
                    <a:pt x="18955" y="4154"/>
                  </a:cubicBezTo>
                  <a:cubicBezTo>
                    <a:pt x="18514" y="4829"/>
                    <a:pt x="18955" y="4154"/>
                    <a:pt x="18514" y="3479"/>
                  </a:cubicBezTo>
                  <a:cubicBezTo>
                    <a:pt x="18514" y="3479"/>
                    <a:pt x="18073" y="3479"/>
                    <a:pt x="18073" y="3479"/>
                  </a:cubicBezTo>
                  <a:cubicBezTo>
                    <a:pt x="18073" y="3479"/>
                    <a:pt x="18073" y="2129"/>
                    <a:pt x="18073" y="2129"/>
                  </a:cubicBezTo>
                  <a:cubicBezTo>
                    <a:pt x="17633" y="1454"/>
                    <a:pt x="17192" y="779"/>
                    <a:pt x="17192" y="779"/>
                  </a:cubicBezTo>
                  <a:cubicBezTo>
                    <a:pt x="16310" y="-571"/>
                    <a:pt x="16751" y="104"/>
                    <a:pt x="16310" y="779"/>
                  </a:cubicBezTo>
                  <a:cubicBezTo>
                    <a:pt x="15869" y="1454"/>
                    <a:pt x="15869" y="104"/>
                    <a:pt x="15869" y="104"/>
                  </a:cubicBezTo>
                  <a:cubicBezTo>
                    <a:pt x="15429" y="104"/>
                    <a:pt x="14106" y="2804"/>
                    <a:pt x="14106" y="3479"/>
                  </a:cubicBezTo>
                  <a:cubicBezTo>
                    <a:pt x="13665" y="3479"/>
                    <a:pt x="13224" y="4154"/>
                    <a:pt x="13224" y="4829"/>
                  </a:cubicBezTo>
                  <a:cubicBezTo>
                    <a:pt x="12784" y="4829"/>
                    <a:pt x="12784" y="5504"/>
                    <a:pt x="12784" y="5504"/>
                  </a:cubicBezTo>
                  <a:cubicBezTo>
                    <a:pt x="12784" y="6179"/>
                    <a:pt x="12784" y="6179"/>
                    <a:pt x="12784" y="6179"/>
                  </a:cubicBezTo>
                  <a:cubicBezTo>
                    <a:pt x="12784" y="6854"/>
                    <a:pt x="11461" y="6854"/>
                    <a:pt x="11020" y="7529"/>
                  </a:cubicBezTo>
                  <a:cubicBezTo>
                    <a:pt x="9698" y="7529"/>
                    <a:pt x="10139" y="8879"/>
                    <a:pt x="11020" y="9554"/>
                  </a:cubicBezTo>
                  <a:cubicBezTo>
                    <a:pt x="11902" y="10904"/>
                    <a:pt x="11461" y="9554"/>
                    <a:pt x="11902" y="8879"/>
                  </a:cubicBezTo>
                  <a:cubicBezTo>
                    <a:pt x="11902" y="8204"/>
                    <a:pt x="12784" y="8204"/>
                    <a:pt x="12784" y="8204"/>
                  </a:cubicBezTo>
                  <a:cubicBezTo>
                    <a:pt x="12784" y="8204"/>
                    <a:pt x="12343" y="7529"/>
                    <a:pt x="12343" y="6854"/>
                  </a:cubicBezTo>
                  <a:cubicBezTo>
                    <a:pt x="12343" y="7529"/>
                    <a:pt x="12784" y="8204"/>
                    <a:pt x="12784" y="8204"/>
                  </a:cubicBezTo>
                  <a:cubicBezTo>
                    <a:pt x="12784" y="8204"/>
                    <a:pt x="11902" y="8204"/>
                    <a:pt x="11461" y="8879"/>
                  </a:cubicBezTo>
                  <a:cubicBezTo>
                    <a:pt x="11461" y="10904"/>
                    <a:pt x="10580" y="8879"/>
                    <a:pt x="10139" y="8204"/>
                  </a:cubicBezTo>
                  <a:cubicBezTo>
                    <a:pt x="8816" y="10229"/>
                    <a:pt x="7935" y="12254"/>
                    <a:pt x="6171" y="12929"/>
                  </a:cubicBezTo>
                  <a:cubicBezTo>
                    <a:pt x="5290" y="13604"/>
                    <a:pt x="4408" y="13604"/>
                    <a:pt x="3967" y="14954"/>
                  </a:cubicBezTo>
                  <a:cubicBezTo>
                    <a:pt x="3527" y="15629"/>
                    <a:pt x="3527" y="16304"/>
                    <a:pt x="3086" y="16979"/>
                  </a:cubicBezTo>
                  <a:cubicBezTo>
                    <a:pt x="3086" y="17654"/>
                    <a:pt x="3967" y="18329"/>
                    <a:pt x="3967" y="18329"/>
                  </a:cubicBezTo>
                  <a:cubicBezTo>
                    <a:pt x="3527" y="19004"/>
                    <a:pt x="441" y="16979"/>
                    <a:pt x="0" y="16979"/>
                  </a:cubicBezTo>
                  <a:cubicBezTo>
                    <a:pt x="441" y="18329"/>
                    <a:pt x="1322" y="20354"/>
                    <a:pt x="2204" y="21029"/>
                  </a:cubicBezTo>
                  <a:cubicBezTo>
                    <a:pt x="2645" y="21029"/>
                    <a:pt x="3086" y="20354"/>
                    <a:pt x="3086" y="20354"/>
                  </a:cubicBezTo>
                  <a:cubicBezTo>
                    <a:pt x="3967" y="19679"/>
                    <a:pt x="5290" y="20354"/>
                    <a:pt x="5290" y="19679"/>
                  </a:cubicBezTo>
                  <a:cubicBezTo>
                    <a:pt x="6612" y="17654"/>
                    <a:pt x="7494" y="18329"/>
                    <a:pt x="8816" y="19004"/>
                  </a:cubicBezTo>
                  <a:cubicBezTo>
                    <a:pt x="10139" y="19004"/>
                    <a:pt x="11461" y="17654"/>
                    <a:pt x="11902" y="15629"/>
                  </a:cubicBezTo>
                  <a:cubicBezTo>
                    <a:pt x="12343" y="14279"/>
                    <a:pt x="12784" y="12929"/>
                    <a:pt x="13224" y="11579"/>
                  </a:cubicBezTo>
                  <a:cubicBezTo>
                    <a:pt x="13224" y="9554"/>
                    <a:pt x="13665" y="8879"/>
                    <a:pt x="14988" y="8879"/>
                  </a:cubicBezTo>
                  <a:cubicBezTo>
                    <a:pt x="16310" y="8879"/>
                    <a:pt x="17633" y="9554"/>
                    <a:pt x="18955" y="8879"/>
                  </a:cubicBezTo>
                  <a:cubicBezTo>
                    <a:pt x="20718" y="8204"/>
                    <a:pt x="17633" y="6179"/>
                    <a:pt x="19837" y="6179"/>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837" name="Shape 837"/>
            <p:cNvSpPr/>
            <p:nvPr/>
          </p:nvSpPr>
          <p:spPr>
            <a:xfrm>
              <a:off x="10200776" y="3593545"/>
              <a:ext cx="117952" cy="72709"/>
            </a:xfrm>
            <a:custGeom>
              <a:avLst/>
              <a:gdLst/>
              <a:ahLst/>
              <a:cxnLst>
                <a:cxn ang="0">
                  <a:pos x="wd2" y="hd2"/>
                </a:cxn>
                <a:cxn ang="5400000">
                  <a:pos x="wd2" y="hd2"/>
                </a:cxn>
                <a:cxn ang="10800000">
                  <a:pos x="wd2" y="hd2"/>
                </a:cxn>
                <a:cxn ang="16200000">
                  <a:pos x="wd2" y="hd2"/>
                </a:cxn>
              </a:cxnLst>
              <a:rect l="0" t="0" r="r" b="b"/>
              <a:pathLst>
                <a:path w="18683" h="18763" extrusionOk="0">
                  <a:moveTo>
                    <a:pt x="693" y="15709"/>
                  </a:moveTo>
                  <a:cubicBezTo>
                    <a:pt x="1964" y="17869"/>
                    <a:pt x="5776" y="20029"/>
                    <a:pt x="7046" y="17869"/>
                  </a:cubicBezTo>
                  <a:cubicBezTo>
                    <a:pt x="9587" y="15709"/>
                    <a:pt x="10858" y="20029"/>
                    <a:pt x="13399" y="17869"/>
                  </a:cubicBezTo>
                  <a:cubicBezTo>
                    <a:pt x="14670" y="17869"/>
                    <a:pt x="19752" y="17869"/>
                    <a:pt x="18481" y="15709"/>
                  </a:cubicBezTo>
                  <a:cubicBezTo>
                    <a:pt x="17211" y="11389"/>
                    <a:pt x="15940" y="9229"/>
                    <a:pt x="17211" y="4909"/>
                  </a:cubicBezTo>
                  <a:cubicBezTo>
                    <a:pt x="14670" y="2749"/>
                    <a:pt x="12128" y="7069"/>
                    <a:pt x="10858" y="4909"/>
                  </a:cubicBezTo>
                  <a:cubicBezTo>
                    <a:pt x="9587" y="2749"/>
                    <a:pt x="7046" y="-1571"/>
                    <a:pt x="5776" y="589"/>
                  </a:cubicBezTo>
                  <a:cubicBezTo>
                    <a:pt x="3234" y="4909"/>
                    <a:pt x="-1848" y="11389"/>
                    <a:pt x="693" y="15709"/>
                  </a:cubicBezTo>
                  <a:cubicBezTo>
                    <a:pt x="1964" y="17869"/>
                    <a:pt x="-577" y="13549"/>
                    <a:pt x="693" y="15709"/>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838" name="Shape 838"/>
            <p:cNvSpPr/>
            <p:nvPr/>
          </p:nvSpPr>
          <p:spPr>
            <a:xfrm>
              <a:off x="9875463" y="3492215"/>
              <a:ext cx="297281" cy="190049"/>
            </a:xfrm>
            <a:custGeom>
              <a:avLst/>
              <a:gdLst/>
              <a:ahLst/>
              <a:cxnLst>
                <a:cxn ang="0">
                  <a:pos x="wd2" y="hd2"/>
                </a:cxn>
                <a:cxn ang="5400000">
                  <a:pos x="wd2" y="hd2"/>
                </a:cxn>
                <a:cxn ang="10800000">
                  <a:pos x="wd2" y="hd2"/>
                </a:cxn>
                <a:cxn ang="16200000">
                  <a:pos x="wd2" y="hd2"/>
                </a:cxn>
              </a:cxnLst>
              <a:rect l="0" t="0" r="r" b="b"/>
              <a:pathLst>
                <a:path w="21600" h="20917" extrusionOk="0">
                  <a:moveTo>
                    <a:pt x="584" y="2817"/>
                  </a:moveTo>
                  <a:cubicBezTo>
                    <a:pt x="0" y="3757"/>
                    <a:pt x="0" y="7513"/>
                    <a:pt x="0" y="8452"/>
                  </a:cubicBezTo>
                  <a:cubicBezTo>
                    <a:pt x="584" y="9391"/>
                    <a:pt x="2335" y="10330"/>
                    <a:pt x="2919" y="12209"/>
                  </a:cubicBezTo>
                  <a:cubicBezTo>
                    <a:pt x="3503" y="12209"/>
                    <a:pt x="4086" y="13148"/>
                    <a:pt x="4086" y="13148"/>
                  </a:cubicBezTo>
                  <a:cubicBezTo>
                    <a:pt x="5254" y="14087"/>
                    <a:pt x="5838" y="13148"/>
                    <a:pt x="7005" y="14087"/>
                  </a:cubicBezTo>
                  <a:cubicBezTo>
                    <a:pt x="7589" y="14087"/>
                    <a:pt x="8173" y="15026"/>
                    <a:pt x="8757" y="15026"/>
                  </a:cubicBezTo>
                  <a:cubicBezTo>
                    <a:pt x="9341" y="15026"/>
                    <a:pt x="10508" y="15026"/>
                    <a:pt x="11092" y="15026"/>
                  </a:cubicBezTo>
                  <a:cubicBezTo>
                    <a:pt x="11676" y="15965"/>
                    <a:pt x="12259" y="16904"/>
                    <a:pt x="12843" y="17843"/>
                  </a:cubicBezTo>
                  <a:cubicBezTo>
                    <a:pt x="13427" y="17843"/>
                    <a:pt x="14595" y="17843"/>
                    <a:pt x="15178" y="18783"/>
                  </a:cubicBezTo>
                  <a:cubicBezTo>
                    <a:pt x="15762" y="18783"/>
                    <a:pt x="16346" y="20661"/>
                    <a:pt x="16930" y="20661"/>
                  </a:cubicBezTo>
                  <a:cubicBezTo>
                    <a:pt x="17514" y="20661"/>
                    <a:pt x="18097" y="18783"/>
                    <a:pt x="18681" y="18783"/>
                  </a:cubicBezTo>
                  <a:cubicBezTo>
                    <a:pt x="19265" y="19722"/>
                    <a:pt x="19265" y="21600"/>
                    <a:pt x="20432" y="20661"/>
                  </a:cubicBezTo>
                  <a:cubicBezTo>
                    <a:pt x="20432" y="20661"/>
                    <a:pt x="21600" y="19722"/>
                    <a:pt x="21600" y="19722"/>
                  </a:cubicBezTo>
                  <a:cubicBezTo>
                    <a:pt x="21600" y="18783"/>
                    <a:pt x="21600" y="17843"/>
                    <a:pt x="21600" y="16904"/>
                  </a:cubicBezTo>
                  <a:cubicBezTo>
                    <a:pt x="21016" y="15965"/>
                    <a:pt x="21600" y="15026"/>
                    <a:pt x="21600" y="13148"/>
                  </a:cubicBezTo>
                  <a:cubicBezTo>
                    <a:pt x="20432" y="13148"/>
                    <a:pt x="19849" y="14087"/>
                    <a:pt x="18681" y="13148"/>
                  </a:cubicBezTo>
                  <a:cubicBezTo>
                    <a:pt x="18681" y="13148"/>
                    <a:pt x="18097" y="12209"/>
                    <a:pt x="18097" y="12209"/>
                  </a:cubicBezTo>
                  <a:cubicBezTo>
                    <a:pt x="17514" y="12209"/>
                    <a:pt x="16930" y="13148"/>
                    <a:pt x="16346" y="12209"/>
                  </a:cubicBezTo>
                  <a:cubicBezTo>
                    <a:pt x="16346" y="12209"/>
                    <a:pt x="15762" y="11270"/>
                    <a:pt x="15178" y="11270"/>
                  </a:cubicBezTo>
                  <a:cubicBezTo>
                    <a:pt x="14595" y="11270"/>
                    <a:pt x="14011" y="13148"/>
                    <a:pt x="14011" y="11270"/>
                  </a:cubicBezTo>
                  <a:cubicBezTo>
                    <a:pt x="12843" y="9391"/>
                    <a:pt x="12259" y="10330"/>
                    <a:pt x="11676" y="9391"/>
                  </a:cubicBezTo>
                  <a:cubicBezTo>
                    <a:pt x="11092" y="8452"/>
                    <a:pt x="11092" y="7513"/>
                    <a:pt x="10508" y="7513"/>
                  </a:cubicBezTo>
                  <a:cubicBezTo>
                    <a:pt x="9924" y="6574"/>
                    <a:pt x="9341" y="6574"/>
                    <a:pt x="9341" y="6574"/>
                  </a:cubicBezTo>
                  <a:cubicBezTo>
                    <a:pt x="8173" y="5635"/>
                    <a:pt x="6422" y="3757"/>
                    <a:pt x="5838" y="1878"/>
                  </a:cubicBezTo>
                  <a:cubicBezTo>
                    <a:pt x="5838" y="939"/>
                    <a:pt x="5254" y="0"/>
                    <a:pt x="4670" y="0"/>
                  </a:cubicBezTo>
                  <a:cubicBezTo>
                    <a:pt x="3503" y="0"/>
                    <a:pt x="3503" y="939"/>
                    <a:pt x="2919" y="1878"/>
                  </a:cubicBezTo>
                  <a:cubicBezTo>
                    <a:pt x="2919" y="2817"/>
                    <a:pt x="2335" y="1878"/>
                    <a:pt x="2335" y="1878"/>
                  </a:cubicBezTo>
                  <a:cubicBezTo>
                    <a:pt x="1751" y="2817"/>
                    <a:pt x="1168" y="2817"/>
                    <a:pt x="584" y="2817"/>
                  </a:cubicBezTo>
                  <a:cubicBezTo>
                    <a:pt x="0" y="3757"/>
                    <a:pt x="1168" y="2817"/>
                    <a:pt x="584" y="2817"/>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839" name="Shape 839"/>
            <p:cNvSpPr/>
            <p:nvPr/>
          </p:nvSpPr>
          <p:spPr>
            <a:xfrm>
              <a:off x="10699119" y="4211231"/>
              <a:ext cx="217317" cy="190113"/>
            </a:xfrm>
            <a:custGeom>
              <a:avLst/>
              <a:gdLst/>
              <a:ahLst/>
              <a:cxnLst>
                <a:cxn ang="0">
                  <a:pos x="wd2" y="hd2"/>
                </a:cxn>
                <a:cxn ang="5400000">
                  <a:pos x="wd2" y="hd2"/>
                </a:cxn>
                <a:cxn ang="10800000">
                  <a:pos x="wd2" y="hd2"/>
                </a:cxn>
                <a:cxn ang="16200000">
                  <a:pos x="wd2" y="hd2"/>
                </a:cxn>
              </a:cxnLst>
              <a:rect l="0" t="0" r="r" b="b"/>
              <a:pathLst>
                <a:path w="20989" h="20924" extrusionOk="0">
                  <a:moveTo>
                    <a:pt x="10800" y="17167"/>
                  </a:moveTo>
                  <a:cubicBezTo>
                    <a:pt x="10800" y="16228"/>
                    <a:pt x="15429" y="18107"/>
                    <a:pt x="14657" y="16228"/>
                  </a:cubicBezTo>
                  <a:cubicBezTo>
                    <a:pt x="14657" y="16228"/>
                    <a:pt x="13886" y="13411"/>
                    <a:pt x="14657" y="13411"/>
                  </a:cubicBezTo>
                  <a:cubicBezTo>
                    <a:pt x="15429" y="13411"/>
                    <a:pt x="16200" y="14350"/>
                    <a:pt x="16200" y="12472"/>
                  </a:cubicBezTo>
                  <a:cubicBezTo>
                    <a:pt x="16200" y="10594"/>
                    <a:pt x="17743" y="11533"/>
                    <a:pt x="18514" y="10594"/>
                  </a:cubicBezTo>
                  <a:cubicBezTo>
                    <a:pt x="20057" y="10594"/>
                    <a:pt x="20057" y="8715"/>
                    <a:pt x="20829" y="7776"/>
                  </a:cubicBezTo>
                  <a:cubicBezTo>
                    <a:pt x="21600" y="5898"/>
                    <a:pt x="19286" y="1202"/>
                    <a:pt x="20057" y="263"/>
                  </a:cubicBezTo>
                  <a:cubicBezTo>
                    <a:pt x="18514" y="1202"/>
                    <a:pt x="18514" y="1202"/>
                    <a:pt x="16971" y="263"/>
                  </a:cubicBezTo>
                  <a:cubicBezTo>
                    <a:pt x="16200" y="-676"/>
                    <a:pt x="14657" y="1202"/>
                    <a:pt x="14657" y="1202"/>
                  </a:cubicBezTo>
                  <a:cubicBezTo>
                    <a:pt x="14657" y="3081"/>
                    <a:pt x="13114" y="1202"/>
                    <a:pt x="13114" y="1202"/>
                  </a:cubicBezTo>
                  <a:cubicBezTo>
                    <a:pt x="10029" y="263"/>
                    <a:pt x="4629" y="-676"/>
                    <a:pt x="2314" y="2141"/>
                  </a:cubicBezTo>
                  <a:cubicBezTo>
                    <a:pt x="1543" y="3081"/>
                    <a:pt x="0" y="4020"/>
                    <a:pt x="0" y="5898"/>
                  </a:cubicBezTo>
                  <a:cubicBezTo>
                    <a:pt x="0" y="6837"/>
                    <a:pt x="771" y="7776"/>
                    <a:pt x="771" y="8715"/>
                  </a:cubicBezTo>
                  <a:cubicBezTo>
                    <a:pt x="2314" y="9654"/>
                    <a:pt x="2314" y="11533"/>
                    <a:pt x="2314" y="12472"/>
                  </a:cubicBezTo>
                  <a:cubicBezTo>
                    <a:pt x="3086" y="14350"/>
                    <a:pt x="3086" y="15289"/>
                    <a:pt x="3857" y="16228"/>
                  </a:cubicBezTo>
                  <a:cubicBezTo>
                    <a:pt x="3857" y="17167"/>
                    <a:pt x="4629" y="16228"/>
                    <a:pt x="4629" y="17167"/>
                  </a:cubicBezTo>
                  <a:cubicBezTo>
                    <a:pt x="5400" y="17167"/>
                    <a:pt x="4629" y="18107"/>
                    <a:pt x="5400" y="19046"/>
                  </a:cubicBezTo>
                  <a:cubicBezTo>
                    <a:pt x="6943" y="19046"/>
                    <a:pt x="6171" y="19985"/>
                    <a:pt x="6171" y="20924"/>
                  </a:cubicBezTo>
                  <a:cubicBezTo>
                    <a:pt x="6171" y="19985"/>
                    <a:pt x="10800" y="18107"/>
                    <a:pt x="10800" y="17167"/>
                  </a:cubicBezTo>
                  <a:cubicBezTo>
                    <a:pt x="10800" y="17167"/>
                    <a:pt x="10800" y="18107"/>
                    <a:pt x="10800" y="17167"/>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840" name="Shape 840"/>
            <p:cNvSpPr/>
            <p:nvPr/>
          </p:nvSpPr>
          <p:spPr>
            <a:xfrm>
              <a:off x="10611844" y="4551421"/>
              <a:ext cx="169221" cy="222236"/>
            </a:xfrm>
            <a:custGeom>
              <a:avLst/>
              <a:gdLst/>
              <a:ahLst/>
              <a:cxnLst>
                <a:cxn ang="0">
                  <a:pos x="wd2" y="hd2"/>
                </a:cxn>
                <a:cxn ang="5400000">
                  <a:pos x="wd2" y="hd2"/>
                </a:cxn>
                <a:cxn ang="10800000">
                  <a:pos x="wd2" y="hd2"/>
                </a:cxn>
                <a:cxn ang="16200000">
                  <a:pos x="wd2" y="hd2"/>
                </a:cxn>
              </a:cxnLst>
              <a:rect l="0" t="0" r="r" b="b"/>
              <a:pathLst>
                <a:path w="20618" h="21600" extrusionOk="0">
                  <a:moveTo>
                    <a:pt x="9818" y="2492"/>
                  </a:moveTo>
                  <a:cubicBezTo>
                    <a:pt x="8836" y="2492"/>
                    <a:pt x="7855" y="3323"/>
                    <a:pt x="6873" y="3323"/>
                  </a:cubicBezTo>
                  <a:cubicBezTo>
                    <a:pt x="6873" y="2492"/>
                    <a:pt x="5891" y="3323"/>
                    <a:pt x="5891" y="3323"/>
                  </a:cubicBezTo>
                  <a:cubicBezTo>
                    <a:pt x="4909" y="3323"/>
                    <a:pt x="4909" y="1662"/>
                    <a:pt x="4909" y="831"/>
                  </a:cubicBezTo>
                  <a:cubicBezTo>
                    <a:pt x="3927" y="0"/>
                    <a:pt x="1964" y="0"/>
                    <a:pt x="0" y="0"/>
                  </a:cubicBezTo>
                  <a:cubicBezTo>
                    <a:pt x="982" y="831"/>
                    <a:pt x="982" y="3323"/>
                    <a:pt x="982" y="4985"/>
                  </a:cubicBezTo>
                  <a:cubicBezTo>
                    <a:pt x="1964" y="6646"/>
                    <a:pt x="2945" y="9138"/>
                    <a:pt x="3927" y="11631"/>
                  </a:cubicBezTo>
                  <a:cubicBezTo>
                    <a:pt x="5891" y="13292"/>
                    <a:pt x="6873" y="15785"/>
                    <a:pt x="8836" y="17446"/>
                  </a:cubicBezTo>
                  <a:cubicBezTo>
                    <a:pt x="11782" y="18277"/>
                    <a:pt x="14727" y="21600"/>
                    <a:pt x="18655" y="21600"/>
                  </a:cubicBezTo>
                  <a:cubicBezTo>
                    <a:pt x="21600" y="21600"/>
                    <a:pt x="20618" y="20769"/>
                    <a:pt x="19636" y="19108"/>
                  </a:cubicBezTo>
                  <a:cubicBezTo>
                    <a:pt x="17673" y="16615"/>
                    <a:pt x="15709" y="14954"/>
                    <a:pt x="15709" y="11631"/>
                  </a:cubicBezTo>
                  <a:cubicBezTo>
                    <a:pt x="15709" y="9138"/>
                    <a:pt x="17673" y="7477"/>
                    <a:pt x="15709" y="4985"/>
                  </a:cubicBezTo>
                  <a:cubicBezTo>
                    <a:pt x="14727" y="4154"/>
                    <a:pt x="10800" y="0"/>
                    <a:pt x="9818" y="2492"/>
                  </a:cubicBezTo>
                  <a:cubicBezTo>
                    <a:pt x="8836" y="3323"/>
                    <a:pt x="9818" y="1662"/>
                    <a:pt x="9818" y="2492"/>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841" name="Shape 841"/>
            <p:cNvSpPr/>
            <p:nvPr/>
          </p:nvSpPr>
          <p:spPr>
            <a:xfrm>
              <a:off x="9619966" y="2311202"/>
              <a:ext cx="2382133" cy="1648566"/>
            </a:xfrm>
            <a:custGeom>
              <a:avLst/>
              <a:gdLst/>
              <a:ahLst/>
              <a:cxnLst>
                <a:cxn ang="0">
                  <a:pos x="wd2" y="hd2"/>
                </a:cxn>
                <a:cxn ang="5400000">
                  <a:pos x="wd2" y="hd2"/>
                </a:cxn>
                <a:cxn ang="10800000">
                  <a:pos x="wd2" y="hd2"/>
                </a:cxn>
                <a:cxn ang="16200000">
                  <a:pos x="wd2" y="hd2"/>
                </a:cxn>
              </a:cxnLst>
              <a:rect l="0" t="0" r="r" b="b"/>
              <a:pathLst>
                <a:path w="21462" h="21533" extrusionOk="0">
                  <a:moveTo>
                    <a:pt x="21398" y="4031"/>
                  </a:moveTo>
                  <a:cubicBezTo>
                    <a:pt x="21398" y="3810"/>
                    <a:pt x="21110" y="3921"/>
                    <a:pt x="21038" y="4031"/>
                  </a:cubicBezTo>
                  <a:cubicBezTo>
                    <a:pt x="20894" y="4031"/>
                    <a:pt x="20822" y="4142"/>
                    <a:pt x="20678" y="4253"/>
                  </a:cubicBezTo>
                  <a:cubicBezTo>
                    <a:pt x="20534" y="4364"/>
                    <a:pt x="20030" y="4364"/>
                    <a:pt x="20030" y="4031"/>
                  </a:cubicBezTo>
                  <a:cubicBezTo>
                    <a:pt x="19886" y="3588"/>
                    <a:pt x="19814" y="3367"/>
                    <a:pt x="19526" y="3145"/>
                  </a:cubicBezTo>
                  <a:cubicBezTo>
                    <a:pt x="19310" y="3035"/>
                    <a:pt x="18878" y="3035"/>
                    <a:pt x="18806" y="2591"/>
                  </a:cubicBezTo>
                  <a:cubicBezTo>
                    <a:pt x="18734" y="1927"/>
                    <a:pt x="18590" y="1151"/>
                    <a:pt x="18302" y="598"/>
                  </a:cubicBezTo>
                  <a:cubicBezTo>
                    <a:pt x="18086" y="265"/>
                    <a:pt x="17798" y="265"/>
                    <a:pt x="17510" y="44"/>
                  </a:cubicBezTo>
                  <a:cubicBezTo>
                    <a:pt x="17222" y="-67"/>
                    <a:pt x="16718" y="44"/>
                    <a:pt x="16430" y="265"/>
                  </a:cubicBezTo>
                  <a:cubicBezTo>
                    <a:pt x="16358" y="376"/>
                    <a:pt x="16214" y="487"/>
                    <a:pt x="16142" y="598"/>
                  </a:cubicBezTo>
                  <a:cubicBezTo>
                    <a:pt x="16142" y="708"/>
                    <a:pt x="16358" y="708"/>
                    <a:pt x="16358" y="819"/>
                  </a:cubicBezTo>
                  <a:cubicBezTo>
                    <a:pt x="16430" y="1262"/>
                    <a:pt x="16070" y="1595"/>
                    <a:pt x="15998" y="1927"/>
                  </a:cubicBezTo>
                  <a:cubicBezTo>
                    <a:pt x="15926" y="2038"/>
                    <a:pt x="15926" y="2148"/>
                    <a:pt x="15926" y="2259"/>
                  </a:cubicBezTo>
                  <a:cubicBezTo>
                    <a:pt x="15926" y="2370"/>
                    <a:pt x="15926" y="2370"/>
                    <a:pt x="15926" y="2481"/>
                  </a:cubicBezTo>
                  <a:cubicBezTo>
                    <a:pt x="15926" y="2702"/>
                    <a:pt x="15710" y="2702"/>
                    <a:pt x="15566" y="2813"/>
                  </a:cubicBezTo>
                  <a:cubicBezTo>
                    <a:pt x="15494" y="2813"/>
                    <a:pt x="15422" y="2924"/>
                    <a:pt x="15350" y="2924"/>
                  </a:cubicBezTo>
                  <a:cubicBezTo>
                    <a:pt x="15278" y="2924"/>
                    <a:pt x="14918" y="2702"/>
                    <a:pt x="14918" y="2702"/>
                  </a:cubicBezTo>
                  <a:cubicBezTo>
                    <a:pt x="14846" y="2924"/>
                    <a:pt x="14774" y="3256"/>
                    <a:pt x="14702" y="3478"/>
                  </a:cubicBezTo>
                  <a:cubicBezTo>
                    <a:pt x="14702" y="3588"/>
                    <a:pt x="14630" y="3699"/>
                    <a:pt x="14630" y="3810"/>
                  </a:cubicBezTo>
                  <a:cubicBezTo>
                    <a:pt x="14630" y="3810"/>
                    <a:pt x="14486" y="4475"/>
                    <a:pt x="14702" y="4253"/>
                  </a:cubicBezTo>
                  <a:cubicBezTo>
                    <a:pt x="14774" y="4142"/>
                    <a:pt x="14774" y="4142"/>
                    <a:pt x="14918" y="4142"/>
                  </a:cubicBezTo>
                  <a:cubicBezTo>
                    <a:pt x="14990" y="4142"/>
                    <a:pt x="15134" y="4364"/>
                    <a:pt x="15206" y="4253"/>
                  </a:cubicBezTo>
                  <a:cubicBezTo>
                    <a:pt x="15494" y="3921"/>
                    <a:pt x="15710" y="4142"/>
                    <a:pt x="15926" y="4585"/>
                  </a:cubicBezTo>
                  <a:cubicBezTo>
                    <a:pt x="15998" y="4696"/>
                    <a:pt x="16142" y="4918"/>
                    <a:pt x="16070" y="5028"/>
                  </a:cubicBezTo>
                  <a:cubicBezTo>
                    <a:pt x="16070" y="5028"/>
                    <a:pt x="15782" y="4918"/>
                    <a:pt x="15710" y="4918"/>
                  </a:cubicBezTo>
                  <a:cubicBezTo>
                    <a:pt x="15494" y="5028"/>
                    <a:pt x="15206" y="5028"/>
                    <a:pt x="14990" y="5139"/>
                  </a:cubicBezTo>
                  <a:cubicBezTo>
                    <a:pt x="14774" y="5250"/>
                    <a:pt x="14774" y="5915"/>
                    <a:pt x="14486" y="5915"/>
                  </a:cubicBezTo>
                  <a:cubicBezTo>
                    <a:pt x="14342" y="5915"/>
                    <a:pt x="14198" y="5804"/>
                    <a:pt x="14126" y="6025"/>
                  </a:cubicBezTo>
                  <a:cubicBezTo>
                    <a:pt x="14054" y="6136"/>
                    <a:pt x="13910" y="6358"/>
                    <a:pt x="13766" y="6358"/>
                  </a:cubicBezTo>
                  <a:cubicBezTo>
                    <a:pt x="13550" y="6247"/>
                    <a:pt x="13118" y="5804"/>
                    <a:pt x="13046" y="6468"/>
                  </a:cubicBezTo>
                  <a:cubicBezTo>
                    <a:pt x="13046" y="6690"/>
                    <a:pt x="13190" y="6801"/>
                    <a:pt x="13190" y="6911"/>
                  </a:cubicBezTo>
                  <a:cubicBezTo>
                    <a:pt x="13190" y="7133"/>
                    <a:pt x="12974" y="7133"/>
                    <a:pt x="12902" y="7244"/>
                  </a:cubicBezTo>
                  <a:cubicBezTo>
                    <a:pt x="12686" y="7576"/>
                    <a:pt x="12614" y="7908"/>
                    <a:pt x="12326" y="7908"/>
                  </a:cubicBezTo>
                  <a:cubicBezTo>
                    <a:pt x="11966" y="7908"/>
                    <a:pt x="11606" y="7908"/>
                    <a:pt x="11246" y="8019"/>
                  </a:cubicBezTo>
                  <a:cubicBezTo>
                    <a:pt x="11102" y="8130"/>
                    <a:pt x="10814" y="8573"/>
                    <a:pt x="10742" y="8462"/>
                  </a:cubicBezTo>
                  <a:cubicBezTo>
                    <a:pt x="10598" y="8462"/>
                    <a:pt x="10526" y="8241"/>
                    <a:pt x="10454" y="8241"/>
                  </a:cubicBezTo>
                  <a:cubicBezTo>
                    <a:pt x="10310" y="8241"/>
                    <a:pt x="10238" y="8241"/>
                    <a:pt x="10094" y="8241"/>
                  </a:cubicBezTo>
                  <a:cubicBezTo>
                    <a:pt x="9950" y="8130"/>
                    <a:pt x="9806" y="8130"/>
                    <a:pt x="9662" y="7908"/>
                  </a:cubicBezTo>
                  <a:cubicBezTo>
                    <a:pt x="9518" y="7798"/>
                    <a:pt x="9446" y="7798"/>
                    <a:pt x="9374" y="7687"/>
                  </a:cubicBezTo>
                  <a:cubicBezTo>
                    <a:pt x="9086" y="7687"/>
                    <a:pt x="8942" y="7687"/>
                    <a:pt x="8654" y="7687"/>
                  </a:cubicBezTo>
                  <a:cubicBezTo>
                    <a:pt x="8438" y="7687"/>
                    <a:pt x="8078" y="7798"/>
                    <a:pt x="7790" y="7687"/>
                  </a:cubicBezTo>
                  <a:cubicBezTo>
                    <a:pt x="7718" y="7687"/>
                    <a:pt x="7646" y="7465"/>
                    <a:pt x="7646" y="7355"/>
                  </a:cubicBezTo>
                  <a:cubicBezTo>
                    <a:pt x="7502" y="7133"/>
                    <a:pt x="7430" y="6911"/>
                    <a:pt x="7286" y="6690"/>
                  </a:cubicBezTo>
                  <a:cubicBezTo>
                    <a:pt x="7070" y="6468"/>
                    <a:pt x="6926" y="6136"/>
                    <a:pt x="6710" y="6136"/>
                  </a:cubicBezTo>
                  <a:cubicBezTo>
                    <a:pt x="6566" y="6136"/>
                    <a:pt x="5774" y="6136"/>
                    <a:pt x="5918" y="5693"/>
                  </a:cubicBezTo>
                  <a:cubicBezTo>
                    <a:pt x="6062" y="5250"/>
                    <a:pt x="5990" y="4475"/>
                    <a:pt x="5630" y="4142"/>
                  </a:cubicBezTo>
                  <a:cubicBezTo>
                    <a:pt x="5342" y="3810"/>
                    <a:pt x="4982" y="3810"/>
                    <a:pt x="4910" y="3145"/>
                  </a:cubicBezTo>
                  <a:cubicBezTo>
                    <a:pt x="4838" y="3256"/>
                    <a:pt x="4766" y="3145"/>
                    <a:pt x="4694" y="3256"/>
                  </a:cubicBezTo>
                  <a:cubicBezTo>
                    <a:pt x="4622" y="3367"/>
                    <a:pt x="4622" y="3367"/>
                    <a:pt x="4622" y="3478"/>
                  </a:cubicBezTo>
                  <a:cubicBezTo>
                    <a:pt x="4478" y="3810"/>
                    <a:pt x="4262" y="3699"/>
                    <a:pt x="4190" y="4031"/>
                  </a:cubicBezTo>
                  <a:cubicBezTo>
                    <a:pt x="4190" y="4253"/>
                    <a:pt x="4334" y="4475"/>
                    <a:pt x="4262" y="4585"/>
                  </a:cubicBezTo>
                  <a:cubicBezTo>
                    <a:pt x="4190" y="4696"/>
                    <a:pt x="4046" y="4807"/>
                    <a:pt x="3974" y="4807"/>
                  </a:cubicBezTo>
                  <a:cubicBezTo>
                    <a:pt x="3902" y="4918"/>
                    <a:pt x="3830" y="4696"/>
                    <a:pt x="3758" y="4807"/>
                  </a:cubicBezTo>
                  <a:cubicBezTo>
                    <a:pt x="3614" y="4807"/>
                    <a:pt x="3542" y="4696"/>
                    <a:pt x="3398" y="4585"/>
                  </a:cubicBezTo>
                  <a:cubicBezTo>
                    <a:pt x="3326" y="4475"/>
                    <a:pt x="3254" y="5028"/>
                    <a:pt x="3182" y="5139"/>
                  </a:cubicBezTo>
                  <a:cubicBezTo>
                    <a:pt x="3182" y="5250"/>
                    <a:pt x="3110" y="5471"/>
                    <a:pt x="3110" y="5582"/>
                  </a:cubicBezTo>
                  <a:cubicBezTo>
                    <a:pt x="3110" y="5804"/>
                    <a:pt x="3182" y="5804"/>
                    <a:pt x="3182" y="5915"/>
                  </a:cubicBezTo>
                  <a:cubicBezTo>
                    <a:pt x="3182" y="6136"/>
                    <a:pt x="2750" y="5915"/>
                    <a:pt x="2750" y="5915"/>
                  </a:cubicBezTo>
                  <a:cubicBezTo>
                    <a:pt x="2606" y="6025"/>
                    <a:pt x="2318" y="6025"/>
                    <a:pt x="2246" y="6136"/>
                  </a:cubicBezTo>
                  <a:cubicBezTo>
                    <a:pt x="2318" y="6025"/>
                    <a:pt x="2390" y="6801"/>
                    <a:pt x="2390" y="6911"/>
                  </a:cubicBezTo>
                  <a:cubicBezTo>
                    <a:pt x="2462" y="7022"/>
                    <a:pt x="2534" y="7133"/>
                    <a:pt x="2606" y="7244"/>
                  </a:cubicBezTo>
                  <a:cubicBezTo>
                    <a:pt x="2606" y="7355"/>
                    <a:pt x="2390" y="7576"/>
                    <a:pt x="2318" y="7687"/>
                  </a:cubicBezTo>
                  <a:cubicBezTo>
                    <a:pt x="2246" y="7798"/>
                    <a:pt x="2318" y="8130"/>
                    <a:pt x="2246" y="8130"/>
                  </a:cubicBezTo>
                  <a:cubicBezTo>
                    <a:pt x="2174" y="8241"/>
                    <a:pt x="2030" y="8241"/>
                    <a:pt x="1958" y="8351"/>
                  </a:cubicBezTo>
                  <a:cubicBezTo>
                    <a:pt x="1814" y="8462"/>
                    <a:pt x="1742" y="8573"/>
                    <a:pt x="1670" y="8684"/>
                  </a:cubicBezTo>
                  <a:cubicBezTo>
                    <a:pt x="1526" y="8684"/>
                    <a:pt x="1454" y="8684"/>
                    <a:pt x="1310" y="8795"/>
                  </a:cubicBezTo>
                  <a:cubicBezTo>
                    <a:pt x="1166" y="8795"/>
                    <a:pt x="1094" y="8905"/>
                    <a:pt x="1022" y="9127"/>
                  </a:cubicBezTo>
                  <a:cubicBezTo>
                    <a:pt x="1022" y="9127"/>
                    <a:pt x="734" y="9238"/>
                    <a:pt x="734" y="9238"/>
                  </a:cubicBezTo>
                  <a:cubicBezTo>
                    <a:pt x="734" y="9238"/>
                    <a:pt x="734" y="9127"/>
                    <a:pt x="734" y="9127"/>
                  </a:cubicBezTo>
                  <a:cubicBezTo>
                    <a:pt x="662" y="9127"/>
                    <a:pt x="590" y="9127"/>
                    <a:pt x="446" y="9127"/>
                  </a:cubicBezTo>
                  <a:cubicBezTo>
                    <a:pt x="374" y="9127"/>
                    <a:pt x="158" y="9348"/>
                    <a:pt x="158" y="9459"/>
                  </a:cubicBezTo>
                  <a:cubicBezTo>
                    <a:pt x="86" y="9681"/>
                    <a:pt x="14" y="9902"/>
                    <a:pt x="14" y="10013"/>
                  </a:cubicBezTo>
                  <a:cubicBezTo>
                    <a:pt x="-58" y="10235"/>
                    <a:pt x="158" y="10456"/>
                    <a:pt x="230" y="10456"/>
                  </a:cubicBezTo>
                  <a:cubicBezTo>
                    <a:pt x="446" y="10456"/>
                    <a:pt x="374" y="10456"/>
                    <a:pt x="446" y="10788"/>
                  </a:cubicBezTo>
                  <a:cubicBezTo>
                    <a:pt x="446" y="10899"/>
                    <a:pt x="518" y="10899"/>
                    <a:pt x="518" y="11121"/>
                  </a:cubicBezTo>
                  <a:cubicBezTo>
                    <a:pt x="518" y="11121"/>
                    <a:pt x="446" y="11342"/>
                    <a:pt x="446" y="11342"/>
                  </a:cubicBezTo>
                  <a:cubicBezTo>
                    <a:pt x="590" y="11453"/>
                    <a:pt x="662" y="11453"/>
                    <a:pt x="734" y="11564"/>
                  </a:cubicBezTo>
                  <a:cubicBezTo>
                    <a:pt x="878" y="11785"/>
                    <a:pt x="806" y="12007"/>
                    <a:pt x="950" y="12118"/>
                  </a:cubicBezTo>
                  <a:cubicBezTo>
                    <a:pt x="1094" y="12228"/>
                    <a:pt x="1238" y="12339"/>
                    <a:pt x="1382" y="12450"/>
                  </a:cubicBezTo>
                  <a:cubicBezTo>
                    <a:pt x="1454" y="12450"/>
                    <a:pt x="1526" y="12339"/>
                    <a:pt x="1598" y="12228"/>
                  </a:cubicBezTo>
                  <a:cubicBezTo>
                    <a:pt x="1814" y="12007"/>
                    <a:pt x="2174" y="12118"/>
                    <a:pt x="2318" y="12450"/>
                  </a:cubicBezTo>
                  <a:cubicBezTo>
                    <a:pt x="2390" y="12671"/>
                    <a:pt x="2246" y="12782"/>
                    <a:pt x="2174" y="12893"/>
                  </a:cubicBezTo>
                  <a:cubicBezTo>
                    <a:pt x="2102" y="13004"/>
                    <a:pt x="2102" y="13004"/>
                    <a:pt x="2102" y="13115"/>
                  </a:cubicBezTo>
                  <a:cubicBezTo>
                    <a:pt x="2030" y="13336"/>
                    <a:pt x="1958" y="13336"/>
                    <a:pt x="1886" y="13336"/>
                  </a:cubicBezTo>
                  <a:cubicBezTo>
                    <a:pt x="1670" y="13558"/>
                    <a:pt x="2246" y="13890"/>
                    <a:pt x="2030" y="14111"/>
                  </a:cubicBezTo>
                  <a:cubicBezTo>
                    <a:pt x="1958" y="14333"/>
                    <a:pt x="1886" y="14222"/>
                    <a:pt x="1742" y="14222"/>
                  </a:cubicBezTo>
                  <a:cubicBezTo>
                    <a:pt x="1454" y="14111"/>
                    <a:pt x="1814" y="14555"/>
                    <a:pt x="1814" y="14555"/>
                  </a:cubicBezTo>
                  <a:cubicBezTo>
                    <a:pt x="1814" y="14776"/>
                    <a:pt x="1742" y="14887"/>
                    <a:pt x="1886" y="14887"/>
                  </a:cubicBezTo>
                  <a:cubicBezTo>
                    <a:pt x="2030" y="14998"/>
                    <a:pt x="2030" y="15108"/>
                    <a:pt x="2174" y="15219"/>
                  </a:cubicBezTo>
                  <a:cubicBezTo>
                    <a:pt x="2318" y="15219"/>
                    <a:pt x="2390" y="15441"/>
                    <a:pt x="2534" y="15551"/>
                  </a:cubicBezTo>
                  <a:cubicBezTo>
                    <a:pt x="2534" y="15551"/>
                    <a:pt x="2606" y="15662"/>
                    <a:pt x="2678" y="15662"/>
                  </a:cubicBezTo>
                  <a:cubicBezTo>
                    <a:pt x="2750" y="15662"/>
                    <a:pt x="2678" y="15441"/>
                    <a:pt x="2822" y="15441"/>
                  </a:cubicBezTo>
                  <a:cubicBezTo>
                    <a:pt x="3110" y="15441"/>
                    <a:pt x="3254" y="16216"/>
                    <a:pt x="3542" y="16216"/>
                  </a:cubicBezTo>
                  <a:cubicBezTo>
                    <a:pt x="3686" y="16216"/>
                    <a:pt x="3686" y="16548"/>
                    <a:pt x="3830" y="16548"/>
                  </a:cubicBezTo>
                  <a:cubicBezTo>
                    <a:pt x="3974" y="16659"/>
                    <a:pt x="4046" y="16881"/>
                    <a:pt x="4118" y="16881"/>
                  </a:cubicBezTo>
                  <a:cubicBezTo>
                    <a:pt x="4262" y="16659"/>
                    <a:pt x="4262" y="16991"/>
                    <a:pt x="4406" y="16991"/>
                  </a:cubicBezTo>
                  <a:cubicBezTo>
                    <a:pt x="4478" y="16991"/>
                    <a:pt x="4478" y="16881"/>
                    <a:pt x="4550" y="16881"/>
                  </a:cubicBezTo>
                  <a:cubicBezTo>
                    <a:pt x="4622" y="16881"/>
                    <a:pt x="4622" y="16991"/>
                    <a:pt x="4694" y="17102"/>
                  </a:cubicBezTo>
                  <a:cubicBezTo>
                    <a:pt x="4838" y="17102"/>
                    <a:pt x="4982" y="17102"/>
                    <a:pt x="5126" y="16991"/>
                  </a:cubicBezTo>
                  <a:cubicBezTo>
                    <a:pt x="5342" y="16881"/>
                    <a:pt x="5198" y="17102"/>
                    <a:pt x="5270" y="17213"/>
                  </a:cubicBezTo>
                  <a:cubicBezTo>
                    <a:pt x="5270" y="17213"/>
                    <a:pt x="5414" y="16881"/>
                    <a:pt x="5486" y="16881"/>
                  </a:cubicBezTo>
                  <a:cubicBezTo>
                    <a:pt x="5558" y="16770"/>
                    <a:pt x="5702" y="16770"/>
                    <a:pt x="5774" y="16881"/>
                  </a:cubicBezTo>
                  <a:cubicBezTo>
                    <a:pt x="5918" y="17102"/>
                    <a:pt x="6062" y="16881"/>
                    <a:pt x="6206" y="16991"/>
                  </a:cubicBezTo>
                  <a:cubicBezTo>
                    <a:pt x="6350" y="17102"/>
                    <a:pt x="6494" y="16881"/>
                    <a:pt x="6566" y="16659"/>
                  </a:cubicBezTo>
                  <a:cubicBezTo>
                    <a:pt x="6638" y="16659"/>
                    <a:pt x="6638" y="16548"/>
                    <a:pt x="6710" y="16548"/>
                  </a:cubicBezTo>
                  <a:cubicBezTo>
                    <a:pt x="6782" y="16438"/>
                    <a:pt x="6854" y="16548"/>
                    <a:pt x="6926" y="16438"/>
                  </a:cubicBezTo>
                  <a:cubicBezTo>
                    <a:pt x="6998" y="16327"/>
                    <a:pt x="7070" y="16105"/>
                    <a:pt x="7214" y="16216"/>
                  </a:cubicBezTo>
                  <a:cubicBezTo>
                    <a:pt x="7358" y="16327"/>
                    <a:pt x="7358" y="16327"/>
                    <a:pt x="7574" y="16105"/>
                  </a:cubicBezTo>
                  <a:cubicBezTo>
                    <a:pt x="7646" y="15995"/>
                    <a:pt x="7790" y="16327"/>
                    <a:pt x="7790" y="16438"/>
                  </a:cubicBezTo>
                  <a:cubicBezTo>
                    <a:pt x="7718" y="16659"/>
                    <a:pt x="7574" y="16770"/>
                    <a:pt x="7718" y="16770"/>
                  </a:cubicBezTo>
                  <a:cubicBezTo>
                    <a:pt x="7934" y="16770"/>
                    <a:pt x="7934" y="16770"/>
                    <a:pt x="8150" y="16659"/>
                  </a:cubicBezTo>
                  <a:cubicBezTo>
                    <a:pt x="8222" y="16659"/>
                    <a:pt x="8294" y="16991"/>
                    <a:pt x="8294" y="17102"/>
                  </a:cubicBezTo>
                  <a:cubicBezTo>
                    <a:pt x="8294" y="17102"/>
                    <a:pt x="8294" y="17324"/>
                    <a:pt x="8366" y="17213"/>
                  </a:cubicBezTo>
                  <a:cubicBezTo>
                    <a:pt x="8366" y="17213"/>
                    <a:pt x="8510" y="17213"/>
                    <a:pt x="8510" y="17324"/>
                  </a:cubicBezTo>
                  <a:cubicBezTo>
                    <a:pt x="8510" y="17435"/>
                    <a:pt x="8366" y="17545"/>
                    <a:pt x="8438" y="17656"/>
                  </a:cubicBezTo>
                  <a:cubicBezTo>
                    <a:pt x="8510" y="17878"/>
                    <a:pt x="8438" y="18210"/>
                    <a:pt x="8366" y="18321"/>
                  </a:cubicBezTo>
                  <a:cubicBezTo>
                    <a:pt x="8294" y="18542"/>
                    <a:pt x="8150" y="18653"/>
                    <a:pt x="8078" y="18764"/>
                  </a:cubicBezTo>
                  <a:cubicBezTo>
                    <a:pt x="8078" y="18875"/>
                    <a:pt x="8078" y="19428"/>
                    <a:pt x="8006" y="19318"/>
                  </a:cubicBezTo>
                  <a:cubicBezTo>
                    <a:pt x="8078" y="19428"/>
                    <a:pt x="8510" y="19096"/>
                    <a:pt x="8582" y="19318"/>
                  </a:cubicBezTo>
                  <a:cubicBezTo>
                    <a:pt x="8582" y="19318"/>
                    <a:pt x="8438" y="19428"/>
                    <a:pt x="8510" y="19650"/>
                  </a:cubicBezTo>
                  <a:cubicBezTo>
                    <a:pt x="8582" y="19871"/>
                    <a:pt x="8798" y="19871"/>
                    <a:pt x="8726" y="19982"/>
                  </a:cubicBezTo>
                  <a:cubicBezTo>
                    <a:pt x="8726" y="20093"/>
                    <a:pt x="8654" y="20315"/>
                    <a:pt x="8654" y="20425"/>
                  </a:cubicBezTo>
                  <a:cubicBezTo>
                    <a:pt x="8726" y="20536"/>
                    <a:pt x="8942" y="20425"/>
                    <a:pt x="8942" y="20536"/>
                  </a:cubicBezTo>
                  <a:cubicBezTo>
                    <a:pt x="8942" y="20536"/>
                    <a:pt x="8942" y="20647"/>
                    <a:pt x="8942" y="20647"/>
                  </a:cubicBezTo>
                  <a:cubicBezTo>
                    <a:pt x="8942" y="20868"/>
                    <a:pt x="9014" y="20758"/>
                    <a:pt x="9086" y="20758"/>
                  </a:cubicBezTo>
                  <a:cubicBezTo>
                    <a:pt x="9158" y="20758"/>
                    <a:pt x="9230" y="20647"/>
                    <a:pt x="9302" y="20758"/>
                  </a:cubicBezTo>
                  <a:cubicBezTo>
                    <a:pt x="9374" y="20758"/>
                    <a:pt x="9446" y="20868"/>
                    <a:pt x="9518" y="20979"/>
                  </a:cubicBezTo>
                  <a:cubicBezTo>
                    <a:pt x="9662" y="21090"/>
                    <a:pt x="9590" y="20647"/>
                    <a:pt x="9590" y="20536"/>
                  </a:cubicBezTo>
                  <a:cubicBezTo>
                    <a:pt x="9446" y="20093"/>
                    <a:pt x="9590" y="20315"/>
                    <a:pt x="9734" y="20093"/>
                  </a:cubicBezTo>
                  <a:cubicBezTo>
                    <a:pt x="9878" y="19982"/>
                    <a:pt x="9806" y="20093"/>
                    <a:pt x="9950" y="20204"/>
                  </a:cubicBezTo>
                  <a:cubicBezTo>
                    <a:pt x="9950" y="20204"/>
                    <a:pt x="10094" y="20093"/>
                    <a:pt x="10094" y="20093"/>
                  </a:cubicBezTo>
                  <a:cubicBezTo>
                    <a:pt x="10094" y="20204"/>
                    <a:pt x="10238" y="19982"/>
                    <a:pt x="10238" y="20093"/>
                  </a:cubicBezTo>
                  <a:cubicBezTo>
                    <a:pt x="10310" y="20204"/>
                    <a:pt x="10310" y="20315"/>
                    <a:pt x="10454" y="20093"/>
                  </a:cubicBezTo>
                  <a:cubicBezTo>
                    <a:pt x="10526" y="19982"/>
                    <a:pt x="10526" y="20093"/>
                    <a:pt x="10598" y="19982"/>
                  </a:cubicBezTo>
                  <a:cubicBezTo>
                    <a:pt x="10670" y="19871"/>
                    <a:pt x="10670" y="19650"/>
                    <a:pt x="10814" y="19650"/>
                  </a:cubicBezTo>
                  <a:cubicBezTo>
                    <a:pt x="10886" y="19650"/>
                    <a:pt x="10958" y="19871"/>
                    <a:pt x="11102" y="19871"/>
                  </a:cubicBezTo>
                  <a:cubicBezTo>
                    <a:pt x="11102" y="19871"/>
                    <a:pt x="11390" y="19982"/>
                    <a:pt x="11390" y="19982"/>
                  </a:cubicBezTo>
                  <a:cubicBezTo>
                    <a:pt x="11390" y="20093"/>
                    <a:pt x="11246" y="20204"/>
                    <a:pt x="11246" y="20315"/>
                  </a:cubicBezTo>
                  <a:cubicBezTo>
                    <a:pt x="11318" y="20425"/>
                    <a:pt x="11462" y="20536"/>
                    <a:pt x="11534" y="20647"/>
                  </a:cubicBezTo>
                  <a:cubicBezTo>
                    <a:pt x="11678" y="20758"/>
                    <a:pt x="11966" y="20868"/>
                    <a:pt x="12038" y="20536"/>
                  </a:cubicBezTo>
                  <a:cubicBezTo>
                    <a:pt x="12038" y="20536"/>
                    <a:pt x="12182" y="20758"/>
                    <a:pt x="12182" y="20758"/>
                  </a:cubicBezTo>
                  <a:cubicBezTo>
                    <a:pt x="12254" y="20868"/>
                    <a:pt x="12326" y="20647"/>
                    <a:pt x="12470" y="20758"/>
                  </a:cubicBezTo>
                  <a:cubicBezTo>
                    <a:pt x="12542" y="20868"/>
                    <a:pt x="12398" y="20979"/>
                    <a:pt x="12398" y="21090"/>
                  </a:cubicBezTo>
                  <a:cubicBezTo>
                    <a:pt x="12398" y="21201"/>
                    <a:pt x="12542" y="21422"/>
                    <a:pt x="12542" y="21533"/>
                  </a:cubicBezTo>
                  <a:cubicBezTo>
                    <a:pt x="12614" y="21533"/>
                    <a:pt x="12686" y="21422"/>
                    <a:pt x="12758" y="21422"/>
                  </a:cubicBezTo>
                  <a:cubicBezTo>
                    <a:pt x="12758" y="21311"/>
                    <a:pt x="12542" y="21201"/>
                    <a:pt x="12614" y="21090"/>
                  </a:cubicBezTo>
                  <a:cubicBezTo>
                    <a:pt x="12758" y="20758"/>
                    <a:pt x="12902" y="20758"/>
                    <a:pt x="13118" y="20647"/>
                  </a:cubicBezTo>
                  <a:cubicBezTo>
                    <a:pt x="13262" y="20536"/>
                    <a:pt x="13406" y="20536"/>
                    <a:pt x="13550" y="20536"/>
                  </a:cubicBezTo>
                  <a:cubicBezTo>
                    <a:pt x="13622" y="20536"/>
                    <a:pt x="13622" y="20315"/>
                    <a:pt x="13694" y="20315"/>
                  </a:cubicBezTo>
                  <a:cubicBezTo>
                    <a:pt x="13838" y="20315"/>
                    <a:pt x="13766" y="20204"/>
                    <a:pt x="13766" y="20093"/>
                  </a:cubicBezTo>
                  <a:cubicBezTo>
                    <a:pt x="13766" y="20204"/>
                    <a:pt x="14054" y="20093"/>
                    <a:pt x="14054" y="20093"/>
                  </a:cubicBezTo>
                  <a:cubicBezTo>
                    <a:pt x="14198" y="19982"/>
                    <a:pt x="14342" y="20093"/>
                    <a:pt x="14486" y="20093"/>
                  </a:cubicBezTo>
                  <a:cubicBezTo>
                    <a:pt x="14630" y="20093"/>
                    <a:pt x="14702" y="19982"/>
                    <a:pt x="14846" y="19871"/>
                  </a:cubicBezTo>
                  <a:cubicBezTo>
                    <a:pt x="14918" y="19871"/>
                    <a:pt x="14918" y="19539"/>
                    <a:pt x="14990" y="19539"/>
                  </a:cubicBezTo>
                  <a:cubicBezTo>
                    <a:pt x="15134" y="19539"/>
                    <a:pt x="15206" y="19428"/>
                    <a:pt x="15278" y="19318"/>
                  </a:cubicBezTo>
                  <a:cubicBezTo>
                    <a:pt x="15350" y="19318"/>
                    <a:pt x="15422" y="19207"/>
                    <a:pt x="15422" y="19096"/>
                  </a:cubicBezTo>
                  <a:cubicBezTo>
                    <a:pt x="15350" y="19096"/>
                    <a:pt x="15638" y="18985"/>
                    <a:pt x="15638" y="18985"/>
                  </a:cubicBezTo>
                  <a:cubicBezTo>
                    <a:pt x="15710" y="18875"/>
                    <a:pt x="15782" y="18653"/>
                    <a:pt x="15854" y="18542"/>
                  </a:cubicBezTo>
                  <a:cubicBezTo>
                    <a:pt x="15926" y="18431"/>
                    <a:pt x="15926" y="18431"/>
                    <a:pt x="15926" y="18321"/>
                  </a:cubicBezTo>
                  <a:cubicBezTo>
                    <a:pt x="15998" y="18099"/>
                    <a:pt x="15854" y="18210"/>
                    <a:pt x="15854" y="18099"/>
                  </a:cubicBezTo>
                  <a:cubicBezTo>
                    <a:pt x="15854" y="18099"/>
                    <a:pt x="16214" y="18099"/>
                    <a:pt x="15998" y="17878"/>
                  </a:cubicBezTo>
                  <a:cubicBezTo>
                    <a:pt x="15926" y="17767"/>
                    <a:pt x="15998" y="17767"/>
                    <a:pt x="16070" y="17767"/>
                  </a:cubicBezTo>
                  <a:cubicBezTo>
                    <a:pt x="16142" y="17767"/>
                    <a:pt x="16142" y="17656"/>
                    <a:pt x="16214" y="17545"/>
                  </a:cubicBezTo>
                  <a:cubicBezTo>
                    <a:pt x="16286" y="17435"/>
                    <a:pt x="16286" y="17324"/>
                    <a:pt x="16358" y="17213"/>
                  </a:cubicBezTo>
                  <a:cubicBezTo>
                    <a:pt x="16358" y="17213"/>
                    <a:pt x="16358" y="16991"/>
                    <a:pt x="16358" y="16991"/>
                  </a:cubicBezTo>
                  <a:cubicBezTo>
                    <a:pt x="16430" y="16881"/>
                    <a:pt x="16502" y="16881"/>
                    <a:pt x="16574" y="16770"/>
                  </a:cubicBezTo>
                  <a:cubicBezTo>
                    <a:pt x="16646" y="16659"/>
                    <a:pt x="16574" y="16548"/>
                    <a:pt x="16574" y="16548"/>
                  </a:cubicBezTo>
                  <a:cubicBezTo>
                    <a:pt x="16574" y="16438"/>
                    <a:pt x="16646" y="16438"/>
                    <a:pt x="16646" y="16438"/>
                  </a:cubicBezTo>
                  <a:cubicBezTo>
                    <a:pt x="16718" y="16438"/>
                    <a:pt x="16646" y="16216"/>
                    <a:pt x="16646" y="16216"/>
                  </a:cubicBezTo>
                  <a:cubicBezTo>
                    <a:pt x="16646" y="16216"/>
                    <a:pt x="16790" y="16327"/>
                    <a:pt x="16790" y="16216"/>
                  </a:cubicBezTo>
                  <a:cubicBezTo>
                    <a:pt x="16934" y="16105"/>
                    <a:pt x="16790" y="16105"/>
                    <a:pt x="16718" y="15995"/>
                  </a:cubicBezTo>
                  <a:cubicBezTo>
                    <a:pt x="16718" y="15995"/>
                    <a:pt x="16934" y="15773"/>
                    <a:pt x="16934" y="15773"/>
                  </a:cubicBezTo>
                  <a:cubicBezTo>
                    <a:pt x="16862" y="15995"/>
                    <a:pt x="16646" y="15662"/>
                    <a:pt x="16574" y="15551"/>
                  </a:cubicBezTo>
                  <a:cubicBezTo>
                    <a:pt x="16574" y="15551"/>
                    <a:pt x="16502" y="15662"/>
                    <a:pt x="16430" y="15662"/>
                  </a:cubicBezTo>
                  <a:cubicBezTo>
                    <a:pt x="16358" y="15773"/>
                    <a:pt x="16286" y="15551"/>
                    <a:pt x="16214" y="15662"/>
                  </a:cubicBezTo>
                  <a:cubicBezTo>
                    <a:pt x="16358" y="15551"/>
                    <a:pt x="16502" y="15441"/>
                    <a:pt x="16574" y="15330"/>
                  </a:cubicBezTo>
                  <a:cubicBezTo>
                    <a:pt x="16646" y="15219"/>
                    <a:pt x="16862" y="15219"/>
                    <a:pt x="16718" y="14998"/>
                  </a:cubicBezTo>
                  <a:cubicBezTo>
                    <a:pt x="16574" y="14887"/>
                    <a:pt x="16502" y="14776"/>
                    <a:pt x="16358" y="14555"/>
                  </a:cubicBezTo>
                  <a:cubicBezTo>
                    <a:pt x="16358" y="14444"/>
                    <a:pt x="15998" y="14665"/>
                    <a:pt x="15998" y="14333"/>
                  </a:cubicBezTo>
                  <a:cubicBezTo>
                    <a:pt x="15998" y="14555"/>
                    <a:pt x="16358" y="14555"/>
                    <a:pt x="16430" y="14555"/>
                  </a:cubicBezTo>
                  <a:cubicBezTo>
                    <a:pt x="16502" y="14555"/>
                    <a:pt x="16718" y="14887"/>
                    <a:pt x="16790" y="14665"/>
                  </a:cubicBezTo>
                  <a:cubicBezTo>
                    <a:pt x="16862" y="14444"/>
                    <a:pt x="16430" y="14222"/>
                    <a:pt x="16430" y="14001"/>
                  </a:cubicBezTo>
                  <a:cubicBezTo>
                    <a:pt x="16358" y="13779"/>
                    <a:pt x="16358" y="13336"/>
                    <a:pt x="16214" y="13225"/>
                  </a:cubicBezTo>
                  <a:cubicBezTo>
                    <a:pt x="16142" y="13004"/>
                    <a:pt x="15710" y="13004"/>
                    <a:pt x="15854" y="12671"/>
                  </a:cubicBezTo>
                  <a:cubicBezTo>
                    <a:pt x="15926" y="12450"/>
                    <a:pt x="15998" y="12339"/>
                    <a:pt x="16070" y="12228"/>
                  </a:cubicBezTo>
                  <a:cubicBezTo>
                    <a:pt x="16214" y="12007"/>
                    <a:pt x="16070" y="12118"/>
                    <a:pt x="16142" y="12007"/>
                  </a:cubicBezTo>
                  <a:cubicBezTo>
                    <a:pt x="16142" y="11896"/>
                    <a:pt x="16358" y="12007"/>
                    <a:pt x="16358" y="12007"/>
                  </a:cubicBezTo>
                  <a:cubicBezTo>
                    <a:pt x="16430" y="11896"/>
                    <a:pt x="16286" y="11785"/>
                    <a:pt x="16430" y="11675"/>
                  </a:cubicBezTo>
                  <a:cubicBezTo>
                    <a:pt x="16574" y="11675"/>
                    <a:pt x="16646" y="11564"/>
                    <a:pt x="16718" y="11453"/>
                  </a:cubicBezTo>
                  <a:cubicBezTo>
                    <a:pt x="16790" y="11453"/>
                    <a:pt x="16862" y="11453"/>
                    <a:pt x="16862" y="11453"/>
                  </a:cubicBezTo>
                  <a:cubicBezTo>
                    <a:pt x="16934" y="11453"/>
                    <a:pt x="16862" y="11564"/>
                    <a:pt x="16934" y="11564"/>
                  </a:cubicBezTo>
                  <a:cubicBezTo>
                    <a:pt x="17006" y="11675"/>
                    <a:pt x="17078" y="11342"/>
                    <a:pt x="17078" y="11231"/>
                  </a:cubicBezTo>
                  <a:cubicBezTo>
                    <a:pt x="16934" y="11010"/>
                    <a:pt x="16790" y="11121"/>
                    <a:pt x="16718" y="11121"/>
                  </a:cubicBezTo>
                  <a:cubicBezTo>
                    <a:pt x="16574" y="11121"/>
                    <a:pt x="16502" y="10899"/>
                    <a:pt x="16358" y="11010"/>
                  </a:cubicBezTo>
                  <a:cubicBezTo>
                    <a:pt x="16286" y="11010"/>
                    <a:pt x="16214" y="11231"/>
                    <a:pt x="16070" y="11231"/>
                  </a:cubicBezTo>
                  <a:cubicBezTo>
                    <a:pt x="15998" y="11342"/>
                    <a:pt x="15854" y="11342"/>
                    <a:pt x="15782" y="11231"/>
                  </a:cubicBezTo>
                  <a:cubicBezTo>
                    <a:pt x="15710" y="11121"/>
                    <a:pt x="15854" y="10899"/>
                    <a:pt x="15782" y="10788"/>
                  </a:cubicBezTo>
                  <a:cubicBezTo>
                    <a:pt x="15638" y="10678"/>
                    <a:pt x="15062" y="10678"/>
                    <a:pt x="15278" y="10124"/>
                  </a:cubicBezTo>
                  <a:cubicBezTo>
                    <a:pt x="15350" y="10013"/>
                    <a:pt x="15422" y="10124"/>
                    <a:pt x="15566" y="10124"/>
                  </a:cubicBezTo>
                  <a:cubicBezTo>
                    <a:pt x="15638" y="10124"/>
                    <a:pt x="15782" y="10013"/>
                    <a:pt x="15854" y="9902"/>
                  </a:cubicBezTo>
                  <a:cubicBezTo>
                    <a:pt x="15998" y="9570"/>
                    <a:pt x="16214" y="9348"/>
                    <a:pt x="16430" y="9127"/>
                  </a:cubicBezTo>
                  <a:cubicBezTo>
                    <a:pt x="16502" y="8905"/>
                    <a:pt x="16574" y="8905"/>
                    <a:pt x="16718" y="8905"/>
                  </a:cubicBezTo>
                  <a:cubicBezTo>
                    <a:pt x="16718" y="9016"/>
                    <a:pt x="16934" y="9016"/>
                    <a:pt x="16934" y="9127"/>
                  </a:cubicBezTo>
                  <a:cubicBezTo>
                    <a:pt x="16862" y="9238"/>
                    <a:pt x="16862" y="9459"/>
                    <a:pt x="16790" y="9570"/>
                  </a:cubicBezTo>
                  <a:cubicBezTo>
                    <a:pt x="16718" y="9570"/>
                    <a:pt x="16574" y="9681"/>
                    <a:pt x="16574" y="9791"/>
                  </a:cubicBezTo>
                  <a:cubicBezTo>
                    <a:pt x="16574" y="9902"/>
                    <a:pt x="16790" y="9902"/>
                    <a:pt x="16790" y="9902"/>
                  </a:cubicBezTo>
                  <a:cubicBezTo>
                    <a:pt x="16790" y="9902"/>
                    <a:pt x="16502" y="10235"/>
                    <a:pt x="16574" y="10235"/>
                  </a:cubicBezTo>
                  <a:cubicBezTo>
                    <a:pt x="16646" y="10345"/>
                    <a:pt x="17006" y="9791"/>
                    <a:pt x="17078" y="9791"/>
                  </a:cubicBezTo>
                  <a:cubicBezTo>
                    <a:pt x="17222" y="9681"/>
                    <a:pt x="17366" y="9570"/>
                    <a:pt x="17510" y="9570"/>
                  </a:cubicBezTo>
                  <a:cubicBezTo>
                    <a:pt x="17654" y="9570"/>
                    <a:pt x="17654" y="9570"/>
                    <a:pt x="17726" y="9348"/>
                  </a:cubicBezTo>
                  <a:cubicBezTo>
                    <a:pt x="17870" y="9238"/>
                    <a:pt x="18086" y="9127"/>
                    <a:pt x="18230" y="8905"/>
                  </a:cubicBezTo>
                  <a:cubicBezTo>
                    <a:pt x="18302" y="8795"/>
                    <a:pt x="18446" y="8462"/>
                    <a:pt x="18590" y="8462"/>
                  </a:cubicBezTo>
                  <a:cubicBezTo>
                    <a:pt x="18662" y="8351"/>
                    <a:pt x="19094" y="8795"/>
                    <a:pt x="19094" y="8462"/>
                  </a:cubicBezTo>
                  <a:cubicBezTo>
                    <a:pt x="19094" y="8351"/>
                    <a:pt x="19022" y="8241"/>
                    <a:pt x="19094" y="8130"/>
                  </a:cubicBezTo>
                  <a:cubicBezTo>
                    <a:pt x="19166" y="8130"/>
                    <a:pt x="19238" y="8130"/>
                    <a:pt x="19310" y="8130"/>
                  </a:cubicBezTo>
                  <a:cubicBezTo>
                    <a:pt x="19454" y="8130"/>
                    <a:pt x="19382" y="8019"/>
                    <a:pt x="19454" y="7908"/>
                  </a:cubicBezTo>
                  <a:cubicBezTo>
                    <a:pt x="19598" y="7798"/>
                    <a:pt x="19670" y="7908"/>
                    <a:pt x="19670" y="7687"/>
                  </a:cubicBezTo>
                  <a:cubicBezTo>
                    <a:pt x="19670" y="7355"/>
                    <a:pt x="19886" y="7687"/>
                    <a:pt x="19958" y="7798"/>
                  </a:cubicBezTo>
                  <a:cubicBezTo>
                    <a:pt x="19958" y="7576"/>
                    <a:pt x="20174" y="7576"/>
                    <a:pt x="20174" y="7355"/>
                  </a:cubicBezTo>
                  <a:cubicBezTo>
                    <a:pt x="20174" y="7133"/>
                    <a:pt x="20246" y="6801"/>
                    <a:pt x="20174" y="6579"/>
                  </a:cubicBezTo>
                  <a:cubicBezTo>
                    <a:pt x="20030" y="6247"/>
                    <a:pt x="20102" y="6358"/>
                    <a:pt x="20246" y="6136"/>
                  </a:cubicBezTo>
                  <a:cubicBezTo>
                    <a:pt x="20390" y="6025"/>
                    <a:pt x="20462" y="5915"/>
                    <a:pt x="20606" y="6025"/>
                  </a:cubicBezTo>
                  <a:cubicBezTo>
                    <a:pt x="20822" y="6136"/>
                    <a:pt x="20822" y="6136"/>
                    <a:pt x="20894" y="5804"/>
                  </a:cubicBezTo>
                  <a:cubicBezTo>
                    <a:pt x="20966" y="5582"/>
                    <a:pt x="21110" y="5471"/>
                    <a:pt x="21182" y="5139"/>
                  </a:cubicBezTo>
                  <a:cubicBezTo>
                    <a:pt x="21182" y="4918"/>
                    <a:pt x="21254" y="4696"/>
                    <a:pt x="21398" y="4475"/>
                  </a:cubicBezTo>
                  <a:cubicBezTo>
                    <a:pt x="21542" y="4253"/>
                    <a:pt x="21398" y="4253"/>
                    <a:pt x="21398" y="4031"/>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842" name="Shape 842"/>
            <p:cNvSpPr/>
            <p:nvPr/>
          </p:nvSpPr>
          <p:spPr>
            <a:xfrm>
              <a:off x="10164561" y="2396472"/>
              <a:ext cx="1237237" cy="563735"/>
            </a:xfrm>
            <a:custGeom>
              <a:avLst/>
              <a:gdLst/>
              <a:ahLst/>
              <a:cxnLst>
                <a:cxn ang="0">
                  <a:pos x="wd2" y="hd2"/>
                </a:cxn>
                <a:cxn ang="5400000">
                  <a:pos x="wd2" y="hd2"/>
                </a:cxn>
                <a:cxn ang="10800000">
                  <a:pos x="wd2" y="hd2"/>
                </a:cxn>
                <a:cxn ang="16200000">
                  <a:pos x="wd2" y="hd2"/>
                </a:cxn>
              </a:cxnLst>
              <a:rect l="0" t="0" r="r" b="b"/>
              <a:pathLst>
                <a:path w="21302" h="21095" extrusionOk="0">
                  <a:moveTo>
                    <a:pt x="0" y="5782"/>
                  </a:moveTo>
                  <a:cubicBezTo>
                    <a:pt x="138" y="7053"/>
                    <a:pt x="413" y="7688"/>
                    <a:pt x="963" y="8006"/>
                  </a:cubicBezTo>
                  <a:cubicBezTo>
                    <a:pt x="1238" y="8323"/>
                    <a:pt x="1376" y="8641"/>
                    <a:pt x="1651" y="8959"/>
                  </a:cubicBezTo>
                  <a:cubicBezTo>
                    <a:pt x="1789" y="9594"/>
                    <a:pt x="1926" y="10547"/>
                    <a:pt x="2064" y="11182"/>
                  </a:cubicBezTo>
                  <a:cubicBezTo>
                    <a:pt x="2201" y="11500"/>
                    <a:pt x="2064" y="11500"/>
                    <a:pt x="2064" y="11818"/>
                  </a:cubicBezTo>
                  <a:cubicBezTo>
                    <a:pt x="1926" y="11818"/>
                    <a:pt x="2064" y="12135"/>
                    <a:pt x="2064" y="12453"/>
                  </a:cubicBezTo>
                  <a:cubicBezTo>
                    <a:pt x="1926" y="13406"/>
                    <a:pt x="1789" y="13406"/>
                    <a:pt x="2201" y="14041"/>
                  </a:cubicBezTo>
                  <a:cubicBezTo>
                    <a:pt x="2752" y="14359"/>
                    <a:pt x="3302" y="14041"/>
                    <a:pt x="3852" y="14676"/>
                  </a:cubicBezTo>
                  <a:cubicBezTo>
                    <a:pt x="4127" y="15312"/>
                    <a:pt x="4678" y="16265"/>
                    <a:pt x="4953" y="16900"/>
                  </a:cubicBezTo>
                  <a:cubicBezTo>
                    <a:pt x="5090" y="17218"/>
                    <a:pt x="5228" y="17853"/>
                    <a:pt x="5366" y="18488"/>
                  </a:cubicBezTo>
                  <a:cubicBezTo>
                    <a:pt x="5503" y="19123"/>
                    <a:pt x="5916" y="18806"/>
                    <a:pt x="6054" y="18806"/>
                  </a:cubicBezTo>
                  <a:cubicBezTo>
                    <a:pt x="6604" y="18806"/>
                    <a:pt x="7154" y="18806"/>
                    <a:pt x="7704" y="18806"/>
                  </a:cubicBezTo>
                  <a:cubicBezTo>
                    <a:pt x="7980" y="18806"/>
                    <a:pt x="8530" y="18806"/>
                    <a:pt x="8805" y="19123"/>
                  </a:cubicBezTo>
                  <a:cubicBezTo>
                    <a:pt x="9080" y="19441"/>
                    <a:pt x="9218" y="20076"/>
                    <a:pt x="9493" y="20076"/>
                  </a:cubicBezTo>
                  <a:cubicBezTo>
                    <a:pt x="9768" y="20394"/>
                    <a:pt x="10181" y="20712"/>
                    <a:pt x="10456" y="20712"/>
                  </a:cubicBezTo>
                  <a:cubicBezTo>
                    <a:pt x="10731" y="20394"/>
                    <a:pt x="11006" y="21347"/>
                    <a:pt x="11144" y="21029"/>
                  </a:cubicBezTo>
                  <a:cubicBezTo>
                    <a:pt x="11694" y="20394"/>
                    <a:pt x="12107" y="19759"/>
                    <a:pt x="12795" y="19441"/>
                  </a:cubicBezTo>
                  <a:cubicBezTo>
                    <a:pt x="13345" y="19441"/>
                    <a:pt x="14171" y="19759"/>
                    <a:pt x="14583" y="19123"/>
                  </a:cubicBezTo>
                  <a:cubicBezTo>
                    <a:pt x="14996" y="18488"/>
                    <a:pt x="15134" y="17535"/>
                    <a:pt x="15546" y="17218"/>
                  </a:cubicBezTo>
                  <a:cubicBezTo>
                    <a:pt x="15959" y="16900"/>
                    <a:pt x="15959" y="16582"/>
                    <a:pt x="15684" y="15947"/>
                  </a:cubicBezTo>
                  <a:cubicBezTo>
                    <a:pt x="15546" y="15629"/>
                    <a:pt x="15546" y="14994"/>
                    <a:pt x="15822" y="14676"/>
                  </a:cubicBezTo>
                  <a:cubicBezTo>
                    <a:pt x="16234" y="13723"/>
                    <a:pt x="16785" y="15629"/>
                    <a:pt x="17335" y="14359"/>
                  </a:cubicBezTo>
                  <a:cubicBezTo>
                    <a:pt x="17473" y="14041"/>
                    <a:pt x="17610" y="13723"/>
                    <a:pt x="17885" y="13723"/>
                  </a:cubicBezTo>
                  <a:cubicBezTo>
                    <a:pt x="18298" y="13406"/>
                    <a:pt x="18436" y="13723"/>
                    <a:pt x="18848" y="13088"/>
                  </a:cubicBezTo>
                  <a:cubicBezTo>
                    <a:pt x="18986" y="12771"/>
                    <a:pt x="18986" y="11818"/>
                    <a:pt x="19124" y="11818"/>
                  </a:cubicBezTo>
                  <a:cubicBezTo>
                    <a:pt x="19399" y="11500"/>
                    <a:pt x="19536" y="11500"/>
                    <a:pt x="19674" y="11500"/>
                  </a:cubicBezTo>
                  <a:cubicBezTo>
                    <a:pt x="20224" y="11182"/>
                    <a:pt x="20637" y="10865"/>
                    <a:pt x="21187" y="11182"/>
                  </a:cubicBezTo>
                  <a:cubicBezTo>
                    <a:pt x="21600" y="11182"/>
                    <a:pt x="20775" y="8959"/>
                    <a:pt x="20637" y="8959"/>
                  </a:cubicBezTo>
                  <a:cubicBezTo>
                    <a:pt x="20499" y="8641"/>
                    <a:pt x="20224" y="8323"/>
                    <a:pt x="19949" y="8641"/>
                  </a:cubicBezTo>
                  <a:cubicBezTo>
                    <a:pt x="19674" y="8641"/>
                    <a:pt x="19674" y="9276"/>
                    <a:pt x="19399" y="8959"/>
                  </a:cubicBezTo>
                  <a:cubicBezTo>
                    <a:pt x="19261" y="8641"/>
                    <a:pt x="18848" y="8323"/>
                    <a:pt x="18711" y="8641"/>
                  </a:cubicBezTo>
                  <a:cubicBezTo>
                    <a:pt x="18573" y="9276"/>
                    <a:pt x="18436" y="8959"/>
                    <a:pt x="18436" y="8323"/>
                  </a:cubicBezTo>
                  <a:cubicBezTo>
                    <a:pt x="18436" y="7688"/>
                    <a:pt x="18848" y="6418"/>
                    <a:pt x="18848" y="5782"/>
                  </a:cubicBezTo>
                  <a:cubicBezTo>
                    <a:pt x="18986" y="5147"/>
                    <a:pt x="19399" y="4194"/>
                    <a:pt x="18848" y="4194"/>
                  </a:cubicBezTo>
                  <a:cubicBezTo>
                    <a:pt x="18436" y="4194"/>
                    <a:pt x="18436" y="4512"/>
                    <a:pt x="18023" y="4194"/>
                  </a:cubicBezTo>
                  <a:cubicBezTo>
                    <a:pt x="17610" y="3876"/>
                    <a:pt x="17473" y="3876"/>
                    <a:pt x="17060" y="4512"/>
                  </a:cubicBezTo>
                  <a:cubicBezTo>
                    <a:pt x="16647" y="5147"/>
                    <a:pt x="16097" y="5465"/>
                    <a:pt x="15684" y="5782"/>
                  </a:cubicBezTo>
                  <a:cubicBezTo>
                    <a:pt x="14996" y="6100"/>
                    <a:pt x="14721" y="5782"/>
                    <a:pt x="14171" y="5782"/>
                  </a:cubicBezTo>
                  <a:cubicBezTo>
                    <a:pt x="13896" y="5465"/>
                    <a:pt x="13758" y="5465"/>
                    <a:pt x="13483" y="5147"/>
                  </a:cubicBezTo>
                  <a:cubicBezTo>
                    <a:pt x="13345" y="5147"/>
                    <a:pt x="13208" y="4512"/>
                    <a:pt x="12932" y="4512"/>
                  </a:cubicBezTo>
                  <a:cubicBezTo>
                    <a:pt x="12382" y="4194"/>
                    <a:pt x="12107" y="3559"/>
                    <a:pt x="11419" y="3241"/>
                  </a:cubicBezTo>
                  <a:cubicBezTo>
                    <a:pt x="11144" y="3241"/>
                    <a:pt x="10869" y="3559"/>
                    <a:pt x="10594" y="3876"/>
                  </a:cubicBezTo>
                  <a:cubicBezTo>
                    <a:pt x="10318" y="4194"/>
                    <a:pt x="10043" y="3876"/>
                    <a:pt x="9768" y="3559"/>
                  </a:cubicBezTo>
                  <a:cubicBezTo>
                    <a:pt x="9493" y="3241"/>
                    <a:pt x="9355" y="3241"/>
                    <a:pt x="9355" y="2288"/>
                  </a:cubicBezTo>
                  <a:cubicBezTo>
                    <a:pt x="9218" y="1653"/>
                    <a:pt x="9218" y="1653"/>
                    <a:pt x="8805" y="1335"/>
                  </a:cubicBezTo>
                  <a:cubicBezTo>
                    <a:pt x="8530" y="1018"/>
                    <a:pt x="8255" y="700"/>
                    <a:pt x="7980" y="700"/>
                  </a:cubicBezTo>
                  <a:cubicBezTo>
                    <a:pt x="7704" y="700"/>
                    <a:pt x="7292" y="-253"/>
                    <a:pt x="7154" y="65"/>
                  </a:cubicBezTo>
                  <a:cubicBezTo>
                    <a:pt x="6879" y="65"/>
                    <a:pt x="6329" y="1335"/>
                    <a:pt x="6191" y="1971"/>
                  </a:cubicBezTo>
                  <a:cubicBezTo>
                    <a:pt x="6191" y="2606"/>
                    <a:pt x="6604" y="3241"/>
                    <a:pt x="6466" y="3876"/>
                  </a:cubicBezTo>
                  <a:cubicBezTo>
                    <a:pt x="6329" y="4512"/>
                    <a:pt x="5916" y="5147"/>
                    <a:pt x="5641" y="4512"/>
                  </a:cubicBezTo>
                  <a:cubicBezTo>
                    <a:pt x="5366" y="4512"/>
                    <a:pt x="5228" y="4194"/>
                    <a:pt x="5090" y="4194"/>
                  </a:cubicBezTo>
                  <a:cubicBezTo>
                    <a:pt x="4953" y="4194"/>
                    <a:pt x="4815" y="4194"/>
                    <a:pt x="4678" y="4194"/>
                  </a:cubicBezTo>
                  <a:cubicBezTo>
                    <a:pt x="4265" y="3876"/>
                    <a:pt x="4265" y="3241"/>
                    <a:pt x="3852" y="2923"/>
                  </a:cubicBezTo>
                  <a:cubicBezTo>
                    <a:pt x="3577" y="2606"/>
                    <a:pt x="3164" y="2288"/>
                    <a:pt x="2889" y="2606"/>
                  </a:cubicBezTo>
                  <a:cubicBezTo>
                    <a:pt x="2476" y="2923"/>
                    <a:pt x="2201" y="3559"/>
                    <a:pt x="1789" y="3876"/>
                  </a:cubicBezTo>
                  <a:cubicBezTo>
                    <a:pt x="1513" y="4194"/>
                    <a:pt x="1238" y="4829"/>
                    <a:pt x="963" y="5147"/>
                  </a:cubicBezTo>
                  <a:cubicBezTo>
                    <a:pt x="550" y="5147"/>
                    <a:pt x="275" y="5782"/>
                    <a:pt x="0" y="5782"/>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843" name="Shape 843"/>
            <p:cNvSpPr/>
            <p:nvPr/>
          </p:nvSpPr>
          <p:spPr>
            <a:xfrm>
              <a:off x="7142661" y="1288240"/>
              <a:ext cx="501833" cy="908107"/>
            </a:xfrm>
            <a:custGeom>
              <a:avLst/>
              <a:gdLst/>
              <a:ahLst/>
              <a:cxnLst>
                <a:cxn ang="0">
                  <a:pos x="wd2" y="hd2"/>
                </a:cxn>
                <a:cxn ang="5400000">
                  <a:pos x="wd2" y="hd2"/>
                </a:cxn>
                <a:cxn ang="10800000">
                  <a:pos x="wd2" y="hd2"/>
                </a:cxn>
                <a:cxn ang="16200000">
                  <a:pos x="wd2" y="hd2"/>
                </a:cxn>
              </a:cxnLst>
              <a:rect l="0" t="0" r="r" b="b"/>
              <a:pathLst>
                <a:path w="21600" h="21440" extrusionOk="0">
                  <a:moveTo>
                    <a:pt x="20914" y="4840"/>
                  </a:moveTo>
                  <a:cubicBezTo>
                    <a:pt x="20571" y="4640"/>
                    <a:pt x="21257" y="4240"/>
                    <a:pt x="20914" y="3840"/>
                  </a:cubicBezTo>
                  <a:cubicBezTo>
                    <a:pt x="20571" y="3440"/>
                    <a:pt x="20914" y="3440"/>
                    <a:pt x="20914" y="3040"/>
                  </a:cubicBezTo>
                  <a:cubicBezTo>
                    <a:pt x="20914" y="2840"/>
                    <a:pt x="20571" y="2640"/>
                    <a:pt x="20571" y="2440"/>
                  </a:cubicBezTo>
                  <a:cubicBezTo>
                    <a:pt x="20229" y="2240"/>
                    <a:pt x="20571" y="2240"/>
                    <a:pt x="20571" y="2040"/>
                  </a:cubicBezTo>
                  <a:cubicBezTo>
                    <a:pt x="20229" y="1640"/>
                    <a:pt x="20229" y="1440"/>
                    <a:pt x="19543" y="1240"/>
                  </a:cubicBezTo>
                  <a:cubicBezTo>
                    <a:pt x="18857" y="1040"/>
                    <a:pt x="18171" y="1040"/>
                    <a:pt x="17486" y="840"/>
                  </a:cubicBezTo>
                  <a:cubicBezTo>
                    <a:pt x="16800" y="440"/>
                    <a:pt x="16114" y="-160"/>
                    <a:pt x="15086" y="40"/>
                  </a:cubicBezTo>
                  <a:cubicBezTo>
                    <a:pt x="14743" y="40"/>
                    <a:pt x="15086" y="640"/>
                    <a:pt x="15086" y="840"/>
                  </a:cubicBezTo>
                  <a:cubicBezTo>
                    <a:pt x="14743" y="1440"/>
                    <a:pt x="12686" y="1040"/>
                    <a:pt x="11657" y="840"/>
                  </a:cubicBezTo>
                  <a:cubicBezTo>
                    <a:pt x="11657" y="1240"/>
                    <a:pt x="11657" y="1440"/>
                    <a:pt x="11657" y="1840"/>
                  </a:cubicBezTo>
                  <a:cubicBezTo>
                    <a:pt x="11314" y="1840"/>
                    <a:pt x="10629" y="1640"/>
                    <a:pt x="9943" y="1840"/>
                  </a:cubicBezTo>
                  <a:cubicBezTo>
                    <a:pt x="9600" y="1840"/>
                    <a:pt x="9600" y="2040"/>
                    <a:pt x="9257" y="2240"/>
                  </a:cubicBezTo>
                  <a:cubicBezTo>
                    <a:pt x="9257" y="2440"/>
                    <a:pt x="8571" y="2640"/>
                    <a:pt x="8571" y="2840"/>
                  </a:cubicBezTo>
                  <a:cubicBezTo>
                    <a:pt x="8229" y="3040"/>
                    <a:pt x="8914" y="3440"/>
                    <a:pt x="8571" y="3440"/>
                  </a:cubicBezTo>
                  <a:cubicBezTo>
                    <a:pt x="8571" y="3640"/>
                    <a:pt x="8229" y="3640"/>
                    <a:pt x="8229" y="3840"/>
                  </a:cubicBezTo>
                  <a:cubicBezTo>
                    <a:pt x="7543" y="4040"/>
                    <a:pt x="6857" y="4440"/>
                    <a:pt x="6857" y="4840"/>
                  </a:cubicBezTo>
                  <a:cubicBezTo>
                    <a:pt x="6857" y="5240"/>
                    <a:pt x="6171" y="4840"/>
                    <a:pt x="5829" y="5240"/>
                  </a:cubicBezTo>
                  <a:cubicBezTo>
                    <a:pt x="5829" y="5640"/>
                    <a:pt x="5829" y="6040"/>
                    <a:pt x="5486" y="6440"/>
                  </a:cubicBezTo>
                  <a:cubicBezTo>
                    <a:pt x="5486" y="6840"/>
                    <a:pt x="4457" y="7040"/>
                    <a:pt x="4457" y="7440"/>
                  </a:cubicBezTo>
                  <a:cubicBezTo>
                    <a:pt x="4457" y="7640"/>
                    <a:pt x="5486" y="8040"/>
                    <a:pt x="5143" y="8240"/>
                  </a:cubicBezTo>
                  <a:cubicBezTo>
                    <a:pt x="4457" y="8640"/>
                    <a:pt x="3771" y="8440"/>
                    <a:pt x="3086" y="8640"/>
                  </a:cubicBezTo>
                  <a:cubicBezTo>
                    <a:pt x="2057" y="8840"/>
                    <a:pt x="1714" y="9440"/>
                    <a:pt x="1714" y="10040"/>
                  </a:cubicBezTo>
                  <a:cubicBezTo>
                    <a:pt x="2057" y="10440"/>
                    <a:pt x="2057" y="10840"/>
                    <a:pt x="2057" y="11240"/>
                  </a:cubicBezTo>
                  <a:cubicBezTo>
                    <a:pt x="2057" y="11840"/>
                    <a:pt x="1371" y="12040"/>
                    <a:pt x="2743" y="12440"/>
                  </a:cubicBezTo>
                  <a:cubicBezTo>
                    <a:pt x="3429" y="12840"/>
                    <a:pt x="3086" y="13040"/>
                    <a:pt x="2400" y="13240"/>
                  </a:cubicBezTo>
                  <a:cubicBezTo>
                    <a:pt x="2057" y="13440"/>
                    <a:pt x="2743" y="14240"/>
                    <a:pt x="2400" y="14640"/>
                  </a:cubicBezTo>
                  <a:cubicBezTo>
                    <a:pt x="2400" y="15040"/>
                    <a:pt x="1371" y="15040"/>
                    <a:pt x="1371" y="15440"/>
                  </a:cubicBezTo>
                  <a:cubicBezTo>
                    <a:pt x="1371" y="15640"/>
                    <a:pt x="1371" y="16440"/>
                    <a:pt x="1029" y="16440"/>
                  </a:cubicBezTo>
                  <a:cubicBezTo>
                    <a:pt x="1029" y="16440"/>
                    <a:pt x="343" y="16240"/>
                    <a:pt x="0" y="16240"/>
                  </a:cubicBezTo>
                  <a:cubicBezTo>
                    <a:pt x="0" y="17040"/>
                    <a:pt x="1371" y="17240"/>
                    <a:pt x="1371" y="17840"/>
                  </a:cubicBezTo>
                  <a:cubicBezTo>
                    <a:pt x="1029" y="18040"/>
                    <a:pt x="2057" y="19040"/>
                    <a:pt x="2400" y="19240"/>
                  </a:cubicBezTo>
                  <a:cubicBezTo>
                    <a:pt x="3086" y="19640"/>
                    <a:pt x="2743" y="19840"/>
                    <a:pt x="2743" y="20240"/>
                  </a:cubicBezTo>
                  <a:cubicBezTo>
                    <a:pt x="2743" y="20440"/>
                    <a:pt x="3429" y="20840"/>
                    <a:pt x="3429" y="21240"/>
                  </a:cubicBezTo>
                  <a:cubicBezTo>
                    <a:pt x="3086" y="21440"/>
                    <a:pt x="4457" y="21240"/>
                    <a:pt x="4800" y="21440"/>
                  </a:cubicBezTo>
                  <a:cubicBezTo>
                    <a:pt x="5486" y="21440"/>
                    <a:pt x="5143" y="21240"/>
                    <a:pt x="5143" y="20840"/>
                  </a:cubicBezTo>
                  <a:cubicBezTo>
                    <a:pt x="5143" y="19840"/>
                    <a:pt x="7886" y="20640"/>
                    <a:pt x="8229" y="20040"/>
                  </a:cubicBezTo>
                  <a:cubicBezTo>
                    <a:pt x="8571" y="19440"/>
                    <a:pt x="8914" y="18840"/>
                    <a:pt x="9257" y="18240"/>
                  </a:cubicBezTo>
                  <a:cubicBezTo>
                    <a:pt x="9257" y="17840"/>
                    <a:pt x="9257" y="17440"/>
                    <a:pt x="8914" y="17240"/>
                  </a:cubicBezTo>
                  <a:cubicBezTo>
                    <a:pt x="8571" y="16840"/>
                    <a:pt x="8914" y="16840"/>
                    <a:pt x="9600" y="16640"/>
                  </a:cubicBezTo>
                  <a:cubicBezTo>
                    <a:pt x="9943" y="16640"/>
                    <a:pt x="10971" y="16440"/>
                    <a:pt x="10971" y="16240"/>
                  </a:cubicBezTo>
                  <a:cubicBezTo>
                    <a:pt x="10971" y="16240"/>
                    <a:pt x="10971" y="16040"/>
                    <a:pt x="10971" y="16040"/>
                  </a:cubicBezTo>
                  <a:cubicBezTo>
                    <a:pt x="11314" y="16040"/>
                    <a:pt x="12000" y="16040"/>
                    <a:pt x="12000" y="15840"/>
                  </a:cubicBezTo>
                  <a:cubicBezTo>
                    <a:pt x="12000" y="15640"/>
                    <a:pt x="11657" y="15640"/>
                    <a:pt x="11657" y="15440"/>
                  </a:cubicBezTo>
                  <a:cubicBezTo>
                    <a:pt x="12000" y="15440"/>
                    <a:pt x="12343" y="15240"/>
                    <a:pt x="12343" y="15240"/>
                  </a:cubicBezTo>
                  <a:cubicBezTo>
                    <a:pt x="13029" y="14840"/>
                    <a:pt x="12686" y="14640"/>
                    <a:pt x="12000" y="14440"/>
                  </a:cubicBezTo>
                  <a:cubicBezTo>
                    <a:pt x="11314" y="14040"/>
                    <a:pt x="9943" y="13840"/>
                    <a:pt x="9943" y="13040"/>
                  </a:cubicBezTo>
                  <a:cubicBezTo>
                    <a:pt x="9943" y="12640"/>
                    <a:pt x="9943" y="12240"/>
                    <a:pt x="10286" y="11840"/>
                  </a:cubicBezTo>
                  <a:cubicBezTo>
                    <a:pt x="10629" y="11440"/>
                    <a:pt x="10629" y="11440"/>
                    <a:pt x="10286" y="11040"/>
                  </a:cubicBezTo>
                  <a:cubicBezTo>
                    <a:pt x="9943" y="11040"/>
                    <a:pt x="11314" y="10440"/>
                    <a:pt x="11314" y="10440"/>
                  </a:cubicBezTo>
                  <a:cubicBezTo>
                    <a:pt x="12000" y="10040"/>
                    <a:pt x="12343" y="9640"/>
                    <a:pt x="13371" y="9440"/>
                  </a:cubicBezTo>
                  <a:cubicBezTo>
                    <a:pt x="14400" y="9240"/>
                    <a:pt x="16114" y="8640"/>
                    <a:pt x="16800" y="8040"/>
                  </a:cubicBezTo>
                  <a:cubicBezTo>
                    <a:pt x="17486" y="7440"/>
                    <a:pt x="15771" y="7040"/>
                    <a:pt x="17143" y="6840"/>
                  </a:cubicBezTo>
                  <a:cubicBezTo>
                    <a:pt x="17829" y="6640"/>
                    <a:pt x="17486" y="6640"/>
                    <a:pt x="17143" y="6240"/>
                  </a:cubicBezTo>
                  <a:cubicBezTo>
                    <a:pt x="17143" y="6040"/>
                    <a:pt x="18171" y="5840"/>
                    <a:pt x="18514" y="5840"/>
                  </a:cubicBezTo>
                  <a:cubicBezTo>
                    <a:pt x="19200" y="5440"/>
                    <a:pt x="19543" y="5240"/>
                    <a:pt x="19886" y="5640"/>
                  </a:cubicBezTo>
                  <a:cubicBezTo>
                    <a:pt x="20229" y="5640"/>
                    <a:pt x="20571" y="5440"/>
                    <a:pt x="20571" y="5440"/>
                  </a:cubicBezTo>
                  <a:cubicBezTo>
                    <a:pt x="20914" y="5440"/>
                    <a:pt x="21257" y="5440"/>
                    <a:pt x="21600" y="5440"/>
                  </a:cubicBezTo>
                  <a:cubicBezTo>
                    <a:pt x="21600" y="5240"/>
                    <a:pt x="21257" y="5240"/>
                    <a:pt x="20914" y="4840"/>
                  </a:cubicBezTo>
                  <a:cubicBezTo>
                    <a:pt x="20571" y="4640"/>
                    <a:pt x="20914" y="5040"/>
                    <a:pt x="20914" y="484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844" name="Shape 844"/>
            <p:cNvSpPr/>
            <p:nvPr/>
          </p:nvSpPr>
          <p:spPr>
            <a:xfrm>
              <a:off x="7510855" y="1212173"/>
              <a:ext cx="425255" cy="706089"/>
            </a:xfrm>
            <a:custGeom>
              <a:avLst/>
              <a:gdLst/>
              <a:ahLst/>
              <a:cxnLst>
                <a:cxn ang="0">
                  <a:pos x="wd2" y="hd2"/>
                </a:cxn>
                <a:cxn ang="5400000">
                  <a:pos x="wd2" y="hd2"/>
                </a:cxn>
                <a:cxn ang="10800000">
                  <a:pos x="wd2" y="hd2"/>
                </a:cxn>
                <a:cxn ang="16200000">
                  <a:pos x="wd2" y="hd2"/>
                </a:cxn>
              </a:cxnLst>
              <a:rect l="0" t="0" r="r" b="b"/>
              <a:pathLst>
                <a:path w="21315" h="21395" extrusionOk="0">
                  <a:moveTo>
                    <a:pt x="21200" y="15171"/>
                  </a:moveTo>
                  <a:cubicBezTo>
                    <a:pt x="20800" y="14657"/>
                    <a:pt x="19600" y="14400"/>
                    <a:pt x="18800" y="14143"/>
                  </a:cubicBezTo>
                  <a:cubicBezTo>
                    <a:pt x="17600" y="13629"/>
                    <a:pt x="19200" y="13629"/>
                    <a:pt x="19600" y="13114"/>
                  </a:cubicBezTo>
                  <a:cubicBezTo>
                    <a:pt x="19600" y="13114"/>
                    <a:pt x="18000" y="11571"/>
                    <a:pt x="17600" y="11314"/>
                  </a:cubicBezTo>
                  <a:cubicBezTo>
                    <a:pt x="17600" y="11314"/>
                    <a:pt x="18400" y="11057"/>
                    <a:pt x="18400" y="11057"/>
                  </a:cubicBezTo>
                  <a:cubicBezTo>
                    <a:pt x="18400" y="10800"/>
                    <a:pt x="17600" y="10029"/>
                    <a:pt x="17600" y="9771"/>
                  </a:cubicBezTo>
                  <a:cubicBezTo>
                    <a:pt x="17600" y="9514"/>
                    <a:pt x="18000" y="9514"/>
                    <a:pt x="18000" y="9257"/>
                  </a:cubicBezTo>
                  <a:cubicBezTo>
                    <a:pt x="18400" y="9000"/>
                    <a:pt x="17600" y="8486"/>
                    <a:pt x="17600" y="8229"/>
                  </a:cubicBezTo>
                  <a:cubicBezTo>
                    <a:pt x="16800" y="7714"/>
                    <a:pt x="16000" y="7200"/>
                    <a:pt x="16800" y="6686"/>
                  </a:cubicBezTo>
                  <a:cubicBezTo>
                    <a:pt x="17200" y="6429"/>
                    <a:pt x="18000" y="6171"/>
                    <a:pt x="18000" y="5914"/>
                  </a:cubicBezTo>
                  <a:cubicBezTo>
                    <a:pt x="18400" y="5400"/>
                    <a:pt x="17600" y="5143"/>
                    <a:pt x="17600" y="4886"/>
                  </a:cubicBezTo>
                  <a:cubicBezTo>
                    <a:pt x="17200" y="4629"/>
                    <a:pt x="14400" y="3857"/>
                    <a:pt x="15200" y="3343"/>
                  </a:cubicBezTo>
                  <a:cubicBezTo>
                    <a:pt x="15200" y="3343"/>
                    <a:pt x="16000" y="3086"/>
                    <a:pt x="16000" y="3086"/>
                  </a:cubicBezTo>
                  <a:cubicBezTo>
                    <a:pt x="16000" y="3086"/>
                    <a:pt x="14800" y="2571"/>
                    <a:pt x="15600" y="2571"/>
                  </a:cubicBezTo>
                  <a:cubicBezTo>
                    <a:pt x="16800" y="2571"/>
                    <a:pt x="17600" y="1286"/>
                    <a:pt x="16400" y="771"/>
                  </a:cubicBezTo>
                  <a:cubicBezTo>
                    <a:pt x="16000" y="514"/>
                    <a:pt x="15200" y="514"/>
                    <a:pt x="14800" y="257"/>
                  </a:cubicBezTo>
                  <a:cubicBezTo>
                    <a:pt x="14400" y="0"/>
                    <a:pt x="14000" y="0"/>
                    <a:pt x="13600" y="0"/>
                  </a:cubicBezTo>
                  <a:cubicBezTo>
                    <a:pt x="12800" y="257"/>
                    <a:pt x="12400" y="0"/>
                    <a:pt x="11600" y="257"/>
                  </a:cubicBezTo>
                  <a:cubicBezTo>
                    <a:pt x="11200" y="514"/>
                    <a:pt x="10400" y="1029"/>
                    <a:pt x="10000" y="1286"/>
                  </a:cubicBezTo>
                  <a:cubicBezTo>
                    <a:pt x="10000" y="1543"/>
                    <a:pt x="10000" y="2571"/>
                    <a:pt x="9600" y="2571"/>
                  </a:cubicBezTo>
                  <a:cubicBezTo>
                    <a:pt x="9200" y="2829"/>
                    <a:pt x="8800" y="3086"/>
                    <a:pt x="8400" y="3343"/>
                  </a:cubicBezTo>
                  <a:cubicBezTo>
                    <a:pt x="8000" y="3343"/>
                    <a:pt x="7200" y="2829"/>
                    <a:pt x="6800" y="2829"/>
                  </a:cubicBezTo>
                  <a:cubicBezTo>
                    <a:pt x="6400" y="2829"/>
                    <a:pt x="6000" y="3086"/>
                    <a:pt x="5600" y="3086"/>
                  </a:cubicBezTo>
                  <a:cubicBezTo>
                    <a:pt x="4400" y="3343"/>
                    <a:pt x="3600" y="3086"/>
                    <a:pt x="2800" y="2571"/>
                  </a:cubicBezTo>
                  <a:cubicBezTo>
                    <a:pt x="2800" y="2314"/>
                    <a:pt x="2000" y="1800"/>
                    <a:pt x="1600" y="1800"/>
                  </a:cubicBezTo>
                  <a:cubicBezTo>
                    <a:pt x="1200" y="1800"/>
                    <a:pt x="400" y="2314"/>
                    <a:pt x="0" y="2314"/>
                  </a:cubicBezTo>
                  <a:cubicBezTo>
                    <a:pt x="800" y="2829"/>
                    <a:pt x="2000" y="3343"/>
                    <a:pt x="3200" y="3600"/>
                  </a:cubicBezTo>
                  <a:cubicBezTo>
                    <a:pt x="3600" y="3600"/>
                    <a:pt x="4400" y="3857"/>
                    <a:pt x="4800" y="4114"/>
                  </a:cubicBezTo>
                  <a:cubicBezTo>
                    <a:pt x="5200" y="4371"/>
                    <a:pt x="5200" y="4629"/>
                    <a:pt x="5600" y="4886"/>
                  </a:cubicBezTo>
                  <a:cubicBezTo>
                    <a:pt x="5600" y="5143"/>
                    <a:pt x="5200" y="5143"/>
                    <a:pt x="5600" y="5400"/>
                  </a:cubicBezTo>
                  <a:cubicBezTo>
                    <a:pt x="5600" y="5657"/>
                    <a:pt x="6400" y="5914"/>
                    <a:pt x="6000" y="6171"/>
                  </a:cubicBezTo>
                  <a:cubicBezTo>
                    <a:pt x="6000" y="6429"/>
                    <a:pt x="5600" y="6686"/>
                    <a:pt x="6000" y="6943"/>
                  </a:cubicBezTo>
                  <a:cubicBezTo>
                    <a:pt x="6000" y="6943"/>
                    <a:pt x="6400" y="7457"/>
                    <a:pt x="6400" y="7457"/>
                  </a:cubicBezTo>
                  <a:cubicBezTo>
                    <a:pt x="6000" y="7714"/>
                    <a:pt x="6000" y="8229"/>
                    <a:pt x="6000" y="8486"/>
                  </a:cubicBezTo>
                  <a:cubicBezTo>
                    <a:pt x="6000" y="8486"/>
                    <a:pt x="6800" y="9257"/>
                    <a:pt x="6800" y="9257"/>
                  </a:cubicBezTo>
                  <a:cubicBezTo>
                    <a:pt x="7200" y="9514"/>
                    <a:pt x="8000" y="9771"/>
                    <a:pt x="8400" y="9771"/>
                  </a:cubicBezTo>
                  <a:cubicBezTo>
                    <a:pt x="8800" y="10029"/>
                    <a:pt x="8800" y="10286"/>
                    <a:pt x="8800" y="10543"/>
                  </a:cubicBezTo>
                  <a:cubicBezTo>
                    <a:pt x="8800" y="10800"/>
                    <a:pt x="9200" y="11057"/>
                    <a:pt x="9200" y="11314"/>
                  </a:cubicBezTo>
                  <a:cubicBezTo>
                    <a:pt x="9200" y="11571"/>
                    <a:pt x="8400" y="11314"/>
                    <a:pt x="8000" y="11314"/>
                  </a:cubicBezTo>
                  <a:cubicBezTo>
                    <a:pt x="7600" y="11314"/>
                    <a:pt x="6400" y="12343"/>
                    <a:pt x="6400" y="12600"/>
                  </a:cubicBezTo>
                  <a:cubicBezTo>
                    <a:pt x="6000" y="12857"/>
                    <a:pt x="5600" y="12857"/>
                    <a:pt x="5200" y="13114"/>
                  </a:cubicBezTo>
                  <a:cubicBezTo>
                    <a:pt x="4800" y="13371"/>
                    <a:pt x="4400" y="13629"/>
                    <a:pt x="4000" y="13886"/>
                  </a:cubicBezTo>
                  <a:cubicBezTo>
                    <a:pt x="3600" y="13886"/>
                    <a:pt x="1600" y="14914"/>
                    <a:pt x="1600" y="14657"/>
                  </a:cubicBezTo>
                  <a:cubicBezTo>
                    <a:pt x="1600" y="15171"/>
                    <a:pt x="800" y="15429"/>
                    <a:pt x="800" y="15943"/>
                  </a:cubicBezTo>
                  <a:cubicBezTo>
                    <a:pt x="1200" y="16457"/>
                    <a:pt x="800" y="17229"/>
                    <a:pt x="1600" y="17229"/>
                  </a:cubicBezTo>
                  <a:cubicBezTo>
                    <a:pt x="2000" y="17229"/>
                    <a:pt x="1600" y="18514"/>
                    <a:pt x="1600" y="18771"/>
                  </a:cubicBezTo>
                  <a:cubicBezTo>
                    <a:pt x="1600" y="19286"/>
                    <a:pt x="800" y="19800"/>
                    <a:pt x="1600" y="20057"/>
                  </a:cubicBezTo>
                  <a:cubicBezTo>
                    <a:pt x="1600" y="20057"/>
                    <a:pt x="3200" y="20314"/>
                    <a:pt x="2800" y="20571"/>
                  </a:cubicBezTo>
                  <a:cubicBezTo>
                    <a:pt x="2800" y="20571"/>
                    <a:pt x="2000" y="20829"/>
                    <a:pt x="2000" y="20829"/>
                  </a:cubicBezTo>
                  <a:cubicBezTo>
                    <a:pt x="2800" y="20829"/>
                    <a:pt x="2800" y="20314"/>
                    <a:pt x="3200" y="20314"/>
                  </a:cubicBezTo>
                  <a:cubicBezTo>
                    <a:pt x="4000" y="20057"/>
                    <a:pt x="3200" y="21343"/>
                    <a:pt x="3200" y="21343"/>
                  </a:cubicBezTo>
                  <a:cubicBezTo>
                    <a:pt x="3200" y="21343"/>
                    <a:pt x="4400" y="20571"/>
                    <a:pt x="4400" y="20571"/>
                  </a:cubicBezTo>
                  <a:cubicBezTo>
                    <a:pt x="4800" y="20314"/>
                    <a:pt x="4400" y="21343"/>
                    <a:pt x="4400" y="21343"/>
                  </a:cubicBezTo>
                  <a:cubicBezTo>
                    <a:pt x="5600" y="21600"/>
                    <a:pt x="8000" y="20829"/>
                    <a:pt x="9200" y="20571"/>
                  </a:cubicBezTo>
                  <a:cubicBezTo>
                    <a:pt x="10800" y="20314"/>
                    <a:pt x="12400" y="20314"/>
                    <a:pt x="14400" y="20057"/>
                  </a:cubicBezTo>
                  <a:cubicBezTo>
                    <a:pt x="15600" y="19029"/>
                    <a:pt x="17200" y="18257"/>
                    <a:pt x="18400" y="17486"/>
                  </a:cubicBezTo>
                  <a:cubicBezTo>
                    <a:pt x="19200" y="16971"/>
                    <a:pt x="21600" y="15943"/>
                    <a:pt x="21200" y="15171"/>
                  </a:cubicBezTo>
                  <a:cubicBezTo>
                    <a:pt x="20800" y="14657"/>
                    <a:pt x="21600" y="15943"/>
                    <a:pt x="21200" y="15171"/>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845" name="Shape 845"/>
            <p:cNvSpPr/>
            <p:nvPr/>
          </p:nvSpPr>
          <p:spPr>
            <a:xfrm>
              <a:off x="6898907" y="1133449"/>
              <a:ext cx="1011944" cy="901273"/>
            </a:xfrm>
            <a:custGeom>
              <a:avLst/>
              <a:gdLst/>
              <a:ahLst/>
              <a:cxnLst>
                <a:cxn ang="0">
                  <a:pos x="wd2" y="hd2"/>
                </a:cxn>
                <a:cxn ang="5400000">
                  <a:pos x="wd2" y="hd2"/>
                </a:cxn>
                <a:cxn ang="10800000">
                  <a:pos x="wd2" y="hd2"/>
                </a:cxn>
                <a:cxn ang="16200000">
                  <a:pos x="wd2" y="hd2"/>
                </a:cxn>
              </a:cxnLst>
              <a:rect l="0" t="0" r="r" b="b"/>
              <a:pathLst>
                <a:path w="21371" h="21482" extrusionOk="0">
                  <a:moveTo>
                    <a:pt x="5643" y="20271"/>
                  </a:moveTo>
                  <a:cubicBezTo>
                    <a:pt x="5643" y="20271"/>
                    <a:pt x="5812" y="19665"/>
                    <a:pt x="5812" y="19463"/>
                  </a:cubicBezTo>
                  <a:cubicBezTo>
                    <a:pt x="5812" y="19060"/>
                    <a:pt x="5981" y="18858"/>
                    <a:pt x="6318" y="18656"/>
                  </a:cubicBezTo>
                  <a:cubicBezTo>
                    <a:pt x="6656" y="18252"/>
                    <a:pt x="6318" y="17646"/>
                    <a:pt x="6318" y="17445"/>
                  </a:cubicBezTo>
                  <a:cubicBezTo>
                    <a:pt x="6318" y="16839"/>
                    <a:pt x="6993" y="16839"/>
                    <a:pt x="6487" y="16435"/>
                  </a:cubicBezTo>
                  <a:cubicBezTo>
                    <a:pt x="6150" y="16032"/>
                    <a:pt x="5981" y="16032"/>
                    <a:pt x="6150" y="15426"/>
                  </a:cubicBezTo>
                  <a:cubicBezTo>
                    <a:pt x="6318" y="15022"/>
                    <a:pt x="6150" y="14618"/>
                    <a:pt x="6150" y="14215"/>
                  </a:cubicBezTo>
                  <a:cubicBezTo>
                    <a:pt x="5981" y="13609"/>
                    <a:pt x="5812" y="13003"/>
                    <a:pt x="6318" y="12600"/>
                  </a:cubicBezTo>
                  <a:cubicBezTo>
                    <a:pt x="6487" y="12398"/>
                    <a:pt x="6825" y="12398"/>
                    <a:pt x="6993" y="12196"/>
                  </a:cubicBezTo>
                  <a:cubicBezTo>
                    <a:pt x="7162" y="12196"/>
                    <a:pt x="7331" y="12398"/>
                    <a:pt x="7500" y="12196"/>
                  </a:cubicBezTo>
                  <a:cubicBezTo>
                    <a:pt x="7668" y="11792"/>
                    <a:pt x="7500" y="11590"/>
                    <a:pt x="7331" y="11389"/>
                  </a:cubicBezTo>
                  <a:cubicBezTo>
                    <a:pt x="7331" y="10985"/>
                    <a:pt x="7668" y="10783"/>
                    <a:pt x="7837" y="10379"/>
                  </a:cubicBezTo>
                  <a:cubicBezTo>
                    <a:pt x="7837" y="10177"/>
                    <a:pt x="8006" y="9572"/>
                    <a:pt x="8006" y="9168"/>
                  </a:cubicBezTo>
                  <a:cubicBezTo>
                    <a:pt x="8006" y="8764"/>
                    <a:pt x="8681" y="8764"/>
                    <a:pt x="8512" y="8562"/>
                  </a:cubicBezTo>
                  <a:cubicBezTo>
                    <a:pt x="8512" y="8159"/>
                    <a:pt x="8850" y="7957"/>
                    <a:pt x="9018" y="7553"/>
                  </a:cubicBezTo>
                  <a:cubicBezTo>
                    <a:pt x="9356" y="7149"/>
                    <a:pt x="9356" y="7351"/>
                    <a:pt x="9356" y="6746"/>
                  </a:cubicBezTo>
                  <a:cubicBezTo>
                    <a:pt x="9187" y="6544"/>
                    <a:pt x="9862" y="5534"/>
                    <a:pt x="10031" y="5534"/>
                  </a:cubicBezTo>
                  <a:cubicBezTo>
                    <a:pt x="10200" y="5332"/>
                    <a:pt x="10706" y="5534"/>
                    <a:pt x="10875" y="5534"/>
                  </a:cubicBezTo>
                  <a:cubicBezTo>
                    <a:pt x="10875" y="5131"/>
                    <a:pt x="10875" y="4929"/>
                    <a:pt x="10875" y="4525"/>
                  </a:cubicBezTo>
                  <a:cubicBezTo>
                    <a:pt x="11381" y="4727"/>
                    <a:pt x="11719" y="4727"/>
                    <a:pt x="12056" y="4929"/>
                  </a:cubicBezTo>
                  <a:cubicBezTo>
                    <a:pt x="12731" y="4929"/>
                    <a:pt x="12394" y="4121"/>
                    <a:pt x="12562" y="3718"/>
                  </a:cubicBezTo>
                  <a:cubicBezTo>
                    <a:pt x="12562" y="3718"/>
                    <a:pt x="12900" y="3718"/>
                    <a:pt x="13069" y="3718"/>
                  </a:cubicBezTo>
                  <a:cubicBezTo>
                    <a:pt x="13237" y="3516"/>
                    <a:pt x="13575" y="3112"/>
                    <a:pt x="13744" y="3516"/>
                  </a:cubicBezTo>
                  <a:cubicBezTo>
                    <a:pt x="14081" y="3718"/>
                    <a:pt x="14081" y="4121"/>
                    <a:pt x="14419" y="4323"/>
                  </a:cubicBezTo>
                  <a:cubicBezTo>
                    <a:pt x="14587" y="4323"/>
                    <a:pt x="14925" y="4323"/>
                    <a:pt x="15094" y="4323"/>
                  </a:cubicBezTo>
                  <a:cubicBezTo>
                    <a:pt x="15262" y="4323"/>
                    <a:pt x="15431" y="4121"/>
                    <a:pt x="15769" y="4121"/>
                  </a:cubicBezTo>
                  <a:cubicBezTo>
                    <a:pt x="15937" y="4121"/>
                    <a:pt x="16106" y="4525"/>
                    <a:pt x="16444" y="4525"/>
                  </a:cubicBezTo>
                  <a:cubicBezTo>
                    <a:pt x="16444" y="4323"/>
                    <a:pt x="17119" y="3919"/>
                    <a:pt x="17119" y="3919"/>
                  </a:cubicBezTo>
                  <a:cubicBezTo>
                    <a:pt x="17119" y="3314"/>
                    <a:pt x="17119" y="3112"/>
                    <a:pt x="17287" y="2708"/>
                  </a:cubicBezTo>
                  <a:cubicBezTo>
                    <a:pt x="17456" y="2506"/>
                    <a:pt x="17794" y="2103"/>
                    <a:pt x="17962" y="2103"/>
                  </a:cubicBezTo>
                  <a:cubicBezTo>
                    <a:pt x="18131" y="2103"/>
                    <a:pt x="18300" y="2103"/>
                    <a:pt x="18469" y="2103"/>
                  </a:cubicBezTo>
                  <a:cubicBezTo>
                    <a:pt x="18637" y="2103"/>
                    <a:pt x="18637" y="1901"/>
                    <a:pt x="18806" y="1901"/>
                  </a:cubicBezTo>
                  <a:cubicBezTo>
                    <a:pt x="18975" y="1901"/>
                    <a:pt x="19312" y="2304"/>
                    <a:pt x="19481" y="2304"/>
                  </a:cubicBezTo>
                  <a:cubicBezTo>
                    <a:pt x="19819" y="2506"/>
                    <a:pt x="19987" y="2708"/>
                    <a:pt x="19987" y="3314"/>
                  </a:cubicBezTo>
                  <a:cubicBezTo>
                    <a:pt x="20325" y="3314"/>
                    <a:pt x="21169" y="2708"/>
                    <a:pt x="20831" y="2304"/>
                  </a:cubicBezTo>
                  <a:cubicBezTo>
                    <a:pt x="21169" y="2506"/>
                    <a:pt x="20325" y="2506"/>
                    <a:pt x="20156" y="2506"/>
                  </a:cubicBezTo>
                  <a:cubicBezTo>
                    <a:pt x="21000" y="2304"/>
                    <a:pt x="19819" y="1699"/>
                    <a:pt x="19650" y="1901"/>
                  </a:cubicBezTo>
                  <a:cubicBezTo>
                    <a:pt x="19819" y="1699"/>
                    <a:pt x="19987" y="1901"/>
                    <a:pt x="19987" y="1901"/>
                  </a:cubicBezTo>
                  <a:cubicBezTo>
                    <a:pt x="20325" y="1901"/>
                    <a:pt x="20662" y="1901"/>
                    <a:pt x="20831" y="1699"/>
                  </a:cubicBezTo>
                  <a:cubicBezTo>
                    <a:pt x="21000" y="1699"/>
                    <a:pt x="21506" y="1295"/>
                    <a:pt x="21337" y="1093"/>
                  </a:cubicBezTo>
                  <a:cubicBezTo>
                    <a:pt x="21000" y="891"/>
                    <a:pt x="20494" y="689"/>
                    <a:pt x="19987" y="488"/>
                  </a:cubicBezTo>
                  <a:cubicBezTo>
                    <a:pt x="19819" y="286"/>
                    <a:pt x="19650" y="689"/>
                    <a:pt x="19481" y="891"/>
                  </a:cubicBezTo>
                  <a:cubicBezTo>
                    <a:pt x="19481" y="891"/>
                    <a:pt x="19144" y="1497"/>
                    <a:pt x="19144" y="1295"/>
                  </a:cubicBezTo>
                  <a:cubicBezTo>
                    <a:pt x="19144" y="1295"/>
                    <a:pt x="19144" y="1093"/>
                    <a:pt x="19144" y="891"/>
                  </a:cubicBezTo>
                  <a:cubicBezTo>
                    <a:pt x="19144" y="891"/>
                    <a:pt x="18806" y="891"/>
                    <a:pt x="18806" y="891"/>
                  </a:cubicBezTo>
                  <a:cubicBezTo>
                    <a:pt x="18975" y="689"/>
                    <a:pt x="19312" y="891"/>
                    <a:pt x="19312" y="689"/>
                  </a:cubicBezTo>
                  <a:cubicBezTo>
                    <a:pt x="19312" y="689"/>
                    <a:pt x="18806" y="689"/>
                    <a:pt x="18806" y="689"/>
                  </a:cubicBezTo>
                  <a:cubicBezTo>
                    <a:pt x="18806" y="488"/>
                    <a:pt x="19481" y="488"/>
                    <a:pt x="19481" y="286"/>
                  </a:cubicBezTo>
                  <a:cubicBezTo>
                    <a:pt x="19312" y="84"/>
                    <a:pt x="18300" y="-118"/>
                    <a:pt x="18469" y="286"/>
                  </a:cubicBezTo>
                  <a:cubicBezTo>
                    <a:pt x="18637" y="488"/>
                    <a:pt x="18637" y="488"/>
                    <a:pt x="18469" y="689"/>
                  </a:cubicBezTo>
                  <a:cubicBezTo>
                    <a:pt x="18300" y="891"/>
                    <a:pt x="17962" y="1295"/>
                    <a:pt x="17794" y="1295"/>
                  </a:cubicBezTo>
                  <a:cubicBezTo>
                    <a:pt x="17625" y="1295"/>
                    <a:pt x="17794" y="488"/>
                    <a:pt x="17794" y="488"/>
                  </a:cubicBezTo>
                  <a:cubicBezTo>
                    <a:pt x="17794" y="286"/>
                    <a:pt x="16950" y="1699"/>
                    <a:pt x="16781" y="1699"/>
                  </a:cubicBezTo>
                  <a:cubicBezTo>
                    <a:pt x="16275" y="1699"/>
                    <a:pt x="16781" y="891"/>
                    <a:pt x="16950" y="689"/>
                  </a:cubicBezTo>
                  <a:cubicBezTo>
                    <a:pt x="17119" y="689"/>
                    <a:pt x="17287" y="286"/>
                    <a:pt x="17287" y="286"/>
                  </a:cubicBezTo>
                  <a:cubicBezTo>
                    <a:pt x="17119" y="84"/>
                    <a:pt x="16781" y="-118"/>
                    <a:pt x="16781" y="84"/>
                  </a:cubicBezTo>
                  <a:cubicBezTo>
                    <a:pt x="16781" y="84"/>
                    <a:pt x="16950" y="286"/>
                    <a:pt x="16950" y="286"/>
                  </a:cubicBezTo>
                  <a:cubicBezTo>
                    <a:pt x="16950" y="286"/>
                    <a:pt x="16612" y="286"/>
                    <a:pt x="16444" y="286"/>
                  </a:cubicBezTo>
                  <a:cubicBezTo>
                    <a:pt x="16275" y="488"/>
                    <a:pt x="16444" y="286"/>
                    <a:pt x="16275" y="84"/>
                  </a:cubicBezTo>
                  <a:cubicBezTo>
                    <a:pt x="16275" y="84"/>
                    <a:pt x="15937" y="488"/>
                    <a:pt x="15937" y="488"/>
                  </a:cubicBezTo>
                  <a:cubicBezTo>
                    <a:pt x="15937" y="689"/>
                    <a:pt x="16275" y="891"/>
                    <a:pt x="16106" y="891"/>
                  </a:cubicBezTo>
                  <a:cubicBezTo>
                    <a:pt x="15937" y="891"/>
                    <a:pt x="15937" y="891"/>
                    <a:pt x="15937" y="891"/>
                  </a:cubicBezTo>
                  <a:cubicBezTo>
                    <a:pt x="15769" y="891"/>
                    <a:pt x="15769" y="1093"/>
                    <a:pt x="15769" y="1295"/>
                  </a:cubicBezTo>
                  <a:cubicBezTo>
                    <a:pt x="15937" y="891"/>
                    <a:pt x="15262" y="1093"/>
                    <a:pt x="15262" y="1093"/>
                  </a:cubicBezTo>
                  <a:cubicBezTo>
                    <a:pt x="15262" y="1093"/>
                    <a:pt x="15600" y="891"/>
                    <a:pt x="15600" y="689"/>
                  </a:cubicBezTo>
                  <a:cubicBezTo>
                    <a:pt x="15600" y="891"/>
                    <a:pt x="14925" y="1093"/>
                    <a:pt x="14756" y="1093"/>
                  </a:cubicBezTo>
                  <a:cubicBezTo>
                    <a:pt x="14587" y="1093"/>
                    <a:pt x="15262" y="1699"/>
                    <a:pt x="15262" y="1699"/>
                  </a:cubicBezTo>
                  <a:cubicBezTo>
                    <a:pt x="15262" y="1699"/>
                    <a:pt x="15094" y="2103"/>
                    <a:pt x="15094" y="2103"/>
                  </a:cubicBezTo>
                  <a:cubicBezTo>
                    <a:pt x="15094" y="2103"/>
                    <a:pt x="14587" y="1497"/>
                    <a:pt x="14587" y="1497"/>
                  </a:cubicBezTo>
                  <a:cubicBezTo>
                    <a:pt x="14587" y="1497"/>
                    <a:pt x="14250" y="2103"/>
                    <a:pt x="14250" y="1497"/>
                  </a:cubicBezTo>
                  <a:cubicBezTo>
                    <a:pt x="14081" y="1295"/>
                    <a:pt x="13575" y="1699"/>
                    <a:pt x="13406" y="1497"/>
                  </a:cubicBezTo>
                  <a:cubicBezTo>
                    <a:pt x="13575" y="1699"/>
                    <a:pt x="14081" y="1699"/>
                    <a:pt x="14081" y="1901"/>
                  </a:cubicBezTo>
                  <a:cubicBezTo>
                    <a:pt x="14081" y="1901"/>
                    <a:pt x="13912" y="1901"/>
                    <a:pt x="13912" y="2103"/>
                  </a:cubicBezTo>
                  <a:cubicBezTo>
                    <a:pt x="13912" y="2304"/>
                    <a:pt x="14081" y="2304"/>
                    <a:pt x="14081" y="2506"/>
                  </a:cubicBezTo>
                  <a:cubicBezTo>
                    <a:pt x="14081" y="2506"/>
                    <a:pt x="13575" y="2304"/>
                    <a:pt x="13575" y="2103"/>
                  </a:cubicBezTo>
                  <a:cubicBezTo>
                    <a:pt x="13406" y="2103"/>
                    <a:pt x="13406" y="2304"/>
                    <a:pt x="13406" y="2506"/>
                  </a:cubicBezTo>
                  <a:cubicBezTo>
                    <a:pt x="13237" y="2506"/>
                    <a:pt x="13237" y="2304"/>
                    <a:pt x="13237" y="2103"/>
                  </a:cubicBezTo>
                  <a:cubicBezTo>
                    <a:pt x="13237" y="2103"/>
                    <a:pt x="12900" y="2506"/>
                    <a:pt x="12900" y="2506"/>
                  </a:cubicBezTo>
                  <a:cubicBezTo>
                    <a:pt x="12731" y="2708"/>
                    <a:pt x="13069" y="2708"/>
                    <a:pt x="13069" y="2910"/>
                  </a:cubicBezTo>
                  <a:cubicBezTo>
                    <a:pt x="13069" y="2910"/>
                    <a:pt x="12731" y="2910"/>
                    <a:pt x="12731" y="2910"/>
                  </a:cubicBezTo>
                  <a:cubicBezTo>
                    <a:pt x="12562" y="2708"/>
                    <a:pt x="12731" y="2506"/>
                    <a:pt x="12731" y="2304"/>
                  </a:cubicBezTo>
                  <a:cubicBezTo>
                    <a:pt x="12731" y="2304"/>
                    <a:pt x="12225" y="2708"/>
                    <a:pt x="12225" y="2708"/>
                  </a:cubicBezTo>
                  <a:cubicBezTo>
                    <a:pt x="12225" y="2708"/>
                    <a:pt x="12225" y="2708"/>
                    <a:pt x="12394" y="2708"/>
                  </a:cubicBezTo>
                  <a:cubicBezTo>
                    <a:pt x="12225" y="2708"/>
                    <a:pt x="12056" y="3112"/>
                    <a:pt x="12056" y="3112"/>
                  </a:cubicBezTo>
                  <a:cubicBezTo>
                    <a:pt x="11887" y="2910"/>
                    <a:pt x="12225" y="2708"/>
                    <a:pt x="12056" y="2708"/>
                  </a:cubicBezTo>
                  <a:cubicBezTo>
                    <a:pt x="11887" y="2506"/>
                    <a:pt x="11719" y="2506"/>
                    <a:pt x="11719" y="2304"/>
                  </a:cubicBezTo>
                  <a:cubicBezTo>
                    <a:pt x="11719" y="2304"/>
                    <a:pt x="12056" y="2304"/>
                    <a:pt x="12056" y="2304"/>
                  </a:cubicBezTo>
                  <a:cubicBezTo>
                    <a:pt x="12056" y="2103"/>
                    <a:pt x="11550" y="1901"/>
                    <a:pt x="11381" y="1901"/>
                  </a:cubicBezTo>
                  <a:cubicBezTo>
                    <a:pt x="11381" y="2103"/>
                    <a:pt x="11550" y="2506"/>
                    <a:pt x="11550" y="2506"/>
                  </a:cubicBezTo>
                  <a:cubicBezTo>
                    <a:pt x="11550" y="2506"/>
                    <a:pt x="10875" y="2708"/>
                    <a:pt x="11044" y="2708"/>
                  </a:cubicBezTo>
                  <a:cubicBezTo>
                    <a:pt x="11044" y="2708"/>
                    <a:pt x="11381" y="2708"/>
                    <a:pt x="11381" y="2708"/>
                  </a:cubicBezTo>
                  <a:cubicBezTo>
                    <a:pt x="11381" y="2708"/>
                    <a:pt x="11212" y="2708"/>
                    <a:pt x="11212" y="2708"/>
                  </a:cubicBezTo>
                  <a:cubicBezTo>
                    <a:pt x="11381" y="3112"/>
                    <a:pt x="11719" y="2708"/>
                    <a:pt x="11550" y="2708"/>
                  </a:cubicBezTo>
                  <a:cubicBezTo>
                    <a:pt x="11719" y="2910"/>
                    <a:pt x="11550" y="3112"/>
                    <a:pt x="11550" y="3112"/>
                  </a:cubicBezTo>
                  <a:cubicBezTo>
                    <a:pt x="11550" y="3314"/>
                    <a:pt x="11212" y="2910"/>
                    <a:pt x="11212" y="2910"/>
                  </a:cubicBezTo>
                  <a:cubicBezTo>
                    <a:pt x="11044" y="2910"/>
                    <a:pt x="11044" y="2708"/>
                    <a:pt x="10875" y="2708"/>
                  </a:cubicBezTo>
                  <a:cubicBezTo>
                    <a:pt x="10875" y="2708"/>
                    <a:pt x="10706" y="3112"/>
                    <a:pt x="10537" y="2910"/>
                  </a:cubicBezTo>
                  <a:cubicBezTo>
                    <a:pt x="10537" y="2708"/>
                    <a:pt x="10031" y="3112"/>
                    <a:pt x="10031" y="3112"/>
                  </a:cubicBezTo>
                  <a:cubicBezTo>
                    <a:pt x="10031" y="3112"/>
                    <a:pt x="10031" y="3718"/>
                    <a:pt x="10031" y="3718"/>
                  </a:cubicBezTo>
                  <a:cubicBezTo>
                    <a:pt x="10031" y="3919"/>
                    <a:pt x="10200" y="3314"/>
                    <a:pt x="10369" y="3516"/>
                  </a:cubicBezTo>
                  <a:cubicBezTo>
                    <a:pt x="10369" y="3516"/>
                    <a:pt x="10706" y="3718"/>
                    <a:pt x="10706" y="3516"/>
                  </a:cubicBezTo>
                  <a:cubicBezTo>
                    <a:pt x="10706" y="3718"/>
                    <a:pt x="10537" y="3718"/>
                    <a:pt x="10537" y="3919"/>
                  </a:cubicBezTo>
                  <a:cubicBezTo>
                    <a:pt x="10369" y="3919"/>
                    <a:pt x="10537" y="4323"/>
                    <a:pt x="10369" y="4323"/>
                  </a:cubicBezTo>
                  <a:cubicBezTo>
                    <a:pt x="10369" y="4525"/>
                    <a:pt x="10200" y="4121"/>
                    <a:pt x="10200" y="4121"/>
                  </a:cubicBezTo>
                  <a:cubicBezTo>
                    <a:pt x="10031" y="4121"/>
                    <a:pt x="10031" y="4525"/>
                    <a:pt x="9862" y="4525"/>
                  </a:cubicBezTo>
                  <a:cubicBezTo>
                    <a:pt x="9862" y="4525"/>
                    <a:pt x="9862" y="4121"/>
                    <a:pt x="9862" y="4121"/>
                  </a:cubicBezTo>
                  <a:cubicBezTo>
                    <a:pt x="9693" y="4121"/>
                    <a:pt x="9693" y="4323"/>
                    <a:pt x="9525" y="4323"/>
                  </a:cubicBezTo>
                  <a:cubicBezTo>
                    <a:pt x="9525" y="4323"/>
                    <a:pt x="9525" y="3919"/>
                    <a:pt x="9525" y="3919"/>
                  </a:cubicBezTo>
                  <a:cubicBezTo>
                    <a:pt x="9525" y="3718"/>
                    <a:pt x="9356" y="4323"/>
                    <a:pt x="9187" y="4323"/>
                  </a:cubicBezTo>
                  <a:cubicBezTo>
                    <a:pt x="8850" y="4525"/>
                    <a:pt x="9356" y="3314"/>
                    <a:pt x="9356" y="3314"/>
                  </a:cubicBezTo>
                  <a:cubicBezTo>
                    <a:pt x="9187" y="3314"/>
                    <a:pt x="8850" y="3516"/>
                    <a:pt x="8850" y="3516"/>
                  </a:cubicBezTo>
                  <a:cubicBezTo>
                    <a:pt x="8681" y="3718"/>
                    <a:pt x="9018" y="3919"/>
                    <a:pt x="9018" y="3919"/>
                  </a:cubicBezTo>
                  <a:cubicBezTo>
                    <a:pt x="8850" y="3919"/>
                    <a:pt x="8850" y="3919"/>
                    <a:pt x="8681" y="3919"/>
                  </a:cubicBezTo>
                  <a:cubicBezTo>
                    <a:pt x="8681" y="3919"/>
                    <a:pt x="8681" y="4121"/>
                    <a:pt x="8512" y="4323"/>
                  </a:cubicBezTo>
                  <a:cubicBezTo>
                    <a:pt x="8681" y="4121"/>
                    <a:pt x="7837" y="4121"/>
                    <a:pt x="8175" y="4323"/>
                  </a:cubicBezTo>
                  <a:cubicBezTo>
                    <a:pt x="8175" y="4525"/>
                    <a:pt x="8512" y="4323"/>
                    <a:pt x="8512" y="4323"/>
                  </a:cubicBezTo>
                  <a:cubicBezTo>
                    <a:pt x="8512" y="4323"/>
                    <a:pt x="8343" y="4525"/>
                    <a:pt x="8512" y="4525"/>
                  </a:cubicBezTo>
                  <a:cubicBezTo>
                    <a:pt x="8512" y="4525"/>
                    <a:pt x="8681" y="4525"/>
                    <a:pt x="8681" y="4323"/>
                  </a:cubicBezTo>
                  <a:cubicBezTo>
                    <a:pt x="8681" y="4323"/>
                    <a:pt x="8681" y="4727"/>
                    <a:pt x="8512" y="4727"/>
                  </a:cubicBezTo>
                  <a:cubicBezTo>
                    <a:pt x="8343" y="4727"/>
                    <a:pt x="8343" y="4525"/>
                    <a:pt x="8175" y="4525"/>
                  </a:cubicBezTo>
                  <a:cubicBezTo>
                    <a:pt x="8006" y="4727"/>
                    <a:pt x="8006" y="5131"/>
                    <a:pt x="7837" y="5131"/>
                  </a:cubicBezTo>
                  <a:cubicBezTo>
                    <a:pt x="7837" y="5131"/>
                    <a:pt x="7331" y="5131"/>
                    <a:pt x="7331" y="5131"/>
                  </a:cubicBezTo>
                  <a:cubicBezTo>
                    <a:pt x="7331" y="5736"/>
                    <a:pt x="8512" y="4929"/>
                    <a:pt x="8512" y="4929"/>
                  </a:cubicBezTo>
                  <a:cubicBezTo>
                    <a:pt x="8681" y="4929"/>
                    <a:pt x="8850" y="4727"/>
                    <a:pt x="9018" y="4929"/>
                  </a:cubicBezTo>
                  <a:cubicBezTo>
                    <a:pt x="9356" y="4929"/>
                    <a:pt x="9187" y="4525"/>
                    <a:pt x="9018" y="4525"/>
                  </a:cubicBezTo>
                  <a:cubicBezTo>
                    <a:pt x="9187" y="4525"/>
                    <a:pt x="9187" y="4525"/>
                    <a:pt x="9187" y="4525"/>
                  </a:cubicBezTo>
                  <a:cubicBezTo>
                    <a:pt x="9356" y="4929"/>
                    <a:pt x="9525" y="4525"/>
                    <a:pt x="9693" y="4525"/>
                  </a:cubicBezTo>
                  <a:cubicBezTo>
                    <a:pt x="9525" y="4525"/>
                    <a:pt x="9525" y="4929"/>
                    <a:pt x="9356" y="4929"/>
                  </a:cubicBezTo>
                  <a:cubicBezTo>
                    <a:pt x="9525" y="4929"/>
                    <a:pt x="9693" y="4929"/>
                    <a:pt x="9693" y="4929"/>
                  </a:cubicBezTo>
                  <a:cubicBezTo>
                    <a:pt x="9693" y="4929"/>
                    <a:pt x="9356" y="5131"/>
                    <a:pt x="9356" y="5332"/>
                  </a:cubicBezTo>
                  <a:cubicBezTo>
                    <a:pt x="9356" y="5332"/>
                    <a:pt x="10200" y="4929"/>
                    <a:pt x="10200" y="5131"/>
                  </a:cubicBezTo>
                  <a:cubicBezTo>
                    <a:pt x="10031" y="5332"/>
                    <a:pt x="9525" y="5131"/>
                    <a:pt x="9525" y="5534"/>
                  </a:cubicBezTo>
                  <a:cubicBezTo>
                    <a:pt x="9356" y="6140"/>
                    <a:pt x="9018" y="5332"/>
                    <a:pt x="9018" y="5332"/>
                  </a:cubicBezTo>
                  <a:cubicBezTo>
                    <a:pt x="9018" y="5131"/>
                    <a:pt x="9018" y="5736"/>
                    <a:pt x="9018" y="5736"/>
                  </a:cubicBezTo>
                  <a:cubicBezTo>
                    <a:pt x="9018" y="5736"/>
                    <a:pt x="8850" y="5332"/>
                    <a:pt x="8681" y="5332"/>
                  </a:cubicBezTo>
                  <a:cubicBezTo>
                    <a:pt x="8512" y="5534"/>
                    <a:pt x="8175" y="5938"/>
                    <a:pt x="8175" y="6140"/>
                  </a:cubicBezTo>
                  <a:cubicBezTo>
                    <a:pt x="8175" y="6140"/>
                    <a:pt x="8512" y="5938"/>
                    <a:pt x="8512" y="5938"/>
                  </a:cubicBezTo>
                  <a:cubicBezTo>
                    <a:pt x="8512" y="6140"/>
                    <a:pt x="8850" y="5938"/>
                    <a:pt x="8850" y="6140"/>
                  </a:cubicBezTo>
                  <a:cubicBezTo>
                    <a:pt x="8850" y="5938"/>
                    <a:pt x="8343" y="6140"/>
                    <a:pt x="8343" y="6342"/>
                  </a:cubicBezTo>
                  <a:cubicBezTo>
                    <a:pt x="8512" y="6544"/>
                    <a:pt x="9018" y="6140"/>
                    <a:pt x="8850" y="6544"/>
                  </a:cubicBezTo>
                  <a:cubicBezTo>
                    <a:pt x="9018" y="6140"/>
                    <a:pt x="7837" y="6746"/>
                    <a:pt x="7837" y="6746"/>
                  </a:cubicBezTo>
                  <a:cubicBezTo>
                    <a:pt x="7837" y="6544"/>
                    <a:pt x="8850" y="6947"/>
                    <a:pt x="8681" y="6947"/>
                  </a:cubicBezTo>
                  <a:cubicBezTo>
                    <a:pt x="8512" y="7149"/>
                    <a:pt x="8343" y="6746"/>
                    <a:pt x="8175" y="6947"/>
                  </a:cubicBezTo>
                  <a:cubicBezTo>
                    <a:pt x="8175" y="6947"/>
                    <a:pt x="8175" y="6947"/>
                    <a:pt x="8175" y="6947"/>
                  </a:cubicBezTo>
                  <a:cubicBezTo>
                    <a:pt x="8175" y="7149"/>
                    <a:pt x="7668" y="6746"/>
                    <a:pt x="7500" y="7149"/>
                  </a:cubicBezTo>
                  <a:cubicBezTo>
                    <a:pt x="7500" y="7149"/>
                    <a:pt x="8006" y="7149"/>
                    <a:pt x="8006" y="7149"/>
                  </a:cubicBezTo>
                  <a:cubicBezTo>
                    <a:pt x="7668" y="7553"/>
                    <a:pt x="7331" y="7149"/>
                    <a:pt x="7500" y="7755"/>
                  </a:cubicBezTo>
                  <a:cubicBezTo>
                    <a:pt x="7500" y="7755"/>
                    <a:pt x="7162" y="7957"/>
                    <a:pt x="7162" y="7957"/>
                  </a:cubicBezTo>
                  <a:cubicBezTo>
                    <a:pt x="6993" y="8159"/>
                    <a:pt x="6993" y="8159"/>
                    <a:pt x="6993" y="8159"/>
                  </a:cubicBezTo>
                  <a:cubicBezTo>
                    <a:pt x="6993" y="8361"/>
                    <a:pt x="6825" y="8361"/>
                    <a:pt x="6825" y="8361"/>
                  </a:cubicBezTo>
                  <a:cubicBezTo>
                    <a:pt x="6825" y="8562"/>
                    <a:pt x="6993" y="8361"/>
                    <a:pt x="6993" y="8361"/>
                  </a:cubicBezTo>
                  <a:cubicBezTo>
                    <a:pt x="7162" y="8361"/>
                    <a:pt x="6993" y="8562"/>
                    <a:pt x="6993" y="8562"/>
                  </a:cubicBezTo>
                  <a:cubicBezTo>
                    <a:pt x="7162" y="8562"/>
                    <a:pt x="7500" y="8764"/>
                    <a:pt x="7668" y="8562"/>
                  </a:cubicBezTo>
                  <a:cubicBezTo>
                    <a:pt x="7331" y="8764"/>
                    <a:pt x="7331" y="8764"/>
                    <a:pt x="6993" y="8764"/>
                  </a:cubicBezTo>
                  <a:cubicBezTo>
                    <a:pt x="6825" y="8764"/>
                    <a:pt x="6318" y="8764"/>
                    <a:pt x="6318" y="8966"/>
                  </a:cubicBezTo>
                  <a:cubicBezTo>
                    <a:pt x="6318" y="8966"/>
                    <a:pt x="6487" y="8966"/>
                    <a:pt x="6487" y="8966"/>
                  </a:cubicBezTo>
                  <a:cubicBezTo>
                    <a:pt x="6487" y="8966"/>
                    <a:pt x="6318" y="9168"/>
                    <a:pt x="6318" y="9168"/>
                  </a:cubicBezTo>
                  <a:cubicBezTo>
                    <a:pt x="6318" y="9168"/>
                    <a:pt x="6656" y="8966"/>
                    <a:pt x="6656" y="9168"/>
                  </a:cubicBezTo>
                  <a:cubicBezTo>
                    <a:pt x="6656" y="9168"/>
                    <a:pt x="6318" y="9572"/>
                    <a:pt x="6318" y="9572"/>
                  </a:cubicBezTo>
                  <a:cubicBezTo>
                    <a:pt x="6318" y="9572"/>
                    <a:pt x="6487" y="9572"/>
                    <a:pt x="6487" y="9774"/>
                  </a:cubicBezTo>
                  <a:cubicBezTo>
                    <a:pt x="6487" y="9774"/>
                    <a:pt x="6150" y="9774"/>
                    <a:pt x="6150" y="9774"/>
                  </a:cubicBezTo>
                  <a:cubicBezTo>
                    <a:pt x="6150" y="9774"/>
                    <a:pt x="6487" y="9975"/>
                    <a:pt x="6487" y="9975"/>
                  </a:cubicBezTo>
                  <a:cubicBezTo>
                    <a:pt x="6318" y="9975"/>
                    <a:pt x="6150" y="9975"/>
                    <a:pt x="6150" y="9975"/>
                  </a:cubicBezTo>
                  <a:cubicBezTo>
                    <a:pt x="6150" y="10177"/>
                    <a:pt x="6318" y="10379"/>
                    <a:pt x="6487" y="10379"/>
                  </a:cubicBezTo>
                  <a:cubicBezTo>
                    <a:pt x="6150" y="10379"/>
                    <a:pt x="5812" y="10379"/>
                    <a:pt x="5643" y="10783"/>
                  </a:cubicBezTo>
                  <a:cubicBezTo>
                    <a:pt x="5643" y="10985"/>
                    <a:pt x="4968" y="10783"/>
                    <a:pt x="4968" y="10783"/>
                  </a:cubicBezTo>
                  <a:cubicBezTo>
                    <a:pt x="4968" y="11389"/>
                    <a:pt x="5981" y="10783"/>
                    <a:pt x="6150" y="10783"/>
                  </a:cubicBezTo>
                  <a:cubicBezTo>
                    <a:pt x="5981" y="10783"/>
                    <a:pt x="5812" y="11187"/>
                    <a:pt x="5812" y="11187"/>
                  </a:cubicBezTo>
                  <a:cubicBezTo>
                    <a:pt x="5306" y="11187"/>
                    <a:pt x="5643" y="11389"/>
                    <a:pt x="5475" y="11590"/>
                  </a:cubicBezTo>
                  <a:cubicBezTo>
                    <a:pt x="5306" y="11792"/>
                    <a:pt x="4968" y="11389"/>
                    <a:pt x="4800" y="11590"/>
                  </a:cubicBezTo>
                  <a:cubicBezTo>
                    <a:pt x="4800" y="11792"/>
                    <a:pt x="4293" y="12196"/>
                    <a:pt x="4293" y="12196"/>
                  </a:cubicBezTo>
                  <a:cubicBezTo>
                    <a:pt x="4293" y="12398"/>
                    <a:pt x="4462" y="12398"/>
                    <a:pt x="4462" y="12398"/>
                  </a:cubicBezTo>
                  <a:cubicBezTo>
                    <a:pt x="4462" y="12600"/>
                    <a:pt x="3956" y="12600"/>
                    <a:pt x="3956" y="12600"/>
                  </a:cubicBezTo>
                  <a:cubicBezTo>
                    <a:pt x="3956" y="12600"/>
                    <a:pt x="4125" y="12802"/>
                    <a:pt x="4125" y="13003"/>
                  </a:cubicBezTo>
                  <a:cubicBezTo>
                    <a:pt x="4125" y="13205"/>
                    <a:pt x="4462" y="13003"/>
                    <a:pt x="4631" y="13003"/>
                  </a:cubicBezTo>
                  <a:cubicBezTo>
                    <a:pt x="4800" y="12802"/>
                    <a:pt x="4968" y="13003"/>
                    <a:pt x="5137" y="12802"/>
                  </a:cubicBezTo>
                  <a:cubicBezTo>
                    <a:pt x="5137" y="12802"/>
                    <a:pt x="4968" y="12600"/>
                    <a:pt x="4968" y="12398"/>
                  </a:cubicBezTo>
                  <a:cubicBezTo>
                    <a:pt x="4968" y="12398"/>
                    <a:pt x="5306" y="12600"/>
                    <a:pt x="5475" y="12802"/>
                  </a:cubicBezTo>
                  <a:cubicBezTo>
                    <a:pt x="5475" y="12802"/>
                    <a:pt x="4968" y="13205"/>
                    <a:pt x="4968" y="13205"/>
                  </a:cubicBezTo>
                  <a:cubicBezTo>
                    <a:pt x="4800" y="13205"/>
                    <a:pt x="4631" y="13407"/>
                    <a:pt x="4631" y="13205"/>
                  </a:cubicBezTo>
                  <a:cubicBezTo>
                    <a:pt x="4462" y="13003"/>
                    <a:pt x="4293" y="13407"/>
                    <a:pt x="4125" y="13407"/>
                  </a:cubicBezTo>
                  <a:cubicBezTo>
                    <a:pt x="3956" y="13205"/>
                    <a:pt x="3956" y="12600"/>
                    <a:pt x="3787" y="13205"/>
                  </a:cubicBezTo>
                  <a:cubicBezTo>
                    <a:pt x="3450" y="14013"/>
                    <a:pt x="3281" y="13003"/>
                    <a:pt x="3450" y="13003"/>
                  </a:cubicBezTo>
                  <a:cubicBezTo>
                    <a:pt x="3112" y="13003"/>
                    <a:pt x="3450" y="13811"/>
                    <a:pt x="3112" y="13609"/>
                  </a:cubicBezTo>
                  <a:cubicBezTo>
                    <a:pt x="2437" y="13609"/>
                    <a:pt x="2943" y="14013"/>
                    <a:pt x="2775" y="14215"/>
                  </a:cubicBezTo>
                  <a:cubicBezTo>
                    <a:pt x="2606" y="14215"/>
                    <a:pt x="2606" y="13811"/>
                    <a:pt x="2606" y="13811"/>
                  </a:cubicBezTo>
                  <a:cubicBezTo>
                    <a:pt x="2268" y="13811"/>
                    <a:pt x="1931" y="14013"/>
                    <a:pt x="1762" y="14215"/>
                  </a:cubicBezTo>
                  <a:cubicBezTo>
                    <a:pt x="1762" y="14417"/>
                    <a:pt x="2437" y="14417"/>
                    <a:pt x="2606" y="14417"/>
                  </a:cubicBezTo>
                  <a:cubicBezTo>
                    <a:pt x="2606" y="14417"/>
                    <a:pt x="3112" y="14215"/>
                    <a:pt x="3112" y="14215"/>
                  </a:cubicBezTo>
                  <a:cubicBezTo>
                    <a:pt x="3281" y="14417"/>
                    <a:pt x="2437" y="14417"/>
                    <a:pt x="2437" y="14417"/>
                  </a:cubicBezTo>
                  <a:cubicBezTo>
                    <a:pt x="2268" y="14417"/>
                    <a:pt x="2268" y="14618"/>
                    <a:pt x="2100" y="14618"/>
                  </a:cubicBezTo>
                  <a:cubicBezTo>
                    <a:pt x="1931" y="14618"/>
                    <a:pt x="1762" y="14618"/>
                    <a:pt x="1593" y="14618"/>
                  </a:cubicBezTo>
                  <a:cubicBezTo>
                    <a:pt x="1256" y="14417"/>
                    <a:pt x="1087" y="14618"/>
                    <a:pt x="1425" y="14820"/>
                  </a:cubicBezTo>
                  <a:cubicBezTo>
                    <a:pt x="1593" y="14820"/>
                    <a:pt x="1931" y="14820"/>
                    <a:pt x="1931" y="15224"/>
                  </a:cubicBezTo>
                  <a:cubicBezTo>
                    <a:pt x="1931" y="15224"/>
                    <a:pt x="1762" y="15628"/>
                    <a:pt x="1762" y="15426"/>
                  </a:cubicBezTo>
                  <a:cubicBezTo>
                    <a:pt x="1593" y="15426"/>
                    <a:pt x="1931" y="15022"/>
                    <a:pt x="1593" y="14820"/>
                  </a:cubicBezTo>
                  <a:cubicBezTo>
                    <a:pt x="1087" y="14820"/>
                    <a:pt x="1425" y="15022"/>
                    <a:pt x="1256" y="15224"/>
                  </a:cubicBezTo>
                  <a:cubicBezTo>
                    <a:pt x="1256" y="15224"/>
                    <a:pt x="1256" y="14618"/>
                    <a:pt x="1087" y="14618"/>
                  </a:cubicBezTo>
                  <a:cubicBezTo>
                    <a:pt x="1087" y="14417"/>
                    <a:pt x="750" y="15628"/>
                    <a:pt x="918" y="15426"/>
                  </a:cubicBezTo>
                  <a:cubicBezTo>
                    <a:pt x="750" y="15426"/>
                    <a:pt x="750" y="15022"/>
                    <a:pt x="750" y="15022"/>
                  </a:cubicBezTo>
                  <a:cubicBezTo>
                    <a:pt x="581" y="15022"/>
                    <a:pt x="581" y="15426"/>
                    <a:pt x="581" y="15426"/>
                  </a:cubicBezTo>
                  <a:cubicBezTo>
                    <a:pt x="412" y="15628"/>
                    <a:pt x="75" y="15426"/>
                    <a:pt x="75" y="15628"/>
                  </a:cubicBezTo>
                  <a:cubicBezTo>
                    <a:pt x="75" y="15830"/>
                    <a:pt x="-94" y="16032"/>
                    <a:pt x="75" y="16032"/>
                  </a:cubicBezTo>
                  <a:cubicBezTo>
                    <a:pt x="243" y="16032"/>
                    <a:pt x="412" y="16032"/>
                    <a:pt x="581" y="16233"/>
                  </a:cubicBezTo>
                  <a:cubicBezTo>
                    <a:pt x="581" y="16233"/>
                    <a:pt x="-94" y="16435"/>
                    <a:pt x="75" y="16637"/>
                  </a:cubicBezTo>
                  <a:cubicBezTo>
                    <a:pt x="75" y="16839"/>
                    <a:pt x="412" y="16839"/>
                    <a:pt x="412" y="16839"/>
                  </a:cubicBezTo>
                  <a:cubicBezTo>
                    <a:pt x="412" y="16839"/>
                    <a:pt x="918" y="16637"/>
                    <a:pt x="918" y="16839"/>
                  </a:cubicBezTo>
                  <a:cubicBezTo>
                    <a:pt x="750" y="17041"/>
                    <a:pt x="243" y="16839"/>
                    <a:pt x="75" y="17243"/>
                  </a:cubicBezTo>
                  <a:cubicBezTo>
                    <a:pt x="-94" y="17445"/>
                    <a:pt x="918" y="17445"/>
                    <a:pt x="581" y="17848"/>
                  </a:cubicBezTo>
                  <a:cubicBezTo>
                    <a:pt x="581" y="17848"/>
                    <a:pt x="412" y="17445"/>
                    <a:pt x="243" y="17646"/>
                  </a:cubicBezTo>
                  <a:cubicBezTo>
                    <a:pt x="75" y="17848"/>
                    <a:pt x="75" y="18050"/>
                    <a:pt x="243" y="18252"/>
                  </a:cubicBezTo>
                  <a:cubicBezTo>
                    <a:pt x="412" y="18252"/>
                    <a:pt x="750" y="18454"/>
                    <a:pt x="918" y="18454"/>
                  </a:cubicBezTo>
                  <a:cubicBezTo>
                    <a:pt x="1087" y="18252"/>
                    <a:pt x="1256" y="17848"/>
                    <a:pt x="1425" y="18050"/>
                  </a:cubicBezTo>
                  <a:cubicBezTo>
                    <a:pt x="1256" y="18050"/>
                    <a:pt x="1087" y="18252"/>
                    <a:pt x="1087" y="18252"/>
                  </a:cubicBezTo>
                  <a:cubicBezTo>
                    <a:pt x="1087" y="18454"/>
                    <a:pt x="918" y="18454"/>
                    <a:pt x="750" y="18454"/>
                  </a:cubicBezTo>
                  <a:cubicBezTo>
                    <a:pt x="750" y="18454"/>
                    <a:pt x="1087" y="18656"/>
                    <a:pt x="1087" y="18858"/>
                  </a:cubicBezTo>
                  <a:cubicBezTo>
                    <a:pt x="1087" y="18858"/>
                    <a:pt x="581" y="18454"/>
                    <a:pt x="750" y="18858"/>
                  </a:cubicBezTo>
                  <a:cubicBezTo>
                    <a:pt x="750" y="19060"/>
                    <a:pt x="1256" y="19261"/>
                    <a:pt x="1256" y="19261"/>
                  </a:cubicBezTo>
                  <a:cubicBezTo>
                    <a:pt x="1256" y="19463"/>
                    <a:pt x="750" y="19060"/>
                    <a:pt x="581" y="19261"/>
                  </a:cubicBezTo>
                  <a:cubicBezTo>
                    <a:pt x="243" y="19261"/>
                    <a:pt x="581" y="18656"/>
                    <a:pt x="412" y="18656"/>
                  </a:cubicBezTo>
                  <a:cubicBezTo>
                    <a:pt x="412" y="18656"/>
                    <a:pt x="75" y="19060"/>
                    <a:pt x="243" y="19261"/>
                  </a:cubicBezTo>
                  <a:cubicBezTo>
                    <a:pt x="412" y="19261"/>
                    <a:pt x="243" y="19665"/>
                    <a:pt x="243" y="19665"/>
                  </a:cubicBezTo>
                  <a:cubicBezTo>
                    <a:pt x="412" y="19867"/>
                    <a:pt x="581" y="19463"/>
                    <a:pt x="750" y="19261"/>
                  </a:cubicBezTo>
                  <a:cubicBezTo>
                    <a:pt x="750" y="19261"/>
                    <a:pt x="750" y="19463"/>
                    <a:pt x="750" y="19463"/>
                  </a:cubicBezTo>
                  <a:cubicBezTo>
                    <a:pt x="918" y="19463"/>
                    <a:pt x="918" y="19261"/>
                    <a:pt x="1087" y="19261"/>
                  </a:cubicBezTo>
                  <a:cubicBezTo>
                    <a:pt x="1087" y="19261"/>
                    <a:pt x="1087" y="19665"/>
                    <a:pt x="918" y="19665"/>
                  </a:cubicBezTo>
                  <a:cubicBezTo>
                    <a:pt x="581" y="19867"/>
                    <a:pt x="1256" y="20271"/>
                    <a:pt x="1256" y="20069"/>
                  </a:cubicBezTo>
                  <a:cubicBezTo>
                    <a:pt x="1256" y="20473"/>
                    <a:pt x="75" y="20069"/>
                    <a:pt x="750" y="20675"/>
                  </a:cubicBezTo>
                  <a:cubicBezTo>
                    <a:pt x="1087" y="20876"/>
                    <a:pt x="1256" y="21078"/>
                    <a:pt x="1593" y="21078"/>
                  </a:cubicBezTo>
                  <a:cubicBezTo>
                    <a:pt x="1593" y="21078"/>
                    <a:pt x="2100" y="21482"/>
                    <a:pt x="2268" y="21482"/>
                  </a:cubicBezTo>
                  <a:cubicBezTo>
                    <a:pt x="2775" y="21482"/>
                    <a:pt x="3450" y="20876"/>
                    <a:pt x="3787" y="20473"/>
                  </a:cubicBezTo>
                  <a:cubicBezTo>
                    <a:pt x="3956" y="20069"/>
                    <a:pt x="4125" y="20069"/>
                    <a:pt x="4462" y="19867"/>
                  </a:cubicBezTo>
                  <a:cubicBezTo>
                    <a:pt x="4631" y="19665"/>
                    <a:pt x="4631" y="19060"/>
                    <a:pt x="4800" y="19060"/>
                  </a:cubicBezTo>
                  <a:cubicBezTo>
                    <a:pt x="4800" y="19060"/>
                    <a:pt x="4800" y="19665"/>
                    <a:pt x="4968" y="19665"/>
                  </a:cubicBezTo>
                  <a:cubicBezTo>
                    <a:pt x="5306" y="19867"/>
                    <a:pt x="5137" y="19867"/>
                    <a:pt x="5137" y="20069"/>
                  </a:cubicBezTo>
                  <a:cubicBezTo>
                    <a:pt x="5306" y="20069"/>
                    <a:pt x="5475" y="20069"/>
                    <a:pt x="5643" y="20271"/>
                  </a:cubicBezTo>
                  <a:cubicBezTo>
                    <a:pt x="5643" y="20473"/>
                    <a:pt x="5475" y="20069"/>
                    <a:pt x="5643" y="20271"/>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846" name="Shape 846"/>
            <p:cNvSpPr/>
            <p:nvPr/>
          </p:nvSpPr>
          <p:spPr>
            <a:xfrm>
              <a:off x="7769117" y="590856"/>
              <a:ext cx="6464532" cy="2371730"/>
            </a:xfrm>
            <a:custGeom>
              <a:avLst/>
              <a:gdLst/>
              <a:ahLst/>
              <a:cxnLst>
                <a:cxn ang="0">
                  <a:pos x="wd2" y="hd2"/>
                </a:cxn>
                <a:cxn ang="5400000">
                  <a:pos x="wd2" y="hd2"/>
                </a:cxn>
                <a:cxn ang="10800000">
                  <a:pos x="wd2" y="hd2"/>
                </a:cxn>
                <a:cxn ang="16200000">
                  <a:pos x="wd2" y="hd2"/>
                </a:cxn>
              </a:cxnLst>
              <a:rect l="0" t="0" r="r" b="b"/>
              <a:pathLst>
                <a:path w="21557" h="21438" extrusionOk="0">
                  <a:moveTo>
                    <a:pt x="21531" y="8457"/>
                  </a:moveTo>
                  <a:cubicBezTo>
                    <a:pt x="21477" y="8304"/>
                    <a:pt x="21397" y="8227"/>
                    <a:pt x="21344" y="8074"/>
                  </a:cubicBezTo>
                  <a:cubicBezTo>
                    <a:pt x="21317" y="7998"/>
                    <a:pt x="21291" y="7921"/>
                    <a:pt x="21237" y="7844"/>
                  </a:cubicBezTo>
                  <a:cubicBezTo>
                    <a:pt x="21211" y="7844"/>
                    <a:pt x="21157" y="7844"/>
                    <a:pt x="21131" y="7768"/>
                  </a:cubicBezTo>
                  <a:cubicBezTo>
                    <a:pt x="21131" y="7844"/>
                    <a:pt x="21157" y="7844"/>
                    <a:pt x="21157" y="7844"/>
                  </a:cubicBezTo>
                  <a:cubicBezTo>
                    <a:pt x="21184" y="7844"/>
                    <a:pt x="21104" y="7921"/>
                    <a:pt x="21077" y="7844"/>
                  </a:cubicBezTo>
                  <a:cubicBezTo>
                    <a:pt x="21077" y="7844"/>
                    <a:pt x="21104" y="7844"/>
                    <a:pt x="21104" y="7768"/>
                  </a:cubicBezTo>
                  <a:cubicBezTo>
                    <a:pt x="21077" y="7691"/>
                    <a:pt x="20944" y="7844"/>
                    <a:pt x="20917" y="7768"/>
                  </a:cubicBezTo>
                  <a:cubicBezTo>
                    <a:pt x="20971" y="7844"/>
                    <a:pt x="20971" y="7844"/>
                    <a:pt x="20971" y="8074"/>
                  </a:cubicBezTo>
                  <a:cubicBezTo>
                    <a:pt x="20944" y="8151"/>
                    <a:pt x="20997" y="8304"/>
                    <a:pt x="20997" y="8304"/>
                  </a:cubicBezTo>
                  <a:cubicBezTo>
                    <a:pt x="20971" y="8304"/>
                    <a:pt x="20971" y="8227"/>
                    <a:pt x="20971" y="8227"/>
                  </a:cubicBezTo>
                  <a:cubicBezTo>
                    <a:pt x="20944" y="8151"/>
                    <a:pt x="20944" y="8304"/>
                    <a:pt x="20917" y="8304"/>
                  </a:cubicBezTo>
                  <a:cubicBezTo>
                    <a:pt x="20917" y="8304"/>
                    <a:pt x="20864" y="7998"/>
                    <a:pt x="20864" y="7998"/>
                  </a:cubicBezTo>
                  <a:cubicBezTo>
                    <a:pt x="20864" y="7921"/>
                    <a:pt x="20864" y="7921"/>
                    <a:pt x="20864" y="7921"/>
                  </a:cubicBezTo>
                  <a:cubicBezTo>
                    <a:pt x="20864" y="7844"/>
                    <a:pt x="20837" y="7768"/>
                    <a:pt x="20864" y="7691"/>
                  </a:cubicBezTo>
                  <a:cubicBezTo>
                    <a:pt x="20891" y="7538"/>
                    <a:pt x="20837" y="7615"/>
                    <a:pt x="20811" y="7538"/>
                  </a:cubicBezTo>
                  <a:cubicBezTo>
                    <a:pt x="20811" y="7461"/>
                    <a:pt x="20757" y="7385"/>
                    <a:pt x="20731" y="7385"/>
                  </a:cubicBezTo>
                  <a:cubicBezTo>
                    <a:pt x="20544" y="7078"/>
                    <a:pt x="20384" y="6772"/>
                    <a:pt x="20197" y="6619"/>
                  </a:cubicBezTo>
                  <a:cubicBezTo>
                    <a:pt x="20144" y="6542"/>
                    <a:pt x="20117" y="6466"/>
                    <a:pt x="20091" y="6389"/>
                  </a:cubicBezTo>
                  <a:cubicBezTo>
                    <a:pt x="20064" y="6312"/>
                    <a:pt x="20011" y="6236"/>
                    <a:pt x="19957" y="6236"/>
                  </a:cubicBezTo>
                  <a:cubicBezTo>
                    <a:pt x="19877" y="6159"/>
                    <a:pt x="19797" y="6083"/>
                    <a:pt x="19691" y="5929"/>
                  </a:cubicBezTo>
                  <a:cubicBezTo>
                    <a:pt x="19611" y="5929"/>
                    <a:pt x="19504" y="5929"/>
                    <a:pt x="19451" y="5929"/>
                  </a:cubicBezTo>
                  <a:cubicBezTo>
                    <a:pt x="19397" y="5929"/>
                    <a:pt x="19371" y="5929"/>
                    <a:pt x="19344" y="5929"/>
                  </a:cubicBezTo>
                  <a:cubicBezTo>
                    <a:pt x="19344" y="5929"/>
                    <a:pt x="19317" y="5853"/>
                    <a:pt x="19317" y="5853"/>
                  </a:cubicBezTo>
                  <a:cubicBezTo>
                    <a:pt x="19291" y="5929"/>
                    <a:pt x="19291" y="6006"/>
                    <a:pt x="19264" y="5929"/>
                  </a:cubicBezTo>
                  <a:cubicBezTo>
                    <a:pt x="19184" y="5929"/>
                    <a:pt x="19104" y="5853"/>
                    <a:pt x="19024" y="5776"/>
                  </a:cubicBezTo>
                  <a:cubicBezTo>
                    <a:pt x="18997" y="5776"/>
                    <a:pt x="18917" y="5700"/>
                    <a:pt x="18917" y="5853"/>
                  </a:cubicBezTo>
                  <a:cubicBezTo>
                    <a:pt x="18891" y="6006"/>
                    <a:pt x="18864" y="6006"/>
                    <a:pt x="18917" y="6083"/>
                  </a:cubicBezTo>
                  <a:cubicBezTo>
                    <a:pt x="18971" y="6236"/>
                    <a:pt x="19024" y="6542"/>
                    <a:pt x="18891" y="6619"/>
                  </a:cubicBezTo>
                  <a:cubicBezTo>
                    <a:pt x="18864" y="6695"/>
                    <a:pt x="18784" y="6695"/>
                    <a:pt x="18757" y="6542"/>
                  </a:cubicBezTo>
                  <a:cubicBezTo>
                    <a:pt x="18731" y="6466"/>
                    <a:pt x="18731" y="6389"/>
                    <a:pt x="18651" y="6389"/>
                  </a:cubicBezTo>
                  <a:cubicBezTo>
                    <a:pt x="18571" y="6312"/>
                    <a:pt x="18624" y="6236"/>
                    <a:pt x="18597" y="6159"/>
                  </a:cubicBezTo>
                  <a:cubicBezTo>
                    <a:pt x="18597" y="6083"/>
                    <a:pt x="18517" y="6006"/>
                    <a:pt x="18491" y="6083"/>
                  </a:cubicBezTo>
                  <a:cubicBezTo>
                    <a:pt x="18411" y="6312"/>
                    <a:pt x="18277" y="6083"/>
                    <a:pt x="18171" y="6083"/>
                  </a:cubicBezTo>
                  <a:cubicBezTo>
                    <a:pt x="18064" y="6083"/>
                    <a:pt x="17957" y="6006"/>
                    <a:pt x="17851" y="6006"/>
                  </a:cubicBezTo>
                  <a:cubicBezTo>
                    <a:pt x="17797" y="6006"/>
                    <a:pt x="17771" y="6006"/>
                    <a:pt x="17717" y="6083"/>
                  </a:cubicBezTo>
                  <a:cubicBezTo>
                    <a:pt x="17664" y="6159"/>
                    <a:pt x="17691" y="6389"/>
                    <a:pt x="17691" y="6542"/>
                  </a:cubicBezTo>
                  <a:cubicBezTo>
                    <a:pt x="17691" y="6542"/>
                    <a:pt x="17691" y="6542"/>
                    <a:pt x="17691" y="6542"/>
                  </a:cubicBezTo>
                  <a:cubicBezTo>
                    <a:pt x="17664" y="6542"/>
                    <a:pt x="17637" y="6159"/>
                    <a:pt x="17611" y="6083"/>
                  </a:cubicBezTo>
                  <a:cubicBezTo>
                    <a:pt x="17584" y="6083"/>
                    <a:pt x="17477" y="6083"/>
                    <a:pt x="17451" y="5929"/>
                  </a:cubicBezTo>
                  <a:cubicBezTo>
                    <a:pt x="17451" y="5700"/>
                    <a:pt x="17557" y="5623"/>
                    <a:pt x="17451" y="5393"/>
                  </a:cubicBezTo>
                  <a:cubicBezTo>
                    <a:pt x="17397" y="5317"/>
                    <a:pt x="17344" y="5240"/>
                    <a:pt x="17264" y="5164"/>
                  </a:cubicBezTo>
                  <a:cubicBezTo>
                    <a:pt x="17104" y="5010"/>
                    <a:pt x="16917" y="5164"/>
                    <a:pt x="16757" y="5240"/>
                  </a:cubicBezTo>
                  <a:cubicBezTo>
                    <a:pt x="16677" y="5240"/>
                    <a:pt x="16597" y="5240"/>
                    <a:pt x="16491" y="5240"/>
                  </a:cubicBezTo>
                  <a:cubicBezTo>
                    <a:pt x="16464" y="5240"/>
                    <a:pt x="16464" y="5240"/>
                    <a:pt x="16437" y="5240"/>
                  </a:cubicBezTo>
                  <a:cubicBezTo>
                    <a:pt x="16384" y="5164"/>
                    <a:pt x="16437" y="5164"/>
                    <a:pt x="16464" y="5087"/>
                  </a:cubicBezTo>
                  <a:cubicBezTo>
                    <a:pt x="16464" y="5010"/>
                    <a:pt x="16331" y="4934"/>
                    <a:pt x="16331" y="4934"/>
                  </a:cubicBezTo>
                  <a:cubicBezTo>
                    <a:pt x="16304" y="4857"/>
                    <a:pt x="16197" y="4934"/>
                    <a:pt x="16171" y="4934"/>
                  </a:cubicBezTo>
                  <a:cubicBezTo>
                    <a:pt x="16171" y="4934"/>
                    <a:pt x="16277" y="4857"/>
                    <a:pt x="16251" y="4781"/>
                  </a:cubicBezTo>
                  <a:cubicBezTo>
                    <a:pt x="16224" y="4781"/>
                    <a:pt x="16197" y="4857"/>
                    <a:pt x="16171" y="4857"/>
                  </a:cubicBezTo>
                  <a:cubicBezTo>
                    <a:pt x="16144" y="4781"/>
                    <a:pt x="16091" y="4704"/>
                    <a:pt x="16091" y="4704"/>
                  </a:cubicBezTo>
                  <a:cubicBezTo>
                    <a:pt x="16064" y="4704"/>
                    <a:pt x="15984" y="4551"/>
                    <a:pt x="16037" y="4551"/>
                  </a:cubicBezTo>
                  <a:cubicBezTo>
                    <a:pt x="16064" y="4551"/>
                    <a:pt x="16117" y="4551"/>
                    <a:pt x="16144" y="4551"/>
                  </a:cubicBezTo>
                  <a:cubicBezTo>
                    <a:pt x="16224" y="4551"/>
                    <a:pt x="16117" y="4321"/>
                    <a:pt x="16091" y="4321"/>
                  </a:cubicBezTo>
                  <a:cubicBezTo>
                    <a:pt x="16037" y="4168"/>
                    <a:pt x="15904" y="4244"/>
                    <a:pt x="15824" y="4168"/>
                  </a:cubicBezTo>
                  <a:cubicBezTo>
                    <a:pt x="15771" y="4168"/>
                    <a:pt x="15744" y="4321"/>
                    <a:pt x="15691" y="4474"/>
                  </a:cubicBezTo>
                  <a:cubicBezTo>
                    <a:pt x="15691" y="4474"/>
                    <a:pt x="15504" y="4781"/>
                    <a:pt x="15504" y="4551"/>
                  </a:cubicBezTo>
                  <a:cubicBezTo>
                    <a:pt x="15531" y="4398"/>
                    <a:pt x="15557" y="4551"/>
                    <a:pt x="15611" y="4474"/>
                  </a:cubicBezTo>
                  <a:cubicBezTo>
                    <a:pt x="15611" y="4474"/>
                    <a:pt x="15584" y="4244"/>
                    <a:pt x="15557" y="4244"/>
                  </a:cubicBezTo>
                  <a:cubicBezTo>
                    <a:pt x="15557" y="4244"/>
                    <a:pt x="15397" y="4244"/>
                    <a:pt x="15397" y="4244"/>
                  </a:cubicBezTo>
                  <a:cubicBezTo>
                    <a:pt x="15424" y="4168"/>
                    <a:pt x="15477" y="4091"/>
                    <a:pt x="15531" y="4091"/>
                  </a:cubicBezTo>
                  <a:cubicBezTo>
                    <a:pt x="15557" y="4168"/>
                    <a:pt x="15744" y="4168"/>
                    <a:pt x="15744" y="4168"/>
                  </a:cubicBezTo>
                  <a:cubicBezTo>
                    <a:pt x="15744" y="4091"/>
                    <a:pt x="15584" y="4091"/>
                    <a:pt x="15557" y="4015"/>
                  </a:cubicBezTo>
                  <a:cubicBezTo>
                    <a:pt x="15504" y="4015"/>
                    <a:pt x="15451" y="4015"/>
                    <a:pt x="15397" y="4015"/>
                  </a:cubicBezTo>
                  <a:cubicBezTo>
                    <a:pt x="15291" y="3938"/>
                    <a:pt x="15184" y="3938"/>
                    <a:pt x="15077" y="3861"/>
                  </a:cubicBezTo>
                  <a:cubicBezTo>
                    <a:pt x="15051" y="3861"/>
                    <a:pt x="14944" y="3785"/>
                    <a:pt x="14944" y="3785"/>
                  </a:cubicBezTo>
                  <a:cubicBezTo>
                    <a:pt x="14944" y="3861"/>
                    <a:pt x="14971" y="3938"/>
                    <a:pt x="14944" y="3938"/>
                  </a:cubicBezTo>
                  <a:cubicBezTo>
                    <a:pt x="14917" y="4015"/>
                    <a:pt x="14891" y="4015"/>
                    <a:pt x="14864" y="4015"/>
                  </a:cubicBezTo>
                  <a:cubicBezTo>
                    <a:pt x="14837" y="4015"/>
                    <a:pt x="14704" y="4091"/>
                    <a:pt x="14731" y="4244"/>
                  </a:cubicBezTo>
                  <a:cubicBezTo>
                    <a:pt x="14757" y="4398"/>
                    <a:pt x="14811" y="4168"/>
                    <a:pt x="14837" y="4244"/>
                  </a:cubicBezTo>
                  <a:cubicBezTo>
                    <a:pt x="14837" y="4244"/>
                    <a:pt x="14757" y="4321"/>
                    <a:pt x="14784" y="4474"/>
                  </a:cubicBezTo>
                  <a:cubicBezTo>
                    <a:pt x="14811" y="4474"/>
                    <a:pt x="14784" y="4551"/>
                    <a:pt x="14784" y="4627"/>
                  </a:cubicBezTo>
                  <a:cubicBezTo>
                    <a:pt x="14811" y="4627"/>
                    <a:pt x="14837" y="4704"/>
                    <a:pt x="14837" y="4781"/>
                  </a:cubicBezTo>
                  <a:cubicBezTo>
                    <a:pt x="14837" y="4781"/>
                    <a:pt x="14731" y="4781"/>
                    <a:pt x="14704" y="4781"/>
                  </a:cubicBezTo>
                  <a:cubicBezTo>
                    <a:pt x="14651" y="4781"/>
                    <a:pt x="14704" y="4704"/>
                    <a:pt x="14704" y="4704"/>
                  </a:cubicBezTo>
                  <a:cubicBezTo>
                    <a:pt x="14677" y="4627"/>
                    <a:pt x="14597" y="4704"/>
                    <a:pt x="14597" y="4704"/>
                  </a:cubicBezTo>
                  <a:cubicBezTo>
                    <a:pt x="14544" y="4781"/>
                    <a:pt x="14491" y="4704"/>
                    <a:pt x="14464" y="4704"/>
                  </a:cubicBezTo>
                  <a:cubicBezTo>
                    <a:pt x="14437" y="4704"/>
                    <a:pt x="14544" y="4781"/>
                    <a:pt x="14544" y="4781"/>
                  </a:cubicBezTo>
                  <a:cubicBezTo>
                    <a:pt x="14624" y="4857"/>
                    <a:pt x="14544" y="5010"/>
                    <a:pt x="14517" y="4934"/>
                  </a:cubicBezTo>
                  <a:cubicBezTo>
                    <a:pt x="14491" y="4934"/>
                    <a:pt x="14491" y="4857"/>
                    <a:pt x="14491" y="4781"/>
                  </a:cubicBezTo>
                  <a:cubicBezTo>
                    <a:pt x="14464" y="4781"/>
                    <a:pt x="14437" y="4781"/>
                    <a:pt x="14411" y="4781"/>
                  </a:cubicBezTo>
                  <a:cubicBezTo>
                    <a:pt x="14357" y="4704"/>
                    <a:pt x="14304" y="4627"/>
                    <a:pt x="14224" y="4704"/>
                  </a:cubicBezTo>
                  <a:cubicBezTo>
                    <a:pt x="14144" y="4704"/>
                    <a:pt x="14091" y="4934"/>
                    <a:pt x="14011" y="4781"/>
                  </a:cubicBezTo>
                  <a:cubicBezTo>
                    <a:pt x="13957" y="4704"/>
                    <a:pt x="13904" y="4627"/>
                    <a:pt x="13877" y="4474"/>
                  </a:cubicBezTo>
                  <a:cubicBezTo>
                    <a:pt x="13851" y="4398"/>
                    <a:pt x="13797" y="4704"/>
                    <a:pt x="13771" y="4704"/>
                  </a:cubicBezTo>
                  <a:cubicBezTo>
                    <a:pt x="13744" y="4857"/>
                    <a:pt x="13717" y="5317"/>
                    <a:pt x="13637" y="5240"/>
                  </a:cubicBezTo>
                  <a:cubicBezTo>
                    <a:pt x="13584" y="5164"/>
                    <a:pt x="13531" y="5164"/>
                    <a:pt x="13477" y="5010"/>
                  </a:cubicBezTo>
                  <a:cubicBezTo>
                    <a:pt x="13451" y="4934"/>
                    <a:pt x="13397" y="4781"/>
                    <a:pt x="13371" y="4704"/>
                  </a:cubicBezTo>
                  <a:cubicBezTo>
                    <a:pt x="13344" y="4551"/>
                    <a:pt x="13291" y="4474"/>
                    <a:pt x="13264" y="4398"/>
                  </a:cubicBezTo>
                  <a:cubicBezTo>
                    <a:pt x="13211" y="4244"/>
                    <a:pt x="13317" y="4321"/>
                    <a:pt x="13344" y="4321"/>
                  </a:cubicBezTo>
                  <a:cubicBezTo>
                    <a:pt x="13371" y="4321"/>
                    <a:pt x="13424" y="4244"/>
                    <a:pt x="13424" y="4168"/>
                  </a:cubicBezTo>
                  <a:cubicBezTo>
                    <a:pt x="13424" y="4168"/>
                    <a:pt x="13291" y="3938"/>
                    <a:pt x="13291" y="3938"/>
                  </a:cubicBezTo>
                  <a:cubicBezTo>
                    <a:pt x="13291" y="3938"/>
                    <a:pt x="13371" y="3938"/>
                    <a:pt x="13371" y="3861"/>
                  </a:cubicBezTo>
                  <a:cubicBezTo>
                    <a:pt x="13344" y="3785"/>
                    <a:pt x="13291" y="3785"/>
                    <a:pt x="13291" y="3785"/>
                  </a:cubicBezTo>
                  <a:cubicBezTo>
                    <a:pt x="13291" y="3632"/>
                    <a:pt x="13424" y="3555"/>
                    <a:pt x="13291" y="3478"/>
                  </a:cubicBezTo>
                  <a:cubicBezTo>
                    <a:pt x="13264" y="3478"/>
                    <a:pt x="13237" y="3325"/>
                    <a:pt x="13184" y="3325"/>
                  </a:cubicBezTo>
                  <a:cubicBezTo>
                    <a:pt x="13157" y="3325"/>
                    <a:pt x="13104" y="3249"/>
                    <a:pt x="13077" y="3325"/>
                  </a:cubicBezTo>
                  <a:cubicBezTo>
                    <a:pt x="13051" y="3325"/>
                    <a:pt x="13051" y="3402"/>
                    <a:pt x="13024" y="3402"/>
                  </a:cubicBezTo>
                  <a:cubicBezTo>
                    <a:pt x="12997" y="3325"/>
                    <a:pt x="12997" y="3325"/>
                    <a:pt x="12971" y="3325"/>
                  </a:cubicBezTo>
                  <a:cubicBezTo>
                    <a:pt x="12944" y="3325"/>
                    <a:pt x="12891" y="3325"/>
                    <a:pt x="12864" y="3249"/>
                  </a:cubicBezTo>
                  <a:cubicBezTo>
                    <a:pt x="12837" y="3249"/>
                    <a:pt x="12811" y="3249"/>
                    <a:pt x="12784" y="3095"/>
                  </a:cubicBezTo>
                  <a:cubicBezTo>
                    <a:pt x="12757" y="3095"/>
                    <a:pt x="12784" y="3019"/>
                    <a:pt x="12731" y="3095"/>
                  </a:cubicBezTo>
                  <a:cubicBezTo>
                    <a:pt x="12731" y="3095"/>
                    <a:pt x="12704" y="3172"/>
                    <a:pt x="12677" y="3172"/>
                  </a:cubicBezTo>
                  <a:cubicBezTo>
                    <a:pt x="12651" y="3172"/>
                    <a:pt x="12651" y="3095"/>
                    <a:pt x="12624" y="3172"/>
                  </a:cubicBezTo>
                  <a:cubicBezTo>
                    <a:pt x="12624" y="3249"/>
                    <a:pt x="12597" y="3325"/>
                    <a:pt x="12597" y="3402"/>
                  </a:cubicBezTo>
                  <a:cubicBezTo>
                    <a:pt x="12597" y="3478"/>
                    <a:pt x="12651" y="3478"/>
                    <a:pt x="12624" y="3555"/>
                  </a:cubicBezTo>
                  <a:cubicBezTo>
                    <a:pt x="12597" y="3632"/>
                    <a:pt x="12624" y="3632"/>
                    <a:pt x="12597" y="3632"/>
                  </a:cubicBezTo>
                  <a:cubicBezTo>
                    <a:pt x="12571" y="3632"/>
                    <a:pt x="12517" y="3632"/>
                    <a:pt x="12491" y="3708"/>
                  </a:cubicBezTo>
                  <a:cubicBezTo>
                    <a:pt x="12517" y="3632"/>
                    <a:pt x="12597" y="3785"/>
                    <a:pt x="12597" y="3785"/>
                  </a:cubicBezTo>
                  <a:cubicBezTo>
                    <a:pt x="12571" y="3861"/>
                    <a:pt x="12491" y="3708"/>
                    <a:pt x="12437" y="3708"/>
                  </a:cubicBezTo>
                  <a:cubicBezTo>
                    <a:pt x="12384" y="3708"/>
                    <a:pt x="12304" y="3708"/>
                    <a:pt x="12224" y="3708"/>
                  </a:cubicBezTo>
                  <a:cubicBezTo>
                    <a:pt x="12197" y="3708"/>
                    <a:pt x="12197" y="3632"/>
                    <a:pt x="12171" y="3632"/>
                  </a:cubicBezTo>
                  <a:cubicBezTo>
                    <a:pt x="12144" y="3555"/>
                    <a:pt x="12064" y="3632"/>
                    <a:pt x="12037" y="3632"/>
                  </a:cubicBezTo>
                  <a:cubicBezTo>
                    <a:pt x="12011" y="3555"/>
                    <a:pt x="11957" y="3555"/>
                    <a:pt x="11931" y="3478"/>
                  </a:cubicBezTo>
                  <a:cubicBezTo>
                    <a:pt x="11931" y="3402"/>
                    <a:pt x="11984" y="3402"/>
                    <a:pt x="11984" y="3325"/>
                  </a:cubicBezTo>
                  <a:cubicBezTo>
                    <a:pt x="12011" y="3249"/>
                    <a:pt x="11771" y="3249"/>
                    <a:pt x="11744" y="3249"/>
                  </a:cubicBezTo>
                  <a:cubicBezTo>
                    <a:pt x="11611" y="3172"/>
                    <a:pt x="11504" y="3249"/>
                    <a:pt x="11371" y="3249"/>
                  </a:cubicBezTo>
                  <a:cubicBezTo>
                    <a:pt x="11291" y="3249"/>
                    <a:pt x="11317" y="3249"/>
                    <a:pt x="11344" y="3402"/>
                  </a:cubicBezTo>
                  <a:cubicBezTo>
                    <a:pt x="11344" y="3478"/>
                    <a:pt x="11291" y="3402"/>
                    <a:pt x="11291" y="3402"/>
                  </a:cubicBezTo>
                  <a:cubicBezTo>
                    <a:pt x="11237" y="3402"/>
                    <a:pt x="11264" y="3325"/>
                    <a:pt x="11264" y="3249"/>
                  </a:cubicBezTo>
                  <a:cubicBezTo>
                    <a:pt x="11264" y="3095"/>
                    <a:pt x="11237" y="2866"/>
                    <a:pt x="11184" y="3019"/>
                  </a:cubicBezTo>
                  <a:cubicBezTo>
                    <a:pt x="11184" y="3172"/>
                    <a:pt x="11077" y="3172"/>
                    <a:pt x="11024" y="3095"/>
                  </a:cubicBezTo>
                  <a:cubicBezTo>
                    <a:pt x="10997" y="3019"/>
                    <a:pt x="11051" y="2866"/>
                    <a:pt x="10944" y="2942"/>
                  </a:cubicBezTo>
                  <a:cubicBezTo>
                    <a:pt x="10917" y="2942"/>
                    <a:pt x="10891" y="2942"/>
                    <a:pt x="10864" y="2942"/>
                  </a:cubicBezTo>
                  <a:cubicBezTo>
                    <a:pt x="10837" y="2866"/>
                    <a:pt x="10811" y="2942"/>
                    <a:pt x="10757" y="3019"/>
                  </a:cubicBezTo>
                  <a:cubicBezTo>
                    <a:pt x="10704" y="3172"/>
                    <a:pt x="10837" y="3095"/>
                    <a:pt x="10837" y="3172"/>
                  </a:cubicBezTo>
                  <a:cubicBezTo>
                    <a:pt x="10837" y="3325"/>
                    <a:pt x="10731" y="3249"/>
                    <a:pt x="10704" y="3325"/>
                  </a:cubicBezTo>
                  <a:cubicBezTo>
                    <a:pt x="10677" y="3402"/>
                    <a:pt x="10624" y="3402"/>
                    <a:pt x="10571" y="3478"/>
                  </a:cubicBezTo>
                  <a:cubicBezTo>
                    <a:pt x="10517" y="3555"/>
                    <a:pt x="10464" y="3555"/>
                    <a:pt x="10384" y="3555"/>
                  </a:cubicBezTo>
                  <a:cubicBezTo>
                    <a:pt x="10331" y="3555"/>
                    <a:pt x="10331" y="3555"/>
                    <a:pt x="10304" y="3708"/>
                  </a:cubicBezTo>
                  <a:cubicBezTo>
                    <a:pt x="10277" y="3785"/>
                    <a:pt x="10171" y="3861"/>
                    <a:pt x="10144" y="3861"/>
                  </a:cubicBezTo>
                  <a:cubicBezTo>
                    <a:pt x="10144" y="3785"/>
                    <a:pt x="10197" y="3785"/>
                    <a:pt x="10197" y="3785"/>
                  </a:cubicBezTo>
                  <a:cubicBezTo>
                    <a:pt x="10251" y="3708"/>
                    <a:pt x="10251" y="3555"/>
                    <a:pt x="10277" y="3478"/>
                  </a:cubicBezTo>
                  <a:cubicBezTo>
                    <a:pt x="10304" y="3325"/>
                    <a:pt x="10331" y="3478"/>
                    <a:pt x="10357" y="3402"/>
                  </a:cubicBezTo>
                  <a:cubicBezTo>
                    <a:pt x="10384" y="3402"/>
                    <a:pt x="10384" y="3325"/>
                    <a:pt x="10411" y="3325"/>
                  </a:cubicBezTo>
                  <a:cubicBezTo>
                    <a:pt x="10491" y="3172"/>
                    <a:pt x="10597" y="3095"/>
                    <a:pt x="10677" y="2942"/>
                  </a:cubicBezTo>
                  <a:cubicBezTo>
                    <a:pt x="10731" y="2866"/>
                    <a:pt x="10784" y="2789"/>
                    <a:pt x="10837" y="2712"/>
                  </a:cubicBezTo>
                  <a:cubicBezTo>
                    <a:pt x="10944" y="2483"/>
                    <a:pt x="11077" y="2329"/>
                    <a:pt x="11184" y="2176"/>
                  </a:cubicBezTo>
                  <a:cubicBezTo>
                    <a:pt x="11264" y="2100"/>
                    <a:pt x="11344" y="1946"/>
                    <a:pt x="11264" y="1717"/>
                  </a:cubicBezTo>
                  <a:cubicBezTo>
                    <a:pt x="11237" y="1640"/>
                    <a:pt x="11237" y="1793"/>
                    <a:pt x="11211" y="1717"/>
                  </a:cubicBezTo>
                  <a:cubicBezTo>
                    <a:pt x="11184" y="1640"/>
                    <a:pt x="11157" y="1640"/>
                    <a:pt x="11131" y="1564"/>
                  </a:cubicBezTo>
                  <a:cubicBezTo>
                    <a:pt x="11131" y="1487"/>
                    <a:pt x="11264" y="1640"/>
                    <a:pt x="11264" y="1640"/>
                  </a:cubicBezTo>
                  <a:cubicBezTo>
                    <a:pt x="11291" y="1640"/>
                    <a:pt x="11371" y="1640"/>
                    <a:pt x="11317" y="1487"/>
                  </a:cubicBezTo>
                  <a:cubicBezTo>
                    <a:pt x="11291" y="1410"/>
                    <a:pt x="11291" y="1334"/>
                    <a:pt x="11264" y="1257"/>
                  </a:cubicBezTo>
                  <a:cubicBezTo>
                    <a:pt x="11237" y="1104"/>
                    <a:pt x="11211" y="1410"/>
                    <a:pt x="11184" y="1410"/>
                  </a:cubicBezTo>
                  <a:cubicBezTo>
                    <a:pt x="11184" y="1334"/>
                    <a:pt x="11184" y="1257"/>
                    <a:pt x="11184" y="1257"/>
                  </a:cubicBezTo>
                  <a:cubicBezTo>
                    <a:pt x="11184" y="1181"/>
                    <a:pt x="11184" y="1181"/>
                    <a:pt x="11157" y="1104"/>
                  </a:cubicBezTo>
                  <a:cubicBezTo>
                    <a:pt x="11157" y="1027"/>
                    <a:pt x="11104" y="951"/>
                    <a:pt x="11077" y="951"/>
                  </a:cubicBezTo>
                  <a:cubicBezTo>
                    <a:pt x="11024" y="874"/>
                    <a:pt x="10997" y="874"/>
                    <a:pt x="10944" y="798"/>
                  </a:cubicBezTo>
                  <a:cubicBezTo>
                    <a:pt x="10891" y="798"/>
                    <a:pt x="10891" y="798"/>
                    <a:pt x="10811" y="874"/>
                  </a:cubicBezTo>
                  <a:cubicBezTo>
                    <a:pt x="10757" y="874"/>
                    <a:pt x="10571" y="644"/>
                    <a:pt x="10544" y="874"/>
                  </a:cubicBezTo>
                  <a:cubicBezTo>
                    <a:pt x="10517" y="951"/>
                    <a:pt x="10357" y="1027"/>
                    <a:pt x="10331" y="951"/>
                  </a:cubicBezTo>
                  <a:cubicBezTo>
                    <a:pt x="10331" y="951"/>
                    <a:pt x="10491" y="644"/>
                    <a:pt x="10437" y="568"/>
                  </a:cubicBezTo>
                  <a:cubicBezTo>
                    <a:pt x="10437" y="568"/>
                    <a:pt x="10251" y="644"/>
                    <a:pt x="10224" y="568"/>
                  </a:cubicBezTo>
                  <a:cubicBezTo>
                    <a:pt x="10224" y="491"/>
                    <a:pt x="10277" y="491"/>
                    <a:pt x="10277" y="491"/>
                  </a:cubicBezTo>
                  <a:cubicBezTo>
                    <a:pt x="10277" y="415"/>
                    <a:pt x="10064" y="491"/>
                    <a:pt x="10064" y="491"/>
                  </a:cubicBezTo>
                  <a:cubicBezTo>
                    <a:pt x="10091" y="338"/>
                    <a:pt x="10197" y="415"/>
                    <a:pt x="10224" y="338"/>
                  </a:cubicBezTo>
                  <a:cubicBezTo>
                    <a:pt x="10251" y="261"/>
                    <a:pt x="10304" y="338"/>
                    <a:pt x="10277" y="261"/>
                  </a:cubicBezTo>
                  <a:cubicBezTo>
                    <a:pt x="10277" y="185"/>
                    <a:pt x="10277" y="108"/>
                    <a:pt x="10251" y="108"/>
                  </a:cubicBezTo>
                  <a:cubicBezTo>
                    <a:pt x="10171" y="108"/>
                    <a:pt x="10144" y="32"/>
                    <a:pt x="10064" y="32"/>
                  </a:cubicBezTo>
                  <a:cubicBezTo>
                    <a:pt x="10011" y="-45"/>
                    <a:pt x="9957" y="32"/>
                    <a:pt x="9904" y="108"/>
                  </a:cubicBezTo>
                  <a:cubicBezTo>
                    <a:pt x="9797" y="185"/>
                    <a:pt x="9691" y="415"/>
                    <a:pt x="9637" y="568"/>
                  </a:cubicBezTo>
                  <a:cubicBezTo>
                    <a:pt x="9611" y="644"/>
                    <a:pt x="9611" y="644"/>
                    <a:pt x="9637" y="721"/>
                  </a:cubicBezTo>
                  <a:cubicBezTo>
                    <a:pt x="9664" y="721"/>
                    <a:pt x="9637" y="798"/>
                    <a:pt x="9637" y="874"/>
                  </a:cubicBezTo>
                  <a:cubicBezTo>
                    <a:pt x="9637" y="1027"/>
                    <a:pt x="9744" y="951"/>
                    <a:pt x="9744" y="1027"/>
                  </a:cubicBezTo>
                  <a:cubicBezTo>
                    <a:pt x="9744" y="951"/>
                    <a:pt x="9611" y="1027"/>
                    <a:pt x="9584" y="1027"/>
                  </a:cubicBezTo>
                  <a:cubicBezTo>
                    <a:pt x="9557" y="1027"/>
                    <a:pt x="9397" y="951"/>
                    <a:pt x="9371" y="1027"/>
                  </a:cubicBezTo>
                  <a:cubicBezTo>
                    <a:pt x="9371" y="951"/>
                    <a:pt x="9451" y="1257"/>
                    <a:pt x="9451" y="1257"/>
                  </a:cubicBezTo>
                  <a:cubicBezTo>
                    <a:pt x="9477" y="1334"/>
                    <a:pt x="9344" y="1181"/>
                    <a:pt x="9317" y="1181"/>
                  </a:cubicBezTo>
                  <a:cubicBezTo>
                    <a:pt x="9291" y="1181"/>
                    <a:pt x="9237" y="1257"/>
                    <a:pt x="9184" y="1334"/>
                  </a:cubicBezTo>
                  <a:cubicBezTo>
                    <a:pt x="9184" y="1334"/>
                    <a:pt x="9184" y="1334"/>
                    <a:pt x="9157" y="1334"/>
                  </a:cubicBezTo>
                  <a:cubicBezTo>
                    <a:pt x="9104" y="1334"/>
                    <a:pt x="9157" y="1334"/>
                    <a:pt x="9131" y="1257"/>
                  </a:cubicBezTo>
                  <a:cubicBezTo>
                    <a:pt x="9131" y="1334"/>
                    <a:pt x="8997" y="1487"/>
                    <a:pt x="8997" y="1487"/>
                  </a:cubicBezTo>
                  <a:cubicBezTo>
                    <a:pt x="8997" y="1410"/>
                    <a:pt x="9051" y="1334"/>
                    <a:pt x="9051" y="1334"/>
                  </a:cubicBezTo>
                  <a:cubicBezTo>
                    <a:pt x="9051" y="1257"/>
                    <a:pt x="8917" y="1334"/>
                    <a:pt x="8891" y="1257"/>
                  </a:cubicBezTo>
                  <a:cubicBezTo>
                    <a:pt x="8891" y="1257"/>
                    <a:pt x="8944" y="1181"/>
                    <a:pt x="8944" y="1181"/>
                  </a:cubicBezTo>
                  <a:cubicBezTo>
                    <a:pt x="8917" y="1257"/>
                    <a:pt x="8784" y="1334"/>
                    <a:pt x="8731" y="1334"/>
                  </a:cubicBezTo>
                  <a:cubicBezTo>
                    <a:pt x="8597" y="1410"/>
                    <a:pt x="8757" y="1410"/>
                    <a:pt x="8784" y="1487"/>
                  </a:cubicBezTo>
                  <a:cubicBezTo>
                    <a:pt x="8757" y="1410"/>
                    <a:pt x="8624" y="1564"/>
                    <a:pt x="8597" y="1564"/>
                  </a:cubicBezTo>
                  <a:cubicBezTo>
                    <a:pt x="8571" y="1564"/>
                    <a:pt x="8544" y="1564"/>
                    <a:pt x="8517" y="1640"/>
                  </a:cubicBezTo>
                  <a:cubicBezTo>
                    <a:pt x="8491" y="1717"/>
                    <a:pt x="8437" y="1640"/>
                    <a:pt x="8384" y="1640"/>
                  </a:cubicBezTo>
                  <a:cubicBezTo>
                    <a:pt x="8357" y="1640"/>
                    <a:pt x="8331" y="1793"/>
                    <a:pt x="8277" y="1793"/>
                  </a:cubicBezTo>
                  <a:cubicBezTo>
                    <a:pt x="8224" y="1870"/>
                    <a:pt x="8197" y="1793"/>
                    <a:pt x="8171" y="1870"/>
                  </a:cubicBezTo>
                  <a:cubicBezTo>
                    <a:pt x="8144" y="1946"/>
                    <a:pt x="8117" y="2023"/>
                    <a:pt x="8091" y="2023"/>
                  </a:cubicBezTo>
                  <a:cubicBezTo>
                    <a:pt x="8037" y="2023"/>
                    <a:pt x="7984" y="2023"/>
                    <a:pt x="7957" y="2023"/>
                  </a:cubicBezTo>
                  <a:cubicBezTo>
                    <a:pt x="7957" y="2023"/>
                    <a:pt x="8037" y="2176"/>
                    <a:pt x="8037" y="2176"/>
                  </a:cubicBezTo>
                  <a:cubicBezTo>
                    <a:pt x="8011" y="2253"/>
                    <a:pt x="7851" y="2253"/>
                    <a:pt x="7851" y="2253"/>
                  </a:cubicBezTo>
                  <a:cubicBezTo>
                    <a:pt x="7851" y="2253"/>
                    <a:pt x="7957" y="2253"/>
                    <a:pt x="7957" y="2253"/>
                  </a:cubicBezTo>
                  <a:cubicBezTo>
                    <a:pt x="7957" y="2253"/>
                    <a:pt x="7904" y="2253"/>
                    <a:pt x="7877" y="2253"/>
                  </a:cubicBezTo>
                  <a:cubicBezTo>
                    <a:pt x="7904" y="2253"/>
                    <a:pt x="7957" y="2329"/>
                    <a:pt x="7957" y="2329"/>
                  </a:cubicBezTo>
                  <a:cubicBezTo>
                    <a:pt x="7931" y="2329"/>
                    <a:pt x="7931" y="2329"/>
                    <a:pt x="7904" y="2329"/>
                  </a:cubicBezTo>
                  <a:cubicBezTo>
                    <a:pt x="7931" y="2329"/>
                    <a:pt x="7904" y="2406"/>
                    <a:pt x="7904" y="2406"/>
                  </a:cubicBezTo>
                  <a:cubicBezTo>
                    <a:pt x="7904" y="2483"/>
                    <a:pt x="7824" y="2406"/>
                    <a:pt x="7824" y="2406"/>
                  </a:cubicBezTo>
                  <a:cubicBezTo>
                    <a:pt x="7824" y="2483"/>
                    <a:pt x="7877" y="2483"/>
                    <a:pt x="7877" y="2559"/>
                  </a:cubicBezTo>
                  <a:cubicBezTo>
                    <a:pt x="7904" y="2559"/>
                    <a:pt x="7851" y="2559"/>
                    <a:pt x="7851" y="2559"/>
                  </a:cubicBezTo>
                  <a:cubicBezTo>
                    <a:pt x="7851" y="2712"/>
                    <a:pt x="7957" y="2559"/>
                    <a:pt x="7931" y="2712"/>
                  </a:cubicBezTo>
                  <a:cubicBezTo>
                    <a:pt x="7877" y="2866"/>
                    <a:pt x="8011" y="2942"/>
                    <a:pt x="7931" y="3019"/>
                  </a:cubicBezTo>
                  <a:cubicBezTo>
                    <a:pt x="7877" y="3019"/>
                    <a:pt x="7824" y="3019"/>
                    <a:pt x="7771" y="3019"/>
                  </a:cubicBezTo>
                  <a:cubicBezTo>
                    <a:pt x="7744" y="3095"/>
                    <a:pt x="7744" y="3172"/>
                    <a:pt x="7691" y="3095"/>
                  </a:cubicBezTo>
                  <a:cubicBezTo>
                    <a:pt x="7664" y="3095"/>
                    <a:pt x="7637" y="3095"/>
                    <a:pt x="7611" y="3095"/>
                  </a:cubicBezTo>
                  <a:cubicBezTo>
                    <a:pt x="7504" y="3172"/>
                    <a:pt x="7397" y="3172"/>
                    <a:pt x="7291" y="3172"/>
                  </a:cubicBezTo>
                  <a:cubicBezTo>
                    <a:pt x="7237" y="3172"/>
                    <a:pt x="7184" y="3172"/>
                    <a:pt x="7157" y="3249"/>
                  </a:cubicBezTo>
                  <a:cubicBezTo>
                    <a:pt x="7131" y="3325"/>
                    <a:pt x="7104" y="3402"/>
                    <a:pt x="7104" y="3478"/>
                  </a:cubicBezTo>
                  <a:cubicBezTo>
                    <a:pt x="7104" y="3555"/>
                    <a:pt x="7157" y="3632"/>
                    <a:pt x="7157" y="3708"/>
                  </a:cubicBezTo>
                  <a:cubicBezTo>
                    <a:pt x="7131" y="3861"/>
                    <a:pt x="7131" y="3938"/>
                    <a:pt x="7157" y="4015"/>
                  </a:cubicBezTo>
                  <a:cubicBezTo>
                    <a:pt x="7211" y="4168"/>
                    <a:pt x="7291" y="4091"/>
                    <a:pt x="7344" y="4244"/>
                  </a:cubicBezTo>
                  <a:cubicBezTo>
                    <a:pt x="7344" y="4244"/>
                    <a:pt x="7397" y="4551"/>
                    <a:pt x="7397" y="4551"/>
                  </a:cubicBezTo>
                  <a:cubicBezTo>
                    <a:pt x="7291" y="4551"/>
                    <a:pt x="7264" y="4551"/>
                    <a:pt x="7184" y="4398"/>
                  </a:cubicBezTo>
                  <a:cubicBezTo>
                    <a:pt x="7104" y="4244"/>
                    <a:pt x="6971" y="4091"/>
                    <a:pt x="6864" y="4091"/>
                  </a:cubicBezTo>
                  <a:cubicBezTo>
                    <a:pt x="6811" y="4091"/>
                    <a:pt x="6837" y="4015"/>
                    <a:pt x="6784" y="3938"/>
                  </a:cubicBezTo>
                  <a:cubicBezTo>
                    <a:pt x="6757" y="3938"/>
                    <a:pt x="6651" y="3938"/>
                    <a:pt x="6651" y="4091"/>
                  </a:cubicBezTo>
                  <a:cubicBezTo>
                    <a:pt x="6651" y="4168"/>
                    <a:pt x="6757" y="4168"/>
                    <a:pt x="6757" y="4168"/>
                  </a:cubicBezTo>
                  <a:cubicBezTo>
                    <a:pt x="6757" y="4168"/>
                    <a:pt x="6677" y="4244"/>
                    <a:pt x="6704" y="4244"/>
                  </a:cubicBezTo>
                  <a:cubicBezTo>
                    <a:pt x="6757" y="4321"/>
                    <a:pt x="6784" y="4244"/>
                    <a:pt x="6811" y="4398"/>
                  </a:cubicBezTo>
                  <a:cubicBezTo>
                    <a:pt x="6811" y="4551"/>
                    <a:pt x="6731" y="4474"/>
                    <a:pt x="6704" y="4474"/>
                  </a:cubicBezTo>
                  <a:cubicBezTo>
                    <a:pt x="6651" y="4398"/>
                    <a:pt x="6624" y="4321"/>
                    <a:pt x="6571" y="4398"/>
                  </a:cubicBezTo>
                  <a:cubicBezTo>
                    <a:pt x="6517" y="4398"/>
                    <a:pt x="6544" y="4627"/>
                    <a:pt x="6571" y="4704"/>
                  </a:cubicBezTo>
                  <a:cubicBezTo>
                    <a:pt x="6597" y="4781"/>
                    <a:pt x="6651" y="4781"/>
                    <a:pt x="6677" y="4781"/>
                  </a:cubicBezTo>
                  <a:cubicBezTo>
                    <a:pt x="6731" y="4857"/>
                    <a:pt x="6784" y="4857"/>
                    <a:pt x="6811" y="4934"/>
                  </a:cubicBezTo>
                  <a:cubicBezTo>
                    <a:pt x="6837" y="5010"/>
                    <a:pt x="6837" y="5087"/>
                    <a:pt x="6837" y="5087"/>
                  </a:cubicBezTo>
                  <a:cubicBezTo>
                    <a:pt x="6864" y="5087"/>
                    <a:pt x="6891" y="5087"/>
                    <a:pt x="6917" y="5087"/>
                  </a:cubicBezTo>
                  <a:cubicBezTo>
                    <a:pt x="6917" y="5087"/>
                    <a:pt x="6837" y="5164"/>
                    <a:pt x="6837" y="5164"/>
                  </a:cubicBezTo>
                  <a:cubicBezTo>
                    <a:pt x="6784" y="5164"/>
                    <a:pt x="6784" y="5087"/>
                    <a:pt x="6757" y="5010"/>
                  </a:cubicBezTo>
                  <a:cubicBezTo>
                    <a:pt x="6704" y="4934"/>
                    <a:pt x="6624" y="4934"/>
                    <a:pt x="6544" y="4934"/>
                  </a:cubicBezTo>
                  <a:cubicBezTo>
                    <a:pt x="6517" y="4934"/>
                    <a:pt x="6384" y="4857"/>
                    <a:pt x="6437" y="4704"/>
                  </a:cubicBezTo>
                  <a:cubicBezTo>
                    <a:pt x="6464" y="4704"/>
                    <a:pt x="6437" y="4627"/>
                    <a:pt x="6437" y="4551"/>
                  </a:cubicBezTo>
                  <a:cubicBezTo>
                    <a:pt x="6411" y="4474"/>
                    <a:pt x="6437" y="4398"/>
                    <a:pt x="6437" y="4321"/>
                  </a:cubicBezTo>
                  <a:cubicBezTo>
                    <a:pt x="6464" y="4168"/>
                    <a:pt x="6491" y="3861"/>
                    <a:pt x="6437" y="3785"/>
                  </a:cubicBezTo>
                  <a:cubicBezTo>
                    <a:pt x="6331" y="3708"/>
                    <a:pt x="6411" y="4091"/>
                    <a:pt x="6384" y="4244"/>
                  </a:cubicBezTo>
                  <a:cubicBezTo>
                    <a:pt x="6331" y="4398"/>
                    <a:pt x="6251" y="4474"/>
                    <a:pt x="6197" y="4627"/>
                  </a:cubicBezTo>
                  <a:cubicBezTo>
                    <a:pt x="6117" y="4857"/>
                    <a:pt x="6144" y="4781"/>
                    <a:pt x="6197" y="4934"/>
                  </a:cubicBezTo>
                  <a:cubicBezTo>
                    <a:pt x="6224" y="5010"/>
                    <a:pt x="6304" y="5240"/>
                    <a:pt x="6304" y="5393"/>
                  </a:cubicBezTo>
                  <a:cubicBezTo>
                    <a:pt x="6304" y="5393"/>
                    <a:pt x="6277" y="5546"/>
                    <a:pt x="6251" y="5546"/>
                  </a:cubicBezTo>
                  <a:cubicBezTo>
                    <a:pt x="6224" y="5700"/>
                    <a:pt x="6197" y="5853"/>
                    <a:pt x="6197" y="6006"/>
                  </a:cubicBezTo>
                  <a:cubicBezTo>
                    <a:pt x="6197" y="6006"/>
                    <a:pt x="6224" y="6389"/>
                    <a:pt x="6251" y="6389"/>
                  </a:cubicBezTo>
                  <a:cubicBezTo>
                    <a:pt x="6304" y="6389"/>
                    <a:pt x="6357" y="6389"/>
                    <a:pt x="6411" y="6312"/>
                  </a:cubicBezTo>
                  <a:cubicBezTo>
                    <a:pt x="6464" y="6236"/>
                    <a:pt x="6544" y="6312"/>
                    <a:pt x="6597" y="6389"/>
                  </a:cubicBezTo>
                  <a:cubicBezTo>
                    <a:pt x="6677" y="6389"/>
                    <a:pt x="6731" y="6542"/>
                    <a:pt x="6757" y="6772"/>
                  </a:cubicBezTo>
                  <a:cubicBezTo>
                    <a:pt x="6784" y="6925"/>
                    <a:pt x="6677" y="7155"/>
                    <a:pt x="6731" y="7232"/>
                  </a:cubicBezTo>
                  <a:cubicBezTo>
                    <a:pt x="6731" y="7232"/>
                    <a:pt x="6891" y="7385"/>
                    <a:pt x="6891" y="7385"/>
                  </a:cubicBezTo>
                  <a:cubicBezTo>
                    <a:pt x="6891" y="7461"/>
                    <a:pt x="6704" y="7308"/>
                    <a:pt x="6677" y="7308"/>
                  </a:cubicBezTo>
                  <a:cubicBezTo>
                    <a:pt x="6677" y="7308"/>
                    <a:pt x="6651" y="7078"/>
                    <a:pt x="6651" y="7078"/>
                  </a:cubicBezTo>
                  <a:cubicBezTo>
                    <a:pt x="6677" y="6925"/>
                    <a:pt x="6704" y="6849"/>
                    <a:pt x="6651" y="6772"/>
                  </a:cubicBezTo>
                  <a:cubicBezTo>
                    <a:pt x="6597" y="6695"/>
                    <a:pt x="6624" y="6542"/>
                    <a:pt x="6571" y="6466"/>
                  </a:cubicBezTo>
                  <a:cubicBezTo>
                    <a:pt x="6517" y="6466"/>
                    <a:pt x="6464" y="6542"/>
                    <a:pt x="6411" y="6542"/>
                  </a:cubicBezTo>
                  <a:cubicBezTo>
                    <a:pt x="6411" y="6542"/>
                    <a:pt x="6304" y="6619"/>
                    <a:pt x="6304" y="6695"/>
                  </a:cubicBezTo>
                  <a:cubicBezTo>
                    <a:pt x="6331" y="6695"/>
                    <a:pt x="6357" y="6695"/>
                    <a:pt x="6331" y="6695"/>
                  </a:cubicBezTo>
                  <a:cubicBezTo>
                    <a:pt x="6331" y="6772"/>
                    <a:pt x="6277" y="6849"/>
                    <a:pt x="6304" y="6925"/>
                  </a:cubicBezTo>
                  <a:cubicBezTo>
                    <a:pt x="6411" y="7078"/>
                    <a:pt x="6331" y="7308"/>
                    <a:pt x="6277" y="7461"/>
                  </a:cubicBezTo>
                  <a:cubicBezTo>
                    <a:pt x="6251" y="7538"/>
                    <a:pt x="6224" y="7691"/>
                    <a:pt x="6224" y="7768"/>
                  </a:cubicBezTo>
                  <a:cubicBezTo>
                    <a:pt x="6197" y="7844"/>
                    <a:pt x="6144" y="7921"/>
                    <a:pt x="6091" y="7921"/>
                  </a:cubicBezTo>
                  <a:cubicBezTo>
                    <a:pt x="6064" y="7998"/>
                    <a:pt x="6037" y="7998"/>
                    <a:pt x="6037" y="8151"/>
                  </a:cubicBezTo>
                  <a:cubicBezTo>
                    <a:pt x="6011" y="8304"/>
                    <a:pt x="5957" y="8227"/>
                    <a:pt x="5931" y="8227"/>
                  </a:cubicBezTo>
                  <a:cubicBezTo>
                    <a:pt x="5851" y="8151"/>
                    <a:pt x="5797" y="8227"/>
                    <a:pt x="5744" y="8151"/>
                  </a:cubicBezTo>
                  <a:cubicBezTo>
                    <a:pt x="5717" y="8151"/>
                    <a:pt x="5691" y="8074"/>
                    <a:pt x="5664" y="8074"/>
                  </a:cubicBezTo>
                  <a:cubicBezTo>
                    <a:pt x="5611" y="8074"/>
                    <a:pt x="5611" y="7998"/>
                    <a:pt x="5584" y="7921"/>
                  </a:cubicBezTo>
                  <a:cubicBezTo>
                    <a:pt x="5584" y="7921"/>
                    <a:pt x="5637" y="7844"/>
                    <a:pt x="5637" y="7921"/>
                  </a:cubicBezTo>
                  <a:cubicBezTo>
                    <a:pt x="5664" y="8074"/>
                    <a:pt x="5717" y="8074"/>
                    <a:pt x="5717" y="7998"/>
                  </a:cubicBezTo>
                  <a:cubicBezTo>
                    <a:pt x="5744" y="7921"/>
                    <a:pt x="5877" y="8151"/>
                    <a:pt x="5931" y="7998"/>
                  </a:cubicBezTo>
                  <a:cubicBezTo>
                    <a:pt x="5931" y="7921"/>
                    <a:pt x="5877" y="7844"/>
                    <a:pt x="5931" y="7844"/>
                  </a:cubicBezTo>
                  <a:cubicBezTo>
                    <a:pt x="5957" y="7768"/>
                    <a:pt x="6011" y="7691"/>
                    <a:pt x="6037" y="7615"/>
                  </a:cubicBezTo>
                  <a:cubicBezTo>
                    <a:pt x="6064" y="7461"/>
                    <a:pt x="6037" y="7461"/>
                    <a:pt x="6117" y="7385"/>
                  </a:cubicBezTo>
                  <a:cubicBezTo>
                    <a:pt x="6197" y="7232"/>
                    <a:pt x="6091" y="7078"/>
                    <a:pt x="6144" y="6925"/>
                  </a:cubicBezTo>
                  <a:cubicBezTo>
                    <a:pt x="6197" y="6849"/>
                    <a:pt x="6197" y="6772"/>
                    <a:pt x="6144" y="6695"/>
                  </a:cubicBezTo>
                  <a:cubicBezTo>
                    <a:pt x="6117" y="6695"/>
                    <a:pt x="6091" y="6619"/>
                    <a:pt x="6064" y="6542"/>
                  </a:cubicBezTo>
                  <a:cubicBezTo>
                    <a:pt x="6037" y="6389"/>
                    <a:pt x="6064" y="6159"/>
                    <a:pt x="6064" y="6006"/>
                  </a:cubicBezTo>
                  <a:cubicBezTo>
                    <a:pt x="6064" y="5853"/>
                    <a:pt x="6037" y="5700"/>
                    <a:pt x="6064" y="5546"/>
                  </a:cubicBezTo>
                  <a:cubicBezTo>
                    <a:pt x="6064" y="5393"/>
                    <a:pt x="6117" y="5393"/>
                    <a:pt x="6117" y="5240"/>
                  </a:cubicBezTo>
                  <a:cubicBezTo>
                    <a:pt x="6091" y="5087"/>
                    <a:pt x="6037" y="5010"/>
                    <a:pt x="6011" y="4934"/>
                  </a:cubicBezTo>
                  <a:cubicBezTo>
                    <a:pt x="5984" y="4857"/>
                    <a:pt x="5957" y="4781"/>
                    <a:pt x="5984" y="4704"/>
                  </a:cubicBezTo>
                  <a:cubicBezTo>
                    <a:pt x="6037" y="4627"/>
                    <a:pt x="6037" y="4474"/>
                    <a:pt x="6064" y="4321"/>
                  </a:cubicBezTo>
                  <a:cubicBezTo>
                    <a:pt x="6091" y="4244"/>
                    <a:pt x="6117" y="4015"/>
                    <a:pt x="6091" y="3938"/>
                  </a:cubicBezTo>
                  <a:cubicBezTo>
                    <a:pt x="6091" y="3861"/>
                    <a:pt x="5984" y="3785"/>
                    <a:pt x="5931" y="3708"/>
                  </a:cubicBezTo>
                  <a:cubicBezTo>
                    <a:pt x="5877" y="3708"/>
                    <a:pt x="5824" y="3708"/>
                    <a:pt x="5771" y="3708"/>
                  </a:cubicBezTo>
                  <a:cubicBezTo>
                    <a:pt x="5744" y="3708"/>
                    <a:pt x="5664" y="3632"/>
                    <a:pt x="5637" y="3708"/>
                  </a:cubicBezTo>
                  <a:cubicBezTo>
                    <a:pt x="5557" y="3861"/>
                    <a:pt x="5557" y="4398"/>
                    <a:pt x="5477" y="4551"/>
                  </a:cubicBezTo>
                  <a:cubicBezTo>
                    <a:pt x="5424" y="4781"/>
                    <a:pt x="5264" y="4857"/>
                    <a:pt x="5264" y="5164"/>
                  </a:cubicBezTo>
                  <a:cubicBezTo>
                    <a:pt x="5264" y="5240"/>
                    <a:pt x="5344" y="5164"/>
                    <a:pt x="5344" y="5164"/>
                  </a:cubicBezTo>
                  <a:cubicBezTo>
                    <a:pt x="5371" y="5240"/>
                    <a:pt x="5344" y="5546"/>
                    <a:pt x="5344" y="5546"/>
                  </a:cubicBezTo>
                  <a:cubicBezTo>
                    <a:pt x="5317" y="5700"/>
                    <a:pt x="5371" y="5776"/>
                    <a:pt x="5291" y="5776"/>
                  </a:cubicBezTo>
                  <a:cubicBezTo>
                    <a:pt x="5291" y="5853"/>
                    <a:pt x="5264" y="5853"/>
                    <a:pt x="5264" y="5929"/>
                  </a:cubicBezTo>
                  <a:cubicBezTo>
                    <a:pt x="5291" y="6006"/>
                    <a:pt x="5317" y="6006"/>
                    <a:pt x="5344" y="6006"/>
                  </a:cubicBezTo>
                  <a:cubicBezTo>
                    <a:pt x="5371" y="6006"/>
                    <a:pt x="5477" y="6006"/>
                    <a:pt x="5477" y="6083"/>
                  </a:cubicBezTo>
                  <a:cubicBezTo>
                    <a:pt x="5477" y="6236"/>
                    <a:pt x="5477" y="6389"/>
                    <a:pt x="5531" y="6466"/>
                  </a:cubicBezTo>
                  <a:cubicBezTo>
                    <a:pt x="5584" y="6542"/>
                    <a:pt x="5637" y="6466"/>
                    <a:pt x="5584" y="6619"/>
                  </a:cubicBezTo>
                  <a:cubicBezTo>
                    <a:pt x="5557" y="6695"/>
                    <a:pt x="5557" y="6849"/>
                    <a:pt x="5531" y="6925"/>
                  </a:cubicBezTo>
                  <a:cubicBezTo>
                    <a:pt x="5504" y="7078"/>
                    <a:pt x="5371" y="6695"/>
                    <a:pt x="5344" y="6619"/>
                  </a:cubicBezTo>
                  <a:cubicBezTo>
                    <a:pt x="5264" y="6466"/>
                    <a:pt x="5157" y="6389"/>
                    <a:pt x="5077" y="6312"/>
                  </a:cubicBezTo>
                  <a:cubicBezTo>
                    <a:pt x="5024" y="6236"/>
                    <a:pt x="4997" y="6159"/>
                    <a:pt x="4944" y="6083"/>
                  </a:cubicBezTo>
                  <a:cubicBezTo>
                    <a:pt x="4917" y="6083"/>
                    <a:pt x="4864" y="6006"/>
                    <a:pt x="4837" y="6006"/>
                  </a:cubicBezTo>
                  <a:cubicBezTo>
                    <a:pt x="4757" y="6006"/>
                    <a:pt x="4677" y="5929"/>
                    <a:pt x="4597" y="5929"/>
                  </a:cubicBezTo>
                  <a:cubicBezTo>
                    <a:pt x="4491" y="5929"/>
                    <a:pt x="4384" y="5929"/>
                    <a:pt x="4464" y="6312"/>
                  </a:cubicBezTo>
                  <a:cubicBezTo>
                    <a:pt x="4517" y="6389"/>
                    <a:pt x="4491" y="6542"/>
                    <a:pt x="4437" y="6619"/>
                  </a:cubicBezTo>
                  <a:cubicBezTo>
                    <a:pt x="4411" y="6695"/>
                    <a:pt x="4331" y="6542"/>
                    <a:pt x="4357" y="6772"/>
                  </a:cubicBezTo>
                  <a:cubicBezTo>
                    <a:pt x="4384" y="6849"/>
                    <a:pt x="4171" y="6849"/>
                    <a:pt x="4277" y="6619"/>
                  </a:cubicBezTo>
                  <a:cubicBezTo>
                    <a:pt x="4304" y="6542"/>
                    <a:pt x="4224" y="6389"/>
                    <a:pt x="4197" y="6466"/>
                  </a:cubicBezTo>
                  <a:cubicBezTo>
                    <a:pt x="4144" y="6466"/>
                    <a:pt x="4091" y="6542"/>
                    <a:pt x="4064" y="6619"/>
                  </a:cubicBezTo>
                  <a:cubicBezTo>
                    <a:pt x="3984" y="6772"/>
                    <a:pt x="3904" y="6619"/>
                    <a:pt x="3824" y="6695"/>
                  </a:cubicBezTo>
                  <a:cubicBezTo>
                    <a:pt x="3744" y="6772"/>
                    <a:pt x="3691" y="6925"/>
                    <a:pt x="3637" y="6925"/>
                  </a:cubicBezTo>
                  <a:cubicBezTo>
                    <a:pt x="3611" y="6925"/>
                    <a:pt x="3451" y="6925"/>
                    <a:pt x="3477" y="6849"/>
                  </a:cubicBezTo>
                  <a:cubicBezTo>
                    <a:pt x="3531" y="6849"/>
                    <a:pt x="3531" y="6849"/>
                    <a:pt x="3531" y="6772"/>
                  </a:cubicBezTo>
                  <a:cubicBezTo>
                    <a:pt x="3531" y="6542"/>
                    <a:pt x="3584" y="6619"/>
                    <a:pt x="3584" y="6466"/>
                  </a:cubicBezTo>
                  <a:cubicBezTo>
                    <a:pt x="3611" y="6389"/>
                    <a:pt x="3424" y="6542"/>
                    <a:pt x="3424" y="6542"/>
                  </a:cubicBezTo>
                  <a:cubicBezTo>
                    <a:pt x="3397" y="6542"/>
                    <a:pt x="3371" y="6542"/>
                    <a:pt x="3371" y="6619"/>
                  </a:cubicBezTo>
                  <a:cubicBezTo>
                    <a:pt x="3371" y="6695"/>
                    <a:pt x="3371" y="6772"/>
                    <a:pt x="3371" y="6849"/>
                  </a:cubicBezTo>
                  <a:cubicBezTo>
                    <a:pt x="3344" y="6849"/>
                    <a:pt x="3291" y="6772"/>
                    <a:pt x="3264" y="6772"/>
                  </a:cubicBezTo>
                  <a:cubicBezTo>
                    <a:pt x="3211" y="6772"/>
                    <a:pt x="3131" y="6849"/>
                    <a:pt x="3077" y="6925"/>
                  </a:cubicBezTo>
                  <a:cubicBezTo>
                    <a:pt x="2997" y="7002"/>
                    <a:pt x="2917" y="7155"/>
                    <a:pt x="2837" y="7232"/>
                  </a:cubicBezTo>
                  <a:cubicBezTo>
                    <a:pt x="2784" y="7232"/>
                    <a:pt x="2757" y="7308"/>
                    <a:pt x="2731" y="7461"/>
                  </a:cubicBezTo>
                  <a:cubicBezTo>
                    <a:pt x="2731" y="7538"/>
                    <a:pt x="2731" y="7768"/>
                    <a:pt x="2677" y="7768"/>
                  </a:cubicBezTo>
                  <a:cubicBezTo>
                    <a:pt x="2624" y="7768"/>
                    <a:pt x="2571" y="7844"/>
                    <a:pt x="2517" y="7844"/>
                  </a:cubicBezTo>
                  <a:cubicBezTo>
                    <a:pt x="2491" y="7844"/>
                    <a:pt x="2464" y="7691"/>
                    <a:pt x="2437" y="7615"/>
                  </a:cubicBezTo>
                  <a:cubicBezTo>
                    <a:pt x="2384" y="7461"/>
                    <a:pt x="2304" y="7538"/>
                    <a:pt x="2357" y="7308"/>
                  </a:cubicBezTo>
                  <a:cubicBezTo>
                    <a:pt x="2384" y="7155"/>
                    <a:pt x="2464" y="7232"/>
                    <a:pt x="2491" y="7155"/>
                  </a:cubicBezTo>
                  <a:cubicBezTo>
                    <a:pt x="2544" y="7155"/>
                    <a:pt x="2597" y="7232"/>
                    <a:pt x="2571" y="7078"/>
                  </a:cubicBezTo>
                  <a:cubicBezTo>
                    <a:pt x="2544" y="7002"/>
                    <a:pt x="2517" y="6849"/>
                    <a:pt x="2491" y="6772"/>
                  </a:cubicBezTo>
                  <a:cubicBezTo>
                    <a:pt x="2437" y="6619"/>
                    <a:pt x="2357" y="6695"/>
                    <a:pt x="2304" y="6695"/>
                  </a:cubicBezTo>
                  <a:cubicBezTo>
                    <a:pt x="2277" y="6695"/>
                    <a:pt x="2117" y="6619"/>
                    <a:pt x="2117" y="6619"/>
                  </a:cubicBezTo>
                  <a:cubicBezTo>
                    <a:pt x="2117" y="6619"/>
                    <a:pt x="2197" y="6695"/>
                    <a:pt x="2197" y="6695"/>
                  </a:cubicBezTo>
                  <a:cubicBezTo>
                    <a:pt x="2224" y="6772"/>
                    <a:pt x="2224" y="6849"/>
                    <a:pt x="2224" y="6925"/>
                  </a:cubicBezTo>
                  <a:cubicBezTo>
                    <a:pt x="2224" y="7002"/>
                    <a:pt x="2224" y="7155"/>
                    <a:pt x="2224" y="7232"/>
                  </a:cubicBezTo>
                  <a:cubicBezTo>
                    <a:pt x="2197" y="7308"/>
                    <a:pt x="2171" y="7385"/>
                    <a:pt x="2171" y="7461"/>
                  </a:cubicBezTo>
                  <a:cubicBezTo>
                    <a:pt x="2197" y="7615"/>
                    <a:pt x="2304" y="7615"/>
                    <a:pt x="2277" y="7844"/>
                  </a:cubicBezTo>
                  <a:cubicBezTo>
                    <a:pt x="2251" y="7921"/>
                    <a:pt x="2224" y="8074"/>
                    <a:pt x="2224" y="8151"/>
                  </a:cubicBezTo>
                  <a:cubicBezTo>
                    <a:pt x="2224" y="8151"/>
                    <a:pt x="2224" y="8457"/>
                    <a:pt x="2224" y="8457"/>
                  </a:cubicBezTo>
                  <a:cubicBezTo>
                    <a:pt x="2224" y="8457"/>
                    <a:pt x="2197" y="8227"/>
                    <a:pt x="2197" y="8227"/>
                  </a:cubicBezTo>
                  <a:cubicBezTo>
                    <a:pt x="2171" y="8227"/>
                    <a:pt x="2144" y="8381"/>
                    <a:pt x="2117" y="8304"/>
                  </a:cubicBezTo>
                  <a:cubicBezTo>
                    <a:pt x="2117" y="8304"/>
                    <a:pt x="2171" y="8227"/>
                    <a:pt x="2171" y="8151"/>
                  </a:cubicBezTo>
                  <a:cubicBezTo>
                    <a:pt x="2144" y="8074"/>
                    <a:pt x="2091" y="8074"/>
                    <a:pt x="2064" y="8074"/>
                  </a:cubicBezTo>
                  <a:cubicBezTo>
                    <a:pt x="2037" y="8074"/>
                    <a:pt x="2011" y="7998"/>
                    <a:pt x="1984" y="8074"/>
                  </a:cubicBezTo>
                  <a:cubicBezTo>
                    <a:pt x="1931" y="8074"/>
                    <a:pt x="1904" y="8227"/>
                    <a:pt x="1851" y="8227"/>
                  </a:cubicBezTo>
                  <a:cubicBezTo>
                    <a:pt x="1797" y="8381"/>
                    <a:pt x="1771" y="8381"/>
                    <a:pt x="1717" y="8534"/>
                  </a:cubicBezTo>
                  <a:cubicBezTo>
                    <a:pt x="1664" y="8687"/>
                    <a:pt x="1611" y="8687"/>
                    <a:pt x="1691" y="8840"/>
                  </a:cubicBezTo>
                  <a:cubicBezTo>
                    <a:pt x="1717" y="8917"/>
                    <a:pt x="1771" y="9146"/>
                    <a:pt x="1744" y="9223"/>
                  </a:cubicBezTo>
                  <a:cubicBezTo>
                    <a:pt x="1717" y="9300"/>
                    <a:pt x="1557" y="9146"/>
                    <a:pt x="1531" y="9146"/>
                  </a:cubicBezTo>
                  <a:cubicBezTo>
                    <a:pt x="1504" y="9070"/>
                    <a:pt x="1424" y="9146"/>
                    <a:pt x="1397" y="9146"/>
                  </a:cubicBezTo>
                  <a:cubicBezTo>
                    <a:pt x="1424" y="9070"/>
                    <a:pt x="1291" y="8764"/>
                    <a:pt x="1264" y="8917"/>
                  </a:cubicBezTo>
                  <a:cubicBezTo>
                    <a:pt x="1131" y="9223"/>
                    <a:pt x="1424" y="9300"/>
                    <a:pt x="1424" y="9453"/>
                  </a:cubicBezTo>
                  <a:cubicBezTo>
                    <a:pt x="1397" y="9759"/>
                    <a:pt x="1317" y="9606"/>
                    <a:pt x="1237" y="9606"/>
                  </a:cubicBezTo>
                  <a:cubicBezTo>
                    <a:pt x="1157" y="9529"/>
                    <a:pt x="1131" y="9376"/>
                    <a:pt x="1051" y="9300"/>
                  </a:cubicBezTo>
                  <a:cubicBezTo>
                    <a:pt x="997" y="9223"/>
                    <a:pt x="997" y="9146"/>
                    <a:pt x="971" y="8993"/>
                  </a:cubicBezTo>
                  <a:cubicBezTo>
                    <a:pt x="971" y="8840"/>
                    <a:pt x="944" y="8840"/>
                    <a:pt x="917" y="8764"/>
                  </a:cubicBezTo>
                  <a:cubicBezTo>
                    <a:pt x="917" y="8687"/>
                    <a:pt x="997" y="8534"/>
                    <a:pt x="997" y="8534"/>
                  </a:cubicBezTo>
                  <a:cubicBezTo>
                    <a:pt x="1024" y="8304"/>
                    <a:pt x="891" y="8151"/>
                    <a:pt x="837" y="8151"/>
                  </a:cubicBezTo>
                  <a:cubicBezTo>
                    <a:pt x="784" y="8074"/>
                    <a:pt x="784" y="7921"/>
                    <a:pt x="731" y="7921"/>
                  </a:cubicBezTo>
                  <a:cubicBezTo>
                    <a:pt x="757" y="7844"/>
                    <a:pt x="624" y="7538"/>
                    <a:pt x="624" y="7538"/>
                  </a:cubicBezTo>
                  <a:cubicBezTo>
                    <a:pt x="677" y="7461"/>
                    <a:pt x="731" y="7691"/>
                    <a:pt x="757" y="7768"/>
                  </a:cubicBezTo>
                  <a:cubicBezTo>
                    <a:pt x="784" y="7844"/>
                    <a:pt x="811" y="7844"/>
                    <a:pt x="811" y="7768"/>
                  </a:cubicBezTo>
                  <a:cubicBezTo>
                    <a:pt x="837" y="7768"/>
                    <a:pt x="864" y="7844"/>
                    <a:pt x="864" y="7844"/>
                  </a:cubicBezTo>
                  <a:cubicBezTo>
                    <a:pt x="944" y="7921"/>
                    <a:pt x="997" y="7998"/>
                    <a:pt x="1077" y="7998"/>
                  </a:cubicBezTo>
                  <a:cubicBezTo>
                    <a:pt x="1131" y="8074"/>
                    <a:pt x="1211" y="8074"/>
                    <a:pt x="1291" y="8151"/>
                  </a:cubicBezTo>
                  <a:cubicBezTo>
                    <a:pt x="1424" y="8304"/>
                    <a:pt x="1531" y="8304"/>
                    <a:pt x="1664" y="8074"/>
                  </a:cubicBezTo>
                  <a:cubicBezTo>
                    <a:pt x="1717" y="7998"/>
                    <a:pt x="1744" y="7921"/>
                    <a:pt x="1797" y="7844"/>
                  </a:cubicBezTo>
                  <a:cubicBezTo>
                    <a:pt x="1877" y="7691"/>
                    <a:pt x="1824" y="7615"/>
                    <a:pt x="1824" y="7385"/>
                  </a:cubicBezTo>
                  <a:cubicBezTo>
                    <a:pt x="1824" y="7155"/>
                    <a:pt x="1637" y="7078"/>
                    <a:pt x="1584" y="6925"/>
                  </a:cubicBezTo>
                  <a:cubicBezTo>
                    <a:pt x="1504" y="6772"/>
                    <a:pt x="1397" y="6619"/>
                    <a:pt x="1317" y="6542"/>
                  </a:cubicBezTo>
                  <a:cubicBezTo>
                    <a:pt x="1237" y="6389"/>
                    <a:pt x="1131" y="6236"/>
                    <a:pt x="1051" y="6236"/>
                  </a:cubicBezTo>
                  <a:cubicBezTo>
                    <a:pt x="1024" y="6159"/>
                    <a:pt x="1024" y="6236"/>
                    <a:pt x="997" y="6236"/>
                  </a:cubicBezTo>
                  <a:cubicBezTo>
                    <a:pt x="971" y="6236"/>
                    <a:pt x="944" y="6159"/>
                    <a:pt x="917" y="6159"/>
                  </a:cubicBezTo>
                  <a:cubicBezTo>
                    <a:pt x="864" y="6083"/>
                    <a:pt x="811" y="6389"/>
                    <a:pt x="757" y="6389"/>
                  </a:cubicBezTo>
                  <a:cubicBezTo>
                    <a:pt x="757" y="6312"/>
                    <a:pt x="864" y="6083"/>
                    <a:pt x="757" y="6083"/>
                  </a:cubicBezTo>
                  <a:cubicBezTo>
                    <a:pt x="731" y="6083"/>
                    <a:pt x="624" y="5929"/>
                    <a:pt x="624" y="5929"/>
                  </a:cubicBezTo>
                  <a:cubicBezTo>
                    <a:pt x="651" y="5853"/>
                    <a:pt x="757" y="6083"/>
                    <a:pt x="757" y="5929"/>
                  </a:cubicBezTo>
                  <a:cubicBezTo>
                    <a:pt x="757" y="5853"/>
                    <a:pt x="651" y="5700"/>
                    <a:pt x="624" y="5700"/>
                  </a:cubicBezTo>
                  <a:cubicBezTo>
                    <a:pt x="597" y="5776"/>
                    <a:pt x="517" y="5929"/>
                    <a:pt x="517" y="5929"/>
                  </a:cubicBezTo>
                  <a:cubicBezTo>
                    <a:pt x="517" y="5853"/>
                    <a:pt x="517" y="5853"/>
                    <a:pt x="491" y="5776"/>
                  </a:cubicBezTo>
                  <a:cubicBezTo>
                    <a:pt x="437" y="5776"/>
                    <a:pt x="437" y="5853"/>
                    <a:pt x="411" y="5929"/>
                  </a:cubicBezTo>
                  <a:cubicBezTo>
                    <a:pt x="411" y="5929"/>
                    <a:pt x="411" y="5929"/>
                    <a:pt x="411" y="5853"/>
                  </a:cubicBezTo>
                  <a:cubicBezTo>
                    <a:pt x="384" y="5929"/>
                    <a:pt x="357" y="6083"/>
                    <a:pt x="331" y="6083"/>
                  </a:cubicBezTo>
                  <a:cubicBezTo>
                    <a:pt x="304" y="6159"/>
                    <a:pt x="251" y="6159"/>
                    <a:pt x="251" y="6159"/>
                  </a:cubicBezTo>
                  <a:cubicBezTo>
                    <a:pt x="224" y="6312"/>
                    <a:pt x="117" y="6312"/>
                    <a:pt x="144" y="6466"/>
                  </a:cubicBezTo>
                  <a:cubicBezTo>
                    <a:pt x="224" y="6619"/>
                    <a:pt x="117" y="6466"/>
                    <a:pt x="117" y="6695"/>
                  </a:cubicBezTo>
                  <a:cubicBezTo>
                    <a:pt x="117" y="6849"/>
                    <a:pt x="224" y="6925"/>
                    <a:pt x="251" y="7002"/>
                  </a:cubicBezTo>
                  <a:cubicBezTo>
                    <a:pt x="304" y="7078"/>
                    <a:pt x="357" y="7232"/>
                    <a:pt x="331" y="7385"/>
                  </a:cubicBezTo>
                  <a:cubicBezTo>
                    <a:pt x="304" y="7538"/>
                    <a:pt x="224" y="7615"/>
                    <a:pt x="224" y="7768"/>
                  </a:cubicBezTo>
                  <a:cubicBezTo>
                    <a:pt x="251" y="7921"/>
                    <a:pt x="304" y="8074"/>
                    <a:pt x="331" y="8227"/>
                  </a:cubicBezTo>
                  <a:cubicBezTo>
                    <a:pt x="357" y="8381"/>
                    <a:pt x="304" y="8381"/>
                    <a:pt x="304" y="8534"/>
                  </a:cubicBezTo>
                  <a:cubicBezTo>
                    <a:pt x="304" y="8687"/>
                    <a:pt x="384" y="8840"/>
                    <a:pt x="331" y="8917"/>
                  </a:cubicBezTo>
                  <a:cubicBezTo>
                    <a:pt x="277" y="8993"/>
                    <a:pt x="357" y="9223"/>
                    <a:pt x="357" y="9300"/>
                  </a:cubicBezTo>
                  <a:cubicBezTo>
                    <a:pt x="411" y="9453"/>
                    <a:pt x="464" y="9453"/>
                    <a:pt x="384" y="9606"/>
                  </a:cubicBezTo>
                  <a:cubicBezTo>
                    <a:pt x="331" y="9759"/>
                    <a:pt x="357" y="9759"/>
                    <a:pt x="384" y="9836"/>
                  </a:cubicBezTo>
                  <a:cubicBezTo>
                    <a:pt x="517" y="10066"/>
                    <a:pt x="597" y="10219"/>
                    <a:pt x="464" y="10525"/>
                  </a:cubicBezTo>
                  <a:cubicBezTo>
                    <a:pt x="331" y="10908"/>
                    <a:pt x="197" y="11215"/>
                    <a:pt x="91" y="11598"/>
                  </a:cubicBezTo>
                  <a:cubicBezTo>
                    <a:pt x="144" y="11598"/>
                    <a:pt x="144" y="11521"/>
                    <a:pt x="171" y="11598"/>
                  </a:cubicBezTo>
                  <a:cubicBezTo>
                    <a:pt x="197" y="11751"/>
                    <a:pt x="251" y="11751"/>
                    <a:pt x="277" y="11827"/>
                  </a:cubicBezTo>
                  <a:cubicBezTo>
                    <a:pt x="437" y="11981"/>
                    <a:pt x="224" y="11981"/>
                    <a:pt x="171" y="11981"/>
                  </a:cubicBezTo>
                  <a:cubicBezTo>
                    <a:pt x="117" y="11981"/>
                    <a:pt x="91" y="12057"/>
                    <a:pt x="91" y="12210"/>
                  </a:cubicBezTo>
                  <a:cubicBezTo>
                    <a:pt x="91" y="12364"/>
                    <a:pt x="37" y="12440"/>
                    <a:pt x="11" y="12593"/>
                  </a:cubicBezTo>
                  <a:cubicBezTo>
                    <a:pt x="-16" y="12670"/>
                    <a:pt x="11" y="12823"/>
                    <a:pt x="37" y="12976"/>
                  </a:cubicBezTo>
                  <a:cubicBezTo>
                    <a:pt x="37" y="13129"/>
                    <a:pt x="-16" y="13283"/>
                    <a:pt x="11" y="13359"/>
                  </a:cubicBezTo>
                  <a:cubicBezTo>
                    <a:pt x="64" y="13436"/>
                    <a:pt x="64" y="13436"/>
                    <a:pt x="64" y="13589"/>
                  </a:cubicBezTo>
                  <a:cubicBezTo>
                    <a:pt x="37" y="13742"/>
                    <a:pt x="91" y="13819"/>
                    <a:pt x="91" y="13972"/>
                  </a:cubicBezTo>
                  <a:cubicBezTo>
                    <a:pt x="91" y="14049"/>
                    <a:pt x="171" y="14202"/>
                    <a:pt x="197" y="14202"/>
                  </a:cubicBezTo>
                  <a:cubicBezTo>
                    <a:pt x="197" y="14202"/>
                    <a:pt x="224" y="14125"/>
                    <a:pt x="251" y="14125"/>
                  </a:cubicBezTo>
                  <a:cubicBezTo>
                    <a:pt x="277" y="14125"/>
                    <a:pt x="277" y="14278"/>
                    <a:pt x="304" y="14278"/>
                  </a:cubicBezTo>
                  <a:cubicBezTo>
                    <a:pt x="357" y="14202"/>
                    <a:pt x="357" y="14125"/>
                    <a:pt x="411" y="14278"/>
                  </a:cubicBezTo>
                  <a:cubicBezTo>
                    <a:pt x="464" y="14355"/>
                    <a:pt x="464" y="14355"/>
                    <a:pt x="464" y="14508"/>
                  </a:cubicBezTo>
                  <a:cubicBezTo>
                    <a:pt x="437" y="14891"/>
                    <a:pt x="544" y="15198"/>
                    <a:pt x="624" y="15351"/>
                  </a:cubicBezTo>
                  <a:cubicBezTo>
                    <a:pt x="677" y="15427"/>
                    <a:pt x="704" y="15504"/>
                    <a:pt x="651" y="15581"/>
                  </a:cubicBezTo>
                  <a:cubicBezTo>
                    <a:pt x="624" y="15734"/>
                    <a:pt x="597" y="15657"/>
                    <a:pt x="544" y="15657"/>
                  </a:cubicBezTo>
                  <a:cubicBezTo>
                    <a:pt x="491" y="15657"/>
                    <a:pt x="571" y="16346"/>
                    <a:pt x="624" y="16270"/>
                  </a:cubicBezTo>
                  <a:cubicBezTo>
                    <a:pt x="651" y="16193"/>
                    <a:pt x="677" y="15964"/>
                    <a:pt x="704" y="16040"/>
                  </a:cubicBezTo>
                  <a:cubicBezTo>
                    <a:pt x="731" y="16040"/>
                    <a:pt x="757" y="16117"/>
                    <a:pt x="811" y="16117"/>
                  </a:cubicBezTo>
                  <a:cubicBezTo>
                    <a:pt x="864" y="16117"/>
                    <a:pt x="917" y="16193"/>
                    <a:pt x="917" y="16346"/>
                  </a:cubicBezTo>
                  <a:cubicBezTo>
                    <a:pt x="917" y="16423"/>
                    <a:pt x="891" y="16423"/>
                    <a:pt x="891" y="16423"/>
                  </a:cubicBezTo>
                  <a:cubicBezTo>
                    <a:pt x="864" y="16500"/>
                    <a:pt x="891" y="16653"/>
                    <a:pt x="917" y="16653"/>
                  </a:cubicBezTo>
                  <a:cubicBezTo>
                    <a:pt x="944" y="16729"/>
                    <a:pt x="997" y="16653"/>
                    <a:pt x="1024" y="16729"/>
                  </a:cubicBezTo>
                  <a:cubicBezTo>
                    <a:pt x="1051" y="16806"/>
                    <a:pt x="1051" y="16959"/>
                    <a:pt x="1051" y="17036"/>
                  </a:cubicBezTo>
                  <a:cubicBezTo>
                    <a:pt x="1051" y="17112"/>
                    <a:pt x="1131" y="17036"/>
                    <a:pt x="1157" y="17036"/>
                  </a:cubicBezTo>
                  <a:cubicBezTo>
                    <a:pt x="1184" y="17112"/>
                    <a:pt x="1237" y="17342"/>
                    <a:pt x="1264" y="17189"/>
                  </a:cubicBezTo>
                  <a:cubicBezTo>
                    <a:pt x="1291" y="17036"/>
                    <a:pt x="1317" y="17112"/>
                    <a:pt x="1344" y="17189"/>
                  </a:cubicBezTo>
                  <a:cubicBezTo>
                    <a:pt x="1397" y="17342"/>
                    <a:pt x="1397" y="17266"/>
                    <a:pt x="1451" y="17266"/>
                  </a:cubicBezTo>
                  <a:cubicBezTo>
                    <a:pt x="1477" y="17266"/>
                    <a:pt x="1504" y="17495"/>
                    <a:pt x="1531" y="17419"/>
                  </a:cubicBezTo>
                  <a:cubicBezTo>
                    <a:pt x="1584" y="17342"/>
                    <a:pt x="1637" y="17495"/>
                    <a:pt x="1664" y="17572"/>
                  </a:cubicBezTo>
                  <a:cubicBezTo>
                    <a:pt x="1717" y="17649"/>
                    <a:pt x="1637" y="17725"/>
                    <a:pt x="1637" y="17725"/>
                  </a:cubicBezTo>
                  <a:cubicBezTo>
                    <a:pt x="1584" y="17802"/>
                    <a:pt x="1664" y="17878"/>
                    <a:pt x="1664" y="17878"/>
                  </a:cubicBezTo>
                  <a:cubicBezTo>
                    <a:pt x="1664" y="17878"/>
                    <a:pt x="1584" y="17878"/>
                    <a:pt x="1611" y="18032"/>
                  </a:cubicBezTo>
                  <a:cubicBezTo>
                    <a:pt x="1664" y="18108"/>
                    <a:pt x="1637" y="18185"/>
                    <a:pt x="1611" y="18261"/>
                  </a:cubicBezTo>
                  <a:cubicBezTo>
                    <a:pt x="1611" y="18338"/>
                    <a:pt x="1531" y="18338"/>
                    <a:pt x="1504" y="18338"/>
                  </a:cubicBezTo>
                  <a:cubicBezTo>
                    <a:pt x="1451" y="18338"/>
                    <a:pt x="1424" y="18491"/>
                    <a:pt x="1397" y="18644"/>
                  </a:cubicBezTo>
                  <a:cubicBezTo>
                    <a:pt x="1424" y="18644"/>
                    <a:pt x="1531" y="18644"/>
                    <a:pt x="1531" y="18721"/>
                  </a:cubicBezTo>
                  <a:cubicBezTo>
                    <a:pt x="1531" y="18798"/>
                    <a:pt x="1397" y="18874"/>
                    <a:pt x="1397" y="18951"/>
                  </a:cubicBezTo>
                  <a:cubicBezTo>
                    <a:pt x="1397" y="19027"/>
                    <a:pt x="1451" y="19027"/>
                    <a:pt x="1451" y="19181"/>
                  </a:cubicBezTo>
                  <a:cubicBezTo>
                    <a:pt x="1451" y="19181"/>
                    <a:pt x="1371" y="19257"/>
                    <a:pt x="1371" y="19257"/>
                  </a:cubicBezTo>
                  <a:cubicBezTo>
                    <a:pt x="1344" y="19334"/>
                    <a:pt x="1344" y="19410"/>
                    <a:pt x="1317" y="19487"/>
                  </a:cubicBezTo>
                  <a:cubicBezTo>
                    <a:pt x="1317" y="19564"/>
                    <a:pt x="1264" y="19487"/>
                    <a:pt x="1264" y="19640"/>
                  </a:cubicBezTo>
                  <a:cubicBezTo>
                    <a:pt x="1237" y="19717"/>
                    <a:pt x="1291" y="19870"/>
                    <a:pt x="1344" y="19870"/>
                  </a:cubicBezTo>
                  <a:cubicBezTo>
                    <a:pt x="1397" y="19946"/>
                    <a:pt x="1451" y="20023"/>
                    <a:pt x="1531" y="20176"/>
                  </a:cubicBezTo>
                  <a:cubicBezTo>
                    <a:pt x="1557" y="20253"/>
                    <a:pt x="1584" y="20329"/>
                    <a:pt x="1611" y="20329"/>
                  </a:cubicBezTo>
                  <a:cubicBezTo>
                    <a:pt x="1637" y="20483"/>
                    <a:pt x="1637" y="20406"/>
                    <a:pt x="1691" y="20329"/>
                  </a:cubicBezTo>
                  <a:cubicBezTo>
                    <a:pt x="1771" y="20329"/>
                    <a:pt x="1851" y="20559"/>
                    <a:pt x="1931" y="20559"/>
                  </a:cubicBezTo>
                  <a:cubicBezTo>
                    <a:pt x="2011" y="20559"/>
                    <a:pt x="2091" y="20712"/>
                    <a:pt x="2171" y="20789"/>
                  </a:cubicBezTo>
                  <a:cubicBezTo>
                    <a:pt x="2251" y="20866"/>
                    <a:pt x="2304" y="20789"/>
                    <a:pt x="2384" y="20789"/>
                  </a:cubicBezTo>
                  <a:cubicBezTo>
                    <a:pt x="2411" y="20866"/>
                    <a:pt x="2437" y="20942"/>
                    <a:pt x="2437" y="21019"/>
                  </a:cubicBezTo>
                  <a:cubicBezTo>
                    <a:pt x="2437" y="21095"/>
                    <a:pt x="2464" y="21095"/>
                    <a:pt x="2491" y="21095"/>
                  </a:cubicBezTo>
                  <a:cubicBezTo>
                    <a:pt x="2571" y="21172"/>
                    <a:pt x="2624" y="21555"/>
                    <a:pt x="2731" y="21402"/>
                  </a:cubicBezTo>
                  <a:cubicBezTo>
                    <a:pt x="2757" y="21325"/>
                    <a:pt x="2811" y="21249"/>
                    <a:pt x="2784" y="21172"/>
                  </a:cubicBezTo>
                  <a:cubicBezTo>
                    <a:pt x="2757" y="21095"/>
                    <a:pt x="2731" y="21019"/>
                    <a:pt x="2704" y="20942"/>
                  </a:cubicBezTo>
                  <a:cubicBezTo>
                    <a:pt x="2651" y="20789"/>
                    <a:pt x="2624" y="20636"/>
                    <a:pt x="2651" y="20406"/>
                  </a:cubicBezTo>
                  <a:cubicBezTo>
                    <a:pt x="2651" y="20253"/>
                    <a:pt x="2624" y="20100"/>
                    <a:pt x="2571" y="20023"/>
                  </a:cubicBezTo>
                  <a:cubicBezTo>
                    <a:pt x="2517" y="19946"/>
                    <a:pt x="2597" y="19793"/>
                    <a:pt x="2624" y="19717"/>
                  </a:cubicBezTo>
                  <a:cubicBezTo>
                    <a:pt x="2651" y="19564"/>
                    <a:pt x="2651" y="19410"/>
                    <a:pt x="2731" y="19410"/>
                  </a:cubicBezTo>
                  <a:cubicBezTo>
                    <a:pt x="2757" y="19410"/>
                    <a:pt x="2784" y="19334"/>
                    <a:pt x="2811" y="19257"/>
                  </a:cubicBezTo>
                  <a:cubicBezTo>
                    <a:pt x="2837" y="19181"/>
                    <a:pt x="2864" y="19181"/>
                    <a:pt x="2891" y="19104"/>
                  </a:cubicBezTo>
                  <a:cubicBezTo>
                    <a:pt x="2864" y="19104"/>
                    <a:pt x="2811" y="19027"/>
                    <a:pt x="2811" y="18951"/>
                  </a:cubicBezTo>
                  <a:cubicBezTo>
                    <a:pt x="2811" y="18874"/>
                    <a:pt x="2864" y="18951"/>
                    <a:pt x="2864" y="18951"/>
                  </a:cubicBezTo>
                  <a:cubicBezTo>
                    <a:pt x="2864" y="18874"/>
                    <a:pt x="2811" y="18644"/>
                    <a:pt x="2784" y="18568"/>
                  </a:cubicBezTo>
                  <a:cubicBezTo>
                    <a:pt x="2757" y="18415"/>
                    <a:pt x="2731" y="18415"/>
                    <a:pt x="2677" y="18415"/>
                  </a:cubicBezTo>
                  <a:cubicBezTo>
                    <a:pt x="2597" y="18415"/>
                    <a:pt x="2651" y="18261"/>
                    <a:pt x="2597" y="18185"/>
                  </a:cubicBezTo>
                  <a:cubicBezTo>
                    <a:pt x="2571" y="18108"/>
                    <a:pt x="2491" y="18108"/>
                    <a:pt x="2544" y="17955"/>
                  </a:cubicBezTo>
                  <a:cubicBezTo>
                    <a:pt x="2571" y="17802"/>
                    <a:pt x="2624" y="17725"/>
                    <a:pt x="2571" y="17649"/>
                  </a:cubicBezTo>
                  <a:cubicBezTo>
                    <a:pt x="2544" y="17495"/>
                    <a:pt x="2597" y="17419"/>
                    <a:pt x="2624" y="17342"/>
                  </a:cubicBezTo>
                  <a:cubicBezTo>
                    <a:pt x="2624" y="17266"/>
                    <a:pt x="2677" y="17036"/>
                    <a:pt x="2677" y="17112"/>
                  </a:cubicBezTo>
                  <a:cubicBezTo>
                    <a:pt x="2704" y="17189"/>
                    <a:pt x="2731" y="17342"/>
                    <a:pt x="2757" y="17419"/>
                  </a:cubicBezTo>
                  <a:cubicBezTo>
                    <a:pt x="2811" y="17419"/>
                    <a:pt x="2837" y="17342"/>
                    <a:pt x="2837" y="17266"/>
                  </a:cubicBezTo>
                  <a:cubicBezTo>
                    <a:pt x="2811" y="17112"/>
                    <a:pt x="2811" y="17036"/>
                    <a:pt x="2864" y="16959"/>
                  </a:cubicBezTo>
                  <a:cubicBezTo>
                    <a:pt x="2917" y="16883"/>
                    <a:pt x="2917" y="16729"/>
                    <a:pt x="2971" y="16729"/>
                  </a:cubicBezTo>
                  <a:cubicBezTo>
                    <a:pt x="3024" y="16653"/>
                    <a:pt x="3077" y="16423"/>
                    <a:pt x="3131" y="16500"/>
                  </a:cubicBezTo>
                  <a:cubicBezTo>
                    <a:pt x="3184" y="16500"/>
                    <a:pt x="3184" y="16653"/>
                    <a:pt x="3237" y="16500"/>
                  </a:cubicBezTo>
                  <a:cubicBezTo>
                    <a:pt x="3291" y="16423"/>
                    <a:pt x="3291" y="16500"/>
                    <a:pt x="3344" y="16576"/>
                  </a:cubicBezTo>
                  <a:cubicBezTo>
                    <a:pt x="3397" y="16576"/>
                    <a:pt x="3451" y="16576"/>
                    <a:pt x="3504" y="16653"/>
                  </a:cubicBezTo>
                  <a:cubicBezTo>
                    <a:pt x="3557" y="16729"/>
                    <a:pt x="3557" y="16883"/>
                    <a:pt x="3611" y="17036"/>
                  </a:cubicBezTo>
                  <a:cubicBezTo>
                    <a:pt x="3611" y="17036"/>
                    <a:pt x="3611" y="16806"/>
                    <a:pt x="3664" y="16883"/>
                  </a:cubicBezTo>
                  <a:cubicBezTo>
                    <a:pt x="3691" y="16883"/>
                    <a:pt x="3717" y="17036"/>
                    <a:pt x="3771" y="17036"/>
                  </a:cubicBezTo>
                  <a:cubicBezTo>
                    <a:pt x="3797" y="17112"/>
                    <a:pt x="3824" y="16959"/>
                    <a:pt x="3851" y="16883"/>
                  </a:cubicBezTo>
                  <a:cubicBezTo>
                    <a:pt x="3904" y="16729"/>
                    <a:pt x="3931" y="16883"/>
                    <a:pt x="3984" y="16883"/>
                  </a:cubicBezTo>
                  <a:cubicBezTo>
                    <a:pt x="4037" y="16883"/>
                    <a:pt x="4064" y="16729"/>
                    <a:pt x="4117" y="16806"/>
                  </a:cubicBezTo>
                  <a:cubicBezTo>
                    <a:pt x="4171" y="16883"/>
                    <a:pt x="4197" y="16959"/>
                    <a:pt x="4251" y="17036"/>
                  </a:cubicBezTo>
                  <a:cubicBezTo>
                    <a:pt x="4304" y="17112"/>
                    <a:pt x="4277" y="17036"/>
                    <a:pt x="4331" y="16959"/>
                  </a:cubicBezTo>
                  <a:cubicBezTo>
                    <a:pt x="4357" y="16883"/>
                    <a:pt x="4464" y="16959"/>
                    <a:pt x="4491" y="16959"/>
                  </a:cubicBezTo>
                  <a:cubicBezTo>
                    <a:pt x="4517" y="16959"/>
                    <a:pt x="4571" y="16806"/>
                    <a:pt x="4571" y="16729"/>
                  </a:cubicBezTo>
                  <a:cubicBezTo>
                    <a:pt x="4571" y="16576"/>
                    <a:pt x="4491" y="16576"/>
                    <a:pt x="4464" y="16500"/>
                  </a:cubicBezTo>
                  <a:cubicBezTo>
                    <a:pt x="4277" y="16270"/>
                    <a:pt x="4544" y="16346"/>
                    <a:pt x="4491" y="16040"/>
                  </a:cubicBezTo>
                  <a:cubicBezTo>
                    <a:pt x="4464" y="15964"/>
                    <a:pt x="4411" y="15964"/>
                    <a:pt x="4491" y="15887"/>
                  </a:cubicBezTo>
                  <a:cubicBezTo>
                    <a:pt x="4517" y="15810"/>
                    <a:pt x="4571" y="15887"/>
                    <a:pt x="4597" y="15810"/>
                  </a:cubicBezTo>
                  <a:cubicBezTo>
                    <a:pt x="4704" y="15810"/>
                    <a:pt x="4411" y="15427"/>
                    <a:pt x="4544" y="15274"/>
                  </a:cubicBezTo>
                  <a:cubicBezTo>
                    <a:pt x="4571" y="15274"/>
                    <a:pt x="4624" y="15274"/>
                    <a:pt x="4651" y="15274"/>
                  </a:cubicBezTo>
                  <a:cubicBezTo>
                    <a:pt x="4731" y="15274"/>
                    <a:pt x="4784" y="15274"/>
                    <a:pt x="4864" y="15198"/>
                  </a:cubicBezTo>
                  <a:cubicBezTo>
                    <a:pt x="4917" y="15121"/>
                    <a:pt x="4971" y="15121"/>
                    <a:pt x="5024" y="15121"/>
                  </a:cubicBezTo>
                  <a:cubicBezTo>
                    <a:pt x="5077" y="15044"/>
                    <a:pt x="5131" y="14968"/>
                    <a:pt x="5211" y="14968"/>
                  </a:cubicBezTo>
                  <a:cubicBezTo>
                    <a:pt x="5317" y="14891"/>
                    <a:pt x="5424" y="14815"/>
                    <a:pt x="5531" y="14661"/>
                  </a:cubicBezTo>
                  <a:cubicBezTo>
                    <a:pt x="5611" y="14508"/>
                    <a:pt x="5771" y="14508"/>
                    <a:pt x="5824" y="14815"/>
                  </a:cubicBezTo>
                  <a:cubicBezTo>
                    <a:pt x="5851" y="14968"/>
                    <a:pt x="5824" y="14968"/>
                    <a:pt x="5851" y="15121"/>
                  </a:cubicBezTo>
                  <a:cubicBezTo>
                    <a:pt x="5851" y="15351"/>
                    <a:pt x="5957" y="15121"/>
                    <a:pt x="6011" y="15198"/>
                  </a:cubicBezTo>
                  <a:cubicBezTo>
                    <a:pt x="6037" y="15198"/>
                    <a:pt x="6011" y="15274"/>
                    <a:pt x="6037" y="15274"/>
                  </a:cubicBezTo>
                  <a:cubicBezTo>
                    <a:pt x="6064" y="15351"/>
                    <a:pt x="6064" y="15274"/>
                    <a:pt x="6064" y="15274"/>
                  </a:cubicBezTo>
                  <a:cubicBezTo>
                    <a:pt x="6091" y="15198"/>
                    <a:pt x="6117" y="15274"/>
                    <a:pt x="6144" y="15351"/>
                  </a:cubicBezTo>
                  <a:cubicBezTo>
                    <a:pt x="6171" y="15351"/>
                    <a:pt x="6171" y="15351"/>
                    <a:pt x="6144" y="15427"/>
                  </a:cubicBezTo>
                  <a:cubicBezTo>
                    <a:pt x="6117" y="15657"/>
                    <a:pt x="6304" y="15504"/>
                    <a:pt x="6357" y="15427"/>
                  </a:cubicBezTo>
                  <a:cubicBezTo>
                    <a:pt x="6357" y="15427"/>
                    <a:pt x="6597" y="15044"/>
                    <a:pt x="6597" y="15121"/>
                  </a:cubicBezTo>
                  <a:cubicBezTo>
                    <a:pt x="6597" y="15198"/>
                    <a:pt x="6544" y="15351"/>
                    <a:pt x="6597" y="15427"/>
                  </a:cubicBezTo>
                  <a:cubicBezTo>
                    <a:pt x="6651" y="15427"/>
                    <a:pt x="6677" y="15504"/>
                    <a:pt x="6704" y="15581"/>
                  </a:cubicBezTo>
                  <a:cubicBezTo>
                    <a:pt x="6784" y="15810"/>
                    <a:pt x="6811" y="16040"/>
                    <a:pt x="6864" y="16270"/>
                  </a:cubicBezTo>
                  <a:cubicBezTo>
                    <a:pt x="6917" y="16500"/>
                    <a:pt x="6944" y="16729"/>
                    <a:pt x="6997" y="16883"/>
                  </a:cubicBezTo>
                  <a:cubicBezTo>
                    <a:pt x="7077" y="17112"/>
                    <a:pt x="7077" y="16576"/>
                    <a:pt x="7157" y="16806"/>
                  </a:cubicBezTo>
                  <a:cubicBezTo>
                    <a:pt x="7264" y="17112"/>
                    <a:pt x="7317" y="16959"/>
                    <a:pt x="7451" y="16883"/>
                  </a:cubicBezTo>
                  <a:cubicBezTo>
                    <a:pt x="7504" y="16806"/>
                    <a:pt x="7531" y="17036"/>
                    <a:pt x="7557" y="17112"/>
                  </a:cubicBezTo>
                  <a:cubicBezTo>
                    <a:pt x="7584" y="17266"/>
                    <a:pt x="7637" y="17266"/>
                    <a:pt x="7664" y="17419"/>
                  </a:cubicBezTo>
                  <a:cubicBezTo>
                    <a:pt x="7691" y="17572"/>
                    <a:pt x="7744" y="17572"/>
                    <a:pt x="7797" y="17572"/>
                  </a:cubicBezTo>
                  <a:cubicBezTo>
                    <a:pt x="7877" y="17495"/>
                    <a:pt x="7851" y="17572"/>
                    <a:pt x="7877" y="17649"/>
                  </a:cubicBezTo>
                  <a:cubicBezTo>
                    <a:pt x="7931" y="17955"/>
                    <a:pt x="8091" y="17572"/>
                    <a:pt x="8171" y="17572"/>
                  </a:cubicBezTo>
                  <a:cubicBezTo>
                    <a:pt x="8251" y="17495"/>
                    <a:pt x="8331" y="17266"/>
                    <a:pt x="8411" y="17189"/>
                  </a:cubicBezTo>
                  <a:cubicBezTo>
                    <a:pt x="8517" y="16959"/>
                    <a:pt x="8571" y="16959"/>
                    <a:pt x="8704" y="17036"/>
                  </a:cubicBezTo>
                  <a:cubicBezTo>
                    <a:pt x="8757" y="17036"/>
                    <a:pt x="8757" y="17112"/>
                    <a:pt x="8811" y="17266"/>
                  </a:cubicBezTo>
                  <a:cubicBezTo>
                    <a:pt x="8837" y="17342"/>
                    <a:pt x="8891" y="17342"/>
                    <a:pt x="8944" y="17342"/>
                  </a:cubicBezTo>
                  <a:cubicBezTo>
                    <a:pt x="8997" y="17342"/>
                    <a:pt x="9024" y="17419"/>
                    <a:pt x="9077" y="17419"/>
                  </a:cubicBezTo>
                  <a:cubicBezTo>
                    <a:pt x="9131" y="17572"/>
                    <a:pt x="9157" y="17419"/>
                    <a:pt x="9211" y="17342"/>
                  </a:cubicBezTo>
                  <a:cubicBezTo>
                    <a:pt x="9291" y="17112"/>
                    <a:pt x="9157" y="16959"/>
                    <a:pt x="9211" y="16729"/>
                  </a:cubicBezTo>
                  <a:cubicBezTo>
                    <a:pt x="9237" y="16576"/>
                    <a:pt x="9344" y="16270"/>
                    <a:pt x="9397" y="16346"/>
                  </a:cubicBezTo>
                  <a:cubicBezTo>
                    <a:pt x="9504" y="16500"/>
                    <a:pt x="9637" y="16500"/>
                    <a:pt x="9744" y="16653"/>
                  </a:cubicBezTo>
                  <a:cubicBezTo>
                    <a:pt x="9797" y="16729"/>
                    <a:pt x="9771" y="16883"/>
                    <a:pt x="9797" y="16959"/>
                  </a:cubicBezTo>
                  <a:cubicBezTo>
                    <a:pt x="9824" y="17189"/>
                    <a:pt x="9877" y="17189"/>
                    <a:pt x="9957" y="17266"/>
                  </a:cubicBezTo>
                  <a:cubicBezTo>
                    <a:pt x="10064" y="17342"/>
                    <a:pt x="10171" y="17112"/>
                    <a:pt x="10277" y="17189"/>
                  </a:cubicBezTo>
                  <a:cubicBezTo>
                    <a:pt x="10304" y="17189"/>
                    <a:pt x="10357" y="17189"/>
                    <a:pt x="10384" y="17266"/>
                  </a:cubicBezTo>
                  <a:cubicBezTo>
                    <a:pt x="10437" y="17342"/>
                    <a:pt x="10491" y="17342"/>
                    <a:pt x="10544" y="17495"/>
                  </a:cubicBezTo>
                  <a:cubicBezTo>
                    <a:pt x="10677" y="17802"/>
                    <a:pt x="10891" y="17802"/>
                    <a:pt x="11051" y="17649"/>
                  </a:cubicBezTo>
                  <a:cubicBezTo>
                    <a:pt x="11157" y="17572"/>
                    <a:pt x="11237" y="17419"/>
                    <a:pt x="11344" y="17342"/>
                  </a:cubicBezTo>
                  <a:cubicBezTo>
                    <a:pt x="11397" y="17189"/>
                    <a:pt x="11477" y="17342"/>
                    <a:pt x="11531" y="17342"/>
                  </a:cubicBezTo>
                  <a:cubicBezTo>
                    <a:pt x="11584" y="17419"/>
                    <a:pt x="11611" y="17266"/>
                    <a:pt x="11664" y="17342"/>
                  </a:cubicBezTo>
                  <a:cubicBezTo>
                    <a:pt x="11691" y="17419"/>
                    <a:pt x="11797" y="17649"/>
                    <a:pt x="11851" y="17572"/>
                  </a:cubicBezTo>
                  <a:cubicBezTo>
                    <a:pt x="11877" y="17572"/>
                    <a:pt x="11931" y="17495"/>
                    <a:pt x="11957" y="17419"/>
                  </a:cubicBezTo>
                  <a:cubicBezTo>
                    <a:pt x="12037" y="17342"/>
                    <a:pt x="12064" y="17342"/>
                    <a:pt x="12064" y="17189"/>
                  </a:cubicBezTo>
                  <a:cubicBezTo>
                    <a:pt x="12064" y="16883"/>
                    <a:pt x="12144" y="16576"/>
                    <a:pt x="12197" y="16423"/>
                  </a:cubicBezTo>
                  <a:cubicBezTo>
                    <a:pt x="12224" y="16346"/>
                    <a:pt x="12251" y="16193"/>
                    <a:pt x="12224" y="16117"/>
                  </a:cubicBezTo>
                  <a:cubicBezTo>
                    <a:pt x="12197" y="16040"/>
                    <a:pt x="12117" y="16040"/>
                    <a:pt x="12171" y="15887"/>
                  </a:cubicBezTo>
                  <a:cubicBezTo>
                    <a:pt x="12251" y="15657"/>
                    <a:pt x="12384" y="15657"/>
                    <a:pt x="12517" y="15581"/>
                  </a:cubicBezTo>
                  <a:cubicBezTo>
                    <a:pt x="12571" y="15581"/>
                    <a:pt x="12624" y="15581"/>
                    <a:pt x="12677" y="15657"/>
                  </a:cubicBezTo>
                  <a:cubicBezTo>
                    <a:pt x="12731" y="15734"/>
                    <a:pt x="12811" y="15734"/>
                    <a:pt x="12864" y="15810"/>
                  </a:cubicBezTo>
                  <a:cubicBezTo>
                    <a:pt x="12944" y="15887"/>
                    <a:pt x="12971" y="16193"/>
                    <a:pt x="13024" y="16423"/>
                  </a:cubicBezTo>
                  <a:cubicBezTo>
                    <a:pt x="13051" y="16653"/>
                    <a:pt x="13104" y="16883"/>
                    <a:pt x="13131" y="17112"/>
                  </a:cubicBezTo>
                  <a:cubicBezTo>
                    <a:pt x="13131" y="17189"/>
                    <a:pt x="13131" y="17342"/>
                    <a:pt x="13157" y="17495"/>
                  </a:cubicBezTo>
                  <a:cubicBezTo>
                    <a:pt x="13157" y="17572"/>
                    <a:pt x="13237" y="17572"/>
                    <a:pt x="13264" y="17572"/>
                  </a:cubicBezTo>
                  <a:cubicBezTo>
                    <a:pt x="13371" y="17649"/>
                    <a:pt x="13504" y="17802"/>
                    <a:pt x="13531" y="18108"/>
                  </a:cubicBezTo>
                  <a:cubicBezTo>
                    <a:pt x="13557" y="18338"/>
                    <a:pt x="13584" y="18491"/>
                    <a:pt x="13691" y="18491"/>
                  </a:cubicBezTo>
                  <a:cubicBezTo>
                    <a:pt x="13717" y="18491"/>
                    <a:pt x="13771" y="18491"/>
                    <a:pt x="13797" y="18491"/>
                  </a:cubicBezTo>
                  <a:cubicBezTo>
                    <a:pt x="13851" y="18491"/>
                    <a:pt x="13851" y="18338"/>
                    <a:pt x="13904" y="18338"/>
                  </a:cubicBezTo>
                  <a:cubicBezTo>
                    <a:pt x="13984" y="18338"/>
                    <a:pt x="14064" y="18108"/>
                    <a:pt x="14117" y="18415"/>
                  </a:cubicBezTo>
                  <a:cubicBezTo>
                    <a:pt x="14117" y="18568"/>
                    <a:pt x="14117" y="18568"/>
                    <a:pt x="14091" y="18644"/>
                  </a:cubicBezTo>
                  <a:cubicBezTo>
                    <a:pt x="14037" y="18798"/>
                    <a:pt x="14037" y="18874"/>
                    <a:pt x="14011" y="19027"/>
                  </a:cubicBezTo>
                  <a:cubicBezTo>
                    <a:pt x="13984" y="19257"/>
                    <a:pt x="13931" y="19487"/>
                    <a:pt x="13877" y="19717"/>
                  </a:cubicBezTo>
                  <a:cubicBezTo>
                    <a:pt x="13851" y="19870"/>
                    <a:pt x="13824" y="19793"/>
                    <a:pt x="13797" y="19717"/>
                  </a:cubicBezTo>
                  <a:cubicBezTo>
                    <a:pt x="13744" y="19640"/>
                    <a:pt x="13744" y="19717"/>
                    <a:pt x="13691" y="19793"/>
                  </a:cubicBezTo>
                  <a:cubicBezTo>
                    <a:pt x="13664" y="19793"/>
                    <a:pt x="13611" y="19870"/>
                    <a:pt x="13611" y="19870"/>
                  </a:cubicBezTo>
                  <a:cubicBezTo>
                    <a:pt x="13584" y="19946"/>
                    <a:pt x="13664" y="20253"/>
                    <a:pt x="13664" y="20406"/>
                  </a:cubicBezTo>
                  <a:cubicBezTo>
                    <a:pt x="13637" y="20483"/>
                    <a:pt x="13637" y="20636"/>
                    <a:pt x="13637" y="20712"/>
                  </a:cubicBezTo>
                  <a:cubicBezTo>
                    <a:pt x="13611" y="20866"/>
                    <a:pt x="13557" y="20789"/>
                    <a:pt x="13557" y="20942"/>
                  </a:cubicBezTo>
                  <a:cubicBezTo>
                    <a:pt x="13611" y="20866"/>
                    <a:pt x="13637" y="20942"/>
                    <a:pt x="13691" y="20789"/>
                  </a:cubicBezTo>
                  <a:cubicBezTo>
                    <a:pt x="13717" y="20636"/>
                    <a:pt x="13771" y="20789"/>
                    <a:pt x="13824" y="20789"/>
                  </a:cubicBezTo>
                  <a:cubicBezTo>
                    <a:pt x="13931" y="20942"/>
                    <a:pt x="14037" y="20789"/>
                    <a:pt x="14144" y="20559"/>
                  </a:cubicBezTo>
                  <a:cubicBezTo>
                    <a:pt x="14224" y="20329"/>
                    <a:pt x="14304" y="20023"/>
                    <a:pt x="14384" y="19793"/>
                  </a:cubicBezTo>
                  <a:cubicBezTo>
                    <a:pt x="14464" y="19487"/>
                    <a:pt x="14544" y="19181"/>
                    <a:pt x="14624" y="18874"/>
                  </a:cubicBezTo>
                  <a:cubicBezTo>
                    <a:pt x="14757" y="18338"/>
                    <a:pt x="14891" y="17955"/>
                    <a:pt x="14864" y="17266"/>
                  </a:cubicBezTo>
                  <a:cubicBezTo>
                    <a:pt x="14864" y="16959"/>
                    <a:pt x="14891" y="16806"/>
                    <a:pt x="14944" y="16576"/>
                  </a:cubicBezTo>
                  <a:cubicBezTo>
                    <a:pt x="14971" y="16423"/>
                    <a:pt x="14971" y="16346"/>
                    <a:pt x="14997" y="16193"/>
                  </a:cubicBezTo>
                  <a:cubicBezTo>
                    <a:pt x="14997" y="16193"/>
                    <a:pt x="14997" y="16117"/>
                    <a:pt x="14997" y="16040"/>
                  </a:cubicBezTo>
                  <a:cubicBezTo>
                    <a:pt x="14997" y="15964"/>
                    <a:pt x="14944" y="15887"/>
                    <a:pt x="14944" y="15810"/>
                  </a:cubicBezTo>
                  <a:cubicBezTo>
                    <a:pt x="14944" y="15810"/>
                    <a:pt x="14997" y="15887"/>
                    <a:pt x="14997" y="15810"/>
                  </a:cubicBezTo>
                  <a:cubicBezTo>
                    <a:pt x="14971" y="15734"/>
                    <a:pt x="14971" y="15657"/>
                    <a:pt x="14944" y="15657"/>
                  </a:cubicBezTo>
                  <a:cubicBezTo>
                    <a:pt x="14917" y="15581"/>
                    <a:pt x="14864" y="15351"/>
                    <a:pt x="14837" y="15274"/>
                  </a:cubicBezTo>
                  <a:cubicBezTo>
                    <a:pt x="14811" y="15274"/>
                    <a:pt x="14677" y="15121"/>
                    <a:pt x="14651" y="15198"/>
                  </a:cubicBezTo>
                  <a:cubicBezTo>
                    <a:pt x="14651" y="15274"/>
                    <a:pt x="14677" y="15351"/>
                    <a:pt x="14651" y="15351"/>
                  </a:cubicBezTo>
                  <a:cubicBezTo>
                    <a:pt x="14597" y="15351"/>
                    <a:pt x="14597" y="15504"/>
                    <a:pt x="14571" y="15504"/>
                  </a:cubicBezTo>
                  <a:cubicBezTo>
                    <a:pt x="14517" y="15657"/>
                    <a:pt x="14491" y="15427"/>
                    <a:pt x="14491" y="15351"/>
                  </a:cubicBezTo>
                  <a:cubicBezTo>
                    <a:pt x="14491" y="15198"/>
                    <a:pt x="14544" y="15121"/>
                    <a:pt x="14464" y="15198"/>
                  </a:cubicBezTo>
                  <a:cubicBezTo>
                    <a:pt x="14384" y="15274"/>
                    <a:pt x="14491" y="15427"/>
                    <a:pt x="14384" y="15427"/>
                  </a:cubicBezTo>
                  <a:cubicBezTo>
                    <a:pt x="14357" y="15427"/>
                    <a:pt x="14411" y="15044"/>
                    <a:pt x="14384" y="14968"/>
                  </a:cubicBezTo>
                  <a:cubicBezTo>
                    <a:pt x="14384" y="15044"/>
                    <a:pt x="14091" y="15044"/>
                    <a:pt x="14224" y="14815"/>
                  </a:cubicBezTo>
                  <a:cubicBezTo>
                    <a:pt x="14331" y="14585"/>
                    <a:pt x="14437" y="14355"/>
                    <a:pt x="14544" y="14125"/>
                  </a:cubicBezTo>
                  <a:cubicBezTo>
                    <a:pt x="14571" y="14049"/>
                    <a:pt x="14597" y="13895"/>
                    <a:pt x="14624" y="13819"/>
                  </a:cubicBezTo>
                  <a:cubicBezTo>
                    <a:pt x="14704" y="13666"/>
                    <a:pt x="14784" y="13512"/>
                    <a:pt x="14837" y="13359"/>
                  </a:cubicBezTo>
                  <a:cubicBezTo>
                    <a:pt x="14864" y="13283"/>
                    <a:pt x="14891" y="13129"/>
                    <a:pt x="14944" y="13053"/>
                  </a:cubicBezTo>
                  <a:cubicBezTo>
                    <a:pt x="14997" y="12900"/>
                    <a:pt x="15051" y="12746"/>
                    <a:pt x="15104" y="12593"/>
                  </a:cubicBezTo>
                  <a:cubicBezTo>
                    <a:pt x="15211" y="12364"/>
                    <a:pt x="15371" y="12364"/>
                    <a:pt x="15504" y="12364"/>
                  </a:cubicBezTo>
                  <a:cubicBezTo>
                    <a:pt x="15531" y="12364"/>
                    <a:pt x="15557" y="12364"/>
                    <a:pt x="15584" y="12364"/>
                  </a:cubicBezTo>
                  <a:cubicBezTo>
                    <a:pt x="15611" y="12440"/>
                    <a:pt x="15611" y="12517"/>
                    <a:pt x="15637" y="12517"/>
                  </a:cubicBezTo>
                  <a:cubicBezTo>
                    <a:pt x="15664" y="12440"/>
                    <a:pt x="15717" y="12440"/>
                    <a:pt x="15744" y="12364"/>
                  </a:cubicBezTo>
                  <a:cubicBezTo>
                    <a:pt x="15771" y="12364"/>
                    <a:pt x="15797" y="12440"/>
                    <a:pt x="15824" y="12440"/>
                  </a:cubicBezTo>
                  <a:cubicBezTo>
                    <a:pt x="15851" y="12440"/>
                    <a:pt x="15877" y="12440"/>
                    <a:pt x="15904" y="12440"/>
                  </a:cubicBezTo>
                  <a:cubicBezTo>
                    <a:pt x="15904" y="12364"/>
                    <a:pt x="15931" y="12440"/>
                    <a:pt x="15957" y="12440"/>
                  </a:cubicBezTo>
                  <a:cubicBezTo>
                    <a:pt x="16011" y="12440"/>
                    <a:pt x="16011" y="12210"/>
                    <a:pt x="16091" y="12210"/>
                  </a:cubicBezTo>
                  <a:cubicBezTo>
                    <a:pt x="16117" y="12210"/>
                    <a:pt x="16171" y="12210"/>
                    <a:pt x="16197" y="12210"/>
                  </a:cubicBezTo>
                  <a:cubicBezTo>
                    <a:pt x="16224" y="12287"/>
                    <a:pt x="16251" y="12364"/>
                    <a:pt x="16277" y="12364"/>
                  </a:cubicBezTo>
                  <a:cubicBezTo>
                    <a:pt x="16304" y="12440"/>
                    <a:pt x="16411" y="12287"/>
                    <a:pt x="16411" y="12517"/>
                  </a:cubicBezTo>
                  <a:cubicBezTo>
                    <a:pt x="16411" y="12517"/>
                    <a:pt x="16331" y="12517"/>
                    <a:pt x="16331" y="12593"/>
                  </a:cubicBezTo>
                  <a:cubicBezTo>
                    <a:pt x="16304" y="12746"/>
                    <a:pt x="16411" y="12670"/>
                    <a:pt x="16411" y="12670"/>
                  </a:cubicBezTo>
                  <a:cubicBezTo>
                    <a:pt x="16464" y="12670"/>
                    <a:pt x="16517" y="12670"/>
                    <a:pt x="16544" y="12670"/>
                  </a:cubicBezTo>
                  <a:cubicBezTo>
                    <a:pt x="16571" y="12593"/>
                    <a:pt x="16571" y="12593"/>
                    <a:pt x="16597" y="12517"/>
                  </a:cubicBezTo>
                  <a:cubicBezTo>
                    <a:pt x="16624" y="12517"/>
                    <a:pt x="16651" y="12593"/>
                    <a:pt x="16704" y="12593"/>
                  </a:cubicBezTo>
                  <a:cubicBezTo>
                    <a:pt x="16731" y="12593"/>
                    <a:pt x="16917" y="12440"/>
                    <a:pt x="16811" y="12364"/>
                  </a:cubicBezTo>
                  <a:cubicBezTo>
                    <a:pt x="16757" y="12364"/>
                    <a:pt x="16731" y="12440"/>
                    <a:pt x="16731" y="12210"/>
                  </a:cubicBezTo>
                  <a:cubicBezTo>
                    <a:pt x="16731" y="12134"/>
                    <a:pt x="16784" y="11904"/>
                    <a:pt x="16811" y="11827"/>
                  </a:cubicBezTo>
                  <a:cubicBezTo>
                    <a:pt x="16864" y="11751"/>
                    <a:pt x="16891" y="11674"/>
                    <a:pt x="16944" y="11521"/>
                  </a:cubicBezTo>
                  <a:cubicBezTo>
                    <a:pt x="16971" y="11444"/>
                    <a:pt x="17024" y="11444"/>
                    <a:pt x="17051" y="11291"/>
                  </a:cubicBezTo>
                  <a:cubicBezTo>
                    <a:pt x="17077" y="11138"/>
                    <a:pt x="17104" y="11061"/>
                    <a:pt x="17157" y="11061"/>
                  </a:cubicBezTo>
                  <a:cubicBezTo>
                    <a:pt x="17211" y="11061"/>
                    <a:pt x="17291" y="10985"/>
                    <a:pt x="17344" y="10985"/>
                  </a:cubicBezTo>
                  <a:cubicBezTo>
                    <a:pt x="17397" y="10985"/>
                    <a:pt x="17424" y="11138"/>
                    <a:pt x="17451" y="11138"/>
                  </a:cubicBezTo>
                  <a:cubicBezTo>
                    <a:pt x="17477" y="11061"/>
                    <a:pt x="17504" y="10908"/>
                    <a:pt x="17531" y="10985"/>
                  </a:cubicBezTo>
                  <a:cubicBezTo>
                    <a:pt x="17557" y="11061"/>
                    <a:pt x="17477" y="11291"/>
                    <a:pt x="17477" y="11368"/>
                  </a:cubicBezTo>
                  <a:cubicBezTo>
                    <a:pt x="17477" y="11521"/>
                    <a:pt x="17504" y="11368"/>
                    <a:pt x="17557" y="11444"/>
                  </a:cubicBezTo>
                  <a:cubicBezTo>
                    <a:pt x="17557" y="11444"/>
                    <a:pt x="17504" y="11598"/>
                    <a:pt x="17504" y="11674"/>
                  </a:cubicBezTo>
                  <a:cubicBezTo>
                    <a:pt x="17504" y="11751"/>
                    <a:pt x="17691" y="11368"/>
                    <a:pt x="17691" y="11368"/>
                  </a:cubicBezTo>
                  <a:cubicBezTo>
                    <a:pt x="17717" y="11291"/>
                    <a:pt x="17744" y="11215"/>
                    <a:pt x="17797" y="11138"/>
                  </a:cubicBezTo>
                  <a:cubicBezTo>
                    <a:pt x="17824" y="11061"/>
                    <a:pt x="17904" y="11215"/>
                    <a:pt x="17904" y="11061"/>
                  </a:cubicBezTo>
                  <a:cubicBezTo>
                    <a:pt x="17877" y="10908"/>
                    <a:pt x="17904" y="10602"/>
                    <a:pt x="17984" y="10602"/>
                  </a:cubicBezTo>
                  <a:cubicBezTo>
                    <a:pt x="18011" y="10525"/>
                    <a:pt x="18064" y="10449"/>
                    <a:pt x="18091" y="10525"/>
                  </a:cubicBezTo>
                  <a:cubicBezTo>
                    <a:pt x="18117" y="10525"/>
                    <a:pt x="18171" y="10678"/>
                    <a:pt x="18197" y="10602"/>
                  </a:cubicBezTo>
                  <a:cubicBezTo>
                    <a:pt x="18144" y="10678"/>
                    <a:pt x="18064" y="10602"/>
                    <a:pt x="18037" y="10832"/>
                  </a:cubicBezTo>
                  <a:cubicBezTo>
                    <a:pt x="18037" y="10908"/>
                    <a:pt x="18037" y="10985"/>
                    <a:pt x="18037" y="11061"/>
                  </a:cubicBezTo>
                  <a:cubicBezTo>
                    <a:pt x="18037" y="11138"/>
                    <a:pt x="17984" y="11138"/>
                    <a:pt x="18011" y="11215"/>
                  </a:cubicBezTo>
                  <a:cubicBezTo>
                    <a:pt x="18011" y="11291"/>
                    <a:pt x="18037" y="11291"/>
                    <a:pt x="18011" y="11368"/>
                  </a:cubicBezTo>
                  <a:cubicBezTo>
                    <a:pt x="17984" y="11368"/>
                    <a:pt x="17957" y="11444"/>
                    <a:pt x="17984" y="11521"/>
                  </a:cubicBezTo>
                  <a:cubicBezTo>
                    <a:pt x="17984" y="11521"/>
                    <a:pt x="17824" y="11674"/>
                    <a:pt x="17824" y="11751"/>
                  </a:cubicBezTo>
                  <a:cubicBezTo>
                    <a:pt x="17771" y="11827"/>
                    <a:pt x="17744" y="11981"/>
                    <a:pt x="17691" y="12057"/>
                  </a:cubicBezTo>
                  <a:cubicBezTo>
                    <a:pt x="17637" y="12210"/>
                    <a:pt x="17584" y="12287"/>
                    <a:pt x="17531" y="12440"/>
                  </a:cubicBezTo>
                  <a:cubicBezTo>
                    <a:pt x="17424" y="12670"/>
                    <a:pt x="17344" y="13206"/>
                    <a:pt x="17211" y="13206"/>
                  </a:cubicBezTo>
                  <a:cubicBezTo>
                    <a:pt x="17184" y="13206"/>
                    <a:pt x="17077" y="13283"/>
                    <a:pt x="17077" y="13359"/>
                  </a:cubicBezTo>
                  <a:cubicBezTo>
                    <a:pt x="17077" y="13589"/>
                    <a:pt x="17077" y="13666"/>
                    <a:pt x="16997" y="13819"/>
                  </a:cubicBezTo>
                  <a:cubicBezTo>
                    <a:pt x="16891" y="14049"/>
                    <a:pt x="16891" y="14508"/>
                    <a:pt x="16917" y="14891"/>
                  </a:cubicBezTo>
                  <a:cubicBezTo>
                    <a:pt x="16944" y="15274"/>
                    <a:pt x="16917" y="15734"/>
                    <a:pt x="16997" y="16040"/>
                  </a:cubicBezTo>
                  <a:cubicBezTo>
                    <a:pt x="17024" y="16193"/>
                    <a:pt x="17024" y="16423"/>
                    <a:pt x="17024" y="16576"/>
                  </a:cubicBezTo>
                  <a:cubicBezTo>
                    <a:pt x="17024" y="16576"/>
                    <a:pt x="17024" y="16729"/>
                    <a:pt x="17051" y="16729"/>
                  </a:cubicBezTo>
                  <a:cubicBezTo>
                    <a:pt x="17077" y="16729"/>
                    <a:pt x="17024" y="16959"/>
                    <a:pt x="17051" y="16959"/>
                  </a:cubicBezTo>
                  <a:cubicBezTo>
                    <a:pt x="17051" y="16959"/>
                    <a:pt x="17184" y="16653"/>
                    <a:pt x="17184" y="16576"/>
                  </a:cubicBezTo>
                  <a:cubicBezTo>
                    <a:pt x="17237" y="16423"/>
                    <a:pt x="17264" y="16270"/>
                    <a:pt x="17291" y="16040"/>
                  </a:cubicBezTo>
                  <a:cubicBezTo>
                    <a:pt x="17317" y="15887"/>
                    <a:pt x="17424" y="15734"/>
                    <a:pt x="17451" y="15734"/>
                  </a:cubicBezTo>
                  <a:cubicBezTo>
                    <a:pt x="17531" y="15887"/>
                    <a:pt x="17451" y="15427"/>
                    <a:pt x="17477" y="15351"/>
                  </a:cubicBezTo>
                  <a:cubicBezTo>
                    <a:pt x="17531" y="15121"/>
                    <a:pt x="17557" y="15044"/>
                    <a:pt x="17637" y="15044"/>
                  </a:cubicBezTo>
                  <a:cubicBezTo>
                    <a:pt x="17717" y="15044"/>
                    <a:pt x="17824" y="15044"/>
                    <a:pt x="17771" y="14815"/>
                  </a:cubicBezTo>
                  <a:cubicBezTo>
                    <a:pt x="17691" y="14585"/>
                    <a:pt x="17744" y="14355"/>
                    <a:pt x="17824" y="14202"/>
                  </a:cubicBezTo>
                  <a:cubicBezTo>
                    <a:pt x="17851" y="14125"/>
                    <a:pt x="17851" y="14278"/>
                    <a:pt x="17877" y="14278"/>
                  </a:cubicBezTo>
                  <a:cubicBezTo>
                    <a:pt x="17931" y="14278"/>
                    <a:pt x="17931" y="14049"/>
                    <a:pt x="17931" y="13972"/>
                  </a:cubicBezTo>
                  <a:cubicBezTo>
                    <a:pt x="17877" y="13819"/>
                    <a:pt x="17824" y="13742"/>
                    <a:pt x="17877" y="13512"/>
                  </a:cubicBezTo>
                  <a:cubicBezTo>
                    <a:pt x="17877" y="13512"/>
                    <a:pt x="17957" y="13436"/>
                    <a:pt x="17931" y="13359"/>
                  </a:cubicBezTo>
                  <a:cubicBezTo>
                    <a:pt x="17904" y="13359"/>
                    <a:pt x="17877" y="13206"/>
                    <a:pt x="17851" y="13206"/>
                  </a:cubicBezTo>
                  <a:cubicBezTo>
                    <a:pt x="17824" y="13206"/>
                    <a:pt x="17851" y="13283"/>
                    <a:pt x="17824" y="13283"/>
                  </a:cubicBezTo>
                  <a:cubicBezTo>
                    <a:pt x="17771" y="13283"/>
                    <a:pt x="17744" y="13206"/>
                    <a:pt x="17771" y="13053"/>
                  </a:cubicBezTo>
                  <a:cubicBezTo>
                    <a:pt x="17797" y="12900"/>
                    <a:pt x="17851" y="12823"/>
                    <a:pt x="17904" y="12593"/>
                  </a:cubicBezTo>
                  <a:cubicBezTo>
                    <a:pt x="17931" y="12440"/>
                    <a:pt x="17931" y="12210"/>
                    <a:pt x="18011" y="12057"/>
                  </a:cubicBezTo>
                  <a:cubicBezTo>
                    <a:pt x="18037" y="11981"/>
                    <a:pt x="18037" y="12134"/>
                    <a:pt x="18037" y="12134"/>
                  </a:cubicBezTo>
                  <a:cubicBezTo>
                    <a:pt x="18091" y="12134"/>
                    <a:pt x="18091" y="11981"/>
                    <a:pt x="18117" y="12057"/>
                  </a:cubicBezTo>
                  <a:cubicBezTo>
                    <a:pt x="18144" y="12057"/>
                    <a:pt x="18144" y="12134"/>
                    <a:pt x="18171" y="12057"/>
                  </a:cubicBezTo>
                  <a:cubicBezTo>
                    <a:pt x="18224" y="11981"/>
                    <a:pt x="18251" y="11904"/>
                    <a:pt x="18304" y="11827"/>
                  </a:cubicBezTo>
                  <a:cubicBezTo>
                    <a:pt x="18384" y="11751"/>
                    <a:pt x="18277" y="12057"/>
                    <a:pt x="18331" y="12134"/>
                  </a:cubicBezTo>
                  <a:cubicBezTo>
                    <a:pt x="18331" y="12210"/>
                    <a:pt x="18437" y="11904"/>
                    <a:pt x="18464" y="11904"/>
                  </a:cubicBezTo>
                  <a:cubicBezTo>
                    <a:pt x="18517" y="11827"/>
                    <a:pt x="18571" y="11751"/>
                    <a:pt x="18651" y="11751"/>
                  </a:cubicBezTo>
                  <a:cubicBezTo>
                    <a:pt x="18704" y="11751"/>
                    <a:pt x="18757" y="11751"/>
                    <a:pt x="18784" y="11904"/>
                  </a:cubicBezTo>
                  <a:cubicBezTo>
                    <a:pt x="18811" y="11904"/>
                    <a:pt x="18837" y="11981"/>
                    <a:pt x="18864" y="12057"/>
                  </a:cubicBezTo>
                  <a:cubicBezTo>
                    <a:pt x="18891" y="12134"/>
                    <a:pt x="18891" y="11904"/>
                    <a:pt x="18917" y="11904"/>
                  </a:cubicBezTo>
                  <a:cubicBezTo>
                    <a:pt x="19131" y="11368"/>
                    <a:pt x="19371" y="11138"/>
                    <a:pt x="19611" y="10832"/>
                  </a:cubicBezTo>
                  <a:cubicBezTo>
                    <a:pt x="19664" y="10755"/>
                    <a:pt x="19744" y="10678"/>
                    <a:pt x="19771" y="10525"/>
                  </a:cubicBezTo>
                  <a:cubicBezTo>
                    <a:pt x="19797" y="10372"/>
                    <a:pt x="19797" y="10602"/>
                    <a:pt x="19851" y="10602"/>
                  </a:cubicBezTo>
                  <a:cubicBezTo>
                    <a:pt x="19877" y="10602"/>
                    <a:pt x="19931" y="10602"/>
                    <a:pt x="19957" y="10602"/>
                  </a:cubicBezTo>
                  <a:cubicBezTo>
                    <a:pt x="19984" y="10678"/>
                    <a:pt x="20011" y="10755"/>
                    <a:pt x="20037" y="10755"/>
                  </a:cubicBezTo>
                  <a:cubicBezTo>
                    <a:pt x="20117" y="10755"/>
                    <a:pt x="20117" y="10449"/>
                    <a:pt x="20091" y="10295"/>
                  </a:cubicBezTo>
                  <a:cubicBezTo>
                    <a:pt x="20091" y="10219"/>
                    <a:pt x="19984" y="10066"/>
                    <a:pt x="20011" y="9989"/>
                  </a:cubicBezTo>
                  <a:cubicBezTo>
                    <a:pt x="20011" y="9912"/>
                    <a:pt x="19957" y="9529"/>
                    <a:pt x="19931" y="9606"/>
                  </a:cubicBezTo>
                  <a:cubicBezTo>
                    <a:pt x="19931" y="9683"/>
                    <a:pt x="19877" y="9529"/>
                    <a:pt x="19851" y="9529"/>
                  </a:cubicBezTo>
                  <a:cubicBezTo>
                    <a:pt x="19824" y="9453"/>
                    <a:pt x="19851" y="9376"/>
                    <a:pt x="19824" y="9300"/>
                  </a:cubicBezTo>
                  <a:cubicBezTo>
                    <a:pt x="19824" y="9223"/>
                    <a:pt x="19744" y="9300"/>
                    <a:pt x="19744" y="9300"/>
                  </a:cubicBezTo>
                  <a:cubicBezTo>
                    <a:pt x="19717" y="9376"/>
                    <a:pt x="19637" y="9300"/>
                    <a:pt x="19664" y="9223"/>
                  </a:cubicBezTo>
                  <a:cubicBezTo>
                    <a:pt x="19664" y="9146"/>
                    <a:pt x="19744" y="9223"/>
                    <a:pt x="19771" y="9223"/>
                  </a:cubicBezTo>
                  <a:cubicBezTo>
                    <a:pt x="19771" y="9146"/>
                    <a:pt x="19691" y="9146"/>
                    <a:pt x="19691" y="9146"/>
                  </a:cubicBezTo>
                  <a:cubicBezTo>
                    <a:pt x="19691" y="8917"/>
                    <a:pt x="19904" y="9300"/>
                    <a:pt x="19931" y="9300"/>
                  </a:cubicBezTo>
                  <a:cubicBezTo>
                    <a:pt x="19984" y="9376"/>
                    <a:pt x="20144" y="9223"/>
                    <a:pt x="20197" y="9070"/>
                  </a:cubicBezTo>
                  <a:cubicBezTo>
                    <a:pt x="20224" y="8993"/>
                    <a:pt x="20171" y="8993"/>
                    <a:pt x="20171" y="8917"/>
                  </a:cubicBezTo>
                  <a:cubicBezTo>
                    <a:pt x="20171" y="8917"/>
                    <a:pt x="20277" y="8917"/>
                    <a:pt x="20277" y="8764"/>
                  </a:cubicBezTo>
                  <a:cubicBezTo>
                    <a:pt x="20251" y="8687"/>
                    <a:pt x="20197" y="8610"/>
                    <a:pt x="20224" y="8534"/>
                  </a:cubicBezTo>
                  <a:cubicBezTo>
                    <a:pt x="20224" y="8457"/>
                    <a:pt x="20277" y="8304"/>
                    <a:pt x="20277" y="8304"/>
                  </a:cubicBezTo>
                  <a:cubicBezTo>
                    <a:pt x="20304" y="8304"/>
                    <a:pt x="20411" y="8381"/>
                    <a:pt x="20411" y="8304"/>
                  </a:cubicBezTo>
                  <a:cubicBezTo>
                    <a:pt x="20384" y="8381"/>
                    <a:pt x="20304" y="8457"/>
                    <a:pt x="20331" y="8534"/>
                  </a:cubicBezTo>
                  <a:cubicBezTo>
                    <a:pt x="20357" y="8610"/>
                    <a:pt x="20384" y="8687"/>
                    <a:pt x="20384" y="8687"/>
                  </a:cubicBezTo>
                  <a:cubicBezTo>
                    <a:pt x="20384" y="8764"/>
                    <a:pt x="20357" y="8840"/>
                    <a:pt x="20384" y="8840"/>
                  </a:cubicBezTo>
                  <a:cubicBezTo>
                    <a:pt x="20437" y="8840"/>
                    <a:pt x="20491" y="8764"/>
                    <a:pt x="20544" y="8764"/>
                  </a:cubicBezTo>
                  <a:cubicBezTo>
                    <a:pt x="20597" y="8764"/>
                    <a:pt x="20651" y="8764"/>
                    <a:pt x="20704" y="8840"/>
                  </a:cubicBezTo>
                  <a:cubicBezTo>
                    <a:pt x="20731" y="8917"/>
                    <a:pt x="20731" y="8917"/>
                    <a:pt x="20731" y="9070"/>
                  </a:cubicBezTo>
                  <a:cubicBezTo>
                    <a:pt x="20731" y="9146"/>
                    <a:pt x="20837" y="9223"/>
                    <a:pt x="20864" y="9223"/>
                  </a:cubicBezTo>
                  <a:cubicBezTo>
                    <a:pt x="20891" y="9300"/>
                    <a:pt x="21051" y="9606"/>
                    <a:pt x="21077" y="9453"/>
                  </a:cubicBezTo>
                  <a:cubicBezTo>
                    <a:pt x="21051" y="9683"/>
                    <a:pt x="21211" y="9453"/>
                    <a:pt x="21211" y="9453"/>
                  </a:cubicBezTo>
                  <a:cubicBezTo>
                    <a:pt x="21211" y="9376"/>
                    <a:pt x="21104" y="9376"/>
                    <a:pt x="21131" y="9300"/>
                  </a:cubicBezTo>
                  <a:cubicBezTo>
                    <a:pt x="21131" y="9146"/>
                    <a:pt x="21211" y="9300"/>
                    <a:pt x="21211" y="9300"/>
                  </a:cubicBezTo>
                  <a:cubicBezTo>
                    <a:pt x="21211" y="9146"/>
                    <a:pt x="21184" y="9300"/>
                    <a:pt x="21211" y="9070"/>
                  </a:cubicBezTo>
                  <a:cubicBezTo>
                    <a:pt x="21211" y="8993"/>
                    <a:pt x="21211" y="8917"/>
                    <a:pt x="21211" y="8840"/>
                  </a:cubicBezTo>
                  <a:cubicBezTo>
                    <a:pt x="21184" y="8764"/>
                    <a:pt x="21157" y="8764"/>
                    <a:pt x="21157" y="8687"/>
                  </a:cubicBezTo>
                  <a:cubicBezTo>
                    <a:pt x="21157" y="8687"/>
                    <a:pt x="21344" y="8840"/>
                    <a:pt x="21371" y="8764"/>
                  </a:cubicBezTo>
                  <a:cubicBezTo>
                    <a:pt x="21371" y="8764"/>
                    <a:pt x="21344" y="8687"/>
                    <a:pt x="21317" y="8687"/>
                  </a:cubicBezTo>
                  <a:cubicBezTo>
                    <a:pt x="21344" y="8687"/>
                    <a:pt x="21424" y="8764"/>
                    <a:pt x="21451" y="8687"/>
                  </a:cubicBezTo>
                  <a:cubicBezTo>
                    <a:pt x="21451" y="8610"/>
                    <a:pt x="21451" y="8534"/>
                    <a:pt x="21477" y="8457"/>
                  </a:cubicBezTo>
                  <a:cubicBezTo>
                    <a:pt x="21477" y="8457"/>
                    <a:pt x="21557" y="8457"/>
                    <a:pt x="21557" y="8457"/>
                  </a:cubicBezTo>
                  <a:cubicBezTo>
                    <a:pt x="21557" y="8457"/>
                    <a:pt x="21531" y="8457"/>
                    <a:pt x="21531" y="8457"/>
                  </a:cubicBezTo>
                  <a:cubicBezTo>
                    <a:pt x="21504" y="8381"/>
                    <a:pt x="21584" y="8457"/>
                    <a:pt x="21531" y="8457"/>
                  </a:cubicBezTo>
                  <a:close/>
                  <a:moveTo>
                    <a:pt x="10784" y="14661"/>
                  </a:moveTo>
                  <a:cubicBezTo>
                    <a:pt x="10757" y="14891"/>
                    <a:pt x="10757" y="15121"/>
                    <a:pt x="10731" y="15351"/>
                  </a:cubicBezTo>
                  <a:cubicBezTo>
                    <a:pt x="10704" y="15504"/>
                    <a:pt x="10624" y="15427"/>
                    <a:pt x="10624" y="15581"/>
                  </a:cubicBezTo>
                  <a:cubicBezTo>
                    <a:pt x="10624" y="15581"/>
                    <a:pt x="10677" y="15581"/>
                    <a:pt x="10704" y="15581"/>
                  </a:cubicBezTo>
                  <a:cubicBezTo>
                    <a:pt x="10704" y="15581"/>
                    <a:pt x="10464" y="16040"/>
                    <a:pt x="10437" y="16040"/>
                  </a:cubicBezTo>
                  <a:cubicBezTo>
                    <a:pt x="10411" y="16117"/>
                    <a:pt x="10384" y="16193"/>
                    <a:pt x="10331" y="16193"/>
                  </a:cubicBezTo>
                  <a:cubicBezTo>
                    <a:pt x="10304" y="16270"/>
                    <a:pt x="10277" y="16423"/>
                    <a:pt x="10251" y="16500"/>
                  </a:cubicBezTo>
                  <a:cubicBezTo>
                    <a:pt x="10224" y="16576"/>
                    <a:pt x="10037" y="16729"/>
                    <a:pt x="10011" y="16576"/>
                  </a:cubicBezTo>
                  <a:cubicBezTo>
                    <a:pt x="10011" y="16500"/>
                    <a:pt x="10197" y="16346"/>
                    <a:pt x="10224" y="16270"/>
                  </a:cubicBezTo>
                  <a:cubicBezTo>
                    <a:pt x="10304" y="16117"/>
                    <a:pt x="10384" y="15887"/>
                    <a:pt x="10464" y="15734"/>
                  </a:cubicBezTo>
                  <a:cubicBezTo>
                    <a:pt x="10517" y="15657"/>
                    <a:pt x="10517" y="15427"/>
                    <a:pt x="10571" y="15351"/>
                  </a:cubicBezTo>
                  <a:cubicBezTo>
                    <a:pt x="10624" y="15121"/>
                    <a:pt x="10677" y="14891"/>
                    <a:pt x="10704" y="14661"/>
                  </a:cubicBezTo>
                  <a:cubicBezTo>
                    <a:pt x="10704" y="14508"/>
                    <a:pt x="10704" y="14508"/>
                    <a:pt x="10757" y="14432"/>
                  </a:cubicBezTo>
                  <a:cubicBezTo>
                    <a:pt x="10811" y="14355"/>
                    <a:pt x="10784" y="14585"/>
                    <a:pt x="10784" y="14661"/>
                  </a:cubicBezTo>
                  <a:cubicBezTo>
                    <a:pt x="10757" y="14738"/>
                    <a:pt x="10784" y="14508"/>
                    <a:pt x="10784" y="14661"/>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847" name="Shape 847"/>
            <p:cNvSpPr/>
            <p:nvPr/>
          </p:nvSpPr>
          <p:spPr>
            <a:xfrm>
              <a:off x="12270742" y="2271382"/>
              <a:ext cx="108424" cy="271299"/>
            </a:xfrm>
            <a:custGeom>
              <a:avLst/>
              <a:gdLst/>
              <a:ahLst/>
              <a:cxnLst>
                <a:cxn ang="0">
                  <a:pos x="wd2" y="hd2"/>
                </a:cxn>
                <a:cxn ang="5400000">
                  <a:pos x="wd2" y="hd2"/>
                </a:cxn>
                <a:cxn ang="10800000">
                  <a:pos x="wd2" y="hd2"/>
                </a:cxn>
                <a:cxn ang="16200000">
                  <a:pos x="wd2" y="hd2"/>
                </a:cxn>
              </a:cxnLst>
              <a:rect l="0" t="0" r="r" b="b"/>
              <a:pathLst>
                <a:path w="19515" h="21600" extrusionOk="0">
                  <a:moveTo>
                    <a:pt x="16635" y="17550"/>
                  </a:moveTo>
                  <a:cubicBezTo>
                    <a:pt x="16635" y="14850"/>
                    <a:pt x="10875" y="11475"/>
                    <a:pt x="12315" y="8775"/>
                  </a:cubicBezTo>
                  <a:cubicBezTo>
                    <a:pt x="13755" y="6750"/>
                    <a:pt x="12315" y="4725"/>
                    <a:pt x="10875" y="2700"/>
                  </a:cubicBezTo>
                  <a:cubicBezTo>
                    <a:pt x="10875" y="2025"/>
                    <a:pt x="10875" y="1350"/>
                    <a:pt x="10875" y="675"/>
                  </a:cubicBezTo>
                  <a:cubicBezTo>
                    <a:pt x="10875" y="0"/>
                    <a:pt x="6555" y="0"/>
                    <a:pt x="6555" y="0"/>
                  </a:cubicBezTo>
                  <a:cubicBezTo>
                    <a:pt x="6555" y="675"/>
                    <a:pt x="7995" y="1350"/>
                    <a:pt x="7995" y="2025"/>
                  </a:cubicBezTo>
                  <a:cubicBezTo>
                    <a:pt x="9435" y="2700"/>
                    <a:pt x="7995" y="3375"/>
                    <a:pt x="6555" y="3375"/>
                  </a:cubicBezTo>
                  <a:cubicBezTo>
                    <a:pt x="5115" y="4050"/>
                    <a:pt x="3675" y="3375"/>
                    <a:pt x="3675" y="4725"/>
                  </a:cubicBezTo>
                  <a:cubicBezTo>
                    <a:pt x="3675" y="5400"/>
                    <a:pt x="3675" y="5400"/>
                    <a:pt x="3675" y="6075"/>
                  </a:cubicBezTo>
                  <a:cubicBezTo>
                    <a:pt x="2235" y="7425"/>
                    <a:pt x="2235" y="8775"/>
                    <a:pt x="795" y="9450"/>
                  </a:cubicBezTo>
                  <a:cubicBezTo>
                    <a:pt x="-2085" y="10125"/>
                    <a:pt x="3675" y="12150"/>
                    <a:pt x="5115" y="13500"/>
                  </a:cubicBezTo>
                  <a:cubicBezTo>
                    <a:pt x="6555" y="14850"/>
                    <a:pt x="3675" y="21600"/>
                    <a:pt x="6555" y="21600"/>
                  </a:cubicBezTo>
                  <a:cubicBezTo>
                    <a:pt x="10875" y="21600"/>
                    <a:pt x="15195" y="21600"/>
                    <a:pt x="19515" y="21600"/>
                  </a:cubicBezTo>
                  <a:cubicBezTo>
                    <a:pt x="19515" y="20250"/>
                    <a:pt x="18075" y="18900"/>
                    <a:pt x="16635" y="17550"/>
                  </a:cubicBezTo>
                  <a:cubicBezTo>
                    <a:pt x="16635" y="16200"/>
                    <a:pt x="16635" y="18225"/>
                    <a:pt x="16635" y="1755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848" name="Shape 848"/>
            <p:cNvSpPr/>
            <p:nvPr/>
          </p:nvSpPr>
          <p:spPr>
            <a:xfrm>
              <a:off x="12289467" y="2540419"/>
              <a:ext cx="114245" cy="189855"/>
            </a:xfrm>
            <a:custGeom>
              <a:avLst/>
              <a:gdLst/>
              <a:ahLst/>
              <a:cxnLst>
                <a:cxn ang="0">
                  <a:pos x="wd2" y="hd2"/>
                </a:cxn>
                <a:cxn ang="5400000">
                  <a:pos x="wd2" y="hd2"/>
                </a:cxn>
                <a:cxn ang="10800000">
                  <a:pos x="wd2" y="hd2"/>
                </a:cxn>
                <a:cxn ang="16200000">
                  <a:pos x="wd2" y="hd2"/>
                </a:cxn>
              </a:cxnLst>
              <a:rect l="0" t="0" r="r" b="b"/>
              <a:pathLst>
                <a:path w="20563" h="20896" extrusionOk="0">
                  <a:moveTo>
                    <a:pt x="16243" y="235"/>
                  </a:moveTo>
                  <a:cubicBezTo>
                    <a:pt x="14803" y="235"/>
                    <a:pt x="11923" y="235"/>
                    <a:pt x="9043" y="235"/>
                  </a:cubicBezTo>
                  <a:cubicBezTo>
                    <a:pt x="6163" y="235"/>
                    <a:pt x="3283" y="-704"/>
                    <a:pt x="1843" y="1174"/>
                  </a:cubicBezTo>
                  <a:cubicBezTo>
                    <a:pt x="1843" y="3053"/>
                    <a:pt x="403" y="3992"/>
                    <a:pt x="403" y="5870"/>
                  </a:cubicBezTo>
                  <a:cubicBezTo>
                    <a:pt x="403" y="6809"/>
                    <a:pt x="1843" y="7748"/>
                    <a:pt x="1843" y="9626"/>
                  </a:cubicBezTo>
                  <a:cubicBezTo>
                    <a:pt x="1843" y="10566"/>
                    <a:pt x="-1037" y="20896"/>
                    <a:pt x="403" y="20896"/>
                  </a:cubicBezTo>
                  <a:cubicBezTo>
                    <a:pt x="3283" y="19957"/>
                    <a:pt x="403" y="17139"/>
                    <a:pt x="4723" y="18079"/>
                  </a:cubicBezTo>
                  <a:cubicBezTo>
                    <a:pt x="6163" y="18079"/>
                    <a:pt x="9043" y="17139"/>
                    <a:pt x="9043" y="18079"/>
                  </a:cubicBezTo>
                  <a:cubicBezTo>
                    <a:pt x="10483" y="18079"/>
                    <a:pt x="10483" y="20896"/>
                    <a:pt x="11923" y="20896"/>
                  </a:cubicBezTo>
                  <a:cubicBezTo>
                    <a:pt x="11923" y="20896"/>
                    <a:pt x="11923" y="18079"/>
                    <a:pt x="11923" y="18079"/>
                  </a:cubicBezTo>
                  <a:cubicBezTo>
                    <a:pt x="11923" y="16200"/>
                    <a:pt x="9043" y="15261"/>
                    <a:pt x="7603" y="14322"/>
                  </a:cubicBezTo>
                  <a:cubicBezTo>
                    <a:pt x="6163" y="12444"/>
                    <a:pt x="1843" y="7748"/>
                    <a:pt x="4723" y="5870"/>
                  </a:cubicBezTo>
                  <a:cubicBezTo>
                    <a:pt x="9043" y="3992"/>
                    <a:pt x="7603" y="3053"/>
                    <a:pt x="11923" y="2113"/>
                  </a:cubicBezTo>
                  <a:cubicBezTo>
                    <a:pt x="14803" y="1174"/>
                    <a:pt x="19123" y="3053"/>
                    <a:pt x="20563" y="4931"/>
                  </a:cubicBezTo>
                  <a:cubicBezTo>
                    <a:pt x="19123" y="3053"/>
                    <a:pt x="17683" y="1174"/>
                    <a:pt x="16243" y="235"/>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849" name="Shape 849"/>
            <p:cNvSpPr/>
            <p:nvPr/>
          </p:nvSpPr>
          <p:spPr>
            <a:xfrm>
              <a:off x="11650964" y="3111246"/>
              <a:ext cx="163302" cy="207424"/>
            </a:xfrm>
            <a:custGeom>
              <a:avLst/>
              <a:gdLst/>
              <a:ahLst/>
              <a:cxnLst>
                <a:cxn ang="0">
                  <a:pos x="wd2" y="hd2"/>
                </a:cxn>
                <a:cxn ang="5400000">
                  <a:pos x="wd2" y="hd2"/>
                </a:cxn>
                <a:cxn ang="10800000">
                  <a:pos x="wd2" y="hd2"/>
                </a:cxn>
                <a:cxn ang="16200000">
                  <a:pos x="wd2" y="hd2"/>
                </a:cxn>
              </a:cxnLst>
              <a:rect l="0" t="0" r="r" b="b"/>
              <a:pathLst>
                <a:path w="20859" h="20978" extrusionOk="0">
                  <a:moveTo>
                    <a:pt x="5143" y="864"/>
                  </a:moveTo>
                  <a:cubicBezTo>
                    <a:pt x="3086" y="1728"/>
                    <a:pt x="2057" y="5184"/>
                    <a:pt x="4114" y="6048"/>
                  </a:cubicBezTo>
                  <a:cubicBezTo>
                    <a:pt x="7200" y="8640"/>
                    <a:pt x="2057" y="7776"/>
                    <a:pt x="1029" y="7776"/>
                  </a:cubicBezTo>
                  <a:cubicBezTo>
                    <a:pt x="1029" y="7776"/>
                    <a:pt x="3086" y="9504"/>
                    <a:pt x="3086" y="9504"/>
                  </a:cubicBezTo>
                  <a:cubicBezTo>
                    <a:pt x="3086" y="11232"/>
                    <a:pt x="3086" y="11232"/>
                    <a:pt x="2057" y="12096"/>
                  </a:cubicBezTo>
                  <a:cubicBezTo>
                    <a:pt x="2057" y="12096"/>
                    <a:pt x="3086" y="12960"/>
                    <a:pt x="3086" y="13824"/>
                  </a:cubicBezTo>
                  <a:cubicBezTo>
                    <a:pt x="2057" y="14688"/>
                    <a:pt x="1029" y="17280"/>
                    <a:pt x="1029" y="17280"/>
                  </a:cubicBezTo>
                  <a:cubicBezTo>
                    <a:pt x="1029" y="17280"/>
                    <a:pt x="3086" y="17280"/>
                    <a:pt x="3086" y="18144"/>
                  </a:cubicBezTo>
                  <a:cubicBezTo>
                    <a:pt x="3086" y="18144"/>
                    <a:pt x="0" y="19872"/>
                    <a:pt x="0" y="20736"/>
                  </a:cubicBezTo>
                  <a:cubicBezTo>
                    <a:pt x="0" y="20736"/>
                    <a:pt x="1029" y="19872"/>
                    <a:pt x="2057" y="19872"/>
                  </a:cubicBezTo>
                  <a:cubicBezTo>
                    <a:pt x="2057" y="19872"/>
                    <a:pt x="2057" y="21600"/>
                    <a:pt x="3086" y="20736"/>
                  </a:cubicBezTo>
                  <a:cubicBezTo>
                    <a:pt x="3086" y="19872"/>
                    <a:pt x="5143" y="19008"/>
                    <a:pt x="6171" y="19008"/>
                  </a:cubicBezTo>
                  <a:cubicBezTo>
                    <a:pt x="7200" y="18144"/>
                    <a:pt x="6171" y="21600"/>
                    <a:pt x="8229" y="19008"/>
                  </a:cubicBezTo>
                  <a:cubicBezTo>
                    <a:pt x="9257" y="17280"/>
                    <a:pt x="8229" y="18144"/>
                    <a:pt x="9257" y="19008"/>
                  </a:cubicBezTo>
                  <a:cubicBezTo>
                    <a:pt x="9257" y="19008"/>
                    <a:pt x="12343" y="18144"/>
                    <a:pt x="12343" y="18144"/>
                  </a:cubicBezTo>
                  <a:cubicBezTo>
                    <a:pt x="14400" y="18144"/>
                    <a:pt x="13371" y="17280"/>
                    <a:pt x="14400" y="17280"/>
                  </a:cubicBezTo>
                  <a:cubicBezTo>
                    <a:pt x="16457" y="17280"/>
                    <a:pt x="16457" y="16416"/>
                    <a:pt x="17486" y="15552"/>
                  </a:cubicBezTo>
                  <a:cubicBezTo>
                    <a:pt x="18514" y="13824"/>
                    <a:pt x="19543" y="16416"/>
                    <a:pt x="20571" y="17280"/>
                  </a:cubicBezTo>
                  <a:cubicBezTo>
                    <a:pt x="21600" y="17280"/>
                    <a:pt x="19543" y="13824"/>
                    <a:pt x="19543" y="13824"/>
                  </a:cubicBezTo>
                  <a:cubicBezTo>
                    <a:pt x="18514" y="12960"/>
                    <a:pt x="17486" y="12096"/>
                    <a:pt x="17486" y="10368"/>
                  </a:cubicBezTo>
                  <a:cubicBezTo>
                    <a:pt x="17486" y="6048"/>
                    <a:pt x="14400" y="3456"/>
                    <a:pt x="12343" y="0"/>
                  </a:cubicBezTo>
                  <a:cubicBezTo>
                    <a:pt x="10286" y="1728"/>
                    <a:pt x="8229" y="864"/>
                    <a:pt x="5143" y="864"/>
                  </a:cubicBezTo>
                  <a:cubicBezTo>
                    <a:pt x="5143" y="1728"/>
                    <a:pt x="6171" y="864"/>
                    <a:pt x="5143" y="864"/>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850" name="Shape 850"/>
            <p:cNvSpPr/>
            <p:nvPr/>
          </p:nvSpPr>
          <p:spPr>
            <a:xfrm>
              <a:off x="11580054" y="2889404"/>
              <a:ext cx="256373" cy="256478"/>
            </a:xfrm>
            <a:custGeom>
              <a:avLst/>
              <a:gdLst/>
              <a:ahLst/>
              <a:cxnLst>
                <a:cxn ang="0">
                  <a:pos x="wd2" y="hd2"/>
                </a:cxn>
                <a:cxn ang="5400000">
                  <a:pos x="wd2" y="hd2"/>
                </a:cxn>
                <a:cxn ang="10800000">
                  <a:pos x="wd2" y="hd2"/>
                </a:cxn>
                <a:cxn ang="16200000">
                  <a:pos x="wd2" y="hd2"/>
                </a:cxn>
              </a:cxnLst>
              <a:rect l="0" t="0" r="r" b="b"/>
              <a:pathLst>
                <a:path w="21600" h="21093" extrusionOk="0">
                  <a:moveTo>
                    <a:pt x="21600" y="1583"/>
                  </a:moveTo>
                  <a:cubicBezTo>
                    <a:pt x="20925" y="887"/>
                    <a:pt x="20250" y="-507"/>
                    <a:pt x="19575" y="190"/>
                  </a:cubicBezTo>
                  <a:cubicBezTo>
                    <a:pt x="18900" y="190"/>
                    <a:pt x="18900" y="1583"/>
                    <a:pt x="18225" y="2280"/>
                  </a:cubicBezTo>
                  <a:cubicBezTo>
                    <a:pt x="18225" y="2280"/>
                    <a:pt x="17550" y="1583"/>
                    <a:pt x="16875" y="2977"/>
                  </a:cubicBezTo>
                  <a:cubicBezTo>
                    <a:pt x="16200" y="3674"/>
                    <a:pt x="14850" y="3674"/>
                    <a:pt x="13500" y="3674"/>
                  </a:cubicBezTo>
                  <a:cubicBezTo>
                    <a:pt x="12150" y="4370"/>
                    <a:pt x="14850" y="5764"/>
                    <a:pt x="13500" y="6461"/>
                  </a:cubicBezTo>
                  <a:cubicBezTo>
                    <a:pt x="11475" y="7158"/>
                    <a:pt x="10800" y="5764"/>
                    <a:pt x="8775" y="5764"/>
                  </a:cubicBezTo>
                  <a:cubicBezTo>
                    <a:pt x="8100" y="5067"/>
                    <a:pt x="6750" y="7158"/>
                    <a:pt x="6750" y="7854"/>
                  </a:cubicBezTo>
                  <a:cubicBezTo>
                    <a:pt x="4725" y="9945"/>
                    <a:pt x="675" y="9945"/>
                    <a:pt x="0" y="12732"/>
                  </a:cubicBezTo>
                  <a:cubicBezTo>
                    <a:pt x="0" y="12732"/>
                    <a:pt x="4050" y="14125"/>
                    <a:pt x="4050" y="14125"/>
                  </a:cubicBezTo>
                  <a:cubicBezTo>
                    <a:pt x="4050" y="14822"/>
                    <a:pt x="3375" y="16216"/>
                    <a:pt x="3375" y="16216"/>
                  </a:cubicBezTo>
                  <a:cubicBezTo>
                    <a:pt x="3375" y="17609"/>
                    <a:pt x="4050" y="16912"/>
                    <a:pt x="4050" y="17609"/>
                  </a:cubicBezTo>
                  <a:cubicBezTo>
                    <a:pt x="4050" y="16912"/>
                    <a:pt x="1350" y="19003"/>
                    <a:pt x="2025" y="19699"/>
                  </a:cubicBezTo>
                  <a:cubicBezTo>
                    <a:pt x="2025" y="19699"/>
                    <a:pt x="3375" y="20396"/>
                    <a:pt x="3375" y="20396"/>
                  </a:cubicBezTo>
                  <a:cubicBezTo>
                    <a:pt x="4050" y="20396"/>
                    <a:pt x="3375" y="20396"/>
                    <a:pt x="3375" y="21093"/>
                  </a:cubicBezTo>
                  <a:cubicBezTo>
                    <a:pt x="3375" y="20396"/>
                    <a:pt x="6075" y="20396"/>
                    <a:pt x="6075" y="21093"/>
                  </a:cubicBezTo>
                  <a:cubicBezTo>
                    <a:pt x="6750" y="21093"/>
                    <a:pt x="7425" y="21093"/>
                    <a:pt x="8100" y="21093"/>
                  </a:cubicBezTo>
                  <a:cubicBezTo>
                    <a:pt x="8100" y="21093"/>
                    <a:pt x="8775" y="19699"/>
                    <a:pt x="9450" y="19003"/>
                  </a:cubicBezTo>
                  <a:cubicBezTo>
                    <a:pt x="11475" y="19003"/>
                    <a:pt x="12825" y="19699"/>
                    <a:pt x="14175" y="18306"/>
                  </a:cubicBezTo>
                  <a:cubicBezTo>
                    <a:pt x="14175" y="16912"/>
                    <a:pt x="10800" y="15519"/>
                    <a:pt x="10800" y="14822"/>
                  </a:cubicBezTo>
                  <a:cubicBezTo>
                    <a:pt x="11475" y="14125"/>
                    <a:pt x="12150" y="13428"/>
                    <a:pt x="13500" y="12732"/>
                  </a:cubicBezTo>
                  <a:cubicBezTo>
                    <a:pt x="14850" y="11338"/>
                    <a:pt x="16200" y="9945"/>
                    <a:pt x="18225" y="9248"/>
                  </a:cubicBezTo>
                  <a:cubicBezTo>
                    <a:pt x="19575" y="7854"/>
                    <a:pt x="17550" y="5764"/>
                    <a:pt x="18225" y="5067"/>
                  </a:cubicBezTo>
                  <a:cubicBezTo>
                    <a:pt x="19575" y="3674"/>
                    <a:pt x="20250" y="2280"/>
                    <a:pt x="21600" y="1583"/>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851" name="Shape 851"/>
            <p:cNvSpPr/>
            <p:nvPr/>
          </p:nvSpPr>
          <p:spPr>
            <a:xfrm>
              <a:off x="6278094" y="2218339"/>
              <a:ext cx="180476" cy="206006"/>
            </a:xfrm>
            <a:custGeom>
              <a:avLst/>
              <a:gdLst/>
              <a:ahLst/>
              <a:cxnLst>
                <a:cxn ang="0">
                  <a:pos x="wd2" y="hd2"/>
                </a:cxn>
                <a:cxn ang="5400000">
                  <a:pos x="wd2" y="hd2"/>
                </a:cxn>
                <a:cxn ang="10800000">
                  <a:pos x="wd2" y="hd2"/>
                </a:cxn>
                <a:cxn ang="16200000">
                  <a:pos x="wd2" y="hd2"/>
                </a:cxn>
              </a:cxnLst>
              <a:rect l="0" t="0" r="r" b="b"/>
              <a:pathLst>
                <a:path w="20419" h="21120" extrusionOk="0">
                  <a:moveTo>
                    <a:pt x="18900" y="6432"/>
                  </a:moveTo>
                  <a:cubicBezTo>
                    <a:pt x="18000" y="6432"/>
                    <a:pt x="17100" y="3840"/>
                    <a:pt x="16200" y="3840"/>
                  </a:cubicBezTo>
                  <a:cubicBezTo>
                    <a:pt x="14400" y="4704"/>
                    <a:pt x="15300" y="5568"/>
                    <a:pt x="13500" y="4704"/>
                  </a:cubicBezTo>
                  <a:cubicBezTo>
                    <a:pt x="9900" y="3840"/>
                    <a:pt x="13500" y="2112"/>
                    <a:pt x="14400" y="384"/>
                  </a:cubicBezTo>
                  <a:cubicBezTo>
                    <a:pt x="12600" y="384"/>
                    <a:pt x="9900" y="-480"/>
                    <a:pt x="9000" y="384"/>
                  </a:cubicBezTo>
                  <a:cubicBezTo>
                    <a:pt x="9000" y="384"/>
                    <a:pt x="10800" y="384"/>
                    <a:pt x="9000" y="1248"/>
                  </a:cubicBezTo>
                  <a:cubicBezTo>
                    <a:pt x="9000" y="1248"/>
                    <a:pt x="7200" y="2112"/>
                    <a:pt x="8100" y="2112"/>
                  </a:cubicBezTo>
                  <a:cubicBezTo>
                    <a:pt x="8100" y="2976"/>
                    <a:pt x="9900" y="2112"/>
                    <a:pt x="9900" y="2976"/>
                  </a:cubicBezTo>
                  <a:cubicBezTo>
                    <a:pt x="10800" y="3840"/>
                    <a:pt x="8100" y="3840"/>
                    <a:pt x="8100" y="3840"/>
                  </a:cubicBezTo>
                  <a:cubicBezTo>
                    <a:pt x="6300" y="4704"/>
                    <a:pt x="2700" y="3840"/>
                    <a:pt x="1800" y="4704"/>
                  </a:cubicBezTo>
                  <a:cubicBezTo>
                    <a:pt x="1800" y="4704"/>
                    <a:pt x="2700" y="4704"/>
                    <a:pt x="2700" y="5568"/>
                  </a:cubicBezTo>
                  <a:cubicBezTo>
                    <a:pt x="2700" y="5568"/>
                    <a:pt x="900" y="5568"/>
                    <a:pt x="1800" y="6432"/>
                  </a:cubicBezTo>
                  <a:cubicBezTo>
                    <a:pt x="1800" y="6432"/>
                    <a:pt x="1800" y="6432"/>
                    <a:pt x="1800" y="6432"/>
                  </a:cubicBezTo>
                  <a:cubicBezTo>
                    <a:pt x="2700" y="6432"/>
                    <a:pt x="900" y="6432"/>
                    <a:pt x="900" y="6432"/>
                  </a:cubicBezTo>
                  <a:cubicBezTo>
                    <a:pt x="900" y="7296"/>
                    <a:pt x="4500" y="7296"/>
                    <a:pt x="2700" y="8160"/>
                  </a:cubicBezTo>
                  <a:cubicBezTo>
                    <a:pt x="0" y="9888"/>
                    <a:pt x="3600" y="10752"/>
                    <a:pt x="5400" y="10752"/>
                  </a:cubicBezTo>
                  <a:cubicBezTo>
                    <a:pt x="6300" y="10752"/>
                    <a:pt x="4500" y="13344"/>
                    <a:pt x="4500" y="14208"/>
                  </a:cubicBezTo>
                  <a:cubicBezTo>
                    <a:pt x="3600" y="14208"/>
                    <a:pt x="1800" y="17664"/>
                    <a:pt x="900" y="16800"/>
                  </a:cubicBezTo>
                  <a:cubicBezTo>
                    <a:pt x="900" y="16800"/>
                    <a:pt x="2700" y="16800"/>
                    <a:pt x="2700" y="16800"/>
                  </a:cubicBezTo>
                  <a:cubicBezTo>
                    <a:pt x="1800" y="17664"/>
                    <a:pt x="900" y="16800"/>
                    <a:pt x="0" y="18528"/>
                  </a:cubicBezTo>
                  <a:cubicBezTo>
                    <a:pt x="0" y="18528"/>
                    <a:pt x="2700" y="17664"/>
                    <a:pt x="2700" y="17664"/>
                  </a:cubicBezTo>
                  <a:cubicBezTo>
                    <a:pt x="2700" y="17664"/>
                    <a:pt x="1800" y="19392"/>
                    <a:pt x="1800" y="20256"/>
                  </a:cubicBezTo>
                  <a:cubicBezTo>
                    <a:pt x="1800" y="20256"/>
                    <a:pt x="3600" y="19392"/>
                    <a:pt x="3600" y="19392"/>
                  </a:cubicBezTo>
                  <a:cubicBezTo>
                    <a:pt x="3600" y="19392"/>
                    <a:pt x="3600" y="20256"/>
                    <a:pt x="3600" y="21120"/>
                  </a:cubicBezTo>
                  <a:cubicBezTo>
                    <a:pt x="4500" y="21120"/>
                    <a:pt x="6300" y="20256"/>
                    <a:pt x="7200" y="20256"/>
                  </a:cubicBezTo>
                  <a:cubicBezTo>
                    <a:pt x="9900" y="19392"/>
                    <a:pt x="12600" y="16800"/>
                    <a:pt x="15300" y="16800"/>
                  </a:cubicBezTo>
                  <a:cubicBezTo>
                    <a:pt x="18900" y="16800"/>
                    <a:pt x="18000" y="15936"/>
                    <a:pt x="19800" y="13344"/>
                  </a:cubicBezTo>
                  <a:cubicBezTo>
                    <a:pt x="21600" y="10752"/>
                    <a:pt x="18900" y="9024"/>
                    <a:pt x="18900" y="6432"/>
                  </a:cubicBezTo>
                  <a:cubicBezTo>
                    <a:pt x="18000" y="6432"/>
                    <a:pt x="18900" y="7296"/>
                    <a:pt x="18900" y="6432"/>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852" name="Shape 852"/>
            <p:cNvSpPr/>
            <p:nvPr/>
          </p:nvSpPr>
          <p:spPr>
            <a:xfrm>
              <a:off x="6379950" y="2207875"/>
              <a:ext cx="97287" cy="68002"/>
            </a:xfrm>
            <a:custGeom>
              <a:avLst/>
              <a:gdLst/>
              <a:ahLst/>
              <a:cxnLst>
                <a:cxn ang="0">
                  <a:pos x="wd2" y="hd2"/>
                </a:cxn>
                <a:cxn ang="5400000">
                  <a:pos x="wd2" y="hd2"/>
                </a:cxn>
                <a:cxn ang="10800000">
                  <a:pos x="wd2" y="hd2"/>
                </a:cxn>
                <a:cxn ang="16200000">
                  <a:pos x="wd2" y="hd2"/>
                </a:cxn>
              </a:cxnLst>
              <a:rect l="0" t="0" r="r" b="b"/>
              <a:pathLst>
                <a:path w="16394" h="17549" extrusionOk="0">
                  <a:moveTo>
                    <a:pt x="272" y="12219"/>
                  </a:moveTo>
                  <a:cubicBezTo>
                    <a:pt x="-1078" y="14379"/>
                    <a:pt x="2972" y="16539"/>
                    <a:pt x="4322" y="16539"/>
                  </a:cubicBezTo>
                  <a:cubicBezTo>
                    <a:pt x="4322" y="16539"/>
                    <a:pt x="5672" y="14379"/>
                    <a:pt x="5672" y="14379"/>
                  </a:cubicBezTo>
                  <a:cubicBezTo>
                    <a:pt x="7022" y="12219"/>
                    <a:pt x="8372" y="14379"/>
                    <a:pt x="9722" y="16539"/>
                  </a:cubicBezTo>
                  <a:cubicBezTo>
                    <a:pt x="12422" y="20859"/>
                    <a:pt x="20522" y="10059"/>
                    <a:pt x="13772" y="7899"/>
                  </a:cubicBezTo>
                  <a:cubicBezTo>
                    <a:pt x="15122" y="7899"/>
                    <a:pt x="13772" y="3579"/>
                    <a:pt x="13772" y="3579"/>
                  </a:cubicBezTo>
                  <a:cubicBezTo>
                    <a:pt x="12422" y="-741"/>
                    <a:pt x="11072" y="-741"/>
                    <a:pt x="8372" y="1419"/>
                  </a:cubicBezTo>
                  <a:cubicBezTo>
                    <a:pt x="7022" y="1419"/>
                    <a:pt x="4322" y="1419"/>
                    <a:pt x="4322" y="3579"/>
                  </a:cubicBezTo>
                  <a:cubicBezTo>
                    <a:pt x="2972" y="5739"/>
                    <a:pt x="272" y="7899"/>
                    <a:pt x="272" y="12219"/>
                  </a:cubicBezTo>
                  <a:cubicBezTo>
                    <a:pt x="272" y="12219"/>
                    <a:pt x="272" y="10059"/>
                    <a:pt x="272" y="12219"/>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853" name="Shape 853"/>
            <p:cNvSpPr/>
            <p:nvPr/>
          </p:nvSpPr>
          <p:spPr>
            <a:xfrm>
              <a:off x="6333916" y="2839948"/>
              <a:ext cx="495102" cy="384663"/>
            </a:xfrm>
            <a:custGeom>
              <a:avLst/>
              <a:gdLst/>
              <a:ahLst/>
              <a:cxnLst>
                <a:cxn ang="0">
                  <a:pos x="wd2" y="hd2"/>
                </a:cxn>
                <a:cxn ang="5400000">
                  <a:pos x="wd2" y="hd2"/>
                </a:cxn>
                <a:cxn ang="10800000">
                  <a:pos x="wd2" y="hd2"/>
                </a:cxn>
                <a:cxn ang="16200000">
                  <a:pos x="wd2" y="hd2"/>
                </a:cxn>
              </a:cxnLst>
              <a:rect l="0" t="0" r="r" b="b"/>
              <a:pathLst>
                <a:path w="21310" h="21325" extrusionOk="0">
                  <a:moveTo>
                    <a:pt x="19596" y="3757"/>
                  </a:moveTo>
                  <a:cubicBezTo>
                    <a:pt x="18567" y="3757"/>
                    <a:pt x="18224" y="3287"/>
                    <a:pt x="17539" y="2817"/>
                  </a:cubicBezTo>
                  <a:cubicBezTo>
                    <a:pt x="17196" y="2348"/>
                    <a:pt x="16853" y="2817"/>
                    <a:pt x="16510" y="2817"/>
                  </a:cubicBezTo>
                  <a:cubicBezTo>
                    <a:pt x="16167" y="2817"/>
                    <a:pt x="15481" y="2817"/>
                    <a:pt x="15139" y="2817"/>
                  </a:cubicBezTo>
                  <a:cubicBezTo>
                    <a:pt x="14453" y="2348"/>
                    <a:pt x="13767" y="1878"/>
                    <a:pt x="13424" y="1878"/>
                  </a:cubicBezTo>
                  <a:cubicBezTo>
                    <a:pt x="13081" y="1409"/>
                    <a:pt x="13081" y="1409"/>
                    <a:pt x="12739" y="939"/>
                  </a:cubicBezTo>
                  <a:cubicBezTo>
                    <a:pt x="12396" y="1409"/>
                    <a:pt x="12053" y="939"/>
                    <a:pt x="11710" y="939"/>
                  </a:cubicBezTo>
                  <a:cubicBezTo>
                    <a:pt x="11024" y="470"/>
                    <a:pt x="10681" y="939"/>
                    <a:pt x="10339" y="939"/>
                  </a:cubicBezTo>
                  <a:cubicBezTo>
                    <a:pt x="9653" y="939"/>
                    <a:pt x="9310" y="939"/>
                    <a:pt x="8967" y="939"/>
                  </a:cubicBezTo>
                  <a:cubicBezTo>
                    <a:pt x="7939" y="939"/>
                    <a:pt x="6910" y="470"/>
                    <a:pt x="5539" y="470"/>
                  </a:cubicBezTo>
                  <a:cubicBezTo>
                    <a:pt x="4853" y="470"/>
                    <a:pt x="3481" y="0"/>
                    <a:pt x="2453" y="0"/>
                  </a:cubicBezTo>
                  <a:cubicBezTo>
                    <a:pt x="2110" y="470"/>
                    <a:pt x="1081" y="939"/>
                    <a:pt x="396" y="1409"/>
                  </a:cubicBezTo>
                  <a:cubicBezTo>
                    <a:pt x="-290" y="1878"/>
                    <a:pt x="53" y="2348"/>
                    <a:pt x="396" y="2817"/>
                  </a:cubicBezTo>
                  <a:cubicBezTo>
                    <a:pt x="396" y="3757"/>
                    <a:pt x="396" y="4226"/>
                    <a:pt x="396" y="5165"/>
                  </a:cubicBezTo>
                  <a:cubicBezTo>
                    <a:pt x="739" y="5165"/>
                    <a:pt x="1424" y="4696"/>
                    <a:pt x="1424" y="4696"/>
                  </a:cubicBezTo>
                  <a:cubicBezTo>
                    <a:pt x="1767" y="4696"/>
                    <a:pt x="1424" y="5635"/>
                    <a:pt x="2110" y="5635"/>
                  </a:cubicBezTo>
                  <a:cubicBezTo>
                    <a:pt x="2796" y="5635"/>
                    <a:pt x="3139" y="5165"/>
                    <a:pt x="3824" y="5165"/>
                  </a:cubicBezTo>
                  <a:cubicBezTo>
                    <a:pt x="4510" y="4696"/>
                    <a:pt x="5196" y="6104"/>
                    <a:pt x="4510" y="6574"/>
                  </a:cubicBezTo>
                  <a:cubicBezTo>
                    <a:pt x="3824" y="7513"/>
                    <a:pt x="4167" y="7983"/>
                    <a:pt x="4167" y="9391"/>
                  </a:cubicBezTo>
                  <a:cubicBezTo>
                    <a:pt x="3824" y="9861"/>
                    <a:pt x="4167" y="11270"/>
                    <a:pt x="3824" y="11739"/>
                  </a:cubicBezTo>
                  <a:cubicBezTo>
                    <a:pt x="2796" y="11739"/>
                    <a:pt x="3139" y="12209"/>
                    <a:pt x="3824" y="13148"/>
                  </a:cubicBezTo>
                  <a:cubicBezTo>
                    <a:pt x="4167" y="13617"/>
                    <a:pt x="3139" y="14557"/>
                    <a:pt x="3139" y="15496"/>
                  </a:cubicBezTo>
                  <a:cubicBezTo>
                    <a:pt x="3824" y="16435"/>
                    <a:pt x="3139" y="16904"/>
                    <a:pt x="3139" y="17843"/>
                  </a:cubicBezTo>
                  <a:cubicBezTo>
                    <a:pt x="4167" y="17374"/>
                    <a:pt x="4853" y="19722"/>
                    <a:pt x="5539" y="20661"/>
                  </a:cubicBezTo>
                  <a:cubicBezTo>
                    <a:pt x="5539" y="21130"/>
                    <a:pt x="6224" y="21600"/>
                    <a:pt x="6567" y="21130"/>
                  </a:cubicBezTo>
                  <a:cubicBezTo>
                    <a:pt x="6567" y="21130"/>
                    <a:pt x="6910" y="20661"/>
                    <a:pt x="6910" y="20191"/>
                  </a:cubicBezTo>
                  <a:cubicBezTo>
                    <a:pt x="7253" y="20191"/>
                    <a:pt x="7939" y="19722"/>
                    <a:pt x="7939" y="19722"/>
                  </a:cubicBezTo>
                  <a:cubicBezTo>
                    <a:pt x="9310" y="19252"/>
                    <a:pt x="10681" y="19722"/>
                    <a:pt x="12053" y="19252"/>
                  </a:cubicBezTo>
                  <a:cubicBezTo>
                    <a:pt x="12396" y="18783"/>
                    <a:pt x="12396" y="18313"/>
                    <a:pt x="13081" y="17843"/>
                  </a:cubicBezTo>
                  <a:cubicBezTo>
                    <a:pt x="13767" y="17374"/>
                    <a:pt x="14110" y="16904"/>
                    <a:pt x="14453" y="16435"/>
                  </a:cubicBezTo>
                  <a:cubicBezTo>
                    <a:pt x="14796" y="15026"/>
                    <a:pt x="15139" y="14557"/>
                    <a:pt x="15824" y="14087"/>
                  </a:cubicBezTo>
                  <a:cubicBezTo>
                    <a:pt x="16167" y="13617"/>
                    <a:pt x="15481" y="12678"/>
                    <a:pt x="15139" y="12209"/>
                  </a:cubicBezTo>
                  <a:cubicBezTo>
                    <a:pt x="15139" y="11739"/>
                    <a:pt x="15824" y="10330"/>
                    <a:pt x="16167" y="9861"/>
                  </a:cubicBezTo>
                  <a:cubicBezTo>
                    <a:pt x="16167" y="9861"/>
                    <a:pt x="16510" y="9391"/>
                    <a:pt x="16853" y="8922"/>
                  </a:cubicBezTo>
                  <a:cubicBezTo>
                    <a:pt x="16853" y="8922"/>
                    <a:pt x="16853" y="7983"/>
                    <a:pt x="17196" y="7983"/>
                  </a:cubicBezTo>
                  <a:cubicBezTo>
                    <a:pt x="18224" y="7043"/>
                    <a:pt x="19253" y="6574"/>
                    <a:pt x="20281" y="6104"/>
                  </a:cubicBezTo>
                  <a:cubicBezTo>
                    <a:pt x="20624" y="5635"/>
                    <a:pt x="21310" y="5165"/>
                    <a:pt x="21310" y="4226"/>
                  </a:cubicBezTo>
                  <a:cubicBezTo>
                    <a:pt x="20967" y="3287"/>
                    <a:pt x="20281" y="4226"/>
                    <a:pt x="19596" y="3757"/>
                  </a:cubicBezTo>
                  <a:cubicBezTo>
                    <a:pt x="18567" y="3757"/>
                    <a:pt x="20281" y="4226"/>
                    <a:pt x="19596" y="3757"/>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854" name="Shape 854"/>
            <p:cNvSpPr/>
            <p:nvPr/>
          </p:nvSpPr>
          <p:spPr>
            <a:xfrm>
              <a:off x="6327185" y="2923648"/>
              <a:ext cx="118803" cy="256870"/>
            </a:xfrm>
            <a:custGeom>
              <a:avLst/>
              <a:gdLst/>
              <a:ahLst/>
              <a:cxnLst>
                <a:cxn ang="0">
                  <a:pos x="wd2" y="hd2"/>
                </a:cxn>
                <a:cxn ang="5400000">
                  <a:pos x="wd2" y="hd2"/>
                </a:cxn>
                <a:cxn ang="10800000">
                  <a:pos x="wd2" y="hd2"/>
                </a:cxn>
                <a:cxn ang="16200000">
                  <a:pos x="wd2" y="hd2"/>
                </a:cxn>
              </a:cxnLst>
              <a:rect l="0" t="0" r="r" b="b"/>
              <a:pathLst>
                <a:path w="20018" h="21600" extrusionOk="0">
                  <a:moveTo>
                    <a:pt x="14850" y="18000"/>
                  </a:moveTo>
                  <a:cubicBezTo>
                    <a:pt x="16200" y="16560"/>
                    <a:pt x="13500" y="15840"/>
                    <a:pt x="14850" y="15120"/>
                  </a:cubicBezTo>
                  <a:cubicBezTo>
                    <a:pt x="16200" y="12960"/>
                    <a:pt x="16200" y="12960"/>
                    <a:pt x="13500" y="11520"/>
                  </a:cubicBezTo>
                  <a:cubicBezTo>
                    <a:pt x="12150" y="10080"/>
                    <a:pt x="14850" y="10800"/>
                    <a:pt x="16200" y="10080"/>
                  </a:cubicBezTo>
                  <a:cubicBezTo>
                    <a:pt x="17550" y="9360"/>
                    <a:pt x="17550" y="7200"/>
                    <a:pt x="17550" y="6480"/>
                  </a:cubicBezTo>
                  <a:cubicBezTo>
                    <a:pt x="17550" y="4320"/>
                    <a:pt x="16200" y="4320"/>
                    <a:pt x="18900" y="2880"/>
                  </a:cubicBezTo>
                  <a:cubicBezTo>
                    <a:pt x="21600" y="2160"/>
                    <a:pt x="18900" y="0"/>
                    <a:pt x="16200" y="720"/>
                  </a:cubicBezTo>
                  <a:cubicBezTo>
                    <a:pt x="13500" y="720"/>
                    <a:pt x="12150" y="1440"/>
                    <a:pt x="9450" y="1440"/>
                  </a:cubicBezTo>
                  <a:cubicBezTo>
                    <a:pt x="6750" y="1440"/>
                    <a:pt x="8100" y="0"/>
                    <a:pt x="6750" y="0"/>
                  </a:cubicBezTo>
                  <a:cubicBezTo>
                    <a:pt x="8100" y="0"/>
                    <a:pt x="4050" y="0"/>
                    <a:pt x="5400" y="0"/>
                  </a:cubicBezTo>
                  <a:cubicBezTo>
                    <a:pt x="2700" y="720"/>
                    <a:pt x="4050" y="1440"/>
                    <a:pt x="4050" y="2880"/>
                  </a:cubicBezTo>
                  <a:cubicBezTo>
                    <a:pt x="4050" y="3600"/>
                    <a:pt x="4050" y="5040"/>
                    <a:pt x="4050" y="5760"/>
                  </a:cubicBezTo>
                  <a:cubicBezTo>
                    <a:pt x="2700" y="7200"/>
                    <a:pt x="2700" y="8640"/>
                    <a:pt x="2700" y="9360"/>
                  </a:cubicBezTo>
                  <a:cubicBezTo>
                    <a:pt x="1350" y="11520"/>
                    <a:pt x="0" y="12240"/>
                    <a:pt x="0" y="14400"/>
                  </a:cubicBezTo>
                  <a:cubicBezTo>
                    <a:pt x="1350" y="15120"/>
                    <a:pt x="2700" y="14400"/>
                    <a:pt x="2700" y="15840"/>
                  </a:cubicBezTo>
                  <a:cubicBezTo>
                    <a:pt x="4050" y="16560"/>
                    <a:pt x="2700" y="18720"/>
                    <a:pt x="2700" y="20160"/>
                  </a:cubicBezTo>
                  <a:cubicBezTo>
                    <a:pt x="2700" y="21600"/>
                    <a:pt x="5400" y="21600"/>
                    <a:pt x="8100" y="21600"/>
                  </a:cubicBezTo>
                  <a:cubicBezTo>
                    <a:pt x="13500" y="21600"/>
                    <a:pt x="12150" y="19440"/>
                    <a:pt x="14850" y="18000"/>
                  </a:cubicBezTo>
                  <a:cubicBezTo>
                    <a:pt x="16200" y="16560"/>
                    <a:pt x="13500" y="18720"/>
                    <a:pt x="14850" y="1800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855" name="Shape 855"/>
            <p:cNvSpPr/>
            <p:nvPr/>
          </p:nvSpPr>
          <p:spPr>
            <a:xfrm>
              <a:off x="7870862" y="5259015"/>
              <a:ext cx="415655" cy="730514"/>
            </a:xfrm>
            <a:custGeom>
              <a:avLst/>
              <a:gdLst/>
              <a:ahLst/>
              <a:cxnLst>
                <a:cxn ang="0">
                  <a:pos x="wd2" y="hd2"/>
                </a:cxn>
                <a:cxn ang="5400000">
                  <a:pos x="wd2" y="hd2"/>
                </a:cxn>
                <a:cxn ang="10800000">
                  <a:pos x="wd2" y="hd2"/>
                </a:cxn>
                <a:cxn ang="16200000">
                  <a:pos x="wd2" y="hd2"/>
                </a:cxn>
              </a:cxnLst>
              <a:rect l="0" t="0" r="r" b="b"/>
              <a:pathLst>
                <a:path w="21238" h="21109" extrusionOk="0">
                  <a:moveTo>
                    <a:pt x="21192" y="5298"/>
                  </a:moveTo>
                  <a:cubicBezTo>
                    <a:pt x="19970" y="3826"/>
                    <a:pt x="20377" y="1862"/>
                    <a:pt x="20377" y="389"/>
                  </a:cubicBezTo>
                  <a:cubicBezTo>
                    <a:pt x="20377" y="-347"/>
                    <a:pt x="19562" y="144"/>
                    <a:pt x="18747" y="389"/>
                  </a:cubicBezTo>
                  <a:cubicBezTo>
                    <a:pt x="18340" y="635"/>
                    <a:pt x="17525" y="1126"/>
                    <a:pt x="16709" y="1126"/>
                  </a:cubicBezTo>
                  <a:cubicBezTo>
                    <a:pt x="16302" y="1126"/>
                    <a:pt x="15487" y="880"/>
                    <a:pt x="15487" y="1371"/>
                  </a:cubicBezTo>
                  <a:cubicBezTo>
                    <a:pt x="14672" y="2108"/>
                    <a:pt x="13857" y="1371"/>
                    <a:pt x="13042" y="1371"/>
                  </a:cubicBezTo>
                  <a:cubicBezTo>
                    <a:pt x="12226" y="1371"/>
                    <a:pt x="12226" y="1862"/>
                    <a:pt x="11411" y="1371"/>
                  </a:cubicBezTo>
                  <a:cubicBezTo>
                    <a:pt x="11004" y="1371"/>
                    <a:pt x="9781" y="1371"/>
                    <a:pt x="9374" y="1371"/>
                  </a:cubicBezTo>
                  <a:cubicBezTo>
                    <a:pt x="8151" y="1371"/>
                    <a:pt x="8558" y="3580"/>
                    <a:pt x="9781" y="4071"/>
                  </a:cubicBezTo>
                  <a:cubicBezTo>
                    <a:pt x="9781" y="4071"/>
                    <a:pt x="9781" y="4562"/>
                    <a:pt x="10189" y="4562"/>
                  </a:cubicBezTo>
                  <a:cubicBezTo>
                    <a:pt x="10189" y="4808"/>
                    <a:pt x="10596" y="4808"/>
                    <a:pt x="11004" y="5053"/>
                  </a:cubicBezTo>
                  <a:cubicBezTo>
                    <a:pt x="11004" y="5544"/>
                    <a:pt x="11004" y="6280"/>
                    <a:pt x="11004" y="6526"/>
                  </a:cubicBezTo>
                  <a:cubicBezTo>
                    <a:pt x="11004" y="7017"/>
                    <a:pt x="11411" y="7262"/>
                    <a:pt x="10189" y="7262"/>
                  </a:cubicBezTo>
                  <a:cubicBezTo>
                    <a:pt x="9781" y="7262"/>
                    <a:pt x="9781" y="7998"/>
                    <a:pt x="9781" y="8244"/>
                  </a:cubicBezTo>
                  <a:cubicBezTo>
                    <a:pt x="9374" y="7998"/>
                    <a:pt x="8558" y="7508"/>
                    <a:pt x="8151" y="7262"/>
                  </a:cubicBezTo>
                  <a:cubicBezTo>
                    <a:pt x="7743" y="6771"/>
                    <a:pt x="8558" y="6280"/>
                    <a:pt x="8558" y="5789"/>
                  </a:cubicBezTo>
                  <a:cubicBezTo>
                    <a:pt x="8966" y="4562"/>
                    <a:pt x="7743" y="5544"/>
                    <a:pt x="6521" y="5053"/>
                  </a:cubicBezTo>
                  <a:cubicBezTo>
                    <a:pt x="6113" y="4808"/>
                    <a:pt x="6113" y="4317"/>
                    <a:pt x="5298" y="4562"/>
                  </a:cubicBezTo>
                  <a:cubicBezTo>
                    <a:pt x="3668" y="5053"/>
                    <a:pt x="2445" y="5298"/>
                    <a:pt x="815" y="5544"/>
                  </a:cubicBezTo>
                  <a:cubicBezTo>
                    <a:pt x="408" y="5789"/>
                    <a:pt x="0" y="5789"/>
                    <a:pt x="0" y="6035"/>
                  </a:cubicBezTo>
                  <a:cubicBezTo>
                    <a:pt x="0" y="6280"/>
                    <a:pt x="408" y="6771"/>
                    <a:pt x="408" y="7017"/>
                  </a:cubicBezTo>
                  <a:cubicBezTo>
                    <a:pt x="1630" y="7017"/>
                    <a:pt x="4891" y="7508"/>
                    <a:pt x="4891" y="8244"/>
                  </a:cubicBezTo>
                  <a:cubicBezTo>
                    <a:pt x="5298" y="8980"/>
                    <a:pt x="5298" y="9717"/>
                    <a:pt x="5298" y="10453"/>
                  </a:cubicBezTo>
                  <a:cubicBezTo>
                    <a:pt x="4891" y="10944"/>
                    <a:pt x="5706" y="11680"/>
                    <a:pt x="4891" y="12417"/>
                  </a:cubicBezTo>
                  <a:cubicBezTo>
                    <a:pt x="4075" y="13153"/>
                    <a:pt x="3260" y="14135"/>
                    <a:pt x="2445" y="14871"/>
                  </a:cubicBezTo>
                  <a:cubicBezTo>
                    <a:pt x="1630" y="15362"/>
                    <a:pt x="2445" y="16344"/>
                    <a:pt x="2445" y="16589"/>
                  </a:cubicBezTo>
                  <a:cubicBezTo>
                    <a:pt x="3260" y="17571"/>
                    <a:pt x="3260" y="18062"/>
                    <a:pt x="3260" y="18798"/>
                  </a:cubicBezTo>
                  <a:cubicBezTo>
                    <a:pt x="3260" y="19535"/>
                    <a:pt x="3260" y="20271"/>
                    <a:pt x="3668" y="21008"/>
                  </a:cubicBezTo>
                  <a:cubicBezTo>
                    <a:pt x="3668" y="21253"/>
                    <a:pt x="4891" y="21008"/>
                    <a:pt x="4891" y="20762"/>
                  </a:cubicBezTo>
                  <a:cubicBezTo>
                    <a:pt x="5298" y="20517"/>
                    <a:pt x="5298" y="20026"/>
                    <a:pt x="5298" y="20026"/>
                  </a:cubicBezTo>
                  <a:cubicBezTo>
                    <a:pt x="4891" y="20026"/>
                    <a:pt x="4483" y="20026"/>
                    <a:pt x="4483" y="20026"/>
                  </a:cubicBezTo>
                  <a:cubicBezTo>
                    <a:pt x="4483" y="19289"/>
                    <a:pt x="5706" y="18798"/>
                    <a:pt x="6521" y="18553"/>
                  </a:cubicBezTo>
                  <a:cubicBezTo>
                    <a:pt x="7743" y="18308"/>
                    <a:pt x="9374" y="18062"/>
                    <a:pt x="10189" y="17326"/>
                  </a:cubicBezTo>
                  <a:cubicBezTo>
                    <a:pt x="10189" y="17080"/>
                    <a:pt x="10189" y="15853"/>
                    <a:pt x="10189" y="15362"/>
                  </a:cubicBezTo>
                  <a:cubicBezTo>
                    <a:pt x="10189" y="14871"/>
                    <a:pt x="8558" y="11435"/>
                    <a:pt x="8558" y="11435"/>
                  </a:cubicBezTo>
                  <a:cubicBezTo>
                    <a:pt x="8966" y="11189"/>
                    <a:pt x="8966" y="11926"/>
                    <a:pt x="9781" y="11435"/>
                  </a:cubicBezTo>
                  <a:cubicBezTo>
                    <a:pt x="10596" y="10944"/>
                    <a:pt x="11004" y="10698"/>
                    <a:pt x="11819" y="10453"/>
                  </a:cubicBezTo>
                  <a:cubicBezTo>
                    <a:pt x="12634" y="10208"/>
                    <a:pt x="13042" y="8735"/>
                    <a:pt x="14264" y="8980"/>
                  </a:cubicBezTo>
                  <a:cubicBezTo>
                    <a:pt x="14672" y="8980"/>
                    <a:pt x="15487" y="8489"/>
                    <a:pt x="16302" y="8489"/>
                  </a:cubicBezTo>
                  <a:cubicBezTo>
                    <a:pt x="17117" y="8244"/>
                    <a:pt x="17932" y="7998"/>
                    <a:pt x="18747" y="7508"/>
                  </a:cubicBezTo>
                  <a:cubicBezTo>
                    <a:pt x="19155" y="7262"/>
                    <a:pt x="21600" y="5789"/>
                    <a:pt x="21192" y="5298"/>
                  </a:cubicBezTo>
                  <a:cubicBezTo>
                    <a:pt x="20785" y="5053"/>
                    <a:pt x="21192" y="5544"/>
                    <a:pt x="21192" y="5298"/>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856" name="Shape 856"/>
            <p:cNvSpPr/>
            <p:nvPr/>
          </p:nvSpPr>
          <p:spPr>
            <a:xfrm>
              <a:off x="7972721" y="5223890"/>
              <a:ext cx="115391" cy="320364"/>
            </a:xfrm>
            <a:custGeom>
              <a:avLst/>
              <a:gdLst/>
              <a:ahLst/>
              <a:cxnLst>
                <a:cxn ang="0">
                  <a:pos x="wd2" y="hd2"/>
                </a:cxn>
                <a:cxn ang="5400000">
                  <a:pos x="wd2" y="hd2"/>
                </a:cxn>
                <a:cxn ang="10800000">
                  <a:pos x="wd2" y="hd2"/>
                </a:cxn>
                <a:cxn ang="16200000">
                  <a:pos x="wd2" y="hd2"/>
                </a:cxn>
              </a:cxnLst>
              <a:rect l="0" t="0" r="r" b="b"/>
              <a:pathLst>
                <a:path w="19443" h="21600" extrusionOk="0">
                  <a:moveTo>
                    <a:pt x="4322" y="14211"/>
                  </a:moveTo>
                  <a:cubicBezTo>
                    <a:pt x="7022" y="14779"/>
                    <a:pt x="11072" y="13642"/>
                    <a:pt x="11072" y="14779"/>
                  </a:cubicBezTo>
                  <a:cubicBezTo>
                    <a:pt x="12422" y="15916"/>
                    <a:pt x="11072" y="16484"/>
                    <a:pt x="9722" y="17621"/>
                  </a:cubicBezTo>
                  <a:cubicBezTo>
                    <a:pt x="7022" y="18758"/>
                    <a:pt x="12422" y="20463"/>
                    <a:pt x="15122" y="21600"/>
                  </a:cubicBezTo>
                  <a:cubicBezTo>
                    <a:pt x="16472" y="21032"/>
                    <a:pt x="15122" y="19895"/>
                    <a:pt x="15122" y="19326"/>
                  </a:cubicBezTo>
                  <a:cubicBezTo>
                    <a:pt x="16472" y="18758"/>
                    <a:pt x="20522" y="19895"/>
                    <a:pt x="19172" y="18758"/>
                  </a:cubicBezTo>
                  <a:cubicBezTo>
                    <a:pt x="19172" y="17621"/>
                    <a:pt x="19172" y="16484"/>
                    <a:pt x="19172" y="15347"/>
                  </a:cubicBezTo>
                  <a:cubicBezTo>
                    <a:pt x="17822" y="14211"/>
                    <a:pt x="16472" y="13642"/>
                    <a:pt x="15122" y="12505"/>
                  </a:cubicBezTo>
                  <a:cubicBezTo>
                    <a:pt x="13772" y="14211"/>
                    <a:pt x="9722" y="11937"/>
                    <a:pt x="9722" y="11368"/>
                  </a:cubicBezTo>
                  <a:cubicBezTo>
                    <a:pt x="9722" y="10232"/>
                    <a:pt x="9722" y="9663"/>
                    <a:pt x="9722" y="9095"/>
                  </a:cubicBezTo>
                  <a:cubicBezTo>
                    <a:pt x="9722" y="7958"/>
                    <a:pt x="9722" y="8526"/>
                    <a:pt x="8372" y="7958"/>
                  </a:cubicBezTo>
                  <a:cubicBezTo>
                    <a:pt x="7022" y="7958"/>
                    <a:pt x="9722" y="4547"/>
                    <a:pt x="9722" y="4547"/>
                  </a:cubicBezTo>
                  <a:cubicBezTo>
                    <a:pt x="9722" y="3411"/>
                    <a:pt x="8372" y="2842"/>
                    <a:pt x="8372" y="1705"/>
                  </a:cubicBezTo>
                  <a:cubicBezTo>
                    <a:pt x="7022" y="1137"/>
                    <a:pt x="5672" y="0"/>
                    <a:pt x="8372" y="568"/>
                  </a:cubicBezTo>
                  <a:cubicBezTo>
                    <a:pt x="7022" y="0"/>
                    <a:pt x="2972" y="0"/>
                    <a:pt x="1622" y="0"/>
                  </a:cubicBezTo>
                  <a:cubicBezTo>
                    <a:pt x="1622" y="568"/>
                    <a:pt x="7022" y="2842"/>
                    <a:pt x="4322" y="3411"/>
                  </a:cubicBezTo>
                  <a:cubicBezTo>
                    <a:pt x="272" y="3979"/>
                    <a:pt x="1622" y="6821"/>
                    <a:pt x="4322" y="7958"/>
                  </a:cubicBezTo>
                  <a:cubicBezTo>
                    <a:pt x="4322" y="8526"/>
                    <a:pt x="1622" y="8526"/>
                    <a:pt x="1622" y="9095"/>
                  </a:cubicBezTo>
                  <a:cubicBezTo>
                    <a:pt x="272" y="9095"/>
                    <a:pt x="272" y="10800"/>
                    <a:pt x="272" y="11368"/>
                  </a:cubicBezTo>
                  <a:cubicBezTo>
                    <a:pt x="-1078" y="12505"/>
                    <a:pt x="2972" y="13642"/>
                    <a:pt x="4322" y="14211"/>
                  </a:cubicBezTo>
                  <a:cubicBezTo>
                    <a:pt x="5672" y="14779"/>
                    <a:pt x="4322" y="13642"/>
                    <a:pt x="4322" y="14211"/>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857" name="Shape 857"/>
            <p:cNvSpPr/>
            <p:nvPr/>
          </p:nvSpPr>
          <p:spPr>
            <a:xfrm>
              <a:off x="7539400" y="5163281"/>
              <a:ext cx="462670" cy="424265"/>
            </a:xfrm>
            <a:custGeom>
              <a:avLst/>
              <a:gdLst/>
              <a:ahLst/>
              <a:cxnLst>
                <a:cxn ang="0">
                  <a:pos x="wd2" y="hd2"/>
                </a:cxn>
                <a:cxn ang="5400000">
                  <a:pos x="wd2" y="hd2"/>
                </a:cxn>
                <a:cxn ang="10800000">
                  <a:pos x="wd2" y="hd2"/>
                </a:cxn>
                <a:cxn ang="16200000">
                  <a:pos x="wd2" y="hd2"/>
                </a:cxn>
              </a:cxnLst>
              <a:rect l="0" t="0" r="r" b="b"/>
              <a:pathLst>
                <a:path w="20820" h="21600" extrusionOk="0">
                  <a:moveTo>
                    <a:pt x="19858" y="12960"/>
                  </a:moveTo>
                  <a:cubicBezTo>
                    <a:pt x="19138" y="11664"/>
                    <a:pt x="19858" y="11664"/>
                    <a:pt x="19498" y="10368"/>
                  </a:cubicBezTo>
                  <a:cubicBezTo>
                    <a:pt x="19498" y="9936"/>
                    <a:pt x="19858" y="9936"/>
                    <a:pt x="20218" y="9504"/>
                  </a:cubicBezTo>
                  <a:cubicBezTo>
                    <a:pt x="20578" y="9072"/>
                    <a:pt x="20218" y="8640"/>
                    <a:pt x="20218" y="8208"/>
                  </a:cubicBezTo>
                  <a:cubicBezTo>
                    <a:pt x="19858" y="7344"/>
                    <a:pt x="19858" y="6048"/>
                    <a:pt x="20578" y="5616"/>
                  </a:cubicBezTo>
                  <a:cubicBezTo>
                    <a:pt x="21298" y="5184"/>
                    <a:pt x="20218" y="3888"/>
                    <a:pt x="19858" y="3456"/>
                  </a:cubicBezTo>
                  <a:cubicBezTo>
                    <a:pt x="19498" y="2592"/>
                    <a:pt x="18778" y="2160"/>
                    <a:pt x="18058" y="2160"/>
                  </a:cubicBezTo>
                  <a:cubicBezTo>
                    <a:pt x="17698" y="1728"/>
                    <a:pt x="17338" y="1296"/>
                    <a:pt x="16978" y="1296"/>
                  </a:cubicBezTo>
                  <a:cubicBezTo>
                    <a:pt x="16618" y="864"/>
                    <a:pt x="16258" y="432"/>
                    <a:pt x="15898" y="0"/>
                  </a:cubicBezTo>
                  <a:cubicBezTo>
                    <a:pt x="15898" y="0"/>
                    <a:pt x="13738" y="432"/>
                    <a:pt x="13378" y="432"/>
                  </a:cubicBezTo>
                  <a:cubicBezTo>
                    <a:pt x="12658" y="432"/>
                    <a:pt x="12658" y="1296"/>
                    <a:pt x="11938" y="1728"/>
                  </a:cubicBezTo>
                  <a:cubicBezTo>
                    <a:pt x="11578" y="2592"/>
                    <a:pt x="11938" y="3888"/>
                    <a:pt x="12298" y="4320"/>
                  </a:cubicBezTo>
                  <a:cubicBezTo>
                    <a:pt x="12298" y="5616"/>
                    <a:pt x="11578" y="6048"/>
                    <a:pt x="11578" y="7344"/>
                  </a:cubicBezTo>
                  <a:cubicBezTo>
                    <a:pt x="11578" y="7776"/>
                    <a:pt x="12298" y="9072"/>
                    <a:pt x="13018" y="9072"/>
                  </a:cubicBezTo>
                  <a:cubicBezTo>
                    <a:pt x="13738" y="9072"/>
                    <a:pt x="14098" y="8640"/>
                    <a:pt x="14098" y="9936"/>
                  </a:cubicBezTo>
                  <a:cubicBezTo>
                    <a:pt x="14098" y="10800"/>
                    <a:pt x="14098" y="11232"/>
                    <a:pt x="13738" y="11232"/>
                  </a:cubicBezTo>
                  <a:cubicBezTo>
                    <a:pt x="13018" y="11664"/>
                    <a:pt x="12658" y="12096"/>
                    <a:pt x="12298" y="11232"/>
                  </a:cubicBezTo>
                  <a:cubicBezTo>
                    <a:pt x="11938" y="10368"/>
                    <a:pt x="11578" y="9504"/>
                    <a:pt x="10858" y="9504"/>
                  </a:cubicBezTo>
                  <a:cubicBezTo>
                    <a:pt x="10138" y="9072"/>
                    <a:pt x="9778" y="8208"/>
                    <a:pt x="9418" y="7344"/>
                  </a:cubicBezTo>
                  <a:cubicBezTo>
                    <a:pt x="8698" y="9072"/>
                    <a:pt x="7978" y="8208"/>
                    <a:pt x="6898" y="7776"/>
                  </a:cubicBezTo>
                  <a:cubicBezTo>
                    <a:pt x="6178" y="7776"/>
                    <a:pt x="6178" y="6912"/>
                    <a:pt x="5458" y="6912"/>
                  </a:cubicBezTo>
                  <a:cubicBezTo>
                    <a:pt x="5458" y="6912"/>
                    <a:pt x="5098" y="7344"/>
                    <a:pt x="4738" y="6912"/>
                  </a:cubicBezTo>
                  <a:cubicBezTo>
                    <a:pt x="4378" y="6912"/>
                    <a:pt x="4378" y="6048"/>
                    <a:pt x="3658" y="6048"/>
                  </a:cubicBezTo>
                  <a:cubicBezTo>
                    <a:pt x="3658" y="6912"/>
                    <a:pt x="3658" y="7776"/>
                    <a:pt x="3658" y="8640"/>
                  </a:cubicBezTo>
                  <a:cubicBezTo>
                    <a:pt x="3658" y="9504"/>
                    <a:pt x="4018" y="10368"/>
                    <a:pt x="3298" y="10368"/>
                  </a:cubicBezTo>
                  <a:cubicBezTo>
                    <a:pt x="2218" y="10368"/>
                    <a:pt x="1138" y="10368"/>
                    <a:pt x="418" y="10368"/>
                  </a:cubicBezTo>
                  <a:cubicBezTo>
                    <a:pt x="58" y="10368"/>
                    <a:pt x="58" y="12096"/>
                    <a:pt x="58" y="12528"/>
                  </a:cubicBezTo>
                  <a:cubicBezTo>
                    <a:pt x="58" y="14256"/>
                    <a:pt x="-302" y="17280"/>
                    <a:pt x="778" y="18576"/>
                  </a:cubicBezTo>
                  <a:cubicBezTo>
                    <a:pt x="1138" y="19008"/>
                    <a:pt x="2218" y="20736"/>
                    <a:pt x="2578" y="20736"/>
                  </a:cubicBezTo>
                  <a:cubicBezTo>
                    <a:pt x="3298" y="20304"/>
                    <a:pt x="6538" y="20304"/>
                    <a:pt x="5458" y="21600"/>
                  </a:cubicBezTo>
                  <a:cubicBezTo>
                    <a:pt x="6178" y="21600"/>
                    <a:pt x="5818" y="21600"/>
                    <a:pt x="6178" y="21600"/>
                  </a:cubicBezTo>
                  <a:cubicBezTo>
                    <a:pt x="6898" y="21168"/>
                    <a:pt x="7258" y="21600"/>
                    <a:pt x="7618" y="21600"/>
                  </a:cubicBezTo>
                  <a:cubicBezTo>
                    <a:pt x="8698" y="21600"/>
                    <a:pt x="9418" y="21600"/>
                    <a:pt x="9778" y="20304"/>
                  </a:cubicBezTo>
                  <a:cubicBezTo>
                    <a:pt x="10138" y="19872"/>
                    <a:pt x="10498" y="19440"/>
                    <a:pt x="10858" y="19008"/>
                  </a:cubicBezTo>
                  <a:cubicBezTo>
                    <a:pt x="11218" y="18576"/>
                    <a:pt x="11938" y="18576"/>
                    <a:pt x="12298" y="17712"/>
                  </a:cubicBezTo>
                  <a:cubicBezTo>
                    <a:pt x="12658" y="17280"/>
                    <a:pt x="12658" y="16848"/>
                    <a:pt x="13018" y="16416"/>
                  </a:cubicBezTo>
                  <a:cubicBezTo>
                    <a:pt x="13738" y="16416"/>
                    <a:pt x="14458" y="16416"/>
                    <a:pt x="15178" y="16416"/>
                  </a:cubicBezTo>
                  <a:cubicBezTo>
                    <a:pt x="14818" y="15984"/>
                    <a:pt x="14818" y="15120"/>
                    <a:pt x="14818" y="15120"/>
                  </a:cubicBezTo>
                  <a:cubicBezTo>
                    <a:pt x="15538" y="14688"/>
                    <a:pt x="15898" y="14688"/>
                    <a:pt x="16258" y="14256"/>
                  </a:cubicBezTo>
                  <a:cubicBezTo>
                    <a:pt x="17338" y="13824"/>
                    <a:pt x="18778" y="13392"/>
                    <a:pt x="19858" y="12960"/>
                  </a:cubicBezTo>
                  <a:cubicBezTo>
                    <a:pt x="19498" y="12528"/>
                    <a:pt x="19498" y="12960"/>
                    <a:pt x="19858" y="1296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858" name="Shape 858"/>
            <p:cNvSpPr/>
            <p:nvPr/>
          </p:nvSpPr>
          <p:spPr>
            <a:xfrm>
              <a:off x="7173917" y="5544251"/>
              <a:ext cx="491780" cy="531825"/>
            </a:xfrm>
            <a:custGeom>
              <a:avLst/>
              <a:gdLst/>
              <a:ahLst/>
              <a:cxnLst>
                <a:cxn ang="0">
                  <a:pos x="wd2" y="hd2"/>
                </a:cxn>
                <a:cxn ang="5400000">
                  <a:pos x="wd2" y="hd2"/>
                </a:cxn>
                <a:cxn ang="10800000">
                  <a:pos x="wd2" y="hd2"/>
                </a:cxn>
                <a:cxn ang="16200000">
                  <a:pos x="wd2" y="hd2"/>
                </a:cxn>
              </a:cxnLst>
              <a:rect l="0" t="0" r="r" b="b"/>
              <a:pathLst>
                <a:path w="20828" h="21514" extrusionOk="0">
                  <a:moveTo>
                    <a:pt x="10853" y="1714"/>
                  </a:moveTo>
                  <a:cubicBezTo>
                    <a:pt x="10516" y="1714"/>
                    <a:pt x="10178" y="686"/>
                    <a:pt x="10178" y="686"/>
                  </a:cubicBezTo>
                  <a:cubicBezTo>
                    <a:pt x="9841" y="686"/>
                    <a:pt x="9503" y="686"/>
                    <a:pt x="9166" y="686"/>
                  </a:cubicBezTo>
                  <a:cubicBezTo>
                    <a:pt x="8153" y="686"/>
                    <a:pt x="6803" y="686"/>
                    <a:pt x="5791" y="686"/>
                  </a:cubicBezTo>
                  <a:cubicBezTo>
                    <a:pt x="4778" y="686"/>
                    <a:pt x="4103" y="686"/>
                    <a:pt x="3091" y="686"/>
                  </a:cubicBezTo>
                  <a:cubicBezTo>
                    <a:pt x="2753" y="686"/>
                    <a:pt x="2753" y="0"/>
                    <a:pt x="2078" y="0"/>
                  </a:cubicBezTo>
                  <a:cubicBezTo>
                    <a:pt x="1741" y="0"/>
                    <a:pt x="1403" y="686"/>
                    <a:pt x="1066" y="686"/>
                  </a:cubicBezTo>
                  <a:cubicBezTo>
                    <a:pt x="728" y="686"/>
                    <a:pt x="391" y="686"/>
                    <a:pt x="53" y="686"/>
                  </a:cubicBezTo>
                  <a:cubicBezTo>
                    <a:pt x="-284" y="2400"/>
                    <a:pt x="1066" y="3086"/>
                    <a:pt x="1741" y="4800"/>
                  </a:cubicBezTo>
                  <a:cubicBezTo>
                    <a:pt x="2078" y="5486"/>
                    <a:pt x="2416" y="6514"/>
                    <a:pt x="2753" y="7200"/>
                  </a:cubicBezTo>
                  <a:cubicBezTo>
                    <a:pt x="3091" y="8229"/>
                    <a:pt x="3766" y="8914"/>
                    <a:pt x="4103" y="9943"/>
                  </a:cubicBezTo>
                  <a:cubicBezTo>
                    <a:pt x="4103" y="10286"/>
                    <a:pt x="4103" y="11314"/>
                    <a:pt x="4103" y="11657"/>
                  </a:cubicBezTo>
                  <a:cubicBezTo>
                    <a:pt x="4103" y="12686"/>
                    <a:pt x="4441" y="13371"/>
                    <a:pt x="4441" y="14400"/>
                  </a:cubicBezTo>
                  <a:cubicBezTo>
                    <a:pt x="4778" y="15429"/>
                    <a:pt x="4778" y="16457"/>
                    <a:pt x="5116" y="17486"/>
                  </a:cubicBezTo>
                  <a:cubicBezTo>
                    <a:pt x="5453" y="18857"/>
                    <a:pt x="6466" y="19886"/>
                    <a:pt x="7141" y="20914"/>
                  </a:cubicBezTo>
                  <a:cubicBezTo>
                    <a:pt x="8153" y="19886"/>
                    <a:pt x="8153" y="20571"/>
                    <a:pt x="9166" y="21257"/>
                  </a:cubicBezTo>
                  <a:cubicBezTo>
                    <a:pt x="9503" y="21600"/>
                    <a:pt x="10516" y="21600"/>
                    <a:pt x="10853" y="21257"/>
                  </a:cubicBezTo>
                  <a:cubicBezTo>
                    <a:pt x="11866" y="21257"/>
                    <a:pt x="12541" y="20914"/>
                    <a:pt x="12541" y="19886"/>
                  </a:cubicBezTo>
                  <a:cubicBezTo>
                    <a:pt x="12541" y="17829"/>
                    <a:pt x="12541" y="15771"/>
                    <a:pt x="12541" y="13714"/>
                  </a:cubicBezTo>
                  <a:cubicBezTo>
                    <a:pt x="12541" y="12343"/>
                    <a:pt x="12541" y="10971"/>
                    <a:pt x="12541" y="9600"/>
                  </a:cubicBezTo>
                  <a:cubicBezTo>
                    <a:pt x="12541" y="9257"/>
                    <a:pt x="12541" y="8914"/>
                    <a:pt x="12878" y="8914"/>
                  </a:cubicBezTo>
                  <a:cubicBezTo>
                    <a:pt x="12878" y="8914"/>
                    <a:pt x="14228" y="8914"/>
                    <a:pt x="14228" y="8914"/>
                  </a:cubicBezTo>
                  <a:cubicBezTo>
                    <a:pt x="14228" y="6857"/>
                    <a:pt x="14228" y="4457"/>
                    <a:pt x="14228" y="2400"/>
                  </a:cubicBezTo>
                  <a:cubicBezTo>
                    <a:pt x="15241" y="2743"/>
                    <a:pt x="15916" y="2057"/>
                    <a:pt x="16928" y="2057"/>
                  </a:cubicBezTo>
                  <a:cubicBezTo>
                    <a:pt x="16928" y="1714"/>
                    <a:pt x="17266" y="1714"/>
                    <a:pt x="17604" y="1714"/>
                  </a:cubicBezTo>
                  <a:cubicBezTo>
                    <a:pt x="17604" y="1714"/>
                    <a:pt x="18278" y="2743"/>
                    <a:pt x="18616" y="2743"/>
                  </a:cubicBezTo>
                  <a:cubicBezTo>
                    <a:pt x="18953" y="2400"/>
                    <a:pt x="18616" y="2057"/>
                    <a:pt x="19291" y="2057"/>
                  </a:cubicBezTo>
                  <a:cubicBezTo>
                    <a:pt x="19628" y="2057"/>
                    <a:pt x="19966" y="1714"/>
                    <a:pt x="20641" y="1714"/>
                  </a:cubicBezTo>
                  <a:cubicBezTo>
                    <a:pt x="21316" y="1371"/>
                    <a:pt x="19966" y="686"/>
                    <a:pt x="19628" y="686"/>
                  </a:cubicBezTo>
                  <a:cubicBezTo>
                    <a:pt x="17941" y="686"/>
                    <a:pt x="16591" y="1714"/>
                    <a:pt x="14904" y="1714"/>
                  </a:cubicBezTo>
                  <a:cubicBezTo>
                    <a:pt x="13553" y="1714"/>
                    <a:pt x="12203" y="1714"/>
                    <a:pt x="10853" y="1714"/>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859" name="Shape 859"/>
            <p:cNvSpPr/>
            <p:nvPr/>
          </p:nvSpPr>
          <p:spPr>
            <a:xfrm>
              <a:off x="7185279" y="4591023"/>
              <a:ext cx="721761" cy="800268"/>
            </a:xfrm>
            <a:custGeom>
              <a:avLst/>
              <a:gdLst/>
              <a:ahLst/>
              <a:cxnLst>
                <a:cxn ang="0">
                  <a:pos x="wd2" y="hd2"/>
                </a:cxn>
                <a:cxn ang="5400000">
                  <a:pos x="wd2" y="hd2"/>
                </a:cxn>
                <a:cxn ang="10800000">
                  <a:pos x="wd2" y="hd2"/>
                </a:cxn>
                <a:cxn ang="16200000">
                  <a:pos x="wd2" y="hd2"/>
                </a:cxn>
              </a:cxnLst>
              <a:rect l="0" t="0" r="r" b="b"/>
              <a:pathLst>
                <a:path w="21409" h="21467" extrusionOk="0">
                  <a:moveTo>
                    <a:pt x="21231" y="3278"/>
                  </a:moveTo>
                  <a:cubicBezTo>
                    <a:pt x="20993" y="3050"/>
                    <a:pt x="20993" y="2595"/>
                    <a:pt x="20993" y="2141"/>
                  </a:cubicBezTo>
                  <a:cubicBezTo>
                    <a:pt x="20993" y="1913"/>
                    <a:pt x="20519" y="1686"/>
                    <a:pt x="20281" y="1459"/>
                  </a:cubicBezTo>
                  <a:cubicBezTo>
                    <a:pt x="20281" y="1231"/>
                    <a:pt x="19806" y="776"/>
                    <a:pt x="19569" y="776"/>
                  </a:cubicBezTo>
                  <a:cubicBezTo>
                    <a:pt x="19332" y="776"/>
                    <a:pt x="19332" y="1231"/>
                    <a:pt x="18857" y="1004"/>
                  </a:cubicBezTo>
                  <a:cubicBezTo>
                    <a:pt x="18382" y="776"/>
                    <a:pt x="18620" y="1004"/>
                    <a:pt x="18145" y="1231"/>
                  </a:cubicBezTo>
                  <a:cubicBezTo>
                    <a:pt x="18145" y="1231"/>
                    <a:pt x="17670" y="1004"/>
                    <a:pt x="17670" y="776"/>
                  </a:cubicBezTo>
                  <a:cubicBezTo>
                    <a:pt x="17433" y="549"/>
                    <a:pt x="17195" y="322"/>
                    <a:pt x="16958" y="94"/>
                  </a:cubicBezTo>
                  <a:cubicBezTo>
                    <a:pt x="16721" y="-133"/>
                    <a:pt x="16483" y="322"/>
                    <a:pt x="16246" y="322"/>
                  </a:cubicBezTo>
                  <a:cubicBezTo>
                    <a:pt x="16009" y="549"/>
                    <a:pt x="15534" y="322"/>
                    <a:pt x="15297" y="94"/>
                  </a:cubicBezTo>
                  <a:cubicBezTo>
                    <a:pt x="14822" y="-133"/>
                    <a:pt x="14822" y="94"/>
                    <a:pt x="14347" y="322"/>
                  </a:cubicBezTo>
                  <a:cubicBezTo>
                    <a:pt x="14110" y="549"/>
                    <a:pt x="13635" y="322"/>
                    <a:pt x="13398" y="322"/>
                  </a:cubicBezTo>
                  <a:cubicBezTo>
                    <a:pt x="13160" y="549"/>
                    <a:pt x="12448" y="549"/>
                    <a:pt x="12211" y="549"/>
                  </a:cubicBezTo>
                  <a:cubicBezTo>
                    <a:pt x="11499" y="94"/>
                    <a:pt x="11973" y="1231"/>
                    <a:pt x="11261" y="1231"/>
                  </a:cubicBezTo>
                  <a:cubicBezTo>
                    <a:pt x="10787" y="1459"/>
                    <a:pt x="9837" y="1231"/>
                    <a:pt x="9363" y="1004"/>
                  </a:cubicBezTo>
                  <a:cubicBezTo>
                    <a:pt x="8888" y="776"/>
                    <a:pt x="8650" y="322"/>
                    <a:pt x="8176" y="322"/>
                  </a:cubicBezTo>
                  <a:cubicBezTo>
                    <a:pt x="7938" y="94"/>
                    <a:pt x="7464" y="549"/>
                    <a:pt x="7226" y="776"/>
                  </a:cubicBezTo>
                  <a:cubicBezTo>
                    <a:pt x="6752" y="1231"/>
                    <a:pt x="7226" y="1913"/>
                    <a:pt x="6989" y="2595"/>
                  </a:cubicBezTo>
                  <a:cubicBezTo>
                    <a:pt x="6277" y="3732"/>
                    <a:pt x="6277" y="5096"/>
                    <a:pt x="5565" y="6006"/>
                  </a:cubicBezTo>
                  <a:cubicBezTo>
                    <a:pt x="5090" y="6688"/>
                    <a:pt x="4853" y="7143"/>
                    <a:pt x="4378" y="7825"/>
                  </a:cubicBezTo>
                  <a:cubicBezTo>
                    <a:pt x="4141" y="8280"/>
                    <a:pt x="4141" y="8734"/>
                    <a:pt x="4141" y="9189"/>
                  </a:cubicBezTo>
                  <a:cubicBezTo>
                    <a:pt x="4141" y="9871"/>
                    <a:pt x="4378" y="10326"/>
                    <a:pt x="3903" y="10781"/>
                  </a:cubicBezTo>
                  <a:cubicBezTo>
                    <a:pt x="3666" y="10781"/>
                    <a:pt x="2479" y="11463"/>
                    <a:pt x="2479" y="11463"/>
                  </a:cubicBezTo>
                  <a:cubicBezTo>
                    <a:pt x="2242" y="11463"/>
                    <a:pt x="2716" y="10781"/>
                    <a:pt x="2242" y="11008"/>
                  </a:cubicBezTo>
                  <a:cubicBezTo>
                    <a:pt x="1530" y="11463"/>
                    <a:pt x="1530" y="11918"/>
                    <a:pt x="1055" y="11235"/>
                  </a:cubicBezTo>
                  <a:cubicBezTo>
                    <a:pt x="817" y="11463"/>
                    <a:pt x="343" y="11918"/>
                    <a:pt x="343" y="12372"/>
                  </a:cubicBezTo>
                  <a:cubicBezTo>
                    <a:pt x="343" y="12372"/>
                    <a:pt x="343" y="12600"/>
                    <a:pt x="105" y="12600"/>
                  </a:cubicBezTo>
                  <a:cubicBezTo>
                    <a:pt x="-132" y="12827"/>
                    <a:pt x="105" y="13054"/>
                    <a:pt x="105" y="13282"/>
                  </a:cubicBezTo>
                  <a:cubicBezTo>
                    <a:pt x="1055" y="12600"/>
                    <a:pt x="1767" y="12827"/>
                    <a:pt x="2954" y="12827"/>
                  </a:cubicBezTo>
                  <a:cubicBezTo>
                    <a:pt x="3428" y="12827"/>
                    <a:pt x="3666" y="12827"/>
                    <a:pt x="4141" y="12827"/>
                  </a:cubicBezTo>
                  <a:cubicBezTo>
                    <a:pt x="4615" y="12827"/>
                    <a:pt x="4853" y="13509"/>
                    <a:pt x="5090" y="13964"/>
                  </a:cubicBezTo>
                  <a:cubicBezTo>
                    <a:pt x="5327" y="14419"/>
                    <a:pt x="5565" y="15101"/>
                    <a:pt x="6039" y="15328"/>
                  </a:cubicBezTo>
                  <a:cubicBezTo>
                    <a:pt x="6277" y="15555"/>
                    <a:pt x="7226" y="15328"/>
                    <a:pt x="7701" y="15101"/>
                  </a:cubicBezTo>
                  <a:cubicBezTo>
                    <a:pt x="7938" y="15101"/>
                    <a:pt x="7938" y="14419"/>
                    <a:pt x="8176" y="14191"/>
                  </a:cubicBezTo>
                  <a:cubicBezTo>
                    <a:pt x="8176" y="13736"/>
                    <a:pt x="8888" y="13964"/>
                    <a:pt x="9125" y="13964"/>
                  </a:cubicBezTo>
                  <a:cubicBezTo>
                    <a:pt x="9125" y="14419"/>
                    <a:pt x="9125" y="14419"/>
                    <a:pt x="9600" y="14419"/>
                  </a:cubicBezTo>
                  <a:cubicBezTo>
                    <a:pt x="9837" y="14419"/>
                    <a:pt x="10549" y="14191"/>
                    <a:pt x="10549" y="14646"/>
                  </a:cubicBezTo>
                  <a:cubicBezTo>
                    <a:pt x="10549" y="15101"/>
                    <a:pt x="10787" y="15328"/>
                    <a:pt x="10787" y="15783"/>
                  </a:cubicBezTo>
                  <a:cubicBezTo>
                    <a:pt x="10787" y="16010"/>
                    <a:pt x="10787" y="16238"/>
                    <a:pt x="10549" y="16692"/>
                  </a:cubicBezTo>
                  <a:cubicBezTo>
                    <a:pt x="10549" y="16920"/>
                    <a:pt x="10787" y="17374"/>
                    <a:pt x="11024" y="17602"/>
                  </a:cubicBezTo>
                  <a:cubicBezTo>
                    <a:pt x="11261" y="17829"/>
                    <a:pt x="11024" y="18284"/>
                    <a:pt x="11024" y="18511"/>
                  </a:cubicBezTo>
                  <a:cubicBezTo>
                    <a:pt x="11024" y="19193"/>
                    <a:pt x="12211" y="18511"/>
                    <a:pt x="12448" y="18511"/>
                  </a:cubicBezTo>
                  <a:cubicBezTo>
                    <a:pt x="12923" y="18511"/>
                    <a:pt x="13160" y="18511"/>
                    <a:pt x="13398" y="18739"/>
                  </a:cubicBezTo>
                  <a:cubicBezTo>
                    <a:pt x="13872" y="19193"/>
                    <a:pt x="13635" y="18966"/>
                    <a:pt x="14110" y="18966"/>
                  </a:cubicBezTo>
                  <a:cubicBezTo>
                    <a:pt x="14584" y="18966"/>
                    <a:pt x="14584" y="19193"/>
                    <a:pt x="14822" y="19421"/>
                  </a:cubicBezTo>
                  <a:cubicBezTo>
                    <a:pt x="15059" y="19421"/>
                    <a:pt x="15297" y="19648"/>
                    <a:pt x="15534" y="19648"/>
                  </a:cubicBezTo>
                  <a:cubicBezTo>
                    <a:pt x="16246" y="19875"/>
                    <a:pt x="16483" y="19875"/>
                    <a:pt x="16721" y="19193"/>
                  </a:cubicBezTo>
                  <a:cubicBezTo>
                    <a:pt x="16958" y="19875"/>
                    <a:pt x="17195" y="20103"/>
                    <a:pt x="17908" y="20330"/>
                  </a:cubicBezTo>
                  <a:cubicBezTo>
                    <a:pt x="18382" y="20558"/>
                    <a:pt x="18382" y="21240"/>
                    <a:pt x="18857" y="21467"/>
                  </a:cubicBezTo>
                  <a:cubicBezTo>
                    <a:pt x="18857" y="21467"/>
                    <a:pt x="19806" y="21240"/>
                    <a:pt x="19806" y="21240"/>
                  </a:cubicBezTo>
                  <a:cubicBezTo>
                    <a:pt x="19806" y="20785"/>
                    <a:pt x="20044" y="19875"/>
                    <a:pt x="19569" y="20103"/>
                  </a:cubicBezTo>
                  <a:cubicBezTo>
                    <a:pt x="18857" y="20330"/>
                    <a:pt x="18382" y="19875"/>
                    <a:pt x="18145" y="19193"/>
                  </a:cubicBezTo>
                  <a:cubicBezTo>
                    <a:pt x="18145" y="18739"/>
                    <a:pt x="18620" y="18056"/>
                    <a:pt x="18382" y="17374"/>
                  </a:cubicBezTo>
                  <a:cubicBezTo>
                    <a:pt x="18382" y="17147"/>
                    <a:pt x="18145" y="16692"/>
                    <a:pt x="18382" y="16465"/>
                  </a:cubicBezTo>
                  <a:cubicBezTo>
                    <a:pt x="18382" y="16465"/>
                    <a:pt x="18382" y="16238"/>
                    <a:pt x="18620" y="16238"/>
                  </a:cubicBezTo>
                  <a:cubicBezTo>
                    <a:pt x="18857" y="16238"/>
                    <a:pt x="18620" y="15783"/>
                    <a:pt x="18857" y="15783"/>
                  </a:cubicBezTo>
                  <a:cubicBezTo>
                    <a:pt x="19094" y="15328"/>
                    <a:pt x="20281" y="15328"/>
                    <a:pt x="20519" y="15328"/>
                  </a:cubicBezTo>
                  <a:cubicBezTo>
                    <a:pt x="20044" y="15101"/>
                    <a:pt x="20281" y="14419"/>
                    <a:pt x="19806" y="14191"/>
                  </a:cubicBezTo>
                  <a:cubicBezTo>
                    <a:pt x="19569" y="13964"/>
                    <a:pt x="19332" y="13736"/>
                    <a:pt x="19332" y="13509"/>
                  </a:cubicBezTo>
                  <a:cubicBezTo>
                    <a:pt x="19332" y="13054"/>
                    <a:pt x="19332" y="12600"/>
                    <a:pt x="19094" y="12372"/>
                  </a:cubicBezTo>
                  <a:cubicBezTo>
                    <a:pt x="19094" y="11918"/>
                    <a:pt x="18857" y="11690"/>
                    <a:pt x="18857" y="11235"/>
                  </a:cubicBezTo>
                  <a:cubicBezTo>
                    <a:pt x="18857" y="11008"/>
                    <a:pt x="18857" y="9871"/>
                    <a:pt x="19094" y="10099"/>
                  </a:cubicBezTo>
                  <a:cubicBezTo>
                    <a:pt x="18857" y="9189"/>
                    <a:pt x="18857" y="8734"/>
                    <a:pt x="19332" y="7825"/>
                  </a:cubicBezTo>
                  <a:cubicBezTo>
                    <a:pt x="19569" y="7143"/>
                    <a:pt x="19569" y="6915"/>
                    <a:pt x="19569" y="6233"/>
                  </a:cubicBezTo>
                  <a:cubicBezTo>
                    <a:pt x="19569" y="5551"/>
                    <a:pt x="20044" y="5096"/>
                    <a:pt x="20519" y="4642"/>
                  </a:cubicBezTo>
                  <a:cubicBezTo>
                    <a:pt x="20756" y="4414"/>
                    <a:pt x="20993" y="4187"/>
                    <a:pt x="21231" y="3960"/>
                  </a:cubicBezTo>
                  <a:cubicBezTo>
                    <a:pt x="21468" y="3732"/>
                    <a:pt x="21468" y="3732"/>
                    <a:pt x="21231" y="3278"/>
                  </a:cubicBezTo>
                  <a:cubicBezTo>
                    <a:pt x="20993" y="3278"/>
                    <a:pt x="21468" y="3505"/>
                    <a:pt x="21231" y="3278"/>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860" name="Shape 860"/>
            <p:cNvSpPr/>
            <p:nvPr/>
          </p:nvSpPr>
          <p:spPr>
            <a:xfrm>
              <a:off x="7172661" y="5068631"/>
              <a:ext cx="450015" cy="520046"/>
            </a:xfrm>
            <a:custGeom>
              <a:avLst/>
              <a:gdLst/>
              <a:ahLst/>
              <a:cxnLst>
                <a:cxn ang="0">
                  <a:pos x="wd2" y="hd2"/>
                </a:cxn>
                <a:cxn ang="5400000">
                  <a:pos x="wd2" y="hd2"/>
                </a:cxn>
                <a:cxn ang="10800000">
                  <a:pos x="wd2" y="hd2"/>
                </a:cxn>
                <a:cxn ang="16200000">
                  <a:pos x="wd2" y="hd2"/>
                </a:cxn>
              </a:cxnLst>
              <a:rect l="0" t="0" r="r" b="b"/>
              <a:pathLst>
                <a:path w="21600" h="21038" extrusionOk="0">
                  <a:moveTo>
                    <a:pt x="19671" y="9000"/>
                  </a:moveTo>
                  <a:cubicBezTo>
                    <a:pt x="18900" y="9000"/>
                    <a:pt x="18514" y="9343"/>
                    <a:pt x="18514" y="8657"/>
                  </a:cubicBezTo>
                  <a:cubicBezTo>
                    <a:pt x="18514" y="7972"/>
                    <a:pt x="18514" y="7629"/>
                    <a:pt x="18129" y="6943"/>
                  </a:cubicBezTo>
                  <a:cubicBezTo>
                    <a:pt x="17357" y="5914"/>
                    <a:pt x="18514" y="4886"/>
                    <a:pt x="17743" y="3857"/>
                  </a:cubicBezTo>
                  <a:cubicBezTo>
                    <a:pt x="17743" y="3514"/>
                    <a:pt x="17743" y="2486"/>
                    <a:pt x="17743" y="2486"/>
                  </a:cubicBezTo>
                  <a:cubicBezTo>
                    <a:pt x="17743" y="2486"/>
                    <a:pt x="16586" y="2486"/>
                    <a:pt x="16586" y="2486"/>
                  </a:cubicBezTo>
                  <a:cubicBezTo>
                    <a:pt x="15429" y="2486"/>
                    <a:pt x="15429" y="2829"/>
                    <a:pt x="15429" y="1800"/>
                  </a:cubicBezTo>
                  <a:cubicBezTo>
                    <a:pt x="14271" y="1800"/>
                    <a:pt x="13886" y="1457"/>
                    <a:pt x="13500" y="2486"/>
                  </a:cubicBezTo>
                  <a:cubicBezTo>
                    <a:pt x="13500" y="2486"/>
                    <a:pt x="13500" y="3514"/>
                    <a:pt x="13114" y="3514"/>
                  </a:cubicBezTo>
                  <a:cubicBezTo>
                    <a:pt x="12729" y="3857"/>
                    <a:pt x="11957" y="3857"/>
                    <a:pt x="11186" y="3857"/>
                  </a:cubicBezTo>
                  <a:cubicBezTo>
                    <a:pt x="8486" y="4200"/>
                    <a:pt x="9257" y="86"/>
                    <a:pt x="6943" y="86"/>
                  </a:cubicBezTo>
                  <a:cubicBezTo>
                    <a:pt x="5014" y="86"/>
                    <a:pt x="2700" y="-257"/>
                    <a:pt x="1157" y="429"/>
                  </a:cubicBezTo>
                  <a:cubicBezTo>
                    <a:pt x="386" y="1114"/>
                    <a:pt x="2314" y="3172"/>
                    <a:pt x="2314" y="3857"/>
                  </a:cubicBezTo>
                  <a:cubicBezTo>
                    <a:pt x="2700" y="4200"/>
                    <a:pt x="2700" y="4886"/>
                    <a:pt x="2314" y="5229"/>
                  </a:cubicBezTo>
                  <a:cubicBezTo>
                    <a:pt x="1543" y="5572"/>
                    <a:pt x="2314" y="6257"/>
                    <a:pt x="2314" y="6600"/>
                  </a:cubicBezTo>
                  <a:cubicBezTo>
                    <a:pt x="3471" y="7972"/>
                    <a:pt x="4243" y="9686"/>
                    <a:pt x="3086" y="11057"/>
                  </a:cubicBezTo>
                  <a:cubicBezTo>
                    <a:pt x="2314" y="12086"/>
                    <a:pt x="1543" y="12772"/>
                    <a:pt x="1157" y="13800"/>
                  </a:cubicBezTo>
                  <a:cubicBezTo>
                    <a:pt x="771" y="14829"/>
                    <a:pt x="386" y="15857"/>
                    <a:pt x="0" y="16886"/>
                  </a:cubicBezTo>
                  <a:cubicBezTo>
                    <a:pt x="0" y="17572"/>
                    <a:pt x="0" y="18257"/>
                    <a:pt x="0" y="18600"/>
                  </a:cubicBezTo>
                  <a:cubicBezTo>
                    <a:pt x="0" y="18943"/>
                    <a:pt x="0" y="19629"/>
                    <a:pt x="0" y="19972"/>
                  </a:cubicBezTo>
                  <a:cubicBezTo>
                    <a:pt x="386" y="19972"/>
                    <a:pt x="771" y="19972"/>
                    <a:pt x="1157" y="19972"/>
                  </a:cubicBezTo>
                  <a:cubicBezTo>
                    <a:pt x="1929" y="19972"/>
                    <a:pt x="1929" y="18943"/>
                    <a:pt x="3086" y="19629"/>
                  </a:cubicBezTo>
                  <a:cubicBezTo>
                    <a:pt x="3086" y="19629"/>
                    <a:pt x="3471" y="19972"/>
                    <a:pt x="3471" y="19972"/>
                  </a:cubicBezTo>
                  <a:cubicBezTo>
                    <a:pt x="4629" y="19972"/>
                    <a:pt x="5400" y="19972"/>
                    <a:pt x="6171" y="19972"/>
                  </a:cubicBezTo>
                  <a:cubicBezTo>
                    <a:pt x="7329" y="19972"/>
                    <a:pt x="8486" y="19972"/>
                    <a:pt x="9643" y="19972"/>
                  </a:cubicBezTo>
                  <a:cubicBezTo>
                    <a:pt x="10029" y="19972"/>
                    <a:pt x="11186" y="19972"/>
                    <a:pt x="11571" y="19972"/>
                  </a:cubicBezTo>
                  <a:cubicBezTo>
                    <a:pt x="12343" y="21343"/>
                    <a:pt x="13886" y="21000"/>
                    <a:pt x="15043" y="21000"/>
                  </a:cubicBezTo>
                  <a:cubicBezTo>
                    <a:pt x="16971" y="21000"/>
                    <a:pt x="18514" y="20657"/>
                    <a:pt x="20443" y="20314"/>
                  </a:cubicBezTo>
                  <a:cubicBezTo>
                    <a:pt x="19286" y="19286"/>
                    <a:pt x="17743" y="18600"/>
                    <a:pt x="17743" y="17229"/>
                  </a:cubicBezTo>
                  <a:cubicBezTo>
                    <a:pt x="17743" y="15514"/>
                    <a:pt x="17743" y="13800"/>
                    <a:pt x="17743" y="12429"/>
                  </a:cubicBezTo>
                  <a:cubicBezTo>
                    <a:pt x="17743" y="12086"/>
                    <a:pt x="21600" y="12772"/>
                    <a:pt x="21600" y="11743"/>
                  </a:cubicBezTo>
                  <a:cubicBezTo>
                    <a:pt x="21600" y="11057"/>
                    <a:pt x="21600" y="10029"/>
                    <a:pt x="21600" y="9000"/>
                  </a:cubicBezTo>
                  <a:cubicBezTo>
                    <a:pt x="21600" y="7972"/>
                    <a:pt x="20443" y="9000"/>
                    <a:pt x="19671" y="900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861" name="Shape 861"/>
            <p:cNvSpPr/>
            <p:nvPr/>
          </p:nvSpPr>
          <p:spPr>
            <a:xfrm>
              <a:off x="7466211" y="5587182"/>
              <a:ext cx="356458" cy="389992"/>
            </a:xfrm>
            <a:custGeom>
              <a:avLst/>
              <a:gdLst/>
              <a:ahLst/>
              <a:cxnLst>
                <a:cxn ang="0">
                  <a:pos x="wd2" y="hd2"/>
                </a:cxn>
                <a:cxn ang="5400000">
                  <a:pos x="wd2" y="hd2"/>
                </a:cxn>
                <a:cxn ang="10800000">
                  <a:pos x="wd2" y="hd2"/>
                </a:cxn>
                <a:cxn ang="16200000">
                  <a:pos x="wd2" y="hd2"/>
                </a:cxn>
              </a:cxnLst>
              <a:rect l="0" t="0" r="r" b="b"/>
              <a:pathLst>
                <a:path w="20912" h="20700" extrusionOk="0">
                  <a:moveTo>
                    <a:pt x="11478" y="0"/>
                  </a:moveTo>
                  <a:cubicBezTo>
                    <a:pt x="11009" y="450"/>
                    <a:pt x="10069" y="450"/>
                    <a:pt x="9600" y="450"/>
                  </a:cubicBezTo>
                  <a:cubicBezTo>
                    <a:pt x="8661" y="450"/>
                    <a:pt x="9130" y="1800"/>
                    <a:pt x="8191" y="900"/>
                  </a:cubicBezTo>
                  <a:cubicBezTo>
                    <a:pt x="6782" y="-900"/>
                    <a:pt x="4435" y="1350"/>
                    <a:pt x="2556" y="900"/>
                  </a:cubicBezTo>
                  <a:cubicBezTo>
                    <a:pt x="2556" y="3150"/>
                    <a:pt x="2556" y="5400"/>
                    <a:pt x="2556" y="7200"/>
                  </a:cubicBezTo>
                  <a:cubicBezTo>
                    <a:pt x="2556" y="7650"/>
                    <a:pt x="3026" y="9450"/>
                    <a:pt x="2556" y="9450"/>
                  </a:cubicBezTo>
                  <a:cubicBezTo>
                    <a:pt x="2087" y="9900"/>
                    <a:pt x="209" y="9000"/>
                    <a:pt x="209" y="9900"/>
                  </a:cubicBezTo>
                  <a:cubicBezTo>
                    <a:pt x="209" y="10800"/>
                    <a:pt x="209" y="12150"/>
                    <a:pt x="209" y="13050"/>
                  </a:cubicBezTo>
                  <a:cubicBezTo>
                    <a:pt x="209" y="13950"/>
                    <a:pt x="-261" y="15300"/>
                    <a:pt x="209" y="16200"/>
                  </a:cubicBezTo>
                  <a:cubicBezTo>
                    <a:pt x="2087" y="16650"/>
                    <a:pt x="2556" y="18900"/>
                    <a:pt x="1617" y="20250"/>
                  </a:cubicBezTo>
                  <a:cubicBezTo>
                    <a:pt x="1617" y="20700"/>
                    <a:pt x="3496" y="20700"/>
                    <a:pt x="3496" y="20700"/>
                  </a:cubicBezTo>
                  <a:cubicBezTo>
                    <a:pt x="4435" y="20700"/>
                    <a:pt x="4904" y="19800"/>
                    <a:pt x="5843" y="18900"/>
                  </a:cubicBezTo>
                  <a:cubicBezTo>
                    <a:pt x="6782" y="18000"/>
                    <a:pt x="6782" y="16650"/>
                    <a:pt x="8661" y="17550"/>
                  </a:cubicBezTo>
                  <a:cubicBezTo>
                    <a:pt x="10539" y="18450"/>
                    <a:pt x="12417" y="18900"/>
                    <a:pt x="13356" y="16650"/>
                  </a:cubicBezTo>
                  <a:cubicBezTo>
                    <a:pt x="13356" y="16200"/>
                    <a:pt x="13356" y="15750"/>
                    <a:pt x="14296" y="15750"/>
                  </a:cubicBezTo>
                  <a:cubicBezTo>
                    <a:pt x="15235" y="15750"/>
                    <a:pt x="15704" y="14850"/>
                    <a:pt x="15704" y="14400"/>
                  </a:cubicBezTo>
                  <a:cubicBezTo>
                    <a:pt x="16643" y="13050"/>
                    <a:pt x="18522" y="11700"/>
                    <a:pt x="19930" y="10800"/>
                  </a:cubicBezTo>
                  <a:cubicBezTo>
                    <a:pt x="20869" y="10350"/>
                    <a:pt x="21339" y="9900"/>
                    <a:pt x="20400" y="9000"/>
                  </a:cubicBezTo>
                  <a:cubicBezTo>
                    <a:pt x="19930" y="8550"/>
                    <a:pt x="18522" y="9000"/>
                    <a:pt x="18522" y="8550"/>
                  </a:cubicBezTo>
                  <a:cubicBezTo>
                    <a:pt x="18052" y="8100"/>
                    <a:pt x="17582" y="7650"/>
                    <a:pt x="17582" y="6750"/>
                  </a:cubicBezTo>
                  <a:cubicBezTo>
                    <a:pt x="17582" y="6750"/>
                    <a:pt x="18052" y="6300"/>
                    <a:pt x="18052" y="5850"/>
                  </a:cubicBezTo>
                  <a:cubicBezTo>
                    <a:pt x="17582" y="5850"/>
                    <a:pt x="17113" y="5850"/>
                    <a:pt x="16643" y="5400"/>
                  </a:cubicBezTo>
                  <a:cubicBezTo>
                    <a:pt x="16643" y="5400"/>
                    <a:pt x="17113" y="4950"/>
                    <a:pt x="16643" y="4950"/>
                  </a:cubicBezTo>
                  <a:cubicBezTo>
                    <a:pt x="16174" y="4950"/>
                    <a:pt x="16174" y="4500"/>
                    <a:pt x="15704" y="4500"/>
                  </a:cubicBezTo>
                  <a:cubicBezTo>
                    <a:pt x="14765" y="4050"/>
                    <a:pt x="14296" y="3600"/>
                    <a:pt x="13826" y="2250"/>
                  </a:cubicBezTo>
                  <a:cubicBezTo>
                    <a:pt x="13826" y="1800"/>
                    <a:pt x="12417" y="0"/>
                    <a:pt x="11478" y="0"/>
                  </a:cubicBezTo>
                  <a:cubicBezTo>
                    <a:pt x="11478" y="0"/>
                    <a:pt x="11948" y="0"/>
                    <a:pt x="11478" y="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862" name="Shape 862"/>
            <p:cNvSpPr/>
            <p:nvPr/>
          </p:nvSpPr>
          <p:spPr>
            <a:xfrm>
              <a:off x="7672499" y="5486527"/>
              <a:ext cx="302005" cy="294387"/>
            </a:xfrm>
            <a:custGeom>
              <a:avLst/>
              <a:gdLst/>
              <a:ahLst/>
              <a:cxnLst>
                <a:cxn ang="0">
                  <a:pos x="wd2" y="hd2"/>
                </a:cxn>
                <a:cxn ang="5400000">
                  <a:pos x="wd2" y="hd2"/>
                </a:cxn>
                <a:cxn ang="10800000">
                  <a:pos x="wd2" y="hd2"/>
                </a:cxn>
                <a:cxn ang="16200000">
                  <a:pos x="wd2" y="hd2"/>
                </a:cxn>
              </a:cxnLst>
              <a:rect l="0" t="0" r="r" b="b"/>
              <a:pathLst>
                <a:path w="20798" h="21600" extrusionOk="0">
                  <a:moveTo>
                    <a:pt x="20798" y="13577"/>
                  </a:moveTo>
                  <a:cubicBezTo>
                    <a:pt x="20798" y="12960"/>
                    <a:pt x="20244" y="11726"/>
                    <a:pt x="20244" y="11109"/>
                  </a:cubicBezTo>
                  <a:cubicBezTo>
                    <a:pt x="20244" y="9874"/>
                    <a:pt x="20798" y="9257"/>
                    <a:pt x="20798" y="8640"/>
                  </a:cubicBezTo>
                  <a:cubicBezTo>
                    <a:pt x="20798" y="6789"/>
                    <a:pt x="20798" y="5554"/>
                    <a:pt x="20244" y="4320"/>
                  </a:cubicBezTo>
                  <a:cubicBezTo>
                    <a:pt x="20244" y="2469"/>
                    <a:pt x="15260" y="1234"/>
                    <a:pt x="14152" y="1234"/>
                  </a:cubicBezTo>
                  <a:cubicBezTo>
                    <a:pt x="14152" y="0"/>
                    <a:pt x="14152" y="0"/>
                    <a:pt x="12490" y="0"/>
                  </a:cubicBezTo>
                  <a:cubicBezTo>
                    <a:pt x="10829" y="0"/>
                    <a:pt x="10829" y="617"/>
                    <a:pt x="9721" y="1851"/>
                  </a:cubicBezTo>
                  <a:cubicBezTo>
                    <a:pt x="9167" y="3086"/>
                    <a:pt x="7506" y="3703"/>
                    <a:pt x="6398" y="4320"/>
                  </a:cubicBezTo>
                  <a:cubicBezTo>
                    <a:pt x="5844" y="5554"/>
                    <a:pt x="5290" y="7406"/>
                    <a:pt x="4183" y="7406"/>
                  </a:cubicBezTo>
                  <a:cubicBezTo>
                    <a:pt x="3075" y="7406"/>
                    <a:pt x="1967" y="6789"/>
                    <a:pt x="306" y="7406"/>
                  </a:cubicBezTo>
                  <a:cubicBezTo>
                    <a:pt x="-802" y="8023"/>
                    <a:pt x="1413" y="9257"/>
                    <a:pt x="1967" y="9874"/>
                  </a:cubicBezTo>
                  <a:cubicBezTo>
                    <a:pt x="2521" y="11109"/>
                    <a:pt x="2521" y="12343"/>
                    <a:pt x="3629" y="12960"/>
                  </a:cubicBezTo>
                  <a:cubicBezTo>
                    <a:pt x="4183" y="13577"/>
                    <a:pt x="4736" y="14194"/>
                    <a:pt x="5290" y="14194"/>
                  </a:cubicBezTo>
                  <a:cubicBezTo>
                    <a:pt x="5844" y="14194"/>
                    <a:pt x="5290" y="14811"/>
                    <a:pt x="5290" y="14811"/>
                  </a:cubicBezTo>
                  <a:cubicBezTo>
                    <a:pt x="5844" y="14811"/>
                    <a:pt x="6398" y="15429"/>
                    <a:pt x="6952" y="15429"/>
                  </a:cubicBezTo>
                  <a:cubicBezTo>
                    <a:pt x="6952" y="16046"/>
                    <a:pt x="6398" y="16663"/>
                    <a:pt x="6398" y="17280"/>
                  </a:cubicBezTo>
                  <a:cubicBezTo>
                    <a:pt x="6398" y="17897"/>
                    <a:pt x="6952" y="19131"/>
                    <a:pt x="7506" y="19131"/>
                  </a:cubicBezTo>
                  <a:cubicBezTo>
                    <a:pt x="9167" y="19131"/>
                    <a:pt x="9721" y="19131"/>
                    <a:pt x="10275" y="20983"/>
                  </a:cubicBezTo>
                  <a:cubicBezTo>
                    <a:pt x="10829" y="21600"/>
                    <a:pt x="11936" y="20983"/>
                    <a:pt x="13044" y="21600"/>
                  </a:cubicBezTo>
                  <a:cubicBezTo>
                    <a:pt x="13598" y="21600"/>
                    <a:pt x="13598" y="21600"/>
                    <a:pt x="14152" y="21600"/>
                  </a:cubicBezTo>
                  <a:cubicBezTo>
                    <a:pt x="16367" y="21600"/>
                    <a:pt x="16921" y="20983"/>
                    <a:pt x="18029" y="19131"/>
                  </a:cubicBezTo>
                  <a:cubicBezTo>
                    <a:pt x="18583" y="18514"/>
                    <a:pt x="19136" y="17280"/>
                    <a:pt x="19136" y="16663"/>
                  </a:cubicBezTo>
                  <a:cubicBezTo>
                    <a:pt x="19690" y="15429"/>
                    <a:pt x="20798" y="14811"/>
                    <a:pt x="20798" y="13577"/>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863" name="Shape 863"/>
            <p:cNvSpPr/>
            <p:nvPr/>
          </p:nvSpPr>
          <p:spPr>
            <a:xfrm>
              <a:off x="7889692" y="5933132"/>
              <a:ext cx="50333" cy="72518"/>
            </a:xfrm>
            <a:custGeom>
              <a:avLst/>
              <a:gdLst/>
              <a:ahLst/>
              <a:cxnLst>
                <a:cxn ang="0">
                  <a:pos x="wd2" y="hd2"/>
                </a:cxn>
                <a:cxn ang="5400000">
                  <a:pos x="wd2" y="hd2"/>
                </a:cxn>
                <a:cxn ang="10800000">
                  <a:pos x="wd2" y="hd2"/>
                </a:cxn>
                <a:cxn ang="16200000">
                  <a:pos x="wd2" y="hd2"/>
                </a:cxn>
              </a:cxnLst>
              <a:rect l="0" t="0" r="r" b="b"/>
              <a:pathLst>
                <a:path w="13745" h="16446" extrusionOk="0">
                  <a:moveTo>
                    <a:pt x="5657" y="170"/>
                  </a:moveTo>
                  <a:cubicBezTo>
                    <a:pt x="-5143" y="2133"/>
                    <a:pt x="1337" y="19806"/>
                    <a:pt x="9977" y="15879"/>
                  </a:cubicBezTo>
                  <a:cubicBezTo>
                    <a:pt x="16457" y="13915"/>
                    <a:pt x="14297" y="-1794"/>
                    <a:pt x="5657" y="170"/>
                  </a:cubicBezTo>
                  <a:cubicBezTo>
                    <a:pt x="1337" y="170"/>
                    <a:pt x="7817" y="170"/>
                    <a:pt x="5657" y="17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864" name="Shape 864"/>
            <p:cNvSpPr/>
            <p:nvPr/>
          </p:nvSpPr>
          <p:spPr>
            <a:xfrm>
              <a:off x="7342739" y="5775180"/>
              <a:ext cx="623581" cy="576226"/>
            </a:xfrm>
            <a:custGeom>
              <a:avLst/>
              <a:gdLst/>
              <a:ahLst/>
              <a:cxnLst>
                <a:cxn ang="0">
                  <a:pos x="wd2" y="hd2"/>
                </a:cxn>
                <a:cxn ang="5400000">
                  <a:pos x="wd2" y="hd2"/>
                </a:cxn>
                <a:cxn ang="10800000">
                  <a:pos x="wd2" y="hd2"/>
                </a:cxn>
                <a:cxn ang="16200000">
                  <a:pos x="wd2" y="hd2"/>
                </a:cxn>
              </a:cxnLst>
              <a:rect l="0" t="0" r="r" b="b"/>
              <a:pathLst>
                <a:path w="21287" h="21243" extrusionOk="0">
                  <a:moveTo>
                    <a:pt x="19920" y="8345"/>
                  </a:moveTo>
                  <a:cubicBezTo>
                    <a:pt x="19100" y="8345"/>
                    <a:pt x="18279" y="7406"/>
                    <a:pt x="18553" y="6780"/>
                  </a:cubicBezTo>
                  <a:cubicBezTo>
                    <a:pt x="18553" y="6154"/>
                    <a:pt x="19100" y="5841"/>
                    <a:pt x="19373" y="5841"/>
                  </a:cubicBezTo>
                  <a:cubicBezTo>
                    <a:pt x="19646" y="5841"/>
                    <a:pt x="19920" y="6154"/>
                    <a:pt x="20193" y="6154"/>
                  </a:cubicBezTo>
                  <a:cubicBezTo>
                    <a:pt x="20193" y="5215"/>
                    <a:pt x="20467" y="4276"/>
                    <a:pt x="20193" y="3336"/>
                  </a:cubicBezTo>
                  <a:cubicBezTo>
                    <a:pt x="19920" y="3023"/>
                    <a:pt x="19646" y="2397"/>
                    <a:pt x="19646" y="2084"/>
                  </a:cubicBezTo>
                  <a:cubicBezTo>
                    <a:pt x="19373" y="1458"/>
                    <a:pt x="19373" y="832"/>
                    <a:pt x="19373" y="206"/>
                  </a:cubicBezTo>
                  <a:cubicBezTo>
                    <a:pt x="18826" y="519"/>
                    <a:pt x="18006" y="206"/>
                    <a:pt x="17733" y="206"/>
                  </a:cubicBezTo>
                  <a:cubicBezTo>
                    <a:pt x="16912" y="-107"/>
                    <a:pt x="16365" y="-107"/>
                    <a:pt x="16092" y="519"/>
                  </a:cubicBezTo>
                  <a:cubicBezTo>
                    <a:pt x="15545" y="832"/>
                    <a:pt x="14998" y="832"/>
                    <a:pt x="14725" y="1458"/>
                  </a:cubicBezTo>
                  <a:cubicBezTo>
                    <a:pt x="14452" y="1771"/>
                    <a:pt x="13905" y="2084"/>
                    <a:pt x="13631" y="2397"/>
                  </a:cubicBezTo>
                  <a:cubicBezTo>
                    <a:pt x="13358" y="2710"/>
                    <a:pt x="13358" y="3336"/>
                    <a:pt x="13084" y="3650"/>
                  </a:cubicBezTo>
                  <a:cubicBezTo>
                    <a:pt x="12811" y="4276"/>
                    <a:pt x="12264" y="3650"/>
                    <a:pt x="11991" y="4276"/>
                  </a:cubicBezTo>
                  <a:cubicBezTo>
                    <a:pt x="11717" y="4589"/>
                    <a:pt x="11991" y="4902"/>
                    <a:pt x="11717" y="5215"/>
                  </a:cubicBezTo>
                  <a:cubicBezTo>
                    <a:pt x="11171" y="6467"/>
                    <a:pt x="9803" y="5528"/>
                    <a:pt x="8983" y="5215"/>
                  </a:cubicBezTo>
                  <a:cubicBezTo>
                    <a:pt x="8163" y="4589"/>
                    <a:pt x="7890" y="5841"/>
                    <a:pt x="7343" y="6467"/>
                  </a:cubicBezTo>
                  <a:cubicBezTo>
                    <a:pt x="7069" y="6780"/>
                    <a:pt x="6796" y="7406"/>
                    <a:pt x="6249" y="7406"/>
                  </a:cubicBezTo>
                  <a:cubicBezTo>
                    <a:pt x="6249" y="7406"/>
                    <a:pt x="5155" y="7406"/>
                    <a:pt x="5155" y="7093"/>
                  </a:cubicBezTo>
                  <a:cubicBezTo>
                    <a:pt x="5702" y="6154"/>
                    <a:pt x="5429" y="4589"/>
                    <a:pt x="4335" y="4276"/>
                  </a:cubicBezTo>
                  <a:cubicBezTo>
                    <a:pt x="4335" y="5841"/>
                    <a:pt x="4335" y="7406"/>
                    <a:pt x="4335" y="8971"/>
                  </a:cubicBezTo>
                  <a:cubicBezTo>
                    <a:pt x="4335" y="8971"/>
                    <a:pt x="4609" y="9910"/>
                    <a:pt x="4335" y="10223"/>
                  </a:cubicBezTo>
                  <a:cubicBezTo>
                    <a:pt x="3515" y="10850"/>
                    <a:pt x="3241" y="11163"/>
                    <a:pt x="2148" y="10850"/>
                  </a:cubicBezTo>
                  <a:cubicBezTo>
                    <a:pt x="1874" y="10850"/>
                    <a:pt x="1601" y="10850"/>
                    <a:pt x="1328" y="10536"/>
                  </a:cubicBezTo>
                  <a:cubicBezTo>
                    <a:pt x="1054" y="9910"/>
                    <a:pt x="781" y="9597"/>
                    <a:pt x="234" y="10223"/>
                  </a:cubicBezTo>
                  <a:cubicBezTo>
                    <a:pt x="-313" y="10850"/>
                    <a:pt x="234" y="11789"/>
                    <a:pt x="507" y="12415"/>
                  </a:cubicBezTo>
                  <a:cubicBezTo>
                    <a:pt x="781" y="12728"/>
                    <a:pt x="1054" y="13354"/>
                    <a:pt x="1054" y="13980"/>
                  </a:cubicBezTo>
                  <a:cubicBezTo>
                    <a:pt x="1601" y="15232"/>
                    <a:pt x="2695" y="15858"/>
                    <a:pt x="2148" y="17423"/>
                  </a:cubicBezTo>
                  <a:cubicBezTo>
                    <a:pt x="1874" y="18050"/>
                    <a:pt x="1601" y="18050"/>
                    <a:pt x="1874" y="18676"/>
                  </a:cubicBezTo>
                  <a:cubicBezTo>
                    <a:pt x="2148" y="18989"/>
                    <a:pt x="2148" y="19302"/>
                    <a:pt x="2148" y="19302"/>
                  </a:cubicBezTo>
                  <a:cubicBezTo>
                    <a:pt x="2421" y="19615"/>
                    <a:pt x="2148" y="20241"/>
                    <a:pt x="2421" y="20554"/>
                  </a:cubicBezTo>
                  <a:cubicBezTo>
                    <a:pt x="2421" y="20554"/>
                    <a:pt x="2421" y="19928"/>
                    <a:pt x="2695" y="19928"/>
                  </a:cubicBezTo>
                  <a:cubicBezTo>
                    <a:pt x="2695" y="19928"/>
                    <a:pt x="3515" y="20867"/>
                    <a:pt x="3788" y="21180"/>
                  </a:cubicBezTo>
                  <a:cubicBezTo>
                    <a:pt x="4335" y="21493"/>
                    <a:pt x="4882" y="20554"/>
                    <a:pt x="5429" y="20554"/>
                  </a:cubicBezTo>
                  <a:cubicBezTo>
                    <a:pt x="5976" y="20241"/>
                    <a:pt x="6522" y="20867"/>
                    <a:pt x="6796" y="20241"/>
                  </a:cubicBezTo>
                  <a:cubicBezTo>
                    <a:pt x="7343" y="19928"/>
                    <a:pt x="7616" y="19928"/>
                    <a:pt x="8163" y="19928"/>
                  </a:cubicBezTo>
                  <a:cubicBezTo>
                    <a:pt x="8710" y="19928"/>
                    <a:pt x="9257" y="19928"/>
                    <a:pt x="10077" y="19928"/>
                  </a:cubicBezTo>
                  <a:cubicBezTo>
                    <a:pt x="10077" y="19928"/>
                    <a:pt x="10350" y="19928"/>
                    <a:pt x="10350" y="19928"/>
                  </a:cubicBezTo>
                  <a:cubicBezTo>
                    <a:pt x="10624" y="19928"/>
                    <a:pt x="10624" y="19615"/>
                    <a:pt x="10897" y="19615"/>
                  </a:cubicBezTo>
                  <a:cubicBezTo>
                    <a:pt x="10897" y="19615"/>
                    <a:pt x="10897" y="19302"/>
                    <a:pt x="11171" y="19302"/>
                  </a:cubicBezTo>
                  <a:cubicBezTo>
                    <a:pt x="11171" y="19615"/>
                    <a:pt x="11171" y="20241"/>
                    <a:pt x="11717" y="20241"/>
                  </a:cubicBezTo>
                  <a:cubicBezTo>
                    <a:pt x="11717" y="20241"/>
                    <a:pt x="11444" y="18989"/>
                    <a:pt x="12264" y="19302"/>
                  </a:cubicBezTo>
                  <a:cubicBezTo>
                    <a:pt x="13358" y="19615"/>
                    <a:pt x="14452" y="18363"/>
                    <a:pt x="15272" y="17423"/>
                  </a:cubicBezTo>
                  <a:cubicBezTo>
                    <a:pt x="16092" y="16797"/>
                    <a:pt x="16639" y="15858"/>
                    <a:pt x="17459" y="14919"/>
                  </a:cubicBezTo>
                  <a:cubicBezTo>
                    <a:pt x="18279" y="13980"/>
                    <a:pt x="18553" y="12728"/>
                    <a:pt x="19373" y="11476"/>
                  </a:cubicBezTo>
                  <a:cubicBezTo>
                    <a:pt x="19646" y="11163"/>
                    <a:pt x="20467" y="10850"/>
                    <a:pt x="20740" y="10223"/>
                  </a:cubicBezTo>
                  <a:cubicBezTo>
                    <a:pt x="21014" y="9597"/>
                    <a:pt x="21287" y="8345"/>
                    <a:pt x="21287" y="7719"/>
                  </a:cubicBezTo>
                  <a:cubicBezTo>
                    <a:pt x="21014" y="7719"/>
                    <a:pt x="20740" y="7719"/>
                    <a:pt x="20467" y="7719"/>
                  </a:cubicBezTo>
                  <a:cubicBezTo>
                    <a:pt x="20193" y="7719"/>
                    <a:pt x="20193" y="8345"/>
                    <a:pt x="19920" y="8345"/>
                  </a:cubicBezTo>
                  <a:close/>
                  <a:moveTo>
                    <a:pt x="16639" y="12102"/>
                  </a:moveTo>
                  <a:cubicBezTo>
                    <a:pt x="16365" y="12102"/>
                    <a:pt x="16365" y="12728"/>
                    <a:pt x="16365" y="12728"/>
                  </a:cubicBezTo>
                  <a:cubicBezTo>
                    <a:pt x="16092" y="13354"/>
                    <a:pt x="15545" y="13041"/>
                    <a:pt x="15272" y="13354"/>
                  </a:cubicBezTo>
                  <a:cubicBezTo>
                    <a:pt x="14998" y="13354"/>
                    <a:pt x="14998" y="13667"/>
                    <a:pt x="14725" y="13667"/>
                  </a:cubicBezTo>
                  <a:cubicBezTo>
                    <a:pt x="14178" y="13667"/>
                    <a:pt x="13905" y="13041"/>
                    <a:pt x="13905" y="12728"/>
                  </a:cubicBezTo>
                  <a:cubicBezTo>
                    <a:pt x="13631" y="12102"/>
                    <a:pt x="14452" y="11163"/>
                    <a:pt x="14998" y="10850"/>
                  </a:cubicBezTo>
                  <a:cubicBezTo>
                    <a:pt x="15272" y="10536"/>
                    <a:pt x="15819" y="10536"/>
                    <a:pt x="16092" y="10850"/>
                  </a:cubicBezTo>
                  <a:cubicBezTo>
                    <a:pt x="16365" y="11163"/>
                    <a:pt x="17186" y="11789"/>
                    <a:pt x="16639" y="12102"/>
                  </a:cubicBezTo>
                  <a:cubicBezTo>
                    <a:pt x="16365" y="12102"/>
                    <a:pt x="16912" y="11789"/>
                    <a:pt x="16639" y="12102"/>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865" name="Shape 865"/>
            <p:cNvSpPr/>
            <p:nvPr/>
          </p:nvSpPr>
          <p:spPr>
            <a:xfrm>
              <a:off x="7749929" y="6064939"/>
              <a:ext cx="85605" cy="80590"/>
            </a:xfrm>
            <a:custGeom>
              <a:avLst/>
              <a:gdLst/>
              <a:ahLst/>
              <a:cxnLst>
                <a:cxn ang="0">
                  <a:pos x="wd2" y="hd2"/>
                </a:cxn>
                <a:cxn ang="5400000">
                  <a:pos x="wd2" y="hd2"/>
                </a:cxn>
                <a:cxn ang="10800000">
                  <a:pos x="wd2" y="hd2"/>
                </a:cxn>
                <a:cxn ang="16200000">
                  <a:pos x="wd2" y="hd2"/>
                </a:cxn>
              </a:cxnLst>
              <a:rect l="0" t="0" r="r" b="b"/>
              <a:pathLst>
                <a:path w="17841" h="15465" extrusionOk="0">
                  <a:moveTo>
                    <a:pt x="16765" y="4203"/>
                  </a:moveTo>
                  <a:cubicBezTo>
                    <a:pt x="13442" y="880"/>
                    <a:pt x="6796" y="-2443"/>
                    <a:pt x="3473" y="2542"/>
                  </a:cubicBezTo>
                  <a:cubicBezTo>
                    <a:pt x="150" y="5865"/>
                    <a:pt x="-1512" y="9188"/>
                    <a:pt x="1811" y="12511"/>
                  </a:cubicBezTo>
                  <a:cubicBezTo>
                    <a:pt x="5134" y="19157"/>
                    <a:pt x="6796" y="12511"/>
                    <a:pt x="10119" y="12511"/>
                  </a:cubicBezTo>
                  <a:cubicBezTo>
                    <a:pt x="15103" y="12511"/>
                    <a:pt x="20088" y="5865"/>
                    <a:pt x="16765" y="4203"/>
                  </a:cubicBezTo>
                  <a:cubicBezTo>
                    <a:pt x="15103" y="2542"/>
                    <a:pt x="18426" y="4203"/>
                    <a:pt x="16765" y="4203"/>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866" name="Shape 866"/>
            <p:cNvSpPr/>
            <p:nvPr/>
          </p:nvSpPr>
          <p:spPr>
            <a:xfrm>
              <a:off x="7180844" y="5007956"/>
              <a:ext cx="40911" cy="62968"/>
            </a:xfrm>
            <a:custGeom>
              <a:avLst/>
              <a:gdLst/>
              <a:ahLst/>
              <a:cxnLst>
                <a:cxn ang="0">
                  <a:pos x="wd2" y="hd2"/>
                </a:cxn>
                <a:cxn ang="5400000">
                  <a:pos x="wd2" y="hd2"/>
                </a:cxn>
                <a:cxn ang="10800000">
                  <a:pos x="wd2" y="hd2"/>
                </a:cxn>
                <a:cxn ang="16200000">
                  <a:pos x="wd2" y="hd2"/>
                </a:cxn>
              </a:cxnLst>
              <a:rect l="0" t="0" r="r" b="b"/>
              <a:pathLst>
                <a:path w="21600" h="19636" extrusionOk="0">
                  <a:moveTo>
                    <a:pt x="8640" y="11536"/>
                  </a:moveTo>
                  <a:cubicBezTo>
                    <a:pt x="8640" y="8836"/>
                    <a:pt x="17280" y="3436"/>
                    <a:pt x="21600" y="736"/>
                  </a:cubicBezTo>
                  <a:cubicBezTo>
                    <a:pt x="17280" y="-1964"/>
                    <a:pt x="8640" y="3436"/>
                    <a:pt x="4320" y="6136"/>
                  </a:cubicBezTo>
                  <a:cubicBezTo>
                    <a:pt x="0" y="8836"/>
                    <a:pt x="0" y="14236"/>
                    <a:pt x="0" y="19636"/>
                  </a:cubicBezTo>
                  <a:cubicBezTo>
                    <a:pt x="8640" y="16936"/>
                    <a:pt x="8640" y="14236"/>
                    <a:pt x="8640" y="11536"/>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867" name="Shape 867"/>
            <p:cNvSpPr/>
            <p:nvPr/>
          </p:nvSpPr>
          <p:spPr>
            <a:xfrm>
              <a:off x="7142659" y="4661412"/>
              <a:ext cx="278192" cy="374882"/>
            </a:xfrm>
            <a:custGeom>
              <a:avLst/>
              <a:gdLst/>
              <a:ahLst/>
              <a:cxnLst>
                <a:cxn ang="0">
                  <a:pos x="wd2" y="hd2"/>
                </a:cxn>
                <a:cxn ang="5400000">
                  <a:pos x="wd2" y="hd2"/>
                </a:cxn>
                <a:cxn ang="10800000">
                  <a:pos x="wd2" y="hd2"/>
                </a:cxn>
                <a:cxn ang="16200000">
                  <a:pos x="wd2" y="hd2"/>
                </a:cxn>
              </a:cxnLst>
              <a:rect l="0" t="0" r="r" b="b"/>
              <a:pathLst>
                <a:path w="21600" h="21254" extrusionOk="0">
                  <a:moveTo>
                    <a:pt x="6789" y="20774"/>
                  </a:moveTo>
                  <a:cubicBezTo>
                    <a:pt x="7406" y="20774"/>
                    <a:pt x="8640" y="19814"/>
                    <a:pt x="9257" y="19334"/>
                  </a:cubicBezTo>
                  <a:cubicBezTo>
                    <a:pt x="10491" y="18854"/>
                    <a:pt x="9257" y="20294"/>
                    <a:pt x="9874" y="20294"/>
                  </a:cubicBezTo>
                  <a:cubicBezTo>
                    <a:pt x="9874" y="20294"/>
                    <a:pt x="14194" y="18374"/>
                    <a:pt x="14194" y="17414"/>
                  </a:cubicBezTo>
                  <a:cubicBezTo>
                    <a:pt x="14194" y="15494"/>
                    <a:pt x="14194" y="13574"/>
                    <a:pt x="15429" y="12134"/>
                  </a:cubicBezTo>
                  <a:cubicBezTo>
                    <a:pt x="16663" y="10214"/>
                    <a:pt x="18514" y="8774"/>
                    <a:pt x="19131" y="7334"/>
                  </a:cubicBezTo>
                  <a:cubicBezTo>
                    <a:pt x="19749" y="5894"/>
                    <a:pt x="19749" y="4934"/>
                    <a:pt x="20366" y="3494"/>
                  </a:cubicBezTo>
                  <a:cubicBezTo>
                    <a:pt x="20366" y="2534"/>
                    <a:pt x="21600" y="1574"/>
                    <a:pt x="21600" y="614"/>
                  </a:cubicBezTo>
                  <a:cubicBezTo>
                    <a:pt x="20366" y="614"/>
                    <a:pt x="19131" y="-346"/>
                    <a:pt x="17897" y="134"/>
                  </a:cubicBezTo>
                  <a:cubicBezTo>
                    <a:pt x="17280" y="134"/>
                    <a:pt x="16046" y="134"/>
                    <a:pt x="16046" y="614"/>
                  </a:cubicBezTo>
                  <a:cubicBezTo>
                    <a:pt x="15429" y="1574"/>
                    <a:pt x="15429" y="2054"/>
                    <a:pt x="15429" y="2534"/>
                  </a:cubicBezTo>
                  <a:cubicBezTo>
                    <a:pt x="14811" y="3974"/>
                    <a:pt x="14194" y="4454"/>
                    <a:pt x="12343" y="4454"/>
                  </a:cubicBezTo>
                  <a:cubicBezTo>
                    <a:pt x="10491" y="3974"/>
                    <a:pt x="8023" y="3494"/>
                    <a:pt x="6171" y="3494"/>
                  </a:cubicBezTo>
                  <a:cubicBezTo>
                    <a:pt x="6171" y="4454"/>
                    <a:pt x="5554" y="6374"/>
                    <a:pt x="8023" y="5894"/>
                  </a:cubicBezTo>
                  <a:cubicBezTo>
                    <a:pt x="10491" y="4934"/>
                    <a:pt x="8640" y="7814"/>
                    <a:pt x="8640" y="8774"/>
                  </a:cubicBezTo>
                  <a:cubicBezTo>
                    <a:pt x="8640" y="9254"/>
                    <a:pt x="8640" y="9734"/>
                    <a:pt x="9257" y="10214"/>
                  </a:cubicBezTo>
                  <a:cubicBezTo>
                    <a:pt x="9874" y="10694"/>
                    <a:pt x="9874" y="11174"/>
                    <a:pt x="9874" y="11654"/>
                  </a:cubicBezTo>
                  <a:cubicBezTo>
                    <a:pt x="9874" y="12614"/>
                    <a:pt x="9874" y="14054"/>
                    <a:pt x="9257" y="15014"/>
                  </a:cubicBezTo>
                  <a:cubicBezTo>
                    <a:pt x="9257" y="15494"/>
                    <a:pt x="8023" y="14534"/>
                    <a:pt x="8023" y="14534"/>
                  </a:cubicBezTo>
                  <a:cubicBezTo>
                    <a:pt x="6789" y="14534"/>
                    <a:pt x="6789" y="15494"/>
                    <a:pt x="6171" y="15014"/>
                  </a:cubicBezTo>
                  <a:cubicBezTo>
                    <a:pt x="6171" y="14534"/>
                    <a:pt x="5554" y="14054"/>
                    <a:pt x="4937" y="13574"/>
                  </a:cubicBezTo>
                  <a:cubicBezTo>
                    <a:pt x="4320" y="13574"/>
                    <a:pt x="4320" y="14534"/>
                    <a:pt x="3703" y="15014"/>
                  </a:cubicBezTo>
                  <a:cubicBezTo>
                    <a:pt x="3703" y="15014"/>
                    <a:pt x="2469" y="15014"/>
                    <a:pt x="2469" y="15014"/>
                  </a:cubicBezTo>
                  <a:cubicBezTo>
                    <a:pt x="1234" y="15014"/>
                    <a:pt x="1851" y="15974"/>
                    <a:pt x="1851" y="16454"/>
                  </a:cubicBezTo>
                  <a:cubicBezTo>
                    <a:pt x="2469" y="17894"/>
                    <a:pt x="1851" y="17414"/>
                    <a:pt x="0" y="18374"/>
                  </a:cubicBezTo>
                  <a:cubicBezTo>
                    <a:pt x="1234" y="19334"/>
                    <a:pt x="2469" y="19814"/>
                    <a:pt x="3086" y="21254"/>
                  </a:cubicBezTo>
                  <a:cubicBezTo>
                    <a:pt x="3703" y="20774"/>
                    <a:pt x="4320" y="20294"/>
                    <a:pt x="4937" y="19814"/>
                  </a:cubicBezTo>
                  <a:cubicBezTo>
                    <a:pt x="6171" y="19334"/>
                    <a:pt x="6171" y="20294"/>
                    <a:pt x="6789" y="20774"/>
                  </a:cubicBezTo>
                  <a:cubicBezTo>
                    <a:pt x="7406" y="20774"/>
                    <a:pt x="6171" y="20294"/>
                    <a:pt x="6789" y="20774"/>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868" name="Shape 868"/>
            <p:cNvSpPr/>
            <p:nvPr/>
          </p:nvSpPr>
          <p:spPr>
            <a:xfrm>
              <a:off x="7274381" y="4349392"/>
              <a:ext cx="478605" cy="380971"/>
            </a:xfrm>
            <a:custGeom>
              <a:avLst/>
              <a:gdLst/>
              <a:ahLst/>
              <a:cxnLst>
                <a:cxn ang="0">
                  <a:pos x="wd2" y="hd2"/>
                </a:cxn>
                <a:cxn ang="5400000">
                  <a:pos x="wd2" y="hd2"/>
                </a:cxn>
                <a:cxn ang="10800000">
                  <a:pos x="wd2" y="hd2"/>
                </a:cxn>
                <a:cxn ang="16200000">
                  <a:pos x="wd2" y="hd2"/>
                </a:cxn>
              </a:cxnLst>
              <a:rect l="0" t="0" r="r" b="b"/>
              <a:pathLst>
                <a:path w="20270" h="21600" extrusionOk="0">
                  <a:moveTo>
                    <a:pt x="3554" y="17760"/>
                  </a:moveTo>
                  <a:cubicBezTo>
                    <a:pt x="3891" y="17760"/>
                    <a:pt x="4904" y="17280"/>
                    <a:pt x="5242" y="17760"/>
                  </a:cubicBezTo>
                  <a:cubicBezTo>
                    <a:pt x="5242" y="18240"/>
                    <a:pt x="6254" y="18240"/>
                    <a:pt x="6254" y="18240"/>
                  </a:cubicBezTo>
                  <a:cubicBezTo>
                    <a:pt x="6591" y="17280"/>
                    <a:pt x="6254" y="16320"/>
                    <a:pt x="6591" y="15840"/>
                  </a:cubicBezTo>
                  <a:cubicBezTo>
                    <a:pt x="6591" y="15360"/>
                    <a:pt x="7266" y="13920"/>
                    <a:pt x="7941" y="14400"/>
                  </a:cubicBezTo>
                  <a:cubicBezTo>
                    <a:pt x="8616" y="14400"/>
                    <a:pt x="8954" y="15360"/>
                    <a:pt x="9629" y="15840"/>
                  </a:cubicBezTo>
                  <a:cubicBezTo>
                    <a:pt x="10304" y="16320"/>
                    <a:pt x="10979" y="16320"/>
                    <a:pt x="11654" y="16320"/>
                  </a:cubicBezTo>
                  <a:cubicBezTo>
                    <a:pt x="11992" y="16320"/>
                    <a:pt x="12666" y="16800"/>
                    <a:pt x="12666" y="16320"/>
                  </a:cubicBezTo>
                  <a:cubicBezTo>
                    <a:pt x="13004" y="15840"/>
                    <a:pt x="13004" y="13920"/>
                    <a:pt x="13341" y="14400"/>
                  </a:cubicBezTo>
                  <a:cubicBezTo>
                    <a:pt x="14017" y="14880"/>
                    <a:pt x="14017" y="14880"/>
                    <a:pt x="14692" y="14880"/>
                  </a:cubicBezTo>
                  <a:cubicBezTo>
                    <a:pt x="15366" y="14400"/>
                    <a:pt x="15704" y="14880"/>
                    <a:pt x="16379" y="14880"/>
                  </a:cubicBezTo>
                  <a:cubicBezTo>
                    <a:pt x="17054" y="14880"/>
                    <a:pt x="17391" y="13440"/>
                    <a:pt x="18066" y="13920"/>
                  </a:cubicBezTo>
                  <a:cubicBezTo>
                    <a:pt x="18404" y="13920"/>
                    <a:pt x="19079" y="14880"/>
                    <a:pt x="19754" y="14400"/>
                  </a:cubicBezTo>
                  <a:cubicBezTo>
                    <a:pt x="21104" y="13440"/>
                    <a:pt x="19417" y="12480"/>
                    <a:pt x="19079" y="11520"/>
                  </a:cubicBezTo>
                  <a:cubicBezTo>
                    <a:pt x="18741" y="10560"/>
                    <a:pt x="18741" y="10080"/>
                    <a:pt x="18066" y="9600"/>
                  </a:cubicBezTo>
                  <a:cubicBezTo>
                    <a:pt x="17391" y="9120"/>
                    <a:pt x="17054" y="8640"/>
                    <a:pt x="16717" y="7680"/>
                  </a:cubicBezTo>
                  <a:cubicBezTo>
                    <a:pt x="16717" y="6720"/>
                    <a:pt x="16041" y="6720"/>
                    <a:pt x="15366" y="6240"/>
                  </a:cubicBezTo>
                  <a:cubicBezTo>
                    <a:pt x="15366" y="6240"/>
                    <a:pt x="15366" y="5760"/>
                    <a:pt x="15029" y="5760"/>
                  </a:cubicBezTo>
                  <a:cubicBezTo>
                    <a:pt x="15029" y="5760"/>
                    <a:pt x="14354" y="5760"/>
                    <a:pt x="14354" y="5760"/>
                  </a:cubicBezTo>
                  <a:cubicBezTo>
                    <a:pt x="14017" y="5280"/>
                    <a:pt x="14354" y="3360"/>
                    <a:pt x="14354" y="2880"/>
                  </a:cubicBezTo>
                  <a:cubicBezTo>
                    <a:pt x="14354" y="1920"/>
                    <a:pt x="13679" y="1440"/>
                    <a:pt x="13341" y="480"/>
                  </a:cubicBezTo>
                  <a:cubicBezTo>
                    <a:pt x="13341" y="480"/>
                    <a:pt x="13341" y="0"/>
                    <a:pt x="13341" y="0"/>
                  </a:cubicBezTo>
                  <a:cubicBezTo>
                    <a:pt x="13004" y="0"/>
                    <a:pt x="12666" y="0"/>
                    <a:pt x="12329" y="0"/>
                  </a:cubicBezTo>
                  <a:cubicBezTo>
                    <a:pt x="11654" y="480"/>
                    <a:pt x="11654" y="480"/>
                    <a:pt x="11316" y="1440"/>
                  </a:cubicBezTo>
                  <a:cubicBezTo>
                    <a:pt x="11316" y="2880"/>
                    <a:pt x="8954" y="4800"/>
                    <a:pt x="8279" y="4800"/>
                  </a:cubicBezTo>
                  <a:cubicBezTo>
                    <a:pt x="7941" y="4800"/>
                    <a:pt x="6591" y="4800"/>
                    <a:pt x="6929" y="5280"/>
                  </a:cubicBezTo>
                  <a:cubicBezTo>
                    <a:pt x="7266" y="6240"/>
                    <a:pt x="6254" y="7200"/>
                    <a:pt x="5917" y="7200"/>
                  </a:cubicBezTo>
                  <a:cubicBezTo>
                    <a:pt x="5242" y="7680"/>
                    <a:pt x="4567" y="8160"/>
                    <a:pt x="3891" y="8160"/>
                  </a:cubicBezTo>
                  <a:cubicBezTo>
                    <a:pt x="3216" y="8640"/>
                    <a:pt x="3216" y="7680"/>
                    <a:pt x="2541" y="8160"/>
                  </a:cubicBezTo>
                  <a:cubicBezTo>
                    <a:pt x="1866" y="8640"/>
                    <a:pt x="1529" y="8160"/>
                    <a:pt x="1529" y="8640"/>
                  </a:cubicBezTo>
                  <a:cubicBezTo>
                    <a:pt x="1191" y="9600"/>
                    <a:pt x="854" y="10560"/>
                    <a:pt x="516" y="11040"/>
                  </a:cubicBezTo>
                  <a:cubicBezTo>
                    <a:pt x="-496" y="12960"/>
                    <a:pt x="179" y="14400"/>
                    <a:pt x="854" y="16320"/>
                  </a:cubicBezTo>
                  <a:cubicBezTo>
                    <a:pt x="1191" y="17280"/>
                    <a:pt x="1191" y="17760"/>
                    <a:pt x="1529" y="18720"/>
                  </a:cubicBezTo>
                  <a:cubicBezTo>
                    <a:pt x="2204" y="19680"/>
                    <a:pt x="2541" y="20160"/>
                    <a:pt x="2541" y="21600"/>
                  </a:cubicBezTo>
                  <a:cubicBezTo>
                    <a:pt x="2541" y="21120"/>
                    <a:pt x="2879" y="17760"/>
                    <a:pt x="3554" y="1776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869" name="Shape 869"/>
            <p:cNvSpPr/>
            <p:nvPr/>
          </p:nvSpPr>
          <p:spPr>
            <a:xfrm>
              <a:off x="6707588" y="3806801"/>
              <a:ext cx="923271" cy="695559"/>
            </a:xfrm>
            <a:custGeom>
              <a:avLst/>
              <a:gdLst/>
              <a:ahLst/>
              <a:cxnLst>
                <a:cxn ang="0">
                  <a:pos x="wd2" y="hd2"/>
                </a:cxn>
                <a:cxn ang="5400000">
                  <a:pos x="wd2" y="hd2"/>
                </a:cxn>
                <a:cxn ang="10800000">
                  <a:pos x="wd2" y="hd2"/>
                </a:cxn>
                <a:cxn ang="16200000">
                  <a:pos x="wd2" y="hd2"/>
                </a:cxn>
              </a:cxnLst>
              <a:rect l="0" t="0" r="r" b="b"/>
              <a:pathLst>
                <a:path w="21318" h="21600" extrusionOk="0">
                  <a:moveTo>
                    <a:pt x="14487" y="21337"/>
                  </a:moveTo>
                  <a:cubicBezTo>
                    <a:pt x="14672" y="21073"/>
                    <a:pt x="14856" y="21600"/>
                    <a:pt x="15041" y="21600"/>
                  </a:cubicBezTo>
                  <a:cubicBezTo>
                    <a:pt x="15410" y="21337"/>
                    <a:pt x="15780" y="21073"/>
                    <a:pt x="16149" y="20810"/>
                  </a:cubicBezTo>
                  <a:cubicBezTo>
                    <a:pt x="16333" y="20810"/>
                    <a:pt x="16887" y="20546"/>
                    <a:pt x="16887" y="20020"/>
                  </a:cubicBezTo>
                  <a:cubicBezTo>
                    <a:pt x="16887" y="19493"/>
                    <a:pt x="17072" y="19756"/>
                    <a:pt x="17441" y="19493"/>
                  </a:cubicBezTo>
                  <a:cubicBezTo>
                    <a:pt x="17995" y="19493"/>
                    <a:pt x="18733" y="18702"/>
                    <a:pt x="19103" y="17912"/>
                  </a:cubicBezTo>
                  <a:cubicBezTo>
                    <a:pt x="19287" y="17649"/>
                    <a:pt x="19287" y="17385"/>
                    <a:pt x="19472" y="17122"/>
                  </a:cubicBezTo>
                  <a:cubicBezTo>
                    <a:pt x="19656" y="16859"/>
                    <a:pt x="20026" y="16859"/>
                    <a:pt x="20395" y="16859"/>
                  </a:cubicBezTo>
                  <a:cubicBezTo>
                    <a:pt x="20395" y="16332"/>
                    <a:pt x="20026" y="16068"/>
                    <a:pt x="19841" y="15541"/>
                  </a:cubicBezTo>
                  <a:cubicBezTo>
                    <a:pt x="19841" y="15278"/>
                    <a:pt x="20026" y="14488"/>
                    <a:pt x="19472" y="14488"/>
                  </a:cubicBezTo>
                  <a:cubicBezTo>
                    <a:pt x="19287" y="14488"/>
                    <a:pt x="19841" y="13961"/>
                    <a:pt x="19656" y="13698"/>
                  </a:cubicBezTo>
                  <a:cubicBezTo>
                    <a:pt x="19656" y="12907"/>
                    <a:pt x="19841" y="12644"/>
                    <a:pt x="20026" y="12117"/>
                  </a:cubicBezTo>
                  <a:cubicBezTo>
                    <a:pt x="20026" y="11590"/>
                    <a:pt x="20395" y="11590"/>
                    <a:pt x="20395" y="11063"/>
                  </a:cubicBezTo>
                  <a:cubicBezTo>
                    <a:pt x="20395" y="10800"/>
                    <a:pt x="20580" y="10537"/>
                    <a:pt x="20764" y="10537"/>
                  </a:cubicBezTo>
                  <a:cubicBezTo>
                    <a:pt x="21318" y="10537"/>
                    <a:pt x="21318" y="10537"/>
                    <a:pt x="21318" y="10010"/>
                  </a:cubicBezTo>
                  <a:cubicBezTo>
                    <a:pt x="21318" y="8429"/>
                    <a:pt x="21318" y="7112"/>
                    <a:pt x="21318" y="5532"/>
                  </a:cubicBezTo>
                  <a:cubicBezTo>
                    <a:pt x="21318" y="5005"/>
                    <a:pt x="20580" y="4741"/>
                    <a:pt x="20210" y="4478"/>
                  </a:cubicBezTo>
                  <a:cubicBezTo>
                    <a:pt x="18364" y="3161"/>
                    <a:pt x="16518" y="1580"/>
                    <a:pt x="14672" y="263"/>
                  </a:cubicBezTo>
                  <a:cubicBezTo>
                    <a:pt x="14487" y="263"/>
                    <a:pt x="14487" y="0"/>
                    <a:pt x="14303" y="0"/>
                  </a:cubicBezTo>
                  <a:cubicBezTo>
                    <a:pt x="14118" y="263"/>
                    <a:pt x="13749" y="527"/>
                    <a:pt x="13564" y="527"/>
                  </a:cubicBezTo>
                  <a:cubicBezTo>
                    <a:pt x="13380" y="790"/>
                    <a:pt x="13010" y="1317"/>
                    <a:pt x="12826" y="1317"/>
                  </a:cubicBezTo>
                  <a:cubicBezTo>
                    <a:pt x="12641" y="1317"/>
                    <a:pt x="12456" y="790"/>
                    <a:pt x="12087" y="527"/>
                  </a:cubicBezTo>
                  <a:cubicBezTo>
                    <a:pt x="11903" y="263"/>
                    <a:pt x="11718" y="263"/>
                    <a:pt x="11533" y="263"/>
                  </a:cubicBezTo>
                  <a:cubicBezTo>
                    <a:pt x="11164" y="0"/>
                    <a:pt x="10980" y="0"/>
                    <a:pt x="10610" y="263"/>
                  </a:cubicBezTo>
                  <a:cubicBezTo>
                    <a:pt x="9318" y="1317"/>
                    <a:pt x="8026" y="2634"/>
                    <a:pt x="6733" y="3688"/>
                  </a:cubicBezTo>
                  <a:cubicBezTo>
                    <a:pt x="6180" y="4215"/>
                    <a:pt x="5626" y="4741"/>
                    <a:pt x="5072" y="5532"/>
                  </a:cubicBezTo>
                  <a:cubicBezTo>
                    <a:pt x="4887" y="5795"/>
                    <a:pt x="4703" y="5795"/>
                    <a:pt x="4518" y="5795"/>
                  </a:cubicBezTo>
                  <a:cubicBezTo>
                    <a:pt x="3964" y="5795"/>
                    <a:pt x="3780" y="5795"/>
                    <a:pt x="3780" y="6585"/>
                  </a:cubicBezTo>
                  <a:cubicBezTo>
                    <a:pt x="3780" y="7376"/>
                    <a:pt x="3780" y="8166"/>
                    <a:pt x="3780" y="8956"/>
                  </a:cubicBezTo>
                  <a:cubicBezTo>
                    <a:pt x="3780" y="9746"/>
                    <a:pt x="3595" y="10537"/>
                    <a:pt x="3226" y="11063"/>
                  </a:cubicBezTo>
                  <a:cubicBezTo>
                    <a:pt x="3041" y="11327"/>
                    <a:pt x="2487" y="11327"/>
                    <a:pt x="2303" y="11327"/>
                  </a:cubicBezTo>
                  <a:cubicBezTo>
                    <a:pt x="1933" y="11327"/>
                    <a:pt x="1564" y="11327"/>
                    <a:pt x="1195" y="11327"/>
                  </a:cubicBezTo>
                  <a:cubicBezTo>
                    <a:pt x="826" y="11327"/>
                    <a:pt x="456" y="11590"/>
                    <a:pt x="87" y="11590"/>
                  </a:cubicBezTo>
                  <a:cubicBezTo>
                    <a:pt x="-282" y="11590"/>
                    <a:pt x="641" y="13434"/>
                    <a:pt x="641" y="13434"/>
                  </a:cubicBezTo>
                  <a:cubicBezTo>
                    <a:pt x="826" y="14224"/>
                    <a:pt x="1010" y="14751"/>
                    <a:pt x="1564" y="15015"/>
                  </a:cubicBezTo>
                  <a:cubicBezTo>
                    <a:pt x="1564" y="15015"/>
                    <a:pt x="1749" y="14751"/>
                    <a:pt x="1749" y="14751"/>
                  </a:cubicBezTo>
                  <a:cubicBezTo>
                    <a:pt x="1933" y="15015"/>
                    <a:pt x="1933" y="15805"/>
                    <a:pt x="2303" y="15278"/>
                  </a:cubicBezTo>
                  <a:cubicBezTo>
                    <a:pt x="2672" y="14751"/>
                    <a:pt x="3041" y="16068"/>
                    <a:pt x="3226" y="16332"/>
                  </a:cubicBezTo>
                  <a:cubicBezTo>
                    <a:pt x="3226" y="16068"/>
                    <a:pt x="3410" y="15541"/>
                    <a:pt x="3410" y="15278"/>
                  </a:cubicBezTo>
                  <a:cubicBezTo>
                    <a:pt x="3410" y="15015"/>
                    <a:pt x="3595" y="14751"/>
                    <a:pt x="3595" y="14488"/>
                  </a:cubicBezTo>
                  <a:cubicBezTo>
                    <a:pt x="3780" y="13698"/>
                    <a:pt x="3780" y="13698"/>
                    <a:pt x="4333" y="13434"/>
                  </a:cubicBezTo>
                  <a:cubicBezTo>
                    <a:pt x="4518" y="13171"/>
                    <a:pt x="4703" y="13171"/>
                    <a:pt x="4887" y="13171"/>
                  </a:cubicBezTo>
                  <a:cubicBezTo>
                    <a:pt x="5072" y="12907"/>
                    <a:pt x="5256" y="13434"/>
                    <a:pt x="5441" y="13434"/>
                  </a:cubicBezTo>
                  <a:cubicBezTo>
                    <a:pt x="5810" y="13434"/>
                    <a:pt x="5995" y="13698"/>
                    <a:pt x="6180" y="13961"/>
                  </a:cubicBezTo>
                  <a:cubicBezTo>
                    <a:pt x="6364" y="14224"/>
                    <a:pt x="6549" y="14224"/>
                    <a:pt x="6918" y="14224"/>
                  </a:cubicBezTo>
                  <a:cubicBezTo>
                    <a:pt x="7472" y="13698"/>
                    <a:pt x="7656" y="14488"/>
                    <a:pt x="8210" y="14488"/>
                  </a:cubicBezTo>
                  <a:cubicBezTo>
                    <a:pt x="8764" y="14488"/>
                    <a:pt x="9318" y="13961"/>
                    <a:pt x="9872" y="13961"/>
                  </a:cubicBezTo>
                  <a:cubicBezTo>
                    <a:pt x="10241" y="13961"/>
                    <a:pt x="10980" y="14224"/>
                    <a:pt x="11533" y="13961"/>
                  </a:cubicBezTo>
                  <a:cubicBezTo>
                    <a:pt x="11718" y="13961"/>
                    <a:pt x="11903" y="13698"/>
                    <a:pt x="12087" y="13434"/>
                  </a:cubicBezTo>
                  <a:cubicBezTo>
                    <a:pt x="12456" y="13171"/>
                    <a:pt x="12272" y="12907"/>
                    <a:pt x="12272" y="12380"/>
                  </a:cubicBezTo>
                  <a:cubicBezTo>
                    <a:pt x="12272" y="11063"/>
                    <a:pt x="13195" y="10273"/>
                    <a:pt x="13933" y="9220"/>
                  </a:cubicBezTo>
                  <a:cubicBezTo>
                    <a:pt x="14118" y="8956"/>
                    <a:pt x="13933" y="8429"/>
                    <a:pt x="13933" y="8166"/>
                  </a:cubicBezTo>
                  <a:cubicBezTo>
                    <a:pt x="13933" y="7376"/>
                    <a:pt x="13933" y="6849"/>
                    <a:pt x="13933" y="6059"/>
                  </a:cubicBezTo>
                  <a:cubicBezTo>
                    <a:pt x="14118" y="5532"/>
                    <a:pt x="14303" y="4741"/>
                    <a:pt x="14303" y="4215"/>
                  </a:cubicBezTo>
                  <a:cubicBezTo>
                    <a:pt x="14118" y="3688"/>
                    <a:pt x="13933" y="3161"/>
                    <a:pt x="13749" y="2898"/>
                  </a:cubicBezTo>
                  <a:cubicBezTo>
                    <a:pt x="13380" y="2107"/>
                    <a:pt x="13564" y="1317"/>
                    <a:pt x="13564" y="527"/>
                  </a:cubicBezTo>
                  <a:cubicBezTo>
                    <a:pt x="13564" y="1317"/>
                    <a:pt x="13564" y="1844"/>
                    <a:pt x="13564" y="2371"/>
                  </a:cubicBezTo>
                  <a:cubicBezTo>
                    <a:pt x="13564" y="2898"/>
                    <a:pt x="14118" y="3688"/>
                    <a:pt x="14118" y="4215"/>
                  </a:cubicBezTo>
                  <a:cubicBezTo>
                    <a:pt x="14303" y="5005"/>
                    <a:pt x="13933" y="6059"/>
                    <a:pt x="13933" y="6849"/>
                  </a:cubicBezTo>
                  <a:cubicBezTo>
                    <a:pt x="13933" y="7376"/>
                    <a:pt x="14118" y="8429"/>
                    <a:pt x="13933" y="9220"/>
                  </a:cubicBezTo>
                  <a:cubicBezTo>
                    <a:pt x="13749" y="9746"/>
                    <a:pt x="13010" y="10273"/>
                    <a:pt x="12826" y="10800"/>
                  </a:cubicBezTo>
                  <a:cubicBezTo>
                    <a:pt x="12456" y="11063"/>
                    <a:pt x="12272" y="11590"/>
                    <a:pt x="12272" y="12117"/>
                  </a:cubicBezTo>
                  <a:cubicBezTo>
                    <a:pt x="12087" y="12907"/>
                    <a:pt x="12456" y="13171"/>
                    <a:pt x="12641" y="13961"/>
                  </a:cubicBezTo>
                  <a:cubicBezTo>
                    <a:pt x="12641" y="14224"/>
                    <a:pt x="12826" y="14224"/>
                    <a:pt x="13010" y="14488"/>
                  </a:cubicBezTo>
                  <a:cubicBezTo>
                    <a:pt x="13380" y="14751"/>
                    <a:pt x="13564" y="15015"/>
                    <a:pt x="13564" y="15541"/>
                  </a:cubicBezTo>
                  <a:cubicBezTo>
                    <a:pt x="13564" y="16068"/>
                    <a:pt x="13564" y="16595"/>
                    <a:pt x="13564" y="17122"/>
                  </a:cubicBezTo>
                  <a:cubicBezTo>
                    <a:pt x="13564" y="17385"/>
                    <a:pt x="13749" y="17912"/>
                    <a:pt x="13933" y="18439"/>
                  </a:cubicBezTo>
                  <a:cubicBezTo>
                    <a:pt x="13380" y="18439"/>
                    <a:pt x="12087" y="18439"/>
                    <a:pt x="13010" y="19493"/>
                  </a:cubicBezTo>
                  <a:cubicBezTo>
                    <a:pt x="13380" y="19756"/>
                    <a:pt x="13564" y="20020"/>
                    <a:pt x="13749" y="20546"/>
                  </a:cubicBezTo>
                  <a:cubicBezTo>
                    <a:pt x="13749" y="20810"/>
                    <a:pt x="13933" y="21073"/>
                    <a:pt x="13933" y="21337"/>
                  </a:cubicBezTo>
                  <a:cubicBezTo>
                    <a:pt x="13933" y="21600"/>
                    <a:pt x="14487" y="21337"/>
                    <a:pt x="14487" y="21337"/>
                  </a:cubicBezTo>
                  <a:cubicBezTo>
                    <a:pt x="14856" y="21073"/>
                    <a:pt x="14487" y="21337"/>
                    <a:pt x="14487" y="21337"/>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870" name="Shape 870"/>
            <p:cNvSpPr/>
            <p:nvPr/>
          </p:nvSpPr>
          <p:spPr>
            <a:xfrm>
              <a:off x="7546607" y="3824118"/>
              <a:ext cx="651537" cy="849653"/>
            </a:xfrm>
            <a:custGeom>
              <a:avLst/>
              <a:gdLst/>
              <a:ahLst/>
              <a:cxnLst>
                <a:cxn ang="0">
                  <a:pos x="wd2" y="hd2"/>
                </a:cxn>
                <a:cxn ang="5400000">
                  <a:pos x="wd2" y="hd2"/>
                </a:cxn>
                <a:cxn ang="10800000">
                  <a:pos x="wd2" y="hd2"/>
                </a:cxn>
                <a:cxn ang="16200000">
                  <a:pos x="wd2" y="hd2"/>
                </a:cxn>
              </a:cxnLst>
              <a:rect l="0" t="0" r="r" b="b"/>
              <a:pathLst>
                <a:path w="21411" h="21411" extrusionOk="0">
                  <a:moveTo>
                    <a:pt x="1391" y="8341"/>
                  </a:moveTo>
                  <a:cubicBezTo>
                    <a:pt x="1391" y="8341"/>
                    <a:pt x="1391" y="8554"/>
                    <a:pt x="1391" y="8768"/>
                  </a:cubicBezTo>
                  <a:cubicBezTo>
                    <a:pt x="1128" y="8982"/>
                    <a:pt x="865" y="8982"/>
                    <a:pt x="865" y="9196"/>
                  </a:cubicBezTo>
                  <a:cubicBezTo>
                    <a:pt x="865" y="9624"/>
                    <a:pt x="338" y="10051"/>
                    <a:pt x="338" y="10479"/>
                  </a:cubicBezTo>
                  <a:cubicBezTo>
                    <a:pt x="338" y="10693"/>
                    <a:pt x="601" y="10907"/>
                    <a:pt x="338" y="10907"/>
                  </a:cubicBezTo>
                  <a:cubicBezTo>
                    <a:pt x="338" y="11121"/>
                    <a:pt x="-189" y="11335"/>
                    <a:pt x="74" y="11335"/>
                  </a:cubicBezTo>
                  <a:cubicBezTo>
                    <a:pt x="865" y="11335"/>
                    <a:pt x="601" y="12190"/>
                    <a:pt x="865" y="12404"/>
                  </a:cubicBezTo>
                  <a:cubicBezTo>
                    <a:pt x="865" y="12618"/>
                    <a:pt x="1128" y="12618"/>
                    <a:pt x="1391" y="12832"/>
                  </a:cubicBezTo>
                  <a:cubicBezTo>
                    <a:pt x="1391" y="13046"/>
                    <a:pt x="1391" y="13259"/>
                    <a:pt x="1391" y="13473"/>
                  </a:cubicBezTo>
                  <a:cubicBezTo>
                    <a:pt x="1655" y="13901"/>
                    <a:pt x="2182" y="14115"/>
                    <a:pt x="2182" y="14543"/>
                  </a:cubicBezTo>
                  <a:cubicBezTo>
                    <a:pt x="2182" y="14756"/>
                    <a:pt x="1918" y="15826"/>
                    <a:pt x="2182" y="15826"/>
                  </a:cubicBezTo>
                  <a:cubicBezTo>
                    <a:pt x="2972" y="15826"/>
                    <a:pt x="3235" y="16040"/>
                    <a:pt x="3762" y="16253"/>
                  </a:cubicBezTo>
                  <a:cubicBezTo>
                    <a:pt x="4289" y="16467"/>
                    <a:pt x="4026" y="17109"/>
                    <a:pt x="4552" y="17323"/>
                  </a:cubicBezTo>
                  <a:cubicBezTo>
                    <a:pt x="4816" y="17537"/>
                    <a:pt x="5606" y="17537"/>
                    <a:pt x="5606" y="17964"/>
                  </a:cubicBezTo>
                  <a:cubicBezTo>
                    <a:pt x="5606" y="18392"/>
                    <a:pt x="6396" y="18606"/>
                    <a:pt x="6660" y="18820"/>
                  </a:cubicBezTo>
                  <a:cubicBezTo>
                    <a:pt x="6660" y="19034"/>
                    <a:pt x="6660" y="19248"/>
                    <a:pt x="6660" y="19461"/>
                  </a:cubicBezTo>
                  <a:cubicBezTo>
                    <a:pt x="6923" y="19461"/>
                    <a:pt x="7187" y="19675"/>
                    <a:pt x="7187" y="19675"/>
                  </a:cubicBezTo>
                  <a:cubicBezTo>
                    <a:pt x="7450" y="19889"/>
                    <a:pt x="7713" y="20317"/>
                    <a:pt x="8240" y="20531"/>
                  </a:cubicBezTo>
                  <a:cubicBezTo>
                    <a:pt x="8504" y="20745"/>
                    <a:pt x="8504" y="19889"/>
                    <a:pt x="9031" y="20317"/>
                  </a:cubicBezTo>
                  <a:cubicBezTo>
                    <a:pt x="9557" y="20531"/>
                    <a:pt x="9557" y="20103"/>
                    <a:pt x="10084" y="20103"/>
                  </a:cubicBezTo>
                  <a:cubicBezTo>
                    <a:pt x="10611" y="20317"/>
                    <a:pt x="10874" y="20958"/>
                    <a:pt x="11401" y="21386"/>
                  </a:cubicBezTo>
                  <a:cubicBezTo>
                    <a:pt x="11928" y="20317"/>
                    <a:pt x="12718" y="21600"/>
                    <a:pt x="13245" y="21386"/>
                  </a:cubicBezTo>
                  <a:cubicBezTo>
                    <a:pt x="13509" y="21172"/>
                    <a:pt x="13772" y="20958"/>
                    <a:pt x="14299" y="20958"/>
                  </a:cubicBezTo>
                  <a:cubicBezTo>
                    <a:pt x="14562" y="20958"/>
                    <a:pt x="15089" y="20958"/>
                    <a:pt x="15352" y="20745"/>
                  </a:cubicBezTo>
                  <a:cubicBezTo>
                    <a:pt x="15879" y="19889"/>
                    <a:pt x="16933" y="19461"/>
                    <a:pt x="17987" y="20103"/>
                  </a:cubicBezTo>
                  <a:cubicBezTo>
                    <a:pt x="17987" y="19889"/>
                    <a:pt x="17987" y="19675"/>
                    <a:pt x="17987" y="19461"/>
                  </a:cubicBezTo>
                  <a:cubicBezTo>
                    <a:pt x="17987" y="19248"/>
                    <a:pt x="17196" y="19248"/>
                    <a:pt x="17196" y="19248"/>
                  </a:cubicBezTo>
                  <a:cubicBezTo>
                    <a:pt x="16670" y="18820"/>
                    <a:pt x="16406" y="18178"/>
                    <a:pt x="15879" y="17750"/>
                  </a:cubicBezTo>
                  <a:cubicBezTo>
                    <a:pt x="15616" y="17537"/>
                    <a:pt x="15616" y="17323"/>
                    <a:pt x="15352" y="17109"/>
                  </a:cubicBezTo>
                  <a:cubicBezTo>
                    <a:pt x="15089" y="16895"/>
                    <a:pt x="14826" y="16895"/>
                    <a:pt x="14562" y="16681"/>
                  </a:cubicBezTo>
                  <a:cubicBezTo>
                    <a:pt x="13772" y="16040"/>
                    <a:pt x="15352" y="16040"/>
                    <a:pt x="15352" y="16040"/>
                  </a:cubicBezTo>
                  <a:cubicBezTo>
                    <a:pt x="15879" y="15826"/>
                    <a:pt x="15616" y="14756"/>
                    <a:pt x="15879" y="14329"/>
                  </a:cubicBezTo>
                  <a:cubicBezTo>
                    <a:pt x="15879" y="14115"/>
                    <a:pt x="15879" y="13687"/>
                    <a:pt x="16143" y="13687"/>
                  </a:cubicBezTo>
                  <a:cubicBezTo>
                    <a:pt x="16406" y="13473"/>
                    <a:pt x="16933" y="13473"/>
                    <a:pt x="16933" y="13259"/>
                  </a:cubicBezTo>
                  <a:cubicBezTo>
                    <a:pt x="16933" y="13046"/>
                    <a:pt x="16933" y="12832"/>
                    <a:pt x="16933" y="12404"/>
                  </a:cubicBezTo>
                  <a:cubicBezTo>
                    <a:pt x="16933" y="12190"/>
                    <a:pt x="17196" y="11976"/>
                    <a:pt x="17460" y="11762"/>
                  </a:cubicBezTo>
                  <a:cubicBezTo>
                    <a:pt x="17723" y="11335"/>
                    <a:pt x="18250" y="11549"/>
                    <a:pt x="18513" y="11121"/>
                  </a:cubicBezTo>
                  <a:cubicBezTo>
                    <a:pt x="18513" y="10693"/>
                    <a:pt x="18777" y="10265"/>
                    <a:pt x="18777" y="9624"/>
                  </a:cubicBezTo>
                  <a:cubicBezTo>
                    <a:pt x="18777" y="9410"/>
                    <a:pt x="18777" y="9196"/>
                    <a:pt x="18777" y="8982"/>
                  </a:cubicBezTo>
                  <a:cubicBezTo>
                    <a:pt x="18777" y="8554"/>
                    <a:pt x="19304" y="8127"/>
                    <a:pt x="19304" y="7913"/>
                  </a:cubicBezTo>
                  <a:cubicBezTo>
                    <a:pt x="19304" y="7057"/>
                    <a:pt x="19567" y="6416"/>
                    <a:pt x="20621" y="6202"/>
                  </a:cubicBezTo>
                  <a:cubicBezTo>
                    <a:pt x="20884" y="6202"/>
                    <a:pt x="21148" y="6202"/>
                    <a:pt x="21411" y="5774"/>
                  </a:cubicBezTo>
                  <a:cubicBezTo>
                    <a:pt x="21411" y="5560"/>
                    <a:pt x="20884" y="5133"/>
                    <a:pt x="20621" y="4919"/>
                  </a:cubicBezTo>
                  <a:cubicBezTo>
                    <a:pt x="20094" y="4491"/>
                    <a:pt x="19831" y="4063"/>
                    <a:pt x="19831" y="3636"/>
                  </a:cubicBezTo>
                  <a:cubicBezTo>
                    <a:pt x="19831" y="3422"/>
                    <a:pt x="19567" y="2352"/>
                    <a:pt x="19831" y="2352"/>
                  </a:cubicBezTo>
                  <a:cubicBezTo>
                    <a:pt x="20094" y="2139"/>
                    <a:pt x="19831" y="2139"/>
                    <a:pt x="19567" y="1925"/>
                  </a:cubicBezTo>
                  <a:cubicBezTo>
                    <a:pt x="19304" y="1711"/>
                    <a:pt x="19304" y="1497"/>
                    <a:pt x="19304" y="1069"/>
                  </a:cubicBezTo>
                  <a:cubicBezTo>
                    <a:pt x="18777" y="642"/>
                    <a:pt x="17987" y="428"/>
                    <a:pt x="17723" y="0"/>
                  </a:cubicBezTo>
                  <a:cubicBezTo>
                    <a:pt x="17460" y="0"/>
                    <a:pt x="16933" y="214"/>
                    <a:pt x="16670" y="428"/>
                  </a:cubicBezTo>
                  <a:cubicBezTo>
                    <a:pt x="16406" y="1069"/>
                    <a:pt x="15879" y="642"/>
                    <a:pt x="15616" y="1069"/>
                  </a:cubicBezTo>
                  <a:cubicBezTo>
                    <a:pt x="15352" y="1925"/>
                    <a:pt x="15089" y="1069"/>
                    <a:pt x="14562" y="1069"/>
                  </a:cubicBezTo>
                  <a:cubicBezTo>
                    <a:pt x="13509" y="1069"/>
                    <a:pt x="12718" y="1069"/>
                    <a:pt x="11928" y="1069"/>
                  </a:cubicBezTo>
                  <a:cubicBezTo>
                    <a:pt x="9557" y="1069"/>
                    <a:pt x="6923" y="1069"/>
                    <a:pt x="4289" y="1069"/>
                  </a:cubicBezTo>
                  <a:cubicBezTo>
                    <a:pt x="3762" y="1069"/>
                    <a:pt x="4026" y="2566"/>
                    <a:pt x="4026" y="2994"/>
                  </a:cubicBezTo>
                  <a:cubicBezTo>
                    <a:pt x="4026" y="3422"/>
                    <a:pt x="3762" y="3422"/>
                    <a:pt x="3235" y="3422"/>
                  </a:cubicBezTo>
                  <a:cubicBezTo>
                    <a:pt x="2445" y="3422"/>
                    <a:pt x="2709" y="3422"/>
                    <a:pt x="2709" y="3850"/>
                  </a:cubicBezTo>
                  <a:cubicBezTo>
                    <a:pt x="2709" y="4919"/>
                    <a:pt x="2709" y="5774"/>
                    <a:pt x="2709" y="6844"/>
                  </a:cubicBezTo>
                  <a:cubicBezTo>
                    <a:pt x="2709" y="7271"/>
                    <a:pt x="2709" y="7699"/>
                    <a:pt x="2709" y="7913"/>
                  </a:cubicBezTo>
                  <a:cubicBezTo>
                    <a:pt x="2709" y="8341"/>
                    <a:pt x="1655" y="8127"/>
                    <a:pt x="1391" y="8341"/>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871" name="Shape 871"/>
            <p:cNvSpPr/>
            <p:nvPr/>
          </p:nvSpPr>
          <p:spPr>
            <a:xfrm>
              <a:off x="8116326" y="4043464"/>
              <a:ext cx="256373" cy="245324"/>
            </a:xfrm>
            <a:custGeom>
              <a:avLst/>
              <a:gdLst/>
              <a:ahLst/>
              <a:cxnLst>
                <a:cxn ang="0">
                  <a:pos x="wd2" y="hd2"/>
                </a:cxn>
                <a:cxn ang="5400000">
                  <a:pos x="wd2" y="hd2"/>
                </a:cxn>
                <a:cxn ang="10800000">
                  <a:pos x="wd2" y="hd2"/>
                </a:cxn>
                <a:cxn ang="16200000">
                  <a:pos x="wd2" y="hd2"/>
                </a:cxn>
              </a:cxnLst>
              <a:rect l="0" t="0" r="r" b="b"/>
              <a:pathLst>
                <a:path w="21600" h="21600" extrusionOk="0">
                  <a:moveTo>
                    <a:pt x="2025" y="14152"/>
                  </a:moveTo>
                  <a:cubicBezTo>
                    <a:pt x="2700" y="14152"/>
                    <a:pt x="4050" y="15641"/>
                    <a:pt x="4725" y="14897"/>
                  </a:cubicBezTo>
                  <a:cubicBezTo>
                    <a:pt x="4725" y="14152"/>
                    <a:pt x="4050" y="12662"/>
                    <a:pt x="4725" y="12662"/>
                  </a:cubicBezTo>
                  <a:cubicBezTo>
                    <a:pt x="6075" y="12662"/>
                    <a:pt x="6075" y="14152"/>
                    <a:pt x="6750" y="14152"/>
                  </a:cubicBezTo>
                  <a:cubicBezTo>
                    <a:pt x="7425" y="14152"/>
                    <a:pt x="8100" y="13407"/>
                    <a:pt x="8100" y="13407"/>
                  </a:cubicBezTo>
                  <a:cubicBezTo>
                    <a:pt x="8775" y="12662"/>
                    <a:pt x="9450" y="13407"/>
                    <a:pt x="9450" y="13407"/>
                  </a:cubicBezTo>
                  <a:cubicBezTo>
                    <a:pt x="14850" y="13407"/>
                    <a:pt x="16875" y="17876"/>
                    <a:pt x="19575" y="21600"/>
                  </a:cubicBezTo>
                  <a:cubicBezTo>
                    <a:pt x="20250" y="21600"/>
                    <a:pt x="20925" y="20855"/>
                    <a:pt x="21600" y="20110"/>
                  </a:cubicBezTo>
                  <a:cubicBezTo>
                    <a:pt x="19575" y="18621"/>
                    <a:pt x="17550" y="16386"/>
                    <a:pt x="16200" y="14152"/>
                  </a:cubicBezTo>
                  <a:cubicBezTo>
                    <a:pt x="15525" y="12662"/>
                    <a:pt x="14175" y="12662"/>
                    <a:pt x="12825" y="11917"/>
                  </a:cubicBezTo>
                  <a:cubicBezTo>
                    <a:pt x="12150" y="11917"/>
                    <a:pt x="12150" y="10428"/>
                    <a:pt x="11475" y="10428"/>
                  </a:cubicBezTo>
                  <a:cubicBezTo>
                    <a:pt x="10800" y="10428"/>
                    <a:pt x="11475" y="11172"/>
                    <a:pt x="11475" y="11917"/>
                  </a:cubicBezTo>
                  <a:cubicBezTo>
                    <a:pt x="11475" y="11917"/>
                    <a:pt x="10800" y="10428"/>
                    <a:pt x="10800" y="10428"/>
                  </a:cubicBezTo>
                  <a:cubicBezTo>
                    <a:pt x="10125" y="8938"/>
                    <a:pt x="9450" y="8193"/>
                    <a:pt x="9450" y="6703"/>
                  </a:cubicBezTo>
                  <a:cubicBezTo>
                    <a:pt x="8775" y="4469"/>
                    <a:pt x="8775" y="2234"/>
                    <a:pt x="6750" y="0"/>
                  </a:cubicBezTo>
                  <a:cubicBezTo>
                    <a:pt x="6075" y="2979"/>
                    <a:pt x="2700" y="2979"/>
                    <a:pt x="1350" y="5214"/>
                  </a:cubicBezTo>
                  <a:cubicBezTo>
                    <a:pt x="675" y="6703"/>
                    <a:pt x="1350" y="8193"/>
                    <a:pt x="675" y="9683"/>
                  </a:cubicBezTo>
                  <a:cubicBezTo>
                    <a:pt x="0" y="11172"/>
                    <a:pt x="0" y="12662"/>
                    <a:pt x="0" y="14897"/>
                  </a:cubicBezTo>
                  <a:cubicBezTo>
                    <a:pt x="675" y="14152"/>
                    <a:pt x="1350" y="14152"/>
                    <a:pt x="2025" y="14152"/>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872" name="Shape 872"/>
            <p:cNvSpPr/>
            <p:nvPr/>
          </p:nvSpPr>
          <p:spPr>
            <a:xfrm>
              <a:off x="7985433" y="4188523"/>
              <a:ext cx="589086" cy="486650"/>
            </a:xfrm>
            <a:custGeom>
              <a:avLst/>
              <a:gdLst/>
              <a:ahLst/>
              <a:cxnLst>
                <a:cxn ang="0">
                  <a:pos x="wd2" y="hd2"/>
                </a:cxn>
                <a:cxn ang="5400000">
                  <a:pos x="wd2" y="hd2"/>
                </a:cxn>
                <a:cxn ang="10800000">
                  <a:pos x="wd2" y="hd2"/>
                </a:cxn>
                <a:cxn ang="16200000">
                  <a:pos x="wd2" y="hd2"/>
                </a:cxn>
              </a:cxnLst>
              <a:rect l="0" t="0" r="r" b="b"/>
              <a:pathLst>
                <a:path w="21500" h="20234" extrusionOk="0">
                  <a:moveTo>
                    <a:pt x="20332" y="12344"/>
                  </a:moveTo>
                  <a:cubicBezTo>
                    <a:pt x="18873" y="11636"/>
                    <a:pt x="17705" y="11281"/>
                    <a:pt x="16538" y="10573"/>
                  </a:cubicBezTo>
                  <a:cubicBezTo>
                    <a:pt x="15662" y="10219"/>
                    <a:pt x="15370" y="9865"/>
                    <a:pt x="14786" y="9157"/>
                  </a:cubicBezTo>
                  <a:cubicBezTo>
                    <a:pt x="14495" y="8803"/>
                    <a:pt x="14203" y="8095"/>
                    <a:pt x="13911" y="7386"/>
                  </a:cubicBezTo>
                  <a:cubicBezTo>
                    <a:pt x="13911" y="7032"/>
                    <a:pt x="14786" y="6324"/>
                    <a:pt x="14786" y="5970"/>
                  </a:cubicBezTo>
                  <a:cubicBezTo>
                    <a:pt x="14203" y="6324"/>
                    <a:pt x="13619" y="6678"/>
                    <a:pt x="13035" y="7032"/>
                  </a:cubicBezTo>
                  <a:cubicBezTo>
                    <a:pt x="12451" y="7032"/>
                    <a:pt x="12451" y="5616"/>
                    <a:pt x="12743" y="5262"/>
                  </a:cubicBezTo>
                  <a:cubicBezTo>
                    <a:pt x="13619" y="4199"/>
                    <a:pt x="13327" y="4199"/>
                    <a:pt x="12743" y="3137"/>
                  </a:cubicBezTo>
                  <a:cubicBezTo>
                    <a:pt x="12159" y="2429"/>
                    <a:pt x="11576" y="1013"/>
                    <a:pt x="10700" y="658"/>
                  </a:cubicBezTo>
                  <a:cubicBezTo>
                    <a:pt x="10116" y="658"/>
                    <a:pt x="8657" y="-50"/>
                    <a:pt x="8073" y="304"/>
                  </a:cubicBezTo>
                  <a:cubicBezTo>
                    <a:pt x="7489" y="1367"/>
                    <a:pt x="6905" y="-1112"/>
                    <a:pt x="6905" y="658"/>
                  </a:cubicBezTo>
                  <a:cubicBezTo>
                    <a:pt x="6905" y="1367"/>
                    <a:pt x="6322" y="1013"/>
                    <a:pt x="6030" y="658"/>
                  </a:cubicBezTo>
                  <a:cubicBezTo>
                    <a:pt x="5738" y="658"/>
                    <a:pt x="5446" y="658"/>
                    <a:pt x="5154" y="658"/>
                  </a:cubicBezTo>
                  <a:cubicBezTo>
                    <a:pt x="4570" y="1013"/>
                    <a:pt x="4862" y="1013"/>
                    <a:pt x="4862" y="1721"/>
                  </a:cubicBezTo>
                  <a:cubicBezTo>
                    <a:pt x="4862" y="2075"/>
                    <a:pt x="4570" y="3137"/>
                    <a:pt x="4278" y="3491"/>
                  </a:cubicBezTo>
                  <a:cubicBezTo>
                    <a:pt x="4278" y="3845"/>
                    <a:pt x="3403" y="3491"/>
                    <a:pt x="3403" y="3845"/>
                  </a:cubicBezTo>
                  <a:cubicBezTo>
                    <a:pt x="3403" y="4554"/>
                    <a:pt x="2819" y="4908"/>
                    <a:pt x="2819" y="5262"/>
                  </a:cubicBezTo>
                  <a:cubicBezTo>
                    <a:pt x="2819" y="5616"/>
                    <a:pt x="3111" y="6678"/>
                    <a:pt x="2819" y="7032"/>
                  </a:cubicBezTo>
                  <a:cubicBezTo>
                    <a:pt x="1068" y="7386"/>
                    <a:pt x="1651" y="9511"/>
                    <a:pt x="1359" y="10927"/>
                  </a:cubicBezTo>
                  <a:cubicBezTo>
                    <a:pt x="1068" y="11281"/>
                    <a:pt x="776" y="11281"/>
                    <a:pt x="192" y="11281"/>
                  </a:cubicBezTo>
                  <a:cubicBezTo>
                    <a:pt x="-100" y="11636"/>
                    <a:pt x="-100" y="12344"/>
                    <a:pt x="484" y="12344"/>
                  </a:cubicBezTo>
                  <a:cubicBezTo>
                    <a:pt x="1359" y="12698"/>
                    <a:pt x="2235" y="14822"/>
                    <a:pt x="2527" y="15531"/>
                  </a:cubicBezTo>
                  <a:cubicBezTo>
                    <a:pt x="2819" y="16239"/>
                    <a:pt x="3111" y="16239"/>
                    <a:pt x="3695" y="16593"/>
                  </a:cubicBezTo>
                  <a:cubicBezTo>
                    <a:pt x="3986" y="16947"/>
                    <a:pt x="3695" y="17655"/>
                    <a:pt x="3986" y="18009"/>
                  </a:cubicBezTo>
                  <a:cubicBezTo>
                    <a:pt x="4570" y="18718"/>
                    <a:pt x="5154" y="18009"/>
                    <a:pt x="5738" y="18363"/>
                  </a:cubicBezTo>
                  <a:cubicBezTo>
                    <a:pt x="6030" y="18718"/>
                    <a:pt x="6614" y="19426"/>
                    <a:pt x="7197" y="19780"/>
                  </a:cubicBezTo>
                  <a:cubicBezTo>
                    <a:pt x="7781" y="19780"/>
                    <a:pt x="8949" y="20488"/>
                    <a:pt x="9532" y="20134"/>
                  </a:cubicBezTo>
                  <a:cubicBezTo>
                    <a:pt x="10116" y="19426"/>
                    <a:pt x="10408" y="18718"/>
                    <a:pt x="11284" y="19072"/>
                  </a:cubicBezTo>
                  <a:cubicBezTo>
                    <a:pt x="12159" y="19426"/>
                    <a:pt x="13035" y="19072"/>
                    <a:pt x="13619" y="18718"/>
                  </a:cubicBezTo>
                  <a:cubicBezTo>
                    <a:pt x="14203" y="18009"/>
                    <a:pt x="14786" y="17655"/>
                    <a:pt x="15662" y="17655"/>
                  </a:cubicBezTo>
                  <a:cubicBezTo>
                    <a:pt x="15954" y="17655"/>
                    <a:pt x="17122" y="17655"/>
                    <a:pt x="17122" y="17655"/>
                  </a:cubicBezTo>
                  <a:cubicBezTo>
                    <a:pt x="18581" y="15885"/>
                    <a:pt x="20041" y="14114"/>
                    <a:pt x="21500" y="12344"/>
                  </a:cubicBezTo>
                  <a:cubicBezTo>
                    <a:pt x="21208" y="12344"/>
                    <a:pt x="20624" y="12344"/>
                    <a:pt x="20332" y="12344"/>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873" name="Shape 873"/>
            <p:cNvSpPr/>
            <p:nvPr/>
          </p:nvSpPr>
          <p:spPr>
            <a:xfrm>
              <a:off x="8012685" y="4314761"/>
              <a:ext cx="689086" cy="704216"/>
            </a:xfrm>
            <a:custGeom>
              <a:avLst/>
              <a:gdLst/>
              <a:ahLst/>
              <a:cxnLst>
                <a:cxn ang="0">
                  <a:pos x="wd2" y="hd2"/>
                </a:cxn>
                <a:cxn ang="5400000">
                  <a:pos x="wd2" y="hd2"/>
                </a:cxn>
                <a:cxn ang="10800000">
                  <a:pos x="wd2" y="hd2"/>
                </a:cxn>
                <a:cxn ang="16200000">
                  <a:pos x="wd2" y="hd2"/>
                </a:cxn>
              </a:cxnLst>
              <a:rect l="0" t="0" r="r" b="b"/>
              <a:pathLst>
                <a:path w="21402" h="21600" extrusionOk="0">
                  <a:moveTo>
                    <a:pt x="21352" y="260"/>
                  </a:moveTo>
                  <a:cubicBezTo>
                    <a:pt x="21600" y="0"/>
                    <a:pt x="20855" y="0"/>
                    <a:pt x="20607" y="0"/>
                  </a:cubicBezTo>
                  <a:cubicBezTo>
                    <a:pt x="20359" y="260"/>
                    <a:pt x="20110" y="520"/>
                    <a:pt x="19614" y="781"/>
                  </a:cubicBezTo>
                  <a:cubicBezTo>
                    <a:pt x="19117" y="781"/>
                    <a:pt x="18372" y="781"/>
                    <a:pt x="17628" y="781"/>
                  </a:cubicBezTo>
                  <a:cubicBezTo>
                    <a:pt x="17628" y="1041"/>
                    <a:pt x="17379" y="1041"/>
                    <a:pt x="17131" y="1041"/>
                  </a:cubicBezTo>
                  <a:cubicBezTo>
                    <a:pt x="16883" y="1041"/>
                    <a:pt x="16883" y="781"/>
                    <a:pt x="16883" y="781"/>
                  </a:cubicBezTo>
                  <a:cubicBezTo>
                    <a:pt x="16386" y="1041"/>
                    <a:pt x="16138" y="1561"/>
                    <a:pt x="15641" y="1561"/>
                  </a:cubicBezTo>
                  <a:cubicBezTo>
                    <a:pt x="15145" y="1561"/>
                    <a:pt x="15145" y="1301"/>
                    <a:pt x="14400" y="1301"/>
                  </a:cubicBezTo>
                  <a:cubicBezTo>
                    <a:pt x="14152" y="1561"/>
                    <a:pt x="13655" y="2082"/>
                    <a:pt x="13159" y="1822"/>
                  </a:cubicBezTo>
                  <a:cubicBezTo>
                    <a:pt x="12414" y="1561"/>
                    <a:pt x="12166" y="1301"/>
                    <a:pt x="11669" y="520"/>
                  </a:cubicBezTo>
                  <a:cubicBezTo>
                    <a:pt x="11669" y="781"/>
                    <a:pt x="10924" y="1301"/>
                    <a:pt x="10924" y="1561"/>
                  </a:cubicBezTo>
                  <a:cubicBezTo>
                    <a:pt x="11172" y="2082"/>
                    <a:pt x="11421" y="2602"/>
                    <a:pt x="11917" y="3123"/>
                  </a:cubicBezTo>
                  <a:cubicBezTo>
                    <a:pt x="12414" y="3643"/>
                    <a:pt x="13159" y="3904"/>
                    <a:pt x="13903" y="4164"/>
                  </a:cubicBezTo>
                  <a:cubicBezTo>
                    <a:pt x="15145" y="4684"/>
                    <a:pt x="16138" y="5205"/>
                    <a:pt x="17379" y="5205"/>
                  </a:cubicBezTo>
                  <a:cubicBezTo>
                    <a:pt x="16883" y="5725"/>
                    <a:pt x="16138" y="6506"/>
                    <a:pt x="15641" y="7027"/>
                  </a:cubicBezTo>
                  <a:cubicBezTo>
                    <a:pt x="15145" y="7547"/>
                    <a:pt x="14648" y="8067"/>
                    <a:pt x="14400" y="8588"/>
                  </a:cubicBezTo>
                  <a:cubicBezTo>
                    <a:pt x="14152" y="8588"/>
                    <a:pt x="13903" y="9108"/>
                    <a:pt x="13655" y="9108"/>
                  </a:cubicBezTo>
                  <a:cubicBezTo>
                    <a:pt x="13159" y="9369"/>
                    <a:pt x="12414" y="8848"/>
                    <a:pt x="11917" y="9108"/>
                  </a:cubicBezTo>
                  <a:cubicBezTo>
                    <a:pt x="11421" y="9108"/>
                    <a:pt x="10924" y="9629"/>
                    <a:pt x="10428" y="9889"/>
                  </a:cubicBezTo>
                  <a:cubicBezTo>
                    <a:pt x="9931" y="10149"/>
                    <a:pt x="9434" y="10410"/>
                    <a:pt x="8938" y="10149"/>
                  </a:cubicBezTo>
                  <a:cubicBezTo>
                    <a:pt x="8690" y="10149"/>
                    <a:pt x="8193" y="9889"/>
                    <a:pt x="7945" y="10149"/>
                  </a:cubicBezTo>
                  <a:cubicBezTo>
                    <a:pt x="7200" y="10670"/>
                    <a:pt x="7200" y="11190"/>
                    <a:pt x="6455" y="10930"/>
                  </a:cubicBezTo>
                  <a:cubicBezTo>
                    <a:pt x="5959" y="10670"/>
                    <a:pt x="5462" y="10670"/>
                    <a:pt x="5214" y="10670"/>
                  </a:cubicBezTo>
                  <a:cubicBezTo>
                    <a:pt x="4717" y="10410"/>
                    <a:pt x="4221" y="9889"/>
                    <a:pt x="3972" y="9629"/>
                  </a:cubicBezTo>
                  <a:cubicBezTo>
                    <a:pt x="3724" y="9629"/>
                    <a:pt x="2979" y="9889"/>
                    <a:pt x="2731" y="9629"/>
                  </a:cubicBezTo>
                  <a:cubicBezTo>
                    <a:pt x="2483" y="9369"/>
                    <a:pt x="1986" y="8848"/>
                    <a:pt x="1738" y="8848"/>
                  </a:cubicBezTo>
                  <a:cubicBezTo>
                    <a:pt x="745" y="9108"/>
                    <a:pt x="497" y="9369"/>
                    <a:pt x="0" y="10149"/>
                  </a:cubicBezTo>
                  <a:cubicBezTo>
                    <a:pt x="0" y="10410"/>
                    <a:pt x="745" y="10410"/>
                    <a:pt x="745" y="10670"/>
                  </a:cubicBezTo>
                  <a:cubicBezTo>
                    <a:pt x="745" y="11190"/>
                    <a:pt x="745" y="11451"/>
                    <a:pt x="993" y="11711"/>
                  </a:cubicBezTo>
                  <a:cubicBezTo>
                    <a:pt x="1490" y="12231"/>
                    <a:pt x="1241" y="13533"/>
                    <a:pt x="745" y="14053"/>
                  </a:cubicBezTo>
                  <a:cubicBezTo>
                    <a:pt x="497" y="14313"/>
                    <a:pt x="248" y="14573"/>
                    <a:pt x="0" y="15094"/>
                  </a:cubicBezTo>
                  <a:cubicBezTo>
                    <a:pt x="0" y="15875"/>
                    <a:pt x="497" y="15354"/>
                    <a:pt x="745" y="15614"/>
                  </a:cubicBezTo>
                  <a:cubicBezTo>
                    <a:pt x="745" y="15614"/>
                    <a:pt x="0" y="16655"/>
                    <a:pt x="248" y="16916"/>
                  </a:cubicBezTo>
                  <a:cubicBezTo>
                    <a:pt x="497" y="16916"/>
                    <a:pt x="745" y="17176"/>
                    <a:pt x="993" y="17176"/>
                  </a:cubicBezTo>
                  <a:cubicBezTo>
                    <a:pt x="1986" y="17957"/>
                    <a:pt x="2979" y="18477"/>
                    <a:pt x="3724" y="18998"/>
                  </a:cubicBezTo>
                  <a:cubicBezTo>
                    <a:pt x="4469" y="19258"/>
                    <a:pt x="4717" y="19258"/>
                    <a:pt x="4717" y="20039"/>
                  </a:cubicBezTo>
                  <a:cubicBezTo>
                    <a:pt x="4717" y="20559"/>
                    <a:pt x="6207" y="21340"/>
                    <a:pt x="6455" y="21600"/>
                  </a:cubicBezTo>
                  <a:cubicBezTo>
                    <a:pt x="6952" y="20819"/>
                    <a:pt x="7200" y="20299"/>
                    <a:pt x="7448" y="19778"/>
                  </a:cubicBezTo>
                  <a:cubicBezTo>
                    <a:pt x="7448" y="19258"/>
                    <a:pt x="7697" y="18737"/>
                    <a:pt x="8193" y="18737"/>
                  </a:cubicBezTo>
                  <a:cubicBezTo>
                    <a:pt x="8441" y="18477"/>
                    <a:pt x="8441" y="18217"/>
                    <a:pt x="8690" y="17957"/>
                  </a:cubicBezTo>
                  <a:cubicBezTo>
                    <a:pt x="9186" y="17696"/>
                    <a:pt x="9434" y="17436"/>
                    <a:pt x="9931" y="16916"/>
                  </a:cubicBezTo>
                  <a:cubicBezTo>
                    <a:pt x="11172" y="14834"/>
                    <a:pt x="12910" y="13793"/>
                    <a:pt x="14648" y="12492"/>
                  </a:cubicBezTo>
                  <a:cubicBezTo>
                    <a:pt x="16883" y="10930"/>
                    <a:pt x="18124" y="8588"/>
                    <a:pt x="19117" y="6246"/>
                  </a:cubicBezTo>
                  <a:cubicBezTo>
                    <a:pt x="19614" y="5205"/>
                    <a:pt x="20359" y="4684"/>
                    <a:pt x="20855" y="3643"/>
                  </a:cubicBezTo>
                  <a:cubicBezTo>
                    <a:pt x="21103" y="3123"/>
                    <a:pt x="21103" y="2342"/>
                    <a:pt x="21352" y="1822"/>
                  </a:cubicBezTo>
                  <a:cubicBezTo>
                    <a:pt x="21352" y="1561"/>
                    <a:pt x="21103" y="520"/>
                    <a:pt x="21352" y="260"/>
                  </a:cubicBezTo>
                  <a:cubicBezTo>
                    <a:pt x="21352" y="260"/>
                    <a:pt x="21352" y="260"/>
                    <a:pt x="21352" y="26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874" name="Shape 874"/>
            <p:cNvSpPr/>
            <p:nvPr/>
          </p:nvSpPr>
          <p:spPr>
            <a:xfrm>
              <a:off x="8326331" y="4279445"/>
              <a:ext cx="64288" cy="80220"/>
            </a:xfrm>
            <a:custGeom>
              <a:avLst/>
              <a:gdLst/>
              <a:ahLst/>
              <a:cxnLst>
                <a:cxn ang="0">
                  <a:pos x="wd2" y="hd2"/>
                </a:cxn>
                <a:cxn ang="5400000">
                  <a:pos x="wd2" y="hd2"/>
                </a:cxn>
                <a:cxn ang="10800000">
                  <a:pos x="wd2" y="hd2"/>
                </a:cxn>
                <a:cxn ang="16200000">
                  <a:pos x="wd2" y="hd2"/>
                </a:cxn>
              </a:cxnLst>
              <a:rect l="0" t="0" r="r" b="b"/>
              <a:pathLst>
                <a:path w="19582" h="18761" extrusionOk="0">
                  <a:moveTo>
                    <a:pt x="7200" y="2737"/>
                  </a:moveTo>
                  <a:cubicBezTo>
                    <a:pt x="4800" y="4701"/>
                    <a:pt x="2400" y="6665"/>
                    <a:pt x="2400" y="8628"/>
                  </a:cubicBezTo>
                  <a:cubicBezTo>
                    <a:pt x="0" y="8628"/>
                    <a:pt x="0" y="16483"/>
                    <a:pt x="0" y="18446"/>
                  </a:cubicBezTo>
                  <a:cubicBezTo>
                    <a:pt x="4800" y="20410"/>
                    <a:pt x="16800" y="12555"/>
                    <a:pt x="19200" y="12555"/>
                  </a:cubicBezTo>
                  <a:cubicBezTo>
                    <a:pt x="19200" y="10592"/>
                    <a:pt x="12000" y="8628"/>
                    <a:pt x="9600" y="10592"/>
                  </a:cubicBezTo>
                  <a:cubicBezTo>
                    <a:pt x="12000" y="8628"/>
                    <a:pt x="21600" y="6665"/>
                    <a:pt x="19200" y="4701"/>
                  </a:cubicBezTo>
                  <a:cubicBezTo>
                    <a:pt x="16800" y="-1190"/>
                    <a:pt x="12000" y="-1190"/>
                    <a:pt x="7200" y="2737"/>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875" name="Shape 875"/>
            <p:cNvSpPr/>
            <p:nvPr/>
          </p:nvSpPr>
          <p:spPr>
            <a:xfrm>
              <a:off x="7846319" y="4646666"/>
              <a:ext cx="207277" cy="231717"/>
            </a:xfrm>
            <a:custGeom>
              <a:avLst/>
              <a:gdLst/>
              <a:ahLst/>
              <a:cxnLst>
                <a:cxn ang="0">
                  <a:pos x="wd2" y="hd2"/>
                </a:cxn>
                <a:cxn ang="5400000">
                  <a:pos x="wd2" y="hd2"/>
                </a:cxn>
                <a:cxn ang="10800000">
                  <a:pos x="wd2" y="hd2"/>
                </a:cxn>
                <a:cxn ang="16200000">
                  <a:pos x="wd2" y="hd2"/>
                </a:cxn>
              </a:cxnLst>
              <a:rect l="0" t="0" r="r" b="b"/>
              <a:pathLst>
                <a:path w="21600" h="21148" extrusionOk="0">
                  <a:moveTo>
                    <a:pt x="18277" y="13886"/>
                  </a:moveTo>
                  <a:cubicBezTo>
                    <a:pt x="18277" y="12343"/>
                    <a:pt x="19938" y="11571"/>
                    <a:pt x="20769" y="10800"/>
                  </a:cubicBezTo>
                  <a:cubicBezTo>
                    <a:pt x="21600" y="10029"/>
                    <a:pt x="21600" y="7714"/>
                    <a:pt x="21600" y="6171"/>
                  </a:cubicBezTo>
                  <a:cubicBezTo>
                    <a:pt x="21600" y="4629"/>
                    <a:pt x="19938" y="3857"/>
                    <a:pt x="19938" y="2314"/>
                  </a:cubicBezTo>
                  <a:cubicBezTo>
                    <a:pt x="19938" y="771"/>
                    <a:pt x="18277" y="771"/>
                    <a:pt x="17446" y="0"/>
                  </a:cubicBezTo>
                  <a:cubicBezTo>
                    <a:pt x="16615" y="771"/>
                    <a:pt x="14954" y="0"/>
                    <a:pt x="13292" y="771"/>
                  </a:cubicBezTo>
                  <a:cubicBezTo>
                    <a:pt x="12462" y="1543"/>
                    <a:pt x="10800" y="3086"/>
                    <a:pt x="9969" y="2314"/>
                  </a:cubicBezTo>
                  <a:cubicBezTo>
                    <a:pt x="8308" y="771"/>
                    <a:pt x="5815" y="0"/>
                    <a:pt x="4985" y="1543"/>
                  </a:cubicBezTo>
                  <a:cubicBezTo>
                    <a:pt x="4154" y="3086"/>
                    <a:pt x="4985" y="5400"/>
                    <a:pt x="5815" y="6171"/>
                  </a:cubicBezTo>
                  <a:cubicBezTo>
                    <a:pt x="6646" y="7714"/>
                    <a:pt x="5815" y="7714"/>
                    <a:pt x="4985" y="9257"/>
                  </a:cubicBezTo>
                  <a:cubicBezTo>
                    <a:pt x="4154" y="10800"/>
                    <a:pt x="2492" y="11571"/>
                    <a:pt x="1662" y="12343"/>
                  </a:cubicBezTo>
                  <a:cubicBezTo>
                    <a:pt x="831" y="13886"/>
                    <a:pt x="0" y="14657"/>
                    <a:pt x="0" y="16971"/>
                  </a:cubicBezTo>
                  <a:cubicBezTo>
                    <a:pt x="0" y="17743"/>
                    <a:pt x="831" y="19286"/>
                    <a:pt x="0" y="20829"/>
                  </a:cubicBezTo>
                  <a:cubicBezTo>
                    <a:pt x="1662" y="21600"/>
                    <a:pt x="1662" y="20829"/>
                    <a:pt x="3323" y="20057"/>
                  </a:cubicBezTo>
                  <a:cubicBezTo>
                    <a:pt x="4985" y="19286"/>
                    <a:pt x="7477" y="19286"/>
                    <a:pt x="9138" y="19286"/>
                  </a:cubicBezTo>
                  <a:cubicBezTo>
                    <a:pt x="8308" y="16971"/>
                    <a:pt x="9969" y="16200"/>
                    <a:pt x="11631" y="15429"/>
                  </a:cubicBezTo>
                  <a:cubicBezTo>
                    <a:pt x="13292" y="14657"/>
                    <a:pt x="16615" y="13114"/>
                    <a:pt x="17446" y="15429"/>
                  </a:cubicBezTo>
                  <a:cubicBezTo>
                    <a:pt x="17446" y="14657"/>
                    <a:pt x="17446" y="13886"/>
                    <a:pt x="18277" y="13886"/>
                  </a:cubicBezTo>
                  <a:cubicBezTo>
                    <a:pt x="18277" y="12343"/>
                    <a:pt x="17446" y="13886"/>
                    <a:pt x="18277" y="13886"/>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876" name="Shape 876"/>
            <p:cNvSpPr/>
            <p:nvPr/>
          </p:nvSpPr>
          <p:spPr>
            <a:xfrm>
              <a:off x="7821771" y="4917961"/>
              <a:ext cx="72249" cy="83699"/>
            </a:xfrm>
            <a:custGeom>
              <a:avLst/>
              <a:gdLst/>
              <a:ahLst/>
              <a:cxnLst>
                <a:cxn ang="0">
                  <a:pos x="wd2" y="hd2"/>
                </a:cxn>
                <a:cxn ang="5400000">
                  <a:pos x="wd2" y="hd2"/>
                </a:cxn>
                <a:cxn ang="10800000">
                  <a:pos x="wd2" y="hd2"/>
                </a:cxn>
                <a:cxn ang="16200000">
                  <a:pos x="wd2" y="hd2"/>
                </a:cxn>
              </a:cxnLst>
              <a:rect l="0" t="0" r="r" b="b"/>
              <a:pathLst>
                <a:path w="19731" h="21600" extrusionOk="0">
                  <a:moveTo>
                    <a:pt x="2160" y="12960"/>
                  </a:moveTo>
                  <a:cubicBezTo>
                    <a:pt x="4320" y="15120"/>
                    <a:pt x="4320" y="19440"/>
                    <a:pt x="6480" y="21600"/>
                  </a:cubicBezTo>
                  <a:cubicBezTo>
                    <a:pt x="10800" y="19440"/>
                    <a:pt x="15120" y="15120"/>
                    <a:pt x="19440" y="10800"/>
                  </a:cubicBezTo>
                  <a:cubicBezTo>
                    <a:pt x="21600" y="6480"/>
                    <a:pt x="10800" y="8640"/>
                    <a:pt x="17280" y="0"/>
                  </a:cubicBezTo>
                  <a:cubicBezTo>
                    <a:pt x="15120" y="0"/>
                    <a:pt x="6480" y="0"/>
                    <a:pt x="8640" y="2160"/>
                  </a:cubicBezTo>
                  <a:cubicBezTo>
                    <a:pt x="10800" y="6480"/>
                    <a:pt x="2160" y="4320"/>
                    <a:pt x="0" y="2160"/>
                  </a:cubicBezTo>
                  <a:cubicBezTo>
                    <a:pt x="0" y="6480"/>
                    <a:pt x="2160" y="8640"/>
                    <a:pt x="2160" y="1296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877" name="Shape 877"/>
            <p:cNvSpPr/>
            <p:nvPr/>
          </p:nvSpPr>
          <p:spPr>
            <a:xfrm>
              <a:off x="7821771" y="4866013"/>
              <a:ext cx="73780" cy="70609"/>
            </a:xfrm>
            <a:custGeom>
              <a:avLst/>
              <a:gdLst/>
              <a:ahLst/>
              <a:cxnLst>
                <a:cxn ang="0">
                  <a:pos x="wd2" y="hd2"/>
                </a:cxn>
                <a:cxn ang="5400000">
                  <a:pos x="wd2" y="hd2"/>
                </a:cxn>
                <a:cxn ang="10800000">
                  <a:pos x="wd2" y="hd2"/>
                </a:cxn>
                <a:cxn ang="16200000">
                  <a:pos x="wd2" y="hd2"/>
                </a:cxn>
              </a:cxnLst>
              <a:rect l="0" t="0" r="r" b="b"/>
              <a:pathLst>
                <a:path w="18260" h="19571" extrusionOk="0">
                  <a:moveTo>
                    <a:pt x="5891" y="2400"/>
                  </a:moveTo>
                  <a:cubicBezTo>
                    <a:pt x="1964" y="4800"/>
                    <a:pt x="0" y="12000"/>
                    <a:pt x="0" y="16800"/>
                  </a:cubicBezTo>
                  <a:cubicBezTo>
                    <a:pt x="1964" y="19200"/>
                    <a:pt x="9818" y="21600"/>
                    <a:pt x="7855" y="16800"/>
                  </a:cubicBezTo>
                  <a:cubicBezTo>
                    <a:pt x="5891" y="14400"/>
                    <a:pt x="13745" y="14400"/>
                    <a:pt x="15709" y="14400"/>
                  </a:cubicBezTo>
                  <a:cubicBezTo>
                    <a:pt x="21600" y="12000"/>
                    <a:pt x="15709" y="2400"/>
                    <a:pt x="13745" y="0"/>
                  </a:cubicBezTo>
                  <a:cubicBezTo>
                    <a:pt x="9818" y="2400"/>
                    <a:pt x="9818" y="4800"/>
                    <a:pt x="5891" y="2400"/>
                  </a:cubicBezTo>
                  <a:cubicBezTo>
                    <a:pt x="3927" y="2400"/>
                    <a:pt x="7855" y="2400"/>
                    <a:pt x="5891" y="240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878" name="Shape 878"/>
            <p:cNvSpPr/>
            <p:nvPr/>
          </p:nvSpPr>
          <p:spPr>
            <a:xfrm>
              <a:off x="7844121" y="4853723"/>
              <a:ext cx="424938" cy="466361"/>
            </a:xfrm>
            <a:custGeom>
              <a:avLst/>
              <a:gdLst/>
              <a:ahLst/>
              <a:cxnLst>
                <a:cxn ang="0">
                  <a:pos x="wd2" y="hd2"/>
                </a:cxn>
                <a:cxn ang="5400000">
                  <a:pos x="wd2" y="hd2"/>
                </a:cxn>
                <a:cxn ang="10800000">
                  <a:pos x="wd2" y="hd2"/>
                </a:cxn>
                <a:cxn ang="16200000">
                  <a:pos x="wd2" y="hd2"/>
                </a:cxn>
              </a:cxnLst>
              <a:rect l="0" t="0" r="r" b="b"/>
              <a:pathLst>
                <a:path w="21300" h="20411" extrusionOk="0">
                  <a:moveTo>
                    <a:pt x="16100" y="4242"/>
                  </a:moveTo>
                  <a:cubicBezTo>
                    <a:pt x="13700" y="2753"/>
                    <a:pt x="11300" y="1635"/>
                    <a:pt x="8900" y="518"/>
                  </a:cubicBezTo>
                  <a:cubicBezTo>
                    <a:pt x="8500" y="1263"/>
                    <a:pt x="7300" y="2008"/>
                    <a:pt x="6500" y="2008"/>
                  </a:cubicBezTo>
                  <a:cubicBezTo>
                    <a:pt x="6500" y="2008"/>
                    <a:pt x="8100" y="2380"/>
                    <a:pt x="8100" y="2753"/>
                  </a:cubicBezTo>
                  <a:cubicBezTo>
                    <a:pt x="7700" y="3125"/>
                    <a:pt x="6900" y="2753"/>
                    <a:pt x="6500" y="2753"/>
                  </a:cubicBezTo>
                  <a:cubicBezTo>
                    <a:pt x="5700" y="2380"/>
                    <a:pt x="5700" y="2753"/>
                    <a:pt x="4900" y="3125"/>
                  </a:cubicBezTo>
                  <a:cubicBezTo>
                    <a:pt x="4900" y="3125"/>
                    <a:pt x="4100" y="2753"/>
                    <a:pt x="4100" y="2380"/>
                  </a:cubicBezTo>
                  <a:cubicBezTo>
                    <a:pt x="3700" y="2008"/>
                    <a:pt x="4100" y="1263"/>
                    <a:pt x="4500" y="891"/>
                  </a:cubicBezTo>
                  <a:cubicBezTo>
                    <a:pt x="4900" y="-599"/>
                    <a:pt x="2500" y="146"/>
                    <a:pt x="1700" y="518"/>
                  </a:cubicBezTo>
                  <a:cubicBezTo>
                    <a:pt x="2100" y="891"/>
                    <a:pt x="2900" y="2008"/>
                    <a:pt x="2500" y="2380"/>
                  </a:cubicBezTo>
                  <a:cubicBezTo>
                    <a:pt x="2500" y="2753"/>
                    <a:pt x="900" y="3870"/>
                    <a:pt x="1700" y="3870"/>
                  </a:cubicBezTo>
                  <a:cubicBezTo>
                    <a:pt x="2900" y="4242"/>
                    <a:pt x="2500" y="4615"/>
                    <a:pt x="2100" y="5360"/>
                  </a:cubicBezTo>
                  <a:cubicBezTo>
                    <a:pt x="1700" y="5360"/>
                    <a:pt x="900" y="5732"/>
                    <a:pt x="500" y="6104"/>
                  </a:cubicBezTo>
                  <a:cubicBezTo>
                    <a:pt x="-300" y="6477"/>
                    <a:pt x="100" y="6477"/>
                    <a:pt x="100" y="7222"/>
                  </a:cubicBezTo>
                  <a:cubicBezTo>
                    <a:pt x="500" y="9084"/>
                    <a:pt x="1300" y="10201"/>
                    <a:pt x="1700" y="11691"/>
                  </a:cubicBezTo>
                  <a:cubicBezTo>
                    <a:pt x="1700" y="13553"/>
                    <a:pt x="3300" y="14298"/>
                    <a:pt x="4500" y="15042"/>
                  </a:cubicBezTo>
                  <a:cubicBezTo>
                    <a:pt x="4900" y="15415"/>
                    <a:pt x="5300" y="15415"/>
                    <a:pt x="5700" y="15415"/>
                  </a:cubicBezTo>
                  <a:cubicBezTo>
                    <a:pt x="6100" y="15415"/>
                    <a:pt x="6100" y="15787"/>
                    <a:pt x="6500" y="16160"/>
                  </a:cubicBezTo>
                  <a:cubicBezTo>
                    <a:pt x="7300" y="16160"/>
                    <a:pt x="8500" y="16160"/>
                    <a:pt x="9300" y="16904"/>
                  </a:cubicBezTo>
                  <a:cubicBezTo>
                    <a:pt x="9700" y="17277"/>
                    <a:pt x="9700" y="18394"/>
                    <a:pt x="9700" y="19139"/>
                  </a:cubicBezTo>
                  <a:cubicBezTo>
                    <a:pt x="10100" y="19511"/>
                    <a:pt x="9700" y="19884"/>
                    <a:pt x="10500" y="19884"/>
                  </a:cubicBezTo>
                  <a:cubicBezTo>
                    <a:pt x="10900" y="19884"/>
                    <a:pt x="11300" y="19884"/>
                    <a:pt x="11700" y="19884"/>
                  </a:cubicBezTo>
                  <a:cubicBezTo>
                    <a:pt x="12100" y="19884"/>
                    <a:pt x="12500" y="19884"/>
                    <a:pt x="12900" y="20256"/>
                  </a:cubicBezTo>
                  <a:cubicBezTo>
                    <a:pt x="13300" y="20629"/>
                    <a:pt x="13700" y="20256"/>
                    <a:pt x="14100" y="19884"/>
                  </a:cubicBezTo>
                  <a:cubicBezTo>
                    <a:pt x="14900" y="19511"/>
                    <a:pt x="15700" y="21001"/>
                    <a:pt x="16500" y="19884"/>
                  </a:cubicBezTo>
                  <a:cubicBezTo>
                    <a:pt x="16500" y="19139"/>
                    <a:pt x="17700" y="19511"/>
                    <a:pt x="18100" y="19511"/>
                  </a:cubicBezTo>
                  <a:cubicBezTo>
                    <a:pt x="19300" y="19139"/>
                    <a:pt x="20100" y="18394"/>
                    <a:pt x="21300" y="17649"/>
                  </a:cubicBezTo>
                  <a:cubicBezTo>
                    <a:pt x="19300" y="16532"/>
                    <a:pt x="19300" y="15042"/>
                    <a:pt x="19300" y="12808"/>
                  </a:cubicBezTo>
                  <a:cubicBezTo>
                    <a:pt x="18900" y="12435"/>
                    <a:pt x="19700" y="11691"/>
                    <a:pt x="19300" y="11318"/>
                  </a:cubicBezTo>
                  <a:cubicBezTo>
                    <a:pt x="18900" y="10946"/>
                    <a:pt x="18100" y="10573"/>
                    <a:pt x="18100" y="9829"/>
                  </a:cubicBezTo>
                  <a:cubicBezTo>
                    <a:pt x="18100" y="9456"/>
                    <a:pt x="18900" y="6849"/>
                    <a:pt x="18900" y="6849"/>
                  </a:cubicBezTo>
                  <a:cubicBezTo>
                    <a:pt x="18500" y="6849"/>
                    <a:pt x="18100" y="6477"/>
                    <a:pt x="17700" y="6104"/>
                  </a:cubicBezTo>
                  <a:cubicBezTo>
                    <a:pt x="17300" y="5732"/>
                    <a:pt x="16900" y="5732"/>
                    <a:pt x="16100" y="5360"/>
                  </a:cubicBezTo>
                  <a:cubicBezTo>
                    <a:pt x="16100" y="4987"/>
                    <a:pt x="16100" y="4615"/>
                    <a:pt x="16100" y="4242"/>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879" name="Shape 879"/>
            <p:cNvSpPr/>
            <p:nvPr/>
          </p:nvSpPr>
          <p:spPr>
            <a:xfrm>
              <a:off x="7055388" y="4721705"/>
              <a:ext cx="213467" cy="262641"/>
            </a:xfrm>
            <a:custGeom>
              <a:avLst/>
              <a:gdLst/>
              <a:ahLst/>
              <a:cxnLst>
                <a:cxn ang="0">
                  <a:pos x="wd2" y="hd2"/>
                </a:cxn>
                <a:cxn ang="5400000">
                  <a:pos x="wd2" y="hd2"/>
                </a:cxn>
                <a:cxn ang="10800000">
                  <a:pos x="wd2" y="hd2"/>
                </a:cxn>
                <a:cxn ang="16200000">
                  <a:pos x="wd2" y="hd2"/>
                </a:cxn>
              </a:cxnLst>
              <a:rect l="0" t="0" r="r" b="b"/>
              <a:pathLst>
                <a:path w="21400" h="21600" extrusionOk="0">
                  <a:moveTo>
                    <a:pt x="12000" y="20206"/>
                  </a:moveTo>
                  <a:cubicBezTo>
                    <a:pt x="12000" y="19510"/>
                    <a:pt x="10400" y="16723"/>
                    <a:pt x="12000" y="16723"/>
                  </a:cubicBezTo>
                  <a:cubicBezTo>
                    <a:pt x="12000" y="16723"/>
                    <a:pt x="13600" y="16723"/>
                    <a:pt x="13600" y="16723"/>
                  </a:cubicBezTo>
                  <a:cubicBezTo>
                    <a:pt x="14400" y="16026"/>
                    <a:pt x="14400" y="14632"/>
                    <a:pt x="15200" y="14632"/>
                  </a:cubicBezTo>
                  <a:cubicBezTo>
                    <a:pt x="16000" y="15329"/>
                    <a:pt x="16800" y="16026"/>
                    <a:pt x="16800" y="16723"/>
                  </a:cubicBezTo>
                  <a:cubicBezTo>
                    <a:pt x="17600" y="17419"/>
                    <a:pt x="17600" y="16026"/>
                    <a:pt x="19200" y="16026"/>
                  </a:cubicBezTo>
                  <a:cubicBezTo>
                    <a:pt x="19200" y="16026"/>
                    <a:pt x="20800" y="17419"/>
                    <a:pt x="20800" y="16723"/>
                  </a:cubicBezTo>
                  <a:cubicBezTo>
                    <a:pt x="20800" y="16026"/>
                    <a:pt x="20800" y="15329"/>
                    <a:pt x="20800" y="14632"/>
                  </a:cubicBezTo>
                  <a:cubicBezTo>
                    <a:pt x="21600" y="13239"/>
                    <a:pt x="21600" y="11148"/>
                    <a:pt x="20800" y="9755"/>
                  </a:cubicBezTo>
                  <a:cubicBezTo>
                    <a:pt x="20000" y="9058"/>
                    <a:pt x="20000" y="8361"/>
                    <a:pt x="20000" y="7665"/>
                  </a:cubicBezTo>
                  <a:cubicBezTo>
                    <a:pt x="20000" y="6271"/>
                    <a:pt x="21600" y="5574"/>
                    <a:pt x="20800" y="4181"/>
                  </a:cubicBezTo>
                  <a:cubicBezTo>
                    <a:pt x="20000" y="2090"/>
                    <a:pt x="16800" y="4877"/>
                    <a:pt x="16800" y="2787"/>
                  </a:cubicBezTo>
                  <a:cubicBezTo>
                    <a:pt x="16800" y="1394"/>
                    <a:pt x="17600" y="0"/>
                    <a:pt x="15200" y="0"/>
                  </a:cubicBezTo>
                  <a:cubicBezTo>
                    <a:pt x="14400" y="0"/>
                    <a:pt x="12800" y="0"/>
                    <a:pt x="11200" y="0"/>
                  </a:cubicBezTo>
                  <a:cubicBezTo>
                    <a:pt x="8000" y="0"/>
                    <a:pt x="12000" y="4877"/>
                    <a:pt x="8800" y="4877"/>
                  </a:cubicBezTo>
                  <a:cubicBezTo>
                    <a:pt x="7200" y="4877"/>
                    <a:pt x="5600" y="4877"/>
                    <a:pt x="4000" y="4877"/>
                  </a:cubicBezTo>
                  <a:cubicBezTo>
                    <a:pt x="3200" y="4877"/>
                    <a:pt x="3200" y="4877"/>
                    <a:pt x="3200" y="4877"/>
                  </a:cubicBezTo>
                  <a:cubicBezTo>
                    <a:pt x="1600" y="6271"/>
                    <a:pt x="3200" y="6271"/>
                    <a:pt x="3200" y="6968"/>
                  </a:cubicBezTo>
                  <a:cubicBezTo>
                    <a:pt x="3200" y="8361"/>
                    <a:pt x="0" y="9755"/>
                    <a:pt x="0" y="11148"/>
                  </a:cubicBezTo>
                  <a:cubicBezTo>
                    <a:pt x="800" y="12542"/>
                    <a:pt x="2400" y="14632"/>
                    <a:pt x="3200" y="16026"/>
                  </a:cubicBezTo>
                  <a:cubicBezTo>
                    <a:pt x="4800" y="16723"/>
                    <a:pt x="5600" y="18116"/>
                    <a:pt x="7200" y="19510"/>
                  </a:cubicBezTo>
                  <a:cubicBezTo>
                    <a:pt x="8000" y="20206"/>
                    <a:pt x="8800" y="20903"/>
                    <a:pt x="8800" y="21600"/>
                  </a:cubicBezTo>
                  <a:cubicBezTo>
                    <a:pt x="9600" y="20903"/>
                    <a:pt x="11200" y="20903"/>
                    <a:pt x="12000" y="20206"/>
                  </a:cubicBezTo>
                  <a:cubicBezTo>
                    <a:pt x="12000" y="20206"/>
                    <a:pt x="11200" y="20903"/>
                    <a:pt x="12000" y="20206"/>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880" name="Shape 880"/>
            <p:cNvSpPr/>
            <p:nvPr/>
          </p:nvSpPr>
          <p:spPr>
            <a:xfrm>
              <a:off x="7069024" y="4721705"/>
              <a:ext cx="90004" cy="60609"/>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21600" y="15429"/>
                    <a:pt x="21600" y="6171"/>
                    <a:pt x="21600" y="0"/>
                  </a:cubicBezTo>
                  <a:cubicBezTo>
                    <a:pt x="15709" y="0"/>
                    <a:pt x="11782" y="3086"/>
                    <a:pt x="5891" y="3086"/>
                  </a:cubicBezTo>
                  <a:cubicBezTo>
                    <a:pt x="7855" y="6171"/>
                    <a:pt x="1964" y="9257"/>
                    <a:pt x="0" y="12343"/>
                  </a:cubicBezTo>
                  <a:cubicBezTo>
                    <a:pt x="0" y="15429"/>
                    <a:pt x="3927" y="18514"/>
                    <a:pt x="3927" y="21600"/>
                  </a:cubicBezTo>
                  <a:lnTo>
                    <a:pt x="21600" y="21600"/>
                  </a:ln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881" name="Shape 881"/>
            <p:cNvSpPr/>
            <p:nvPr/>
          </p:nvSpPr>
          <p:spPr>
            <a:xfrm>
              <a:off x="7044760" y="4265697"/>
              <a:ext cx="288817" cy="472587"/>
            </a:xfrm>
            <a:custGeom>
              <a:avLst/>
              <a:gdLst/>
              <a:ahLst/>
              <a:cxnLst>
                <a:cxn ang="0">
                  <a:pos x="wd2" y="hd2"/>
                </a:cxn>
                <a:cxn ang="5400000">
                  <a:pos x="wd2" y="hd2"/>
                </a:cxn>
                <a:cxn ang="10800000">
                  <a:pos x="wd2" y="hd2"/>
                </a:cxn>
                <a:cxn ang="16200000">
                  <a:pos x="wd2" y="hd2"/>
                </a:cxn>
              </a:cxnLst>
              <a:rect l="0" t="0" r="r" b="b"/>
              <a:pathLst>
                <a:path w="21180" h="21179" extrusionOk="0">
                  <a:moveTo>
                    <a:pt x="16510" y="20842"/>
                  </a:moveTo>
                  <a:cubicBezTo>
                    <a:pt x="18261" y="20842"/>
                    <a:pt x="20012" y="21600"/>
                    <a:pt x="21180" y="20842"/>
                  </a:cubicBezTo>
                  <a:cubicBezTo>
                    <a:pt x="21180" y="19326"/>
                    <a:pt x="20012" y="18947"/>
                    <a:pt x="18845" y="18189"/>
                  </a:cubicBezTo>
                  <a:cubicBezTo>
                    <a:pt x="18261" y="17811"/>
                    <a:pt x="18261" y="17432"/>
                    <a:pt x="18261" y="16674"/>
                  </a:cubicBezTo>
                  <a:cubicBezTo>
                    <a:pt x="17677" y="16295"/>
                    <a:pt x="17094" y="15916"/>
                    <a:pt x="17094" y="15158"/>
                  </a:cubicBezTo>
                  <a:cubicBezTo>
                    <a:pt x="16510" y="13642"/>
                    <a:pt x="17677" y="13263"/>
                    <a:pt x="18261" y="12126"/>
                  </a:cubicBezTo>
                  <a:cubicBezTo>
                    <a:pt x="18845" y="11368"/>
                    <a:pt x="19429" y="10989"/>
                    <a:pt x="19429" y="10232"/>
                  </a:cubicBezTo>
                  <a:cubicBezTo>
                    <a:pt x="18845" y="9474"/>
                    <a:pt x="18845" y="8716"/>
                    <a:pt x="17677" y="7958"/>
                  </a:cubicBezTo>
                  <a:cubicBezTo>
                    <a:pt x="17677" y="7958"/>
                    <a:pt x="14758" y="6821"/>
                    <a:pt x="15926" y="6063"/>
                  </a:cubicBezTo>
                  <a:cubicBezTo>
                    <a:pt x="16510" y="5684"/>
                    <a:pt x="18261" y="6063"/>
                    <a:pt x="19429" y="6063"/>
                  </a:cubicBezTo>
                  <a:cubicBezTo>
                    <a:pt x="18261" y="4547"/>
                    <a:pt x="18261" y="3789"/>
                    <a:pt x="18261" y="2274"/>
                  </a:cubicBezTo>
                  <a:cubicBezTo>
                    <a:pt x="18261" y="1895"/>
                    <a:pt x="18261" y="1137"/>
                    <a:pt x="17094" y="758"/>
                  </a:cubicBezTo>
                  <a:cubicBezTo>
                    <a:pt x="17094" y="379"/>
                    <a:pt x="15342" y="0"/>
                    <a:pt x="15342" y="0"/>
                  </a:cubicBezTo>
                  <a:cubicBezTo>
                    <a:pt x="15342" y="758"/>
                    <a:pt x="18845" y="2653"/>
                    <a:pt x="15926" y="3411"/>
                  </a:cubicBezTo>
                  <a:cubicBezTo>
                    <a:pt x="14175" y="4168"/>
                    <a:pt x="13591" y="5305"/>
                    <a:pt x="13007" y="6821"/>
                  </a:cubicBezTo>
                  <a:cubicBezTo>
                    <a:pt x="12423" y="7200"/>
                    <a:pt x="12423" y="8337"/>
                    <a:pt x="11839" y="8337"/>
                  </a:cubicBezTo>
                  <a:cubicBezTo>
                    <a:pt x="10672" y="8716"/>
                    <a:pt x="10672" y="9474"/>
                    <a:pt x="10088" y="10232"/>
                  </a:cubicBezTo>
                  <a:cubicBezTo>
                    <a:pt x="9504" y="10989"/>
                    <a:pt x="8921" y="11747"/>
                    <a:pt x="8337" y="12505"/>
                  </a:cubicBezTo>
                  <a:cubicBezTo>
                    <a:pt x="7169" y="13263"/>
                    <a:pt x="6585" y="11747"/>
                    <a:pt x="6002" y="11747"/>
                  </a:cubicBezTo>
                  <a:cubicBezTo>
                    <a:pt x="3083" y="11747"/>
                    <a:pt x="1331" y="13263"/>
                    <a:pt x="748" y="14779"/>
                  </a:cubicBezTo>
                  <a:cubicBezTo>
                    <a:pt x="748" y="15158"/>
                    <a:pt x="-420" y="15537"/>
                    <a:pt x="164" y="15916"/>
                  </a:cubicBezTo>
                  <a:cubicBezTo>
                    <a:pt x="748" y="16295"/>
                    <a:pt x="1331" y="16674"/>
                    <a:pt x="1915" y="17053"/>
                  </a:cubicBezTo>
                  <a:cubicBezTo>
                    <a:pt x="1915" y="17432"/>
                    <a:pt x="2499" y="16674"/>
                    <a:pt x="2499" y="17053"/>
                  </a:cubicBezTo>
                  <a:cubicBezTo>
                    <a:pt x="3083" y="17432"/>
                    <a:pt x="3666" y="17811"/>
                    <a:pt x="3666" y="18189"/>
                  </a:cubicBezTo>
                  <a:cubicBezTo>
                    <a:pt x="4250" y="18947"/>
                    <a:pt x="3666" y="20084"/>
                    <a:pt x="3666" y="20842"/>
                  </a:cubicBezTo>
                  <a:cubicBezTo>
                    <a:pt x="5418" y="20463"/>
                    <a:pt x="7169" y="20463"/>
                    <a:pt x="8921" y="20463"/>
                  </a:cubicBezTo>
                  <a:cubicBezTo>
                    <a:pt x="11256" y="20463"/>
                    <a:pt x="14175" y="20842"/>
                    <a:pt x="16510" y="20842"/>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882" name="Shape 882"/>
            <p:cNvSpPr/>
            <p:nvPr/>
          </p:nvSpPr>
          <p:spPr>
            <a:xfrm>
              <a:off x="6731197" y="4288786"/>
              <a:ext cx="114187" cy="262641"/>
            </a:xfrm>
            <a:custGeom>
              <a:avLst/>
              <a:gdLst/>
              <a:ahLst/>
              <a:cxnLst>
                <a:cxn ang="0">
                  <a:pos x="wd2" y="hd2"/>
                </a:cxn>
                <a:cxn ang="5400000">
                  <a:pos x="wd2" y="hd2"/>
                </a:cxn>
                <a:cxn ang="10800000">
                  <a:pos x="wd2" y="hd2"/>
                </a:cxn>
                <a:cxn ang="16200000">
                  <a:pos x="wd2" y="hd2"/>
                </a:cxn>
              </a:cxnLst>
              <a:rect l="0" t="0" r="r" b="b"/>
              <a:pathLst>
                <a:path w="20552" h="21600" extrusionOk="0">
                  <a:moveTo>
                    <a:pt x="14792" y="0"/>
                  </a:moveTo>
                  <a:cubicBezTo>
                    <a:pt x="11912" y="1394"/>
                    <a:pt x="13352" y="1394"/>
                    <a:pt x="11912" y="2787"/>
                  </a:cubicBezTo>
                  <a:cubicBezTo>
                    <a:pt x="10472" y="4181"/>
                    <a:pt x="7592" y="3484"/>
                    <a:pt x="4712" y="3484"/>
                  </a:cubicBezTo>
                  <a:cubicBezTo>
                    <a:pt x="4712" y="3484"/>
                    <a:pt x="1832" y="4877"/>
                    <a:pt x="392" y="5574"/>
                  </a:cubicBezTo>
                  <a:cubicBezTo>
                    <a:pt x="-1048" y="6271"/>
                    <a:pt x="1832" y="7665"/>
                    <a:pt x="3272" y="9058"/>
                  </a:cubicBezTo>
                  <a:cubicBezTo>
                    <a:pt x="9032" y="12542"/>
                    <a:pt x="4712" y="17419"/>
                    <a:pt x="7592" y="21600"/>
                  </a:cubicBezTo>
                  <a:cubicBezTo>
                    <a:pt x="9032" y="21600"/>
                    <a:pt x="11912" y="21600"/>
                    <a:pt x="14792" y="20903"/>
                  </a:cubicBezTo>
                  <a:cubicBezTo>
                    <a:pt x="16232" y="20903"/>
                    <a:pt x="16232" y="20206"/>
                    <a:pt x="14792" y="18813"/>
                  </a:cubicBezTo>
                  <a:cubicBezTo>
                    <a:pt x="14792" y="16723"/>
                    <a:pt x="14792" y="14632"/>
                    <a:pt x="14792" y="12542"/>
                  </a:cubicBezTo>
                  <a:cubicBezTo>
                    <a:pt x="14792" y="9755"/>
                    <a:pt x="19112" y="8361"/>
                    <a:pt x="20552" y="6271"/>
                  </a:cubicBezTo>
                  <a:cubicBezTo>
                    <a:pt x="20552" y="4181"/>
                    <a:pt x="20552" y="3484"/>
                    <a:pt x="19112" y="2090"/>
                  </a:cubicBezTo>
                  <a:cubicBezTo>
                    <a:pt x="19112" y="2090"/>
                    <a:pt x="14792" y="0"/>
                    <a:pt x="14792" y="0"/>
                  </a:cubicBezTo>
                  <a:cubicBezTo>
                    <a:pt x="13352" y="697"/>
                    <a:pt x="14792" y="0"/>
                    <a:pt x="14792" y="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883" name="Shape 883"/>
            <p:cNvSpPr/>
            <p:nvPr/>
          </p:nvSpPr>
          <p:spPr>
            <a:xfrm>
              <a:off x="6811893" y="4228584"/>
              <a:ext cx="467139" cy="409510"/>
            </a:xfrm>
            <a:custGeom>
              <a:avLst/>
              <a:gdLst/>
              <a:ahLst/>
              <a:cxnLst>
                <a:cxn ang="0">
                  <a:pos x="wd2" y="hd2"/>
                </a:cxn>
                <a:cxn ang="5400000">
                  <a:pos x="wd2" y="hd2"/>
                </a:cxn>
                <a:cxn ang="10800000">
                  <a:pos x="wd2" y="hd2"/>
                </a:cxn>
                <a:cxn ang="16200000">
                  <a:pos x="wd2" y="hd2"/>
                </a:cxn>
              </a:cxnLst>
              <a:rect l="0" t="0" r="r" b="b"/>
              <a:pathLst>
                <a:path w="21386" h="20432" extrusionOk="0">
                  <a:moveTo>
                    <a:pt x="11135" y="17480"/>
                  </a:moveTo>
                  <a:cubicBezTo>
                    <a:pt x="11501" y="16633"/>
                    <a:pt x="12600" y="15363"/>
                    <a:pt x="13332" y="15363"/>
                  </a:cubicBezTo>
                  <a:cubicBezTo>
                    <a:pt x="13698" y="14939"/>
                    <a:pt x="14430" y="14939"/>
                    <a:pt x="14430" y="14939"/>
                  </a:cubicBezTo>
                  <a:cubicBezTo>
                    <a:pt x="14796" y="15363"/>
                    <a:pt x="15162" y="16210"/>
                    <a:pt x="15528" y="15786"/>
                  </a:cubicBezTo>
                  <a:cubicBezTo>
                    <a:pt x="16261" y="15363"/>
                    <a:pt x="16627" y="14092"/>
                    <a:pt x="16993" y="13245"/>
                  </a:cubicBezTo>
                  <a:cubicBezTo>
                    <a:pt x="16993" y="12821"/>
                    <a:pt x="17359" y="11974"/>
                    <a:pt x="17359" y="11551"/>
                  </a:cubicBezTo>
                  <a:cubicBezTo>
                    <a:pt x="17725" y="11127"/>
                    <a:pt x="18091" y="11551"/>
                    <a:pt x="18457" y="11127"/>
                  </a:cubicBezTo>
                  <a:cubicBezTo>
                    <a:pt x="18457" y="10280"/>
                    <a:pt x="19189" y="5621"/>
                    <a:pt x="20288" y="5621"/>
                  </a:cubicBezTo>
                  <a:cubicBezTo>
                    <a:pt x="21020" y="5621"/>
                    <a:pt x="21386" y="4774"/>
                    <a:pt x="21386" y="4351"/>
                  </a:cubicBezTo>
                  <a:cubicBezTo>
                    <a:pt x="21386" y="3504"/>
                    <a:pt x="20654" y="3504"/>
                    <a:pt x="20654" y="3080"/>
                  </a:cubicBezTo>
                  <a:cubicBezTo>
                    <a:pt x="20654" y="2657"/>
                    <a:pt x="20288" y="2657"/>
                    <a:pt x="20288" y="2233"/>
                  </a:cubicBezTo>
                  <a:cubicBezTo>
                    <a:pt x="19922" y="1386"/>
                    <a:pt x="19922" y="963"/>
                    <a:pt x="19555" y="116"/>
                  </a:cubicBezTo>
                  <a:cubicBezTo>
                    <a:pt x="19189" y="539"/>
                    <a:pt x="18091" y="1810"/>
                    <a:pt x="17359" y="1810"/>
                  </a:cubicBezTo>
                  <a:cubicBezTo>
                    <a:pt x="16261" y="1386"/>
                    <a:pt x="15528" y="1386"/>
                    <a:pt x="14430" y="1386"/>
                  </a:cubicBezTo>
                  <a:cubicBezTo>
                    <a:pt x="13332" y="1386"/>
                    <a:pt x="12600" y="2233"/>
                    <a:pt x="11501" y="2233"/>
                  </a:cubicBezTo>
                  <a:cubicBezTo>
                    <a:pt x="10769" y="2233"/>
                    <a:pt x="10037" y="963"/>
                    <a:pt x="9305" y="1386"/>
                  </a:cubicBezTo>
                  <a:cubicBezTo>
                    <a:pt x="7840" y="2233"/>
                    <a:pt x="7474" y="1810"/>
                    <a:pt x="6742" y="963"/>
                  </a:cubicBezTo>
                  <a:cubicBezTo>
                    <a:pt x="6376" y="539"/>
                    <a:pt x="5278" y="-308"/>
                    <a:pt x="4545" y="116"/>
                  </a:cubicBezTo>
                  <a:cubicBezTo>
                    <a:pt x="4179" y="116"/>
                    <a:pt x="3081" y="539"/>
                    <a:pt x="2715" y="963"/>
                  </a:cubicBezTo>
                  <a:cubicBezTo>
                    <a:pt x="2349" y="1386"/>
                    <a:pt x="2715" y="1810"/>
                    <a:pt x="2349" y="2233"/>
                  </a:cubicBezTo>
                  <a:cubicBezTo>
                    <a:pt x="2349" y="2657"/>
                    <a:pt x="1983" y="3504"/>
                    <a:pt x="1983" y="3927"/>
                  </a:cubicBezTo>
                  <a:cubicBezTo>
                    <a:pt x="1617" y="4774"/>
                    <a:pt x="1617" y="5621"/>
                    <a:pt x="1617" y="6468"/>
                  </a:cubicBezTo>
                  <a:cubicBezTo>
                    <a:pt x="1617" y="7739"/>
                    <a:pt x="518" y="8586"/>
                    <a:pt x="152" y="9857"/>
                  </a:cubicBezTo>
                  <a:cubicBezTo>
                    <a:pt x="-214" y="11127"/>
                    <a:pt x="152" y="14092"/>
                    <a:pt x="518" y="15786"/>
                  </a:cubicBezTo>
                  <a:cubicBezTo>
                    <a:pt x="518" y="16210"/>
                    <a:pt x="1250" y="15786"/>
                    <a:pt x="1617" y="15786"/>
                  </a:cubicBezTo>
                  <a:cubicBezTo>
                    <a:pt x="1983" y="15786"/>
                    <a:pt x="2715" y="16210"/>
                    <a:pt x="3081" y="16210"/>
                  </a:cubicBezTo>
                  <a:cubicBezTo>
                    <a:pt x="3447" y="16633"/>
                    <a:pt x="4911" y="17480"/>
                    <a:pt x="4911" y="17904"/>
                  </a:cubicBezTo>
                  <a:cubicBezTo>
                    <a:pt x="4911" y="18327"/>
                    <a:pt x="4911" y="18327"/>
                    <a:pt x="4911" y="18751"/>
                  </a:cubicBezTo>
                  <a:cubicBezTo>
                    <a:pt x="4911" y="19174"/>
                    <a:pt x="5278" y="19598"/>
                    <a:pt x="5644" y="20021"/>
                  </a:cubicBezTo>
                  <a:cubicBezTo>
                    <a:pt x="6376" y="21292"/>
                    <a:pt x="7474" y="19174"/>
                    <a:pt x="8206" y="19598"/>
                  </a:cubicBezTo>
                  <a:cubicBezTo>
                    <a:pt x="8206" y="19598"/>
                    <a:pt x="7840" y="20021"/>
                    <a:pt x="7840" y="20021"/>
                  </a:cubicBezTo>
                  <a:cubicBezTo>
                    <a:pt x="7840" y="19598"/>
                    <a:pt x="9671" y="19598"/>
                    <a:pt x="9671" y="19598"/>
                  </a:cubicBezTo>
                  <a:cubicBezTo>
                    <a:pt x="10403" y="19598"/>
                    <a:pt x="10403" y="18751"/>
                    <a:pt x="10769" y="19598"/>
                  </a:cubicBezTo>
                  <a:cubicBezTo>
                    <a:pt x="11135" y="18751"/>
                    <a:pt x="11135" y="18327"/>
                    <a:pt x="11135" y="17480"/>
                  </a:cubicBezTo>
                  <a:cubicBezTo>
                    <a:pt x="11501" y="17057"/>
                    <a:pt x="11135" y="17904"/>
                    <a:pt x="11135" y="1748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884" name="Shape 884"/>
            <p:cNvSpPr/>
            <p:nvPr/>
          </p:nvSpPr>
          <p:spPr>
            <a:xfrm>
              <a:off x="6475975" y="4170451"/>
              <a:ext cx="324801" cy="253981"/>
            </a:xfrm>
            <a:custGeom>
              <a:avLst/>
              <a:gdLst/>
              <a:ahLst/>
              <a:cxnLst>
                <a:cxn ang="0">
                  <a:pos x="wd2" y="hd2"/>
                </a:cxn>
                <a:cxn ang="5400000">
                  <a:pos x="wd2" y="hd2"/>
                </a:cxn>
                <a:cxn ang="10800000">
                  <a:pos x="wd2" y="hd2"/>
                </a:cxn>
                <a:cxn ang="16200000">
                  <a:pos x="wd2" y="hd2"/>
                </a:cxn>
              </a:cxnLst>
              <a:rect l="0" t="0" r="r" b="b"/>
              <a:pathLst>
                <a:path w="20745" h="21600" extrusionOk="0">
                  <a:moveTo>
                    <a:pt x="17555" y="14400"/>
                  </a:moveTo>
                  <a:cubicBezTo>
                    <a:pt x="18584" y="12240"/>
                    <a:pt x="20126" y="14400"/>
                    <a:pt x="20641" y="12240"/>
                  </a:cubicBezTo>
                  <a:cubicBezTo>
                    <a:pt x="21155" y="11520"/>
                    <a:pt x="19612" y="9360"/>
                    <a:pt x="19098" y="9360"/>
                  </a:cubicBezTo>
                  <a:cubicBezTo>
                    <a:pt x="18584" y="10800"/>
                    <a:pt x="17041" y="7920"/>
                    <a:pt x="16526" y="7200"/>
                  </a:cubicBezTo>
                  <a:cubicBezTo>
                    <a:pt x="16526" y="6480"/>
                    <a:pt x="16526" y="5760"/>
                    <a:pt x="16012" y="5040"/>
                  </a:cubicBezTo>
                  <a:cubicBezTo>
                    <a:pt x="14984" y="3600"/>
                    <a:pt x="14984" y="2880"/>
                    <a:pt x="14984" y="720"/>
                  </a:cubicBezTo>
                  <a:cubicBezTo>
                    <a:pt x="14469" y="720"/>
                    <a:pt x="13441" y="0"/>
                    <a:pt x="12926" y="0"/>
                  </a:cubicBezTo>
                  <a:cubicBezTo>
                    <a:pt x="11898" y="720"/>
                    <a:pt x="11384" y="1440"/>
                    <a:pt x="10869" y="1440"/>
                  </a:cubicBezTo>
                  <a:cubicBezTo>
                    <a:pt x="10355" y="2160"/>
                    <a:pt x="9841" y="2880"/>
                    <a:pt x="9326" y="2880"/>
                  </a:cubicBezTo>
                  <a:cubicBezTo>
                    <a:pt x="8812" y="4320"/>
                    <a:pt x="8812" y="2880"/>
                    <a:pt x="8298" y="3600"/>
                  </a:cubicBezTo>
                  <a:cubicBezTo>
                    <a:pt x="7269" y="4320"/>
                    <a:pt x="6241" y="7920"/>
                    <a:pt x="5212" y="7200"/>
                  </a:cubicBezTo>
                  <a:cubicBezTo>
                    <a:pt x="4698" y="7200"/>
                    <a:pt x="4184" y="5760"/>
                    <a:pt x="4184" y="7200"/>
                  </a:cubicBezTo>
                  <a:cubicBezTo>
                    <a:pt x="3669" y="7920"/>
                    <a:pt x="3669" y="9360"/>
                    <a:pt x="3155" y="10080"/>
                  </a:cubicBezTo>
                  <a:cubicBezTo>
                    <a:pt x="3155" y="10800"/>
                    <a:pt x="3155" y="11520"/>
                    <a:pt x="2126" y="11520"/>
                  </a:cubicBezTo>
                  <a:cubicBezTo>
                    <a:pt x="2126" y="11520"/>
                    <a:pt x="69" y="12240"/>
                    <a:pt x="584" y="12960"/>
                  </a:cubicBezTo>
                  <a:cubicBezTo>
                    <a:pt x="2126" y="14400"/>
                    <a:pt x="-445" y="16560"/>
                    <a:pt x="69" y="17280"/>
                  </a:cubicBezTo>
                  <a:cubicBezTo>
                    <a:pt x="1098" y="18000"/>
                    <a:pt x="2126" y="21600"/>
                    <a:pt x="3669" y="20160"/>
                  </a:cubicBezTo>
                  <a:cubicBezTo>
                    <a:pt x="5212" y="18720"/>
                    <a:pt x="6241" y="19440"/>
                    <a:pt x="7784" y="21600"/>
                  </a:cubicBezTo>
                  <a:cubicBezTo>
                    <a:pt x="7269" y="19440"/>
                    <a:pt x="7269" y="17280"/>
                    <a:pt x="7269" y="15840"/>
                  </a:cubicBezTo>
                  <a:cubicBezTo>
                    <a:pt x="9326" y="15840"/>
                    <a:pt x="10869" y="15840"/>
                    <a:pt x="12926" y="15840"/>
                  </a:cubicBezTo>
                  <a:cubicBezTo>
                    <a:pt x="14469" y="15840"/>
                    <a:pt x="17041" y="16560"/>
                    <a:pt x="17555" y="14400"/>
                  </a:cubicBezTo>
                  <a:cubicBezTo>
                    <a:pt x="18069" y="12960"/>
                    <a:pt x="17555" y="14400"/>
                    <a:pt x="17555" y="1440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885" name="Shape 885"/>
            <p:cNvSpPr/>
            <p:nvPr/>
          </p:nvSpPr>
          <p:spPr>
            <a:xfrm>
              <a:off x="6704166" y="4358050"/>
              <a:ext cx="63987" cy="199928"/>
            </a:xfrm>
            <a:custGeom>
              <a:avLst/>
              <a:gdLst/>
              <a:ahLst/>
              <a:cxnLst>
                <a:cxn ang="0">
                  <a:pos x="wd2" y="hd2"/>
                </a:cxn>
                <a:cxn ang="5400000">
                  <a:pos x="wd2" y="hd2"/>
                </a:cxn>
                <a:cxn ang="10800000">
                  <a:pos x="wd2" y="hd2"/>
                </a:cxn>
                <a:cxn ang="16200000">
                  <a:pos x="wd2" y="hd2"/>
                </a:cxn>
              </a:cxnLst>
              <a:rect l="0" t="0" r="r" b="b"/>
              <a:pathLst>
                <a:path w="17475" h="21375" extrusionOk="0">
                  <a:moveTo>
                    <a:pt x="17040" y="9000"/>
                  </a:moveTo>
                  <a:cubicBezTo>
                    <a:pt x="17040" y="8100"/>
                    <a:pt x="17040" y="6300"/>
                    <a:pt x="14880" y="5400"/>
                  </a:cubicBezTo>
                  <a:cubicBezTo>
                    <a:pt x="12720" y="4500"/>
                    <a:pt x="6240" y="900"/>
                    <a:pt x="8400" y="0"/>
                  </a:cubicBezTo>
                  <a:cubicBezTo>
                    <a:pt x="6240" y="0"/>
                    <a:pt x="4080" y="0"/>
                    <a:pt x="1920" y="0"/>
                  </a:cubicBezTo>
                  <a:cubicBezTo>
                    <a:pt x="-2400" y="0"/>
                    <a:pt x="1920" y="1800"/>
                    <a:pt x="1920" y="2700"/>
                  </a:cubicBezTo>
                  <a:cubicBezTo>
                    <a:pt x="4080" y="4500"/>
                    <a:pt x="1920" y="6300"/>
                    <a:pt x="1920" y="8100"/>
                  </a:cubicBezTo>
                  <a:cubicBezTo>
                    <a:pt x="-240" y="10800"/>
                    <a:pt x="4080" y="10800"/>
                    <a:pt x="6240" y="13500"/>
                  </a:cubicBezTo>
                  <a:cubicBezTo>
                    <a:pt x="6240" y="15300"/>
                    <a:pt x="4080" y="17100"/>
                    <a:pt x="6240" y="18900"/>
                  </a:cubicBezTo>
                  <a:cubicBezTo>
                    <a:pt x="6240" y="19800"/>
                    <a:pt x="8400" y="20700"/>
                    <a:pt x="10560" y="20700"/>
                  </a:cubicBezTo>
                  <a:cubicBezTo>
                    <a:pt x="12720" y="21600"/>
                    <a:pt x="19200" y="21600"/>
                    <a:pt x="17040" y="20700"/>
                  </a:cubicBezTo>
                  <a:cubicBezTo>
                    <a:pt x="17040" y="17100"/>
                    <a:pt x="17040" y="13500"/>
                    <a:pt x="17040" y="9000"/>
                  </a:cubicBezTo>
                  <a:cubicBezTo>
                    <a:pt x="17040" y="6300"/>
                    <a:pt x="17040" y="11700"/>
                    <a:pt x="17040" y="900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886" name="Shape 886"/>
            <p:cNvSpPr/>
            <p:nvPr/>
          </p:nvSpPr>
          <p:spPr>
            <a:xfrm>
              <a:off x="6362409" y="4372808"/>
              <a:ext cx="233108" cy="256543"/>
            </a:xfrm>
            <a:custGeom>
              <a:avLst/>
              <a:gdLst/>
              <a:ahLst/>
              <a:cxnLst>
                <a:cxn ang="0">
                  <a:pos x="wd2" y="hd2"/>
                </a:cxn>
                <a:cxn ang="5400000">
                  <a:pos x="wd2" y="hd2"/>
                </a:cxn>
                <a:cxn ang="10800000">
                  <a:pos x="wd2" y="hd2"/>
                </a:cxn>
                <a:cxn ang="16200000">
                  <a:pos x="wd2" y="hd2"/>
                </a:cxn>
              </a:cxnLst>
              <a:rect l="0" t="0" r="r" b="b"/>
              <a:pathLst>
                <a:path w="19851" h="21098" extrusionOk="0">
                  <a:moveTo>
                    <a:pt x="16641" y="2285"/>
                  </a:moveTo>
                  <a:cubicBezTo>
                    <a:pt x="15291" y="2285"/>
                    <a:pt x="14616" y="3679"/>
                    <a:pt x="13266" y="2982"/>
                  </a:cubicBezTo>
                  <a:cubicBezTo>
                    <a:pt x="11916" y="2982"/>
                    <a:pt x="10566" y="-502"/>
                    <a:pt x="9216" y="195"/>
                  </a:cubicBezTo>
                  <a:cubicBezTo>
                    <a:pt x="8541" y="892"/>
                    <a:pt x="7866" y="892"/>
                    <a:pt x="7866" y="195"/>
                  </a:cubicBezTo>
                  <a:cubicBezTo>
                    <a:pt x="7191" y="-502"/>
                    <a:pt x="6516" y="892"/>
                    <a:pt x="5841" y="892"/>
                  </a:cubicBezTo>
                  <a:cubicBezTo>
                    <a:pt x="4491" y="1588"/>
                    <a:pt x="3816" y="892"/>
                    <a:pt x="3141" y="892"/>
                  </a:cubicBezTo>
                  <a:cubicBezTo>
                    <a:pt x="2466" y="195"/>
                    <a:pt x="2466" y="1588"/>
                    <a:pt x="1791" y="1588"/>
                  </a:cubicBezTo>
                  <a:cubicBezTo>
                    <a:pt x="1116" y="1588"/>
                    <a:pt x="441" y="2982"/>
                    <a:pt x="1116" y="3679"/>
                  </a:cubicBezTo>
                  <a:cubicBezTo>
                    <a:pt x="1116" y="4375"/>
                    <a:pt x="2466" y="4375"/>
                    <a:pt x="2466" y="4375"/>
                  </a:cubicBezTo>
                  <a:cubicBezTo>
                    <a:pt x="2466" y="5072"/>
                    <a:pt x="1116" y="5769"/>
                    <a:pt x="1116" y="5769"/>
                  </a:cubicBezTo>
                  <a:cubicBezTo>
                    <a:pt x="1116" y="6466"/>
                    <a:pt x="2466" y="7163"/>
                    <a:pt x="2466" y="7859"/>
                  </a:cubicBezTo>
                  <a:cubicBezTo>
                    <a:pt x="2466" y="7859"/>
                    <a:pt x="1116" y="7163"/>
                    <a:pt x="1116" y="8556"/>
                  </a:cubicBezTo>
                  <a:cubicBezTo>
                    <a:pt x="1116" y="9253"/>
                    <a:pt x="1791" y="10646"/>
                    <a:pt x="441" y="10646"/>
                  </a:cubicBezTo>
                  <a:cubicBezTo>
                    <a:pt x="1116" y="11343"/>
                    <a:pt x="1116" y="12040"/>
                    <a:pt x="441" y="12737"/>
                  </a:cubicBezTo>
                  <a:cubicBezTo>
                    <a:pt x="441" y="14130"/>
                    <a:pt x="-909" y="14130"/>
                    <a:pt x="1116" y="15524"/>
                  </a:cubicBezTo>
                  <a:cubicBezTo>
                    <a:pt x="1791" y="15524"/>
                    <a:pt x="3141" y="16221"/>
                    <a:pt x="3816" y="17614"/>
                  </a:cubicBezTo>
                  <a:cubicBezTo>
                    <a:pt x="4491" y="18311"/>
                    <a:pt x="3816" y="19704"/>
                    <a:pt x="3816" y="21098"/>
                  </a:cubicBezTo>
                  <a:cubicBezTo>
                    <a:pt x="6516" y="20401"/>
                    <a:pt x="8541" y="19008"/>
                    <a:pt x="11916" y="19008"/>
                  </a:cubicBezTo>
                  <a:cubicBezTo>
                    <a:pt x="13266" y="18311"/>
                    <a:pt x="15291" y="19008"/>
                    <a:pt x="16641" y="19008"/>
                  </a:cubicBezTo>
                  <a:cubicBezTo>
                    <a:pt x="17991" y="19008"/>
                    <a:pt x="20016" y="19704"/>
                    <a:pt x="19341" y="17614"/>
                  </a:cubicBezTo>
                  <a:cubicBezTo>
                    <a:pt x="19341" y="16221"/>
                    <a:pt x="18666" y="15524"/>
                    <a:pt x="17991" y="14130"/>
                  </a:cubicBezTo>
                  <a:cubicBezTo>
                    <a:pt x="17991" y="12737"/>
                    <a:pt x="18666" y="11343"/>
                    <a:pt x="19341" y="9950"/>
                  </a:cubicBezTo>
                  <a:cubicBezTo>
                    <a:pt x="20016" y="7163"/>
                    <a:pt x="20691" y="2285"/>
                    <a:pt x="16641" y="2285"/>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887" name="Shape 887"/>
            <p:cNvSpPr/>
            <p:nvPr/>
          </p:nvSpPr>
          <p:spPr>
            <a:xfrm>
              <a:off x="6573865" y="4358050"/>
              <a:ext cx="176064" cy="253982"/>
            </a:xfrm>
            <a:custGeom>
              <a:avLst/>
              <a:gdLst/>
              <a:ahLst/>
              <a:cxnLst>
                <a:cxn ang="0">
                  <a:pos x="wd2" y="hd2"/>
                </a:cxn>
                <a:cxn ang="5400000">
                  <a:pos x="wd2" y="hd2"/>
                </a:cxn>
                <a:cxn ang="10800000">
                  <a:pos x="wd2" y="hd2"/>
                </a:cxn>
                <a:cxn ang="16200000">
                  <a:pos x="wd2" y="hd2"/>
                </a:cxn>
              </a:cxnLst>
              <a:rect l="0" t="0" r="r" b="b"/>
              <a:pathLst>
                <a:path w="20812" h="21600" extrusionOk="0">
                  <a:moveTo>
                    <a:pt x="17055" y="9360"/>
                  </a:moveTo>
                  <a:cubicBezTo>
                    <a:pt x="15177" y="7920"/>
                    <a:pt x="16116" y="5760"/>
                    <a:pt x="16116" y="4320"/>
                  </a:cubicBezTo>
                  <a:cubicBezTo>
                    <a:pt x="17055" y="2880"/>
                    <a:pt x="14238" y="1440"/>
                    <a:pt x="15177" y="0"/>
                  </a:cubicBezTo>
                  <a:cubicBezTo>
                    <a:pt x="10482" y="0"/>
                    <a:pt x="6725" y="0"/>
                    <a:pt x="2029" y="0"/>
                  </a:cubicBezTo>
                  <a:cubicBezTo>
                    <a:pt x="2029" y="2160"/>
                    <a:pt x="2969" y="5040"/>
                    <a:pt x="2969" y="7920"/>
                  </a:cubicBezTo>
                  <a:cubicBezTo>
                    <a:pt x="2969" y="10800"/>
                    <a:pt x="-788" y="12960"/>
                    <a:pt x="151" y="15840"/>
                  </a:cubicBezTo>
                  <a:cubicBezTo>
                    <a:pt x="1090" y="18000"/>
                    <a:pt x="2969" y="18720"/>
                    <a:pt x="2029" y="21600"/>
                  </a:cubicBezTo>
                  <a:cubicBezTo>
                    <a:pt x="4847" y="21600"/>
                    <a:pt x="5786" y="21600"/>
                    <a:pt x="8603" y="20880"/>
                  </a:cubicBezTo>
                  <a:cubicBezTo>
                    <a:pt x="13299" y="20160"/>
                    <a:pt x="17055" y="18720"/>
                    <a:pt x="20812" y="17280"/>
                  </a:cubicBezTo>
                  <a:cubicBezTo>
                    <a:pt x="18934" y="16560"/>
                    <a:pt x="17995" y="15120"/>
                    <a:pt x="17995" y="13680"/>
                  </a:cubicBezTo>
                  <a:cubicBezTo>
                    <a:pt x="17995" y="12240"/>
                    <a:pt x="17995" y="10800"/>
                    <a:pt x="17055" y="9360"/>
                  </a:cubicBezTo>
                  <a:cubicBezTo>
                    <a:pt x="15177" y="7920"/>
                    <a:pt x="17995" y="10800"/>
                    <a:pt x="17055" y="936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888" name="Shape 888"/>
            <p:cNvSpPr/>
            <p:nvPr/>
          </p:nvSpPr>
          <p:spPr>
            <a:xfrm>
              <a:off x="6172684" y="4397242"/>
              <a:ext cx="110379" cy="132564"/>
            </a:xfrm>
            <a:custGeom>
              <a:avLst/>
              <a:gdLst/>
              <a:ahLst/>
              <a:cxnLst>
                <a:cxn ang="0">
                  <a:pos x="wd2" y="hd2"/>
                </a:cxn>
                <a:cxn ang="5400000">
                  <a:pos x="wd2" y="hd2"/>
                </a:cxn>
                <a:cxn ang="10800000">
                  <a:pos x="wd2" y="hd2"/>
                </a:cxn>
                <a:cxn ang="16200000">
                  <a:pos x="wd2" y="hd2"/>
                </a:cxn>
              </a:cxnLst>
              <a:rect l="0" t="0" r="r" b="b"/>
              <a:pathLst>
                <a:path w="19867" h="18719" extrusionOk="0">
                  <a:moveTo>
                    <a:pt x="16126" y="14933"/>
                  </a:moveTo>
                  <a:cubicBezTo>
                    <a:pt x="20446" y="13733"/>
                    <a:pt x="20446" y="7733"/>
                    <a:pt x="19006" y="5333"/>
                  </a:cubicBezTo>
                  <a:cubicBezTo>
                    <a:pt x="16126" y="533"/>
                    <a:pt x="10366" y="-1867"/>
                    <a:pt x="6046" y="1733"/>
                  </a:cubicBezTo>
                  <a:cubicBezTo>
                    <a:pt x="3166" y="2933"/>
                    <a:pt x="-1154" y="5333"/>
                    <a:pt x="286" y="7733"/>
                  </a:cubicBezTo>
                  <a:cubicBezTo>
                    <a:pt x="1726" y="10133"/>
                    <a:pt x="1726" y="11333"/>
                    <a:pt x="4606" y="12533"/>
                  </a:cubicBezTo>
                  <a:cubicBezTo>
                    <a:pt x="6046" y="14933"/>
                    <a:pt x="6046" y="16133"/>
                    <a:pt x="8926" y="17333"/>
                  </a:cubicBezTo>
                  <a:cubicBezTo>
                    <a:pt x="10366" y="18533"/>
                    <a:pt x="11806" y="19733"/>
                    <a:pt x="13246" y="17333"/>
                  </a:cubicBezTo>
                  <a:cubicBezTo>
                    <a:pt x="13246" y="16133"/>
                    <a:pt x="14686" y="16133"/>
                    <a:pt x="16126" y="14933"/>
                  </a:cubicBezTo>
                  <a:cubicBezTo>
                    <a:pt x="19006" y="13733"/>
                    <a:pt x="14686" y="16133"/>
                    <a:pt x="16126" y="14933"/>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889" name="Shape 889"/>
            <p:cNvSpPr/>
            <p:nvPr/>
          </p:nvSpPr>
          <p:spPr>
            <a:xfrm>
              <a:off x="6237182" y="4458191"/>
              <a:ext cx="172798" cy="171159"/>
            </a:xfrm>
            <a:custGeom>
              <a:avLst/>
              <a:gdLst/>
              <a:ahLst/>
              <a:cxnLst>
                <a:cxn ang="0">
                  <a:pos x="wd2" y="hd2"/>
                </a:cxn>
                <a:cxn ang="5400000">
                  <a:pos x="wd2" y="hd2"/>
                </a:cxn>
                <a:cxn ang="10800000">
                  <a:pos x="wd2" y="hd2"/>
                </a:cxn>
                <a:cxn ang="16200000">
                  <a:pos x="wd2" y="hd2"/>
                </a:cxn>
              </a:cxnLst>
              <a:rect l="0" t="0" r="r" b="b"/>
              <a:pathLst>
                <a:path w="21054" h="20660" extrusionOk="0">
                  <a:moveTo>
                    <a:pt x="20618" y="16546"/>
                  </a:moveTo>
                  <a:cubicBezTo>
                    <a:pt x="21600" y="14489"/>
                    <a:pt x="19636" y="13460"/>
                    <a:pt x="18655" y="12431"/>
                  </a:cubicBezTo>
                  <a:cubicBezTo>
                    <a:pt x="17673" y="12431"/>
                    <a:pt x="13745" y="11403"/>
                    <a:pt x="15709" y="10374"/>
                  </a:cubicBezTo>
                  <a:cubicBezTo>
                    <a:pt x="16691" y="9346"/>
                    <a:pt x="16691" y="6260"/>
                    <a:pt x="15709" y="5231"/>
                  </a:cubicBezTo>
                  <a:cubicBezTo>
                    <a:pt x="14727" y="3174"/>
                    <a:pt x="13745" y="7289"/>
                    <a:pt x="12764" y="7289"/>
                  </a:cubicBezTo>
                  <a:cubicBezTo>
                    <a:pt x="9818" y="7289"/>
                    <a:pt x="10800" y="-940"/>
                    <a:pt x="8836" y="89"/>
                  </a:cubicBezTo>
                  <a:cubicBezTo>
                    <a:pt x="7855" y="1117"/>
                    <a:pt x="5891" y="2146"/>
                    <a:pt x="4909" y="3174"/>
                  </a:cubicBezTo>
                  <a:cubicBezTo>
                    <a:pt x="3927" y="5231"/>
                    <a:pt x="1964" y="6260"/>
                    <a:pt x="0" y="8317"/>
                  </a:cubicBezTo>
                  <a:cubicBezTo>
                    <a:pt x="4909" y="11403"/>
                    <a:pt x="7855" y="14489"/>
                    <a:pt x="11782" y="17574"/>
                  </a:cubicBezTo>
                  <a:cubicBezTo>
                    <a:pt x="13745" y="19631"/>
                    <a:pt x="15709" y="20660"/>
                    <a:pt x="18655" y="20660"/>
                  </a:cubicBezTo>
                  <a:cubicBezTo>
                    <a:pt x="21600" y="20660"/>
                    <a:pt x="19636" y="18603"/>
                    <a:pt x="20618" y="16546"/>
                  </a:cubicBezTo>
                  <a:cubicBezTo>
                    <a:pt x="21600" y="14489"/>
                    <a:pt x="20618" y="18603"/>
                    <a:pt x="20618" y="16546"/>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890" name="Shape 890"/>
            <p:cNvSpPr/>
            <p:nvPr/>
          </p:nvSpPr>
          <p:spPr>
            <a:xfrm>
              <a:off x="6111723" y="4282269"/>
              <a:ext cx="278192" cy="231438"/>
            </a:xfrm>
            <a:custGeom>
              <a:avLst/>
              <a:gdLst/>
              <a:ahLst/>
              <a:cxnLst>
                <a:cxn ang="0">
                  <a:pos x="wd2" y="hd2"/>
                </a:cxn>
                <a:cxn ang="5400000">
                  <a:pos x="wd2" y="hd2"/>
                </a:cxn>
                <a:cxn ang="10800000">
                  <a:pos x="wd2" y="hd2"/>
                </a:cxn>
                <a:cxn ang="16200000">
                  <a:pos x="wd2" y="hd2"/>
                </a:cxn>
              </a:cxnLst>
              <a:rect l="0" t="0" r="r" b="b"/>
              <a:pathLst>
                <a:path w="21600" h="20141" extrusionOk="0">
                  <a:moveTo>
                    <a:pt x="6171" y="11731"/>
                  </a:moveTo>
                  <a:cubicBezTo>
                    <a:pt x="8640" y="10242"/>
                    <a:pt x="11109" y="8752"/>
                    <a:pt x="12343" y="12476"/>
                  </a:cubicBezTo>
                  <a:cubicBezTo>
                    <a:pt x="13577" y="13966"/>
                    <a:pt x="12960" y="14711"/>
                    <a:pt x="12960" y="16945"/>
                  </a:cubicBezTo>
                  <a:cubicBezTo>
                    <a:pt x="13577" y="17690"/>
                    <a:pt x="14811" y="15455"/>
                    <a:pt x="15429" y="15455"/>
                  </a:cubicBezTo>
                  <a:cubicBezTo>
                    <a:pt x="16663" y="14711"/>
                    <a:pt x="16663" y="21414"/>
                    <a:pt x="17897" y="19924"/>
                  </a:cubicBezTo>
                  <a:cubicBezTo>
                    <a:pt x="18514" y="19924"/>
                    <a:pt x="18514" y="19180"/>
                    <a:pt x="19131" y="19180"/>
                  </a:cubicBezTo>
                  <a:cubicBezTo>
                    <a:pt x="19131" y="18435"/>
                    <a:pt x="20366" y="19180"/>
                    <a:pt x="20366" y="18435"/>
                  </a:cubicBezTo>
                  <a:cubicBezTo>
                    <a:pt x="20983" y="17690"/>
                    <a:pt x="20366" y="16945"/>
                    <a:pt x="20366" y="16945"/>
                  </a:cubicBezTo>
                  <a:cubicBezTo>
                    <a:pt x="20366" y="15455"/>
                    <a:pt x="21600" y="16200"/>
                    <a:pt x="21600" y="16200"/>
                  </a:cubicBezTo>
                  <a:cubicBezTo>
                    <a:pt x="21600" y="15455"/>
                    <a:pt x="19749" y="14711"/>
                    <a:pt x="20983" y="13966"/>
                  </a:cubicBezTo>
                  <a:cubicBezTo>
                    <a:pt x="21600" y="13221"/>
                    <a:pt x="21600" y="12476"/>
                    <a:pt x="20366" y="11731"/>
                  </a:cubicBezTo>
                  <a:cubicBezTo>
                    <a:pt x="19749" y="10986"/>
                    <a:pt x="20983" y="9497"/>
                    <a:pt x="20366" y="8752"/>
                  </a:cubicBezTo>
                  <a:cubicBezTo>
                    <a:pt x="19749" y="8007"/>
                    <a:pt x="20366" y="7262"/>
                    <a:pt x="19749" y="5773"/>
                  </a:cubicBezTo>
                  <a:cubicBezTo>
                    <a:pt x="19131" y="5028"/>
                    <a:pt x="17897" y="-186"/>
                    <a:pt x="16046" y="1304"/>
                  </a:cubicBezTo>
                  <a:cubicBezTo>
                    <a:pt x="16046" y="1304"/>
                    <a:pt x="15429" y="2048"/>
                    <a:pt x="14811" y="2048"/>
                  </a:cubicBezTo>
                  <a:cubicBezTo>
                    <a:pt x="14194" y="2048"/>
                    <a:pt x="14194" y="2048"/>
                    <a:pt x="13577" y="2048"/>
                  </a:cubicBezTo>
                  <a:cubicBezTo>
                    <a:pt x="12960" y="2793"/>
                    <a:pt x="12343" y="2048"/>
                    <a:pt x="11726" y="2048"/>
                  </a:cubicBezTo>
                  <a:cubicBezTo>
                    <a:pt x="11109" y="2048"/>
                    <a:pt x="11109" y="2793"/>
                    <a:pt x="11109" y="2048"/>
                  </a:cubicBezTo>
                  <a:cubicBezTo>
                    <a:pt x="9874" y="1304"/>
                    <a:pt x="10491" y="1304"/>
                    <a:pt x="9257" y="1304"/>
                  </a:cubicBezTo>
                  <a:cubicBezTo>
                    <a:pt x="7406" y="2048"/>
                    <a:pt x="7406" y="559"/>
                    <a:pt x="6171" y="559"/>
                  </a:cubicBezTo>
                  <a:cubicBezTo>
                    <a:pt x="4937" y="-186"/>
                    <a:pt x="3703" y="-186"/>
                    <a:pt x="3086" y="559"/>
                  </a:cubicBezTo>
                  <a:cubicBezTo>
                    <a:pt x="3086" y="1304"/>
                    <a:pt x="1851" y="2048"/>
                    <a:pt x="3086" y="2793"/>
                  </a:cubicBezTo>
                  <a:cubicBezTo>
                    <a:pt x="3703" y="3538"/>
                    <a:pt x="3086" y="4283"/>
                    <a:pt x="1851" y="4283"/>
                  </a:cubicBezTo>
                  <a:cubicBezTo>
                    <a:pt x="617" y="4283"/>
                    <a:pt x="0" y="4283"/>
                    <a:pt x="0" y="5773"/>
                  </a:cubicBezTo>
                  <a:cubicBezTo>
                    <a:pt x="617" y="7262"/>
                    <a:pt x="1234" y="8007"/>
                    <a:pt x="1851" y="9497"/>
                  </a:cubicBezTo>
                  <a:cubicBezTo>
                    <a:pt x="3086" y="10986"/>
                    <a:pt x="3703" y="11731"/>
                    <a:pt x="4937" y="13966"/>
                  </a:cubicBezTo>
                  <a:cubicBezTo>
                    <a:pt x="5554" y="13221"/>
                    <a:pt x="5554" y="12476"/>
                    <a:pt x="6171" y="11731"/>
                  </a:cubicBezTo>
                  <a:cubicBezTo>
                    <a:pt x="6789" y="11731"/>
                    <a:pt x="6171" y="12476"/>
                    <a:pt x="6171" y="11731"/>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891" name="Shape 891"/>
            <p:cNvSpPr/>
            <p:nvPr/>
          </p:nvSpPr>
          <p:spPr>
            <a:xfrm>
              <a:off x="6038087" y="4288786"/>
              <a:ext cx="115913" cy="60610"/>
            </a:xfrm>
            <a:custGeom>
              <a:avLst/>
              <a:gdLst/>
              <a:ahLst/>
              <a:cxnLst>
                <a:cxn ang="0">
                  <a:pos x="wd2" y="hd2"/>
                </a:cxn>
                <a:cxn ang="5400000">
                  <a:pos x="wd2" y="hd2"/>
                </a:cxn>
                <a:cxn ang="10800000">
                  <a:pos x="wd2" y="hd2"/>
                </a:cxn>
                <a:cxn ang="16200000">
                  <a:pos x="wd2" y="hd2"/>
                </a:cxn>
              </a:cxnLst>
              <a:rect l="0" t="0" r="r" b="b"/>
              <a:pathLst>
                <a:path w="19531" h="21600" extrusionOk="0">
                  <a:moveTo>
                    <a:pt x="13500" y="15429"/>
                  </a:moveTo>
                  <a:cubicBezTo>
                    <a:pt x="14850" y="15429"/>
                    <a:pt x="21600" y="15429"/>
                    <a:pt x="18900" y="9257"/>
                  </a:cubicBezTo>
                  <a:cubicBezTo>
                    <a:pt x="16200" y="6171"/>
                    <a:pt x="18900" y="3086"/>
                    <a:pt x="18900" y="0"/>
                  </a:cubicBezTo>
                  <a:cubicBezTo>
                    <a:pt x="16200" y="0"/>
                    <a:pt x="12150" y="0"/>
                    <a:pt x="9450" y="0"/>
                  </a:cubicBezTo>
                  <a:cubicBezTo>
                    <a:pt x="6750" y="0"/>
                    <a:pt x="6750" y="3086"/>
                    <a:pt x="5400" y="0"/>
                  </a:cubicBezTo>
                  <a:cubicBezTo>
                    <a:pt x="2700" y="0"/>
                    <a:pt x="2700" y="0"/>
                    <a:pt x="0" y="3086"/>
                  </a:cubicBezTo>
                  <a:cubicBezTo>
                    <a:pt x="1350" y="6171"/>
                    <a:pt x="1350" y="9257"/>
                    <a:pt x="4050" y="9257"/>
                  </a:cubicBezTo>
                  <a:cubicBezTo>
                    <a:pt x="5400" y="9257"/>
                    <a:pt x="9450" y="9257"/>
                    <a:pt x="9450" y="9257"/>
                  </a:cubicBezTo>
                  <a:cubicBezTo>
                    <a:pt x="6750" y="15429"/>
                    <a:pt x="9450" y="18514"/>
                    <a:pt x="12150" y="21600"/>
                  </a:cubicBezTo>
                  <a:cubicBezTo>
                    <a:pt x="12150" y="21600"/>
                    <a:pt x="12150" y="15429"/>
                    <a:pt x="13500" y="15429"/>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892" name="Shape 892"/>
            <p:cNvSpPr/>
            <p:nvPr/>
          </p:nvSpPr>
          <p:spPr>
            <a:xfrm>
              <a:off x="6029903" y="4237926"/>
              <a:ext cx="120005" cy="27771"/>
            </a:xfrm>
            <a:custGeom>
              <a:avLst/>
              <a:gdLst/>
              <a:ahLst/>
              <a:cxnLst>
                <a:cxn ang="0">
                  <a:pos x="wd2" y="hd2"/>
                </a:cxn>
                <a:cxn ang="5400000">
                  <a:pos x="wd2" y="hd2"/>
                </a:cxn>
                <a:cxn ang="10800000">
                  <a:pos x="wd2" y="hd2"/>
                </a:cxn>
                <a:cxn ang="16200000">
                  <a:pos x="wd2" y="hd2"/>
                </a:cxn>
              </a:cxnLst>
              <a:rect l="0" t="0" r="r" b="b"/>
              <a:pathLst>
                <a:path w="21600" h="17318" extrusionOk="0">
                  <a:moveTo>
                    <a:pt x="5760" y="17318"/>
                  </a:moveTo>
                  <a:cubicBezTo>
                    <a:pt x="8640" y="11918"/>
                    <a:pt x="10080" y="6518"/>
                    <a:pt x="12960" y="11918"/>
                  </a:cubicBezTo>
                  <a:cubicBezTo>
                    <a:pt x="14400" y="11918"/>
                    <a:pt x="20160" y="17318"/>
                    <a:pt x="21600" y="6518"/>
                  </a:cubicBezTo>
                  <a:cubicBezTo>
                    <a:pt x="21600" y="11918"/>
                    <a:pt x="12960" y="-4282"/>
                    <a:pt x="11520" y="1118"/>
                  </a:cubicBezTo>
                  <a:cubicBezTo>
                    <a:pt x="7200" y="6518"/>
                    <a:pt x="1440" y="-4282"/>
                    <a:pt x="0" y="17318"/>
                  </a:cubicBezTo>
                  <a:cubicBezTo>
                    <a:pt x="2880" y="17318"/>
                    <a:pt x="4320" y="17318"/>
                    <a:pt x="5760" y="17318"/>
                  </a:cubicBezTo>
                  <a:cubicBezTo>
                    <a:pt x="7200" y="17318"/>
                    <a:pt x="5760" y="17318"/>
                    <a:pt x="5760" y="17318"/>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893" name="Shape 893"/>
            <p:cNvSpPr/>
            <p:nvPr/>
          </p:nvSpPr>
          <p:spPr>
            <a:xfrm>
              <a:off x="6019356" y="3636520"/>
              <a:ext cx="474197" cy="558061"/>
            </a:xfrm>
            <a:custGeom>
              <a:avLst/>
              <a:gdLst/>
              <a:ahLst/>
              <a:cxnLst>
                <a:cxn ang="0">
                  <a:pos x="wd2" y="hd2"/>
                </a:cxn>
                <a:cxn ang="5400000">
                  <a:pos x="wd2" y="hd2"/>
                </a:cxn>
                <a:cxn ang="10800000">
                  <a:pos x="wd2" y="hd2"/>
                </a:cxn>
                <a:cxn ang="16200000">
                  <a:pos x="wd2" y="hd2"/>
                </a:cxn>
              </a:cxnLst>
              <a:rect l="0" t="0" r="r" b="b"/>
              <a:pathLst>
                <a:path w="21338" h="20883" extrusionOk="0">
                  <a:moveTo>
                    <a:pt x="1538" y="18106"/>
                  </a:moveTo>
                  <a:cubicBezTo>
                    <a:pt x="2258" y="18106"/>
                    <a:pt x="4418" y="17471"/>
                    <a:pt x="5138" y="18106"/>
                  </a:cubicBezTo>
                  <a:cubicBezTo>
                    <a:pt x="5498" y="18424"/>
                    <a:pt x="5858" y="18424"/>
                    <a:pt x="6218" y="18741"/>
                  </a:cubicBezTo>
                  <a:cubicBezTo>
                    <a:pt x="6578" y="19376"/>
                    <a:pt x="6938" y="19694"/>
                    <a:pt x="7298" y="20012"/>
                  </a:cubicBezTo>
                  <a:cubicBezTo>
                    <a:pt x="7658" y="20329"/>
                    <a:pt x="9098" y="21600"/>
                    <a:pt x="9458" y="20329"/>
                  </a:cubicBezTo>
                  <a:cubicBezTo>
                    <a:pt x="9818" y="18424"/>
                    <a:pt x="10538" y="20647"/>
                    <a:pt x="11258" y="20329"/>
                  </a:cubicBezTo>
                  <a:cubicBezTo>
                    <a:pt x="11618" y="19694"/>
                    <a:pt x="11618" y="19694"/>
                    <a:pt x="12338" y="19694"/>
                  </a:cubicBezTo>
                  <a:cubicBezTo>
                    <a:pt x="13058" y="19694"/>
                    <a:pt x="13418" y="19694"/>
                    <a:pt x="13778" y="19694"/>
                  </a:cubicBezTo>
                  <a:cubicBezTo>
                    <a:pt x="14498" y="19376"/>
                    <a:pt x="15218" y="19376"/>
                    <a:pt x="15578" y="19376"/>
                  </a:cubicBezTo>
                  <a:cubicBezTo>
                    <a:pt x="16658" y="19376"/>
                    <a:pt x="17738" y="19376"/>
                    <a:pt x="18818" y="19376"/>
                  </a:cubicBezTo>
                  <a:cubicBezTo>
                    <a:pt x="19178" y="19376"/>
                    <a:pt x="20258" y="19694"/>
                    <a:pt x="20618" y="19376"/>
                  </a:cubicBezTo>
                  <a:cubicBezTo>
                    <a:pt x="20978" y="19376"/>
                    <a:pt x="20618" y="17471"/>
                    <a:pt x="20618" y="17153"/>
                  </a:cubicBezTo>
                  <a:cubicBezTo>
                    <a:pt x="20258" y="15247"/>
                    <a:pt x="19898" y="13659"/>
                    <a:pt x="19898" y="12071"/>
                  </a:cubicBezTo>
                  <a:cubicBezTo>
                    <a:pt x="19538" y="9212"/>
                    <a:pt x="18818" y="6671"/>
                    <a:pt x="18458" y="3812"/>
                  </a:cubicBezTo>
                  <a:cubicBezTo>
                    <a:pt x="19538" y="3812"/>
                    <a:pt x="20618" y="3812"/>
                    <a:pt x="21338" y="3812"/>
                  </a:cubicBezTo>
                  <a:cubicBezTo>
                    <a:pt x="19178" y="2541"/>
                    <a:pt x="17018" y="1271"/>
                    <a:pt x="15218" y="0"/>
                  </a:cubicBezTo>
                  <a:cubicBezTo>
                    <a:pt x="15218" y="318"/>
                    <a:pt x="15218" y="2224"/>
                    <a:pt x="14858" y="2224"/>
                  </a:cubicBezTo>
                  <a:cubicBezTo>
                    <a:pt x="14498" y="2224"/>
                    <a:pt x="13778" y="2224"/>
                    <a:pt x="13058" y="2224"/>
                  </a:cubicBezTo>
                  <a:cubicBezTo>
                    <a:pt x="12338" y="2224"/>
                    <a:pt x="11258" y="2224"/>
                    <a:pt x="10178" y="2224"/>
                  </a:cubicBezTo>
                  <a:cubicBezTo>
                    <a:pt x="10178" y="2224"/>
                    <a:pt x="9098" y="2224"/>
                    <a:pt x="9098" y="2224"/>
                  </a:cubicBezTo>
                  <a:cubicBezTo>
                    <a:pt x="8738" y="2541"/>
                    <a:pt x="9098" y="3494"/>
                    <a:pt x="9098" y="3812"/>
                  </a:cubicBezTo>
                  <a:cubicBezTo>
                    <a:pt x="9098" y="4447"/>
                    <a:pt x="9098" y="5400"/>
                    <a:pt x="9098" y="6035"/>
                  </a:cubicBezTo>
                  <a:cubicBezTo>
                    <a:pt x="9098" y="6988"/>
                    <a:pt x="6938" y="6671"/>
                    <a:pt x="6938" y="7941"/>
                  </a:cubicBezTo>
                  <a:cubicBezTo>
                    <a:pt x="6938" y="8259"/>
                    <a:pt x="7298" y="9847"/>
                    <a:pt x="6938" y="10165"/>
                  </a:cubicBezTo>
                  <a:cubicBezTo>
                    <a:pt x="6938" y="10165"/>
                    <a:pt x="5858" y="10165"/>
                    <a:pt x="5498" y="10165"/>
                  </a:cubicBezTo>
                  <a:cubicBezTo>
                    <a:pt x="4058" y="10165"/>
                    <a:pt x="2258" y="10165"/>
                    <a:pt x="818" y="10165"/>
                  </a:cubicBezTo>
                  <a:cubicBezTo>
                    <a:pt x="458" y="10165"/>
                    <a:pt x="-262" y="9847"/>
                    <a:pt x="98" y="10482"/>
                  </a:cubicBezTo>
                  <a:cubicBezTo>
                    <a:pt x="458" y="10800"/>
                    <a:pt x="818" y="11118"/>
                    <a:pt x="1178" y="11435"/>
                  </a:cubicBezTo>
                  <a:cubicBezTo>
                    <a:pt x="1538" y="12071"/>
                    <a:pt x="1178" y="12706"/>
                    <a:pt x="818" y="13024"/>
                  </a:cubicBezTo>
                  <a:cubicBezTo>
                    <a:pt x="818" y="13976"/>
                    <a:pt x="1898" y="14294"/>
                    <a:pt x="1898" y="15247"/>
                  </a:cubicBezTo>
                  <a:cubicBezTo>
                    <a:pt x="2258" y="16200"/>
                    <a:pt x="1178" y="17471"/>
                    <a:pt x="818" y="18424"/>
                  </a:cubicBezTo>
                  <a:cubicBezTo>
                    <a:pt x="1178" y="18424"/>
                    <a:pt x="1178" y="18106"/>
                    <a:pt x="1538" y="18106"/>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894" name="Shape 894"/>
            <p:cNvSpPr/>
            <p:nvPr/>
          </p:nvSpPr>
          <p:spPr>
            <a:xfrm>
              <a:off x="6019874" y="4117397"/>
              <a:ext cx="225491" cy="183783"/>
            </a:xfrm>
            <a:custGeom>
              <a:avLst/>
              <a:gdLst/>
              <a:ahLst/>
              <a:cxnLst>
                <a:cxn ang="0">
                  <a:pos x="wd2" y="hd2"/>
                </a:cxn>
                <a:cxn ang="5400000">
                  <a:pos x="wd2" y="hd2"/>
                </a:cxn>
                <a:cxn ang="10800000">
                  <a:pos x="wd2" y="hd2"/>
                </a:cxn>
                <a:cxn ang="16200000">
                  <a:pos x="wd2" y="hd2"/>
                </a:cxn>
              </a:cxnLst>
              <a:rect l="0" t="0" r="r" b="b"/>
              <a:pathLst>
                <a:path w="21009" h="20528" extrusionOk="0">
                  <a:moveTo>
                    <a:pt x="5368" y="20139"/>
                  </a:moveTo>
                  <a:cubicBezTo>
                    <a:pt x="6112" y="20139"/>
                    <a:pt x="6112" y="19200"/>
                    <a:pt x="6857" y="19200"/>
                  </a:cubicBezTo>
                  <a:cubicBezTo>
                    <a:pt x="8347" y="19200"/>
                    <a:pt x="9092" y="19200"/>
                    <a:pt x="10581" y="19200"/>
                  </a:cubicBezTo>
                  <a:cubicBezTo>
                    <a:pt x="12071" y="19200"/>
                    <a:pt x="14306" y="18261"/>
                    <a:pt x="16540" y="19200"/>
                  </a:cubicBezTo>
                  <a:cubicBezTo>
                    <a:pt x="17285" y="20139"/>
                    <a:pt x="18030" y="21078"/>
                    <a:pt x="19519" y="20139"/>
                  </a:cubicBezTo>
                  <a:cubicBezTo>
                    <a:pt x="21009" y="20139"/>
                    <a:pt x="21009" y="19200"/>
                    <a:pt x="21009" y="17321"/>
                  </a:cubicBezTo>
                  <a:cubicBezTo>
                    <a:pt x="21009" y="15443"/>
                    <a:pt x="18030" y="14504"/>
                    <a:pt x="18030" y="12626"/>
                  </a:cubicBezTo>
                  <a:cubicBezTo>
                    <a:pt x="18030" y="12626"/>
                    <a:pt x="18030" y="8869"/>
                    <a:pt x="18030" y="8869"/>
                  </a:cubicBezTo>
                  <a:cubicBezTo>
                    <a:pt x="17285" y="8869"/>
                    <a:pt x="14306" y="4174"/>
                    <a:pt x="13561" y="3235"/>
                  </a:cubicBezTo>
                  <a:cubicBezTo>
                    <a:pt x="11326" y="417"/>
                    <a:pt x="9092" y="-522"/>
                    <a:pt x="6112" y="417"/>
                  </a:cubicBezTo>
                  <a:cubicBezTo>
                    <a:pt x="5368" y="417"/>
                    <a:pt x="3133" y="-522"/>
                    <a:pt x="3133" y="417"/>
                  </a:cubicBezTo>
                  <a:cubicBezTo>
                    <a:pt x="2388" y="1356"/>
                    <a:pt x="899" y="3235"/>
                    <a:pt x="899" y="5113"/>
                  </a:cubicBezTo>
                  <a:cubicBezTo>
                    <a:pt x="1643" y="6991"/>
                    <a:pt x="1643" y="7930"/>
                    <a:pt x="154" y="8869"/>
                  </a:cubicBezTo>
                  <a:cubicBezTo>
                    <a:pt x="-591" y="8869"/>
                    <a:pt x="1643" y="10748"/>
                    <a:pt x="899" y="10748"/>
                  </a:cubicBezTo>
                  <a:cubicBezTo>
                    <a:pt x="2388" y="11687"/>
                    <a:pt x="899" y="11687"/>
                    <a:pt x="899" y="12626"/>
                  </a:cubicBezTo>
                  <a:cubicBezTo>
                    <a:pt x="899" y="12626"/>
                    <a:pt x="1643" y="13565"/>
                    <a:pt x="2388" y="13565"/>
                  </a:cubicBezTo>
                  <a:cubicBezTo>
                    <a:pt x="2388" y="14504"/>
                    <a:pt x="5368" y="13565"/>
                    <a:pt x="6112" y="13565"/>
                  </a:cubicBezTo>
                  <a:cubicBezTo>
                    <a:pt x="6857" y="13565"/>
                    <a:pt x="6857" y="12626"/>
                    <a:pt x="6857" y="12626"/>
                  </a:cubicBezTo>
                  <a:cubicBezTo>
                    <a:pt x="7602" y="12626"/>
                    <a:pt x="12071" y="15443"/>
                    <a:pt x="12071" y="14504"/>
                  </a:cubicBezTo>
                  <a:cubicBezTo>
                    <a:pt x="11326" y="16382"/>
                    <a:pt x="8347" y="15443"/>
                    <a:pt x="7602" y="15443"/>
                  </a:cubicBezTo>
                  <a:cubicBezTo>
                    <a:pt x="6112" y="14504"/>
                    <a:pt x="5368" y="16382"/>
                    <a:pt x="3878" y="16382"/>
                  </a:cubicBezTo>
                  <a:cubicBezTo>
                    <a:pt x="1643" y="16382"/>
                    <a:pt x="154" y="16382"/>
                    <a:pt x="1643" y="19200"/>
                  </a:cubicBezTo>
                  <a:cubicBezTo>
                    <a:pt x="1643" y="20139"/>
                    <a:pt x="2388" y="19200"/>
                    <a:pt x="3133" y="19200"/>
                  </a:cubicBezTo>
                  <a:cubicBezTo>
                    <a:pt x="3878" y="19200"/>
                    <a:pt x="4623" y="20139"/>
                    <a:pt x="5368" y="20139"/>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895" name="Shape 895"/>
            <p:cNvSpPr/>
            <p:nvPr/>
          </p:nvSpPr>
          <p:spPr>
            <a:xfrm>
              <a:off x="6215364" y="3736465"/>
              <a:ext cx="657515" cy="654097"/>
            </a:xfrm>
            <a:custGeom>
              <a:avLst/>
              <a:gdLst/>
              <a:ahLst/>
              <a:cxnLst>
                <a:cxn ang="0">
                  <a:pos x="wd2" y="hd2"/>
                </a:cxn>
                <a:cxn ang="5400000">
                  <a:pos x="wd2" y="hd2"/>
                </a:cxn>
                <a:cxn ang="10800000">
                  <a:pos x="wd2" y="hd2"/>
                </a:cxn>
                <a:cxn ang="16200000">
                  <a:pos x="wd2" y="hd2"/>
                </a:cxn>
              </a:cxnLst>
              <a:rect l="0" t="0" r="r" b="b"/>
              <a:pathLst>
                <a:path w="21168" h="21377" extrusionOk="0">
                  <a:moveTo>
                    <a:pt x="6943" y="123"/>
                  </a:moveTo>
                  <a:cubicBezTo>
                    <a:pt x="7457" y="4277"/>
                    <a:pt x="7971" y="8431"/>
                    <a:pt x="8486" y="12308"/>
                  </a:cubicBezTo>
                  <a:cubicBezTo>
                    <a:pt x="8486" y="12861"/>
                    <a:pt x="9000" y="13692"/>
                    <a:pt x="8229" y="13692"/>
                  </a:cubicBezTo>
                  <a:cubicBezTo>
                    <a:pt x="7200" y="13692"/>
                    <a:pt x="5914" y="13692"/>
                    <a:pt x="4886" y="13692"/>
                  </a:cubicBezTo>
                  <a:cubicBezTo>
                    <a:pt x="4371" y="13692"/>
                    <a:pt x="4114" y="13692"/>
                    <a:pt x="3857" y="13692"/>
                  </a:cubicBezTo>
                  <a:cubicBezTo>
                    <a:pt x="3600" y="13692"/>
                    <a:pt x="3343" y="13969"/>
                    <a:pt x="3086" y="13969"/>
                  </a:cubicBezTo>
                  <a:cubicBezTo>
                    <a:pt x="2829" y="14246"/>
                    <a:pt x="2571" y="13969"/>
                    <a:pt x="2057" y="13969"/>
                  </a:cubicBezTo>
                  <a:cubicBezTo>
                    <a:pt x="1800" y="13969"/>
                    <a:pt x="1800" y="14523"/>
                    <a:pt x="1543" y="14246"/>
                  </a:cubicBezTo>
                  <a:cubicBezTo>
                    <a:pt x="1286" y="14246"/>
                    <a:pt x="1029" y="13692"/>
                    <a:pt x="771" y="13692"/>
                  </a:cubicBezTo>
                  <a:cubicBezTo>
                    <a:pt x="514" y="13692"/>
                    <a:pt x="514" y="15354"/>
                    <a:pt x="0" y="15077"/>
                  </a:cubicBezTo>
                  <a:cubicBezTo>
                    <a:pt x="0" y="15354"/>
                    <a:pt x="0" y="15908"/>
                    <a:pt x="0" y="16184"/>
                  </a:cubicBezTo>
                  <a:cubicBezTo>
                    <a:pt x="0" y="16738"/>
                    <a:pt x="514" y="16738"/>
                    <a:pt x="771" y="17292"/>
                  </a:cubicBezTo>
                  <a:cubicBezTo>
                    <a:pt x="1029" y="17569"/>
                    <a:pt x="771" y="18123"/>
                    <a:pt x="1029" y="18400"/>
                  </a:cubicBezTo>
                  <a:cubicBezTo>
                    <a:pt x="1286" y="18954"/>
                    <a:pt x="1543" y="18400"/>
                    <a:pt x="1800" y="18677"/>
                  </a:cubicBezTo>
                  <a:cubicBezTo>
                    <a:pt x="1800" y="18954"/>
                    <a:pt x="2571" y="18677"/>
                    <a:pt x="2829" y="18677"/>
                  </a:cubicBezTo>
                  <a:cubicBezTo>
                    <a:pt x="3086" y="18677"/>
                    <a:pt x="3600" y="18123"/>
                    <a:pt x="3857" y="18123"/>
                  </a:cubicBezTo>
                  <a:cubicBezTo>
                    <a:pt x="4371" y="18677"/>
                    <a:pt x="4629" y="20061"/>
                    <a:pt x="5143" y="20615"/>
                  </a:cubicBezTo>
                  <a:cubicBezTo>
                    <a:pt x="5143" y="20615"/>
                    <a:pt x="4886" y="21169"/>
                    <a:pt x="5143" y="21169"/>
                  </a:cubicBezTo>
                  <a:cubicBezTo>
                    <a:pt x="5400" y="21446"/>
                    <a:pt x="5657" y="20892"/>
                    <a:pt x="5914" y="21169"/>
                  </a:cubicBezTo>
                  <a:cubicBezTo>
                    <a:pt x="6171" y="21446"/>
                    <a:pt x="6686" y="21446"/>
                    <a:pt x="6943" y="21169"/>
                  </a:cubicBezTo>
                  <a:cubicBezTo>
                    <a:pt x="7457" y="20615"/>
                    <a:pt x="7457" y="21169"/>
                    <a:pt x="7714" y="21169"/>
                  </a:cubicBezTo>
                  <a:cubicBezTo>
                    <a:pt x="8486" y="21169"/>
                    <a:pt x="9000" y="20061"/>
                    <a:pt x="9000" y="19508"/>
                  </a:cubicBezTo>
                  <a:cubicBezTo>
                    <a:pt x="9000" y="19231"/>
                    <a:pt x="8486" y="19231"/>
                    <a:pt x="9000" y="18954"/>
                  </a:cubicBezTo>
                  <a:cubicBezTo>
                    <a:pt x="9257" y="18677"/>
                    <a:pt x="9771" y="18954"/>
                    <a:pt x="10029" y="18400"/>
                  </a:cubicBezTo>
                  <a:cubicBezTo>
                    <a:pt x="10029" y="18123"/>
                    <a:pt x="10286" y="17569"/>
                    <a:pt x="10286" y="17292"/>
                  </a:cubicBezTo>
                  <a:cubicBezTo>
                    <a:pt x="10543" y="16738"/>
                    <a:pt x="10543" y="16461"/>
                    <a:pt x="10800" y="17015"/>
                  </a:cubicBezTo>
                  <a:cubicBezTo>
                    <a:pt x="11571" y="17569"/>
                    <a:pt x="12086" y="15354"/>
                    <a:pt x="12600" y="15631"/>
                  </a:cubicBezTo>
                  <a:cubicBezTo>
                    <a:pt x="12857" y="15631"/>
                    <a:pt x="12857" y="15631"/>
                    <a:pt x="13114" y="15631"/>
                  </a:cubicBezTo>
                  <a:cubicBezTo>
                    <a:pt x="13114" y="15631"/>
                    <a:pt x="13371" y="15354"/>
                    <a:pt x="13371" y="15354"/>
                  </a:cubicBezTo>
                  <a:cubicBezTo>
                    <a:pt x="13629" y="15077"/>
                    <a:pt x="13886" y="15077"/>
                    <a:pt x="14143" y="14800"/>
                  </a:cubicBezTo>
                  <a:cubicBezTo>
                    <a:pt x="14914" y="13969"/>
                    <a:pt x="15686" y="14800"/>
                    <a:pt x="16714" y="14523"/>
                  </a:cubicBezTo>
                  <a:cubicBezTo>
                    <a:pt x="17229" y="14523"/>
                    <a:pt x="17486" y="14246"/>
                    <a:pt x="18000" y="14246"/>
                  </a:cubicBezTo>
                  <a:cubicBezTo>
                    <a:pt x="18771" y="14246"/>
                    <a:pt x="19543" y="14246"/>
                    <a:pt x="20057" y="13969"/>
                  </a:cubicBezTo>
                  <a:cubicBezTo>
                    <a:pt x="21600" y="13415"/>
                    <a:pt x="21086" y="9815"/>
                    <a:pt x="21086" y="8431"/>
                  </a:cubicBezTo>
                  <a:cubicBezTo>
                    <a:pt x="20829" y="8708"/>
                    <a:pt x="20057" y="9261"/>
                    <a:pt x="19800" y="8708"/>
                  </a:cubicBezTo>
                  <a:cubicBezTo>
                    <a:pt x="19543" y="8431"/>
                    <a:pt x="20057" y="7877"/>
                    <a:pt x="19800" y="7600"/>
                  </a:cubicBezTo>
                  <a:cubicBezTo>
                    <a:pt x="19543" y="7046"/>
                    <a:pt x="18514" y="7323"/>
                    <a:pt x="18000" y="7046"/>
                  </a:cubicBezTo>
                  <a:cubicBezTo>
                    <a:pt x="17486" y="7046"/>
                    <a:pt x="17229" y="6215"/>
                    <a:pt x="16971" y="5938"/>
                  </a:cubicBezTo>
                  <a:cubicBezTo>
                    <a:pt x="16971" y="5661"/>
                    <a:pt x="16714" y="5384"/>
                    <a:pt x="16200" y="5384"/>
                  </a:cubicBezTo>
                  <a:cubicBezTo>
                    <a:pt x="15686" y="4831"/>
                    <a:pt x="14914" y="4277"/>
                    <a:pt x="14400" y="3723"/>
                  </a:cubicBezTo>
                  <a:cubicBezTo>
                    <a:pt x="12857" y="2892"/>
                    <a:pt x="11314" y="1784"/>
                    <a:pt x="10029" y="677"/>
                  </a:cubicBezTo>
                  <a:cubicBezTo>
                    <a:pt x="9771" y="677"/>
                    <a:pt x="9257" y="123"/>
                    <a:pt x="9000" y="123"/>
                  </a:cubicBezTo>
                  <a:cubicBezTo>
                    <a:pt x="8486" y="-154"/>
                    <a:pt x="7714" y="123"/>
                    <a:pt x="6943" y="123"/>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896" name="Shape 896"/>
            <p:cNvSpPr/>
            <p:nvPr/>
          </p:nvSpPr>
          <p:spPr>
            <a:xfrm>
              <a:off x="7659057" y="3425830"/>
              <a:ext cx="435450" cy="456011"/>
            </a:xfrm>
            <a:custGeom>
              <a:avLst/>
              <a:gdLst/>
              <a:ahLst/>
              <a:cxnLst>
                <a:cxn ang="0">
                  <a:pos x="wd2" y="hd2"/>
                </a:cxn>
                <a:cxn ang="5400000">
                  <a:pos x="wd2" y="hd2"/>
                </a:cxn>
                <a:cxn ang="10800000">
                  <a:pos x="wd2" y="hd2"/>
                </a:cxn>
                <a:cxn ang="16200000">
                  <a:pos x="wd2" y="hd2"/>
                </a:cxn>
              </a:cxnLst>
              <a:rect l="0" t="0" r="r" b="b"/>
              <a:pathLst>
                <a:path w="21288" h="21600" extrusionOk="0">
                  <a:moveTo>
                    <a:pt x="17361" y="21600"/>
                  </a:moveTo>
                  <a:cubicBezTo>
                    <a:pt x="17753" y="21600"/>
                    <a:pt x="17753" y="20400"/>
                    <a:pt x="18539" y="20400"/>
                  </a:cubicBezTo>
                  <a:cubicBezTo>
                    <a:pt x="19717" y="20400"/>
                    <a:pt x="18932" y="19600"/>
                    <a:pt x="19717" y="19200"/>
                  </a:cubicBezTo>
                  <a:cubicBezTo>
                    <a:pt x="20895" y="18800"/>
                    <a:pt x="20895" y="18800"/>
                    <a:pt x="20895" y="17600"/>
                  </a:cubicBezTo>
                  <a:cubicBezTo>
                    <a:pt x="20503" y="16800"/>
                    <a:pt x="20503" y="16800"/>
                    <a:pt x="21288" y="16800"/>
                  </a:cubicBezTo>
                  <a:cubicBezTo>
                    <a:pt x="20895" y="16800"/>
                    <a:pt x="19717" y="14800"/>
                    <a:pt x="19324" y="14400"/>
                  </a:cubicBezTo>
                  <a:cubicBezTo>
                    <a:pt x="18932" y="12800"/>
                    <a:pt x="18146" y="11200"/>
                    <a:pt x="17361" y="10000"/>
                  </a:cubicBezTo>
                  <a:cubicBezTo>
                    <a:pt x="16575" y="8800"/>
                    <a:pt x="16183" y="7200"/>
                    <a:pt x="15397" y="6400"/>
                  </a:cubicBezTo>
                  <a:cubicBezTo>
                    <a:pt x="15004" y="6000"/>
                    <a:pt x="14219" y="3600"/>
                    <a:pt x="14612" y="3200"/>
                  </a:cubicBezTo>
                  <a:cubicBezTo>
                    <a:pt x="14612" y="3200"/>
                    <a:pt x="17753" y="8800"/>
                    <a:pt x="18146" y="8800"/>
                  </a:cubicBezTo>
                  <a:cubicBezTo>
                    <a:pt x="18539" y="8800"/>
                    <a:pt x="18932" y="7600"/>
                    <a:pt x="18932" y="7600"/>
                  </a:cubicBezTo>
                  <a:cubicBezTo>
                    <a:pt x="18932" y="6800"/>
                    <a:pt x="18932" y="6000"/>
                    <a:pt x="18539" y="5600"/>
                  </a:cubicBezTo>
                  <a:cubicBezTo>
                    <a:pt x="18539" y="4000"/>
                    <a:pt x="18146" y="2400"/>
                    <a:pt x="18146" y="800"/>
                  </a:cubicBezTo>
                  <a:cubicBezTo>
                    <a:pt x="17361" y="1600"/>
                    <a:pt x="15397" y="1600"/>
                    <a:pt x="14612" y="800"/>
                  </a:cubicBezTo>
                  <a:cubicBezTo>
                    <a:pt x="13041" y="0"/>
                    <a:pt x="11077" y="400"/>
                    <a:pt x="9506" y="1200"/>
                  </a:cubicBezTo>
                  <a:cubicBezTo>
                    <a:pt x="8328" y="2000"/>
                    <a:pt x="7150" y="1600"/>
                    <a:pt x="5972" y="1200"/>
                  </a:cubicBezTo>
                  <a:cubicBezTo>
                    <a:pt x="4401" y="800"/>
                    <a:pt x="2830" y="800"/>
                    <a:pt x="1259" y="400"/>
                  </a:cubicBezTo>
                  <a:cubicBezTo>
                    <a:pt x="1259" y="400"/>
                    <a:pt x="866" y="0"/>
                    <a:pt x="866" y="0"/>
                  </a:cubicBezTo>
                  <a:cubicBezTo>
                    <a:pt x="473" y="400"/>
                    <a:pt x="473" y="800"/>
                    <a:pt x="81" y="1200"/>
                  </a:cubicBezTo>
                  <a:cubicBezTo>
                    <a:pt x="-312" y="1600"/>
                    <a:pt x="866" y="2000"/>
                    <a:pt x="473" y="2800"/>
                  </a:cubicBezTo>
                  <a:cubicBezTo>
                    <a:pt x="81" y="3200"/>
                    <a:pt x="81" y="3600"/>
                    <a:pt x="81" y="4400"/>
                  </a:cubicBezTo>
                  <a:cubicBezTo>
                    <a:pt x="473" y="4400"/>
                    <a:pt x="473" y="4800"/>
                    <a:pt x="473" y="5200"/>
                  </a:cubicBezTo>
                  <a:cubicBezTo>
                    <a:pt x="473" y="6800"/>
                    <a:pt x="473" y="8400"/>
                    <a:pt x="473" y="10000"/>
                  </a:cubicBezTo>
                  <a:cubicBezTo>
                    <a:pt x="473" y="11200"/>
                    <a:pt x="473" y="20800"/>
                    <a:pt x="473" y="20800"/>
                  </a:cubicBezTo>
                  <a:cubicBezTo>
                    <a:pt x="4793" y="20800"/>
                    <a:pt x="8721" y="20800"/>
                    <a:pt x="13041" y="20800"/>
                  </a:cubicBezTo>
                  <a:cubicBezTo>
                    <a:pt x="13826" y="20800"/>
                    <a:pt x="14612" y="20800"/>
                    <a:pt x="15397" y="20800"/>
                  </a:cubicBezTo>
                  <a:cubicBezTo>
                    <a:pt x="16183" y="20800"/>
                    <a:pt x="16575" y="21600"/>
                    <a:pt x="17361" y="2160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897" name="Shape 897"/>
            <p:cNvSpPr/>
            <p:nvPr/>
          </p:nvSpPr>
          <p:spPr>
            <a:xfrm>
              <a:off x="7000869" y="3163195"/>
              <a:ext cx="158161" cy="329021"/>
            </a:xfrm>
            <a:custGeom>
              <a:avLst/>
              <a:gdLst/>
              <a:ahLst/>
              <a:cxnLst>
                <a:cxn ang="0">
                  <a:pos x="wd2" y="hd2"/>
                </a:cxn>
                <a:cxn ang="5400000">
                  <a:pos x="wd2" y="hd2"/>
                </a:cxn>
                <a:cxn ang="10800000">
                  <a:pos x="wd2" y="hd2"/>
                </a:cxn>
                <a:cxn ang="16200000">
                  <a:pos x="wd2" y="hd2"/>
                </a:cxn>
              </a:cxnLst>
              <a:rect l="0" t="0" r="r" b="b"/>
              <a:pathLst>
                <a:path w="21229" h="21600" extrusionOk="0">
                  <a:moveTo>
                    <a:pt x="14749" y="18831"/>
                  </a:moveTo>
                  <a:cubicBezTo>
                    <a:pt x="12589" y="17723"/>
                    <a:pt x="16909" y="16615"/>
                    <a:pt x="17989" y="16615"/>
                  </a:cubicBezTo>
                  <a:cubicBezTo>
                    <a:pt x="20149" y="16062"/>
                    <a:pt x="21229" y="15508"/>
                    <a:pt x="21229" y="14954"/>
                  </a:cubicBezTo>
                  <a:cubicBezTo>
                    <a:pt x="21229" y="14400"/>
                    <a:pt x="21229" y="13846"/>
                    <a:pt x="21229" y="13292"/>
                  </a:cubicBezTo>
                  <a:cubicBezTo>
                    <a:pt x="21229" y="12738"/>
                    <a:pt x="20149" y="12738"/>
                    <a:pt x="20149" y="12738"/>
                  </a:cubicBezTo>
                  <a:cubicBezTo>
                    <a:pt x="19069" y="12185"/>
                    <a:pt x="19069" y="11631"/>
                    <a:pt x="17989" y="11077"/>
                  </a:cubicBezTo>
                  <a:cubicBezTo>
                    <a:pt x="16909" y="11077"/>
                    <a:pt x="15829" y="11631"/>
                    <a:pt x="14749" y="11077"/>
                  </a:cubicBezTo>
                  <a:cubicBezTo>
                    <a:pt x="11509" y="9969"/>
                    <a:pt x="14749" y="9415"/>
                    <a:pt x="16909" y="8862"/>
                  </a:cubicBezTo>
                  <a:cubicBezTo>
                    <a:pt x="19069" y="8308"/>
                    <a:pt x="20149" y="6646"/>
                    <a:pt x="17989" y="5538"/>
                  </a:cubicBezTo>
                  <a:cubicBezTo>
                    <a:pt x="17989" y="4985"/>
                    <a:pt x="14749" y="3877"/>
                    <a:pt x="15829" y="3323"/>
                  </a:cubicBezTo>
                  <a:cubicBezTo>
                    <a:pt x="16909" y="2769"/>
                    <a:pt x="17989" y="2769"/>
                    <a:pt x="19069" y="2215"/>
                  </a:cubicBezTo>
                  <a:cubicBezTo>
                    <a:pt x="19069" y="2215"/>
                    <a:pt x="19069" y="554"/>
                    <a:pt x="19069" y="554"/>
                  </a:cubicBezTo>
                  <a:cubicBezTo>
                    <a:pt x="17989" y="554"/>
                    <a:pt x="16909" y="2215"/>
                    <a:pt x="15829" y="1662"/>
                  </a:cubicBezTo>
                  <a:cubicBezTo>
                    <a:pt x="15829" y="1662"/>
                    <a:pt x="14749" y="1108"/>
                    <a:pt x="14749" y="1108"/>
                  </a:cubicBezTo>
                  <a:cubicBezTo>
                    <a:pt x="13669" y="554"/>
                    <a:pt x="12589" y="0"/>
                    <a:pt x="11509" y="0"/>
                  </a:cubicBezTo>
                  <a:cubicBezTo>
                    <a:pt x="9349" y="554"/>
                    <a:pt x="6109" y="1108"/>
                    <a:pt x="5029" y="2215"/>
                  </a:cubicBezTo>
                  <a:cubicBezTo>
                    <a:pt x="2869" y="4431"/>
                    <a:pt x="5029" y="7754"/>
                    <a:pt x="1789" y="9415"/>
                  </a:cubicBezTo>
                  <a:cubicBezTo>
                    <a:pt x="-371" y="10523"/>
                    <a:pt x="-371" y="10523"/>
                    <a:pt x="709" y="11631"/>
                  </a:cubicBezTo>
                  <a:cubicBezTo>
                    <a:pt x="709" y="12738"/>
                    <a:pt x="3949" y="13292"/>
                    <a:pt x="3949" y="14400"/>
                  </a:cubicBezTo>
                  <a:cubicBezTo>
                    <a:pt x="5029" y="15508"/>
                    <a:pt x="8269" y="16062"/>
                    <a:pt x="8269" y="16615"/>
                  </a:cubicBezTo>
                  <a:cubicBezTo>
                    <a:pt x="9349" y="18277"/>
                    <a:pt x="10429" y="20492"/>
                    <a:pt x="10429" y="21600"/>
                  </a:cubicBezTo>
                  <a:cubicBezTo>
                    <a:pt x="12589" y="21600"/>
                    <a:pt x="16909" y="20492"/>
                    <a:pt x="14749" y="18831"/>
                  </a:cubicBezTo>
                  <a:cubicBezTo>
                    <a:pt x="13669" y="18277"/>
                    <a:pt x="15829" y="19385"/>
                    <a:pt x="14749" y="18831"/>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898" name="Shape 898"/>
            <p:cNvSpPr/>
            <p:nvPr/>
          </p:nvSpPr>
          <p:spPr>
            <a:xfrm>
              <a:off x="7075398" y="3356564"/>
              <a:ext cx="601829" cy="620521"/>
            </a:xfrm>
            <a:custGeom>
              <a:avLst/>
              <a:gdLst/>
              <a:ahLst/>
              <a:cxnLst>
                <a:cxn ang="0">
                  <a:pos x="wd2" y="hd2"/>
                </a:cxn>
                <a:cxn ang="5400000">
                  <a:pos x="wd2" y="hd2"/>
                </a:cxn>
                <a:cxn ang="10800000">
                  <a:pos x="wd2" y="hd2"/>
                </a:cxn>
                <a:cxn ang="16200000">
                  <a:pos x="wd2" y="hd2"/>
                </a:cxn>
              </a:cxnLst>
              <a:rect l="0" t="0" r="r" b="b"/>
              <a:pathLst>
                <a:path w="21374" h="21600" extrusionOk="0">
                  <a:moveTo>
                    <a:pt x="5742" y="16274"/>
                  </a:moveTo>
                  <a:cubicBezTo>
                    <a:pt x="5742" y="16570"/>
                    <a:pt x="6595" y="17162"/>
                    <a:pt x="6879" y="16866"/>
                  </a:cubicBezTo>
                  <a:cubicBezTo>
                    <a:pt x="7163" y="16570"/>
                    <a:pt x="7448" y="16570"/>
                    <a:pt x="7732" y="16274"/>
                  </a:cubicBezTo>
                  <a:cubicBezTo>
                    <a:pt x="8016" y="16274"/>
                    <a:pt x="8869" y="15682"/>
                    <a:pt x="9153" y="15682"/>
                  </a:cubicBezTo>
                  <a:cubicBezTo>
                    <a:pt x="10290" y="16274"/>
                    <a:pt x="11142" y="16866"/>
                    <a:pt x="12279" y="17458"/>
                  </a:cubicBezTo>
                  <a:cubicBezTo>
                    <a:pt x="14837" y="18937"/>
                    <a:pt x="17111" y="20416"/>
                    <a:pt x="19669" y="21600"/>
                  </a:cubicBezTo>
                  <a:cubicBezTo>
                    <a:pt x="19669" y="21008"/>
                    <a:pt x="19385" y="21008"/>
                    <a:pt x="19953" y="21008"/>
                  </a:cubicBezTo>
                  <a:cubicBezTo>
                    <a:pt x="19953" y="21008"/>
                    <a:pt x="21090" y="21008"/>
                    <a:pt x="21090" y="21008"/>
                  </a:cubicBezTo>
                  <a:cubicBezTo>
                    <a:pt x="21090" y="20416"/>
                    <a:pt x="21090" y="20121"/>
                    <a:pt x="21090" y="19529"/>
                  </a:cubicBezTo>
                  <a:cubicBezTo>
                    <a:pt x="21090" y="17458"/>
                    <a:pt x="21090" y="15386"/>
                    <a:pt x="21090" y="13019"/>
                  </a:cubicBezTo>
                  <a:cubicBezTo>
                    <a:pt x="21090" y="10948"/>
                    <a:pt x="21090" y="8877"/>
                    <a:pt x="21090" y="7101"/>
                  </a:cubicBezTo>
                  <a:cubicBezTo>
                    <a:pt x="21090" y="6510"/>
                    <a:pt x="21090" y="6214"/>
                    <a:pt x="21090" y="5918"/>
                  </a:cubicBezTo>
                  <a:cubicBezTo>
                    <a:pt x="20806" y="5622"/>
                    <a:pt x="20806" y="5326"/>
                    <a:pt x="20806" y="5030"/>
                  </a:cubicBezTo>
                  <a:cubicBezTo>
                    <a:pt x="20806" y="4734"/>
                    <a:pt x="21374" y="4438"/>
                    <a:pt x="21374" y="4142"/>
                  </a:cubicBezTo>
                  <a:cubicBezTo>
                    <a:pt x="21374" y="3847"/>
                    <a:pt x="20806" y="3551"/>
                    <a:pt x="20806" y="3255"/>
                  </a:cubicBezTo>
                  <a:cubicBezTo>
                    <a:pt x="20806" y="2959"/>
                    <a:pt x="21090" y="2663"/>
                    <a:pt x="21374" y="2367"/>
                  </a:cubicBezTo>
                  <a:cubicBezTo>
                    <a:pt x="20521" y="1775"/>
                    <a:pt x="19669" y="2071"/>
                    <a:pt x="18816" y="1479"/>
                  </a:cubicBezTo>
                  <a:cubicBezTo>
                    <a:pt x="18248" y="1184"/>
                    <a:pt x="17963" y="592"/>
                    <a:pt x="17111" y="592"/>
                  </a:cubicBezTo>
                  <a:cubicBezTo>
                    <a:pt x="15974" y="592"/>
                    <a:pt x="14837" y="888"/>
                    <a:pt x="14269" y="1775"/>
                  </a:cubicBezTo>
                  <a:cubicBezTo>
                    <a:pt x="13985" y="2071"/>
                    <a:pt x="13985" y="2367"/>
                    <a:pt x="14269" y="2663"/>
                  </a:cubicBezTo>
                  <a:cubicBezTo>
                    <a:pt x="14553" y="3255"/>
                    <a:pt x="14269" y="3551"/>
                    <a:pt x="13985" y="4142"/>
                  </a:cubicBezTo>
                  <a:cubicBezTo>
                    <a:pt x="13416" y="5030"/>
                    <a:pt x="12279" y="4438"/>
                    <a:pt x="11427" y="3847"/>
                  </a:cubicBezTo>
                  <a:cubicBezTo>
                    <a:pt x="10858" y="3847"/>
                    <a:pt x="10574" y="3551"/>
                    <a:pt x="10006" y="3551"/>
                  </a:cubicBezTo>
                  <a:cubicBezTo>
                    <a:pt x="9437" y="3255"/>
                    <a:pt x="8869" y="3551"/>
                    <a:pt x="8585" y="2959"/>
                  </a:cubicBezTo>
                  <a:cubicBezTo>
                    <a:pt x="8300" y="2663"/>
                    <a:pt x="8300" y="2071"/>
                    <a:pt x="8016" y="1775"/>
                  </a:cubicBezTo>
                  <a:cubicBezTo>
                    <a:pt x="7732" y="1184"/>
                    <a:pt x="6879" y="1184"/>
                    <a:pt x="6311" y="888"/>
                  </a:cubicBezTo>
                  <a:cubicBezTo>
                    <a:pt x="5742" y="592"/>
                    <a:pt x="5174" y="592"/>
                    <a:pt x="4606" y="592"/>
                  </a:cubicBezTo>
                  <a:cubicBezTo>
                    <a:pt x="4037" y="592"/>
                    <a:pt x="3753" y="296"/>
                    <a:pt x="2900" y="0"/>
                  </a:cubicBezTo>
                  <a:cubicBezTo>
                    <a:pt x="2900" y="296"/>
                    <a:pt x="2900" y="592"/>
                    <a:pt x="2900" y="1184"/>
                  </a:cubicBezTo>
                  <a:cubicBezTo>
                    <a:pt x="2900" y="1479"/>
                    <a:pt x="2900" y="1184"/>
                    <a:pt x="2332" y="1775"/>
                  </a:cubicBezTo>
                  <a:cubicBezTo>
                    <a:pt x="2048" y="2071"/>
                    <a:pt x="1763" y="2071"/>
                    <a:pt x="1195" y="2367"/>
                  </a:cubicBezTo>
                  <a:cubicBezTo>
                    <a:pt x="627" y="2959"/>
                    <a:pt x="1479" y="3551"/>
                    <a:pt x="1195" y="4142"/>
                  </a:cubicBezTo>
                  <a:cubicBezTo>
                    <a:pt x="911" y="4734"/>
                    <a:pt x="58" y="4734"/>
                    <a:pt x="58" y="5030"/>
                  </a:cubicBezTo>
                  <a:cubicBezTo>
                    <a:pt x="58" y="5622"/>
                    <a:pt x="342" y="5918"/>
                    <a:pt x="627" y="6214"/>
                  </a:cubicBezTo>
                  <a:cubicBezTo>
                    <a:pt x="627" y="6805"/>
                    <a:pt x="627" y="7397"/>
                    <a:pt x="627" y="7693"/>
                  </a:cubicBezTo>
                  <a:cubicBezTo>
                    <a:pt x="627" y="8285"/>
                    <a:pt x="911" y="8581"/>
                    <a:pt x="627" y="9173"/>
                  </a:cubicBezTo>
                  <a:cubicBezTo>
                    <a:pt x="627" y="9468"/>
                    <a:pt x="627" y="9764"/>
                    <a:pt x="627" y="10060"/>
                  </a:cubicBezTo>
                  <a:cubicBezTo>
                    <a:pt x="627" y="10356"/>
                    <a:pt x="911" y="10652"/>
                    <a:pt x="627" y="10948"/>
                  </a:cubicBezTo>
                  <a:cubicBezTo>
                    <a:pt x="627" y="11244"/>
                    <a:pt x="-226" y="11244"/>
                    <a:pt x="58" y="11836"/>
                  </a:cubicBezTo>
                  <a:cubicBezTo>
                    <a:pt x="627" y="12427"/>
                    <a:pt x="911" y="12723"/>
                    <a:pt x="911" y="13611"/>
                  </a:cubicBezTo>
                  <a:cubicBezTo>
                    <a:pt x="911" y="14203"/>
                    <a:pt x="1479" y="13907"/>
                    <a:pt x="1763" y="14203"/>
                  </a:cubicBezTo>
                  <a:cubicBezTo>
                    <a:pt x="2332" y="14203"/>
                    <a:pt x="2616" y="14203"/>
                    <a:pt x="2900" y="14499"/>
                  </a:cubicBezTo>
                  <a:cubicBezTo>
                    <a:pt x="3185" y="14795"/>
                    <a:pt x="3469" y="15386"/>
                    <a:pt x="3753" y="15682"/>
                  </a:cubicBezTo>
                  <a:cubicBezTo>
                    <a:pt x="4321" y="15978"/>
                    <a:pt x="5174" y="15682"/>
                    <a:pt x="5742" y="16274"/>
                  </a:cubicBezTo>
                  <a:cubicBezTo>
                    <a:pt x="6027" y="16570"/>
                    <a:pt x="5458" y="15978"/>
                    <a:pt x="5742" y="16274"/>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899" name="Shape 899"/>
            <p:cNvSpPr/>
            <p:nvPr/>
          </p:nvSpPr>
          <p:spPr>
            <a:xfrm>
              <a:off x="6021722" y="3619203"/>
              <a:ext cx="335466" cy="288617"/>
            </a:xfrm>
            <a:custGeom>
              <a:avLst/>
              <a:gdLst/>
              <a:ahLst/>
              <a:cxnLst>
                <a:cxn ang="0">
                  <a:pos x="wd2" y="hd2"/>
                </a:cxn>
                <a:cxn ang="5400000">
                  <a:pos x="wd2" y="hd2"/>
                </a:cxn>
                <a:cxn ang="10800000">
                  <a:pos x="wd2" y="hd2"/>
                </a:cxn>
                <a:cxn ang="16200000">
                  <a:pos x="wd2" y="hd2"/>
                </a:cxn>
              </a:cxnLst>
              <a:rect l="0" t="0" r="r" b="b"/>
              <a:pathLst>
                <a:path w="21600" h="21600" extrusionOk="0">
                  <a:moveTo>
                    <a:pt x="9771" y="21600"/>
                  </a:moveTo>
                  <a:cubicBezTo>
                    <a:pt x="9771" y="19694"/>
                    <a:pt x="9257" y="16518"/>
                    <a:pt x="10286" y="15882"/>
                  </a:cubicBezTo>
                  <a:cubicBezTo>
                    <a:pt x="10800" y="15247"/>
                    <a:pt x="11829" y="14612"/>
                    <a:pt x="12343" y="13976"/>
                  </a:cubicBezTo>
                  <a:cubicBezTo>
                    <a:pt x="12857" y="13976"/>
                    <a:pt x="12857" y="12706"/>
                    <a:pt x="12857" y="12706"/>
                  </a:cubicBezTo>
                  <a:cubicBezTo>
                    <a:pt x="12857" y="10165"/>
                    <a:pt x="12857" y="8259"/>
                    <a:pt x="12857" y="5718"/>
                  </a:cubicBezTo>
                  <a:cubicBezTo>
                    <a:pt x="12857" y="5718"/>
                    <a:pt x="15943" y="5718"/>
                    <a:pt x="16457" y="5718"/>
                  </a:cubicBezTo>
                  <a:cubicBezTo>
                    <a:pt x="18000" y="5718"/>
                    <a:pt x="19543" y="5718"/>
                    <a:pt x="21086" y="5718"/>
                  </a:cubicBezTo>
                  <a:cubicBezTo>
                    <a:pt x="21600" y="5718"/>
                    <a:pt x="21600" y="1906"/>
                    <a:pt x="21600" y="1271"/>
                  </a:cubicBezTo>
                  <a:cubicBezTo>
                    <a:pt x="21600" y="0"/>
                    <a:pt x="21600" y="0"/>
                    <a:pt x="20571" y="0"/>
                  </a:cubicBezTo>
                  <a:cubicBezTo>
                    <a:pt x="16971" y="0"/>
                    <a:pt x="13886" y="0"/>
                    <a:pt x="10286" y="0"/>
                  </a:cubicBezTo>
                  <a:cubicBezTo>
                    <a:pt x="9257" y="1271"/>
                    <a:pt x="8743" y="2541"/>
                    <a:pt x="7714" y="3812"/>
                  </a:cubicBezTo>
                  <a:cubicBezTo>
                    <a:pt x="5657" y="5718"/>
                    <a:pt x="5657" y="7624"/>
                    <a:pt x="5143" y="10800"/>
                  </a:cubicBezTo>
                  <a:cubicBezTo>
                    <a:pt x="5143" y="10800"/>
                    <a:pt x="4629" y="11435"/>
                    <a:pt x="4114" y="11435"/>
                  </a:cubicBezTo>
                  <a:cubicBezTo>
                    <a:pt x="3086" y="12706"/>
                    <a:pt x="2571" y="13976"/>
                    <a:pt x="2057" y="15882"/>
                  </a:cubicBezTo>
                  <a:cubicBezTo>
                    <a:pt x="1029" y="17788"/>
                    <a:pt x="0" y="19059"/>
                    <a:pt x="0" y="21600"/>
                  </a:cubicBezTo>
                  <a:cubicBezTo>
                    <a:pt x="3086" y="21600"/>
                    <a:pt x="6686" y="21600"/>
                    <a:pt x="9771" y="2160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900" name="Shape 900"/>
            <p:cNvSpPr/>
            <p:nvPr/>
          </p:nvSpPr>
          <p:spPr>
            <a:xfrm>
              <a:off x="6182635" y="3234517"/>
              <a:ext cx="468484" cy="384687"/>
            </a:xfrm>
            <a:custGeom>
              <a:avLst/>
              <a:gdLst/>
              <a:ahLst/>
              <a:cxnLst>
                <a:cxn ang="0">
                  <a:pos x="wd2" y="hd2"/>
                </a:cxn>
                <a:cxn ang="5400000">
                  <a:pos x="wd2" y="hd2"/>
                </a:cxn>
                <a:cxn ang="10800000">
                  <a:pos x="wd2" y="hd2"/>
                </a:cxn>
                <a:cxn ang="16200000">
                  <a:pos x="wd2" y="hd2"/>
                </a:cxn>
              </a:cxnLst>
              <a:rect l="0" t="0" r="r" b="b"/>
              <a:pathLst>
                <a:path w="21082" h="20419" extrusionOk="0">
                  <a:moveTo>
                    <a:pt x="7920" y="20419"/>
                  </a:moveTo>
                  <a:cubicBezTo>
                    <a:pt x="7920" y="19069"/>
                    <a:pt x="7560" y="18169"/>
                    <a:pt x="8280" y="17269"/>
                  </a:cubicBezTo>
                  <a:cubicBezTo>
                    <a:pt x="9000" y="16819"/>
                    <a:pt x="10080" y="16369"/>
                    <a:pt x="10440" y="15469"/>
                  </a:cubicBezTo>
                  <a:cubicBezTo>
                    <a:pt x="10800" y="15469"/>
                    <a:pt x="11520" y="15469"/>
                    <a:pt x="11880" y="15469"/>
                  </a:cubicBezTo>
                  <a:cubicBezTo>
                    <a:pt x="12240" y="15019"/>
                    <a:pt x="12960" y="15019"/>
                    <a:pt x="13680" y="14569"/>
                  </a:cubicBezTo>
                  <a:cubicBezTo>
                    <a:pt x="14040" y="14119"/>
                    <a:pt x="14040" y="13669"/>
                    <a:pt x="14400" y="13219"/>
                  </a:cubicBezTo>
                  <a:cubicBezTo>
                    <a:pt x="14760" y="12769"/>
                    <a:pt x="15840" y="13219"/>
                    <a:pt x="16200" y="12769"/>
                  </a:cubicBezTo>
                  <a:cubicBezTo>
                    <a:pt x="16560" y="12319"/>
                    <a:pt x="16560" y="11869"/>
                    <a:pt x="16560" y="11419"/>
                  </a:cubicBezTo>
                  <a:cubicBezTo>
                    <a:pt x="16560" y="10519"/>
                    <a:pt x="17640" y="10519"/>
                    <a:pt x="18000" y="10069"/>
                  </a:cubicBezTo>
                  <a:cubicBezTo>
                    <a:pt x="18360" y="9619"/>
                    <a:pt x="18360" y="9169"/>
                    <a:pt x="19080" y="9169"/>
                  </a:cubicBezTo>
                  <a:cubicBezTo>
                    <a:pt x="19440" y="9169"/>
                    <a:pt x="20520" y="9619"/>
                    <a:pt x="20880" y="9619"/>
                  </a:cubicBezTo>
                  <a:cubicBezTo>
                    <a:pt x="21600" y="9169"/>
                    <a:pt x="20160" y="6469"/>
                    <a:pt x="20160" y="6019"/>
                  </a:cubicBezTo>
                  <a:cubicBezTo>
                    <a:pt x="20160" y="5119"/>
                    <a:pt x="20160" y="4219"/>
                    <a:pt x="20160" y="3319"/>
                  </a:cubicBezTo>
                  <a:cubicBezTo>
                    <a:pt x="19800" y="2869"/>
                    <a:pt x="19800" y="2419"/>
                    <a:pt x="19800" y="1969"/>
                  </a:cubicBezTo>
                  <a:cubicBezTo>
                    <a:pt x="19080" y="1969"/>
                    <a:pt x="18720" y="1519"/>
                    <a:pt x="18360" y="1519"/>
                  </a:cubicBezTo>
                  <a:cubicBezTo>
                    <a:pt x="18000" y="1069"/>
                    <a:pt x="17280" y="1519"/>
                    <a:pt x="16920" y="1519"/>
                  </a:cubicBezTo>
                  <a:cubicBezTo>
                    <a:pt x="16560" y="1069"/>
                    <a:pt x="15840" y="1519"/>
                    <a:pt x="15120" y="1519"/>
                  </a:cubicBezTo>
                  <a:cubicBezTo>
                    <a:pt x="14400" y="1519"/>
                    <a:pt x="12960" y="-1181"/>
                    <a:pt x="12600" y="619"/>
                  </a:cubicBezTo>
                  <a:cubicBezTo>
                    <a:pt x="12240" y="1969"/>
                    <a:pt x="11880" y="3319"/>
                    <a:pt x="10800" y="4669"/>
                  </a:cubicBezTo>
                  <a:cubicBezTo>
                    <a:pt x="9720" y="6019"/>
                    <a:pt x="8280" y="6019"/>
                    <a:pt x="7200" y="7369"/>
                  </a:cubicBezTo>
                  <a:cubicBezTo>
                    <a:pt x="6480" y="8269"/>
                    <a:pt x="6120" y="9619"/>
                    <a:pt x="5760" y="10969"/>
                  </a:cubicBezTo>
                  <a:cubicBezTo>
                    <a:pt x="5760" y="11869"/>
                    <a:pt x="6120" y="13219"/>
                    <a:pt x="5760" y="14569"/>
                  </a:cubicBezTo>
                  <a:cubicBezTo>
                    <a:pt x="5400" y="15019"/>
                    <a:pt x="5040" y="15919"/>
                    <a:pt x="5040" y="16369"/>
                  </a:cubicBezTo>
                  <a:cubicBezTo>
                    <a:pt x="4680" y="17269"/>
                    <a:pt x="3960" y="17269"/>
                    <a:pt x="3240" y="17719"/>
                  </a:cubicBezTo>
                  <a:cubicBezTo>
                    <a:pt x="2880" y="18169"/>
                    <a:pt x="2520" y="18619"/>
                    <a:pt x="1800" y="19069"/>
                  </a:cubicBezTo>
                  <a:cubicBezTo>
                    <a:pt x="1440" y="19519"/>
                    <a:pt x="720" y="19519"/>
                    <a:pt x="0" y="20419"/>
                  </a:cubicBezTo>
                  <a:lnTo>
                    <a:pt x="7920" y="20419"/>
                  </a:ln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901" name="Shape 901"/>
            <p:cNvSpPr/>
            <p:nvPr/>
          </p:nvSpPr>
          <p:spPr>
            <a:xfrm>
              <a:off x="6357707" y="3171853"/>
              <a:ext cx="823140" cy="836979"/>
            </a:xfrm>
            <a:custGeom>
              <a:avLst/>
              <a:gdLst/>
              <a:ahLst/>
              <a:cxnLst>
                <a:cxn ang="0">
                  <a:pos x="wd2" y="hd2"/>
                </a:cxn>
                <a:cxn ang="5400000">
                  <a:pos x="wd2" y="hd2"/>
                </a:cxn>
                <a:cxn ang="10800000">
                  <a:pos x="wd2" y="hd2"/>
                </a:cxn>
                <a:cxn ang="16200000">
                  <a:pos x="wd2" y="hd2"/>
                </a:cxn>
              </a:cxnLst>
              <a:rect l="0" t="0" r="r" b="b"/>
              <a:pathLst>
                <a:path w="21444" h="21600" extrusionOk="0">
                  <a:moveTo>
                    <a:pt x="7113" y="4800"/>
                  </a:moveTo>
                  <a:cubicBezTo>
                    <a:pt x="7321" y="5018"/>
                    <a:pt x="8152" y="6327"/>
                    <a:pt x="7321" y="6327"/>
                  </a:cubicBezTo>
                  <a:cubicBezTo>
                    <a:pt x="7113" y="6109"/>
                    <a:pt x="6490" y="5891"/>
                    <a:pt x="6282" y="6109"/>
                  </a:cubicBezTo>
                  <a:cubicBezTo>
                    <a:pt x="6075" y="6327"/>
                    <a:pt x="6075" y="6327"/>
                    <a:pt x="5867" y="6545"/>
                  </a:cubicBezTo>
                  <a:cubicBezTo>
                    <a:pt x="5659" y="6764"/>
                    <a:pt x="5452" y="6764"/>
                    <a:pt x="5244" y="6764"/>
                  </a:cubicBezTo>
                  <a:cubicBezTo>
                    <a:pt x="4829" y="6982"/>
                    <a:pt x="5036" y="7418"/>
                    <a:pt x="4829" y="7636"/>
                  </a:cubicBezTo>
                  <a:cubicBezTo>
                    <a:pt x="4829" y="8073"/>
                    <a:pt x="4206" y="7855"/>
                    <a:pt x="3998" y="8073"/>
                  </a:cubicBezTo>
                  <a:cubicBezTo>
                    <a:pt x="3582" y="8073"/>
                    <a:pt x="3582" y="8509"/>
                    <a:pt x="3375" y="8727"/>
                  </a:cubicBezTo>
                  <a:cubicBezTo>
                    <a:pt x="2959" y="9164"/>
                    <a:pt x="2544" y="8945"/>
                    <a:pt x="2129" y="9164"/>
                  </a:cubicBezTo>
                  <a:cubicBezTo>
                    <a:pt x="1921" y="9164"/>
                    <a:pt x="1713" y="9164"/>
                    <a:pt x="1506" y="9382"/>
                  </a:cubicBezTo>
                  <a:cubicBezTo>
                    <a:pt x="1298" y="9382"/>
                    <a:pt x="882" y="9600"/>
                    <a:pt x="675" y="9818"/>
                  </a:cubicBezTo>
                  <a:cubicBezTo>
                    <a:pt x="-156" y="10255"/>
                    <a:pt x="52" y="10473"/>
                    <a:pt x="52" y="11345"/>
                  </a:cubicBezTo>
                  <a:cubicBezTo>
                    <a:pt x="52" y="12000"/>
                    <a:pt x="-156" y="12000"/>
                    <a:pt x="259" y="12218"/>
                  </a:cubicBezTo>
                  <a:cubicBezTo>
                    <a:pt x="467" y="12436"/>
                    <a:pt x="882" y="12655"/>
                    <a:pt x="1090" y="12873"/>
                  </a:cubicBezTo>
                  <a:cubicBezTo>
                    <a:pt x="3167" y="14400"/>
                    <a:pt x="5244" y="15709"/>
                    <a:pt x="7529" y="17236"/>
                  </a:cubicBezTo>
                  <a:cubicBezTo>
                    <a:pt x="8152" y="17673"/>
                    <a:pt x="8982" y="18327"/>
                    <a:pt x="9813" y="18764"/>
                  </a:cubicBezTo>
                  <a:cubicBezTo>
                    <a:pt x="9813" y="18982"/>
                    <a:pt x="10021" y="18982"/>
                    <a:pt x="10021" y="18982"/>
                  </a:cubicBezTo>
                  <a:cubicBezTo>
                    <a:pt x="10644" y="20073"/>
                    <a:pt x="11059" y="20073"/>
                    <a:pt x="11890" y="20291"/>
                  </a:cubicBezTo>
                  <a:cubicBezTo>
                    <a:pt x="12513" y="20509"/>
                    <a:pt x="11890" y="21382"/>
                    <a:pt x="12513" y="21600"/>
                  </a:cubicBezTo>
                  <a:cubicBezTo>
                    <a:pt x="12721" y="21600"/>
                    <a:pt x="13344" y="21382"/>
                    <a:pt x="13759" y="21164"/>
                  </a:cubicBezTo>
                  <a:cubicBezTo>
                    <a:pt x="13967" y="21164"/>
                    <a:pt x="14590" y="21164"/>
                    <a:pt x="14798" y="20945"/>
                  </a:cubicBezTo>
                  <a:cubicBezTo>
                    <a:pt x="15629" y="20291"/>
                    <a:pt x="16459" y="19636"/>
                    <a:pt x="17498" y="18982"/>
                  </a:cubicBezTo>
                  <a:cubicBezTo>
                    <a:pt x="18536" y="18327"/>
                    <a:pt x="19575" y="17455"/>
                    <a:pt x="20613" y="16800"/>
                  </a:cubicBezTo>
                  <a:cubicBezTo>
                    <a:pt x="20821" y="16800"/>
                    <a:pt x="21029" y="16582"/>
                    <a:pt x="21444" y="16364"/>
                  </a:cubicBezTo>
                  <a:cubicBezTo>
                    <a:pt x="21029" y="15491"/>
                    <a:pt x="20821" y="15273"/>
                    <a:pt x="19990" y="15055"/>
                  </a:cubicBezTo>
                  <a:cubicBezTo>
                    <a:pt x="19782" y="15055"/>
                    <a:pt x="19367" y="15055"/>
                    <a:pt x="19367" y="15055"/>
                  </a:cubicBezTo>
                  <a:cubicBezTo>
                    <a:pt x="19367" y="14400"/>
                    <a:pt x="19367" y="14182"/>
                    <a:pt x="18952" y="13745"/>
                  </a:cubicBezTo>
                  <a:cubicBezTo>
                    <a:pt x="18744" y="13309"/>
                    <a:pt x="18744" y="13309"/>
                    <a:pt x="18952" y="13091"/>
                  </a:cubicBezTo>
                  <a:cubicBezTo>
                    <a:pt x="19367" y="12655"/>
                    <a:pt x="19159" y="12436"/>
                    <a:pt x="19159" y="12000"/>
                  </a:cubicBezTo>
                  <a:cubicBezTo>
                    <a:pt x="19159" y="11564"/>
                    <a:pt x="19367" y="11345"/>
                    <a:pt x="19159" y="10909"/>
                  </a:cubicBezTo>
                  <a:cubicBezTo>
                    <a:pt x="19159" y="10691"/>
                    <a:pt x="19159" y="10473"/>
                    <a:pt x="19159" y="10036"/>
                  </a:cubicBezTo>
                  <a:cubicBezTo>
                    <a:pt x="19159" y="9818"/>
                    <a:pt x="19159" y="9382"/>
                    <a:pt x="18952" y="9164"/>
                  </a:cubicBezTo>
                  <a:cubicBezTo>
                    <a:pt x="18744" y="8945"/>
                    <a:pt x="18744" y="8509"/>
                    <a:pt x="18744" y="8073"/>
                  </a:cubicBezTo>
                  <a:cubicBezTo>
                    <a:pt x="18744" y="7418"/>
                    <a:pt x="18536" y="6545"/>
                    <a:pt x="17913" y="5891"/>
                  </a:cubicBezTo>
                  <a:cubicBezTo>
                    <a:pt x="17498" y="5455"/>
                    <a:pt x="17082" y="5018"/>
                    <a:pt x="16875" y="4364"/>
                  </a:cubicBezTo>
                  <a:cubicBezTo>
                    <a:pt x="16459" y="3491"/>
                    <a:pt x="17290" y="3709"/>
                    <a:pt x="17498" y="2836"/>
                  </a:cubicBezTo>
                  <a:cubicBezTo>
                    <a:pt x="17498" y="1964"/>
                    <a:pt x="17498" y="1309"/>
                    <a:pt x="17706" y="436"/>
                  </a:cubicBezTo>
                  <a:cubicBezTo>
                    <a:pt x="17498" y="436"/>
                    <a:pt x="17498" y="218"/>
                    <a:pt x="17290" y="218"/>
                  </a:cubicBezTo>
                  <a:cubicBezTo>
                    <a:pt x="16875" y="436"/>
                    <a:pt x="16875" y="0"/>
                    <a:pt x="16667" y="0"/>
                  </a:cubicBezTo>
                  <a:cubicBezTo>
                    <a:pt x="16459" y="0"/>
                    <a:pt x="16459" y="218"/>
                    <a:pt x="16252" y="218"/>
                  </a:cubicBezTo>
                  <a:cubicBezTo>
                    <a:pt x="15836" y="218"/>
                    <a:pt x="15836" y="0"/>
                    <a:pt x="15421" y="0"/>
                  </a:cubicBezTo>
                  <a:cubicBezTo>
                    <a:pt x="15213" y="218"/>
                    <a:pt x="15006" y="218"/>
                    <a:pt x="14798" y="436"/>
                  </a:cubicBezTo>
                  <a:cubicBezTo>
                    <a:pt x="14382" y="655"/>
                    <a:pt x="14382" y="436"/>
                    <a:pt x="13967" y="218"/>
                  </a:cubicBezTo>
                  <a:cubicBezTo>
                    <a:pt x="13552" y="218"/>
                    <a:pt x="12929" y="218"/>
                    <a:pt x="12513" y="436"/>
                  </a:cubicBezTo>
                  <a:cubicBezTo>
                    <a:pt x="11475" y="655"/>
                    <a:pt x="10436" y="655"/>
                    <a:pt x="9398" y="1091"/>
                  </a:cubicBezTo>
                  <a:cubicBezTo>
                    <a:pt x="9190" y="1309"/>
                    <a:pt x="8982" y="1527"/>
                    <a:pt x="8775" y="1527"/>
                  </a:cubicBezTo>
                  <a:cubicBezTo>
                    <a:pt x="8567" y="1745"/>
                    <a:pt x="8152" y="1745"/>
                    <a:pt x="7944" y="1745"/>
                  </a:cubicBezTo>
                  <a:cubicBezTo>
                    <a:pt x="7529" y="1964"/>
                    <a:pt x="7529" y="2618"/>
                    <a:pt x="6906" y="2618"/>
                  </a:cubicBezTo>
                  <a:cubicBezTo>
                    <a:pt x="7113" y="3273"/>
                    <a:pt x="7113" y="3927"/>
                    <a:pt x="7113" y="4800"/>
                  </a:cubicBezTo>
                  <a:cubicBezTo>
                    <a:pt x="7321" y="5018"/>
                    <a:pt x="7113" y="4364"/>
                    <a:pt x="7113" y="480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902" name="Shape 902"/>
            <p:cNvSpPr/>
            <p:nvPr/>
          </p:nvSpPr>
          <p:spPr>
            <a:xfrm>
              <a:off x="3782571" y="0"/>
              <a:ext cx="2434194" cy="1925049"/>
            </a:xfrm>
            <a:custGeom>
              <a:avLst/>
              <a:gdLst/>
              <a:ahLst/>
              <a:cxnLst>
                <a:cxn ang="0">
                  <a:pos x="wd2" y="hd2"/>
                </a:cxn>
                <a:cxn ang="5400000">
                  <a:pos x="wd2" y="hd2"/>
                </a:cxn>
                <a:cxn ang="10800000">
                  <a:pos x="wd2" y="hd2"/>
                </a:cxn>
                <a:cxn ang="16200000">
                  <a:pos x="wd2" y="hd2"/>
                </a:cxn>
              </a:cxnLst>
              <a:rect l="0" t="0" r="r" b="b"/>
              <a:pathLst>
                <a:path w="21540" h="21600" extrusionOk="0">
                  <a:moveTo>
                    <a:pt x="2266" y="3521"/>
                  </a:moveTo>
                  <a:cubicBezTo>
                    <a:pt x="2195" y="3616"/>
                    <a:pt x="1841" y="3806"/>
                    <a:pt x="1912" y="3901"/>
                  </a:cubicBezTo>
                  <a:cubicBezTo>
                    <a:pt x="1983" y="3996"/>
                    <a:pt x="2125" y="3996"/>
                    <a:pt x="2266" y="4092"/>
                  </a:cubicBezTo>
                  <a:cubicBezTo>
                    <a:pt x="2408" y="4092"/>
                    <a:pt x="2550" y="4092"/>
                    <a:pt x="2762" y="4092"/>
                  </a:cubicBezTo>
                  <a:cubicBezTo>
                    <a:pt x="2762" y="4092"/>
                    <a:pt x="3116" y="3996"/>
                    <a:pt x="3187" y="3996"/>
                  </a:cubicBezTo>
                  <a:cubicBezTo>
                    <a:pt x="3116" y="3996"/>
                    <a:pt x="2974" y="4092"/>
                    <a:pt x="2904" y="4187"/>
                  </a:cubicBezTo>
                  <a:cubicBezTo>
                    <a:pt x="2833" y="4282"/>
                    <a:pt x="2762" y="4377"/>
                    <a:pt x="2833" y="4567"/>
                  </a:cubicBezTo>
                  <a:cubicBezTo>
                    <a:pt x="2974" y="4758"/>
                    <a:pt x="2550" y="5233"/>
                    <a:pt x="2337" y="5138"/>
                  </a:cubicBezTo>
                  <a:cubicBezTo>
                    <a:pt x="2266" y="5043"/>
                    <a:pt x="2125" y="5138"/>
                    <a:pt x="1983" y="5138"/>
                  </a:cubicBezTo>
                  <a:cubicBezTo>
                    <a:pt x="1912" y="5043"/>
                    <a:pt x="1770" y="5138"/>
                    <a:pt x="1700" y="5138"/>
                  </a:cubicBezTo>
                  <a:cubicBezTo>
                    <a:pt x="1629" y="5138"/>
                    <a:pt x="1487" y="5138"/>
                    <a:pt x="1416" y="5329"/>
                  </a:cubicBezTo>
                  <a:cubicBezTo>
                    <a:pt x="1346" y="5424"/>
                    <a:pt x="1275" y="5424"/>
                    <a:pt x="1133" y="5424"/>
                  </a:cubicBezTo>
                  <a:cubicBezTo>
                    <a:pt x="921" y="5519"/>
                    <a:pt x="708" y="5614"/>
                    <a:pt x="496" y="5614"/>
                  </a:cubicBezTo>
                  <a:cubicBezTo>
                    <a:pt x="425" y="5614"/>
                    <a:pt x="283" y="5519"/>
                    <a:pt x="283" y="5614"/>
                  </a:cubicBezTo>
                  <a:cubicBezTo>
                    <a:pt x="212" y="5709"/>
                    <a:pt x="0" y="5709"/>
                    <a:pt x="0" y="5900"/>
                  </a:cubicBezTo>
                  <a:cubicBezTo>
                    <a:pt x="0" y="5995"/>
                    <a:pt x="71" y="5900"/>
                    <a:pt x="71" y="5995"/>
                  </a:cubicBezTo>
                  <a:cubicBezTo>
                    <a:pt x="71" y="5995"/>
                    <a:pt x="0" y="6090"/>
                    <a:pt x="0" y="6090"/>
                  </a:cubicBezTo>
                  <a:cubicBezTo>
                    <a:pt x="0" y="6185"/>
                    <a:pt x="142" y="6375"/>
                    <a:pt x="212" y="6470"/>
                  </a:cubicBezTo>
                  <a:cubicBezTo>
                    <a:pt x="212" y="6470"/>
                    <a:pt x="283" y="6375"/>
                    <a:pt x="283" y="6375"/>
                  </a:cubicBezTo>
                  <a:cubicBezTo>
                    <a:pt x="354" y="6280"/>
                    <a:pt x="425" y="6375"/>
                    <a:pt x="496" y="6470"/>
                  </a:cubicBezTo>
                  <a:cubicBezTo>
                    <a:pt x="567" y="6470"/>
                    <a:pt x="921" y="6566"/>
                    <a:pt x="921" y="6375"/>
                  </a:cubicBezTo>
                  <a:cubicBezTo>
                    <a:pt x="921" y="6470"/>
                    <a:pt x="850" y="6470"/>
                    <a:pt x="921" y="6566"/>
                  </a:cubicBezTo>
                  <a:cubicBezTo>
                    <a:pt x="921" y="6661"/>
                    <a:pt x="1062" y="6756"/>
                    <a:pt x="1133" y="6756"/>
                  </a:cubicBezTo>
                  <a:cubicBezTo>
                    <a:pt x="1204" y="6851"/>
                    <a:pt x="1275" y="6851"/>
                    <a:pt x="1346" y="6851"/>
                  </a:cubicBezTo>
                  <a:cubicBezTo>
                    <a:pt x="1487" y="6851"/>
                    <a:pt x="1487" y="6661"/>
                    <a:pt x="1558" y="6756"/>
                  </a:cubicBezTo>
                  <a:cubicBezTo>
                    <a:pt x="1700" y="6756"/>
                    <a:pt x="1912" y="6756"/>
                    <a:pt x="1983" y="6756"/>
                  </a:cubicBezTo>
                  <a:cubicBezTo>
                    <a:pt x="2054" y="6756"/>
                    <a:pt x="2054" y="6661"/>
                    <a:pt x="2125" y="6566"/>
                  </a:cubicBezTo>
                  <a:cubicBezTo>
                    <a:pt x="2195" y="6566"/>
                    <a:pt x="2408" y="6756"/>
                    <a:pt x="2408" y="6851"/>
                  </a:cubicBezTo>
                  <a:cubicBezTo>
                    <a:pt x="2408" y="6946"/>
                    <a:pt x="1700" y="6851"/>
                    <a:pt x="1558" y="6946"/>
                  </a:cubicBezTo>
                  <a:cubicBezTo>
                    <a:pt x="1416" y="6946"/>
                    <a:pt x="1629" y="7041"/>
                    <a:pt x="1700" y="7041"/>
                  </a:cubicBezTo>
                  <a:cubicBezTo>
                    <a:pt x="1841" y="7137"/>
                    <a:pt x="1912" y="7041"/>
                    <a:pt x="2054" y="7137"/>
                  </a:cubicBezTo>
                  <a:cubicBezTo>
                    <a:pt x="1983" y="7041"/>
                    <a:pt x="1841" y="7137"/>
                    <a:pt x="1700" y="7137"/>
                  </a:cubicBezTo>
                  <a:cubicBezTo>
                    <a:pt x="1487" y="7137"/>
                    <a:pt x="1275" y="7041"/>
                    <a:pt x="1062" y="7041"/>
                  </a:cubicBezTo>
                  <a:cubicBezTo>
                    <a:pt x="921" y="7041"/>
                    <a:pt x="637" y="7041"/>
                    <a:pt x="637" y="7232"/>
                  </a:cubicBezTo>
                  <a:cubicBezTo>
                    <a:pt x="567" y="7327"/>
                    <a:pt x="779" y="7422"/>
                    <a:pt x="850" y="7422"/>
                  </a:cubicBezTo>
                  <a:cubicBezTo>
                    <a:pt x="921" y="7422"/>
                    <a:pt x="1062" y="7327"/>
                    <a:pt x="1062" y="7327"/>
                  </a:cubicBezTo>
                  <a:cubicBezTo>
                    <a:pt x="1133" y="7422"/>
                    <a:pt x="1062" y="7422"/>
                    <a:pt x="1062" y="7517"/>
                  </a:cubicBezTo>
                  <a:cubicBezTo>
                    <a:pt x="1133" y="7612"/>
                    <a:pt x="1275" y="7612"/>
                    <a:pt x="1346" y="7612"/>
                  </a:cubicBezTo>
                  <a:cubicBezTo>
                    <a:pt x="1487" y="7612"/>
                    <a:pt x="1629" y="7612"/>
                    <a:pt x="1770" y="7612"/>
                  </a:cubicBezTo>
                  <a:cubicBezTo>
                    <a:pt x="1770" y="7612"/>
                    <a:pt x="1487" y="7707"/>
                    <a:pt x="1416" y="7707"/>
                  </a:cubicBezTo>
                  <a:cubicBezTo>
                    <a:pt x="1133" y="7803"/>
                    <a:pt x="1346" y="7993"/>
                    <a:pt x="1487" y="8088"/>
                  </a:cubicBezTo>
                  <a:cubicBezTo>
                    <a:pt x="1629" y="8183"/>
                    <a:pt x="1770" y="8183"/>
                    <a:pt x="1912" y="8278"/>
                  </a:cubicBezTo>
                  <a:cubicBezTo>
                    <a:pt x="1912" y="8278"/>
                    <a:pt x="2195" y="8278"/>
                    <a:pt x="2195" y="8278"/>
                  </a:cubicBezTo>
                  <a:cubicBezTo>
                    <a:pt x="2195" y="8278"/>
                    <a:pt x="2054" y="8183"/>
                    <a:pt x="2054" y="8088"/>
                  </a:cubicBezTo>
                  <a:cubicBezTo>
                    <a:pt x="2054" y="7993"/>
                    <a:pt x="2195" y="8088"/>
                    <a:pt x="2195" y="8088"/>
                  </a:cubicBezTo>
                  <a:cubicBezTo>
                    <a:pt x="2266" y="8183"/>
                    <a:pt x="2337" y="8088"/>
                    <a:pt x="2408" y="7993"/>
                  </a:cubicBezTo>
                  <a:cubicBezTo>
                    <a:pt x="2408" y="7993"/>
                    <a:pt x="2479" y="7898"/>
                    <a:pt x="2550" y="7898"/>
                  </a:cubicBezTo>
                  <a:cubicBezTo>
                    <a:pt x="2620" y="7993"/>
                    <a:pt x="2550" y="8183"/>
                    <a:pt x="2550" y="8183"/>
                  </a:cubicBezTo>
                  <a:cubicBezTo>
                    <a:pt x="2620" y="8278"/>
                    <a:pt x="2833" y="8088"/>
                    <a:pt x="2904" y="8088"/>
                  </a:cubicBezTo>
                  <a:cubicBezTo>
                    <a:pt x="3045" y="7993"/>
                    <a:pt x="3045" y="7993"/>
                    <a:pt x="3116" y="8088"/>
                  </a:cubicBezTo>
                  <a:cubicBezTo>
                    <a:pt x="3187" y="8183"/>
                    <a:pt x="3258" y="7993"/>
                    <a:pt x="3329" y="7993"/>
                  </a:cubicBezTo>
                  <a:cubicBezTo>
                    <a:pt x="3399" y="7898"/>
                    <a:pt x="3541" y="7993"/>
                    <a:pt x="3612" y="7993"/>
                  </a:cubicBezTo>
                  <a:cubicBezTo>
                    <a:pt x="3824" y="7993"/>
                    <a:pt x="4108" y="8088"/>
                    <a:pt x="4320" y="8183"/>
                  </a:cubicBezTo>
                  <a:cubicBezTo>
                    <a:pt x="4462" y="8183"/>
                    <a:pt x="4603" y="8374"/>
                    <a:pt x="4745" y="8374"/>
                  </a:cubicBezTo>
                  <a:cubicBezTo>
                    <a:pt x="4887" y="8374"/>
                    <a:pt x="5028" y="8469"/>
                    <a:pt x="5099" y="8564"/>
                  </a:cubicBezTo>
                  <a:cubicBezTo>
                    <a:pt x="5241" y="8659"/>
                    <a:pt x="5170" y="8754"/>
                    <a:pt x="5170" y="8849"/>
                  </a:cubicBezTo>
                  <a:cubicBezTo>
                    <a:pt x="5170" y="8944"/>
                    <a:pt x="5311" y="9135"/>
                    <a:pt x="5382" y="9135"/>
                  </a:cubicBezTo>
                  <a:cubicBezTo>
                    <a:pt x="5453" y="9230"/>
                    <a:pt x="5595" y="9135"/>
                    <a:pt x="5666" y="9230"/>
                  </a:cubicBezTo>
                  <a:cubicBezTo>
                    <a:pt x="5666" y="9420"/>
                    <a:pt x="5807" y="9515"/>
                    <a:pt x="5878" y="9611"/>
                  </a:cubicBezTo>
                  <a:cubicBezTo>
                    <a:pt x="5949" y="9706"/>
                    <a:pt x="5878" y="9896"/>
                    <a:pt x="5949" y="9991"/>
                  </a:cubicBezTo>
                  <a:cubicBezTo>
                    <a:pt x="5949" y="10086"/>
                    <a:pt x="6090" y="10181"/>
                    <a:pt x="6090" y="10372"/>
                  </a:cubicBezTo>
                  <a:cubicBezTo>
                    <a:pt x="6090" y="10467"/>
                    <a:pt x="6020" y="10467"/>
                    <a:pt x="6090" y="10562"/>
                  </a:cubicBezTo>
                  <a:cubicBezTo>
                    <a:pt x="6090" y="10562"/>
                    <a:pt x="6161" y="10657"/>
                    <a:pt x="6161" y="10657"/>
                  </a:cubicBezTo>
                  <a:cubicBezTo>
                    <a:pt x="6161" y="10657"/>
                    <a:pt x="6161" y="10657"/>
                    <a:pt x="6161" y="10657"/>
                  </a:cubicBezTo>
                  <a:cubicBezTo>
                    <a:pt x="6232" y="10562"/>
                    <a:pt x="6374" y="10752"/>
                    <a:pt x="6303" y="10848"/>
                  </a:cubicBezTo>
                  <a:cubicBezTo>
                    <a:pt x="6232" y="10943"/>
                    <a:pt x="6232" y="10943"/>
                    <a:pt x="6232" y="11133"/>
                  </a:cubicBezTo>
                  <a:cubicBezTo>
                    <a:pt x="6232" y="11038"/>
                    <a:pt x="6374" y="10943"/>
                    <a:pt x="6445" y="11133"/>
                  </a:cubicBezTo>
                  <a:cubicBezTo>
                    <a:pt x="6445" y="11228"/>
                    <a:pt x="6445" y="11228"/>
                    <a:pt x="6445" y="11323"/>
                  </a:cubicBezTo>
                  <a:cubicBezTo>
                    <a:pt x="6445" y="11323"/>
                    <a:pt x="6445" y="11514"/>
                    <a:pt x="6445" y="11419"/>
                  </a:cubicBezTo>
                  <a:cubicBezTo>
                    <a:pt x="6445" y="11514"/>
                    <a:pt x="6586" y="11514"/>
                    <a:pt x="6586" y="11514"/>
                  </a:cubicBezTo>
                  <a:cubicBezTo>
                    <a:pt x="6515" y="11419"/>
                    <a:pt x="6303" y="11989"/>
                    <a:pt x="6374" y="11609"/>
                  </a:cubicBezTo>
                  <a:cubicBezTo>
                    <a:pt x="6374" y="11609"/>
                    <a:pt x="6232" y="11514"/>
                    <a:pt x="6232" y="11609"/>
                  </a:cubicBezTo>
                  <a:cubicBezTo>
                    <a:pt x="6232" y="11609"/>
                    <a:pt x="6303" y="11609"/>
                    <a:pt x="6303" y="11609"/>
                  </a:cubicBezTo>
                  <a:cubicBezTo>
                    <a:pt x="6303" y="11704"/>
                    <a:pt x="6090" y="11704"/>
                    <a:pt x="6161" y="11799"/>
                  </a:cubicBezTo>
                  <a:cubicBezTo>
                    <a:pt x="6161" y="11799"/>
                    <a:pt x="6374" y="11894"/>
                    <a:pt x="6303" y="11894"/>
                  </a:cubicBezTo>
                  <a:cubicBezTo>
                    <a:pt x="6161" y="12085"/>
                    <a:pt x="6445" y="12085"/>
                    <a:pt x="6515" y="11989"/>
                  </a:cubicBezTo>
                  <a:cubicBezTo>
                    <a:pt x="6445" y="12085"/>
                    <a:pt x="6374" y="12085"/>
                    <a:pt x="6232" y="12085"/>
                  </a:cubicBezTo>
                  <a:cubicBezTo>
                    <a:pt x="6232" y="12085"/>
                    <a:pt x="6090" y="12275"/>
                    <a:pt x="6090" y="12275"/>
                  </a:cubicBezTo>
                  <a:cubicBezTo>
                    <a:pt x="6090" y="12275"/>
                    <a:pt x="6161" y="12370"/>
                    <a:pt x="6161" y="12370"/>
                  </a:cubicBezTo>
                  <a:cubicBezTo>
                    <a:pt x="6303" y="12465"/>
                    <a:pt x="6232" y="12465"/>
                    <a:pt x="6303" y="12465"/>
                  </a:cubicBezTo>
                  <a:cubicBezTo>
                    <a:pt x="6374" y="12465"/>
                    <a:pt x="6657" y="12656"/>
                    <a:pt x="6728" y="12465"/>
                  </a:cubicBezTo>
                  <a:cubicBezTo>
                    <a:pt x="6728" y="12180"/>
                    <a:pt x="6870" y="12275"/>
                    <a:pt x="6940" y="12180"/>
                  </a:cubicBezTo>
                  <a:cubicBezTo>
                    <a:pt x="6940" y="12180"/>
                    <a:pt x="6799" y="11609"/>
                    <a:pt x="6799" y="11609"/>
                  </a:cubicBezTo>
                  <a:cubicBezTo>
                    <a:pt x="6799" y="11704"/>
                    <a:pt x="6940" y="11989"/>
                    <a:pt x="6940" y="11989"/>
                  </a:cubicBezTo>
                  <a:cubicBezTo>
                    <a:pt x="7011" y="12180"/>
                    <a:pt x="7082" y="11989"/>
                    <a:pt x="7153" y="11989"/>
                  </a:cubicBezTo>
                  <a:cubicBezTo>
                    <a:pt x="7153" y="11989"/>
                    <a:pt x="6940" y="12370"/>
                    <a:pt x="6940" y="12370"/>
                  </a:cubicBezTo>
                  <a:cubicBezTo>
                    <a:pt x="6940" y="12370"/>
                    <a:pt x="7224" y="12275"/>
                    <a:pt x="7224" y="12275"/>
                  </a:cubicBezTo>
                  <a:cubicBezTo>
                    <a:pt x="7294" y="12275"/>
                    <a:pt x="7365" y="12275"/>
                    <a:pt x="7365" y="12275"/>
                  </a:cubicBezTo>
                  <a:cubicBezTo>
                    <a:pt x="7436" y="12275"/>
                    <a:pt x="7507" y="12180"/>
                    <a:pt x="7578" y="12180"/>
                  </a:cubicBezTo>
                  <a:cubicBezTo>
                    <a:pt x="7578" y="12275"/>
                    <a:pt x="7507" y="12370"/>
                    <a:pt x="7436" y="12370"/>
                  </a:cubicBezTo>
                  <a:cubicBezTo>
                    <a:pt x="7365" y="12370"/>
                    <a:pt x="7224" y="12370"/>
                    <a:pt x="7153" y="12465"/>
                  </a:cubicBezTo>
                  <a:cubicBezTo>
                    <a:pt x="7082" y="12560"/>
                    <a:pt x="7294" y="12465"/>
                    <a:pt x="7294" y="12465"/>
                  </a:cubicBezTo>
                  <a:cubicBezTo>
                    <a:pt x="7436" y="12465"/>
                    <a:pt x="7578" y="12465"/>
                    <a:pt x="7719" y="12465"/>
                  </a:cubicBezTo>
                  <a:cubicBezTo>
                    <a:pt x="7649" y="12465"/>
                    <a:pt x="7365" y="12465"/>
                    <a:pt x="7365" y="12560"/>
                  </a:cubicBezTo>
                  <a:cubicBezTo>
                    <a:pt x="7365" y="12560"/>
                    <a:pt x="7507" y="12656"/>
                    <a:pt x="7507" y="12751"/>
                  </a:cubicBezTo>
                  <a:cubicBezTo>
                    <a:pt x="7507" y="12751"/>
                    <a:pt x="7507" y="12846"/>
                    <a:pt x="7507" y="12846"/>
                  </a:cubicBezTo>
                  <a:cubicBezTo>
                    <a:pt x="7507" y="12941"/>
                    <a:pt x="7436" y="12941"/>
                    <a:pt x="7507" y="13036"/>
                  </a:cubicBezTo>
                  <a:cubicBezTo>
                    <a:pt x="7507" y="13036"/>
                    <a:pt x="7649" y="12941"/>
                    <a:pt x="7719" y="12941"/>
                  </a:cubicBezTo>
                  <a:cubicBezTo>
                    <a:pt x="7790" y="12941"/>
                    <a:pt x="7719" y="12941"/>
                    <a:pt x="7790" y="13036"/>
                  </a:cubicBezTo>
                  <a:cubicBezTo>
                    <a:pt x="7861" y="13131"/>
                    <a:pt x="7861" y="13226"/>
                    <a:pt x="7932" y="13322"/>
                  </a:cubicBezTo>
                  <a:cubicBezTo>
                    <a:pt x="7932" y="13417"/>
                    <a:pt x="7719" y="13417"/>
                    <a:pt x="7719" y="13417"/>
                  </a:cubicBezTo>
                  <a:cubicBezTo>
                    <a:pt x="7436" y="13131"/>
                    <a:pt x="7011" y="12941"/>
                    <a:pt x="6728" y="13036"/>
                  </a:cubicBezTo>
                  <a:cubicBezTo>
                    <a:pt x="6445" y="13036"/>
                    <a:pt x="6799" y="13322"/>
                    <a:pt x="6940" y="13322"/>
                  </a:cubicBezTo>
                  <a:cubicBezTo>
                    <a:pt x="7153" y="13417"/>
                    <a:pt x="7294" y="13702"/>
                    <a:pt x="7507" y="13702"/>
                  </a:cubicBezTo>
                  <a:cubicBezTo>
                    <a:pt x="7578" y="13702"/>
                    <a:pt x="7649" y="13607"/>
                    <a:pt x="7790" y="13607"/>
                  </a:cubicBezTo>
                  <a:cubicBezTo>
                    <a:pt x="7790" y="13702"/>
                    <a:pt x="8003" y="13702"/>
                    <a:pt x="8003" y="13702"/>
                  </a:cubicBezTo>
                  <a:cubicBezTo>
                    <a:pt x="8073" y="13797"/>
                    <a:pt x="8003" y="13893"/>
                    <a:pt x="8003" y="13893"/>
                  </a:cubicBezTo>
                  <a:cubicBezTo>
                    <a:pt x="7790" y="13988"/>
                    <a:pt x="8073" y="14083"/>
                    <a:pt x="8003" y="14178"/>
                  </a:cubicBezTo>
                  <a:cubicBezTo>
                    <a:pt x="8003" y="14273"/>
                    <a:pt x="7861" y="14178"/>
                    <a:pt x="7861" y="14368"/>
                  </a:cubicBezTo>
                  <a:cubicBezTo>
                    <a:pt x="7861" y="14463"/>
                    <a:pt x="8003" y="14463"/>
                    <a:pt x="8003" y="14463"/>
                  </a:cubicBezTo>
                  <a:cubicBezTo>
                    <a:pt x="7932" y="14559"/>
                    <a:pt x="7790" y="14368"/>
                    <a:pt x="7790" y="14463"/>
                  </a:cubicBezTo>
                  <a:cubicBezTo>
                    <a:pt x="7719" y="14559"/>
                    <a:pt x="7719" y="14654"/>
                    <a:pt x="7719" y="14749"/>
                  </a:cubicBezTo>
                  <a:cubicBezTo>
                    <a:pt x="7719" y="14749"/>
                    <a:pt x="7861" y="14749"/>
                    <a:pt x="7861" y="14749"/>
                  </a:cubicBezTo>
                  <a:cubicBezTo>
                    <a:pt x="7861" y="14844"/>
                    <a:pt x="7719" y="14939"/>
                    <a:pt x="7649" y="14939"/>
                  </a:cubicBezTo>
                  <a:cubicBezTo>
                    <a:pt x="7578" y="14939"/>
                    <a:pt x="7507" y="14939"/>
                    <a:pt x="7436" y="14939"/>
                  </a:cubicBezTo>
                  <a:cubicBezTo>
                    <a:pt x="7365" y="14844"/>
                    <a:pt x="7294" y="14844"/>
                    <a:pt x="7224" y="14939"/>
                  </a:cubicBezTo>
                  <a:cubicBezTo>
                    <a:pt x="7153" y="15034"/>
                    <a:pt x="7153" y="14939"/>
                    <a:pt x="7082" y="15034"/>
                  </a:cubicBezTo>
                  <a:cubicBezTo>
                    <a:pt x="7082" y="15034"/>
                    <a:pt x="7294" y="15320"/>
                    <a:pt x="7365" y="15320"/>
                  </a:cubicBezTo>
                  <a:cubicBezTo>
                    <a:pt x="7365" y="15225"/>
                    <a:pt x="7365" y="15225"/>
                    <a:pt x="7294" y="15225"/>
                  </a:cubicBezTo>
                  <a:cubicBezTo>
                    <a:pt x="7294" y="15225"/>
                    <a:pt x="7507" y="15225"/>
                    <a:pt x="7507" y="15225"/>
                  </a:cubicBezTo>
                  <a:cubicBezTo>
                    <a:pt x="7507" y="15225"/>
                    <a:pt x="7861" y="15034"/>
                    <a:pt x="7861" y="15130"/>
                  </a:cubicBezTo>
                  <a:cubicBezTo>
                    <a:pt x="7790" y="15130"/>
                    <a:pt x="7719" y="15130"/>
                    <a:pt x="7649" y="15225"/>
                  </a:cubicBezTo>
                  <a:cubicBezTo>
                    <a:pt x="7719" y="15130"/>
                    <a:pt x="7861" y="15320"/>
                    <a:pt x="7790" y="15320"/>
                  </a:cubicBezTo>
                  <a:cubicBezTo>
                    <a:pt x="7861" y="15320"/>
                    <a:pt x="8073" y="15415"/>
                    <a:pt x="8144" y="15415"/>
                  </a:cubicBezTo>
                  <a:cubicBezTo>
                    <a:pt x="8073" y="15415"/>
                    <a:pt x="7932" y="15415"/>
                    <a:pt x="7932" y="15415"/>
                  </a:cubicBezTo>
                  <a:cubicBezTo>
                    <a:pt x="7932" y="15415"/>
                    <a:pt x="8215" y="15700"/>
                    <a:pt x="8215" y="15700"/>
                  </a:cubicBezTo>
                  <a:cubicBezTo>
                    <a:pt x="8003" y="15700"/>
                    <a:pt x="7861" y="15320"/>
                    <a:pt x="7649" y="15320"/>
                  </a:cubicBezTo>
                  <a:cubicBezTo>
                    <a:pt x="7507" y="15320"/>
                    <a:pt x="7153" y="15225"/>
                    <a:pt x="7082" y="15415"/>
                  </a:cubicBezTo>
                  <a:cubicBezTo>
                    <a:pt x="7082" y="15510"/>
                    <a:pt x="7011" y="15510"/>
                    <a:pt x="6940" y="15605"/>
                  </a:cubicBezTo>
                  <a:cubicBezTo>
                    <a:pt x="6870" y="15605"/>
                    <a:pt x="6870" y="15796"/>
                    <a:pt x="6940" y="15700"/>
                  </a:cubicBezTo>
                  <a:cubicBezTo>
                    <a:pt x="7082" y="15700"/>
                    <a:pt x="7224" y="15605"/>
                    <a:pt x="7294" y="15415"/>
                  </a:cubicBezTo>
                  <a:cubicBezTo>
                    <a:pt x="7294" y="15510"/>
                    <a:pt x="7436" y="15510"/>
                    <a:pt x="7436" y="15510"/>
                  </a:cubicBezTo>
                  <a:cubicBezTo>
                    <a:pt x="7507" y="15510"/>
                    <a:pt x="7649" y="15796"/>
                    <a:pt x="7649" y="15510"/>
                  </a:cubicBezTo>
                  <a:cubicBezTo>
                    <a:pt x="7649" y="15415"/>
                    <a:pt x="7790" y="15605"/>
                    <a:pt x="7790" y="15605"/>
                  </a:cubicBezTo>
                  <a:cubicBezTo>
                    <a:pt x="7790" y="15605"/>
                    <a:pt x="8073" y="15605"/>
                    <a:pt x="8003" y="15700"/>
                  </a:cubicBezTo>
                  <a:cubicBezTo>
                    <a:pt x="8003" y="15700"/>
                    <a:pt x="7932" y="15700"/>
                    <a:pt x="7932" y="15700"/>
                  </a:cubicBezTo>
                  <a:cubicBezTo>
                    <a:pt x="7932" y="15700"/>
                    <a:pt x="8073" y="15796"/>
                    <a:pt x="8073" y="15796"/>
                  </a:cubicBezTo>
                  <a:cubicBezTo>
                    <a:pt x="8003" y="15796"/>
                    <a:pt x="7861" y="15796"/>
                    <a:pt x="7790" y="15700"/>
                  </a:cubicBezTo>
                  <a:cubicBezTo>
                    <a:pt x="7719" y="15605"/>
                    <a:pt x="7719" y="15700"/>
                    <a:pt x="7719" y="15796"/>
                  </a:cubicBezTo>
                  <a:cubicBezTo>
                    <a:pt x="7719" y="15700"/>
                    <a:pt x="7294" y="15605"/>
                    <a:pt x="7224" y="15605"/>
                  </a:cubicBezTo>
                  <a:cubicBezTo>
                    <a:pt x="7153" y="15605"/>
                    <a:pt x="6728" y="15796"/>
                    <a:pt x="6799" y="15986"/>
                  </a:cubicBezTo>
                  <a:cubicBezTo>
                    <a:pt x="6870" y="16081"/>
                    <a:pt x="7294" y="15891"/>
                    <a:pt x="7365" y="15891"/>
                  </a:cubicBezTo>
                  <a:cubicBezTo>
                    <a:pt x="7436" y="15891"/>
                    <a:pt x="7578" y="15891"/>
                    <a:pt x="7649" y="15986"/>
                  </a:cubicBezTo>
                  <a:cubicBezTo>
                    <a:pt x="7649" y="15986"/>
                    <a:pt x="7932" y="16081"/>
                    <a:pt x="7932" y="16081"/>
                  </a:cubicBezTo>
                  <a:cubicBezTo>
                    <a:pt x="7932" y="16176"/>
                    <a:pt x="7578" y="15986"/>
                    <a:pt x="7578" y="15986"/>
                  </a:cubicBezTo>
                  <a:cubicBezTo>
                    <a:pt x="7436" y="15891"/>
                    <a:pt x="7224" y="15986"/>
                    <a:pt x="7082" y="15986"/>
                  </a:cubicBezTo>
                  <a:cubicBezTo>
                    <a:pt x="6586" y="16176"/>
                    <a:pt x="7153" y="16367"/>
                    <a:pt x="7294" y="16271"/>
                  </a:cubicBezTo>
                  <a:cubicBezTo>
                    <a:pt x="7224" y="16367"/>
                    <a:pt x="7153" y="16462"/>
                    <a:pt x="7011" y="16462"/>
                  </a:cubicBezTo>
                  <a:cubicBezTo>
                    <a:pt x="6799" y="16557"/>
                    <a:pt x="7153" y="16652"/>
                    <a:pt x="7153" y="16652"/>
                  </a:cubicBezTo>
                  <a:cubicBezTo>
                    <a:pt x="7153" y="16652"/>
                    <a:pt x="6870" y="16557"/>
                    <a:pt x="6870" y="16747"/>
                  </a:cubicBezTo>
                  <a:cubicBezTo>
                    <a:pt x="6870" y="17033"/>
                    <a:pt x="7011" y="16842"/>
                    <a:pt x="7153" y="16747"/>
                  </a:cubicBezTo>
                  <a:cubicBezTo>
                    <a:pt x="7294" y="16652"/>
                    <a:pt x="7436" y="16462"/>
                    <a:pt x="7578" y="16367"/>
                  </a:cubicBezTo>
                  <a:cubicBezTo>
                    <a:pt x="7649" y="16367"/>
                    <a:pt x="8073" y="16081"/>
                    <a:pt x="8073" y="16271"/>
                  </a:cubicBezTo>
                  <a:cubicBezTo>
                    <a:pt x="8073" y="16271"/>
                    <a:pt x="7861" y="16271"/>
                    <a:pt x="7861" y="16271"/>
                  </a:cubicBezTo>
                  <a:cubicBezTo>
                    <a:pt x="7861" y="16271"/>
                    <a:pt x="8003" y="16271"/>
                    <a:pt x="8073" y="16367"/>
                  </a:cubicBezTo>
                  <a:cubicBezTo>
                    <a:pt x="7861" y="16176"/>
                    <a:pt x="6940" y="16937"/>
                    <a:pt x="7011" y="17033"/>
                  </a:cubicBezTo>
                  <a:cubicBezTo>
                    <a:pt x="7011" y="17128"/>
                    <a:pt x="7436" y="16937"/>
                    <a:pt x="7507" y="16937"/>
                  </a:cubicBezTo>
                  <a:cubicBezTo>
                    <a:pt x="7507" y="16937"/>
                    <a:pt x="7224" y="17033"/>
                    <a:pt x="7153" y="17128"/>
                  </a:cubicBezTo>
                  <a:cubicBezTo>
                    <a:pt x="7153" y="17128"/>
                    <a:pt x="7294" y="17508"/>
                    <a:pt x="7365" y="17413"/>
                  </a:cubicBezTo>
                  <a:cubicBezTo>
                    <a:pt x="7436" y="17318"/>
                    <a:pt x="7507" y="17128"/>
                    <a:pt x="7578" y="17128"/>
                  </a:cubicBezTo>
                  <a:cubicBezTo>
                    <a:pt x="7649" y="17128"/>
                    <a:pt x="7932" y="17223"/>
                    <a:pt x="7932" y="17223"/>
                  </a:cubicBezTo>
                  <a:cubicBezTo>
                    <a:pt x="7932" y="17223"/>
                    <a:pt x="7649" y="17223"/>
                    <a:pt x="7649" y="17223"/>
                  </a:cubicBezTo>
                  <a:cubicBezTo>
                    <a:pt x="7507" y="17223"/>
                    <a:pt x="7436" y="17318"/>
                    <a:pt x="7365" y="17413"/>
                  </a:cubicBezTo>
                  <a:cubicBezTo>
                    <a:pt x="7365" y="17508"/>
                    <a:pt x="7365" y="17604"/>
                    <a:pt x="7365" y="17699"/>
                  </a:cubicBezTo>
                  <a:cubicBezTo>
                    <a:pt x="7436" y="17984"/>
                    <a:pt x="7436" y="17889"/>
                    <a:pt x="7578" y="17794"/>
                  </a:cubicBezTo>
                  <a:cubicBezTo>
                    <a:pt x="7507" y="17889"/>
                    <a:pt x="7436" y="18270"/>
                    <a:pt x="7507" y="18365"/>
                  </a:cubicBezTo>
                  <a:cubicBezTo>
                    <a:pt x="7507" y="18365"/>
                    <a:pt x="7719" y="17984"/>
                    <a:pt x="7790" y="17984"/>
                  </a:cubicBezTo>
                  <a:cubicBezTo>
                    <a:pt x="7790" y="18079"/>
                    <a:pt x="7719" y="18174"/>
                    <a:pt x="7790" y="18270"/>
                  </a:cubicBezTo>
                  <a:cubicBezTo>
                    <a:pt x="7790" y="18365"/>
                    <a:pt x="7861" y="18174"/>
                    <a:pt x="7932" y="18174"/>
                  </a:cubicBezTo>
                  <a:cubicBezTo>
                    <a:pt x="8073" y="17984"/>
                    <a:pt x="7790" y="17794"/>
                    <a:pt x="7790" y="17699"/>
                  </a:cubicBezTo>
                  <a:cubicBezTo>
                    <a:pt x="7790" y="17699"/>
                    <a:pt x="7932" y="17984"/>
                    <a:pt x="8003" y="17984"/>
                  </a:cubicBezTo>
                  <a:cubicBezTo>
                    <a:pt x="8073" y="18079"/>
                    <a:pt x="8073" y="17984"/>
                    <a:pt x="8144" y="17889"/>
                  </a:cubicBezTo>
                  <a:cubicBezTo>
                    <a:pt x="8073" y="17889"/>
                    <a:pt x="8286" y="18174"/>
                    <a:pt x="8215" y="18270"/>
                  </a:cubicBezTo>
                  <a:cubicBezTo>
                    <a:pt x="8286" y="18174"/>
                    <a:pt x="8073" y="17984"/>
                    <a:pt x="8073" y="18174"/>
                  </a:cubicBezTo>
                  <a:cubicBezTo>
                    <a:pt x="8073" y="18365"/>
                    <a:pt x="8215" y="18555"/>
                    <a:pt x="8073" y="18650"/>
                  </a:cubicBezTo>
                  <a:cubicBezTo>
                    <a:pt x="8073" y="18650"/>
                    <a:pt x="8073" y="18365"/>
                    <a:pt x="8073" y="18365"/>
                  </a:cubicBezTo>
                  <a:cubicBezTo>
                    <a:pt x="8073" y="18270"/>
                    <a:pt x="7932" y="18460"/>
                    <a:pt x="7861" y="18460"/>
                  </a:cubicBezTo>
                  <a:cubicBezTo>
                    <a:pt x="7790" y="18460"/>
                    <a:pt x="7719" y="18650"/>
                    <a:pt x="7719" y="18745"/>
                  </a:cubicBezTo>
                  <a:cubicBezTo>
                    <a:pt x="7649" y="18936"/>
                    <a:pt x="7861" y="18745"/>
                    <a:pt x="7861" y="18841"/>
                  </a:cubicBezTo>
                  <a:cubicBezTo>
                    <a:pt x="7932" y="18936"/>
                    <a:pt x="7790" y="19031"/>
                    <a:pt x="7790" y="19031"/>
                  </a:cubicBezTo>
                  <a:cubicBezTo>
                    <a:pt x="7790" y="19031"/>
                    <a:pt x="7932" y="18936"/>
                    <a:pt x="8003" y="19126"/>
                  </a:cubicBezTo>
                  <a:cubicBezTo>
                    <a:pt x="8003" y="19316"/>
                    <a:pt x="8144" y="19411"/>
                    <a:pt x="8144" y="19507"/>
                  </a:cubicBezTo>
                  <a:cubicBezTo>
                    <a:pt x="8073" y="19697"/>
                    <a:pt x="8144" y="19697"/>
                    <a:pt x="8286" y="19887"/>
                  </a:cubicBezTo>
                  <a:cubicBezTo>
                    <a:pt x="8357" y="19982"/>
                    <a:pt x="8428" y="20173"/>
                    <a:pt x="8498" y="19982"/>
                  </a:cubicBezTo>
                  <a:cubicBezTo>
                    <a:pt x="8498" y="19982"/>
                    <a:pt x="8569" y="20458"/>
                    <a:pt x="8640" y="20458"/>
                  </a:cubicBezTo>
                  <a:cubicBezTo>
                    <a:pt x="8711" y="20553"/>
                    <a:pt x="8640" y="20458"/>
                    <a:pt x="8711" y="20458"/>
                  </a:cubicBezTo>
                  <a:cubicBezTo>
                    <a:pt x="8782" y="20553"/>
                    <a:pt x="8852" y="20648"/>
                    <a:pt x="8923" y="20744"/>
                  </a:cubicBezTo>
                  <a:cubicBezTo>
                    <a:pt x="9065" y="20839"/>
                    <a:pt x="9207" y="20934"/>
                    <a:pt x="9348" y="20839"/>
                  </a:cubicBezTo>
                  <a:cubicBezTo>
                    <a:pt x="9419" y="20839"/>
                    <a:pt x="9631" y="20839"/>
                    <a:pt x="9631" y="20744"/>
                  </a:cubicBezTo>
                  <a:cubicBezTo>
                    <a:pt x="9631" y="20744"/>
                    <a:pt x="9631" y="21029"/>
                    <a:pt x="9631" y="21029"/>
                  </a:cubicBezTo>
                  <a:cubicBezTo>
                    <a:pt x="9631" y="21029"/>
                    <a:pt x="9773" y="20648"/>
                    <a:pt x="9773" y="20744"/>
                  </a:cubicBezTo>
                  <a:cubicBezTo>
                    <a:pt x="9844" y="20744"/>
                    <a:pt x="9773" y="20839"/>
                    <a:pt x="9773" y="20839"/>
                  </a:cubicBezTo>
                  <a:cubicBezTo>
                    <a:pt x="9773" y="20934"/>
                    <a:pt x="9844" y="20934"/>
                    <a:pt x="9844" y="20934"/>
                  </a:cubicBezTo>
                  <a:cubicBezTo>
                    <a:pt x="9844" y="20934"/>
                    <a:pt x="9631" y="21029"/>
                    <a:pt x="9702" y="21124"/>
                  </a:cubicBezTo>
                  <a:cubicBezTo>
                    <a:pt x="9773" y="21124"/>
                    <a:pt x="9773" y="21124"/>
                    <a:pt x="9844" y="21029"/>
                  </a:cubicBezTo>
                  <a:cubicBezTo>
                    <a:pt x="9915" y="21124"/>
                    <a:pt x="9844" y="21219"/>
                    <a:pt x="9844" y="21219"/>
                  </a:cubicBezTo>
                  <a:cubicBezTo>
                    <a:pt x="9844" y="21315"/>
                    <a:pt x="10056" y="21029"/>
                    <a:pt x="10056" y="21124"/>
                  </a:cubicBezTo>
                  <a:cubicBezTo>
                    <a:pt x="10056" y="21219"/>
                    <a:pt x="9915" y="21315"/>
                    <a:pt x="9915" y="21410"/>
                  </a:cubicBezTo>
                  <a:cubicBezTo>
                    <a:pt x="9915" y="21315"/>
                    <a:pt x="10127" y="21219"/>
                    <a:pt x="10056" y="21410"/>
                  </a:cubicBezTo>
                  <a:cubicBezTo>
                    <a:pt x="10056" y="21410"/>
                    <a:pt x="10056" y="21410"/>
                    <a:pt x="10056" y="21315"/>
                  </a:cubicBezTo>
                  <a:cubicBezTo>
                    <a:pt x="10056" y="21505"/>
                    <a:pt x="10269" y="21219"/>
                    <a:pt x="10269" y="21219"/>
                  </a:cubicBezTo>
                  <a:cubicBezTo>
                    <a:pt x="10340" y="21315"/>
                    <a:pt x="10269" y="21505"/>
                    <a:pt x="10269" y="21600"/>
                  </a:cubicBezTo>
                  <a:cubicBezTo>
                    <a:pt x="10198" y="21410"/>
                    <a:pt x="10835" y="21410"/>
                    <a:pt x="10410" y="21124"/>
                  </a:cubicBezTo>
                  <a:cubicBezTo>
                    <a:pt x="10481" y="21124"/>
                    <a:pt x="10835" y="21124"/>
                    <a:pt x="10623" y="21029"/>
                  </a:cubicBezTo>
                  <a:cubicBezTo>
                    <a:pt x="10410" y="20839"/>
                    <a:pt x="10694" y="20934"/>
                    <a:pt x="10765" y="20744"/>
                  </a:cubicBezTo>
                  <a:cubicBezTo>
                    <a:pt x="10765" y="20744"/>
                    <a:pt x="10552" y="20744"/>
                    <a:pt x="10552" y="20744"/>
                  </a:cubicBezTo>
                  <a:cubicBezTo>
                    <a:pt x="10623" y="20648"/>
                    <a:pt x="10694" y="20553"/>
                    <a:pt x="10765" y="20553"/>
                  </a:cubicBezTo>
                  <a:cubicBezTo>
                    <a:pt x="10906" y="20363"/>
                    <a:pt x="10694" y="20458"/>
                    <a:pt x="10694" y="20363"/>
                  </a:cubicBezTo>
                  <a:cubicBezTo>
                    <a:pt x="10694" y="20363"/>
                    <a:pt x="10906" y="20268"/>
                    <a:pt x="10906" y="20173"/>
                  </a:cubicBezTo>
                  <a:cubicBezTo>
                    <a:pt x="10906" y="20078"/>
                    <a:pt x="10906" y="19887"/>
                    <a:pt x="10835" y="19792"/>
                  </a:cubicBezTo>
                  <a:cubicBezTo>
                    <a:pt x="10765" y="19792"/>
                    <a:pt x="10906" y="19697"/>
                    <a:pt x="10835" y="19602"/>
                  </a:cubicBezTo>
                  <a:cubicBezTo>
                    <a:pt x="10835" y="19602"/>
                    <a:pt x="10694" y="19507"/>
                    <a:pt x="10694" y="19507"/>
                  </a:cubicBezTo>
                  <a:cubicBezTo>
                    <a:pt x="10694" y="19507"/>
                    <a:pt x="10977" y="19411"/>
                    <a:pt x="11048" y="19411"/>
                  </a:cubicBezTo>
                  <a:cubicBezTo>
                    <a:pt x="11260" y="19411"/>
                    <a:pt x="11048" y="19316"/>
                    <a:pt x="10977" y="19221"/>
                  </a:cubicBezTo>
                  <a:cubicBezTo>
                    <a:pt x="10977" y="19221"/>
                    <a:pt x="11331" y="19221"/>
                    <a:pt x="11331" y="19221"/>
                  </a:cubicBezTo>
                  <a:cubicBezTo>
                    <a:pt x="11260" y="19126"/>
                    <a:pt x="11119" y="19126"/>
                    <a:pt x="11048" y="19031"/>
                  </a:cubicBezTo>
                  <a:cubicBezTo>
                    <a:pt x="11048" y="19031"/>
                    <a:pt x="11331" y="19126"/>
                    <a:pt x="11331" y="19031"/>
                  </a:cubicBezTo>
                  <a:cubicBezTo>
                    <a:pt x="11402" y="19031"/>
                    <a:pt x="11331" y="19031"/>
                    <a:pt x="11331" y="18936"/>
                  </a:cubicBezTo>
                  <a:cubicBezTo>
                    <a:pt x="11402" y="18936"/>
                    <a:pt x="11402" y="18936"/>
                    <a:pt x="11402" y="18936"/>
                  </a:cubicBezTo>
                  <a:cubicBezTo>
                    <a:pt x="11473" y="18841"/>
                    <a:pt x="11190" y="18745"/>
                    <a:pt x="11190" y="18745"/>
                  </a:cubicBezTo>
                  <a:cubicBezTo>
                    <a:pt x="11190" y="18745"/>
                    <a:pt x="11544" y="18745"/>
                    <a:pt x="11473" y="18650"/>
                  </a:cubicBezTo>
                  <a:cubicBezTo>
                    <a:pt x="11473" y="18555"/>
                    <a:pt x="11544" y="18555"/>
                    <a:pt x="11402" y="18460"/>
                  </a:cubicBezTo>
                  <a:cubicBezTo>
                    <a:pt x="11402" y="18460"/>
                    <a:pt x="11190" y="18460"/>
                    <a:pt x="11190" y="18365"/>
                  </a:cubicBezTo>
                  <a:cubicBezTo>
                    <a:pt x="11190" y="18365"/>
                    <a:pt x="11544" y="18270"/>
                    <a:pt x="11544" y="18270"/>
                  </a:cubicBezTo>
                  <a:cubicBezTo>
                    <a:pt x="11685" y="18270"/>
                    <a:pt x="11614" y="17984"/>
                    <a:pt x="11473" y="17984"/>
                  </a:cubicBezTo>
                  <a:cubicBezTo>
                    <a:pt x="11402" y="17889"/>
                    <a:pt x="11190" y="17794"/>
                    <a:pt x="11402" y="17699"/>
                  </a:cubicBezTo>
                  <a:cubicBezTo>
                    <a:pt x="11544" y="17699"/>
                    <a:pt x="11756" y="17794"/>
                    <a:pt x="11827" y="17604"/>
                  </a:cubicBezTo>
                  <a:cubicBezTo>
                    <a:pt x="11827" y="17604"/>
                    <a:pt x="11685" y="17413"/>
                    <a:pt x="11685" y="17413"/>
                  </a:cubicBezTo>
                  <a:cubicBezTo>
                    <a:pt x="11685" y="17318"/>
                    <a:pt x="11827" y="17318"/>
                    <a:pt x="11827" y="17318"/>
                  </a:cubicBezTo>
                  <a:cubicBezTo>
                    <a:pt x="11898" y="17223"/>
                    <a:pt x="12039" y="17223"/>
                    <a:pt x="12181" y="17318"/>
                  </a:cubicBezTo>
                  <a:cubicBezTo>
                    <a:pt x="12181" y="17318"/>
                    <a:pt x="12323" y="17318"/>
                    <a:pt x="12323" y="17318"/>
                  </a:cubicBezTo>
                  <a:cubicBezTo>
                    <a:pt x="12393" y="17223"/>
                    <a:pt x="12252" y="17128"/>
                    <a:pt x="12252" y="17033"/>
                  </a:cubicBezTo>
                  <a:cubicBezTo>
                    <a:pt x="12323" y="16937"/>
                    <a:pt x="12535" y="16557"/>
                    <a:pt x="12677" y="16747"/>
                  </a:cubicBezTo>
                  <a:cubicBezTo>
                    <a:pt x="12606" y="16652"/>
                    <a:pt x="12393" y="17223"/>
                    <a:pt x="12464" y="17223"/>
                  </a:cubicBezTo>
                  <a:cubicBezTo>
                    <a:pt x="12535" y="17318"/>
                    <a:pt x="12677" y="17033"/>
                    <a:pt x="12818" y="17033"/>
                  </a:cubicBezTo>
                  <a:cubicBezTo>
                    <a:pt x="12818" y="17033"/>
                    <a:pt x="12960" y="17128"/>
                    <a:pt x="12960" y="17128"/>
                  </a:cubicBezTo>
                  <a:cubicBezTo>
                    <a:pt x="12960" y="17128"/>
                    <a:pt x="12960" y="16937"/>
                    <a:pt x="12960" y="16937"/>
                  </a:cubicBezTo>
                  <a:cubicBezTo>
                    <a:pt x="13172" y="17033"/>
                    <a:pt x="13172" y="16937"/>
                    <a:pt x="13243" y="16842"/>
                  </a:cubicBezTo>
                  <a:cubicBezTo>
                    <a:pt x="13314" y="16747"/>
                    <a:pt x="13385" y="16747"/>
                    <a:pt x="13456" y="16747"/>
                  </a:cubicBezTo>
                  <a:cubicBezTo>
                    <a:pt x="13597" y="16652"/>
                    <a:pt x="13597" y="16557"/>
                    <a:pt x="13668" y="16462"/>
                  </a:cubicBezTo>
                  <a:cubicBezTo>
                    <a:pt x="13739" y="16367"/>
                    <a:pt x="13881" y="16176"/>
                    <a:pt x="13951" y="15986"/>
                  </a:cubicBezTo>
                  <a:cubicBezTo>
                    <a:pt x="14093" y="15796"/>
                    <a:pt x="14093" y="15700"/>
                    <a:pt x="14235" y="15700"/>
                  </a:cubicBezTo>
                  <a:cubicBezTo>
                    <a:pt x="14306" y="15605"/>
                    <a:pt x="14518" y="15605"/>
                    <a:pt x="14518" y="15415"/>
                  </a:cubicBezTo>
                  <a:cubicBezTo>
                    <a:pt x="14447" y="15415"/>
                    <a:pt x="14376" y="14939"/>
                    <a:pt x="14376" y="14939"/>
                  </a:cubicBezTo>
                  <a:cubicBezTo>
                    <a:pt x="14447" y="14939"/>
                    <a:pt x="14660" y="15225"/>
                    <a:pt x="14730" y="15225"/>
                  </a:cubicBezTo>
                  <a:cubicBezTo>
                    <a:pt x="14801" y="15320"/>
                    <a:pt x="14872" y="15320"/>
                    <a:pt x="14943" y="15320"/>
                  </a:cubicBezTo>
                  <a:cubicBezTo>
                    <a:pt x="14943" y="15320"/>
                    <a:pt x="15085" y="15225"/>
                    <a:pt x="15085" y="15225"/>
                  </a:cubicBezTo>
                  <a:cubicBezTo>
                    <a:pt x="15155" y="15225"/>
                    <a:pt x="15226" y="15320"/>
                    <a:pt x="15297" y="15225"/>
                  </a:cubicBezTo>
                  <a:cubicBezTo>
                    <a:pt x="15297" y="15225"/>
                    <a:pt x="15155" y="15034"/>
                    <a:pt x="15368" y="15130"/>
                  </a:cubicBezTo>
                  <a:cubicBezTo>
                    <a:pt x="15510" y="15130"/>
                    <a:pt x="15651" y="15130"/>
                    <a:pt x="15793" y="15034"/>
                  </a:cubicBezTo>
                  <a:cubicBezTo>
                    <a:pt x="16147" y="14939"/>
                    <a:pt x="16430" y="14844"/>
                    <a:pt x="16784" y="14654"/>
                  </a:cubicBezTo>
                  <a:cubicBezTo>
                    <a:pt x="16855" y="14559"/>
                    <a:pt x="17988" y="13607"/>
                    <a:pt x="18059" y="13607"/>
                  </a:cubicBezTo>
                  <a:cubicBezTo>
                    <a:pt x="17988" y="13607"/>
                    <a:pt x="17492" y="13607"/>
                    <a:pt x="17422" y="13607"/>
                  </a:cubicBezTo>
                  <a:cubicBezTo>
                    <a:pt x="17280" y="13512"/>
                    <a:pt x="17138" y="13417"/>
                    <a:pt x="16997" y="13417"/>
                  </a:cubicBezTo>
                  <a:cubicBezTo>
                    <a:pt x="16855" y="13417"/>
                    <a:pt x="16713" y="13512"/>
                    <a:pt x="16643" y="13512"/>
                  </a:cubicBezTo>
                  <a:cubicBezTo>
                    <a:pt x="16501" y="13607"/>
                    <a:pt x="16501" y="13417"/>
                    <a:pt x="16430" y="13512"/>
                  </a:cubicBezTo>
                  <a:cubicBezTo>
                    <a:pt x="16359" y="13512"/>
                    <a:pt x="16289" y="13702"/>
                    <a:pt x="16218" y="13702"/>
                  </a:cubicBezTo>
                  <a:cubicBezTo>
                    <a:pt x="15934" y="13702"/>
                    <a:pt x="16430" y="13322"/>
                    <a:pt x="16501" y="13417"/>
                  </a:cubicBezTo>
                  <a:cubicBezTo>
                    <a:pt x="16430" y="13322"/>
                    <a:pt x="16218" y="13417"/>
                    <a:pt x="16147" y="13417"/>
                  </a:cubicBezTo>
                  <a:cubicBezTo>
                    <a:pt x="15934" y="13417"/>
                    <a:pt x="15793" y="13322"/>
                    <a:pt x="15651" y="13322"/>
                  </a:cubicBezTo>
                  <a:cubicBezTo>
                    <a:pt x="15722" y="13322"/>
                    <a:pt x="15934" y="13131"/>
                    <a:pt x="16005" y="13036"/>
                  </a:cubicBezTo>
                  <a:cubicBezTo>
                    <a:pt x="16005" y="12751"/>
                    <a:pt x="16147" y="12846"/>
                    <a:pt x="16218" y="12941"/>
                  </a:cubicBezTo>
                  <a:cubicBezTo>
                    <a:pt x="16359" y="12941"/>
                    <a:pt x="16926" y="12751"/>
                    <a:pt x="16997" y="12656"/>
                  </a:cubicBezTo>
                  <a:cubicBezTo>
                    <a:pt x="16997" y="12560"/>
                    <a:pt x="16643" y="12465"/>
                    <a:pt x="16572" y="12370"/>
                  </a:cubicBezTo>
                  <a:cubicBezTo>
                    <a:pt x="16643" y="12465"/>
                    <a:pt x="16926" y="12560"/>
                    <a:pt x="16997" y="12560"/>
                  </a:cubicBezTo>
                  <a:cubicBezTo>
                    <a:pt x="17068" y="12656"/>
                    <a:pt x="17351" y="12656"/>
                    <a:pt x="17351" y="12846"/>
                  </a:cubicBezTo>
                  <a:cubicBezTo>
                    <a:pt x="17280" y="13131"/>
                    <a:pt x="17422" y="13226"/>
                    <a:pt x="17563" y="13226"/>
                  </a:cubicBezTo>
                  <a:cubicBezTo>
                    <a:pt x="17563" y="13226"/>
                    <a:pt x="17988" y="13226"/>
                    <a:pt x="17917" y="13131"/>
                  </a:cubicBezTo>
                  <a:cubicBezTo>
                    <a:pt x="17917" y="13131"/>
                    <a:pt x="17917" y="13322"/>
                    <a:pt x="17988" y="13322"/>
                  </a:cubicBezTo>
                  <a:cubicBezTo>
                    <a:pt x="18130" y="13226"/>
                    <a:pt x="18201" y="12941"/>
                    <a:pt x="18201" y="12751"/>
                  </a:cubicBezTo>
                  <a:cubicBezTo>
                    <a:pt x="18201" y="12656"/>
                    <a:pt x="18201" y="12275"/>
                    <a:pt x="18059" y="12370"/>
                  </a:cubicBezTo>
                  <a:cubicBezTo>
                    <a:pt x="17917" y="12560"/>
                    <a:pt x="17988" y="12370"/>
                    <a:pt x="17917" y="12275"/>
                  </a:cubicBezTo>
                  <a:cubicBezTo>
                    <a:pt x="17776" y="12085"/>
                    <a:pt x="17563" y="11989"/>
                    <a:pt x="17351" y="11799"/>
                  </a:cubicBezTo>
                  <a:cubicBezTo>
                    <a:pt x="17280" y="11704"/>
                    <a:pt x="17209" y="11704"/>
                    <a:pt x="17138" y="11609"/>
                  </a:cubicBezTo>
                  <a:cubicBezTo>
                    <a:pt x="17138" y="11609"/>
                    <a:pt x="16855" y="11704"/>
                    <a:pt x="16855" y="11799"/>
                  </a:cubicBezTo>
                  <a:cubicBezTo>
                    <a:pt x="16855" y="11799"/>
                    <a:pt x="16926" y="11704"/>
                    <a:pt x="16855" y="11704"/>
                  </a:cubicBezTo>
                  <a:cubicBezTo>
                    <a:pt x="16855" y="11704"/>
                    <a:pt x="16784" y="11609"/>
                    <a:pt x="16784" y="11609"/>
                  </a:cubicBezTo>
                  <a:cubicBezTo>
                    <a:pt x="16784" y="11514"/>
                    <a:pt x="17068" y="11609"/>
                    <a:pt x="17068" y="11514"/>
                  </a:cubicBezTo>
                  <a:cubicBezTo>
                    <a:pt x="17068" y="11323"/>
                    <a:pt x="17068" y="11228"/>
                    <a:pt x="16855" y="11228"/>
                  </a:cubicBezTo>
                  <a:cubicBezTo>
                    <a:pt x="16713" y="11323"/>
                    <a:pt x="16643" y="11514"/>
                    <a:pt x="16501" y="11323"/>
                  </a:cubicBezTo>
                  <a:cubicBezTo>
                    <a:pt x="16501" y="11323"/>
                    <a:pt x="16218" y="11323"/>
                    <a:pt x="16218" y="11228"/>
                  </a:cubicBezTo>
                  <a:cubicBezTo>
                    <a:pt x="16218" y="11038"/>
                    <a:pt x="16572" y="11323"/>
                    <a:pt x="16572" y="11323"/>
                  </a:cubicBezTo>
                  <a:cubicBezTo>
                    <a:pt x="16643" y="11323"/>
                    <a:pt x="16997" y="11228"/>
                    <a:pt x="16997" y="11133"/>
                  </a:cubicBezTo>
                  <a:cubicBezTo>
                    <a:pt x="17068" y="11133"/>
                    <a:pt x="16713" y="10943"/>
                    <a:pt x="16643" y="10943"/>
                  </a:cubicBezTo>
                  <a:cubicBezTo>
                    <a:pt x="16501" y="10943"/>
                    <a:pt x="16289" y="10943"/>
                    <a:pt x="16147" y="11038"/>
                  </a:cubicBezTo>
                  <a:cubicBezTo>
                    <a:pt x="16218" y="11038"/>
                    <a:pt x="16501" y="10752"/>
                    <a:pt x="16501" y="10848"/>
                  </a:cubicBezTo>
                  <a:cubicBezTo>
                    <a:pt x="16501" y="10752"/>
                    <a:pt x="16218" y="10752"/>
                    <a:pt x="16218" y="10657"/>
                  </a:cubicBezTo>
                  <a:cubicBezTo>
                    <a:pt x="16430" y="10752"/>
                    <a:pt x="16643" y="10943"/>
                    <a:pt x="16855" y="10752"/>
                  </a:cubicBezTo>
                  <a:cubicBezTo>
                    <a:pt x="16855" y="10752"/>
                    <a:pt x="17068" y="10657"/>
                    <a:pt x="17068" y="10562"/>
                  </a:cubicBezTo>
                  <a:cubicBezTo>
                    <a:pt x="16997" y="10467"/>
                    <a:pt x="16855" y="10372"/>
                    <a:pt x="16855" y="10277"/>
                  </a:cubicBezTo>
                  <a:cubicBezTo>
                    <a:pt x="16855" y="10372"/>
                    <a:pt x="17068" y="10467"/>
                    <a:pt x="17138" y="10467"/>
                  </a:cubicBezTo>
                  <a:cubicBezTo>
                    <a:pt x="17280" y="10562"/>
                    <a:pt x="17209" y="10372"/>
                    <a:pt x="17351" y="10372"/>
                  </a:cubicBezTo>
                  <a:cubicBezTo>
                    <a:pt x="17422" y="10372"/>
                    <a:pt x="17988" y="10562"/>
                    <a:pt x="17988" y="10562"/>
                  </a:cubicBezTo>
                  <a:cubicBezTo>
                    <a:pt x="17917" y="10562"/>
                    <a:pt x="17422" y="10467"/>
                    <a:pt x="17422" y="10467"/>
                  </a:cubicBezTo>
                  <a:cubicBezTo>
                    <a:pt x="17563" y="10848"/>
                    <a:pt x="17988" y="10752"/>
                    <a:pt x="18201" y="10752"/>
                  </a:cubicBezTo>
                  <a:cubicBezTo>
                    <a:pt x="18271" y="10657"/>
                    <a:pt x="18484" y="10752"/>
                    <a:pt x="18555" y="10657"/>
                  </a:cubicBezTo>
                  <a:cubicBezTo>
                    <a:pt x="18767" y="10562"/>
                    <a:pt x="18696" y="10372"/>
                    <a:pt x="18555" y="10277"/>
                  </a:cubicBezTo>
                  <a:cubicBezTo>
                    <a:pt x="18484" y="10181"/>
                    <a:pt x="18271" y="10086"/>
                    <a:pt x="18201" y="10086"/>
                  </a:cubicBezTo>
                  <a:cubicBezTo>
                    <a:pt x="18130" y="10086"/>
                    <a:pt x="18201" y="10372"/>
                    <a:pt x="18201" y="10467"/>
                  </a:cubicBezTo>
                  <a:cubicBezTo>
                    <a:pt x="18130" y="10372"/>
                    <a:pt x="18130" y="10277"/>
                    <a:pt x="18059" y="10181"/>
                  </a:cubicBezTo>
                  <a:cubicBezTo>
                    <a:pt x="18059" y="10086"/>
                    <a:pt x="17988" y="10181"/>
                    <a:pt x="17917" y="10086"/>
                  </a:cubicBezTo>
                  <a:cubicBezTo>
                    <a:pt x="17988" y="10181"/>
                    <a:pt x="18130" y="9611"/>
                    <a:pt x="18130" y="9515"/>
                  </a:cubicBezTo>
                  <a:cubicBezTo>
                    <a:pt x="18130" y="9515"/>
                    <a:pt x="18201" y="9801"/>
                    <a:pt x="18201" y="9801"/>
                  </a:cubicBezTo>
                  <a:cubicBezTo>
                    <a:pt x="18201" y="9991"/>
                    <a:pt x="18201" y="10086"/>
                    <a:pt x="18271" y="10086"/>
                  </a:cubicBezTo>
                  <a:cubicBezTo>
                    <a:pt x="18484" y="10086"/>
                    <a:pt x="18626" y="9991"/>
                    <a:pt x="18767" y="9991"/>
                  </a:cubicBezTo>
                  <a:cubicBezTo>
                    <a:pt x="18838" y="9991"/>
                    <a:pt x="19263" y="9801"/>
                    <a:pt x="19121" y="9611"/>
                  </a:cubicBezTo>
                  <a:cubicBezTo>
                    <a:pt x="18980" y="9515"/>
                    <a:pt x="18909" y="9706"/>
                    <a:pt x="18838" y="9611"/>
                  </a:cubicBezTo>
                  <a:cubicBezTo>
                    <a:pt x="18838" y="9515"/>
                    <a:pt x="18838" y="9515"/>
                    <a:pt x="18838" y="9420"/>
                  </a:cubicBezTo>
                  <a:cubicBezTo>
                    <a:pt x="18909" y="9325"/>
                    <a:pt x="18838" y="9230"/>
                    <a:pt x="18767" y="9230"/>
                  </a:cubicBezTo>
                  <a:cubicBezTo>
                    <a:pt x="18767" y="9135"/>
                    <a:pt x="18555" y="9135"/>
                    <a:pt x="18484" y="9135"/>
                  </a:cubicBezTo>
                  <a:cubicBezTo>
                    <a:pt x="18342" y="9135"/>
                    <a:pt x="18271" y="9325"/>
                    <a:pt x="18130" y="9135"/>
                  </a:cubicBezTo>
                  <a:cubicBezTo>
                    <a:pt x="18413" y="9420"/>
                    <a:pt x="18555" y="8659"/>
                    <a:pt x="18838" y="9040"/>
                  </a:cubicBezTo>
                  <a:cubicBezTo>
                    <a:pt x="18909" y="9230"/>
                    <a:pt x="19050" y="8944"/>
                    <a:pt x="19050" y="8754"/>
                  </a:cubicBezTo>
                  <a:cubicBezTo>
                    <a:pt x="19050" y="8659"/>
                    <a:pt x="18838" y="8374"/>
                    <a:pt x="18838" y="8374"/>
                  </a:cubicBezTo>
                  <a:cubicBezTo>
                    <a:pt x="18838" y="8278"/>
                    <a:pt x="19050" y="8564"/>
                    <a:pt x="19050" y="8659"/>
                  </a:cubicBezTo>
                  <a:cubicBezTo>
                    <a:pt x="19050" y="8754"/>
                    <a:pt x="19192" y="8564"/>
                    <a:pt x="19121" y="8374"/>
                  </a:cubicBezTo>
                  <a:cubicBezTo>
                    <a:pt x="19050" y="8278"/>
                    <a:pt x="18909" y="8088"/>
                    <a:pt x="18838" y="7993"/>
                  </a:cubicBezTo>
                  <a:cubicBezTo>
                    <a:pt x="18696" y="7993"/>
                    <a:pt x="18484" y="8088"/>
                    <a:pt x="18342" y="7993"/>
                  </a:cubicBezTo>
                  <a:cubicBezTo>
                    <a:pt x="18271" y="7898"/>
                    <a:pt x="18271" y="7707"/>
                    <a:pt x="18130" y="7707"/>
                  </a:cubicBezTo>
                  <a:cubicBezTo>
                    <a:pt x="18130" y="7612"/>
                    <a:pt x="17847" y="7707"/>
                    <a:pt x="17917" y="7612"/>
                  </a:cubicBezTo>
                  <a:cubicBezTo>
                    <a:pt x="17988" y="7422"/>
                    <a:pt x="17988" y="7327"/>
                    <a:pt x="18130" y="7517"/>
                  </a:cubicBezTo>
                  <a:cubicBezTo>
                    <a:pt x="18271" y="7707"/>
                    <a:pt x="18413" y="7422"/>
                    <a:pt x="18555" y="7327"/>
                  </a:cubicBezTo>
                  <a:cubicBezTo>
                    <a:pt x="18767" y="7137"/>
                    <a:pt x="19192" y="7707"/>
                    <a:pt x="19405" y="7422"/>
                  </a:cubicBezTo>
                  <a:cubicBezTo>
                    <a:pt x="19475" y="7327"/>
                    <a:pt x="19475" y="6851"/>
                    <a:pt x="19263" y="6946"/>
                  </a:cubicBezTo>
                  <a:cubicBezTo>
                    <a:pt x="19192" y="6946"/>
                    <a:pt x="19121" y="7041"/>
                    <a:pt x="19050" y="6946"/>
                  </a:cubicBezTo>
                  <a:cubicBezTo>
                    <a:pt x="18909" y="6946"/>
                    <a:pt x="18767" y="6851"/>
                    <a:pt x="18626" y="6661"/>
                  </a:cubicBezTo>
                  <a:cubicBezTo>
                    <a:pt x="18413" y="6470"/>
                    <a:pt x="19192" y="6756"/>
                    <a:pt x="19192" y="6661"/>
                  </a:cubicBezTo>
                  <a:cubicBezTo>
                    <a:pt x="19121" y="6470"/>
                    <a:pt x="18767" y="6375"/>
                    <a:pt x="18626" y="6280"/>
                  </a:cubicBezTo>
                  <a:cubicBezTo>
                    <a:pt x="18413" y="6185"/>
                    <a:pt x="18413" y="6280"/>
                    <a:pt x="18342" y="6470"/>
                  </a:cubicBezTo>
                  <a:cubicBezTo>
                    <a:pt x="18342" y="6566"/>
                    <a:pt x="18201" y="6661"/>
                    <a:pt x="18130" y="6566"/>
                  </a:cubicBezTo>
                  <a:cubicBezTo>
                    <a:pt x="18059" y="6566"/>
                    <a:pt x="18271" y="6185"/>
                    <a:pt x="18271" y="6090"/>
                  </a:cubicBezTo>
                  <a:cubicBezTo>
                    <a:pt x="18271" y="5995"/>
                    <a:pt x="18342" y="5804"/>
                    <a:pt x="18413" y="5709"/>
                  </a:cubicBezTo>
                  <a:cubicBezTo>
                    <a:pt x="18413" y="5614"/>
                    <a:pt x="18413" y="5424"/>
                    <a:pt x="18484" y="5424"/>
                  </a:cubicBezTo>
                  <a:cubicBezTo>
                    <a:pt x="18555" y="5424"/>
                    <a:pt x="18696" y="5424"/>
                    <a:pt x="18767" y="5329"/>
                  </a:cubicBezTo>
                  <a:cubicBezTo>
                    <a:pt x="18767" y="5329"/>
                    <a:pt x="19121" y="4853"/>
                    <a:pt x="19121" y="4948"/>
                  </a:cubicBezTo>
                  <a:cubicBezTo>
                    <a:pt x="19121" y="4948"/>
                    <a:pt x="18980" y="4853"/>
                    <a:pt x="18980" y="4853"/>
                  </a:cubicBezTo>
                  <a:cubicBezTo>
                    <a:pt x="18980" y="4758"/>
                    <a:pt x="18980" y="4663"/>
                    <a:pt x="18980" y="4567"/>
                  </a:cubicBezTo>
                  <a:cubicBezTo>
                    <a:pt x="18980" y="4377"/>
                    <a:pt x="19050" y="4377"/>
                    <a:pt x="19192" y="4377"/>
                  </a:cubicBezTo>
                  <a:cubicBezTo>
                    <a:pt x="19334" y="4377"/>
                    <a:pt x="19900" y="4092"/>
                    <a:pt x="19546" y="4092"/>
                  </a:cubicBezTo>
                  <a:cubicBezTo>
                    <a:pt x="19334" y="4092"/>
                    <a:pt x="18980" y="3996"/>
                    <a:pt x="18838" y="4187"/>
                  </a:cubicBezTo>
                  <a:cubicBezTo>
                    <a:pt x="18767" y="4282"/>
                    <a:pt x="18767" y="4472"/>
                    <a:pt x="18626" y="4377"/>
                  </a:cubicBezTo>
                  <a:cubicBezTo>
                    <a:pt x="18484" y="4282"/>
                    <a:pt x="18626" y="4092"/>
                    <a:pt x="18696" y="3996"/>
                  </a:cubicBezTo>
                  <a:cubicBezTo>
                    <a:pt x="18838" y="3711"/>
                    <a:pt x="19121" y="3901"/>
                    <a:pt x="19334" y="3901"/>
                  </a:cubicBezTo>
                  <a:cubicBezTo>
                    <a:pt x="19617" y="3901"/>
                    <a:pt x="19900" y="3996"/>
                    <a:pt x="20042" y="3616"/>
                  </a:cubicBezTo>
                  <a:cubicBezTo>
                    <a:pt x="20113" y="3616"/>
                    <a:pt x="19830" y="3521"/>
                    <a:pt x="19830" y="3521"/>
                  </a:cubicBezTo>
                  <a:cubicBezTo>
                    <a:pt x="19688" y="3426"/>
                    <a:pt x="19546" y="3521"/>
                    <a:pt x="19405" y="3521"/>
                  </a:cubicBezTo>
                  <a:cubicBezTo>
                    <a:pt x="19263" y="3521"/>
                    <a:pt x="19192" y="3426"/>
                    <a:pt x="19050" y="3426"/>
                  </a:cubicBezTo>
                  <a:cubicBezTo>
                    <a:pt x="18980" y="3426"/>
                    <a:pt x="18838" y="3426"/>
                    <a:pt x="18767" y="3426"/>
                  </a:cubicBezTo>
                  <a:cubicBezTo>
                    <a:pt x="18838" y="3521"/>
                    <a:pt x="19050" y="3426"/>
                    <a:pt x="19192" y="3426"/>
                  </a:cubicBezTo>
                  <a:cubicBezTo>
                    <a:pt x="19405" y="3426"/>
                    <a:pt x="19546" y="3330"/>
                    <a:pt x="19759" y="3330"/>
                  </a:cubicBezTo>
                  <a:cubicBezTo>
                    <a:pt x="20042" y="3426"/>
                    <a:pt x="20184" y="3235"/>
                    <a:pt x="20396" y="3235"/>
                  </a:cubicBezTo>
                  <a:cubicBezTo>
                    <a:pt x="20467" y="3235"/>
                    <a:pt x="20609" y="3235"/>
                    <a:pt x="20609" y="3140"/>
                  </a:cubicBezTo>
                  <a:cubicBezTo>
                    <a:pt x="20609" y="3140"/>
                    <a:pt x="20467" y="2950"/>
                    <a:pt x="20538" y="2950"/>
                  </a:cubicBezTo>
                  <a:cubicBezTo>
                    <a:pt x="20892" y="2855"/>
                    <a:pt x="21246" y="2759"/>
                    <a:pt x="21529" y="2474"/>
                  </a:cubicBezTo>
                  <a:cubicBezTo>
                    <a:pt x="21600" y="2379"/>
                    <a:pt x="21317" y="2284"/>
                    <a:pt x="21317" y="2284"/>
                  </a:cubicBezTo>
                  <a:cubicBezTo>
                    <a:pt x="21104" y="2189"/>
                    <a:pt x="20892" y="2093"/>
                    <a:pt x="20750" y="2093"/>
                  </a:cubicBezTo>
                  <a:cubicBezTo>
                    <a:pt x="20325" y="1998"/>
                    <a:pt x="19971" y="1903"/>
                    <a:pt x="19617" y="2379"/>
                  </a:cubicBezTo>
                  <a:cubicBezTo>
                    <a:pt x="19475" y="2664"/>
                    <a:pt x="19334" y="2474"/>
                    <a:pt x="19050" y="2474"/>
                  </a:cubicBezTo>
                  <a:cubicBezTo>
                    <a:pt x="18980" y="2474"/>
                    <a:pt x="18696" y="2759"/>
                    <a:pt x="18767" y="2474"/>
                  </a:cubicBezTo>
                  <a:cubicBezTo>
                    <a:pt x="18767" y="2284"/>
                    <a:pt x="18413" y="2569"/>
                    <a:pt x="18342" y="2664"/>
                  </a:cubicBezTo>
                  <a:cubicBezTo>
                    <a:pt x="18201" y="2759"/>
                    <a:pt x="18059" y="2855"/>
                    <a:pt x="17917" y="2950"/>
                  </a:cubicBezTo>
                  <a:cubicBezTo>
                    <a:pt x="17847" y="2950"/>
                    <a:pt x="17280" y="3521"/>
                    <a:pt x="17280" y="3521"/>
                  </a:cubicBezTo>
                  <a:cubicBezTo>
                    <a:pt x="17138" y="3330"/>
                    <a:pt x="18696" y="2093"/>
                    <a:pt x="17776" y="1808"/>
                  </a:cubicBezTo>
                  <a:cubicBezTo>
                    <a:pt x="17422" y="1808"/>
                    <a:pt x="17492" y="2093"/>
                    <a:pt x="17209" y="2284"/>
                  </a:cubicBezTo>
                  <a:cubicBezTo>
                    <a:pt x="16997" y="2379"/>
                    <a:pt x="16855" y="2379"/>
                    <a:pt x="16643" y="2474"/>
                  </a:cubicBezTo>
                  <a:cubicBezTo>
                    <a:pt x="16572" y="2474"/>
                    <a:pt x="16218" y="2664"/>
                    <a:pt x="16147" y="2664"/>
                  </a:cubicBezTo>
                  <a:cubicBezTo>
                    <a:pt x="16005" y="2379"/>
                    <a:pt x="16501" y="2284"/>
                    <a:pt x="16643" y="2284"/>
                  </a:cubicBezTo>
                  <a:cubicBezTo>
                    <a:pt x="16643" y="2189"/>
                    <a:pt x="17068" y="2093"/>
                    <a:pt x="16855" y="1998"/>
                  </a:cubicBezTo>
                  <a:cubicBezTo>
                    <a:pt x="16643" y="1903"/>
                    <a:pt x="16430" y="1903"/>
                    <a:pt x="16218" y="1903"/>
                  </a:cubicBezTo>
                  <a:cubicBezTo>
                    <a:pt x="15651" y="1903"/>
                    <a:pt x="15085" y="1998"/>
                    <a:pt x="14518" y="2189"/>
                  </a:cubicBezTo>
                  <a:cubicBezTo>
                    <a:pt x="14518" y="2189"/>
                    <a:pt x="14306" y="2379"/>
                    <a:pt x="14235" y="2284"/>
                  </a:cubicBezTo>
                  <a:cubicBezTo>
                    <a:pt x="14235" y="2093"/>
                    <a:pt x="14164" y="2093"/>
                    <a:pt x="14306" y="2093"/>
                  </a:cubicBezTo>
                  <a:cubicBezTo>
                    <a:pt x="14589" y="1903"/>
                    <a:pt x="14872" y="1808"/>
                    <a:pt x="15155" y="1713"/>
                  </a:cubicBezTo>
                  <a:cubicBezTo>
                    <a:pt x="15651" y="1618"/>
                    <a:pt x="16218" y="1713"/>
                    <a:pt x="16784" y="1713"/>
                  </a:cubicBezTo>
                  <a:cubicBezTo>
                    <a:pt x="16926" y="1713"/>
                    <a:pt x="17068" y="1713"/>
                    <a:pt x="17209" y="1713"/>
                  </a:cubicBezTo>
                  <a:cubicBezTo>
                    <a:pt x="17492" y="1522"/>
                    <a:pt x="17847" y="1522"/>
                    <a:pt x="18130" y="1332"/>
                  </a:cubicBezTo>
                  <a:cubicBezTo>
                    <a:pt x="18271" y="1332"/>
                    <a:pt x="18342" y="1237"/>
                    <a:pt x="18130" y="1142"/>
                  </a:cubicBezTo>
                  <a:cubicBezTo>
                    <a:pt x="17988" y="1047"/>
                    <a:pt x="17705" y="952"/>
                    <a:pt x="17563" y="1047"/>
                  </a:cubicBezTo>
                  <a:cubicBezTo>
                    <a:pt x="17422" y="1047"/>
                    <a:pt x="17422" y="952"/>
                    <a:pt x="17280" y="856"/>
                  </a:cubicBezTo>
                  <a:cubicBezTo>
                    <a:pt x="17138" y="856"/>
                    <a:pt x="16997" y="1047"/>
                    <a:pt x="16855" y="1047"/>
                  </a:cubicBezTo>
                  <a:cubicBezTo>
                    <a:pt x="16855" y="1047"/>
                    <a:pt x="16997" y="761"/>
                    <a:pt x="17068" y="761"/>
                  </a:cubicBezTo>
                  <a:cubicBezTo>
                    <a:pt x="17138" y="571"/>
                    <a:pt x="16855" y="571"/>
                    <a:pt x="16784" y="571"/>
                  </a:cubicBezTo>
                  <a:cubicBezTo>
                    <a:pt x="16359" y="666"/>
                    <a:pt x="16005" y="666"/>
                    <a:pt x="15580" y="571"/>
                  </a:cubicBezTo>
                  <a:cubicBezTo>
                    <a:pt x="15226" y="571"/>
                    <a:pt x="14943" y="761"/>
                    <a:pt x="14589" y="761"/>
                  </a:cubicBezTo>
                  <a:cubicBezTo>
                    <a:pt x="14447" y="761"/>
                    <a:pt x="14235" y="761"/>
                    <a:pt x="14093" y="761"/>
                  </a:cubicBezTo>
                  <a:cubicBezTo>
                    <a:pt x="13951" y="856"/>
                    <a:pt x="13739" y="761"/>
                    <a:pt x="13668" y="856"/>
                  </a:cubicBezTo>
                  <a:cubicBezTo>
                    <a:pt x="13881" y="761"/>
                    <a:pt x="14093" y="761"/>
                    <a:pt x="14306" y="666"/>
                  </a:cubicBezTo>
                  <a:cubicBezTo>
                    <a:pt x="14660" y="666"/>
                    <a:pt x="14943" y="571"/>
                    <a:pt x="15226" y="571"/>
                  </a:cubicBezTo>
                  <a:cubicBezTo>
                    <a:pt x="15368" y="571"/>
                    <a:pt x="16784" y="571"/>
                    <a:pt x="16784" y="381"/>
                  </a:cubicBezTo>
                  <a:cubicBezTo>
                    <a:pt x="16713" y="381"/>
                    <a:pt x="16501" y="285"/>
                    <a:pt x="16430" y="190"/>
                  </a:cubicBezTo>
                  <a:cubicBezTo>
                    <a:pt x="16218" y="190"/>
                    <a:pt x="16076" y="190"/>
                    <a:pt x="15864" y="190"/>
                  </a:cubicBezTo>
                  <a:cubicBezTo>
                    <a:pt x="15580" y="190"/>
                    <a:pt x="15297" y="95"/>
                    <a:pt x="15085" y="0"/>
                  </a:cubicBezTo>
                  <a:cubicBezTo>
                    <a:pt x="14589" y="0"/>
                    <a:pt x="14164" y="0"/>
                    <a:pt x="13739" y="0"/>
                  </a:cubicBezTo>
                  <a:cubicBezTo>
                    <a:pt x="13527" y="95"/>
                    <a:pt x="13314" y="95"/>
                    <a:pt x="13102" y="95"/>
                  </a:cubicBezTo>
                  <a:cubicBezTo>
                    <a:pt x="13031" y="95"/>
                    <a:pt x="12960" y="285"/>
                    <a:pt x="12960" y="285"/>
                  </a:cubicBezTo>
                  <a:cubicBezTo>
                    <a:pt x="12818" y="285"/>
                    <a:pt x="12677" y="190"/>
                    <a:pt x="12535" y="190"/>
                  </a:cubicBezTo>
                  <a:cubicBezTo>
                    <a:pt x="12464" y="190"/>
                    <a:pt x="12393" y="285"/>
                    <a:pt x="12252" y="285"/>
                  </a:cubicBezTo>
                  <a:cubicBezTo>
                    <a:pt x="12110" y="285"/>
                    <a:pt x="12110" y="381"/>
                    <a:pt x="12252" y="381"/>
                  </a:cubicBezTo>
                  <a:cubicBezTo>
                    <a:pt x="12464" y="476"/>
                    <a:pt x="12677" y="476"/>
                    <a:pt x="12818" y="571"/>
                  </a:cubicBezTo>
                  <a:cubicBezTo>
                    <a:pt x="12748" y="476"/>
                    <a:pt x="12323" y="666"/>
                    <a:pt x="12252" y="761"/>
                  </a:cubicBezTo>
                  <a:cubicBezTo>
                    <a:pt x="12252" y="761"/>
                    <a:pt x="12039" y="761"/>
                    <a:pt x="12039" y="761"/>
                  </a:cubicBezTo>
                  <a:cubicBezTo>
                    <a:pt x="12039" y="761"/>
                    <a:pt x="12181" y="952"/>
                    <a:pt x="12181" y="952"/>
                  </a:cubicBezTo>
                  <a:cubicBezTo>
                    <a:pt x="12110" y="952"/>
                    <a:pt x="11969" y="856"/>
                    <a:pt x="11898" y="761"/>
                  </a:cubicBezTo>
                  <a:cubicBezTo>
                    <a:pt x="11827" y="666"/>
                    <a:pt x="11614" y="761"/>
                    <a:pt x="11544" y="761"/>
                  </a:cubicBezTo>
                  <a:cubicBezTo>
                    <a:pt x="11331" y="666"/>
                    <a:pt x="11119" y="571"/>
                    <a:pt x="10906" y="476"/>
                  </a:cubicBezTo>
                  <a:cubicBezTo>
                    <a:pt x="10765" y="381"/>
                    <a:pt x="10623" y="571"/>
                    <a:pt x="10410" y="571"/>
                  </a:cubicBezTo>
                  <a:cubicBezTo>
                    <a:pt x="10340" y="571"/>
                    <a:pt x="9915" y="476"/>
                    <a:pt x="9915" y="666"/>
                  </a:cubicBezTo>
                  <a:cubicBezTo>
                    <a:pt x="9844" y="666"/>
                    <a:pt x="10835" y="856"/>
                    <a:pt x="10977" y="952"/>
                  </a:cubicBezTo>
                  <a:cubicBezTo>
                    <a:pt x="11190" y="952"/>
                    <a:pt x="11402" y="952"/>
                    <a:pt x="11544" y="1047"/>
                  </a:cubicBezTo>
                  <a:cubicBezTo>
                    <a:pt x="11614" y="1047"/>
                    <a:pt x="11685" y="1047"/>
                    <a:pt x="11756" y="1142"/>
                  </a:cubicBezTo>
                  <a:cubicBezTo>
                    <a:pt x="11756" y="1142"/>
                    <a:pt x="11756" y="1427"/>
                    <a:pt x="11756" y="1427"/>
                  </a:cubicBezTo>
                  <a:cubicBezTo>
                    <a:pt x="11756" y="1522"/>
                    <a:pt x="11685" y="1332"/>
                    <a:pt x="11685" y="1237"/>
                  </a:cubicBezTo>
                  <a:cubicBezTo>
                    <a:pt x="11614" y="1142"/>
                    <a:pt x="11402" y="1142"/>
                    <a:pt x="11331" y="1047"/>
                  </a:cubicBezTo>
                  <a:cubicBezTo>
                    <a:pt x="11331" y="1047"/>
                    <a:pt x="11119" y="1047"/>
                    <a:pt x="11119" y="1047"/>
                  </a:cubicBezTo>
                  <a:cubicBezTo>
                    <a:pt x="11119" y="1142"/>
                    <a:pt x="11190" y="1332"/>
                    <a:pt x="11190" y="1332"/>
                  </a:cubicBezTo>
                  <a:cubicBezTo>
                    <a:pt x="11048" y="1332"/>
                    <a:pt x="10977" y="1047"/>
                    <a:pt x="10906" y="1047"/>
                  </a:cubicBezTo>
                  <a:cubicBezTo>
                    <a:pt x="10765" y="1047"/>
                    <a:pt x="10623" y="1047"/>
                    <a:pt x="10481" y="952"/>
                  </a:cubicBezTo>
                  <a:cubicBezTo>
                    <a:pt x="10410" y="952"/>
                    <a:pt x="9844" y="952"/>
                    <a:pt x="9844" y="952"/>
                  </a:cubicBezTo>
                  <a:cubicBezTo>
                    <a:pt x="9773" y="1142"/>
                    <a:pt x="10694" y="1618"/>
                    <a:pt x="10694" y="1618"/>
                  </a:cubicBezTo>
                  <a:cubicBezTo>
                    <a:pt x="10694" y="1713"/>
                    <a:pt x="10340" y="1618"/>
                    <a:pt x="10340" y="1618"/>
                  </a:cubicBezTo>
                  <a:cubicBezTo>
                    <a:pt x="10127" y="1618"/>
                    <a:pt x="10056" y="1522"/>
                    <a:pt x="10127" y="1808"/>
                  </a:cubicBezTo>
                  <a:cubicBezTo>
                    <a:pt x="10056" y="1808"/>
                    <a:pt x="9986" y="1713"/>
                    <a:pt x="9915" y="1618"/>
                  </a:cubicBezTo>
                  <a:cubicBezTo>
                    <a:pt x="9915" y="1522"/>
                    <a:pt x="10056" y="1618"/>
                    <a:pt x="10127" y="1522"/>
                  </a:cubicBezTo>
                  <a:cubicBezTo>
                    <a:pt x="10127" y="1522"/>
                    <a:pt x="9986" y="1332"/>
                    <a:pt x="9915" y="1332"/>
                  </a:cubicBezTo>
                  <a:cubicBezTo>
                    <a:pt x="9773" y="1237"/>
                    <a:pt x="9631" y="1142"/>
                    <a:pt x="9419" y="1142"/>
                  </a:cubicBezTo>
                  <a:cubicBezTo>
                    <a:pt x="9348" y="1142"/>
                    <a:pt x="9207" y="1047"/>
                    <a:pt x="9136" y="1142"/>
                  </a:cubicBezTo>
                  <a:cubicBezTo>
                    <a:pt x="9065" y="1142"/>
                    <a:pt x="9277" y="1427"/>
                    <a:pt x="9277" y="1427"/>
                  </a:cubicBezTo>
                  <a:cubicBezTo>
                    <a:pt x="9490" y="1618"/>
                    <a:pt x="9773" y="1618"/>
                    <a:pt x="10056" y="1903"/>
                  </a:cubicBezTo>
                  <a:cubicBezTo>
                    <a:pt x="10127" y="1903"/>
                    <a:pt x="10198" y="1998"/>
                    <a:pt x="10127" y="2093"/>
                  </a:cubicBezTo>
                  <a:cubicBezTo>
                    <a:pt x="9986" y="2284"/>
                    <a:pt x="9844" y="2093"/>
                    <a:pt x="9702" y="1998"/>
                  </a:cubicBezTo>
                  <a:cubicBezTo>
                    <a:pt x="9348" y="1713"/>
                    <a:pt x="8923" y="1522"/>
                    <a:pt x="8498" y="1427"/>
                  </a:cubicBezTo>
                  <a:cubicBezTo>
                    <a:pt x="8286" y="1332"/>
                    <a:pt x="8073" y="1237"/>
                    <a:pt x="7861" y="1332"/>
                  </a:cubicBezTo>
                  <a:cubicBezTo>
                    <a:pt x="7790" y="1332"/>
                    <a:pt x="8003" y="1618"/>
                    <a:pt x="8003" y="1713"/>
                  </a:cubicBezTo>
                  <a:cubicBezTo>
                    <a:pt x="8003" y="1713"/>
                    <a:pt x="8286" y="1998"/>
                    <a:pt x="8286" y="1998"/>
                  </a:cubicBezTo>
                  <a:cubicBezTo>
                    <a:pt x="8286" y="2093"/>
                    <a:pt x="7861" y="1998"/>
                    <a:pt x="7861" y="1998"/>
                  </a:cubicBezTo>
                  <a:cubicBezTo>
                    <a:pt x="7861" y="2189"/>
                    <a:pt x="8144" y="2093"/>
                    <a:pt x="8144" y="2284"/>
                  </a:cubicBezTo>
                  <a:cubicBezTo>
                    <a:pt x="8144" y="2284"/>
                    <a:pt x="7861" y="2189"/>
                    <a:pt x="7790" y="2093"/>
                  </a:cubicBezTo>
                  <a:cubicBezTo>
                    <a:pt x="7649" y="1998"/>
                    <a:pt x="7507" y="1998"/>
                    <a:pt x="7294" y="1903"/>
                  </a:cubicBezTo>
                  <a:cubicBezTo>
                    <a:pt x="7153" y="1808"/>
                    <a:pt x="7153" y="1903"/>
                    <a:pt x="7153" y="2093"/>
                  </a:cubicBezTo>
                  <a:cubicBezTo>
                    <a:pt x="7082" y="2189"/>
                    <a:pt x="7011" y="2189"/>
                    <a:pt x="6940" y="2189"/>
                  </a:cubicBezTo>
                  <a:cubicBezTo>
                    <a:pt x="6940" y="2284"/>
                    <a:pt x="6940" y="2474"/>
                    <a:pt x="6870" y="2474"/>
                  </a:cubicBezTo>
                  <a:cubicBezTo>
                    <a:pt x="6870" y="2569"/>
                    <a:pt x="6870" y="2284"/>
                    <a:pt x="6870" y="2189"/>
                  </a:cubicBezTo>
                  <a:cubicBezTo>
                    <a:pt x="6870" y="2093"/>
                    <a:pt x="6940" y="1998"/>
                    <a:pt x="6940" y="1903"/>
                  </a:cubicBezTo>
                  <a:cubicBezTo>
                    <a:pt x="6870" y="1522"/>
                    <a:pt x="6586" y="1522"/>
                    <a:pt x="6374" y="1522"/>
                  </a:cubicBezTo>
                  <a:cubicBezTo>
                    <a:pt x="6090" y="1618"/>
                    <a:pt x="5807" y="1713"/>
                    <a:pt x="5524" y="1713"/>
                  </a:cubicBezTo>
                  <a:cubicBezTo>
                    <a:pt x="5453" y="1808"/>
                    <a:pt x="5311" y="1808"/>
                    <a:pt x="5241" y="1808"/>
                  </a:cubicBezTo>
                  <a:cubicBezTo>
                    <a:pt x="5241" y="1808"/>
                    <a:pt x="4887" y="1903"/>
                    <a:pt x="4887" y="1903"/>
                  </a:cubicBezTo>
                  <a:cubicBezTo>
                    <a:pt x="4957" y="1998"/>
                    <a:pt x="5099" y="1998"/>
                    <a:pt x="5170" y="1998"/>
                  </a:cubicBezTo>
                  <a:cubicBezTo>
                    <a:pt x="5241" y="2093"/>
                    <a:pt x="5311" y="2189"/>
                    <a:pt x="5453" y="2284"/>
                  </a:cubicBezTo>
                  <a:cubicBezTo>
                    <a:pt x="5453" y="2284"/>
                    <a:pt x="5736" y="2569"/>
                    <a:pt x="5736" y="2569"/>
                  </a:cubicBezTo>
                  <a:cubicBezTo>
                    <a:pt x="5666" y="2569"/>
                    <a:pt x="5382" y="2379"/>
                    <a:pt x="5311" y="2379"/>
                  </a:cubicBezTo>
                  <a:cubicBezTo>
                    <a:pt x="5170" y="2284"/>
                    <a:pt x="5099" y="2093"/>
                    <a:pt x="4957" y="2093"/>
                  </a:cubicBezTo>
                  <a:cubicBezTo>
                    <a:pt x="4745" y="1998"/>
                    <a:pt x="4532" y="2093"/>
                    <a:pt x="4320" y="2093"/>
                  </a:cubicBezTo>
                  <a:cubicBezTo>
                    <a:pt x="4108" y="2189"/>
                    <a:pt x="4108" y="2093"/>
                    <a:pt x="4249" y="2379"/>
                  </a:cubicBezTo>
                  <a:cubicBezTo>
                    <a:pt x="4249" y="2474"/>
                    <a:pt x="4249" y="2759"/>
                    <a:pt x="4249" y="2855"/>
                  </a:cubicBezTo>
                  <a:cubicBezTo>
                    <a:pt x="4249" y="3045"/>
                    <a:pt x="3966" y="2855"/>
                    <a:pt x="3895" y="2855"/>
                  </a:cubicBezTo>
                  <a:cubicBezTo>
                    <a:pt x="3824" y="2855"/>
                    <a:pt x="3612" y="2664"/>
                    <a:pt x="3541" y="2855"/>
                  </a:cubicBezTo>
                  <a:cubicBezTo>
                    <a:pt x="3470" y="2950"/>
                    <a:pt x="3541" y="3235"/>
                    <a:pt x="3541" y="3235"/>
                  </a:cubicBezTo>
                  <a:cubicBezTo>
                    <a:pt x="3470" y="3330"/>
                    <a:pt x="3399" y="3140"/>
                    <a:pt x="3329" y="3045"/>
                  </a:cubicBezTo>
                  <a:cubicBezTo>
                    <a:pt x="3187" y="2950"/>
                    <a:pt x="3045" y="2950"/>
                    <a:pt x="2974" y="3045"/>
                  </a:cubicBezTo>
                  <a:cubicBezTo>
                    <a:pt x="2762" y="3235"/>
                    <a:pt x="2550" y="3426"/>
                    <a:pt x="2266" y="3521"/>
                  </a:cubicBezTo>
                  <a:cubicBezTo>
                    <a:pt x="2195" y="3616"/>
                    <a:pt x="2408" y="3521"/>
                    <a:pt x="2266" y="3521"/>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903" name="Shape 903"/>
            <p:cNvSpPr/>
            <p:nvPr/>
          </p:nvSpPr>
          <p:spPr>
            <a:xfrm>
              <a:off x="4508419" y="1199667"/>
              <a:ext cx="122358" cy="78828"/>
            </a:xfrm>
            <a:custGeom>
              <a:avLst/>
              <a:gdLst/>
              <a:ahLst/>
              <a:cxnLst>
                <a:cxn ang="0">
                  <a:pos x="wd2" y="hd2"/>
                </a:cxn>
                <a:cxn ang="5400000">
                  <a:pos x="wd2" y="hd2"/>
                </a:cxn>
                <a:cxn ang="10800000">
                  <a:pos x="wd2" y="hd2"/>
                </a:cxn>
                <a:cxn ang="16200000">
                  <a:pos x="wd2" y="hd2"/>
                </a:cxn>
              </a:cxnLst>
              <a:rect l="0" t="0" r="r" b="b"/>
              <a:pathLst>
                <a:path w="20618" h="17877" extrusionOk="0">
                  <a:moveTo>
                    <a:pt x="20618" y="10691"/>
                  </a:moveTo>
                  <a:cubicBezTo>
                    <a:pt x="19268" y="8727"/>
                    <a:pt x="13868" y="4800"/>
                    <a:pt x="13868" y="4800"/>
                  </a:cubicBezTo>
                  <a:cubicBezTo>
                    <a:pt x="11168" y="2836"/>
                    <a:pt x="8468" y="873"/>
                    <a:pt x="5768" y="873"/>
                  </a:cubicBezTo>
                  <a:cubicBezTo>
                    <a:pt x="4418" y="873"/>
                    <a:pt x="1718" y="-1091"/>
                    <a:pt x="368" y="873"/>
                  </a:cubicBezTo>
                  <a:cubicBezTo>
                    <a:pt x="-982" y="2836"/>
                    <a:pt x="3068" y="4800"/>
                    <a:pt x="3068" y="4800"/>
                  </a:cubicBezTo>
                  <a:cubicBezTo>
                    <a:pt x="1718" y="4800"/>
                    <a:pt x="-982" y="10691"/>
                    <a:pt x="368" y="12654"/>
                  </a:cubicBezTo>
                  <a:cubicBezTo>
                    <a:pt x="1718" y="12654"/>
                    <a:pt x="4418" y="10691"/>
                    <a:pt x="5768" y="12654"/>
                  </a:cubicBezTo>
                  <a:cubicBezTo>
                    <a:pt x="8468" y="14618"/>
                    <a:pt x="5768" y="14618"/>
                    <a:pt x="5768" y="16582"/>
                  </a:cubicBezTo>
                  <a:cubicBezTo>
                    <a:pt x="5768" y="20509"/>
                    <a:pt x="20618" y="14618"/>
                    <a:pt x="20618" y="10691"/>
                  </a:cubicBezTo>
                  <a:cubicBezTo>
                    <a:pt x="19268" y="8727"/>
                    <a:pt x="20618" y="12654"/>
                    <a:pt x="20618" y="10691"/>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904" name="Shape 904"/>
            <p:cNvSpPr/>
            <p:nvPr/>
          </p:nvSpPr>
          <p:spPr>
            <a:xfrm>
              <a:off x="4550418" y="1128474"/>
              <a:ext cx="18897" cy="17319"/>
            </a:xfrm>
            <a:custGeom>
              <a:avLst/>
              <a:gdLst/>
              <a:ahLst/>
              <a:cxnLst>
                <a:cxn ang="0">
                  <a:pos x="wd2" y="hd2"/>
                </a:cxn>
                <a:cxn ang="5400000">
                  <a:pos x="wd2" y="hd2"/>
                </a:cxn>
                <a:cxn ang="10800000">
                  <a:pos x="wd2" y="hd2"/>
                </a:cxn>
                <a:cxn ang="16200000">
                  <a:pos x="wd2" y="hd2"/>
                </a:cxn>
              </a:cxnLst>
              <a:rect l="0" t="0" r="r" b="b"/>
              <a:pathLst>
                <a:path w="12471" h="21600" extrusionOk="0">
                  <a:moveTo>
                    <a:pt x="6235" y="21600"/>
                  </a:moveTo>
                  <a:cubicBezTo>
                    <a:pt x="-4565" y="21600"/>
                    <a:pt x="835" y="0"/>
                    <a:pt x="6235" y="0"/>
                  </a:cubicBezTo>
                  <a:cubicBezTo>
                    <a:pt x="11635" y="0"/>
                    <a:pt x="17035" y="21600"/>
                    <a:pt x="6235" y="2160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905" name="Shape 905"/>
            <p:cNvSpPr/>
            <p:nvPr/>
          </p:nvSpPr>
          <p:spPr>
            <a:xfrm>
              <a:off x="4577126" y="133905"/>
              <a:ext cx="74231" cy="39961"/>
            </a:xfrm>
            <a:custGeom>
              <a:avLst/>
              <a:gdLst/>
              <a:ahLst/>
              <a:cxnLst>
                <a:cxn ang="0">
                  <a:pos x="wd2" y="hd2"/>
                </a:cxn>
                <a:cxn ang="5400000">
                  <a:pos x="wd2" y="hd2"/>
                </a:cxn>
                <a:cxn ang="10800000">
                  <a:pos x="wd2" y="hd2"/>
                </a:cxn>
                <a:cxn ang="16200000">
                  <a:pos x="wd2" y="hd2"/>
                </a:cxn>
              </a:cxnLst>
              <a:rect l="0" t="0" r="r" b="b"/>
              <a:pathLst>
                <a:path w="18372" h="16616" extrusionOk="0">
                  <a:moveTo>
                    <a:pt x="15426" y="11525"/>
                  </a:moveTo>
                  <a:cubicBezTo>
                    <a:pt x="19353" y="15125"/>
                    <a:pt x="19353" y="18725"/>
                    <a:pt x="15426" y="15125"/>
                  </a:cubicBezTo>
                  <a:cubicBezTo>
                    <a:pt x="11498" y="15125"/>
                    <a:pt x="5608" y="11525"/>
                    <a:pt x="3644" y="11525"/>
                  </a:cubicBezTo>
                  <a:cubicBezTo>
                    <a:pt x="1680" y="7925"/>
                    <a:pt x="-2247" y="-2875"/>
                    <a:pt x="1680" y="725"/>
                  </a:cubicBezTo>
                  <a:cubicBezTo>
                    <a:pt x="5608" y="4325"/>
                    <a:pt x="11498" y="7925"/>
                    <a:pt x="15426" y="11525"/>
                  </a:cubicBezTo>
                  <a:cubicBezTo>
                    <a:pt x="19353" y="15125"/>
                    <a:pt x="11498" y="7925"/>
                    <a:pt x="15426" y="11525"/>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906" name="Shape 906"/>
            <p:cNvSpPr/>
            <p:nvPr/>
          </p:nvSpPr>
          <p:spPr>
            <a:xfrm>
              <a:off x="4838055" y="59299"/>
              <a:ext cx="65457" cy="25703"/>
            </a:xfrm>
            <a:custGeom>
              <a:avLst/>
              <a:gdLst/>
              <a:ahLst/>
              <a:cxnLst>
                <a:cxn ang="0">
                  <a:pos x="wd2" y="hd2"/>
                </a:cxn>
                <a:cxn ang="5400000">
                  <a:pos x="wd2" y="hd2"/>
                </a:cxn>
                <a:cxn ang="10800000">
                  <a:pos x="wd2" y="hd2"/>
                </a:cxn>
                <a:cxn ang="16200000">
                  <a:pos x="wd2" y="hd2"/>
                </a:cxn>
              </a:cxnLst>
              <a:rect l="0" t="0" r="r" b="b"/>
              <a:pathLst>
                <a:path w="21600" h="13739" extrusionOk="0">
                  <a:moveTo>
                    <a:pt x="21600" y="9030"/>
                  </a:moveTo>
                  <a:cubicBezTo>
                    <a:pt x="21600" y="17670"/>
                    <a:pt x="0" y="13350"/>
                    <a:pt x="0" y="4710"/>
                  </a:cubicBezTo>
                  <a:cubicBezTo>
                    <a:pt x="0" y="-3930"/>
                    <a:pt x="21600" y="390"/>
                    <a:pt x="21600" y="903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907" name="Shape 907"/>
            <p:cNvSpPr/>
            <p:nvPr/>
          </p:nvSpPr>
          <p:spPr>
            <a:xfrm>
              <a:off x="5878217" y="161622"/>
              <a:ext cx="33372" cy="27366"/>
            </a:xfrm>
            <a:custGeom>
              <a:avLst/>
              <a:gdLst/>
              <a:ahLst/>
              <a:cxnLst>
                <a:cxn ang="0">
                  <a:pos x="wd2" y="hd2"/>
                </a:cxn>
                <a:cxn ang="5400000">
                  <a:pos x="wd2" y="hd2"/>
                </a:cxn>
                <a:cxn ang="10800000">
                  <a:pos x="wd2" y="hd2"/>
                </a:cxn>
                <a:cxn ang="16200000">
                  <a:pos x="wd2" y="hd2"/>
                </a:cxn>
              </a:cxnLst>
              <a:rect l="0" t="0" r="r" b="b"/>
              <a:pathLst>
                <a:path w="15546" h="17067" extrusionOk="0">
                  <a:moveTo>
                    <a:pt x="14973" y="16200"/>
                  </a:moveTo>
                  <a:cubicBezTo>
                    <a:pt x="11373" y="21600"/>
                    <a:pt x="-3027" y="0"/>
                    <a:pt x="573" y="0"/>
                  </a:cubicBezTo>
                  <a:cubicBezTo>
                    <a:pt x="4173" y="0"/>
                    <a:pt x="18573" y="10800"/>
                    <a:pt x="14973" y="1620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908" name="Shape 908"/>
            <p:cNvSpPr/>
            <p:nvPr/>
          </p:nvSpPr>
          <p:spPr>
            <a:xfrm>
              <a:off x="5944035" y="196254"/>
              <a:ext cx="25374" cy="8661"/>
            </a:xfrm>
            <a:custGeom>
              <a:avLst/>
              <a:gdLst/>
              <a:ahLst/>
              <a:cxnLst>
                <a:cxn ang="0">
                  <a:pos x="wd2" y="hd2"/>
                </a:cxn>
                <a:cxn ang="5400000">
                  <a:pos x="wd2" y="hd2"/>
                </a:cxn>
                <a:cxn ang="10800000">
                  <a:pos x="wd2" y="hd2"/>
                </a:cxn>
                <a:cxn ang="16200000">
                  <a:pos x="wd2" y="hd2"/>
                </a:cxn>
              </a:cxnLst>
              <a:rect l="0" t="0" r="r" b="b"/>
              <a:pathLst>
                <a:path w="13396" h="21600" extrusionOk="0">
                  <a:moveTo>
                    <a:pt x="12219" y="21600"/>
                  </a:moveTo>
                  <a:cubicBezTo>
                    <a:pt x="3579" y="21600"/>
                    <a:pt x="-5061" y="0"/>
                    <a:pt x="3579" y="0"/>
                  </a:cubicBezTo>
                  <a:cubicBezTo>
                    <a:pt x="7899" y="0"/>
                    <a:pt x="16539" y="21600"/>
                    <a:pt x="12219" y="2160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909" name="Shape 909"/>
            <p:cNvSpPr/>
            <p:nvPr/>
          </p:nvSpPr>
          <p:spPr>
            <a:xfrm>
              <a:off x="5945309" y="678238"/>
              <a:ext cx="21870" cy="60609"/>
            </a:xfrm>
            <a:custGeom>
              <a:avLst/>
              <a:gdLst/>
              <a:ahLst/>
              <a:cxnLst>
                <a:cxn ang="0">
                  <a:pos x="wd2" y="hd2"/>
                </a:cxn>
                <a:cxn ang="5400000">
                  <a:pos x="wd2" y="hd2"/>
                </a:cxn>
                <a:cxn ang="10800000">
                  <a:pos x="wd2" y="hd2"/>
                </a:cxn>
                <a:cxn ang="16200000">
                  <a:pos x="wd2" y="hd2"/>
                </a:cxn>
              </a:cxnLst>
              <a:rect l="0" t="0" r="r" b="b"/>
              <a:pathLst>
                <a:path w="14433" h="21600" extrusionOk="0">
                  <a:moveTo>
                    <a:pt x="3633" y="0"/>
                  </a:moveTo>
                  <a:cubicBezTo>
                    <a:pt x="-7167" y="0"/>
                    <a:pt x="9033" y="21600"/>
                    <a:pt x="14433" y="21600"/>
                  </a:cubicBezTo>
                  <a:cubicBezTo>
                    <a:pt x="14433" y="21600"/>
                    <a:pt x="9033" y="0"/>
                    <a:pt x="3633" y="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910" name="Shape 910"/>
            <p:cNvSpPr/>
            <p:nvPr/>
          </p:nvSpPr>
          <p:spPr>
            <a:xfrm>
              <a:off x="5952762" y="787909"/>
              <a:ext cx="40196" cy="34635"/>
            </a:xfrm>
            <a:custGeom>
              <a:avLst/>
              <a:gdLst/>
              <a:ahLst/>
              <a:cxnLst>
                <a:cxn ang="0">
                  <a:pos x="wd2" y="hd2"/>
                </a:cxn>
                <a:cxn ang="5400000">
                  <a:pos x="wd2" y="hd2"/>
                </a:cxn>
                <a:cxn ang="10800000">
                  <a:pos x="wd2" y="hd2"/>
                </a:cxn>
                <a:cxn ang="16200000">
                  <a:pos x="wd2" y="hd2"/>
                </a:cxn>
              </a:cxnLst>
              <a:rect l="0" t="0" r="r" b="b"/>
              <a:pathLst>
                <a:path w="15917" h="21600" extrusionOk="0">
                  <a:moveTo>
                    <a:pt x="2314" y="0"/>
                  </a:moveTo>
                  <a:cubicBezTo>
                    <a:pt x="-772" y="5400"/>
                    <a:pt x="-772" y="16200"/>
                    <a:pt x="2314" y="21600"/>
                  </a:cubicBezTo>
                  <a:cubicBezTo>
                    <a:pt x="5399" y="21600"/>
                    <a:pt x="8485" y="21600"/>
                    <a:pt x="14657" y="21600"/>
                  </a:cubicBezTo>
                  <a:cubicBezTo>
                    <a:pt x="20828" y="21600"/>
                    <a:pt x="2314" y="0"/>
                    <a:pt x="2314" y="0"/>
                  </a:cubicBezTo>
                  <a:cubicBezTo>
                    <a:pt x="-772" y="5400"/>
                    <a:pt x="2314" y="0"/>
                    <a:pt x="2314" y="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911" name="Shape 911"/>
            <p:cNvSpPr/>
            <p:nvPr/>
          </p:nvSpPr>
          <p:spPr>
            <a:xfrm>
              <a:off x="5727168" y="988063"/>
              <a:ext cx="101599" cy="71144"/>
            </a:xfrm>
            <a:custGeom>
              <a:avLst/>
              <a:gdLst/>
              <a:ahLst/>
              <a:cxnLst>
                <a:cxn ang="0">
                  <a:pos x="wd2" y="hd2"/>
                </a:cxn>
                <a:cxn ang="5400000">
                  <a:pos x="wd2" y="hd2"/>
                </a:cxn>
                <a:cxn ang="10800000">
                  <a:pos x="wd2" y="hd2"/>
                </a:cxn>
                <a:cxn ang="16200000">
                  <a:pos x="wd2" y="hd2"/>
                </a:cxn>
              </a:cxnLst>
              <a:rect l="0" t="0" r="r" b="b"/>
              <a:pathLst>
                <a:path w="16093" h="18360" extrusionOk="0">
                  <a:moveTo>
                    <a:pt x="0" y="5400"/>
                  </a:moveTo>
                  <a:cubicBezTo>
                    <a:pt x="1271" y="-3240"/>
                    <a:pt x="8894" y="1080"/>
                    <a:pt x="12706" y="1080"/>
                  </a:cubicBezTo>
                  <a:cubicBezTo>
                    <a:pt x="21600" y="3240"/>
                    <a:pt x="10165" y="5400"/>
                    <a:pt x="10165" y="5400"/>
                  </a:cubicBezTo>
                  <a:cubicBezTo>
                    <a:pt x="10165" y="9720"/>
                    <a:pt x="15247" y="7560"/>
                    <a:pt x="15247" y="11880"/>
                  </a:cubicBezTo>
                  <a:cubicBezTo>
                    <a:pt x="15247" y="11880"/>
                    <a:pt x="12706" y="9720"/>
                    <a:pt x="11435" y="11880"/>
                  </a:cubicBezTo>
                  <a:cubicBezTo>
                    <a:pt x="11435" y="11880"/>
                    <a:pt x="15247" y="18360"/>
                    <a:pt x="13976" y="18360"/>
                  </a:cubicBezTo>
                  <a:cubicBezTo>
                    <a:pt x="12706" y="18360"/>
                    <a:pt x="11435" y="16200"/>
                    <a:pt x="10165" y="16200"/>
                  </a:cubicBezTo>
                  <a:cubicBezTo>
                    <a:pt x="7624" y="14040"/>
                    <a:pt x="0" y="11880"/>
                    <a:pt x="0" y="5400"/>
                  </a:cubicBezTo>
                  <a:cubicBezTo>
                    <a:pt x="0" y="3240"/>
                    <a:pt x="0" y="11880"/>
                    <a:pt x="0" y="540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912" name="Shape 912"/>
            <p:cNvSpPr/>
            <p:nvPr/>
          </p:nvSpPr>
          <p:spPr>
            <a:xfrm>
              <a:off x="5702624" y="958194"/>
              <a:ext cx="65308" cy="14613"/>
            </a:xfrm>
            <a:custGeom>
              <a:avLst/>
              <a:gdLst/>
              <a:ahLst/>
              <a:cxnLst>
                <a:cxn ang="0">
                  <a:pos x="wd2" y="hd2"/>
                </a:cxn>
                <a:cxn ang="5400000">
                  <a:pos x="wd2" y="hd2"/>
                </a:cxn>
                <a:cxn ang="10800000">
                  <a:pos x="wd2" y="hd2"/>
                </a:cxn>
                <a:cxn ang="16200000">
                  <a:pos x="wd2" y="hd2"/>
                </a:cxn>
              </a:cxnLst>
              <a:rect l="0" t="0" r="r" b="b"/>
              <a:pathLst>
                <a:path w="19893" h="12150" extrusionOk="0">
                  <a:moveTo>
                    <a:pt x="19200" y="7200"/>
                  </a:moveTo>
                  <a:cubicBezTo>
                    <a:pt x="21600" y="7200"/>
                    <a:pt x="12000" y="0"/>
                    <a:pt x="12000" y="0"/>
                  </a:cubicBezTo>
                  <a:cubicBezTo>
                    <a:pt x="7200" y="0"/>
                    <a:pt x="2400" y="0"/>
                    <a:pt x="0" y="0"/>
                  </a:cubicBezTo>
                  <a:cubicBezTo>
                    <a:pt x="4800" y="0"/>
                    <a:pt x="14400" y="21600"/>
                    <a:pt x="19200" y="7200"/>
                  </a:cubicBezTo>
                  <a:cubicBezTo>
                    <a:pt x="21600" y="7200"/>
                    <a:pt x="16800" y="14400"/>
                    <a:pt x="19200" y="720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913" name="Shape 913"/>
            <p:cNvSpPr/>
            <p:nvPr/>
          </p:nvSpPr>
          <p:spPr>
            <a:xfrm>
              <a:off x="5590804" y="1141961"/>
              <a:ext cx="101644" cy="45391"/>
            </a:xfrm>
            <a:custGeom>
              <a:avLst/>
              <a:gdLst/>
              <a:ahLst/>
              <a:cxnLst>
                <a:cxn ang="0">
                  <a:pos x="wd2" y="hd2"/>
                </a:cxn>
                <a:cxn ang="5400000">
                  <a:pos x="wd2" y="hd2"/>
                </a:cxn>
                <a:cxn ang="10800000">
                  <a:pos x="wd2" y="hd2"/>
                </a:cxn>
                <a:cxn ang="16200000">
                  <a:pos x="wd2" y="hd2"/>
                </a:cxn>
              </a:cxnLst>
              <a:rect l="0" t="0" r="r" b="b"/>
              <a:pathLst>
                <a:path w="21184" h="16985" extrusionOk="0">
                  <a:moveTo>
                    <a:pt x="19938" y="10535"/>
                  </a:moveTo>
                  <a:cubicBezTo>
                    <a:pt x="21600" y="7449"/>
                    <a:pt x="21600" y="4363"/>
                    <a:pt x="19938" y="1278"/>
                  </a:cubicBezTo>
                  <a:cubicBezTo>
                    <a:pt x="18277" y="-1808"/>
                    <a:pt x="13292" y="1278"/>
                    <a:pt x="11631" y="4363"/>
                  </a:cubicBezTo>
                  <a:cubicBezTo>
                    <a:pt x="9969" y="4363"/>
                    <a:pt x="6646" y="4363"/>
                    <a:pt x="4985" y="7449"/>
                  </a:cubicBezTo>
                  <a:cubicBezTo>
                    <a:pt x="4985" y="7449"/>
                    <a:pt x="0" y="13621"/>
                    <a:pt x="0" y="13621"/>
                  </a:cubicBezTo>
                  <a:cubicBezTo>
                    <a:pt x="4985" y="19792"/>
                    <a:pt x="16615" y="16706"/>
                    <a:pt x="19938" y="10535"/>
                  </a:cubicBezTo>
                  <a:cubicBezTo>
                    <a:pt x="21600" y="7449"/>
                    <a:pt x="14954" y="16706"/>
                    <a:pt x="19938" y="10535"/>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914" name="Shape 914"/>
            <p:cNvSpPr/>
            <p:nvPr/>
          </p:nvSpPr>
          <p:spPr>
            <a:xfrm>
              <a:off x="4653998" y="1228709"/>
              <a:ext cx="21327" cy="31344"/>
            </a:xfrm>
            <a:custGeom>
              <a:avLst/>
              <a:gdLst/>
              <a:ahLst/>
              <a:cxnLst>
                <a:cxn ang="0">
                  <a:pos x="wd2" y="hd2"/>
                </a:cxn>
                <a:cxn ang="5400000">
                  <a:pos x="wd2" y="hd2"/>
                </a:cxn>
                <a:cxn ang="10800000">
                  <a:pos x="wd2" y="hd2"/>
                </a:cxn>
                <a:cxn ang="16200000">
                  <a:pos x="wd2" y="hd2"/>
                </a:cxn>
              </a:cxnLst>
              <a:rect l="0" t="0" r="r" b="b"/>
              <a:pathLst>
                <a:path w="14074" h="13032" extrusionOk="0">
                  <a:moveTo>
                    <a:pt x="11674" y="3925"/>
                  </a:moveTo>
                  <a:cubicBezTo>
                    <a:pt x="6274" y="-3275"/>
                    <a:pt x="874" y="325"/>
                    <a:pt x="874" y="7525"/>
                  </a:cubicBezTo>
                  <a:cubicBezTo>
                    <a:pt x="-4526" y="18325"/>
                    <a:pt x="17074" y="11125"/>
                    <a:pt x="11674" y="3925"/>
                  </a:cubicBezTo>
                  <a:cubicBezTo>
                    <a:pt x="11674" y="3925"/>
                    <a:pt x="17074" y="7525"/>
                    <a:pt x="11674" y="3925"/>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915" name="Shape 915"/>
            <p:cNvSpPr/>
            <p:nvPr/>
          </p:nvSpPr>
          <p:spPr>
            <a:xfrm>
              <a:off x="4582527" y="1117392"/>
              <a:ext cx="23706" cy="16738"/>
            </a:xfrm>
            <a:custGeom>
              <a:avLst/>
              <a:gdLst/>
              <a:ahLst/>
              <a:cxnLst>
                <a:cxn ang="0">
                  <a:pos x="wd2" y="hd2"/>
                </a:cxn>
                <a:cxn ang="5400000">
                  <a:pos x="wd2" y="hd2"/>
                </a:cxn>
                <a:cxn ang="10800000">
                  <a:pos x="wd2" y="hd2"/>
                </a:cxn>
                <a:cxn ang="16200000">
                  <a:pos x="wd2" y="hd2"/>
                </a:cxn>
              </a:cxnLst>
              <a:rect l="0" t="0" r="r" b="b"/>
              <a:pathLst>
                <a:path w="17067" h="10439" extrusionOk="0">
                  <a:moveTo>
                    <a:pt x="17067" y="6912"/>
                  </a:moveTo>
                  <a:cubicBezTo>
                    <a:pt x="11667" y="6912"/>
                    <a:pt x="867" y="-3888"/>
                    <a:pt x="867" y="1512"/>
                  </a:cubicBezTo>
                  <a:cubicBezTo>
                    <a:pt x="-4533" y="17712"/>
                    <a:pt x="17067" y="6912"/>
                    <a:pt x="17067" y="6912"/>
                  </a:cubicBezTo>
                  <a:cubicBezTo>
                    <a:pt x="11667" y="6912"/>
                    <a:pt x="17067" y="6912"/>
                    <a:pt x="17067" y="6912"/>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916" name="Shape 916"/>
            <p:cNvSpPr/>
            <p:nvPr/>
          </p:nvSpPr>
          <p:spPr>
            <a:xfrm>
              <a:off x="5983539" y="573637"/>
              <a:ext cx="16366" cy="12247"/>
            </a:xfrm>
            <a:custGeom>
              <a:avLst/>
              <a:gdLst/>
              <a:ahLst/>
              <a:cxnLst>
                <a:cxn ang="0">
                  <a:pos x="wd2" y="hd2"/>
                </a:cxn>
                <a:cxn ang="5400000">
                  <a:pos x="wd2" y="hd2"/>
                </a:cxn>
                <a:cxn ang="10800000">
                  <a:pos x="wd2" y="hd2"/>
                </a:cxn>
                <a:cxn ang="16200000">
                  <a:pos x="wd2" y="hd2"/>
                </a:cxn>
              </a:cxnLst>
              <a:rect l="0" t="0" r="r" b="b"/>
              <a:pathLst>
                <a:path w="21600" h="15274" extrusionOk="0">
                  <a:moveTo>
                    <a:pt x="21600" y="4474"/>
                  </a:moveTo>
                  <a:cubicBezTo>
                    <a:pt x="21600" y="-6326"/>
                    <a:pt x="0" y="4474"/>
                    <a:pt x="0" y="15274"/>
                  </a:cubicBezTo>
                  <a:cubicBezTo>
                    <a:pt x="10800" y="15274"/>
                    <a:pt x="21600" y="15274"/>
                    <a:pt x="21600" y="4474"/>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917" name="Shape 917"/>
            <p:cNvSpPr/>
            <p:nvPr/>
          </p:nvSpPr>
          <p:spPr>
            <a:xfrm>
              <a:off x="5922877" y="476209"/>
              <a:ext cx="14962" cy="10205"/>
            </a:xfrm>
            <a:custGeom>
              <a:avLst/>
              <a:gdLst/>
              <a:ahLst/>
              <a:cxnLst>
                <a:cxn ang="0">
                  <a:pos x="wd2" y="hd2"/>
                </a:cxn>
                <a:cxn ang="5400000">
                  <a:pos x="wd2" y="hd2"/>
                </a:cxn>
                <a:cxn ang="10800000">
                  <a:pos x="wd2" y="hd2"/>
                </a:cxn>
                <a:cxn ang="16200000">
                  <a:pos x="wd2" y="hd2"/>
                </a:cxn>
              </a:cxnLst>
              <a:rect l="0" t="0" r="r" b="b"/>
              <a:pathLst>
                <a:path w="13165" h="15274" extrusionOk="0">
                  <a:moveTo>
                    <a:pt x="10182" y="0"/>
                  </a:moveTo>
                  <a:cubicBezTo>
                    <a:pt x="2982" y="0"/>
                    <a:pt x="-4218" y="10800"/>
                    <a:pt x="2982" y="10800"/>
                  </a:cubicBezTo>
                  <a:cubicBezTo>
                    <a:pt x="10182" y="21600"/>
                    <a:pt x="17382" y="10800"/>
                    <a:pt x="10182" y="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918" name="Shape 918"/>
            <p:cNvSpPr/>
            <p:nvPr/>
          </p:nvSpPr>
          <p:spPr>
            <a:xfrm>
              <a:off x="5988776" y="446646"/>
              <a:ext cx="11347" cy="14673"/>
            </a:xfrm>
            <a:custGeom>
              <a:avLst/>
              <a:gdLst/>
              <a:ahLst/>
              <a:cxnLst>
                <a:cxn ang="0">
                  <a:pos x="wd2" y="hd2"/>
                </a:cxn>
                <a:cxn ang="5400000">
                  <a:pos x="wd2" y="hd2"/>
                </a:cxn>
                <a:cxn ang="10800000">
                  <a:pos x="wd2" y="hd2"/>
                </a:cxn>
                <a:cxn ang="16200000">
                  <a:pos x="wd2" y="hd2"/>
                </a:cxn>
              </a:cxnLst>
              <a:rect l="0" t="0" r="r" b="b"/>
              <a:pathLst>
                <a:path w="11232" h="12198" extrusionOk="0">
                  <a:moveTo>
                    <a:pt x="9216" y="2982"/>
                  </a:moveTo>
                  <a:cubicBezTo>
                    <a:pt x="9216" y="-4218"/>
                    <a:pt x="-5184" y="2982"/>
                    <a:pt x="2016" y="10182"/>
                  </a:cubicBezTo>
                  <a:cubicBezTo>
                    <a:pt x="2016" y="17382"/>
                    <a:pt x="16416" y="2982"/>
                    <a:pt x="9216" y="2982"/>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919" name="Shape 919"/>
            <p:cNvSpPr/>
            <p:nvPr/>
          </p:nvSpPr>
          <p:spPr>
            <a:xfrm>
              <a:off x="3805816" y="611857"/>
              <a:ext cx="34031" cy="5773"/>
            </a:xfrm>
            <a:custGeom>
              <a:avLst/>
              <a:gdLst/>
              <a:ahLst/>
              <a:cxnLst>
                <a:cxn ang="0">
                  <a:pos x="wd2" y="hd2"/>
                </a:cxn>
                <a:cxn ang="5400000">
                  <a:pos x="wd2" y="hd2"/>
                </a:cxn>
                <a:cxn ang="10800000">
                  <a:pos x="wd2" y="hd2"/>
                </a:cxn>
                <a:cxn ang="16200000">
                  <a:pos x="wd2" y="hd2"/>
                </a:cxn>
              </a:cxnLst>
              <a:rect l="0" t="0" r="r" b="b"/>
              <a:pathLst>
                <a:path w="17968" h="21600" extrusionOk="0">
                  <a:moveTo>
                    <a:pt x="17968" y="21600"/>
                  </a:moveTo>
                  <a:cubicBezTo>
                    <a:pt x="13648" y="0"/>
                    <a:pt x="-3632" y="0"/>
                    <a:pt x="688" y="0"/>
                  </a:cubicBezTo>
                  <a:cubicBezTo>
                    <a:pt x="5008" y="21600"/>
                    <a:pt x="17968" y="21600"/>
                    <a:pt x="17968" y="2160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920" name="Shape 920"/>
            <p:cNvSpPr/>
            <p:nvPr/>
          </p:nvSpPr>
          <p:spPr>
            <a:xfrm>
              <a:off x="4774590" y="75039"/>
              <a:ext cx="20492" cy="17319"/>
            </a:xfrm>
            <a:custGeom>
              <a:avLst/>
              <a:gdLst/>
              <a:ahLst/>
              <a:cxnLst>
                <a:cxn ang="0">
                  <a:pos x="wd2" y="hd2"/>
                </a:cxn>
                <a:cxn ang="5400000">
                  <a:pos x="wd2" y="hd2"/>
                </a:cxn>
                <a:cxn ang="10800000">
                  <a:pos x="wd2" y="hd2"/>
                </a:cxn>
                <a:cxn ang="16200000">
                  <a:pos x="wd2" y="hd2"/>
                </a:cxn>
              </a:cxnLst>
              <a:rect l="0" t="0" r="r" b="b"/>
              <a:pathLst>
                <a:path w="13524" h="21600" extrusionOk="0">
                  <a:moveTo>
                    <a:pt x="11287" y="21600"/>
                  </a:moveTo>
                  <a:cubicBezTo>
                    <a:pt x="487" y="21600"/>
                    <a:pt x="-4913" y="0"/>
                    <a:pt x="5887" y="0"/>
                  </a:cubicBezTo>
                  <a:cubicBezTo>
                    <a:pt x="11287" y="0"/>
                    <a:pt x="16687" y="21600"/>
                    <a:pt x="11287" y="21600"/>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sp>
          <p:nvSpPr>
            <p:cNvPr id="921" name="Shape 921"/>
            <p:cNvSpPr/>
            <p:nvPr/>
          </p:nvSpPr>
          <p:spPr>
            <a:xfrm>
              <a:off x="1360679" y="2151476"/>
              <a:ext cx="73641" cy="87913"/>
            </a:xfrm>
            <a:custGeom>
              <a:avLst/>
              <a:gdLst/>
              <a:ahLst/>
              <a:cxnLst>
                <a:cxn ang="0">
                  <a:pos x="wd2" y="hd2"/>
                </a:cxn>
                <a:cxn ang="5400000">
                  <a:pos x="wd2" y="hd2"/>
                </a:cxn>
                <a:cxn ang="10800000">
                  <a:pos x="wd2" y="hd2"/>
                </a:cxn>
                <a:cxn ang="16200000">
                  <a:pos x="wd2" y="hd2"/>
                </a:cxn>
              </a:cxnLst>
              <a:rect l="0" t="0" r="r" b="b"/>
              <a:pathLst>
                <a:path w="21600" h="18798" extrusionOk="0">
                  <a:moveTo>
                    <a:pt x="21600" y="18278"/>
                  </a:moveTo>
                  <a:cubicBezTo>
                    <a:pt x="19200" y="12878"/>
                    <a:pt x="16800" y="5678"/>
                    <a:pt x="12000" y="2078"/>
                  </a:cubicBezTo>
                  <a:cubicBezTo>
                    <a:pt x="9600" y="278"/>
                    <a:pt x="7200" y="-1522"/>
                    <a:pt x="4800" y="2078"/>
                  </a:cubicBezTo>
                  <a:cubicBezTo>
                    <a:pt x="4800" y="2078"/>
                    <a:pt x="0" y="2078"/>
                    <a:pt x="0" y="3878"/>
                  </a:cubicBezTo>
                  <a:cubicBezTo>
                    <a:pt x="2400" y="5678"/>
                    <a:pt x="7200" y="3878"/>
                    <a:pt x="7200" y="7478"/>
                  </a:cubicBezTo>
                  <a:cubicBezTo>
                    <a:pt x="7200" y="9278"/>
                    <a:pt x="7200" y="9278"/>
                    <a:pt x="7200" y="11078"/>
                  </a:cubicBezTo>
                  <a:cubicBezTo>
                    <a:pt x="7200" y="12878"/>
                    <a:pt x="9600" y="11078"/>
                    <a:pt x="9600" y="11078"/>
                  </a:cubicBezTo>
                  <a:cubicBezTo>
                    <a:pt x="12000" y="12878"/>
                    <a:pt x="7200" y="12878"/>
                    <a:pt x="7200" y="12878"/>
                  </a:cubicBezTo>
                  <a:cubicBezTo>
                    <a:pt x="7200" y="14678"/>
                    <a:pt x="12000" y="18278"/>
                    <a:pt x="14400" y="18278"/>
                  </a:cubicBezTo>
                  <a:cubicBezTo>
                    <a:pt x="14400" y="18278"/>
                    <a:pt x="4800" y="11078"/>
                    <a:pt x="14400" y="14678"/>
                  </a:cubicBezTo>
                  <a:cubicBezTo>
                    <a:pt x="16800" y="14678"/>
                    <a:pt x="21600" y="20078"/>
                    <a:pt x="21600" y="18278"/>
                  </a:cubicBezTo>
                  <a:cubicBezTo>
                    <a:pt x="19200" y="16478"/>
                    <a:pt x="21600" y="20078"/>
                    <a:pt x="21600" y="18278"/>
                  </a:cubicBezTo>
                  <a:close/>
                </a:path>
              </a:pathLst>
            </a:custGeom>
            <a:solidFill>
              <a:srgbClr val="888789"/>
            </a:solidFill>
            <a:ln w="12700" cap="flat">
              <a:noFill/>
              <a:miter lim="400000"/>
            </a:ln>
            <a:effectLst/>
          </p:spPr>
          <p:txBody>
            <a:bodyPr wrap="square" lIns="0" tIns="0" rIns="0" bIns="0" numCol="1" anchor="t">
              <a:noAutofit/>
            </a:bodyPr>
            <a:lstStyle/>
            <a:p>
              <a:pPr lvl="0">
                <a:defRPr>
                  <a:latin typeface="Lato Light"/>
                  <a:ea typeface="Lato Light"/>
                  <a:cs typeface="Lato Light"/>
                  <a:sym typeface="Lato Light"/>
                </a:defRPr>
              </a:pPr>
              <a:endParaRPr/>
            </a:p>
          </p:txBody>
        </p:sp>
      </p:grpSp>
      <p:sp>
        <p:nvSpPr>
          <p:cNvPr id="923" name="Shape 923"/>
          <p:cNvSpPr/>
          <p:nvPr/>
        </p:nvSpPr>
        <p:spPr>
          <a:xfrm>
            <a:off x="-3" y="4306379"/>
            <a:ext cx="9093249" cy="7950935"/>
          </a:xfrm>
          <a:prstGeom prst="rect">
            <a:avLst/>
          </a:prstGeom>
          <a:solidFill>
            <a:srgbClr val="0D7E40"/>
          </a:solidFill>
          <a:ln w="12700">
            <a:miter lim="400000"/>
          </a:ln>
        </p:spPr>
        <p:txBody>
          <a:bodyPr lIns="0" tIns="0" rIns="0" bIns="0" anchor="ctr"/>
          <a:lstStyle/>
          <a:p>
            <a:pPr lvl="0" algn="ctr">
              <a:defRPr>
                <a:solidFill>
                  <a:srgbClr val="FFFFFF"/>
                </a:solidFill>
                <a:latin typeface="Lato Light"/>
                <a:ea typeface="Lato Light"/>
                <a:cs typeface="Lato Light"/>
                <a:sym typeface="Lato Light"/>
              </a:defRPr>
            </a:pPr>
            <a:endParaRPr/>
          </a:p>
        </p:txBody>
      </p:sp>
      <p:sp>
        <p:nvSpPr>
          <p:cNvPr id="924" name="Shape 924"/>
          <p:cNvSpPr/>
          <p:nvPr/>
        </p:nvSpPr>
        <p:spPr>
          <a:xfrm rot="8100000">
            <a:off x="16878332" y="9905944"/>
            <a:ext cx="448364" cy="448364"/>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4835"/>
                  <a:pt x="4835" y="0"/>
                  <a:pt x="10800" y="0"/>
                </a:cubicBezTo>
                <a:cubicBezTo>
                  <a:pt x="14400" y="0"/>
                  <a:pt x="18000" y="0"/>
                  <a:pt x="21600" y="0"/>
                </a:cubicBezTo>
                <a:cubicBezTo>
                  <a:pt x="21600" y="3600"/>
                  <a:pt x="21600" y="7200"/>
                  <a:pt x="21600" y="10800"/>
                </a:cubicBezTo>
                <a:cubicBezTo>
                  <a:pt x="21600" y="16765"/>
                  <a:pt x="16765" y="21600"/>
                  <a:pt x="10800" y="21600"/>
                </a:cubicBezTo>
                <a:cubicBezTo>
                  <a:pt x="4835" y="21600"/>
                  <a:pt x="0" y="16765"/>
                  <a:pt x="0" y="10800"/>
                </a:cubicBezTo>
                <a:close/>
              </a:path>
            </a:pathLst>
          </a:custGeom>
          <a:solidFill>
            <a:srgbClr val="E2BB19"/>
          </a:solidFill>
          <a:ln w="12700">
            <a:miter lim="400000"/>
          </a:ln>
        </p:spPr>
        <p:txBody>
          <a:bodyPr lIns="0" tIns="0" rIns="0" bIns="0" anchor="ctr"/>
          <a:lstStyle/>
          <a:p>
            <a:pPr lvl="0" algn="ctr">
              <a:defRPr>
                <a:solidFill>
                  <a:srgbClr val="FFFFFF"/>
                </a:solidFill>
                <a:latin typeface="Lato Light"/>
                <a:ea typeface="Lato Light"/>
                <a:cs typeface="Lato Light"/>
                <a:sym typeface="Lato Light"/>
              </a:defRPr>
            </a:pPr>
            <a:endParaRPr/>
          </a:p>
        </p:txBody>
      </p:sp>
      <p:sp>
        <p:nvSpPr>
          <p:cNvPr id="925" name="Shape 925"/>
          <p:cNvSpPr/>
          <p:nvPr/>
        </p:nvSpPr>
        <p:spPr>
          <a:xfrm>
            <a:off x="998344" y="5050192"/>
            <a:ext cx="7096554" cy="5828817"/>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p>
            <a:pPr lvl="0" defTabSz="914330">
              <a:lnSpc>
                <a:spcPct val="150000"/>
              </a:lnSpc>
              <a:defRPr sz="1800">
                <a:solidFill>
                  <a:srgbClr val="000000"/>
                </a:solidFill>
              </a:defRPr>
            </a:pPr>
            <a:r>
              <a:rPr sz="2800" b="1">
                <a:solidFill>
                  <a:srgbClr val="FAFCFF"/>
                </a:solidFill>
                <a:latin typeface="Arial"/>
                <a:ea typeface="Arial"/>
                <a:cs typeface="Arial"/>
                <a:sym typeface="Arial"/>
              </a:rPr>
              <a:t>Physical Address: Block C4, Eco Origin,         349 Witch-Hazel Ave, Highveld Centurion</a:t>
            </a:r>
            <a:endParaRPr b="1">
              <a:latin typeface="Open Sans"/>
              <a:ea typeface="Open Sans"/>
              <a:cs typeface="Open Sans"/>
              <a:sym typeface="Open Sans"/>
            </a:endParaRPr>
          </a:p>
          <a:p>
            <a:pPr lvl="0" defTabSz="914330">
              <a:lnSpc>
                <a:spcPct val="150000"/>
              </a:lnSpc>
              <a:defRPr sz="1800">
                <a:solidFill>
                  <a:srgbClr val="000000"/>
                </a:solidFill>
              </a:defRPr>
            </a:pPr>
            <a:endParaRPr sz="2800" b="1">
              <a:solidFill>
                <a:srgbClr val="FAFCFF"/>
              </a:solidFill>
              <a:latin typeface="Arial"/>
              <a:ea typeface="Arial"/>
              <a:cs typeface="Arial"/>
              <a:sym typeface="Arial"/>
            </a:endParaRPr>
          </a:p>
          <a:p>
            <a:pPr lvl="0" defTabSz="914330">
              <a:lnSpc>
                <a:spcPct val="150000"/>
              </a:lnSpc>
              <a:defRPr sz="1800">
                <a:solidFill>
                  <a:srgbClr val="000000"/>
                </a:solidFill>
              </a:defRPr>
            </a:pPr>
            <a:r>
              <a:rPr sz="2800" b="1">
                <a:solidFill>
                  <a:srgbClr val="FAFCFF"/>
                </a:solidFill>
                <a:latin typeface="Arial"/>
                <a:ea typeface="Arial"/>
                <a:cs typeface="Arial"/>
                <a:sym typeface="Arial"/>
              </a:rPr>
              <a:t>Postal Address: SA Military Ombud,          Private Bag X163, 0046</a:t>
            </a:r>
            <a:endParaRPr b="1">
              <a:latin typeface="Open Sans"/>
              <a:ea typeface="Open Sans"/>
              <a:cs typeface="Open Sans"/>
              <a:sym typeface="Open Sans"/>
            </a:endParaRPr>
          </a:p>
          <a:p>
            <a:pPr lvl="0" defTabSz="914330">
              <a:lnSpc>
                <a:spcPct val="150000"/>
              </a:lnSpc>
              <a:defRPr sz="1800">
                <a:solidFill>
                  <a:srgbClr val="000000"/>
                </a:solidFill>
              </a:defRPr>
            </a:pPr>
            <a:endParaRPr sz="2800" b="1">
              <a:solidFill>
                <a:srgbClr val="FAFCFF"/>
              </a:solidFill>
              <a:latin typeface="Arial"/>
              <a:ea typeface="Arial"/>
              <a:cs typeface="Arial"/>
              <a:sym typeface="Arial"/>
            </a:endParaRPr>
          </a:p>
          <a:p>
            <a:pPr lvl="0" defTabSz="914330">
              <a:lnSpc>
                <a:spcPct val="150000"/>
              </a:lnSpc>
              <a:defRPr sz="1800">
                <a:solidFill>
                  <a:srgbClr val="000000"/>
                </a:solidFill>
              </a:defRPr>
            </a:pPr>
            <a:r>
              <a:rPr sz="2800" b="1">
                <a:solidFill>
                  <a:srgbClr val="FAFCFF"/>
                </a:solidFill>
                <a:latin typeface="Arial"/>
                <a:ea typeface="Arial"/>
                <a:cs typeface="Arial"/>
                <a:sym typeface="Arial"/>
              </a:rPr>
              <a:t>Tel: +27 12 676 3800</a:t>
            </a:r>
            <a:endParaRPr b="1">
              <a:latin typeface="Open Sans"/>
              <a:ea typeface="Open Sans"/>
              <a:cs typeface="Open Sans"/>
              <a:sym typeface="Open Sans"/>
            </a:endParaRPr>
          </a:p>
          <a:p>
            <a:pPr lvl="0" defTabSz="914330">
              <a:lnSpc>
                <a:spcPct val="150000"/>
              </a:lnSpc>
              <a:defRPr sz="1800">
                <a:solidFill>
                  <a:srgbClr val="000000"/>
                </a:solidFill>
              </a:defRPr>
            </a:pPr>
            <a:r>
              <a:rPr sz="2800" b="1">
                <a:solidFill>
                  <a:srgbClr val="FAFCFF"/>
                </a:solidFill>
                <a:latin typeface="Arial"/>
                <a:ea typeface="Arial"/>
                <a:cs typeface="Arial"/>
                <a:sym typeface="Arial"/>
              </a:rPr>
              <a:t>Fax: +27 12 661 2091</a:t>
            </a:r>
            <a:endParaRPr b="1">
              <a:latin typeface="Open Sans"/>
              <a:ea typeface="Open Sans"/>
              <a:cs typeface="Open Sans"/>
              <a:sym typeface="Open Sans"/>
            </a:endParaRPr>
          </a:p>
          <a:p>
            <a:pPr lvl="0" defTabSz="914330">
              <a:lnSpc>
                <a:spcPct val="150000"/>
              </a:lnSpc>
              <a:defRPr sz="1800">
                <a:solidFill>
                  <a:srgbClr val="000000"/>
                </a:solidFill>
              </a:defRPr>
            </a:pPr>
            <a:r>
              <a:rPr sz="2800" b="1">
                <a:solidFill>
                  <a:srgbClr val="FAFCFF"/>
                </a:solidFill>
                <a:latin typeface="Arial"/>
                <a:ea typeface="Arial"/>
                <a:cs typeface="Arial"/>
                <a:sym typeface="Arial"/>
              </a:rPr>
              <a:t>Toll Free: 080 726 6283 (080 SA OMBUD)</a:t>
            </a:r>
            <a:endParaRPr b="1">
              <a:latin typeface="Open Sans"/>
              <a:ea typeface="Open Sans"/>
              <a:cs typeface="Open Sans"/>
              <a:sym typeface="Open Sans"/>
            </a:endParaRPr>
          </a:p>
          <a:p>
            <a:pPr lvl="0" defTabSz="914330">
              <a:lnSpc>
                <a:spcPct val="150000"/>
              </a:lnSpc>
              <a:defRPr sz="1800">
                <a:solidFill>
                  <a:srgbClr val="000000"/>
                </a:solidFill>
              </a:defRPr>
            </a:pPr>
            <a:r>
              <a:rPr sz="2800" b="1">
                <a:solidFill>
                  <a:srgbClr val="FAFCFF"/>
                </a:solidFill>
                <a:latin typeface="Arial"/>
                <a:ea typeface="Arial"/>
                <a:cs typeface="Arial"/>
                <a:sym typeface="Arial"/>
              </a:rPr>
              <a:t>E-mail: intake@milombud.org</a:t>
            </a:r>
          </a:p>
        </p:txBody>
      </p:sp>
      <p:sp>
        <p:nvSpPr>
          <p:cNvPr id="5" name="Slide Number Placeholder 4"/>
          <p:cNvSpPr>
            <a:spLocks noGrp="1"/>
          </p:cNvSpPr>
          <p:nvPr>
            <p:ph type="sldNum" sz="quarter" idx="4294967295"/>
          </p:nvPr>
        </p:nvSpPr>
        <p:spPr>
          <a:xfrm>
            <a:off x="550046" y="13021056"/>
            <a:ext cx="1946320" cy="548640"/>
          </a:xfrm>
          <a:prstGeom prst="rect">
            <a:avLst/>
          </a:prstGeom>
        </p:spPr>
        <p:txBody>
          <a:bodyPr/>
          <a:lstStyle/>
          <a:p>
            <a:fld id="{4FAB73BC-B049-4115-A692-8D63A059BFB8}" type="slidenum">
              <a:rPr lang="en-US" smtClean="0"/>
              <a:t>33</a:t>
            </a:fld>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7" name="Shape 927"/>
          <p:cNvSpPr/>
          <p:nvPr/>
        </p:nvSpPr>
        <p:spPr>
          <a:xfrm>
            <a:off x="0" y="0"/>
            <a:ext cx="16928124" cy="13716000"/>
          </a:xfrm>
          <a:prstGeom prst="rect">
            <a:avLst/>
          </a:prstGeom>
          <a:solidFill>
            <a:srgbClr val="0D7E40"/>
          </a:solidFill>
          <a:ln w="12700">
            <a:solidFill>
              <a:srgbClr val="0D7E40"/>
            </a:solidFill>
            <a:miter lim="400000"/>
          </a:ln>
        </p:spPr>
        <p:txBody>
          <a:bodyPr lIns="0" tIns="0" rIns="0" bIns="0" anchor="ctr"/>
          <a:lstStyle/>
          <a:p>
            <a:pPr lvl="0" algn="ctr">
              <a:defRPr>
                <a:solidFill>
                  <a:srgbClr val="FFFFFF"/>
                </a:solidFill>
                <a:latin typeface="Lato Light"/>
                <a:ea typeface="Lato Light"/>
                <a:cs typeface="Lato Light"/>
                <a:sym typeface="Lato Light"/>
              </a:defRPr>
            </a:pPr>
            <a:endParaRPr/>
          </a:p>
        </p:txBody>
      </p:sp>
      <p:sp>
        <p:nvSpPr>
          <p:cNvPr id="928" name="Shape 928"/>
          <p:cNvSpPr/>
          <p:nvPr/>
        </p:nvSpPr>
        <p:spPr>
          <a:xfrm>
            <a:off x="16928123" y="0"/>
            <a:ext cx="7449527" cy="13716000"/>
          </a:xfrm>
          <a:prstGeom prst="rect">
            <a:avLst/>
          </a:prstGeom>
          <a:solidFill>
            <a:srgbClr val="D9D9D9"/>
          </a:solidFill>
          <a:ln w="12700">
            <a:miter lim="400000"/>
          </a:ln>
        </p:spPr>
        <p:txBody>
          <a:bodyPr lIns="0" tIns="0" rIns="0" bIns="0" anchor="ctr"/>
          <a:lstStyle/>
          <a:p>
            <a:pPr lvl="0" algn="ctr">
              <a:defRPr>
                <a:solidFill>
                  <a:srgbClr val="FFFFFF"/>
                </a:solidFill>
                <a:latin typeface="Lato Light"/>
                <a:ea typeface="Lato Light"/>
                <a:cs typeface="Lato Light"/>
                <a:sym typeface="Lato Light"/>
              </a:defRPr>
            </a:pPr>
            <a:endParaRPr/>
          </a:p>
        </p:txBody>
      </p:sp>
      <p:grpSp>
        <p:nvGrpSpPr>
          <p:cNvPr id="932" name="Group 932"/>
          <p:cNvGrpSpPr/>
          <p:nvPr/>
        </p:nvGrpSpPr>
        <p:grpSpPr>
          <a:xfrm>
            <a:off x="16793313" y="0"/>
            <a:ext cx="269616" cy="13716000"/>
            <a:chOff x="1" y="0"/>
            <a:chExt cx="259418" cy="30490574"/>
          </a:xfrm>
        </p:grpSpPr>
        <p:sp>
          <p:nvSpPr>
            <p:cNvPr id="930" name="Shape 930"/>
            <p:cNvSpPr/>
            <p:nvPr/>
          </p:nvSpPr>
          <p:spPr>
            <a:xfrm rot="16193174">
              <a:off x="-15115409" y="15145847"/>
              <a:ext cx="30490239" cy="198879"/>
            </a:xfrm>
            <a:prstGeom prst="rect">
              <a:avLst/>
            </a:prstGeom>
            <a:solidFill>
              <a:srgbClr val="EBCC53"/>
            </a:solidFill>
            <a:ln w="12700" cap="flat">
              <a:noFill/>
              <a:miter lim="400000"/>
            </a:ln>
            <a:effectLst/>
          </p:spPr>
          <p:txBody>
            <a:bodyPr wrap="square" lIns="0" tIns="0" rIns="0" bIns="0" numCol="1" anchor="ctr">
              <a:noAutofit/>
            </a:bodyPr>
            <a:lstStyle/>
            <a:p>
              <a:pPr lvl="0" algn="ctr">
                <a:defRPr>
                  <a:solidFill>
                    <a:srgbClr val="FFFFFF"/>
                  </a:solidFill>
                  <a:latin typeface="Lato Light"/>
                  <a:ea typeface="Lato Light"/>
                  <a:cs typeface="Lato Light"/>
                  <a:sym typeface="Lato Light"/>
                </a:defRPr>
              </a:pPr>
              <a:endParaRPr/>
            </a:p>
          </p:txBody>
        </p:sp>
        <p:sp>
          <p:nvSpPr>
            <p:cNvPr id="931" name="Shape 931"/>
            <p:cNvSpPr/>
            <p:nvPr/>
          </p:nvSpPr>
          <p:spPr>
            <a:xfrm rot="16193174">
              <a:off x="-1223001" y="29010699"/>
              <a:ext cx="2760484" cy="198879"/>
            </a:xfrm>
            <a:prstGeom prst="rect">
              <a:avLst/>
            </a:prstGeom>
            <a:solidFill>
              <a:srgbClr val="EBCC53"/>
            </a:solidFill>
            <a:ln w="12700" cap="flat">
              <a:noFill/>
              <a:miter lim="400000"/>
            </a:ln>
            <a:effectLst/>
          </p:spPr>
          <p:txBody>
            <a:bodyPr wrap="square" lIns="0" tIns="0" rIns="0" bIns="0" numCol="1" anchor="ctr">
              <a:noAutofit/>
            </a:bodyPr>
            <a:lstStyle/>
            <a:p>
              <a:pPr lvl="0" algn="ctr">
                <a:defRPr>
                  <a:solidFill>
                    <a:srgbClr val="FFFFFF"/>
                  </a:solidFill>
                  <a:latin typeface="Lato Light"/>
                  <a:ea typeface="Lato Light"/>
                  <a:cs typeface="Lato Light"/>
                  <a:sym typeface="Lato Light"/>
                </a:defRPr>
              </a:pPr>
              <a:endParaRPr/>
            </a:p>
          </p:txBody>
        </p:sp>
      </p:grpSp>
      <p:grpSp>
        <p:nvGrpSpPr>
          <p:cNvPr id="935" name="Group 935"/>
          <p:cNvGrpSpPr/>
          <p:nvPr/>
        </p:nvGrpSpPr>
        <p:grpSpPr>
          <a:xfrm>
            <a:off x="2018051" y="5822203"/>
            <a:ext cx="9758782" cy="863092"/>
            <a:chOff x="0" y="0"/>
            <a:chExt cx="9758781" cy="863090"/>
          </a:xfrm>
        </p:grpSpPr>
        <p:pic>
          <p:nvPicPr>
            <p:cNvPr id="933" name="image27.png"/>
            <p:cNvPicPr/>
            <p:nvPr/>
          </p:nvPicPr>
          <p:blipFill>
            <a:blip r:embed="rId2"/>
            <a:srcRect l="16211" r="16211"/>
            <a:stretch>
              <a:fillRect/>
            </a:stretch>
          </p:blipFill>
          <p:spPr>
            <a:xfrm>
              <a:off x="0" y="0"/>
              <a:ext cx="791569" cy="791569"/>
            </a:xfrm>
            <a:prstGeom prst="rect">
              <a:avLst/>
            </a:prstGeom>
            <a:ln w="12700" cap="flat">
              <a:noFill/>
              <a:miter lim="400000"/>
            </a:ln>
            <a:effectLst/>
          </p:spPr>
        </p:pic>
        <p:sp>
          <p:nvSpPr>
            <p:cNvPr id="934" name="Shape 934"/>
            <p:cNvSpPr/>
            <p:nvPr/>
          </p:nvSpPr>
          <p:spPr>
            <a:xfrm>
              <a:off x="1122522" y="162052"/>
              <a:ext cx="8636260" cy="701039"/>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defRPr sz="4000" b="1">
                  <a:solidFill>
                    <a:srgbClr val="FAFCFF"/>
                  </a:solidFill>
                  <a:latin typeface="Lato Black"/>
                  <a:ea typeface="Lato Black"/>
                  <a:cs typeface="Lato Black"/>
                  <a:sym typeface="Lato Black"/>
                </a:defRPr>
              </a:lvl1pPr>
            </a:lstStyle>
            <a:p>
              <a:pPr lvl="0">
                <a:defRPr sz="1800" b="0">
                  <a:solidFill>
                    <a:srgbClr val="000000"/>
                  </a:solidFill>
                </a:defRPr>
              </a:pPr>
              <a:r>
                <a:rPr sz="4000" b="1">
                  <a:solidFill>
                    <a:srgbClr val="FAFCFF"/>
                  </a:solidFill>
                </a:rPr>
                <a:t>South African Military Ombud</a:t>
              </a:r>
            </a:p>
          </p:txBody>
        </p:sp>
      </p:grpSp>
      <p:grpSp>
        <p:nvGrpSpPr>
          <p:cNvPr id="938" name="Group 938"/>
          <p:cNvGrpSpPr/>
          <p:nvPr/>
        </p:nvGrpSpPr>
        <p:grpSpPr>
          <a:xfrm>
            <a:off x="2271758" y="10606251"/>
            <a:ext cx="9758782" cy="791569"/>
            <a:chOff x="0" y="0"/>
            <a:chExt cx="9758781" cy="791568"/>
          </a:xfrm>
        </p:grpSpPr>
        <p:pic>
          <p:nvPicPr>
            <p:cNvPr id="936" name="image28.png"/>
            <p:cNvPicPr/>
            <p:nvPr/>
          </p:nvPicPr>
          <p:blipFill>
            <a:blip r:embed="rId3"/>
            <a:srcRect l="16211" r="16211"/>
            <a:stretch>
              <a:fillRect/>
            </a:stretch>
          </p:blipFill>
          <p:spPr>
            <a:xfrm>
              <a:off x="-1" y="0"/>
              <a:ext cx="791569" cy="791569"/>
            </a:xfrm>
            <a:prstGeom prst="rect">
              <a:avLst/>
            </a:prstGeom>
            <a:ln w="12700" cap="flat">
              <a:noFill/>
              <a:miter lim="400000"/>
            </a:ln>
            <a:effectLst/>
          </p:spPr>
        </p:pic>
        <p:sp>
          <p:nvSpPr>
            <p:cNvPr id="937" name="Shape 937"/>
            <p:cNvSpPr/>
            <p:nvPr/>
          </p:nvSpPr>
          <p:spPr>
            <a:xfrm>
              <a:off x="1122522" y="42355"/>
              <a:ext cx="8636260" cy="64632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defRPr sz="4000" b="1">
                  <a:solidFill>
                    <a:srgbClr val="FAFCFF"/>
                  </a:solidFill>
                  <a:latin typeface="Arial"/>
                  <a:ea typeface="Arial"/>
                  <a:cs typeface="Arial"/>
                  <a:sym typeface="Arial"/>
                </a:defRPr>
              </a:lvl1pPr>
            </a:lstStyle>
            <a:p>
              <a:pPr lvl="0">
                <a:defRPr sz="1800" b="0">
                  <a:solidFill>
                    <a:srgbClr val="000000"/>
                  </a:solidFill>
                </a:defRPr>
              </a:pPr>
              <a:r>
                <a:rPr sz="4000" b="1">
                  <a:solidFill>
                    <a:srgbClr val="FAFCFF"/>
                  </a:solidFill>
                </a:rPr>
                <a:t>@Mil_OmbudSA</a:t>
              </a:r>
            </a:p>
          </p:txBody>
        </p:sp>
      </p:grpSp>
      <p:grpSp>
        <p:nvGrpSpPr>
          <p:cNvPr id="941" name="Group 941"/>
          <p:cNvGrpSpPr/>
          <p:nvPr/>
        </p:nvGrpSpPr>
        <p:grpSpPr>
          <a:xfrm>
            <a:off x="2026044" y="8261405"/>
            <a:ext cx="9750788" cy="775582"/>
            <a:chOff x="0" y="0"/>
            <a:chExt cx="9750787" cy="775581"/>
          </a:xfrm>
        </p:grpSpPr>
        <p:pic>
          <p:nvPicPr>
            <p:cNvPr id="939" name="image29.png"/>
            <p:cNvPicPr/>
            <p:nvPr/>
          </p:nvPicPr>
          <p:blipFill>
            <a:blip r:embed="rId4"/>
            <a:stretch>
              <a:fillRect/>
            </a:stretch>
          </p:blipFill>
          <p:spPr>
            <a:xfrm>
              <a:off x="-1" y="0"/>
              <a:ext cx="775582" cy="775582"/>
            </a:xfrm>
            <a:prstGeom prst="rect">
              <a:avLst/>
            </a:prstGeom>
            <a:ln w="12700" cap="flat">
              <a:noFill/>
              <a:miter lim="400000"/>
            </a:ln>
            <a:effectLst/>
          </p:spPr>
        </p:pic>
        <p:sp>
          <p:nvSpPr>
            <p:cNvPr id="940" name="Shape 940"/>
            <p:cNvSpPr/>
            <p:nvPr/>
          </p:nvSpPr>
          <p:spPr>
            <a:xfrm>
              <a:off x="1114528" y="48711"/>
              <a:ext cx="8636260" cy="64632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defRPr sz="4000" b="1">
                  <a:solidFill>
                    <a:srgbClr val="FAFCFF"/>
                  </a:solidFill>
                  <a:latin typeface="Arial"/>
                  <a:ea typeface="Arial"/>
                  <a:cs typeface="Arial"/>
                  <a:sym typeface="Arial"/>
                </a:defRPr>
              </a:lvl1pPr>
            </a:lstStyle>
            <a:p>
              <a:pPr lvl="0">
                <a:defRPr sz="1800" b="0">
                  <a:solidFill>
                    <a:srgbClr val="000000"/>
                  </a:solidFill>
                </a:defRPr>
              </a:pPr>
              <a:r>
                <a:rPr sz="4000" b="1">
                  <a:solidFill>
                    <a:srgbClr val="FAFCFF"/>
                  </a:solidFill>
                </a:rPr>
                <a:t>South African Military Ombud</a:t>
              </a:r>
            </a:p>
          </p:txBody>
        </p:sp>
      </p:grpSp>
      <p:pic>
        <p:nvPicPr>
          <p:cNvPr id="942" name="image23.png" descr="C:\Users\Majolaz\Pictures\MO Logo.png"/>
          <p:cNvPicPr/>
          <p:nvPr/>
        </p:nvPicPr>
        <p:blipFill>
          <a:blip r:embed="rId5"/>
          <a:srcRect l="2802" t="3595" r="4388" b="3595"/>
          <a:stretch>
            <a:fillRect/>
          </a:stretch>
        </p:blipFill>
        <p:spPr>
          <a:xfrm>
            <a:off x="16928121" y="2527759"/>
            <a:ext cx="7432165" cy="7458828"/>
          </a:xfrm>
          <a:prstGeom prst="rect">
            <a:avLst/>
          </a:prstGeom>
          <a:ln w="12700">
            <a:miter lim="400000"/>
          </a:ln>
        </p:spPr>
      </p:pic>
      <p:sp>
        <p:nvSpPr>
          <p:cNvPr id="943" name="Shape 943"/>
          <p:cNvSpPr/>
          <p:nvPr/>
        </p:nvSpPr>
        <p:spPr>
          <a:xfrm>
            <a:off x="17592354" y="10464242"/>
            <a:ext cx="6273914" cy="739139"/>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lvl1pPr defTabSz="1632753">
              <a:defRPr sz="4200" cap="all">
                <a:solidFill>
                  <a:srgbClr val="0D7E40"/>
                </a:solidFill>
                <a:latin typeface="Impact"/>
                <a:ea typeface="Impact"/>
                <a:cs typeface="Impact"/>
                <a:sym typeface="Impact"/>
              </a:defRPr>
            </a:lvl1pPr>
          </a:lstStyle>
          <a:p>
            <a:pPr lvl="0">
              <a:defRPr sz="1800" cap="none">
                <a:solidFill>
                  <a:srgbClr val="000000"/>
                </a:solidFill>
              </a:defRPr>
            </a:pPr>
            <a:r>
              <a:rPr sz="4200" cap="all">
                <a:solidFill>
                  <a:srgbClr val="0D7E40"/>
                </a:solidFill>
              </a:rPr>
              <a:t>Independent and Impartial</a:t>
            </a:r>
          </a:p>
        </p:txBody>
      </p:sp>
      <p:sp>
        <p:nvSpPr>
          <p:cNvPr id="944" name="Shape 944"/>
          <p:cNvSpPr/>
          <p:nvPr/>
        </p:nvSpPr>
        <p:spPr>
          <a:xfrm>
            <a:off x="2018050" y="2239560"/>
            <a:ext cx="10147299" cy="1005839"/>
          </a:xfrm>
          <a:prstGeom prst="rect">
            <a:avLst/>
          </a:prstGeom>
          <a:ln w="12700">
            <a:miter lim="400000"/>
          </a:ln>
          <a:extLst>
            <a:ext uri="{C572A759-6A51-4108-AA02-DFA0A04FC94B}">
              <ma14:wrappingTextBoxFlag xmlns:ma14="http://schemas.microsoft.com/office/mac/drawingml/2011/main" xmlns="" val="1"/>
            </a:ext>
          </a:extLst>
        </p:spPr>
        <p:txBody>
          <a:bodyPr wrap="none" lIns="45718" tIns="45718" rIns="45718" bIns="45718">
            <a:spAutoFit/>
          </a:bodyPr>
          <a:lstStyle>
            <a:lvl1pPr>
              <a:defRPr sz="6000" b="1">
                <a:solidFill>
                  <a:srgbClr val="FAFCFF"/>
                </a:solidFill>
                <a:latin typeface="Lato Black"/>
                <a:ea typeface="Lato Black"/>
                <a:cs typeface="Lato Black"/>
                <a:sym typeface="Lato Black"/>
              </a:defRPr>
            </a:lvl1pPr>
          </a:lstStyle>
          <a:p>
            <a:pPr lvl="0">
              <a:defRPr sz="1800" b="0">
                <a:solidFill>
                  <a:srgbClr val="000000"/>
                </a:solidFill>
              </a:defRPr>
            </a:pPr>
            <a:r>
              <a:rPr sz="6000" b="1">
                <a:solidFill>
                  <a:srgbClr val="FAFCFF"/>
                </a:solidFill>
              </a:rPr>
              <a:t>SOCIAL MEDIA PLATFORMS</a:t>
            </a:r>
          </a:p>
        </p:txBody>
      </p:sp>
      <p:sp>
        <p:nvSpPr>
          <p:cNvPr id="945" name="Shape 945"/>
          <p:cNvSpPr/>
          <p:nvPr/>
        </p:nvSpPr>
        <p:spPr>
          <a:xfrm>
            <a:off x="2034798" y="1719352"/>
            <a:ext cx="2186532" cy="459739"/>
          </a:xfrm>
          <a:prstGeom prst="rect">
            <a:avLst/>
          </a:prstGeom>
          <a:ln w="12700">
            <a:miter lim="400000"/>
          </a:ln>
          <a:extLst>
            <a:ext uri="{C572A759-6A51-4108-AA02-DFA0A04FC94B}">
              <ma14:wrappingTextBoxFlag xmlns:ma14="http://schemas.microsoft.com/office/mac/drawingml/2011/main" xmlns="" val="1"/>
            </a:ext>
          </a:extLst>
        </p:spPr>
        <p:txBody>
          <a:bodyPr wrap="none" lIns="45718" tIns="45718" rIns="45718" bIns="45718">
            <a:spAutoFit/>
          </a:bodyPr>
          <a:lstStyle>
            <a:lvl1pPr>
              <a:defRPr sz="2400" spc="300">
                <a:solidFill>
                  <a:srgbClr val="FAFCFF"/>
                </a:solidFill>
                <a:latin typeface="Lato Regular"/>
                <a:ea typeface="Lato Regular"/>
                <a:cs typeface="Lato Regular"/>
                <a:sym typeface="Lato Regular"/>
              </a:defRPr>
            </a:lvl1pPr>
          </a:lstStyle>
          <a:p>
            <a:pPr lvl="0">
              <a:defRPr sz="1800" spc="0">
                <a:solidFill>
                  <a:srgbClr val="000000"/>
                </a:solidFill>
              </a:defRPr>
            </a:pPr>
            <a:r>
              <a:rPr sz="2400" spc="300">
                <a:solidFill>
                  <a:srgbClr val="FAFCFF"/>
                </a:solidFill>
              </a:rPr>
              <a:t>FIND US ON</a:t>
            </a:r>
          </a:p>
        </p:txBody>
      </p:sp>
      <p:sp>
        <p:nvSpPr>
          <p:cNvPr id="946" name="Shape 946"/>
          <p:cNvSpPr/>
          <p:nvPr/>
        </p:nvSpPr>
        <p:spPr>
          <a:xfrm rot="10800000">
            <a:off x="2034798" y="3591512"/>
            <a:ext cx="4896389" cy="248638"/>
          </a:xfrm>
          <a:prstGeom prst="rect">
            <a:avLst/>
          </a:prstGeom>
          <a:solidFill>
            <a:srgbClr val="EFD562"/>
          </a:solidFill>
          <a:ln w="12700">
            <a:solidFill>
              <a:srgbClr val="AE9B48"/>
            </a:solidFill>
            <a:miter/>
          </a:ln>
        </p:spPr>
        <p:txBody>
          <a:bodyPr lIns="0" tIns="0" rIns="0" bIns="0" anchor="ctr"/>
          <a:lstStyle/>
          <a:p>
            <a:pPr lvl="0" defTabSz="1828800">
              <a:defRPr>
                <a:latin typeface="Montserrat Light"/>
                <a:ea typeface="Montserrat Light"/>
                <a:cs typeface="Montserrat Light"/>
                <a:sym typeface="Montserrat Light"/>
              </a:defRPr>
            </a:pPr>
            <a:endParaRPr/>
          </a:p>
        </p:txBody>
      </p:sp>
      <p:sp>
        <p:nvSpPr>
          <p:cNvPr id="2" name="Slide Number Placeholder 1">
            <a:extLst>
              <a:ext uri="{FF2B5EF4-FFF2-40B4-BE49-F238E27FC236}">
                <a16:creationId xmlns:a16="http://schemas.microsoft.com/office/drawing/2014/main" id="{87695A4F-8C0E-38DE-6642-0B63BDBAAD9B}"/>
              </a:ext>
            </a:extLst>
          </p:cNvPr>
          <p:cNvSpPr>
            <a:spLocks noGrp="1"/>
          </p:cNvSpPr>
          <p:nvPr>
            <p:ph type="sldNum" sz="quarter" idx="4294967295"/>
          </p:nvPr>
        </p:nvSpPr>
        <p:spPr>
          <a:xfrm>
            <a:off x="0" y="13205637"/>
            <a:ext cx="4338084" cy="491649"/>
          </a:xfrm>
          <a:prstGeom prst="rect">
            <a:avLst/>
          </a:prstGeom>
        </p:spPr>
        <p:txBody>
          <a:bodyPr/>
          <a:lstStyle/>
          <a:p>
            <a:pPr lvl="0"/>
            <a:fld id="{86CB4B4D-7CA3-9044-876B-883B54F8677D}" type="slidenum">
              <a:rPr lang="en-ZA" smtClean="0"/>
              <a:t>34</a:t>
            </a:fld>
            <a:endParaRPr lang="en-ZA"/>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4143375" cy="13716000"/>
          </a:xfrm>
          <a:prstGeom prst="rect">
            <a:avLst/>
          </a:prstGeom>
          <a:solidFill>
            <a:srgbClr val="0D7E40"/>
          </a:solidFill>
          <a:ln>
            <a:solidFill>
              <a:srgbClr val="0D7E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0" name="Title 1"/>
          <p:cNvSpPr txBox="1">
            <a:spLocks/>
          </p:cNvSpPr>
          <p:nvPr/>
        </p:nvSpPr>
        <p:spPr>
          <a:xfrm>
            <a:off x="4171516" y="32476"/>
            <a:ext cx="20199784" cy="1523206"/>
          </a:xfrm>
          <a:prstGeom prst="rect">
            <a:avLst/>
          </a:prstGeom>
        </p:spPr>
        <p:txBody>
          <a:bodyPr anchor="ctr">
            <a:normAutofit/>
          </a:bodyPr>
          <a:lstStyle>
            <a:lvl1pPr algn="l" defTabSz="1827886" rtl="0" eaLnBrk="1" latinLnBrk="0" hangingPunct="1">
              <a:lnSpc>
                <a:spcPct val="80000"/>
              </a:lnSpc>
              <a:spcBef>
                <a:spcPct val="0"/>
              </a:spcBef>
              <a:buNone/>
              <a:defRPr sz="9995" kern="1200" cap="all" spc="200" baseline="0">
                <a:solidFill>
                  <a:schemeClr val="tx1">
                    <a:lumMod val="95000"/>
                    <a:lumOff val="5000"/>
                  </a:schemeClr>
                </a:solidFill>
                <a:latin typeface="+mj-lt"/>
                <a:ea typeface="+mj-ea"/>
                <a:cs typeface="+mj-cs"/>
              </a:defRPr>
            </a:lvl1pPr>
          </a:lstStyle>
          <a:p>
            <a:pPr algn="ctr"/>
            <a:r>
              <a:rPr lang="en-ZA" sz="7996" b="1" dirty="0">
                <a:solidFill>
                  <a:schemeClr val="tx1"/>
                </a:solidFill>
                <a:latin typeface="Arial" panose="020B0604020202020204" pitchFamily="34" charset="0"/>
                <a:cs typeface="Arial" panose="020B0604020202020204" pitchFamily="34" charset="0"/>
              </a:rPr>
              <a:t>SCOPE</a:t>
            </a:r>
          </a:p>
        </p:txBody>
      </p:sp>
      <p:sp>
        <p:nvSpPr>
          <p:cNvPr id="11" name="Content Placeholder 2"/>
          <p:cNvSpPr txBox="1">
            <a:spLocks/>
          </p:cNvSpPr>
          <p:nvPr/>
        </p:nvSpPr>
        <p:spPr>
          <a:xfrm>
            <a:off x="4542503" y="1706990"/>
            <a:ext cx="19172903" cy="11293944"/>
          </a:xfrm>
          <a:prstGeom prst="rect">
            <a:avLst/>
          </a:prstGeom>
          <a:noFill/>
          <a:ln w="15875" cap="flat" cmpd="sng" algn="ctr">
            <a:noFill/>
            <a:prstDash val="solid"/>
          </a:ln>
        </p:spPr>
        <p:style>
          <a:lnRef idx="2">
            <a:schemeClr val="dk1"/>
          </a:lnRef>
          <a:fillRef idx="1">
            <a:schemeClr val="lt1"/>
          </a:fillRef>
          <a:effectRef idx="0">
            <a:schemeClr val="dk1"/>
          </a:effectRef>
          <a:fontRef idx="minor">
            <a:schemeClr val="dk1"/>
          </a:fontRef>
        </p:style>
        <p:txBody>
          <a:bodyPr>
            <a:noAutofit/>
          </a:bodyPr>
          <a:lstStyle>
            <a:lvl1pPr marL="182789" indent="-182789" algn="l" defTabSz="1827886" rtl="0" eaLnBrk="1" latinLnBrk="0" hangingPunct="1">
              <a:lnSpc>
                <a:spcPct val="90000"/>
              </a:lnSpc>
              <a:spcBef>
                <a:spcPts val="2399"/>
              </a:spcBef>
              <a:spcAft>
                <a:spcPts val="400"/>
              </a:spcAft>
              <a:buClr>
                <a:schemeClr val="accent1"/>
              </a:buClr>
              <a:buSzPct val="100000"/>
              <a:buFont typeface="Tw Cen MT" panose="020B0602020104020603" pitchFamily="34" charset="0"/>
              <a:buChar char=" "/>
              <a:defRPr sz="4398" kern="1200">
                <a:solidFill>
                  <a:schemeClr val="dk1"/>
                </a:solidFill>
                <a:latin typeface="+mn-lt"/>
                <a:ea typeface="+mn-ea"/>
                <a:cs typeface="+mn-cs"/>
              </a:defRPr>
            </a:lvl1pPr>
            <a:lvl2pPr marL="530087" indent="-274183" algn="l" defTabSz="1827886" rtl="0" eaLnBrk="1" latinLnBrk="0" hangingPunct="1">
              <a:lnSpc>
                <a:spcPct val="90000"/>
              </a:lnSpc>
              <a:spcBef>
                <a:spcPts val="400"/>
              </a:spcBef>
              <a:spcAft>
                <a:spcPts val="800"/>
              </a:spcAft>
              <a:buClr>
                <a:schemeClr val="accent1"/>
              </a:buClr>
              <a:buFont typeface="Wingdings 3" pitchFamily="18" charset="2"/>
              <a:buChar char=""/>
              <a:defRPr sz="3598" kern="1200">
                <a:solidFill>
                  <a:schemeClr val="dk1"/>
                </a:solidFill>
                <a:latin typeface="+mn-lt"/>
                <a:ea typeface="+mn-ea"/>
                <a:cs typeface="+mn-cs"/>
              </a:defRPr>
            </a:lvl2pPr>
            <a:lvl3pPr marL="895664"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3pPr>
            <a:lvl4pPr marL="1188126"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4pPr>
            <a:lvl5pPr marL="1553703"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5pPr>
            <a:lvl6pPr marL="1827886"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6pPr>
            <a:lvl7pPr marL="2120347"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7pPr>
            <a:lvl8pPr marL="2431088"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8pPr>
            <a:lvl9pPr marL="2723550"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9pPr>
          </a:lstStyle>
          <a:p>
            <a:pPr marL="0" indent="0">
              <a:lnSpc>
                <a:spcPct val="100000"/>
              </a:lnSpc>
              <a:buClrTx/>
              <a:buFont typeface="Tw Cen MT" panose="020B0602020104020603" pitchFamily="34" charset="0"/>
              <a:buNone/>
            </a:pPr>
            <a:r>
              <a:rPr lang="en-ZA" sz="2400" dirty="0">
                <a:solidFill>
                  <a:schemeClr val="tx1"/>
                </a:solidFill>
                <a:latin typeface="Arial" panose="020B0604020202020204" pitchFamily="34" charset="0"/>
                <a:cs typeface="Arial" panose="020B0604020202020204" pitchFamily="34" charset="0"/>
              </a:rPr>
              <a:t>The following will be discussed as part of the presentation:</a:t>
            </a:r>
          </a:p>
          <a:p>
            <a:pPr marL="347298" lvl="1" indent="0">
              <a:lnSpc>
                <a:spcPct val="100000"/>
              </a:lnSpc>
              <a:buClrTx/>
              <a:buFont typeface="Tw Cen MT" panose="020B0602020104020603" pitchFamily="34" charset="0"/>
              <a:buNone/>
            </a:pPr>
            <a:endParaRPr lang="en-ZA" sz="2400" b="1" u="sng" dirty="0">
              <a:solidFill>
                <a:schemeClr val="tx1"/>
              </a:solidFill>
              <a:latin typeface="Arial" panose="020B0604020202020204" pitchFamily="34" charset="0"/>
              <a:cs typeface="Arial" panose="020B0604020202020204" pitchFamily="34" charset="0"/>
            </a:endParaRPr>
          </a:p>
          <a:p>
            <a:pPr marL="347298" lvl="1" indent="0">
              <a:lnSpc>
                <a:spcPct val="100000"/>
              </a:lnSpc>
              <a:buClrTx/>
              <a:buFont typeface="Tw Cen MT" panose="020B0602020104020603" pitchFamily="34" charset="0"/>
              <a:buNone/>
            </a:pPr>
            <a:r>
              <a:rPr lang="en-ZA" sz="2400" b="1" u="sng" dirty="0">
                <a:solidFill>
                  <a:schemeClr val="tx1"/>
                </a:solidFill>
                <a:latin typeface="Arial" panose="020B0604020202020204" pitchFamily="34" charset="0"/>
                <a:cs typeface="Arial" panose="020B0604020202020204" pitchFamily="34" charset="0"/>
              </a:rPr>
              <a:t>Part C – Measuring of the Military Ombud Performance</a:t>
            </a:r>
          </a:p>
          <a:p>
            <a:pPr marL="712875" lvl="2" indent="0">
              <a:lnSpc>
                <a:spcPct val="100000"/>
              </a:lnSpc>
              <a:buClrTx/>
              <a:buFont typeface="Tw Cen MT" panose="020B0602020104020603" pitchFamily="34" charset="0"/>
              <a:buNone/>
            </a:pPr>
            <a:r>
              <a:rPr lang="en-ZA" sz="2400" dirty="0">
                <a:solidFill>
                  <a:schemeClr val="tx1"/>
                </a:solidFill>
                <a:latin typeface="Arial" panose="020B0604020202020204" pitchFamily="34" charset="0"/>
                <a:cs typeface="Arial" panose="020B0604020202020204" pitchFamily="34" charset="0"/>
              </a:rPr>
              <a:t>Military </a:t>
            </a:r>
            <a:r>
              <a:rPr lang="en-ZA" sz="2400" dirty="0" err="1">
                <a:solidFill>
                  <a:schemeClr val="tx1"/>
                </a:solidFill>
                <a:latin typeface="Arial" panose="020B0604020202020204" pitchFamily="34" charset="0"/>
                <a:cs typeface="Arial" panose="020B0604020202020204" pitchFamily="34" charset="0"/>
              </a:rPr>
              <a:t>Ombud</a:t>
            </a:r>
            <a:r>
              <a:rPr lang="en-ZA" sz="2400" dirty="0">
                <a:solidFill>
                  <a:schemeClr val="tx1"/>
                </a:solidFill>
                <a:latin typeface="Arial" panose="020B0604020202020204" pitchFamily="34" charset="0"/>
                <a:cs typeface="Arial" panose="020B0604020202020204" pitchFamily="34" charset="0"/>
              </a:rPr>
              <a:t> Result-Based Model</a:t>
            </a:r>
          </a:p>
          <a:p>
            <a:pPr marL="712875" lvl="2" indent="0">
              <a:lnSpc>
                <a:spcPct val="100000"/>
              </a:lnSpc>
              <a:buClrTx/>
              <a:buFont typeface="Tw Cen MT" panose="020B0602020104020603" pitchFamily="34" charset="0"/>
              <a:buNone/>
            </a:pPr>
            <a:r>
              <a:rPr lang="en-ZA" sz="2400" dirty="0">
                <a:solidFill>
                  <a:schemeClr val="tx1"/>
                </a:solidFill>
                <a:latin typeface="Arial" panose="020B0604020202020204" pitchFamily="34" charset="0"/>
                <a:cs typeface="Arial" panose="020B0604020202020204" pitchFamily="34" charset="0"/>
              </a:rPr>
              <a:t>Performance Information (Annual &amp; Quarterly Targets)</a:t>
            </a:r>
          </a:p>
          <a:p>
            <a:pPr marL="712875" lvl="2" indent="0">
              <a:lnSpc>
                <a:spcPct val="100000"/>
              </a:lnSpc>
              <a:buClrTx/>
              <a:buFont typeface="Tw Cen MT" panose="020B0602020104020603" pitchFamily="34" charset="0"/>
              <a:buNone/>
            </a:pPr>
            <a:r>
              <a:rPr lang="en-ZA" sz="2400" dirty="0">
                <a:solidFill>
                  <a:schemeClr val="tx1"/>
                </a:solidFill>
                <a:latin typeface="Arial" panose="020B0604020202020204" pitchFamily="34" charset="0"/>
                <a:cs typeface="Arial" panose="020B0604020202020204" pitchFamily="34" charset="0"/>
              </a:rPr>
              <a:t>Enterprise Risks with Mitigation Plans</a:t>
            </a:r>
          </a:p>
          <a:p>
            <a:pPr marL="347298" lvl="1" indent="0">
              <a:lnSpc>
                <a:spcPct val="100000"/>
              </a:lnSpc>
              <a:buClrTx/>
              <a:buFont typeface="Tw Cen MT" panose="020B0602020104020603" pitchFamily="34" charset="0"/>
              <a:buNone/>
            </a:pPr>
            <a:r>
              <a:rPr lang="en-ZA" sz="2400" dirty="0">
                <a:solidFill>
                  <a:schemeClr val="tx1"/>
                </a:solidFill>
                <a:latin typeface="Arial" panose="020B0604020202020204" pitchFamily="34" charset="0"/>
                <a:cs typeface="Arial" panose="020B0604020202020204" pitchFamily="34" charset="0"/>
              </a:rPr>
              <a:t>    Financial Management</a:t>
            </a:r>
          </a:p>
          <a:p>
            <a:pPr marL="347298" lvl="1" indent="0">
              <a:lnSpc>
                <a:spcPct val="100000"/>
              </a:lnSpc>
              <a:buClrTx/>
              <a:buFont typeface="Tw Cen MT" panose="020B0602020104020603" pitchFamily="34" charset="0"/>
              <a:buNone/>
            </a:pPr>
            <a:endParaRPr lang="en-ZA" sz="2400" dirty="0">
              <a:solidFill>
                <a:schemeClr val="tx1"/>
              </a:solidFill>
              <a:latin typeface="Arial" panose="020B0604020202020204" pitchFamily="34" charset="0"/>
              <a:cs typeface="Arial" panose="020B0604020202020204" pitchFamily="34" charset="0"/>
            </a:endParaRPr>
          </a:p>
          <a:p>
            <a:pPr marL="347298" lvl="1" indent="0">
              <a:lnSpc>
                <a:spcPct val="100000"/>
              </a:lnSpc>
              <a:buClrTx/>
              <a:buFont typeface="Tw Cen MT" panose="020B0602020104020603" pitchFamily="34" charset="0"/>
              <a:buNone/>
            </a:pPr>
            <a:r>
              <a:rPr lang="en-ZA" sz="2400" b="1" dirty="0">
                <a:solidFill>
                  <a:schemeClr val="tx1"/>
                </a:solidFill>
                <a:latin typeface="Arial" panose="020B0604020202020204" pitchFamily="34" charset="0"/>
                <a:cs typeface="Arial" panose="020B0604020202020204" pitchFamily="34" charset="0"/>
              </a:rPr>
              <a:t>Implementation of Military </a:t>
            </a:r>
            <a:r>
              <a:rPr lang="en-ZA" sz="2400" b="1" dirty="0" err="1">
                <a:solidFill>
                  <a:schemeClr val="tx1"/>
                </a:solidFill>
                <a:latin typeface="Arial" panose="020B0604020202020204" pitchFamily="34" charset="0"/>
                <a:cs typeface="Arial" panose="020B0604020202020204" pitchFamily="34" charset="0"/>
              </a:rPr>
              <a:t>Ombud</a:t>
            </a:r>
            <a:r>
              <a:rPr lang="en-ZA" sz="2400" b="1" dirty="0">
                <a:solidFill>
                  <a:schemeClr val="tx1"/>
                </a:solidFill>
                <a:latin typeface="Arial" panose="020B0604020202020204" pitchFamily="34" charset="0"/>
                <a:cs typeface="Arial" panose="020B0604020202020204" pitchFamily="34" charset="0"/>
              </a:rPr>
              <a:t> Recommendations</a:t>
            </a:r>
          </a:p>
        </p:txBody>
      </p:sp>
      <p:pic>
        <p:nvPicPr>
          <p:cNvPr id="14" name="image6.jpg"/>
          <p:cNvPicPr/>
          <p:nvPr/>
        </p:nvPicPr>
        <p:blipFill>
          <a:blip r:embed="rId2"/>
          <a:srcRect l="1605" t="1605" r="1605" b="1605"/>
          <a:stretch>
            <a:fillRect/>
          </a:stretch>
        </p:blipFill>
        <p:spPr>
          <a:xfrm>
            <a:off x="17698065" y="4740441"/>
            <a:ext cx="6673235" cy="8975559"/>
          </a:xfrm>
          <a:prstGeom prst="rect">
            <a:avLst/>
          </a:prstGeom>
          <a:ln w="114300">
            <a:solidFill>
              <a:srgbClr val="FFFFFF"/>
            </a:solidFill>
            <a:miter lim="400000"/>
          </a:ln>
        </p:spPr>
      </p:pic>
      <p:grpSp>
        <p:nvGrpSpPr>
          <p:cNvPr id="15" name="Group 14"/>
          <p:cNvGrpSpPr/>
          <p:nvPr/>
        </p:nvGrpSpPr>
        <p:grpSpPr>
          <a:xfrm>
            <a:off x="28141" y="269843"/>
            <a:ext cx="4115234" cy="5191435"/>
            <a:chOff x="28141" y="859778"/>
            <a:chExt cx="4115234" cy="5191435"/>
          </a:xfrm>
        </p:grpSpPr>
        <p:pic>
          <p:nvPicPr>
            <p:cNvPr id="16" name="image5.png"/>
            <p:cNvPicPr/>
            <p:nvPr/>
          </p:nvPicPr>
          <p:blipFill>
            <a:blip r:embed="rId3"/>
            <a:stretch>
              <a:fillRect/>
            </a:stretch>
          </p:blipFill>
          <p:spPr>
            <a:xfrm>
              <a:off x="28141" y="859778"/>
              <a:ext cx="4115234" cy="3880663"/>
            </a:xfrm>
            <a:prstGeom prst="rect">
              <a:avLst/>
            </a:prstGeom>
            <a:ln w="12700">
              <a:miter lim="400000"/>
            </a:ln>
          </p:spPr>
        </p:pic>
        <p:sp>
          <p:nvSpPr>
            <p:cNvPr id="17" name="Shape 294"/>
            <p:cNvSpPr/>
            <p:nvPr/>
          </p:nvSpPr>
          <p:spPr>
            <a:xfrm>
              <a:off x="28141" y="4804722"/>
              <a:ext cx="4115234" cy="1246491"/>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spAutoFit/>
            </a:bodyPr>
            <a:lstStyle>
              <a:lvl1pPr defTabSz="1632753">
                <a:defRPr sz="3500" cap="all">
                  <a:solidFill>
                    <a:srgbClr val="FFDE17"/>
                  </a:solidFill>
                  <a:latin typeface="Impact"/>
                  <a:ea typeface="Impact"/>
                  <a:cs typeface="Impact"/>
                  <a:sym typeface="Impact"/>
                </a:defRPr>
              </a:lvl1pPr>
            </a:lstStyle>
            <a:p>
              <a:pPr lvl="0" algn="ctr">
                <a:defRPr sz="1800" cap="none">
                  <a:solidFill>
                    <a:srgbClr val="000000"/>
                  </a:solidFill>
                </a:defRPr>
              </a:pPr>
              <a:r>
                <a:rPr sz="2500" cap="all" dirty="0">
                  <a:solidFill>
                    <a:srgbClr val="FFDE17"/>
                  </a:solidFill>
                  <a:latin typeface="Arial Black" panose="020B0A04020102020204" pitchFamily="34" charset="0"/>
                </a:rPr>
                <a:t>Independent </a:t>
              </a:r>
              <a:endParaRPr lang="en-ZA" sz="2500" cap="all" dirty="0">
                <a:solidFill>
                  <a:srgbClr val="FFDE17"/>
                </a:solidFill>
                <a:latin typeface="Arial Black" panose="020B0A04020102020204" pitchFamily="34" charset="0"/>
              </a:endParaRPr>
            </a:p>
            <a:p>
              <a:pPr lvl="0" algn="ctr">
                <a:defRPr sz="1800" cap="none">
                  <a:solidFill>
                    <a:srgbClr val="000000"/>
                  </a:solidFill>
                </a:defRPr>
              </a:pPr>
              <a:r>
                <a:rPr lang="en-ZA" sz="2500" cap="all" dirty="0">
                  <a:solidFill>
                    <a:srgbClr val="FFDE17"/>
                  </a:solidFill>
                  <a:latin typeface="Arial Black" panose="020B0A04020102020204" pitchFamily="34" charset="0"/>
                </a:rPr>
                <a:t>&amp;</a:t>
              </a:r>
            </a:p>
            <a:p>
              <a:pPr lvl="0" algn="ctr">
                <a:defRPr sz="1800" cap="none">
                  <a:solidFill>
                    <a:srgbClr val="000000"/>
                  </a:solidFill>
                </a:defRPr>
              </a:pPr>
              <a:r>
                <a:rPr sz="2500" cap="all" dirty="0">
                  <a:solidFill>
                    <a:srgbClr val="FFDE17"/>
                  </a:solidFill>
                  <a:latin typeface="Arial Black" panose="020B0A04020102020204" pitchFamily="34" charset="0"/>
                </a:rPr>
                <a:t>Impartial</a:t>
              </a:r>
            </a:p>
          </p:txBody>
        </p:sp>
      </p:grpSp>
      <p:sp>
        <p:nvSpPr>
          <p:cNvPr id="4" name="Slide Number Placeholder 3">
            <a:extLst>
              <a:ext uri="{FF2B5EF4-FFF2-40B4-BE49-F238E27FC236}">
                <a16:creationId xmlns:a16="http://schemas.microsoft.com/office/drawing/2014/main" id="{BCCC6B64-50C9-6650-1AA4-343EEE09B4B2}"/>
              </a:ext>
            </a:extLst>
          </p:cNvPr>
          <p:cNvSpPr>
            <a:spLocks noGrp="1"/>
          </p:cNvSpPr>
          <p:nvPr>
            <p:ph type="sldNum" sz="quarter" idx="4294967295"/>
          </p:nvPr>
        </p:nvSpPr>
        <p:spPr>
          <a:xfrm>
            <a:off x="0" y="13205637"/>
            <a:ext cx="4338084" cy="491649"/>
          </a:xfrm>
          <a:prstGeom prst="rect">
            <a:avLst/>
          </a:prstGeom>
        </p:spPr>
        <p:txBody>
          <a:bodyPr/>
          <a:lstStyle/>
          <a:p>
            <a:pPr algn="ctr"/>
            <a:fld id="{86CB4B4D-7CA3-9044-876B-883B54F8677D}" type="slidenum">
              <a:rPr lang="en-ZA" smtClean="0">
                <a:solidFill>
                  <a:schemeClr val="bg1"/>
                </a:solidFill>
              </a:rPr>
              <a:pPr algn="ctr"/>
              <a:t>4</a:t>
            </a:fld>
            <a:endParaRPr lang="en-ZA" dirty="0">
              <a:solidFill>
                <a:schemeClr val="bg1"/>
              </a:solidFill>
            </a:endParaRPr>
          </a:p>
        </p:txBody>
      </p:sp>
    </p:spTree>
    <p:extLst>
      <p:ext uri="{BB962C8B-B14F-4D97-AF65-F5344CB8AC3E}">
        <p14:creationId xmlns:p14="http://schemas.microsoft.com/office/powerpoint/2010/main" val="2290669312"/>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4143375" cy="13716000"/>
          </a:xfrm>
          <a:prstGeom prst="rect">
            <a:avLst/>
          </a:prstGeom>
          <a:solidFill>
            <a:srgbClr val="0D7E40"/>
          </a:solidFill>
          <a:ln>
            <a:solidFill>
              <a:srgbClr val="0D7E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grpSp>
        <p:nvGrpSpPr>
          <p:cNvPr id="15" name="Group 14"/>
          <p:cNvGrpSpPr/>
          <p:nvPr/>
        </p:nvGrpSpPr>
        <p:grpSpPr>
          <a:xfrm>
            <a:off x="28141" y="269843"/>
            <a:ext cx="4115234" cy="5191435"/>
            <a:chOff x="28141" y="859778"/>
            <a:chExt cx="4115234" cy="5191435"/>
          </a:xfrm>
        </p:grpSpPr>
        <p:pic>
          <p:nvPicPr>
            <p:cNvPr id="16" name="image5.png"/>
            <p:cNvPicPr/>
            <p:nvPr/>
          </p:nvPicPr>
          <p:blipFill>
            <a:blip r:embed="rId2"/>
            <a:stretch>
              <a:fillRect/>
            </a:stretch>
          </p:blipFill>
          <p:spPr>
            <a:xfrm>
              <a:off x="28141" y="859778"/>
              <a:ext cx="4115234" cy="3880663"/>
            </a:xfrm>
            <a:prstGeom prst="rect">
              <a:avLst/>
            </a:prstGeom>
            <a:ln w="12700">
              <a:miter lim="400000"/>
            </a:ln>
          </p:spPr>
        </p:pic>
        <p:sp>
          <p:nvSpPr>
            <p:cNvPr id="17" name="Shape 294"/>
            <p:cNvSpPr/>
            <p:nvPr/>
          </p:nvSpPr>
          <p:spPr>
            <a:xfrm>
              <a:off x="28141" y="4804722"/>
              <a:ext cx="4115234" cy="1246491"/>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spAutoFit/>
            </a:bodyPr>
            <a:lstStyle>
              <a:lvl1pPr defTabSz="1632753">
                <a:defRPr sz="3500" cap="all">
                  <a:solidFill>
                    <a:srgbClr val="FFDE17"/>
                  </a:solidFill>
                  <a:latin typeface="Impact"/>
                  <a:ea typeface="Impact"/>
                  <a:cs typeface="Impact"/>
                  <a:sym typeface="Impact"/>
                </a:defRPr>
              </a:lvl1pPr>
            </a:lstStyle>
            <a:p>
              <a:pPr lvl="0" algn="ctr">
                <a:defRPr sz="1800" cap="none">
                  <a:solidFill>
                    <a:srgbClr val="000000"/>
                  </a:solidFill>
                </a:defRPr>
              </a:pPr>
              <a:r>
                <a:rPr sz="2500" cap="all" dirty="0">
                  <a:solidFill>
                    <a:srgbClr val="FFDE17"/>
                  </a:solidFill>
                  <a:latin typeface="Arial Black" panose="020B0A04020102020204" pitchFamily="34" charset="0"/>
                </a:rPr>
                <a:t>Independent </a:t>
              </a:r>
              <a:endParaRPr lang="en-ZA" sz="2500" cap="all" dirty="0">
                <a:solidFill>
                  <a:srgbClr val="FFDE17"/>
                </a:solidFill>
                <a:latin typeface="Arial Black" panose="020B0A04020102020204" pitchFamily="34" charset="0"/>
              </a:endParaRPr>
            </a:p>
            <a:p>
              <a:pPr lvl="0" algn="ctr">
                <a:defRPr sz="1800" cap="none">
                  <a:solidFill>
                    <a:srgbClr val="000000"/>
                  </a:solidFill>
                </a:defRPr>
              </a:pPr>
              <a:r>
                <a:rPr lang="en-ZA" sz="2500" cap="all" dirty="0">
                  <a:solidFill>
                    <a:srgbClr val="FFDE17"/>
                  </a:solidFill>
                  <a:latin typeface="Arial Black" panose="020B0A04020102020204" pitchFamily="34" charset="0"/>
                </a:rPr>
                <a:t>&amp;</a:t>
              </a:r>
            </a:p>
            <a:p>
              <a:pPr lvl="0" algn="ctr">
                <a:defRPr sz="1800" cap="none">
                  <a:solidFill>
                    <a:srgbClr val="000000"/>
                  </a:solidFill>
                </a:defRPr>
              </a:pPr>
              <a:r>
                <a:rPr sz="2500" cap="all" dirty="0">
                  <a:solidFill>
                    <a:srgbClr val="FFDE17"/>
                  </a:solidFill>
                  <a:latin typeface="Arial Black" panose="020B0A04020102020204" pitchFamily="34" charset="0"/>
                </a:rPr>
                <a:t>Impartial</a:t>
              </a:r>
            </a:p>
          </p:txBody>
        </p:sp>
      </p:grpSp>
      <p:graphicFrame>
        <p:nvGraphicFramePr>
          <p:cNvPr id="8" name="Diagram 7"/>
          <p:cNvGraphicFramePr/>
          <p:nvPr/>
        </p:nvGraphicFramePr>
        <p:xfrm>
          <a:off x="4234524" y="1622323"/>
          <a:ext cx="20136775" cy="120094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Title 1"/>
          <p:cNvSpPr txBox="1">
            <a:spLocks/>
          </p:cNvSpPr>
          <p:nvPr/>
        </p:nvSpPr>
        <p:spPr>
          <a:xfrm>
            <a:off x="4171516" y="32476"/>
            <a:ext cx="20199784" cy="1523206"/>
          </a:xfrm>
          <a:prstGeom prst="rect">
            <a:avLst/>
          </a:prstGeom>
        </p:spPr>
        <p:txBody>
          <a:bodyPr anchor="ctr">
            <a:noAutofit/>
          </a:bodyPr>
          <a:lstStyle>
            <a:lvl1pPr algn="l" defTabSz="1827886" rtl="0" eaLnBrk="1" latinLnBrk="0" hangingPunct="1">
              <a:lnSpc>
                <a:spcPct val="80000"/>
              </a:lnSpc>
              <a:spcBef>
                <a:spcPct val="0"/>
              </a:spcBef>
              <a:buNone/>
              <a:defRPr sz="9995" kern="1200" cap="all" spc="200" baseline="0">
                <a:solidFill>
                  <a:schemeClr val="tx1">
                    <a:lumMod val="95000"/>
                    <a:lumOff val="5000"/>
                  </a:schemeClr>
                </a:solidFill>
                <a:latin typeface="+mj-lt"/>
                <a:ea typeface="+mj-ea"/>
                <a:cs typeface="+mj-cs"/>
              </a:defRPr>
            </a:lvl1pPr>
          </a:lstStyle>
          <a:p>
            <a:pPr algn="ctr">
              <a:lnSpc>
                <a:spcPct val="120000"/>
              </a:lnSpc>
            </a:pPr>
            <a:r>
              <a:rPr lang="en-ZA" sz="3800" b="1" dirty="0">
                <a:solidFill>
                  <a:schemeClr val="tx1"/>
                </a:solidFill>
                <a:latin typeface="Arial" panose="020B0604020202020204" pitchFamily="34" charset="0"/>
                <a:cs typeface="Arial" panose="020B0604020202020204" pitchFamily="34" charset="0"/>
              </a:rPr>
              <a:t>ACCOUNTABILITY DOCUMENTS FOR THE OFFICE OF THE MILITARY OMBUD</a:t>
            </a:r>
          </a:p>
          <a:p>
            <a:pPr algn="ctr">
              <a:lnSpc>
                <a:spcPct val="120000"/>
              </a:lnSpc>
            </a:pPr>
            <a:r>
              <a:rPr lang="en-ZA" sz="3800" b="1" dirty="0">
                <a:solidFill>
                  <a:schemeClr val="tx1"/>
                </a:solidFill>
                <a:latin typeface="Arial" panose="020B0604020202020204" pitchFamily="34" charset="0"/>
                <a:cs typeface="Arial" panose="020B0604020202020204" pitchFamily="34" charset="0"/>
              </a:rPr>
              <a:t>STRATEGIC FOCUS</a:t>
            </a:r>
          </a:p>
        </p:txBody>
      </p:sp>
      <p:sp>
        <p:nvSpPr>
          <p:cNvPr id="4" name="Slide Number Placeholder 3">
            <a:extLst>
              <a:ext uri="{FF2B5EF4-FFF2-40B4-BE49-F238E27FC236}">
                <a16:creationId xmlns:a16="http://schemas.microsoft.com/office/drawing/2014/main" id="{A07C25AF-257E-6FAB-6063-B837FD7832EF}"/>
              </a:ext>
            </a:extLst>
          </p:cNvPr>
          <p:cNvSpPr>
            <a:spLocks noGrp="1"/>
          </p:cNvSpPr>
          <p:nvPr>
            <p:ph type="sldNum" sz="quarter" idx="4294967295"/>
          </p:nvPr>
        </p:nvSpPr>
        <p:spPr>
          <a:xfrm>
            <a:off x="0" y="13205637"/>
            <a:ext cx="4338084" cy="491649"/>
          </a:xfrm>
          <a:prstGeom prst="rect">
            <a:avLst/>
          </a:prstGeom>
        </p:spPr>
        <p:txBody>
          <a:bodyPr/>
          <a:lstStyle/>
          <a:p>
            <a:pPr algn="ctr"/>
            <a:fld id="{86CB4B4D-7CA3-9044-876B-883B54F8677D}" type="slidenum">
              <a:rPr lang="en-ZA" smtClean="0">
                <a:solidFill>
                  <a:schemeClr val="bg1"/>
                </a:solidFill>
              </a:rPr>
              <a:pPr algn="ctr"/>
              <a:t>5</a:t>
            </a:fld>
            <a:endParaRPr lang="en-ZA" dirty="0">
              <a:solidFill>
                <a:schemeClr val="bg1"/>
              </a:solidFill>
            </a:endParaRPr>
          </a:p>
        </p:txBody>
      </p:sp>
    </p:spTree>
    <p:extLst>
      <p:ext uri="{BB962C8B-B14F-4D97-AF65-F5344CB8AC3E}">
        <p14:creationId xmlns:p14="http://schemas.microsoft.com/office/powerpoint/2010/main" val="2978469839"/>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8714"/>
            <a:ext cx="4143375" cy="13716000"/>
          </a:xfrm>
          <a:prstGeom prst="rect">
            <a:avLst/>
          </a:prstGeom>
          <a:solidFill>
            <a:srgbClr val="0D7E40"/>
          </a:solidFill>
          <a:ln>
            <a:solidFill>
              <a:srgbClr val="0D7E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0" name="Title 1"/>
          <p:cNvSpPr txBox="1">
            <a:spLocks/>
          </p:cNvSpPr>
          <p:nvPr/>
        </p:nvSpPr>
        <p:spPr>
          <a:xfrm>
            <a:off x="4171516" y="32476"/>
            <a:ext cx="20199784" cy="1523206"/>
          </a:xfrm>
          <a:prstGeom prst="rect">
            <a:avLst/>
          </a:prstGeom>
        </p:spPr>
        <p:txBody>
          <a:bodyPr anchor="ctr">
            <a:noAutofit/>
          </a:bodyPr>
          <a:lstStyle>
            <a:lvl1pPr algn="l" defTabSz="1827886" rtl="0" eaLnBrk="1" latinLnBrk="0" hangingPunct="1">
              <a:lnSpc>
                <a:spcPct val="80000"/>
              </a:lnSpc>
              <a:spcBef>
                <a:spcPct val="0"/>
              </a:spcBef>
              <a:buNone/>
              <a:defRPr sz="9995" kern="1200" cap="all" spc="200" baseline="0">
                <a:solidFill>
                  <a:schemeClr val="tx1">
                    <a:lumMod val="95000"/>
                    <a:lumOff val="5000"/>
                  </a:schemeClr>
                </a:solidFill>
                <a:latin typeface="+mj-lt"/>
                <a:ea typeface="+mj-ea"/>
                <a:cs typeface="+mj-cs"/>
              </a:defRPr>
            </a:lvl1pPr>
          </a:lstStyle>
          <a:p>
            <a:pPr algn="ctr">
              <a:lnSpc>
                <a:spcPct val="120000"/>
              </a:lnSpc>
            </a:pPr>
            <a:r>
              <a:rPr lang="en-ZA" sz="4800" b="1" dirty="0">
                <a:solidFill>
                  <a:schemeClr val="tx1"/>
                </a:solidFill>
                <a:latin typeface="Arial" panose="020B0604020202020204" pitchFamily="34" charset="0"/>
                <a:cs typeface="Arial" panose="020B0604020202020204" pitchFamily="34" charset="0"/>
              </a:rPr>
              <a:t>Office of the military ombud legislative mandate</a:t>
            </a:r>
          </a:p>
        </p:txBody>
      </p:sp>
      <p:sp>
        <p:nvSpPr>
          <p:cNvPr id="11" name="Content Placeholder 2"/>
          <p:cNvSpPr txBox="1">
            <a:spLocks/>
          </p:cNvSpPr>
          <p:nvPr/>
        </p:nvSpPr>
        <p:spPr>
          <a:xfrm>
            <a:off x="4542504" y="1706990"/>
            <a:ext cx="18746122" cy="11293944"/>
          </a:xfrm>
          <a:prstGeom prst="rect">
            <a:avLst/>
          </a:prstGeom>
          <a:noFill/>
          <a:ln w="15875" cap="flat" cmpd="sng" algn="ctr">
            <a:noFill/>
            <a:prstDash val="solid"/>
          </a:ln>
        </p:spPr>
        <p:style>
          <a:lnRef idx="2">
            <a:schemeClr val="dk1"/>
          </a:lnRef>
          <a:fillRef idx="1">
            <a:schemeClr val="lt1"/>
          </a:fillRef>
          <a:effectRef idx="0">
            <a:schemeClr val="dk1"/>
          </a:effectRef>
          <a:fontRef idx="minor">
            <a:schemeClr val="dk1"/>
          </a:fontRef>
        </p:style>
        <p:txBody>
          <a:bodyPr>
            <a:noAutofit/>
          </a:bodyPr>
          <a:lstStyle>
            <a:lvl1pPr marL="182789" indent="-182789" algn="l" defTabSz="1827886" rtl="0" eaLnBrk="1" latinLnBrk="0" hangingPunct="1">
              <a:lnSpc>
                <a:spcPct val="90000"/>
              </a:lnSpc>
              <a:spcBef>
                <a:spcPts val="2399"/>
              </a:spcBef>
              <a:spcAft>
                <a:spcPts val="400"/>
              </a:spcAft>
              <a:buClr>
                <a:schemeClr val="accent1"/>
              </a:buClr>
              <a:buSzPct val="100000"/>
              <a:buFont typeface="Tw Cen MT" panose="020B0602020104020603" pitchFamily="34" charset="0"/>
              <a:buChar char=" "/>
              <a:defRPr sz="4398" kern="1200">
                <a:solidFill>
                  <a:schemeClr val="dk1"/>
                </a:solidFill>
                <a:latin typeface="+mn-lt"/>
                <a:ea typeface="+mn-ea"/>
                <a:cs typeface="+mn-cs"/>
              </a:defRPr>
            </a:lvl1pPr>
            <a:lvl2pPr marL="530087" indent="-274183" algn="l" defTabSz="1827886" rtl="0" eaLnBrk="1" latinLnBrk="0" hangingPunct="1">
              <a:lnSpc>
                <a:spcPct val="90000"/>
              </a:lnSpc>
              <a:spcBef>
                <a:spcPts val="400"/>
              </a:spcBef>
              <a:spcAft>
                <a:spcPts val="800"/>
              </a:spcAft>
              <a:buClr>
                <a:schemeClr val="accent1"/>
              </a:buClr>
              <a:buFont typeface="Wingdings 3" pitchFamily="18" charset="2"/>
              <a:buChar char=""/>
              <a:defRPr sz="3598" kern="1200">
                <a:solidFill>
                  <a:schemeClr val="dk1"/>
                </a:solidFill>
                <a:latin typeface="+mn-lt"/>
                <a:ea typeface="+mn-ea"/>
                <a:cs typeface="+mn-cs"/>
              </a:defRPr>
            </a:lvl2pPr>
            <a:lvl3pPr marL="895664"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3pPr>
            <a:lvl4pPr marL="1188126"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4pPr>
            <a:lvl5pPr marL="1553703"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5pPr>
            <a:lvl6pPr marL="1827886"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6pPr>
            <a:lvl7pPr marL="2120347"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7pPr>
            <a:lvl8pPr marL="2431088"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8pPr>
            <a:lvl9pPr marL="2723550"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9pPr>
          </a:lstStyle>
          <a:p>
            <a:pPr marL="0" indent="0" algn="just">
              <a:lnSpc>
                <a:spcPct val="100000"/>
              </a:lnSpc>
              <a:buClrTx/>
              <a:buFont typeface="Tw Cen MT" panose="020B0602020104020603" pitchFamily="34" charset="0"/>
              <a:buNone/>
            </a:pPr>
            <a:r>
              <a:rPr lang="en-ZA" sz="2800" b="1" u="sng" dirty="0">
                <a:solidFill>
                  <a:schemeClr val="tx1"/>
                </a:solidFill>
                <a:latin typeface="Arial" panose="020B0604020202020204" pitchFamily="34" charset="0"/>
                <a:cs typeface="Arial" panose="020B0604020202020204" pitchFamily="34" charset="0"/>
              </a:rPr>
              <a:t>Military Ombud Mandate</a:t>
            </a:r>
            <a:r>
              <a:rPr lang="en-ZA" sz="2800" dirty="0">
                <a:solidFill>
                  <a:schemeClr val="tx1"/>
                </a:solidFill>
                <a:latin typeface="Arial" panose="020B0604020202020204" pitchFamily="34" charset="0"/>
                <a:cs typeface="Arial" panose="020B0604020202020204" pitchFamily="34" charset="0"/>
              </a:rPr>
              <a:t>.  </a:t>
            </a:r>
            <a:r>
              <a:rPr lang="en-GB" sz="2800" dirty="0">
                <a:latin typeface="Arial" panose="020B0604020202020204" pitchFamily="34" charset="0"/>
                <a:cs typeface="Arial" panose="020B0604020202020204" pitchFamily="34" charset="0"/>
              </a:rPr>
              <a:t>The mandate of the Office of the Military Ombud is captured in the Military Ombud Act, Act No 4 of 2012 which states that: </a:t>
            </a:r>
            <a:r>
              <a:rPr lang="en-GB" sz="2800" i="1" dirty="0">
                <a:latin typeface="Arial" panose="020B0604020202020204" pitchFamily="34" charset="0"/>
                <a:cs typeface="Arial" panose="020B0604020202020204" pitchFamily="34" charset="0"/>
              </a:rPr>
              <a:t>“the Office is to investigate complaints lodged in writing by –</a:t>
            </a:r>
            <a:endParaRPr lang="en-ZA" sz="2800" dirty="0">
              <a:latin typeface="Arial" panose="020B0604020202020204" pitchFamily="34" charset="0"/>
              <a:cs typeface="Arial" panose="020B0604020202020204" pitchFamily="34" charset="0"/>
            </a:endParaRPr>
          </a:p>
          <a:p>
            <a:pPr algn="just"/>
            <a:r>
              <a:rPr lang="en-GB" sz="2800" i="1" dirty="0">
                <a:latin typeface="Arial" panose="020B0604020202020204" pitchFamily="34" charset="0"/>
                <a:cs typeface="Arial" panose="020B0604020202020204" pitchFamily="34" charset="0"/>
              </a:rPr>
              <a:t>a member regarding his or her conditions of service;</a:t>
            </a:r>
            <a:endParaRPr lang="en-ZA" sz="2800" dirty="0">
              <a:latin typeface="Arial" panose="020B0604020202020204" pitchFamily="34" charset="0"/>
              <a:cs typeface="Arial" panose="020B0604020202020204" pitchFamily="34" charset="0"/>
            </a:endParaRPr>
          </a:p>
          <a:p>
            <a:pPr algn="just"/>
            <a:r>
              <a:rPr lang="en-GB" sz="2800" i="1" dirty="0">
                <a:latin typeface="Arial" panose="020B0604020202020204" pitchFamily="34" charset="0"/>
                <a:cs typeface="Arial" panose="020B0604020202020204" pitchFamily="34" charset="0"/>
              </a:rPr>
              <a:t>a former member regarding his or her conditions of service;</a:t>
            </a:r>
            <a:endParaRPr lang="en-ZA" sz="2800" dirty="0">
              <a:latin typeface="Arial" panose="020B0604020202020204" pitchFamily="34" charset="0"/>
              <a:cs typeface="Arial" panose="020B0604020202020204" pitchFamily="34" charset="0"/>
            </a:endParaRPr>
          </a:p>
          <a:p>
            <a:pPr lvl="0" algn="just"/>
            <a:r>
              <a:rPr lang="en-GB" sz="2800" i="1" dirty="0">
                <a:latin typeface="Arial" panose="020B0604020202020204" pitchFamily="34" charset="0"/>
                <a:cs typeface="Arial" panose="020B0604020202020204" pitchFamily="34" charset="0"/>
              </a:rPr>
              <a:t>a member of the public regarding the official conduct of a member of the Defence Force; or</a:t>
            </a:r>
            <a:endParaRPr lang="en-ZA" sz="2800" dirty="0">
              <a:latin typeface="Arial" panose="020B0604020202020204" pitchFamily="34" charset="0"/>
              <a:cs typeface="Arial" panose="020B0604020202020204" pitchFamily="34" charset="0"/>
            </a:endParaRPr>
          </a:p>
          <a:p>
            <a:pPr algn="just"/>
            <a:r>
              <a:rPr lang="en-GB" sz="2800" i="1" dirty="0">
                <a:latin typeface="Arial" panose="020B0604020202020204" pitchFamily="34" charset="0"/>
                <a:cs typeface="Arial" panose="020B0604020202020204" pitchFamily="34" charset="0"/>
              </a:rPr>
              <a:t>a person acting on behalf of a member.”</a:t>
            </a:r>
            <a:endParaRPr lang="en-ZA" sz="2800" dirty="0">
              <a:solidFill>
                <a:schemeClr val="tx1"/>
              </a:solidFill>
              <a:latin typeface="Arial" panose="020B0604020202020204" pitchFamily="34" charset="0"/>
              <a:cs typeface="Arial" panose="020B0604020202020204" pitchFamily="34" charset="0"/>
            </a:endParaRPr>
          </a:p>
          <a:p>
            <a:pPr marL="0" indent="0" algn="just">
              <a:lnSpc>
                <a:spcPct val="100000"/>
              </a:lnSpc>
              <a:buClrTx/>
              <a:buNone/>
            </a:pPr>
            <a:r>
              <a:rPr lang="en-ZA" sz="2800" b="1" u="sng" dirty="0">
                <a:solidFill>
                  <a:schemeClr val="tx1"/>
                </a:solidFill>
                <a:latin typeface="Arial" panose="020B0604020202020204" pitchFamily="34" charset="0"/>
                <a:cs typeface="Arial" panose="020B0604020202020204" pitchFamily="34" charset="0"/>
              </a:rPr>
              <a:t>Legislative Mandate</a:t>
            </a:r>
            <a:r>
              <a:rPr lang="en-ZA" sz="2800" dirty="0">
                <a:solidFill>
                  <a:schemeClr val="tx1"/>
                </a:solidFill>
                <a:latin typeface="Arial" panose="020B0604020202020204" pitchFamily="34" charset="0"/>
                <a:cs typeface="Arial" panose="020B0604020202020204" pitchFamily="34" charset="0"/>
              </a:rPr>
              <a:t>.</a:t>
            </a:r>
          </a:p>
          <a:p>
            <a:pPr marL="0" indent="0" algn="just">
              <a:lnSpc>
                <a:spcPct val="100000"/>
              </a:lnSpc>
              <a:buClrTx/>
              <a:buNone/>
            </a:pPr>
            <a:endParaRPr lang="en-ZA" sz="2800" dirty="0">
              <a:solidFill>
                <a:schemeClr val="tx1"/>
              </a:solidFill>
              <a:latin typeface="Arial" panose="020B0604020202020204" pitchFamily="34" charset="0"/>
              <a:cs typeface="Arial" panose="020B0604020202020204" pitchFamily="34" charset="0"/>
            </a:endParaRPr>
          </a:p>
        </p:txBody>
      </p:sp>
      <p:grpSp>
        <p:nvGrpSpPr>
          <p:cNvPr id="15" name="Group 14"/>
          <p:cNvGrpSpPr/>
          <p:nvPr/>
        </p:nvGrpSpPr>
        <p:grpSpPr>
          <a:xfrm>
            <a:off x="28141" y="269843"/>
            <a:ext cx="4115234" cy="5191435"/>
            <a:chOff x="28141" y="859778"/>
            <a:chExt cx="4115234" cy="5191435"/>
          </a:xfrm>
        </p:grpSpPr>
        <p:pic>
          <p:nvPicPr>
            <p:cNvPr id="16" name="image5.png"/>
            <p:cNvPicPr/>
            <p:nvPr/>
          </p:nvPicPr>
          <p:blipFill>
            <a:blip r:embed="rId2"/>
            <a:stretch>
              <a:fillRect/>
            </a:stretch>
          </p:blipFill>
          <p:spPr>
            <a:xfrm>
              <a:off x="28141" y="859778"/>
              <a:ext cx="4115234" cy="3880663"/>
            </a:xfrm>
            <a:prstGeom prst="rect">
              <a:avLst/>
            </a:prstGeom>
            <a:ln w="12700">
              <a:miter lim="400000"/>
            </a:ln>
          </p:spPr>
        </p:pic>
        <p:sp>
          <p:nvSpPr>
            <p:cNvPr id="17" name="Shape 294"/>
            <p:cNvSpPr/>
            <p:nvPr/>
          </p:nvSpPr>
          <p:spPr>
            <a:xfrm>
              <a:off x="28141" y="4804722"/>
              <a:ext cx="4115234" cy="1246491"/>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spAutoFit/>
            </a:bodyPr>
            <a:lstStyle>
              <a:lvl1pPr defTabSz="1632753">
                <a:defRPr sz="3500" cap="all">
                  <a:solidFill>
                    <a:srgbClr val="FFDE17"/>
                  </a:solidFill>
                  <a:latin typeface="Impact"/>
                  <a:ea typeface="Impact"/>
                  <a:cs typeface="Impact"/>
                  <a:sym typeface="Impact"/>
                </a:defRPr>
              </a:lvl1pPr>
            </a:lstStyle>
            <a:p>
              <a:pPr lvl="0" algn="ctr">
                <a:defRPr sz="1800" cap="none">
                  <a:solidFill>
                    <a:srgbClr val="000000"/>
                  </a:solidFill>
                </a:defRPr>
              </a:pPr>
              <a:r>
                <a:rPr sz="2500" cap="all" dirty="0">
                  <a:solidFill>
                    <a:srgbClr val="FFDE17"/>
                  </a:solidFill>
                  <a:latin typeface="Arial Black" panose="020B0A04020102020204" pitchFamily="34" charset="0"/>
                </a:rPr>
                <a:t>Independent </a:t>
              </a:r>
              <a:endParaRPr lang="en-ZA" sz="2500" cap="all" dirty="0">
                <a:solidFill>
                  <a:srgbClr val="FFDE17"/>
                </a:solidFill>
                <a:latin typeface="Arial Black" panose="020B0A04020102020204" pitchFamily="34" charset="0"/>
              </a:endParaRPr>
            </a:p>
            <a:p>
              <a:pPr lvl="0" algn="ctr">
                <a:defRPr sz="1800" cap="none">
                  <a:solidFill>
                    <a:srgbClr val="000000"/>
                  </a:solidFill>
                </a:defRPr>
              </a:pPr>
              <a:r>
                <a:rPr lang="en-ZA" sz="2500" cap="all" dirty="0">
                  <a:solidFill>
                    <a:srgbClr val="FFDE17"/>
                  </a:solidFill>
                  <a:latin typeface="Arial Black" panose="020B0A04020102020204" pitchFamily="34" charset="0"/>
                </a:rPr>
                <a:t>&amp;</a:t>
              </a:r>
            </a:p>
            <a:p>
              <a:pPr lvl="0" algn="ctr">
                <a:defRPr sz="1800" cap="none">
                  <a:solidFill>
                    <a:srgbClr val="000000"/>
                  </a:solidFill>
                </a:defRPr>
              </a:pPr>
              <a:r>
                <a:rPr sz="2500" cap="all" dirty="0">
                  <a:solidFill>
                    <a:srgbClr val="FFDE17"/>
                  </a:solidFill>
                  <a:latin typeface="Arial Black" panose="020B0A04020102020204" pitchFamily="34" charset="0"/>
                </a:rPr>
                <a:t>Impartial</a:t>
              </a:r>
            </a:p>
          </p:txBody>
        </p:sp>
      </p:grpSp>
      <p:graphicFrame>
        <p:nvGraphicFramePr>
          <p:cNvPr id="6" name="Table 5"/>
          <p:cNvGraphicFramePr>
            <a:graphicFrameLocks noGrp="1"/>
          </p:cNvGraphicFramePr>
          <p:nvPr>
            <p:extLst>
              <p:ext uri="{D42A27DB-BD31-4B8C-83A1-F6EECF244321}">
                <p14:modId xmlns:p14="http://schemas.microsoft.com/office/powerpoint/2010/main" val="2295876299"/>
              </p:ext>
            </p:extLst>
          </p:nvPr>
        </p:nvGraphicFramePr>
        <p:xfrm>
          <a:off x="4628229" y="6641333"/>
          <a:ext cx="18574672" cy="5869051"/>
        </p:xfrm>
        <a:graphic>
          <a:graphicData uri="http://schemas.openxmlformats.org/drawingml/2006/table">
            <a:tbl>
              <a:tblPr firstRow="1" firstCol="1" lastRow="1" lastCol="1" bandRow="1" bandCol="1">
                <a:tableStyleId>{5940675A-B579-460E-94D1-54222C63F5DA}</a:tableStyleId>
              </a:tblPr>
              <a:tblGrid>
                <a:gridCol w="5160844">
                  <a:extLst>
                    <a:ext uri="{9D8B030D-6E8A-4147-A177-3AD203B41FA5}">
                      <a16:colId xmlns:a16="http://schemas.microsoft.com/office/drawing/2014/main" val="20000"/>
                    </a:ext>
                  </a:extLst>
                </a:gridCol>
                <a:gridCol w="13413828">
                  <a:extLst>
                    <a:ext uri="{9D8B030D-6E8A-4147-A177-3AD203B41FA5}">
                      <a16:colId xmlns:a16="http://schemas.microsoft.com/office/drawing/2014/main" val="20001"/>
                    </a:ext>
                  </a:extLst>
                </a:gridCol>
              </a:tblGrid>
              <a:tr h="0">
                <a:tc>
                  <a:txBody>
                    <a:bodyPr/>
                    <a:lstStyle/>
                    <a:p>
                      <a:pPr algn="ctr">
                        <a:lnSpc>
                          <a:spcPct val="107000"/>
                        </a:lnSpc>
                        <a:spcAft>
                          <a:spcPts val="0"/>
                        </a:spcAft>
                        <a:tabLst>
                          <a:tab pos="180340" algn="l"/>
                          <a:tab pos="540385" algn="l"/>
                          <a:tab pos="457200" algn="l"/>
                        </a:tabLst>
                      </a:pPr>
                      <a:r>
                        <a:rPr lang="en-ZA" sz="2800" b="1" dirty="0">
                          <a:effectLst/>
                          <a:latin typeface="Arial" panose="020B0604020202020204" pitchFamily="34" charset="0"/>
                          <a:cs typeface="Arial" panose="020B0604020202020204" pitchFamily="34" charset="0"/>
                        </a:rPr>
                        <a:t>Legislation Mandate Description</a:t>
                      </a:r>
                      <a:endParaRPr lang="en-ZA" sz="28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accent1">
                        <a:lumMod val="20000"/>
                        <a:lumOff val="80000"/>
                      </a:schemeClr>
                    </a:solidFill>
                  </a:tcPr>
                </a:tc>
                <a:tc>
                  <a:txBody>
                    <a:bodyPr/>
                    <a:lstStyle/>
                    <a:p>
                      <a:pPr algn="ctr">
                        <a:lnSpc>
                          <a:spcPct val="107000"/>
                        </a:lnSpc>
                        <a:spcAft>
                          <a:spcPts val="0"/>
                        </a:spcAft>
                        <a:tabLst>
                          <a:tab pos="180340" algn="l"/>
                          <a:tab pos="540385" algn="l"/>
                          <a:tab pos="457200" algn="l"/>
                        </a:tabLst>
                      </a:pPr>
                      <a:r>
                        <a:rPr lang="en-ZA" sz="2800" b="1" dirty="0">
                          <a:effectLst/>
                          <a:latin typeface="Arial" panose="020B0604020202020204" pitchFamily="34" charset="0"/>
                          <a:cs typeface="Arial" panose="020B0604020202020204" pitchFamily="34" charset="0"/>
                        </a:rPr>
                        <a:t>Key Responsibilities Imposed by Legislative Mandate</a:t>
                      </a:r>
                      <a:endParaRPr lang="en-ZA" sz="28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accent1">
                        <a:lumMod val="20000"/>
                        <a:lumOff val="80000"/>
                      </a:schemeClr>
                    </a:solidFill>
                  </a:tcPr>
                </a:tc>
                <a:extLst>
                  <a:ext uri="{0D108BD9-81ED-4DB2-BD59-A6C34878D82A}">
                    <a16:rowId xmlns:a16="http://schemas.microsoft.com/office/drawing/2014/main" val="10000"/>
                  </a:ext>
                </a:extLst>
              </a:tr>
              <a:tr h="396081">
                <a:tc>
                  <a:txBody>
                    <a:bodyPr/>
                    <a:lstStyle/>
                    <a:p>
                      <a:pPr algn="just">
                        <a:lnSpc>
                          <a:spcPct val="107000"/>
                        </a:lnSpc>
                        <a:spcAft>
                          <a:spcPts val="0"/>
                        </a:spcAft>
                        <a:tabLst>
                          <a:tab pos="180340" algn="l"/>
                          <a:tab pos="540385" algn="l"/>
                          <a:tab pos="457200" algn="l"/>
                        </a:tabLst>
                      </a:pPr>
                      <a:r>
                        <a:rPr lang="en-ZA" sz="2800" dirty="0">
                          <a:effectLst/>
                          <a:latin typeface="Arial" panose="020B0604020202020204" pitchFamily="34" charset="0"/>
                          <a:cs typeface="Arial" panose="020B0604020202020204" pitchFamily="34" charset="0"/>
                        </a:rPr>
                        <a:t>Military Ombud Act, 2012 </a:t>
                      </a:r>
                    </a:p>
                    <a:p>
                      <a:pPr algn="just">
                        <a:lnSpc>
                          <a:spcPct val="107000"/>
                        </a:lnSpc>
                        <a:spcAft>
                          <a:spcPts val="0"/>
                        </a:spcAft>
                        <a:tabLst>
                          <a:tab pos="180340" algn="l"/>
                          <a:tab pos="540385" algn="l"/>
                          <a:tab pos="457200" algn="l"/>
                        </a:tabLst>
                      </a:pPr>
                      <a:r>
                        <a:rPr lang="en-ZA" sz="2800" dirty="0">
                          <a:effectLst/>
                          <a:latin typeface="Arial" panose="020B0604020202020204" pitchFamily="34" charset="0"/>
                          <a:cs typeface="Arial" panose="020B0604020202020204" pitchFamily="34" charset="0"/>
                        </a:rPr>
                        <a:t>(Act 4 of 2012)</a:t>
                      </a:r>
                      <a:endParaRPr lang="en-ZA" sz="2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514350" lvl="0" indent="-514350" algn="just">
                        <a:lnSpc>
                          <a:spcPct val="107000"/>
                        </a:lnSpc>
                        <a:spcAft>
                          <a:spcPts val="0"/>
                        </a:spcAft>
                        <a:buFont typeface="+mj-lt"/>
                        <a:buAutoNum type="alphaLcPeriod"/>
                        <a:tabLst>
                          <a:tab pos="180340" algn="l"/>
                          <a:tab pos="540385" algn="l"/>
                          <a:tab pos="457200" algn="l"/>
                        </a:tabLst>
                      </a:pPr>
                      <a:r>
                        <a:rPr lang="en-ZA" sz="2800" dirty="0">
                          <a:effectLst/>
                          <a:latin typeface="Arial" panose="020B0604020202020204" pitchFamily="34" charset="0"/>
                          <a:cs typeface="Arial" panose="020B0604020202020204" pitchFamily="34" charset="0"/>
                        </a:rPr>
                        <a:t>The Ombud must investigate complaints lodged with the Office. </a:t>
                      </a:r>
                    </a:p>
                    <a:p>
                      <a:pPr marL="514350" lvl="0" indent="-514350" algn="just">
                        <a:lnSpc>
                          <a:spcPct val="107000"/>
                        </a:lnSpc>
                        <a:spcAft>
                          <a:spcPts val="0"/>
                        </a:spcAft>
                        <a:buFont typeface="+mj-lt"/>
                        <a:buAutoNum type="alphaLcPeriod"/>
                        <a:tabLst>
                          <a:tab pos="180340" algn="l"/>
                          <a:tab pos="540385" algn="l"/>
                          <a:tab pos="457200" algn="l"/>
                        </a:tabLst>
                      </a:pPr>
                      <a:r>
                        <a:rPr lang="en-ZA" sz="2800" dirty="0">
                          <a:effectLst/>
                          <a:latin typeface="Arial" panose="020B0604020202020204" pitchFamily="34" charset="0"/>
                          <a:cs typeface="Arial" panose="020B0604020202020204" pitchFamily="34" charset="0"/>
                        </a:rPr>
                        <a:t>The Ombud must investigate a complaint economically, fairly and expeditiously without fear, favour or prejudice.</a:t>
                      </a:r>
                    </a:p>
                    <a:p>
                      <a:pPr marL="514350" lvl="0" indent="-514350" algn="just">
                        <a:lnSpc>
                          <a:spcPct val="107000"/>
                        </a:lnSpc>
                        <a:spcAft>
                          <a:spcPts val="0"/>
                        </a:spcAft>
                        <a:buFont typeface="+mj-lt"/>
                        <a:buAutoNum type="alphaLcPeriod"/>
                        <a:tabLst>
                          <a:tab pos="180340" algn="l"/>
                          <a:tab pos="540385" algn="l"/>
                          <a:tab pos="457200" algn="l"/>
                        </a:tabLst>
                      </a:pPr>
                      <a:r>
                        <a:rPr lang="en-ZA" sz="2800" dirty="0">
                          <a:effectLst/>
                          <a:latin typeface="Arial" panose="020B0604020202020204" pitchFamily="34" charset="0"/>
                          <a:cs typeface="Arial" panose="020B0604020202020204" pitchFamily="34" charset="0"/>
                        </a:rPr>
                        <a:t>The Ombud may resolve any dispute by means of mediation, conciliation or negotiations or in any other expedient manner.</a:t>
                      </a:r>
                    </a:p>
                    <a:p>
                      <a:pPr marL="514350" lvl="0" indent="-514350" algn="just">
                        <a:lnSpc>
                          <a:spcPct val="107000"/>
                        </a:lnSpc>
                        <a:spcAft>
                          <a:spcPts val="0"/>
                        </a:spcAft>
                        <a:buFont typeface="+mj-lt"/>
                        <a:buAutoNum type="alphaLcPeriod"/>
                        <a:tabLst>
                          <a:tab pos="180340" algn="l"/>
                          <a:tab pos="540385" algn="l"/>
                          <a:tab pos="457200" algn="l"/>
                        </a:tabLst>
                      </a:pPr>
                      <a:r>
                        <a:rPr lang="en-ZA" sz="2800" dirty="0">
                          <a:effectLst/>
                          <a:latin typeface="Arial" panose="020B0604020202020204" pitchFamily="34" charset="0"/>
                          <a:cs typeface="Arial" panose="020B0604020202020204" pitchFamily="34" charset="0"/>
                        </a:rPr>
                        <a:t>The Ombud must promote the observance of the fundamental rights of the members of the Defence Force.</a:t>
                      </a:r>
                    </a:p>
                    <a:p>
                      <a:pPr marL="514350" lvl="0" indent="-514350" algn="just">
                        <a:lnSpc>
                          <a:spcPct val="107000"/>
                        </a:lnSpc>
                        <a:spcAft>
                          <a:spcPts val="0"/>
                        </a:spcAft>
                        <a:buFont typeface="+mj-lt"/>
                        <a:buAutoNum type="alphaLcPeriod"/>
                        <a:tabLst>
                          <a:tab pos="180340" algn="l"/>
                          <a:tab pos="540385" algn="l"/>
                          <a:tab pos="457200" algn="l"/>
                        </a:tabLst>
                      </a:pPr>
                      <a:r>
                        <a:rPr lang="en-ZA" sz="2800" dirty="0">
                          <a:effectLst/>
                          <a:latin typeface="Arial" panose="020B0604020202020204" pitchFamily="34" charset="0"/>
                          <a:cs typeface="Arial" panose="020B0604020202020204" pitchFamily="34" charset="0"/>
                        </a:rPr>
                        <a:t>Establishment and maintenance of an appropriate Office Human Resource function.</a:t>
                      </a:r>
                    </a:p>
                    <a:p>
                      <a:pPr marL="514350" lvl="0" indent="-514350" algn="just">
                        <a:lnSpc>
                          <a:spcPct val="107000"/>
                        </a:lnSpc>
                        <a:spcAft>
                          <a:spcPts val="0"/>
                        </a:spcAft>
                        <a:buFont typeface="+mj-lt"/>
                        <a:buAutoNum type="alphaLcPeriod"/>
                        <a:tabLst>
                          <a:tab pos="180340" algn="l"/>
                          <a:tab pos="540385" algn="l"/>
                          <a:tab pos="457200" algn="l"/>
                        </a:tabLst>
                      </a:pPr>
                      <a:r>
                        <a:rPr lang="en-ZA" sz="2800" dirty="0">
                          <a:effectLst/>
                          <a:latin typeface="Arial" panose="020B0604020202020204" pitchFamily="34" charset="0"/>
                          <a:cs typeface="Arial" panose="020B0604020202020204" pitchFamily="34" charset="0"/>
                        </a:rPr>
                        <a:t>Establish and maintenance of an appropriate Office Financial Management function. </a:t>
                      </a:r>
                      <a:endParaRPr lang="en-ZA" sz="2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0001"/>
                  </a:ext>
                </a:extLst>
              </a:tr>
            </a:tbl>
          </a:graphicData>
        </a:graphic>
      </p:graphicFrame>
      <p:sp>
        <p:nvSpPr>
          <p:cNvPr id="4" name="Slide Number Placeholder 3">
            <a:extLst>
              <a:ext uri="{FF2B5EF4-FFF2-40B4-BE49-F238E27FC236}">
                <a16:creationId xmlns:a16="http://schemas.microsoft.com/office/drawing/2014/main" id="{9B301E92-D4E6-3C72-A5BE-5EF3B641BB31}"/>
              </a:ext>
            </a:extLst>
          </p:cNvPr>
          <p:cNvSpPr>
            <a:spLocks noGrp="1"/>
          </p:cNvSpPr>
          <p:nvPr>
            <p:ph type="sldNum" sz="quarter" idx="4294967295"/>
          </p:nvPr>
        </p:nvSpPr>
        <p:spPr>
          <a:xfrm>
            <a:off x="0" y="13205637"/>
            <a:ext cx="4338084" cy="491649"/>
          </a:xfrm>
          <a:prstGeom prst="rect">
            <a:avLst/>
          </a:prstGeom>
        </p:spPr>
        <p:txBody>
          <a:bodyPr/>
          <a:lstStyle/>
          <a:p>
            <a:pPr algn="ctr"/>
            <a:fld id="{86CB4B4D-7CA3-9044-876B-883B54F8677D}" type="slidenum">
              <a:rPr lang="en-ZA" smtClean="0">
                <a:solidFill>
                  <a:schemeClr val="bg1"/>
                </a:solidFill>
              </a:rPr>
              <a:pPr algn="ctr"/>
              <a:t>6</a:t>
            </a:fld>
            <a:endParaRPr lang="en-ZA" dirty="0">
              <a:solidFill>
                <a:schemeClr val="bg1"/>
              </a:solidFill>
            </a:endParaRPr>
          </a:p>
        </p:txBody>
      </p:sp>
    </p:spTree>
    <p:extLst>
      <p:ext uri="{BB962C8B-B14F-4D97-AF65-F5344CB8AC3E}">
        <p14:creationId xmlns:p14="http://schemas.microsoft.com/office/powerpoint/2010/main" val="1721759083"/>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4143375" cy="13716000"/>
          </a:xfrm>
          <a:prstGeom prst="rect">
            <a:avLst/>
          </a:prstGeom>
          <a:solidFill>
            <a:srgbClr val="0D7E40"/>
          </a:solidFill>
          <a:ln>
            <a:solidFill>
              <a:srgbClr val="0D7E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1" name="Content Placeholder 2"/>
          <p:cNvSpPr txBox="1">
            <a:spLocks/>
          </p:cNvSpPr>
          <p:nvPr/>
        </p:nvSpPr>
        <p:spPr>
          <a:xfrm>
            <a:off x="4542504" y="1706990"/>
            <a:ext cx="18746122" cy="11293944"/>
          </a:xfrm>
          <a:prstGeom prst="rect">
            <a:avLst/>
          </a:prstGeom>
          <a:noFill/>
          <a:ln w="15875" cap="flat" cmpd="sng" algn="ctr">
            <a:noFill/>
            <a:prstDash val="solid"/>
          </a:ln>
        </p:spPr>
        <p:style>
          <a:lnRef idx="2">
            <a:schemeClr val="dk1"/>
          </a:lnRef>
          <a:fillRef idx="1">
            <a:schemeClr val="lt1"/>
          </a:fillRef>
          <a:effectRef idx="0">
            <a:schemeClr val="dk1"/>
          </a:effectRef>
          <a:fontRef idx="minor">
            <a:schemeClr val="dk1"/>
          </a:fontRef>
        </p:style>
        <p:txBody>
          <a:bodyPr>
            <a:noAutofit/>
          </a:bodyPr>
          <a:lstStyle>
            <a:lvl1pPr marL="182789" indent="-182789" algn="l" defTabSz="1827886" rtl="0" eaLnBrk="1" latinLnBrk="0" hangingPunct="1">
              <a:lnSpc>
                <a:spcPct val="90000"/>
              </a:lnSpc>
              <a:spcBef>
                <a:spcPts val="2399"/>
              </a:spcBef>
              <a:spcAft>
                <a:spcPts val="400"/>
              </a:spcAft>
              <a:buClr>
                <a:schemeClr val="accent1"/>
              </a:buClr>
              <a:buSzPct val="100000"/>
              <a:buFont typeface="Tw Cen MT" panose="020B0602020104020603" pitchFamily="34" charset="0"/>
              <a:buChar char=" "/>
              <a:defRPr sz="4398" kern="1200">
                <a:solidFill>
                  <a:schemeClr val="dk1"/>
                </a:solidFill>
                <a:latin typeface="+mn-lt"/>
                <a:ea typeface="+mn-ea"/>
                <a:cs typeface="+mn-cs"/>
              </a:defRPr>
            </a:lvl1pPr>
            <a:lvl2pPr marL="530087" indent="-274183" algn="l" defTabSz="1827886" rtl="0" eaLnBrk="1" latinLnBrk="0" hangingPunct="1">
              <a:lnSpc>
                <a:spcPct val="90000"/>
              </a:lnSpc>
              <a:spcBef>
                <a:spcPts val="400"/>
              </a:spcBef>
              <a:spcAft>
                <a:spcPts val="800"/>
              </a:spcAft>
              <a:buClr>
                <a:schemeClr val="accent1"/>
              </a:buClr>
              <a:buFont typeface="Wingdings 3" pitchFamily="18" charset="2"/>
              <a:buChar char=""/>
              <a:defRPr sz="3598" kern="1200">
                <a:solidFill>
                  <a:schemeClr val="dk1"/>
                </a:solidFill>
                <a:latin typeface="+mn-lt"/>
                <a:ea typeface="+mn-ea"/>
                <a:cs typeface="+mn-cs"/>
              </a:defRPr>
            </a:lvl2pPr>
            <a:lvl3pPr marL="895664"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3pPr>
            <a:lvl4pPr marL="1188126"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4pPr>
            <a:lvl5pPr marL="1553703"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5pPr>
            <a:lvl6pPr marL="1827886"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6pPr>
            <a:lvl7pPr marL="2120347"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7pPr>
            <a:lvl8pPr marL="2431088"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8pPr>
            <a:lvl9pPr marL="2723550"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9pPr>
          </a:lstStyle>
          <a:p>
            <a:pPr marL="0" indent="0" algn="just">
              <a:lnSpc>
                <a:spcPct val="100000"/>
              </a:lnSpc>
              <a:buClrTx/>
              <a:buFont typeface="Tw Cen MT" panose="020B0602020104020603" pitchFamily="34" charset="0"/>
              <a:buNone/>
            </a:pPr>
            <a:r>
              <a:rPr lang="en-ZA" sz="2800" b="1" u="sng" dirty="0">
                <a:solidFill>
                  <a:schemeClr val="tx1"/>
                </a:solidFill>
                <a:latin typeface="Arial" panose="020B0604020202020204" pitchFamily="34" charset="0"/>
                <a:cs typeface="Arial" panose="020B0604020202020204" pitchFamily="34" charset="0"/>
              </a:rPr>
              <a:t>Regulatory Mandate</a:t>
            </a:r>
            <a:r>
              <a:rPr lang="en-ZA" sz="2800" dirty="0">
                <a:solidFill>
                  <a:schemeClr val="tx1"/>
                </a:solidFill>
                <a:latin typeface="Arial" panose="020B0604020202020204" pitchFamily="34" charset="0"/>
                <a:cs typeface="Arial" panose="020B0604020202020204" pitchFamily="34" charset="0"/>
              </a:rPr>
              <a:t>.  </a:t>
            </a:r>
          </a:p>
        </p:txBody>
      </p:sp>
      <p:grpSp>
        <p:nvGrpSpPr>
          <p:cNvPr id="15" name="Group 14"/>
          <p:cNvGrpSpPr/>
          <p:nvPr/>
        </p:nvGrpSpPr>
        <p:grpSpPr>
          <a:xfrm>
            <a:off x="28141" y="269843"/>
            <a:ext cx="4115234" cy="5191435"/>
            <a:chOff x="28141" y="859778"/>
            <a:chExt cx="4115234" cy="5191435"/>
          </a:xfrm>
        </p:grpSpPr>
        <p:pic>
          <p:nvPicPr>
            <p:cNvPr id="16" name="image5.png"/>
            <p:cNvPicPr/>
            <p:nvPr/>
          </p:nvPicPr>
          <p:blipFill>
            <a:blip r:embed="rId3"/>
            <a:stretch>
              <a:fillRect/>
            </a:stretch>
          </p:blipFill>
          <p:spPr>
            <a:xfrm>
              <a:off x="28141" y="859778"/>
              <a:ext cx="4115234" cy="3880663"/>
            </a:xfrm>
            <a:prstGeom prst="rect">
              <a:avLst/>
            </a:prstGeom>
            <a:ln w="12700">
              <a:miter lim="400000"/>
            </a:ln>
          </p:spPr>
        </p:pic>
        <p:sp>
          <p:nvSpPr>
            <p:cNvPr id="17" name="Shape 294"/>
            <p:cNvSpPr/>
            <p:nvPr/>
          </p:nvSpPr>
          <p:spPr>
            <a:xfrm>
              <a:off x="28141" y="4804722"/>
              <a:ext cx="4115234" cy="1246491"/>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spAutoFit/>
            </a:bodyPr>
            <a:lstStyle>
              <a:lvl1pPr defTabSz="1632753">
                <a:defRPr sz="3500" cap="all">
                  <a:solidFill>
                    <a:srgbClr val="FFDE17"/>
                  </a:solidFill>
                  <a:latin typeface="Impact"/>
                  <a:ea typeface="Impact"/>
                  <a:cs typeface="Impact"/>
                  <a:sym typeface="Impact"/>
                </a:defRPr>
              </a:lvl1pPr>
            </a:lstStyle>
            <a:p>
              <a:pPr lvl="0" algn="ctr">
                <a:defRPr sz="1800" cap="none">
                  <a:solidFill>
                    <a:srgbClr val="000000"/>
                  </a:solidFill>
                </a:defRPr>
              </a:pPr>
              <a:r>
                <a:rPr sz="2500" cap="all" dirty="0">
                  <a:solidFill>
                    <a:srgbClr val="FFDE17"/>
                  </a:solidFill>
                  <a:latin typeface="Arial Black" panose="020B0A04020102020204" pitchFamily="34" charset="0"/>
                </a:rPr>
                <a:t>Independent </a:t>
              </a:r>
              <a:endParaRPr lang="en-ZA" sz="2500" cap="all" dirty="0">
                <a:solidFill>
                  <a:srgbClr val="FFDE17"/>
                </a:solidFill>
                <a:latin typeface="Arial Black" panose="020B0A04020102020204" pitchFamily="34" charset="0"/>
              </a:endParaRPr>
            </a:p>
            <a:p>
              <a:pPr lvl="0" algn="ctr">
                <a:defRPr sz="1800" cap="none">
                  <a:solidFill>
                    <a:srgbClr val="000000"/>
                  </a:solidFill>
                </a:defRPr>
              </a:pPr>
              <a:r>
                <a:rPr lang="en-ZA" sz="2500" cap="all" dirty="0">
                  <a:solidFill>
                    <a:srgbClr val="FFDE17"/>
                  </a:solidFill>
                  <a:latin typeface="Arial Black" panose="020B0A04020102020204" pitchFamily="34" charset="0"/>
                </a:rPr>
                <a:t>&amp;</a:t>
              </a:r>
            </a:p>
            <a:p>
              <a:pPr lvl="0" algn="ctr">
                <a:defRPr sz="1800" cap="none">
                  <a:solidFill>
                    <a:srgbClr val="000000"/>
                  </a:solidFill>
                </a:defRPr>
              </a:pPr>
              <a:r>
                <a:rPr sz="2500" cap="all" dirty="0">
                  <a:solidFill>
                    <a:srgbClr val="FFDE17"/>
                  </a:solidFill>
                  <a:latin typeface="Arial Black" panose="020B0A04020102020204" pitchFamily="34" charset="0"/>
                </a:rPr>
                <a:t>Impartial</a:t>
              </a:r>
            </a:p>
          </p:txBody>
        </p:sp>
      </p:grpSp>
      <p:graphicFrame>
        <p:nvGraphicFramePr>
          <p:cNvPr id="3" name="Table 2"/>
          <p:cNvGraphicFramePr>
            <a:graphicFrameLocks noGrp="1"/>
          </p:cNvGraphicFramePr>
          <p:nvPr>
            <p:extLst>
              <p:ext uri="{D42A27DB-BD31-4B8C-83A1-F6EECF244321}">
                <p14:modId xmlns:p14="http://schemas.microsoft.com/office/powerpoint/2010/main" val="537674344"/>
              </p:ext>
            </p:extLst>
          </p:nvPr>
        </p:nvGraphicFramePr>
        <p:xfrm>
          <a:off x="4717734" y="2295899"/>
          <a:ext cx="18570892" cy="10515600"/>
        </p:xfrm>
        <a:graphic>
          <a:graphicData uri="http://schemas.openxmlformats.org/drawingml/2006/table">
            <a:tbl>
              <a:tblPr firstRow="1" firstCol="1" lastRow="1" lastCol="1" bandRow="1" bandCol="1">
                <a:tableStyleId>{5940675A-B579-460E-94D1-54222C63F5DA}</a:tableStyleId>
              </a:tblPr>
              <a:tblGrid>
                <a:gridCol w="4471260">
                  <a:extLst>
                    <a:ext uri="{9D8B030D-6E8A-4147-A177-3AD203B41FA5}">
                      <a16:colId xmlns:a16="http://schemas.microsoft.com/office/drawing/2014/main" val="20000"/>
                    </a:ext>
                  </a:extLst>
                </a:gridCol>
                <a:gridCol w="14099632">
                  <a:extLst>
                    <a:ext uri="{9D8B030D-6E8A-4147-A177-3AD203B41FA5}">
                      <a16:colId xmlns:a16="http://schemas.microsoft.com/office/drawing/2014/main" val="20001"/>
                    </a:ext>
                  </a:extLst>
                </a:gridCol>
              </a:tblGrid>
              <a:tr h="234329">
                <a:tc>
                  <a:txBody>
                    <a:bodyPr/>
                    <a:lstStyle/>
                    <a:p>
                      <a:pPr algn="ctr">
                        <a:lnSpc>
                          <a:spcPct val="100000"/>
                        </a:lnSpc>
                        <a:spcAft>
                          <a:spcPts val="0"/>
                        </a:spcAft>
                        <a:tabLst>
                          <a:tab pos="180340" algn="l"/>
                          <a:tab pos="540385" algn="l"/>
                          <a:tab pos="457200" algn="l"/>
                        </a:tabLst>
                      </a:pPr>
                      <a:r>
                        <a:rPr lang="en-ZA" sz="2300" b="1" dirty="0">
                          <a:effectLst/>
                          <a:latin typeface="Arial" panose="020B0604020202020204" pitchFamily="34" charset="0"/>
                          <a:cs typeface="Arial" panose="020B0604020202020204" pitchFamily="34" charset="0"/>
                        </a:rPr>
                        <a:t>Legislation/Other Mandate Description</a:t>
                      </a:r>
                      <a:endParaRPr lang="en-ZA" sz="2300" b="1" dirty="0">
                        <a:effectLst/>
                        <a:latin typeface="Arial" panose="020B0604020202020204" pitchFamily="34" charset="0"/>
                        <a:ea typeface="Times New Roman" panose="02020603050405020304" pitchFamily="18" charset="0"/>
                        <a:cs typeface="Arial" panose="020B0604020202020204" pitchFamily="34" charset="0"/>
                      </a:endParaRPr>
                    </a:p>
                  </a:txBody>
                  <a:tcPr marL="44792" marR="44792" marT="0" marB="0" anchor="ctr">
                    <a:solidFill>
                      <a:schemeClr val="accent1">
                        <a:lumMod val="20000"/>
                        <a:lumOff val="80000"/>
                      </a:schemeClr>
                    </a:solidFill>
                  </a:tcPr>
                </a:tc>
                <a:tc>
                  <a:txBody>
                    <a:bodyPr/>
                    <a:lstStyle/>
                    <a:p>
                      <a:pPr algn="ctr">
                        <a:lnSpc>
                          <a:spcPct val="100000"/>
                        </a:lnSpc>
                        <a:spcAft>
                          <a:spcPts val="0"/>
                        </a:spcAft>
                        <a:tabLst>
                          <a:tab pos="180340" algn="l"/>
                          <a:tab pos="540385" algn="l"/>
                          <a:tab pos="457200" algn="l"/>
                        </a:tabLst>
                      </a:pPr>
                      <a:r>
                        <a:rPr lang="en-ZA" sz="2300" b="1" dirty="0">
                          <a:effectLst/>
                          <a:latin typeface="Arial" panose="020B0604020202020204" pitchFamily="34" charset="0"/>
                          <a:cs typeface="Arial" panose="020B0604020202020204" pitchFamily="34" charset="0"/>
                        </a:rPr>
                        <a:t>Key Responsibilities Imposed by Legislative Mandate</a:t>
                      </a:r>
                      <a:endParaRPr lang="en-ZA" sz="2300" b="1" dirty="0">
                        <a:effectLst/>
                        <a:latin typeface="Arial" panose="020B0604020202020204" pitchFamily="34" charset="0"/>
                        <a:ea typeface="Times New Roman" panose="02020603050405020304" pitchFamily="18" charset="0"/>
                        <a:cs typeface="Arial" panose="020B0604020202020204" pitchFamily="34" charset="0"/>
                      </a:endParaRPr>
                    </a:p>
                  </a:txBody>
                  <a:tcPr marL="44792" marR="44792" marT="0" marB="0" anchor="ctr">
                    <a:solidFill>
                      <a:schemeClr val="accent1">
                        <a:lumMod val="20000"/>
                        <a:lumOff val="80000"/>
                      </a:schemeClr>
                    </a:solidFill>
                  </a:tcPr>
                </a:tc>
                <a:extLst>
                  <a:ext uri="{0D108BD9-81ED-4DB2-BD59-A6C34878D82A}">
                    <a16:rowId xmlns:a16="http://schemas.microsoft.com/office/drawing/2014/main" val="10000"/>
                  </a:ext>
                </a:extLst>
              </a:tr>
              <a:tr h="234329">
                <a:tc>
                  <a:txBody>
                    <a:bodyPr/>
                    <a:lstStyle/>
                    <a:p>
                      <a:pPr algn="just">
                        <a:lnSpc>
                          <a:spcPct val="100000"/>
                        </a:lnSpc>
                        <a:spcAft>
                          <a:spcPts val="0"/>
                        </a:spcAft>
                        <a:tabLst>
                          <a:tab pos="180340" algn="l"/>
                          <a:tab pos="540385" algn="l"/>
                          <a:tab pos="457200" algn="l"/>
                        </a:tabLst>
                      </a:pPr>
                      <a:r>
                        <a:rPr lang="en-ZA" sz="2300" dirty="0">
                          <a:effectLst/>
                          <a:latin typeface="Arial" panose="020B0604020202020204" pitchFamily="34" charset="0"/>
                          <a:cs typeface="Arial" panose="020B0604020202020204" pitchFamily="34" charset="0"/>
                        </a:rPr>
                        <a:t>The Constitution of the Republic of South Africa, 1996</a:t>
                      </a:r>
                      <a:endParaRPr lang="en-ZA" sz="2300" dirty="0">
                        <a:effectLst/>
                        <a:latin typeface="Arial" panose="020B0604020202020204" pitchFamily="34" charset="0"/>
                        <a:ea typeface="Times New Roman" panose="02020603050405020304" pitchFamily="18" charset="0"/>
                        <a:cs typeface="Arial" panose="020B0604020202020204" pitchFamily="34" charset="0"/>
                      </a:endParaRPr>
                    </a:p>
                  </a:txBody>
                  <a:tcPr marL="44792" marR="44792" marT="0" marB="0"/>
                </a:tc>
                <a:tc>
                  <a:txBody>
                    <a:bodyPr/>
                    <a:lstStyle/>
                    <a:p>
                      <a:pPr marL="342900" lvl="0" indent="-342900" algn="just">
                        <a:lnSpc>
                          <a:spcPct val="100000"/>
                        </a:lnSpc>
                        <a:spcAft>
                          <a:spcPts val="0"/>
                        </a:spcAft>
                        <a:buFont typeface="+mj-lt"/>
                        <a:buAutoNum type="alphaLcParenBoth"/>
                        <a:tabLst>
                          <a:tab pos="180340" algn="l"/>
                          <a:tab pos="540385" algn="l"/>
                          <a:tab pos="457200" algn="l"/>
                        </a:tabLst>
                      </a:pPr>
                      <a:r>
                        <a:rPr lang="en-ZA" sz="2300">
                          <a:effectLst/>
                          <a:latin typeface="Arial" panose="020B0604020202020204" pitchFamily="34" charset="0"/>
                          <a:cs typeface="Arial" panose="020B0604020202020204" pitchFamily="34" charset="0"/>
                        </a:rPr>
                        <a:t>Chapter 2 – Bill of Rights</a:t>
                      </a:r>
                    </a:p>
                    <a:p>
                      <a:pPr marL="342900" lvl="0" indent="-342900" algn="just">
                        <a:lnSpc>
                          <a:spcPct val="100000"/>
                        </a:lnSpc>
                        <a:spcAft>
                          <a:spcPts val="0"/>
                        </a:spcAft>
                        <a:buFont typeface="+mj-lt"/>
                        <a:buAutoNum type="alphaLcParenBoth"/>
                        <a:tabLst>
                          <a:tab pos="180340" algn="l"/>
                          <a:tab pos="540385" algn="l"/>
                          <a:tab pos="457200" algn="l"/>
                        </a:tabLst>
                      </a:pPr>
                      <a:r>
                        <a:rPr lang="en-ZA" sz="2300">
                          <a:effectLst/>
                          <a:latin typeface="Arial" panose="020B0604020202020204" pitchFamily="34" charset="0"/>
                          <a:cs typeface="Arial" panose="020B0604020202020204" pitchFamily="34" charset="0"/>
                        </a:rPr>
                        <a:t>Chapter 3 – Co-operative Government</a:t>
                      </a:r>
                      <a:endParaRPr lang="en-ZA" sz="2300">
                        <a:effectLst/>
                        <a:latin typeface="Arial" panose="020B0604020202020204" pitchFamily="34" charset="0"/>
                        <a:ea typeface="Times New Roman" panose="02020603050405020304" pitchFamily="18" charset="0"/>
                        <a:cs typeface="Arial" panose="020B0604020202020204" pitchFamily="34" charset="0"/>
                      </a:endParaRPr>
                    </a:p>
                  </a:txBody>
                  <a:tcPr marL="44792" marR="44792" marT="0" marB="0"/>
                </a:tc>
                <a:extLst>
                  <a:ext uri="{0D108BD9-81ED-4DB2-BD59-A6C34878D82A}">
                    <a16:rowId xmlns:a16="http://schemas.microsoft.com/office/drawing/2014/main" val="10001"/>
                  </a:ext>
                </a:extLst>
              </a:tr>
              <a:tr h="431332">
                <a:tc>
                  <a:txBody>
                    <a:bodyPr/>
                    <a:lstStyle/>
                    <a:p>
                      <a:pPr algn="just">
                        <a:lnSpc>
                          <a:spcPct val="100000"/>
                        </a:lnSpc>
                        <a:spcAft>
                          <a:spcPts val="0"/>
                        </a:spcAft>
                        <a:tabLst>
                          <a:tab pos="180340" algn="l"/>
                          <a:tab pos="540385" algn="l"/>
                          <a:tab pos="457200" algn="l"/>
                        </a:tabLst>
                      </a:pPr>
                      <a:r>
                        <a:rPr lang="en-GB" sz="2300" dirty="0">
                          <a:effectLst/>
                          <a:latin typeface="Arial" panose="020B0604020202020204" pitchFamily="34" charset="0"/>
                          <a:cs typeface="Arial" panose="020B0604020202020204" pitchFamily="34" charset="0"/>
                        </a:rPr>
                        <a:t>Public Finance Management Act, 1999 (Act No. 1)</a:t>
                      </a:r>
                      <a:endParaRPr lang="en-ZA" sz="2300" dirty="0">
                        <a:effectLst/>
                        <a:latin typeface="Arial" panose="020B0604020202020204" pitchFamily="34" charset="0"/>
                        <a:ea typeface="Times New Roman" panose="02020603050405020304" pitchFamily="18" charset="0"/>
                        <a:cs typeface="Arial" panose="020B0604020202020204" pitchFamily="34" charset="0"/>
                      </a:endParaRPr>
                    </a:p>
                  </a:txBody>
                  <a:tcPr marL="44792" marR="44792" marT="0" marB="0"/>
                </a:tc>
                <a:tc>
                  <a:txBody>
                    <a:bodyPr/>
                    <a:lstStyle/>
                    <a:p>
                      <a:pPr algn="just">
                        <a:lnSpc>
                          <a:spcPct val="100000"/>
                        </a:lnSpc>
                        <a:spcAft>
                          <a:spcPts val="0"/>
                        </a:spcAft>
                        <a:tabLst>
                          <a:tab pos="180340" algn="l"/>
                          <a:tab pos="540385" algn="l"/>
                          <a:tab pos="457200" algn="l"/>
                        </a:tabLst>
                      </a:pPr>
                      <a:r>
                        <a:rPr lang="en-GB" sz="2300" u="sng" kern="1400" dirty="0">
                          <a:effectLst/>
                          <a:latin typeface="Arial" panose="020B0604020202020204" pitchFamily="34" charset="0"/>
                          <a:cs typeface="Arial" panose="020B0604020202020204" pitchFamily="34" charset="0"/>
                        </a:rPr>
                        <a:t>Section 45</a:t>
                      </a:r>
                      <a:r>
                        <a:rPr lang="en-GB" sz="2300" u="none" kern="1400" dirty="0">
                          <a:effectLst/>
                          <a:latin typeface="Arial" panose="020B0604020202020204" pitchFamily="34" charset="0"/>
                          <a:cs typeface="Arial" panose="020B0604020202020204" pitchFamily="34" charset="0"/>
                        </a:rPr>
                        <a:t>:</a:t>
                      </a:r>
                      <a:r>
                        <a:rPr lang="en-GB" sz="2300" u="none" kern="1400" baseline="0" dirty="0">
                          <a:effectLst/>
                          <a:latin typeface="Arial" panose="020B0604020202020204" pitchFamily="34" charset="0"/>
                          <a:cs typeface="Arial" panose="020B0604020202020204" pitchFamily="34" charset="0"/>
                        </a:rPr>
                        <a:t>  Responsibilities of other Officials</a:t>
                      </a:r>
                      <a:endParaRPr lang="en-ZA" sz="2300" dirty="0">
                        <a:effectLst/>
                        <a:latin typeface="Arial" panose="020B0604020202020204" pitchFamily="34" charset="0"/>
                        <a:ea typeface="Times New Roman" panose="02020603050405020304" pitchFamily="18" charset="0"/>
                        <a:cs typeface="Arial" panose="020B0604020202020204" pitchFamily="34" charset="0"/>
                      </a:endParaRPr>
                    </a:p>
                  </a:txBody>
                  <a:tcPr marL="44792" marR="44792" marT="0" marB="0"/>
                </a:tc>
                <a:extLst>
                  <a:ext uri="{0D108BD9-81ED-4DB2-BD59-A6C34878D82A}">
                    <a16:rowId xmlns:a16="http://schemas.microsoft.com/office/drawing/2014/main" val="10002"/>
                  </a:ext>
                </a:extLst>
              </a:tr>
              <a:tr h="3163447">
                <a:tc>
                  <a:txBody>
                    <a:bodyPr/>
                    <a:lstStyle/>
                    <a:p>
                      <a:pPr algn="just">
                        <a:lnSpc>
                          <a:spcPct val="100000"/>
                        </a:lnSpc>
                        <a:spcAft>
                          <a:spcPts val="0"/>
                        </a:spcAft>
                        <a:tabLst>
                          <a:tab pos="180340" algn="l"/>
                          <a:tab pos="540385" algn="l"/>
                          <a:tab pos="457200" algn="l"/>
                        </a:tabLst>
                      </a:pPr>
                      <a:r>
                        <a:rPr lang="en-GB" sz="2300" dirty="0">
                          <a:effectLst/>
                          <a:latin typeface="Arial" panose="020B0604020202020204" pitchFamily="34" charset="0"/>
                          <a:cs typeface="Arial" panose="020B0604020202020204" pitchFamily="34" charset="0"/>
                        </a:rPr>
                        <a:t>Defence Act, 42 of 2002</a:t>
                      </a:r>
                      <a:endParaRPr lang="en-ZA" sz="2300" dirty="0">
                        <a:effectLst/>
                        <a:latin typeface="Arial" panose="020B0604020202020204" pitchFamily="34" charset="0"/>
                        <a:ea typeface="Times New Roman" panose="02020603050405020304" pitchFamily="18" charset="0"/>
                        <a:cs typeface="Arial" panose="020B0604020202020204" pitchFamily="34" charset="0"/>
                      </a:endParaRPr>
                    </a:p>
                  </a:txBody>
                  <a:tcPr marL="44792" marR="44792" marT="0" marB="0"/>
                </a:tc>
                <a:tc>
                  <a:txBody>
                    <a:bodyPr/>
                    <a:lstStyle/>
                    <a:p>
                      <a:pPr marL="342900" lvl="0" indent="-342900">
                        <a:lnSpc>
                          <a:spcPct val="100000"/>
                        </a:lnSpc>
                        <a:spcAft>
                          <a:spcPts val="0"/>
                        </a:spcAft>
                        <a:buFont typeface="+mj-lt"/>
                        <a:buAutoNum type="alphaLcParenBoth"/>
                        <a:tabLst>
                          <a:tab pos="457200" algn="l"/>
                        </a:tabLst>
                      </a:pPr>
                      <a:r>
                        <a:rPr lang="en-GB" sz="2300" u="sng" kern="1400" dirty="0">
                          <a:effectLst/>
                          <a:latin typeface="Arial" panose="020B0604020202020204" pitchFamily="34" charset="0"/>
                          <a:cs typeface="Arial" panose="020B0604020202020204" pitchFamily="34" charset="0"/>
                        </a:rPr>
                        <a:t>Chapter 3</a:t>
                      </a:r>
                      <a:r>
                        <a:rPr lang="en-GB" sz="2300" kern="1400" dirty="0">
                          <a:effectLst/>
                          <a:latin typeface="Arial" panose="020B0604020202020204" pitchFamily="34" charset="0"/>
                          <a:cs typeface="Arial" panose="020B0604020202020204" pitchFamily="34" charset="0"/>
                        </a:rPr>
                        <a:t> – Employment and Use of Defence Force – Section 20 Powers and duties of members while being employed.</a:t>
                      </a:r>
                      <a:endParaRPr lang="en-ZA" sz="2300" dirty="0">
                        <a:effectLst/>
                        <a:latin typeface="Arial" panose="020B0604020202020204" pitchFamily="34" charset="0"/>
                        <a:cs typeface="Arial" panose="020B0604020202020204" pitchFamily="34" charset="0"/>
                      </a:endParaRPr>
                    </a:p>
                    <a:p>
                      <a:pPr marL="342900" lvl="0" indent="-342900">
                        <a:lnSpc>
                          <a:spcPct val="100000"/>
                        </a:lnSpc>
                        <a:spcAft>
                          <a:spcPts val="0"/>
                        </a:spcAft>
                        <a:buFont typeface="+mj-lt"/>
                        <a:buAutoNum type="alphaLcParenBoth"/>
                        <a:tabLst>
                          <a:tab pos="457200" algn="l"/>
                        </a:tabLst>
                      </a:pPr>
                      <a:r>
                        <a:rPr lang="en-GB" sz="2300" u="sng" kern="1400" dirty="0">
                          <a:effectLst/>
                          <a:latin typeface="Arial" panose="020B0604020202020204" pitchFamily="34" charset="0"/>
                          <a:cs typeface="Arial" panose="020B0604020202020204" pitchFamily="34" charset="0"/>
                        </a:rPr>
                        <a:t>Chapter 6</a:t>
                      </a:r>
                      <a:r>
                        <a:rPr lang="en-GB" sz="2300" kern="1400" dirty="0">
                          <a:effectLst/>
                          <a:latin typeface="Arial" panose="020B0604020202020204" pitchFamily="34" charset="0"/>
                          <a:cs typeface="Arial" panose="020B0604020202020204" pitchFamily="34" charset="0"/>
                        </a:rPr>
                        <a:t> - </a:t>
                      </a:r>
                      <a:r>
                        <a:rPr lang="en-ZA" sz="2300" dirty="0">
                          <a:effectLst/>
                          <a:latin typeface="Arial" panose="020B0604020202020204" pitchFamily="34" charset="0"/>
                          <a:cs typeface="Arial" panose="020B0604020202020204" pitchFamily="34" charset="0"/>
                        </a:rPr>
                        <a:t>Defence Intelligence  - Section 37 Determination of security classification of members and employees, Section 38 Discharge of members or employees not issued with security clearances and Section 39 Notification of security clearance or refusal thereof </a:t>
                      </a:r>
                    </a:p>
                    <a:p>
                      <a:pPr marL="342900" lvl="0" indent="-342900">
                        <a:lnSpc>
                          <a:spcPct val="100000"/>
                        </a:lnSpc>
                        <a:spcAft>
                          <a:spcPts val="0"/>
                        </a:spcAft>
                        <a:buFont typeface="+mj-lt"/>
                        <a:buAutoNum type="alphaLcParenBoth"/>
                        <a:tabLst>
                          <a:tab pos="457200" algn="l"/>
                        </a:tabLst>
                      </a:pPr>
                      <a:r>
                        <a:rPr lang="en-GB" sz="2300" u="sng" kern="1400" dirty="0">
                          <a:effectLst/>
                          <a:latin typeface="Arial" panose="020B0604020202020204" pitchFamily="34" charset="0"/>
                          <a:cs typeface="Arial" panose="020B0604020202020204" pitchFamily="34" charset="0"/>
                        </a:rPr>
                        <a:t>Chapter 8</a:t>
                      </a:r>
                      <a:r>
                        <a:rPr lang="en-GB" sz="2300" kern="1400" dirty="0">
                          <a:effectLst/>
                          <a:latin typeface="Arial" panose="020B0604020202020204" pitchFamily="34" charset="0"/>
                          <a:cs typeface="Arial" panose="020B0604020202020204" pitchFamily="34" charset="0"/>
                        </a:rPr>
                        <a:t> - </a:t>
                      </a:r>
                      <a:r>
                        <a:rPr lang="en-ZA" sz="2300" dirty="0">
                          <a:effectLst/>
                          <a:latin typeface="Arial" panose="020B0604020202020204" pitchFamily="34" charset="0"/>
                          <a:cs typeface="Arial" panose="020B0604020202020204" pitchFamily="34" charset="0"/>
                        </a:rPr>
                        <a:t>Limitations on Rights of Members of Defence Force – Section 49 Application  and Section 50 Limitations of rights</a:t>
                      </a:r>
                    </a:p>
                    <a:p>
                      <a:pPr marL="342900" lvl="0" indent="-342900">
                        <a:lnSpc>
                          <a:spcPct val="100000"/>
                        </a:lnSpc>
                        <a:spcAft>
                          <a:spcPts val="0"/>
                        </a:spcAft>
                        <a:buFont typeface="+mj-lt"/>
                        <a:buAutoNum type="alphaLcParenBoth"/>
                        <a:tabLst>
                          <a:tab pos="457200" algn="l"/>
                        </a:tabLst>
                      </a:pPr>
                      <a:r>
                        <a:rPr lang="en-GB" sz="2300" u="sng" kern="1400" dirty="0">
                          <a:effectLst/>
                          <a:latin typeface="Arial" panose="020B0604020202020204" pitchFamily="34" charset="0"/>
                          <a:cs typeface="Arial" panose="020B0604020202020204" pitchFamily="34" charset="0"/>
                        </a:rPr>
                        <a:t>Chapter 9</a:t>
                      </a:r>
                      <a:r>
                        <a:rPr lang="en-GB" sz="2300" kern="1400" dirty="0">
                          <a:effectLst/>
                          <a:latin typeface="Arial" panose="020B0604020202020204" pitchFamily="34" charset="0"/>
                          <a:cs typeface="Arial" panose="020B0604020202020204" pitchFamily="34" charset="0"/>
                        </a:rPr>
                        <a:t> - </a:t>
                      </a:r>
                      <a:r>
                        <a:rPr lang="en-ZA" sz="2300" dirty="0">
                          <a:effectLst/>
                          <a:latin typeface="Arial" panose="020B0604020202020204" pitchFamily="34" charset="0"/>
                          <a:cs typeface="Arial" panose="020B0604020202020204" pitchFamily="34" charset="0"/>
                        </a:rPr>
                        <a:t>Employment in Defence Force – Section 51 Application, Section 52 Regular Force, Section 53 Reserve Force, Section 54 Commissioned officers in Defence Force, Section 55 Pay, salaries and entitlements, Section 56 Protection of members on active service, Section 57 Compensation in case of injury or disability, Section 58 Obligation to service in time of war, state of national defence or state of emergency, Section 59 Termination of service of members of Regular Force, Section 60 Legal representation for members, Section 61 Procedures for redress of grievances and Section 62 Religious observances in Defence Force</a:t>
                      </a:r>
                    </a:p>
                    <a:p>
                      <a:pPr marL="342900" lvl="0" indent="-342900" algn="l">
                        <a:lnSpc>
                          <a:spcPct val="100000"/>
                        </a:lnSpc>
                        <a:spcAft>
                          <a:spcPts val="0"/>
                        </a:spcAft>
                        <a:buFont typeface="+mj-lt"/>
                        <a:buAutoNum type="alphaLcParenBoth"/>
                        <a:tabLst>
                          <a:tab pos="457200" algn="l"/>
                        </a:tabLst>
                      </a:pPr>
                      <a:r>
                        <a:rPr lang="en-GB" sz="2300" u="sng" kern="1400" dirty="0">
                          <a:effectLst/>
                          <a:latin typeface="Arial" panose="020B0604020202020204" pitchFamily="34" charset="0"/>
                          <a:cs typeface="Arial" panose="020B0604020202020204" pitchFamily="34" charset="0"/>
                        </a:rPr>
                        <a:t>Chapter 10</a:t>
                      </a:r>
                      <a:r>
                        <a:rPr lang="en-GB" sz="2300" kern="1400" dirty="0">
                          <a:effectLst/>
                          <a:latin typeface="Arial" panose="020B0604020202020204" pitchFamily="34" charset="0"/>
                          <a:cs typeface="Arial" panose="020B0604020202020204" pitchFamily="34" charset="0"/>
                        </a:rPr>
                        <a:t> – </a:t>
                      </a:r>
                      <a:r>
                        <a:rPr lang="en-ZA" sz="2300" dirty="0">
                          <a:effectLst/>
                          <a:latin typeface="Arial" panose="020B0604020202020204" pitchFamily="34" charset="0"/>
                          <a:cs typeface="Arial" panose="020B0604020202020204" pitchFamily="34" charset="0"/>
                        </a:rPr>
                        <a:t>Training – Section 63 Defence training institutions, Section 64 Discipline and Section 65 Designation of areas for training</a:t>
                      </a:r>
                    </a:p>
                    <a:p>
                      <a:pPr marL="342900" lvl="0" indent="-342900" algn="l">
                        <a:lnSpc>
                          <a:spcPct val="100000"/>
                        </a:lnSpc>
                        <a:spcAft>
                          <a:spcPts val="0"/>
                        </a:spcAft>
                        <a:buFont typeface="+mj-lt"/>
                        <a:buAutoNum type="alphaLcParenBoth"/>
                        <a:tabLst>
                          <a:tab pos="457200" algn="l"/>
                        </a:tabLst>
                      </a:pPr>
                      <a:r>
                        <a:rPr lang="en-GB" sz="2300" u="sng" kern="1400" dirty="0">
                          <a:effectLst/>
                          <a:latin typeface="Arial" panose="020B0604020202020204" pitchFamily="34" charset="0"/>
                          <a:cs typeface="Arial" panose="020B0604020202020204" pitchFamily="34" charset="0"/>
                        </a:rPr>
                        <a:t>Chapter 13</a:t>
                      </a:r>
                      <a:r>
                        <a:rPr lang="en-GB" sz="2300" kern="1400" dirty="0">
                          <a:effectLst/>
                          <a:latin typeface="Arial" panose="020B0604020202020204" pitchFamily="34" charset="0"/>
                          <a:cs typeface="Arial" panose="020B0604020202020204" pitchFamily="34" charset="0"/>
                        </a:rPr>
                        <a:t> - </a:t>
                      </a:r>
                      <a:r>
                        <a:rPr lang="en-ZA" sz="2300" dirty="0">
                          <a:effectLst/>
                          <a:latin typeface="Arial" panose="020B0604020202020204" pitchFamily="34" charset="0"/>
                          <a:cs typeface="Arial" panose="020B0604020202020204" pitchFamily="34" charset="0"/>
                        </a:rPr>
                        <a:t>General Administration and Support – Section 82 Regulations, Section 84 Exemptions applicable to Defence Force, Section and 86 Right of recourse in respect of expenditure for injuries of members. </a:t>
                      </a:r>
                    </a:p>
                    <a:p>
                      <a:pPr marL="342900" lvl="0" indent="-342900" algn="l">
                        <a:lnSpc>
                          <a:spcPct val="100000"/>
                        </a:lnSpc>
                        <a:spcAft>
                          <a:spcPts val="0"/>
                        </a:spcAft>
                        <a:buFont typeface="+mj-lt"/>
                        <a:buAutoNum type="alphaLcParenBoth"/>
                        <a:tabLst>
                          <a:tab pos="457200" algn="l"/>
                        </a:tabLst>
                      </a:pPr>
                      <a:r>
                        <a:rPr lang="en-GB" sz="2300" u="sng" kern="1400" dirty="0">
                          <a:effectLst/>
                          <a:latin typeface="Arial" panose="020B0604020202020204" pitchFamily="34" charset="0"/>
                          <a:cs typeface="Arial" panose="020B0604020202020204" pitchFamily="34" charset="0"/>
                        </a:rPr>
                        <a:t>Chapter 16</a:t>
                      </a:r>
                      <a:r>
                        <a:rPr lang="en-GB" sz="2300" kern="1400" dirty="0">
                          <a:effectLst/>
                          <a:latin typeface="Arial" panose="020B0604020202020204" pitchFamily="34" charset="0"/>
                          <a:cs typeface="Arial" panose="020B0604020202020204" pitchFamily="34" charset="0"/>
                        </a:rPr>
                        <a:t> - </a:t>
                      </a:r>
                      <a:r>
                        <a:rPr lang="en-ZA" sz="2300" dirty="0">
                          <a:effectLst/>
                          <a:latin typeface="Arial" panose="020B0604020202020204" pitchFamily="34" charset="0"/>
                          <a:cs typeface="Arial" panose="020B0604020202020204" pitchFamily="34" charset="0"/>
                        </a:rPr>
                        <a:t>Boards of Inquiry – Section 101 Convening boards of inquiry, Section 102 Attendance of persons at board of inquiry, and witnesses and Section 103 Board of inquiry in relation to absence without leave</a:t>
                      </a:r>
                    </a:p>
                    <a:p>
                      <a:pPr marL="342900" lvl="0" indent="-342900" algn="l">
                        <a:lnSpc>
                          <a:spcPct val="100000"/>
                        </a:lnSpc>
                        <a:spcAft>
                          <a:spcPts val="0"/>
                        </a:spcAft>
                        <a:buFont typeface="+mj-lt"/>
                        <a:buAutoNum type="alphaLcParenBoth"/>
                        <a:tabLst>
                          <a:tab pos="457200" algn="l"/>
                        </a:tabLst>
                      </a:pPr>
                      <a:r>
                        <a:rPr lang="en-GB" sz="2300" u="sng" kern="1400" dirty="0">
                          <a:effectLst/>
                          <a:latin typeface="Arial" panose="020B0604020202020204" pitchFamily="34" charset="0"/>
                          <a:cs typeface="Arial" panose="020B0604020202020204" pitchFamily="34" charset="0"/>
                        </a:rPr>
                        <a:t>Chapter 17</a:t>
                      </a:r>
                      <a:r>
                        <a:rPr lang="en-GB" sz="2300" kern="1400" dirty="0">
                          <a:effectLst/>
                          <a:latin typeface="Arial" panose="020B0604020202020204" pitchFamily="34" charset="0"/>
                          <a:cs typeface="Arial" panose="020B0604020202020204" pitchFamily="34" charset="0"/>
                        </a:rPr>
                        <a:t> - </a:t>
                      </a:r>
                      <a:r>
                        <a:rPr lang="en-ZA" sz="2300" dirty="0">
                          <a:effectLst/>
                          <a:latin typeface="Arial" panose="020B0604020202020204" pitchFamily="34" charset="0"/>
                          <a:cs typeface="Arial" panose="020B0604020202020204" pitchFamily="34" charset="0"/>
                        </a:rPr>
                        <a:t>Offences and Penalties – Section 104 Offences and penalties and Section 105 Offensive behaviour</a:t>
                      </a:r>
                    </a:p>
                  </a:txBody>
                  <a:tcPr marL="44792" marR="44792" marT="0" marB="0"/>
                </a:tc>
                <a:extLst>
                  <a:ext uri="{0D108BD9-81ED-4DB2-BD59-A6C34878D82A}">
                    <a16:rowId xmlns:a16="http://schemas.microsoft.com/office/drawing/2014/main" val="10003"/>
                  </a:ext>
                </a:extLst>
              </a:tr>
            </a:tbl>
          </a:graphicData>
        </a:graphic>
      </p:graphicFrame>
      <p:sp>
        <p:nvSpPr>
          <p:cNvPr id="9" name="Title 1"/>
          <p:cNvSpPr txBox="1">
            <a:spLocks/>
          </p:cNvSpPr>
          <p:nvPr/>
        </p:nvSpPr>
        <p:spPr>
          <a:xfrm>
            <a:off x="4171516" y="32476"/>
            <a:ext cx="20199784" cy="1523206"/>
          </a:xfrm>
          <a:prstGeom prst="rect">
            <a:avLst/>
          </a:prstGeom>
        </p:spPr>
        <p:txBody>
          <a:bodyPr anchor="ctr">
            <a:noAutofit/>
          </a:bodyPr>
          <a:lstStyle>
            <a:lvl1pPr algn="l" defTabSz="1827886" rtl="0" eaLnBrk="1" latinLnBrk="0" hangingPunct="1">
              <a:lnSpc>
                <a:spcPct val="80000"/>
              </a:lnSpc>
              <a:spcBef>
                <a:spcPct val="0"/>
              </a:spcBef>
              <a:buNone/>
              <a:defRPr sz="9995" kern="1200" cap="all" spc="200" baseline="0">
                <a:solidFill>
                  <a:schemeClr val="tx1">
                    <a:lumMod val="95000"/>
                    <a:lumOff val="5000"/>
                  </a:schemeClr>
                </a:solidFill>
                <a:latin typeface="+mj-lt"/>
                <a:ea typeface="+mj-ea"/>
                <a:cs typeface="+mj-cs"/>
              </a:defRPr>
            </a:lvl1pPr>
          </a:lstStyle>
          <a:p>
            <a:pPr algn="ctr">
              <a:lnSpc>
                <a:spcPct val="120000"/>
              </a:lnSpc>
            </a:pPr>
            <a:r>
              <a:rPr lang="en-ZA" sz="4800" b="1" dirty="0">
                <a:solidFill>
                  <a:schemeClr val="tx1"/>
                </a:solidFill>
                <a:latin typeface="Arial" panose="020B0604020202020204" pitchFamily="34" charset="0"/>
                <a:cs typeface="Arial" panose="020B0604020202020204" pitchFamily="34" charset="0"/>
              </a:rPr>
              <a:t>OFFICE OF THE MILITARY OMBUD REGULATORY MANDATE</a:t>
            </a:r>
          </a:p>
        </p:txBody>
      </p:sp>
      <p:sp>
        <p:nvSpPr>
          <p:cNvPr id="5" name="Slide Number Placeholder 4">
            <a:extLst>
              <a:ext uri="{FF2B5EF4-FFF2-40B4-BE49-F238E27FC236}">
                <a16:creationId xmlns:a16="http://schemas.microsoft.com/office/drawing/2014/main" id="{72DB50FB-E623-B560-0BBD-80846D7648F6}"/>
              </a:ext>
            </a:extLst>
          </p:cNvPr>
          <p:cNvSpPr>
            <a:spLocks noGrp="1"/>
          </p:cNvSpPr>
          <p:nvPr>
            <p:ph type="sldNum" sz="quarter" idx="4294967295"/>
          </p:nvPr>
        </p:nvSpPr>
        <p:spPr>
          <a:xfrm>
            <a:off x="0" y="13205637"/>
            <a:ext cx="4338084" cy="491649"/>
          </a:xfrm>
          <a:prstGeom prst="rect">
            <a:avLst/>
          </a:prstGeom>
        </p:spPr>
        <p:txBody>
          <a:bodyPr/>
          <a:lstStyle/>
          <a:p>
            <a:pPr algn="ctr"/>
            <a:fld id="{86CB4B4D-7CA3-9044-876B-883B54F8677D}" type="slidenum">
              <a:rPr lang="en-ZA" smtClean="0">
                <a:solidFill>
                  <a:schemeClr val="bg1"/>
                </a:solidFill>
              </a:rPr>
              <a:pPr algn="ctr"/>
              <a:t>7</a:t>
            </a:fld>
            <a:endParaRPr lang="en-ZA" dirty="0">
              <a:solidFill>
                <a:schemeClr val="bg1"/>
              </a:solidFill>
            </a:endParaRPr>
          </a:p>
        </p:txBody>
      </p:sp>
    </p:spTree>
    <p:extLst>
      <p:ext uri="{BB962C8B-B14F-4D97-AF65-F5344CB8AC3E}">
        <p14:creationId xmlns:p14="http://schemas.microsoft.com/office/powerpoint/2010/main" val="3599005195"/>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3796"/>
            <a:ext cx="4143375" cy="13716000"/>
          </a:xfrm>
          <a:prstGeom prst="rect">
            <a:avLst/>
          </a:prstGeom>
          <a:solidFill>
            <a:srgbClr val="0D7E40"/>
          </a:solidFill>
          <a:ln>
            <a:solidFill>
              <a:srgbClr val="0D7E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1" name="Content Placeholder 2"/>
          <p:cNvSpPr txBox="1">
            <a:spLocks/>
          </p:cNvSpPr>
          <p:nvPr/>
        </p:nvSpPr>
        <p:spPr>
          <a:xfrm>
            <a:off x="4542504" y="1706990"/>
            <a:ext cx="18746122" cy="11293944"/>
          </a:xfrm>
          <a:prstGeom prst="rect">
            <a:avLst/>
          </a:prstGeom>
          <a:noFill/>
          <a:ln w="15875" cap="flat" cmpd="sng" algn="ctr">
            <a:noFill/>
            <a:prstDash val="solid"/>
          </a:ln>
        </p:spPr>
        <p:style>
          <a:lnRef idx="2">
            <a:schemeClr val="dk1"/>
          </a:lnRef>
          <a:fillRef idx="1">
            <a:schemeClr val="lt1"/>
          </a:fillRef>
          <a:effectRef idx="0">
            <a:schemeClr val="dk1"/>
          </a:effectRef>
          <a:fontRef idx="minor">
            <a:schemeClr val="dk1"/>
          </a:fontRef>
        </p:style>
        <p:txBody>
          <a:bodyPr>
            <a:noAutofit/>
          </a:bodyPr>
          <a:lstStyle>
            <a:lvl1pPr marL="182789" indent="-182789" algn="l" defTabSz="1827886" rtl="0" eaLnBrk="1" latinLnBrk="0" hangingPunct="1">
              <a:lnSpc>
                <a:spcPct val="90000"/>
              </a:lnSpc>
              <a:spcBef>
                <a:spcPts val="2399"/>
              </a:spcBef>
              <a:spcAft>
                <a:spcPts val="400"/>
              </a:spcAft>
              <a:buClr>
                <a:schemeClr val="accent1"/>
              </a:buClr>
              <a:buSzPct val="100000"/>
              <a:buFont typeface="Tw Cen MT" panose="020B0602020104020603" pitchFamily="34" charset="0"/>
              <a:buChar char=" "/>
              <a:defRPr sz="4398" kern="1200">
                <a:solidFill>
                  <a:schemeClr val="dk1"/>
                </a:solidFill>
                <a:latin typeface="+mn-lt"/>
                <a:ea typeface="+mn-ea"/>
                <a:cs typeface="+mn-cs"/>
              </a:defRPr>
            </a:lvl1pPr>
            <a:lvl2pPr marL="530087" indent="-274183" algn="l" defTabSz="1827886" rtl="0" eaLnBrk="1" latinLnBrk="0" hangingPunct="1">
              <a:lnSpc>
                <a:spcPct val="90000"/>
              </a:lnSpc>
              <a:spcBef>
                <a:spcPts val="400"/>
              </a:spcBef>
              <a:spcAft>
                <a:spcPts val="800"/>
              </a:spcAft>
              <a:buClr>
                <a:schemeClr val="accent1"/>
              </a:buClr>
              <a:buFont typeface="Wingdings 3" pitchFamily="18" charset="2"/>
              <a:buChar char=""/>
              <a:defRPr sz="3598" kern="1200">
                <a:solidFill>
                  <a:schemeClr val="dk1"/>
                </a:solidFill>
                <a:latin typeface="+mn-lt"/>
                <a:ea typeface="+mn-ea"/>
                <a:cs typeface="+mn-cs"/>
              </a:defRPr>
            </a:lvl2pPr>
            <a:lvl3pPr marL="895664"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3pPr>
            <a:lvl4pPr marL="1188126"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4pPr>
            <a:lvl5pPr marL="1553703"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5pPr>
            <a:lvl6pPr marL="1827886"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6pPr>
            <a:lvl7pPr marL="2120347"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7pPr>
            <a:lvl8pPr marL="2431088"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8pPr>
            <a:lvl9pPr marL="2723550"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9pPr>
          </a:lstStyle>
          <a:p>
            <a:pPr marL="0" indent="0" algn="just">
              <a:lnSpc>
                <a:spcPct val="100000"/>
              </a:lnSpc>
              <a:buClrTx/>
              <a:buFont typeface="Tw Cen MT" panose="020B0602020104020603" pitchFamily="34" charset="0"/>
              <a:buNone/>
            </a:pPr>
            <a:r>
              <a:rPr lang="en-ZA" sz="2800" b="1" u="sng" dirty="0">
                <a:solidFill>
                  <a:schemeClr val="tx1"/>
                </a:solidFill>
                <a:latin typeface="Arial" panose="020B0604020202020204" pitchFamily="34" charset="0"/>
                <a:cs typeface="Arial" panose="020B0604020202020204" pitchFamily="34" charset="0"/>
              </a:rPr>
              <a:t>Regulatory Mandate</a:t>
            </a:r>
            <a:r>
              <a:rPr lang="en-ZA" sz="2800" dirty="0">
                <a:solidFill>
                  <a:schemeClr val="tx1"/>
                </a:solidFill>
                <a:latin typeface="Arial" panose="020B0604020202020204" pitchFamily="34" charset="0"/>
                <a:cs typeface="Arial" panose="020B0604020202020204" pitchFamily="34" charset="0"/>
              </a:rPr>
              <a:t>.  </a:t>
            </a:r>
          </a:p>
        </p:txBody>
      </p:sp>
      <p:grpSp>
        <p:nvGrpSpPr>
          <p:cNvPr id="15" name="Group 14"/>
          <p:cNvGrpSpPr/>
          <p:nvPr/>
        </p:nvGrpSpPr>
        <p:grpSpPr>
          <a:xfrm>
            <a:off x="28141" y="269843"/>
            <a:ext cx="4115234" cy="5191435"/>
            <a:chOff x="28141" y="859778"/>
            <a:chExt cx="4115234" cy="5191435"/>
          </a:xfrm>
        </p:grpSpPr>
        <p:pic>
          <p:nvPicPr>
            <p:cNvPr id="16" name="image5.png"/>
            <p:cNvPicPr/>
            <p:nvPr/>
          </p:nvPicPr>
          <p:blipFill>
            <a:blip r:embed="rId2"/>
            <a:stretch>
              <a:fillRect/>
            </a:stretch>
          </p:blipFill>
          <p:spPr>
            <a:xfrm>
              <a:off x="28141" y="859778"/>
              <a:ext cx="4115234" cy="3880663"/>
            </a:xfrm>
            <a:prstGeom prst="rect">
              <a:avLst/>
            </a:prstGeom>
            <a:ln w="12700">
              <a:miter lim="400000"/>
            </a:ln>
          </p:spPr>
        </p:pic>
        <p:sp>
          <p:nvSpPr>
            <p:cNvPr id="17" name="Shape 294"/>
            <p:cNvSpPr/>
            <p:nvPr/>
          </p:nvSpPr>
          <p:spPr>
            <a:xfrm>
              <a:off x="28141" y="4804722"/>
              <a:ext cx="4115234" cy="1246491"/>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spAutoFit/>
            </a:bodyPr>
            <a:lstStyle>
              <a:lvl1pPr defTabSz="1632753">
                <a:defRPr sz="3500" cap="all">
                  <a:solidFill>
                    <a:srgbClr val="FFDE17"/>
                  </a:solidFill>
                  <a:latin typeface="Impact"/>
                  <a:ea typeface="Impact"/>
                  <a:cs typeface="Impact"/>
                  <a:sym typeface="Impact"/>
                </a:defRPr>
              </a:lvl1pPr>
            </a:lstStyle>
            <a:p>
              <a:pPr lvl="0" algn="ctr">
                <a:defRPr sz="1800" cap="none">
                  <a:solidFill>
                    <a:srgbClr val="000000"/>
                  </a:solidFill>
                </a:defRPr>
              </a:pPr>
              <a:r>
                <a:rPr sz="2500" cap="all" dirty="0">
                  <a:solidFill>
                    <a:srgbClr val="FFDE17"/>
                  </a:solidFill>
                  <a:latin typeface="Arial Black" panose="020B0A04020102020204" pitchFamily="34" charset="0"/>
                </a:rPr>
                <a:t>Independent </a:t>
              </a:r>
              <a:endParaRPr lang="en-ZA" sz="2500" cap="all" dirty="0">
                <a:solidFill>
                  <a:srgbClr val="FFDE17"/>
                </a:solidFill>
                <a:latin typeface="Arial Black" panose="020B0A04020102020204" pitchFamily="34" charset="0"/>
              </a:endParaRPr>
            </a:p>
            <a:p>
              <a:pPr lvl="0" algn="ctr">
                <a:defRPr sz="1800" cap="none">
                  <a:solidFill>
                    <a:srgbClr val="000000"/>
                  </a:solidFill>
                </a:defRPr>
              </a:pPr>
              <a:r>
                <a:rPr lang="en-ZA" sz="2500" cap="all" dirty="0">
                  <a:solidFill>
                    <a:srgbClr val="FFDE17"/>
                  </a:solidFill>
                  <a:latin typeface="Arial Black" panose="020B0A04020102020204" pitchFamily="34" charset="0"/>
                </a:rPr>
                <a:t>&amp;</a:t>
              </a:r>
            </a:p>
            <a:p>
              <a:pPr lvl="0" algn="ctr">
                <a:defRPr sz="1800" cap="none">
                  <a:solidFill>
                    <a:srgbClr val="000000"/>
                  </a:solidFill>
                </a:defRPr>
              </a:pPr>
              <a:r>
                <a:rPr sz="2500" cap="all" dirty="0">
                  <a:solidFill>
                    <a:srgbClr val="FFDE17"/>
                  </a:solidFill>
                  <a:latin typeface="Arial Black" panose="020B0A04020102020204" pitchFamily="34" charset="0"/>
                </a:rPr>
                <a:t>Impartial</a:t>
              </a:r>
            </a:p>
          </p:txBody>
        </p:sp>
      </p:grpSp>
      <p:graphicFrame>
        <p:nvGraphicFramePr>
          <p:cNvPr id="3" name="Table 2"/>
          <p:cNvGraphicFramePr>
            <a:graphicFrameLocks noGrp="1"/>
          </p:cNvGraphicFramePr>
          <p:nvPr>
            <p:extLst>
              <p:ext uri="{D42A27DB-BD31-4B8C-83A1-F6EECF244321}">
                <p14:modId xmlns:p14="http://schemas.microsoft.com/office/powerpoint/2010/main" val="2160987702"/>
              </p:ext>
            </p:extLst>
          </p:nvPr>
        </p:nvGraphicFramePr>
        <p:xfrm>
          <a:off x="4717734" y="2295899"/>
          <a:ext cx="18570892" cy="11216640"/>
        </p:xfrm>
        <a:graphic>
          <a:graphicData uri="http://schemas.openxmlformats.org/drawingml/2006/table">
            <a:tbl>
              <a:tblPr firstRow="1" firstCol="1" lastRow="1" lastCol="1" bandRow="1" bandCol="1">
                <a:tableStyleId>{5940675A-B579-460E-94D1-54222C63F5DA}</a:tableStyleId>
              </a:tblPr>
              <a:tblGrid>
                <a:gridCol w="4471260">
                  <a:extLst>
                    <a:ext uri="{9D8B030D-6E8A-4147-A177-3AD203B41FA5}">
                      <a16:colId xmlns:a16="http://schemas.microsoft.com/office/drawing/2014/main" val="20000"/>
                    </a:ext>
                  </a:extLst>
                </a:gridCol>
                <a:gridCol w="14099632">
                  <a:extLst>
                    <a:ext uri="{9D8B030D-6E8A-4147-A177-3AD203B41FA5}">
                      <a16:colId xmlns:a16="http://schemas.microsoft.com/office/drawing/2014/main" val="20001"/>
                    </a:ext>
                  </a:extLst>
                </a:gridCol>
              </a:tblGrid>
              <a:tr h="234329">
                <a:tc>
                  <a:txBody>
                    <a:bodyPr/>
                    <a:lstStyle/>
                    <a:p>
                      <a:pPr algn="ctr">
                        <a:lnSpc>
                          <a:spcPct val="100000"/>
                        </a:lnSpc>
                        <a:spcAft>
                          <a:spcPts val="0"/>
                        </a:spcAft>
                        <a:tabLst>
                          <a:tab pos="180340" algn="l"/>
                          <a:tab pos="540385" algn="l"/>
                          <a:tab pos="457200" algn="l"/>
                        </a:tabLst>
                      </a:pPr>
                      <a:r>
                        <a:rPr lang="en-ZA" sz="2300" b="1" dirty="0">
                          <a:effectLst/>
                          <a:latin typeface="Arial" panose="020B0604020202020204" pitchFamily="34" charset="0"/>
                          <a:cs typeface="Arial" panose="020B0604020202020204" pitchFamily="34" charset="0"/>
                        </a:rPr>
                        <a:t>Legislation/Other Mandate Description</a:t>
                      </a:r>
                      <a:endParaRPr lang="en-ZA" sz="2300" b="1" dirty="0">
                        <a:effectLst/>
                        <a:latin typeface="Arial" panose="020B0604020202020204" pitchFamily="34" charset="0"/>
                        <a:ea typeface="Times New Roman" panose="02020603050405020304" pitchFamily="18" charset="0"/>
                        <a:cs typeface="Arial" panose="020B0604020202020204" pitchFamily="34" charset="0"/>
                      </a:endParaRPr>
                    </a:p>
                  </a:txBody>
                  <a:tcPr marL="44792" marR="44792" marT="0" marB="0" anchor="ctr">
                    <a:solidFill>
                      <a:schemeClr val="accent1">
                        <a:lumMod val="20000"/>
                        <a:lumOff val="80000"/>
                      </a:schemeClr>
                    </a:solidFill>
                  </a:tcPr>
                </a:tc>
                <a:tc>
                  <a:txBody>
                    <a:bodyPr/>
                    <a:lstStyle/>
                    <a:p>
                      <a:pPr algn="ctr">
                        <a:lnSpc>
                          <a:spcPct val="100000"/>
                        </a:lnSpc>
                        <a:spcAft>
                          <a:spcPts val="0"/>
                        </a:spcAft>
                        <a:tabLst>
                          <a:tab pos="180340" algn="l"/>
                          <a:tab pos="540385" algn="l"/>
                          <a:tab pos="457200" algn="l"/>
                        </a:tabLst>
                      </a:pPr>
                      <a:r>
                        <a:rPr lang="en-ZA" sz="2300" b="1" dirty="0">
                          <a:effectLst/>
                          <a:latin typeface="Arial" panose="020B0604020202020204" pitchFamily="34" charset="0"/>
                          <a:cs typeface="Arial" panose="020B0604020202020204" pitchFamily="34" charset="0"/>
                        </a:rPr>
                        <a:t>Key Responsibilities Imposed by Legislative Mandate</a:t>
                      </a:r>
                      <a:endParaRPr lang="en-ZA" sz="2300" b="1" dirty="0">
                        <a:effectLst/>
                        <a:latin typeface="Arial" panose="020B0604020202020204" pitchFamily="34" charset="0"/>
                        <a:ea typeface="Times New Roman" panose="02020603050405020304" pitchFamily="18" charset="0"/>
                        <a:cs typeface="Arial" panose="020B0604020202020204" pitchFamily="34" charset="0"/>
                      </a:endParaRPr>
                    </a:p>
                  </a:txBody>
                  <a:tcPr marL="44792" marR="44792" marT="0" marB="0" anchor="ctr">
                    <a:solidFill>
                      <a:schemeClr val="accent1">
                        <a:lumMod val="20000"/>
                        <a:lumOff val="80000"/>
                      </a:schemeClr>
                    </a:solidFill>
                  </a:tcPr>
                </a:tc>
                <a:extLst>
                  <a:ext uri="{0D108BD9-81ED-4DB2-BD59-A6C34878D82A}">
                    <a16:rowId xmlns:a16="http://schemas.microsoft.com/office/drawing/2014/main" val="10000"/>
                  </a:ext>
                </a:extLst>
              </a:tr>
              <a:tr h="1991800">
                <a:tc>
                  <a:txBody>
                    <a:bodyPr/>
                    <a:lstStyle/>
                    <a:p>
                      <a:pPr algn="l">
                        <a:lnSpc>
                          <a:spcPct val="100000"/>
                        </a:lnSpc>
                        <a:spcAft>
                          <a:spcPts val="0"/>
                        </a:spcAft>
                        <a:tabLst>
                          <a:tab pos="180340" algn="l"/>
                          <a:tab pos="540385" algn="l"/>
                          <a:tab pos="457200" algn="l"/>
                        </a:tabLst>
                      </a:pPr>
                      <a:r>
                        <a:rPr lang="en-GB" sz="2300" dirty="0">
                          <a:effectLst/>
                          <a:latin typeface="Arial" panose="020B0604020202020204" pitchFamily="34" charset="0"/>
                          <a:cs typeface="Arial" panose="020B0604020202020204" pitchFamily="34" charset="0"/>
                        </a:rPr>
                        <a:t>Labour Relations Act 66 of 1995</a:t>
                      </a:r>
                      <a:endParaRPr lang="en-ZA" sz="2300" dirty="0">
                        <a:effectLst/>
                        <a:latin typeface="Arial" panose="020B0604020202020204" pitchFamily="34" charset="0"/>
                        <a:ea typeface="Times New Roman" panose="02020603050405020304" pitchFamily="18" charset="0"/>
                        <a:cs typeface="Arial" panose="020B0604020202020204" pitchFamily="34" charset="0"/>
                      </a:endParaRPr>
                    </a:p>
                  </a:txBody>
                  <a:tcPr marL="44792" marR="44792" marT="0" marB="0"/>
                </a:tc>
                <a:tc>
                  <a:txBody>
                    <a:bodyPr/>
                    <a:lstStyle/>
                    <a:p>
                      <a:pPr>
                        <a:lnSpc>
                          <a:spcPct val="100000"/>
                        </a:lnSpc>
                        <a:spcAft>
                          <a:spcPts val="0"/>
                        </a:spcAft>
                        <a:tabLst>
                          <a:tab pos="457200" algn="l"/>
                        </a:tabLst>
                      </a:pPr>
                      <a:r>
                        <a:rPr lang="en-GB" sz="2300" dirty="0">
                          <a:effectLst/>
                          <a:latin typeface="Arial" panose="020B0604020202020204" pitchFamily="34" charset="0"/>
                          <a:cs typeface="Arial" panose="020B0604020202020204" pitchFamily="34" charset="0"/>
                        </a:rPr>
                        <a:t>The purpose of the Labour Relations Act is to advance economic development, social justice, labour peace and the democratisation of the workplace by fulfilling the primary objects  such as </a:t>
                      </a:r>
                      <a:endParaRPr lang="en-ZA" sz="2300" dirty="0">
                        <a:effectLst/>
                        <a:latin typeface="Arial" panose="020B0604020202020204" pitchFamily="34" charset="0"/>
                        <a:cs typeface="Arial" panose="020B0604020202020204" pitchFamily="34" charset="0"/>
                      </a:endParaRPr>
                    </a:p>
                    <a:p>
                      <a:pPr marL="342900" lvl="0" indent="-342900">
                        <a:lnSpc>
                          <a:spcPct val="100000"/>
                        </a:lnSpc>
                        <a:spcAft>
                          <a:spcPts val="0"/>
                        </a:spcAft>
                        <a:buFont typeface="+mj-lt"/>
                        <a:buAutoNum type="alphaLcParenBoth"/>
                        <a:tabLst>
                          <a:tab pos="457200" algn="l"/>
                        </a:tabLst>
                      </a:pPr>
                      <a:r>
                        <a:rPr lang="en-GB" sz="2300" dirty="0">
                          <a:effectLst/>
                          <a:latin typeface="Arial" panose="020B0604020202020204" pitchFamily="34" charset="0"/>
                          <a:cs typeface="Arial" panose="020B0604020202020204" pitchFamily="34" charset="0"/>
                        </a:rPr>
                        <a:t>to give effect to and regulate the fundamental rights conferred by section 27 of the Constitution; </a:t>
                      </a:r>
                      <a:endParaRPr lang="en-ZA" sz="2300" dirty="0">
                        <a:effectLst/>
                        <a:latin typeface="Arial" panose="020B0604020202020204" pitchFamily="34" charset="0"/>
                        <a:cs typeface="Arial" panose="020B0604020202020204" pitchFamily="34" charset="0"/>
                      </a:endParaRPr>
                    </a:p>
                    <a:p>
                      <a:pPr marL="342900" lvl="0" indent="-342900">
                        <a:lnSpc>
                          <a:spcPct val="100000"/>
                        </a:lnSpc>
                        <a:spcAft>
                          <a:spcPts val="0"/>
                        </a:spcAft>
                        <a:buFont typeface="+mj-lt"/>
                        <a:buAutoNum type="alphaLcParenBoth"/>
                        <a:tabLst>
                          <a:tab pos="457200" algn="l"/>
                        </a:tabLst>
                      </a:pPr>
                      <a:r>
                        <a:rPr lang="en-GB" sz="2300" dirty="0">
                          <a:effectLst/>
                          <a:latin typeface="Arial" panose="020B0604020202020204" pitchFamily="34" charset="0"/>
                          <a:cs typeface="Arial" panose="020B0604020202020204" pitchFamily="34" charset="0"/>
                        </a:rPr>
                        <a:t>to give effect to obligations incurred by the Republic as a member state of the International Labour Organisation; </a:t>
                      </a:r>
                      <a:endParaRPr lang="en-ZA" sz="2300" dirty="0">
                        <a:effectLst/>
                        <a:latin typeface="Arial" panose="020B0604020202020204" pitchFamily="34" charset="0"/>
                        <a:cs typeface="Arial" panose="020B0604020202020204" pitchFamily="34" charset="0"/>
                      </a:endParaRPr>
                    </a:p>
                    <a:p>
                      <a:pPr marL="342900" lvl="0" indent="-342900">
                        <a:lnSpc>
                          <a:spcPct val="100000"/>
                        </a:lnSpc>
                        <a:spcAft>
                          <a:spcPts val="0"/>
                        </a:spcAft>
                        <a:buFont typeface="+mj-lt"/>
                        <a:buAutoNum type="alphaLcParenBoth"/>
                        <a:tabLst>
                          <a:tab pos="457200" algn="l"/>
                        </a:tabLst>
                      </a:pPr>
                      <a:r>
                        <a:rPr lang="en-GB" sz="2300" dirty="0">
                          <a:effectLst/>
                          <a:latin typeface="Arial" panose="020B0604020202020204" pitchFamily="34" charset="0"/>
                          <a:cs typeface="Arial" panose="020B0604020202020204" pitchFamily="34" charset="0"/>
                        </a:rPr>
                        <a:t>to provide a framework within which employees and their trade unions, employers and employers' organisations can- </a:t>
                      </a:r>
                      <a:endParaRPr lang="en-ZA" sz="2300" dirty="0">
                        <a:effectLst/>
                        <a:latin typeface="Arial" panose="020B0604020202020204" pitchFamily="34" charset="0"/>
                        <a:cs typeface="Arial" panose="020B0604020202020204" pitchFamily="34" charset="0"/>
                      </a:endParaRPr>
                    </a:p>
                    <a:p>
                      <a:pPr marL="742950" lvl="1" indent="-285750">
                        <a:lnSpc>
                          <a:spcPct val="100000"/>
                        </a:lnSpc>
                        <a:spcAft>
                          <a:spcPts val="0"/>
                        </a:spcAft>
                        <a:buFont typeface="+mj-lt"/>
                        <a:buAutoNum type="romanLcPeriod"/>
                        <a:tabLst>
                          <a:tab pos="457200" algn="l"/>
                        </a:tabLst>
                      </a:pPr>
                      <a:r>
                        <a:rPr lang="en-GB" sz="2300" dirty="0">
                          <a:effectLst/>
                          <a:latin typeface="Arial" panose="020B0604020202020204" pitchFamily="34" charset="0"/>
                          <a:cs typeface="Arial" panose="020B0604020202020204" pitchFamily="34" charset="0"/>
                        </a:rPr>
                        <a:t>collectively bargain to determine wages, terms and conditions of employment and other matters of mutual interest; and </a:t>
                      </a:r>
                      <a:endParaRPr lang="en-ZA" sz="2300" dirty="0">
                        <a:effectLst/>
                        <a:latin typeface="Arial" panose="020B0604020202020204" pitchFamily="34" charset="0"/>
                        <a:cs typeface="Arial" panose="020B0604020202020204" pitchFamily="34" charset="0"/>
                      </a:endParaRPr>
                    </a:p>
                    <a:p>
                      <a:pPr marL="742950" lvl="1" indent="-285750">
                        <a:lnSpc>
                          <a:spcPct val="100000"/>
                        </a:lnSpc>
                        <a:spcAft>
                          <a:spcPts val="0"/>
                        </a:spcAft>
                        <a:buFont typeface="+mj-lt"/>
                        <a:buAutoNum type="romanLcPeriod"/>
                        <a:tabLst>
                          <a:tab pos="457200" algn="l"/>
                        </a:tabLst>
                      </a:pPr>
                      <a:r>
                        <a:rPr lang="en-GB" sz="2300" dirty="0">
                          <a:effectLst/>
                          <a:latin typeface="Arial" panose="020B0604020202020204" pitchFamily="34" charset="0"/>
                          <a:cs typeface="Arial" panose="020B0604020202020204" pitchFamily="34" charset="0"/>
                        </a:rPr>
                        <a:t>formulate industrial policy; and </a:t>
                      </a:r>
                      <a:endParaRPr lang="en-ZA" sz="2300" dirty="0">
                        <a:effectLst/>
                        <a:latin typeface="Arial" panose="020B0604020202020204" pitchFamily="34" charset="0"/>
                        <a:cs typeface="Arial" panose="020B0604020202020204" pitchFamily="34" charset="0"/>
                      </a:endParaRPr>
                    </a:p>
                    <a:p>
                      <a:pPr marL="342900" lvl="0" indent="-342900">
                        <a:lnSpc>
                          <a:spcPct val="100000"/>
                        </a:lnSpc>
                        <a:spcAft>
                          <a:spcPts val="0"/>
                        </a:spcAft>
                        <a:buFont typeface="+mj-lt"/>
                        <a:buAutoNum type="alphaLcParenBoth"/>
                        <a:tabLst>
                          <a:tab pos="457200" algn="l"/>
                        </a:tabLst>
                      </a:pPr>
                      <a:r>
                        <a:rPr lang="en-GB" sz="2300" dirty="0">
                          <a:effectLst/>
                          <a:latin typeface="Arial" panose="020B0604020202020204" pitchFamily="34" charset="0"/>
                          <a:cs typeface="Arial" panose="020B0604020202020204" pitchFamily="34" charset="0"/>
                        </a:rPr>
                        <a:t>to promote- </a:t>
                      </a:r>
                      <a:endParaRPr lang="en-ZA" sz="2300" dirty="0">
                        <a:effectLst/>
                        <a:latin typeface="Arial" panose="020B0604020202020204" pitchFamily="34" charset="0"/>
                        <a:cs typeface="Arial" panose="020B0604020202020204" pitchFamily="34" charset="0"/>
                      </a:endParaRPr>
                    </a:p>
                    <a:p>
                      <a:pPr marL="742950" lvl="1" indent="-285750">
                        <a:lnSpc>
                          <a:spcPct val="100000"/>
                        </a:lnSpc>
                        <a:spcAft>
                          <a:spcPts val="0"/>
                        </a:spcAft>
                        <a:buFont typeface="+mj-lt"/>
                        <a:buAutoNum type="romanLcPeriod"/>
                        <a:tabLst>
                          <a:tab pos="457200" algn="l"/>
                        </a:tabLst>
                      </a:pPr>
                      <a:r>
                        <a:rPr lang="en-GB" sz="2300" dirty="0">
                          <a:effectLst/>
                          <a:latin typeface="Arial" panose="020B0604020202020204" pitchFamily="34" charset="0"/>
                          <a:cs typeface="Arial" panose="020B0604020202020204" pitchFamily="34" charset="0"/>
                        </a:rPr>
                        <a:t>orderly collective bargaining; </a:t>
                      </a:r>
                      <a:endParaRPr lang="en-ZA" sz="2300" dirty="0">
                        <a:effectLst/>
                        <a:latin typeface="Arial" panose="020B0604020202020204" pitchFamily="34" charset="0"/>
                        <a:cs typeface="Arial" panose="020B0604020202020204" pitchFamily="34" charset="0"/>
                      </a:endParaRPr>
                    </a:p>
                    <a:p>
                      <a:pPr marL="742950" lvl="1" indent="-285750">
                        <a:lnSpc>
                          <a:spcPct val="100000"/>
                        </a:lnSpc>
                        <a:spcAft>
                          <a:spcPts val="0"/>
                        </a:spcAft>
                        <a:buFont typeface="+mj-lt"/>
                        <a:buAutoNum type="romanLcPeriod"/>
                        <a:tabLst>
                          <a:tab pos="457200" algn="l"/>
                        </a:tabLst>
                      </a:pPr>
                      <a:r>
                        <a:rPr lang="en-GB" sz="2300" dirty="0">
                          <a:effectLst/>
                          <a:latin typeface="Arial" panose="020B0604020202020204" pitchFamily="34" charset="0"/>
                          <a:cs typeface="Arial" panose="020B0604020202020204" pitchFamily="34" charset="0"/>
                        </a:rPr>
                        <a:t>collective bargaining at sectoral level; </a:t>
                      </a:r>
                      <a:endParaRPr lang="en-ZA" sz="2300" dirty="0">
                        <a:effectLst/>
                        <a:latin typeface="Arial" panose="020B0604020202020204" pitchFamily="34" charset="0"/>
                        <a:cs typeface="Arial" panose="020B0604020202020204" pitchFamily="34" charset="0"/>
                      </a:endParaRPr>
                    </a:p>
                    <a:p>
                      <a:pPr marL="742950" lvl="1" indent="-285750">
                        <a:lnSpc>
                          <a:spcPct val="100000"/>
                        </a:lnSpc>
                        <a:spcAft>
                          <a:spcPts val="0"/>
                        </a:spcAft>
                        <a:buFont typeface="+mj-lt"/>
                        <a:buAutoNum type="romanLcPeriod"/>
                        <a:tabLst>
                          <a:tab pos="457200" algn="l"/>
                        </a:tabLst>
                      </a:pPr>
                      <a:r>
                        <a:rPr lang="en-GB" sz="2300" dirty="0">
                          <a:effectLst/>
                          <a:latin typeface="Arial" panose="020B0604020202020204" pitchFamily="34" charset="0"/>
                          <a:cs typeface="Arial" panose="020B0604020202020204" pitchFamily="34" charset="0"/>
                        </a:rPr>
                        <a:t>employee participation in decision-making in the workplace; and </a:t>
                      </a:r>
                      <a:endParaRPr lang="en-ZA" sz="2300" dirty="0">
                        <a:effectLst/>
                        <a:latin typeface="Arial" panose="020B0604020202020204" pitchFamily="34" charset="0"/>
                        <a:cs typeface="Arial" panose="020B0604020202020204" pitchFamily="34" charset="0"/>
                      </a:endParaRPr>
                    </a:p>
                    <a:p>
                      <a:pPr marL="742950" lvl="1" indent="-285750">
                        <a:lnSpc>
                          <a:spcPct val="100000"/>
                        </a:lnSpc>
                        <a:spcAft>
                          <a:spcPts val="0"/>
                        </a:spcAft>
                        <a:buFont typeface="+mj-lt"/>
                        <a:buAutoNum type="romanLcPeriod"/>
                        <a:tabLst>
                          <a:tab pos="457200" algn="l"/>
                        </a:tabLst>
                      </a:pPr>
                      <a:r>
                        <a:rPr lang="en-GB" sz="2300" dirty="0">
                          <a:effectLst/>
                          <a:latin typeface="Arial" panose="020B0604020202020204" pitchFamily="34" charset="0"/>
                          <a:cs typeface="Arial" panose="020B0604020202020204" pitchFamily="34" charset="0"/>
                        </a:rPr>
                        <a:t>the effective resolution of labour disputes.</a:t>
                      </a:r>
                      <a:endParaRPr lang="en-ZA" sz="2300" dirty="0">
                        <a:effectLst/>
                        <a:latin typeface="Arial" panose="020B0604020202020204" pitchFamily="34" charset="0"/>
                        <a:cs typeface="Arial" panose="020B0604020202020204" pitchFamily="34" charset="0"/>
                      </a:endParaRPr>
                    </a:p>
                  </a:txBody>
                  <a:tcPr marL="44792" marR="44792" marT="0" marB="0"/>
                </a:tc>
                <a:extLst>
                  <a:ext uri="{0D108BD9-81ED-4DB2-BD59-A6C34878D82A}">
                    <a16:rowId xmlns:a16="http://schemas.microsoft.com/office/drawing/2014/main" val="10001"/>
                  </a:ext>
                </a:extLst>
              </a:tr>
              <a:tr h="585824">
                <a:tc>
                  <a:txBody>
                    <a:bodyPr/>
                    <a:lstStyle/>
                    <a:p>
                      <a:pPr algn="l">
                        <a:lnSpc>
                          <a:spcPct val="100000"/>
                        </a:lnSpc>
                        <a:spcAft>
                          <a:spcPts val="0"/>
                        </a:spcAft>
                        <a:tabLst>
                          <a:tab pos="180340" algn="l"/>
                          <a:tab pos="540385" algn="l"/>
                          <a:tab pos="457200" algn="l"/>
                        </a:tabLst>
                      </a:pPr>
                      <a:r>
                        <a:rPr lang="en-GB" sz="2300" dirty="0">
                          <a:effectLst/>
                          <a:latin typeface="Arial" panose="020B0604020202020204" pitchFamily="34" charset="0"/>
                          <a:cs typeface="Arial" panose="020B0604020202020204" pitchFamily="34" charset="0"/>
                        </a:rPr>
                        <a:t>Promotion of Administrative Justice Act 3 of 2000 (PAJA)</a:t>
                      </a:r>
                      <a:endParaRPr lang="en-ZA" sz="2300" dirty="0">
                        <a:effectLst/>
                        <a:latin typeface="Arial" panose="020B0604020202020204" pitchFamily="34" charset="0"/>
                        <a:ea typeface="Times New Roman" panose="02020603050405020304" pitchFamily="18" charset="0"/>
                        <a:cs typeface="Arial" panose="020B0604020202020204" pitchFamily="34" charset="0"/>
                      </a:endParaRPr>
                    </a:p>
                  </a:txBody>
                  <a:tcPr marL="44792" marR="44792" marT="0" marB="0"/>
                </a:tc>
                <a:tc>
                  <a:txBody>
                    <a:bodyPr/>
                    <a:lstStyle/>
                    <a:p>
                      <a:pPr>
                        <a:lnSpc>
                          <a:spcPct val="100000"/>
                        </a:lnSpc>
                        <a:spcAft>
                          <a:spcPts val="0"/>
                        </a:spcAft>
                        <a:tabLst>
                          <a:tab pos="457200" algn="l"/>
                        </a:tabLst>
                      </a:pPr>
                      <a:r>
                        <a:rPr lang="en-GB" sz="2300" dirty="0">
                          <a:effectLst/>
                          <a:latin typeface="Arial" panose="020B0604020202020204" pitchFamily="34" charset="0"/>
                          <a:cs typeface="Arial" panose="020B0604020202020204" pitchFamily="34" charset="0"/>
                        </a:rPr>
                        <a:t>The Office of the Military Ombud applies the PAJA to ensure alignment between the Military Ombud Act and PAJA and furthermore to give effect to the right to administrative action that is lawful, reasonable and procedurally fair and to the right to written reasons for administrative action as contemplated in section 33 of the Constitution of the Republic of South Africa, 1996; </a:t>
                      </a:r>
                      <a:endParaRPr lang="en-ZA" sz="2300" dirty="0">
                        <a:effectLst/>
                        <a:latin typeface="Arial" panose="020B0604020202020204" pitchFamily="34" charset="0"/>
                        <a:cs typeface="Arial" panose="020B0604020202020204" pitchFamily="34" charset="0"/>
                      </a:endParaRPr>
                    </a:p>
                  </a:txBody>
                  <a:tcPr marL="44792" marR="44792" marT="0" marB="0"/>
                </a:tc>
                <a:extLst>
                  <a:ext uri="{0D108BD9-81ED-4DB2-BD59-A6C34878D82A}">
                    <a16:rowId xmlns:a16="http://schemas.microsoft.com/office/drawing/2014/main" val="10002"/>
                  </a:ext>
                </a:extLst>
              </a:tr>
              <a:tr h="234329">
                <a:tc>
                  <a:txBody>
                    <a:bodyPr/>
                    <a:lstStyle/>
                    <a:p>
                      <a:pPr algn="l">
                        <a:lnSpc>
                          <a:spcPct val="100000"/>
                        </a:lnSpc>
                        <a:spcAft>
                          <a:spcPts val="0"/>
                        </a:spcAft>
                        <a:tabLst>
                          <a:tab pos="180340" algn="l"/>
                          <a:tab pos="540385" algn="l"/>
                          <a:tab pos="457200" algn="l"/>
                        </a:tabLst>
                      </a:pPr>
                      <a:r>
                        <a:rPr lang="en-GB" sz="2300" dirty="0">
                          <a:effectLst/>
                          <a:latin typeface="Arial" panose="020B0604020202020204" pitchFamily="34" charset="0"/>
                          <a:cs typeface="Arial" panose="020B0604020202020204" pitchFamily="34" charset="0"/>
                        </a:rPr>
                        <a:t>Military Ombud Regulations, 2015</a:t>
                      </a:r>
                      <a:endParaRPr lang="en-ZA" sz="2300" dirty="0">
                        <a:effectLst/>
                        <a:latin typeface="Arial" panose="020B0604020202020204" pitchFamily="34" charset="0"/>
                        <a:ea typeface="Times New Roman" panose="02020603050405020304" pitchFamily="18" charset="0"/>
                        <a:cs typeface="Arial" panose="020B0604020202020204" pitchFamily="34" charset="0"/>
                      </a:endParaRPr>
                    </a:p>
                  </a:txBody>
                  <a:tcPr marL="44792" marR="44792" marT="0" marB="0"/>
                </a:tc>
                <a:tc>
                  <a:txBody>
                    <a:bodyPr/>
                    <a:lstStyle/>
                    <a:p>
                      <a:pPr algn="l">
                        <a:lnSpc>
                          <a:spcPct val="100000"/>
                        </a:lnSpc>
                        <a:spcAft>
                          <a:spcPts val="0"/>
                        </a:spcAft>
                        <a:tabLst>
                          <a:tab pos="457200" algn="l"/>
                        </a:tabLst>
                      </a:pPr>
                      <a:r>
                        <a:rPr lang="en-ZA" sz="2300" dirty="0">
                          <a:effectLst/>
                          <a:latin typeface="Arial" panose="020B0604020202020204" pitchFamily="34" charset="0"/>
                          <a:cs typeface="Arial" panose="020B0604020202020204" pitchFamily="34" charset="0"/>
                        </a:rPr>
                        <a:t>The regulations gives effect to the Section 15 of the Military Ombud Act 4 of 2012 as it applies to complaints contemplated in section 4 of the Act.</a:t>
                      </a:r>
                    </a:p>
                  </a:txBody>
                  <a:tcPr marL="44792" marR="44792" marT="0" marB="0"/>
                </a:tc>
                <a:extLst>
                  <a:ext uri="{0D108BD9-81ED-4DB2-BD59-A6C34878D82A}">
                    <a16:rowId xmlns:a16="http://schemas.microsoft.com/office/drawing/2014/main" val="10003"/>
                  </a:ext>
                </a:extLst>
              </a:tr>
              <a:tr h="351494">
                <a:tc>
                  <a:txBody>
                    <a:bodyPr/>
                    <a:lstStyle/>
                    <a:p>
                      <a:pPr algn="l">
                        <a:lnSpc>
                          <a:spcPct val="100000"/>
                        </a:lnSpc>
                        <a:spcAft>
                          <a:spcPts val="0"/>
                        </a:spcAft>
                        <a:tabLst>
                          <a:tab pos="180340" algn="l"/>
                          <a:tab pos="540385" algn="l"/>
                          <a:tab pos="457200" algn="l"/>
                        </a:tabLst>
                      </a:pPr>
                      <a:r>
                        <a:rPr lang="en-GB" sz="2300" dirty="0">
                          <a:effectLst/>
                          <a:latin typeface="Arial" panose="020B0604020202020204" pitchFamily="34" charset="0"/>
                          <a:cs typeface="Arial" panose="020B0604020202020204" pitchFamily="34" charset="0"/>
                        </a:rPr>
                        <a:t>Promotion of Access to Information Act 2 of 2000 (PAIA)</a:t>
                      </a:r>
                      <a:endParaRPr lang="en-ZA" sz="2300" dirty="0">
                        <a:effectLst/>
                        <a:latin typeface="Arial" panose="020B0604020202020204" pitchFamily="34" charset="0"/>
                        <a:ea typeface="Times New Roman" panose="02020603050405020304" pitchFamily="18" charset="0"/>
                        <a:cs typeface="Arial" panose="020B0604020202020204" pitchFamily="34" charset="0"/>
                      </a:endParaRPr>
                    </a:p>
                  </a:txBody>
                  <a:tcPr marL="44792" marR="44792" marT="0" marB="0"/>
                </a:tc>
                <a:tc>
                  <a:txBody>
                    <a:bodyPr/>
                    <a:lstStyle/>
                    <a:p>
                      <a:pPr marL="342900" lvl="0" indent="-342900" algn="l">
                        <a:lnSpc>
                          <a:spcPct val="100000"/>
                        </a:lnSpc>
                        <a:spcAft>
                          <a:spcPts val="0"/>
                        </a:spcAft>
                        <a:buFont typeface="+mj-lt"/>
                        <a:buAutoNum type="alphaLcParenBoth"/>
                        <a:tabLst>
                          <a:tab pos="457200" algn="l"/>
                        </a:tabLst>
                      </a:pPr>
                      <a:r>
                        <a:rPr lang="en-ZA" sz="2300" u="sng" dirty="0">
                          <a:effectLst/>
                          <a:latin typeface="Arial" panose="020B0604020202020204" pitchFamily="34" charset="0"/>
                          <a:cs typeface="Arial" panose="020B0604020202020204" pitchFamily="34" charset="0"/>
                        </a:rPr>
                        <a:t>Part 2</a:t>
                      </a:r>
                      <a:r>
                        <a:rPr lang="en-ZA" sz="2300" dirty="0">
                          <a:effectLst/>
                          <a:latin typeface="Arial" panose="020B0604020202020204" pitchFamily="34" charset="0"/>
                          <a:cs typeface="Arial" panose="020B0604020202020204" pitchFamily="34" charset="0"/>
                        </a:rPr>
                        <a:t> - Access to Records of Public Bodies</a:t>
                      </a:r>
                    </a:p>
                    <a:p>
                      <a:pPr marL="342900" lvl="0" indent="-342900" algn="l">
                        <a:lnSpc>
                          <a:spcPct val="100000"/>
                        </a:lnSpc>
                        <a:spcAft>
                          <a:spcPts val="0"/>
                        </a:spcAft>
                        <a:buFont typeface="+mj-lt"/>
                        <a:buAutoNum type="alphaLcParenBoth"/>
                        <a:tabLst>
                          <a:tab pos="457200" algn="l"/>
                        </a:tabLst>
                      </a:pPr>
                      <a:r>
                        <a:rPr lang="en-ZA" sz="2300" u="sng" dirty="0">
                          <a:effectLst/>
                          <a:latin typeface="Arial" panose="020B0604020202020204" pitchFamily="34" charset="0"/>
                          <a:cs typeface="Arial" panose="020B0604020202020204" pitchFamily="34" charset="0"/>
                        </a:rPr>
                        <a:t>Part 3</a:t>
                      </a:r>
                      <a:r>
                        <a:rPr lang="en-ZA" sz="2300" dirty="0">
                          <a:effectLst/>
                          <a:latin typeface="Arial" panose="020B0604020202020204" pitchFamily="34" charset="0"/>
                          <a:cs typeface="Arial" panose="020B0604020202020204" pitchFamily="34" charset="0"/>
                        </a:rPr>
                        <a:t> - Access to Records of Private Bodies</a:t>
                      </a:r>
                    </a:p>
                    <a:p>
                      <a:pPr marL="342900" lvl="0" indent="-342900" algn="l">
                        <a:lnSpc>
                          <a:spcPct val="100000"/>
                        </a:lnSpc>
                        <a:spcAft>
                          <a:spcPts val="0"/>
                        </a:spcAft>
                        <a:buFont typeface="+mj-lt"/>
                        <a:buAutoNum type="alphaLcParenBoth"/>
                        <a:tabLst>
                          <a:tab pos="457200" algn="l"/>
                        </a:tabLst>
                      </a:pPr>
                      <a:r>
                        <a:rPr lang="en-ZA" sz="2300" u="sng" dirty="0">
                          <a:effectLst/>
                          <a:latin typeface="Arial" panose="020B0604020202020204" pitchFamily="34" charset="0"/>
                          <a:cs typeface="Arial" panose="020B0604020202020204" pitchFamily="34" charset="0"/>
                        </a:rPr>
                        <a:t>Part 4</a:t>
                      </a:r>
                      <a:r>
                        <a:rPr lang="en-ZA" sz="2300" dirty="0">
                          <a:effectLst/>
                          <a:latin typeface="Arial" panose="020B0604020202020204" pitchFamily="34" charset="0"/>
                          <a:cs typeface="Arial" panose="020B0604020202020204" pitchFamily="34" charset="0"/>
                        </a:rPr>
                        <a:t> - Appeals Against Decisions</a:t>
                      </a:r>
                    </a:p>
                  </a:txBody>
                  <a:tcPr marL="44792" marR="44792" marT="0" marB="0"/>
                </a:tc>
                <a:extLst>
                  <a:ext uri="{0D108BD9-81ED-4DB2-BD59-A6C34878D82A}">
                    <a16:rowId xmlns:a16="http://schemas.microsoft.com/office/drawing/2014/main" val="10004"/>
                  </a:ext>
                </a:extLst>
              </a:tr>
              <a:tr h="820153">
                <a:tc>
                  <a:txBody>
                    <a:bodyPr/>
                    <a:lstStyle/>
                    <a:p>
                      <a:pPr algn="l">
                        <a:lnSpc>
                          <a:spcPct val="100000"/>
                        </a:lnSpc>
                        <a:spcAft>
                          <a:spcPts val="0"/>
                        </a:spcAft>
                        <a:tabLst>
                          <a:tab pos="180340" algn="l"/>
                          <a:tab pos="540385" algn="l"/>
                          <a:tab pos="457200" algn="l"/>
                        </a:tabLst>
                      </a:pPr>
                      <a:r>
                        <a:rPr lang="en-GB" sz="2300" dirty="0">
                          <a:effectLst/>
                          <a:latin typeface="Arial" panose="020B0604020202020204" pitchFamily="34" charset="0"/>
                          <a:cs typeface="Arial" panose="020B0604020202020204" pitchFamily="34" charset="0"/>
                        </a:rPr>
                        <a:t>Protection of Personal Information Act 4 of 2013 (POPI)</a:t>
                      </a:r>
                      <a:endParaRPr lang="en-ZA" sz="2300" dirty="0">
                        <a:effectLst/>
                        <a:latin typeface="Arial" panose="020B0604020202020204" pitchFamily="34" charset="0"/>
                        <a:ea typeface="Times New Roman" panose="02020603050405020304" pitchFamily="18" charset="0"/>
                        <a:cs typeface="Arial" panose="020B0604020202020204" pitchFamily="34" charset="0"/>
                      </a:endParaRPr>
                    </a:p>
                  </a:txBody>
                  <a:tcPr marL="44792" marR="44792" marT="0" marB="0"/>
                </a:tc>
                <a:tc>
                  <a:txBody>
                    <a:bodyPr/>
                    <a:lstStyle/>
                    <a:p>
                      <a:pPr marL="342900" lvl="0" indent="-342900" algn="l">
                        <a:lnSpc>
                          <a:spcPct val="100000"/>
                        </a:lnSpc>
                        <a:spcAft>
                          <a:spcPts val="0"/>
                        </a:spcAft>
                        <a:buFont typeface="+mj-lt"/>
                        <a:buAutoNum type="alphaLcParenBoth"/>
                        <a:tabLst>
                          <a:tab pos="457200" algn="l"/>
                        </a:tabLst>
                      </a:pPr>
                      <a:r>
                        <a:rPr lang="en-ZA" sz="2300" u="sng" dirty="0">
                          <a:effectLst/>
                          <a:latin typeface="Arial" panose="020B0604020202020204" pitchFamily="34" charset="0"/>
                          <a:cs typeface="Arial" panose="020B0604020202020204" pitchFamily="34" charset="0"/>
                        </a:rPr>
                        <a:t>Chapter 2</a:t>
                      </a:r>
                      <a:r>
                        <a:rPr lang="en-ZA" sz="2300" dirty="0">
                          <a:effectLst/>
                          <a:latin typeface="Arial" panose="020B0604020202020204" pitchFamily="34" charset="0"/>
                          <a:cs typeface="Arial" panose="020B0604020202020204" pitchFamily="34" charset="0"/>
                        </a:rPr>
                        <a:t> – Application Provisions (Lawful processing of personal information, Rights of data subjects, Exclusions)</a:t>
                      </a:r>
                    </a:p>
                    <a:p>
                      <a:pPr marL="342900" lvl="0" indent="-342900" algn="l">
                        <a:lnSpc>
                          <a:spcPct val="100000"/>
                        </a:lnSpc>
                        <a:spcAft>
                          <a:spcPts val="0"/>
                        </a:spcAft>
                        <a:buFont typeface="+mj-lt"/>
                        <a:buAutoNum type="alphaLcParenBoth"/>
                        <a:tabLst>
                          <a:tab pos="457200" algn="l"/>
                        </a:tabLst>
                      </a:pPr>
                      <a:r>
                        <a:rPr lang="en-ZA" sz="2300" u="sng" dirty="0">
                          <a:effectLst/>
                          <a:latin typeface="Arial" panose="020B0604020202020204" pitchFamily="34" charset="0"/>
                          <a:cs typeface="Arial" panose="020B0604020202020204" pitchFamily="34" charset="0"/>
                        </a:rPr>
                        <a:t>Chapter 3</a:t>
                      </a:r>
                      <a:r>
                        <a:rPr lang="en-ZA" sz="2300" dirty="0">
                          <a:effectLst/>
                          <a:latin typeface="Arial" panose="020B0604020202020204" pitchFamily="34" charset="0"/>
                          <a:cs typeface="Arial" panose="020B0604020202020204" pitchFamily="34" charset="0"/>
                        </a:rPr>
                        <a:t> – Conditions for Lawful Processing of Personal Information</a:t>
                      </a:r>
                    </a:p>
                    <a:p>
                      <a:pPr marL="342900" lvl="0" indent="-342900" algn="l">
                        <a:lnSpc>
                          <a:spcPct val="100000"/>
                        </a:lnSpc>
                        <a:spcAft>
                          <a:spcPts val="0"/>
                        </a:spcAft>
                        <a:buFont typeface="+mj-lt"/>
                        <a:buAutoNum type="alphaLcParenBoth"/>
                        <a:tabLst>
                          <a:tab pos="457200" algn="l"/>
                        </a:tabLst>
                      </a:pPr>
                      <a:r>
                        <a:rPr lang="en-ZA" sz="2300" u="sng" dirty="0">
                          <a:effectLst/>
                          <a:latin typeface="Arial" panose="020B0604020202020204" pitchFamily="34" charset="0"/>
                          <a:cs typeface="Arial" panose="020B0604020202020204" pitchFamily="34" charset="0"/>
                        </a:rPr>
                        <a:t>Chapter 4</a:t>
                      </a:r>
                      <a:r>
                        <a:rPr lang="en-ZA" sz="2300" dirty="0">
                          <a:effectLst/>
                          <a:latin typeface="Arial" panose="020B0604020202020204" pitchFamily="34" charset="0"/>
                          <a:cs typeface="Arial" panose="020B0604020202020204" pitchFamily="34" charset="0"/>
                        </a:rPr>
                        <a:t> – Exemption from Conditions for Processing of Personal Information</a:t>
                      </a:r>
                    </a:p>
                    <a:p>
                      <a:pPr marL="342900" lvl="0" indent="-342900" algn="l">
                        <a:lnSpc>
                          <a:spcPct val="100000"/>
                        </a:lnSpc>
                        <a:spcAft>
                          <a:spcPts val="0"/>
                        </a:spcAft>
                        <a:buFont typeface="+mj-lt"/>
                        <a:buAutoNum type="alphaLcParenBoth"/>
                        <a:tabLst>
                          <a:tab pos="457200" algn="l"/>
                        </a:tabLst>
                      </a:pPr>
                      <a:r>
                        <a:rPr lang="en-ZA" sz="2300" u="sng" dirty="0">
                          <a:effectLst/>
                          <a:latin typeface="Arial" panose="020B0604020202020204" pitchFamily="34" charset="0"/>
                          <a:cs typeface="Arial" panose="020B0604020202020204" pitchFamily="34" charset="0"/>
                        </a:rPr>
                        <a:t>Chapter 10</a:t>
                      </a:r>
                      <a:r>
                        <a:rPr lang="en-ZA" sz="2300" dirty="0">
                          <a:effectLst/>
                          <a:latin typeface="Arial" panose="020B0604020202020204" pitchFamily="34" charset="0"/>
                          <a:cs typeface="Arial" panose="020B0604020202020204" pitchFamily="34" charset="0"/>
                        </a:rPr>
                        <a:t> – Enforcement</a:t>
                      </a:r>
                    </a:p>
                    <a:p>
                      <a:pPr marL="342900" lvl="0" indent="-342900" algn="l">
                        <a:lnSpc>
                          <a:spcPct val="100000"/>
                        </a:lnSpc>
                        <a:spcAft>
                          <a:spcPts val="0"/>
                        </a:spcAft>
                        <a:buFont typeface="+mj-lt"/>
                        <a:buAutoNum type="alphaLcParenBoth"/>
                        <a:tabLst>
                          <a:tab pos="457200" algn="l"/>
                        </a:tabLst>
                      </a:pPr>
                      <a:r>
                        <a:rPr lang="en-ZA" sz="2300" u="sng" dirty="0">
                          <a:effectLst/>
                          <a:latin typeface="Arial" panose="020B0604020202020204" pitchFamily="34" charset="0"/>
                          <a:cs typeface="Arial" panose="020B0604020202020204" pitchFamily="34" charset="0"/>
                        </a:rPr>
                        <a:t>Chapter 11</a:t>
                      </a:r>
                      <a:r>
                        <a:rPr lang="en-ZA" sz="2300" dirty="0">
                          <a:effectLst/>
                          <a:latin typeface="Arial" panose="020B0604020202020204" pitchFamily="34" charset="0"/>
                          <a:cs typeface="Arial" panose="020B0604020202020204" pitchFamily="34" charset="0"/>
                        </a:rPr>
                        <a:t> – Offences, Penalties and Administrative Fines</a:t>
                      </a:r>
                    </a:p>
                  </a:txBody>
                  <a:tcPr marL="44792" marR="44792" marT="0" marB="0"/>
                </a:tc>
                <a:extLst>
                  <a:ext uri="{0D108BD9-81ED-4DB2-BD59-A6C34878D82A}">
                    <a16:rowId xmlns:a16="http://schemas.microsoft.com/office/drawing/2014/main" val="10005"/>
                  </a:ext>
                </a:extLst>
              </a:tr>
            </a:tbl>
          </a:graphicData>
        </a:graphic>
      </p:graphicFrame>
      <p:sp>
        <p:nvSpPr>
          <p:cNvPr id="10" name="Title 1"/>
          <p:cNvSpPr txBox="1">
            <a:spLocks/>
          </p:cNvSpPr>
          <p:nvPr/>
        </p:nvSpPr>
        <p:spPr>
          <a:xfrm>
            <a:off x="4171516" y="32476"/>
            <a:ext cx="20199784" cy="1523206"/>
          </a:xfrm>
          <a:prstGeom prst="rect">
            <a:avLst/>
          </a:prstGeom>
        </p:spPr>
        <p:txBody>
          <a:bodyPr anchor="ctr">
            <a:noAutofit/>
          </a:bodyPr>
          <a:lstStyle>
            <a:lvl1pPr algn="l" defTabSz="1827886" rtl="0" eaLnBrk="1" latinLnBrk="0" hangingPunct="1">
              <a:lnSpc>
                <a:spcPct val="80000"/>
              </a:lnSpc>
              <a:spcBef>
                <a:spcPct val="0"/>
              </a:spcBef>
              <a:buNone/>
              <a:defRPr sz="9995" kern="1200" cap="all" spc="200" baseline="0">
                <a:solidFill>
                  <a:schemeClr val="tx1">
                    <a:lumMod val="95000"/>
                    <a:lumOff val="5000"/>
                  </a:schemeClr>
                </a:solidFill>
                <a:latin typeface="+mj-lt"/>
                <a:ea typeface="+mj-ea"/>
                <a:cs typeface="+mj-cs"/>
              </a:defRPr>
            </a:lvl1pPr>
          </a:lstStyle>
          <a:p>
            <a:pPr algn="ctr">
              <a:lnSpc>
                <a:spcPct val="120000"/>
              </a:lnSpc>
            </a:pPr>
            <a:r>
              <a:rPr lang="en-ZA" sz="4800" b="1" dirty="0">
                <a:solidFill>
                  <a:schemeClr val="tx1"/>
                </a:solidFill>
                <a:latin typeface="Arial" panose="020B0604020202020204" pitchFamily="34" charset="0"/>
                <a:cs typeface="Arial" panose="020B0604020202020204" pitchFamily="34" charset="0"/>
              </a:rPr>
              <a:t> OFFICE OF THE MILITARY OMBUD REGULATORY mandate</a:t>
            </a:r>
          </a:p>
        </p:txBody>
      </p:sp>
      <p:sp>
        <p:nvSpPr>
          <p:cNvPr id="5" name="Slide Number Placeholder 4">
            <a:extLst>
              <a:ext uri="{FF2B5EF4-FFF2-40B4-BE49-F238E27FC236}">
                <a16:creationId xmlns:a16="http://schemas.microsoft.com/office/drawing/2014/main" id="{E2BEA9B3-DC69-EB4F-C154-791BD50A3E6A}"/>
              </a:ext>
            </a:extLst>
          </p:cNvPr>
          <p:cNvSpPr>
            <a:spLocks noGrp="1"/>
          </p:cNvSpPr>
          <p:nvPr>
            <p:ph type="sldNum" sz="quarter" idx="4294967295"/>
          </p:nvPr>
        </p:nvSpPr>
        <p:spPr>
          <a:xfrm>
            <a:off x="0" y="13205637"/>
            <a:ext cx="4338084" cy="491649"/>
          </a:xfrm>
          <a:prstGeom prst="rect">
            <a:avLst/>
          </a:prstGeom>
        </p:spPr>
        <p:txBody>
          <a:bodyPr/>
          <a:lstStyle/>
          <a:p>
            <a:pPr algn="ctr"/>
            <a:fld id="{86CB4B4D-7CA3-9044-876B-883B54F8677D}" type="slidenum">
              <a:rPr lang="en-ZA" smtClean="0">
                <a:solidFill>
                  <a:schemeClr val="bg1"/>
                </a:solidFill>
              </a:rPr>
              <a:pPr algn="ctr"/>
              <a:t>8</a:t>
            </a:fld>
            <a:endParaRPr lang="en-ZA" dirty="0">
              <a:solidFill>
                <a:schemeClr val="bg1"/>
              </a:solidFill>
            </a:endParaRPr>
          </a:p>
        </p:txBody>
      </p:sp>
    </p:spTree>
    <p:extLst>
      <p:ext uri="{BB962C8B-B14F-4D97-AF65-F5344CB8AC3E}">
        <p14:creationId xmlns:p14="http://schemas.microsoft.com/office/powerpoint/2010/main" val="3613059064"/>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4143375" cy="13716000"/>
          </a:xfrm>
          <a:prstGeom prst="rect">
            <a:avLst/>
          </a:prstGeom>
          <a:solidFill>
            <a:srgbClr val="0D7E40"/>
          </a:solidFill>
          <a:ln>
            <a:solidFill>
              <a:srgbClr val="0D7E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1" name="Content Placeholder 2"/>
          <p:cNvSpPr txBox="1">
            <a:spLocks/>
          </p:cNvSpPr>
          <p:nvPr/>
        </p:nvSpPr>
        <p:spPr>
          <a:xfrm>
            <a:off x="4606299" y="794694"/>
            <a:ext cx="18746122" cy="12126612"/>
          </a:xfrm>
          <a:prstGeom prst="rect">
            <a:avLst/>
          </a:prstGeom>
          <a:noFill/>
          <a:ln w="15875" cap="flat" cmpd="sng" algn="ctr">
            <a:noFill/>
            <a:prstDash val="solid"/>
          </a:ln>
        </p:spPr>
        <p:style>
          <a:lnRef idx="2">
            <a:schemeClr val="dk1"/>
          </a:lnRef>
          <a:fillRef idx="1">
            <a:schemeClr val="lt1"/>
          </a:fillRef>
          <a:effectRef idx="0">
            <a:schemeClr val="dk1"/>
          </a:effectRef>
          <a:fontRef idx="minor">
            <a:schemeClr val="dk1"/>
          </a:fontRef>
        </p:style>
        <p:txBody>
          <a:bodyPr>
            <a:noAutofit/>
          </a:bodyPr>
          <a:lstStyle>
            <a:lvl1pPr marL="182789" indent="-182789" algn="l" defTabSz="1827886" rtl="0" eaLnBrk="1" latinLnBrk="0" hangingPunct="1">
              <a:lnSpc>
                <a:spcPct val="90000"/>
              </a:lnSpc>
              <a:spcBef>
                <a:spcPts val="2399"/>
              </a:spcBef>
              <a:spcAft>
                <a:spcPts val="400"/>
              </a:spcAft>
              <a:buClr>
                <a:schemeClr val="accent1"/>
              </a:buClr>
              <a:buSzPct val="100000"/>
              <a:buFont typeface="Tw Cen MT" panose="020B0602020104020603" pitchFamily="34" charset="0"/>
              <a:buChar char=" "/>
              <a:defRPr sz="4398" kern="1200">
                <a:solidFill>
                  <a:schemeClr val="dk1"/>
                </a:solidFill>
                <a:latin typeface="+mn-lt"/>
                <a:ea typeface="+mn-ea"/>
                <a:cs typeface="+mn-cs"/>
              </a:defRPr>
            </a:lvl1pPr>
            <a:lvl2pPr marL="530087" indent="-274183" algn="l" defTabSz="1827886" rtl="0" eaLnBrk="1" latinLnBrk="0" hangingPunct="1">
              <a:lnSpc>
                <a:spcPct val="90000"/>
              </a:lnSpc>
              <a:spcBef>
                <a:spcPts val="400"/>
              </a:spcBef>
              <a:spcAft>
                <a:spcPts val="800"/>
              </a:spcAft>
              <a:buClr>
                <a:schemeClr val="accent1"/>
              </a:buClr>
              <a:buFont typeface="Wingdings 3" pitchFamily="18" charset="2"/>
              <a:buChar char=""/>
              <a:defRPr sz="3598" kern="1200">
                <a:solidFill>
                  <a:schemeClr val="dk1"/>
                </a:solidFill>
                <a:latin typeface="+mn-lt"/>
                <a:ea typeface="+mn-ea"/>
                <a:cs typeface="+mn-cs"/>
              </a:defRPr>
            </a:lvl2pPr>
            <a:lvl3pPr marL="895664"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3pPr>
            <a:lvl4pPr marL="1188126"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4pPr>
            <a:lvl5pPr marL="1553703"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5pPr>
            <a:lvl6pPr marL="1827886"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6pPr>
            <a:lvl7pPr marL="2120347"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7pPr>
            <a:lvl8pPr marL="2431088"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8pPr>
            <a:lvl9pPr marL="2723550" indent="-274183" algn="l" defTabSz="1827886" rtl="0" eaLnBrk="1" latinLnBrk="0" hangingPunct="1">
              <a:lnSpc>
                <a:spcPct val="90000"/>
              </a:lnSpc>
              <a:spcBef>
                <a:spcPts val="400"/>
              </a:spcBef>
              <a:spcAft>
                <a:spcPts val="800"/>
              </a:spcAft>
              <a:buClr>
                <a:schemeClr val="accent1"/>
              </a:buClr>
              <a:buFont typeface="Wingdings 3" pitchFamily="18" charset="2"/>
              <a:buChar char=""/>
              <a:defRPr sz="2799" kern="1200">
                <a:solidFill>
                  <a:schemeClr val="dk1"/>
                </a:solidFill>
                <a:latin typeface="+mn-lt"/>
                <a:ea typeface="+mn-ea"/>
                <a:cs typeface="+mn-cs"/>
              </a:defRPr>
            </a:lvl9pPr>
          </a:lstStyle>
          <a:p>
            <a:pPr algn="just">
              <a:lnSpc>
                <a:spcPct val="100000"/>
              </a:lnSpc>
              <a:spcBef>
                <a:spcPts val="0"/>
              </a:spcBef>
              <a:spcAft>
                <a:spcPts val="0"/>
              </a:spcAft>
            </a:pPr>
            <a:endParaRPr lang="en-GB" sz="2800" b="1" u="sng" dirty="0">
              <a:latin typeface="Arial" panose="020B0604020202020204" pitchFamily="34" charset="0"/>
              <a:cs typeface="Arial" panose="020B0604020202020204" pitchFamily="34" charset="0"/>
            </a:endParaRPr>
          </a:p>
          <a:p>
            <a:pPr algn="just">
              <a:lnSpc>
                <a:spcPct val="115000"/>
              </a:lnSpc>
              <a:spcAft>
                <a:spcPts val="800"/>
              </a:spcAft>
              <a:tabLst>
                <a:tab pos="180340" algn="l"/>
                <a:tab pos="540385" algn="l"/>
                <a:tab pos="457200" algn="l"/>
              </a:tabLst>
            </a:pPr>
            <a:endParaRPr lang="en-GB" sz="2800" b="1" u="sng" dirty="0">
              <a:latin typeface="Arial" panose="020B0604020202020204" pitchFamily="34" charset="0"/>
              <a:cs typeface="Arial" panose="020B0604020202020204" pitchFamily="34" charset="0"/>
            </a:endParaRPr>
          </a:p>
          <a:p>
            <a:pPr algn="just">
              <a:lnSpc>
                <a:spcPct val="115000"/>
              </a:lnSpc>
              <a:spcAft>
                <a:spcPts val="800"/>
              </a:spcAft>
              <a:tabLst>
                <a:tab pos="180340" algn="l"/>
                <a:tab pos="540385" algn="l"/>
                <a:tab pos="457200" algn="l"/>
              </a:tabLst>
            </a:pPr>
            <a:r>
              <a:rPr lang="en-GB" sz="2800" b="1" u="sng" dirty="0">
                <a:latin typeface="Arial" panose="020B0604020202020204" pitchFamily="34" charset="0"/>
                <a:cs typeface="Arial" panose="020B0604020202020204" pitchFamily="34" charset="0"/>
              </a:rPr>
              <a:t>Military </a:t>
            </a:r>
            <a:r>
              <a:rPr lang="en-GB" sz="2800" b="1" u="sng" dirty="0" err="1">
                <a:latin typeface="Arial" panose="020B0604020202020204" pitchFamily="34" charset="0"/>
                <a:cs typeface="Arial" panose="020B0604020202020204" pitchFamily="34" charset="0"/>
              </a:rPr>
              <a:t>Ombud</a:t>
            </a:r>
            <a:r>
              <a:rPr lang="en-GB" sz="2800" b="1" u="sng" dirty="0">
                <a:latin typeface="Arial" panose="020B0604020202020204" pitchFamily="34" charset="0"/>
                <a:cs typeface="Arial" panose="020B0604020202020204" pitchFamily="34" charset="0"/>
              </a:rPr>
              <a:t> Act, Act 4 0f 2012</a:t>
            </a:r>
            <a:r>
              <a:rPr lang="en-GB" sz="2800" dirty="0">
                <a:latin typeface="Arial" panose="020B0604020202020204" pitchFamily="34" charset="0"/>
                <a:cs typeface="Arial" panose="020B0604020202020204" pitchFamily="34" charset="0"/>
              </a:rPr>
              <a:t>. The office started the legislative process for the amendment of the Military </a:t>
            </a:r>
            <a:r>
              <a:rPr lang="en-GB" sz="2800" dirty="0" err="1">
                <a:latin typeface="Arial" panose="020B0604020202020204" pitchFamily="34" charset="0"/>
                <a:cs typeface="Arial" panose="020B0604020202020204" pitchFamily="34" charset="0"/>
              </a:rPr>
              <a:t>Ombud</a:t>
            </a:r>
            <a:r>
              <a:rPr lang="en-GB" sz="2800" dirty="0">
                <a:latin typeface="Arial" panose="020B0604020202020204" pitchFamily="34" charset="0"/>
                <a:cs typeface="Arial" panose="020B0604020202020204" pitchFamily="34" charset="0"/>
              </a:rPr>
              <a:t> Act during the FY2021/22.  Authority to review the Military </a:t>
            </a:r>
            <a:r>
              <a:rPr lang="en-GB" sz="2800" dirty="0" err="1">
                <a:latin typeface="Arial" panose="020B0604020202020204" pitchFamily="34" charset="0"/>
                <a:cs typeface="Arial" panose="020B0604020202020204" pitchFamily="34" charset="0"/>
              </a:rPr>
              <a:t>Ombud</a:t>
            </a:r>
            <a:r>
              <a:rPr lang="en-GB" sz="2800" dirty="0">
                <a:latin typeface="Arial" panose="020B0604020202020204" pitchFamily="34" charset="0"/>
                <a:cs typeface="Arial" panose="020B0604020202020204" pitchFamily="34" charset="0"/>
              </a:rPr>
              <a:t> Act was obtained from the Minister of Defence and Military Veterans (the Minister).</a:t>
            </a:r>
            <a:r>
              <a:rPr lang="en-ZA" sz="2800" kern="1400" dirty="0">
                <a:effectLst/>
                <a:latin typeface="Arial" panose="020B0604020202020204" pitchFamily="34" charset="0"/>
                <a:ea typeface="Times New Roman" panose="02020603050405020304" pitchFamily="18" charset="0"/>
                <a:cs typeface="Arial" panose="020B0604020202020204" pitchFamily="34" charset="0"/>
              </a:rPr>
              <a:t> </a:t>
            </a:r>
            <a:endParaRPr lang="en-GB" sz="2800" dirty="0">
              <a:latin typeface="Arial" panose="020B0604020202020204" pitchFamily="34" charset="0"/>
              <a:cs typeface="Arial" panose="020B0604020202020204" pitchFamily="34" charset="0"/>
            </a:endParaRPr>
          </a:p>
          <a:p>
            <a:pPr algn="just">
              <a:lnSpc>
                <a:spcPct val="100000"/>
              </a:lnSpc>
              <a:spcBef>
                <a:spcPts val="0"/>
              </a:spcBef>
              <a:spcAft>
                <a:spcPts val="0"/>
              </a:spcAft>
            </a:pPr>
            <a:endParaRPr lang="en-GB" sz="2800" dirty="0">
              <a:latin typeface="Arial" panose="020B0604020202020204" pitchFamily="34" charset="0"/>
              <a:cs typeface="Arial" panose="020B0604020202020204" pitchFamily="34" charset="0"/>
            </a:endParaRPr>
          </a:p>
          <a:p>
            <a:pPr algn="just">
              <a:lnSpc>
                <a:spcPct val="100000"/>
              </a:lnSpc>
              <a:spcBef>
                <a:spcPts val="0"/>
              </a:spcBef>
              <a:spcAft>
                <a:spcPts val="0"/>
              </a:spcAft>
            </a:pPr>
            <a:r>
              <a:rPr lang="en-ZA" sz="2800" dirty="0">
                <a:latin typeface="Arial" panose="020B0604020202020204" pitchFamily="34" charset="0"/>
                <a:cs typeface="Arial" panose="020B0604020202020204" pitchFamily="34" charset="0"/>
              </a:rPr>
              <a:t>Further consultation was conducted with the Minister on the </a:t>
            </a:r>
            <a:r>
              <a:rPr lang="en-ZA" sz="2800" dirty="0" err="1">
                <a:latin typeface="Arial" panose="020B0604020202020204" pitchFamily="34" charset="0"/>
                <a:cs typeface="Arial" panose="020B0604020202020204" pitchFamily="34" charset="0"/>
              </a:rPr>
              <a:t>Miitary</a:t>
            </a:r>
            <a:r>
              <a:rPr lang="en-ZA" sz="2800" dirty="0">
                <a:latin typeface="Arial" panose="020B0604020202020204" pitchFamily="34" charset="0"/>
                <a:cs typeface="Arial" panose="020B0604020202020204" pitchFamily="34" charset="0"/>
              </a:rPr>
              <a:t> </a:t>
            </a:r>
            <a:r>
              <a:rPr lang="en-ZA" sz="2800" dirty="0" err="1">
                <a:latin typeface="Arial" panose="020B0604020202020204" pitchFamily="34" charset="0"/>
                <a:cs typeface="Arial" panose="020B0604020202020204" pitchFamily="34" charset="0"/>
              </a:rPr>
              <a:t>Ombud</a:t>
            </a:r>
            <a:r>
              <a:rPr lang="en-ZA" sz="2800" dirty="0">
                <a:latin typeface="Arial" panose="020B0604020202020204" pitchFamily="34" charset="0"/>
                <a:cs typeface="Arial" panose="020B0604020202020204" pitchFamily="34" charset="0"/>
              </a:rPr>
              <a:t> Amendment Bill in order to address the appropriate institutional independence model for the office.  Government Technical Advisory Centre (GTAC) was appointed to conduct a further study on the most appropriate Independence Model for the office.</a:t>
            </a:r>
          </a:p>
          <a:p>
            <a:pPr algn="just">
              <a:lnSpc>
                <a:spcPct val="100000"/>
              </a:lnSpc>
              <a:spcBef>
                <a:spcPts val="0"/>
              </a:spcBef>
              <a:spcAft>
                <a:spcPts val="0"/>
              </a:spcAft>
            </a:pPr>
            <a:endParaRPr lang="en-ZA" sz="2800" dirty="0">
              <a:latin typeface="Arial" panose="020B0604020202020204" pitchFamily="34" charset="0"/>
              <a:cs typeface="Arial" panose="020B0604020202020204" pitchFamily="34" charset="0"/>
            </a:endParaRPr>
          </a:p>
          <a:p>
            <a:pPr algn="just">
              <a:lnSpc>
                <a:spcPct val="100000"/>
              </a:lnSpc>
              <a:spcBef>
                <a:spcPts val="0"/>
              </a:spcBef>
              <a:spcAft>
                <a:spcPts val="0"/>
              </a:spcAft>
            </a:pPr>
            <a:r>
              <a:rPr lang="en-ZA" sz="2800" dirty="0">
                <a:latin typeface="Arial" panose="020B0604020202020204" pitchFamily="34" charset="0"/>
                <a:cs typeface="Arial" panose="020B0604020202020204" pitchFamily="34" charset="0"/>
              </a:rPr>
              <a:t>The outcome of the GTAC process will assist to determine the Institutional Independence Model for the Office which will have an impact on the Amendment Bill.  Authority from the Minister is still pending.</a:t>
            </a:r>
          </a:p>
        </p:txBody>
      </p:sp>
      <p:grpSp>
        <p:nvGrpSpPr>
          <p:cNvPr id="15" name="Group 14"/>
          <p:cNvGrpSpPr/>
          <p:nvPr/>
        </p:nvGrpSpPr>
        <p:grpSpPr>
          <a:xfrm>
            <a:off x="28141" y="269843"/>
            <a:ext cx="4115234" cy="5191435"/>
            <a:chOff x="28141" y="859778"/>
            <a:chExt cx="4115234" cy="5191435"/>
          </a:xfrm>
        </p:grpSpPr>
        <p:pic>
          <p:nvPicPr>
            <p:cNvPr id="16" name="image5.png"/>
            <p:cNvPicPr/>
            <p:nvPr/>
          </p:nvPicPr>
          <p:blipFill>
            <a:blip r:embed="rId2"/>
            <a:stretch>
              <a:fillRect/>
            </a:stretch>
          </p:blipFill>
          <p:spPr>
            <a:xfrm>
              <a:off x="28141" y="859778"/>
              <a:ext cx="4115234" cy="3880663"/>
            </a:xfrm>
            <a:prstGeom prst="rect">
              <a:avLst/>
            </a:prstGeom>
            <a:ln w="12700">
              <a:miter lim="400000"/>
            </a:ln>
          </p:spPr>
        </p:pic>
        <p:sp>
          <p:nvSpPr>
            <p:cNvPr id="17" name="Shape 294"/>
            <p:cNvSpPr/>
            <p:nvPr/>
          </p:nvSpPr>
          <p:spPr>
            <a:xfrm>
              <a:off x="28141" y="4804722"/>
              <a:ext cx="4115234" cy="1246491"/>
            </a:xfrm>
            <a:prstGeom prst="rect">
              <a:avLst/>
            </a:prstGeom>
            <a:ln w="12700">
              <a:miter lim="400000"/>
            </a:ln>
            <a:extLst>
              <a:ext uri="{C572A759-6A51-4108-AA02-DFA0A04FC94B}">
                <ma14:wrappingTextBoxFlag xmlns="" xmlns:ma14="http://schemas.microsoft.com/office/mac/drawingml/2011/main" val="1"/>
              </a:ext>
            </a:extLst>
          </p:spPr>
          <p:txBody>
            <a:bodyPr wrap="square" lIns="45718" tIns="45718" rIns="45718" bIns="45718">
              <a:spAutoFit/>
            </a:bodyPr>
            <a:lstStyle>
              <a:lvl1pPr defTabSz="1632753">
                <a:defRPr sz="3500" cap="all">
                  <a:solidFill>
                    <a:srgbClr val="FFDE17"/>
                  </a:solidFill>
                  <a:latin typeface="Impact"/>
                  <a:ea typeface="Impact"/>
                  <a:cs typeface="Impact"/>
                  <a:sym typeface="Impact"/>
                </a:defRPr>
              </a:lvl1pPr>
            </a:lstStyle>
            <a:p>
              <a:pPr lvl="0" algn="ctr">
                <a:defRPr sz="1800" cap="none">
                  <a:solidFill>
                    <a:srgbClr val="000000"/>
                  </a:solidFill>
                </a:defRPr>
              </a:pPr>
              <a:r>
                <a:rPr sz="2500" cap="all" dirty="0">
                  <a:solidFill>
                    <a:srgbClr val="FFDE17"/>
                  </a:solidFill>
                  <a:latin typeface="Arial Black" panose="020B0A04020102020204" pitchFamily="34" charset="0"/>
                </a:rPr>
                <a:t>Independent </a:t>
              </a:r>
              <a:endParaRPr lang="en-ZA" sz="2500" cap="all" dirty="0">
                <a:solidFill>
                  <a:srgbClr val="FFDE17"/>
                </a:solidFill>
                <a:latin typeface="Arial Black" panose="020B0A04020102020204" pitchFamily="34" charset="0"/>
              </a:endParaRPr>
            </a:p>
            <a:p>
              <a:pPr lvl="0" algn="ctr">
                <a:defRPr sz="1800" cap="none">
                  <a:solidFill>
                    <a:srgbClr val="000000"/>
                  </a:solidFill>
                </a:defRPr>
              </a:pPr>
              <a:r>
                <a:rPr lang="en-ZA" sz="2500" cap="all" dirty="0">
                  <a:solidFill>
                    <a:srgbClr val="FFDE17"/>
                  </a:solidFill>
                  <a:latin typeface="Arial Black" panose="020B0A04020102020204" pitchFamily="34" charset="0"/>
                </a:rPr>
                <a:t>&amp;</a:t>
              </a:r>
            </a:p>
            <a:p>
              <a:pPr lvl="0" algn="ctr">
                <a:defRPr sz="1800" cap="none">
                  <a:solidFill>
                    <a:srgbClr val="000000"/>
                  </a:solidFill>
                </a:defRPr>
              </a:pPr>
              <a:r>
                <a:rPr sz="2500" cap="all" dirty="0">
                  <a:solidFill>
                    <a:srgbClr val="FFDE17"/>
                  </a:solidFill>
                  <a:latin typeface="Arial Black" panose="020B0A04020102020204" pitchFamily="34" charset="0"/>
                </a:rPr>
                <a:t>Impartial</a:t>
              </a:r>
            </a:p>
          </p:txBody>
        </p:sp>
      </p:grpSp>
      <p:sp>
        <p:nvSpPr>
          <p:cNvPr id="8" name="Title 1"/>
          <p:cNvSpPr txBox="1">
            <a:spLocks/>
          </p:cNvSpPr>
          <p:nvPr/>
        </p:nvSpPr>
        <p:spPr>
          <a:xfrm>
            <a:off x="4171516" y="32476"/>
            <a:ext cx="20199784" cy="2285422"/>
          </a:xfrm>
          <a:prstGeom prst="rect">
            <a:avLst/>
          </a:prstGeom>
        </p:spPr>
        <p:txBody>
          <a:bodyPr anchor="ctr">
            <a:noAutofit/>
          </a:bodyPr>
          <a:lstStyle>
            <a:lvl1pPr algn="l" defTabSz="1827886" rtl="0" eaLnBrk="1" latinLnBrk="0" hangingPunct="1">
              <a:lnSpc>
                <a:spcPct val="80000"/>
              </a:lnSpc>
              <a:spcBef>
                <a:spcPct val="0"/>
              </a:spcBef>
              <a:buNone/>
              <a:defRPr sz="9995" kern="1200" cap="all" spc="200" baseline="0">
                <a:solidFill>
                  <a:schemeClr val="tx1">
                    <a:lumMod val="95000"/>
                    <a:lumOff val="5000"/>
                  </a:schemeClr>
                </a:solidFill>
                <a:latin typeface="+mj-lt"/>
                <a:ea typeface="+mj-ea"/>
                <a:cs typeface="+mj-cs"/>
              </a:defRPr>
            </a:lvl1pPr>
          </a:lstStyle>
          <a:p>
            <a:pPr algn="ctr">
              <a:lnSpc>
                <a:spcPct val="120000"/>
              </a:lnSpc>
            </a:pPr>
            <a:r>
              <a:rPr lang="en-ZA" sz="4800" b="1" dirty="0">
                <a:solidFill>
                  <a:schemeClr val="tx1"/>
                </a:solidFill>
                <a:latin typeface="Arial" panose="020B0604020202020204" pitchFamily="34" charset="0"/>
                <a:cs typeface="Arial" panose="020B0604020202020204" pitchFamily="34" charset="0"/>
              </a:rPr>
              <a:t>Revision to legislation</a:t>
            </a:r>
          </a:p>
        </p:txBody>
      </p:sp>
      <p:sp>
        <p:nvSpPr>
          <p:cNvPr id="4" name="Slide Number Placeholder 3">
            <a:extLst>
              <a:ext uri="{FF2B5EF4-FFF2-40B4-BE49-F238E27FC236}">
                <a16:creationId xmlns:a16="http://schemas.microsoft.com/office/drawing/2014/main" id="{DC07E023-5A21-1893-C93C-90944FCDEF90}"/>
              </a:ext>
            </a:extLst>
          </p:cNvPr>
          <p:cNvSpPr>
            <a:spLocks noGrp="1"/>
          </p:cNvSpPr>
          <p:nvPr>
            <p:ph type="sldNum" sz="quarter" idx="4294967295"/>
          </p:nvPr>
        </p:nvSpPr>
        <p:spPr>
          <a:xfrm>
            <a:off x="0" y="13205637"/>
            <a:ext cx="4338084" cy="491649"/>
          </a:xfrm>
          <a:prstGeom prst="rect">
            <a:avLst/>
          </a:prstGeom>
        </p:spPr>
        <p:txBody>
          <a:bodyPr/>
          <a:lstStyle/>
          <a:p>
            <a:pPr algn="ctr"/>
            <a:fld id="{86CB4B4D-7CA3-9044-876B-883B54F8677D}" type="slidenum">
              <a:rPr lang="en-ZA" smtClean="0">
                <a:solidFill>
                  <a:schemeClr val="bg1"/>
                </a:solidFill>
              </a:rPr>
              <a:pPr algn="ctr"/>
              <a:t>9</a:t>
            </a:fld>
            <a:endParaRPr lang="en-ZA" dirty="0">
              <a:solidFill>
                <a:schemeClr val="bg1"/>
              </a:solidFill>
            </a:endParaRPr>
          </a:p>
        </p:txBody>
      </p:sp>
    </p:spTree>
    <p:extLst>
      <p:ext uri="{BB962C8B-B14F-4D97-AF65-F5344CB8AC3E}">
        <p14:creationId xmlns:p14="http://schemas.microsoft.com/office/powerpoint/2010/main" val="4221862211"/>
      </p:ext>
    </p:extLst>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455F51"/>
      </a:dk2>
      <a:lt2>
        <a:srgbClr val="E3DED1"/>
      </a:lt2>
      <a:accent1>
        <a:srgbClr val="99CB38"/>
      </a:accent1>
      <a:accent2>
        <a:srgbClr val="63A537"/>
      </a:accent2>
      <a:accent3>
        <a:srgbClr val="E6D024"/>
      </a:accent3>
      <a:accent4>
        <a:srgbClr val="CC9700"/>
      </a:accent4>
      <a:accent5>
        <a:srgbClr val="4EB3CF"/>
      </a:accent5>
      <a:accent6>
        <a:srgbClr val="378DA6"/>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E2BB19"/>
      </a:accent1>
      <a:accent2>
        <a:srgbClr val="EFD562"/>
      </a:accent2>
      <a:accent3>
        <a:srgbClr val="AA8C14"/>
      </a:accent3>
      <a:accent4>
        <a:srgbClr val="868789"/>
      </a:accent4>
      <a:accent5>
        <a:srgbClr val="B1B2B4"/>
      </a:accent5>
      <a:accent6>
        <a:srgbClr val="333C3C"/>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AFCFF"/>
        </a:solidFill>
        <a:ln w="25400" cap="flat">
          <a:solidFill>
            <a:srgbClr val="E2BB19"/>
          </a:solidFill>
          <a:prstDash val="solid"/>
          <a:bevel/>
        </a:ln>
        <a:effectLst/>
      </a:spPr>
      <a:bodyPr rot="0" spcFirstLastPara="1" vertOverflow="overflow" horzOverflow="overflow" vert="horz" wrap="square" lIns="45718" tIns="45718" rIns="45718" bIns="45718" numCol="1" spcCol="38100" rtlCol="0" anchor="ctr">
        <a:spAutoFit/>
      </a:bodyPr>
      <a:lstStyle>
        <a:defPPr marL="0" marR="0" indent="0" algn="l" defTabSz="1828432"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737572"/>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E2BB19"/>
          </a:solidFill>
          <a:prstDash val="solid"/>
          <a:bevel/>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8" tIns="45718" rIns="45718" bIns="45718" numCol="1" spcCol="38100" rtlCol="0" anchor="t">
        <a:spAutoFit/>
      </a:bodyPr>
      <a:lstStyle>
        <a:defPPr marL="0" marR="0" indent="0" algn="l" defTabSz="1828432"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737572"/>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5729</TotalTime>
  <Words>5539</Words>
  <Application>Microsoft Office PowerPoint</Application>
  <PresentationFormat>Custom</PresentationFormat>
  <Paragraphs>751</Paragraphs>
  <Slides>34</Slides>
  <Notes>8</Notes>
  <HiddenSlides>0</HiddenSlides>
  <MMClips>0</MMClips>
  <ScaleCrop>false</ScaleCrop>
  <HeadingPairs>
    <vt:vector size="6" baseType="variant">
      <vt:variant>
        <vt:lpstr>Fonts Used</vt:lpstr>
      </vt:variant>
      <vt:variant>
        <vt:i4>16</vt:i4>
      </vt:variant>
      <vt:variant>
        <vt:lpstr>Theme</vt:lpstr>
      </vt:variant>
      <vt:variant>
        <vt:i4>1</vt:i4>
      </vt:variant>
      <vt:variant>
        <vt:lpstr>Slide Titles</vt:lpstr>
      </vt:variant>
      <vt:variant>
        <vt:i4>34</vt:i4>
      </vt:variant>
    </vt:vector>
  </HeadingPairs>
  <TitlesOfParts>
    <vt:vector size="51" baseType="lpstr">
      <vt:lpstr>Arial</vt:lpstr>
      <vt:lpstr>Arial Black</vt:lpstr>
      <vt:lpstr>Arial Rounded MT Bold</vt:lpstr>
      <vt:lpstr>Calibri Light</vt:lpstr>
      <vt:lpstr>Helvetica Neue</vt:lpstr>
      <vt:lpstr>Impact</vt:lpstr>
      <vt:lpstr>Lato Black</vt:lpstr>
      <vt:lpstr>Lato Light</vt:lpstr>
      <vt:lpstr>Lato Regular</vt:lpstr>
      <vt:lpstr>Montserrat Light</vt:lpstr>
      <vt:lpstr>Open Sans</vt:lpstr>
      <vt:lpstr>Symbol</vt:lpstr>
      <vt:lpstr>Tw Cen MT</vt:lpstr>
      <vt:lpstr>Tw Cen MT Condensed</vt:lpstr>
      <vt:lpstr>Wingdings</vt:lpstr>
      <vt:lpstr>Wingdings 3</vt:lpstr>
      <vt:lpstr>Integral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Jacha, Queeneth Nthombikayise</dc:creator>
  <cp:lastModifiedBy>Ndlazulwana, Nosipho</cp:lastModifiedBy>
  <cp:revision>224</cp:revision>
  <cp:lastPrinted>2023-05-02T14:33:28Z</cp:lastPrinted>
  <dcterms:modified xsi:type="dcterms:W3CDTF">2023-05-02T14:51:36Z</dcterms:modified>
</cp:coreProperties>
</file>